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285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400" i="1" dirty="0">
                <a:latin typeface="+mn-ea"/>
              </a:rPr>
              <a:t>  - </a:t>
            </a:r>
            <a:r>
              <a:rPr lang="en-US" altLang="ko-KR" sz="1400" dirty="0"/>
              <a:t>Bolt</a:t>
            </a:r>
            <a:r>
              <a:rPr lang="ko-KR" altLang="en-US" sz="1400" dirty="0" smtClean="0"/>
              <a:t>는 구조물 및 기계 부품의 가장 일반적인 체결방식으로 체결의 신뢰성</a:t>
            </a:r>
            <a:r>
              <a:rPr lang="en-US" altLang="ko-KR" sz="1400" dirty="0"/>
              <a:t>, </a:t>
            </a:r>
            <a:r>
              <a:rPr lang="ko-KR" altLang="en-US" sz="1400" dirty="0"/>
              <a:t>생산성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가격측면에서 가장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우월하며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수리 및 교환을 위한 분해의 용이성으로 각종기계 구조부재 체결 널리 사용함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r>
              <a:rPr lang="en-US" altLang="ko-KR" sz="1400" i="1" dirty="0" smtClean="0">
                <a:latin typeface="+mn-ea"/>
              </a:rPr>
              <a:t>  - </a:t>
            </a:r>
            <a:r>
              <a:rPr lang="ko-KR" altLang="en-US" sz="1400" dirty="0"/>
              <a:t>최근</a:t>
            </a:r>
            <a:r>
              <a:rPr lang="en-US" altLang="ko-KR" sz="1400" dirty="0"/>
              <a:t>, Bolt </a:t>
            </a:r>
            <a:r>
              <a:rPr lang="ko-KR" altLang="en-US" sz="1400" dirty="0" smtClean="0"/>
              <a:t>품질에 대한 신뢰성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안정성에 대한 정량적인 평가를 요구하는 추세로 향후 더욱 더 강화될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것으로 전망됨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i="1" dirty="0">
                <a:latin typeface="+mn-ea"/>
              </a:rPr>
              <a:t> </a:t>
            </a:r>
            <a:r>
              <a:rPr lang="en-US" altLang="ko-KR" sz="1400" i="1" dirty="0" smtClean="0">
                <a:latin typeface="+mn-ea"/>
              </a:rPr>
              <a:t> - </a:t>
            </a:r>
            <a:r>
              <a:rPr lang="ko-KR" altLang="en-US" sz="1400" dirty="0" smtClean="0"/>
              <a:t>본 프로젝트를 통하여 피로강도</a:t>
            </a:r>
            <a:r>
              <a:rPr lang="en-US" altLang="ko-KR" sz="1400" dirty="0"/>
              <a:t>Spec</a:t>
            </a:r>
            <a:r>
              <a:rPr lang="ko-KR" altLang="en-US" sz="1400" dirty="0" smtClean="0"/>
              <a:t>이 요구되는</a:t>
            </a:r>
            <a:r>
              <a:rPr lang="en-US" altLang="ko-KR" sz="1400" dirty="0"/>
              <a:t>Bolt </a:t>
            </a:r>
            <a:r>
              <a:rPr lang="ko-KR" altLang="en-US" sz="1400" dirty="0" smtClean="0"/>
              <a:t>개발 시 설계타당성 검토 및 최적설계를 위한 지침을 </a:t>
            </a:r>
            <a:r>
              <a:rPr lang="en-US" altLang="ko-KR" sz="1400" dirty="0" smtClean="0"/>
              <a:t>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제시하기 위한 중요한 과제로 판단됨</a:t>
            </a:r>
            <a:r>
              <a:rPr lang="en-US" altLang="ko-KR" sz="1400" dirty="0"/>
              <a:t>.</a:t>
            </a:r>
            <a:endParaRPr lang="en-US" altLang="ko-KR" sz="14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>
                <a:latin typeface="+mn-ea"/>
              </a:rPr>
              <a:t>  - </a:t>
            </a:r>
            <a:r>
              <a:rPr lang="en-US" altLang="ko-KR" sz="1400" dirty="0" smtClean="0">
                <a:latin typeface="+mn-ea"/>
              </a:rPr>
              <a:t>BOLT </a:t>
            </a:r>
            <a:r>
              <a:rPr lang="ko-KR" altLang="en-US" sz="1400" dirty="0" smtClean="0">
                <a:latin typeface="+mn-ea"/>
              </a:rPr>
              <a:t>자체의 피로 시험 </a:t>
            </a: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구축이 되어 있지 않아 </a:t>
            </a:r>
            <a:r>
              <a:rPr lang="ko-KR" altLang="en-US" sz="1400" dirty="0" err="1" smtClean="0">
                <a:latin typeface="+mn-ea"/>
              </a:rPr>
              <a:t>고객사</a:t>
            </a:r>
            <a:r>
              <a:rPr lang="ko-KR" altLang="en-US" sz="1400" dirty="0" smtClean="0">
                <a:latin typeface="+mn-ea"/>
              </a:rPr>
              <a:t> 에서 제품 제품의 피로 한계 </a:t>
            </a:r>
            <a:r>
              <a:rPr lang="en-US" altLang="ko-KR" sz="1400" dirty="0" smtClean="0">
                <a:latin typeface="+mn-ea"/>
              </a:rPr>
              <a:t>SPEC </a:t>
            </a:r>
            <a:r>
              <a:rPr lang="ko-KR" altLang="en-US" sz="1400" dirty="0" smtClean="0">
                <a:latin typeface="+mn-ea"/>
              </a:rPr>
              <a:t>문의 시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</a:t>
            </a:r>
            <a:r>
              <a:rPr lang="ko-KR" altLang="en-US" sz="1400" dirty="0" smtClean="0">
                <a:latin typeface="+mn-ea"/>
              </a:rPr>
              <a:t>제대로 된 </a:t>
            </a:r>
            <a:r>
              <a:rPr lang="en-US" altLang="ko-KR" sz="1400" dirty="0" smtClean="0">
                <a:latin typeface="+mn-ea"/>
              </a:rPr>
              <a:t>SPEC </a:t>
            </a:r>
            <a:r>
              <a:rPr lang="ko-KR" altLang="en-US" sz="1400" dirty="0" smtClean="0">
                <a:latin typeface="+mn-ea"/>
              </a:rPr>
              <a:t>제시 근거 어려움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- BOLT </a:t>
            </a:r>
            <a:r>
              <a:rPr lang="ko-KR" altLang="en-US" sz="1400" dirty="0" smtClean="0">
                <a:latin typeface="+mn-ea"/>
              </a:rPr>
              <a:t>피로 시험 시 시험기간이 약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주일에서 </a:t>
            </a:r>
            <a:r>
              <a:rPr lang="en-US" altLang="ko-KR" sz="1400" dirty="0" smtClean="0">
                <a:latin typeface="+mn-ea"/>
              </a:rPr>
              <a:t> 2</a:t>
            </a:r>
            <a:r>
              <a:rPr lang="ko-KR" altLang="en-US" sz="1400" dirty="0" smtClean="0">
                <a:latin typeface="+mn-ea"/>
              </a:rPr>
              <a:t>주일 소요로 인하여 </a:t>
            </a:r>
            <a:r>
              <a:rPr lang="en-US" altLang="ko-KR" sz="1400" dirty="0" smtClean="0">
                <a:latin typeface="+mn-ea"/>
              </a:rPr>
              <a:t>D.B.</a:t>
            </a:r>
            <a:r>
              <a:rPr lang="ko-KR" altLang="en-US" sz="1400" dirty="0" smtClean="0">
                <a:latin typeface="+mn-ea"/>
              </a:rPr>
              <a:t>없이는 시험 시 시험기간이 길어짐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i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3" y="4380392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6" y="4380392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419872" y="6385404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99927" y="88229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D.B.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을 통한 피로 한계 예측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한계 예측으로 제품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개발시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피로 한계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고객사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제안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여러 피로 한계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D.B.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를 이용한 예측 프로그램 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상기 프로그램으로 별도 시험을 통하지 않고 제품의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제원으로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피로 한계  도출 가능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2876979" y="5942422"/>
            <a:ext cx="33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연구 목표 관련 그림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5ADDB6BF-9540-4CC9-A0A2-8C2068AB8DC3}"/>
              </a:ext>
            </a:extLst>
          </p:cNvPr>
          <p:cNvGrpSpPr/>
          <p:nvPr/>
        </p:nvGrpSpPr>
        <p:grpSpPr>
          <a:xfrm>
            <a:off x="1969520" y="3757809"/>
            <a:ext cx="4866436" cy="2013726"/>
            <a:chOff x="1638440" y="3027158"/>
            <a:chExt cx="6694379" cy="2913672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8B724366-DA4A-4DBB-A76A-113EB431052E}"/>
                </a:ext>
              </a:extLst>
            </p:cNvPr>
            <p:cNvGrpSpPr/>
            <p:nvPr/>
          </p:nvGrpSpPr>
          <p:grpSpPr>
            <a:xfrm>
              <a:off x="1638440" y="3027158"/>
              <a:ext cx="6694379" cy="2913672"/>
              <a:chOff x="1676294" y="3186549"/>
              <a:chExt cx="6694379" cy="2913672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="" xmlns:a16="http://schemas.microsoft.com/office/drawing/2014/main" id="{ABDED53A-38EC-4158-A1E1-114B44242618}"/>
                  </a:ext>
                </a:extLst>
              </p:cNvPr>
              <p:cNvGrpSpPr/>
              <p:nvPr/>
            </p:nvGrpSpPr>
            <p:grpSpPr>
              <a:xfrm>
                <a:off x="4102632" y="3887298"/>
                <a:ext cx="1700735" cy="1700735"/>
                <a:chOff x="3943241" y="3887298"/>
                <a:chExt cx="1700735" cy="170073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="" xmlns:a16="http://schemas.microsoft.com/office/drawing/2014/main" id="{DB38079E-6C18-49C6-8A5F-38A5168AE082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="" xmlns:a16="http://schemas.microsoft.com/office/drawing/2014/main" id="{86FE2BF3-0CB4-42C6-B912-8D3FC680357F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="" xmlns:a16="http://schemas.microsoft.com/office/drawing/2014/main" id="{4351A2AE-54F3-4132-85AF-14D5BB8B7E03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88" name="그래픽 53" descr="컴퓨터">
                  <a:extLst>
                    <a:ext uri="{FF2B5EF4-FFF2-40B4-BE49-F238E27FC236}">
                      <a16:creationId xmlns="" xmlns:a16="http://schemas.microsoft.com/office/drawing/2014/main" id="{E6C83E32-BCD2-42FF-9C62-24934C10E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408" y="4287099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959B65BC-75B2-4C36-94EB-7016D40A724D}"/>
                  </a:ext>
                </a:extLst>
              </p:cNvPr>
              <p:cNvSpPr txBox="1"/>
              <p:nvPr/>
            </p:nvSpPr>
            <p:spPr>
              <a:xfrm>
                <a:off x="4558539" y="5654897"/>
                <a:ext cx="994954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00FF"/>
                    </a:solidFill>
                    <a:latin typeface="+mn-ea"/>
                  </a:rPr>
                  <a:t>시스템</a:t>
                </a:r>
                <a:endParaRPr lang="ko-KR" altLang="en-US" sz="1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="" xmlns:a16="http://schemas.microsoft.com/office/drawing/2014/main" id="{95677A9A-4364-42BC-AB96-6C661DFE0FBC}"/>
                  </a:ext>
                </a:extLst>
              </p:cNvPr>
              <p:cNvSpPr/>
              <p:nvPr/>
            </p:nvSpPr>
            <p:spPr>
              <a:xfrm>
                <a:off x="6862648" y="3186549"/>
                <a:ext cx="1259511" cy="12595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="" xmlns:a16="http://schemas.microsoft.com/office/drawing/2014/main" id="{D3D1ECED-9832-439D-B507-D19B9FEF9692}"/>
                  </a:ext>
                </a:extLst>
              </p:cNvPr>
              <p:cNvGrpSpPr/>
              <p:nvPr/>
            </p:nvGrpSpPr>
            <p:grpSpPr>
              <a:xfrm>
                <a:off x="6901523" y="4118329"/>
                <a:ext cx="1405566" cy="1405562"/>
                <a:chOff x="4078644" y="2857527"/>
                <a:chExt cx="1700735" cy="1700735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="" xmlns:a16="http://schemas.microsoft.com/office/drawing/2014/main" id="{31E5DAD2-CBD3-41B9-A3D7-39AE514F27A7}"/>
                    </a:ext>
                  </a:extLst>
                </p:cNvPr>
                <p:cNvSpPr/>
                <p:nvPr/>
              </p:nvSpPr>
              <p:spPr>
                <a:xfrm>
                  <a:off x="4078644" y="2857527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="" xmlns:a16="http://schemas.microsoft.com/office/drawing/2014/main" id="{8F236777-33EA-4BD4-999F-6ED4D66978D3}"/>
                    </a:ext>
                  </a:extLst>
                </p:cNvPr>
                <p:cNvSpPr/>
                <p:nvPr/>
              </p:nvSpPr>
              <p:spPr>
                <a:xfrm>
                  <a:off x="4200715" y="2959241"/>
                  <a:ext cx="1524008" cy="15240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="" xmlns:a16="http://schemas.microsoft.com/office/drawing/2014/main" id="{34280925-8FA0-435D-A63F-A72FD8B2F14A}"/>
                    </a:ext>
                  </a:extLst>
                </p:cNvPr>
                <p:cNvSpPr/>
                <p:nvPr/>
              </p:nvSpPr>
              <p:spPr>
                <a:xfrm>
                  <a:off x="4260438" y="2970976"/>
                  <a:ext cx="1385461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="" xmlns:a16="http://schemas.microsoft.com/office/drawing/2014/main" id="{1201B756-6DB1-4654-993D-0A1B23E26673}"/>
                  </a:ext>
                </a:extLst>
              </p:cNvPr>
              <p:cNvGrpSpPr/>
              <p:nvPr/>
            </p:nvGrpSpPr>
            <p:grpSpPr>
              <a:xfrm>
                <a:off x="1739447" y="4128249"/>
                <a:ext cx="1405566" cy="1405569"/>
                <a:chOff x="3943241" y="2869529"/>
                <a:chExt cx="1700735" cy="1700738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="" xmlns:a16="http://schemas.microsoft.com/office/drawing/2014/main" id="{ED973894-E77A-4DE2-B83C-CF8BF2413D91}"/>
                    </a:ext>
                  </a:extLst>
                </p:cNvPr>
                <p:cNvSpPr/>
                <p:nvPr/>
              </p:nvSpPr>
              <p:spPr>
                <a:xfrm>
                  <a:off x="3943241" y="2869529"/>
                  <a:ext cx="1700735" cy="1700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="" xmlns:a16="http://schemas.microsoft.com/office/drawing/2014/main" id="{6BB60CF9-8B67-4F4D-81BC-1C688F8A800D}"/>
                    </a:ext>
                  </a:extLst>
                </p:cNvPr>
                <p:cNvSpPr/>
                <p:nvPr/>
              </p:nvSpPr>
              <p:spPr>
                <a:xfrm>
                  <a:off x="4031605" y="3008840"/>
                  <a:ext cx="1524008" cy="15240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="" xmlns:a16="http://schemas.microsoft.com/office/drawing/2014/main" id="{721DCCE8-7273-4BD5-8D76-4F732CDF5D8D}"/>
                    </a:ext>
                  </a:extLst>
                </p:cNvPr>
                <p:cNvSpPr/>
                <p:nvPr/>
              </p:nvSpPr>
              <p:spPr>
                <a:xfrm>
                  <a:off x="4100878" y="3046730"/>
                  <a:ext cx="1385461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3B83811B-2797-41DF-BC36-E52B6241F12E}"/>
                  </a:ext>
                </a:extLst>
              </p:cNvPr>
              <p:cNvSpPr txBox="1"/>
              <p:nvPr/>
            </p:nvSpPr>
            <p:spPr>
              <a:xfrm>
                <a:off x="1676294" y="4606958"/>
                <a:ext cx="1469586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0000FF"/>
                    </a:solidFill>
                    <a:latin typeface="+mn-ea"/>
                  </a:rPr>
                  <a:t>시험 </a:t>
                </a:r>
                <a:r>
                  <a:rPr lang="en-US" altLang="ko-KR" sz="1400" b="1" dirty="0" smtClean="0">
                    <a:solidFill>
                      <a:srgbClr val="0000FF"/>
                    </a:solidFill>
                    <a:latin typeface="+mn-ea"/>
                  </a:rPr>
                  <a:t>DATA</a:t>
                </a:r>
                <a:endParaRPr lang="ko-KR" altLang="en-US" sz="1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C5D5FDBE-FA05-451C-A731-C1A9355E5922}"/>
                  </a:ext>
                </a:extLst>
              </p:cNvPr>
              <p:cNvSpPr txBox="1"/>
              <p:nvPr/>
            </p:nvSpPr>
            <p:spPr>
              <a:xfrm>
                <a:off x="6954540" y="4597713"/>
                <a:ext cx="1416133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0000FF"/>
                    </a:solidFill>
                    <a:latin typeface="+mn-ea"/>
                  </a:rPr>
                  <a:t>피로 </a:t>
                </a:r>
                <a:r>
                  <a:rPr lang="en-US" altLang="ko-KR" sz="1400" b="1" dirty="0" smtClean="0">
                    <a:solidFill>
                      <a:srgbClr val="0000FF"/>
                    </a:solidFill>
                    <a:latin typeface="+mn-ea"/>
                  </a:rPr>
                  <a:t>SPEC</a:t>
                </a:r>
                <a:endParaRPr lang="ko-KR" altLang="en-US" sz="1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550D63E8-B1BE-4ADE-ABED-8A1083DE60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7208" y="4651743"/>
              <a:ext cx="1187925" cy="18487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550D63E8-B1BE-4ADE-ABED-8A1083DE6098}"/>
              </a:ext>
            </a:extLst>
          </p:cNvPr>
          <p:cNvCxnSpPr>
            <a:cxnSpLocks/>
          </p:cNvCxnSpPr>
          <p:nvPr/>
        </p:nvCxnSpPr>
        <p:spPr>
          <a:xfrm>
            <a:off x="4930806" y="4862199"/>
            <a:ext cx="863554" cy="12777"/>
          </a:xfrm>
          <a:prstGeom prst="straightConnector1">
            <a:avLst/>
          </a:prstGeom>
          <a:ln w="762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03847"/>
              </p:ext>
            </p:extLst>
          </p:nvPr>
        </p:nvGraphicFramePr>
        <p:xfrm>
          <a:off x="200302" y="1679029"/>
          <a:ext cx="8743395" cy="329626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7002</TotalTime>
  <Words>294</Words>
  <Application>Microsoft Office PowerPoint</Application>
  <PresentationFormat>화면 슬라이드 쇼(4:3)</PresentationFormat>
  <Paragraphs>67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371</cp:revision>
  <cp:lastPrinted>2019-09-16T00:28:29Z</cp:lastPrinted>
  <dcterms:created xsi:type="dcterms:W3CDTF">2017-03-29T07:13:25Z</dcterms:created>
  <dcterms:modified xsi:type="dcterms:W3CDTF">2021-09-09T12:26:09Z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