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4" r:id="rId1"/>
    <p:sldMasterId id="2147484085" r:id="rId2"/>
    <p:sldMasterId id="2147484086" r:id="rId3"/>
    <p:sldMasterId id="2147484087" r:id="rId4"/>
  </p:sldMasterIdLst>
  <p:notesMasterIdLst>
    <p:notesMasterId r:id="rId49"/>
  </p:notesMasterIdLst>
  <p:handoutMasterIdLst>
    <p:handoutMasterId r:id="rId50"/>
  </p:handoutMasterIdLst>
  <p:sldIdLst>
    <p:sldId id="258" r:id="rId5"/>
    <p:sldId id="262" r:id="rId6"/>
    <p:sldId id="263" r:id="rId7"/>
    <p:sldId id="270" r:id="rId8"/>
    <p:sldId id="264" r:id="rId9"/>
    <p:sldId id="265" r:id="rId10"/>
    <p:sldId id="268" r:id="rId11"/>
    <p:sldId id="271" r:id="rId12"/>
    <p:sldId id="272" r:id="rId13"/>
    <p:sldId id="273" r:id="rId14"/>
    <p:sldId id="274" r:id="rId15"/>
    <p:sldId id="275" r:id="rId16"/>
    <p:sldId id="266" r:id="rId17"/>
    <p:sldId id="296" r:id="rId18"/>
    <p:sldId id="297" r:id="rId19"/>
    <p:sldId id="298" r:id="rId20"/>
    <p:sldId id="299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300" r:id="rId35"/>
    <p:sldId id="303" r:id="rId36"/>
    <p:sldId id="304" r:id="rId37"/>
    <p:sldId id="305" r:id="rId38"/>
    <p:sldId id="301" r:id="rId39"/>
    <p:sldId id="302" r:id="rId40"/>
    <p:sldId id="306" r:id="rId41"/>
    <p:sldId id="289" r:id="rId42"/>
    <p:sldId id="290" r:id="rId43"/>
    <p:sldId id="291" r:id="rId44"/>
    <p:sldId id="292" r:id="rId45"/>
    <p:sldId id="293" r:id="rId46"/>
    <p:sldId id="294" r:id="rId47"/>
    <p:sldId id="295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" userDrawn="1">
          <p15:clr>
            <a:srgbClr val="A4A3A4"/>
          </p15:clr>
        </p15:guide>
        <p15:guide id="3" orient="horz" pos="3777" userDrawn="1">
          <p15:clr>
            <a:srgbClr val="A4A3A4"/>
          </p15:clr>
        </p15:guide>
        <p15:guide id="7" pos="7104" userDrawn="1">
          <p15:clr>
            <a:srgbClr val="A4A3A4"/>
          </p15:clr>
        </p15:guide>
        <p15:guide id="8" pos="2136" userDrawn="1">
          <p15:clr>
            <a:srgbClr val="A4A3A4"/>
          </p15:clr>
        </p15:guide>
        <p15:guide id="9" pos="3826" userDrawn="1">
          <p15:clr>
            <a:srgbClr val="A4A3A4"/>
          </p15:clr>
        </p15:guide>
        <p15:guide id="10" pos="3941" userDrawn="1">
          <p15:clr>
            <a:srgbClr val="A4A3A4"/>
          </p15:clr>
        </p15:guide>
        <p15:guide id="11" pos="5528" userDrawn="1">
          <p15:clr>
            <a:srgbClr val="A4A3A4"/>
          </p15:clr>
        </p15:guide>
        <p15:guide id="13" orient="horz" pos="4714" userDrawn="1">
          <p15:clr>
            <a:srgbClr val="A4A3A4"/>
          </p15:clr>
        </p15:guide>
        <p15:guide id="12" pos="1347" userDrawn="1">
          <p15:clr>
            <a:srgbClr val="A4A3A4"/>
          </p15:clr>
        </p15:guide>
        <p15:guide id="14" pos="2948" userDrawn="1">
          <p15:clr>
            <a:srgbClr val="A4A3A4"/>
          </p15:clr>
        </p15:guide>
        <p15:guide id="16" orient="horz" pos="1477" userDrawn="1">
          <p15:clr>
            <a:srgbClr val="A4A3A4"/>
          </p15:clr>
        </p15:guide>
        <p15:guide id="17" pos="5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806">
          <p15:clr>
            <a:srgbClr val="A4A3A4"/>
          </p15:clr>
        </p15:guide>
        <p15:guide id="2" orient="horz" pos="3777">
          <p15:clr>
            <a:srgbClr val="A4A3A4"/>
          </p15:clr>
        </p15:guide>
        <p15:guide id="3" pos="7104">
          <p15:clr>
            <a:srgbClr val="A4A3A4"/>
          </p15:clr>
        </p15:guide>
        <p15:guide id="4" pos="2136">
          <p15:clr>
            <a:srgbClr val="A4A3A4"/>
          </p15:clr>
        </p15:guide>
        <p15:guide id="5" pos="3826">
          <p15:clr>
            <a:srgbClr val="A4A3A4"/>
          </p15:clr>
        </p15:guide>
        <p15:guide id="6" pos="3941">
          <p15:clr>
            <a:srgbClr val="A4A3A4"/>
          </p15:clr>
        </p15:guide>
        <p15:guide id="7" pos="5528">
          <p15:clr>
            <a:srgbClr val="A4A3A4"/>
          </p15:clr>
        </p15:guide>
        <p15:guide id="8" orient="horz" pos="4714">
          <p15:clr>
            <a:srgbClr val="A4A3A4"/>
          </p15:clr>
        </p15:guide>
        <p15:guide id="9" pos="1347">
          <p15:clr>
            <a:srgbClr val="A4A3A4"/>
          </p15:clr>
        </p15:guide>
        <p15:guide id="10" pos="2948">
          <p15:clr>
            <a:srgbClr val="A4A3A4"/>
          </p15:clr>
        </p15:guide>
        <p15:guide id="11" orient="horz" pos="1477">
          <p15:clr>
            <a:srgbClr val="A4A3A4"/>
          </p15:clr>
        </p15:guide>
        <p15:guide id="12" pos="55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1" autoAdjust="0"/>
    <p:restoredTop sz="94660"/>
  </p:normalViewPr>
  <p:slideViewPr>
    <p:cSldViewPr snapToGrid="0" snapToObjects="1" showGuides="1">
      <p:cViewPr varScale="1">
        <p:scale>
          <a:sx n="115" d="100"/>
          <a:sy n="115" d="100"/>
        </p:scale>
        <p:origin x="258" y="108"/>
      </p:cViewPr>
      <p:guideLst>
        <p:guide orient="horz" pos="806"/>
        <p:guide orient="horz" pos="3777"/>
        <p:guide pos="7104"/>
        <p:guide pos="2136"/>
        <p:guide pos="3826"/>
        <p:guide pos="3941"/>
        <p:guide pos="5528"/>
        <p:guide orient="horz" pos="4714"/>
        <p:guide pos="1347"/>
        <p:guide pos="2948"/>
        <p:guide orient="horz" pos="1477"/>
        <p:guide pos="5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2550" y="102"/>
      </p:cViewPr>
      <p:guideLst>
        <p:guide orient="horz" pos="806"/>
        <p:guide orient="horz" pos="3777"/>
        <p:guide pos="7104"/>
        <p:guide pos="2136"/>
        <p:guide pos="3826"/>
        <p:guide pos="3941"/>
        <p:guide pos="5528"/>
        <p:guide orient="horz" pos="4714"/>
        <p:guide pos="1347"/>
        <p:guide pos="2948"/>
        <p:guide orient="horz" pos="1477"/>
        <p:guide pos="5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 sz="1800">
                  <a:solidFill>
                    <a:schemeClr val="tx1"/>
                  </a:solidFill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3" name="슬라이드 노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/>
                <a:endParaRPr lang="ko-KR" altLang="en-US"/>
              </a:p>
            </p:txBody>
          </p:sp>
          <p:sp>
            <p:nvSpPr>
              <p:cNvPr id="4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>
                <a:lvl1pPr marL="0" indent="0" algn="r" latinLnBrk="0">
                  <a:buFontTx/>
                  <a:buNone/>
                  <a:defRPr lang="en-GB" altLang="en-US" sz="1200"/>
                </a:lvl1pPr>
              </a:lstStyle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1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5800" y="1143000"/>
                <a:ext cx="5487670" cy="308737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>
                <a:lvl1pPr marL="0" indent="0" algn="r" latinLnBrk="0">
                  <a:buFontTx/>
                  <a:buNone/>
                  <a:defRPr lang="en-GB" altLang="en-US" sz="1200"/>
                </a:lvl1pPr>
              </a:lstStyle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2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5800" y="1143000"/>
                <a:ext cx="5488305" cy="308800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400550"/>
                <a:ext cx="5488305" cy="360235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3705" cy="46037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>
                <a:lvl1pPr marL="0" indent="0" algn="r" latinLnBrk="0">
                  <a:buFontTx/>
                  <a:buNone/>
                  <a:defRPr lang="en-GB" altLang="en-US" sz="1200"/>
                </a:lvl1pPr>
              </a:lstStyle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3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5800" y="1143000"/>
                <a:ext cx="5488940" cy="308864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400550"/>
                <a:ext cx="5488940" cy="360299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4340" cy="46101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>
                <a:lvl1pPr marL="0" indent="0" algn="r" latinLnBrk="0">
                  <a:buFontTx/>
                  <a:buNone/>
                  <a:defRPr lang="en-GB" altLang="en-US" sz="1200"/>
                </a:lvl1pPr>
              </a:lstStyle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4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5800" y="1143000"/>
                <a:ext cx="5488305" cy="308800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400550"/>
                <a:ext cx="5488305" cy="360235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3705" cy="46037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>
                <a:lvl1pPr marL="0" indent="0" algn="r" latinLnBrk="0">
                  <a:buFontTx/>
                  <a:buNone/>
                  <a:defRPr lang="en-GB" altLang="en-US" sz="1200"/>
                </a:lvl1pPr>
              </a:lstStyle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5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569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 sz="6000"/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41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lvl="1" indent="0" algn="ctr" latinLnBrk="0">
              <a:buFontTx/>
              <a:buNone/>
              <a:defRPr lang="en-GB" altLang="en-US" sz="2000"/>
            </a:lvl2pPr>
            <a:lvl3pPr marL="914400" lvl="2" indent="0" algn="ctr" latinLnBrk="0">
              <a:buFontTx/>
              <a:buNone/>
              <a:defRPr lang="en-GB" altLang="en-US" sz="1800"/>
            </a:lvl3pPr>
            <a:lvl4pPr marL="1371600" lvl="3" indent="0" algn="ctr" latinLnBrk="0">
              <a:buFontTx/>
              <a:buNone/>
              <a:defRPr lang="en-GB" altLang="en-US" sz="1600"/>
            </a:lvl4pPr>
            <a:lvl5pPr marL="1828800" lvl="4" indent="0" algn="ctr" latinLnBrk="0">
              <a:buFontTx/>
              <a:buNone/>
              <a:defRPr lang="en-GB" altLang="en-US" sz="1600"/>
            </a:lvl5pPr>
            <a:lvl6pPr marL="2286000" lvl="5" indent="0" algn="ctr" latinLnBrk="0">
              <a:buFontTx/>
              <a:buNone/>
              <a:defRPr lang="en-GB" altLang="en-US" sz="1600"/>
            </a:lvl6pPr>
            <a:lvl7pPr marL="2743200" lvl="6" indent="0" algn="ctr" latinLnBrk="0">
              <a:buFontTx/>
              <a:buNone/>
              <a:defRPr lang="en-GB" altLang="en-US" sz="1600"/>
            </a:lvl7pPr>
            <a:lvl8pPr marL="3200400" lvl="7" indent="0" algn="ctr" latinLnBrk="0">
              <a:buFontTx/>
              <a:buNone/>
              <a:defRPr lang="en-GB" altLang="en-US" sz="1600"/>
            </a:lvl8pPr>
            <a:lvl9pPr marL="3657600" lvl="8" indent="0" algn="ctr" latinLnBrk="0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 sz="2400"/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4390" y="6355715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z="1200"/>
              <a:t>2021-06-11</a:t>
            </a:fld>
            <a:endParaRPr lang="ko-KR" altLang="en-US" sz="12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42410" y="6355715"/>
            <a:ext cx="410781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2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06790" y="6355715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2010" y="363855"/>
            <a:ext cx="1050925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42010" y="1824990"/>
            <a:ext cx="10509250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228600" indent="-228600" latinLnBrk="0"/>
            <a:r>
              <a:rPr sz="280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latinLnBrk="0"/>
            <a:r>
              <a:rPr sz="280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latinLnBrk="0"/>
            <a:r>
              <a:rPr sz="280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latinLnBrk="0"/>
            <a:r>
              <a:rPr sz="2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4390" y="6355715"/>
            <a:ext cx="27444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2021-06-11</a:t>
            </a:fld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42410" y="6355715"/>
            <a:ext cx="410845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06790" y="6355715"/>
            <a:ext cx="27444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200">
                <a:latin typeface="맑은 고딕" charset="0"/>
                <a:ea typeface="맑은 고딕" charset="0"/>
              </a:rPr>
              <a:t>‹#›</a:t>
            </a:fld>
            <a:endParaRPr sz="120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09420"/>
            <a:ext cx="10509250" cy="285242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145"/>
            <a:ext cx="10509250" cy="14998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4390" y="6355715"/>
            <a:ext cx="27444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2021-06-11</a:t>
            </a:fld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42410" y="6355715"/>
            <a:ext cx="410845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06790" y="6355715"/>
            <a:ext cx="27444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200">
                <a:latin typeface="맑은 고딕" charset="0"/>
                <a:ea typeface="맑은 고딕" charset="0"/>
              </a:rPr>
              <a:t>‹#›</a:t>
            </a:fld>
            <a:endParaRPr sz="120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>
            <a:off x="0" y="15875"/>
            <a:ext cx="1017270" cy="900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/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11178540" y="13335"/>
            <a:ext cx="1017270" cy="900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/>
          </a:p>
        </p:txBody>
      </p:sp>
      <p:sp>
        <p:nvSpPr>
          <p:cNvPr id="7" name="Rect 0"/>
          <p:cNvSpPr>
            <a:spLocks/>
          </p:cNvSpPr>
          <p:nvPr/>
        </p:nvSpPr>
        <p:spPr>
          <a:xfrm>
            <a:off x="11178540" y="5955665"/>
            <a:ext cx="1017270" cy="900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/>
          </a:p>
        </p:txBody>
      </p:sp>
      <p:sp>
        <p:nvSpPr>
          <p:cNvPr id="8" name="Rect 0"/>
          <p:cNvSpPr>
            <a:spLocks/>
          </p:cNvSpPr>
          <p:nvPr/>
        </p:nvSpPr>
        <p:spPr>
          <a:xfrm>
            <a:off x="5080" y="5955665"/>
            <a:ext cx="1017270" cy="900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5270" cy="23863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5270" cy="16548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4390" y="6355715"/>
            <a:ext cx="27444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2021-06-11</a:t>
            </a:fld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42410" y="6355715"/>
            <a:ext cx="410845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06790" y="6355715"/>
            <a:ext cx="27444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200">
                <a:latin typeface="맑은 고딕" charset="0"/>
                <a:ea typeface="맑은 고딕" charset="0"/>
              </a:rPr>
              <a:t>‹#›</a:t>
            </a:fld>
            <a:endParaRPr sz="120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2010" y="363855"/>
            <a:ext cx="1050925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42010" y="1824990"/>
            <a:ext cx="10509250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228600" indent="-228600" latinLnBrk="0"/>
            <a:r>
              <a:rPr sz="280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latinLnBrk="0"/>
            <a:r>
              <a:rPr sz="280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latinLnBrk="0"/>
            <a:r>
              <a:rPr sz="280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latinLnBrk="0"/>
            <a:r>
              <a:rPr sz="2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4390" y="6355715"/>
            <a:ext cx="27444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2021-06-11</a:t>
            </a:fld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42410" y="6355715"/>
            <a:ext cx="410845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06790" y="6355715"/>
            <a:ext cx="27444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200">
                <a:latin typeface="맑은 고딕" charset="0"/>
                <a:ea typeface="맑은 고딕" charset="0"/>
              </a:rPr>
              <a:t>‹#›</a:t>
            </a:fld>
            <a:endParaRPr sz="120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09420"/>
            <a:ext cx="10509250" cy="285242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145"/>
            <a:ext cx="10509250" cy="14998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4390" y="6355715"/>
            <a:ext cx="27444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2021-06-11</a:t>
            </a:fld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42410" y="6355715"/>
            <a:ext cx="410845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06790" y="6355715"/>
            <a:ext cx="27444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200">
                <a:latin typeface="맑은 고딕" charset="0"/>
                <a:ea typeface="맑은 고딕" charset="0"/>
              </a:rPr>
              <a:t>‹#›</a:t>
            </a:fld>
            <a:endParaRPr sz="120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>
            <a:off x="0" y="15875"/>
            <a:ext cx="1017270" cy="900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/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11178540" y="13335"/>
            <a:ext cx="1017270" cy="900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/>
          </a:p>
        </p:txBody>
      </p:sp>
      <p:sp>
        <p:nvSpPr>
          <p:cNvPr id="7" name="Rect 0"/>
          <p:cNvSpPr>
            <a:spLocks/>
          </p:cNvSpPr>
          <p:nvPr/>
        </p:nvSpPr>
        <p:spPr>
          <a:xfrm>
            <a:off x="11178540" y="5955665"/>
            <a:ext cx="1017270" cy="900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/>
          </a:p>
        </p:txBody>
      </p:sp>
      <p:sp>
        <p:nvSpPr>
          <p:cNvPr id="8" name="Rect 0"/>
          <p:cNvSpPr>
            <a:spLocks/>
          </p:cNvSpPr>
          <p:nvPr/>
        </p:nvSpPr>
        <p:spPr>
          <a:xfrm>
            <a:off x="5080" y="5955665"/>
            <a:ext cx="1017270" cy="900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42010" y="363855"/>
            <a:ext cx="1050861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42010" y="1824990"/>
            <a:ext cx="10508615" cy="4351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2800"/>
              <a:t>마스터 텍스트 스타일 편집</a:t>
            </a: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2800"/>
              <a:t>둘째 수준</a:t>
            </a: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2800"/>
              <a:t>셋째 수준</a:t>
            </a: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2800"/>
              <a:t>넷째 수준</a:t>
            </a: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2800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4390" y="6355715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z="1200"/>
              <a:t>2021-06-11</a:t>
            </a:fld>
            <a:endParaRPr lang="ko-KR" altLang="en-US" sz="12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42410" y="6355715"/>
            <a:ext cx="410781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2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06790" y="6355715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1850" y="1709420"/>
            <a:ext cx="10508615" cy="285178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 sz="6000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1850" y="4589145"/>
            <a:ext cx="10508615" cy="14992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latinLnBrk="0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latinLnBrk="0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 sz="2400"/>
              <a:t>마스터 텍스트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4390" y="6355715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z="1200"/>
              <a:t>2021-06-11</a:t>
            </a:fld>
            <a:endParaRPr lang="ko-KR" altLang="en-US" sz="12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42410" y="6355715"/>
            <a:ext cx="410781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2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06790" y="6355715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도형 2"/>
          <p:cNvSpPr>
            <a:spLocks/>
          </p:cNvSpPr>
          <p:nvPr/>
        </p:nvSpPr>
        <p:spPr>
          <a:xfrm>
            <a:off x="0" y="15875"/>
            <a:ext cx="1016635" cy="899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3"/>
          <p:cNvSpPr>
            <a:spLocks/>
          </p:cNvSpPr>
          <p:nvPr/>
        </p:nvSpPr>
        <p:spPr>
          <a:xfrm>
            <a:off x="11178540" y="13335"/>
            <a:ext cx="1016635" cy="899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4"/>
          <p:cNvSpPr>
            <a:spLocks/>
          </p:cNvSpPr>
          <p:nvPr/>
        </p:nvSpPr>
        <p:spPr>
          <a:xfrm>
            <a:off x="11178540" y="5955665"/>
            <a:ext cx="1016635" cy="899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5"/>
          <p:cNvSpPr>
            <a:spLocks/>
          </p:cNvSpPr>
          <p:nvPr/>
        </p:nvSpPr>
        <p:spPr>
          <a:xfrm>
            <a:off x="5080" y="5955665"/>
            <a:ext cx="1016635" cy="899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5270" cy="23863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5270" cy="16548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4390" y="6355715"/>
            <a:ext cx="27444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2021-06-11</a:t>
            </a:fld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42410" y="6355715"/>
            <a:ext cx="410845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06790" y="6355715"/>
            <a:ext cx="27444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200">
                <a:latin typeface="맑은 고딕" charset="0"/>
                <a:ea typeface="맑은 고딕" charset="0"/>
              </a:rPr>
              <a:t>‹#›</a:t>
            </a:fld>
            <a:endParaRPr sz="120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2010" y="363855"/>
            <a:ext cx="1050925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42010" y="1824990"/>
            <a:ext cx="10509250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228600" indent="-228600" latinLnBrk="0"/>
            <a:r>
              <a:rPr sz="280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latinLnBrk="0"/>
            <a:r>
              <a:rPr sz="280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latinLnBrk="0"/>
            <a:r>
              <a:rPr sz="280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latinLnBrk="0"/>
            <a:r>
              <a:rPr sz="2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4390" y="6355715"/>
            <a:ext cx="27444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2021-06-11</a:t>
            </a:fld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42410" y="6355715"/>
            <a:ext cx="410845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06790" y="6355715"/>
            <a:ext cx="27444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200">
                <a:latin typeface="맑은 고딕" charset="0"/>
                <a:ea typeface="맑은 고딕" charset="0"/>
              </a:rPr>
              <a:t>‹#›</a:t>
            </a:fld>
            <a:endParaRPr sz="120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09420"/>
            <a:ext cx="10509250" cy="285242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145"/>
            <a:ext cx="10509250" cy="14998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4390" y="6355715"/>
            <a:ext cx="27444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2021-06-11</a:t>
            </a:fld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42410" y="6355715"/>
            <a:ext cx="410845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06790" y="6355715"/>
            <a:ext cx="27444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200">
                <a:latin typeface="맑은 고딕" charset="0"/>
                <a:ea typeface="맑은 고딕" charset="0"/>
              </a:rPr>
              <a:t>‹#›</a:t>
            </a:fld>
            <a:endParaRPr sz="120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>
            <a:off x="0" y="15875"/>
            <a:ext cx="1017270" cy="900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/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11178540" y="13335"/>
            <a:ext cx="1017270" cy="900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/>
          </a:p>
        </p:txBody>
      </p:sp>
      <p:sp>
        <p:nvSpPr>
          <p:cNvPr id="7" name="Rect 0"/>
          <p:cNvSpPr>
            <a:spLocks/>
          </p:cNvSpPr>
          <p:nvPr/>
        </p:nvSpPr>
        <p:spPr>
          <a:xfrm>
            <a:off x="11178540" y="5955665"/>
            <a:ext cx="1017270" cy="900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/>
          </a:p>
        </p:txBody>
      </p:sp>
      <p:sp>
        <p:nvSpPr>
          <p:cNvPr id="8" name="Rect 0"/>
          <p:cNvSpPr>
            <a:spLocks/>
          </p:cNvSpPr>
          <p:nvPr/>
        </p:nvSpPr>
        <p:spPr>
          <a:xfrm>
            <a:off x="5080" y="5955665"/>
            <a:ext cx="1017270" cy="900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5270" cy="23863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5270" cy="16548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4390" y="6355715"/>
            <a:ext cx="27444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2021-06-11</a:t>
            </a:fld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42410" y="6355715"/>
            <a:ext cx="410845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06790" y="6355715"/>
            <a:ext cx="27444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200">
                <a:latin typeface="맑은 고딕" charset="0"/>
                <a:ea typeface="맑은 고딕" charset="0"/>
              </a:rPr>
              <a:t>‹#›</a:t>
            </a:fld>
            <a:endParaRPr sz="120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842010" y="363855"/>
            <a:ext cx="1050861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42010" y="1824990"/>
            <a:ext cx="10508615" cy="4351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2800"/>
              <a:t>마스터 텍스트 스타일 편집</a:t>
            </a: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2800"/>
              <a:t>둘째 수준</a:t>
            </a: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2800"/>
              <a:t>셋째 수준</a:t>
            </a: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2800"/>
              <a:t>넷째 수준</a:t>
            </a: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2800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834390" y="6355715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z="1200"/>
              <a:t>2021-06-11</a:t>
            </a:fld>
            <a:endParaRPr lang="ko-KR" altLang="en-US" sz="12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4042410" y="6355715"/>
            <a:ext cx="410781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endParaRPr lang="ko-KR" altLang="en-US" sz="12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606790" y="6355715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2010" y="363855"/>
            <a:ext cx="1050925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2010" y="1824990"/>
            <a:ext cx="10509250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228600" indent="-228600" latinLnBrk="0"/>
            <a:r>
              <a:rPr sz="280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latinLnBrk="0"/>
            <a:r>
              <a:rPr sz="280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latinLnBrk="0"/>
            <a:r>
              <a:rPr sz="280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latinLnBrk="0"/>
            <a:r>
              <a:rPr sz="2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4390" y="6355715"/>
            <a:ext cx="27444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2021-06-11</a:t>
            </a:fld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42410" y="6355715"/>
            <a:ext cx="410845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06790" y="6355715"/>
            <a:ext cx="27444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200">
                <a:latin typeface="맑은 고딕" charset="0"/>
                <a:ea typeface="맑은 고딕" charset="0"/>
              </a:rPr>
              <a:t>‹#›</a:t>
            </a:fld>
            <a:endParaRPr sz="12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2010" y="363855"/>
            <a:ext cx="1050925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2010" y="1824990"/>
            <a:ext cx="10509250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228600" indent="-228600" latinLnBrk="0"/>
            <a:r>
              <a:rPr sz="280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latinLnBrk="0"/>
            <a:r>
              <a:rPr sz="280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latinLnBrk="0"/>
            <a:r>
              <a:rPr sz="280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latinLnBrk="0"/>
            <a:r>
              <a:rPr sz="2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4390" y="6355715"/>
            <a:ext cx="27444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2021-06-11</a:t>
            </a:fld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42410" y="6355715"/>
            <a:ext cx="410845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06790" y="6355715"/>
            <a:ext cx="27444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200">
                <a:latin typeface="맑은 고딕" charset="0"/>
                <a:ea typeface="맑은 고딕" charset="0"/>
              </a:rPr>
              <a:t>‹#›</a:t>
            </a:fld>
            <a:endParaRPr sz="12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2010" y="363855"/>
            <a:ext cx="1050925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2010" y="1824990"/>
            <a:ext cx="10509250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228600" indent="-228600" latinLnBrk="0"/>
            <a:r>
              <a:rPr sz="280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latinLnBrk="0"/>
            <a:r>
              <a:rPr sz="280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latinLnBrk="0"/>
            <a:r>
              <a:rPr sz="280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latinLnBrk="0"/>
            <a:r>
              <a:rPr sz="2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4390" y="6355715"/>
            <a:ext cx="27444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2021-06-11</a:t>
            </a:fld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42410" y="6355715"/>
            <a:ext cx="410845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06790" y="6355715"/>
            <a:ext cx="274447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200">
                <a:latin typeface="맑은 고딕" charset="0"/>
                <a:ea typeface="맑은 고딕" charset="0"/>
              </a:rPr>
              <a:t>‹#›</a:t>
            </a:fld>
            <a:endParaRPr sz="12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 0"/>
          <p:cNvSpPr txBox="1">
            <a:spLocks/>
          </p:cNvSpPr>
          <p:nvPr/>
        </p:nvSpPr>
        <p:spPr>
          <a:xfrm>
            <a:off x="871855" y="913130"/>
            <a:ext cx="284988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00000"/>
              </a:lnSpc>
              <a:buFontTx/>
              <a:buNone/>
            </a:pPr>
            <a:r>
              <a:rPr lang="ko-KR" sz="1800" b="1">
                <a:solidFill>
                  <a:schemeClr val="tx1"/>
                </a:solidFill>
                <a:latin typeface="나눔스퀘어 Bold" charset="0"/>
                <a:ea typeface="나눔스퀘어 Bold" charset="0"/>
              </a:rPr>
              <a:t>JAVA PROJECT</a:t>
            </a:r>
            <a:endParaRPr lang="ko-KR" altLang="en-US" sz="1800" b="1">
              <a:solidFill>
                <a:schemeClr val="tx1"/>
              </a:solidFill>
              <a:latin typeface="나눔스퀘어 Bold" charset="0"/>
              <a:ea typeface="나눔스퀘어 Bold" charset="0"/>
            </a:endParaRPr>
          </a:p>
        </p:txBody>
      </p:sp>
      <p:cxnSp>
        <p:nvCxnSpPr>
          <p:cNvPr id="9" name="도형 156"/>
          <p:cNvCxnSpPr/>
          <p:nvPr/>
        </p:nvCxnSpPr>
        <p:spPr>
          <a:xfrm>
            <a:off x="8810625" y="4683760"/>
            <a:ext cx="2357755" cy="635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158"/>
          <p:cNvSpPr txBox="1">
            <a:spLocks/>
          </p:cNvSpPr>
          <p:nvPr/>
        </p:nvSpPr>
        <p:spPr>
          <a:xfrm>
            <a:off x="10485120" y="4683760"/>
            <a:ext cx="664845" cy="8362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>
              <a:lnSpc>
                <a:spcPct val="114999"/>
              </a:lnSpc>
              <a:buFontTx/>
              <a:buNone/>
            </a:pPr>
            <a:r>
              <a:rPr lang="ko-KR" sz="1400">
                <a:latin typeface="나눔스퀘어" charset="0"/>
                <a:ea typeface="나눔스퀘어" charset="0"/>
              </a:rPr>
              <a:t>김도균</a:t>
            </a:r>
            <a:endParaRPr lang="ko-KR" altLang="en-US" sz="1400">
              <a:latin typeface="나눔스퀘어" charset="0"/>
              <a:ea typeface="나눔스퀘어" charset="0"/>
            </a:endParaRPr>
          </a:p>
          <a:p>
            <a:pPr marL="0" indent="0" algn="l" hangingPunct="1">
              <a:lnSpc>
                <a:spcPct val="114999"/>
              </a:lnSpc>
              <a:buFontTx/>
              <a:buNone/>
            </a:pPr>
            <a:r>
              <a:rPr lang="ko-KR" sz="1400">
                <a:latin typeface="나눔스퀘어" charset="0"/>
                <a:ea typeface="나눔스퀘어" charset="0"/>
              </a:rPr>
              <a:t>김태현</a:t>
            </a:r>
            <a:endParaRPr lang="ko-KR" altLang="en-US" sz="1400">
              <a:latin typeface="나눔스퀘어" charset="0"/>
              <a:ea typeface="나눔스퀘어" charset="0"/>
            </a:endParaRPr>
          </a:p>
          <a:p>
            <a:pPr marL="0" indent="0" algn="l" hangingPunct="1">
              <a:lnSpc>
                <a:spcPct val="114999"/>
              </a:lnSpc>
              <a:buFontTx/>
              <a:buNone/>
            </a:pPr>
            <a:r>
              <a:rPr lang="ko-KR" sz="1400">
                <a:latin typeface="나눔스퀘어" charset="0"/>
                <a:ea typeface="나눔스퀘어" charset="0"/>
              </a:rPr>
              <a:t>조현민</a:t>
            </a:r>
            <a:endParaRPr lang="ko-KR" altLang="en-US" sz="1400">
              <a:latin typeface="나눔스퀘어" charset="0"/>
              <a:ea typeface="나눔스퀘어" charset="0"/>
            </a:endParaRPr>
          </a:p>
        </p:txBody>
      </p:sp>
      <p:sp>
        <p:nvSpPr>
          <p:cNvPr id="11" name="텍스트 상자 159"/>
          <p:cNvSpPr txBox="1">
            <a:spLocks/>
          </p:cNvSpPr>
          <p:nvPr/>
        </p:nvSpPr>
        <p:spPr>
          <a:xfrm>
            <a:off x="8700135" y="4342130"/>
            <a:ext cx="715010" cy="3397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1600">
                <a:latin typeface="나눔스퀘어" charset="0"/>
                <a:ea typeface="나눔스퀘어" charset="0"/>
              </a:rPr>
              <a:t>TEAM</a:t>
            </a:r>
            <a:endParaRPr lang="ko-KR" altLang="en-US" sz="1600">
              <a:latin typeface="나눔스퀘어" charset="0"/>
              <a:ea typeface="나눔스퀘어" charset="0"/>
            </a:endParaRPr>
          </a:p>
        </p:txBody>
      </p:sp>
      <p:sp>
        <p:nvSpPr>
          <p:cNvPr id="12" name="텍스트 상자 160"/>
          <p:cNvSpPr txBox="1">
            <a:spLocks/>
          </p:cNvSpPr>
          <p:nvPr/>
        </p:nvSpPr>
        <p:spPr>
          <a:xfrm>
            <a:off x="863600" y="4223385"/>
            <a:ext cx="2849880" cy="835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2400" b="1">
                <a:solidFill>
                  <a:schemeClr val="tx1"/>
                </a:solidFill>
                <a:latin typeface="나눔스퀘어 Bold" charset="0"/>
                <a:ea typeface="나눔스퀘어 Bold" charset="0"/>
              </a:rPr>
              <a:t>Workin App</a:t>
            </a:r>
            <a:endParaRPr lang="ko-KR" altLang="en-US" sz="2400" b="1">
              <a:solidFill>
                <a:schemeClr val="tx1"/>
              </a:solidFill>
              <a:latin typeface="나눔스퀘어 Bold" charset="0"/>
              <a:ea typeface="나눔스퀘어 Bold" charset="0"/>
            </a:endParaRPr>
          </a:p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1800" b="0">
                <a:solidFill>
                  <a:schemeClr val="tx1"/>
                </a:solidFill>
                <a:latin typeface="나눔스퀘어" charset="0"/>
                <a:ea typeface="나눔스퀘어" charset="0"/>
              </a:rPr>
              <a:t>근무 관리 시스템</a:t>
            </a:r>
            <a:endParaRPr lang="ko-KR" altLang="en-US" sz="2000" b="1">
              <a:solidFill>
                <a:schemeClr val="tx1"/>
              </a:solidFill>
              <a:latin typeface="나눔스퀘어 Bold" charset="0"/>
              <a:ea typeface="나눔스퀘어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276860" y="165100"/>
            <a:ext cx="7677150" cy="878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2000" b="0">
                <a:latin typeface="나눔스퀘어 Bold" charset="0"/>
                <a:ea typeface="나눔스퀘어 Bold" charset="0"/>
              </a:rPr>
              <a:t>홈 - 주간 테이블</a:t>
            </a:r>
            <a:endParaRPr lang="ko-KR" altLang="en-US" sz="2000" b="0">
              <a:latin typeface="나눔스퀘어 Bold" charset="0"/>
              <a:ea typeface="나눔스퀘어 Bold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2) 지난 주 배열 구하기</a:t>
            </a: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  <p:pic>
        <p:nvPicPr>
          <p:cNvPr id="3" name="그림 223" descr="C:/Users/master/AppData/Roaming/PolarisOffice/ETemp/9016_15262936/fImage6652137082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7345" y="937260"/>
            <a:ext cx="3649980" cy="5441315"/>
          </a:xfrm>
          <a:prstGeom prst="rect">
            <a:avLst/>
          </a:prstGeom>
          <a:noFill/>
        </p:spPr>
      </p:pic>
      <p:sp>
        <p:nvSpPr>
          <p:cNvPr id="4" name="텍스트 상자 224"/>
          <p:cNvSpPr txBox="1">
            <a:spLocks/>
          </p:cNvSpPr>
          <p:nvPr/>
        </p:nvSpPr>
        <p:spPr>
          <a:xfrm>
            <a:off x="572770" y="4368165"/>
            <a:ext cx="5806440" cy="6477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이전 버튼을 클릭할 경우 현재 요일에 따라서 dd의 값을 다르게 설정</a:t>
            </a:r>
            <a:endParaRPr lang="ko-KR" altLang="en-US" sz="12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2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모두 해당 주의 일요일을 가리키도록 설정</a:t>
            </a:r>
            <a:endParaRPr lang="ko-KR" altLang="en-US" sz="12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</p:txBody>
      </p:sp>
      <p:grpSp>
        <p:nvGrpSpPr>
          <p:cNvPr id="9" name="그룹 228"/>
          <p:cNvGrpSpPr/>
          <p:nvPr/>
        </p:nvGrpSpPr>
        <p:grpSpPr>
          <a:xfrm>
            <a:off x="633095" y="1607185"/>
            <a:ext cx="5166995" cy="2553335"/>
            <a:chOff x="633095" y="1607185"/>
            <a:chExt cx="5166995" cy="2553335"/>
          </a:xfrm>
        </p:grpSpPr>
        <p:pic>
          <p:nvPicPr>
            <p:cNvPr id="10" name="그림 225" descr="C:/Users/master/AppData/Roaming/PolarisOffice/ETemp/9016_15262936/fImage593093727734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3095" y="1607185"/>
              <a:ext cx="5166995" cy="2553335"/>
            </a:xfrm>
            <a:prstGeom prst="rect">
              <a:avLst/>
            </a:prstGeom>
            <a:noFill/>
          </p:spPr>
        </p:pic>
        <p:sp>
          <p:nvSpPr>
            <p:cNvPr id="11" name="도형 226"/>
            <p:cNvSpPr>
              <a:spLocks/>
            </p:cNvSpPr>
            <p:nvPr/>
          </p:nvSpPr>
          <p:spPr>
            <a:xfrm>
              <a:off x="2113915" y="2299335"/>
              <a:ext cx="408305" cy="1530985"/>
            </a:xfrm>
            <a:prstGeom prst="rect">
              <a:avLst/>
            </a:prstGeom>
            <a:noFill/>
            <a:ln w="19050" cap="flat" cmpd="sng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227"/>
            <p:cNvSpPr>
              <a:spLocks/>
            </p:cNvSpPr>
            <p:nvPr/>
          </p:nvSpPr>
          <p:spPr>
            <a:xfrm>
              <a:off x="5111750" y="2155825"/>
              <a:ext cx="671195" cy="1577975"/>
            </a:xfrm>
            <a:prstGeom prst="rect">
              <a:avLst/>
            </a:prstGeom>
            <a:noFill/>
            <a:ln w="19050" cap="flat" cmpd="sng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3" name="도형 229"/>
          <p:cNvSpPr>
            <a:spLocks/>
          </p:cNvSpPr>
          <p:nvPr/>
        </p:nvSpPr>
        <p:spPr>
          <a:xfrm>
            <a:off x="8206740" y="5219065"/>
            <a:ext cx="2160270" cy="956310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230"/>
          <p:cNvSpPr txBox="1">
            <a:spLocks/>
          </p:cNvSpPr>
          <p:nvPr/>
        </p:nvSpPr>
        <p:spPr>
          <a:xfrm>
            <a:off x="4636770" y="5693410"/>
            <a:ext cx="3235960" cy="6477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해당 주의 값을 테이블의 헤더에 반영시키고 </a:t>
            </a:r>
            <a:endParaRPr lang="ko-KR" altLang="en-US" sz="12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currentDate의 date위치의 값을 -7을 해주어 이전 주로 넘어가도록 한다</a:t>
            </a:r>
            <a:endParaRPr lang="ko-KR" altLang="en-US" sz="12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276860" y="165100"/>
            <a:ext cx="7677150" cy="878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2000" b="0">
                <a:latin typeface="나눔스퀘어 Bold" charset="0"/>
                <a:ea typeface="나눔스퀘어 Bold" charset="0"/>
              </a:rPr>
              <a:t>홈 - 회원의 이름과 일정</a:t>
            </a:r>
            <a:endParaRPr lang="ko-KR" altLang="en-US" sz="2000" b="0">
              <a:latin typeface="나눔스퀘어 Bold" charset="0"/>
              <a:ea typeface="나눔스퀘어 Bold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1) 회원의 이름 구하고 테이블에 출력</a:t>
            </a: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  <p:pic>
        <p:nvPicPr>
          <p:cNvPr id="3" name="그림 233" descr="C:/Users/master/AppData/Roaming/PolarisOffice/ETemp/9016_15262936/fImage37750390850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305" y="1635125"/>
            <a:ext cx="5624830" cy="4069080"/>
          </a:xfrm>
          <a:prstGeom prst="rect">
            <a:avLst/>
          </a:prstGeom>
          <a:noFill/>
        </p:spPr>
      </p:pic>
      <p:sp>
        <p:nvSpPr>
          <p:cNvPr id="4" name="도형 234"/>
          <p:cNvSpPr>
            <a:spLocks/>
          </p:cNvSpPr>
          <p:nvPr/>
        </p:nvSpPr>
        <p:spPr>
          <a:xfrm>
            <a:off x="1007745" y="1962785"/>
            <a:ext cx="5232400" cy="194310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5" name="도형 235"/>
          <p:cNvSpPr>
            <a:spLocks/>
          </p:cNvSpPr>
          <p:nvPr/>
        </p:nvSpPr>
        <p:spPr>
          <a:xfrm>
            <a:off x="1137285" y="3272790"/>
            <a:ext cx="1983105" cy="194310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6" name="도형 236"/>
          <p:cNvSpPr>
            <a:spLocks/>
          </p:cNvSpPr>
          <p:nvPr/>
        </p:nvSpPr>
        <p:spPr>
          <a:xfrm>
            <a:off x="1318895" y="4149090"/>
            <a:ext cx="2918460" cy="194310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7" name="텍스트 상자 237"/>
          <p:cNvSpPr txBox="1">
            <a:spLocks/>
          </p:cNvSpPr>
          <p:nvPr/>
        </p:nvSpPr>
        <p:spPr>
          <a:xfrm>
            <a:off x="6539865" y="1889125"/>
            <a:ext cx="4295775" cy="3397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60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멤버의 이름을 오름차순으로 구함</a:t>
            </a:r>
            <a:endParaRPr lang="ko-KR" altLang="en-US" sz="16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8" name="텍스트 상자 238"/>
          <p:cNvSpPr txBox="1">
            <a:spLocks/>
          </p:cNvSpPr>
          <p:nvPr/>
        </p:nvSpPr>
        <p:spPr>
          <a:xfrm>
            <a:off x="6518910" y="3112770"/>
            <a:ext cx="4466590" cy="5861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60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테이블의 값이 들어가는 record배열의 크기를 멤버수 만큼으로 지정</a:t>
            </a:r>
            <a:endParaRPr lang="ko-KR" altLang="en-US" sz="16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9" name="텍스트 상자 239"/>
          <p:cNvSpPr txBox="1">
            <a:spLocks/>
          </p:cNvSpPr>
          <p:nvPr/>
        </p:nvSpPr>
        <p:spPr>
          <a:xfrm>
            <a:off x="6463665" y="4076065"/>
            <a:ext cx="4991100" cy="33972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60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record의 [index][0]번째에 회원의 이름을 입력</a:t>
            </a:r>
            <a:endParaRPr lang="ko-KR" altLang="en-US" sz="16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276860" y="165100"/>
            <a:ext cx="7677150" cy="878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2000" b="0">
                <a:latin typeface="나눔스퀘어 Bold" charset="0"/>
                <a:ea typeface="나눔스퀘어 Bold" charset="0"/>
              </a:rPr>
              <a:t>홈 - 회원의 이름과 일정</a:t>
            </a:r>
            <a:endParaRPr lang="ko-KR" altLang="en-US" sz="2000" b="0">
              <a:latin typeface="나눔스퀘어 Bold" charset="0"/>
              <a:ea typeface="나눔스퀘어 Bold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2) 테이블에 회원들의 일정 출력</a:t>
            </a: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  <p:pic>
        <p:nvPicPr>
          <p:cNvPr id="3" name="그림 242" descr="C:/Users/master/AppData/Roaming/PolarisOffice/ETemp/9016_15262936/fImage12535408192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495" y="1324610"/>
            <a:ext cx="5511165" cy="829310"/>
          </a:xfrm>
          <a:prstGeom prst="rect">
            <a:avLst/>
          </a:prstGeom>
          <a:noFill/>
        </p:spPr>
      </p:pic>
      <p:pic>
        <p:nvPicPr>
          <p:cNvPr id="4" name="그림 243" descr="C:/Users/master/AppData/Roaming/PolarisOffice/ETemp/9016_15262936/fImage60814409186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765" y="2125980"/>
            <a:ext cx="3623310" cy="4565650"/>
          </a:xfrm>
          <a:prstGeom prst="rect">
            <a:avLst/>
          </a:prstGeom>
          <a:noFill/>
        </p:spPr>
      </p:pic>
      <p:sp>
        <p:nvSpPr>
          <p:cNvPr id="6" name="도형 245"/>
          <p:cNvSpPr>
            <a:spLocks/>
          </p:cNvSpPr>
          <p:nvPr/>
        </p:nvSpPr>
        <p:spPr>
          <a:xfrm>
            <a:off x="546735" y="1516380"/>
            <a:ext cx="5114925" cy="591820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246"/>
          <p:cNvSpPr txBox="1">
            <a:spLocks/>
          </p:cNvSpPr>
          <p:nvPr/>
        </p:nvSpPr>
        <p:spPr>
          <a:xfrm>
            <a:off x="4144645" y="3310255"/>
            <a:ext cx="6638925" cy="10172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캘린더 테이블에 저장된 일정의 year와 month값을 비교하고</a:t>
            </a:r>
            <a:endParaRPr lang="ko-KR" altLang="en-US" sz="12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2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한주의 값이 담긴 array의 길이만큼 반복하면서 array의 k번째에 date의 값이 있는지 파악한다.</a:t>
            </a:r>
            <a:endParaRPr lang="ko-KR" altLang="en-US" sz="12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2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 </a:t>
            </a:r>
            <a:endParaRPr lang="ko-KR" altLang="en-US" sz="12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</p:txBody>
      </p:sp>
      <p:cxnSp>
        <p:nvCxnSpPr>
          <p:cNvPr id="8" name="도형 247"/>
          <p:cNvCxnSpPr>
            <a:endCxn id="7" idx="1"/>
          </p:cNvCxnSpPr>
          <p:nvPr/>
        </p:nvCxnSpPr>
        <p:spPr>
          <a:xfrm>
            <a:off x="2858770" y="3796665"/>
            <a:ext cx="1287145" cy="23495"/>
          </a:xfrm>
          <a:prstGeom prst="line">
            <a:avLst/>
          </a:prstGeom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도형 248"/>
          <p:cNvSpPr>
            <a:spLocks/>
          </p:cNvSpPr>
          <p:nvPr/>
        </p:nvSpPr>
        <p:spPr>
          <a:xfrm>
            <a:off x="1191260" y="4406900"/>
            <a:ext cx="2681605" cy="1092200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249"/>
          <p:cNvCxnSpPr/>
          <p:nvPr/>
        </p:nvCxnSpPr>
        <p:spPr>
          <a:xfrm flipV="1">
            <a:off x="3874770" y="4948555"/>
            <a:ext cx="912495" cy="6350"/>
          </a:xfrm>
          <a:prstGeom prst="line">
            <a:avLst/>
          </a:prstGeom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텍스트 상자 250"/>
          <p:cNvSpPr txBox="1">
            <a:spLocks/>
          </p:cNvSpPr>
          <p:nvPr/>
        </p:nvSpPr>
        <p:spPr>
          <a:xfrm>
            <a:off x="4905375" y="4811395"/>
            <a:ext cx="6638925" cy="27813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일정의 category값을 비교하여 “회의” 또는 “외근” 일 경우 시간도 함께 출력해준다.</a:t>
            </a:r>
            <a:endParaRPr lang="ko-KR" altLang="en-US" sz="12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2" name="도형 251"/>
          <p:cNvSpPr>
            <a:spLocks/>
          </p:cNvSpPr>
          <p:nvPr/>
        </p:nvSpPr>
        <p:spPr>
          <a:xfrm>
            <a:off x="815340" y="3712210"/>
            <a:ext cx="2087880" cy="365760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347980" y="180975"/>
            <a:ext cx="3104515" cy="694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2000" b="0">
                <a:latin typeface="나눔스퀘어 Bold" charset="0"/>
                <a:ea typeface="나눔스퀘어 Bold" charset="0"/>
              </a:rPr>
              <a:t>타임라인(게시판)</a:t>
            </a:r>
            <a:endParaRPr lang="ko-KR" altLang="en-US" sz="2000" b="0">
              <a:latin typeface="나눔스퀘어 Bold" charset="0"/>
              <a:ea typeface="나눔스퀘어 Bold" charset="0"/>
            </a:endParaRPr>
          </a:p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화면 및 주요기능</a:t>
            </a: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684645" y="1386840"/>
            <a:ext cx="5473700" cy="3002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라운드 Bold" charset="0"/>
                <a:ea typeface="나눔스퀘어라운드 Bold" charset="0"/>
              </a:rPr>
              <a:t>글작성</a:t>
            </a:r>
            <a:endParaRPr lang="ko-KR" altLang="en-US" sz="1400" b="0">
              <a:latin typeface="나눔스퀘어라운드 Bold" charset="0"/>
              <a:ea typeface="나눔스퀘어라운드 Bold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- 일반, 중요, 긴급 3가지 분류로 업무의 중요도를 색상과 카테고리로 구분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- 글작성 시 파일첨부 가능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- 최신작성글이 화면 상단부터 위치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- 스크롤 혹은 페이지네이션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라운드 Bold" charset="0"/>
                <a:ea typeface="나눔스퀘어라운드 Bold" charset="0"/>
              </a:rPr>
              <a:t>검색 기능</a:t>
            </a:r>
            <a:endParaRPr lang="ko-KR" altLang="en-US" sz="1400" b="0">
              <a:latin typeface="나눔스퀘어라운드 Bold" charset="0"/>
              <a:ea typeface="나눔스퀘어라운드 Bold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- 작성자 이름 / 제목의 키워드 2가지 항목을 탭에서 선택후 검색 가능 </a:t>
            </a: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  <p:pic>
        <p:nvPicPr>
          <p:cNvPr id="4" name="그림 338" descr="C:/Users/master/AppData/Roaming/PolarisOffice/ETemp/9016_15262936/fImage23384776860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" y="1297940"/>
            <a:ext cx="6203315" cy="37160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347980" y="180975"/>
            <a:ext cx="3104515" cy="694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2000" b="0">
                <a:latin typeface="나눔스퀘어 Bold" charset="0"/>
                <a:ea typeface="나눔스퀘어 Bold" charset="0"/>
              </a:rPr>
              <a:t>타임라인(게시판)</a:t>
            </a:r>
            <a:endParaRPr lang="ko-KR" altLang="en-US" sz="2000" b="0">
              <a:latin typeface="나눔스퀘어 Bold" charset="0"/>
              <a:ea typeface="나눔스퀘어 Bold" charset="0"/>
            </a:endParaRPr>
          </a:p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테이블 생성 및 DB 정보 출력</a:t>
            </a: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  <p:pic>
        <p:nvPicPr>
          <p:cNvPr id="7" name="그림 341" descr="C:/Users/master/AppData/Roaming/PolarisOffice/ETemp/9016_15262936/fImage23384785351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9" t="11365" r="24643" b="6045"/>
          <a:stretch>
            <a:fillRect/>
          </a:stretch>
        </p:blipFill>
        <p:spPr>
          <a:xfrm>
            <a:off x="6899275" y="1012190"/>
            <a:ext cx="3818890" cy="3161665"/>
          </a:xfrm>
          <a:prstGeom prst="rect">
            <a:avLst/>
          </a:prstGeom>
          <a:noFill/>
        </p:spPr>
      </p:pic>
      <p:pic>
        <p:nvPicPr>
          <p:cNvPr id="8" name="그림 342" descr="C:/Users/master/AppData/Roaming/PolarisOffice/ETemp/9016_15262936/fImage55993786494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30" y="1012825"/>
            <a:ext cx="5229225" cy="5066665"/>
          </a:xfrm>
          <a:prstGeom prst="rect">
            <a:avLst/>
          </a:prstGeom>
          <a:noFill/>
        </p:spPr>
      </p:pic>
      <p:cxnSp>
        <p:nvCxnSpPr>
          <p:cNvPr id="9" name="도형 343"/>
          <p:cNvCxnSpPr/>
          <p:nvPr/>
        </p:nvCxnSpPr>
        <p:spPr>
          <a:xfrm>
            <a:off x="5593080" y="2268855"/>
            <a:ext cx="1169035" cy="63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도형 346"/>
          <p:cNvSpPr>
            <a:spLocks/>
          </p:cNvSpPr>
          <p:nvPr/>
        </p:nvSpPr>
        <p:spPr>
          <a:xfrm>
            <a:off x="425450" y="1516380"/>
            <a:ext cx="5114925" cy="320040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347"/>
          <p:cNvSpPr>
            <a:spLocks/>
          </p:cNvSpPr>
          <p:nvPr/>
        </p:nvSpPr>
        <p:spPr>
          <a:xfrm>
            <a:off x="589915" y="2901950"/>
            <a:ext cx="3670935" cy="2415540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349"/>
          <p:cNvSpPr txBox="1">
            <a:spLocks/>
          </p:cNvSpPr>
          <p:nvPr/>
        </p:nvSpPr>
        <p:spPr>
          <a:xfrm>
            <a:off x="6900545" y="4246880"/>
            <a:ext cx="5196840" cy="2032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라운드 Bold" charset="0"/>
                <a:ea typeface="나눔스퀘어라운드 Bold" charset="0"/>
              </a:rPr>
              <a:t>1. 쿼리문</a:t>
            </a:r>
            <a:endParaRPr lang="ko-KR" altLang="en-US" sz="1400" b="0">
              <a:latin typeface="나눔스퀘어라운드 Bold" charset="0"/>
              <a:ea typeface="나눔스퀘어라운드 Bold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 내림차순으로 데이터 선택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endParaRPr lang="ko-KR" altLang="en-US" sz="1400" b="0">
              <a:latin typeface="나눔스퀘어라운드 Bold" charset="0"/>
              <a:ea typeface="나눔스퀘어라운드 Bold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라운드 Bold" charset="0"/>
                <a:ea typeface="나눔스퀘어라운드 Bold" charset="0"/>
              </a:rPr>
              <a:t>2. 테이블 갱신</a:t>
            </a:r>
            <a:endParaRPr lang="ko-KR" altLang="en-US" sz="1400" b="0">
              <a:latin typeface="나눔스퀘어라운드 Bold" charset="0"/>
              <a:ea typeface="나눔스퀘어라운드 Bold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 JTable이 참조하고 있는 이차원배열의 값을 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ResultSet을 이용하여 갱신</a:t>
            </a: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347980" y="180975"/>
            <a:ext cx="3104515" cy="694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2000" b="0">
                <a:latin typeface="나눔스퀘어 Bold" charset="0"/>
                <a:ea typeface="나눔스퀘어 Bold" charset="0"/>
              </a:rPr>
              <a:t>타임라인(게시판)</a:t>
            </a:r>
            <a:endParaRPr lang="ko-KR" altLang="en-US" sz="2000" b="0">
              <a:latin typeface="나눔스퀘어 Bold" charset="0"/>
              <a:ea typeface="나눔스퀘어 Bold" charset="0"/>
            </a:endParaRPr>
          </a:p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게시글 작성</a:t>
            </a: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>
            <a:off x="455930" y="3783330"/>
            <a:ext cx="5196840" cy="1062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라운드 Bold" charset="0"/>
                <a:ea typeface="나눔스퀘어라운드 Bold" charset="0"/>
              </a:rPr>
              <a:t>1. 글작성 버튼 클릭</a:t>
            </a:r>
            <a:r>
              <a:rPr lang="ko-KR" sz="1400" b="0">
                <a:latin typeface="나눔스퀘어" charset="0"/>
                <a:ea typeface="나눔스퀘어" charset="0"/>
              </a:rPr>
              <a:t> 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입력폼 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  <p:pic>
        <p:nvPicPr>
          <p:cNvPr id="13" name="그림 352" descr="C:/Users/master/AppData/Roaming/PolarisOffice/ETemp/9016_15262936/fImage586380282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" y="1518285"/>
            <a:ext cx="3137535" cy="2151380"/>
          </a:xfrm>
          <a:prstGeom prst="rect">
            <a:avLst/>
          </a:prstGeom>
          <a:noFill/>
        </p:spPr>
      </p:pic>
      <p:pic>
        <p:nvPicPr>
          <p:cNvPr id="14" name="그림 353" descr="C:/Users/master/AppData/Roaming/PolarisOffice/ETemp/9016_15262936/fImage1509180377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1"/>
          <a:stretch>
            <a:fillRect/>
          </a:stretch>
        </p:blipFill>
        <p:spPr>
          <a:xfrm>
            <a:off x="4368165" y="1522095"/>
            <a:ext cx="3124835" cy="2139315"/>
          </a:xfrm>
          <a:prstGeom prst="rect">
            <a:avLst/>
          </a:prstGeom>
          <a:noFill/>
        </p:spPr>
      </p:pic>
      <p:sp>
        <p:nvSpPr>
          <p:cNvPr id="15" name="텍스트 상자 354"/>
          <p:cNvSpPr txBox="1">
            <a:spLocks/>
          </p:cNvSpPr>
          <p:nvPr/>
        </p:nvSpPr>
        <p:spPr>
          <a:xfrm>
            <a:off x="4363720" y="3776345"/>
            <a:ext cx="5196840" cy="7397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라운드 Bold" charset="0"/>
                <a:ea typeface="나눔스퀘어라운드 Bold" charset="0"/>
              </a:rPr>
              <a:t>2. 등록</a:t>
            </a:r>
            <a:r>
              <a:rPr lang="ko-KR" sz="1400" b="0">
                <a:latin typeface="나눔스퀘어" charset="0"/>
                <a:ea typeface="나눔스퀘어" charset="0"/>
              </a:rPr>
              <a:t> 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게시글 작성 후 등록</a:t>
            </a: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  <p:pic>
        <p:nvPicPr>
          <p:cNvPr id="16" name="그림 355" descr="C:/Users/master/AppData/Roaming/PolarisOffice/ETemp/9016_15262936/fImage5282805850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035" y="1524000"/>
            <a:ext cx="4050030" cy="1167765"/>
          </a:xfrm>
          <a:prstGeom prst="rect">
            <a:avLst/>
          </a:prstGeom>
          <a:noFill/>
        </p:spPr>
      </p:pic>
      <p:sp>
        <p:nvSpPr>
          <p:cNvPr id="17" name="텍스트 상자 356"/>
          <p:cNvSpPr txBox="1">
            <a:spLocks/>
          </p:cNvSpPr>
          <p:nvPr/>
        </p:nvSpPr>
        <p:spPr>
          <a:xfrm>
            <a:off x="7942580" y="3881755"/>
            <a:ext cx="5196840" cy="4165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라운드 Bold" charset="0"/>
                <a:ea typeface="나눔스퀘어라운드 Bold" charset="0"/>
              </a:rPr>
              <a:t>3. 테이블 출력</a:t>
            </a:r>
            <a:r>
              <a:rPr lang="ko-KR" sz="1400" b="0">
                <a:latin typeface="나눔스퀘어" charset="0"/>
                <a:ea typeface="나눔스퀘어" charset="0"/>
              </a:rPr>
              <a:t> </a:t>
            </a: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347980" y="180975"/>
            <a:ext cx="3104515" cy="694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2000" b="0">
                <a:latin typeface="나눔스퀘어 Bold" charset="0"/>
                <a:ea typeface="나눔스퀘어 Bold" charset="0"/>
              </a:rPr>
              <a:t>타임라인(게시판)</a:t>
            </a:r>
            <a:endParaRPr lang="ko-KR" altLang="en-US" sz="2000" b="0">
              <a:latin typeface="나눔스퀘어 Bold" charset="0"/>
              <a:ea typeface="나눔스퀘어 Bold" charset="0"/>
            </a:endParaRPr>
          </a:p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게시글 작성 - 파일첨부</a:t>
            </a: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  <p:pic>
        <p:nvPicPr>
          <p:cNvPr id="3" name="그림 357" descr="C:/Users/master/AppData/Roaming/PolarisOffice/ETemp/9016_15262936/fImage20094814192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15" y="1283335"/>
            <a:ext cx="3985895" cy="2648585"/>
          </a:xfrm>
          <a:prstGeom prst="rect">
            <a:avLst/>
          </a:prstGeom>
          <a:noFill/>
        </p:spPr>
      </p:pic>
      <p:sp>
        <p:nvSpPr>
          <p:cNvPr id="4" name="텍스트 상자 358"/>
          <p:cNvSpPr txBox="1">
            <a:spLocks/>
          </p:cNvSpPr>
          <p:nvPr/>
        </p:nvSpPr>
        <p:spPr>
          <a:xfrm>
            <a:off x="351790" y="873760"/>
            <a:ext cx="5196840" cy="7397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실행화면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  <p:pic>
        <p:nvPicPr>
          <p:cNvPr id="5" name="그림 359" descr="C:/Users/master/AppData/Roaming/PolarisOffice/ETemp/9016_15262936/fImage24471816186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120" y="1271905"/>
            <a:ext cx="5533390" cy="2357120"/>
          </a:xfrm>
          <a:prstGeom prst="rect">
            <a:avLst/>
          </a:prstGeom>
          <a:noFill/>
        </p:spPr>
      </p:pic>
      <p:sp>
        <p:nvSpPr>
          <p:cNvPr id="6" name="텍스트 상자 360"/>
          <p:cNvSpPr txBox="1">
            <a:spLocks/>
          </p:cNvSpPr>
          <p:nvPr/>
        </p:nvSpPr>
        <p:spPr>
          <a:xfrm>
            <a:off x="5021580" y="3699510"/>
            <a:ext cx="5716270" cy="1062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JFileChooser로 파일을 선택하고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추후 첨부파일을 다운로드했을 경우 파일 복사해서 가져오기 위해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지정한 폴더에 파일을 복사해 넣기 </a:t>
            </a: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347980" y="180975"/>
            <a:ext cx="3104515" cy="694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2000" b="0">
                <a:latin typeface="나눔스퀘어 Bold" charset="0"/>
                <a:ea typeface="나눔스퀘어 Bold" charset="0"/>
              </a:rPr>
              <a:t>타임라인(게시판)</a:t>
            </a:r>
            <a:endParaRPr lang="ko-KR" altLang="en-US" sz="2000" b="0">
              <a:latin typeface="나눔스퀘어 Bold" charset="0"/>
              <a:ea typeface="나눔스퀘어 Bold" charset="0"/>
            </a:endParaRPr>
          </a:p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게시글 세부정보 </a:t>
            </a: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351790" y="873760"/>
            <a:ext cx="5196840" cy="7397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실행화면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380365" y="4486910"/>
            <a:ext cx="5716270" cy="7397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테이블에 있는 게시글 한건 클릭시 보여지는 세부정보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수정 삭제 첨부파일에 들어있는 파일 다운로드 가능</a:t>
            </a: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  <p:pic>
        <p:nvPicPr>
          <p:cNvPr id="7" name="그림 361" descr="C:/Users/master/AppData/Roaming/PolarisOffice/ETemp/9016_15262936/fImage6412823127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" y="1295400"/>
            <a:ext cx="4625340" cy="3147060"/>
          </a:xfrm>
          <a:prstGeom prst="rect">
            <a:avLst/>
          </a:prstGeom>
          <a:noFill/>
        </p:spPr>
      </p:pic>
      <p:sp>
        <p:nvSpPr>
          <p:cNvPr id="8" name="도형 362"/>
          <p:cNvSpPr>
            <a:spLocks/>
          </p:cNvSpPr>
          <p:nvPr/>
        </p:nvSpPr>
        <p:spPr>
          <a:xfrm>
            <a:off x="398145" y="1221105"/>
            <a:ext cx="4529455" cy="315277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그림 365" descr="C:/Users/master/AppData/Roaming/PolarisOffice/ETemp/9016_15262936/fImage23028825338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805" y="1218565"/>
            <a:ext cx="5942330" cy="2384425"/>
          </a:xfrm>
          <a:prstGeom prst="rect">
            <a:avLst/>
          </a:prstGeom>
          <a:noFill/>
        </p:spPr>
      </p:pic>
      <p:sp>
        <p:nvSpPr>
          <p:cNvPr id="10" name="텍스트 상자 366"/>
          <p:cNvSpPr txBox="1">
            <a:spLocks/>
          </p:cNvSpPr>
          <p:nvPr/>
        </p:nvSpPr>
        <p:spPr>
          <a:xfrm>
            <a:off x="5318760" y="3701415"/>
            <a:ext cx="5716270" cy="7397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게시글 한건 클릭시 getDate() 메서드가 호출되며 해당 게시글이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보유한 notice_id를 이용하여 쿼리문 실행</a:t>
            </a: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276860" y="165100"/>
            <a:ext cx="7677150" cy="878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2000" b="0">
                <a:latin typeface="나눔스퀘어 Bold" charset="0"/>
                <a:ea typeface="나눔스퀘어 Bold" charset="0"/>
              </a:rPr>
              <a:t>나의 일정 페이지</a:t>
            </a:r>
            <a:endParaRPr lang="ko-KR" altLang="en-US" sz="2000" b="0">
              <a:latin typeface="나눔스퀘어 Bold" charset="0"/>
              <a:ea typeface="나눔스퀘어 Bold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개인 일정 등록 캘린더</a:t>
            </a: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  <p:pic>
        <p:nvPicPr>
          <p:cNvPr id="19" name="그림 253" descr="C:/Users/master/AppData/Roaming/PolarisOffice/ETemp/9016_15262936/fImage2706143327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1010" y="1631315"/>
            <a:ext cx="8329295" cy="4758690"/>
          </a:xfrm>
          <a:prstGeom prst="rect">
            <a:avLst/>
          </a:prstGeom>
          <a:noFill/>
        </p:spPr>
      </p:pic>
      <p:sp>
        <p:nvSpPr>
          <p:cNvPr id="20" name="도형 254"/>
          <p:cNvSpPr>
            <a:spLocks/>
          </p:cNvSpPr>
          <p:nvPr/>
        </p:nvSpPr>
        <p:spPr>
          <a:xfrm>
            <a:off x="5956300" y="1967865"/>
            <a:ext cx="1129030" cy="238125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55"/>
          <p:cNvCxnSpPr/>
          <p:nvPr/>
        </p:nvCxnSpPr>
        <p:spPr>
          <a:xfrm flipH="1">
            <a:off x="6520180" y="1447165"/>
            <a:ext cx="32385" cy="521970"/>
          </a:xfrm>
          <a:prstGeom prst="line">
            <a:avLst/>
          </a:prstGeom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텍스트 상자 256"/>
          <p:cNvSpPr txBox="1">
            <a:spLocks/>
          </p:cNvSpPr>
          <p:nvPr/>
        </p:nvSpPr>
        <p:spPr>
          <a:xfrm>
            <a:off x="4884420" y="1140460"/>
            <a:ext cx="5146675" cy="3092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버튼을 클릭하면 오늘이 포함된 월로 돌아옴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257"/>
          <p:cNvSpPr>
            <a:spLocks/>
          </p:cNvSpPr>
          <p:nvPr/>
        </p:nvSpPr>
        <p:spPr>
          <a:xfrm>
            <a:off x="4380865" y="2277110"/>
            <a:ext cx="736600" cy="238125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58"/>
          <p:cNvSpPr txBox="1">
            <a:spLocks/>
          </p:cNvSpPr>
          <p:nvPr/>
        </p:nvSpPr>
        <p:spPr>
          <a:xfrm>
            <a:off x="3536315" y="1967865"/>
            <a:ext cx="2264410" cy="2787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전년도와 이전 월로 이동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259"/>
          <p:cNvSpPr>
            <a:spLocks/>
          </p:cNvSpPr>
          <p:nvPr/>
        </p:nvSpPr>
        <p:spPr>
          <a:xfrm>
            <a:off x="7942580" y="2273935"/>
            <a:ext cx="736600" cy="238125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260"/>
          <p:cNvSpPr txBox="1">
            <a:spLocks/>
          </p:cNvSpPr>
          <p:nvPr/>
        </p:nvSpPr>
        <p:spPr>
          <a:xfrm>
            <a:off x="7583805" y="1970405"/>
            <a:ext cx="2264410" cy="2787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다음년도와 다음월로 이동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261"/>
          <p:cNvSpPr txBox="1">
            <a:spLocks/>
          </p:cNvSpPr>
          <p:nvPr/>
        </p:nvSpPr>
        <p:spPr>
          <a:xfrm>
            <a:off x="6320155" y="2257425"/>
            <a:ext cx="319405" cy="3905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62"/>
          <p:cNvSpPr>
            <a:spLocks/>
          </p:cNvSpPr>
          <p:nvPr/>
        </p:nvSpPr>
        <p:spPr>
          <a:xfrm>
            <a:off x="7943850" y="3416935"/>
            <a:ext cx="918210" cy="542925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9" name="도형 263"/>
          <p:cNvCxnSpPr/>
          <p:nvPr/>
        </p:nvCxnSpPr>
        <p:spPr>
          <a:xfrm flipH="1">
            <a:off x="8877935" y="3686810"/>
            <a:ext cx="597535" cy="8890"/>
          </a:xfrm>
          <a:prstGeom prst="line">
            <a:avLst/>
          </a:prstGeom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텍스트 상자 264"/>
          <p:cNvSpPr txBox="1">
            <a:spLocks/>
          </p:cNvSpPr>
          <p:nvPr/>
        </p:nvSpPr>
        <p:spPr>
          <a:xfrm>
            <a:off x="9467215" y="3547110"/>
            <a:ext cx="2264410" cy="2787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오늘을 나타냄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265"/>
          <p:cNvSpPr>
            <a:spLocks/>
          </p:cNvSpPr>
          <p:nvPr/>
        </p:nvSpPr>
        <p:spPr>
          <a:xfrm>
            <a:off x="4135755" y="3689350"/>
            <a:ext cx="3754120" cy="1428115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266"/>
          <p:cNvSpPr txBox="1">
            <a:spLocks/>
          </p:cNvSpPr>
          <p:nvPr/>
        </p:nvSpPr>
        <p:spPr>
          <a:xfrm>
            <a:off x="6790055" y="5245735"/>
            <a:ext cx="2899410" cy="46355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카테고리별로 색깔을 다르게 지정하여 사용자가 알아보기 쉽도록 함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276860" y="165100"/>
            <a:ext cx="7677150" cy="878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2000" b="0">
                <a:latin typeface="나눔스퀘어 Bold" charset="0"/>
                <a:ea typeface="나눔스퀘어 Bold" charset="0"/>
              </a:rPr>
              <a:t>나의 일정 페이지</a:t>
            </a:r>
            <a:endParaRPr lang="ko-KR" altLang="en-US" sz="2000" b="0">
              <a:latin typeface="나눔스퀘어 Bold" charset="0"/>
              <a:ea typeface="나눔스퀘어 Bold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월별 년도별 캘린더 이동</a:t>
            </a: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  <p:pic>
        <p:nvPicPr>
          <p:cNvPr id="3" name="그림 269" descr="C:/Users/master/AppData/Roaming/PolarisOffice/ETemp/9016_15262936/fImage25475465217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8280" y="1287780"/>
            <a:ext cx="4453255" cy="2568575"/>
          </a:xfrm>
          <a:prstGeom prst="rect">
            <a:avLst/>
          </a:prstGeom>
          <a:noFill/>
        </p:spPr>
      </p:pic>
      <p:pic>
        <p:nvPicPr>
          <p:cNvPr id="4" name="그림 270" descr="C:/Users/master/AppData/Roaming/PolarisOffice/ETemp/9016_15262936/fImage248854669273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7010" y="3956050"/>
            <a:ext cx="4473575" cy="2576830"/>
          </a:xfrm>
          <a:prstGeom prst="rect">
            <a:avLst/>
          </a:prstGeom>
          <a:noFill/>
        </p:spPr>
      </p:pic>
      <p:pic>
        <p:nvPicPr>
          <p:cNvPr id="5" name="그림 271" descr="C:/Users/master/AppData/Roaming/PolarisOffice/ETemp/9016_15262936/fImage244744675370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3010" y="3998595"/>
            <a:ext cx="4435475" cy="2574290"/>
          </a:xfrm>
          <a:prstGeom prst="rect">
            <a:avLst/>
          </a:prstGeom>
          <a:noFill/>
        </p:spPr>
      </p:pic>
      <p:pic>
        <p:nvPicPr>
          <p:cNvPr id="6" name="그림 272" descr="C:/Users/master/AppData/Roaming/PolarisOffice/ETemp/9016_15262936/fImage239204681102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0150" y="1284605"/>
            <a:ext cx="4460875" cy="25685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상자 2"/>
          <p:cNvSpPr txBox="1">
            <a:spLocks/>
          </p:cNvSpPr>
          <p:nvPr/>
        </p:nvSpPr>
        <p:spPr>
          <a:xfrm>
            <a:off x="880110" y="418465"/>
            <a:ext cx="2555240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00000"/>
              </a:lnSpc>
              <a:buFontTx/>
              <a:buNone/>
            </a:pPr>
            <a:r>
              <a:rPr lang="ko-KR" sz="2000" b="0">
                <a:latin typeface="나눔스퀘어 Bold" charset="0"/>
                <a:ea typeface="나눔스퀘어 Bold" charset="0"/>
              </a:rPr>
              <a:t>목차</a:t>
            </a:r>
            <a:endParaRPr lang="ko-KR" altLang="en-US" sz="2000" b="0">
              <a:latin typeface="나눔스퀘어 Bold" charset="0"/>
              <a:ea typeface="나눔스퀘어 Bold" charset="0"/>
            </a:endParaRPr>
          </a:p>
        </p:txBody>
      </p:sp>
      <p:grpSp>
        <p:nvGrpSpPr>
          <p:cNvPr id="90" name="그룹 173"/>
          <p:cNvGrpSpPr/>
          <p:nvPr/>
        </p:nvGrpSpPr>
        <p:grpSpPr>
          <a:xfrm>
            <a:off x="1048385" y="2250440"/>
            <a:ext cx="10113010" cy="2399030"/>
            <a:chOff x="1048385" y="2250440"/>
            <a:chExt cx="10113010" cy="2399030"/>
          </a:xfrm>
        </p:grpSpPr>
        <p:grpSp>
          <p:nvGrpSpPr>
            <p:cNvPr id="27" name="그룹 27"/>
            <p:cNvGrpSpPr/>
            <p:nvPr/>
          </p:nvGrpSpPr>
          <p:grpSpPr>
            <a:xfrm rot="5400000">
              <a:off x="3354705" y="2272665"/>
              <a:ext cx="1577340" cy="1574800"/>
              <a:chOff x="3354705" y="2272665"/>
              <a:chExt cx="1577340" cy="1574800"/>
            </a:xfrm>
          </p:grpSpPr>
          <p:sp>
            <p:nvSpPr>
              <p:cNvPr id="28" name="도형 23"/>
              <p:cNvSpPr>
                <a:spLocks/>
              </p:cNvSpPr>
              <p:nvPr/>
            </p:nvSpPr>
            <p:spPr>
              <a:xfrm rot="5400000">
                <a:off x="3477260" y="2396490"/>
                <a:ext cx="1334770" cy="1332230"/>
              </a:xfrm>
              <a:prstGeom prst="ellipse">
                <a:avLst/>
              </a:prstGeom>
              <a:solidFill>
                <a:schemeClr val="bg1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60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9" name="도형 24"/>
              <p:cNvSpPr>
                <a:spLocks/>
              </p:cNvSpPr>
              <p:nvPr/>
            </p:nvSpPr>
            <p:spPr>
              <a:xfrm rot="5400000">
                <a:off x="3521075" y="2440305"/>
                <a:ext cx="1247140" cy="1244600"/>
              </a:xfrm>
              <a:prstGeom prst="teardrop">
                <a:avLst/>
              </a:prstGeom>
              <a:solidFill>
                <a:srgbClr val="FF795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60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0" name="도형 25"/>
              <p:cNvSpPr>
                <a:spLocks/>
              </p:cNvSpPr>
              <p:nvPr/>
            </p:nvSpPr>
            <p:spPr>
              <a:xfrm rot="5400000">
                <a:off x="3353435" y="2272030"/>
                <a:ext cx="1577340" cy="1574800"/>
              </a:xfrm>
              <a:prstGeom prst="arc">
                <a:avLst>
                  <a:gd name="adj1" fmla="val 20104140"/>
                  <a:gd name="adj2" fmla="val 17782556"/>
                </a:avLst>
              </a:prstGeom>
              <a:noFill/>
              <a:ln w="0" cap="flat" cmpd="sng">
                <a:solidFill>
                  <a:srgbClr val="FF7954">
                    <a:alpha val="100000"/>
                  </a:srgbClr>
                </a:solidFill>
                <a:prstDash val="solid"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2400" b="1">
                  <a:solidFill>
                    <a:srgbClr val="ED7D31"/>
                  </a:solidFill>
                  <a:latin typeface="맑은 고딕" charset="0"/>
                  <a:ea typeface="맑은 고딕" charset="0"/>
                </a:endParaRPr>
              </a:p>
            </p:txBody>
          </p:sp>
          <p:cxnSp>
            <p:nvCxnSpPr>
              <p:cNvPr id="31" name="도형 26"/>
              <p:cNvCxnSpPr/>
              <p:nvPr/>
            </p:nvCxnSpPr>
            <p:spPr>
              <a:xfrm rot="5400000" flipV="1">
                <a:off x="4551045" y="3471545"/>
                <a:ext cx="158750" cy="134620"/>
              </a:xfrm>
              <a:prstGeom prst="straightConnector1">
                <a:avLst/>
              </a:prstGeom>
              <a:ln w="22225" cap="sq" cmpd="sng">
                <a:solidFill>
                  <a:schemeClr val="bg1">
                    <a:alpha val="100000"/>
                  </a:schemeClr>
                </a:solidFill>
                <a:prstDash val="solid"/>
                <a:bevel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도형 28"/>
            <p:cNvSpPr>
              <a:spLocks/>
            </p:cNvSpPr>
            <p:nvPr/>
          </p:nvSpPr>
          <p:spPr>
            <a:xfrm>
              <a:off x="1440180" y="3154045"/>
              <a:ext cx="1334770" cy="1332230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6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4" name="도형 30"/>
            <p:cNvSpPr>
              <a:spLocks/>
            </p:cNvSpPr>
            <p:nvPr/>
          </p:nvSpPr>
          <p:spPr>
            <a:xfrm>
              <a:off x="1598295" y="3310890"/>
              <a:ext cx="1019810" cy="1018540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1200">
                  <a:solidFill>
                    <a:srgbClr val="FEE5E0"/>
                  </a:solidFill>
                  <a:latin typeface="맑은 고딕" charset="0"/>
                  <a:ea typeface="맑은 고딕" charset="0"/>
                </a:rPr>
                <a:t>CONTENTS</a:t>
              </a:r>
              <a:endParaRPr lang="ko-KR" altLang="en-US" sz="1200">
                <a:solidFill>
                  <a:srgbClr val="FEE5E0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r>
                <a:rPr sz="2400" b="1">
                  <a:solidFill>
                    <a:srgbClr val="FEE5E0"/>
                  </a:solidFill>
                  <a:latin typeface="맑은 고딕" charset="0"/>
                  <a:ea typeface="맑은 고딕" charset="0"/>
                </a:rPr>
                <a:t>01</a:t>
              </a:r>
              <a:endParaRPr lang="ko-KR" altLang="en-US" sz="2400" b="1">
                <a:solidFill>
                  <a:srgbClr val="FEE5E0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6" name="도형 32"/>
            <p:cNvCxnSpPr/>
            <p:nvPr/>
          </p:nvCxnSpPr>
          <p:spPr>
            <a:xfrm flipV="1">
              <a:off x="2504440" y="3267075"/>
              <a:ext cx="158750" cy="134620"/>
            </a:xfrm>
            <a:prstGeom prst="straightConnector1">
              <a:avLst/>
            </a:prstGeom>
            <a:ln w="22225" cap="sq" cmpd="sng">
              <a:solidFill>
                <a:schemeClr val="bg1">
                  <a:alpha val="100000"/>
                </a:schemeClr>
              </a:solidFill>
              <a:prstDash val="solid"/>
              <a:bevel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도형 33"/>
            <p:cNvSpPr>
              <a:spLocks/>
            </p:cNvSpPr>
            <p:nvPr/>
          </p:nvSpPr>
          <p:spPr>
            <a:xfrm>
              <a:off x="3637280" y="2548255"/>
              <a:ext cx="1019810" cy="1018540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1100">
                  <a:solidFill>
                    <a:srgbClr val="FF7954"/>
                  </a:solidFill>
                  <a:latin typeface="맑은 고딕" charset="0"/>
                  <a:ea typeface="맑은 고딕" charset="0"/>
                </a:rPr>
                <a:t>CONTENTS</a:t>
              </a:r>
              <a:endParaRPr lang="ko-KR" altLang="en-US" sz="1100">
                <a:solidFill>
                  <a:srgbClr val="FF7954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r>
                <a:rPr sz="2200" b="1">
                  <a:solidFill>
                    <a:srgbClr val="FF7954"/>
                  </a:solidFill>
                  <a:latin typeface="맑은 고딕" charset="0"/>
                  <a:ea typeface="맑은 고딕" charset="0"/>
                </a:rPr>
                <a:t>0</a:t>
              </a:r>
              <a:r>
                <a:rPr lang="ko-KR" sz="2200" b="1">
                  <a:solidFill>
                    <a:srgbClr val="FF7954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2200" b="1">
                <a:solidFill>
                  <a:srgbClr val="FF7954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74" name="그룹 59"/>
            <p:cNvGrpSpPr/>
            <p:nvPr/>
          </p:nvGrpSpPr>
          <p:grpSpPr>
            <a:xfrm>
              <a:off x="5394325" y="3051175"/>
              <a:ext cx="1577340" cy="1574800"/>
              <a:chOff x="5394325" y="3051175"/>
              <a:chExt cx="1577340" cy="1574800"/>
            </a:xfrm>
          </p:grpSpPr>
          <p:grpSp>
            <p:nvGrpSpPr>
              <p:cNvPr id="41" name="그룹 38"/>
              <p:cNvGrpSpPr/>
              <p:nvPr/>
            </p:nvGrpSpPr>
            <p:grpSpPr>
              <a:xfrm>
                <a:off x="5393690" y="3050540"/>
                <a:ext cx="1577340" cy="1574800"/>
                <a:chOff x="5393690" y="3050540"/>
                <a:chExt cx="1577340" cy="1574800"/>
              </a:xfrm>
            </p:grpSpPr>
            <p:sp>
              <p:nvSpPr>
                <p:cNvPr id="42" name="도형 34"/>
                <p:cNvSpPr>
                  <a:spLocks/>
                </p:cNvSpPr>
                <p:nvPr/>
              </p:nvSpPr>
              <p:spPr>
                <a:xfrm>
                  <a:off x="5516880" y="3168650"/>
                  <a:ext cx="1334770" cy="1332230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marL="0" indent="0" algn="ctr" defTabSz="914400" rtl="0" eaLnBrk="1" latinLnBrk="0" hangingPunct="1">
                    <a:buFontTx/>
                    <a:buNone/>
                  </a:pPr>
                  <a:endParaRPr lang="ko-KR" altLang="en-US" sz="1600">
                    <a:solidFill>
                      <a:srgbClr val="FFFFFF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43" name="도형 35"/>
                <p:cNvSpPr>
                  <a:spLocks/>
                </p:cNvSpPr>
                <p:nvPr/>
              </p:nvSpPr>
              <p:spPr>
                <a:xfrm>
                  <a:off x="5560695" y="3212465"/>
                  <a:ext cx="1247140" cy="1244600"/>
                </a:xfrm>
                <a:prstGeom prst="teardrop">
                  <a:avLst/>
                </a:prstGeom>
                <a:solidFill>
                  <a:srgbClr val="010B3C"/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marL="0" indent="0" algn="ctr" defTabSz="914400" rtl="0" eaLnBrk="1" latinLnBrk="0" hangingPunct="1">
                    <a:buFontTx/>
                    <a:buNone/>
                  </a:pPr>
                  <a:endParaRPr lang="ko-KR" altLang="en-US" sz="1600">
                    <a:solidFill>
                      <a:srgbClr val="FFFFFF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44" name="도형 36"/>
                <p:cNvSpPr>
                  <a:spLocks/>
                </p:cNvSpPr>
                <p:nvPr/>
              </p:nvSpPr>
              <p:spPr>
                <a:xfrm>
                  <a:off x="5393055" y="3049905"/>
                  <a:ext cx="1577340" cy="1574800"/>
                </a:xfrm>
                <a:prstGeom prst="arc">
                  <a:avLst>
                    <a:gd name="adj1" fmla="val 20104140"/>
                    <a:gd name="adj2" fmla="val 17782556"/>
                  </a:avLst>
                </a:prstGeom>
                <a:noFill/>
                <a:ln w="0" cap="flat" cmpd="sng">
                  <a:solidFill>
                    <a:srgbClr val="010B3C">
                      <a:alpha val="100000"/>
                    </a:srgbClr>
                  </a:solidFill>
                  <a:prstDash val="solid"/>
                </a:ln>
              </p:spPr>
              <p:txBody>
                <a:bodyPr vert="horz" wrap="none" lIns="91440" tIns="45720" rIns="91440" bIns="45720" anchor="ctr">
                  <a:noAutofit/>
                </a:bodyPr>
                <a:lstStyle/>
                <a:p>
                  <a:pPr marL="0" indent="0" algn="ctr" defTabSz="914400" rtl="0" eaLnBrk="1" latinLnBrk="0" hangingPunct="1">
                    <a:buFontTx/>
                    <a:buNone/>
                  </a:pPr>
                  <a:endParaRPr lang="ko-KR" altLang="en-US" sz="2400" b="1">
                    <a:solidFill>
                      <a:srgbClr val="ED7D3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cxnSp>
              <p:nvCxnSpPr>
                <p:cNvPr id="45" name="도형 37"/>
                <p:cNvCxnSpPr/>
                <p:nvPr/>
              </p:nvCxnSpPr>
              <p:spPr>
                <a:xfrm flipV="1">
                  <a:off x="6581140" y="3281680"/>
                  <a:ext cx="158750" cy="134620"/>
                </a:xfrm>
                <a:prstGeom prst="straightConnector1">
                  <a:avLst/>
                </a:prstGeom>
                <a:ln w="22225" cap="sq" cmpd="sng">
                  <a:solidFill>
                    <a:schemeClr val="bg1">
                      <a:alpha val="100000"/>
                    </a:schemeClr>
                  </a:solidFill>
                  <a:prstDash val="solid"/>
                  <a:bevel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도형 39"/>
              <p:cNvSpPr>
                <a:spLocks/>
              </p:cNvSpPr>
              <p:nvPr/>
            </p:nvSpPr>
            <p:spPr>
              <a:xfrm>
                <a:off x="5675630" y="3326130"/>
                <a:ext cx="1019810" cy="1018540"/>
              </a:xfrm>
              <a:prstGeom prst="ellipse">
                <a:avLst/>
              </a:prstGeom>
              <a:solidFill>
                <a:schemeClr val="bg1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r>
                  <a:rPr sz="1100">
                    <a:solidFill>
                      <a:srgbClr val="010B3C"/>
                    </a:solidFill>
                    <a:latin typeface="맑은 고딕" charset="0"/>
                    <a:ea typeface="맑은 고딕" charset="0"/>
                  </a:rPr>
                  <a:t>CONTENTS</a:t>
                </a:r>
                <a:endParaRPr lang="ko-KR" altLang="en-US" sz="1100">
                  <a:solidFill>
                    <a:srgbClr val="010B3C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ctr" defTabSz="914400" rtl="0" eaLnBrk="1" latinLnBrk="0" hangingPunct="1">
                  <a:buFontTx/>
                  <a:buNone/>
                </a:pPr>
                <a:r>
                  <a:rPr sz="2200" b="1">
                    <a:solidFill>
                      <a:srgbClr val="010B3C"/>
                    </a:solidFill>
                    <a:latin typeface="맑은 고딕" charset="0"/>
                    <a:ea typeface="맑은 고딕" charset="0"/>
                  </a:rPr>
                  <a:t>0</a:t>
                </a:r>
                <a:r>
                  <a:rPr lang="ko-KR" sz="2200" b="1">
                    <a:solidFill>
                      <a:srgbClr val="010B3C"/>
                    </a:solidFill>
                    <a:latin typeface="맑은 고딕" charset="0"/>
                    <a:ea typeface="맑은 고딕" charset="0"/>
                  </a:rPr>
                  <a:t>3</a:t>
                </a:r>
                <a:endParaRPr lang="ko-KR" altLang="en-US" sz="2200" b="1">
                  <a:solidFill>
                    <a:srgbClr val="010B3C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61" name="도형 46"/>
            <p:cNvSpPr>
              <a:spLocks/>
            </p:cNvSpPr>
            <p:nvPr/>
          </p:nvSpPr>
          <p:spPr>
            <a:xfrm>
              <a:off x="1048385" y="2250440"/>
              <a:ext cx="2113915" cy="622935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lang="ko-KR" sz="1400" b="0">
                  <a:solidFill>
                    <a:schemeClr val="tx1"/>
                  </a:solidFill>
                  <a:latin typeface="나눔스퀘어 Bold" charset="0"/>
                  <a:ea typeface="나눔스퀘어 Bold" charset="0"/>
                </a:rPr>
                <a:t>프로젝트 목표</a:t>
              </a:r>
              <a:endParaRPr lang="ko-KR" altLang="en-US" sz="1400" b="0">
                <a:solidFill>
                  <a:schemeClr val="tx1"/>
                </a:solidFill>
                <a:latin typeface="나눔스퀘어 Bold" charset="0"/>
                <a:ea typeface="나눔스퀘어 Bold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900">
                <a:solidFill>
                  <a:schemeClr val="tx1"/>
                </a:solidFill>
                <a:latin typeface="나눔스퀘어" charset="0"/>
                <a:ea typeface="나눔스퀘어" charset="0"/>
              </a:endParaRPr>
            </a:p>
          </p:txBody>
        </p:sp>
        <p:sp>
          <p:nvSpPr>
            <p:cNvPr id="62" name="도형 47"/>
            <p:cNvSpPr>
              <a:spLocks/>
            </p:cNvSpPr>
            <p:nvPr/>
          </p:nvSpPr>
          <p:spPr>
            <a:xfrm>
              <a:off x="3086735" y="4026535"/>
              <a:ext cx="2114550" cy="622935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lang="ko-KR" sz="1400" b="0">
                  <a:solidFill>
                    <a:schemeClr val="tx1"/>
                  </a:solidFill>
                  <a:latin typeface="나눔스퀘어 Bold" charset="0"/>
                  <a:ea typeface="나눔스퀘어 Bold" charset="0"/>
                </a:rPr>
                <a:t>역할 분담</a:t>
              </a:r>
              <a:endParaRPr lang="ko-KR" altLang="en-US" sz="1400" b="0">
                <a:solidFill>
                  <a:schemeClr val="tx1"/>
                </a:solidFill>
                <a:latin typeface="나눔스퀘어 Bold" charset="0"/>
                <a:ea typeface="나눔스퀘어 Bold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900" b="0">
                <a:solidFill>
                  <a:schemeClr val="tx1"/>
                </a:solidFill>
                <a:latin typeface="나눔스퀘어" charset="0"/>
                <a:ea typeface="나눔스퀘어" charset="0"/>
              </a:endParaRPr>
            </a:p>
          </p:txBody>
        </p:sp>
        <p:sp>
          <p:nvSpPr>
            <p:cNvPr id="63" name="도형 48"/>
            <p:cNvSpPr>
              <a:spLocks/>
            </p:cNvSpPr>
            <p:nvPr/>
          </p:nvSpPr>
          <p:spPr>
            <a:xfrm>
              <a:off x="5125085" y="2263140"/>
              <a:ext cx="2114550" cy="622935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lang="ko-KR" sz="1400" b="0">
                  <a:solidFill>
                    <a:schemeClr val="tx1"/>
                  </a:solidFill>
                  <a:latin typeface="나눔스퀘어 Bold" charset="0"/>
                  <a:ea typeface="나눔스퀘어 Bold" charset="0"/>
                </a:rPr>
                <a:t>플로우차트</a:t>
              </a:r>
              <a:endParaRPr lang="ko-KR" altLang="en-US" sz="1400" b="0">
                <a:solidFill>
                  <a:schemeClr val="tx1"/>
                </a:solidFill>
                <a:latin typeface="나눔스퀘어 Bold" charset="0"/>
                <a:ea typeface="나눔스퀘어 Bold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900" b="0">
                <a:solidFill>
                  <a:schemeClr val="tx1"/>
                </a:solidFill>
                <a:latin typeface="나눔스퀘어" charset="0"/>
                <a:ea typeface="나눔스퀘어" charset="0"/>
              </a:endParaRPr>
            </a:p>
          </p:txBody>
        </p:sp>
        <p:sp>
          <p:nvSpPr>
            <p:cNvPr id="64" name="도형 49"/>
            <p:cNvSpPr>
              <a:spLocks/>
            </p:cNvSpPr>
            <p:nvPr/>
          </p:nvSpPr>
          <p:spPr>
            <a:xfrm>
              <a:off x="7165340" y="4026535"/>
              <a:ext cx="2114550" cy="622935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lang="ko-KR" sz="1400" b="0">
                  <a:solidFill>
                    <a:schemeClr val="tx1"/>
                  </a:solidFill>
                  <a:latin typeface="나눔스퀘어 Bold" charset="0"/>
                  <a:ea typeface="나눔스퀘어 Bold" charset="0"/>
                </a:rPr>
                <a:t>구현 기능 설명</a:t>
              </a:r>
              <a:endParaRPr lang="ko-KR" altLang="en-US" sz="1400" b="0">
                <a:solidFill>
                  <a:schemeClr val="tx1"/>
                </a:solidFill>
                <a:latin typeface="나눔스퀘어 Bold" charset="0"/>
                <a:ea typeface="나눔스퀘어 Bold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900" b="0">
                <a:solidFill>
                  <a:schemeClr val="tx1"/>
                </a:solidFill>
                <a:latin typeface="나눔스퀘어" charset="0"/>
                <a:ea typeface="나눔스퀘어" charset="0"/>
              </a:endParaRPr>
            </a:p>
          </p:txBody>
        </p:sp>
        <p:grpSp>
          <p:nvGrpSpPr>
            <p:cNvPr id="73" name="그룹 58"/>
            <p:cNvGrpSpPr/>
            <p:nvPr/>
          </p:nvGrpSpPr>
          <p:grpSpPr>
            <a:xfrm>
              <a:off x="1313815" y="3050540"/>
              <a:ext cx="1577340" cy="1574800"/>
              <a:chOff x="1313815" y="3050540"/>
              <a:chExt cx="1577340" cy="1574800"/>
            </a:xfrm>
          </p:grpSpPr>
          <p:grpSp>
            <p:nvGrpSpPr>
              <p:cNvPr id="67" name="그룹 56"/>
              <p:cNvGrpSpPr/>
              <p:nvPr/>
            </p:nvGrpSpPr>
            <p:grpSpPr>
              <a:xfrm>
                <a:off x="1313815" y="3050540"/>
                <a:ext cx="1577340" cy="1574800"/>
                <a:chOff x="1313815" y="3050540"/>
                <a:chExt cx="1577340" cy="1574800"/>
              </a:xfrm>
            </p:grpSpPr>
            <p:sp>
              <p:nvSpPr>
                <p:cNvPr id="68" name="도형 52"/>
                <p:cNvSpPr>
                  <a:spLocks/>
                </p:cNvSpPr>
                <p:nvPr/>
              </p:nvSpPr>
              <p:spPr>
                <a:xfrm>
                  <a:off x="1437640" y="3168650"/>
                  <a:ext cx="1334770" cy="1332230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marL="0" indent="0" algn="ctr" defTabSz="914400" rtl="0" eaLnBrk="1" latinLnBrk="0" hangingPunct="1">
                    <a:buFontTx/>
                    <a:buNone/>
                  </a:pPr>
                  <a:endParaRPr lang="ko-KR" altLang="en-US" sz="1600">
                    <a:solidFill>
                      <a:srgbClr val="FFFFFF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69" name="도형 53"/>
                <p:cNvSpPr>
                  <a:spLocks/>
                </p:cNvSpPr>
                <p:nvPr/>
              </p:nvSpPr>
              <p:spPr>
                <a:xfrm>
                  <a:off x="1481455" y="3212465"/>
                  <a:ext cx="1247140" cy="1244600"/>
                </a:xfrm>
                <a:prstGeom prst="teardrop">
                  <a:avLst/>
                </a:prstGeom>
                <a:solidFill>
                  <a:srgbClr val="FF7954"/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marL="0" indent="0" algn="ctr" defTabSz="914400" rtl="0" eaLnBrk="1" latinLnBrk="0" hangingPunct="1">
                    <a:buFontTx/>
                    <a:buNone/>
                  </a:pPr>
                  <a:endParaRPr lang="ko-KR" altLang="en-US" sz="1600">
                    <a:solidFill>
                      <a:srgbClr val="FFFFFF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70" name="도형 54"/>
                <p:cNvSpPr>
                  <a:spLocks/>
                </p:cNvSpPr>
                <p:nvPr/>
              </p:nvSpPr>
              <p:spPr>
                <a:xfrm>
                  <a:off x="1313180" y="3049905"/>
                  <a:ext cx="1577340" cy="1574800"/>
                </a:xfrm>
                <a:prstGeom prst="arc">
                  <a:avLst>
                    <a:gd name="adj1" fmla="val 20104140"/>
                    <a:gd name="adj2" fmla="val 17782556"/>
                  </a:avLst>
                </a:prstGeom>
                <a:noFill/>
                <a:ln w="0" cap="flat" cmpd="sng">
                  <a:solidFill>
                    <a:srgbClr val="FF7954">
                      <a:alpha val="100000"/>
                    </a:srgbClr>
                  </a:solidFill>
                  <a:prstDash val="solid"/>
                </a:ln>
              </p:spPr>
              <p:txBody>
                <a:bodyPr vert="horz" wrap="none" lIns="91440" tIns="45720" rIns="91440" bIns="45720" anchor="ctr">
                  <a:noAutofit/>
                </a:bodyPr>
                <a:lstStyle/>
                <a:p>
                  <a:pPr marL="0" indent="0" algn="ctr" defTabSz="914400" rtl="0" eaLnBrk="1" latinLnBrk="0" hangingPunct="1">
                    <a:buFontTx/>
                    <a:buNone/>
                  </a:pPr>
                  <a:endParaRPr lang="ko-KR" altLang="en-US" sz="2400" b="1">
                    <a:solidFill>
                      <a:srgbClr val="ED7D3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cxnSp>
              <p:nvCxnSpPr>
                <p:cNvPr id="71" name="도형 55"/>
                <p:cNvCxnSpPr/>
                <p:nvPr/>
              </p:nvCxnSpPr>
              <p:spPr>
                <a:xfrm flipV="1">
                  <a:off x="2501900" y="3281680"/>
                  <a:ext cx="158750" cy="134620"/>
                </a:xfrm>
                <a:prstGeom prst="straightConnector1">
                  <a:avLst/>
                </a:prstGeom>
                <a:ln w="22225" cap="sq" cmpd="sng">
                  <a:solidFill>
                    <a:schemeClr val="bg1">
                      <a:alpha val="100000"/>
                    </a:schemeClr>
                  </a:solidFill>
                  <a:prstDash val="solid"/>
                  <a:bevel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도형 57"/>
              <p:cNvSpPr>
                <a:spLocks/>
              </p:cNvSpPr>
              <p:nvPr/>
            </p:nvSpPr>
            <p:spPr>
              <a:xfrm>
                <a:off x="1595755" y="3342005"/>
                <a:ext cx="1019810" cy="1018540"/>
              </a:xfrm>
              <a:prstGeom prst="ellipse">
                <a:avLst/>
              </a:prstGeom>
              <a:solidFill>
                <a:schemeClr val="bg1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r>
                  <a:rPr sz="1100">
                    <a:solidFill>
                      <a:srgbClr val="FF7954"/>
                    </a:solidFill>
                    <a:latin typeface="맑은 고딕" charset="0"/>
                    <a:ea typeface="맑은 고딕" charset="0"/>
                  </a:rPr>
                  <a:t>CONTENTS</a:t>
                </a:r>
                <a:endParaRPr lang="ko-KR" altLang="en-US" sz="1100">
                  <a:solidFill>
                    <a:srgbClr val="FF7954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ctr" defTabSz="914400" rtl="0" eaLnBrk="1" latinLnBrk="0" hangingPunct="1">
                  <a:buFontTx/>
                  <a:buNone/>
                </a:pPr>
                <a:r>
                  <a:rPr sz="2200" b="1">
                    <a:solidFill>
                      <a:srgbClr val="FF7954"/>
                    </a:solidFill>
                    <a:latin typeface="맑은 고딕" charset="0"/>
                    <a:ea typeface="맑은 고딕" charset="0"/>
                  </a:rPr>
                  <a:t>01</a:t>
                </a:r>
                <a:endParaRPr lang="ko-KR" altLang="en-US" sz="2200" b="1">
                  <a:solidFill>
                    <a:srgbClr val="FF7954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75" name="그룹 66"/>
            <p:cNvGrpSpPr/>
            <p:nvPr/>
          </p:nvGrpSpPr>
          <p:grpSpPr>
            <a:xfrm rot="5400000">
              <a:off x="7484745" y="2302510"/>
              <a:ext cx="1577340" cy="1574800"/>
              <a:chOff x="7484745" y="2302510"/>
              <a:chExt cx="1577340" cy="1574800"/>
            </a:xfrm>
          </p:grpSpPr>
          <p:grpSp>
            <p:nvGrpSpPr>
              <p:cNvPr id="76" name="그룹 64"/>
              <p:cNvGrpSpPr/>
              <p:nvPr/>
            </p:nvGrpSpPr>
            <p:grpSpPr>
              <a:xfrm rot="5400000">
                <a:off x="7483475" y="2301875"/>
                <a:ext cx="1577340" cy="1574800"/>
                <a:chOff x="7483475" y="2301875"/>
                <a:chExt cx="1577340" cy="1574800"/>
              </a:xfrm>
            </p:grpSpPr>
            <p:sp>
              <p:nvSpPr>
                <p:cNvPr id="77" name="도형 60"/>
                <p:cNvSpPr>
                  <a:spLocks/>
                </p:cNvSpPr>
                <p:nvPr/>
              </p:nvSpPr>
              <p:spPr>
                <a:xfrm rot="5400000">
                  <a:off x="7606030" y="2425065"/>
                  <a:ext cx="1334770" cy="1332230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marL="0" indent="0" algn="ctr" defTabSz="914400" rtl="0" eaLnBrk="1" latinLnBrk="0" hangingPunct="1">
                    <a:buFontTx/>
                    <a:buNone/>
                  </a:pPr>
                  <a:endParaRPr lang="ko-KR" altLang="en-US" sz="1600">
                    <a:solidFill>
                      <a:srgbClr val="FFFFFF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78" name="도형 61"/>
                <p:cNvSpPr>
                  <a:spLocks/>
                </p:cNvSpPr>
                <p:nvPr/>
              </p:nvSpPr>
              <p:spPr>
                <a:xfrm rot="5400000">
                  <a:off x="7649845" y="2468880"/>
                  <a:ext cx="1247140" cy="1244600"/>
                </a:xfrm>
                <a:prstGeom prst="teardrop">
                  <a:avLst/>
                </a:prstGeom>
                <a:solidFill>
                  <a:srgbClr val="010B3C"/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marL="0" indent="0" algn="ctr" defTabSz="914400" rtl="0" eaLnBrk="1" latinLnBrk="0" hangingPunct="1">
                    <a:buFontTx/>
                    <a:buNone/>
                  </a:pPr>
                  <a:endParaRPr lang="ko-KR" altLang="en-US" sz="1600">
                    <a:solidFill>
                      <a:srgbClr val="FFFFFF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79" name="도형 62"/>
                <p:cNvSpPr>
                  <a:spLocks/>
                </p:cNvSpPr>
                <p:nvPr/>
              </p:nvSpPr>
              <p:spPr>
                <a:xfrm rot="5400000">
                  <a:off x="7482205" y="2301240"/>
                  <a:ext cx="1577340" cy="1574800"/>
                </a:xfrm>
                <a:prstGeom prst="arc">
                  <a:avLst>
                    <a:gd name="adj1" fmla="val 20104140"/>
                    <a:gd name="adj2" fmla="val 17782556"/>
                  </a:avLst>
                </a:prstGeom>
                <a:noFill/>
                <a:ln w="0" cap="flat" cmpd="sng">
                  <a:solidFill>
                    <a:srgbClr val="010B3C">
                      <a:alpha val="100000"/>
                    </a:srgbClr>
                  </a:solidFill>
                  <a:prstDash val="solid"/>
                </a:ln>
              </p:spPr>
              <p:txBody>
                <a:bodyPr vert="horz" wrap="none" lIns="91440" tIns="45720" rIns="91440" bIns="45720" anchor="ctr">
                  <a:noAutofit/>
                </a:bodyPr>
                <a:lstStyle/>
                <a:p>
                  <a:pPr marL="0" indent="0" algn="ctr" defTabSz="914400" rtl="0" eaLnBrk="1" latinLnBrk="0" hangingPunct="1">
                    <a:buFontTx/>
                    <a:buNone/>
                  </a:pPr>
                  <a:endParaRPr lang="ko-KR" altLang="en-US" sz="2400" b="1">
                    <a:solidFill>
                      <a:srgbClr val="ED7D3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cxnSp>
              <p:nvCxnSpPr>
                <p:cNvPr id="80" name="도형 63"/>
                <p:cNvCxnSpPr/>
                <p:nvPr/>
              </p:nvCxnSpPr>
              <p:spPr>
                <a:xfrm rot="5400000" flipV="1">
                  <a:off x="8679815" y="3500120"/>
                  <a:ext cx="158750" cy="134620"/>
                </a:xfrm>
                <a:prstGeom prst="straightConnector1">
                  <a:avLst/>
                </a:prstGeom>
                <a:ln w="22225" cap="sq" cmpd="sng">
                  <a:solidFill>
                    <a:schemeClr val="bg1">
                      <a:alpha val="100000"/>
                    </a:schemeClr>
                  </a:solidFill>
                  <a:prstDash val="solid"/>
                  <a:bevel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도형 65"/>
              <p:cNvSpPr>
                <a:spLocks/>
              </p:cNvSpPr>
              <p:nvPr/>
            </p:nvSpPr>
            <p:spPr>
              <a:xfrm>
                <a:off x="7764780" y="2583180"/>
                <a:ext cx="1019810" cy="1018540"/>
              </a:xfrm>
              <a:prstGeom prst="ellipse">
                <a:avLst/>
              </a:prstGeom>
              <a:solidFill>
                <a:schemeClr val="bg1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r>
                  <a:rPr sz="1100">
                    <a:solidFill>
                      <a:srgbClr val="010B3C"/>
                    </a:solidFill>
                    <a:latin typeface="맑은 고딕" charset="0"/>
                    <a:ea typeface="맑은 고딕" charset="0"/>
                  </a:rPr>
                  <a:t>CONTENTS</a:t>
                </a:r>
                <a:endParaRPr lang="ko-KR" altLang="en-US" sz="1100">
                  <a:solidFill>
                    <a:srgbClr val="010B3C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ctr" defTabSz="914400" rtl="0" eaLnBrk="1" latinLnBrk="0" hangingPunct="1">
                  <a:buFontTx/>
                  <a:buNone/>
                </a:pPr>
                <a:r>
                  <a:rPr sz="2200" b="1">
                    <a:solidFill>
                      <a:srgbClr val="010B3C"/>
                    </a:solidFill>
                    <a:latin typeface="맑은 고딕" charset="0"/>
                    <a:ea typeface="맑은 고딕" charset="0"/>
                  </a:rPr>
                  <a:t>0</a:t>
                </a:r>
                <a:r>
                  <a:rPr lang="ko-KR" sz="2200" b="1">
                    <a:solidFill>
                      <a:srgbClr val="010B3C"/>
                    </a:solidFill>
                    <a:latin typeface="맑은 고딕" charset="0"/>
                    <a:ea typeface="맑은 고딕" charset="0"/>
                  </a:rPr>
                  <a:t>4</a:t>
                </a:r>
                <a:endParaRPr lang="ko-KR" altLang="en-US" sz="2200" b="1">
                  <a:solidFill>
                    <a:srgbClr val="010B3C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82" name="그룹 170"/>
            <p:cNvGrpSpPr/>
            <p:nvPr/>
          </p:nvGrpSpPr>
          <p:grpSpPr>
            <a:xfrm>
              <a:off x="9327515" y="3044190"/>
              <a:ext cx="1577340" cy="1574800"/>
              <a:chOff x="9327515" y="3044190"/>
              <a:chExt cx="1577340" cy="1574800"/>
            </a:xfrm>
          </p:grpSpPr>
          <p:grpSp>
            <p:nvGrpSpPr>
              <p:cNvPr id="83" name="그룹 168"/>
              <p:cNvGrpSpPr/>
              <p:nvPr/>
            </p:nvGrpSpPr>
            <p:grpSpPr>
              <a:xfrm>
                <a:off x="9326880" y="3043555"/>
                <a:ext cx="1577340" cy="1574800"/>
                <a:chOff x="9326880" y="3043555"/>
                <a:chExt cx="1577340" cy="1574800"/>
              </a:xfrm>
            </p:grpSpPr>
            <p:sp>
              <p:nvSpPr>
                <p:cNvPr id="84" name="도형 164"/>
                <p:cNvSpPr>
                  <a:spLocks/>
                </p:cNvSpPr>
                <p:nvPr/>
              </p:nvSpPr>
              <p:spPr>
                <a:xfrm>
                  <a:off x="9450070" y="3161665"/>
                  <a:ext cx="1334770" cy="1332230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marL="0" indent="0" algn="ctr" defTabSz="914400" rtl="0" eaLnBrk="1" latinLnBrk="0" hangingPunct="1">
                    <a:buFontTx/>
                    <a:buNone/>
                  </a:pPr>
                  <a:endParaRPr lang="ko-KR" altLang="en-US" sz="1600">
                    <a:solidFill>
                      <a:srgbClr val="FFFFFF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85" name="도형 165"/>
                <p:cNvSpPr>
                  <a:spLocks/>
                </p:cNvSpPr>
                <p:nvPr/>
              </p:nvSpPr>
              <p:spPr>
                <a:xfrm>
                  <a:off x="9493885" y="3205480"/>
                  <a:ext cx="1247140" cy="1244600"/>
                </a:xfrm>
                <a:prstGeom prst="teardrop">
                  <a:avLst/>
                </a:prstGeom>
                <a:solidFill>
                  <a:srgbClr val="010B3C"/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marL="0" indent="0" algn="ctr" defTabSz="914400" rtl="0" eaLnBrk="1" latinLnBrk="0" hangingPunct="1">
                    <a:buFontTx/>
                    <a:buNone/>
                  </a:pPr>
                  <a:endParaRPr lang="ko-KR" altLang="en-US" sz="1600">
                    <a:solidFill>
                      <a:srgbClr val="FFFFFF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86" name="도형 166"/>
                <p:cNvSpPr>
                  <a:spLocks/>
                </p:cNvSpPr>
                <p:nvPr/>
              </p:nvSpPr>
              <p:spPr>
                <a:xfrm>
                  <a:off x="9326245" y="3042920"/>
                  <a:ext cx="1577340" cy="1574800"/>
                </a:xfrm>
                <a:prstGeom prst="arc">
                  <a:avLst>
                    <a:gd name="adj1" fmla="val 20104140"/>
                    <a:gd name="adj2" fmla="val 17782556"/>
                  </a:avLst>
                </a:prstGeom>
                <a:noFill/>
                <a:ln w="0" cap="flat" cmpd="sng">
                  <a:solidFill>
                    <a:srgbClr val="010B3C">
                      <a:alpha val="100000"/>
                    </a:srgbClr>
                  </a:solidFill>
                  <a:prstDash val="solid"/>
                </a:ln>
              </p:spPr>
              <p:txBody>
                <a:bodyPr vert="horz" wrap="none" lIns="91440" tIns="45720" rIns="91440" bIns="45720" anchor="ctr">
                  <a:noAutofit/>
                </a:bodyPr>
                <a:lstStyle/>
                <a:p>
                  <a:pPr marL="0" indent="0" algn="ctr" defTabSz="914400" rtl="0" eaLnBrk="1" latinLnBrk="0" hangingPunct="1">
                    <a:buFontTx/>
                    <a:buNone/>
                  </a:pPr>
                  <a:endParaRPr lang="ko-KR" altLang="en-US" sz="2400" b="1">
                    <a:solidFill>
                      <a:srgbClr val="ED7D3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cxnSp>
              <p:nvCxnSpPr>
                <p:cNvPr id="87" name="도형 167"/>
                <p:cNvCxnSpPr/>
                <p:nvPr/>
              </p:nvCxnSpPr>
              <p:spPr>
                <a:xfrm flipV="1">
                  <a:off x="10514330" y="3274695"/>
                  <a:ext cx="158750" cy="134620"/>
                </a:xfrm>
                <a:prstGeom prst="straightConnector1">
                  <a:avLst/>
                </a:prstGeom>
                <a:ln w="22225" cap="sq" cmpd="sng">
                  <a:solidFill>
                    <a:schemeClr val="bg1">
                      <a:alpha val="100000"/>
                    </a:schemeClr>
                  </a:solidFill>
                  <a:prstDash val="solid"/>
                  <a:bevel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도형 169"/>
              <p:cNvSpPr>
                <a:spLocks/>
              </p:cNvSpPr>
              <p:nvPr/>
            </p:nvSpPr>
            <p:spPr>
              <a:xfrm>
                <a:off x="9608820" y="3319145"/>
                <a:ext cx="1019810" cy="1018540"/>
              </a:xfrm>
              <a:prstGeom prst="ellipse">
                <a:avLst/>
              </a:prstGeom>
              <a:solidFill>
                <a:schemeClr val="bg1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r>
                  <a:rPr sz="1100">
                    <a:solidFill>
                      <a:srgbClr val="010B3C"/>
                    </a:solidFill>
                    <a:latin typeface="맑은 고딕" charset="0"/>
                    <a:ea typeface="맑은 고딕" charset="0"/>
                  </a:rPr>
                  <a:t>CONTENTS</a:t>
                </a:r>
                <a:endParaRPr lang="ko-KR" altLang="en-US" sz="1100">
                  <a:solidFill>
                    <a:srgbClr val="010B3C"/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ctr" defTabSz="914400" rtl="0" eaLnBrk="1" latinLnBrk="0" hangingPunct="1">
                  <a:buFontTx/>
                  <a:buNone/>
                </a:pPr>
                <a:r>
                  <a:rPr sz="2200" b="1">
                    <a:solidFill>
                      <a:srgbClr val="010B3C"/>
                    </a:solidFill>
                    <a:latin typeface="맑은 고딕" charset="0"/>
                    <a:ea typeface="맑은 고딕" charset="0"/>
                  </a:rPr>
                  <a:t>0</a:t>
                </a:r>
                <a:r>
                  <a:rPr lang="ko-KR" sz="2200" b="1">
                    <a:solidFill>
                      <a:srgbClr val="010B3C"/>
                    </a:solidFill>
                    <a:latin typeface="맑은 고딕" charset="0"/>
                    <a:ea typeface="맑은 고딕" charset="0"/>
                  </a:rPr>
                  <a:t>5</a:t>
                </a:r>
                <a:endParaRPr lang="ko-KR" altLang="en-US" sz="2200" b="1">
                  <a:solidFill>
                    <a:srgbClr val="010B3C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89" name="도형 172"/>
            <p:cNvSpPr>
              <a:spLocks/>
            </p:cNvSpPr>
            <p:nvPr/>
          </p:nvSpPr>
          <p:spPr>
            <a:xfrm>
              <a:off x="9046845" y="2271395"/>
              <a:ext cx="2114550" cy="622935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lang="ko-KR" sz="1400" b="0">
                  <a:solidFill>
                    <a:schemeClr val="tx1"/>
                  </a:solidFill>
                  <a:latin typeface="나눔스퀘어 Bold" charset="0"/>
                  <a:ea typeface="나눔스퀘어 Bold" charset="0"/>
                </a:rPr>
                <a:t>시연</a:t>
              </a:r>
              <a:endParaRPr lang="ko-KR" altLang="en-US" sz="1400" b="0">
                <a:solidFill>
                  <a:schemeClr val="tx1"/>
                </a:solidFill>
                <a:latin typeface="나눔스퀘어 Bold" charset="0"/>
                <a:ea typeface="나눔스퀘어 Bold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900" b="0">
                <a:solidFill>
                  <a:schemeClr val="tx1"/>
                </a:solidFill>
                <a:latin typeface="나눔스퀘어" charset="0"/>
                <a:ea typeface="나눔스퀘어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276860" y="165100"/>
            <a:ext cx="7677150" cy="878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2000" b="0">
                <a:latin typeface="나눔스퀘어 Bold" charset="0"/>
                <a:ea typeface="나눔스퀘어 Bold" charset="0"/>
              </a:rPr>
              <a:t>나의 일정 페이지</a:t>
            </a:r>
            <a:endParaRPr lang="ko-KR" altLang="en-US" sz="2000" b="0">
              <a:latin typeface="나눔스퀘어 Bold" charset="0"/>
              <a:ea typeface="나눔스퀘어 Bold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요일을 표현하는 DayBox와 날짜를 표현하는 DateBox로 구성</a:t>
            </a: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  <p:pic>
        <p:nvPicPr>
          <p:cNvPr id="3" name="그림 274" descr="C:/Users/master/AppData/Roaming/PolarisOffice/ETemp/9016_15262936/fImage19127476187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270" y="1962785"/>
            <a:ext cx="4735195" cy="2159635"/>
          </a:xfrm>
          <a:prstGeom prst="rect">
            <a:avLst/>
          </a:prstGeom>
          <a:noFill/>
        </p:spPr>
      </p:pic>
      <p:sp>
        <p:nvSpPr>
          <p:cNvPr id="4" name="텍스트 상자 275"/>
          <p:cNvSpPr txBox="1">
            <a:spLocks/>
          </p:cNvSpPr>
          <p:nvPr/>
        </p:nvSpPr>
        <p:spPr>
          <a:xfrm>
            <a:off x="581660" y="4302125"/>
            <a:ext cx="4500245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토요일 일요일 평일을 구분하여 요일의 색상을 다르게 설정함</a:t>
            </a:r>
            <a:endParaRPr lang="ko-KR" altLang="en-US" sz="12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</p:txBody>
      </p:sp>
      <p:pic>
        <p:nvPicPr>
          <p:cNvPr id="5" name="그림 276" descr="C:/Users/master/AppData/Roaming/PolarisOffice/ETemp/9016_15262936/fImage49728478472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2190" y="1851660"/>
            <a:ext cx="5819775" cy="3068955"/>
          </a:xfrm>
          <a:prstGeom prst="rect">
            <a:avLst/>
          </a:prstGeom>
          <a:noFill/>
        </p:spPr>
      </p:pic>
      <p:sp>
        <p:nvSpPr>
          <p:cNvPr id="6" name="텍스트 상자 277"/>
          <p:cNvSpPr txBox="1">
            <a:spLocks/>
          </p:cNvSpPr>
          <p:nvPr/>
        </p:nvSpPr>
        <p:spPr>
          <a:xfrm>
            <a:off x="6429375" y="5137785"/>
            <a:ext cx="5094605" cy="64770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날짜도 요일을 구분하여 색상을 설정함</a:t>
            </a:r>
            <a:endParaRPr lang="ko-KR" altLang="en-US" sz="12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2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오늘날짜의 dateBox패널은 배경색을 pink로 설정함</a:t>
            </a:r>
            <a:endParaRPr lang="ko-KR" altLang="en-US" sz="12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7" name="도형 278"/>
          <p:cNvSpPr>
            <a:spLocks/>
          </p:cNvSpPr>
          <p:nvPr/>
        </p:nvSpPr>
        <p:spPr>
          <a:xfrm>
            <a:off x="4235450" y="2572385"/>
            <a:ext cx="962660" cy="814705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8" name="도형 279"/>
          <p:cNvSpPr>
            <a:spLocks/>
          </p:cNvSpPr>
          <p:nvPr/>
        </p:nvSpPr>
        <p:spPr>
          <a:xfrm>
            <a:off x="6504305" y="2957195"/>
            <a:ext cx="5257165" cy="285115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9" name="텍스트 상자 280"/>
          <p:cNvSpPr txBox="1">
            <a:spLocks/>
          </p:cNvSpPr>
          <p:nvPr/>
        </p:nvSpPr>
        <p:spPr>
          <a:xfrm>
            <a:off x="7125970" y="1105535"/>
            <a:ext cx="4843780" cy="37084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날짜패널은 해당 월의 처음 시작일부터 마지막일까지만 나타나도록 함</a:t>
            </a:r>
            <a:endParaRPr lang="ko-KR" altLang="en-US" sz="12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- 불필요한 패널들의 색상을 투명으로 설정하여 보이지 않도록 함</a:t>
            </a:r>
            <a:endParaRPr lang="ko-KR" altLang="en-US" sz="12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</p:txBody>
      </p:sp>
      <p:cxnSp>
        <p:nvCxnSpPr>
          <p:cNvPr id="10" name="도형 281"/>
          <p:cNvCxnSpPr/>
          <p:nvPr/>
        </p:nvCxnSpPr>
        <p:spPr>
          <a:xfrm flipH="1">
            <a:off x="8696325" y="1568450"/>
            <a:ext cx="119380" cy="1031240"/>
          </a:xfrm>
          <a:prstGeom prst="line">
            <a:avLst/>
          </a:prstGeom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도형 282"/>
          <p:cNvCxnSpPr/>
          <p:nvPr/>
        </p:nvCxnSpPr>
        <p:spPr>
          <a:xfrm flipH="1">
            <a:off x="7894320" y="3229610"/>
            <a:ext cx="41275" cy="1858645"/>
          </a:xfrm>
          <a:prstGeom prst="line">
            <a:avLst/>
          </a:prstGeom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도형 283"/>
          <p:cNvSpPr>
            <a:spLocks/>
          </p:cNvSpPr>
          <p:nvPr/>
        </p:nvSpPr>
        <p:spPr>
          <a:xfrm>
            <a:off x="6501130" y="2693035"/>
            <a:ext cx="5257165" cy="285115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276860" y="165100"/>
            <a:ext cx="7677150" cy="878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2000" b="0">
                <a:latin typeface="나눔스퀘어 Bold" charset="0"/>
                <a:ea typeface="나눔스퀘어 Bold" charset="0"/>
              </a:rPr>
              <a:t>나의 일정 페이지</a:t>
            </a:r>
            <a:endParaRPr lang="ko-KR" altLang="en-US" sz="2000" b="0">
              <a:latin typeface="나눔스퀘어 Bold" charset="0"/>
              <a:ea typeface="나눔스퀘어 Bold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일정등록</a:t>
            </a: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  <p:sp>
        <p:nvSpPr>
          <p:cNvPr id="3" name="텍스트 상자 294"/>
          <p:cNvSpPr txBox="1">
            <a:spLocks/>
          </p:cNvSpPr>
          <p:nvPr/>
        </p:nvSpPr>
        <p:spPr>
          <a:xfrm>
            <a:off x="765810" y="3929380"/>
            <a:ext cx="3288030" cy="6000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10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사용자가 일정을 등록하고 싶은 날짜를 클릭</a:t>
            </a:r>
            <a:endParaRPr lang="ko-KR" altLang="en-US" sz="11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1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10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6월 10일 선택함</a:t>
            </a:r>
            <a:endParaRPr lang="ko-KR" altLang="en-US" sz="11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</p:txBody>
      </p:sp>
      <p:pic>
        <p:nvPicPr>
          <p:cNvPr id="4" name="그림 295" descr="C:/Users/master/AppData/Roaming/PolarisOffice/ETemp/9016_15262936/fImage700750836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1735" y="1574165"/>
            <a:ext cx="2210435" cy="2321560"/>
          </a:xfrm>
          <a:prstGeom prst="rect">
            <a:avLst/>
          </a:prstGeom>
          <a:noFill/>
        </p:spPr>
      </p:pic>
      <p:cxnSp>
        <p:nvCxnSpPr>
          <p:cNvPr id="5" name="도형 296"/>
          <p:cNvCxnSpPr/>
          <p:nvPr/>
        </p:nvCxnSpPr>
        <p:spPr>
          <a:xfrm flipV="1">
            <a:off x="4145280" y="2656205"/>
            <a:ext cx="649605" cy="12700"/>
          </a:xfrm>
          <a:prstGeom prst="straightConnector1">
            <a:avLst/>
          </a:prstGeom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텍스트 상자 297"/>
          <p:cNvSpPr txBox="1">
            <a:spLocks/>
          </p:cNvSpPr>
          <p:nvPr/>
        </p:nvSpPr>
        <p:spPr>
          <a:xfrm>
            <a:off x="4565015" y="4070350"/>
            <a:ext cx="3858895" cy="11068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10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일정 입력 폼 생성</a:t>
            </a:r>
            <a:endParaRPr lang="ko-KR" altLang="en-US" sz="11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1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10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1. 사용자는 카테고리를 선택 (회의, 외근, 재택근무, 휴가)</a:t>
            </a:r>
            <a:endParaRPr lang="ko-KR" altLang="en-US" sz="11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10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2. 제목 작성</a:t>
            </a:r>
            <a:endParaRPr lang="ko-KR" altLang="en-US" sz="11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10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3. 시간 작성</a:t>
            </a:r>
            <a:endParaRPr lang="ko-KR" altLang="en-US" sz="11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10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4. 내용 작성</a:t>
            </a:r>
            <a:endParaRPr lang="ko-KR" altLang="en-US" sz="11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</p:txBody>
      </p:sp>
      <p:cxnSp>
        <p:nvCxnSpPr>
          <p:cNvPr id="7" name="도형 298"/>
          <p:cNvCxnSpPr/>
          <p:nvPr/>
        </p:nvCxnSpPr>
        <p:spPr>
          <a:xfrm flipV="1">
            <a:off x="7729855" y="2745105"/>
            <a:ext cx="649605" cy="12700"/>
          </a:xfrm>
          <a:prstGeom prst="straightConnector1">
            <a:avLst/>
          </a:prstGeom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그림 299" descr="C:/Users/master/AppData/Roaming/PolarisOffice/ETemp/9016_15262936/fImage14518512888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3690" y="1574165"/>
            <a:ext cx="2183130" cy="2322195"/>
          </a:xfrm>
          <a:prstGeom prst="rect">
            <a:avLst/>
          </a:prstGeom>
          <a:noFill/>
        </p:spPr>
      </p:pic>
      <p:sp>
        <p:nvSpPr>
          <p:cNvPr id="9" name="텍스트 상자 300"/>
          <p:cNvSpPr txBox="1">
            <a:spLocks/>
          </p:cNvSpPr>
          <p:nvPr/>
        </p:nvSpPr>
        <p:spPr>
          <a:xfrm>
            <a:off x="8963025" y="4070350"/>
            <a:ext cx="3288030" cy="4311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10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사용자가 제목과 시간 내용을 작성하지 않으면 </a:t>
            </a:r>
            <a:endParaRPr lang="ko-KR" altLang="en-US" sz="11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10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등록할 수 없음</a:t>
            </a:r>
            <a:endParaRPr lang="ko-KR" altLang="en-US" sz="11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</p:txBody>
      </p:sp>
      <p:pic>
        <p:nvPicPr>
          <p:cNvPr id="10" name="그림 301" descr="C:/Users/master/AppData/Roaming/PolarisOffice/ETemp/9016_15262936/fImage28068514163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805" y="1765300"/>
            <a:ext cx="3455670" cy="199834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276860" y="165100"/>
            <a:ext cx="7677150" cy="878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2000" b="0">
                <a:latin typeface="나눔스퀘어 Bold" charset="0"/>
                <a:ea typeface="나눔스퀘어 Bold" charset="0"/>
              </a:rPr>
              <a:t>나의 일정 페이지</a:t>
            </a:r>
            <a:endParaRPr lang="ko-KR" altLang="en-US" sz="2000" b="0">
              <a:latin typeface="나눔스퀘어 Bold" charset="0"/>
              <a:ea typeface="나눔스퀘어 Bold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일정등록</a:t>
            </a: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  <p:cxnSp>
        <p:nvCxnSpPr>
          <p:cNvPr id="3" name="도형 310"/>
          <p:cNvCxnSpPr/>
          <p:nvPr/>
        </p:nvCxnSpPr>
        <p:spPr>
          <a:xfrm flipV="1">
            <a:off x="3616960" y="3310255"/>
            <a:ext cx="649605" cy="12700"/>
          </a:xfrm>
          <a:prstGeom prst="straightConnector1">
            <a:avLst/>
          </a:prstGeom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텍스트 상자 311"/>
          <p:cNvSpPr txBox="1">
            <a:spLocks/>
          </p:cNvSpPr>
          <p:nvPr/>
        </p:nvSpPr>
        <p:spPr>
          <a:xfrm>
            <a:off x="5677535" y="5307330"/>
            <a:ext cx="5998210" cy="27813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등록 후에 일정이 캘린더에 나타나는 것을 확인할 수있음</a:t>
            </a:r>
            <a:endParaRPr lang="ko-KR" altLang="en-US" sz="12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</p:txBody>
      </p:sp>
      <p:pic>
        <p:nvPicPr>
          <p:cNvPr id="5" name="그림 312" descr="C:/Users/master/AppData/Roaming/PolarisOffice/ETemp/9016_15262936/fImage8316552531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253"/>
          <a:stretch>
            <a:fillRect/>
          </a:stretch>
        </p:blipFill>
        <p:spPr>
          <a:xfrm>
            <a:off x="469265" y="1846580"/>
            <a:ext cx="2801620" cy="2997200"/>
          </a:xfrm>
          <a:prstGeom prst="rect">
            <a:avLst/>
          </a:prstGeom>
          <a:noFill/>
        </p:spPr>
      </p:pic>
      <p:pic>
        <p:nvPicPr>
          <p:cNvPr id="6" name="그림 313" descr="C:/Users/master/AppData/Roaming/PolarisOffice/ETemp/9016_15262936/fImage284765533646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57" b="1070"/>
          <a:stretch>
            <a:fillRect/>
          </a:stretch>
        </p:blipFill>
        <p:spPr>
          <a:xfrm>
            <a:off x="5031740" y="1758315"/>
            <a:ext cx="5386705" cy="3087370"/>
          </a:xfrm>
          <a:prstGeom prst="rect">
            <a:avLst/>
          </a:prstGeom>
          <a:noFill/>
        </p:spPr>
      </p:pic>
      <p:sp>
        <p:nvSpPr>
          <p:cNvPr id="7" name="도형 314"/>
          <p:cNvSpPr>
            <a:spLocks/>
          </p:cNvSpPr>
          <p:nvPr/>
        </p:nvSpPr>
        <p:spPr>
          <a:xfrm>
            <a:off x="8443595" y="2882265"/>
            <a:ext cx="621030" cy="360045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" descr="C:/Users/master/AppData/Roaming/PolarisOffice/ETemp/9016_15262936/fImage193805832613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950" y="1725295"/>
            <a:ext cx="7642860" cy="2859405"/>
          </a:xfrm>
          <a:prstGeom prst="rect">
            <a:avLst/>
          </a:prstGeom>
          <a:noFill/>
        </p:spPr>
      </p:pic>
      <p:sp>
        <p:nvSpPr>
          <p:cNvPr id="5" name="Rect 0"/>
          <p:cNvSpPr txBox="1">
            <a:spLocks/>
          </p:cNvSpPr>
          <p:nvPr/>
        </p:nvSpPr>
        <p:spPr>
          <a:xfrm>
            <a:off x="506095" y="4987925"/>
            <a:ext cx="10626725" cy="2787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날짜를 나타내는 DateBox에 마우스 리스너를 이용하여 해당 날짜의 데이터가 비어있다면 입력폼을 데이터가 들어있다면 상세보기 폼을 나타내도록 한다.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1197610" y="3154045"/>
            <a:ext cx="1905635" cy="770890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317"/>
          <p:cNvSpPr txBox="1">
            <a:spLocks/>
          </p:cNvSpPr>
          <p:nvPr/>
        </p:nvSpPr>
        <p:spPr>
          <a:xfrm>
            <a:off x="276860" y="165100"/>
            <a:ext cx="7677150" cy="878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2000" b="0">
                <a:latin typeface="나눔스퀘어 Bold" charset="0"/>
                <a:ea typeface="나눔스퀘어 Bold" charset="0"/>
              </a:rPr>
              <a:t>나의 일정 페이지</a:t>
            </a:r>
            <a:endParaRPr lang="ko-KR" altLang="en-US" sz="2000" b="0">
              <a:latin typeface="나눔스퀘어 Bold" charset="0"/>
              <a:ea typeface="나눔스퀘어 Bold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일정등록</a:t>
            </a: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>
            <a:off x="506095" y="4987925"/>
            <a:ext cx="307340" cy="2787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" name="Picture " descr="C:/Users/master/AppData/Roaming/PolarisOffice/ETemp/9016_15262936/fImage28118617622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825" y="1557020"/>
            <a:ext cx="8015605" cy="3306445"/>
          </a:xfrm>
          <a:prstGeom prst="rect">
            <a:avLst/>
          </a:prstGeom>
          <a:noFill/>
        </p:spPr>
      </p:pic>
      <p:sp>
        <p:nvSpPr>
          <p:cNvPr id="8" name="Rect 0"/>
          <p:cNvSpPr txBox="1">
            <a:spLocks/>
          </p:cNvSpPr>
          <p:nvPr/>
        </p:nvSpPr>
        <p:spPr>
          <a:xfrm>
            <a:off x="506095" y="4987925"/>
            <a:ext cx="3568065" cy="27813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입력폼의 입력값을 받아와서 sql문으로 db에 저장</a:t>
            </a:r>
            <a:endParaRPr lang="ko-KR" altLang="en-US" sz="12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9" name="텍스트 상자 318"/>
          <p:cNvSpPr txBox="1">
            <a:spLocks/>
          </p:cNvSpPr>
          <p:nvPr/>
        </p:nvSpPr>
        <p:spPr>
          <a:xfrm>
            <a:off x="276860" y="165100"/>
            <a:ext cx="7677150" cy="878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2000" b="0">
                <a:latin typeface="나눔스퀘어 Bold" charset="0"/>
                <a:ea typeface="나눔스퀘어 Bold" charset="0"/>
              </a:rPr>
              <a:t>나의 일정 페이지</a:t>
            </a:r>
            <a:endParaRPr lang="ko-KR" altLang="en-US" sz="2000" b="0">
              <a:latin typeface="나눔스퀘어 Bold" charset="0"/>
              <a:ea typeface="나눔스퀘어 Bold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일정등록</a:t>
            </a: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>
            <a:off x="1140460" y="4987925"/>
            <a:ext cx="307340" cy="2787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7" name="Picture " descr="C:/Users/master/AppData/Roaming/PolarisOffice/ETemp/9016_15262936/fImage829606225303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1525" y="1209040"/>
            <a:ext cx="4624705" cy="5163820"/>
          </a:xfrm>
          <a:prstGeom prst="rect">
            <a:avLst/>
          </a:prstGeom>
          <a:noFill/>
        </p:spPr>
      </p:pic>
      <p:sp>
        <p:nvSpPr>
          <p:cNvPr id="8" name="Rect 0"/>
          <p:cNvSpPr txBox="1">
            <a:spLocks/>
          </p:cNvSpPr>
          <p:nvPr/>
        </p:nvSpPr>
        <p:spPr>
          <a:xfrm>
            <a:off x="1062355" y="1142365"/>
            <a:ext cx="4169410" cy="2787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DB에 저장된 값을 달력에 표현하기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>
            <a:off x="6359525" y="3686810"/>
            <a:ext cx="1905635" cy="133985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>
            <a:off x="6360795" y="4563745"/>
            <a:ext cx="1905635" cy="133985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6361430" y="5431155"/>
            <a:ext cx="1905635" cy="133985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>
            <a:off x="5846445" y="751205"/>
            <a:ext cx="4169410" cy="46355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dateBox의 paint메서드에서 일정의 카테고리별로 사각형의 색상과 사이즈를 지정해줌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13" name="Picture " descr="C:/Users/master/AppData/Roaming/PolarisOffice/ETemp/9016_15262936/fImage4022262896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880" y="1475740"/>
            <a:ext cx="2740660" cy="4636770"/>
          </a:xfrm>
          <a:prstGeom prst="rect">
            <a:avLst/>
          </a:prstGeom>
          <a:noFill/>
        </p:spPr>
      </p:pic>
      <p:sp>
        <p:nvSpPr>
          <p:cNvPr id="14" name="텍스트 상자 319"/>
          <p:cNvSpPr txBox="1">
            <a:spLocks/>
          </p:cNvSpPr>
          <p:nvPr/>
        </p:nvSpPr>
        <p:spPr>
          <a:xfrm>
            <a:off x="276860" y="165100"/>
            <a:ext cx="7677150" cy="878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2000" b="0">
                <a:latin typeface="나눔스퀘어 Bold" charset="0"/>
                <a:ea typeface="나눔스퀘어 Bold" charset="0"/>
              </a:rPr>
              <a:t>나의 일정 페이지</a:t>
            </a:r>
            <a:endParaRPr lang="ko-KR" altLang="en-US" sz="2000" b="0">
              <a:latin typeface="나눔스퀘어 Bold" charset="0"/>
              <a:ea typeface="나눔스퀘어 Bold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일정등록</a:t>
            </a: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>
            <a:off x="329565" y="5161915"/>
            <a:ext cx="3754120" cy="46291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200">
                <a:latin typeface="나눔스퀘어" charset="0"/>
                <a:ea typeface="나눔스퀘어" charset="0"/>
              </a:rPr>
              <a:t>해당 날짜를 클릭하면 상세보기 페이지가 나타남 </a:t>
            </a:r>
            <a:endParaRPr lang="ko-KR" altLang="en-US" sz="120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buFontTx/>
              <a:buNone/>
            </a:pPr>
            <a:r>
              <a:rPr sz="1200">
                <a:latin typeface="나눔스퀘어" charset="0"/>
                <a:ea typeface="나눔스퀘어" charset="0"/>
              </a:rPr>
              <a:t>사용자는 해당 페이지에서 수정과 삭제를 할 수 있음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pic>
        <p:nvPicPr>
          <p:cNvPr id="8" name="Picture " descr="C:/Users/master/AppData/Roaming/PolarisOffice/ETemp/9016_15262936/fImage8715631653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845" y="1412240"/>
            <a:ext cx="3346450" cy="3510280"/>
          </a:xfrm>
          <a:prstGeom prst="rect">
            <a:avLst/>
          </a:prstGeom>
          <a:noFill/>
        </p:spPr>
      </p:pic>
      <p:cxnSp>
        <p:nvCxnSpPr>
          <p:cNvPr id="9" name="Rect 0"/>
          <p:cNvCxnSpPr/>
          <p:nvPr/>
        </p:nvCxnSpPr>
        <p:spPr>
          <a:xfrm flipV="1">
            <a:off x="4472940" y="2286000"/>
            <a:ext cx="725170" cy="747395"/>
          </a:xfrm>
          <a:prstGeom prst="straightConnector1">
            <a:avLst/>
          </a:prstGeom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" descr="C:/Users/master/AppData/Roaming/PolarisOffice/ETemp/9016_15262936/fImage102326332086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015" y="1049020"/>
            <a:ext cx="4681855" cy="1534160"/>
          </a:xfrm>
          <a:prstGeom prst="rect">
            <a:avLst/>
          </a:prstGeom>
          <a:noFill/>
        </p:spPr>
      </p:pic>
      <p:pic>
        <p:nvPicPr>
          <p:cNvPr id="11" name="Picture " descr="C:/Users/master/AppData/Roaming/PolarisOffice/ETemp/9016_15262936/fImage163186349089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5625" y="3813810"/>
            <a:ext cx="2722880" cy="2846070"/>
          </a:xfrm>
          <a:prstGeom prst="rect">
            <a:avLst/>
          </a:prstGeom>
          <a:noFill/>
        </p:spPr>
      </p:pic>
      <p:sp>
        <p:nvSpPr>
          <p:cNvPr id="12" name="Rect 0"/>
          <p:cNvSpPr txBox="1">
            <a:spLocks/>
          </p:cNvSpPr>
          <p:nvPr/>
        </p:nvSpPr>
        <p:spPr>
          <a:xfrm>
            <a:off x="5725795" y="2849245"/>
            <a:ext cx="3906520" cy="27813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200">
                <a:latin typeface="나눔스퀘어" charset="0"/>
                <a:ea typeface="나눔스퀘어" charset="0"/>
              </a:rPr>
              <a:t>이미 일정이 등록되어 있는 곳으로 날짜를 수정할 경우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>
            <a:off x="8557895" y="5160645"/>
            <a:ext cx="3322320" cy="27813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200">
                <a:latin typeface="나눔스퀘어" charset="0"/>
                <a:ea typeface="나눔스퀘어" charset="0"/>
              </a:rPr>
              <a:t>경고창이 나타나고 수정은 이루어지지 않는다.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cxnSp>
        <p:nvCxnSpPr>
          <p:cNvPr id="14" name="Rect 0"/>
          <p:cNvCxnSpPr/>
          <p:nvPr/>
        </p:nvCxnSpPr>
        <p:spPr>
          <a:xfrm flipH="1">
            <a:off x="7060565" y="3208020"/>
            <a:ext cx="501015" cy="554990"/>
          </a:xfrm>
          <a:prstGeom prst="straightConnector1">
            <a:avLst/>
          </a:prstGeom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 0"/>
          <p:cNvSpPr>
            <a:spLocks/>
          </p:cNvSpPr>
          <p:nvPr/>
        </p:nvSpPr>
        <p:spPr>
          <a:xfrm>
            <a:off x="6609080" y="1481455"/>
            <a:ext cx="568960" cy="255905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>
            <a:off x="9476105" y="2056765"/>
            <a:ext cx="763270" cy="462280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나눔스퀘어" charset="0"/>
              <a:ea typeface="나눔스퀘어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>
            <a:off x="367030" y="5819775"/>
            <a:ext cx="4055745" cy="27813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200">
                <a:latin typeface="나눔스퀘어" charset="0"/>
                <a:ea typeface="나눔스퀘어" charset="0"/>
              </a:rPr>
              <a:t>사용자는 일정의 내용과 제목 날짜 시간을 수정가능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sp>
        <p:nvSpPr>
          <p:cNvPr id="18" name="텍스트 상자 320"/>
          <p:cNvSpPr txBox="1">
            <a:spLocks/>
          </p:cNvSpPr>
          <p:nvPr/>
        </p:nvSpPr>
        <p:spPr>
          <a:xfrm>
            <a:off x="276860" y="165100"/>
            <a:ext cx="7677150" cy="878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2000" b="0">
                <a:latin typeface="나눔스퀘어 Bold" charset="0"/>
                <a:ea typeface="나눔스퀘어 Bold" charset="0"/>
              </a:rPr>
              <a:t>나의 일정 페이지</a:t>
            </a:r>
            <a:endParaRPr lang="ko-KR" altLang="en-US" sz="2000" b="0">
              <a:latin typeface="나눔스퀘어 Bold" charset="0"/>
              <a:ea typeface="나눔스퀘어 Bold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일정수정</a:t>
            </a: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" descr="C:/Users/master/AppData/Roaming/PolarisOffice/ETemp/9016_15262936/fImage9633643764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590" y="1696085"/>
            <a:ext cx="2771775" cy="2907665"/>
          </a:xfrm>
          <a:prstGeom prst="rect">
            <a:avLst/>
          </a:prstGeom>
          <a:noFill/>
        </p:spPr>
      </p:pic>
      <p:sp>
        <p:nvSpPr>
          <p:cNvPr id="10" name="Rect 0"/>
          <p:cNvSpPr>
            <a:spLocks/>
          </p:cNvSpPr>
          <p:nvPr/>
        </p:nvSpPr>
        <p:spPr>
          <a:xfrm>
            <a:off x="1585595" y="2031365"/>
            <a:ext cx="753745" cy="250190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Picture " descr="C:/Users/master/AppData/Roaming/PolarisOffice/ETemp/9016_15262936/fImage329364542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9700" y="2820670"/>
            <a:ext cx="3283585" cy="490855"/>
          </a:xfrm>
          <a:prstGeom prst="rect">
            <a:avLst/>
          </a:prstGeom>
          <a:noFill/>
        </p:spPr>
      </p:pic>
      <p:sp>
        <p:nvSpPr>
          <p:cNvPr id="12" name="Rect 0"/>
          <p:cNvSpPr txBox="1">
            <a:spLocks/>
          </p:cNvSpPr>
          <p:nvPr/>
        </p:nvSpPr>
        <p:spPr>
          <a:xfrm>
            <a:off x="2736850" y="5028565"/>
            <a:ext cx="5656580" cy="27813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200">
                <a:latin typeface="나눔스퀘어" charset="0"/>
                <a:ea typeface="나눔스퀘어" charset="0"/>
              </a:rPr>
              <a:t>날짜 변경시 원래 있던 일정은 사라지고 수정된 날짜에 일정이 생성됨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sp>
        <p:nvSpPr>
          <p:cNvPr id="13" name="텍스트 상자 321"/>
          <p:cNvSpPr txBox="1">
            <a:spLocks/>
          </p:cNvSpPr>
          <p:nvPr/>
        </p:nvSpPr>
        <p:spPr>
          <a:xfrm>
            <a:off x="276860" y="165100"/>
            <a:ext cx="7677150" cy="878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2000" b="0">
                <a:latin typeface="나눔스퀘어 Bold" charset="0"/>
                <a:ea typeface="나눔스퀘어 Bold" charset="0"/>
              </a:rPr>
              <a:t>나의 일정 페이지</a:t>
            </a:r>
            <a:endParaRPr lang="ko-KR" altLang="en-US" sz="2000" b="0">
              <a:latin typeface="나눔스퀘어 Bold" charset="0"/>
              <a:ea typeface="나눔스퀘어 Bold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일정수정</a:t>
            </a: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" descr="C:/Users/master/AppData/Roaming/PolarisOffice/ETemp/9016_15262936/fImage30290651517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405" y="1701165"/>
            <a:ext cx="5046980" cy="2362835"/>
          </a:xfrm>
          <a:prstGeom prst="rect">
            <a:avLst/>
          </a:prstGeom>
          <a:noFill/>
        </p:spPr>
      </p:pic>
      <p:sp>
        <p:nvSpPr>
          <p:cNvPr id="8" name="Rect 0"/>
          <p:cNvSpPr txBox="1">
            <a:spLocks/>
          </p:cNvSpPr>
          <p:nvPr/>
        </p:nvSpPr>
        <p:spPr>
          <a:xfrm>
            <a:off x="189865" y="4172585"/>
            <a:ext cx="4401185" cy="30861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latin typeface="나눔스퀘어" charset="0"/>
                <a:ea typeface="나눔스퀘어" charset="0"/>
              </a:rPr>
              <a:t>해당 날짜에 저장된 일정의 정보들을 먼저 추출함</a:t>
            </a:r>
            <a:endParaRPr lang="ko-KR" altLang="en-US" sz="1400">
              <a:latin typeface="나눔스퀘어" charset="0"/>
              <a:ea typeface="나눔스퀘어" charset="0"/>
            </a:endParaRPr>
          </a:p>
        </p:txBody>
      </p:sp>
      <p:pic>
        <p:nvPicPr>
          <p:cNvPr id="9" name="Picture " descr="C:/Users/master/AppData/Roaming/PolarisOffice/ETemp/9016_15262936/fImage24731653403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4480" y="1990725"/>
            <a:ext cx="6726555" cy="2047240"/>
          </a:xfrm>
          <a:prstGeom prst="rect">
            <a:avLst/>
          </a:prstGeom>
          <a:noFill/>
        </p:spPr>
      </p:pic>
      <p:sp>
        <p:nvSpPr>
          <p:cNvPr id="10" name="Rect 0"/>
          <p:cNvSpPr txBox="1">
            <a:spLocks/>
          </p:cNvSpPr>
          <p:nvPr/>
        </p:nvSpPr>
        <p:spPr>
          <a:xfrm>
            <a:off x="5666105" y="4213225"/>
            <a:ext cx="5765165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200">
                <a:latin typeface="나눔스퀘어" charset="0"/>
                <a:ea typeface="나눔스퀘어" charset="0"/>
              </a:rPr>
              <a:t>사용자가 수정한 날짜가 이미 일정이 등록되어 있다면 등록할 수 없도록 함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5717540" y="2940050"/>
            <a:ext cx="4845685" cy="701675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322"/>
          <p:cNvSpPr txBox="1">
            <a:spLocks/>
          </p:cNvSpPr>
          <p:nvPr/>
        </p:nvSpPr>
        <p:spPr>
          <a:xfrm>
            <a:off x="276860" y="165100"/>
            <a:ext cx="7677150" cy="878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2000" b="0">
                <a:latin typeface="나눔스퀘어 Bold" charset="0"/>
                <a:ea typeface="나눔스퀘어 Bold" charset="0"/>
              </a:rPr>
              <a:t>나의 일정 페이지</a:t>
            </a:r>
            <a:endParaRPr lang="ko-KR" altLang="en-US" sz="2000" b="0">
              <a:latin typeface="나눔스퀘어 Bold" charset="0"/>
              <a:ea typeface="나눔스퀘어 Bold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일정수정</a:t>
            </a: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" descr="C:/Users/master/AppData/Roaming/PolarisOffice/ETemp/9016_15262936/fImage17479659289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595" y="1851660"/>
            <a:ext cx="2643505" cy="2802890"/>
          </a:xfrm>
          <a:prstGeom prst="rect">
            <a:avLst/>
          </a:prstGeom>
          <a:noFill/>
        </p:spPr>
      </p:pic>
      <p:pic>
        <p:nvPicPr>
          <p:cNvPr id="9" name="Picture " descr="C:/Users/master/AppData/Roaming/PolarisOffice/ETemp/9016_15262936/fImage1648866078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2335" y="1880870"/>
            <a:ext cx="2606675" cy="2738755"/>
          </a:xfrm>
          <a:prstGeom prst="rect">
            <a:avLst/>
          </a:prstGeom>
          <a:noFill/>
        </p:spPr>
      </p:pic>
      <p:pic>
        <p:nvPicPr>
          <p:cNvPr id="10" name="Picture " descr="C:/Users/master/AppData/Roaming/PolarisOffice/ETemp/9016_15262936/fImage28020661143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9040" y="1851660"/>
            <a:ext cx="5125085" cy="2961640"/>
          </a:xfrm>
          <a:prstGeom prst="rect">
            <a:avLst/>
          </a:prstGeom>
          <a:noFill/>
        </p:spPr>
      </p:pic>
      <p:sp>
        <p:nvSpPr>
          <p:cNvPr id="11" name="텍스트 상자 323"/>
          <p:cNvSpPr txBox="1">
            <a:spLocks/>
          </p:cNvSpPr>
          <p:nvPr/>
        </p:nvSpPr>
        <p:spPr>
          <a:xfrm>
            <a:off x="250825" y="165100"/>
            <a:ext cx="7677150" cy="12014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2000" b="0">
                <a:latin typeface="나눔스퀘어 Bold" charset="0"/>
                <a:ea typeface="나눔스퀘어 Bold" charset="0"/>
              </a:rPr>
              <a:t>나의 일정 페이지</a:t>
            </a:r>
            <a:endParaRPr lang="ko-KR" altLang="en-US" sz="2000" b="0">
              <a:latin typeface="나눔스퀘어 Bold" charset="0"/>
              <a:ea typeface="나눔스퀘어 Bold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일정삭제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sz="1400">
                <a:latin typeface="나눔스퀘어" charset="0"/>
                <a:ea typeface="나눔스퀘어" charset="0"/>
              </a:rPr>
              <a:t>사용자가 일정을 삭제하면 캘린더에 나타나있던 일정도 삭제됨</a:t>
            </a:r>
            <a:endParaRPr lang="ko-KR" altLang="en-US" sz="1600" b="0">
              <a:latin typeface="나눔스퀘어" charset="0"/>
              <a:ea typeface="나눔스퀘어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 0"/>
          <p:cNvSpPr txBox="1">
            <a:spLocks/>
          </p:cNvSpPr>
          <p:nvPr/>
        </p:nvSpPr>
        <p:spPr>
          <a:xfrm>
            <a:off x="871855" y="426720"/>
            <a:ext cx="2850515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00000"/>
              </a:lnSpc>
              <a:buFontTx/>
              <a:buNone/>
            </a:pPr>
            <a:r>
              <a:rPr lang="ko-KR" sz="2000" b="0">
                <a:latin typeface="나눔스퀘어 Bold" charset="0"/>
                <a:ea typeface="나눔스퀘어 Bold" charset="0"/>
              </a:rPr>
              <a:t>프로젝트 목표</a:t>
            </a:r>
            <a:endParaRPr lang="ko-KR" altLang="en-US" sz="2000" b="0">
              <a:latin typeface="나눔스퀘어 Bold" charset="0"/>
              <a:ea typeface="나눔스퀘어 Bold" charset="0"/>
            </a:endParaRPr>
          </a:p>
        </p:txBody>
      </p:sp>
      <p:sp>
        <p:nvSpPr>
          <p:cNvPr id="10" name="텍스트 상자 112"/>
          <p:cNvSpPr txBox="1">
            <a:spLocks/>
          </p:cNvSpPr>
          <p:nvPr/>
        </p:nvSpPr>
        <p:spPr>
          <a:xfrm>
            <a:off x="873125" y="1285240"/>
            <a:ext cx="10441305" cy="28594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나눔스퀘어" charset="0"/>
                <a:ea typeface="나눔스퀘어" charset="0"/>
              </a:rPr>
              <a:t>1) 자바훈련과정을 진행하면서 습득한 기술을 모두 활용할 수 있는 응용프로그램 구현</a:t>
            </a:r>
            <a:endParaRPr lang="ko-KR" altLang="en-US" sz="200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200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200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200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나눔스퀘어" charset="0"/>
                <a:ea typeface="나눔스퀘어" charset="0"/>
              </a:rPr>
              <a:t>2) Github를 활용하여 협업능력 향상</a:t>
            </a:r>
            <a:endParaRPr lang="ko-KR" altLang="en-US" sz="200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200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200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200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나눔스퀘어" charset="0"/>
                <a:ea typeface="나눔스퀘어" charset="0"/>
              </a:rPr>
              <a:t>3) 개인 메신저와 그룹웨어를 하나의 프로젝트로 구현하여 편리성을 가진 시스템 구축</a:t>
            </a:r>
            <a:endParaRPr lang="ko-KR" altLang="en-US" sz="2000">
              <a:latin typeface="나눔스퀘어" charset="0"/>
              <a:ea typeface="나눔스퀘어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>
            <a:off x="506095" y="4987925"/>
            <a:ext cx="307340" cy="2787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7" name="Picture " descr="C:/Users/master/AppData/Roaming/PolarisOffice/ETemp/9016_15262936/fImage20310665526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0745" y="1570990"/>
            <a:ext cx="7740015" cy="1864995"/>
          </a:xfrm>
          <a:prstGeom prst="rect">
            <a:avLst/>
          </a:prstGeom>
          <a:noFill/>
        </p:spPr>
      </p:pic>
      <p:sp>
        <p:nvSpPr>
          <p:cNvPr id="8" name="Rect 0"/>
          <p:cNvSpPr txBox="1">
            <a:spLocks/>
          </p:cNvSpPr>
          <p:nvPr/>
        </p:nvSpPr>
        <p:spPr>
          <a:xfrm>
            <a:off x="883285" y="3591560"/>
            <a:ext cx="4401185" cy="30924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사용자가 선택한 날짜의 값을 삭제함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328"/>
          <p:cNvSpPr txBox="1">
            <a:spLocks/>
          </p:cNvSpPr>
          <p:nvPr/>
        </p:nvSpPr>
        <p:spPr>
          <a:xfrm>
            <a:off x="276860" y="165100"/>
            <a:ext cx="7677150" cy="878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2000" b="0">
                <a:latin typeface="나눔스퀘어 Bold" charset="0"/>
                <a:ea typeface="나눔스퀘어 Bold" charset="0"/>
              </a:rPr>
              <a:t>나의 일정 페이지</a:t>
            </a:r>
            <a:endParaRPr lang="ko-KR" altLang="en-US" sz="2000" b="0">
              <a:latin typeface="나눔스퀘어 Bold" charset="0"/>
              <a:ea typeface="나눔스퀘어 Bold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일정수정</a:t>
            </a: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347980" y="180975"/>
            <a:ext cx="3104515" cy="694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2000" b="0">
                <a:latin typeface="나눔스퀘어 Bold" charset="0"/>
                <a:ea typeface="나눔스퀘어 Bold" charset="0"/>
              </a:rPr>
              <a:t>클라우드(문서함)</a:t>
            </a:r>
            <a:endParaRPr lang="ko-KR" altLang="en-US" sz="2000" b="0">
              <a:latin typeface="나눔스퀘어 Bold" charset="0"/>
              <a:ea typeface="나눔스퀘어 Bold" charset="0"/>
            </a:endParaRPr>
          </a:p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 </a:t>
            </a: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351790" y="873760"/>
            <a:ext cx="5196840" cy="7397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실행화면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7731760" y="1308735"/>
            <a:ext cx="5716270" cy="1062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파일을 업로드 다운로드 가능한 페이지 구현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폴더를 생성하여 파일을 관리할 수 있고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폴더없이 파일업로드도 가능하게 구현</a:t>
            </a: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  <p:pic>
        <p:nvPicPr>
          <p:cNvPr id="7" name="그림 367" descr="C:/Users/master/AppData/Roaming/PolarisOffice/ETemp/9016_15262936/fImage14430834701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1323975"/>
            <a:ext cx="7241540" cy="433133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347980" y="180975"/>
            <a:ext cx="3104515" cy="694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2000" b="0">
                <a:latin typeface="나눔스퀘어 Bold" charset="0"/>
                <a:ea typeface="나눔스퀘어 Bold" charset="0"/>
              </a:rPr>
              <a:t>클라우드(문서함)</a:t>
            </a:r>
            <a:endParaRPr lang="ko-KR" altLang="en-US" sz="2000" b="0">
              <a:latin typeface="나눔스퀘어 Bold" charset="0"/>
              <a:ea typeface="나눔스퀘어 Bold" charset="0"/>
            </a:endParaRPr>
          </a:p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 폴더없이 파일 추가하기</a:t>
            </a: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351790" y="1045210"/>
            <a:ext cx="5196840" cy="7397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실행화면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449580" y="4822190"/>
            <a:ext cx="5716270" cy="4165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JFileChooser로 파일을 선택해서 등록</a:t>
            </a: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  <p:pic>
        <p:nvPicPr>
          <p:cNvPr id="7" name="그림 381" descr="C:/Users/master/AppData/Roaming/PolarisOffice/ETemp/9016_15262936/fImage28255864230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45" y="1467485"/>
            <a:ext cx="4656455" cy="2912745"/>
          </a:xfrm>
          <a:prstGeom prst="rect">
            <a:avLst/>
          </a:prstGeom>
          <a:noFill/>
        </p:spPr>
      </p:pic>
      <p:pic>
        <p:nvPicPr>
          <p:cNvPr id="8" name="그림 382" descr="C:/Users/master/AppData/Roaming/PolarisOffice/ETemp/9016_15262936/fImage233686553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85" y="1470660"/>
            <a:ext cx="4690745" cy="822960"/>
          </a:xfrm>
          <a:prstGeom prst="rect">
            <a:avLst/>
          </a:prstGeom>
          <a:noFill/>
        </p:spPr>
      </p:pic>
      <p:sp>
        <p:nvSpPr>
          <p:cNvPr id="9" name="텍스트 상자 383"/>
          <p:cNvSpPr txBox="1">
            <a:spLocks/>
          </p:cNvSpPr>
          <p:nvPr/>
        </p:nvSpPr>
        <p:spPr>
          <a:xfrm>
            <a:off x="6276975" y="1091565"/>
            <a:ext cx="5196840" cy="1062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실행결과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347980" y="180975"/>
            <a:ext cx="3104515" cy="694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2000" b="0">
                <a:latin typeface="나눔스퀘어 Bold" charset="0"/>
                <a:ea typeface="나눔스퀘어 Bold" charset="0"/>
              </a:rPr>
              <a:t>클라우드(문서함)</a:t>
            </a:r>
            <a:endParaRPr lang="ko-KR" altLang="en-US" sz="2000" b="0">
              <a:latin typeface="나눔스퀘어 Bold" charset="0"/>
              <a:ea typeface="나눔스퀘어 Bold" charset="0"/>
            </a:endParaRPr>
          </a:p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 폴더없이 파일 추가하기</a:t>
            </a: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6276975" y="1141730"/>
            <a:ext cx="5716270" cy="3648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1) 파일은 최대 20개까지 업로드 가능하게 구현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2) 추후 파일을 다운로드했을 경우 파일 복사해서 가져오기 위해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지정한 폴더에 파일을 복사해 넣기 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파일명은 currentTimeMillis() + 파일명 + 확장자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3) 변환된 파일명으로 데이터베이스에 추가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  <p:pic>
        <p:nvPicPr>
          <p:cNvPr id="8" name="Picture " descr="C:/Users/master/AppData/Roaming/PolarisOffice/ETemp/9016_15262936/fImage2336871657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490" y="2864485"/>
            <a:ext cx="4690745" cy="822960"/>
          </a:xfrm>
          <a:prstGeom prst="rect">
            <a:avLst/>
          </a:prstGeom>
          <a:noFill/>
        </p:spPr>
      </p:pic>
      <p:pic>
        <p:nvPicPr>
          <p:cNvPr id="9" name="그림 384" descr="C:/Users/master/AppData/Roaming/PolarisOffice/ETemp/9016_15262936/fImage4236187319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133475"/>
            <a:ext cx="5433060" cy="4097655"/>
          </a:xfrm>
          <a:prstGeom prst="rect">
            <a:avLst/>
          </a:prstGeom>
          <a:noFill/>
        </p:spPr>
      </p:pic>
      <p:sp>
        <p:nvSpPr>
          <p:cNvPr id="10" name="도형 385"/>
          <p:cNvSpPr>
            <a:spLocks/>
          </p:cNvSpPr>
          <p:nvPr/>
        </p:nvSpPr>
        <p:spPr>
          <a:xfrm>
            <a:off x="415925" y="1212215"/>
            <a:ext cx="1359535" cy="200025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386"/>
          <p:cNvSpPr>
            <a:spLocks/>
          </p:cNvSpPr>
          <p:nvPr/>
        </p:nvSpPr>
        <p:spPr>
          <a:xfrm>
            <a:off x="909320" y="2710180"/>
            <a:ext cx="4823460" cy="563880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388"/>
          <p:cNvSpPr>
            <a:spLocks/>
          </p:cNvSpPr>
          <p:nvPr/>
        </p:nvSpPr>
        <p:spPr>
          <a:xfrm>
            <a:off x="885825" y="4384040"/>
            <a:ext cx="4353560" cy="563880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390" descr="C:/Users/master/AppData/Roaming/PolarisOffice/ETemp/9016_15262936/fImage22548886543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205355"/>
            <a:ext cx="5833745" cy="3042920"/>
          </a:xfrm>
          <a:prstGeom prst="rect">
            <a:avLst/>
          </a:prstGeom>
          <a:noFill/>
        </p:spPr>
      </p:pic>
      <p:sp>
        <p:nvSpPr>
          <p:cNvPr id="2" name="Rect 0"/>
          <p:cNvSpPr txBox="1">
            <a:spLocks/>
          </p:cNvSpPr>
          <p:nvPr/>
        </p:nvSpPr>
        <p:spPr>
          <a:xfrm>
            <a:off x="347980" y="180975"/>
            <a:ext cx="3104515" cy="694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2000" b="0">
                <a:latin typeface="나눔스퀘어 Bold" charset="0"/>
                <a:ea typeface="나눔스퀘어 Bold" charset="0"/>
              </a:rPr>
              <a:t>클라우드(문서함)</a:t>
            </a:r>
            <a:endParaRPr lang="ko-KR" altLang="en-US" sz="2000" b="0">
              <a:latin typeface="나눔스퀘어 Bold" charset="0"/>
              <a:ea typeface="나눔스퀘어 Bold" charset="0"/>
            </a:endParaRPr>
          </a:p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 폴더 추가하기</a:t>
            </a: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6276975" y="1536065"/>
            <a:ext cx="5716270" cy="17094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1) 입력폼에 입력한 폴더명을 folder_name 변수에 담기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2) 바인드변수에 folder_name을 넣어주고 쿼리문 실행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459105" y="2355215"/>
            <a:ext cx="4823460" cy="208915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>
            <a:off x="443865" y="2649855"/>
            <a:ext cx="5548630" cy="1299210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" name="그림 389" descr="C:/Users/master/AppData/Roaming/PolarisOffice/ETemp/9016_15262936/fImage1949885885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55" y="1039495"/>
            <a:ext cx="3105785" cy="953135"/>
          </a:xfrm>
          <a:prstGeom prst="rect">
            <a:avLst/>
          </a:prstGeom>
          <a:noFill/>
        </p:spPr>
      </p:pic>
      <p:pic>
        <p:nvPicPr>
          <p:cNvPr id="15" name="그림 391" descr="C:/Users/master/AppData/Roaming/PolarisOffice/ETemp/9016_15262936/fImage1625887276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210" y="2768600"/>
            <a:ext cx="4150995" cy="64833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378" descr="C:/Users/master/AppData/Roaming/PolarisOffice/ETemp/9016_15262936/fImage5097584946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" y="1194435"/>
            <a:ext cx="4919345" cy="4530090"/>
          </a:xfrm>
          <a:prstGeom prst="rect">
            <a:avLst/>
          </a:prstGeom>
          <a:noFill/>
        </p:spPr>
      </p:pic>
      <p:sp>
        <p:nvSpPr>
          <p:cNvPr id="2" name="Rect 0"/>
          <p:cNvSpPr txBox="1">
            <a:spLocks/>
          </p:cNvSpPr>
          <p:nvPr/>
        </p:nvSpPr>
        <p:spPr>
          <a:xfrm>
            <a:off x="347980" y="180975"/>
            <a:ext cx="3104515" cy="694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2000" b="0">
                <a:latin typeface="나눔스퀘어 Bold" charset="0"/>
                <a:ea typeface="나눔스퀘어 Bold" charset="0"/>
              </a:rPr>
              <a:t>클라우드(문서함)</a:t>
            </a:r>
            <a:endParaRPr lang="ko-KR" altLang="en-US" sz="2000" b="0">
              <a:latin typeface="나눔스퀘어 Bold" charset="0"/>
              <a:ea typeface="나눔스퀘어 Bold" charset="0"/>
            </a:endParaRPr>
          </a:p>
          <a:p>
            <a:pPr marL="0" indent="0" algn="l" latinLnBrk="0" hangingPunct="1">
              <a:lnSpc>
                <a:spcPct val="114999"/>
              </a:lnSpc>
              <a:buFontTx/>
              <a:buNone/>
            </a:pP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  <p:sp>
        <p:nvSpPr>
          <p:cNvPr id="4" name="텍스트 상자 370"/>
          <p:cNvSpPr txBox="1">
            <a:spLocks/>
          </p:cNvSpPr>
          <p:nvPr/>
        </p:nvSpPr>
        <p:spPr>
          <a:xfrm>
            <a:off x="342900" y="657225"/>
            <a:ext cx="5196840" cy="7397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폴더없이 업로드한 파일 불러오기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  <p:sp>
        <p:nvSpPr>
          <p:cNvPr id="5" name="도형 371"/>
          <p:cNvSpPr>
            <a:spLocks/>
          </p:cNvSpPr>
          <p:nvPr/>
        </p:nvSpPr>
        <p:spPr>
          <a:xfrm>
            <a:off x="485140" y="1677670"/>
            <a:ext cx="4685030" cy="184785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372" descr="C:/Users/master/AppData/Roaming/PolarisOffice/ETemp/9016_15262936/fImage2841843796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25" y="1123950"/>
            <a:ext cx="3696335" cy="800735"/>
          </a:xfrm>
          <a:prstGeom prst="rect">
            <a:avLst/>
          </a:prstGeom>
          <a:noFill/>
        </p:spPr>
      </p:pic>
      <p:sp>
        <p:nvSpPr>
          <p:cNvPr id="7" name="텍스트 상자 374"/>
          <p:cNvSpPr txBox="1">
            <a:spLocks/>
          </p:cNvSpPr>
          <p:nvPr/>
        </p:nvSpPr>
        <p:spPr>
          <a:xfrm>
            <a:off x="6094730" y="1984375"/>
            <a:ext cx="5196840" cy="3648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1) 폴더에 업로드된 파일들은 각 폴더의 아이디값을 포린키로 지정하는데 폴더 없이 업로드된 파일은 null값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2) 쿼리문 실행 후 반환된 데이터들을 rs객체 담아주고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커서를 맨밑으로 이동후 총 개수를 구하여 fileCount변수에 보관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다시 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3) 총개수 만큼 반복문을 통해 파일 배열 생성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생성된 배열의 데이터 하나씩 파일이름과 생성일 작성자 아이디값을 담아주고 클릭이벤트 구현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  <p:sp>
        <p:nvSpPr>
          <p:cNvPr id="8" name="도형 375"/>
          <p:cNvSpPr>
            <a:spLocks/>
          </p:cNvSpPr>
          <p:nvPr/>
        </p:nvSpPr>
        <p:spPr>
          <a:xfrm>
            <a:off x="614680" y="3299460"/>
            <a:ext cx="4286250" cy="2147570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377"/>
          <p:cNvSpPr>
            <a:spLocks/>
          </p:cNvSpPr>
          <p:nvPr/>
        </p:nvSpPr>
        <p:spPr>
          <a:xfrm>
            <a:off x="643890" y="2357755"/>
            <a:ext cx="4286250" cy="881380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379" descr="C:/Users/master/AppData/Roaming/PolarisOffice/ETemp/9016_15262936/fImage48265858587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" y="1279525"/>
            <a:ext cx="5073650" cy="4721860"/>
          </a:xfrm>
          <a:prstGeom prst="rect">
            <a:avLst/>
          </a:prstGeom>
          <a:noFill/>
        </p:spPr>
      </p:pic>
      <p:sp>
        <p:nvSpPr>
          <p:cNvPr id="2" name="Rect 0"/>
          <p:cNvSpPr txBox="1">
            <a:spLocks/>
          </p:cNvSpPr>
          <p:nvPr/>
        </p:nvSpPr>
        <p:spPr>
          <a:xfrm>
            <a:off x="347980" y="180975"/>
            <a:ext cx="3104515" cy="694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2000" b="0">
                <a:latin typeface="나눔스퀘어 Bold" charset="0"/>
                <a:ea typeface="나눔스퀘어 Bold" charset="0"/>
              </a:rPr>
              <a:t>클라우드(문서함)</a:t>
            </a:r>
            <a:endParaRPr lang="ko-KR" altLang="en-US" sz="2000" b="0">
              <a:latin typeface="나눔스퀘어 Bold" charset="0"/>
              <a:ea typeface="나눔스퀘어 Bold" charset="0"/>
            </a:endParaRPr>
          </a:p>
          <a:p>
            <a:pPr marL="0" indent="0" algn="l" latinLnBrk="0" hangingPunct="1">
              <a:lnSpc>
                <a:spcPct val="114999"/>
              </a:lnSpc>
              <a:buFontTx/>
              <a:buNone/>
            </a:pP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342900" y="657225"/>
            <a:ext cx="5196840" cy="7397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폴더에 업로드한 파일 불러오기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>
            <a:off x="485140" y="1748790"/>
            <a:ext cx="3377565" cy="234315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6094730" y="2275840"/>
            <a:ext cx="5196840" cy="33254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1) folder 테이블에 있는 모든 폴더 선택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2) 쿼리문 실행 후 반환된 데이터들을 rs객체 담아주고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커서를 맨밑으로 이동후 총 개수를 구하여 folderCount변수에 보관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다시 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3) 총개수 만큼 반복문을 통해 폴더 배열 생성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생성된 배열의 데이터 하나씩 폴더이름과 생성일 아이디값을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담아주고 클릭이벤트 구현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>
            <a:off x="614680" y="3212465"/>
            <a:ext cx="4745990" cy="2615565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>
            <a:off x="643890" y="2424430"/>
            <a:ext cx="1902460" cy="745490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380" descr="C:/Users/master/AppData/Roaming/PolarisOffice/ETemp/9016_15262936/fImage3806859114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445" y="1242060"/>
            <a:ext cx="3715385" cy="9626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347980" y="180975"/>
            <a:ext cx="3104515" cy="694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2000" b="0">
                <a:latin typeface="나눔스퀘어 Bold" charset="0"/>
                <a:ea typeface="나눔스퀘어 Bold" charset="0"/>
              </a:rPr>
              <a:t>클라우드(문서함)</a:t>
            </a:r>
            <a:endParaRPr lang="ko-KR" altLang="en-US" sz="2000" b="0">
              <a:latin typeface="나눔스퀘어 Bold" charset="0"/>
              <a:ea typeface="나눔스퀘어 Bold" charset="0"/>
            </a:endParaRPr>
          </a:p>
          <a:p>
            <a:pPr marL="0" indent="0" algn="l" latinLnBrk="0" hangingPunct="1">
              <a:lnSpc>
                <a:spcPct val="114999"/>
              </a:lnSpc>
              <a:buFontTx/>
              <a:buNone/>
            </a:pP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342900" y="657225"/>
            <a:ext cx="5196840" cy="7397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파일 다운로드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>
            <a:off x="4112895" y="1714500"/>
            <a:ext cx="5231130" cy="788670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3990340" y="3756025"/>
            <a:ext cx="5196840" cy="1386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1) 각 파일마다 담아두었던 file_name과 cloud디렉토리에 복사된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같은 이름을 가진 파일을 지정한 디렉토리로 복사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(마치 다운로드 하는것 처럼 구현)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  <p:pic>
        <p:nvPicPr>
          <p:cNvPr id="8" name="그림 392" descr="C:/Users/master/AppData/Roaming/PolarisOffice/ETemp/9016_15262936/fImage424489632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" y="1092835"/>
            <a:ext cx="3124835" cy="1677035"/>
          </a:xfrm>
          <a:prstGeom prst="rect">
            <a:avLst/>
          </a:prstGeom>
          <a:noFill/>
        </p:spPr>
      </p:pic>
      <p:pic>
        <p:nvPicPr>
          <p:cNvPr id="9" name="그림 394" descr="C:/Users/master/AppData/Roaming/PolarisOffice/ETemp/9016_15262936/fImage550148986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610" y="1092200"/>
            <a:ext cx="7343775" cy="25539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302895" y="175260"/>
            <a:ext cx="5147310" cy="6159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sz="2000" b="0">
                <a:solidFill>
                  <a:srgbClr val="000000"/>
                </a:solidFill>
                <a:latin typeface="나눔스퀘어 Bold" charset="0"/>
                <a:ea typeface="나눔스퀘어 Bold" charset="0"/>
              </a:rPr>
              <a:t>채팅</a:t>
            </a:r>
            <a:endParaRPr lang="ko-KR" altLang="en-US" sz="2000" b="0">
              <a:solidFill>
                <a:srgbClr val="000000"/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400" b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클라이언트에서 실시간 접속 나타내기</a:t>
            </a:r>
            <a:endParaRPr lang="ko-KR" altLang="en-US" sz="1400" b="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7992110" y="2085975"/>
            <a:ext cx="2962275" cy="7404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endParaRPr lang="ko-KR" altLang="en-US" sz="1400">
              <a:solidFill>
                <a:srgbClr val="000000"/>
              </a:solidFill>
              <a:latin typeface="나눔스퀘어라운드 Bold" charset="0"/>
              <a:ea typeface="나눔스퀘어라운드 Bold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400" b="0">
              <a:solidFill>
                <a:srgbClr val="000000"/>
              </a:solidFill>
              <a:latin typeface="나눔스퀘어라운드 Bold" charset="0"/>
              <a:ea typeface="나눔스퀘어라운드 Bold" charset="0"/>
            </a:endParaRPr>
          </a:p>
        </p:txBody>
      </p:sp>
      <p:grpSp>
        <p:nvGrpSpPr>
          <p:cNvPr id="7" name="Group 5"/>
          <p:cNvGrpSpPr/>
          <p:nvPr/>
        </p:nvGrpSpPr>
        <p:grpSpPr>
          <a:xfrm>
            <a:off x="886460" y="1774825"/>
            <a:ext cx="8028940" cy="4815205"/>
            <a:chOff x="886460" y="1774825"/>
            <a:chExt cx="8028940" cy="4815205"/>
          </a:xfrm>
        </p:grpSpPr>
        <p:pic>
          <p:nvPicPr>
            <p:cNvPr id="4" name="Picture " descr="C:/Users/master/AppData/Roaming/PolarisOffice/ETemp/9016_15262936/fImage299707081753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460" y="1774825"/>
              <a:ext cx="8028940" cy="4815205"/>
            </a:xfrm>
            <a:prstGeom prst="rect">
              <a:avLst/>
            </a:prstGeom>
            <a:noFill/>
          </p:spPr>
        </p:pic>
        <p:sp>
          <p:nvSpPr>
            <p:cNvPr id="6" name="Rect 0"/>
            <p:cNvSpPr>
              <a:spLocks/>
            </p:cNvSpPr>
            <p:nvPr/>
          </p:nvSpPr>
          <p:spPr>
            <a:xfrm>
              <a:off x="1165225" y="1975485"/>
              <a:ext cx="647700" cy="826135"/>
            </a:xfrm>
            <a:prstGeom prst="rect">
              <a:avLst/>
            </a:prstGeom>
            <a:noFill/>
            <a:ln w="1905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>
              <a:off x="6759575" y="3856355"/>
              <a:ext cx="2155825" cy="974725"/>
            </a:xfrm>
            <a:prstGeom prst="rect">
              <a:avLst/>
            </a:prstGeom>
            <a:noFill/>
            <a:ln w="1905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4" name="Rect 0"/>
          <p:cNvSpPr txBox="1">
            <a:spLocks/>
          </p:cNvSpPr>
          <p:nvPr/>
        </p:nvSpPr>
        <p:spPr>
          <a:xfrm>
            <a:off x="883285" y="1303655"/>
            <a:ext cx="4774565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400" b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로그인 성공시 메인화면</a:t>
            </a:r>
            <a:endParaRPr lang="ko-KR" altLang="en-US" sz="1400" b="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" descr="C:/Users/master/AppData/Roaming/PolarisOffice/ETemp/9016_15262936/fImage2038271512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425" y="2085975"/>
            <a:ext cx="2294890" cy="2880360"/>
          </a:xfrm>
          <a:prstGeom prst="rect">
            <a:avLst/>
          </a:prstGeom>
          <a:noFill/>
        </p:spPr>
      </p:pic>
      <p:cxnSp>
        <p:nvCxnSpPr>
          <p:cNvPr id="12" name="Rect 0"/>
          <p:cNvCxnSpPr>
            <a:stCxn id="23" idx="3"/>
            <a:endCxn id="5" idx="1"/>
          </p:cNvCxnSpPr>
          <p:nvPr/>
        </p:nvCxnSpPr>
        <p:spPr>
          <a:xfrm>
            <a:off x="2374265" y="3526155"/>
            <a:ext cx="518795" cy="635"/>
          </a:xfrm>
          <a:prstGeom prst="straightConnector1">
            <a:avLst/>
          </a:pr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t 0"/>
          <p:cNvCxnSpPr>
            <a:stCxn id="5" idx="3"/>
            <a:endCxn id="25" idx="1"/>
          </p:cNvCxnSpPr>
          <p:nvPr/>
        </p:nvCxnSpPr>
        <p:spPr>
          <a:xfrm>
            <a:off x="5186045" y="3526155"/>
            <a:ext cx="480695" cy="635"/>
          </a:xfrm>
          <a:prstGeom prst="straightConnector1">
            <a:avLst/>
          </a:pr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" descr="C:/Users/master/AppData/Roaming/PolarisOffice/ETemp/9016_15262936/fImage7222718121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" y="2085975"/>
            <a:ext cx="1846580" cy="2880360"/>
          </a:xfrm>
          <a:prstGeom prst="rect">
            <a:avLst/>
          </a:prstGeom>
          <a:noFill/>
        </p:spPr>
      </p:pic>
      <p:pic>
        <p:nvPicPr>
          <p:cNvPr id="25" name="Picture " descr="C:/Users/master/AppData/Roaming/PolarisOffice/ETemp/9016_15262936/fImage8758719229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105" y="2085975"/>
            <a:ext cx="1846580" cy="2880360"/>
          </a:xfrm>
          <a:prstGeom prst="rect">
            <a:avLst/>
          </a:prstGeom>
          <a:noFill/>
        </p:spPr>
      </p:pic>
      <p:sp>
        <p:nvSpPr>
          <p:cNvPr id="30" name="Rect 0"/>
          <p:cNvSpPr txBox="1">
            <a:spLocks/>
          </p:cNvSpPr>
          <p:nvPr/>
        </p:nvSpPr>
        <p:spPr>
          <a:xfrm>
            <a:off x="528320" y="1544955"/>
            <a:ext cx="5582920" cy="3397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600" b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새로운 사람 로그인 시</a:t>
            </a:r>
            <a:endParaRPr lang="ko-KR" altLang="en-US" sz="1600" b="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31" name="텍스트 상자 330"/>
          <p:cNvSpPr txBox="1">
            <a:spLocks/>
          </p:cNvSpPr>
          <p:nvPr/>
        </p:nvSpPr>
        <p:spPr>
          <a:xfrm>
            <a:off x="302895" y="175260"/>
            <a:ext cx="5147310" cy="6159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sz="2000" b="0">
                <a:solidFill>
                  <a:srgbClr val="000000"/>
                </a:solidFill>
                <a:latin typeface="나눔스퀘어 Bold" charset="0"/>
                <a:ea typeface="나눔스퀘어 Bold" charset="0"/>
              </a:rPr>
              <a:t>채팅</a:t>
            </a:r>
            <a:endParaRPr lang="ko-KR" altLang="en-US" sz="2000" b="0">
              <a:solidFill>
                <a:srgbClr val="000000"/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400" b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클라이언트에서 실시간 접속 나타내기</a:t>
            </a:r>
            <a:endParaRPr lang="ko-KR" altLang="en-US" sz="1400" b="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32" name="텍스트 상자 331"/>
          <p:cNvSpPr txBox="1">
            <a:spLocks/>
          </p:cNvSpPr>
          <p:nvPr/>
        </p:nvSpPr>
        <p:spPr>
          <a:xfrm>
            <a:off x="8164195" y="1285875"/>
            <a:ext cx="2962275" cy="3971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라운드 Bold" charset="0"/>
                <a:ea typeface="나눔스퀘어라운드 Bold" charset="0"/>
              </a:rPr>
              <a:t>1. 로그인</a:t>
            </a:r>
            <a:endParaRPr lang="ko-KR" altLang="en-US" sz="1400" b="0">
              <a:latin typeface="나눔스퀘어라운드 Bold" charset="0"/>
              <a:ea typeface="나눔스퀘어라운드 Bold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메인페이지 호출과 동시에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서버접속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endParaRPr lang="ko-KR" altLang="en-US" sz="1400" b="0">
              <a:latin typeface="나눔스퀘어라운드 Bold" charset="0"/>
              <a:ea typeface="나눔스퀘어라운드 Bold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라운드 Bold" charset="0"/>
                <a:ea typeface="나눔스퀘어라운드 Bold" charset="0"/>
              </a:rPr>
              <a:t>2. 접속 목록</a:t>
            </a:r>
            <a:endParaRPr lang="ko-KR" altLang="en-US" sz="1400" b="0">
              <a:latin typeface="나눔스퀘어라운드 Bold" charset="0"/>
              <a:ea typeface="나눔스퀘어라운드 Bold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서버측 뿐만 아니라 클라이언트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측에도 현재 로그인 명단 출력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endParaRPr lang="ko-KR" altLang="en-US" sz="1400" b="0">
              <a:latin typeface="나눔스퀘어라운드 Bold" charset="0"/>
              <a:ea typeface="나눔스퀘어라운드 Bold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라운드 Bold" charset="0"/>
                <a:ea typeface="나눔스퀘어라운드 Bold" charset="0"/>
              </a:rPr>
              <a:t>3. 실시간 연동</a:t>
            </a:r>
            <a:endParaRPr lang="ko-KR" altLang="en-US" sz="1400" b="0">
              <a:latin typeface="나눔스퀘어라운드 Bold" charset="0"/>
              <a:ea typeface="나눔스퀘어라운드 Bold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기존 로그인한 구성원에게도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실시간 브로드캐스팅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 0"/>
          <p:cNvSpPr txBox="1">
            <a:spLocks/>
          </p:cNvSpPr>
          <p:nvPr/>
        </p:nvSpPr>
        <p:spPr>
          <a:xfrm>
            <a:off x="363855" y="188595"/>
            <a:ext cx="2850515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00000"/>
              </a:lnSpc>
              <a:buFontTx/>
              <a:buNone/>
            </a:pPr>
            <a:r>
              <a:rPr lang="ko-KR" sz="2000" b="0">
                <a:latin typeface="나눔스퀘어 Bold" charset="0"/>
                <a:ea typeface="나눔스퀘어 Bold" charset="0"/>
              </a:rPr>
              <a:t>개발 과정 - 역할분담</a:t>
            </a:r>
            <a:endParaRPr lang="ko-KR" altLang="en-US" sz="2000" b="0">
              <a:latin typeface="나눔스퀘어 Bold" charset="0"/>
              <a:ea typeface="나눔스퀘어 Bold" charset="0"/>
            </a:endParaRPr>
          </a:p>
        </p:txBody>
      </p:sp>
      <p:sp>
        <p:nvSpPr>
          <p:cNvPr id="10" name="도형 117"/>
          <p:cNvSpPr>
            <a:spLocks/>
          </p:cNvSpPr>
          <p:nvPr/>
        </p:nvSpPr>
        <p:spPr>
          <a:xfrm>
            <a:off x="5294630" y="2635885"/>
            <a:ext cx="1595755" cy="1595755"/>
          </a:xfrm>
          <a:prstGeom prst="ellipse">
            <a:avLst/>
          </a:prstGeom>
          <a:solidFill>
            <a:srgbClr val="010B3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2200">
                <a:latin typeface="나눔스퀘어 Bold" charset="0"/>
                <a:ea typeface="나눔스퀘어 Bold" charset="0"/>
              </a:rPr>
              <a:t>Workin</a:t>
            </a:r>
            <a:endParaRPr lang="ko-KR" altLang="en-US" sz="2200">
              <a:latin typeface="나눔스퀘어 Bold" charset="0"/>
              <a:ea typeface="나눔스퀘어 Bold" charset="0"/>
            </a:endParaRPr>
          </a:p>
        </p:txBody>
      </p:sp>
      <p:sp>
        <p:nvSpPr>
          <p:cNvPr id="11" name="도형 121"/>
          <p:cNvSpPr>
            <a:spLocks/>
          </p:cNvSpPr>
          <p:nvPr/>
        </p:nvSpPr>
        <p:spPr>
          <a:xfrm>
            <a:off x="4655185" y="2001520"/>
            <a:ext cx="2880360" cy="2880360"/>
          </a:xfrm>
          <a:prstGeom prst="arc">
            <a:avLst>
              <a:gd name="adj1" fmla="val 20104140"/>
              <a:gd name="adj2" fmla="val 17782556"/>
            </a:avLst>
          </a:prstGeom>
          <a:noFill/>
          <a:ln w="9525" cap="flat" cmpd="sng">
            <a:solidFill>
              <a:srgbClr val="010B3C">
                <a:alpha val="100000"/>
              </a:srgbClr>
            </a:solidFill>
            <a:prstDash val="lgDash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2400" b="1">
              <a:solidFill>
                <a:srgbClr val="ED7D3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45"/>
          <p:cNvSpPr>
            <a:spLocks/>
          </p:cNvSpPr>
          <p:nvPr/>
        </p:nvSpPr>
        <p:spPr>
          <a:xfrm>
            <a:off x="4772025" y="4121150"/>
            <a:ext cx="420370" cy="420370"/>
          </a:xfrm>
          <a:prstGeom prst="ellipse">
            <a:avLst/>
          </a:prstGeom>
          <a:solidFill>
            <a:srgbClr val="010B3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2200">
              <a:latin typeface="나눔스퀘어 Bold" charset="0"/>
              <a:ea typeface="나눔스퀘어 Bold" charset="0"/>
            </a:endParaRPr>
          </a:p>
        </p:txBody>
      </p:sp>
      <p:sp>
        <p:nvSpPr>
          <p:cNvPr id="18" name="도형 149"/>
          <p:cNvSpPr>
            <a:spLocks/>
          </p:cNvSpPr>
          <p:nvPr/>
        </p:nvSpPr>
        <p:spPr>
          <a:xfrm>
            <a:off x="4772025" y="2224405"/>
            <a:ext cx="420370" cy="420370"/>
          </a:xfrm>
          <a:prstGeom prst="ellipse">
            <a:avLst/>
          </a:prstGeom>
          <a:solidFill>
            <a:srgbClr val="010B3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2200">
              <a:latin typeface="나눔스퀘어 Bold" charset="0"/>
              <a:ea typeface="나눔스퀘어 Bold" charset="0"/>
            </a:endParaRPr>
          </a:p>
        </p:txBody>
      </p:sp>
      <p:sp>
        <p:nvSpPr>
          <p:cNvPr id="19" name="도형 150"/>
          <p:cNvSpPr>
            <a:spLocks/>
          </p:cNvSpPr>
          <p:nvPr/>
        </p:nvSpPr>
        <p:spPr>
          <a:xfrm>
            <a:off x="7042785" y="4121785"/>
            <a:ext cx="420370" cy="420370"/>
          </a:xfrm>
          <a:prstGeom prst="ellipse">
            <a:avLst/>
          </a:prstGeom>
          <a:solidFill>
            <a:srgbClr val="010B3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2200">
              <a:latin typeface="나눔스퀘어 Bold" charset="0"/>
              <a:ea typeface="나눔스퀘어 Bold" charset="0"/>
            </a:endParaRPr>
          </a:p>
        </p:txBody>
      </p:sp>
      <p:sp>
        <p:nvSpPr>
          <p:cNvPr id="20" name="텍스트 상자 151"/>
          <p:cNvSpPr txBox="1">
            <a:spLocks/>
          </p:cNvSpPr>
          <p:nvPr/>
        </p:nvSpPr>
        <p:spPr>
          <a:xfrm>
            <a:off x="2142490" y="4683760"/>
            <a:ext cx="2143760" cy="1251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lnSpc>
                <a:spcPct val="150000"/>
              </a:lnSpc>
              <a:buFontTx/>
              <a:buNone/>
            </a:pPr>
            <a:r>
              <a:rPr lang="ko-KR" sz="1800" b="0">
                <a:latin typeface="나눔스퀘어 Bold" charset="0"/>
                <a:ea typeface="나눔스퀘어 Bold" charset="0"/>
              </a:rPr>
              <a:t>김태현</a:t>
            </a:r>
            <a:endParaRPr lang="ko-KR" altLang="en-US" sz="1800" b="0">
              <a:latin typeface="나눔스퀘어 Bold" charset="0"/>
              <a:ea typeface="나눔스퀘어 Bold" charset="0"/>
            </a:endParaRPr>
          </a:p>
          <a:p>
            <a:pPr marL="0" indent="0" algn="l" hangingPunct="1">
              <a:lnSpc>
                <a:spcPct val="114999"/>
              </a:lnSpc>
              <a:buFontTx/>
              <a:buNone/>
            </a:pPr>
            <a:r>
              <a:rPr lang="ko-KR" sz="1400">
                <a:latin typeface="나눔스퀘어" charset="0"/>
                <a:ea typeface="나눔스퀘어" charset="0"/>
              </a:rPr>
              <a:t>전체 회원 일정 테이블</a:t>
            </a:r>
            <a:endParaRPr lang="ko-KR" altLang="en-US" sz="1400">
              <a:latin typeface="나눔스퀘어" charset="0"/>
              <a:ea typeface="나눔스퀘어" charset="0"/>
            </a:endParaRPr>
          </a:p>
          <a:p>
            <a:pPr marL="0" indent="0" algn="l" hangingPunct="1">
              <a:lnSpc>
                <a:spcPct val="114999"/>
              </a:lnSpc>
              <a:buFontTx/>
              <a:buNone/>
            </a:pPr>
            <a:r>
              <a:rPr lang="ko-KR" sz="1400">
                <a:latin typeface="나눔스퀘어" charset="0"/>
                <a:ea typeface="나눔스퀘어" charset="0"/>
              </a:rPr>
              <a:t>일정 페이지</a:t>
            </a:r>
            <a:endParaRPr lang="ko-KR" altLang="en-US" sz="1400">
              <a:latin typeface="나눔스퀘어" charset="0"/>
              <a:ea typeface="나눔스퀘어" charset="0"/>
            </a:endParaRPr>
          </a:p>
          <a:p>
            <a:pPr marL="0" indent="0" algn="l" hangingPunct="1">
              <a:lnSpc>
                <a:spcPct val="114999"/>
              </a:lnSpc>
              <a:buFontTx/>
              <a:buNone/>
            </a:pPr>
            <a:r>
              <a:rPr lang="ko-KR" sz="1400">
                <a:latin typeface="나눔스퀘어" charset="0"/>
                <a:ea typeface="나눔스퀘어" charset="0"/>
              </a:rPr>
              <a:t>- 캘린더</a:t>
            </a:r>
            <a:endParaRPr lang="ko-KR" altLang="en-US" sz="1400">
              <a:latin typeface="나눔스퀘어" charset="0"/>
              <a:ea typeface="나눔스퀘어" charset="0"/>
            </a:endParaRPr>
          </a:p>
        </p:txBody>
      </p:sp>
      <p:sp>
        <p:nvSpPr>
          <p:cNvPr id="21" name="텍스트 상자 161"/>
          <p:cNvSpPr txBox="1">
            <a:spLocks/>
          </p:cNvSpPr>
          <p:nvPr/>
        </p:nvSpPr>
        <p:spPr>
          <a:xfrm>
            <a:off x="2142490" y="1294765"/>
            <a:ext cx="2143760" cy="1251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lnSpc>
                <a:spcPct val="150000"/>
              </a:lnSpc>
              <a:buFontTx/>
              <a:buNone/>
            </a:pPr>
            <a:r>
              <a:rPr lang="ko-KR" sz="1800" b="0">
                <a:latin typeface="나눔스퀘어 Bold" charset="0"/>
                <a:ea typeface="나눔스퀘어 Bold" charset="0"/>
              </a:rPr>
              <a:t>조현민</a:t>
            </a:r>
            <a:endParaRPr lang="ko-KR" altLang="en-US" sz="1800" b="0">
              <a:latin typeface="나눔스퀘어 Bold" charset="0"/>
              <a:ea typeface="나눔스퀘어 Bold" charset="0"/>
            </a:endParaRPr>
          </a:p>
          <a:p>
            <a:pPr marL="0" indent="0" algn="l" hangingPunct="1">
              <a:lnSpc>
                <a:spcPct val="114999"/>
              </a:lnSpc>
              <a:buFontTx/>
              <a:buNone/>
            </a:pPr>
            <a:r>
              <a:rPr lang="ko-KR" sz="1400">
                <a:latin typeface="나눔스퀘어" charset="0"/>
                <a:ea typeface="나눔스퀘어" charset="0"/>
              </a:rPr>
              <a:t>로그인 / 회원가입</a:t>
            </a:r>
            <a:endParaRPr lang="ko-KR" altLang="en-US" sz="1400">
              <a:latin typeface="나눔스퀘어" charset="0"/>
              <a:ea typeface="나눔스퀘어" charset="0"/>
            </a:endParaRPr>
          </a:p>
          <a:p>
            <a:pPr marL="0" indent="0" algn="l" hangingPunct="1">
              <a:lnSpc>
                <a:spcPct val="114999"/>
              </a:lnSpc>
              <a:buFontTx/>
              <a:buNone/>
            </a:pPr>
            <a:r>
              <a:rPr lang="ko-KR" sz="1400">
                <a:latin typeface="나눔스퀘어" charset="0"/>
                <a:ea typeface="나눔스퀘어" charset="0"/>
              </a:rPr>
              <a:t>게시판</a:t>
            </a:r>
            <a:endParaRPr lang="ko-KR" altLang="en-US" sz="1400">
              <a:latin typeface="나눔스퀘어" charset="0"/>
              <a:ea typeface="나눔스퀘어" charset="0"/>
            </a:endParaRPr>
          </a:p>
          <a:p>
            <a:pPr marL="0" indent="0" algn="l" hangingPunct="1">
              <a:lnSpc>
                <a:spcPct val="114999"/>
              </a:lnSpc>
              <a:buFontTx/>
              <a:buNone/>
            </a:pPr>
            <a:r>
              <a:rPr lang="ko-KR" sz="1400">
                <a:latin typeface="나눔스퀘어" charset="0"/>
                <a:ea typeface="나눔스퀘어" charset="0"/>
              </a:rPr>
              <a:t>클라우드</a:t>
            </a:r>
            <a:endParaRPr lang="ko-KR" altLang="en-US" sz="1400">
              <a:latin typeface="나눔스퀘어" charset="0"/>
              <a:ea typeface="나눔스퀘어" charset="0"/>
            </a:endParaRPr>
          </a:p>
        </p:txBody>
      </p:sp>
      <p:sp>
        <p:nvSpPr>
          <p:cNvPr id="22" name="텍스트 상자 162"/>
          <p:cNvSpPr txBox="1">
            <a:spLocks/>
          </p:cNvSpPr>
          <p:nvPr/>
        </p:nvSpPr>
        <p:spPr>
          <a:xfrm>
            <a:off x="8809990" y="4683760"/>
            <a:ext cx="2143760" cy="1251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lnSpc>
                <a:spcPct val="150000"/>
              </a:lnSpc>
              <a:buFontTx/>
              <a:buNone/>
            </a:pPr>
            <a:r>
              <a:rPr lang="ko-KR" sz="1800" b="0">
                <a:latin typeface="나눔스퀘어 Bold" charset="0"/>
                <a:ea typeface="나눔스퀘어 Bold" charset="0"/>
              </a:rPr>
              <a:t>김도균</a:t>
            </a:r>
            <a:endParaRPr lang="ko-KR" altLang="en-US" sz="1800" b="0">
              <a:latin typeface="나눔스퀘어 Bold" charset="0"/>
              <a:ea typeface="나눔스퀘어 Bold" charset="0"/>
            </a:endParaRPr>
          </a:p>
          <a:p>
            <a:pPr marL="0" indent="0" algn="l" hangingPunct="1">
              <a:lnSpc>
                <a:spcPct val="114999"/>
              </a:lnSpc>
              <a:buFontTx/>
              <a:buNone/>
            </a:pPr>
            <a:r>
              <a:rPr lang="ko-KR" sz="1400">
                <a:latin typeface="나눔스퀘어" charset="0"/>
                <a:ea typeface="나눔스퀘어" charset="0"/>
              </a:rPr>
              <a:t>실시간 채팅 기능</a:t>
            </a:r>
            <a:endParaRPr lang="ko-KR" altLang="en-US" sz="1400">
              <a:latin typeface="나눔스퀘어" charset="0"/>
              <a:ea typeface="나눔스퀘어" charset="0"/>
            </a:endParaRPr>
          </a:p>
          <a:p>
            <a:pPr marL="0" indent="0" algn="l" hangingPunct="1">
              <a:lnSpc>
                <a:spcPct val="114999"/>
              </a:lnSpc>
              <a:buFontTx/>
              <a:buNone/>
            </a:pPr>
            <a:r>
              <a:rPr lang="ko-KR" sz="1400">
                <a:latin typeface="나눔스퀘어" charset="0"/>
                <a:ea typeface="나눔스퀘어" charset="0"/>
              </a:rPr>
              <a:t>- 실시간 접속자</a:t>
            </a:r>
            <a:endParaRPr lang="ko-KR" altLang="en-US" sz="1400">
              <a:latin typeface="나눔스퀘어" charset="0"/>
              <a:ea typeface="나눔스퀘어" charset="0"/>
            </a:endParaRPr>
          </a:p>
          <a:p>
            <a:pPr marL="0" indent="0" algn="l" hangingPunct="1">
              <a:lnSpc>
                <a:spcPct val="114999"/>
              </a:lnSpc>
              <a:buFontTx/>
              <a:buNone/>
            </a:pPr>
            <a:r>
              <a:rPr lang="ko-KR" sz="1400">
                <a:latin typeface="나눔스퀘어" charset="0"/>
                <a:ea typeface="나눔스퀘어" charset="0"/>
              </a:rPr>
              <a:t>- 단체 채팅방</a:t>
            </a:r>
            <a:endParaRPr lang="ko-KR" altLang="en-US" sz="1400">
              <a:latin typeface="나눔스퀘어" charset="0"/>
              <a:ea typeface="나눔스퀘어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>
            <a:off x="6281420" y="891540"/>
            <a:ext cx="2962275" cy="3971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342900" indent="-342900" algn="l" defTabSz="914400" rtl="0" eaLnBrk="1" latinLnBrk="0" hangingPunct="1">
              <a:buClr>
                <a:srgbClr val="000000"/>
              </a:buClr>
              <a:buFont typeface="+mj-lt"/>
              <a:buAutoNum type="arabicPeriod"/>
            </a:pPr>
            <a:r>
              <a:rPr sz="1400">
                <a:solidFill>
                  <a:srgbClr val="000000"/>
                </a:solidFill>
                <a:latin typeface="나눔스퀘어라운드 Bold" charset="0"/>
                <a:ea typeface="나눔스퀘어라운드 Bold" charset="0"/>
              </a:rPr>
              <a:t>로그인 성공 </a:t>
            </a:r>
            <a:endParaRPr lang="ko-KR" altLang="en-US" sz="1400">
              <a:solidFill>
                <a:srgbClr val="000000"/>
              </a:solidFill>
              <a:latin typeface="나눔스퀘어라운드 Bold" charset="0"/>
              <a:ea typeface="나눔스퀘어라운드 Bold" charset="0"/>
            </a:endParaRPr>
          </a:p>
          <a:p>
            <a:pPr marL="342900" indent="-342900" algn="l" defTabSz="914400" rtl="0" eaLnBrk="1" latinLnBrk="0" hangingPunct="1">
              <a:buClr>
                <a:srgbClr val="000000"/>
              </a:buClr>
              <a:buFont typeface="+mj-lt"/>
              <a:buAutoNum type="arabicPeriod"/>
            </a:pPr>
            <a:endParaRPr lang="ko-KR" altLang="en-US" sz="1400">
              <a:solidFill>
                <a:srgbClr val="000000"/>
              </a:solidFill>
              <a:latin typeface="나눔스퀘어라운드 Bold" charset="0"/>
              <a:ea typeface="나눔스퀘어라운드 Bold" charset="0"/>
            </a:endParaRPr>
          </a:p>
          <a:p>
            <a:pPr marL="342900" indent="-342900" algn="l" defTabSz="914400" rtl="0" eaLnBrk="1" latinLnBrk="0" hangingPunct="1">
              <a:buClr>
                <a:srgbClr val="000000"/>
              </a:buClr>
              <a:buFont typeface="+mj-lt"/>
              <a:buAutoNum type="arabicPeriod"/>
            </a:pPr>
            <a:r>
              <a:rPr sz="1400">
                <a:solidFill>
                  <a:srgbClr val="000000"/>
                </a:solidFill>
                <a:latin typeface="나눔스퀘어라운드 Bold" charset="0"/>
                <a:ea typeface="나눔스퀘어라운드 Bold" charset="0"/>
              </a:rPr>
              <a:t>메인 페이지 생성과 동시에 채팅관련클래스 생성 </a:t>
            </a:r>
            <a:endParaRPr lang="ko-KR" altLang="en-US" sz="1400">
              <a:solidFill>
                <a:srgbClr val="000000"/>
              </a:solidFill>
              <a:latin typeface="나눔스퀘어라운드 Bold" charset="0"/>
              <a:ea typeface="나눔스퀘어라운드 Bold" charset="0"/>
            </a:endParaRPr>
          </a:p>
          <a:p>
            <a:pPr marL="342900" indent="-342900" algn="l" defTabSz="914400" rtl="0" eaLnBrk="1" latinLnBrk="0" hangingPunct="1">
              <a:buClr>
                <a:srgbClr val="000000"/>
              </a:buClr>
              <a:buFont typeface="+mj-lt"/>
              <a:buAutoNum type="arabicPeriod"/>
            </a:pPr>
            <a:endParaRPr lang="ko-KR" altLang="en-US" sz="1400">
              <a:solidFill>
                <a:srgbClr val="000000"/>
              </a:solidFill>
              <a:latin typeface="나눔스퀘어라운드 Bold" charset="0"/>
              <a:ea typeface="나눔스퀘어라운드 Bold" charset="0"/>
            </a:endParaRPr>
          </a:p>
          <a:p>
            <a:pPr marL="342900" indent="-342900" algn="l" defTabSz="914400" rtl="0" eaLnBrk="1" latinLnBrk="0" hangingPunct="1">
              <a:buClr>
                <a:srgbClr val="000000"/>
              </a:buClr>
              <a:buFont typeface="+mj-lt"/>
              <a:buAutoNum type="arabicPeriod"/>
            </a:pPr>
            <a:r>
              <a:rPr sz="1400">
                <a:solidFill>
                  <a:srgbClr val="000000"/>
                </a:solidFill>
                <a:latin typeface="나눔스퀘어라운드 Bold" charset="0"/>
                <a:ea typeface="나눔스퀘어라운드 Bold" charset="0"/>
              </a:rPr>
              <a:t> ※챗 클라이언트는 더미 일뿐 실질적 기능은 메인페이지에서 구현됨</a:t>
            </a:r>
            <a:endParaRPr lang="ko-KR" altLang="en-US" sz="1400">
              <a:solidFill>
                <a:srgbClr val="000000"/>
              </a:solidFill>
              <a:latin typeface="나눔스퀘어라운드 Bold" charset="0"/>
              <a:ea typeface="나눔스퀘어라운드 Bold" charset="0"/>
            </a:endParaRPr>
          </a:p>
          <a:p>
            <a:pPr marL="342900" indent="-342900" algn="l" defTabSz="914400" rtl="0" eaLnBrk="1" latinLnBrk="0" hangingPunct="1">
              <a:buClr>
                <a:srgbClr val="000000"/>
              </a:buClr>
              <a:buFont typeface="+mj-lt"/>
              <a:buAutoNum type="arabicPeriod"/>
            </a:pPr>
            <a:endParaRPr lang="ko-KR" altLang="en-US" sz="1400">
              <a:solidFill>
                <a:srgbClr val="000000"/>
              </a:solidFill>
              <a:latin typeface="나눔스퀘어라운드 Bold" charset="0"/>
              <a:ea typeface="나눔스퀘어라운드 Bold" charset="0"/>
            </a:endParaRPr>
          </a:p>
          <a:p>
            <a:pPr marL="342900" indent="-342900" algn="l" defTabSz="914400" rtl="0" eaLnBrk="1" latinLnBrk="0" hangingPunct="1">
              <a:buClr>
                <a:srgbClr val="000000"/>
              </a:buClr>
              <a:buFont typeface="+mj-lt"/>
              <a:buAutoNum type="arabicPeriod"/>
            </a:pPr>
            <a:r>
              <a:rPr sz="1400">
                <a:solidFill>
                  <a:srgbClr val="000000"/>
                </a:solidFill>
                <a:latin typeface="나눔스퀘어라운드 Bold" charset="0"/>
                <a:ea typeface="나눔스퀘어라운드 Bold" charset="0"/>
              </a:rPr>
              <a:t>서버 연결 및 현재 로그인한 사람의 정보(String)으로 만들어 전달 </a:t>
            </a:r>
            <a:endParaRPr lang="ko-KR" altLang="en-US" sz="1400">
              <a:solidFill>
                <a:srgbClr val="000000"/>
              </a:solidFill>
              <a:latin typeface="나눔스퀘어라운드 Bold" charset="0"/>
              <a:ea typeface="나눔스퀘어라운드 Bold" charset="0"/>
            </a:endParaRPr>
          </a:p>
        </p:txBody>
      </p:sp>
      <p:pic>
        <p:nvPicPr>
          <p:cNvPr id="10" name="Picture " descr="C:/Users/master/AppData/Roaming/PolarisOffice/ETemp/9016_15262936/fImage12143722428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705" y="895985"/>
            <a:ext cx="3684270" cy="1353820"/>
          </a:xfrm>
          <a:prstGeom prst="rect">
            <a:avLst/>
          </a:prstGeom>
          <a:noFill/>
        </p:spPr>
      </p:pic>
      <p:pic>
        <p:nvPicPr>
          <p:cNvPr id="12" name="Picture " descr="C:/Users/master/AppData/Roaming/PolarisOffice/ETemp/9016_15262936/fImage5261572422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" y="2248535"/>
            <a:ext cx="4744720" cy="4491355"/>
          </a:xfrm>
          <a:prstGeom prst="rect">
            <a:avLst/>
          </a:prstGeom>
          <a:noFill/>
        </p:spPr>
      </p:pic>
      <p:sp>
        <p:nvSpPr>
          <p:cNvPr id="14" name="텍스트 상자 332"/>
          <p:cNvSpPr txBox="1">
            <a:spLocks/>
          </p:cNvSpPr>
          <p:nvPr/>
        </p:nvSpPr>
        <p:spPr>
          <a:xfrm>
            <a:off x="302895" y="175260"/>
            <a:ext cx="5147310" cy="6159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sz="2000" b="0">
                <a:solidFill>
                  <a:srgbClr val="000000"/>
                </a:solidFill>
                <a:latin typeface="나눔스퀘어 Bold" charset="0"/>
                <a:ea typeface="나눔스퀘어 Bold" charset="0"/>
              </a:rPr>
              <a:t>채팅</a:t>
            </a:r>
            <a:endParaRPr lang="ko-KR" altLang="en-US" sz="2000" b="0">
              <a:solidFill>
                <a:srgbClr val="000000"/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400" b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클라이언트에서 실시간 접속 나타내기</a:t>
            </a:r>
            <a:endParaRPr lang="ko-KR" altLang="en-US" sz="1400" b="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 descr="C:/Users/master/AppData/Roaming/PolarisOffice/ETemp/9016_15262936/fImage8186727557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" y="1344295"/>
            <a:ext cx="1546225" cy="850900"/>
          </a:xfrm>
          <a:prstGeom prst="rect">
            <a:avLst/>
          </a:prstGeom>
          <a:noFill/>
        </p:spPr>
      </p:pic>
      <p:cxnSp>
        <p:nvCxnSpPr>
          <p:cNvPr id="5" name="Rect 0"/>
          <p:cNvCxnSpPr>
            <a:endCxn id="11" idx="3"/>
          </p:cNvCxnSpPr>
          <p:nvPr/>
        </p:nvCxnSpPr>
        <p:spPr>
          <a:xfrm>
            <a:off x="4668520" y="287655"/>
            <a:ext cx="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 0"/>
          <p:cNvSpPr txBox="1">
            <a:spLocks/>
          </p:cNvSpPr>
          <p:nvPr/>
        </p:nvSpPr>
        <p:spPr>
          <a:xfrm>
            <a:off x="7544435" y="700405"/>
            <a:ext cx="218249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0">
                <a:solidFill>
                  <a:srgbClr val="000000"/>
                </a:solidFill>
                <a:latin typeface="나눔스퀘어 Bold" charset="0"/>
                <a:ea typeface="나눔스퀘어 Bold" charset="0"/>
              </a:rPr>
              <a:t>ServerThread</a:t>
            </a:r>
            <a:endParaRPr lang="ko-KR" altLang="en-US" sz="1800" b="0">
              <a:solidFill>
                <a:srgbClr val="000000"/>
              </a:solidFill>
              <a:latin typeface="나눔스퀘어 Bold" charset="0"/>
              <a:ea typeface="나눔스퀘어 Bold" charset="0"/>
            </a:endParaRP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>
            <a:off x="760730" y="977265"/>
            <a:ext cx="289369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0">
                <a:solidFill>
                  <a:srgbClr val="000000"/>
                </a:solidFill>
                <a:latin typeface="나눔스퀘어 Bold" charset="0"/>
                <a:ea typeface="나눔스퀘어 Bold" charset="0"/>
              </a:rPr>
              <a:t>ClientServerThread</a:t>
            </a:r>
            <a:endParaRPr lang="ko-KR" altLang="en-US" sz="1800" b="0">
              <a:solidFill>
                <a:srgbClr val="000000"/>
              </a:solidFill>
              <a:latin typeface="나눔스퀘어 Bold" charset="0"/>
              <a:ea typeface="나눔스퀘어 Bold" charset="0"/>
            </a:endParaRPr>
          </a:p>
        </p:txBody>
      </p:sp>
      <p:pic>
        <p:nvPicPr>
          <p:cNvPr id="17" name="Picture " descr="C:/Users/master/AppData/Roaming/PolarisOffice/ETemp/9016_15262936/fImage9003973242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780" y="1073150"/>
            <a:ext cx="3320415" cy="2860675"/>
          </a:xfrm>
          <a:prstGeom prst="rect">
            <a:avLst/>
          </a:prstGeom>
          <a:noFill/>
        </p:spPr>
      </p:pic>
      <p:cxnSp>
        <p:nvCxnSpPr>
          <p:cNvPr id="19" name="Rect 0"/>
          <p:cNvCxnSpPr>
            <a:stCxn id="2" idx="3"/>
            <a:endCxn id="17" idx="1"/>
          </p:cNvCxnSpPr>
          <p:nvPr/>
        </p:nvCxnSpPr>
        <p:spPr>
          <a:xfrm>
            <a:off x="2311400" y="1769110"/>
            <a:ext cx="5200015" cy="734695"/>
          </a:xfrm>
          <a:prstGeom prst="straightConnector1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 0"/>
          <p:cNvSpPr txBox="1">
            <a:spLocks/>
          </p:cNvSpPr>
          <p:nvPr/>
        </p:nvSpPr>
        <p:spPr>
          <a:xfrm>
            <a:off x="3485515" y="1278255"/>
            <a:ext cx="2438400" cy="7397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342900" indent="-342900" algn="ctr" defTabSz="914400" rtl="0" eaLnBrk="1" latinLnBrk="0" hangingPunct="1">
              <a:buFontTx/>
              <a:buNone/>
            </a:pPr>
            <a:r>
              <a:rPr sz="140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cmd:login 정보</a:t>
            </a:r>
            <a:endParaRPr lang="ko-KR" altLang="en-US" sz="14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  <a:p>
            <a:pPr marL="342900" indent="-342900" algn="ctr" defTabSz="914400" rtl="0" eaLnBrk="1" latinLnBrk="0" hangingPunct="1">
              <a:buFontTx/>
              <a:buNone/>
            </a:pPr>
            <a:r>
              <a:rPr sz="140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(String)전송</a:t>
            </a:r>
            <a:endParaRPr lang="ko-KR" altLang="en-US" sz="14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22" name="Rect 0"/>
          <p:cNvSpPr txBox="1">
            <a:spLocks/>
          </p:cNvSpPr>
          <p:nvPr/>
        </p:nvSpPr>
        <p:spPr>
          <a:xfrm>
            <a:off x="6278880" y="4711065"/>
            <a:ext cx="6113780" cy="7397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342900" indent="-342900" algn="l" defTabSz="914400" rtl="0" eaLnBrk="1" latinLnBrk="0" hangingPunct="1">
              <a:buFontTx/>
              <a:buNone/>
            </a:pPr>
            <a:r>
              <a:rPr sz="1400" dirty="0" err="1">
                <a:solidFill>
                  <a:srgbClr val="000000"/>
                </a:solidFill>
                <a:latin typeface="나눔스퀘어" charset="0"/>
                <a:ea typeface="나눔스퀘어" charset="0"/>
              </a:rPr>
              <a:t>받은String을</a:t>
            </a:r>
            <a:r>
              <a:rPr sz="1400" dirty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스퀘어" charset="0"/>
                <a:ea typeface="나눔스퀘어" charset="0"/>
              </a:rPr>
              <a:t>제이슨으로</a:t>
            </a:r>
            <a:r>
              <a:rPr sz="1400" dirty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스퀘어" charset="0"/>
                <a:ea typeface="나눔스퀘어" charset="0"/>
              </a:rPr>
              <a:t>파싱</a:t>
            </a:r>
            <a:r>
              <a:rPr sz="1400" dirty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스퀘어" charset="0"/>
                <a:ea typeface="나눔스퀘어" charset="0"/>
              </a:rPr>
              <a:t>cmd분석</a:t>
            </a:r>
            <a:r>
              <a:rPr sz="1400" dirty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 후 </a:t>
            </a:r>
            <a:r>
              <a:rPr sz="1400" dirty="0" err="1">
                <a:solidFill>
                  <a:srgbClr val="000000"/>
                </a:solidFill>
                <a:latin typeface="나눔스퀘어" charset="0"/>
                <a:ea typeface="나눔스퀘어" charset="0"/>
              </a:rPr>
              <a:t>회원정보VO에</a:t>
            </a:r>
            <a:r>
              <a:rPr sz="1400" dirty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스퀘어" charset="0"/>
                <a:ea typeface="나눔스퀘어" charset="0"/>
              </a:rPr>
              <a:t>담고</a:t>
            </a:r>
            <a:r>
              <a:rPr sz="1400" dirty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스퀘어" charset="0"/>
                <a:ea typeface="나눔스퀘어" charset="0"/>
              </a:rPr>
              <a:t>스트링으로</a:t>
            </a:r>
            <a:r>
              <a:rPr sz="1400" dirty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스퀘어" charset="0"/>
                <a:ea typeface="나눔스퀘어" charset="0"/>
              </a:rPr>
              <a:t>다시</a:t>
            </a:r>
            <a:endParaRPr lang="ko-KR" altLang="en-US" sz="1400" dirty="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r>
              <a:rPr sz="1400" dirty="0" err="1">
                <a:solidFill>
                  <a:srgbClr val="000000"/>
                </a:solidFill>
                <a:latin typeface="나눔스퀘어" charset="0"/>
                <a:ea typeface="나눔스퀘어" charset="0"/>
              </a:rPr>
              <a:t>만들어</a:t>
            </a:r>
            <a:r>
              <a:rPr sz="1400" dirty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스퀘어" charset="0"/>
                <a:ea typeface="나눔스퀘어" charset="0"/>
              </a:rPr>
              <a:t>현재</a:t>
            </a:r>
            <a:r>
              <a:rPr sz="1400" dirty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스퀘어" charset="0"/>
                <a:ea typeface="나눔스퀘어" charset="0"/>
              </a:rPr>
              <a:t>클라이언트들에게</a:t>
            </a:r>
            <a:r>
              <a:rPr sz="1400" dirty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스퀘어" charset="0"/>
                <a:ea typeface="나눔스퀘어" charset="0"/>
              </a:rPr>
              <a:t>전송</a:t>
            </a:r>
            <a:r>
              <a:rPr sz="1400" dirty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(</a:t>
            </a:r>
            <a:r>
              <a:rPr sz="1400" dirty="0" err="1">
                <a:solidFill>
                  <a:srgbClr val="000000"/>
                </a:solidFill>
                <a:latin typeface="나눔스퀘어" charset="0"/>
                <a:ea typeface="나눔스퀘어" charset="0"/>
              </a:rPr>
              <a:t>브로드캐스팅</a:t>
            </a:r>
            <a:r>
              <a:rPr sz="1400" dirty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) </a:t>
            </a:r>
            <a:endParaRPr lang="ko-KR" altLang="en-US" sz="1400" dirty="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</p:txBody>
      </p:sp>
      <p:pic>
        <p:nvPicPr>
          <p:cNvPr id="25" name="Picture " descr="C:/Users/master/AppData/Roaming/PolarisOffice/ETemp/9016_15262936/fImage10124736448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475" y="3930015"/>
            <a:ext cx="1938655" cy="668655"/>
          </a:xfrm>
          <a:prstGeom prst="rect">
            <a:avLst/>
          </a:prstGeom>
          <a:noFill/>
        </p:spPr>
      </p:pic>
      <p:pic>
        <p:nvPicPr>
          <p:cNvPr id="29" name="Picture " descr="C:/Users/master/AppData/Roaming/PolarisOffice/ETemp/9016_15262936/fImage511837378793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2529840"/>
            <a:ext cx="4185920" cy="3085465"/>
          </a:xfrm>
          <a:prstGeom prst="rect">
            <a:avLst/>
          </a:prstGeom>
          <a:noFill/>
        </p:spPr>
      </p:pic>
      <p:cxnSp>
        <p:nvCxnSpPr>
          <p:cNvPr id="30" name="Rect 0"/>
          <p:cNvCxnSpPr>
            <a:stCxn id="17" idx="1"/>
            <a:endCxn id="29" idx="3"/>
          </p:cNvCxnSpPr>
          <p:nvPr/>
        </p:nvCxnSpPr>
        <p:spPr>
          <a:xfrm flipH="1">
            <a:off x="4671060" y="2503170"/>
            <a:ext cx="2840355" cy="1569720"/>
          </a:xfrm>
          <a:prstGeom prst="straightConnector1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 0"/>
          <p:cNvSpPr txBox="1">
            <a:spLocks/>
          </p:cNvSpPr>
          <p:nvPr/>
        </p:nvSpPr>
        <p:spPr>
          <a:xfrm>
            <a:off x="485775" y="5657215"/>
            <a:ext cx="5981700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342900" indent="-342900" algn="l" defTabSz="914400" rtl="0" eaLnBrk="1" latinLnBrk="0" hangingPunct="1">
              <a:buFontTx/>
              <a:buNone/>
            </a:pPr>
            <a:r>
              <a:rPr sz="1400" dirty="0" err="1" smtClean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전송</a:t>
            </a:r>
            <a:r>
              <a:rPr lang="en-US" sz="1400" dirty="0" smtClean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 </a:t>
            </a:r>
            <a:r>
              <a:rPr sz="1400" dirty="0" err="1" smtClean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받은</a:t>
            </a:r>
            <a:r>
              <a:rPr lang="en-US" sz="1400" dirty="0" smtClean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 </a:t>
            </a:r>
            <a:r>
              <a:rPr sz="1400" dirty="0" err="1" smtClean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String</a:t>
            </a:r>
            <a:r>
              <a:rPr sz="1400" dirty="0" err="1">
                <a:solidFill>
                  <a:srgbClr val="000000"/>
                </a:solidFill>
                <a:latin typeface="나눔스퀘어" charset="0"/>
                <a:ea typeface="나눔스퀘어" charset="0"/>
              </a:rPr>
              <a:t>을</a:t>
            </a:r>
            <a:r>
              <a:rPr sz="1400" dirty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 </a:t>
            </a:r>
            <a:r>
              <a:rPr sz="1400" dirty="0" err="1" smtClean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제이슨</a:t>
            </a:r>
            <a:r>
              <a:rPr lang="en-US" sz="1400" dirty="0" smtClean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 </a:t>
            </a:r>
            <a:r>
              <a:rPr sz="1400" dirty="0" err="1" smtClean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으로</a:t>
            </a:r>
            <a:r>
              <a:rPr sz="1400" dirty="0" smtClean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 </a:t>
            </a:r>
            <a:r>
              <a:rPr sz="1400" dirty="0" err="1" smtClean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파싱</a:t>
            </a:r>
            <a:r>
              <a:rPr lang="en-US" sz="1400" dirty="0" smtClean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,</a:t>
            </a:r>
            <a:r>
              <a:rPr sz="1400" dirty="0" smtClean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cmd</a:t>
            </a:r>
            <a:r>
              <a:rPr sz="1400" dirty="0" err="1" smtClean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분석</a:t>
            </a:r>
            <a:r>
              <a:rPr sz="1400" dirty="0" smtClean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후 </a:t>
            </a:r>
            <a:r>
              <a:rPr sz="1400" dirty="0" err="1" smtClean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회원정보</a:t>
            </a:r>
            <a:r>
              <a:rPr lang="en-US" sz="1400" dirty="0" smtClean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 </a:t>
            </a:r>
            <a:r>
              <a:rPr sz="1400" dirty="0" err="1" smtClean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VO</a:t>
            </a:r>
            <a:r>
              <a:rPr sz="1400" dirty="0" err="1">
                <a:solidFill>
                  <a:srgbClr val="000000"/>
                </a:solidFill>
                <a:latin typeface="나눔스퀘어" charset="0"/>
                <a:ea typeface="나눔스퀘어" charset="0"/>
              </a:rPr>
              <a:t>에</a:t>
            </a:r>
            <a:r>
              <a:rPr sz="1400" dirty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스퀘어" charset="0"/>
                <a:ea typeface="나눔스퀘어" charset="0"/>
              </a:rPr>
              <a:t>담고</a:t>
            </a:r>
            <a:endParaRPr lang="ko-KR" altLang="en-US" sz="1400" dirty="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r>
              <a:rPr sz="1400" dirty="0" err="1" smtClean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메인</a:t>
            </a:r>
            <a:r>
              <a:rPr lang="en-US" sz="1400" dirty="0" smtClean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 </a:t>
            </a:r>
            <a:r>
              <a:rPr sz="1400" dirty="0" err="1" smtClean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클라이언트에</a:t>
            </a:r>
            <a:r>
              <a:rPr sz="1400" dirty="0" smtClean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 </a:t>
            </a:r>
            <a:r>
              <a:rPr sz="1400" dirty="0" err="1" smtClean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정보</a:t>
            </a:r>
            <a:r>
              <a:rPr lang="en-US" sz="1400" dirty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 </a:t>
            </a:r>
            <a:r>
              <a:rPr sz="1400" dirty="0" err="1" smtClean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전달</a:t>
            </a:r>
            <a:r>
              <a:rPr sz="1400" dirty="0" err="1">
                <a:solidFill>
                  <a:srgbClr val="000000"/>
                </a:solidFill>
                <a:latin typeface="나눔스퀘어" charset="0"/>
                <a:ea typeface="나눔스퀘어" charset="0"/>
              </a:rPr>
              <a:t>+실시간</a:t>
            </a:r>
            <a:r>
              <a:rPr sz="1400" dirty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스퀘어" charset="0"/>
                <a:ea typeface="나눔스퀘어" charset="0"/>
              </a:rPr>
              <a:t>접속</a:t>
            </a:r>
            <a:r>
              <a:rPr sz="1400" dirty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스퀘어" charset="0"/>
                <a:ea typeface="나눔스퀘어" charset="0"/>
              </a:rPr>
              <a:t>인원</a:t>
            </a:r>
            <a:r>
              <a:rPr sz="1400" dirty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스퀘어" charset="0"/>
                <a:ea typeface="나눔스퀘어" charset="0"/>
              </a:rPr>
              <a:t>나타내기</a:t>
            </a:r>
            <a:endParaRPr lang="ko-KR" altLang="en-US" sz="1400" dirty="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34" name="텍스트 상자 337"/>
          <p:cNvSpPr txBox="1">
            <a:spLocks/>
          </p:cNvSpPr>
          <p:nvPr/>
        </p:nvSpPr>
        <p:spPr>
          <a:xfrm>
            <a:off x="302895" y="175260"/>
            <a:ext cx="5147310" cy="6159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sz="2000" b="0">
                <a:solidFill>
                  <a:srgbClr val="000000"/>
                </a:solidFill>
                <a:latin typeface="나눔스퀘어 Bold" charset="0"/>
                <a:ea typeface="나눔스퀘어 Bold" charset="0"/>
              </a:rPr>
              <a:t>채팅</a:t>
            </a:r>
            <a:endParaRPr lang="ko-KR" altLang="en-US" sz="2000" b="0">
              <a:solidFill>
                <a:srgbClr val="000000"/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400" b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클라이언트에서 실시간 접속 나타내기</a:t>
            </a:r>
            <a:endParaRPr lang="ko-KR" altLang="en-US" sz="1400" b="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>
            <a:off x="8809990" y="1285240"/>
            <a:ext cx="2962275" cy="17094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342900" indent="-342900" algn="l" defTabSz="914400" rtl="0" eaLnBrk="1" latinLnBrk="0" hangingPunct="1">
              <a:buClr>
                <a:srgbClr val="000000"/>
              </a:buClr>
              <a:buFont typeface="Wingdings"/>
              <a:buChar char="u"/>
            </a:pPr>
            <a:r>
              <a:rPr sz="1400" b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채팅클라이언트에서 전송 시 채팅클라이언트가 아닌 메인을  통해서 서버와 통신한다 채팅은 더미일 뿐 기능은 메인 쪽에서 한다</a:t>
            </a:r>
            <a:endParaRPr lang="ko-KR" altLang="en-US" sz="1400" b="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</p:txBody>
      </p:sp>
      <p:pic>
        <p:nvPicPr>
          <p:cNvPr id="7" name="Picture " descr="C:/Users/master/AppData/Roaming/PolarisOffice/ETemp/9016_15262936/fImage55837741203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05" y="1283335"/>
            <a:ext cx="8069580" cy="4618990"/>
          </a:xfrm>
          <a:prstGeom prst="rect">
            <a:avLst/>
          </a:prstGeom>
          <a:noFill/>
        </p:spPr>
      </p:pic>
      <p:sp>
        <p:nvSpPr>
          <p:cNvPr id="9" name="텍스트 상자 333"/>
          <p:cNvSpPr txBox="1">
            <a:spLocks/>
          </p:cNvSpPr>
          <p:nvPr/>
        </p:nvSpPr>
        <p:spPr>
          <a:xfrm>
            <a:off x="302895" y="175260"/>
            <a:ext cx="5147310" cy="6159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sz="2000" b="0">
                <a:solidFill>
                  <a:srgbClr val="000000"/>
                </a:solidFill>
                <a:latin typeface="나눔스퀘어 Bold" charset="0"/>
                <a:ea typeface="나눔스퀘어 Bold" charset="0"/>
              </a:rPr>
              <a:t>채팅</a:t>
            </a:r>
            <a:endParaRPr lang="ko-KR" altLang="en-US" sz="2000" b="0">
              <a:solidFill>
                <a:srgbClr val="000000"/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400" b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클라이언트에서 실시간 접속 나타내기</a:t>
            </a:r>
            <a:endParaRPr lang="ko-KR" altLang="en-US" sz="1400" b="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>
            <a:off x="4605655" y="963295"/>
            <a:ext cx="4998720" cy="4171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342900" indent="-342900" algn="l" defTabSz="914400" rtl="0" eaLnBrk="1" latinLnBrk="0" hangingPunct="1">
              <a:buClr>
                <a:srgbClr val="000000"/>
              </a:buClr>
              <a:buFont typeface="Wingdings"/>
              <a:buChar char="u"/>
            </a:pPr>
            <a:r>
              <a:rPr sz="1400" b="0">
                <a:solidFill>
                  <a:srgbClr val="000000"/>
                </a:solidFill>
                <a:latin typeface="나눔스퀘어라운드 Bold" charset="0"/>
                <a:ea typeface="나눔스퀘어라운드 Bold" charset="0"/>
              </a:rPr>
              <a:t>채팅을 매개변수로 담은 후 메인에 있는 메서드로 전달 </a:t>
            </a:r>
            <a:endParaRPr lang="ko-KR" altLang="en-US" sz="1400" b="0">
              <a:solidFill>
                <a:srgbClr val="000000"/>
              </a:solidFill>
              <a:latin typeface="나눔스퀘어라운드 Bold" charset="0"/>
              <a:ea typeface="나눔스퀘어라운드 Bold" charset="0"/>
            </a:endParaRPr>
          </a:p>
        </p:txBody>
      </p:sp>
      <p:pic>
        <p:nvPicPr>
          <p:cNvPr id="2" name="Picture " descr="C:/Users/master/AppData/Roaming/PolarisOffice/ETemp/9016_15262936/fImage16670745893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" y="869950"/>
            <a:ext cx="4106545" cy="1405890"/>
          </a:xfrm>
          <a:prstGeom prst="rect">
            <a:avLst/>
          </a:prstGeom>
          <a:noFill/>
        </p:spPr>
      </p:pic>
      <p:pic>
        <p:nvPicPr>
          <p:cNvPr id="4" name="Picture " descr="C:/Users/master/AppData/Roaming/PolarisOffice/ETemp/9016_15262936/fImage16872746505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0" y="2663825"/>
            <a:ext cx="4429760" cy="2239010"/>
          </a:xfrm>
          <a:prstGeom prst="rect">
            <a:avLst/>
          </a:prstGeom>
          <a:noFill/>
        </p:spPr>
      </p:pic>
      <p:sp>
        <p:nvSpPr>
          <p:cNvPr id="9" name="Rect 0"/>
          <p:cNvSpPr txBox="1">
            <a:spLocks/>
          </p:cNvSpPr>
          <p:nvPr/>
        </p:nvSpPr>
        <p:spPr>
          <a:xfrm>
            <a:off x="316230" y="529590"/>
            <a:ext cx="218249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0">
                <a:solidFill>
                  <a:srgbClr val="000000"/>
                </a:solidFill>
                <a:latin typeface="나눔스퀘어 Bold" charset="0"/>
                <a:ea typeface="나눔스퀘어 Bold" charset="0"/>
              </a:rPr>
              <a:t>ChatClient</a:t>
            </a:r>
            <a:endParaRPr lang="ko-KR" altLang="en-US" sz="1800" b="0">
              <a:solidFill>
                <a:srgbClr val="000000"/>
              </a:solidFill>
              <a:latin typeface="나눔스퀘어 Bold" charset="0"/>
              <a:ea typeface="나눔스퀘어 Bold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316230" y="2303145"/>
            <a:ext cx="164211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0">
                <a:solidFill>
                  <a:srgbClr val="000000"/>
                </a:solidFill>
                <a:latin typeface="나눔스퀘어 Bold" charset="0"/>
                <a:ea typeface="나눔스퀘어 Bold" charset="0"/>
              </a:rPr>
              <a:t>Main</a:t>
            </a:r>
            <a:endParaRPr lang="ko-KR" altLang="en-US" sz="1800" b="0">
              <a:solidFill>
                <a:srgbClr val="000000"/>
              </a:solidFill>
              <a:latin typeface="나눔스퀘어 Bold" charset="0"/>
              <a:ea typeface="나눔스퀘어 Bold" charset="0"/>
            </a:endParaRPr>
          </a:p>
        </p:txBody>
      </p:sp>
      <p:cxnSp>
        <p:nvCxnSpPr>
          <p:cNvPr id="15" name="Rect 0"/>
          <p:cNvCxnSpPr>
            <a:stCxn id="2" idx="2"/>
            <a:endCxn id="4" idx="0"/>
          </p:cNvCxnSpPr>
          <p:nvPr/>
        </p:nvCxnSpPr>
        <p:spPr>
          <a:xfrm>
            <a:off x="2371090" y="2275205"/>
            <a:ext cx="157480" cy="389255"/>
          </a:xfrm>
          <a:prstGeom prst="straightConnector1">
            <a:avLst/>
          </a:pr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 txBox="1">
            <a:spLocks/>
          </p:cNvSpPr>
          <p:nvPr/>
        </p:nvSpPr>
        <p:spPr>
          <a:xfrm>
            <a:off x="5234940" y="3410585"/>
            <a:ext cx="4998720" cy="7004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85750" indent="-285750" algn="l" defTabSz="914400" rtl="0" eaLnBrk="1" latinLnBrk="0" hangingPunct="1">
              <a:buClr>
                <a:srgbClr val="000000"/>
              </a:buClr>
              <a:buFont typeface="Wingdings"/>
              <a:buChar char="u"/>
            </a:pPr>
            <a:r>
              <a:rPr sz="1400">
                <a:solidFill>
                  <a:srgbClr val="000000"/>
                </a:solidFill>
                <a:latin typeface="나눔스퀘어라운드 Bold" charset="0"/>
                <a:ea typeface="나눔스퀘어라운드 Bold" charset="0"/>
              </a:rPr>
              <a:t>매개변수로 받은 내용을 cmd:chat 제이슨형식의 String으로 담아 클라이언트스레드로 전달</a:t>
            </a:r>
            <a:endParaRPr lang="ko-KR" altLang="en-US" sz="1400">
              <a:solidFill>
                <a:srgbClr val="000000"/>
              </a:solidFill>
              <a:latin typeface="나눔스퀘어라운드 Bold" charset="0"/>
              <a:ea typeface="나눔스퀘어라운드 Bold" charset="0"/>
            </a:endParaRPr>
          </a:p>
        </p:txBody>
      </p:sp>
      <p:pic>
        <p:nvPicPr>
          <p:cNvPr id="7" name="Picture " descr="C:/Users/master/AppData/Roaming/PolarisOffice/ETemp/9016_15262936/fImage81837511843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5523230"/>
            <a:ext cx="1939290" cy="1128395"/>
          </a:xfrm>
          <a:prstGeom prst="rect">
            <a:avLst/>
          </a:prstGeom>
          <a:noFill/>
        </p:spPr>
      </p:pic>
      <p:sp>
        <p:nvSpPr>
          <p:cNvPr id="17" name="Rect 0"/>
          <p:cNvSpPr txBox="1">
            <a:spLocks/>
          </p:cNvSpPr>
          <p:nvPr/>
        </p:nvSpPr>
        <p:spPr>
          <a:xfrm>
            <a:off x="314325" y="5055235"/>
            <a:ext cx="289369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0">
                <a:solidFill>
                  <a:srgbClr val="000000"/>
                </a:solidFill>
                <a:latin typeface="나눔스퀘어 Bold" charset="0"/>
                <a:ea typeface="나눔스퀘어 Bold" charset="0"/>
              </a:rPr>
              <a:t>ClientServerThread</a:t>
            </a:r>
            <a:endParaRPr lang="ko-KR" altLang="en-US" sz="1800" b="0">
              <a:solidFill>
                <a:srgbClr val="000000"/>
              </a:solidFill>
              <a:latin typeface="나눔스퀘어 Bold" charset="0"/>
              <a:ea typeface="나눔스퀘어 Bold" charset="0"/>
            </a:endParaRPr>
          </a:p>
        </p:txBody>
      </p:sp>
      <p:cxnSp>
        <p:nvCxnSpPr>
          <p:cNvPr id="18" name="Rect 0"/>
          <p:cNvCxnSpPr>
            <a:stCxn id="4" idx="2"/>
            <a:endCxn id="7" idx="0"/>
          </p:cNvCxnSpPr>
          <p:nvPr/>
        </p:nvCxnSpPr>
        <p:spPr>
          <a:xfrm flipH="1">
            <a:off x="1283335" y="4902200"/>
            <a:ext cx="1245235" cy="621665"/>
          </a:xfrm>
          <a:prstGeom prst="straightConnector1">
            <a:avLst/>
          </a:pr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 0"/>
          <p:cNvSpPr txBox="1">
            <a:spLocks/>
          </p:cNvSpPr>
          <p:nvPr/>
        </p:nvSpPr>
        <p:spPr>
          <a:xfrm>
            <a:off x="4812030" y="5777865"/>
            <a:ext cx="4998720" cy="3759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342900" indent="-342900" algn="l" defTabSz="914400" rtl="0" eaLnBrk="1" latinLnBrk="0" hangingPunct="1">
              <a:buClr>
                <a:srgbClr val="000000"/>
              </a:buClr>
              <a:buFont typeface="Wingdings"/>
              <a:buChar char="u"/>
            </a:pPr>
            <a:r>
              <a:rPr sz="1400">
                <a:solidFill>
                  <a:srgbClr val="000000"/>
                </a:solidFill>
                <a:latin typeface="나눔스퀘어라운드 Bold" charset="0"/>
                <a:ea typeface="나눔스퀘어라운드 Bold" charset="0"/>
              </a:rPr>
              <a:t>메인에게서 받은 String을 서버스레드로 전송</a:t>
            </a:r>
            <a:endParaRPr lang="ko-KR" altLang="en-US" sz="1400">
              <a:solidFill>
                <a:srgbClr val="000000"/>
              </a:solidFill>
              <a:latin typeface="나눔스퀘어라운드 Bold" charset="0"/>
              <a:ea typeface="나눔스퀘어라운드 Bold" charset="0"/>
            </a:endParaRPr>
          </a:p>
        </p:txBody>
      </p:sp>
      <p:sp>
        <p:nvSpPr>
          <p:cNvPr id="26" name="텍스트 상자 334"/>
          <p:cNvSpPr txBox="1">
            <a:spLocks/>
          </p:cNvSpPr>
          <p:nvPr/>
        </p:nvSpPr>
        <p:spPr>
          <a:xfrm>
            <a:off x="6788785" y="158115"/>
            <a:ext cx="5147310" cy="6159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r" defTabSz="914400" rtl="0" eaLnBrk="1" latinLnBrk="0" hangingPunct="1">
              <a:buFontTx/>
              <a:buNone/>
            </a:pPr>
            <a:r>
              <a:rPr lang="ko-KR" sz="2000" b="0">
                <a:solidFill>
                  <a:srgbClr val="000000"/>
                </a:solidFill>
                <a:latin typeface="나눔스퀘어 Bold" charset="0"/>
                <a:ea typeface="나눔스퀘어 Bold" charset="0"/>
              </a:rPr>
              <a:t>오픈 채팅방</a:t>
            </a:r>
            <a:endParaRPr lang="ko-KR" altLang="en-US" sz="2000" b="0">
              <a:solidFill>
                <a:srgbClr val="000000"/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400" b="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t 0"/>
          <p:cNvCxnSpPr>
            <a:stCxn id="11" idx="3"/>
            <a:endCxn id="11" idx="3"/>
          </p:cNvCxnSpPr>
          <p:nvPr/>
        </p:nvCxnSpPr>
        <p:spPr>
          <a:xfrm>
            <a:off x="4668520" y="287655"/>
            <a:ext cx="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 0"/>
          <p:cNvSpPr txBox="1">
            <a:spLocks/>
          </p:cNvSpPr>
          <p:nvPr/>
        </p:nvSpPr>
        <p:spPr>
          <a:xfrm>
            <a:off x="8063865" y="878840"/>
            <a:ext cx="218249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0">
                <a:solidFill>
                  <a:srgbClr val="000000"/>
                </a:solidFill>
                <a:latin typeface="나눔스퀘어 Bold" charset="0"/>
                <a:ea typeface="나눔스퀘어 Bold" charset="0"/>
              </a:rPr>
              <a:t>ServerThread</a:t>
            </a:r>
            <a:endParaRPr lang="ko-KR" altLang="en-US" sz="1800" b="0">
              <a:solidFill>
                <a:srgbClr val="000000"/>
              </a:solidFill>
              <a:latin typeface="나눔스퀘어 Bold" charset="0"/>
              <a:ea typeface="나눔스퀘어 Bold" charset="0"/>
            </a:endParaRP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>
            <a:off x="1186180" y="890905"/>
            <a:ext cx="289369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0">
                <a:solidFill>
                  <a:srgbClr val="000000"/>
                </a:solidFill>
                <a:latin typeface="나눔스퀘어 Bold" charset="0"/>
                <a:ea typeface="나눔스퀘어 Bold" charset="0"/>
              </a:rPr>
              <a:t>ClientServerThread</a:t>
            </a:r>
            <a:endParaRPr lang="ko-KR" altLang="en-US" sz="1800" b="0">
              <a:solidFill>
                <a:srgbClr val="000000"/>
              </a:solidFill>
              <a:latin typeface="나눔스퀘어 Bold" charset="0"/>
              <a:ea typeface="나눔스퀘어 Bold" charset="0"/>
            </a:endParaRPr>
          </a:p>
        </p:txBody>
      </p:sp>
      <p:sp>
        <p:nvSpPr>
          <p:cNvPr id="22" name="Rect 0"/>
          <p:cNvSpPr txBox="1">
            <a:spLocks/>
          </p:cNvSpPr>
          <p:nvPr/>
        </p:nvSpPr>
        <p:spPr>
          <a:xfrm>
            <a:off x="6287770" y="4924425"/>
            <a:ext cx="6113780" cy="7397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342900" indent="-342900" algn="l" defTabSz="914400" rtl="0" eaLnBrk="1" latinLnBrk="0" hangingPunct="1">
              <a:buClr>
                <a:srgbClr val="000000"/>
              </a:buClr>
              <a:buFont typeface="Wingdings"/>
              <a:buChar char="u"/>
            </a:pPr>
            <a:r>
              <a:rPr sz="140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받은String을 제이슨으로 파싱, cmd분석 후 String으로 변환 해 개인 정보와 함께 브로드 캐스팅 으로 현재 로그인한 인원에게 전송</a:t>
            </a:r>
            <a:endParaRPr lang="ko-KR" altLang="en-US" sz="14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</p:txBody>
      </p:sp>
      <p:pic>
        <p:nvPicPr>
          <p:cNvPr id="3" name="Picture " descr="C:/Users/master/AppData/Roaming/PolarisOffice/ETemp/9016_15262936/fImage19552762950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1292860"/>
            <a:ext cx="5180965" cy="1345565"/>
          </a:xfrm>
          <a:prstGeom prst="rect">
            <a:avLst/>
          </a:prstGeom>
          <a:noFill/>
        </p:spPr>
      </p:pic>
      <p:pic>
        <p:nvPicPr>
          <p:cNvPr id="4" name="Picture " descr="C:/Users/master/AppData/Roaming/PolarisOffice/ETemp/9016_15262936/fImage30215763567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2637155"/>
            <a:ext cx="5189220" cy="2138680"/>
          </a:xfrm>
          <a:prstGeom prst="rect">
            <a:avLst/>
          </a:prstGeom>
          <a:noFill/>
        </p:spPr>
      </p:pic>
      <p:pic>
        <p:nvPicPr>
          <p:cNvPr id="6" name="Picture " descr="C:/Users/master/AppData/Roaming/PolarisOffice/ETemp/9016_15262936/fImage96177643543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290955"/>
            <a:ext cx="4944110" cy="829310"/>
          </a:xfrm>
          <a:prstGeom prst="rect">
            <a:avLst/>
          </a:prstGeom>
          <a:noFill/>
        </p:spPr>
      </p:pic>
      <p:pic>
        <p:nvPicPr>
          <p:cNvPr id="7" name="Picture " descr="C:/Users/master/AppData/Roaming/PolarisOffice/ETemp/9016_15262936/fImage11424765282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30" y="2215515"/>
            <a:ext cx="4932045" cy="1076960"/>
          </a:xfrm>
          <a:prstGeom prst="rect">
            <a:avLst/>
          </a:prstGeom>
          <a:noFill/>
        </p:spPr>
      </p:pic>
      <p:sp>
        <p:nvSpPr>
          <p:cNvPr id="21" name="Rect 0"/>
          <p:cNvSpPr txBox="1">
            <a:spLocks/>
          </p:cNvSpPr>
          <p:nvPr/>
        </p:nvSpPr>
        <p:spPr>
          <a:xfrm>
            <a:off x="107950" y="3471545"/>
            <a:ext cx="6113780" cy="4165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342900" indent="-342900" algn="l" defTabSz="914400" rtl="0" eaLnBrk="1" latinLnBrk="0" hangingPunct="1">
              <a:buClr>
                <a:srgbClr val="000000"/>
              </a:buClr>
              <a:buFont typeface="Wingdings"/>
              <a:buChar char="u"/>
            </a:pPr>
            <a:r>
              <a:rPr sz="1400" dirty="0" err="1">
                <a:solidFill>
                  <a:srgbClr val="000000"/>
                </a:solidFill>
                <a:latin typeface="나눔스퀘어" charset="0"/>
                <a:ea typeface="나눔스퀘어" charset="0"/>
              </a:rPr>
              <a:t>받은String을</a:t>
            </a:r>
            <a:r>
              <a:rPr sz="1400" dirty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스퀘어" charset="0"/>
                <a:ea typeface="나눔스퀘어" charset="0"/>
              </a:rPr>
              <a:t>제이슨으로</a:t>
            </a:r>
            <a:r>
              <a:rPr sz="1400" dirty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스퀘어" charset="0"/>
                <a:ea typeface="나눔스퀘어" charset="0"/>
              </a:rPr>
              <a:t>파싱</a:t>
            </a:r>
            <a:r>
              <a:rPr sz="1400" dirty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, </a:t>
            </a:r>
            <a:r>
              <a:rPr sz="1400" dirty="0" err="1">
                <a:solidFill>
                  <a:srgbClr val="000000"/>
                </a:solidFill>
                <a:latin typeface="나눔스퀘어" charset="0"/>
                <a:ea typeface="나눔스퀘어" charset="0"/>
              </a:rPr>
              <a:t>cmd분석</a:t>
            </a:r>
            <a:r>
              <a:rPr sz="1400" dirty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 후 </a:t>
            </a:r>
            <a:r>
              <a:rPr sz="1400" dirty="0" err="1">
                <a:solidFill>
                  <a:srgbClr val="000000"/>
                </a:solidFill>
                <a:latin typeface="나눔스퀘어" charset="0"/>
                <a:ea typeface="나눔스퀘어" charset="0"/>
              </a:rPr>
              <a:t>채팅</a:t>
            </a:r>
            <a:r>
              <a:rPr sz="1400" dirty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스퀘어" charset="0"/>
                <a:ea typeface="나눔스퀘어" charset="0"/>
              </a:rPr>
              <a:t>클라이언트에</a:t>
            </a:r>
            <a:r>
              <a:rPr sz="1400" dirty="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스퀘어" charset="0"/>
                <a:ea typeface="나눔스퀘어" charset="0"/>
              </a:rPr>
              <a:t>나타내기</a:t>
            </a:r>
            <a:endParaRPr lang="ko-KR" altLang="en-US" sz="1400" dirty="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</p:txBody>
      </p:sp>
      <p:cxnSp>
        <p:nvCxnSpPr>
          <p:cNvPr id="23" name="Rect 0"/>
          <p:cNvCxnSpPr>
            <a:endCxn id="7" idx="3"/>
          </p:cNvCxnSpPr>
          <p:nvPr/>
        </p:nvCxnSpPr>
        <p:spPr>
          <a:xfrm flipH="1">
            <a:off x="5184775" y="2753995"/>
            <a:ext cx="1165225" cy="0"/>
          </a:xfrm>
          <a:prstGeom prst="straightConnector1">
            <a:avLst/>
          </a:pr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상자 335"/>
          <p:cNvSpPr txBox="1">
            <a:spLocks/>
          </p:cNvSpPr>
          <p:nvPr/>
        </p:nvSpPr>
        <p:spPr>
          <a:xfrm>
            <a:off x="381000" y="149225"/>
            <a:ext cx="5147310" cy="6159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sz="2000" b="0">
                <a:solidFill>
                  <a:srgbClr val="000000"/>
                </a:solidFill>
                <a:latin typeface="나눔스퀘어 Bold" charset="0"/>
                <a:ea typeface="나눔스퀘어 Bold" charset="0"/>
              </a:rPr>
              <a:t>오픈 채팅방</a:t>
            </a:r>
            <a:endParaRPr lang="ko-KR" altLang="en-US" sz="2000" b="0">
              <a:solidFill>
                <a:srgbClr val="000000"/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400" b="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 0"/>
          <p:cNvSpPr txBox="1">
            <a:spLocks/>
          </p:cNvSpPr>
          <p:nvPr/>
        </p:nvSpPr>
        <p:spPr>
          <a:xfrm>
            <a:off x="359410" y="185420"/>
            <a:ext cx="2850515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00000"/>
              </a:lnSpc>
              <a:buFontTx/>
              <a:buNone/>
            </a:pPr>
            <a:r>
              <a:rPr lang="ko-KR" sz="2000" b="0">
                <a:latin typeface="나눔스퀘어 Bold" charset="0"/>
                <a:ea typeface="나눔스퀘어 Bold" charset="0"/>
              </a:rPr>
              <a:t>플로우차트</a:t>
            </a:r>
            <a:endParaRPr lang="ko-KR" altLang="en-US" sz="2000" b="0">
              <a:latin typeface="나눔스퀘어 Bold" charset="0"/>
              <a:ea typeface="나눔스퀘어 Bold" charset="0"/>
            </a:endParaRPr>
          </a:p>
        </p:txBody>
      </p:sp>
      <p:sp>
        <p:nvSpPr>
          <p:cNvPr id="18" name="도형 2"/>
          <p:cNvSpPr>
            <a:spLocks/>
          </p:cNvSpPr>
          <p:nvPr/>
        </p:nvSpPr>
        <p:spPr>
          <a:xfrm>
            <a:off x="1684020" y="685800"/>
            <a:ext cx="1260475" cy="375285"/>
          </a:xfrm>
          <a:prstGeom prst="roundRect">
            <a:avLst>
              <a:gd name="adj" fmla="val 4401"/>
            </a:avLst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나눔스퀘어" charset="0"/>
                <a:ea typeface="나눔스퀘어" charset="0"/>
              </a:rPr>
              <a:t>로그인</a:t>
            </a:r>
            <a:endParaRPr lang="ko-KR" altLang="en-US" sz="1000">
              <a:solidFill>
                <a:schemeClr val="tx1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9" name="도형 5"/>
          <p:cNvSpPr>
            <a:spLocks/>
          </p:cNvSpPr>
          <p:nvPr/>
        </p:nvSpPr>
        <p:spPr>
          <a:xfrm>
            <a:off x="1691005" y="2475230"/>
            <a:ext cx="1260475" cy="375285"/>
          </a:xfrm>
          <a:prstGeom prst="roundRect">
            <a:avLst>
              <a:gd name="adj" fmla="val 4401"/>
            </a:avLst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나눔스퀘어" charset="0"/>
                <a:ea typeface="나눔스퀘어" charset="0"/>
              </a:rPr>
              <a:t>홈</a:t>
            </a:r>
            <a:endParaRPr lang="ko-KR" altLang="en-US" sz="1000">
              <a:solidFill>
                <a:schemeClr val="tx1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20" name="도형 6"/>
          <p:cNvSpPr>
            <a:spLocks/>
          </p:cNvSpPr>
          <p:nvPr/>
        </p:nvSpPr>
        <p:spPr>
          <a:xfrm>
            <a:off x="4206875" y="1590040"/>
            <a:ext cx="1260475" cy="375285"/>
          </a:xfrm>
          <a:prstGeom prst="roundRect">
            <a:avLst>
              <a:gd name="adj" fmla="val 4401"/>
            </a:avLst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나눔스퀘어" charset="0"/>
                <a:ea typeface="나눔스퀘어" charset="0"/>
              </a:rPr>
              <a:t>타임라인</a:t>
            </a:r>
            <a:endParaRPr lang="ko-KR" altLang="en-US" sz="1000">
              <a:solidFill>
                <a:schemeClr val="tx1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21" name="도형 7"/>
          <p:cNvSpPr>
            <a:spLocks/>
          </p:cNvSpPr>
          <p:nvPr/>
        </p:nvSpPr>
        <p:spPr>
          <a:xfrm>
            <a:off x="4209415" y="684530"/>
            <a:ext cx="1260475" cy="375285"/>
          </a:xfrm>
          <a:prstGeom prst="roundRect">
            <a:avLst>
              <a:gd name="adj" fmla="val 4401"/>
            </a:avLst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나눔스퀘어" charset="0"/>
                <a:ea typeface="나눔스퀘어" charset="0"/>
              </a:rPr>
              <a:t>회원가입</a:t>
            </a:r>
            <a:endParaRPr lang="ko-KR" altLang="en-US" sz="1000">
              <a:solidFill>
                <a:schemeClr val="tx1"/>
              </a:solidFill>
              <a:latin typeface="나눔스퀘어" charset="0"/>
              <a:ea typeface="나눔스퀘어" charset="0"/>
            </a:endParaRPr>
          </a:p>
        </p:txBody>
      </p:sp>
      <p:cxnSp>
        <p:nvCxnSpPr>
          <p:cNvPr id="22" name="도형 8"/>
          <p:cNvCxnSpPr/>
          <p:nvPr/>
        </p:nvCxnSpPr>
        <p:spPr>
          <a:xfrm flipV="1">
            <a:off x="2943225" y="871855"/>
            <a:ext cx="1267460" cy="2540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10"/>
          <p:cNvCxnSpPr/>
          <p:nvPr/>
        </p:nvCxnSpPr>
        <p:spPr>
          <a:xfrm>
            <a:off x="2313940" y="1059815"/>
            <a:ext cx="8255" cy="141668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12"/>
          <p:cNvSpPr>
            <a:spLocks/>
          </p:cNvSpPr>
          <p:nvPr/>
        </p:nvSpPr>
        <p:spPr>
          <a:xfrm>
            <a:off x="4199255" y="3079750"/>
            <a:ext cx="1260475" cy="375285"/>
          </a:xfrm>
          <a:prstGeom prst="roundRect">
            <a:avLst>
              <a:gd name="adj" fmla="val 4401"/>
            </a:avLst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나눔스퀘어" charset="0"/>
                <a:ea typeface="나눔스퀘어" charset="0"/>
              </a:rPr>
              <a:t>나의일정</a:t>
            </a:r>
            <a:endParaRPr lang="ko-KR" altLang="en-US" sz="1000">
              <a:solidFill>
                <a:schemeClr val="tx1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27" name="도형 15"/>
          <p:cNvSpPr>
            <a:spLocks/>
          </p:cNvSpPr>
          <p:nvPr/>
        </p:nvSpPr>
        <p:spPr>
          <a:xfrm>
            <a:off x="6727825" y="3079750"/>
            <a:ext cx="1260475" cy="375285"/>
          </a:xfrm>
          <a:prstGeom prst="roundRect">
            <a:avLst>
              <a:gd name="adj" fmla="val 4401"/>
            </a:avLst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나눔스퀘어" charset="0"/>
                <a:ea typeface="나눔스퀘어" charset="0"/>
              </a:rPr>
              <a:t>캘린더</a:t>
            </a:r>
            <a:endParaRPr lang="ko-KR" altLang="en-US" sz="1000">
              <a:solidFill>
                <a:schemeClr val="tx1"/>
              </a:solidFill>
              <a:latin typeface="나눔스퀘어" charset="0"/>
              <a:ea typeface="나눔스퀘어" charset="0"/>
            </a:endParaRPr>
          </a:p>
        </p:txBody>
      </p:sp>
      <p:cxnSp>
        <p:nvCxnSpPr>
          <p:cNvPr id="28" name="도형 16"/>
          <p:cNvCxnSpPr/>
          <p:nvPr/>
        </p:nvCxnSpPr>
        <p:spPr>
          <a:xfrm flipV="1">
            <a:off x="2950210" y="1777365"/>
            <a:ext cx="1257935" cy="886460"/>
          </a:xfrm>
          <a:prstGeom prst="bentConnector3">
            <a:avLst>
              <a:gd name="adj1" fmla="val 50444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19"/>
          <p:cNvCxnSpPr/>
          <p:nvPr/>
        </p:nvCxnSpPr>
        <p:spPr>
          <a:xfrm rot="16200000" flipH="1">
            <a:off x="3580765" y="2658110"/>
            <a:ext cx="610235" cy="605155"/>
          </a:xfrm>
          <a:prstGeom prst="bentConnector3">
            <a:avLst>
              <a:gd name="adj1" fmla="val 100435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형 27"/>
          <p:cNvSpPr>
            <a:spLocks/>
          </p:cNvSpPr>
          <p:nvPr/>
        </p:nvSpPr>
        <p:spPr>
          <a:xfrm>
            <a:off x="4205605" y="6001385"/>
            <a:ext cx="1260475" cy="375285"/>
          </a:xfrm>
          <a:prstGeom prst="roundRect">
            <a:avLst>
              <a:gd name="adj" fmla="val 4401"/>
            </a:avLst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나눔스퀘어" charset="0"/>
                <a:ea typeface="나눔스퀘어" charset="0"/>
              </a:rPr>
              <a:t>채팅</a:t>
            </a:r>
            <a:endParaRPr lang="ko-KR" altLang="en-US" sz="1000">
              <a:solidFill>
                <a:schemeClr val="tx1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34" name="도형 31"/>
          <p:cNvSpPr>
            <a:spLocks/>
          </p:cNvSpPr>
          <p:nvPr/>
        </p:nvSpPr>
        <p:spPr>
          <a:xfrm rot="16200000" flipH="1">
            <a:off x="2432050" y="4414520"/>
            <a:ext cx="2927350" cy="621665"/>
          </a:xfrm>
          <a:prstGeom prst="bentConnector2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나눔스퀘어" charset="0"/>
              <a:ea typeface="나눔스퀘어" charset="0"/>
            </a:endParaRPr>
          </a:p>
        </p:txBody>
      </p:sp>
      <p:sp>
        <p:nvSpPr>
          <p:cNvPr id="36" name="도형 2"/>
          <p:cNvSpPr>
            <a:spLocks/>
          </p:cNvSpPr>
          <p:nvPr/>
        </p:nvSpPr>
        <p:spPr>
          <a:xfrm>
            <a:off x="9234170" y="876300"/>
            <a:ext cx="1261110" cy="375920"/>
          </a:xfrm>
          <a:prstGeom prst="roundRect">
            <a:avLst>
              <a:gd name="adj" fmla="val 4401"/>
            </a:avLst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나눔스퀘어" charset="0"/>
                <a:ea typeface="나눔스퀘어" charset="0"/>
              </a:rPr>
              <a:t>글 작성</a:t>
            </a:r>
            <a:endParaRPr lang="ko-KR" altLang="en-US" sz="1000">
              <a:solidFill>
                <a:schemeClr val="tx1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40" name="도형 4"/>
          <p:cNvSpPr>
            <a:spLocks/>
          </p:cNvSpPr>
          <p:nvPr/>
        </p:nvSpPr>
        <p:spPr>
          <a:xfrm>
            <a:off x="6713855" y="875030"/>
            <a:ext cx="1260475" cy="375285"/>
          </a:xfrm>
          <a:prstGeom prst="roundRect">
            <a:avLst>
              <a:gd name="adj" fmla="val 4401"/>
            </a:avLst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나눔스퀘어" charset="0"/>
                <a:ea typeface="나눔스퀘어" charset="0"/>
              </a:rPr>
              <a:t>전체 게시판</a:t>
            </a:r>
            <a:endParaRPr lang="ko-KR" altLang="en-US" sz="1000">
              <a:solidFill>
                <a:schemeClr val="tx1"/>
              </a:solidFill>
              <a:latin typeface="나눔스퀘어" charset="0"/>
              <a:ea typeface="나눔스퀘어" charset="0"/>
            </a:endParaRPr>
          </a:p>
        </p:txBody>
      </p:sp>
      <p:cxnSp>
        <p:nvCxnSpPr>
          <p:cNvPr id="41" name="도형 5"/>
          <p:cNvCxnSpPr/>
          <p:nvPr/>
        </p:nvCxnSpPr>
        <p:spPr>
          <a:xfrm flipV="1">
            <a:off x="5466715" y="1062355"/>
            <a:ext cx="1248410" cy="715645"/>
          </a:xfrm>
          <a:prstGeom prst="bentConnector3">
            <a:avLst>
              <a:gd name="adj1" fmla="val 49968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도형 6"/>
          <p:cNvSpPr>
            <a:spLocks/>
          </p:cNvSpPr>
          <p:nvPr/>
        </p:nvSpPr>
        <p:spPr>
          <a:xfrm rot="16200000" flipH="1">
            <a:off x="6036945" y="1830070"/>
            <a:ext cx="731520" cy="624840"/>
          </a:xfrm>
          <a:prstGeom prst="bentConnector2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나눔스퀘어" charset="0"/>
              <a:ea typeface="나눔스퀘어" charset="0"/>
            </a:endParaRPr>
          </a:p>
        </p:txBody>
      </p:sp>
      <p:sp>
        <p:nvSpPr>
          <p:cNvPr id="43" name="도형 7"/>
          <p:cNvSpPr>
            <a:spLocks/>
          </p:cNvSpPr>
          <p:nvPr/>
        </p:nvSpPr>
        <p:spPr>
          <a:xfrm>
            <a:off x="6727190" y="2332990"/>
            <a:ext cx="1261110" cy="375920"/>
          </a:xfrm>
          <a:prstGeom prst="roundRect">
            <a:avLst>
              <a:gd name="adj" fmla="val 4401"/>
            </a:avLst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나눔스퀘어" charset="0"/>
                <a:ea typeface="나눔스퀘어" charset="0"/>
              </a:rPr>
              <a:t>공지사항</a:t>
            </a:r>
            <a:endParaRPr lang="ko-KR" altLang="en-US" sz="1000">
              <a:solidFill>
                <a:schemeClr val="tx1"/>
              </a:solidFill>
              <a:latin typeface="나눔스퀘어" charset="0"/>
              <a:ea typeface="나눔스퀘어" charset="0"/>
            </a:endParaRPr>
          </a:p>
        </p:txBody>
      </p:sp>
      <p:cxnSp>
        <p:nvCxnSpPr>
          <p:cNvPr id="44" name="도형 9"/>
          <p:cNvCxnSpPr/>
          <p:nvPr/>
        </p:nvCxnSpPr>
        <p:spPr>
          <a:xfrm>
            <a:off x="7978775" y="1062355"/>
            <a:ext cx="1254760" cy="63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11"/>
          <p:cNvCxnSpPr/>
          <p:nvPr/>
        </p:nvCxnSpPr>
        <p:spPr>
          <a:xfrm>
            <a:off x="3585210" y="4876165"/>
            <a:ext cx="621030" cy="63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12"/>
          <p:cNvCxnSpPr/>
          <p:nvPr/>
        </p:nvCxnSpPr>
        <p:spPr>
          <a:xfrm>
            <a:off x="5451475" y="3256915"/>
            <a:ext cx="1254760" cy="63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도형 14"/>
          <p:cNvSpPr>
            <a:spLocks/>
          </p:cNvSpPr>
          <p:nvPr/>
        </p:nvSpPr>
        <p:spPr>
          <a:xfrm>
            <a:off x="4199255" y="4693285"/>
            <a:ext cx="1261110" cy="375920"/>
          </a:xfrm>
          <a:prstGeom prst="roundRect">
            <a:avLst>
              <a:gd name="adj" fmla="val 4401"/>
            </a:avLst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나눔스퀘어" charset="0"/>
                <a:ea typeface="나눔스퀘어" charset="0"/>
              </a:rPr>
              <a:t>클라우드</a:t>
            </a:r>
            <a:endParaRPr lang="ko-KR" altLang="en-US" sz="1000">
              <a:solidFill>
                <a:schemeClr val="tx1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48" name="도형 15"/>
          <p:cNvSpPr>
            <a:spLocks/>
          </p:cNvSpPr>
          <p:nvPr/>
        </p:nvSpPr>
        <p:spPr>
          <a:xfrm>
            <a:off x="9236710" y="3978910"/>
            <a:ext cx="1261110" cy="375920"/>
          </a:xfrm>
          <a:prstGeom prst="roundRect">
            <a:avLst>
              <a:gd name="adj" fmla="val 4401"/>
            </a:avLst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나눔스퀘어" charset="0"/>
                <a:ea typeface="나눔스퀘어" charset="0"/>
              </a:rPr>
              <a:t>파일 업로드 /다운로드</a:t>
            </a:r>
            <a:endParaRPr lang="ko-KR" altLang="en-US" sz="1000">
              <a:solidFill>
                <a:schemeClr val="tx1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49" name="도형 16"/>
          <p:cNvSpPr>
            <a:spLocks/>
          </p:cNvSpPr>
          <p:nvPr/>
        </p:nvSpPr>
        <p:spPr>
          <a:xfrm>
            <a:off x="6716395" y="3977640"/>
            <a:ext cx="1260475" cy="375285"/>
          </a:xfrm>
          <a:prstGeom prst="roundRect">
            <a:avLst>
              <a:gd name="adj" fmla="val 4401"/>
            </a:avLst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나눔스퀘어" charset="0"/>
                <a:ea typeface="나눔스퀘어" charset="0"/>
              </a:rPr>
              <a:t>폴더 생성</a:t>
            </a:r>
            <a:endParaRPr lang="ko-KR" altLang="en-US" sz="1000">
              <a:solidFill>
                <a:schemeClr val="tx1"/>
              </a:solidFill>
              <a:latin typeface="나눔스퀘어" charset="0"/>
              <a:ea typeface="나눔스퀘어" charset="0"/>
            </a:endParaRPr>
          </a:p>
        </p:txBody>
      </p:sp>
      <p:cxnSp>
        <p:nvCxnSpPr>
          <p:cNvPr id="50" name="도형 17"/>
          <p:cNvCxnSpPr/>
          <p:nvPr/>
        </p:nvCxnSpPr>
        <p:spPr>
          <a:xfrm flipV="1">
            <a:off x="5469255" y="4164965"/>
            <a:ext cx="1248410" cy="715645"/>
          </a:xfrm>
          <a:prstGeom prst="bentConnector3">
            <a:avLst>
              <a:gd name="adj1" fmla="val 49968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도형 18"/>
          <p:cNvSpPr>
            <a:spLocks/>
          </p:cNvSpPr>
          <p:nvPr/>
        </p:nvSpPr>
        <p:spPr>
          <a:xfrm rot="16200000" flipH="1">
            <a:off x="6039485" y="4932680"/>
            <a:ext cx="731520" cy="624840"/>
          </a:xfrm>
          <a:prstGeom prst="bentConnector2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나눔스퀘어" charset="0"/>
              <a:ea typeface="나눔스퀘어" charset="0"/>
            </a:endParaRPr>
          </a:p>
        </p:txBody>
      </p:sp>
      <p:sp>
        <p:nvSpPr>
          <p:cNvPr id="52" name="도형 19"/>
          <p:cNvSpPr>
            <a:spLocks/>
          </p:cNvSpPr>
          <p:nvPr/>
        </p:nvSpPr>
        <p:spPr>
          <a:xfrm>
            <a:off x="6729730" y="5435600"/>
            <a:ext cx="1261110" cy="375920"/>
          </a:xfrm>
          <a:prstGeom prst="roundRect">
            <a:avLst>
              <a:gd name="adj" fmla="val 4401"/>
            </a:avLst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나눔스퀘어" charset="0"/>
                <a:ea typeface="나눔스퀘어" charset="0"/>
              </a:rPr>
              <a:t>파일 업로드 /다운로드</a:t>
            </a:r>
            <a:endParaRPr lang="ko-KR" altLang="en-US" sz="1000">
              <a:solidFill>
                <a:schemeClr val="tx1"/>
              </a:solidFill>
              <a:latin typeface="나눔스퀘어" charset="0"/>
              <a:ea typeface="나눔스퀘어" charset="0"/>
            </a:endParaRPr>
          </a:p>
        </p:txBody>
      </p:sp>
      <p:cxnSp>
        <p:nvCxnSpPr>
          <p:cNvPr id="53" name="도형 20"/>
          <p:cNvCxnSpPr/>
          <p:nvPr/>
        </p:nvCxnSpPr>
        <p:spPr>
          <a:xfrm>
            <a:off x="7981315" y="4164965"/>
            <a:ext cx="1254760" cy="63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도형 21"/>
          <p:cNvSpPr>
            <a:spLocks/>
          </p:cNvSpPr>
          <p:nvPr/>
        </p:nvSpPr>
        <p:spPr>
          <a:xfrm>
            <a:off x="9245600" y="3078480"/>
            <a:ext cx="1261110" cy="375920"/>
          </a:xfrm>
          <a:prstGeom prst="roundRect">
            <a:avLst>
              <a:gd name="adj" fmla="val 4401"/>
            </a:avLst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나눔스퀘어" charset="0"/>
                <a:ea typeface="나눔스퀘어" charset="0"/>
              </a:rPr>
              <a:t>일정 등록</a:t>
            </a:r>
            <a:endParaRPr lang="ko-KR" altLang="en-US" sz="1000">
              <a:solidFill>
                <a:schemeClr val="tx1"/>
              </a:solidFill>
              <a:latin typeface="나눔스퀘어" charset="0"/>
              <a:ea typeface="나눔스퀘어" charset="0"/>
            </a:endParaRPr>
          </a:p>
        </p:txBody>
      </p:sp>
      <p:cxnSp>
        <p:nvCxnSpPr>
          <p:cNvPr id="55" name="도형 22"/>
          <p:cNvCxnSpPr/>
          <p:nvPr/>
        </p:nvCxnSpPr>
        <p:spPr>
          <a:xfrm>
            <a:off x="7990205" y="3264535"/>
            <a:ext cx="1254760" cy="63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도형 208"/>
          <p:cNvSpPr>
            <a:spLocks/>
          </p:cNvSpPr>
          <p:nvPr/>
        </p:nvSpPr>
        <p:spPr>
          <a:xfrm>
            <a:off x="6751955" y="6017260"/>
            <a:ext cx="1260475" cy="375285"/>
          </a:xfrm>
          <a:prstGeom prst="roundRect">
            <a:avLst>
              <a:gd name="adj" fmla="val 4401"/>
            </a:avLst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나눔스퀘어" charset="0"/>
                <a:ea typeface="나눔스퀘어" charset="0"/>
              </a:rPr>
              <a:t>회원 리스트</a:t>
            </a:r>
            <a:endParaRPr lang="ko-KR" altLang="en-US" sz="1000">
              <a:solidFill>
                <a:schemeClr val="tx1"/>
              </a:solidFill>
              <a:latin typeface="나눔스퀘어" charset="0"/>
              <a:ea typeface="나눔스퀘어" charset="0"/>
            </a:endParaRPr>
          </a:p>
        </p:txBody>
      </p:sp>
      <p:cxnSp>
        <p:nvCxnSpPr>
          <p:cNvPr id="57" name="도형 209"/>
          <p:cNvCxnSpPr/>
          <p:nvPr/>
        </p:nvCxnSpPr>
        <p:spPr>
          <a:xfrm>
            <a:off x="5475605" y="6194425"/>
            <a:ext cx="1254760" cy="63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도형 210"/>
          <p:cNvSpPr>
            <a:spLocks/>
          </p:cNvSpPr>
          <p:nvPr/>
        </p:nvSpPr>
        <p:spPr>
          <a:xfrm>
            <a:off x="9269730" y="6015990"/>
            <a:ext cx="1261110" cy="375920"/>
          </a:xfrm>
          <a:prstGeom prst="roundRect">
            <a:avLst>
              <a:gd name="adj" fmla="val 4401"/>
            </a:avLst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나눔스퀘어" charset="0"/>
                <a:ea typeface="나눔스퀘어" charset="0"/>
              </a:rPr>
              <a:t>단체 채팅방</a:t>
            </a:r>
            <a:endParaRPr lang="ko-KR" altLang="en-US" sz="1000">
              <a:solidFill>
                <a:schemeClr val="tx1"/>
              </a:solidFill>
              <a:latin typeface="나눔스퀘어" charset="0"/>
              <a:ea typeface="나눔스퀘어" charset="0"/>
            </a:endParaRPr>
          </a:p>
        </p:txBody>
      </p:sp>
      <p:cxnSp>
        <p:nvCxnSpPr>
          <p:cNvPr id="59" name="도형 211"/>
          <p:cNvCxnSpPr/>
          <p:nvPr/>
        </p:nvCxnSpPr>
        <p:spPr>
          <a:xfrm>
            <a:off x="8014335" y="6202045"/>
            <a:ext cx="1254760" cy="63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33"/>
          <p:cNvSpPr txBox="1">
            <a:spLocks/>
          </p:cNvSpPr>
          <p:nvPr/>
        </p:nvSpPr>
        <p:spPr>
          <a:xfrm>
            <a:off x="347980" y="196850"/>
            <a:ext cx="3104515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00000"/>
              </a:lnSpc>
              <a:buFontTx/>
              <a:buNone/>
            </a:pPr>
            <a:r>
              <a:rPr lang="ko-KR" sz="2000" b="0">
                <a:latin typeface="나눔스퀘어 Bold" charset="0"/>
                <a:ea typeface="나눔스퀘어 Bold" charset="0"/>
              </a:rPr>
              <a:t>로그인 / 회원가입</a:t>
            </a:r>
            <a:endParaRPr lang="ko-KR" altLang="en-US" sz="2000" b="0">
              <a:latin typeface="나눔스퀘어 Bold" charset="0"/>
              <a:ea typeface="나눔스퀘어 Bold" charset="0"/>
            </a:endParaRPr>
          </a:p>
        </p:txBody>
      </p:sp>
      <p:sp>
        <p:nvSpPr>
          <p:cNvPr id="20" name="텍스트 상자 68"/>
          <p:cNvSpPr txBox="1">
            <a:spLocks/>
          </p:cNvSpPr>
          <p:nvPr/>
        </p:nvSpPr>
        <p:spPr>
          <a:xfrm>
            <a:off x="6282690" y="916940"/>
            <a:ext cx="5149850" cy="46183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라운드 Bold" charset="0"/>
                <a:ea typeface="나눔스퀘어라운드 Bold" charset="0"/>
              </a:rPr>
              <a:t>1. 로그인 성공</a:t>
            </a:r>
            <a:endParaRPr lang="ko-KR" altLang="en-US" sz="1400" b="0">
              <a:latin typeface="나눔스퀘어라운드 Bold" charset="0"/>
              <a:ea typeface="나눔스퀘어라운드 Bold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- 메인 페이지로 이동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- 채팅 접속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라운드 Bold" charset="0"/>
                <a:ea typeface="나눔스퀘어라운드 Bold" charset="0"/>
              </a:rPr>
              <a:t>2. 로그인 실패</a:t>
            </a:r>
            <a:endParaRPr lang="ko-KR" altLang="en-US" sz="1400" b="0">
              <a:latin typeface="나눔스퀘어라운드 Bold" charset="0"/>
              <a:ea typeface="나눔스퀘어라운드 Bold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- 알림창으로 실패 메세지 (정보가 올바르지않습니다)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- 로그인페이지로 이동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라운드 Bold" charset="0"/>
                <a:ea typeface="나눔스퀘어라운드 Bold" charset="0"/>
              </a:rPr>
              <a:t>3. 회원가입 성공</a:t>
            </a:r>
            <a:endParaRPr lang="ko-KR" altLang="en-US" sz="1400" b="0">
              <a:latin typeface="나눔스퀘어라운드 Bold" charset="0"/>
              <a:ea typeface="나눔스퀘어라운드 Bold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- 성공 메세지 출력 후 로그인 페이지도 이동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- DB에 회원정보 등록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라운드 Bold" charset="0"/>
                <a:ea typeface="나눔스퀘어라운드 Bold" charset="0"/>
              </a:rPr>
              <a:t>4. 회원가입 실패</a:t>
            </a:r>
            <a:endParaRPr lang="ko-KR" altLang="en-US" sz="1400" b="0">
              <a:latin typeface="나눔스퀘어라운드 Bold" charset="0"/>
              <a:ea typeface="나눔스퀘어라운드 Bold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- 각각 폼마다 예외처리</a:t>
            </a: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  <p:grpSp>
        <p:nvGrpSpPr>
          <p:cNvPr id="24" name="그룹 190"/>
          <p:cNvGrpSpPr/>
          <p:nvPr/>
        </p:nvGrpSpPr>
        <p:grpSpPr>
          <a:xfrm>
            <a:off x="793750" y="1288415"/>
            <a:ext cx="5131435" cy="2607945"/>
            <a:chOff x="793750" y="1288415"/>
            <a:chExt cx="5131435" cy="2607945"/>
          </a:xfrm>
        </p:grpSpPr>
        <p:sp>
          <p:nvSpPr>
            <p:cNvPr id="4" name="도형 35"/>
            <p:cNvSpPr>
              <a:spLocks/>
            </p:cNvSpPr>
            <p:nvPr/>
          </p:nvSpPr>
          <p:spPr>
            <a:xfrm>
              <a:off x="874395" y="1289685"/>
              <a:ext cx="1260475" cy="375285"/>
            </a:xfrm>
            <a:prstGeom prst="roundRect">
              <a:avLst>
                <a:gd name="adj" fmla="val 4401"/>
              </a:avLst>
            </a:pr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로그인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도형 36"/>
            <p:cNvSpPr>
              <a:spLocks/>
            </p:cNvSpPr>
            <p:nvPr/>
          </p:nvSpPr>
          <p:spPr>
            <a:xfrm>
              <a:off x="3399790" y="1288415"/>
              <a:ext cx="1260475" cy="375285"/>
            </a:xfrm>
            <a:prstGeom prst="roundRect">
              <a:avLst>
                <a:gd name="adj" fmla="val 4401"/>
              </a:avLst>
            </a:pr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회원가입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도형 37"/>
            <p:cNvCxnSpPr/>
            <p:nvPr/>
          </p:nvCxnSpPr>
          <p:spPr>
            <a:xfrm flipV="1">
              <a:off x="2133600" y="1475740"/>
              <a:ext cx="1267460" cy="2540"/>
            </a:xfrm>
            <a:prstGeom prst="straightConnector1">
              <a:avLst/>
            </a:prstGeom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도형 38"/>
            <p:cNvSpPr>
              <a:spLocks/>
            </p:cNvSpPr>
            <p:nvPr/>
          </p:nvSpPr>
          <p:spPr>
            <a:xfrm>
              <a:off x="876935" y="3521075"/>
              <a:ext cx="1260475" cy="375285"/>
            </a:xfrm>
            <a:prstGeom prst="roundRect">
              <a:avLst>
                <a:gd name="adj" fmla="val 4401"/>
              </a:avLst>
            </a:pr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로그인 성공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39"/>
            <p:cNvSpPr>
              <a:spLocks/>
            </p:cNvSpPr>
            <p:nvPr/>
          </p:nvSpPr>
          <p:spPr>
            <a:xfrm>
              <a:off x="3402330" y="3519805"/>
              <a:ext cx="1260475" cy="375285"/>
            </a:xfrm>
            <a:prstGeom prst="roundRect">
              <a:avLst>
                <a:gd name="adj" fmla="val 4401"/>
              </a:avLst>
            </a:pr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회원가입 성공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40"/>
            <p:cNvSpPr>
              <a:spLocks/>
            </p:cNvSpPr>
            <p:nvPr/>
          </p:nvSpPr>
          <p:spPr>
            <a:xfrm>
              <a:off x="874395" y="2286000"/>
              <a:ext cx="1267460" cy="528955"/>
            </a:xfrm>
            <a:prstGeom prst="flowChartDecision">
              <a:avLst/>
            </a:pr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판단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latinLnBrk="0" hangingPunct="1">
                <a:buFontTx/>
                <a:buNone/>
              </a:pPr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Y/N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도형 43"/>
            <p:cNvSpPr>
              <a:spLocks/>
            </p:cNvSpPr>
            <p:nvPr/>
          </p:nvSpPr>
          <p:spPr>
            <a:xfrm>
              <a:off x="3413760" y="2280285"/>
              <a:ext cx="1257300" cy="528955"/>
            </a:xfrm>
            <a:prstGeom prst="flowChartDecision">
              <a:avLst/>
            </a:pr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판단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latinLnBrk="0" hangingPunct="1">
                <a:buFontTx/>
                <a:buNone/>
              </a:pPr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Y/N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1" name="도형 45"/>
            <p:cNvCxnSpPr/>
            <p:nvPr/>
          </p:nvCxnSpPr>
          <p:spPr>
            <a:xfrm>
              <a:off x="1504315" y="1663700"/>
              <a:ext cx="1270" cy="612140"/>
            </a:xfrm>
            <a:prstGeom prst="straightConnector1">
              <a:avLst/>
            </a:prstGeom>
            <a:ln w="6350" cap="flat" cmpd="sng">
              <a:solidFill>
                <a:schemeClr val="tx1"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47"/>
            <p:cNvCxnSpPr/>
            <p:nvPr/>
          </p:nvCxnSpPr>
          <p:spPr>
            <a:xfrm flipH="1">
              <a:off x="1506855" y="2813685"/>
              <a:ext cx="1905" cy="708660"/>
            </a:xfrm>
            <a:prstGeom prst="straightConnector1">
              <a:avLst/>
            </a:prstGeom>
            <a:ln w="6350" cap="flat" cmpd="sng">
              <a:solidFill>
                <a:schemeClr val="tx1"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도형 48"/>
            <p:cNvCxnSpPr/>
            <p:nvPr/>
          </p:nvCxnSpPr>
          <p:spPr>
            <a:xfrm>
              <a:off x="4034155" y="1667510"/>
              <a:ext cx="1270" cy="612140"/>
            </a:xfrm>
            <a:prstGeom prst="straightConnector1">
              <a:avLst/>
            </a:prstGeom>
            <a:ln w="6350" cap="flat" cmpd="sng">
              <a:solidFill>
                <a:schemeClr val="tx1"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도형 49"/>
            <p:cNvCxnSpPr/>
            <p:nvPr/>
          </p:nvCxnSpPr>
          <p:spPr>
            <a:xfrm flipH="1">
              <a:off x="4036695" y="2817495"/>
              <a:ext cx="1905" cy="708660"/>
            </a:xfrm>
            <a:prstGeom prst="straightConnector1">
              <a:avLst/>
            </a:prstGeom>
            <a:ln w="6350" cap="flat" cmpd="sng">
              <a:solidFill>
                <a:schemeClr val="tx1"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도형 58"/>
            <p:cNvSpPr>
              <a:spLocks/>
            </p:cNvSpPr>
            <p:nvPr/>
          </p:nvSpPr>
          <p:spPr>
            <a:xfrm>
              <a:off x="2147570" y="2830195"/>
              <a:ext cx="1260475" cy="375285"/>
            </a:xfrm>
            <a:prstGeom prst="roundRect">
              <a:avLst>
                <a:gd name="adj" fmla="val 4401"/>
              </a:avLst>
            </a:pr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로그인 실패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도형 59"/>
            <p:cNvSpPr>
              <a:spLocks/>
            </p:cNvSpPr>
            <p:nvPr/>
          </p:nvSpPr>
          <p:spPr>
            <a:xfrm>
              <a:off x="4664710" y="2837815"/>
              <a:ext cx="1260475" cy="375285"/>
            </a:xfrm>
            <a:prstGeom prst="roundRect">
              <a:avLst>
                <a:gd name="adj" fmla="val 4401"/>
              </a:avLst>
            </a:pr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회원가입 실패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도형 60"/>
            <p:cNvSpPr>
              <a:spLocks/>
            </p:cNvSpPr>
            <p:nvPr/>
          </p:nvSpPr>
          <p:spPr>
            <a:xfrm>
              <a:off x="2140585" y="2550160"/>
              <a:ext cx="638175" cy="281305"/>
            </a:xfrm>
            <a:prstGeom prst="bentConnector2">
              <a:avLst/>
            </a:prstGeom>
            <a:ln w="6350" cap="flat" cmpd="sng">
              <a:solidFill>
                <a:schemeClr val="tx1"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도형 61"/>
            <p:cNvSpPr>
              <a:spLocks/>
            </p:cNvSpPr>
            <p:nvPr/>
          </p:nvSpPr>
          <p:spPr>
            <a:xfrm>
              <a:off x="4669790" y="2544445"/>
              <a:ext cx="626110" cy="294640"/>
            </a:xfrm>
            <a:prstGeom prst="bentConnector2">
              <a:avLst/>
            </a:prstGeom>
            <a:ln w="6350" cap="flat" cmpd="sng">
              <a:solidFill>
                <a:schemeClr val="tx1"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도형 64"/>
            <p:cNvSpPr>
              <a:spLocks/>
            </p:cNvSpPr>
            <p:nvPr/>
          </p:nvSpPr>
          <p:spPr>
            <a:xfrm>
              <a:off x="793750" y="3453130"/>
              <a:ext cx="180975" cy="180975"/>
            </a:xfrm>
            <a:prstGeom prst="ellipse">
              <a:avLst/>
            </a:prstGeom>
            <a:solidFill>
              <a:srgbClr val="FF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100" b="1">
                  <a:latin typeface="맑은 고딕" charset="0"/>
                  <a:ea typeface="맑은 고딕" charset="0"/>
                </a:rPr>
                <a:t>1</a:t>
              </a:r>
              <a:endParaRPr lang="ko-KR" altLang="en-US" sz="1100" b="1"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도형 69"/>
            <p:cNvSpPr>
              <a:spLocks/>
            </p:cNvSpPr>
            <p:nvPr/>
          </p:nvSpPr>
          <p:spPr>
            <a:xfrm>
              <a:off x="2048510" y="2731135"/>
              <a:ext cx="180975" cy="180975"/>
            </a:xfrm>
            <a:prstGeom prst="ellipse">
              <a:avLst/>
            </a:prstGeom>
            <a:solidFill>
              <a:srgbClr val="FF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100" b="1">
                  <a:latin typeface="맑은 고딕" charset="0"/>
                  <a:ea typeface="맑은 고딕" charset="0"/>
                </a:rPr>
                <a:t>2</a:t>
              </a:r>
              <a:endParaRPr lang="ko-KR" altLang="en-US" sz="1100" b="1"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도형 70"/>
            <p:cNvSpPr>
              <a:spLocks/>
            </p:cNvSpPr>
            <p:nvPr/>
          </p:nvSpPr>
          <p:spPr>
            <a:xfrm>
              <a:off x="3326765" y="3437890"/>
              <a:ext cx="180975" cy="180975"/>
            </a:xfrm>
            <a:prstGeom prst="ellipse">
              <a:avLst/>
            </a:prstGeom>
            <a:solidFill>
              <a:srgbClr val="FF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100" b="1">
                  <a:latin typeface="맑은 고딕" charset="0"/>
                  <a:ea typeface="맑은 고딕" charset="0"/>
                </a:rPr>
                <a:t>3</a:t>
              </a:r>
              <a:endParaRPr lang="ko-KR" altLang="en-US" sz="1100" b="1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도형 71"/>
            <p:cNvSpPr>
              <a:spLocks/>
            </p:cNvSpPr>
            <p:nvPr/>
          </p:nvSpPr>
          <p:spPr>
            <a:xfrm>
              <a:off x="4573270" y="2755265"/>
              <a:ext cx="180975" cy="180975"/>
            </a:xfrm>
            <a:prstGeom prst="ellipse">
              <a:avLst/>
            </a:prstGeom>
            <a:solidFill>
              <a:srgbClr val="FF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100" b="1">
                  <a:latin typeface="맑은 고딕" charset="0"/>
                  <a:ea typeface="맑은 고딕" charset="0"/>
                </a:rPr>
                <a:t>4</a:t>
              </a:r>
              <a:endParaRPr lang="ko-KR" altLang="en-US" sz="1100" b="1"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340360" y="165100"/>
            <a:ext cx="3104515" cy="8775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2000" b="0">
                <a:latin typeface="나눔스퀘어 Bold" charset="0"/>
                <a:ea typeface="나눔스퀘어 Bold" charset="0"/>
              </a:rPr>
              <a:t>레이아웃</a:t>
            </a:r>
            <a:endParaRPr lang="ko-KR" altLang="en-US" sz="2000" b="0">
              <a:latin typeface="나눔스퀘어 Bold" charset="0"/>
              <a:ea typeface="나눔스퀘어 Bold" charset="0"/>
            </a:endParaRPr>
          </a:p>
          <a:p>
            <a:pPr marL="0" indent="0" algn="l" latinLnBrk="0" hangingPunct="1">
              <a:lnSpc>
                <a:spcPct val="10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전체 프레임 1200 x 720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0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ovenapp 툴로 제작</a:t>
            </a: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9056370" y="1155700"/>
            <a:ext cx="2961640" cy="33254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라운드 Bold" charset="0"/>
                <a:ea typeface="나눔스퀘어라운드 Bold" charset="0"/>
              </a:rPr>
              <a:t>1. 상단 메뉴바</a:t>
            </a:r>
            <a:endParaRPr lang="ko-KR" altLang="en-US" sz="1400" b="0">
              <a:latin typeface="나눔스퀘어라운드 Bold" charset="0"/>
              <a:ea typeface="나눔스퀘어라운드 Bold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- 아이콘 / 프로젝트이름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- 채팅 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- 설정 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endParaRPr lang="ko-KR" altLang="en-US" sz="1400" b="0">
              <a:latin typeface="나눔스퀘어라운드 Bold" charset="0"/>
              <a:ea typeface="나눔스퀘어라운드 Bold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라운드 Bold" charset="0"/>
                <a:ea typeface="나눔스퀘어라운드 Bold" charset="0"/>
              </a:rPr>
              <a:t>2. 사이드바</a:t>
            </a:r>
            <a:endParaRPr lang="ko-KR" altLang="en-US" sz="1400" b="0">
              <a:latin typeface="나눔스퀘어라운드 Bold" charset="0"/>
              <a:ea typeface="나눔스퀘어라운드 Bold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- 사이드탭을 이용해 메뉴끼리 이동이 용이하도록 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endParaRPr lang="ko-KR" altLang="en-US" sz="1400" b="0">
              <a:latin typeface="나눔스퀘어라운드 Bold" charset="0"/>
              <a:ea typeface="나눔스퀘어라운드 Bold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라운드 Bold" charset="0"/>
                <a:ea typeface="나눔스퀘어라운드 Bold" charset="0"/>
              </a:rPr>
              <a:t>3. 콘텐츠 영역</a:t>
            </a:r>
            <a:endParaRPr lang="ko-KR" altLang="en-US" sz="1400" b="0">
              <a:latin typeface="나눔스퀘어라운드 Bold" charset="0"/>
              <a:ea typeface="나눔스퀘어라운드 Bold" charset="0"/>
            </a:endParaRPr>
          </a:p>
        </p:txBody>
      </p:sp>
      <p:pic>
        <p:nvPicPr>
          <p:cNvPr id="4" name="그림 73" descr="C:/Users/master/AppData/Roaming/PolarisOffice/ETemp/9016_15262936/fImage81291131119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255" y="1278255"/>
            <a:ext cx="8676640" cy="4342765"/>
          </a:xfrm>
          <a:prstGeom prst="rect">
            <a:avLst/>
          </a:prstGeom>
          <a:noFill/>
        </p:spPr>
      </p:pic>
      <p:sp>
        <p:nvSpPr>
          <p:cNvPr id="6" name="도형 77"/>
          <p:cNvSpPr>
            <a:spLocks/>
          </p:cNvSpPr>
          <p:nvPr/>
        </p:nvSpPr>
        <p:spPr>
          <a:xfrm>
            <a:off x="134620" y="1270000"/>
            <a:ext cx="8677275" cy="4359275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80"/>
          <p:cNvSpPr>
            <a:spLocks/>
          </p:cNvSpPr>
          <p:nvPr/>
        </p:nvSpPr>
        <p:spPr>
          <a:xfrm>
            <a:off x="5048250" y="1333500"/>
            <a:ext cx="180340" cy="18034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100" b="1">
                <a:latin typeface="맑은 고딕" charset="0"/>
                <a:ea typeface="맑은 고딕" charset="0"/>
              </a:rPr>
              <a:t>1</a:t>
            </a:r>
            <a:endParaRPr lang="ko-KR" altLang="en-US" sz="1100" b="1">
              <a:latin typeface="맑은 고딕" charset="0"/>
              <a:ea typeface="맑은 고딕" charset="0"/>
            </a:endParaRPr>
          </a:p>
        </p:txBody>
      </p:sp>
      <p:sp>
        <p:nvSpPr>
          <p:cNvPr id="8" name="도형 81"/>
          <p:cNvSpPr>
            <a:spLocks/>
          </p:cNvSpPr>
          <p:nvPr/>
        </p:nvSpPr>
        <p:spPr>
          <a:xfrm>
            <a:off x="690245" y="3659505"/>
            <a:ext cx="180340" cy="18034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100" b="1">
                <a:latin typeface="맑은 고딕" charset="0"/>
                <a:ea typeface="맑은 고딕" charset="0"/>
              </a:rPr>
              <a:t>2</a:t>
            </a:r>
            <a:endParaRPr lang="ko-KR" altLang="en-US" sz="1100" b="1">
              <a:latin typeface="맑은 고딕" charset="0"/>
              <a:ea typeface="맑은 고딕" charset="0"/>
            </a:endParaRPr>
          </a:p>
        </p:txBody>
      </p:sp>
      <p:sp>
        <p:nvSpPr>
          <p:cNvPr id="9" name="도형 82"/>
          <p:cNvSpPr>
            <a:spLocks/>
          </p:cNvSpPr>
          <p:nvPr/>
        </p:nvSpPr>
        <p:spPr>
          <a:xfrm>
            <a:off x="5048250" y="3429635"/>
            <a:ext cx="180340" cy="18034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100" b="1">
                <a:latin typeface="맑은 고딕" charset="0"/>
                <a:ea typeface="맑은 고딕" charset="0"/>
              </a:rPr>
              <a:t>3</a:t>
            </a:r>
            <a:endParaRPr lang="ko-KR" altLang="en-US" sz="11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276860" y="165100"/>
            <a:ext cx="7677150" cy="942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2000" b="0">
                <a:latin typeface="나눔스퀘어 Bold" charset="0"/>
                <a:ea typeface="나눔스퀘어 Bold" charset="0"/>
              </a:rPr>
              <a:t>홈</a:t>
            </a:r>
            <a:endParaRPr lang="ko-KR" altLang="en-US" sz="2000" b="0">
              <a:latin typeface="나눔스퀘어 Bold" charset="0"/>
              <a:ea typeface="나눔스퀘어 Bold" charset="0"/>
            </a:endParaRPr>
          </a:p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전체 회원의 주간일정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사용자가 로그인 성공 시 처음 보여지는 화면으로 모든 회원들의 주간 일정 확인이 가능</a:t>
            </a: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  <p:pic>
        <p:nvPicPr>
          <p:cNvPr id="3" name="그림 195" descr="C:/Users/master/AppData/Roaming/PolarisOffice/ETemp/9016_15262936/fImage272593248606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95" y="1284605"/>
            <a:ext cx="8682990" cy="4979035"/>
          </a:xfrm>
          <a:prstGeom prst="rect">
            <a:avLst/>
          </a:prstGeom>
          <a:noFill/>
        </p:spPr>
      </p:pic>
      <p:sp>
        <p:nvSpPr>
          <p:cNvPr id="4" name="도형 196"/>
          <p:cNvSpPr>
            <a:spLocks/>
          </p:cNvSpPr>
          <p:nvPr/>
        </p:nvSpPr>
        <p:spPr>
          <a:xfrm>
            <a:off x="4175125" y="1666875"/>
            <a:ext cx="180975" cy="18097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100" b="1">
                <a:latin typeface="맑은 고딕" charset="0"/>
                <a:ea typeface="맑은 고딕" charset="0"/>
              </a:rPr>
              <a:t>1</a:t>
            </a:r>
            <a:endParaRPr lang="ko-KR" altLang="en-US" sz="1100" b="1">
              <a:latin typeface="맑은 고딕" charset="0"/>
              <a:ea typeface="맑은 고딕" charset="0"/>
            </a:endParaRPr>
          </a:p>
        </p:txBody>
      </p:sp>
      <p:sp>
        <p:nvSpPr>
          <p:cNvPr id="5" name="도형 197"/>
          <p:cNvSpPr>
            <a:spLocks/>
          </p:cNvSpPr>
          <p:nvPr/>
        </p:nvSpPr>
        <p:spPr>
          <a:xfrm>
            <a:off x="5048250" y="1571625"/>
            <a:ext cx="180975" cy="18097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100" b="1">
                <a:latin typeface="맑은 고딕" charset="0"/>
                <a:ea typeface="맑은 고딕" charset="0"/>
              </a:rPr>
              <a:t>2</a:t>
            </a:r>
            <a:endParaRPr lang="ko-KR" altLang="en-US" sz="1100" b="1">
              <a:latin typeface="맑은 고딕" charset="0"/>
              <a:ea typeface="맑은 고딕" charset="0"/>
            </a:endParaRPr>
          </a:p>
        </p:txBody>
      </p:sp>
      <p:sp>
        <p:nvSpPr>
          <p:cNvPr id="6" name="도형 198"/>
          <p:cNvSpPr>
            <a:spLocks/>
          </p:cNvSpPr>
          <p:nvPr/>
        </p:nvSpPr>
        <p:spPr>
          <a:xfrm>
            <a:off x="6580505" y="2278380"/>
            <a:ext cx="180975" cy="18097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100" b="1">
                <a:latin typeface="맑은 고딕" charset="0"/>
                <a:ea typeface="맑은 고딕" charset="0"/>
              </a:rPr>
              <a:t>3</a:t>
            </a:r>
            <a:endParaRPr lang="ko-KR" altLang="en-US" sz="1100" b="1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99"/>
          <p:cNvSpPr txBox="1">
            <a:spLocks/>
          </p:cNvSpPr>
          <p:nvPr/>
        </p:nvSpPr>
        <p:spPr>
          <a:xfrm>
            <a:off x="9056370" y="1155700"/>
            <a:ext cx="2962275" cy="42951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라운드 Bold" charset="0"/>
                <a:ea typeface="나눔스퀘어라운드 Bold" charset="0"/>
              </a:rPr>
              <a:t>1. 날짜 이동 버튼</a:t>
            </a:r>
            <a:endParaRPr lang="ko-KR" altLang="en-US" sz="1400" b="0">
              <a:latin typeface="나눔스퀘어라운드 Bold" charset="0"/>
              <a:ea typeface="나눔스퀘어라운드 Bold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좌 우 두개의 버튼을 이용하여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주간 단위로 이동 가능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endParaRPr lang="ko-KR" altLang="en-US" sz="1400" b="0">
              <a:latin typeface="나눔스퀘어라운드 Bold" charset="0"/>
              <a:ea typeface="나눔스퀘어라운드 Bold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라운드 Bold" charset="0"/>
                <a:ea typeface="나눔스퀘어라운드 Bold" charset="0"/>
              </a:rPr>
              <a:t>2. 날짜 라벨</a:t>
            </a:r>
            <a:endParaRPr lang="ko-KR" altLang="en-US" sz="1400" b="0">
              <a:latin typeface="나눔스퀘어라운드 Bold" charset="0"/>
              <a:ea typeface="나눔스퀘어라운드 Bold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클릭시 이번주로 돌아옴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endParaRPr lang="ko-KR" altLang="en-US" sz="1400" b="0">
              <a:latin typeface="나눔스퀘어라운드 Bold" charset="0"/>
              <a:ea typeface="나눔스퀘어라운드 Bold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라운드 Bold" charset="0"/>
                <a:ea typeface="나눔스퀘어라운드 Bold" charset="0"/>
              </a:rPr>
              <a:t>3. today</a:t>
            </a:r>
            <a:endParaRPr lang="ko-KR" altLang="en-US" sz="1400" b="0">
              <a:latin typeface="나눔스퀘어라운드 Bold" charset="0"/>
              <a:ea typeface="나눔스퀘어라운드 Bold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오늘 날짜를 표기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라운드 Bold" charset="0"/>
                <a:ea typeface="나눔스퀘어라운드 Bold" charset="0"/>
              </a:rPr>
              <a:t>4. 주간 테이블</a:t>
            </a:r>
            <a:endParaRPr lang="ko-KR" altLang="en-US" sz="1400" b="0">
              <a:latin typeface="나눔스퀘어라운드 Bold" charset="0"/>
              <a:ea typeface="나눔스퀘어라운드 Bold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모든 회원의 주간 일정을 </a:t>
            </a:r>
            <a:endParaRPr lang="ko-KR" altLang="en-US" sz="1400" b="0">
              <a:latin typeface="나눔스퀘어" charset="0"/>
              <a:ea typeface="나눔스퀘어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테이블로 구현</a:t>
            </a: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  <p:sp>
        <p:nvSpPr>
          <p:cNvPr id="9" name="도형 201"/>
          <p:cNvSpPr>
            <a:spLocks/>
          </p:cNvSpPr>
          <p:nvPr/>
        </p:nvSpPr>
        <p:spPr>
          <a:xfrm>
            <a:off x="1762125" y="2222500"/>
            <a:ext cx="6668135" cy="2937510"/>
          </a:xfrm>
          <a:prstGeom prst="rect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200"/>
          <p:cNvSpPr>
            <a:spLocks/>
          </p:cNvSpPr>
          <p:nvPr/>
        </p:nvSpPr>
        <p:spPr>
          <a:xfrm>
            <a:off x="1659255" y="2135505"/>
            <a:ext cx="180975" cy="18097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100" b="1">
                <a:latin typeface="맑은 고딕" charset="0"/>
                <a:ea typeface="맑은 고딕" charset="0"/>
              </a:rPr>
              <a:t>4</a:t>
            </a:r>
            <a:endParaRPr lang="ko-KR" altLang="en-US" sz="11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276860" y="165100"/>
            <a:ext cx="7677150" cy="878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2000" b="0">
                <a:latin typeface="나눔스퀘어 Bold" charset="0"/>
                <a:ea typeface="나눔스퀘어 Bold" charset="0"/>
              </a:rPr>
              <a:t>홈 - 주간 테이블</a:t>
            </a:r>
            <a:endParaRPr lang="ko-KR" altLang="en-US" sz="2000" b="0">
              <a:latin typeface="나눔스퀘어 Bold" charset="0"/>
              <a:ea typeface="나눔스퀘어 Bold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latin typeface="나눔스퀘어" charset="0"/>
                <a:ea typeface="나눔스퀘어" charset="0"/>
              </a:rPr>
              <a:t>1) 오늘 날짜가 포함된 주의 날짜 배열 얻어오기</a:t>
            </a:r>
            <a:endParaRPr lang="ko-KR" altLang="en-US" sz="1400" b="0">
              <a:latin typeface="나눔스퀘어" charset="0"/>
              <a:ea typeface="나눔스퀘어" charset="0"/>
            </a:endParaRPr>
          </a:p>
        </p:txBody>
      </p:sp>
      <p:pic>
        <p:nvPicPr>
          <p:cNvPr id="3" name="그림 213" descr="C:/Users/master/AppData/Roaming/PolarisOffice/ETemp/9016_15262936/fImage48372349351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4490" y="1352550"/>
            <a:ext cx="3985260" cy="4521835"/>
          </a:xfrm>
          <a:prstGeom prst="rect">
            <a:avLst/>
          </a:prstGeom>
          <a:noFill/>
        </p:spPr>
      </p:pic>
      <p:pic>
        <p:nvPicPr>
          <p:cNvPr id="4" name="그림 214" descr="C:/Users/master/AppData/Roaming/PolarisOffice/ETemp/9016_15262936/fImage248813504943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5415" y="2961640"/>
            <a:ext cx="3923030" cy="2914015"/>
          </a:xfrm>
          <a:prstGeom prst="rect">
            <a:avLst/>
          </a:prstGeom>
          <a:noFill/>
        </p:spPr>
      </p:pic>
      <p:sp>
        <p:nvSpPr>
          <p:cNvPr id="5" name="도형 215"/>
          <p:cNvSpPr>
            <a:spLocks/>
          </p:cNvSpPr>
          <p:nvPr/>
        </p:nvSpPr>
        <p:spPr>
          <a:xfrm>
            <a:off x="713740" y="2643505"/>
            <a:ext cx="2623185" cy="168910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216"/>
          <p:cNvSpPr>
            <a:spLocks/>
          </p:cNvSpPr>
          <p:nvPr/>
        </p:nvSpPr>
        <p:spPr>
          <a:xfrm>
            <a:off x="5745480" y="4984115"/>
            <a:ext cx="3245485" cy="177800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217"/>
          <p:cNvSpPr txBox="1">
            <a:spLocks/>
          </p:cNvSpPr>
          <p:nvPr/>
        </p:nvSpPr>
        <p:spPr>
          <a:xfrm>
            <a:off x="4591685" y="2133600"/>
            <a:ext cx="3920490" cy="5238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한 주의 값을 구해서 array배열에 저장</a:t>
            </a:r>
            <a:endParaRPr lang="ko-KR" altLang="en-US" sz="14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array에는 일 ~ 토요일 순서대로 날짜가 저장됨</a:t>
            </a:r>
            <a:endParaRPr lang="ko-KR" altLang="en-US" sz="14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</p:txBody>
      </p:sp>
      <p:cxnSp>
        <p:nvCxnSpPr>
          <p:cNvPr id="8" name="도형 218"/>
          <p:cNvCxnSpPr/>
          <p:nvPr/>
        </p:nvCxnSpPr>
        <p:spPr>
          <a:xfrm flipV="1">
            <a:off x="3347085" y="2330450"/>
            <a:ext cx="1257300" cy="380365"/>
          </a:xfrm>
          <a:prstGeom prst="line">
            <a:avLst/>
          </a:prstGeom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도형 219"/>
          <p:cNvSpPr>
            <a:spLocks/>
          </p:cNvSpPr>
          <p:nvPr/>
        </p:nvSpPr>
        <p:spPr>
          <a:xfrm>
            <a:off x="3700145" y="3235960"/>
            <a:ext cx="521970" cy="1995805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220"/>
          <p:cNvSpPr txBox="1">
            <a:spLocks/>
          </p:cNvSpPr>
          <p:nvPr/>
        </p:nvSpPr>
        <p:spPr>
          <a:xfrm>
            <a:off x="9175115" y="4983480"/>
            <a:ext cx="2663190" cy="76898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10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현재의 날짜와 오늘을 비교해서 </a:t>
            </a:r>
            <a:endParaRPr lang="ko-KR" altLang="en-US" sz="11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10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일치하다면 today를 추가하여 오늘임을 표시 해줌</a:t>
            </a:r>
            <a:endParaRPr lang="ko-KR" altLang="en-US" sz="11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1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Pages>44</Pages>
  <Words>1432</Words>
  <Characters>0</Characters>
  <Application>Microsoft Office PowerPoint</Application>
  <DocSecurity>0</DocSecurity>
  <PresentationFormat>와이드스크린</PresentationFormat>
  <Lines>0</Lines>
  <Paragraphs>368</Paragraphs>
  <Slides>44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44</vt:i4>
      </vt:variant>
    </vt:vector>
  </HeadingPairs>
  <TitlesOfParts>
    <vt:vector size="54" baseType="lpstr">
      <vt:lpstr>나눔스퀘어</vt:lpstr>
      <vt:lpstr>나눔스퀘어 Bold</vt:lpstr>
      <vt:lpstr>나눔스퀘어라운드 Bold</vt:lpstr>
      <vt:lpstr>맑은 고딕</vt:lpstr>
      <vt:lpstr>Arial</vt:lpstr>
      <vt:lpstr>Wingdings</vt:lpstr>
      <vt:lpstr>Office 테마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현민</dc:creator>
  <cp:lastModifiedBy>PC</cp:lastModifiedBy>
  <cp:revision>4</cp:revision>
  <dcterms:modified xsi:type="dcterms:W3CDTF">2021-06-11T05:05:04Z</dcterms:modified>
  <cp:version>9.102.61.42357</cp:version>
</cp:coreProperties>
</file>