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8" r:id="rId6"/>
    <p:sldId id="266" r:id="rId7"/>
    <p:sldId id="267" r:id="rId8"/>
    <p:sldId id="264" r:id="rId9"/>
    <p:sldId id="265" r:id="rId10"/>
    <p:sldId id="261" r:id="rId11"/>
    <p:sldId id="262" r:id="rId12"/>
    <p:sldId id="26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1" autoAdjust="0"/>
  </p:normalViewPr>
  <p:slideViewPr>
    <p:cSldViewPr snapToGrid="0">
      <p:cViewPr varScale="1">
        <p:scale>
          <a:sx n="91" d="100"/>
          <a:sy n="91" d="100"/>
        </p:scale>
        <p:origin x="-47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2B159-D07B-4493-968F-225528334579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DDF4E-68E5-42EA-BB52-EE15635E8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3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4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8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0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6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4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157D-2FFB-4E16-A52B-E0FBE29C64C6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4733-5FE9-49A5-B630-A8DFE4F26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0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8273" y="2644330"/>
            <a:ext cx="38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Project Auto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97" y="1348186"/>
            <a:ext cx="1946605" cy="14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5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769901" y="1130333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890654" y="1176991"/>
            <a:ext cx="1167284" cy="738664"/>
            <a:chOff x="2806999" y="1484104"/>
            <a:chExt cx="1167284" cy="738664"/>
          </a:xfrm>
        </p:grpSpPr>
        <p:sp>
          <p:nvSpPr>
            <p:cNvPr id="41" name="TextBox 40"/>
            <p:cNvSpPr txBox="1"/>
            <p:nvPr/>
          </p:nvSpPr>
          <p:spPr>
            <a:xfrm>
              <a:off x="2806999" y="1484104"/>
              <a:ext cx="1167284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가람 </a:t>
              </a:r>
              <a:r>
                <a:rPr lang="en-US" altLang="ko-KR" sz="900" b="1" dirty="0" err="1" smtClean="0"/>
                <a:t>Lv</a:t>
              </a:r>
              <a:r>
                <a:rPr lang="en-US" altLang="ko-KR" sz="900" b="1" dirty="0" smtClean="0"/>
                <a:t> : 28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AP : 2800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DP : 2300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HP : 1300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71" y="1539202"/>
              <a:ext cx="380022" cy="603654"/>
            </a:xfrm>
            <a:prstGeom prst="rect">
              <a:avLst/>
            </a:prstGeom>
          </p:spPr>
        </p:pic>
        <p:sp>
          <p:nvSpPr>
            <p:cNvPr id="43" name="위쪽 화살표 42"/>
            <p:cNvSpPr/>
            <p:nvPr/>
          </p:nvSpPr>
          <p:spPr>
            <a:xfrm>
              <a:off x="3480415" y="168750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3480042" y="187358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695216" y="1130333"/>
            <a:ext cx="2004421" cy="1847947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5216" y="3029669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가람은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강해보이</a:t>
            </a:r>
            <a:r>
              <a:rPr lang="ko-KR" altLang="en-US" sz="800" b="1" dirty="0" err="1">
                <a:solidFill>
                  <a:schemeClr val="tx1"/>
                </a:solidFill>
              </a:rPr>
              <a:t>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3421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재찬은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강해보이는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쫄아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아무것도 하지 않았다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광남은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강해보이는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공격 했으나 회피하여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주지 못했다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모서리가 둥근 사각형 설명선 47"/>
          <p:cNvSpPr/>
          <p:nvPr/>
        </p:nvSpPr>
        <p:spPr>
          <a:xfrm rot="10800000">
            <a:off x="2862229" y="1965499"/>
            <a:ext cx="1224136" cy="394817"/>
          </a:xfrm>
          <a:prstGeom prst="wedgeRoundRectCallout">
            <a:avLst>
              <a:gd name="adj1" fmla="val -31868"/>
              <a:gd name="adj2" fmla="val 91965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90654" y="1955159"/>
            <a:ext cx="1146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엄청나게 강해 보이지만</a:t>
            </a:r>
            <a:endParaRPr lang="en-US" altLang="ko-KR" sz="700" dirty="0" smtClean="0"/>
          </a:p>
          <a:p>
            <a:r>
              <a:rPr lang="ko-KR" altLang="en-US" sz="700" dirty="0" smtClean="0"/>
              <a:t>저런 녀석들은</a:t>
            </a:r>
            <a:endParaRPr lang="en-US" altLang="ko-KR" sz="700" dirty="0" smtClean="0"/>
          </a:p>
          <a:p>
            <a:r>
              <a:rPr lang="ko-KR" altLang="en-US" sz="700" dirty="0" smtClean="0"/>
              <a:t>나 혼자서도 가뿐하지</a:t>
            </a:r>
            <a:r>
              <a:rPr lang="en-US" altLang="ko-KR" sz="700" dirty="0" smtClean="0"/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861583" y="4432521"/>
            <a:ext cx="1224136" cy="394817"/>
            <a:chOff x="7488513" y="3419919"/>
            <a:chExt cx="1224136" cy="394817"/>
          </a:xfrm>
        </p:grpSpPr>
        <p:sp>
          <p:nvSpPr>
            <p:cNvPr id="51" name="모서리가 둥근 사각형 설명선 50"/>
            <p:cNvSpPr/>
            <p:nvPr/>
          </p:nvSpPr>
          <p:spPr>
            <a:xfrm rot="10800000">
              <a:off x="7488513" y="3419919"/>
              <a:ext cx="1224136" cy="394817"/>
            </a:xfrm>
            <a:prstGeom prst="wedgeRoundRectCallout">
              <a:avLst>
                <a:gd name="adj1" fmla="val -31868"/>
                <a:gd name="adj2" fmla="val 9196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84252" y="3463439"/>
              <a:ext cx="103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음</a:t>
              </a:r>
              <a:r>
                <a:rPr lang="en-US" altLang="ko-KR" sz="700" dirty="0" smtClean="0"/>
                <a:t>… </a:t>
              </a:r>
              <a:r>
                <a:rPr lang="ko-KR" altLang="en-US" sz="700" dirty="0" smtClean="0"/>
                <a:t>일단 </a:t>
              </a:r>
              <a:r>
                <a:rPr lang="ko-KR" altLang="en-US" sz="700" dirty="0" err="1" smtClean="0"/>
                <a:t>몬스터부터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잡고 생각해보죠</a:t>
              </a:r>
              <a:r>
                <a:rPr lang="en-US" altLang="ko-KR" sz="700" dirty="0" smtClean="0"/>
                <a:t>?</a:t>
              </a: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63" y="4535661"/>
            <a:ext cx="289900" cy="348096"/>
          </a:xfrm>
          <a:prstGeom prst="rect">
            <a:avLst/>
          </a:prstGeom>
        </p:spPr>
      </p:pic>
      <p:pic>
        <p:nvPicPr>
          <p:cNvPr id="54" name="그림 53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43" y="4535311"/>
            <a:ext cx="291600" cy="348446"/>
          </a:xfrm>
          <a:prstGeom prst="rect">
            <a:avLst/>
          </a:prstGeom>
        </p:spPr>
      </p:pic>
      <p:pic>
        <p:nvPicPr>
          <p:cNvPr id="55" name="그림 54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6" y="4535571"/>
            <a:ext cx="291600" cy="348446"/>
          </a:xfrm>
          <a:prstGeom prst="rect">
            <a:avLst/>
          </a:prstGeom>
        </p:spPr>
      </p:pic>
      <p:pic>
        <p:nvPicPr>
          <p:cNvPr id="56" name="그림 55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5" y="4535571"/>
            <a:ext cx="291600" cy="348446"/>
          </a:xfrm>
          <a:prstGeom prst="rect">
            <a:avLst/>
          </a:prstGeom>
        </p:spPr>
      </p:pic>
      <p:pic>
        <p:nvPicPr>
          <p:cNvPr id="57" name="그림 56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6" y="4535571"/>
            <a:ext cx="291600" cy="348446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05" y="4536551"/>
            <a:ext cx="295200" cy="34360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890654" y="2408653"/>
            <a:ext cx="116728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27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3800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1300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1400</a:t>
            </a:r>
          </a:p>
        </p:txBody>
      </p:sp>
      <p:sp>
        <p:nvSpPr>
          <p:cNvPr id="60" name="위쪽 화살표 59"/>
          <p:cNvSpPr/>
          <p:nvPr/>
        </p:nvSpPr>
        <p:spPr>
          <a:xfrm>
            <a:off x="3564070" y="2612049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위쪽 화살표 60"/>
          <p:cNvSpPr/>
          <p:nvPr/>
        </p:nvSpPr>
        <p:spPr>
          <a:xfrm>
            <a:off x="3563697" y="2798129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사각형 설명선 62"/>
          <p:cNvSpPr/>
          <p:nvPr/>
        </p:nvSpPr>
        <p:spPr>
          <a:xfrm rot="10800000">
            <a:off x="2862229" y="3195095"/>
            <a:ext cx="1224136" cy="394817"/>
          </a:xfrm>
          <a:prstGeom prst="wedgeRoundRectCallout">
            <a:avLst>
              <a:gd name="adj1" fmla="val -31868"/>
              <a:gd name="adj2" fmla="val 91965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24931" y="3184755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가람씨의 </a:t>
            </a:r>
            <a:r>
              <a:rPr lang="ko-KR" altLang="en-US" sz="700" dirty="0" err="1" smtClean="0"/>
              <a:t>근자감은</a:t>
            </a:r>
            <a:endParaRPr lang="en-US" altLang="ko-KR" sz="700" dirty="0" smtClean="0"/>
          </a:p>
          <a:p>
            <a:r>
              <a:rPr lang="ko-KR" altLang="en-US" sz="700" dirty="0" smtClean="0"/>
              <a:t>알아줘야 한다니까</a:t>
            </a:r>
            <a:r>
              <a:rPr lang="en-US" altLang="ko-KR" sz="700" dirty="0" smtClean="0"/>
              <a:t>…</a:t>
            </a:r>
          </a:p>
          <a:p>
            <a:r>
              <a:rPr lang="ko-KR" altLang="en-US" sz="700" dirty="0" smtClean="0"/>
              <a:t>광남씨는 어떻게 생각해요</a:t>
            </a:r>
            <a:r>
              <a:rPr lang="en-US" altLang="ko-KR" sz="700" dirty="0" smtClean="0"/>
              <a:t>?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890654" y="3643376"/>
            <a:ext cx="1167284" cy="738664"/>
            <a:chOff x="2806999" y="1484104"/>
            <a:chExt cx="1167284" cy="738664"/>
          </a:xfrm>
        </p:grpSpPr>
        <p:sp>
          <p:nvSpPr>
            <p:cNvPr id="66" name="TextBox 65"/>
            <p:cNvSpPr txBox="1"/>
            <p:nvPr/>
          </p:nvSpPr>
          <p:spPr>
            <a:xfrm>
              <a:off x="2806999" y="1484104"/>
              <a:ext cx="1167284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광</a:t>
              </a:r>
              <a:r>
                <a:rPr lang="ko-KR" altLang="en-US" sz="900" b="1" dirty="0"/>
                <a:t>남</a:t>
              </a:r>
              <a:r>
                <a:rPr lang="ko-KR" altLang="en-US" sz="900" b="1" dirty="0" smtClean="0"/>
                <a:t> </a:t>
              </a:r>
              <a:r>
                <a:rPr lang="en-US" altLang="ko-KR" sz="900" b="1" dirty="0" err="1" smtClean="0"/>
                <a:t>Lv</a:t>
              </a:r>
              <a:r>
                <a:rPr lang="en-US" altLang="ko-KR" sz="900" b="1" dirty="0" smtClean="0"/>
                <a:t> : 27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AP : 3800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DP : 1300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HP : 1400</a:t>
              </a: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71" y="1539202"/>
              <a:ext cx="380022" cy="603654"/>
            </a:xfrm>
            <a:prstGeom prst="rect">
              <a:avLst/>
            </a:prstGeom>
          </p:spPr>
        </p:pic>
        <p:sp>
          <p:nvSpPr>
            <p:cNvPr id="68" name="위쪽 화살표 67"/>
            <p:cNvSpPr/>
            <p:nvPr/>
          </p:nvSpPr>
          <p:spPr>
            <a:xfrm>
              <a:off x="3480415" y="168750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위쪽 화살표 68"/>
            <p:cNvSpPr/>
            <p:nvPr/>
          </p:nvSpPr>
          <p:spPr>
            <a:xfrm>
              <a:off x="3480042" y="187358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" name="그림 69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38" y="2430778"/>
            <a:ext cx="381600" cy="6048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5546" y="113388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0" y="1130333"/>
            <a:ext cx="4381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 프롤로그가 끝나면 바로 스테이지가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진행되고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튜토리얼은</a:t>
            </a:r>
            <a:r>
              <a:rPr lang="ko-KR" altLang="en-US" sz="1200" dirty="0" smtClean="0"/>
              <a:t> 따로 진행되지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않는다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 smtClean="0"/>
              <a:t>전투 방식은 스테이지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보스 </a:t>
            </a:r>
            <a:r>
              <a:rPr lang="ko-KR" altLang="en-US" sz="1200" dirty="0" err="1" smtClean="0"/>
              <a:t>레이드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정복의탑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모두 동일하며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스킬은</a:t>
            </a:r>
            <a:r>
              <a:rPr lang="ko-KR" altLang="en-US" sz="1200" dirty="0" smtClean="0"/>
              <a:t> 랜덤적으로 사용한다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2516623" y="3089762"/>
            <a:ext cx="132214" cy="1353166"/>
            <a:chOff x="2432968" y="3307043"/>
            <a:chExt cx="132214" cy="1353166"/>
          </a:xfrm>
        </p:grpSpPr>
        <p:sp>
          <p:nvSpPr>
            <p:cNvPr id="74" name="직사각형 73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8198" y="4118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스테이지 진행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게임컨셉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052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5216" y="1130333"/>
            <a:ext cx="2232248" cy="35283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60800" y="3958964"/>
            <a:ext cx="144016" cy="648072"/>
          </a:xfrm>
          <a:prstGeom prst="downArrow">
            <a:avLst>
              <a:gd name="adj1" fmla="val 50000"/>
              <a:gd name="adj2" fmla="val 135980"/>
            </a:avLst>
          </a:prstGeom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0800000">
            <a:off x="760800" y="1183075"/>
            <a:ext cx="144016" cy="648072"/>
          </a:xfrm>
          <a:prstGeom prst="downArrow">
            <a:avLst>
              <a:gd name="adj1" fmla="val 50000"/>
              <a:gd name="adj2" fmla="val 135980"/>
            </a:avLst>
          </a:prstGeom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가산 접합 8"/>
          <p:cNvSpPr/>
          <p:nvPr/>
        </p:nvSpPr>
        <p:spPr>
          <a:xfrm>
            <a:off x="2711440" y="1202393"/>
            <a:ext cx="144016" cy="159317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983248" y="3877867"/>
            <a:ext cx="1872208" cy="740147"/>
            <a:chOff x="899592" y="4112793"/>
            <a:chExt cx="1872208" cy="6480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대각선 방향의 모서리가 둥근 사각형 20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대각선 방향의 모서리가 둥근 사각형 21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83248" y="3074728"/>
            <a:ext cx="1872208" cy="740147"/>
            <a:chOff x="899592" y="4112793"/>
            <a:chExt cx="1872208" cy="64800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대각선 방향의 모서리가 둥근 사각형 54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대각선 방향의 모서리가 둥근 사각형 55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83248" y="2274156"/>
            <a:ext cx="1872208" cy="740147"/>
            <a:chOff x="899592" y="4112793"/>
            <a:chExt cx="1872208" cy="64800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대각선 방향의 모서리가 둥근 사각형 61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대각선 방향의 모서리가 둥근 사각형 62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83248" y="1470306"/>
            <a:ext cx="1872208" cy="740147"/>
            <a:chOff x="899592" y="4112793"/>
            <a:chExt cx="1872208" cy="648000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대각선 방향의 모서리가 둥근 사각형 68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대각선 방향의 모서리가 둥근 사각형 69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573058" y="2521631"/>
            <a:ext cx="4267200" cy="15932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830522" y="3670511"/>
            <a:ext cx="816526" cy="31057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입장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7" name="대각선 방향의 모서리가 둥근 사각형 76"/>
          <p:cNvSpPr/>
          <p:nvPr/>
        </p:nvSpPr>
        <p:spPr>
          <a:xfrm>
            <a:off x="7298768" y="2608345"/>
            <a:ext cx="602432" cy="906122"/>
          </a:xfrm>
          <a:prstGeom prst="round2DiagRect">
            <a:avLst/>
          </a:prstGeom>
          <a:solidFill>
            <a:schemeClr val="accent1"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063535" y="2872589"/>
            <a:ext cx="885786" cy="108362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707719" y="2763277"/>
            <a:ext cx="1224136" cy="120327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736144" y="2766973"/>
            <a:ext cx="1167284" cy="738664"/>
            <a:chOff x="2806999" y="1484104"/>
            <a:chExt cx="1167284" cy="738664"/>
          </a:xfrm>
        </p:grpSpPr>
        <p:sp>
          <p:nvSpPr>
            <p:cNvPr id="83" name="TextBox 82"/>
            <p:cNvSpPr txBox="1"/>
            <p:nvPr/>
          </p:nvSpPr>
          <p:spPr>
            <a:xfrm>
              <a:off x="2806999" y="1484104"/>
              <a:ext cx="1167284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가람 </a:t>
              </a:r>
              <a:r>
                <a:rPr lang="en-US" altLang="ko-KR" sz="900" b="1" dirty="0" err="1" smtClean="0"/>
                <a:t>Lv</a:t>
              </a:r>
              <a:r>
                <a:rPr lang="en-US" altLang="ko-KR" sz="900" b="1" dirty="0" smtClean="0"/>
                <a:t> : 88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AP : 10K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DP : 9K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HP : 13K</a:t>
              </a: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71" y="1539202"/>
              <a:ext cx="380022" cy="603654"/>
            </a:xfrm>
            <a:prstGeom prst="rect">
              <a:avLst/>
            </a:prstGeom>
          </p:spPr>
        </p:pic>
        <p:sp>
          <p:nvSpPr>
            <p:cNvPr id="85" name="위쪽 화살표 84"/>
            <p:cNvSpPr/>
            <p:nvPr/>
          </p:nvSpPr>
          <p:spPr>
            <a:xfrm>
              <a:off x="3480415" y="168750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위쪽 화살표 85"/>
            <p:cNvSpPr/>
            <p:nvPr/>
          </p:nvSpPr>
          <p:spPr>
            <a:xfrm>
              <a:off x="3480042" y="187358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672814" y="3555481"/>
            <a:ext cx="1293944" cy="394817"/>
            <a:chOff x="7452320" y="1144383"/>
            <a:chExt cx="1293944" cy="394817"/>
          </a:xfrm>
        </p:grpSpPr>
        <p:sp>
          <p:nvSpPr>
            <p:cNvPr id="88" name="모서리가 둥근 사각형 설명선 87"/>
            <p:cNvSpPr/>
            <p:nvPr/>
          </p:nvSpPr>
          <p:spPr>
            <a:xfrm rot="10800000">
              <a:off x="7487225" y="1144383"/>
              <a:ext cx="1224136" cy="394817"/>
            </a:xfrm>
            <a:prstGeom prst="wedgeRoundRectCallout">
              <a:avLst>
                <a:gd name="adj1" fmla="val -31868"/>
                <a:gd name="adj2" fmla="val 9196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52320" y="1176327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누구든지 덤벼봐</a:t>
              </a:r>
              <a:r>
                <a:rPr lang="en-US" altLang="ko-KR" sz="700" dirty="0" smtClean="0"/>
                <a:t>!</a:t>
              </a:r>
            </a:p>
            <a:p>
              <a:r>
                <a:rPr lang="ko-KR" altLang="en-US" sz="700" dirty="0" smtClean="0"/>
                <a:t>그리고 전화는 나가서 받아</a:t>
              </a:r>
              <a:r>
                <a:rPr lang="en-US" altLang="ko-KR" sz="700" dirty="0" smtClean="0"/>
                <a:t>!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918875" y="25361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탑의 정복자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05516" y="264786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보스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몬스터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46" y="3153275"/>
            <a:ext cx="1035855" cy="804411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082994" y="288376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불용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/>
              <a:t>알려진 바 없음</a:t>
            </a:r>
            <a:endParaRPr lang="ko-KR" altLang="en-US" sz="800" b="1" dirty="0"/>
          </a:p>
        </p:txBody>
      </p:sp>
      <p:pic>
        <p:nvPicPr>
          <p:cNvPr id="2050" name="Picture 2" descr="C:\Users\bu22\Desktop\UI 예시 이미지들\돈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61" y="2529320"/>
            <a:ext cx="449843" cy="44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43" y="3006812"/>
            <a:ext cx="364875" cy="36487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338543" y="2837281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70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만원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19306" y="3295589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100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루비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37371" y="364113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838631" y="345872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400" b="1" dirty="0" smtClean="0"/>
              <a:t>F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838631" y="26581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3F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38631" y="18543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en-US" altLang="ko-KR" sz="1400" b="1" dirty="0" smtClean="0"/>
              <a:t>F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838631" y="42618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1F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585546" y="2203070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</a:t>
            </a:r>
            <a:r>
              <a:rPr lang="ko-KR" altLang="en-US" sz="1200" dirty="0"/>
              <a:t>복</a:t>
            </a:r>
            <a:r>
              <a:rPr lang="ko-KR" altLang="en-US" sz="1200" dirty="0" smtClean="0"/>
              <a:t>의 탑 예시 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72000" y="1130333"/>
            <a:ext cx="3698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탑의 정복자에게 도전하면 더 좋은 보상을</a:t>
            </a:r>
            <a:endParaRPr lang="en-US" altLang="ko-KR" sz="1200" dirty="0" smtClean="0"/>
          </a:p>
          <a:p>
            <a:r>
              <a:rPr lang="ko-KR" altLang="en-US" sz="1200" dirty="0" smtClean="0"/>
              <a:t>얻을 수 있으며 승리하게 되면 각 층의 주인이 되어</a:t>
            </a:r>
            <a:endParaRPr lang="en-US" altLang="ko-KR" sz="1200" dirty="0" smtClean="0"/>
          </a:p>
          <a:p>
            <a:r>
              <a:rPr lang="ko-KR" altLang="en-US" sz="1200" dirty="0" smtClean="0"/>
              <a:t>주간 보상을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층 마다 있는 보스 </a:t>
            </a:r>
            <a:r>
              <a:rPr lang="ko-KR" altLang="en-US" sz="1200" dirty="0" err="1" smtClean="0"/>
              <a:t>몬스터를</a:t>
            </a:r>
            <a:r>
              <a:rPr lang="ko-KR" altLang="en-US" sz="1200" dirty="0" smtClean="0"/>
              <a:t> 잡으면 다음 층으로</a:t>
            </a:r>
            <a:endParaRPr lang="en-US" altLang="ko-KR" sz="1200" dirty="0" smtClean="0"/>
          </a:p>
          <a:p>
            <a:r>
              <a:rPr lang="ko-KR" altLang="en-US" sz="1200" dirty="0" smtClean="0"/>
              <a:t>올라 갈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8198" y="411855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정복의 탑이란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핵심특징</a:t>
            </a:r>
            <a:endParaRPr lang="ko-KR" altLang="en-US" sz="1600" b="1" dirty="0"/>
          </a:p>
        </p:txBody>
      </p:sp>
      <p:sp>
        <p:nvSpPr>
          <p:cNvPr id="3" name="타원 2"/>
          <p:cNvSpPr/>
          <p:nvPr/>
        </p:nvSpPr>
        <p:spPr>
          <a:xfrm>
            <a:off x="832808" y="3801328"/>
            <a:ext cx="2280427" cy="906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대각선 방향의 모서리가 둥근 사각형 93"/>
          <p:cNvSpPr/>
          <p:nvPr/>
        </p:nvSpPr>
        <p:spPr>
          <a:xfrm>
            <a:off x="8044616" y="2616132"/>
            <a:ext cx="602432" cy="906122"/>
          </a:xfrm>
          <a:prstGeom prst="round2DiagRect">
            <a:avLst/>
          </a:prstGeom>
          <a:solidFill>
            <a:schemeClr val="accent1"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C:\Users\bu22\Desktop\UI 예시 이미지들\돈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09" y="2537107"/>
            <a:ext cx="449843" cy="44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91" y="3014599"/>
            <a:ext cx="364875" cy="36487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8084391" y="284506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만원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91595" y="3295589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80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루비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7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65560" y="1132786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886313" y="1179444"/>
            <a:ext cx="1167284" cy="738664"/>
            <a:chOff x="2806999" y="1484104"/>
            <a:chExt cx="1167284" cy="738664"/>
          </a:xfrm>
        </p:grpSpPr>
        <p:sp>
          <p:nvSpPr>
            <p:cNvPr id="9" name="TextBox 8"/>
            <p:cNvSpPr txBox="1"/>
            <p:nvPr/>
          </p:nvSpPr>
          <p:spPr>
            <a:xfrm>
              <a:off x="2806999" y="1484104"/>
              <a:ext cx="1167284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가람 </a:t>
              </a:r>
              <a:r>
                <a:rPr lang="en-US" altLang="ko-KR" sz="900" b="1" dirty="0" err="1" smtClean="0"/>
                <a:t>Lv</a:t>
              </a:r>
              <a:r>
                <a:rPr lang="en-US" altLang="ko-KR" sz="900" b="1" dirty="0" smtClean="0"/>
                <a:t> : 69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AP : 10K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DP : 9000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HP : 11K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71" y="1539202"/>
              <a:ext cx="380022" cy="603654"/>
            </a:xfrm>
            <a:prstGeom prst="rect">
              <a:avLst/>
            </a:prstGeom>
          </p:spPr>
        </p:pic>
        <p:sp>
          <p:nvSpPr>
            <p:cNvPr id="11" name="위쪽 화살표 10"/>
            <p:cNvSpPr/>
            <p:nvPr/>
          </p:nvSpPr>
          <p:spPr>
            <a:xfrm>
              <a:off x="3480415" y="168750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위쪽 화살표 11"/>
            <p:cNvSpPr/>
            <p:nvPr/>
          </p:nvSpPr>
          <p:spPr>
            <a:xfrm>
              <a:off x="3480042" y="187358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사각형 설명선 12"/>
          <p:cNvSpPr/>
          <p:nvPr/>
        </p:nvSpPr>
        <p:spPr>
          <a:xfrm rot="10800000">
            <a:off x="2857888" y="1967952"/>
            <a:ext cx="1224136" cy="394817"/>
          </a:xfrm>
          <a:prstGeom prst="wedgeRoundRectCallout">
            <a:avLst>
              <a:gd name="adj1" fmla="val -31868"/>
              <a:gd name="adj2" fmla="val 91965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6313" y="1957612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엄청난 녀석을 만나러</a:t>
            </a:r>
            <a:endParaRPr lang="en-US" altLang="ko-KR" sz="700" dirty="0" smtClean="0"/>
          </a:p>
          <a:p>
            <a:r>
              <a:rPr lang="ko-KR" altLang="en-US" sz="700" dirty="0" smtClean="0"/>
              <a:t>가는 것 같은데 우리 물약</a:t>
            </a:r>
            <a:endParaRPr lang="en-US" altLang="ko-KR" sz="700" dirty="0" smtClean="0"/>
          </a:p>
          <a:p>
            <a:r>
              <a:rPr lang="ko-KR" altLang="en-US" sz="700" dirty="0" smtClean="0"/>
              <a:t>은 많이 챙겼을까</a:t>
            </a:r>
            <a:r>
              <a:rPr lang="en-US" altLang="ko-KR" sz="700" dirty="0" smtClean="0"/>
              <a:t>?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857242" y="4434974"/>
            <a:ext cx="1224136" cy="394817"/>
            <a:chOff x="7488513" y="3419919"/>
            <a:chExt cx="1224136" cy="394817"/>
          </a:xfrm>
        </p:grpSpPr>
        <p:sp>
          <p:nvSpPr>
            <p:cNvPr id="16" name="모서리가 둥근 사각형 설명선 15"/>
            <p:cNvSpPr/>
            <p:nvPr/>
          </p:nvSpPr>
          <p:spPr>
            <a:xfrm rot="10800000">
              <a:off x="7488513" y="3419919"/>
              <a:ext cx="1224136" cy="394817"/>
            </a:xfrm>
            <a:prstGeom prst="wedgeRoundRectCallout">
              <a:avLst>
                <a:gd name="adj1" fmla="val -31868"/>
                <a:gd name="adj2" fmla="val 9196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84252" y="346343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물약이 좋을지 </a:t>
              </a:r>
              <a:r>
                <a:rPr lang="ko-KR" altLang="en-US" sz="700" dirty="0" err="1" smtClean="0"/>
                <a:t>힐이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좋을지 생각해보죠</a:t>
              </a:r>
              <a:r>
                <a:rPr lang="en-US" altLang="ko-KR" sz="700" dirty="0" smtClean="0"/>
                <a:t>?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86313" y="2411106"/>
            <a:ext cx="116728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69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11K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8000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11K</a:t>
            </a:r>
          </a:p>
        </p:txBody>
      </p:sp>
      <p:sp>
        <p:nvSpPr>
          <p:cNvPr id="19" name="위쪽 화살표 18"/>
          <p:cNvSpPr/>
          <p:nvPr/>
        </p:nvSpPr>
        <p:spPr>
          <a:xfrm>
            <a:off x="3559729" y="261450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>
            <a:off x="3559356" y="280058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 rot="10800000">
            <a:off x="2857888" y="3197548"/>
            <a:ext cx="1224136" cy="394817"/>
          </a:xfrm>
          <a:prstGeom prst="wedgeRoundRectCallout">
            <a:avLst>
              <a:gd name="adj1" fmla="val -31868"/>
              <a:gd name="adj2" fmla="val 91965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0590" y="324106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제 </a:t>
            </a:r>
            <a:r>
              <a:rPr lang="ko-KR" altLang="en-US" sz="700" dirty="0" err="1" smtClean="0"/>
              <a:t>힐이</a:t>
            </a:r>
            <a:r>
              <a:rPr lang="ko-KR" altLang="en-US" sz="700" dirty="0" smtClean="0"/>
              <a:t> 있는데 물약이 무슨</a:t>
            </a:r>
            <a:endParaRPr lang="en-US" altLang="ko-KR" sz="700" dirty="0" smtClean="0"/>
          </a:p>
          <a:p>
            <a:r>
              <a:rPr lang="ko-KR" altLang="en-US" sz="700" dirty="0" smtClean="0"/>
              <a:t>필요입니까</a:t>
            </a:r>
            <a:r>
              <a:rPr lang="en-US" altLang="ko-KR" sz="700" dirty="0" smtClean="0"/>
              <a:t>?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886313" y="3645829"/>
            <a:ext cx="1167284" cy="738664"/>
            <a:chOff x="2806999" y="1484104"/>
            <a:chExt cx="1167284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2806999" y="1484104"/>
              <a:ext cx="1167284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광남 </a:t>
              </a:r>
              <a:r>
                <a:rPr lang="en-US" altLang="ko-KR" sz="900" b="1" dirty="0" err="1" smtClean="0"/>
                <a:t>Lv</a:t>
              </a:r>
              <a:r>
                <a:rPr lang="en-US" altLang="ko-KR" sz="900" b="1" dirty="0" smtClean="0"/>
                <a:t> : 74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AP : 12K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DP : 4000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HP : 14K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71" y="1539202"/>
              <a:ext cx="380022" cy="603654"/>
            </a:xfrm>
            <a:prstGeom prst="rect">
              <a:avLst/>
            </a:prstGeom>
          </p:spPr>
        </p:pic>
        <p:sp>
          <p:nvSpPr>
            <p:cNvPr id="26" name="위쪽 화살표 25"/>
            <p:cNvSpPr/>
            <p:nvPr/>
          </p:nvSpPr>
          <p:spPr>
            <a:xfrm>
              <a:off x="3480415" y="168750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위쪽 화살표 26"/>
            <p:cNvSpPr/>
            <p:nvPr/>
          </p:nvSpPr>
          <p:spPr>
            <a:xfrm>
              <a:off x="3480042" y="187358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97" y="2433231"/>
            <a:ext cx="381600" cy="604800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89491" y="1136334"/>
            <a:ext cx="2004421" cy="18443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01205" y="113633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레이드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몬스터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" y="1258921"/>
            <a:ext cx="1905000" cy="17145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90875" y="3032122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해츨링이지만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용은 용이다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 Dragon is Dragon.</a:t>
            </a: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얕보다간 전부 전멸 당할 수 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!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!!! System !!!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남아있는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레이드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레이드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점 소모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잔</a:t>
            </a:r>
            <a:r>
              <a:rPr lang="ko-KR" altLang="en-US" sz="800" b="1" dirty="0">
                <a:solidFill>
                  <a:srgbClr val="FF0000"/>
                </a:solidFill>
              </a:rPr>
              <a:t>여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레이드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포인트는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점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입니다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512282" y="3092215"/>
            <a:ext cx="132214" cy="1353166"/>
            <a:chOff x="2432968" y="3307043"/>
            <a:chExt cx="132214" cy="1353166"/>
          </a:xfrm>
        </p:grpSpPr>
        <p:sp>
          <p:nvSpPr>
            <p:cNvPr id="34" name="직사각형 33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689491" y="4563284"/>
            <a:ext cx="576064" cy="280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19232" y="4563284"/>
            <a:ext cx="576064" cy="280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나가기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46020" y="4561257"/>
            <a:ext cx="691361" cy="280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레이드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현황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1132786"/>
            <a:ext cx="4160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레이드</a:t>
            </a:r>
            <a:r>
              <a:rPr lang="ko-KR" altLang="en-US" sz="1200" dirty="0" smtClean="0"/>
              <a:t> 현황을 통해 현재 참여한 팀과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기여도를 보여주고 </a:t>
            </a:r>
            <a:endParaRPr lang="en-US" altLang="ko-KR" sz="1200" dirty="0" smtClean="0"/>
          </a:p>
          <a:p>
            <a:r>
              <a:rPr lang="ko-KR" altLang="en-US" sz="1200" dirty="0" smtClean="0"/>
              <a:t>합동하여 </a:t>
            </a:r>
            <a:r>
              <a:rPr lang="ko-KR" altLang="en-US" sz="1200" dirty="0" err="1" smtClean="0"/>
              <a:t>클리어하면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기여도에 따른 아이템과 재화 지급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레이드</a:t>
            </a:r>
            <a:r>
              <a:rPr lang="ko-KR" altLang="en-US" sz="1200" dirty="0" smtClean="0"/>
              <a:t> 포인트는 총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점이며 난이도에 따라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소모 포인트 </a:t>
            </a:r>
            <a:endParaRPr lang="en-US" altLang="ko-KR" sz="1200" dirty="0" smtClean="0"/>
          </a:p>
          <a:p>
            <a:r>
              <a:rPr lang="ko-KR" altLang="en-US" sz="1200" dirty="0" smtClean="0"/>
              <a:t>점수가 달라진다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198" y="411855"/>
            <a:ext cx="3695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정복의 탑 외에 보스 </a:t>
            </a:r>
            <a:r>
              <a:rPr lang="ko-KR" altLang="en-US" sz="1600" dirty="0" err="1"/>
              <a:t>레이드</a:t>
            </a:r>
            <a:r>
              <a:rPr lang="ko-KR" altLang="en-US" sz="1600" dirty="0"/>
              <a:t> 전투 방식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8198" y="33643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부가 </a:t>
            </a:r>
            <a:r>
              <a:rPr lang="ko-KR" altLang="en-US" sz="1600" b="1" dirty="0" err="1" smtClean="0"/>
              <a:t>컨텐츠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864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8" y="336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목차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9043" y="415828"/>
            <a:ext cx="1643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게임 </a:t>
            </a:r>
            <a:r>
              <a:rPr lang="ko-KR" altLang="en-US" sz="1600" dirty="0" err="1" smtClean="0"/>
              <a:t>컨셉</a:t>
            </a:r>
            <a:r>
              <a:rPr lang="en-US" altLang="ko-KR" sz="1600" smtClean="0"/>
              <a:t>1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 핵심 특징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부가 </a:t>
            </a:r>
            <a:r>
              <a:rPr lang="ko-KR" altLang="en-US" sz="1600" dirty="0" err="1" smtClean="0"/>
              <a:t>컨텐츠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420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6" y="3348156"/>
            <a:ext cx="900000" cy="90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3" y="1132663"/>
            <a:ext cx="900000" cy="10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8" y="2312952"/>
            <a:ext cx="900000" cy="9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1609" y="1255920"/>
            <a:ext cx="4945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가람</a:t>
            </a:r>
            <a:endParaRPr lang="en-US" altLang="ko-KR" sz="1200" b="1" dirty="0" smtClean="0"/>
          </a:p>
          <a:p>
            <a:r>
              <a:rPr lang="ko-KR" altLang="en-US" sz="1000" dirty="0" smtClean="0"/>
              <a:t>흑백 어느 것도 중요하지 않으나 항상 공격적인 자세를 하고 있다</a:t>
            </a:r>
            <a:r>
              <a:rPr lang="en-US" altLang="ko-KR" sz="1000" dirty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사실 흑마법계에서도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백마법계에서도 쫓겨났다고 한다</a:t>
            </a:r>
            <a:r>
              <a:rPr lang="en-US" altLang="ko-KR" sz="1000" dirty="0" smtClean="0"/>
              <a:t>.</a:t>
            </a:r>
            <a:r>
              <a:rPr lang="ko-KR" altLang="en-US" sz="1000" dirty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흑백 어느 사상도 상관없기 때문에 흑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백 마법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모두 사용이 가능한 특이한 인물이다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1609" y="3451584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광</a:t>
            </a:r>
            <a:r>
              <a:rPr lang="ko-KR" altLang="en-US" sz="1200" b="1" dirty="0"/>
              <a:t>남</a:t>
            </a:r>
            <a:endParaRPr lang="en-US" altLang="ko-KR" sz="1200" b="1" dirty="0" smtClean="0"/>
          </a:p>
          <a:p>
            <a:r>
              <a:rPr lang="ko-KR" altLang="en-US" sz="1000" dirty="0" smtClean="0"/>
              <a:t>외형으로 보이는 </a:t>
            </a:r>
            <a:r>
              <a:rPr lang="ko-KR" altLang="en-US" sz="1000" dirty="0" err="1" smtClean="0"/>
              <a:t>다크한포스로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적을 제압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생각해보죠 라는 말을 좋아하며 흑마법계에서도</a:t>
            </a:r>
            <a:endParaRPr lang="en-US" altLang="ko-KR" sz="1000" dirty="0" smtClean="0"/>
          </a:p>
          <a:p>
            <a:r>
              <a:rPr lang="ko-KR" altLang="en-US" sz="1000" dirty="0" smtClean="0"/>
              <a:t>생각만하다 쫓겨난 인물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딱히 백마법도 상관없다고 생각하나 </a:t>
            </a:r>
            <a:r>
              <a:rPr lang="ko-KR" altLang="en-US" sz="1000" dirty="0" err="1" smtClean="0"/>
              <a:t>흑마법만</a:t>
            </a:r>
            <a:r>
              <a:rPr lang="ko-KR" altLang="en-US" sz="1000" dirty="0" smtClean="0"/>
              <a:t> 사용 할 줄 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1609" y="2342074"/>
            <a:ext cx="63498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재찬</a:t>
            </a:r>
            <a:endParaRPr lang="en-US" altLang="ko-KR" sz="1000" b="1" dirty="0" smtClean="0"/>
          </a:p>
          <a:p>
            <a:r>
              <a:rPr lang="ko-KR" altLang="en-US" sz="1000" dirty="0" smtClean="0"/>
              <a:t>보이는 그대로다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바라만 보다가 어느 한쪽 편에도 서지 못해 자연스럽게 흑마법계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백마법계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두 곳 모두 끼지 못했다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게임의 주인공이지만 인간계의 현상을 그저 바라만 보기 때문에 주인공이라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무언가 바라기엔 힘든 인물이다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그다지 전투에 끼고 싶진 않고 동료에게 도움은 되야 하기 때문에 마지 못해 </a:t>
            </a:r>
            <a:r>
              <a:rPr lang="ko-KR" altLang="en-US" sz="1000" dirty="0" err="1" smtClean="0"/>
              <a:t>백마법을</a:t>
            </a:r>
            <a:r>
              <a:rPr lang="ko-KR" altLang="en-US" sz="1000" dirty="0" smtClean="0"/>
              <a:t> 배워 사용한다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06" y="413239"/>
            <a:ext cx="1173925" cy="17640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시놉시스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9043" y="415828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흑마법과 </a:t>
            </a:r>
            <a:r>
              <a:rPr lang="ko-KR" altLang="en-US" sz="1600" dirty="0" err="1"/>
              <a:t>백마법</a:t>
            </a:r>
            <a:r>
              <a:rPr lang="ko-KR" altLang="en-US" sz="1600" dirty="0"/>
              <a:t> 둘 중 어떤 마법이 더 우월하고 뛰어난가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흑백논리만을 펼치며 싸우는 인간계에 지쳐 떠난 </a:t>
            </a:r>
            <a:r>
              <a:rPr lang="en-US" altLang="ko-KR" sz="1600" dirty="0"/>
              <a:t>3</a:t>
            </a:r>
            <a:r>
              <a:rPr lang="ko-KR" altLang="en-US" sz="1600" dirty="0"/>
              <a:t>명의 이야기</a:t>
            </a:r>
          </a:p>
        </p:txBody>
      </p:sp>
    </p:spTree>
    <p:extLst>
      <p:ext uri="{BB962C8B-B14F-4D97-AF65-F5344CB8AC3E}">
        <p14:creationId xmlns:p14="http://schemas.microsoft.com/office/powerpoint/2010/main" val="11919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9" y="1133401"/>
            <a:ext cx="3252788" cy="359796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48198" y="411855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오토플레이를 기반으로 간단한 전투시스템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게임컨셉</a:t>
            </a:r>
            <a:endParaRPr lang="ko-KR" alt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0" y="113340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게임의 프롤로그가 끝난 뒤 나오는 화면으로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튜토리얼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없이 바로 게임이 진행된다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7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8198" y="4118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화면구성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게임컨셉</a:t>
            </a:r>
            <a:endParaRPr lang="ko-KR" altLang="en-US" sz="16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1803" y="1128089"/>
            <a:ext cx="2004421" cy="184794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1803" y="3027425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가람은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강해보이</a:t>
            </a:r>
            <a:r>
              <a:rPr lang="ko-KR" altLang="en-US" sz="800" b="1" dirty="0" err="1">
                <a:solidFill>
                  <a:schemeClr val="tx1"/>
                </a:solidFill>
              </a:rPr>
              <a:t>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3421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재찬은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광남은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바람의윈드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사용해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4600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2133" y="1131637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bg1"/>
                </a:solidFill>
              </a:rPr>
              <a:t>46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03210" y="3087518"/>
            <a:ext cx="132214" cy="1353166"/>
            <a:chOff x="2432968" y="3307043"/>
            <a:chExt cx="132214" cy="1353166"/>
          </a:xfrm>
        </p:grpSpPr>
        <p:sp>
          <p:nvSpPr>
            <p:cNvPr id="20" name="직사각형 19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72000" y="1128089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 이미지는 전투 창으로 왼쪽 </a:t>
            </a:r>
            <a:r>
              <a:rPr lang="ko-KR" altLang="en-US" sz="1200" dirty="0" smtClean="0"/>
              <a:t>상단엔 스테이지를 </a:t>
            </a:r>
            <a:endParaRPr lang="en-US" altLang="ko-KR" sz="1200" dirty="0" smtClean="0"/>
          </a:p>
          <a:p>
            <a:r>
              <a:rPr lang="ko-KR" altLang="en-US" sz="1200" dirty="0" smtClean="0"/>
              <a:t>표시 </a:t>
            </a:r>
            <a:r>
              <a:rPr lang="ko-KR" altLang="en-US" sz="1200" dirty="0"/>
              <a:t>해주고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몬스터의</a:t>
            </a:r>
            <a:r>
              <a:rPr lang="en-US" altLang="ko-KR" sz="1200" dirty="0"/>
              <a:t>HP</a:t>
            </a:r>
            <a:r>
              <a:rPr lang="ko-KR" altLang="en-US" sz="1200" dirty="0"/>
              <a:t>나 </a:t>
            </a:r>
            <a:r>
              <a:rPr lang="ko-KR" altLang="en-US" sz="1200" dirty="0" smtClean="0"/>
              <a:t>정보는 표시되지 </a:t>
            </a:r>
            <a:r>
              <a:rPr lang="ko-KR" altLang="en-US" sz="1200" dirty="0"/>
              <a:t>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아래 이미지는 시스템 정보를 알려주는 창으로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데미지를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주거나 </a:t>
            </a:r>
            <a:r>
              <a:rPr lang="ko-KR" altLang="en-US" sz="1200" dirty="0"/>
              <a:t>스킬 사용</a:t>
            </a:r>
            <a:r>
              <a:rPr lang="en-US" altLang="ko-KR" sz="1200" dirty="0"/>
              <a:t>, </a:t>
            </a:r>
            <a:r>
              <a:rPr lang="ko-KR" altLang="en-US" sz="1200" dirty="0"/>
              <a:t>기타 </a:t>
            </a:r>
            <a:r>
              <a:rPr lang="ko-KR" altLang="en-US" sz="1200" dirty="0" smtClean="0"/>
              <a:t>시스템메시지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알려주는 창이다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404" y="11321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UI</a:t>
            </a:r>
            <a:r>
              <a:rPr lang="ko-KR" altLang="en-US" sz="1400" b="1" dirty="0" smtClean="0"/>
              <a:t>설명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20326" y="1589489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 외형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장착한 무기에 따라 지정된 아이콘으로 변화한다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0326" y="2359985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AP/DP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상승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레벨이 오름에 따라 배분하여 상승 시킬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95216" y="1130333"/>
            <a:ext cx="2032714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9448" y="1176991"/>
            <a:ext cx="168425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83" y="1232089"/>
            <a:ext cx="548326" cy="603654"/>
          </a:xfrm>
          <a:prstGeom prst="rect">
            <a:avLst/>
          </a:prstGeom>
        </p:spPr>
      </p:pic>
      <p:sp>
        <p:nvSpPr>
          <p:cNvPr id="27" name="위쪽 화살표 26"/>
          <p:cNvSpPr/>
          <p:nvPr/>
        </p:nvSpPr>
        <p:spPr>
          <a:xfrm>
            <a:off x="1517878" y="1366841"/>
            <a:ext cx="155848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쪽 화살표 27"/>
          <p:cNvSpPr/>
          <p:nvPr/>
        </p:nvSpPr>
        <p:spPr>
          <a:xfrm>
            <a:off x="1517340" y="1552921"/>
            <a:ext cx="155848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778070" y="1965499"/>
            <a:ext cx="1867005" cy="394817"/>
            <a:chOff x="7452320" y="1144383"/>
            <a:chExt cx="1293944" cy="394817"/>
          </a:xfrm>
        </p:grpSpPr>
        <p:sp>
          <p:nvSpPr>
            <p:cNvPr id="30" name="모서리가 둥근 사각형 설명선 29"/>
            <p:cNvSpPr/>
            <p:nvPr/>
          </p:nvSpPr>
          <p:spPr>
            <a:xfrm rot="10800000">
              <a:off x="7487225" y="1144383"/>
              <a:ext cx="1224136" cy="394817"/>
            </a:xfrm>
            <a:prstGeom prst="wedgeRoundRectCallout">
              <a:avLst>
                <a:gd name="adj1" fmla="val -31868"/>
                <a:gd name="adj2" fmla="val 9196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52320" y="1196143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아잇</a:t>
              </a:r>
              <a:r>
                <a:rPr lang="ko-KR" altLang="en-US" sz="700" dirty="0" smtClean="0"/>
                <a:t> </a:t>
              </a:r>
              <a:r>
                <a:rPr lang="en-US" altLang="ko-KR" sz="700" dirty="0" smtClean="0"/>
                <a:t>! </a:t>
              </a:r>
              <a:r>
                <a:rPr lang="ko-KR" altLang="en-US" sz="700" dirty="0" smtClean="0"/>
                <a:t>재찬씨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이렇게 늦게 오면 어떡해요</a:t>
              </a:r>
              <a:r>
                <a:rPr lang="en-US" altLang="ko-KR" sz="700" dirty="0" smtClean="0"/>
                <a:t>!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69448" y="2408653"/>
            <a:ext cx="168425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27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3800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1300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1400</a:t>
            </a:r>
          </a:p>
        </p:txBody>
      </p:sp>
      <p:sp>
        <p:nvSpPr>
          <p:cNvPr id="39" name="위쪽 화살표 38"/>
          <p:cNvSpPr/>
          <p:nvPr/>
        </p:nvSpPr>
        <p:spPr>
          <a:xfrm>
            <a:off x="1517878" y="2598503"/>
            <a:ext cx="155848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위쪽 화살표 39"/>
          <p:cNvSpPr/>
          <p:nvPr/>
        </p:nvSpPr>
        <p:spPr>
          <a:xfrm>
            <a:off x="1517340" y="2784583"/>
            <a:ext cx="155848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28434" y="3184755"/>
            <a:ext cx="1766281" cy="415498"/>
            <a:chOff x="2807643" y="3258301"/>
            <a:chExt cx="1224136" cy="415498"/>
          </a:xfrm>
        </p:grpSpPr>
        <p:sp>
          <p:nvSpPr>
            <p:cNvPr id="42" name="모서리가 둥근 사각형 설명선 41"/>
            <p:cNvSpPr/>
            <p:nvPr/>
          </p:nvSpPr>
          <p:spPr>
            <a:xfrm rot="10800000">
              <a:off x="2807643" y="3268641"/>
              <a:ext cx="1224136" cy="394817"/>
            </a:xfrm>
            <a:prstGeom prst="wedgeRoundRectCallout">
              <a:avLst>
                <a:gd name="adj1" fmla="val -31868"/>
                <a:gd name="adj2" fmla="val 9196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26783" y="3258301"/>
              <a:ext cx="9845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갑자기 왜 저러지</a:t>
              </a:r>
              <a:r>
                <a:rPr lang="en-US" altLang="ko-KR" sz="700" dirty="0" smtClean="0"/>
                <a:t>…?</a:t>
              </a:r>
            </a:p>
            <a:p>
              <a:r>
                <a:rPr lang="ko-KR" altLang="en-US" sz="700" dirty="0" smtClean="0"/>
                <a:t>광남씨 오늘은 밥 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뭐 먹을까요</a:t>
              </a:r>
              <a:r>
                <a:rPr lang="en-US" altLang="ko-KR" sz="700" dirty="0" smtClean="0"/>
                <a:t>?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69448" y="3643376"/>
            <a:ext cx="168425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</a:t>
            </a:r>
            <a:r>
              <a:rPr lang="ko-KR" altLang="en-US" sz="900" b="1" dirty="0"/>
              <a:t>남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4800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1300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1400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83" y="3698474"/>
            <a:ext cx="548326" cy="603654"/>
          </a:xfrm>
          <a:prstGeom prst="rect">
            <a:avLst/>
          </a:prstGeom>
        </p:spPr>
      </p:pic>
      <p:sp>
        <p:nvSpPr>
          <p:cNvPr id="47" name="위쪽 화살표 46"/>
          <p:cNvSpPr/>
          <p:nvPr/>
        </p:nvSpPr>
        <p:spPr>
          <a:xfrm>
            <a:off x="1517878" y="3833226"/>
            <a:ext cx="155848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>
            <a:off x="1517340" y="4019306"/>
            <a:ext cx="155848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95" y="2430778"/>
            <a:ext cx="550603" cy="604800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827502" y="4432521"/>
            <a:ext cx="1766281" cy="394817"/>
            <a:chOff x="7488513" y="3419919"/>
            <a:chExt cx="1224136" cy="394817"/>
          </a:xfrm>
        </p:grpSpPr>
        <p:sp>
          <p:nvSpPr>
            <p:cNvPr id="51" name="모서리가 둥근 사각형 설명선 50"/>
            <p:cNvSpPr/>
            <p:nvPr/>
          </p:nvSpPr>
          <p:spPr>
            <a:xfrm rot="10800000">
              <a:off x="7488513" y="3419919"/>
              <a:ext cx="1224136" cy="394817"/>
            </a:xfrm>
            <a:prstGeom prst="wedgeRoundRectCallout">
              <a:avLst>
                <a:gd name="adj1" fmla="val -31868"/>
                <a:gd name="adj2" fmla="val 9196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84252" y="3463439"/>
              <a:ext cx="103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음</a:t>
              </a:r>
              <a:r>
                <a:rPr lang="en-US" altLang="ko-KR" sz="700" dirty="0" smtClean="0"/>
                <a:t>… </a:t>
              </a:r>
              <a:r>
                <a:rPr lang="ko-KR" altLang="en-US" sz="700" dirty="0" smtClean="0"/>
                <a:t>일단 </a:t>
              </a:r>
              <a:r>
                <a:rPr lang="ko-KR" altLang="en-US" sz="700" dirty="0" err="1" smtClean="0"/>
                <a:t>몬스터부터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잡고 생각해보죠</a:t>
              </a:r>
              <a:r>
                <a:rPr lang="en-US" altLang="ko-KR" sz="700" dirty="0" smtClean="0"/>
                <a:t>?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48198" y="4118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화면구성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게임컨셉</a:t>
            </a:r>
            <a:endParaRPr lang="ko-KR" altLang="en-US" sz="1600" b="1" dirty="0"/>
          </a:p>
        </p:txBody>
      </p:sp>
      <p:pic>
        <p:nvPicPr>
          <p:cNvPr id="32" name="그림 3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94" y="1533916"/>
            <a:ext cx="504000" cy="540000"/>
          </a:xfrm>
          <a:prstGeom prst="rect">
            <a:avLst/>
          </a:prstGeom>
        </p:spPr>
      </p:pic>
      <p:sp>
        <p:nvSpPr>
          <p:cNvPr id="33" name="위쪽 화살표 32"/>
          <p:cNvSpPr/>
          <p:nvPr/>
        </p:nvSpPr>
        <p:spPr>
          <a:xfrm>
            <a:off x="4704196" y="2342522"/>
            <a:ext cx="348524" cy="540000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사각형 설명선 35"/>
          <p:cNvSpPr/>
          <p:nvPr/>
        </p:nvSpPr>
        <p:spPr>
          <a:xfrm rot="10800000">
            <a:off x="4578588" y="3195095"/>
            <a:ext cx="545555" cy="266449"/>
          </a:xfrm>
          <a:prstGeom prst="wedgeRoundRectCallout">
            <a:avLst>
              <a:gd name="adj1" fmla="val -29879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0326" y="3104618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말풍선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캐릭터들의 성격을 볼 수 있는 </a:t>
            </a:r>
            <a:r>
              <a:rPr lang="ko-KR" altLang="en-US" sz="1200" dirty="0" err="1" smtClean="0"/>
              <a:t>대화창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403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19" y="4142616"/>
            <a:ext cx="360000" cy="321554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8" y="3022989"/>
            <a:ext cx="360000" cy="432000"/>
          </a:xfrm>
          <a:prstGeom prst="rect">
            <a:avLst/>
          </a:prstGeom>
        </p:spPr>
      </p:pic>
      <p:pic>
        <p:nvPicPr>
          <p:cNvPr id="12" name="그림 11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27" y="1486807"/>
            <a:ext cx="360000" cy="432000"/>
          </a:xfrm>
          <a:prstGeom prst="rect">
            <a:avLst/>
          </a:prstGeom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8" y="2046849"/>
            <a:ext cx="360000" cy="432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27" y="2532464"/>
            <a:ext cx="360000" cy="432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1" y="3581283"/>
            <a:ext cx="360000" cy="43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113257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UI</a:t>
            </a:r>
            <a:r>
              <a:rPr lang="ko-KR" altLang="en-US" sz="1400" b="1" dirty="0" smtClean="0"/>
              <a:t>설명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22596" y="1414834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룬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장착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/>
              <a:t>스킬을</a:t>
            </a:r>
            <a:r>
              <a:rPr lang="ko-KR" altLang="en-US" sz="1200" dirty="0" smtClean="0"/>
              <a:t> 강하게 만들어주는 </a:t>
            </a:r>
            <a:r>
              <a:rPr lang="ko-KR" altLang="en-US" sz="1200" dirty="0" err="1" smtClean="0"/>
              <a:t>룬을</a:t>
            </a:r>
            <a:r>
              <a:rPr lang="ko-KR" altLang="en-US" sz="1200" dirty="0" smtClean="0"/>
              <a:t> 얻어 총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개까지 </a:t>
            </a:r>
            <a:endParaRPr lang="en-US" altLang="ko-KR" sz="1200" dirty="0" smtClean="0"/>
          </a:p>
          <a:p>
            <a:r>
              <a:rPr lang="ko-KR" altLang="en-US" sz="1200" dirty="0" smtClean="0"/>
              <a:t>장착 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2596" y="2032016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던전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보스 </a:t>
            </a:r>
            <a:r>
              <a:rPr lang="ko-KR" altLang="en-US" sz="1200" dirty="0" err="1" smtClean="0"/>
              <a:t>레이드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</a:t>
            </a:r>
            <a:r>
              <a:rPr lang="ko-KR" altLang="en-US" sz="1200" dirty="0"/>
              <a:t>복</a:t>
            </a:r>
            <a:r>
              <a:rPr lang="ko-KR" altLang="en-US" sz="1200" dirty="0" smtClean="0"/>
              <a:t>의 탑을 진입 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2596" y="2517631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스킬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/>
              <a:t>스킬을</a:t>
            </a:r>
            <a:r>
              <a:rPr lang="ko-KR" altLang="en-US" sz="1200" dirty="0" smtClean="0"/>
              <a:t> 성장 시킬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2595" y="3008156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상점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유료아이템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패키지를 구매 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2596" y="3487663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인벤토리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소유하고 있는 물품들을 볼 수 있고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아이템 </a:t>
            </a:r>
            <a:endParaRPr lang="en-US" altLang="ko-KR" sz="1200" dirty="0" smtClean="0"/>
          </a:p>
          <a:p>
            <a:r>
              <a:rPr lang="ko-KR" altLang="en-US" sz="1200" dirty="0" smtClean="0"/>
              <a:t>사용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장비 착용이 가능하다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2596" y="4099652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설</a:t>
            </a:r>
            <a:r>
              <a:rPr lang="ko-KR" altLang="en-US" sz="1200" b="1" dirty="0">
                <a:solidFill>
                  <a:srgbClr val="FF0000"/>
                </a:solidFill>
              </a:rPr>
              <a:t>정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아이콘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게임옵션 조절을 할 수 있다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362" y="1920188"/>
            <a:ext cx="2997877" cy="1032297"/>
            <a:chOff x="700363" y="1741067"/>
            <a:chExt cx="2772308" cy="818409"/>
          </a:xfrm>
        </p:grpSpPr>
        <p:grpSp>
          <p:nvGrpSpPr>
            <p:cNvPr id="23" name="그룹 22"/>
            <p:cNvGrpSpPr/>
            <p:nvPr/>
          </p:nvGrpSpPr>
          <p:grpSpPr>
            <a:xfrm>
              <a:off x="810762" y="1839422"/>
              <a:ext cx="2557555" cy="629223"/>
              <a:chOff x="538281" y="1867897"/>
              <a:chExt cx="2021047" cy="34870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9428" y="1868247"/>
                <a:ext cx="289900" cy="348096"/>
              </a:xfrm>
              <a:prstGeom prst="rect">
                <a:avLst/>
              </a:prstGeom>
            </p:spPr>
          </p:pic>
          <p:pic>
            <p:nvPicPr>
              <p:cNvPr id="5" name="그림 4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1308" y="1867897"/>
                <a:ext cx="291600" cy="348446"/>
              </a:xfrm>
              <a:prstGeom prst="rect">
                <a:avLst/>
              </a:prstGeom>
            </p:spPr>
          </p:pic>
          <p:pic>
            <p:nvPicPr>
              <p:cNvPr id="6" name="그림 5"/>
              <p:cNvPicPr preferRelativeResize="0"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281" y="1868157"/>
                <a:ext cx="291600" cy="348446"/>
              </a:xfrm>
              <a:prstGeom prst="rect">
                <a:avLst/>
              </a:prstGeom>
            </p:spPr>
          </p:pic>
          <p:pic>
            <p:nvPicPr>
              <p:cNvPr id="7" name="그림 6"/>
              <p:cNvPicPr preferRelativeResize="0"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320" y="1868157"/>
                <a:ext cx="291600" cy="348446"/>
              </a:xfrm>
              <a:prstGeom prst="rect">
                <a:avLst/>
              </a:prstGeom>
            </p:spPr>
          </p:pic>
          <p:pic>
            <p:nvPicPr>
              <p:cNvPr id="8" name="그림 7"/>
              <p:cNvPicPr preferRelativeResize="0">
                <a:picLocks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8041" y="1868157"/>
                <a:ext cx="291600" cy="348446"/>
              </a:xfrm>
              <a:prstGeom prst="rect">
                <a:avLst/>
              </a:prstGeom>
            </p:spPr>
          </p:pic>
          <p:pic>
            <p:nvPicPr>
              <p:cNvPr id="9" name="그림 8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8470" y="1869137"/>
                <a:ext cx="295200" cy="343606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700363" y="1741067"/>
              <a:ext cx="2772308" cy="81840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8198" y="4118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화면구성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게임컨셉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57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95216" y="1138706"/>
            <a:ext cx="1167284" cy="738664"/>
            <a:chOff x="2806999" y="1484104"/>
            <a:chExt cx="1167284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2806999" y="1484104"/>
              <a:ext cx="1167284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가람 </a:t>
              </a:r>
              <a:r>
                <a:rPr lang="en-US" altLang="ko-KR" sz="900" b="1" dirty="0" err="1" smtClean="0"/>
                <a:t>Lv</a:t>
              </a:r>
              <a:r>
                <a:rPr lang="en-US" altLang="ko-KR" sz="900" b="1" dirty="0" smtClean="0"/>
                <a:t> : 88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AP : 10K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DP : 9K</a:t>
              </a:r>
            </a:p>
            <a:p>
              <a:endParaRPr lang="en-US" altLang="ko-KR" sz="200" b="1" dirty="0" smtClean="0"/>
            </a:p>
            <a:p>
              <a:r>
                <a:rPr lang="en-US" altLang="ko-KR" sz="900" b="1" dirty="0" smtClean="0"/>
                <a:t>HP : 13K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71" y="1539202"/>
              <a:ext cx="380022" cy="603654"/>
            </a:xfrm>
            <a:prstGeom prst="rect">
              <a:avLst/>
            </a:prstGeom>
          </p:spPr>
        </p:pic>
        <p:sp>
          <p:nvSpPr>
            <p:cNvPr id="10" name="위쪽 화살표 9"/>
            <p:cNvSpPr/>
            <p:nvPr/>
          </p:nvSpPr>
          <p:spPr>
            <a:xfrm>
              <a:off x="3480415" y="168750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위쪽 화살표 10"/>
            <p:cNvSpPr/>
            <p:nvPr/>
          </p:nvSpPr>
          <p:spPr>
            <a:xfrm>
              <a:off x="3480042" y="1873580"/>
              <a:ext cx="108012" cy="144647"/>
            </a:xfrm>
            <a:prstGeom prst="upArrow">
              <a:avLst>
                <a:gd name="adj1" fmla="val 50000"/>
                <a:gd name="adj2" fmla="val 7278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66791" y="1927214"/>
            <a:ext cx="1224136" cy="394817"/>
            <a:chOff x="7487225" y="1144383"/>
            <a:chExt cx="1224136" cy="394817"/>
          </a:xfrm>
        </p:grpSpPr>
        <p:sp>
          <p:nvSpPr>
            <p:cNvPr id="13" name="모서리가 둥근 사각형 설명선 12"/>
            <p:cNvSpPr/>
            <p:nvPr/>
          </p:nvSpPr>
          <p:spPr>
            <a:xfrm rot="10800000">
              <a:off x="7487225" y="1144383"/>
              <a:ext cx="1224136" cy="394817"/>
            </a:xfrm>
            <a:prstGeom prst="wedgeRoundRectCallout">
              <a:avLst>
                <a:gd name="adj1" fmla="val -31868"/>
                <a:gd name="adj2" fmla="val 9196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7736" y="1187902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흑과 백 그 어느 것도 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중요치 않아</a:t>
              </a:r>
              <a:r>
                <a:rPr lang="en-US" altLang="ko-KR" sz="700" dirty="0" smtClean="0"/>
                <a:t>.</a:t>
              </a:r>
            </a:p>
          </p:txBody>
        </p:sp>
      </p:grpSp>
      <p:pic>
        <p:nvPicPr>
          <p:cNvPr id="30" name="그림 29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97" y="1744211"/>
            <a:ext cx="291600" cy="3484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68472" y="245734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보유 스킬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1121466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레벨 상승 시 마다    을 눌러 </a:t>
            </a:r>
            <a:r>
              <a:rPr lang="en-US" altLang="ko-KR" sz="1200" dirty="0" smtClean="0"/>
              <a:t>AP/DP </a:t>
            </a:r>
            <a:r>
              <a:rPr lang="ko-KR" altLang="en-US" sz="1200" dirty="0" err="1" smtClean="0"/>
              <a:t>스테이터스를</a:t>
            </a:r>
            <a:endParaRPr lang="en-US" altLang="ko-KR" sz="1200" dirty="0" smtClean="0"/>
          </a:p>
          <a:p>
            <a:r>
              <a:rPr lang="en-US" altLang="ko-KR" sz="1200" dirty="0" smtClean="0"/>
              <a:t>100</a:t>
            </a:r>
            <a:r>
              <a:rPr lang="ko-KR" altLang="en-US" sz="1200" dirty="0" smtClean="0"/>
              <a:t>을 증가 시킬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위쪽 화살표 32"/>
          <p:cNvSpPr/>
          <p:nvPr/>
        </p:nvSpPr>
        <p:spPr>
          <a:xfrm>
            <a:off x="5913881" y="1071407"/>
            <a:ext cx="189174" cy="255874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07233" y="2370228"/>
            <a:ext cx="1169519" cy="18426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0" y="1851370"/>
            <a:ext cx="420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전투 진행 화면에서 아이콘      을 눌러 보유 스킬 확인 및</a:t>
            </a:r>
            <a:endParaRPr lang="en-US" altLang="ko-KR" sz="1200" dirty="0" smtClean="0"/>
          </a:p>
          <a:p>
            <a:r>
              <a:rPr lang="ko-KR" altLang="en-US" sz="1200" dirty="0" smtClean="0"/>
              <a:t>스킬 성장이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동일하게     을 눌러 </a:t>
            </a:r>
            <a:r>
              <a:rPr lang="ko-KR" altLang="en-US" sz="1200" dirty="0" err="1" smtClean="0"/>
              <a:t>스킬의</a:t>
            </a:r>
            <a:r>
              <a:rPr lang="ko-KR" altLang="en-US" sz="1200" dirty="0" smtClean="0"/>
              <a:t> 효과를</a:t>
            </a:r>
            <a:endParaRPr lang="en-US" altLang="ko-KR" sz="1200" dirty="0" smtClean="0"/>
          </a:p>
          <a:p>
            <a:r>
              <a:rPr lang="ko-KR" altLang="en-US" sz="1200" dirty="0" smtClean="0"/>
              <a:t>성장 시킬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위쪽 화살표 36"/>
          <p:cNvSpPr/>
          <p:nvPr/>
        </p:nvSpPr>
        <p:spPr>
          <a:xfrm>
            <a:off x="6895694" y="2076686"/>
            <a:ext cx="189174" cy="260939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2" y="2406231"/>
            <a:ext cx="291600" cy="348446"/>
          </a:xfrm>
          <a:prstGeom prst="rect">
            <a:avLst/>
          </a:prstGeom>
        </p:spPr>
      </p:pic>
      <p:pic>
        <p:nvPicPr>
          <p:cNvPr id="39" name="그림 38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80" y="2799718"/>
            <a:ext cx="296032" cy="28986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02177" y="305833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아군 전체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방어력 </a:t>
            </a:r>
            <a:r>
              <a:rPr lang="en-US" altLang="ko-KR" sz="900" b="1" dirty="0" smtClean="0"/>
              <a:t>5% </a:t>
            </a:r>
            <a:r>
              <a:rPr lang="ko-KR" altLang="en-US" sz="900" b="1" dirty="0" smtClean="0"/>
              <a:t>상승</a:t>
            </a:r>
            <a:endParaRPr lang="ko-KR" altLang="en-US" sz="900" b="1" dirty="0"/>
          </a:p>
        </p:txBody>
      </p:sp>
      <p:sp>
        <p:nvSpPr>
          <p:cNvPr id="42" name="위쪽 화살표 41"/>
          <p:cNvSpPr/>
          <p:nvPr/>
        </p:nvSpPr>
        <p:spPr>
          <a:xfrm>
            <a:off x="1442465" y="2836022"/>
            <a:ext cx="108012" cy="217255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707233" y="2768223"/>
            <a:ext cx="1169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32" y="3427668"/>
            <a:ext cx="295200" cy="291600"/>
          </a:xfrm>
          <a:prstGeom prst="rect">
            <a:avLst/>
          </a:prstGeom>
        </p:spPr>
      </p:pic>
      <p:sp>
        <p:nvSpPr>
          <p:cNvPr id="47" name="위쪽 화살표 46"/>
          <p:cNvSpPr/>
          <p:nvPr/>
        </p:nvSpPr>
        <p:spPr>
          <a:xfrm>
            <a:off x="1436339" y="3464840"/>
            <a:ext cx="108012" cy="217255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33435" y="3698949"/>
            <a:ext cx="9476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다중 공격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AP X 1%</a:t>
            </a:r>
            <a:r>
              <a:rPr lang="ko-KR" altLang="en-US" sz="900" b="1" dirty="0" smtClean="0"/>
              <a:t>의</a:t>
            </a:r>
            <a:endParaRPr lang="en-US" altLang="ko-KR" sz="900" b="1" dirty="0" smtClean="0"/>
          </a:p>
          <a:p>
            <a:r>
              <a:rPr lang="ko-KR" altLang="en-US" sz="900" b="1" dirty="0" err="1" smtClean="0"/>
              <a:t>데미지를</a:t>
            </a:r>
            <a:r>
              <a:rPr lang="ko-KR" altLang="en-US" sz="900" b="1" dirty="0" smtClean="0"/>
              <a:t> 준다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8198" y="411855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캐릭터 성장과 스킬 성장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게임컨셉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273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695216" y="1130333"/>
            <a:ext cx="2004421" cy="18443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26" y="1142295"/>
            <a:ext cx="435684" cy="4069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6600" y="3026121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421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재찬은 아무것도 하지 않았다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광남은 오른쪽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바람의윈드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사용해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460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!!! System !!!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오른쪽 녀석에게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희귀희귀 한 양손 검을</a:t>
            </a:r>
            <a:r>
              <a:rPr lang="en-US" altLang="ko-KR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얻었습니다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!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47" y="4532113"/>
            <a:ext cx="289900" cy="348096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27" y="4531763"/>
            <a:ext cx="291600" cy="348446"/>
          </a:xfrm>
          <a:prstGeom prst="rect">
            <a:avLst/>
          </a:prstGeom>
        </p:spPr>
      </p:pic>
      <p:pic>
        <p:nvPicPr>
          <p:cNvPr id="12" name="그림 11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0" y="4532023"/>
            <a:ext cx="291600" cy="348446"/>
          </a:xfrm>
          <a:prstGeom prst="rect">
            <a:avLst/>
          </a:prstGeom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9" y="4532023"/>
            <a:ext cx="291600" cy="348446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60" y="4532023"/>
            <a:ext cx="291600" cy="348446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89" y="4533003"/>
            <a:ext cx="295200" cy="3436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6930" y="113033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 7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0" y="1846866"/>
            <a:ext cx="651917" cy="4797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23" y="1846865"/>
            <a:ext cx="651917" cy="479713"/>
          </a:xfrm>
          <a:prstGeom prst="rect">
            <a:avLst/>
          </a:prstGeom>
        </p:spPr>
      </p:pic>
      <p:sp>
        <p:nvSpPr>
          <p:cNvPr id="22" name="곱셈 기호 21"/>
          <p:cNvSpPr/>
          <p:nvPr/>
        </p:nvSpPr>
        <p:spPr>
          <a:xfrm>
            <a:off x="1926357" y="1836199"/>
            <a:ext cx="576064" cy="556157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10934" y="1130333"/>
            <a:ext cx="349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인벤토리를</a:t>
            </a:r>
            <a:r>
              <a:rPr lang="ko-KR" altLang="en-US" sz="1200" dirty="0" smtClean="0"/>
              <a:t> 열어 얻은 아이템을 확인 할 수 있고</a:t>
            </a:r>
            <a:endParaRPr lang="en-US" altLang="ko-KR" sz="1200" dirty="0" smtClean="0"/>
          </a:p>
          <a:p>
            <a:r>
              <a:rPr lang="ko-KR" altLang="en-US" sz="1200" dirty="0" smtClean="0"/>
              <a:t>사용하거나 장비아이템을 착용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장비 아이템 착용과 성장은 다음과 같다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5965"/>
            <a:ext cx="1936678" cy="180702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61548"/>
            <a:ext cx="360040" cy="335331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5540338" y="1804616"/>
            <a:ext cx="759853" cy="69624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43" y="2046921"/>
            <a:ext cx="736097" cy="68558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740295" y="1846866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희귀희귀 한 양손 검</a:t>
            </a:r>
            <a:endParaRPr lang="ko-KR" altLang="en-US" sz="7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87807" y="20558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Lv</a:t>
            </a:r>
            <a:r>
              <a:rPr lang="en-US" altLang="ko-KR" sz="1000" b="1" dirty="0" smtClean="0"/>
              <a:t> 3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87807" y="227413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AP : 365 </a:t>
            </a:r>
            <a:r>
              <a:rPr lang="ko-KR" altLang="en-US" sz="1000" b="1" dirty="0" smtClean="0"/>
              <a:t>상승</a:t>
            </a:r>
            <a:endParaRPr lang="ko-KR" altLang="en-US" sz="1000" b="1" dirty="0"/>
          </a:p>
        </p:txBody>
      </p:sp>
      <p:sp>
        <p:nvSpPr>
          <p:cNvPr id="33" name="위쪽 화살표 32"/>
          <p:cNvSpPr/>
          <p:nvPr/>
        </p:nvSpPr>
        <p:spPr>
          <a:xfrm>
            <a:off x="8461863" y="2503402"/>
            <a:ext cx="86217" cy="185045"/>
          </a:xfrm>
          <a:prstGeom prst="upArrow">
            <a:avLst>
              <a:gd name="adj1" fmla="val 50000"/>
              <a:gd name="adj2" fmla="val 11144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>
            <a:off x="8623552" y="2304725"/>
            <a:ext cx="86217" cy="185045"/>
          </a:xfrm>
          <a:prstGeom prst="upArrow">
            <a:avLst>
              <a:gd name="adj1" fmla="val 50000"/>
              <a:gd name="adj2" fmla="val 11144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735644" y="3003558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  화살표를 누르면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무기의 </a:t>
            </a:r>
            <a:r>
              <a:rPr lang="en-US" altLang="ko-KR" sz="1200" dirty="0" smtClean="0"/>
              <a:t>AP/DP</a:t>
            </a:r>
            <a:r>
              <a:rPr lang="ko-KR" altLang="en-US" sz="1200" dirty="0" smtClean="0"/>
              <a:t>가 상승한다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7807" y="24862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DP : 1 </a:t>
            </a:r>
            <a:r>
              <a:rPr lang="ko-KR" altLang="en-US" sz="1000" b="1" dirty="0" smtClean="0"/>
              <a:t>상승</a:t>
            </a:r>
            <a:endParaRPr lang="ko-KR" altLang="en-US" sz="1000" b="1" dirty="0"/>
          </a:p>
        </p:txBody>
      </p:sp>
      <p:sp>
        <p:nvSpPr>
          <p:cNvPr id="37" name="곱셈 기호 36"/>
          <p:cNvSpPr/>
          <p:nvPr/>
        </p:nvSpPr>
        <p:spPr>
          <a:xfrm>
            <a:off x="914407" y="1843795"/>
            <a:ext cx="576064" cy="556157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518007" y="3086214"/>
            <a:ext cx="132214" cy="1353166"/>
            <a:chOff x="2432968" y="3307043"/>
            <a:chExt cx="132214" cy="1353166"/>
          </a:xfrm>
        </p:grpSpPr>
        <p:sp>
          <p:nvSpPr>
            <p:cNvPr id="39" name="직사각형 38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8198" y="41185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장비아이템 성장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48198" y="33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게임컨셉</a:t>
            </a:r>
            <a:endParaRPr lang="ko-KR" altLang="en-US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6735644" y="1846866"/>
            <a:ext cx="2089164" cy="9967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30479" y="2076538"/>
            <a:ext cx="1023172" cy="6559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위쪽 화살표 45"/>
          <p:cNvSpPr/>
          <p:nvPr/>
        </p:nvSpPr>
        <p:spPr>
          <a:xfrm>
            <a:off x="6906378" y="2906751"/>
            <a:ext cx="167009" cy="327639"/>
          </a:xfrm>
          <a:prstGeom prst="upArrow">
            <a:avLst>
              <a:gd name="adj1" fmla="val 50000"/>
              <a:gd name="adj2" fmla="val 11144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4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916</Words>
  <Application>Microsoft Office PowerPoint</Application>
  <PresentationFormat>화면 슬라이드 쇼(16:9)</PresentationFormat>
  <Paragraphs>269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문재찬</dc:creator>
  <cp:lastModifiedBy>문재찬</cp:lastModifiedBy>
  <cp:revision>64</cp:revision>
  <dcterms:created xsi:type="dcterms:W3CDTF">2016-08-23T04:21:15Z</dcterms:created>
  <dcterms:modified xsi:type="dcterms:W3CDTF">2016-08-26T02:47:37Z</dcterms:modified>
</cp:coreProperties>
</file>