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1" d="100"/>
          <a:sy n="141" d="100"/>
        </p:scale>
        <p:origin x="-138" y="-102"/>
      </p:cViewPr>
      <p:guideLst>
        <p:guide orient="horz" pos="1620"/>
        <p:guide pos="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60128" cy="6012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03A5-12BB-45AD-AC05-8803E2F37C6A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31E-A16D-4751-A09F-325567A1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42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03A5-12BB-45AD-AC05-8803E2F37C6A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31E-A16D-4751-A09F-325567A1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03A5-12BB-45AD-AC05-8803E2F37C6A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31E-A16D-4751-A09F-325567A1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49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03A5-12BB-45AD-AC05-8803E2F37C6A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31E-A16D-4751-A09F-325567A1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49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03A5-12BB-45AD-AC05-8803E2F37C6A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31E-A16D-4751-A09F-325567A1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41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03A5-12BB-45AD-AC05-8803E2F37C6A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31E-A16D-4751-A09F-325567A1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20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03A5-12BB-45AD-AC05-8803E2F37C6A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31E-A16D-4751-A09F-325567A1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8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03A5-12BB-45AD-AC05-8803E2F37C6A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31E-A16D-4751-A09F-325567A1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2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03A5-12BB-45AD-AC05-8803E2F37C6A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31E-A16D-4751-A09F-325567A1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06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03A5-12BB-45AD-AC05-8803E2F37C6A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31E-A16D-4751-A09F-325567A1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21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03A5-12BB-45AD-AC05-8803E2F37C6A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31E-A16D-4751-A09F-325567A1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5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003A5-12BB-45AD-AC05-8803E2F37C6A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0B31E-A16D-4751-A09F-325567A1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9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4121309" y="531280"/>
            <a:ext cx="1408790" cy="374441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178732" y="577938"/>
            <a:ext cx="129394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가람 </a:t>
            </a:r>
            <a:r>
              <a:rPr lang="en-US" altLang="ko-KR" sz="900" b="1" dirty="0" err="1" smtClean="0"/>
              <a:t>Lv</a:t>
            </a:r>
            <a:r>
              <a:rPr lang="en-US" altLang="ko-KR" sz="900" b="1" dirty="0" smtClean="0"/>
              <a:t> : 28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AP : 2800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DP : 2300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HP : 1300</a:t>
            </a: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772" y="645443"/>
            <a:ext cx="380022" cy="603654"/>
          </a:xfrm>
          <a:prstGeom prst="rect">
            <a:avLst/>
          </a:prstGeom>
        </p:spPr>
      </p:pic>
      <p:sp>
        <p:nvSpPr>
          <p:cNvPr id="52" name="위쪽 화살표 51"/>
          <p:cNvSpPr/>
          <p:nvPr/>
        </p:nvSpPr>
        <p:spPr>
          <a:xfrm>
            <a:off x="4839977" y="781334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위쪽 화살표 52"/>
          <p:cNvSpPr/>
          <p:nvPr/>
        </p:nvSpPr>
        <p:spPr>
          <a:xfrm>
            <a:off x="4839604" y="967414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046624" y="531280"/>
            <a:ext cx="2004421" cy="1847947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046624" y="2430616"/>
            <a:ext cx="2004421" cy="148558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가람은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강해보이</a:t>
            </a:r>
            <a:r>
              <a:rPr lang="ko-KR" altLang="en-US" sz="800" b="1" dirty="0" err="1">
                <a:solidFill>
                  <a:schemeClr val="tx1"/>
                </a:solidFill>
              </a:rPr>
              <a:t>는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녀석에게 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3421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의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데미지를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주었다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ko-KR" altLang="en-US" sz="800" b="1" dirty="0" smtClean="0">
                <a:solidFill>
                  <a:schemeClr val="tx1"/>
                </a:solidFill>
              </a:rPr>
              <a:t>재찬은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약해보이는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녀석에게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2000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의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데미지를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주었다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ko-KR" altLang="en-US" sz="800" b="1" dirty="0" smtClean="0">
                <a:solidFill>
                  <a:schemeClr val="tx1"/>
                </a:solidFill>
              </a:rPr>
              <a:t>광남은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약해보이는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녀석에게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ko-KR" altLang="en-US" sz="800" b="1" dirty="0" err="1" smtClean="0">
                <a:solidFill>
                  <a:schemeClr val="tx1"/>
                </a:solidFill>
              </a:rPr>
              <a:t>바람의윈드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스킬을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사용해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4600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의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ko-KR" altLang="en-US" sz="800" b="1" dirty="0" err="1" smtClean="0">
                <a:solidFill>
                  <a:schemeClr val="tx1"/>
                </a:solidFill>
              </a:rPr>
              <a:t>데미지를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주었다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7" name="모서리가 둥근 사각형 설명선 56"/>
          <p:cNvSpPr/>
          <p:nvPr/>
        </p:nvSpPr>
        <p:spPr>
          <a:xfrm rot="10800000">
            <a:off x="4213637" y="1366446"/>
            <a:ext cx="1224136" cy="394817"/>
          </a:xfrm>
          <a:prstGeom prst="wedgeRoundRectCallout">
            <a:avLst>
              <a:gd name="adj1" fmla="val -25228"/>
              <a:gd name="adj2" fmla="val 73094"/>
              <a:gd name="adj3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178732" y="1398390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아잇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! </a:t>
            </a:r>
            <a:r>
              <a:rPr lang="ko-KR" altLang="en-US" sz="700" dirty="0" smtClean="0"/>
              <a:t>재찬씨</a:t>
            </a:r>
            <a:endParaRPr lang="en-US" altLang="ko-KR" sz="700" dirty="0" smtClean="0"/>
          </a:p>
          <a:p>
            <a:r>
              <a:rPr lang="ko-KR" altLang="en-US" sz="700" dirty="0" smtClean="0"/>
              <a:t>이렇게 늦게 오면 어떡해요</a:t>
            </a:r>
            <a:r>
              <a:rPr lang="en-US" altLang="ko-KR" sz="700" dirty="0" smtClean="0"/>
              <a:t>!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71" y="3936608"/>
            <a:ext cx="289900" cy="348096"/>
          </a:xfrm>
          <a:prstGeom prst="rect">
            <a:avLst/>
          </a:prstGeom>
        </p:spPr>
      </p:pic>
      <p:pic>
        <p:nvPicPr>
          <p:cNvPr id="60" name="그림 59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51" y="3936258"/>
            <a:ext cx="291600" cy="348446"/>
          </a:xfrm>
          <a:prstGeom prst="rect">
            <a:avLst/>
          </a:prstGeom>
        </p:spPr>
      </p:pic>
      <p:pic>
        <p:nvPicPr>
          <p:cNvPr id="61" name="그림 60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624" y="3936518"/>
            <a:ext cx="291600" cy="348446"/>
          </a:xfrm>
          <a:prstGeom prst="rect">
            <a:avLst/>
          </a:prstGeom>
        </p:spPr>
      </p:pic>
      <p:pic>
        <p:nvPicPr>
          <p:cNvPr id="62" name="그림 61"/>
          <p:cNvPicPr preferRelativeResize="0"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63" y="3936518"/>
            <a:ext cx="291600" cy="348446"/>
          </a:xfrm>
          <a:prstGeom prst="rect">
            <a:avLst/>
          </a:prstGeom>
        </p:spPr>
      </p:pic>
      <p:pic>
        <p:nvPicPr>
          <p:cNvPr id="63" name="그림 62"/>
          <p:cNvPicPr preferRelativeResize="0"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4" y="3936518"/>
            <a:ext cx="291600" cy="348446"/>
          </a:xfrm>
          <a:prstGeom prst="rect">
            <a:avLst/>
          </a:prstGeom>
        </p:spPr>
      </p:pic>
      <p:pic>
        <p:nvPicPr>
          <p:cNvPr id="64" name="그림 63"/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813" y="3937498"/>
            <a:ext cx="295200" cy="343606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608" y="3044323"/>
            <a:ext cx="380022" cy="603654"/>
          </a:xfrm>
          <a:prstGeom prst="rect">
            <a:avLst/>
          </a:prstGeom>
        </p:spPr>
      </p:pic>
      <p:pic>
        <p:nvPicPr>
          <p:cNvPr id="76" name="그림 75"/>
          <p:cNvPicPr preferRelativeResize="0"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784" y="1716346"/>
            <a:ext cx="381600" cy="6048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2056954" y="534828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>
                <a:solidFill>
                  <a:schemeClr val="bg1"/>
                </a:solidFill>
              </a:rPr>
              <a:t>46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스테이지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3868031" y="2490709"/>
            <a:ext cx="132214" cy="1353166"/>
            <a:chOff x="2432968" y="3307043"/>
            <a:chExt cx="132214" cy="1353166"/>
          </a:xfrm>
        </p:grpSpPr>
        <p:sp>
          <p:nvSpPr>
            <p:cNvPr id="82" name="직사각형 81"/>
            <p:cNvSpPr/>
            <p:nvPr/>
          </p:nvSpPr>
          <p:spPr>
            <a:xfrm>
              <a:off x="2432968" y="3307043"/>
              <a:ext cx="132214" cy="13531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이등변 삼각형 82"/>
            <p:cNvSpPr/>
            <p:nvPr/>
          </p:nvSpPr>
          <p:spPr>
            <a:xfrm rot="10800000">
              <a:off x="2445075" y="4577802"/>
              <a:ext cx="108000" cy="72000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이등변 삼각형 83"/>
            <p:cNvSpPr/>
            <p:nvPr/>
          </p:nvSpPr>
          <p:spPr>
            <a:xfrm>
              <a:off x="2445075" y="3318870"/>
              <a:ext cx="108000" cy="72000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9" name="그림 38"/>
          <p:cNvPicPr preferRelativeResize="0"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773" y="1841468"/>
            <a:ext cx="468000" cy="684000"/>
          </a:xfrm>
          <a:prstGeom prst="rect">
            <a:avLst/>
          </a:prstGeom>
        </p:spPr>
      </p:pic>
      <p:pic>
        <p:nvPicPr>
          <p:cNvPr id="40" name="그림 39"/>
          <p:cNvPicPr preferRelativeResize="0"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123" y="3069751"/>
            <a:ext cx="468000" cy="684000"/>
          </a:xfrm>
          <a:prstGeom prst="rect">
            <a:avLst/>
          </a:prstGeom>
        </p:spPr>
      </p:pic>
      <p:pic>
        <p:nvPicPr>
          <p:cNvPr id="41" name="그림 40"/>
          <p:cNvPicPr preferRelativeResize="0">
            <a:picLocks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896" y="601848"/>
            <a:ext cx="479488" cy="69052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170952" y="1814136"/>
            <a:ext cx="129394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재</a:t>
            </a:r>
            <a:r>
              <a:rPr lang="ko-KR" altLang="en-US" sz="900" b="1" dirty="0"/>
              <a:t>찬</a:t>
            </a:r>
            <a:r>
              <a:rPr lang="ko-KR" altLang="en-US" sz="900" b="1" dirty="0" smtClean="0"/>
              <a:t> </a:t>
            </a:r>
            <a:r>
              <a:rPr lang="en-US" altLang="ko-KR" sz="900" b="1" dirty="0" err="1" smtClean="0"/>
              <a:t>Lv</a:t>
            </a:r>
            <a:r>
              <a:rPr lang="en-US" altLang="ko-KR" sz="900" b="1" dirty="0" smtClean="0"/>
              <a:t> : 27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AP : 3800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DP : 1300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HP : 1300</a:t>
            </a:r>
          </a:p>
        </p:txBody>
      </p:sp>
      <p:sp>
        <p:nvSpPr>
          <p:cNvPr id="43" name="위쪽 화살표 42"/>
          <p:cNvSpPr/>
          <p:nvPr/>
        </p:nvSpPr>
        <p:spPr>
          <a:xfrm>
            <a:off x="4832197" y="2017532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4831824" y="2203612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그림 84"/>
          <p:cNvPicPr preferRelativeResize="0"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468" y="3629075"/>
            <a:ext cx="468000" cy="6840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7530794" y="3906364"/>
            <a:ext cx="129394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재</a:t>
            </a:r>
            <a:r>
              <a:rPr lang="ko-KR" altLang="en-US" sz="900" b="1" dirty="0"/>
              <a:t>찬</a:t>
            </a:r>
            <a:r>
              <a:rPr lang="ko-KR" altLang="en-US" sz="900" b="1" dirty="0" smtClean="0"/>
              <a:t> </a:t>
            </a:r>
            <a:r>
              <a:rPr lang="en-US" altLang="ko-KR" sz="900" b="1" dirty="0" err="1" smtClean="0"/>
              <a:t>Lv</a:t>
            </a:r>
            <a:r>
              <a:rPr lang="en-US" altLang="ko-KR" sz="900" b="1" dirty="0" smtClean="0"/>
              <a:t> : 28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AP : 2800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DP : 2300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HP : 1300</a:t>
            </a:r>
          </a:p>
        </p:txBody>
      </p:sp>
      <p:sp>
        <p:nvSpPr>
          <p:cNvPr id="87" name="위쪽 화살표 86"/>
          <p:cNvSpPr/>
          <p:nvPr/>
        </p:nvSpPr>
        <p:spPr>
          <a:xfrm>
            <a:off x="6255584" y="2472508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위쪽 화살표 87"/>
          <p:cNvSpPr/>
          <p:nvPr/>
        </p:nvSpPr>
        <p:spPr>
          <a:xfrm>
            <a:off x="6255211" y="2658588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사각형 설명선 44"/>
          <p:cNvSpPr/>
          <p:nvPr/>
        </p:nvSpPr>
        <p:spPr>
          <a:xfrm rot="10800000">
            <a:off x="4205857" y="2602644"/>
            <a:ext cx="1224136" cy="394817"/>
          </a:xfrm>
          <a:prstGeom prst="wedgeRoundRectCallout">
            <a:avLst>
              <a:gd name="adj1" fmla="val -25228"/>
              <a:gd name="adj2" fmla="val 73094"/>
              <a:gd name="adj3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70952" y="2634588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몬스터나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잡아줘여</a:t>
            </a:r>
            <a:r>
              <a:rPr lang="en-US" altLang="ko-KR" sz="700" dirty="0" smtClean="0"/>
              <a:t>~~</a:t>
            </a:r>
          </a:p>
          <a:p>
            <a:r>
              <a:rPr lang="ko-KR" altLang="en-US" sz="700" dirty="0" err="1" smtClean="0"/>
              <a:t>빨리이</a:t>
            </a:r>
            <a:r>
              <a:rPr lang="en-US" altLang="ko-KR" sz="700" dirty="0" smtClean="0"/>
              <a:t>-!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178732" y="3042419"/>
            <a:ext cx="129394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광</a:t>
            </a:r>
            <a:r>
              <a:rPr lang="ko-KR" altLang="en-US" sz="900" b="1" dirty="0"/>
              <a:t>남</a:t>
            </a:r>
            <a:r>
              <a:rPr lang="ko-KR" altLang="en-US" sz="900" b="1" dirty="0" smtClean="0"/>
              <a:t> </a:t>
            </a:r>
            <a:r>
              <a:rPr lang="en-US" altLang="ko-KR" sz="900" b="1" dirty="0" err="1" smtClean="0"/>
              <a:t>Lv</a:t>
            </a:r>
            <a:r>
              <a:rPr lang="en-US" altLang="ko-KR" sz="900" b="1" dirty="0" smtClean="0"/>
              <a:t> : 28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AP : 4800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DP : 300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HP : 1300</a:t>
            </a:r>
          </a:p>
        </p:txBody>
      </p:sp>
      <p:sp>
        <p:nvSpPr>
          <p:cNvPr id="92" name="위쪽 화살표 91"/>
          <p:cNvSpPr/>
          <p:nvPr/>
        </p:nvSpPr>
        <p:spPr>
          <a:xfrm>
            <a:off x="4839977" y="3245815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위쪽 화살표 92"/>
          <p:cNvSpPr/>
          <p:nvPr/>
        </p:nvSpPr>
        <p:spPr>
          <a:xfrm>
            <a:off x="4839604" y="3431895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림 93"/>
          <p:cNvPicPr preferRelativeResize="0">
            <a:picLocks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596" y="4109301"/>
            <a:ext cx="479488" cy="690524"/>
          </a:xfrm>
          <a:prstGeom prst="rect">
            <a:avLst/>
          </a:prstGeom>
        </p:spPr>
      </p:pic>
      <p:sp>
        <p:nvSpPr>
          <p:cNvPr id="89" name="모서리가 둥근 사각형 설명선 88"/>
          <p:cNvSpPr/>
          <p:nvPr/>
        </p:nvSpPr>
        <p:spPr>
          <a:xfrm rot="10800000">
            <a:off x="4213345" y="3840539"/>
            <a:ext cx="1224136" cy="394817"/>
          </a:xfrm>
          <a:prstGeom prst="wedgeRoundRectCallout">
            <a:avLst>
              <a:gd name="adj1" fmla="val -25228"/>
              <a:gd name="adj2" fmla="val 73094"/>
              <a:gd name="adj3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176249" y="3939263"/>
            <a:ext cx="13260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/>
              <a:t>잡을지 </a:t>
            </a:r>
            <a:r>
              <a:rPr lang="ko-KR" altLang="en-US" sz="700" dirty="0" err="1" smtClean="0"/>
              <a:t>안잡을지</a:t>
            </a:r>
            <a:r>
              <a:rPr lang="ko-KR" altLang="en-US" sz="700" dirty="0" smtClean="0"/>
              <a:t> 생각해보죠</a:t>
            </a:r>
            <a:endParaRPr lang="en-US" altLang="ko-KR" sz="700" dirty="0" smtClean="0"/>
          </a:p>
        </p:txBody>
      </p:sp>
    </p:spTree>
    <p:extLst>
      <p:ext uri="{BB962C8B-B14F-4D97-AF65-F5344CB8AC3E}">
        <p14:creationId xmlns:p14="http://schemas.microsoft.com/office/powerpoint/2010/main" val="298362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614854" y="442471"/>
            <a:ext cx="1408790" cy="374441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72277" y="489129"/>
            <a:ext cx="129394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가람 </a:t>
            </a:r>
            <a:r>
              <a:rPr lang="en-US" altLang="ko-KR" sz="900" b="1" dirty="0" err="1" smtClean="0"/>
              <a:t>Lv</a:t>
            </a:r>
            <a:r>
              <a:rPr lang="en-US" altLang="ko-KR" sz="900" b="1" dirty="0" smtClean="0"/>
              <a:t> : 28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AP : 2800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DP : 2300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HP : 1300</a:t>
            </a:r>
          </a:p>
        </p:txBody>
      </p:sp>
      <p:sp>
        <p:nvSpPr>
          <p:cNvPr id="7" name="위쪽 화살표 6"/>
          <p:cNvSpPr/>
          <p:nvPr/>
        </p:nvSpPr>
        <p:spPr>
          <a:xfrm>
            <a:off x="3333522" y="692525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위쪽 화살표 7"/>
          <p:cNvSpPr/>
          <p:nvPr/>
        </p:nvSpPr>
        <p:spPr>
          <a:xfrm>
            <a:off x="3333149" y="878605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0169" y="2341807"/>
            <a:ext cx="2004421" cy="148558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rgbClr val="0070C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&lt;16.11.03&gt; AM 09:23</a:t>
            </a:r>
          </a:p>
          <a:p>
            <a:r>
              <a:rPr lang="en-US" altLang="ko-KR" sz="800" b="1" dirty="0" smtClean="0">
                <a:solidFill>
                  <a:srgbClr val="FF0000"/>
                </a:solidFill>
              </a:rPr>
              <a:t>!!!System!!!</a:t>
            </a:r>
          </a:p>
          <a:p>
            <a:r>
              <a:rPr lang="ko-KR" altLang="en-US" sz="800" b="1" dirty="0" smtClean="0">
                <a:solidFill>
                  <a:srgbClr val="FF0000"/>
                </a:solidFill>
              </a:rPr>
              <a:t>자동전투가 시작됩니다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800" b="1" dirty="0" smtClean="0">
                <a:solidFill>
                  <a:srgbClr val="FF0000"/>
                </a:solidFill>
              </a:rPr>
              <a:t>밑의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6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개 아이콘은 터치하여 나오는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ko-KR" altLang="en-US" sz="800" b="1" dirty="0" smtClean="0">
                <a:solidFill>
                  <a:srgbClr val="FF0000"/>
                </a:solidFill>
              </a:rPr>
              <a:t>안내 문구를 참고하세요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300" b="1" dirty="0">
              <a:solidFill>
                <a:srgbClr val="FF0000"/>
              </a:solidFill>
            </a:endParaRPr>
          </a:p>
          <a:p>
            <a:r>
              <a:rPr lang="en-US" altLang="ko-KR" sz="700" b="1" dirty="0" smtClean="0">
                <a:solidFill>
                  <a:srgbClr val="0070C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&lt;16.11.03&gt; AM 09:24</a:t>
            </a:r>
          </a:p>
          <a:p>
            <a:r>
              <a:rPr lang="ko-KR" altLang="en-US" sz="800" b="1" dirty="0" smtClean="0">
                <a:solidFill>
                  <a:schemeClr val="tx1"/>
                </a:solidFill>
              </a:rPr>
              <a:t>가람은 오른쪽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얼빵한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녀석에게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60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의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데미지를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주었다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!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endParaRPr lang="en-US" altLang="ko-KR" sz="800" b="1" dirty="0" smtClean="0">
              <a:solidFill>
                <a:srgbClr val="FF0000"/>
              </a:solidFill>
            </a:endParaRPr>
          </a:p>
          <a:p>
            <a:endParaRPr lang="en-US" altLang="ko-KR" sz="800" b="1" dirty="0">
              <a:solidFill>
                <a:srgbClr val="FF0000"/>
              </a:solidFill>
            </a:endParaRPr>
          </a:p>
          <a:p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 rot="10800000">
            <a:off x="2707182" y="1277637"/>
            <a:ext cx="1224136" cy="394817"/>
          </a:xfrm>
          <a:prstGeom prst="wedgeRoundRectCallout">
            <a:avLst>
              <a:gd name="adj1" fmla="val -25228"/>
              <a:gd name="adj2" fmla="val 73094"/>
              <a:gd name="adj3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62655" y="1302380"/>
            <a:ext cx="6976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시작해볼까</a:t>
            </a:r>
            <a:r>
              <a:rPr lang="en-US" altLang="ko-KR" sz="700" dirty="0" smtClean="0"/>
              <a:t>..!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16" y="3847799"/>
            <a:ext cx="289900" cy="348096"/>
          </a:xfrm>
          <a:prstGeom prst="rect">
            <a:avLst/>
          </a:prstGeom>
        </p:spPr>
      </p:pic>
      <p:pic>
        <p:nvPicPr>
          <p:cNvPr id="14" name="그림 13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196" y="3847449"/>
            <a:ext cx="291600" cy="348446"/>
          </a:xfrm>
          <a:prstGeom prst="rect">
            <a:avLst/>
          </a:prstGeom>
        </p:spPr>
      </p:pic>
      <p:pic>
        <p:nvPicPr>
          <p:cNvPr id="15" name="그림 14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69" y="3847709"/>
            <a:ext cx="291600" cy="348446"/>
          </a:xfrm>
          <a:prstGeom prst="rect">
            <a:avLst/>
          </a:prstGeom>
        </p:spPr>
      </p:pic>
      <p:pic>
        <p:nvPicPr>
          <p:cNvPr id="16" name="그림 15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08" y="3847709"/>
            <a:ext cx="291600" cy="348446"/>
          </a:xfrm>
          <a:prstGeom prst="rect">
            <a:avLst/>
          </a:prstGeom>
        </p:spPr>
      </p:pic>
      <p:pic>
        <p:nvPicPr>
          <p:cNvPr id="17" name="그림 16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29" y="3847709"/>
            <a:ext cx="291600" cy="348446"/>
          </a:xfrm>
          <a:prstGeom prst="rect">
            <a:avLst/>
          </a:prstGeom>
        </p:spPr>
      </p:pic>
      <p:pic>
        <p:nvPicPr>
          <p:cNvPr id="18" name="그림 17"/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358" y="3848689"/>
            <a:ext cx="295200" cy="343606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2361576" y="2401900"/>
            <a:ext cx="132214" cy="1353166"/>
            <a:chOff x="2432968" y="3307043"/>
            <a:chExt cx="132214" cy="1353166"/>
          </a:xfrm>
        </p:grpSpPr>
        <p:sp>
          <p:nvSpPr>
            <p:cNvPr id="21" name="직사각형 20"/>
            <p:cNvSpPr/>
            <p:nvPr/>
          </p:nvSpPr>
          <p:spPr>
            <a:xfrm>
              <a:off x="2432968" y="3307043"/>
              <a:ext cx="132214" cy="13531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 rot="10800000">
              <a:off x="2445075" y="4577802"/>
              <a:ext cx="108000" cy="72000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2445075" y="3318870"/>
              <a:ext cx="108000" cy="72000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" name="그림 23"/>
          <p:cNvPicPr preferRelativeResize="0"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318" y="1752659"/>
            <a:ext cx="468000" cy="684000"/>
          </a:xfrm>
          <a:prstGeom prst="rect">
            <a:avLst/>
          </a:prstGeom>
        </p:spPr>
      </p:pic>
      <p:pic>
        <p:nvPicPr>
          <p:cNvPr id="25" name="그림 24"/>
          <p:cNvPicPr preferRelativeResize="0"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68" y="2980942"/>
            <a:ext cx="468000" cy="684000"/>
          </a:xfrm>
          <a:prstGeom prst="rect">
            <a:avLst/>
          </a:prstGeom>
        </p:spPr>
      </p:pic>
      <p:pic>
        <p:nvPicPr>
          <p:cNvPr id="26" name="그림 25"/>
          <p:cNvPicPr preferRelativeResize="0"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441" y="513039"/>
            <a:ext cx="479488" cy="6905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664497" y="1725327"/>
            <a:ext cx="129394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재</a:t>
            </a:r>
            <a:r>
              <a:rPr lang="ko-KR" altLang="en-US" sz="900" b="1" dirty="0"/>
              <a:t>찬</a:t>
            </a:r>
            <a:r>
              <a:rPr lang="ko-KR" altLang="en-US" sz="900" b="1" dirty="0" smtClean="0"/>
              <a:t> </a:t>
            </a:r>
            <a:r>
              <a:rPr lang="en-US" altLang="ko-KR" sz="900" b="1" dirty="0" err="1" smtClean="0"/>
              <a:t>Lv</a:t>
            </a:r>
            <a:r>
              <a:rPr lang="en-US" altLang="ko-KR" sz="900" b="1" dirty="0" smtClean="0"/>
              <a:t> : 28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AP : 2800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DP : 2300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HP : 1300</a:t>
            </a:r>
          </a:p>
        </p:txBody>
      </p:sp>
      <p:sp>
        <p:nvSpPr>
          <p:cNvPr id="28" name="위쪽 화살표 27"/>
          <p:cNvSpPr/>
          <p:nvPr/>
        </p:nvSpPr>
        <p:spPr>
          <a:xfrm>
            <a:off x="3325742" y="1928723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위쪽 화살표 28"/>
          <p:cNvSpPr/>
          <p:nvPr/>
        </p:nvSpPr>
        <p:spPr>
          <a:xfrm>
            <a:off x="3325369" y="2114803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사각형 설명선 29"/>
          <p:cNvSpPr/>
          <p:nvPr/>
        </p:nvSpPr>
        <p:spPr>
          <a:xfrm rot="10800000">
            <a:off x="2699402" y="2513835"/>
            <a:ext cx="1224136" cy="394817"/>
          </a:xfrm>
          <a:prstGeom prst="wedgeRoundRectCallout">
            <a:avLst>
              <a:gd name="adj1" fmla="val -25228"/>
              <a:gd name="adj2" fmla="val 73094"/>
              <a:gd name="adj3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62279" y="2545779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저게 </a:t>
            </a:r>
            <a:r>
              <a:rPr lang="ko-KR" altLang="en-US" sz="700" dirty="0" err="1" smtClean="0"/>
              <a:t>몬스터</a:t>
            </a:r>
            <a:r>
              <a:rPr lang="en-US" altLang="ko-KR" sz="700" dirty="0" smtClean="0"/>
              <a:t>…?</a:t>
            </a:r>
          </a:p>
          <a:p>
            <a:r>
              <a:rPr lang="ko-KR" altLang="en-US" sz="700" dirty="0" smtClean="0"/>
              <a:t>뭔가 귀엽게 생겼는데</a:t>
            </a:r>
            <a:r>
              <a:rPr lang="en-US" altLang="ko-KR" sz="700" dirty="0" smtClean="0"/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72277" y="2953610"/>
            <a:ext cx="129394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광</a:t>
            </a:r>
            <a:r>
              <a:rPr lang="ko-KR" altLang="en-US" sz="900" b="1" dirty="0"/>
              <a:t>남</a:t>
            </a:r>
            <a:r>
              <a:rPr lang="ko-KR" altLang="en-US" sz="900" b="1" dirty="0" smtClean="0"/>
              <a:t> </a:t>
            </a:r>
            <a:r>
              <a:rPr lang="en-US" altLang="ko-KR" sz="900" b="1" dirty="0" err="1" smtClean="0"/>
              <a:t>Lv</a:t>
            </a:r>
            <a:r>
              <a:rPr lang="en-US" altLang="ko-KR" sz="900" b="1" dirty="0" smtClean="0"/>
              <a:t> : 28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AP : 2800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DP : 2300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HP : 1300</a:t>
            </a:r>
          </a:p>
        </p:txBody>
      </p:sp>
      <p:sp>
        <p:nvSpPr>
          <p:cNvPr id="33" name="위쪽 화살표 32"/>
          <p:cNvSpPr/>
          <p:nvPr/>
        </p:nvSpPr>
        <p:spPr>
          <a:xfrm>
            <a:off x="3333522" y="3157006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위쪽 화살표 33"/>
          <p:cNvSpPr/>
          <p:nvPr/>
        </p:nvSpPr>
        <p:spPr>
          <a:xfrm>
            <a:off x="3333149" y="3343086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사각형 설명선 34"/>
          <p:cNvSpPr/>
          <p:nvPr/>
        </p:nvSpPr>
        <p:spPr>
          <a:xfrm rot="10800000">
            <a:off x="2706890" y="3751730"/>
            <a:ext cx="1224136" cy="394817"/>
          </a:xfrm>
          <a:prstGeom prst="wedgeRoundRectCallout">
            <a:avLst>
              <a:gd name="adj1" fmla="val -25228"/>
              <a:gd name="adj2" fmla="val 73094"/>
              <a:gd name="adj3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54264" y="3783674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귀여운지 </a:t>
            </a:r>
            <a:r>
              <a:rPr lang="ko-KR" altLang="en-US" sz="700" dirty="0" err="1" smtClean="0"/>
              <a:t>안귀여운지는</a:t>
            </a:r>
            <a:endParaRPr lang="en-US" altLang="ko-KR" sz="700" dirty="0" smtClean="0"/>
          </a:p>
          <a:p>
            <a:r>
              <a:rPr lang="ko-KR" altLang="en-US" sz="700" dirty="0" smtClean="0"/>
              <a:t>한번 생각해보죠</a:t>
            </a:r>
            <a:r>
              <a:rPr lang="en-US" altLang="ko-KR" sz="700" dirty="0" smtClean="0"/>
              <a:t>.</a:t>
            </a:r>
            <a:endParaRPr lang="ko-KR" altLang="en-US" sz="700" dirty="0" smtClean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540169" y="446019"/>
            <a:ext cx="2004421" cy="184439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51883" y="446019"/>
            <a:ext cx="691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 1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스테이지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33" y="1162552"/>
            <a:ext cx="651917" cy="479713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976" y="1162551"/>
            <a:ext cx="651917" cy="479713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319" y="971310"/>
            <a:ext cx="721535" cy="79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9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5997406" y="495436"/>
            <a:ext cx="1408790" cy="374441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24974" y="423577"/>
            <a:ext cx="2004421" cy="184439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05" y="3825357"/>
            <a:ext cx="289900" cy="348096"/>
          </a:xfrm>
          <a:prstGeom prst="rect">
            <a:avLst/>
          </a:prstGeom>
        </p:spPr>
      </p:pic>
      <p:pic>
        <p:nvPicPr>
          <p:cNvPr id="7" name="그림 6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385" y="3825007"/>
            <a:ext cx="291600" cy="348446"/>
          </a:xfrm>
          <a:prstGeom prst="rect">
            <a:avLst/>
          </a:prstGeom>
        </p:spPr>
      </p:pic>
      <p:pic>
        <p:nvPicPr>
          <p:cNvPr id="8" name="그림 7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58" y="3825267"/>
            <a:ext cx="291600" cy="348446"/>
          </a:xfrm>
          <a:prstGeom prst="rect">
            <a:avLst/>
          </a:prstGeom>
        </p:spPr>
      </p:pic>
      <p:pic>
        <p:nvPicPr>
          <p:cNvPr id="9" name="그림 8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97" y="3825267"/>
            <a:ext cx="291600" cy="348446"/>
          </a:xfrm>
          <a:prstGeom prst="rect">
            <a:avLst/>
          </a:prstGeom>
        </p:spPr>
      </p:pic>
      <p:pic>
        <p:nvPicPr>
          <p:cNvPr id="10" name="그림 9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18" y="3825267"/>
            <a:ext cx="291600" cy="348446"/>
          </a:xfrm>
          <a:prstGeom prst="rect">
            <a:avLst/>
          </a:prstGeom>
        </p:spPr>
      </p:pic>
      <p:pic>
        <p:nvPicPr>
          <p:cNvPr id="11" name="그림 10"/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47" y="3826247"/>
            <a:ext cx="295200" cy="3436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6688" y="423577"/>
            <a:ext cx="691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 7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스테이지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8" y="1140110"/>
            <a:ext cx="651917" cy="4797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781" y="1140109"/>
            <a:ext cx="651917" cy="479713"/>
          </a:xfrm>
          <a:prstGeom prst="rect">
            <a:avLst/>
          </a:prstGeom>
        </p:spPr>
      </p:pic>
      <p:sp>
        <p:nvSpPr>
          <p:cNvPr id="15" name="곱셈 기호 14"/>
          <p:cNvSpPr/>
          <p:nvPr/>
        </p:nvSpPr>
        <p:spPr>
          <a:xfrm>
            <a:off x="2056115" y="1129443"/>
            <a:ext cx="576064" cy="556157"/>
          </a:xfrm>
          <a:prstGeom prst="mathMultiply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1044165" y="1137039"/>
            <a:ext cx="576064" cy="556157"/>
          </a:xfrm>
          <a:prstGeom prst="mathMultiply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26358" y="2319663"/>
            <a:ext cx="2004421" cy="148558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rgbClr val="0070C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&lt;16.11.03&gt; AM 09:24</a:t>
            </a:r>
          </a:p>
          <a:p>
            <a:r>
              <a:rPr lang="ko-KR" altLang="en-US" sz="800" b="1" dirty="0" smtClean="0">
                <a:solidFill>
                  <a:schemeClr val="tx1"/>
                </a:solidFill>
              </a:rPr>
              <a:t>가람은 오른쪽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얼빵한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녀석에게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60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의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데미지를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주었다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!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endParaRPr lang="en-US" altLang="ko-KR" sz="300" b="1" dirty="0" smtClean="0">
              <a:solidFill>
                <a:srgbClr val="FF0000"/>
              </a:solidFill>
            </a:endParaRPr>
          </a:p>
          <a:p>
            <a:r>
              <a:rPr lang="en-US" altLang="ko-KR" sz="700" b="1" dirty="0">
                <a:solidFill>
                  <a:srgbClr val="0070C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&lt;16.11.03&gt; AM </a:t>
            </a:r>
            <a:r>
              <a:rPr lang="en-US" altLang="ko-KR" sz="700" b="1" dirty="0" smtClean="0">
                <a:solidFill>
                  <a:srgbClr val="0070C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09:24</a:t>
            </a:r>
            <a:endParaRPr lang="en-US" altLang="ko-KR" sz="700" b="1" dirty="0">
              <a:solidFill>
                <a:srgbClr val="0070C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ko-KR" altLang="en-US" sz="800" b="1" dirty="0" smtClean="0">
                <a:solidFill>
                  <a:schemeClr val="tx1"/>
                </a:solidFill>
              </a:rPr>
              <a:t>재</a:t>
            </a:r>
            <a:r>
              <a:rPr lang="ko-KR" altLang="en-US" sz="800" b="1" dirty="0">
                <a:solidFill>
                  <a:schemeClr val="tx1"/>
                </a:solidFill>
              </a:rPr>
              <a:t>찬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은 왼쪽 </a:t>
            </a:r>
            <a:r>
              <a:rPr lang="ko-KR" altLang="en-US" sz="800" b="1" dirty="0" err="1">
                <a:solidFill>
                  <a:schemeClr val="tx1"/>
                </a:solidFill>
              </a:rPr>
              <a:t>얼빵한</a:t>
            </a:r>
            <a:r>
              <a:rPr lang="ko-KR" altLang="en-US" sz="800" b="1" dirty="0">
                <a:solidFill>
                  <a:schemeClr val="tx1"/>
                </a:solidFill>
              </a:rPr>
              <a:t> 녀석에게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80</a:t>
            </a:r>
            <a:r>
              <a:rPr lang="ko-KR" altLang="en-US" sz="800" b="1" dirty="0">
                <a:solidFill>
                  <a:schemeClr val="tx1"/>
                </a:solidFill>
              </a:rPr>
              <a:t>의 </a:t>
            </a:r>
            <a:r>
              <a:rPr lang="ko-KR" altLang="en-US" sz="800" b="1" dirty="0" err="1">
                <a:solidFill>
                  <a:schemeClr val="tx1"/>
                </a:solidFill>
              </a:rPr>
              <a:t>데미지를</a:t>
            </a:r>
            <a:r>
              <a:rPr lang="ko-KR" altLang="en-US" sz="800" b="1" dirty="0">
                <a:solidFill>
                  <a:schemeClr val="tx1"/>
                </a:solidFill>
              </a:rPr>
              <a:t> 주었다</a:t>
            </a:r>
            <a:r>
              <a:rPr lang="en-US" altLang="ko-KR" sz="800" b="1" dirty="0">
                <a:solidFill>
                  <a:schemeClr val="tx1"/>
                </a:solidFill>
              </a:rPr>
              <a:t>!</a:t>
            </a:r>
          </a:p>
          <a:p>
            <a:endParaRPr lang="en-US" altLang="ko-KR" sz="300" b="1" dirty="0">
              <a:solidFill>
                <a:schemeClr val="tx1"/>
              </a:solidFill>
            </a:endParaRPr>
          </a:p>
          <a:p>
            <a:r>
              <a:rPr lang="en-US" altLang="ko-KR" sz="700" b="1" dirty="0">
                <a:solidFill>
                  <a:srgbClr val="0070C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&lt;16.11.03&gt; AM </a:t>
            </a:r>
            <a:r>
              <a:rPr lang="en-US" altLang="ko-KR" sz="700" b="1" dirty="0" smtClean="0">
                <a:solidFill>
                  <a:srgbClr val="0070C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09:25</a:t>
            </a:r>
            <a:endParaRPr lang="en-US" altLang="ko-KR" sz="700" b="1" dirty="0">
              <a:solidFill>
                <a:srgbClr val="0070C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altLang="ko-KR" sz="800" b="1" dirty="0" smtClean="0">
                <a:solidFill>
                  <a:srgbClr val="FF0000"/>
                </a:solidFill>
              </a:rPr>
              <a:t>!!!System!!!</a:t>
            </a:r>
          </a:p>
          <a:p>
            <a:r>
              <a:rPr lang="ko-KR" altLang="en-US" sz="800" b="1" dirty="0" smtClean="0">
                <a:solidFill>
                  <a:srgbClr val="FF0000"/>
                </a:solidFill>
              </a:rPr>
              <a:t>오른쪽 녀석에게 희귀희귀 한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ko-KR" altLang="en-US" sz="800" b="1" dirty="0" smtClean="0">
                <a:solidFill>
                  <a:srgbClr val="FF0000"/>
                </a:solidFill>
              </a:rPr>
              <a:t>양손 검을 얻었습니다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!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647765" y="2379756"/>
            <a:ext cx="132214" cy="1353166"/>
            <a:chOff x="2432968" y="3307043"/>
            <a:chExt cx="132214" cy="1353166"/>
          </a:xfrm>
        </p:grpSpPr>
        <p:sp>
          <p:nvSpPr>
            <p:cNvPr id="28" name="직사각형 27"/>
            <p:cNvSpPr/>
            <p:nvPr/>
          </p:nvSpPr>
          <p:spPr>
            <a:xfrm>
              <a:off x="2432968" y="3307043"/>
              <a:ext cx="132214" cy="13531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28"/>
            <p:cNvSpPr/>
            <p:nvPr/>
          </p:nvSpPr>
          <p:spPr>
            <a:xfrm rot="10800000">
              <a:off x="2445075" y="4577802"/>
              <a:ext cx="108000" cy="72000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/>
            <p:cNvSpPr/>
            <p:nvPr/>
          </p:nvSpPr>
          <p:spPr>
            <a:xfrm>
              <a:off x="2445075" y="3318870"/>
              <a:ext cx="108000" cy="72000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054829" y="542094"/>
            <a:ext cx="129394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가람 </a:t>
            </a:r>
            <a:r>
              <a:rPr lang="en-US" altLang="ko-KR" sz="900" b="1" dirty="0" err="1" smtClean="0"/>
              <a:t>Lv</a:t>
            </a:r>
            <a:r>
              <a:rPr lang="en-US" altLang="ko-KR" sz="900" b="1" dirty="0" smtClean="0"/>
              <a:t> : 28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AP : 2800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DP : 2300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HP : 1300</a:t>
            </a:r>
          </a:p>
        </p:txBody>
      </p:sp>
      <p:sp>
        <p:nvSpPr>
          <p:cNvPr id="33" name="위쪽 화살표 32"/>
          <p:cNvSpPr/>
          <p:nvPr/>
        </p:nvSpPr>
        <p:spPr>
          <a:xfrm>
            <a:off x="6716074" y="745490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위쪽 화살표 33"/>
          <p:cNvSpPr/>
          <p:nvPr/>
        </p:nvSpPr>
        <p:spPr>
          <a:xfrm>
            <a:off x="6715701" y="931570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922721" y="2394772"/>
            <a:ext cx="2004421" cy="148558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rgbClr val="0070C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&lt;16.11.03&gt; AM 09:24</a:t>
            </a:r>
          </a:p>
          <a:p>
            <a:r>
              <a:rPr lang="ko-KR" altLang="en-US" sz="800" b="1" dirty="0">
                <a:solidFill>
                  <a:schemeClr val="tx1"/>
                </a:solidFill>
              </a:rPr>
              <a:t>가람은 오른쪽 </a:t>
            </a:r>
            <a:r>
              <a:rPr lang="ko-KR" altLang="en-US" sz="800" b="1" dirty="0" err="1">
                <a:solidFill>
                  <a:schemeClr val="tx1"/>
                </a:solidFill>
              </a:rPr>
              <a:t>얼빵한</a:t>
            </a:r>
            <a:r>
              <a:rPr lang="ko-KR" altLang="en-US" sz="800" b="1" dirty="0">
                <a:solidFill>
                  <a:schemeClr val="tx1"/>
                </a:solidFill>
              </a:rPr>
              <a:t> 녀석에게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en-US" altLang="ko-KR" sz="800" b="1" dirty="0">
                <a:solidFill>
                  <a:schemeClr val="tx1"/>
                </a:solidFill>
              </a:rPr>
              <a:t>60</a:t>
            </a:r>
            <a:r>
              <a:rPr lang="ko-KR" altLang="en-US" sz="800" b="1" dirty="0">
                <a:solidFill>
                  <a:schemeClr val="tx1"/>
                </a:solidFill>
              </a:rPr>
              <a:t>의 </a:t>
            </a:r>
            <a:r>
              <a:rPr lang="ko-KR" altLang="en-US" sz="800" b="1" dirty="0" err="1">
                <a:solidFill>
                  <a:schemeClr val="tx1"/>
                </a:solidFill>
              </a:rPr>
              <a:t>데미지를</a:t>
            </a:r>
            <a:r>
              <a:rPr lang="ko-KR" altLang="en-US" sz="800" b="1" dirty="0">
                <a:solidFill>
                  <a:schemeClr val="tx1"/>
                </a:solidFill>
              </a:rPr>
              <a:t> 주었다</a:t>
            </a:r>
            <a:r>
              <a:rPr lang="en-US" altLang="ko-KR" sz="800" b="1" dirty="0">
                <a:solidFill>
                  <a:schemeClr val="tx1"/>
                </a:solidFill>
              </a:rPr>
              <a:t>!</a:t>
            </a:r>
          </a:p>
          <a:p>
            <a:endParaRPr lang="en-US" altLang="ko-KR" sz="300" b="1" dirty="0">
              <a:solidFill>
                <a:srgbClr val="FF0000"/>
              </a:solidFill>
            </a:endParaRPr>
          </a:p>
          <a:p>
            <a:r>
              <a:rPr lang="en-US" altLang="ko-KR" sz="700" b="1" dirty="0">
                <a:solidFill>
                  <a:srgbClr val="0070C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&lt;16.11.03&gt; AM 09:24</a:t>
            </a:r>
          </a:p>
          <a:p>
            <a:r>
              <a:rPr lang="ko-KR" altLang="en-US" sz="800" b="1" dirty="0">
                <a:solidFill>
                  <a:schemeClr val="tx1"/>
                </a:solidFill>
              </a:rPr>
              <a:t>재찬은 왼쪽 </a:t>
            </a:r>
            <a:r>
              <a:rPr lang="ko-KR" altLang="en-US" sz="800" b="1" dirty="0" err="1">
                <a:solidFill>
                  <a:schemeClr val="tx1"/>
                </a:solidFill>
              </a:rPr>
              <a:t>얼빵한</a:t>
            </a:r>
            <a:r>
              <a:rPr lang="ko-KR" altLang="en-US" sz="800" b="1" dirty="0">
                <a:solidFill>
                  <a:schemeClr val="tx1"/>
                </a:solidFill>
              </a:rPr>
              <a:t> 녀석에게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en-US" altLang="ko-KR" sz="800" b="1" dirty="0">
                <a:solidFill>
                  <a:schemeClr val="tx1"/>
                </a:solidFill>
              </a:rPr>
              <a:t>80</a:t>
            </a:r>
            <a:r>
              <a:rPr lang="ko-KR" altLang="en-US" sz="800" b="1" dirty="0">
                <a:solidFill>
                  <a:schemeClr val="tx1"/>
                </a:solidFill>
              </a:rPr>
              <a:t>의 </a:t>
            </a:r>
            <a:r>
              <a:rPr lang="ko-KR" altLang="en-US" sz="800" b="1" dirty="0" err="1">
                <a:solidFill>
                  <a:schemeClr val="tx1"/>
                </a:solidFill>
              </a:rPr>
              <a:t>데미지를</a:t>
            </a:r>
            <a:r>
              <a:rPr lang="ko-KR" altLang="en-US" sz="800" b="1" dirty="0">
                <a:solidFill>
                  <a:schemeClr val="tx1"/>
                </a:solidFill>
              </a:rPr>
              <a:t> 주었다</a:t>
            </a:r>
            <a:r>
              <a:rPr lang="en-US" altLang="ko-KR" sz="800" b="1" dirty="0">
                <a:solidFill>
                  <a:schemeClr val="tx1"/>
                </a:solidFill>
              </a:rPr>
              <a:t>!</a:t>
            </a:r>
          </a:p>
          <a:p>
            <a:endParaRPr lang="en-US" altLang="ko-KR" sz="300" b="1" dirty="0">
              <a:solidFill>
                <a:schemeClr val="tx1"/>
              </a:solidFill>
            </a:endParaRPr>
          </a:p>
          <a:p>
            <a:r>
              <a:rPr lang="en-US" altLang="ko-KR" sz="700" b="1" dirty="0">
                <a:solidFill>
                  <a:srgbClr val="0070C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&lt;16.11.03&gt; AM 09:25</a:t>
            </a:r>
          </a:p>
          <a:p>
            <a:r>
              <a:rPr lang="en-US" altLang="ko-KR" sz="800" b="1" dirty="0">
                <a:solidFill>
                  <a:srgbClr val="FF0000"/>
                </a:solidFill>
              </a:rPr>
              <a:t>!!!System!!!</a:t>
            </a:r>
          </a:p>
          <a:p>
            <a:r>
              <a:rPr lang="ko-KR" altLang="en-US" sz="800" b="1" dirty="0">
                <a:solidFill>
                  <a:srgbClr val="FF0000"/>
                </a:solidFill>
              </a:rPr>
              <a:t>오른쪽 녀석에게 희귀희귀 한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ko-KR" altLang="en-US" sz="800" b="1" dirty="0">
                <a:solidFill>
                  <a:srgbClr val="FF0000"/>
                </a:solidFill>
              </a:rPr>
              <a:t>양손 검을 얻었습니다</a:t>
            </a:r>
            <a:r>
              <a:rPr lang="en-US" altLang="ko-KR" sz="8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7" name="모서리가 둥근 사각형 설명선 36"/>
          <p:cNvSpPr/>
          <p:nvPr/>
        </p:nvSpPr>
        <p:spPr>
          <a:xfrm rot="10800000">
            <a:off x="6089734" y="1330602"/>
            <a:ext cx="1224136" cy="394817"/>
          </a:xfrm>
          <a:prstGeom prst="wedgeRoundRectCallout">
            <a:avLst>
              <a:gd name="adj1" fmla="val -25228"/>
              <a:gd name="adj2" fmla="val 73094"/>
              <a:gd name="adj3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54829" y="1362546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아잇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! </a:t>
            </a:r>
            <a:r>
              <a:rPr lang="ko-KR" altLang="en-US" sz="700" dirty="0" smtClean="0"/>
              <a:t>재찬씨</a:t>
            </a:r>
            <a:endParaRPr lang="en-US" altLang="ko-KR" sz="700" dirty="0" smtClean="0"/>
          </a:p>
          <a:p>
            <a:r>
              <a:rPr lang="ko-KR" altLang="en-US" sz="700" dirty="0" smtClean="0"/>
              <a:t>이렇게 늦게 오면 어떡해요</a:t>
            </a:r>
            <a:r>
              <a:rPr lang="en-US" altLang="ko-KR" sz="700" dirty="0" smtClean="0"/>
              <a:t>!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868" y="3900764"/>
            <a:ext cx="289900" cy="348096"/>
          </a:xfrm>
          <a:prstGeom prst="rect">
            <a:avLst/>
          </a:prstGeom>
        </p:spPr>
      </p:pic>
      <p:pic>
        <p:nvPicPr>
          <p:cNvPr id="40" name="그림 39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748" y="3900414"/>
            <a:ext cx="291600" cy="348446"/>
          </a:xfrm>
          <a:prstGeom prst="rect">
            <a:avLst/>
          </a:prstGeom>
        </p:spPr>
      </p:pic>
      <p:pic>
        <p:nvPicPr>
          <p:cNvPr id="41" name="그림 40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721" y="3900674"/>
            <a:ext cx="291600" cy="348446"/>
          </a:xfrm>
          <a:prstGeom prst="rect">
            <a:avLst/>
          </a:prstGeom>
        </p:spPr>
      </p:pic>
      <p:pic>
        <p:nvPicPr>
          <p:cNvPr id="42" name="그림 41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760" y="3900674"/>
            <a:ext cx="291600" cy="348446"/>
          </a:xfrm>
          <a:prstGeom prst="rect">
            <a:avLst/>
          </a:prstGeom>
        </p:spPr>
      </p:pic>
      <p:pic>
        <p:nvPicPr>
          <p:cNvPr id="43" name="그림 42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81" y="3900674"/>
            <a:ext cx="291600" cy="348446"/>
          </a:xfrm>
          <a:prstGeom prst="rect">
            <a:avLst/>
          </a:prstGeom>
        </p:spPr>
      </p:pic>
      <p:pic>
        <p:nvPicPr>
          <p:cNvPr id="44" name="그림 43"/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910" y="3901654"/>
            <a:ext cx="295200" cy="343606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933051" y="498984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>
                <a:solidFill>
                  <a:schemeClr val="bg1"/>
                </a:solidFill>
              </a:rPr>
              <a:t>46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스테이지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5744128" y="2454865"/>
            <a:ext cx="132214" cy="1353166"/>
            <a:chOff x="2432968" y="3307043"/>
            <a:chExt cx="132214" cy="1353166"/>
          </a:xfrm>
        </p:grpSpPr>
        <p:sp>
          <p:nvSpPr>
            <p:cNvPr id="47" name="직사각형 46"/>
            <p:cNvSpPr/>
            <p:nvPr/>
          </p:nvSpPr>
          <p:spPr>
            <a:xfrm>
              <a:off x="2432968" y="3307043"/>
              <a:ext cx="132214" cy="13531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/>
            <p:cNvSpPr/>
            <p:nvPr/>
          </p:nvSpPr>
          <p:spPr>
            <a:xfrm rot="10800000">
              <a:off x="2445075" y="4577802"/>
              <a:ext cx="108000" cy="72000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이등변 삼각형 48"/>
            <p:cNvSpPr/>
            <p:nvPr/>
          </p:nvSpPr>
          <p:spPr>
            <a:xfrm>
              <a:off x="2445075" y="3318870"/>
              <a:ext cx="108000" cy="72000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0" name="그림 49"/>
          <p:cNvPicPr preferRelativeResize="0"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870" y="1805624"/>
            <a:ext cx="468000" cy="6840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6047049" y="1778292"/>
            <a:ext cx="129394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재</a:t>
            </a:r>
            <a:r>
              <a:rPr lang="ko-KR" altLang="en-US" sz="900" b="1" dirty="0"/>
              <a:t>찬</a:t>
            </a:r>
            <a:r>
              <a:rPr lang="ko-KR" altLang="en-US" sz="900" b="1" dirty="0" smtClean="0"/>
              <a:t> </a:t>
            </a:r>
            <a:r>
              <a:rPr lang="en-US" altLang="ko-KR" sz="900" b="1" dirty="0" err="1" smtClean="0"/>
              <a:t>Lv</a:t>
            </a:r>
            <a:r>
              <a:rPr lang="en-US" altLang="ko-KR" sz="900" b="1" dirty="0" smtClean="0"/>
              <a:t> : 27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AP : 3800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DP : 1300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HP : 1300</a:t>
            </a:r>
          </a:p>
        </p:txBody>
      </p:sp>
      <p:pic>
        <p:nvPicPr>
          <p:cNvPr id="51" name="그림 50"/>
          <p:cNvPicPr preferRelativeResize="0"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20" y="3033907"/>
            <a:ext cx="468000" cy="684000"/>
          </a:xfrm>
          <a:prstGeom prst="rect">
            <a:avLst/>
          </a:prstGeom>
        </p:spPr>
      </p:pic>
      <p:pic>
        <p:nvPicPr>
          <p:cNvPr id="52" name="그림 51"/>
          <p:cNvPicPr preferRelativeResize="0"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993" y="566004"/>
            <a:ext cx="479488" cy="690524"/>
          </a:xfrm>
          <a:prstGeom prst="rect">
            <a:avLst/>
          </a:prstGeom>
        </p:spPr>
      </p:pic>
      <p:sp>
        <p:nvSpPr>
          <p:cNvPr id="54" name="위쪽 화살표 53"/>
          <p:cNvSpPr/>
          <p:nvPr/>
        </p:nvSpPr>
        <p:spPr>
          <a:xfrm>
            <a:off x="6708294" y="1981688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054829" y="3006575"/>
            <a:ext cx="129394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광</a:t>
            </a:r>
            <a:r>
              <a:rPr lang="ko-KR" altLang="en-US" sz="900" b="1" dirty="0"/>
              <a:t>남</a:t>
            </a:r>
            <a:r>
              <a:rPr lang="ko-KR" altLang="en-US" sz="900" b="1" dirty="0" smtClean="0"/>
              <a:t> </a:t>
            </a:r>
            <a:r>
              <a:rPr lang="en-US" altLang="ko-KR" sz="900" b="1" dirty="0" err="1" smtClean="0"/>
              <a:t>Lv</a:t>
            </a:r>
            <a:r>
              <a:rPr lang="en-US" altLang="ko-KR" sz="900" b="1" dirty="0" smtClean="0"/>
              <a:t> : 28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AP : 4800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DP : 300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HP : 1300</a:t>
            </a:r>
          </a:p>
        </p:txBody>
      </p:sp>
      <p:sp>
        <p:nvSpPr>
          <p:cNvPr id="55" name="위쪽 화살표 54"/>
          <p:cNvSpPr/>
          <p:nvPr/>
        </p:nvSpPr>
        <p:spPr>
          <a:xfrm>
            <a:off x="6707921" y="2167768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사각형 설명선 55"/>
          <p:cNvSpPr/>
          <p:nvPr/>
        </p:nvSpPr>
        <p:spPr>
          <a:xfrm rot="10800000">
            <a:off x="6081954" y="2566800"/>
            <a:ext cx="1224136" cy="394817"/>
          </a:xfrm>
          <a:prstGeom prst="wedgeRoundRectCallout">
            <a:avLst>
              <a:gd name="adj1" fmla="val -25228"/>
              <a:gd name="adj2" fmla="val 73094"/>
              <a:gd name="adj3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47049" y="2598744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몬스터나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잡아줘여</a:t>
            </a:r>
            <a:r>
              <a:rPr lang="en-US" altLang="ko-KR" sz="700" dirty="0" smtClean="0"/>
              <a:t>~~</a:t>
            </a:r>
          </a:p>
          <a:p>
            <a:r>
              <a:rPr lang="ko-KR" altLang="en-US" sz="700" dirty="0" err="1" smtClean="0"/>
              <a:t>빨리이</a:t>
            </a:r>
            <a:r>
              <a:rPr lang="en-US" altLang="ko-KR" sz="700" dirty="0" smtClean="0"/>
              <a:t>-!</a:t>
            </a:r>
          </a:p>
        </p:txBody>
      </p:sp>
      <p:sp>
        <p:nvSpPr>
          <p:cNvPr id="59" name="위쪽 화살표 58"/>
          <p:cNvSpPr/>
          <p:nvPr/>
        </p:nvSpPr>
        <p:spPr>
          <a:xfrm>
            <a:off x="6716074" y="3209971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위쪽 화살표 59"/>
          <p:cNvSpPr/>
          <p:nvPr/>
        </p:nvSpPr>
        <p:spPr>
          <a:xfrm>
            <a:off x="6715701" y="3396051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사각형 설명선 60"/>
          <p:cNvSpPr/>
          <p:nvPr/>
        </p:nvSpPr>
        <p:spPr>
          <a:xfrm rot="10800000">
            <a:off x="6089442" y="3804695"/>
            <a:ext cx="1224136" cy="394817"/>
          </a:xfrm>
          <a:prstGeom prst="wedgeRoundRectCallout">
            <a:avLst>
              <a:gd name="adj1" fmla="val -25228"/>
              <a:gd name="adj2" fmla="val 73094"/>
              <a:gd name="adj3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52346" y="3903419"/>
            <a:ext cx="13260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/>
              <a:t>잡을지 </a:t>
            </a:r>
            <a:r>
              <a:rPr lang="ko-KR" altLang="en-US" sz="700" dirty="0" err="1" smtClean="0"/>
              <a:t>안잡을지</a:t>
            </a:r>
            <a:r>
              <a:rPr lang="ko-KR" altLang="en-US" sz="700" dirty="0" smtClean="0"/>
              <a:t> 생각해보죠</a:t>
            </a:r>
            <a:endParaRPr lang="en-US" altLang="ko-KR" sz="700" dirty="0" smtClean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922719" y="498984"/>
            <a:ext cx="2004421" cy="184439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934433" y="498984"/>
            <a:ext cx="691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 7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스테이지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983" y="1215517"/>
            <a:ext cx="651917" cy="47971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526" y="1215516"/>
            <a:ext cx="651917" cy="479713"/>
          </a:xfrm>
          <a:prstGeom prst="rect">
            <a:avLst/>
          </a:prstGeom>
        </p:spPr>
      </p:pic>
      <p:sp>
        <p:nvSpPr>
          <p:cNvPr id="80" name="곱셈 기호 79"/>
          <p:cNvSpPr/>
          <p:nvPr/>
        </p:nvSpPr>
        <p:spPr>
          <a:xfrm>
            <a:off x="5153860" y="1204850"/>
            <a:ext cx="576064" cy="556157"/>
          </a:xfrm>
          <a:prstGeom prst="mathMultiply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곱셈 기호 80"/>
          <p:cNvSpPr/>
          <p:nvPr/>
        </p:nvSpPr>
        <p:spPr>
          <a:xfrm>
            <a:off x="4141910" y="1212446"/>
            <a:ext cx="576064" cy="556157"/>
          </a:xfrm>
          <a:prstGeom prst="mathMultiply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2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95216" y="1130333"/>
            <a:ext cx="2232248" cy="352839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아래쪽 화살표 4"/>
          <p:cNvSpPr/>
          <p:nvPr/>
        </p:nvSpPr>
        <p:spPr>
          <a:xfrm>
            <a:off x="760800" y="3958964"/>
            <a:ext cx="144016" cy="648072"/>
          </a:xfrm>
          <a:prstGeom prst="downArrow">
            <a:avLst>
              <a:gd name="adj1" fmla="val 50000"/>
              <a:gd name="adj2" fmla="val 135980"/>
            </a:avLst>
          </a:prstGeom>
          <a:ln w="127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 rot="10800000">
            <a:off x="760800" y="1183075"/>
            <a:ext cx="144016" cy="648072"/>
          </a:xfrm>
          <a:prstGeom prst="downArrow">
            <a:avLst>
              <a:gd name="adj1" fmla="val 50000"/>
              <a:gd name="adj2" fmla="val 135980"/>
            </a:avLst>
          </a:prstGeom>
          <a:ln w="127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가산 접합 6"/>
          <p:cNvSpPr/>
          <p:nvPr/>
        </p:nvSpPr>
        <p:spPr>
          <a:xfrm>
            <a:off x="2711440" y="1202393"/>
            <a:ext cx="144016" cy="159317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983248" y="3877867"/>
            <a:ext cx="1872208" cy="740147"/>
            <a:chOff x="899592" y="4112793"/>
            <a:chExt cx="1872208" cy="64800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899592" y="4112793"/>
              <a:ext cx="1872208" cy="64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354853" y="4574428"/>
              <a:ext cx="344939" cy="14401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입장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대각선 방향의 모서리가 둥근 사각형 10"/>
            <p:cNvSpPr/>
            <p:nvPr/>
          </p:nvSpPr>
          <p:spPr>
            <a:xfrm>
              <a:off x="2138413" y="4148060"/>
              <a:ext cx="258662" cy="368524"/>
            </a:xfrm>
            <a:prstGeom prst="round2DiagRect">
              <a:avLst/>
            </a:prstGeom>
            <a:solidFill>
              <a:schemeClr val="accent1">
                <a:alpha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대각선 방향의 모서리가 둥근 사각형 11"/>
            <p:cNvSpPr/>
            <p:nvPr/>
          </p:nvSpPr>
          <p:spPr>
            <a:xfrm>
              <a:off x="2446581" y="4148060"/>
              <a:ext cx="258662" cy="368524"/>
            </a:xfrm>
            <a:prstGeom prst="round2DiagRect">
              <a:avLst/>
            </a:prstGeom>
            <a:solidFill>
              <a:schemeClr val="accent1">
                <a:alpha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59018" y="4183339"/>
              <a:ext cx="432048" cy="51290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53198" y="4255529"/>
              <a:ext cx="288032" cy="44071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83248" y="3074728"/>
            <a:ext cx="1872208" cy="740147"/>
            <a:chOff x="899592" y="4112793"/>
            <a:chExt cx="1872208" cy="64800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899592" y="4112793"/>
              <a:ext cx="1872208" cy="64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354853" y="4574428"/>
              <a:ext cx="344939" cy="14401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입장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대각선 방향의 모서리가 둥근 사각형 17"/>
            <p:cNvSpPr/>
            <p:nvPr/>
          </p:nvSpPr>
          <p:spPr>
            <a:xfrm>
              <a:off x="2138413" y="4148060"/>
              <a:ext cx="258662" cy="368524"/>
            </a:xfrm>
            <a:prstGeom prst="round2DiagRect">
              <a:avLst/>
            </a:prstGeom>
            <a:solidFill>
              <a:schemeClr val="accent1">
                <a:alpha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대각선 방향의 모서리가 둥근 사각형 18"/>
            <p:cNvSpPr/>
            <p:nvPr/>
          </p:nvSpPr>
          <p:spPr>
            <a:xfrm>
              <a:off x="2446581" y="4148060"/>
              <a:ext cx="258662" cy="368524"/>
            </a:xfrm>
            <a:prstGeom prst="round2DiagRect">
              <a:avLst/>
            </a:prstGeom>
            <a:solidFill>
              <a:schemeClr val="accent1">
                <a:alpha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59018" y="4183339"/>
              <a:ext cx="432048" cy="51290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53198" y="4255529"/>
              <a:ext cx="288032" cy="44071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83248" y="2274156"/>
            <a:ext cx="1872208" cy="740147"/>
            <a:chOff x="899592" y="4112793"/>
            <a:chExt cx="1872208" cy="648000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899592" y="4112793"/>
              <a:ext cx="1872208" cy="64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354853" y="4574428"/>
              <a:ext cx="344939" cy="14401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입장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대각선 방향의 모서리가 둥근 사각형 24"/>
            <p:cNvSpPr/>
            <p:nvPr/>
          </p:nvSpPr>
          <p:spPr>
            <a:xfrm>
              <a:off x="2138413" y="4148060"/>
              <a:ext cx="258662" cy="368524"/>
            </a:xfrm>
            <a:prstGeom prst="round2DiagRect">
              <a:avLst/>
            </a:prstGeom>
            <a:solidFill>
              <a:schemeClr val="accent1">
                <a:alpha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대각선 방향의 모서리가 둥근 사각형 25"/>
            <p:cNvSpPr/>
            <p:nvPr/>
          </p:nvSpPr>
          <p:spPr>
            <a:xfrm>
              <a:off x="2446581" y="4148060"/>
              <a:ext cx="258662" cy="368524"/>
            </a:xfrm>
            <a:prstGeom prst="round2DiagRect">
              <a:avLst/>
            </a:prstGeom>
            <a:solidFill>
              <a:schemeClr val="accent1">
                <a:alpha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59018" y="4183339"/>
              <a:ext cx="432048" cy="51290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453198" y="4255529"/>
              <a:ext cx="288032" cy="44071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983248" y="1470306"/>
            <a:ext cx="1872208" cy="740147"/>
            <a:chOff x="899592" y="4112793"/>
            <a:chExt cx="1872208" cy="648000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899592" y="4112793"/>
              <a:ext cx="1872208" cy="64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354853" y="4574428"/>
              <a:ext cx="344939" cy="14401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입장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대각선 방향의 모서리가 둥근 사각형 31"/>
            <p:cNvSpPr/>
            <p:nvPr/>
          </p:nvSpPr>
          <p:spPr>
            <a:xfrm>
              <a:off x="2138413" y="4148060"/>
              <a:ext cx="258662" cy="368524"/>
            </a:xfrm>
            <a:prstGeom prst="round2DiagRect">
              <a:avLst/>
            </a:prstGeom>
            <a:solidFill>
              <a:schemeClr val="accent1">
                <a:alpha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대각선 방향의 모서리가 둥근 사각형 32"/>
            <p:cNvSpPr/>
            <p:nvPr/>
          </p:nvSpPr>
          <p:spPr>
            <a:xfrm>
              <a:off x="2446581" y="4148060"/>
              <a:ext cx="258662" cy="368524"/>
            </a:xfrm>
            <a:prstGeom prst="round2DiagRect">
              <a:avLst/>
            </a:prstGeom>
            <a:solidFill>
              <a:schemeClr val="accent1">
                <a:alpha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59018" y="4183339"/>
              <a:ext cx="432048" cy="51290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453198" y="4255529"/>
              <a:ext cx="288032" cy="44071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4137808" y="2832249"/>
            <a:ext cx="4267200" cy="165514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168416" y="4125585"/>
            <a:ext cx="816526" cy="31057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입장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8" name="대각선 방향의 모서리가 둥근 사각형 37"/>
          <p:cNvSpPr/>
          <p:nvPr/>
        </p:nvSpPr>
        <p:spPr>
          <a:xfrm>
            <a:off x="6929899" y="3132238"/>
            <a:ext cx="602432" cy="906122"/>
          </a:xfrm>
          <a:prstGeom prst="round2DiagRect">
            <a:avLst/>
          </a:prstGeom>
          <a:solidFill>
            <a:schemeClr val="accent1">
              <a:alpha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694666" y="3253286"/>
            <a:ext cx="885786" cy="1083625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234672" y="3143974"/>
            <a:ext cx="1299727" cy="1203275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483625" y="287072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탑의 정복자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44920" y="2986136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보스 </a:t>
            </a:r>
            <a:r>
              <a:rPr lang="ko-KR" altLang="en-US" sz="900" b="1" dirty="0" err="1" smtClean="0">
                <a:solidFill>
                  <a:srgbClr val="FF0000"/>
                </a:solidFill>
              </a:rPr>
              <a:t>몬스터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177" y="3533972"/>
            <a:ext cx="1035855" cy="804411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714125" y="3264463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불용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ko-KR" altLang="en-US" sz="800" b="1" dirty="0" smtClean="0"/>
              <a:t>알려진 바 없음</a:t>
            </a:r>
            <a:endParaRPr lang="ko-KR" altLang="en-US" sz="800" b="1" dirty="0"/>
          </a:p>
        </p:txBody>
      </p:sp>
      <p:pic>
        <p:nvPicPr>
          <p:cNvPr id="53" name="Picture 2" descr="C:\Users\bu22\Desktop\UI 예시 이미지들\돈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992" y="3053213"/>
            <a:ext cx="449843" cy="44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74" y="3530705"/>
            <a:ext cx="364875" cy="364875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969674" y="3361174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70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만원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50437" y="3819482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100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루비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68502" y="406246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8</a:t>
            </a:r>
            <a:r>
              <a:rPr lang="en-US" altLang="ko-KR" b="1" dirty="0" smtClean="0"/>
              <a:t>F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838631" y="345872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en-US" altLang="ko-KR" sz="1400" b="1" dirty="0" smtClean="0"/>
              <a:t>F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838631" y="265815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3F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838631" y="18543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4</a:t>
            </a:r>
            <a:r>
              <a:rPr lang="en-US" altLang="ko-KR" sz="1400" b="1" dirty="0" smtClean="0"/>
              <a:t>F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838631" y="426186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1F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605331" y="1654518"/>
            <a:ext cx="1420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정</a:t>
            </a:r>
            <a:r>
              <a:rPr lang="ko-KR" altLang="en-US" sz="1200" dirty="0"/>
              <a:t>복</a:t>
            </a:r>
            <a:r>
              <a:rPr lang="ko-KR" altLang="en-US" sz="1200" dirty="0" smtClean="0"/>
              <a:t>의 탑 예시 </a:t>
            </a:r>
            <a:r>
              <a:rPr lang="en-US" altLang="ko-KR" sz="1200" dirty="0" smtClean="0"/>
              <a:t>UI</a:t>
            </a:r>
            <a:endParaRPr lang="ko-KR" altLang="en-US" sz="1200" dirty="0"/>
          </a:p>
        </p:txBody>
      </p:sp>
      <p:sp>
        <p:nvSpPr>
          <p:cNvPr id="63" name="타원 62"/>
          <p:cNvSpPr/>
          <p:nvPr/>
        </p:nvSpPr>
        <p:spPr>
          <a:xfrm>
            <a:off x="832808" y="3801328"/>
            <a:ext cx="2280427" cy="9061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대각선 방향의 모서리가 둥근 사각형 63"/>
          <p:cNvSpPr/>
          <p:nvPr/>
        </p:nvSpPr>
        <p:spPr>
          <a:xfrm>
            <a:off x="7675747" y="3140025"/>
            <a:ext cx="602432" cy="906122"/>
          </a:xfrm>
          <a:prstGeom prst="round2DiagRect">
            <a:avLst/>
          </a:prstGeom>
          <a:solidFill>
            <a:schemeClr val="accent1">
              <a:alpha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Picture 2" descr="C:\Users\bu22\Desktop\UI 예시 이미지들\돈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840" y="3061000"/>
            <a:ext cx="449843" cy="44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322" y="3538492"/>
            <a:ext cx="364875" cy="364875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7715522" y="3368961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5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0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만원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722726" y="3819482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80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루비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37563" y="3143974"/>
            <a:ext cx="129394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가람 </a:t>
            </a:r>
            <a:r>
              <a:rPr lang="en-US" altLang="ko-KR" sz="900" b="1" dirty="0" err="1" smtClean="0"/>
              <a:t>Lv</a:t>
            </a:r>
            <a:r>
              <a:rPr lang="en-US" altLang="ko-KR" sz="900" b="1" dirty="0" smtClean="0"/>
              <a:t> : 28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AP : 2800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DP : 2300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HP : 1300</a:t>
            </a:r>
          </a:p>
        </p:txBody>
      </p:sp>
      <p:sp>
        <p:nvSpPr>
          <p:cNvPr id="71" name="위쪽 화살표 70"/>
          <p:cNvSpPr/>
          <p:nvPr/>
        </p:nvSpPr>
        <p:spPr>
          <a:xfrm>
            <a:off x="4898808" y="3347370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위쪽 화살표 71"/>
          <p:cNvSpPr/>
          <p:nvPr/>
        </p:nvSpPr>
        <p:spPr>
          <a:xfrm>
            <a:off x="4898435" y="3533450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72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727" y="3167884"/>
            <a:ext cx="479488" cy="690524"/>
          </a:xfrm>
          <a:prstGeom prst="rect">
            <a:avLst/>
          </a:prstGeom>
        </p:spPr>
      </p:pic>
      <p:sp>
        <p:nvSpPr>
          <p:cNvPr id="74" name="모서리가 둥근 사각형 설명선 73"/>
          <p:cNvSpPr/>
          <p:nvPr/>
        </p:nvSpPr>
        <p:spPr>
          <a:xfrm rot="10800000">
            <a:off x="4286740" y="3942094"/>
            <a:ext cx="1224136" cy="394817"/>
          </a:xfrm>
          <a:prstGeom prst="wedgeRoundRectCallout">
            <a:avLst>
              <a:gd name="adj1" fmla="val -25228"/>
              <a:gd name="adj2" fmla="val 73094"/>
              <a:gd name="adj3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206951" y="3985614"/>
            <a:ext cx="1383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누구든지 덤벼라</a:t>
            </a:r>
            <a:endParaRPr lang="en-US" altLang="ko-KR" sz="700" dirty="0" smtClean="0"/>
          </a:p>
          <a:p>
            <a:r>
              <a:rPr lang="ko-KR" altLang="en-US" sz="700" dirty="0" smtClean="0"/>
              <a:t>그렇지만 전화는 나가서 받아</a:t>
            </a:r>
            <a:r>
              <a:rPr lang="en-US" altLang="ko-KR" sz="700" dirty="0" smtClean="0"/>
              <a:t>!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962459" y="294623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solidFill>
                  <a:srgbClr val="FF0000"/>
                </a:solidFill>
              </a:rPr>
              <a:t>정복보상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628149" y="2832248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solidFill>
                  <a:srgbClr val="FF0000"/>
                </a:solidFill>
              </a:rPr>
              <a:t>보스 </a:t>
            </a:r>
            <a:r>
              <a:rPr lang="ko-KR" altLang="en-US" sz="700" b="1" dirty="0" err="1" smtClean="0">
                <a:solidFill>
                  <a:srgbClr val="FF0000"/>
                </a:solidFill>
              </a:rPr>
              <a:t>몬스터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 </a:t>
            </a:r>
            <a:endParaRPr lang="en-US" altLang="ko-KR" sz="700" b="1" dirty="0" smtClean="0">
              <a:solidFill>
                <a:srgbClr val="FF0000"/>
              </a:solidFill>
            </a:endParaRPr>
          </a:p>
          <a:p>
            <a:r>
              <a:rPr lang="ko-KR" altLang="en-US" sz="700" b="1" dirty="0" err="1" smtClean="0">
                <a:solidFill>
                  <a:srgbClr val="FF0000"/>
                </a:solidFill>
              </a:rPr>
              <a:t>클리어</a:t>
            </a:r>
            <a:r>
              <a:rPr lang="ko-KR" altLang="en-US" sz="700" b="1" dirty="0" smtClean="0">
                <a:solidFill>
                  <a:srgbClr val="FF0000"/>
                </a:solidFill>
              </a:rPr>
              <a:t> 보상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77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36" y="913385"/>
            <a:ext cx="1936678" cy="18070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02" y="974486"/>
            <a:ext cx="360040" cy="3353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06254" y="913384"/>
            <a:ext cx="223330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</a:rPr>
              <a:t>인벤토</a:t>
            </a:r>
            <a:r>
              <a:rPr lang="ko-KR" altLang="en-US" sz="1200" b="1" dirty="0" err="1">
                <a:solidFill>
                  <a:srgbClr val="FF0000"/>
                </a:solidFill>
              </a:rPr>
              <a:t>리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화면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000" dirty="0" smtClean="0"/>
              <a:t> </a:t>
            </a:r>
            <a:r>
              <a:rPr lang="ko-KR" altLang="en-US" sz="1000" dirty="0" smtClean="0"/>
              <a:t>보유하고 있는 아이템을 확인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할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000" dirty="0" smtClean="0"/>
              <a:t> </a:t>
            </a:r>
            <a:r>
              <a:rPr lang="ko-KR" altLang="en-US" sz="1000" dirty="0" smtClean="0"/>
              <a:t>아이템을 터치하여 누르면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상세정보를 알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000" dirty="0"/>
              <a:t> </a:t>
            </a:r>
            <a:r>
              <a:rPr lang="ko-KR" altLang="en-US" sz="1000" dirty="0" smtClean="0"/>
              <a:t>장비 아이템의 경우 착용하면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레벨이 올라 캐릭터 성장처</a:t>
            </a:r>
            <a:r>
              <a:rPr lang="ko-KR" altLang="en-US" sz="1000" dirty="0"/>
              <a:t>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AP/DP</a:t>
            </a:r>
            <a:r>
              <a:rPr lang="ko-KR" altLang="en-US" sz="1000" dirty="0" smtClean="0"/>
              <a:t>를 배분 할 수 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dirty="0" smtClean="0"/>
              <a:t>아래 이미지를 참고 하도록 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7" name="오른쪽 화살표 6"/>
          <p:cNvSpPr/>
          <p:nvPr/>
        </p:nvSpPr>
        <p:spPr>
          <a:xfrm rot="5400000">
            <a:off x="6682966" y="2768170"/>
            <a:ext cx="479146" cy="58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964601" y="974486"/>
            <a:ext cx="413963" cy="403908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45774">
            <a:off x="6058842" y="904610"/>
            <a:ext cx="218525" cy="516848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5877706" y="963585"/>
            <a:ext cx="587755" cy="44908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85893">
            <a:off x="6217566" y="1190084"/>
            <a:ext cx="443977" cy="59707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35107">
            <a:off x="4839544" y="3281968"/>
            <a:ext cx="467575" cy="15356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50589" y="3397594"/>
            <a:ext cx="1228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희귀희귀 한 양손 검</a:t>
            </a:r>
            <a:endParaRPr lang="ko-KR" altLang="en-US" sz="900" b="1"/>
          </a:p>
        </p:txBody>
      </p:sp>
      <p:sp>
        <p:nvSpPr>
          <p:cNvPr id="14" name="TextBox 13"/>
          <p:cNvSpPr txBox="1"/>
          <p:nvPr/>
        </p:nvSpPr>
        <p:spPr>
          <a:xfrm>
            <a:off x="5622386" y="3662451"/>
            <a:ext cx="1362874" cy="792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현재 레벨 </a:t>
            </a:r>
            <a:r>
              <a:rPr lang="en-US" altLang="ko-KR" sz="1050" b="1" dirty="0" err="1" smtClean="0"/>
              <a:t>Lv</a:t>
            </a:r>
            <a:r>
              <a:rPr lang="en-US" altLang="ko-KR" sz="1050" b="1" dirty="0" smtClean="0"/>
              <a:t> : 1</a:t>
            </a:r>
          </a:p>
          <a:p>
            <a:r>
              <a:rPr lang="ko-KR" altLang="en-US" sz="900" b="1" dirty="0" smtClean="0">
                <a:solidFill>
                  <a:srgbClr val="FF0000"/>
                </a:solidFill>
              </a:rPr>
              <a:t>베이스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AP/DP : 150/1</a:t>
            </a:r>
          </a:p>
          <a:p>
            <a:r>
              <a:rPr lang="ko-KR" altLang="en-US" sz="1050" b="1" dirty="0" smtClean="0"/>
              <a:t>상승 </a:t>
            </a:r>
            <a:r>
              <a:rPr lang="en-US" altLang="ko-KR" sz="1050" b="1" dirty="0" smtClean="0"/>
              <a:t>AP : 150</a:t>
            </a:r>
          </a:p>
          <a:p>
            <a:endParaRPr lang="en-US" altLang="ko-KR" sz="500" b="1" dirty="0" smtClean="0"/>
          </a:p>
          <a:p>
            <a:r>
              <a:rPr lang="ko-KR" altLang="en-US" sz="1050" b="1" dirty="0" smtClean="0"/>
              <a:t>상승 </a:t>
            </a:r>
            <a:r>
              <a:rPr lang="en-US" altLang="ko-KR" sz="1050" b="1" dirty="0" smtClean="0"/>
              <a:t>DP : 1</a:t>
            </a:r>
            <a:endParaRPr lang="ko-KR" altLang="en-US" sz="1050" b="1" dirty="0"/>
          </a:p>
        </p:txBody>
      </p:sp>
      <p:sp>
        <p:nvSpPr>
          <p:cNvPr id="15" name="직사각형 14"/>
          <p:cNvSpPr/>
          <p:nvPr/>
        </p:nvSpPr>
        <p:spPr>
          <a:xfrm>
            <a:off x="5622386" y="3673541"/>
            <a:ext cx="1362874" cy="78143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59512" y="3673541"/>
            <a:ext cx="1362874" cy="78143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024263" y="3443729"/>
            <a:ext cx="2015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아이템 상세정보 화면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000" dirty="0" smtClean="0"/>
              <a:t> </a:t>
            </a:r>
            <a:r>
              <a:rPr lang="ko-KR" altLang="en-US" sz="1000" dirty="0" smtClean="0"/>
              <a:t>레벨이 상승하게 되면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AP/DP</a:t>
            </a:r>
            <a:r>
              <a:rPr lang="ko-KR" altLang="en-US" sz="1000" dirty="0" smtClean="0"/>
              <a:t>를 배분하여 상승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시킬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000" dirty="0"/>
              <a:t> </a:t>
            </a:r>
            <a:r>
              <a:rPr lang="ko-KR" altLang="en-US" sz="1000" dirty="0" smtClean="0"/>
              <a:t>레벨이 상승하여 배분할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1000" dirty="0" err="1" smtClean="0"/>
              <a:t>스테이터스가</a:t>
            </a:r>
            <a:r>
              <a:rPr lang="ko-KR" altLang="en-US" sz="1000" dirty="0" smtClean="0"/>
              <a:t> 있을 경우만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화살표아이콘이 활성화 된다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064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07800" y="503099"/>
            <a:ext cx="1408790" cy="374441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5223" y="549757"/>
            <a:ext cx="129394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가람 </a:t>
            </a:r>
            <a:r>
              <a:rPr lang="en-US" altLang="ko-KR" sz="900" b="1" dirty="0" err="1" smtClean="0"/>
              <a:t>Lv</a:t>
            </a:r>
            <a:r>
              <a:rPr lang="en-US" altLang="ko-KR" sz="900" b="1" dirty="0" smtClean="0"/>
              <a:t> : 28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AP : 2800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DP : 2300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HP : 1300</a:t>
            </a:r>
          </a:p>
        </p:txBody>
      </p:sp>
      <p:sp>
        <p:nvSpPr>
          <p:cNvPr id="6" name="위쪽 화살표 5"/>
          <p:cNvSpPr/>
          <p:nvPr/>
        </p:nvSpPr>
        <p:spPr>
          <a:xfrm>
            <a:off x="2826468" y="753153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쪽 화살표 6"/>
          <p:cNvSpPr/>
          <p:nvPr/>
        </p:nvSpPr>
        <p:spPr>
          <a:xfrm>
            <a:off x="2826095" y="939233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3115" y="503099"/>
            <a:ext cx="2004421" cy="1847947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115" y="2402435"/>
            <a:ext cx="2004421" cy="148558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가람은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강해보이</a:t>
            </a:r>
            <a:r>
              <a:rPr lang="ko-KR" altLang="en-US" sz="800" b="1" dirty="0" err="1">
                <a:solidFill>
                  <a:schemeClr val="tx1"/>
                </a:solidFill>
              </a:rPr>
              <a:t>는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녀석에게 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3421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의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데미지를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주었다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ko-KR" altLang="en-US" sz="800" b="1" dirty="0" smtClean="0">
                <a:solidFill>
                  <a:schemeClr val="tx1"/>
                </a:solidFill>
              </a:rPr>
              <a:t>재찬은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약해보이는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녀석에게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2000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의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데미지를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주었다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ko-KR" altLang="en-US" sz="800" b="1" dirty="0" smtClean="0">
                <a:solidFill>
                  <a:schemeClr val="tx1"/>
                </a:solidFill>
              </a:rPr>
              <a:t>광남은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약해보이는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녀석에게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ko-KR" altLang="en-US" sz="800" b="1" dirty="0" err="1" smtClean="0">
                <a:solidFill>
                  <a:schemeClr val="tx1"/>
                </a:solidFill>
              </a:rPr>
              <a:t>바람의윈드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스킬을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사용해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4600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의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ko-KR" altLang="en-US" sz="800" b="1" dirty="0" err="1" smtClean="0">
                <a:solidFill>
                  <a:schemeClr val="tx1"/>
                </a:solidFill>
              </a:rPr>
              <a:t>데미지를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주었다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 rot="10800000">
            <a:off x="2200128" y="1338265"/>
            <a:ext cx="1224136" cy="394817"/>
          </a:xfrm>
          <a:prstGeom prst="wedgeRoundRectCallout">
            <a:avLst>
              <a:gd name="adj1" fmla="val -25228"/>
              <a:gd name="adj2" fmla="val 73094"/>
              <a:gd name="adj3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65223" y="1370209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아잇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! </a:t>
            </a:r>
            <a:r>
              <a:rPr lang="ko-KR" altLang="en-US" sz="700" dirty="0" smtClean="0"/>
              <a:t>재찬씨</a:t>
            </a:r>
            <a:endParaRPr lang="en-US" altLang="ko-KR" sz="700" dirty="0" smtClean="0"/>
          </a:p>
          <a:p>
            <a:r>
              <a:rPr lang="ko-KR" altLang="en-US" sz="700" dirty="0" smtClean="0"/>
              <a:t>이렇게 늦게 오면 어떡해요</a:t>
            </a:r>
            <a:r>
              <a:rPr lang="en-US" altLang="ko-KR" sz="700" dirty="0" smtClean="0"/>
              <a:t>!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62" y="3908427"/>
            <a:ext cx="289900" cy="348096"/>
          </a:xfrm>
          <a:prstGeom prst="rect">
            <a:avLst/>
          </a:prstGeom>
        </p:spPr>
      </p:pic>
      <p:pic>
        <p:nvPicPr>
          <p:cNvPr id="13" name="그림 1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42" y="3908077"/>
            <a:ext cx="291600" cy="348446"/>
          </a:xfrm>
          <a:prstGeom prst="rect">
            <a:avLst/>
          </a:prstGeom>
        </p:spPr>
      </p:pic>
      <p:pic>
        <p:nvPicPr>
          <p:cNvPr id="14" name="그림 13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5" y="3908337"/>
            <a:ext cx="291600" cy="348446"/>
          </a:xfrm>
          <a:prstGeom prst="rect">
            <a:avLst/>
          </a:prstGeom>
        </p:spPr>
      </p:pic>
      <p:pic>
        <p:nvPicPr>
          <p:cNvPr id="15" name="그림 14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54" y="3908337"/>
            <a:ext cx="291600" cy="348446"/>
          </a:xfrm>
          <a:prstGeom prst="rect">
            <a:avLst/>
          </a:prstGeom>
        </p:spPr>
      </p:pic>
      <p:pic>
        <p:nvPicPr>
          <p:cNvPr id="16" name="그림 15"/>
          <p:cNvPicPr preferRelativeResize="0"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75" y="3908337"/>
            <a:ext cx="291600" cy="348446"/>
          </a:xfrm>
          <a:prstGeom prst="rect">
            <a:avLst/>
          </a:prstGeom>
        </p:spPr>
      </p:pic>
      <p:pic>
        <p:nvPicPr>
          <p:cNvPr id="17" name="그림 16"/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04" y="3909317"/>
            <a:ext cx="295200" cy="34360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445" y="506647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>
                <a:solidFill>
                  <a:schemeClr val="bg1"/>
                </a:solidFill>
              </a:rPr>
              <a:t>46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스테이지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854522" y="2462528"/>
            <a:ext cx="132214" cy="1353166"/>
            <a:chOff x="2432968" y="3307043"/>
            <a:chExt cx="132214" cy="1353166"/>
          </a:xfrm>
        </p:grpSpPr>
        <p:sp>
          <p:nvSpPr>
            <p:cNvPr id="20" name="직사각형 19"/>
            <p:cNvSpPr/>
            <p:nvPr/>
          </p:nvSpPr>
          <p:spPr>
            <a:xfrm>
              <a:off x="2432968" y="3307043"/>
              <a:ext cx="132214" cy="13531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0800000">
              <a:off x="2445075" y="4577802"/>
              <a:ext cx="108000" cy="72000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>
              <a:off x="2445075" y="3318870"/>
              <a:ext cx="108000" cy="72000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" name="그림 22"/>
          <p:cNvPicPr preferRelativeResize="0"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264" y="1813287"/>
            <a:ext cx="468000" cy="684000"/>
          </a:xfrm>
          <a:prstGeom prst="rect">
            <a:avLst/>
          </a:prstGeom>
        </p:spPr>
      </p:pic>
      <p:pic>
        <p:nvPicPr>
          <p:cNvPr id="24" name="그림 23"/>
          <p:cNvPicPr preferRelativeResize="0"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614" y="3041570"/>
            <a:ext cx="468000" cy="684000"/>
          </a:xfrm>
          <a:prstGeom prst="rect">
            <a:avLst/>
          </a:prstGeom>
        </p:spPr>
      </p:pic>
      <p:pic>
        <p:nvPicPr>
          <p:cNvPr id="25" name="그림 24"/>
          <p:cNvPicPr preferRelativeResize="0"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387" y="573667"/>
            <a:ext cx="479488" cy="69052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57443" y="1785955"/>
            <a:ext cx="129394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재</a:t>
            </a:r>
            <a:r>
              <a:rPr lang="ko-KR" altLang="en-US" sz="900" b="1" dirty="0"/>
              <a:t>찬</a:t>
            </a:r>
            <a:r>
              <a:rPr lang="ko-KR" altLang="en-US" sz="900" b="1" dirty="0" smtClean="0"/>
              <a:t> </a:t>
            </a:r>
            <a:r>
              <a:rPr lang="en-US" altLang="ko-KR" sz="900" b="1" dirty="0" err="1" smtClean="0"/>
              <a:t>Lv</a:t>
            </a:r>
            <a:r>
              <a:rPr lang="en-US" altLang="ko-KR" sz="900" b="1" dirty="0" smtClean="0"/>
              <a:t> : 27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AP : 3800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DP : 1300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HP : 1300</a:t>
            </a:r>
          </a:p>
        </p:txBody>
      </p:sp>
      <p:sp>
        <p:nvSpPr>
          <p:cNvPr id="27" name="위쪽 화살표 26"/>
          <p:cNvSpPr/>
          <p:nvPr/>
        </p:nvSpPr>
        <p:spPr>
          <a:xfrm>
            <a:off x="2818688" y="1989351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위쪽 화살표 27"/>
          <p:cNvSpPr/>
          <p:nvPr/>
        </p:nvSpPr>
        <p:spPr>
          <a:xfrm>
            <a:off x="2818315" y="2175431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사각형 설명선 28"/>
          <p:cNvSpPr/>
          <p:nvPr/>
        </p:nvSpPr>
        <p:spPr>
          <a:xfrm rot="10800000">
            <a:off x="2192348" y="2574463"/>
            <a:ext cx="1224136" cy="394817"/>
          </a:xfrm>
          <a:prstGeom prst="wedgeRoundRectCallout">
            <a:avLst>
              <a:gd name="adj1" fmla="val -25228"/>
              <a:gd name="adj2" fmla="val 73094"/>
              <a:gd name="adj3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57443" y="2606407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몬스터나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잡아줘여</a:t>
            </a:r>
            <a:r>
              <a:rPr lang="en-US" altLang="ko-KR" sz="700" dirty="0" smtClean="0"/>
              <a:t>~~</a:t>
            </a:r>
          </a:p>
          <a:p>
            <a:r>
              <a:rPr lang="ko-KR" altLang="en-US" sz="700" dirty="0" err="1" smtClean="0"/>
              <a:t>빨리이</a:t>
            </a:r>
            <a:r>
              <a:rPr lang="en-US" altLang="ko-KR" sz="700" dirty="0" smtClean="0"/>
              <a:t>-!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5223" y="3014238"/>
            <a:ext cx="129394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광</a:t>
            </a:r>
            <a:r>
              <a:rPr lang="ko-KR" altLang="en-US" sz="900" b="1" dirty="0"/>
              <a:t>남</a:t>
            </a:r>
            <a:r>
              <a:rPr lang="ko-KR" altLang="en-US" sz="900" b="1" dirty="0" smtClean="0"/>
              <a:t> </a:t>
            </a:r>
            <a:r>
              <a:rPr lang="en-US" altLang="ko-KR" sz="900" b="1" dirty="0" err="1" smtClean="0"/>
              <a:t>Lv</a:t>
            </a:r>
            <a:r>
              <a:rPr lang="en-US" altLang="ko-KR" sz="900" b="1" dirty="0" smtClean="0"/>
              <a:t> : 28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AP : 4800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DP : 300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HP : 1300</a:t>
            </a:r>
          </a:p>
        </p:txBody>
      </p:sp>
      <p:sp>
        <p:nvSpPr>
          <p:cNvPr id="32" name="위쪽 화살표 31"/>
          <p:cNvSpPr/>
          <p:nvPr/>
        </p:nvSpPr>
        <p:spPr>
          <a:xfrm>
            <a:off x="2826468" y="3217634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위쪽 화살표 32"/>
          <p:cNvSpPr/>
          <p:nvPr/>
        </p:nvSpPr>
        <p:spPr>
          <a:xfrm>
            <a:off x="2826095" y="3403714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사각형 설명선 33"/>
          <p:cNvSpPr/>
          <p:nvPr/>
        </p:nvSpPr>
        <p:spPr>
          <a:xfrm rot="10800000">
            <a:off x="2199836" y="3812358"/>
            <a:ext cx="1224136" cy="394817"/>
          </a:xfrm>
          <a:prstGeom prst="wedgeRoundRectCallout">
            <a:avLst>
              <a:gd name="adj1" fmla="val -25228"/>
              <a:gd name="adj2" fmla="val 73094"/>
              <a:gd name="adj3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62740" y="3911082"/>
            <a:ext cx="13260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/>
              <a:t>잡을지 </a:t>
            </a:r>
            <a:r>
              <a:rPr lang="ko-KR" altLang="en-US" sz="700" dirty="0" err="1" smtClean="0"/>
              <a:t>안잡을지</a:t>
            </a:r>
            <a:r>
              <a:rPr lang="ko-KR" altLang="en-US" sz="700" dirty="0" smtClean="0"/>
              <a:t> 생각해보죠</a:t>
            </a:r>
            <a:endParaRPr lang="en-US" altLang="ko-KR" sz="700" dirty="0" smtClean="0"/>
          </a:p>
        </p:txBody>
      </p:sp>
      <p:sp>
        <p:nvSpPr>
          <p:cNvPr id="68" name="직사각형 67"/>
          <p:cNvSpPr/>
          <p:nvPr/>
        </p:nvSpPr>
        <p:spPr>
          <a:xfrm>
            <a:off x="6285917" y="506647"/>
            <a:ext cx="1408790" cy="374441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343340" y="553305"/>
            <a:ext cx="129394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가람 </a:t>
            </a:r>
            <a:r>
              <a:rPr lang="en-US" altLang="ko-KR" sz="900" b="1" dirty="0" err="1" smtClean="0"/>
              <a:t>Lv</a:t>
            </a:r>
            <a:r>
              <a:rPr lang="en-US" altLang="ko-KR" sz="900" b="1" dirty="0" smtClean="0"/>
              <a:t> : 28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AP : 2800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DP : 2300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HP : 1300</a:t>
            </a:r>
          </a:p>
        </p:txBody>
      </p:sp>
      <p:sp>
        <p:nvSpPr>
          <p:cNvPr id="70" name="위쪽 화살표 69"/>
          <p:cNvSpPr/>
          <p:nvPr/>
        </p:nvSpPr>
        <p:spPr>
          <a:xfrm>
            <a:off x="7004585" y="756701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위쪽 화살표 70"/>
          <p:cNvSpPr/>
          <p:nvPr/>
        </p:nvSpPr>
        <p:spPr>
          <a:xfrm>
            <a:off x="7004212" y="942781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11232" y="506647"/>
            <a:ext cx="2004421" cy="1847947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211232" y="2405983"/>
            <a:ext cx="2004421" cy="148558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가람은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강해보이</a:t>
            </a:r>
            <a:r>
              <a:rPr lang="ko-KR" altLang="en-US" sz="800" b="1" dirty="0" err="1">
                <a:solidFill>
                  <a:schemeClr val="tx1"/>
                </a:solidFill>
              </a:rPr>
              <a:t>는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녀석에게 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3421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의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데미지를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주었다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ko-KR" altLang="en-US" sz="800" b="1" dirty="0" smtClean="0">
                <a:solidFill>
                  <a:schemeClr val="tx1"/>
                </a:solidFill>
              </a:rPr>
              <a:t>재찬은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약해보이는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녀석에게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2000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의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데미지를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주었다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ko-KR" altLang="en-US" sz="800" b="1" dirty="0" smtClean="0">
                <a:solidFill>
                  <a:schemeClr val="tx1"/>
                </a:solidFill>
              </a:rPr>
              <a:t>광남은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약해보이는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녀석에게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ko-KR" altLang="en-US" sz="800" b="1" dirty="0" err="1" smtClean="0">
                <a:solidFill>
                  <a:schemeClr val="tx1"/>
                </a:solidFill>
              </a:rPr>
              <a:t>바람의윈드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스킬을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사용해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4600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의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ko-KR" altLang="en-US" sz="800" b="1" dirty="0" err="1" smtClean="0">
                <a:solidFill>
                  <a:schemeClr val="tx1"/>
                </a:solidFill>
              </a:rPr>
              <a:t>데미지를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주었다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4" name="모서리가 둥근 사각형 설명선 73"/>
          <p:cNvSpPr/>
          <p:nvPr/>
        </p:nvSpPr>
        <p:spPr>
          <a:xfrm rot="10800000">
            <a:off x="6378245" y="1341813"/>
            <a:ext cx="1224136" cy="394817"/>
          </a:xfrm>
          <a:prstGeom prst="wedgeRoundRectCallout">
            <a:avLst>
              <a:gd name="adj1" fmla="val -25228"/>
              <a:gd name="adj2" fmla="val 73094"/>
              <a:gd name="adj3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343340" y="1373757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아잇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! </a:t>
            </a:r>
            <a:r>
              <a:rPr lang="ko-KR" altLang="en-US" sz="700" dirty="0" smtClean="0"/>
              <a:t>재찬씨</a:t>
            </a:r>
            <a:endParaRPr lang="en-US" altLang="ko-KR" sz="700" dirty="0" smtClean="0"/>
          </a:p>
          <a:p>
            <a:r>
              <a:rPr lang="ko-KR" altLang="en-US" sz="700" dirty="0" smtClean="0"/>
              <a:t>이렇게 늦게 오면 어떡해요</a:t>
            </a:r>
            <a:r>
              <a:rPr lang="en-US" altLang="ko-KR" sz="700" dirty="0" smtClean="0"/>
              <a:t>!</a:t>
            </a: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379" y="3911975"/>
            <a:ext cx="289900" cy="348096"/>
          </a:xfrm>
          <a:prstGeom prst="rect">
            <a:avLst/>
          </a:prstGeom>
        </p:spPr>
      </p:pic>
      <p:pic>
        <p:nvPicPr>
          <p:cNvPr id="77" name="그림 76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259" y="3911625"/>
            <a:ext cx="291600" cy="348446"/>
          </a:xfrm>
          <a:prstGeom prst="rect">
            <a:avLst/>
          </a:prstGeom>
        </p:spPr>
      </p:pic>
      <p:pic>
        <p:nvPicPr>
          <p:cNvPr id="78" name="그림 77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232" y="3911885"/>
            <a:ext cx="291600" cy="348446"/>
          </a:xfrm>
          <a:prstGeom prst="rect">
            <a:avLst/>
          </a:prstGeom>
        </p:spPr>
      </p:pic>
      <p:pic>
        <p:nvPicPr>
          <p:cNvPr id="79" name="그림 78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271" y="3911885"/>
            <a:ext cx="291600" cy="348446"/>
          </a:xfrm>
          <a:prstGeom prst="rect">
            <a:avLst/>
          </a:prstGeom>
        </p:spPr>
      </p:pic>
      <p:pic>
        <p:nvPicPr>
          <p:cNvPr id="80" name="그림 79"/>
          <p:cNvPicPr preferRelativeResize="0"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92" y="3911885"/>
            <a:ext cx="291600" cy="348446"/>
          </a:xfrm>
          <a:prstGeom prst="rect">
            <a:avLst/>
          </a:prstGeom>
        </p:spPr>
      </p:pic>
      <p:pic>
        <p:nvPicPr>
          <p:cNvPr id="81" name="그림 80"/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421" y="3912865"/>
            <a:ext cx="295200" cy="343606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4221562" y="510195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>
                <a:solidFill>
                  <a:schemeClr val="bg1"/>
                </a:solidFill>
              </a:rPr>
              <a:t>46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스테이지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6032639" y="2466076"/>
            <a:ext cx="132214" cy="1353166"/>
            <a:chOff x="2432968" y="3307043"/>
            <a:chExt cx="132214" cy="1353166"/>
          </a:xfrm>
        </p:grpSpPr>
        <p:sp>
          <p:nvSpPr>
            <p:cNvPr id="84" name="직사각형 83"/>
            <p:cNvSpPr/>
            <p:nvPr/>
          </p:nvSpPr>
          <p:spPr>
            <a:xfrm>
              <a:off x="2432968" y="3307043"/>
              <a:ext cx="132214" cy="13531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이등변 삼각형 84"/>
            <p:cNvSpPr/>
            <p:nvPr/>
          </p:nvSpPr>
          <p:spPr>
            <a:xfrm rot="10800000">
              <a:off x="2445075" y="4577802"/>
              <a:ext cx="108000" cy="72000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445075" y="3318870"/>
              <a:ext cx="108000" cy="72000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7" name="그림 86"/>
          <p:cNvPicPr preferRelativeResize="0"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81" y="1816835"/>
            <a:ext cx="468000" cy="684000"/>
          </a:xfrm>
          <a:prstGeom prst="rect">
            <a:avLst/>
          </a:prstGeom>
        </p:spPr>
      </p:pic>
      <p:pic>
        <p:nvPicPr>
          <p:cNvPr id="88" name="그림 87"/>
          <p:cNvPicPr preferRelativeResize="0"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731" y="3045118"/>
            <a:ext cx="468000" cy="684000"/>
          </a:xfrm>
          <a:prstGeom prst="rect">
            <a:avLst/>
          </a:prstGeom>
        </p:spPr>
      </p:pic>
      <p:pic>
        <p:nvPicPr>
          <p:cNvPr id="89" name="그림 88"/>
          <p:cNvPicPr preferRelativeResize="0"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504" y="577215"/>
            <a:ext cx="479488" cy="690524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6335560" y="1789503"/>
            <a:ext cx="129394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재</a:t>
            </a:r>
            <a:r>
              <a:rPr lang="ko-KR" altLang="en-US" sz="900" b="1" dirty="0"/>
              <a:t>찬</a:t>
            </a:r>
            <a:r>
              <a:rPr lang="ko-KR" altLang="en-US" sz="900" b="1" dirty="0" smtClean="0"/>
              <a:t> </a:t>
            </a:r>
            <a:r>
              <a:rPr lang="en-US" altLang="ko-KR" sz="900" b="1" dirty="0" err="1" smtClean="0"/>
              <a:t>Lv</a:t>
            </a:r>
            <a:r>
              <a:rPr lang="en-US" altLang="ko-KR" sz="900" b="1" dirty="0" smtClean="0"/>
              <a:t> : 27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AP : 3800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DP : 1300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HP : 1300</a:t>
            </a:r>
          </a:p>
        </p:txBody>
      </p:sp>
      <p:sp>
        <p:nvSpPr>
          <p:cNvPr id="91" name="위쪽 화살표 90"/>
          <p:cNvSpPr/>
          <p:nvPr/>
        </p:nvSpPr>
        <p:spPr>
          <a:xfrm>
            <a:off x="6996805" y="1992899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위쪽 화살표 91"/>
          <p:cNvSpPr/>
          <p:nvPr/>
        </p:nvSpPr>
        <p:spPr>
          <a:xfrm>
            <a:off x="6996432" y="2178979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사각형 설명선 92"/>
          <p:cNvSpPr/>
          <p:nvPr/>
        </p:nvSpPr>
        <p:spPr>
          <a:xfrm rot="10800000">
            <a:off x="6370465" y="2578011"/>
            <a:ext cx="1224136" cy="394817"/>
          </a:xfrm>
          <a:prstGeom prst="wedgeRoundRectCallout">
            <a:avLst>
              <a:gd name="adj1" fmla="val -25228"/>
              <a:gd name="adj2" fmla="val 73094"/>
              <a:gd name="adj3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335560" y="2609955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몬스터나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잡아줘여</a:t>
            </a:r>
            <a:r>
              <a:rPr lang="en-US" altLang="ko-KR" sz="700" dirty="0" smtClean="0"/>
              <a:t>~~</a:t>
            </a:r>
          </a:p>
          <a:p>
            <a:r>
              <a:rPr lang="ko-KR" altLang="en-US" sz="700" dirty="0" err="1" smtClean="0"/>
              <a:t>빨리이</a:t>
            </a:r>
            <a:r>
              <a:rPr lang="en-US" altLang="ko-KR" sz="700" dirty="0" smtClean="0"/>
              <a:t>-!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43340" y="3017786"/>
            <a:ext cx="129394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광</a:t>
            </a:r>
            <a:r>
              <a:rPr lang="ko-KR" altLang="en-US" sz="900" b="1" dirty="0"/>
              <a:t>남</a:t>
            </a:r>
            <a:r>
              <a:rPr lang="ko-KR" altLang="en-US" sz="900" b="1" dirty="0" smtClean="0"/>
              <a:t> </a:t>
            </a:r>
            <a:r>
              <a:rPr lang="en-US" altLang="ko-KR" sz="900" b="1" dirty="0" err="1" smtClean="0"/>
              <a:t>Lv</a:t>
            </a:r>
            <a:r>
              <a:rPr lang="en-US" altLang="ko-KR" sz="900" b="1" dirty="0" smtClean="0"/>
              <a:t> : 28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AP : 4800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DP : 300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HP : 1300</a:t>
            </a:r>
          </a:p>
        </p:txBody>
      </p:sp>
      <p:sp>
        <p:nvSpPr>
          <p:cNvPr id="96" name="위쪽 화살표 95"/>
          <p:cNvSpPr/>
          <p:nvPr/>
        </p:nvSpPr>
        <p:spPr>
          <a:xfrm>
            <a:off x="7004585" y="3221182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위쪽 화살표 96"/>
          <p:cNvSpPr/>
          <p:nvPr/>
        </p:nvSpPr>
        <p:spPr>
          <a:xfrm>
            <a:off x="7004212" y="3407262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사각형 설명선 97"/>
          <p:cNvSpPr/>
          <p:nvPr/>
        </p:nvSpPr>
        <p:spPr>
          <a:xfrm rot="10800000">
            <a:off x="6377953" y="3815906"/>
            <a:ext cx="1224136" cy="394817"/>
          </a:xfrm>
          <a:prstGeom prst="wedgeRoundRectCallout">
            <a:avLst>
              <a:gd name="adj1" fmla="val -25228"/>
              <a:gd name="adj2" fmla="val 73094"/>
              <a:gd name="adj3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340857" y="3914630"/>
            <a:ext cx="13260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/>
              <a:t>잡을지 </a:t>
            </a:r>
            <a:r>
              <a:rPr lang="ko-KR" altLang="en-US" sz="700" dirty="0" err="1" smtClean="0"/>
              <a:t>안잡을지</a:t>
            </a:r>
            <a:r>
              <a:rPr lang="ko-KR" altLang="en-US" sz="700" dirty="0" smtClean="0"/>
              <a:t> 생각해보죠</a:t>
            </a:r>
            <a:endParaRPr lang="en-US" altLang="ko-KR" sz="700" dirty="0" smtClean="0"/>
          </a:p>
        </p:txBody>
      </p:sp>
      <p:grpSp>
        <p:nvGrpSpPr>
          <p:cNvPr id="104" name="그룹 103"/>
          <p:cNvGrpSpPr/>
          <p:nvPr/>
        </p:nvGrpSpPr>
        <p:grpSpPr>
          <a:xfrm>
            <a:off x="4698449" y="1583899"/>
            <a:ext cx="2777759" cy="1860008"/>
            <a:chOff x="4816842" y="1616029"/>
            <a:chExt cx="2564118" cy="1518555"/>
          </a:xfrm>
        </p:grpSpPr>
        <p:sp>
          <p:nvSpPr>
            <p:cNvPr id="100" name="순서도: 지연 99"/>
            <p:cNvSpPr/>
            <p:nvPr/>
          </p:nvSpPr>
          <p:spPr>
            <a:xfrm>
              <a:off x="6120830" y="1616029"/>
              <a:ext cx="1260130" cy="1518555"/>
            </a:xfrm>
            <a:prstGeom prst="flowChartDelay">
              <a:avLst/>
            </a:prstGeom>
            <a:solidFill>
              <a:schemeClr val="tx1">
                <a:alpha val="7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순서도: 지연 100"/>
            <p:cNvSpPr/>
            <p:nvPr/>
          </p:nvSpPr>
          <p:spPr>
            <a:xfrm rot="10800000">
              <a:off x="4816842" y="1616029"/>
              <a:ext cx="1260130" cy="1518555"/>
            </a:xfrm>
            <a:prstGeom prst="flowChartDelay">
              <a:avLst/>
            </a:prstGeom>
            <a:solidFill>
              <a:schemeClr val="tx1">
                <a:alpha val="7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" name="그림 10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21" y="1996446"/>
            <a:ext cx="830006" cy="1410816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6285916" y="1704197"/>
            <a:ext cx="798617" cy="26161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정복의 탑</a:t>
            </a:r>
            <a:endParaRPr lang="ko-KR" altLang="en-US" sz="1100"/>
          </a:p>
        </p:txBody>
      </p:sp>
      <p:sp>
        <p:nvSpPr>
          <p:cNvPr id="106" name="TextBox 105"/>
          <p:cNvSpPr txBox="1"/>
          <p:nvPr/>
        </p:nvSpPr>
        <p:spPr>
          <a:xfrm>
            <a:off x="5064934" y="1704197"/>
            <a:ext cx="939681" cy="26161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보스 </a:t>
            </a:r>
            <a:r>
              <a:rPr lang="ko-KR" altLang="en-US" sz="1100" dirty="0" err="1" smtClean="0"/>
              <a:t>레이드</a:t>
            </a:r>
            <a:endParaRPr lang="ko-KR" altLang="en-US" sz="1100" dirty="0"/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10" y="2068753"/>
            <a:ext cx="1123116" cy="1123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679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5003314" y="722442"/>
            <a:ext cx="2004421" cy="184439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015028" y="722442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레이드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몬스터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024" y="845029"/>
            <a:ext cx="1905000" cy="171450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004698" y="2618230"/>
            <a:ext cx="2004421" cy="148558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</a:rPr>
              <a:t>약해보이는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해츨링이지만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ko-KR" altLang="en-US" sz="800" b="1" dirty="0" smtClean="0">
                <a:solidFill>
                  <a:schemeClr val="tx1"/>
                </a:solidFill>
              </a:rPr>
              <a:t>용은 용이다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. Dragon is Dragon.</a:t>
            </a:r>
          </a:p>
          <a:p>
            <a:r>
              <a:rPr lang="ko-KR" altLang="en-US" sz="800" b="1" dirty="0" smtClean="0">
                <a:solidFill>
                  <a:schemeClr val="tx1"/>
                </a:solidFill>
              </a:rPr>
              <a:t>얕보다간 전부 전멸 당할 수 있다</a:t>
            </a:r>
            <a:r>
              <a:rPr lang="en-US" altLang="ko-KR" sz="800" b="1" dirty="0" smtClean="0">
                <a:solidFill>
                  <a:schemeClr val="tx1"/>
                </a:solidFill>
              </a:rPr>
              <a:t>!</a:t>
            </a:r>
          </a:p>
          <a:p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rgbClr val="FF0000"/>
                </a:solidFill>
              </a:rPr>
              <a:t>!!! System !!!</a:t>
            </a:r>
          </a:p>
          <a:p>
            <a:r>
              <a:rPr lang="ko-KR" altLang="en-US" sz="800" b="1" dirty="0" smtClean="0">
                <a:solidFill>
                  <a:srgbClr val="FF0000"/>
                </a:solidFill>
              </a:rPr>
              <a:t>입장 할 경우 </a:t>
            </a:r>
            <a:r>
              <a:rPr lang="ko-KR" altLang="en-US" sz="800" b="1" dirty="0" err="1" smtClean="0">
                <a:solidFill>
                  <a:srgbClr val="FF0000"/>
                </a:solidFill>
              </a:rPr>
              <a:t>레이드포인트가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점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ko-KR" altLang="en-US" sz="800" b="1" dirty="0" smtClean="0">
                <a:solidFill>
                  <a:srgbClr val="FF0000"/>
                </a:solidFill>
              </a:rPr>
              <a:t>소모됩니다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800" b="1" dirty="0" smtClean="0">
                <a:solidFill>
                  <a:srgbClr val="FF0000"/>
                </a:solidFill>
              </a:rPr>
              <a:t>현재 남은 </a:t>
            </a:r>
            <a:r>
              <a:rPr lang="ko-KR" altLang="en-US" sz="800" b="1" dirty="0" err="1" smtClean="0">
                <a:solidFill>
                  <a:srgbClr val="FF0000"/>
                </a:solidFill>
              </a:rPr>
              <a:t>레이드포인트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점</a:t>
            </a:r>
            <a:endParaRPr lang="en-US" altLang="ko-KR" sz="800" b="1" dirty="0" smtClean="0">
              <a:solidFill>
                <a:srgbClr val="FF0000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826105" y="2678323"/>
            <a:ext cx="132214" cy="1353166"/>
            <a:chOff x="2432968" y="3307043"/>
            <a:chExt cx="132214" cy="1353166"/>
          </a:xfrm>
        </p:grpSpPr>
        <p:sp>
          <p:nvSpPr>
            <p:cNvPr id="31" name="직사각형 30"/>
            <p:cNvSpPr/>
            <p:nvPr/>
          </p:nvSpPr>
          <p:spPr>
            <a:xfrm>
              <a:off x="2432968" y="3307043"/>
              <a:ext cx="132214" cy="13531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2445075" y="4577802"/>
              <a:ext cx="108000" cy="72000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>
              <a:off x="2445075" y="3318870"/>
              <a:ext cx="108000" cy="72000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모서리가 둥근 직사각형 33"/>
          <p:cNvSpPr/>
          <p:nvPr/>
        </p:nvSpPr>
        <p:spPr>
          <a:xfrm>
            <a:off x="5003314" y="4149392"/>
            <a:ext cx="576064" cy="2808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입장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433055" y="4149392"/>
            <a:ext cx="576064" cy="2808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나가기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659843" y="4147365"/>
            <a:ext cx="691361" cy="2808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레이드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현황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079029" y="722230"/>
            <a:ext cx="1408790" cy="374441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136452" y="768888"/>
            <a:ext cx="129394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가람 </a:t>
            </a:r>
            <a:r>
              <a:rPr lang="en-US" altLang="ko-KR" sz="900" b="1" dirty="0" err="1" smtClean="0"/>
              <a:t>Lv</a:t>
            </a:r>
            <a:r>
              <a:rPr lang="en-US" altLang="ko-KR" sz="900" b="1" dirty="0" smtClean="0"/>
              <a:t> : </a:t>
            </a:r>
            <a:r>
              <a:rPr lang="en-US" altLang="ko-KR" sz="900" b="1" dirty="0" smtClean="0"/>
              <a:t>69</a:t>
            </a:r>
            <a:endParaRPr lang="en-US" altLang="ko-KR" sz="900" b="1" dirty="0" smtClean="0"/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AP : </a:t>
            </a:r>
            <a:r>
              <a:rPr lang="en-US" altLang="ko-KR" sz="900" b="1" dirty="0" smtClean="0"/>
              <a:t>10K</a:t>
            </a:r>
            <a:endParaRPr lang="en-US" altLang="ko-KR" sz="900" b="1" dirty="0" smtClean="0"/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DP : </a:t>
            </a:r>
            <a:r>
              <a:rPr lang="en-US" altLang="ko-KR" sz="900" b="1" dirty="0" smtClean="0"/>
              <a:t>90</a:t>
            </a:r>
            <a:r>
              <a:rPr lang="en-US" altLang="ko-KR" sz="900" b="1" dirty="0" smtClean="0"/>
              <a:t>00</a:t>
            </a:r>
            <a:endParaRPr lang="en-US" altLang="ko-KR" sz="900" b="1" dirty="0" smtClean="0"/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HP : </a:t>
            </a:r>
            <a:r>
              <a:rPr lang="en-US" altLang="ko-KR" sz="900" b="1" dirty="0" smtClean="0"/>
              <a:t>11K</a:t>
            </a:r>
            <a:endParaRPr lang="en-US" altLang="ko-KR" sz="900" b="1" dirty="0" smtClean="0"/>
          </a:p>
        </p:txBody>
      </p:sp>
      <p:sp>
        <p:nvSpPr>
          <p:cNvPr id="58" name="위쪽 화살표 57"/>
          <p:cNvSpPr/>
          <p:nvPr/>
        </p:nvSpPr>
        <p:spPr>
          <a:xfrm>
            <a:off x="7797697" y="972284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위쪽 화살표 58"/>
          <p:cNvSpPr/>
          <p:nvPr/>
        </p:nvSpPr>
        <p:spPr>
          <a:xfrm>
            <a:off x="7797324" y="1158364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사각형 설명선 59"/>
          <p:cNvSpPr/>
          <p:nvPr/>
        </p:nvSpPr>
        <p:spPr>
          <a:xfrm rot="10800000">
            <a:off x="7171357" y="1557396"/>
            <a:ext cx="1224136" cy="394817"/>
          </a:xfrm>
          <a:prstGeom prst="wedgeRoundRectCallout">
            <a:avLst>
              <a:gd name="adj1" fmla="val -25228"/>
              <a:gd name="adj2" fmla="val 73094"/>
              <a:gd name="adj3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99775" y="1602459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해츨링</a:t>
            </a:r>
            <a:r>
              <a:rPr lang="en-US" altLang="ko-KR" sz="700" dirty="0" smtClean="0"/>
              <a:t>!? </a:t>
            </a:r>
            <a:r>
              <a:rPr lang="ko-KR" altLang="en-US" sz="700" dirty="0" smtClean="0"/>
              <a:t>그렇지만</a:t>
            </a:r>
            <a:endParaRPr lang="en-US" altLang="ko-KR" sz="700" dirty="0" smtClean="0"/>
          </a:p>
          <a:p>
            <a:r>
              <a:rPr lang="ko-KR" altLang="en-US" sz="700" dirty="0" smtClean="0"/>
              <a:t>엄청난 </a:t>
            </a:r>
            <a:r>
              <a:rPr lang="ko-KR" altLang="en-US" sz="700" dirty="0" err="1" smtClean="0"/>
              <a:t>녀석같은데</a:t>
            </a:r>
            <a:r>
              <a:rPr lang="en-US" altLang="ko-KR" sz="700" dirty="0" smtClean="0"/>
              <a:t>?</a:t>
            </a:r>
            <a:endParaRPr lang="en-US" altLang="ko-KR" sz="700" dirty="0" smtClean="0"/>
          </a:p>
        </p:txBody>
      </p:sp>
      <p:pic>
        <p:nvPicPr>
          <p:cNvPr id="62" name="그림 61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493" y="2032418"/>
            <a:ext cx="468000" cy="684000"/>
          </a:xfrm>
          <a:prstGeom prst="rect">
            <a:avLst/>
          </a:prstGeom>
        </p:spPr>
      </p:pic>
      <p:pic>
        <p:nvPicPr>
          <p:cNvPr id="63" name="그림 62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843" y="3260701"/>
            <a:ext cx="468000" cy="684000"/>
          </a:xfrm>
          <a:prstGeom prst="rect">
            <a:avLst/>
          </a:prstGeom>
        </p:spPr>
      </p:pic>
      <p:pic>
        <p:nvPicPr>
          <p:cNvPr id="64" name="그림 63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616" y="792798"/>
            <a:ext cx="479488" cy="690524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7128672" y="2005086"/>
            <a:ext cx="129394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재</a:t>
            </a:r>
            <a:r>
              <a:rPr lang="ko-KR" altLang="en-US" sz="900" b="1" dirty="0"/>
              <a:t>찬</a:t>
            </a:r>
            <a:r>
              <a:rPr lang="ko-KR" altLang="en-US" sz="900" b="1" dirty="0" smtClean="0"/>
              <a:t> </a:t>
            </a:r>
            <a:r>
              <a:rPr lang="en-US" altLang="ko-KR" sz="900" b="1" dirty="0" err="1" smtClean="0"/>
              <a:t>Lv</a:t>
            </a:r>
            <a:r>
              <a:rPr lang="en-US" altLang="ko-KR" sz="900" b="1" dirty="0" smtClean="0"/>
              <a:t> : </a:t>
            </a:r>
            <a:r>
              <a:rPr lang="en-US" altLang="ko-KR" sz="900" b="1" dirty="0" smtClean="0"/>
              <a:t>69</a:t>
            </a:r>
            <a:endParaRPr lang="en-US" altLang="ko-KR" sz="900" b="1" dirty="0" smtClean="0"/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AP : </a:t>
            </a:r>
            <a:r>
              <a:rPr lang="en-US" altLang="ko-KR" sz="900" b="1" dirty="0" smtClean="0"/>
              <a:t>10K</a:t>
            </a:r>
            <a:endParaRPr lang="en-US" altLang="ko-KR" sz="900" b="1" dirty="0" smtClean="0"/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DP : </a:t>
            </a:r>
            <a:r>
              <a:rPr lang="en-US" altLang="ko-KR" sz="900" b="1" dirty="0" smtClean="0"/>
              <a:t>800</a:t>
            </a:r>
            <a:r>
              <a:rPr lang="en-US" altLang="ko-KR" sz="900" b="1" dirty="0" smtClean="0"/>
              <a:t>0</a:t>
            </a:r>
            <a:endParaRPr lang="en-US" altLang="ko-KR" sz="900" b="1" dirty="0" smtClean="0"/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HP : </a:t>
            </a:r>
            <a:r>
              <a:rPr lang="en-US" altLang="ko-KR" sz="900" b="1" dirty="0" smtClean="0"/>
              <a:t>12K</a:t>
            </a:r>
            <a:endParaRPr lang="en-US" altLang="ko-KR" sz="900" b="1" dirty="0" smtClean="0"/>
          </a:p>
        </p:txBody>
      </p:sp>
      <p:sp>
        <p:nvSpPr>
          <p:cNvPr id="66" name="위쪽 화살표 65"/>
          <p:cNvSpPr/>
          <p:nvPr/>
        </p:nvSpPr>
        <p:spPr>
          <a:xfrm>
            <a:off x="7789917" y="2208482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위쪽 화살표 66"/>
          <p:cNvSpPr/>
          <p:nvPr/>
        </p:nvSpPr>
        <p:spPr>
          <a:xfrm>
            <a:off x="7789544" y="2394562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사각형 설명선 67"/>
          <p:cNvSpPr/>
          <p:nvPr/>
        </p:nvSpPr>
        <p:spPr>
          <a:xfrm rot="10800000">
            <a:off x="7163577" y="2793594"/>
            <a:ext cx="1224136" cy="394817"/>
          </a:xfrm>
          <a:prstGeom prst="wedgeRoundRectCallout">
            <a:avLst>
              <a:gd name="adj1" fmla="val -25228"/>
              <a:gd name="adj2" fmla="val 73094"/>
              <a:gd name="adj3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13630" y="2837114"/>
            <a:ext cx="112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해츨링</a:t>
            </a:r>
            <a:r>
              <a:rPr lang="en-US" altLang="ko-KR" sz="700" dirty="0" smtClean="0"/>
              <a:t>!? </a:t>
            </a:r>
            <a:r>
              <a:rPr lang="ko-KR" altLang="en-US" sz="700" dirty="0" smtClean="0"/>
              <a:t>너무 귀여워서</a:t>
            </a:r>
            <a:endParaRPr lang="en-US" altLang="ko-KR" sz="700" dirty="0" smtClean="0"/>
          </a:p>
          <a:p>
            <a:r>
              <a:rPr lang="ko-KR" altLang="en-US" sz="700" dirty="0" err="1" smtClean="0"/>
              <a:t>못때리겠는데</a:t>
            </a:r>
            <a:r>
              <a:rPr lang="en-US" altLang="ko-KR" sz="700" dirty="0" smtClean="0"/>
              <a:t>?</a:t>
            </a:r>
            <a:endParaRPr lang="en-US" altLang="ko-KR" sz="7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7136452" y="3233369"/>
            <a:ext cx="129394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광</a:t>
            </a:r>
            <a:r>
              <a:rPr lang="ko-KR" altLang="en-US" sz="900" b="1" dirty="0"/>
              <a:t>남</a:t>
            </a:r>
            <a:r>
              <a:rPr lang="ko-KR" altLang="en-US" sz="900" b="1" dirty="0" smtClean="0"/>
              <a:t> </a:t>
            </a:r>
            <a:r>
              <a:rPr lang="en-US" altLang="ko-KR" sz="900" b="1" dirty="0" err="1" smtClean="0"/>
              <a:t>Lv</a:t>
            </a:r>
            <a:r>
              <a:rPr lang="en-US" altLang="ko-KR" sz="900" b="1" dirty="0" smtClean="0"/>
              <a:t> : 28</a:t>
            </a:r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AP : </a:t>
            </a:r>
            <a:r>
              <a:rPr lang="en-US" altLang="ko-KR" sz="900" b="1" dirty="0" smtClean="0"/>
              <a:t>12K</a:t>
            </a:r>
            <a:endParaRPr lang="en-US" altLang="ko-KR" sz="900" b="1" dirty="0" smtClean="0"/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DP : </a:t>
            </a:r>
            <a:r>
              <a:rPr lang="en-US" altLang="ko-KR" sz="900" b="1" dirty="0" smtClean="0"/>
              <a:t>400</a:t>
            </a:r>
            <a:r>
              <a:rPr lang="en-US" altLang="ko-KR" sz="900" b="1" dirty="0" smtClean="0"/>
              <a:t>0</a:t>
            </a:r>
            <a:endParaRPr lang="en-US" altLang="ko-KR" sz="900" b="1" dirty="0" smtClean="0"/>
          </a:p>
          <a:p>
            <a:endParaRPr lang="en-US" altLang="ko-KR" sz="200" b="1" dirty="0" smtClean="0"/>
          </a:p>
          <a:p>
            <a:r>
              <a:rPr lang="en-US" altLang="ko-KR" sz="900" b="1" dirty="0" smtClean="0"/>
              <a:t>HP : </a:t>
            </a:r>
            <a:r>
              <a:rPr lang="en-US" altLang="ko-KR" sz="900" b="1" dirty="0" smtClean="0"/>
              <a:t>14K</a:t>
            </a:r>
            <a:endParaRPr lang="en-US" altLang="ko-KR" sz="900" b="1" dirty="0" smtClean="0"/>
          </a:p>
        </p:txBody>
      </p:sp>
      <p:sp>
        <p:nvSpPr>
          <p:cNvPr id="71" name="위쪽 화살표 70"/>
          <p:cNvSpPr/>
          <p:nvPr/>
        </p:nvSpPr>
        <p:spPr>
          <a:xfrm>
            <a:off x="7797697" y="3436765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위쪽 화살표 71"/>
          <p:cNvSpPr/>
          <p:nvPr/>
        </p:nvSpPr>
        <p:spPr>
          <a:xfrm>
            <a:off x="7797324" y="3622845"/>
            <a:ext cx="108012" cy="144647"/>
          </a:xfrm>
          <a:prstGeom prst="upArrow">
            <a:avLst>
              <a:gd name="adj1" fmla="val 50000"/>
              <a:gd name="adj2" fmla="val 7278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사각형 설명선 72"/>
          <p:cNvSpPr/>
          <p:nvPr/>
        </p:nvSpPr>
        <p:spPr>
          <a:xfrm rot="10800000">
            <a:off x="7171065" y="4031489"/>
            <a:ext cx="1224136" cy="394817"/>
          </a:xfrm>
          <a:prstGeom prst="wedgeRoundRectCallout">
            <a:avLst>
              <a:gd name="adj1" fmla="val -25228"/>
              <a:gd name="adj2" fmla="val 73094"/>
              <a:gd name="adj3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260633" y="4074952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엄청나면서 귀엽다는</a:t>
            </a:r>
            <a:endParaRPr lang="en-US" altLang="ko-KR" sz="700" dirty="0" smtClean="0"/>
          </a:p>
          <a:p>
            <a:r>
              <a:rPr lang="ko-KR" altLang="en-US" sz="700" dirty="0" err="1" smtClean="0"/>
              <a:t>이야기같네요</a:t>
            </a:r>
            <a:r>
              <a:rPr lang="en-US" altLang="ko-KR" sz="700" dirty="0" smtClean="0"/>
              <a:t>.</a:t>
            </a:r>
            <a:endParaRPr lang="ko-KR" altLang="en-US" sz="700" dirty="0" smtClean="0"/>
          </a:p>
        </p:txBody>
      </p:sp>
    </p:spTree>
    <p:extLst>
      <p:ext uri="{BB962C8B-B14F-4D97-AF65-F5344CB8AC3E}">
        <p14:creationId xmlns:p14="http://schemas.microsoft.com/office/powerpoint/2010/main" val="316740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695</Words>
  <Application>Microsoft Office PowerPoint</Application>
  <PresentationFormat>화면 슬라이드 쇼(16:9)</PresentationFormat>
  <Paragraphs>291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문재찬</dc:creator>
  <cp:lastModifiedBy>문재찬</cp:lastModifiedBy>
  <cp:revision>14</cp:revision>
  <dcterms:created xsi:type="dcterms:W3CDTF">2016-08-25T07:32:37Z</dcterms:created>
  <dcterms:modified xsi:type="dcterms:W3CDTF">2016-08-26T07:45:29Z</dcterms:modified>
</cp:coreProperties>
</file>