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25" r:id="rId2"/>
    <p:sldId id="345" r:id="rId3"/>
    <p:sldId id="373" r:id="rId4"/>
    <p:sldId id="372" r:id="rId5"/>
    <p:sldId id="375" r:id="rId6"/>
    <p:sldId id="356" r:id="rId7"/>
    <p:sldId id="333" r:id="rId8"/>
    <p:sldId id="377" r:id="rId9"/>
    <p:sldId id="379" r:id="rId10"/>
    <p:sldId id="381" r:id="rId11"/>
    <p:sldId id="384" r:id="rId12"/>
    <p:sldId id="386" r:id="rId13"/>
    <p:sldId id="388" r:id="rId14"/>
    <p:sldId id="390" r:id="rId15"/>
    <p:sldId id="392" r:id="rId16"/>
    <p:sldId id="339" r:id="rId17"/>
    <p:sldId id="366" r:id="rId18"/>
    <p:sldId id="341" r:id="rId19"/>
    <p:sldId id="340" r:id="rId20"/>
    <p:sldId id="343" r:id="rId21"/>
    <p:sldId id="367" r:id="rId22"/>
    <p:sldId id="368" r:id="rId23"/>
    <p:sldId id="370" r:id="rId24"/>
    <p:sldId id="344" r:id="rId25"/>
    <p:sldId id="332" r:id="rId26"/>
  </p:sldIdLst>
  <p:sldSz cx="9144000" cy="6858000" type="screen4x3"/>
  <p:notesSz cx="7315200" cy="96012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00"/>
    <a:srgbClr val="3333CC"/>
    <a:srgbClr val="BA0003"/>
    <a:srgbClr val="62139E"/>
    <a:srgbClr val="219797"/>
    <a:srgbClr val="E3CD74"/>
    <a:srgbClr val="EEB42D"/>
    <a:srgbClr val="EED4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0" autoAdjust="0"/>
    <p:restoredTop sz="94600" autoAdjust="0"/>
  </p:normalViewPr>
  <p:slideViewPr>
    <p:cSldViewPr>
      <p:cViewPr varScale="1">
        <p:scale>
          <a:sx n="110" d="100"/>
          <a:sy n="110" d="100"/>
        </p:scale>
        <p:origin x="165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1896" y="-84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B4BF1-90CD-4994-80D7-B6A10D7E43D3}" type="datetimeFigureOut">
              <a:rPr lang="pt-BR" smtClean="0"/>
              <a:pPr/>
              <a:t>22/07/2018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CC778-779E-466F-936F-AA822415B6E5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9228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4F83A60-A70A-4C35-A759-A44B98CEA1FA}" type="datetimeFigureOut">
              <a:rPr lang="pt-BR" smtClean="0"/>
              <a:pPr/>
              <a:t>22/07/2018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6D5EFA9-A741-46AB-8557-ED62BC726E33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054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smtClean="0">
                <a:solidFill>
                  <a:prstClr val="black"/>
                </a:solidFill>
              </a:rPr>
              <a:t>©Grupo GppCom@DCO-UFRN</a:t>
            </a:r>
            <a:endParaRPr lang="pt-BR">
              <a:solidFill>
                <a:prstClr val="black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6F0000-EEA9-421A-A398-EA53BA5BF011}" type="slidenum">
              <a:rPr lang="pt-BR" smtClean="0">
                <a:solidFill>
                  <a:prstClr val="black"/>
                </a:solidFill>
              </a:rPr>
              <a:pPr/>
              <a:t>1</a:t>
            </a:fld>
            <a:endParaRPr lang="pt-BR">
              <a:solidFill>
                <a:prstClr val="black"/>
              </a:solidFill>
            </a:endParaRPr>
          </a:p>
        </p:txBody>
      </p:sp>
      <p:sp>
        <p:nvSpPr>
          <p:cNvPr id="8" name="Espaço Reservado para Data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>
                <a:solidFill>
                  <a:prstClr val="black"/>
                </a:solidFill>
              </a:rPr>
              <a:t>31/03/2011</a:t>
            </a:r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777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9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10378A-298C-4171-BBCA-7539D2BF46E1}" type="slidenum">
              <a:rPr lang="pt-BR"/>
              <a:pPr/>
              <a:t>‹#›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656" y="306896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89580199-F511-47B0-8E84-499637128E84}" type="slidenum">
              <a:rPr lang="pt-BR" smtClean="0">
                <a:solidFill>
                  <a:prstClr val="black"/>
                </a:solidFill>
                <a:latin typeface="Times New Roman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pt-BR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1560" y="54868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44624"/>
            <a:ext cx="8305800" cy="838200"/>
          </a:xfrm>
        </p:spPr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052736"/>
            <a:ext cx="8583488" cy="5256584"/>
          </a:xfrm>
        </p:spPr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669088" y="6453336"/>
            <a:ext cx="1295400" cy="288032"/>
          </a:xfrm>
        </p:spPr>
        <p:txBody>
          <a:bodyPr/>
          <a:lstStyle>
            <a:lvl1pPr>
              <a:defRPr/>
            </a:lvl1pPr>
          </a:lstStyle>
          <a:p>
            <a:fld id="{CB44E7A9-0A9B-4293-B1B1-B022477B5E4B}" type="slidenum">
              <a:rPr lang="pt-BR"/>
              <a:pPr/>
              <a:t>‹#›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667000"/>
            <a:ext cx="4076700" cy="342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86300" y="2667000"/>
            <a:ext cx="4076700" cy="342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7C7F44-C129-4B69-BF24-F0D0DBD7AC0A}" type="slidenum">
              <a:rPr lang="pt-BR"/>
              <a:pPr/>
              <a:t>‹#›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3C0751-9D60-432F-AC43-A5A60972E457}" type="slidenum">
              <a:rPr lang="pt-BR"/>
              <a:pPr/>
              <a:t>‹#›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F5989F-F624-4792-8EE8-7E3AA77E24F7}" type="slidenum">
              <a:rPr lang="pt-BR"/>
              <a:pPr/>
              <a:t>‹#›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F0F6EA-57D3-4910-8A97-092E4916FFF7}" type="slidenum">
              <a:rPr lang="pt-BR"/>
              <a:pPr/>
              <a:t>‹#›</a:t>
            </a:fld>
            <a:endParaRPr lang="pt-BR"/>
          </a:p>
        </p:txBody>
      </p:sp>
      <p:sp>
        <p:nvSpPr>
          <p:cNvPr id="5" name="Espaço Reservado para Rodapé 4"/>
          <p:cNvSpPr txBox="1">
            <a:spLocks/>
          </p:cNvSpPr>
          <p:nvPr userDrawn="1"/>
        </p:nvSpPr>
        <p:spPr bwMode="auto">
          <a:xfrm>
            <a:off x="179512" y="6489104"/>
            <a:ext cx="7059488" cy="32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Prof. Dr. Vicente </a:t>
            </a:r>
            <a:r>
              <a:rPr kumimoji="0" lang="pt-BR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Angelo</a:t>
            </a: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de Sousa Junior @ UFRN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vicente.sousa@ct.ufrn.br</a:t>
            </a:r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98E910-3852-4039-A701-A4ED66B428F8}" type="slidenum">
              <a:rPr lang="pt-BR"/>
              <a:pPr/>
              <a:t>‹#›</a:t>
            </a:fld>
            <a:endParaRPr lang="pt-BR"/>
          </a:p>
        </p:txBody>
      </p:sp>
      <p:sp>
        <p:nvSpPr>
          <p:cNvPr id="8" name="Espaço Reservado para Rodapé 4"/>
          <p:cNvSpPr txBox="1">
            <a:spLocks/>
          </p:cNvSpPr>
          <p:nvPr userDrawn="1"/>
        </p:nvSpPr>
        <p:spPr bwMode="auto">
          <a:xfrm>
            <a:off x="179512" y="6489104"/>
            <a:ext cx="7059488" cy="32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Prof. Dr. Vicente </a:t>
            </a:r>
            <a:r>
              <a:rPr kumimoji="0" lang="pt-BR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Angelo</a:t>
            </a: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de Sousa Junior @ UFRN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vicente.sousa@ct.ufrn.br</a:t>
            </a:r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0EA31D-7463-4A91-94F3-1178A3EB4448}" type="slidenum">
              <a:rPr lang="pt-BR"/>
              <a:pPr/>
              <a:t>‹#›</a:t>
            </a:fld>
            <a:endParaRPr lang="pt-BR"/>
          </a:p>
        </p:txBody>
      </p:sp>
      <p:sp>
        <p:nvSpPr>
          <p:cNvPr id="8" name="Espaço Reservado para Rodapé 4"/>
          <p:cNvSpPr txBox="1">
            <a:spLocks/>
          </p:cNvSpPr>
          <p:nvPr userDrawn="1"/>
        </p:nvSpPr>
        <p:spPr bwMode="auto">
          <a:xfrm>
            <a:off x="179512" y="6489104"/>
            <a:ext cx="7059488" cy="32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Prof. Dr. Vicente </a:t>
            </a:r>
            <a:r>
              <a:rPr kumimoji="0" lang="pt-BR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Angelo</a:t>
            </a: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de Sousa Junior @ UFRN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vicente.sousa@ct.ufrn.br</a:t>
            </a:r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0FE579-4380-479B-9AF6-8A2BBAD1061C}" type="slidenum">
              <a:rPr lang="pt-BR"/>
              <a:pPr/>
              <a:t>‹#›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86550" y="1828800"/>
            <a:ext cx="2076450" cy="42672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6076950" cy="42672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1D3C22-8A2D-4712-8D76-BD97299AC4A5}" type="slidenum">
              <a:rPr lang="pt-BR"/>
              <a:pPr/>
              <a:t>‹#›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15000"/>
            <a:lum/>
          </a:blip>
          <a:srcRect/>
          <a:stretch>
            <a:fillRect l="2000" t="6000" r="2000" b="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28800"/>
            <a:ext cx="8305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667000"/>
            <a:ext cx="83058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91400" y="62484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cs typeface="Arial" charset="0"/>
              </a:defRPr>
            </a:lvl1pPr>
          </a:lstStyle>
          <a:p>
            <a:fld id="{DB7DAC3F-FC06-4846-91B5-C2DC74526F3B}" type="slidenum">
              <a:rPr lang="pt-BR"/>
              <a:pPr/>
              <a:t>‹#›</a:t>
            </a:fld>
            <a:endParaRPr lang="pt-BR"/>
          </a:p>
        </p:txBody>
      </p:sp>
      <p:sp>
        <p:nvSpPr>
          <p:cNvPr id="8" name="Espaço Reservado para Rodapé 4"/>
          <p:cNvSpPr txBox="1">
            <a:spLocks/>
          </p:cNvSpPr>
          <p:nvPr userDrawn="1"/>
        </p:nvSpPr>
        <p:spPr bwMode="auto">
          <a:xfrm>
            <a:off x="176808" y="6489104"/>
            <a:ext cx="7059488" cy="32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Prof. Dr. Vicente Angelo de Sousa Junior @ GppCom  - UFRN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vicente.sousa@ct.ufrn.br</a:t>
            </a:r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73" r:id="rId10"/>
    <p:sldLayoutId id="2147483650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cutebugs.net/files/wns2-yans.pdf" TargetMode="Externa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co.ct.ufrn.br/docs/Grupo_GppComv14.pdf" TargetMode="Externa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de cantos arredondados 28"/>
          <p:cNvSpPr/>
          <p:nvPr/>
        </p:nvSpPr>
        <p:spPr>
          <a:xfrm>
            <a:off x="0" y="5733255"/>
            <a:ext cx="9144000" cy="1124745"/>
          </a:xfrm>
          <a:prstGeom prst="roundRect">
            <a:avLst>
              <a:gd name="adj" fmla="val 10000"/>
            </a:avLst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63500" h="25400"/>
          </a:sp3d>
        </p:spPr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6156176" y="476672"/>
            <a:ext cx="2635834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23528" y="2420888"/>
            <a:ext cx="84249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sz="32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Hands-On 03:</a:t>
            </a:r>
            <a:r>
              <a:rPr lang="pt-BR" sz="28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 Construindo uma rede sem fio</a:t>
            </a:r>
            <a:endParaRPr lang="pt-BR" sz="3200" b="1" dirty="0" smtClean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</a:endParaRPr>
          </a:p>
        </p:txBody>
      </p:sp>
      <p:sp>
        <p:nvSpPr>
          <p:cNvPr id="14" name="Rectangle 6"/>
          <p:cNvSpPr/>
          <p:nvPr/>
        </p:nvSpPr>
        <p:spPr>
          <a:xfrm>
            <a:off x="251520" y="5930116"/>
            <a:ext cx="87129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sz="28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Universidade Federal do Rio Grande do Norte (UFRN)</a:t>
            </a:r>
            <a:endParaRPr lang="pt-BR" sz="2800" dirty="0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</a:endParaRPr>
          </a:p>
        </p:txBody>
      </p:sp>
      <p:pic>
        <p:nvPicPr>
          <p:cNvPr id="12" name="Picture 11" descr="gppcom_logotipo.jpg"/>
          <p:cNvPicPr>
            <a:picLocks noChangeAspect="1"/>
          </p:cNvPicPr>
          <p:nvPr/>
        </p:nvPicPr>
        <p:blipFill>
          <a:blip r:embed="rId4" cstate="print"/>
          <a:srcRect l="5416" t="7483" r="4652" b="13955"/>
          <a:stretch>
            <a:fillRect/>
          </a:stretch>
        </p:blipFill>
        <p:spPr>
          <a:xfrm>
            <a:off x="251520" y="332656"/>
            <a:ext cx="2220878" cy="145505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23528" y="4149080"/>
            <a:ext cx="80648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sz="2400" b="1" dirty="0" smtClean="0">
                <a:solidFill>
                  <a:srgbClr val="1F497D">
                    <a:lumMod val="75000"/>
                  </a:srgbClr>
                </a:solidFill>
                <a:latin typeface="Times New Roman"/>
              </a:rPr>
              <a:t>Guilherme </a:t>
            </a:r>
            <a:r>
              <a:rPr lang="pt-BR" sz="2400" b="1" dirty="0" smtClean="0">
                <a:solidFill>
                  <a:srgbClr val="1F497D">
                    <a:lumMod val="75000"/>
                  </a:srgbClr>
                </a:solidFill>
                <a:latin typeface="Times New Roman"/>
              </a:rPr>
              <a:t>Oliveira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sz="2400" b="1" dirty="0" smtClean="0">
                <a:solidFill>
                  <a:srgbClr val="1F497D">
                    <a:lumMod val="75000"/>
                  </a:srgbClr>
                </a:solidFill>
                <a:latin typeface="Times New Roman"/>
              </a:rPr>
              <a:t>Daniel Flor</a:t>
            </a:r>
            <a:endParaRPr lang="pt-BR" sz="2400" b="1" dirty="0" smtClean="0">
              <a:solidFill>
                <a:srgbClr val="1F497D">
                  <a:lumMod val="75000"/>
                </a:srgbClr>
              </a:solidFill>
              <a:latin typeface="Times New Roman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b="1" dirty="0" err="1" smtClean="0">
                <a:solidFill>
                  <a:srgbClr val="1F497D">
                    <a:lumMod val="75000"/>
                  </a:srgbClr>
                </a:solidFill>
                <a:latin typeface="Times New Roman"/>
              </a:rPr>
              <a:t>GppCom</a:t>
            </a:r>
            <a:r>
              <a:rPr lang="pt-BR" b="1" dirty="0" smtClean="0">
                <a:solidFill>
                  <a:srgbClr val="1F497D">
                    <a:lumMod val="75000"/>
                  </a:srgbClr>
                </a:solidFill>
                <a:latin typeface="Times New Roman"/>
              </a:rPr>
              <a:t>/DCO/UFRN</a:t>
            </a:r>
            <a:endParaRPr lang="pt-BR" sz="2400" b="1" dirty="0" smtClean="0">
              <a:solidFill>
                <a:srgbClr val="1F497D">
                  <a:lumMod val="75000"/>
                </a:srgbClr>
              </a:solidFill>
              <a:latin typeface="Times New Roman"/>
            </a:endParaRPr>
          </a:p>
        </p:txBody>
      </p:sp>
      <p:pic>
        <p:nvPicPr>
          <p:cNvPr id="10" name="Picture 9" descr="dco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59832" y="476672"/>
            <a:ext cx="2694195" cy="1080000"/>
          </a:xfrm>
          <a:prstGeom prst="rect">
            <a:avLst/>
          </a:prstGeom>
        </p:spPr>
      </p:pic>
      <p:sp>
        <p:nvSpPr>
          <p:cNvPr id="9" name="Rectangle 12"/>
          <p:cNvSpPr/>
          <p:nvPr/>
        </p:nvSpPr>
        <p:spPr>
          <a:xfrm>
            <a:off x="827584" y="5157192"/>
            <a:ext cx="80648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sz="1600" b="1" dirty="0" smtClean="0">
                <a:solidFill>
                  <a:srgbClr val="1F497D">
                    <a:lumMod val="75000"/>
                  </a:srgbClr>
                </a:solidFill>
                <a:latin typeface="Times New Roman"/>
              </a:rPr>
              <a:t>Natal, </a:t>
            </a:r>
            <a:r>
              <a:rPr lang="pt-BR" sz="1600" b="1" dirty="0" smtClean="0">
                <a:solidFill>
                  <a:srgbClr val="1F497D">
                    <a:lumMod val="75000"/>
                  </a:srgbClr>
                </a:solidFill>
                <a:latin typeface="Times New Roman"/>
              </a:rPr>
              <a:t>26/07/2018</a:t>
            </a:r>
            <a:endParaRPr lang="pt-BR" sz="1600" b="1" dirty="0" smtClean="0">
              <a:solidFill>
                <a:srgbClr val="1F497D">
                  <a:lumMod val="75000"/>
                </a:srgbClr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Rede CSMA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764704"/>
            <a:ext cx="8964488" cy="5760640"/>
          </a:xfrm>
        </p:spPr>
        <p:txBody>
          <a:bodyPr/>
          <a:lstStyle/>
          <a:p>
            <a:endParaRPr lang="pt-BR" sz="2400" dirty="0"/>
          </a:p>
          <a:p>
            <a:endParaRPr lang="pt-BR" sz="2400" dirty="0" smtClean="0"/>
          </a:p>
          <a:p>
            <a:r>
              <a:rPr lang="pt-BR" sz="2400" dirty="0" smtClean="0"/>
              <a:t>Criamos os nós;</a:t>
            </a:r>
          </a:p>
          <a:p>
            <a:endParaRPr lang="pt-BR" sz="2400" dirty="0" smtClean="0"/>
          </a:p>
          <a:p>
            <a:endParaRPr lang="pt-BR" sz="2400" dirty="0" smtClean="0"/>
          </a:p>
          <a:p>
            <a:r>
              <a:rPr lang="pt-BR" sz="2400" dirty="0" smtClean="0"/>
              <a:t>Criamos o canal CSMA;</a:t>
            </a:r>
          </a:p>
          <a:p>
            <a:endParaRPr lang="pt-BR" sz="2400" dirty="0" smtClean="0"/>
          </a:p>
          <a:p>
            <a:endParaRPr lang="pt-BR" sz="2400" dirty="0"/>
          </a:p>
          <a:p>
            <a:r>
              <a:rPr lang="pt-BR" sz="2400" dirty="0" smtClean="0"/>
              <a:t>Instalamos os net </a:t>
            </a:r>
            <a:r>
              <a:rPr lang="pt-BR" sz="2400" dirty="0" err="1" smtClean="0"/>
              <a:t>devices</a:t>
            </a:r>
            <a:r>
              <a:rPr lang="pt-BR" sz="2400" dirty="0" smtClean="0"/>
              <a:t> nos nós.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10</a:t>
            </a:fld>
            <a:endParaRPr lang="pt-B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20" y="980728"/>
            <a:ext cx="39338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56" y="2348880"/>
            <a:ext cx="79152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40" y="3789040"/>
            <a:ext cx="46386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869160"/>
            <a:ext cx="3295824" cy="1392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855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Rede Wi-Fi (1/3)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764704"/>
            <a:ext cx="8964488" cy="5760640"/>
          </a:xfrm>
        </p:spPr>
        <p:txBody>
          <a:bodyPr/>
          <a:lstStyle/>
          <a:p>
            <a:endParaRPr lang="pt-BR" sz="2400" dirty="0"/>
          </a:p>
          <a:p>
            <a:endParaRPr lang="pt-BR" sz="2400" dirty="0" smtClean="0"/>
          </a:p>
          <a:p>
            <a:r>
              <a:rPr lang="pt-BR" sz="2000" dirty="0" smtClean="0"/>
              <a:t>Criamos os nós (STA) e atribuímos o nó ponto-a-ponto à esquerda para ser o AP;</a:t>
            </a:r>
          </a:p>
          <a:p>
            <a:endParaRPr lang="pt-BR" sz="2400" dirty="0" smtClean="0"/>
          </a:p>
          <a:p>
            <a:endParaRPr lang="pt-BR" sz="2400" dirty="0" smtClean="0"/>
          </a:p>
          <a:p>
            <a:pPr algn="just"/>
            <a:r>
              <a:rPr lang="pt-BR" sz="2000" dirty="0" smtClean="0"/>
              <a:t>Criamos os </a:t>
            </a:r>
            <a:r>
              <a:rPr lang="pt-BR" sz="2000" dirty="0"/>
              <a:t>assistentes de PHY e de </a:t>
            </a:r>
            <a:r>
              <a:rPr lang="pt-BR" sz="2000" dirty="0" smtClean="0"/>
              <a:t>canal;</a:t>
            </a:r>
          </a:p>
          <a:p>
            <a:pPr lvl="1" algn="just"/>
            <a:r>
              <a:rPr lang="pt-BR" sz="1800" dirty="0" smtClean="0"/>
              <a:t>O </a:t>
            </a:r>
            <a:r>
              <a:rPr lang="pt-BR" sz="1800" dirty="0" err="1" smtClean="0"/>
              <a:t>YansWifiChannelHelper</a:t>
            </a:r>
            <a:r>
              <a:rPr lang="pt-BR" sz="1800" dirty="0" smtClean="0"/>
              <a:t> apresenta perda </a:t>
            </a:r>
            <a:r>
              <a:rPr lang="pt-BR" sz="1800" dirty="0"/>
              <a:t>de propagação baseado em um modelo </a:t>
            </a:r>
            <a:r>
              <a:rPr lang="pt-BR" sz="1800" dirty="0" smtClean="0"/>
              <a:t>logarítmico com perda </a:t>
            </a:r>
            <a:r>
              <a:rPr lang="pt-BR" sz="1800" dirty="0"/>
              <a:t>de referência de 46,6777 dB para cada </a:t>
            </a:r>
            <a:r>
              <a:rPr lang="pt-BR" sz="1800" dirty="0" smtClean="0"/>
              <a:t>1m </a:t>
            </a:r>
            <a:r>
              <a:rPr lang="pt-BR" sz="1800" dirty="0"/>
              <a:t>de </a:t>
            </a:r>
            <a:r>
              <a:rPr lang="pt-BR" sz="1800" dirty="0" smtClean="0"/>
              <a:t>distância;</a:t>
            </a:r>
            <a:endParaRPr lang="pt-BR" sz="1800" dirty="0"/>
          </a:p>
          <a:p>
            <a:pPr lvl="1" algn="just"/>
            <a:r>
              <a:rPr lang="pt-BR" sz="1800" dirty="0"/>
              <a:t>O </a:t>
            </a:r>
            <a:r>
              <a:rPr lang="pt-BR" sz="1800" dirty="0" err="1"/>
              <a:t>YansWifiPhyHelper</a:t>
            </a:r>
            <a:r>
              <a:rPr lang="pt-BR" sz="1800" dirty="0"/>
              <a:t> implementa a camada PHY como descrito no artigo </a:t>
            </a:r>
            <a:r>
              <a:rPr lang="pt-BR" sz="1800" dirty="0" err="1"/>
              <a:t>Yet</a:t>
            </a:r>
            <a:r>
              <a:rPr lang="pt-BR" sz="1800" dirty="0"/>
              <a:t> </a:t>
            </a:r>
            <a:r>
              <a:rPr lang="pt-BR" sz="1800" dirty="0" err="1"/>
              <a:t>Another</a:t>
            </a:r>
            <a:r>
              <a:rPr lang="pt-BR" sz="1800" dirty="0"/>
              <a:t> Network Simulator, disponível em </a:t>
            </a:r>
            <a:r>
              <a:rPr lang="pt-BR" sz="1800" i="1" dirty="0">
                <a:hlinkClick r:id="rId2"/>
              </a:rPr>
              <a:t>http://</a:t>
            </a:r>
            <a:r>
              <a:rPr lang="pt-BR" sz="1800" i="1" dirty="0" smtClean="0">
                <a:hlinkClick r:id="rId2"/>
              </a:rPr>
              <a:t>cutebugs.net/files/wns2-yans.pdf</a:t>
            </a:r>
            <a:r>
              <a:rPr lang="pt-BR" sz="1800" i="1" dirty="0" smtClean="0"/>
              <a:t>;</a:t>
            </a:r>
            <a:endParaRPr lang="pt-BR" sz="1800" dirty="0"/>
          </a:p>
          <a:p>
            <a:pPr algn="just"/>
            <a:r>
              <a:rPr lang="pt-BR" sz="2000" dirty="0"/>
              <a:t>Por último, o programa se certifica de que todos os objetos de camada PHY pertencem ao mesmo canal </a:t>
            </a:r>
            <a:r>
              <a:rPr lang="pt-BR" sz="2000" dirty="0" smtClean="0"/>
              <a:t>e, portanto, </a:t>
            </a:r>
            <a:r>
              <a:rPr lang="pt-BR" sz="2000" dirty="0"/>
              <a:t>podem se comunicar e </a:t>
            </a:r>
            <a:r>
              <a:rPr lang="pt-BR" sz="2000" dirty="0" smtClean="0"/>
              <a:t>interferirem </a:t>
            </a:r>
            <a:r>
              <a:rPr lang="pt-BR" sz="2000" dirty="0"/>
              <a:t>entre si.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11</a:t>
            </a:fld>
            <a:endParaRPr lang="pt-B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97" y="905544"/>
            <a:ext cx="52101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96" y="2330748"/>
            <a:ext cx="7800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96" y="2999284"/>
            <a:ext cx="411480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908" y="548680"/>
            <a:ext cx="3298728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284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Rede Wi-Fi (2/3)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764704"/>
            <a:ext cx="8964488" cy="5760640"/>
          </a:xfrm>
        </p:spPr>
        <p:txBody>
          <a:bodyPr/>
          <a:lstStyle/>
          <a:p>
            <a:endParaRPr lang="pt-BR" sz="2400" dirty="0"/>
          </a:p>
          <a:p>
            <a:endParaRPr lang="pt-BR" sz="2400" dirty="0" smtClean="0"/>
          </a:p>
          <a:p>
            <a:endParaRPr lang="pt-BR" sz="2000" dirty="0" smtClean="0"/>
          </a:p>
          <a:p>
            <a:r>
              <a:rPr lang="pt-BR" sz="2000" dirty="0" smtClean="0"/>
              <a:t>Criamos o assistente da camada MAC com configuração padrão, que trabalhará com MAC não-</a:t>
            </a:r>
            <a:r>
              <a:rPr lang="pt-BR" sz="2000" dirty="0" err="1" smtClean="0"/>
              <a:t>QoS</a:t>
            </a:r>
            <a:r>
              <a:rPr lang="pt-BR" sz="2000" dirty="0" smtClean="0"/>
              <a:t>;</a:t>
            </a:r>
          </a:p>
          <a:p>
            <a:r>
              <a:rPr lang="pt-BR" sz="2000" dirty="0" smtClean="0"/>
              <a:t>O método .</a:t>
            </a:r>
            <a:r>
              <a:rPr lang="pt-BR" sz="2000" dirty="0" err="1" smtClean="0"/>
              <a:t>SetRemoteStationManager</a:t>
            </a:r>
            <a:r>
              <a:rPr lang="pt-BR" sz="2000" dirty="0" smtClean="0"/>
              <a:t>() atribui o algoritmo de controle de taxa a ser usado. Nesse caso, será o AARF(</a:t>
            </a:r>
            <a:r>
              <a:rPr lang="pt-BR" sz="2000" i="1" dirty="0" err="1" smtClean="0"/>
              <a:t>Adaptive</a:t>
            </a:r>
            <a:r>
              <a:rPr lang="pt-BR" sz="2000" i="1" dirty="0" smtClean="0"/>
              <a:t> Auto </a:t>
            </a:r>
            <a:r>
              <a:rPr lang="pt-BR" sz="2000" i="1" dirty="0"/>
              <a:t>Rate </a:t>
            </a:r>
            <a:r>
              <a:rPr lang="pt-BR" sz="2000" i="1" dirty="0" err="1"/>
              <a:t>Fallback</a:t>
            </a:r>
            <a:r>
              <a:rPr lang="pt-BR" sz="2000" dirty="0" smtClean="0"/>
              <a:t>);</a:t>
            </a:r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/>
          </a:p>
          <a:p>
            <a:r>
              <a:rPr lang="pt-BR" sz="2000" dirty="0" smtClean="0"/>
              <a:t>Configuramos a SSID (Set Service ID), que identifica o nome da rede;</a:t>
            </a:r>
          </a:p>
          <a:p>
            <a:r>
              <a:rPr lang="pt-BR" sz="2000" dirty="0" smtClean="0"/>
              <a:t>O tipo particular de camada MAC será “ns3::</a:t>
            </a:r>
            <a:r>
              <a:rPr lang="pt-BR" sz="2000" dirty="0" err="1" smtClean="0"/>
              <a:t>StaWifiMac</a:t>
            </a:r>
            <a:r>
              <a:rPr lang="pt-BR" sz="2000" dirty="0" smtClean="0"/>
              <a:t>”;</a:t>
            </a:r>
          </a:p>
          <a:p>
            <a:r>
              <a:rPr lang="pt-BR" sz="2000" dirty="0" smtClean="0"/>
              <a:t>O atributo </a:t>
            </a:r>
            <a:r>
              <a:rPr lang="pt-BR" sz="2000" dirty="0" err="1" smtClean="0"/>
              <a:t>ActiveProbing</a:t>
            </a:r>
            <a:r>
              <a:rPr lang="pt-BR" sz="2000" dirty="0" smtClean="0"/>
              <a:t> falso significa que </a:t>
            </a:r>
            <a:r>
              <a:rPr lang="pt-BR" sz="2000" dirty="0"/>
              <a:t>as solicitações de sondagem não serão </a:t>
            </a:r>
            <a:r>
              <a:rPr lang="pt-BR" sz="2000" dirty="0" smtClean="0"/>
              <a:t>enviadas pelas </a:t>
            </a:r>
            <a:r>
              <a:rPr lang="pt-BR" sz="2000" dirty="0" err="1" smtClean="0"/>
              <a:t>MACs</a:t>
            </a:r>
            <a:r>
              <a:rPr lang="pt-BR" sz="2000" dirty="0" smtClean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12</a:t>
            </a:fld>
            <a:endParaRPr lang="pt-BR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04" y="1052736"/>
            <a:ext cx="63817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39" y="3717032"/>
            <a:ext cx="48482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957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Rede Wi-Fi (3/3)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764704"/>
            <a:ext cx="8964488" cy="5760640"/>
          </a:xfrm>
        </p:spPr>
        <p:txBody>
          <a:bodyPr/>
          <a:lstStyle/>
          <a:p>
            <a:endParaRPr lang="pt-BR" sz="2400" dirty="0"/>
          </a:p>
          <a:p>
            <a:endParaRPr lang="pt-BR" sz="2000" dirty="0" smtClean="0"/>
          </a:p>
          <a:p>
            <a:r>
              <a:rPr lang="pt-BR" sz="2400" dirty="0"/>
              <a:t>Depois </a:t>
            </a:r>
            <a:r>
              <a:rPr lang="pt-BR" sz="2400" dirty="0" smtClean="0"/>
              <a:t>de configuradas as camadas PHY e MAC das estações, invocamos o método .</a:t>
            </a:r>
            <a:r>
              <a:rPr lang="pt-BR" sz="2400" dirty="0" err="1" smtClean="0"/>
              <a:t>Install</a:t>
            </a:r>
            <a:r>
              <a:rPr lang="pt-BR" sz="2400" dirty="0" smtClean="0"/>
              <a:t>() para criação dos dispositivos STA;</a:t>
            </a:r>
          </a:p>
          <a:p>
            <a:endParaRPr lang="pt-BR" sz="2000" dirty="0" smtClean="0"/>
          </a:p>
          <a:p>
            <a:endParaRPr lang="pt-BR" sz="2000" dirty="0" smtClean="0"/>
          </a:p>
          <a:p>
            <a:r>
              <a:rPr lang="pt-BR" sz="2400" dirty="0" smtClean="0"/>
              <a:t>Configuramos o AP com o tipo particular de camada MAC “ns3</a:t>
            </a:r>
            <a:r>
              <a:rPr lang="pt-BR" sz="2400" dirty="0"/>
              <a:t>::</a:t>
            </a:r>
            <a:r>
              <a:rPr lang="pt-BR" sz="2400" dirty="0" err="1"/>
              <a:t>ApWifiMac</a:t>
            </a:r>
            <a:r>
              <a:rPr lang="pt-BR" sz="2400" dirty="0" smtClean="0"/>
              <a:t>” e também configuramos a SSID;</a:t>
            </a:r>
          </a:p>
          <a:p>
            <a:endParaRPr lang="pt-BR" sz="2400" dirty="0"/>
          </a:p>
          <a:p>
            <a:endParaRPr lang="pt-BR" sz="2400" dirty="0" smtClean="0"/>
          </a:p>
          <a:p>
            <a:r>
              <a:rPr lang="pt-BR" sz="2400" dirty="0" smtClean="0"/>
              <a:t>Criamos um </a:t>
            </a:r>
            <a:r>
              <a:rPr lang="pt-BR" sz="2400" dirty="0"/>
              <a:t>dispositivo AP, que compartilha as mesmas configurações </a:t>
            </a:r>
            <a:r>
              <a:rPr lang="pt-BR" sz="2400" dirty="0" smtClean="0"/>
              <a:t>PHY das </a:t>
            </a:r>
            <a:r>
              <a:rPr lang="pt-BR" sz="2400" dirty="0" err="1" smtClean="0"/>
              <a:t>STAs</a:t>
            </a:r>
            <a:r>
              <a:rPr lang="pt-BR" sz="2400" dirty="0" smtClean="0"/>
              <a:t>.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13</a:t>
            </a:fld>
            <a:endParaRPr lang="pt-BR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57680"/>
            <a:ext cx="59912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96952"/>
            <a:ext cx="35623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673400"/>
            <a:ext cx="5667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688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Mobilidade (1/2)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052736"/>
            <a:ext cx="8964488" cy="5472608"/>
          </a:xfrm>
        </p:spPr>
        <p:txBody>
          <a:bodyPr/>
          <a:lstStyle/>
          <a:p>
            <a:endParaRPr lang="pt-BR" sz="2400" dirty="0"/>
          </a:p>
          <a:p>
            <a:endParaRPr lang="pt-BR" sz="2000" dirty="0" smtClean="0"/>
          </a:p>
          <a:p>
            <a:endParaRPr lang="pt-BR" sz="2400" dirty="0" smtClean="0"/>
          </a:p>
          <a:p>
            <a:endParaRPr lang="pt-BR" sz="2400" dirty="0"/>
          </a:p>
          <a:p>
            <a:r>
              <a:rPr lang="pt-BR" sz="2400" dirty="0" smtClean="0"/>
              <a:t>Instanciamos um objeto </a:t>
            </a:r>
            <a:r>
              <a:rPr lang="pt-BR" sz="2400" dirty="0" err="1" smtClean="0"/>
              <a:t>mobilityHelper</a:t>
            </a:r>
            <a:r>
              <a:rPr lang="pt-BR" sz="2400" dirty="0" smtClean="0"/>
              <a:t> para que as </a:t>
            </a:r>
            <a:r>
              <a:rPr lang="pt-BR" sz="2400" dirty="0" err="1" smtClean="0"/>
              <a:t>STAs</a:t>
            </a:r>
            <a:r>
              <a:rPr lang="pt-BR" sz="2400" dirty="0" smtClean="0"/>
              <a:t> se movimentem;</a:t>
            </a:r>
          </a:p>
          <a:p>
            <a:r>
              <a:rPr lang="pt-BR" sz="2400" dirty="0" smtClean="0"/>
              <a:t>Definimos o grid de alocação das </a:t>
            </a:r>
            <a:r>
              <a:rPr lang="pt-BR" sz="2400" dirty="0" err="1" smtClean="0"/>
              <a:t>STAs</a:t>
            </a:r>
            <a:r>
              <a:rPr lang="pt-BR" sz="2400" dirty="0" smtClean="0"/>
              <a:t> através do método .</a:t>
            </a:r>
            <a:r>
              <a:rPr lang="pt-BR" sz="2400" dirty="0" err="1" smtClean="0"/>
              <a:t>SetPositionAllocator</a:t>
            </a:r>
            <a:r>
              <a:rPr lang="pt-BR" sz="2400" dirty="0" smtClean="0"/>
              <a:t>();</a:t>
            </a:r>
          </a:p>
          <a:p>
            <a:r>
              <a:rPr lang="pt-BR" sz="2400" dirty="0" smtClean="0"/>
              <a:t>Informamos ao assistente de mobilidade para </a:t>
            </a:r>
            <a:r>
              <a:rPr lang="pt-BR" sz="2400" dirty="0"/>
              <a:t>usar </a:t>
            </a:r>
            <a:r>
              <a:rPr lang="pt-BR" sz="2400" dirty="0" smtClean="0"/>
              <a:t>um grid bidimensional </a:t>
            </a:r>
            <a:r>
              <a:rPr lang="pt-BR" sz="2400" dirty="0"/>
              <a:t>para </a:t>
            </a:r>
            <a:r>
              <a:rPr lang="pt-BR" sz="2400" dirty="0" smtClean="0"/>
              <a:t>distribuição das </a:t>
            </a:r>
            <a:r>
              <a:rPr lang="pt-BR" sz="2400" dirty="0" err="1" smtClean="0"/>
              <a:t>STAs</a:t>
            </a:r>
            <a:r>
              <a:rPr lang="pt-BR" sz="2400" dirty="0" smtClean="0"/>
              <a:t> e ajustamos os parâmetros desse grid;</a:t>
            </a:r>
          </a:p>
          <a:p>
            <a:r>
              <a:rPr lang="pt-BR" sz="2400" dirty="0"/>
              <a:t>Arranjamos os nós em </a:t>
            </a:r>
            <a:r>
              <a:rPr lang="pt-BR" sz="2400" dirty="0" smtClean="0"/>
              <a:t>um grid inicial, </a:t>
            </a:r>
            <a:r>
              <a:rPr lang="pt-BR" sz="2400" dirty="0"/>
              <a:t>mas agora precisamos dizer-lhes como se </a:t>
            </a:r>
            <a:r>
              <a:rPr lang="pt-BR" sz="2400" dirty="0" smtClean="0"/>
              <a:t>mover.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14</a:t>
            </a:fld>
            <a:endParaRPr lang="pt-BR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52736"/>
            <a:ext cx="7058025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430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Mobilidade (2/2)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052736"/>
            <a:ext cx="8964488" cy="5472608"/>
          </a:xfrm>
        </p:spPr>
        <p:txBody>
          <a:bodyPr/>
          <a:lstStyle/>
          <a:p>
            <a:endParaRPr lang="pt-BR" sz="2400" dirty="0"/>
          </a:p>
          <a:p>
            <a:endParaRPr lang="pt-BR" sz="2000" dirty="0" smtClean="0"/>
          </a:p>
          <a:p>
            <a:r>
              <a:rPr lang="pt-BR" sz="2400" dirty="0" smtClean="0"/>
              <a:t>Escolhemos </a:t>
            </a:r>
            <a:r>
              <a:rPr lang="pt-BR" sz="2400" dirty="0"/>
              <a:t>o </a:t>
            </a:r>
            <a:r>
              <a:rPr lang="pt-BR" sz="2400" dirty="0" smtClean="0"/>
              <a:t>modelo “RandomWalk2dMobilityModel”, em </a:t>
            </a:r>
            <a:r>
              <a:rPr lang="pt-BR" sz="2400" dirty="0"/>
              <a:t>que os nós se movem em uma direção aleatória a </a:t>
            </a:r>
            <a:r>
              <a:rPr lang="pt-BR" sz="2400" dirty="0" smtClean="0"/>
              <a:t>uma velocidade aleatória dentro </a:t>
            </a:r>
            <a:r>
              <a:rPr lang="pt-BR" sz="2400" dirty="0"/>
              <a:t>de um </a:t>
            </a:r>
            <a:r>
              <a:rPr lang="pt-BR" sz="2400" dirty="0" smtClean="0"/>
              <a:t>delimitador;</a:t>
            </a:r>
          </a:p>
          <a:p>
            <a:endParaRPr lang="pt-BR" sz="2400" dirty="0" smtClean="0"/>
          </a:p>
          <a:p>
            <a:r>
              <a:rPr lang="pt-BR" sz="2400" dirty="0" smtClean="0"/>
              <a:t>Instalamos o objeto </a:t>
            </a:r>
            <a:r>
              <a:rPr lang="pt-BR" sz="2400" dirty="0" err="1" smtClean="0"/>
              <a:t>mobilityHelper</a:t>
            </a:r>
            <a:r>
              <a:rPr lang="pt-BR" sz="2400" dirty="0" smtClean="0"/>
              <a:t> nas </a:t>
            </a:r>
            <a:r>
              <a:rPr lang="pt-BR" sz="2400" dirty="0" err="1" smtClean="0"/>
              <a:t>STAs</a:t>
            </a:r>
            <a:r>
              <a:rPr lang="pt-BR" sz="2400" dirty="0" smtClean="0"/>
              <a:t>;</a:t>
            </a:r>
          </a:p>
          <a:p>
            <a:endParaRPr lang="pt-BR" sz="2400" dirty="0"/>
          </a:p>
          <a:p>
            <a:endParaRPr lang="pt-BR" sz="2400" dirty="0" smtClean="0"/>
          </a:p>
          <a:p>
            <a:r>
              <a:rPr lang="pt-BR" sz="2400" dirty="0" smtClean="0"/>
              <a:t>Configuramos um modelo de mobilidade que mantenha o AP fixo.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15</a:t>
            </a:fld>
            <a:endParaRPr lang="pt-BR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1367631"/>
            <a:ext cx="70675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3235325"/>
            <a:ext cx="38100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4149080"/>
            <a:ext cx="76581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013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Internet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  <a:p>
            <a:endParaRPr lang="pt-BR" sz="2400" dirty="0"/>
          </a:p>
          <a:p>
            <a:r>
              <a:rPr lang="pt-BR" sz="2400" dirty="0" smtClean="0"/>
              <a:t>De forma similar aos exemplos anteriores, instanciamos um objeto </a:t>
            </a:r>
            <a:r>
              <a:rPr lang="pt-BR" sz="2400" dirty="0" err="1" smtClean="0"/>
              <a:t>InternetStackHelper</a:t>
            </a:r>
            <a:r>
              <a:rPr lang="pt-BR" sz="2400" dirty="0" smtClean="0"/>
              <a:t> para instalar a pilha de protocolos da Internet em todos os nós.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16</a:t>
            </a:fld>
            <a:endParaRPr lang="pt-BR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08" y="1517700"/>
            <a:ext cx="340995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358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Endereçamento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692696"/>
            <a:ext cx="8583488" cy="5832648"/>
          </a:xfrm>
        </p:spPr>
        <p:txBody>
          <a:bodyPr/>
          <a:lstStyle/>
          <a:p>
            <a:pPr>
              <a:buNone/>
            </a:pPr>
            <a:endParaRPr lang="pt-BR" sz="2400" dirty="0" smtClean="0"/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 smtClean="0"/>
          </a:p>
          <a:p>
            <a:endParaRPr lang="pt-BR" sz="2400" dirty="0"/>
          </a:p>
          <a:p>
            <a:r>
              <a:rPr lang="pt-BR" sz="2400" dirty="0" smtClean="0"/>
              <a:t>Utilizamos o assistente Ipv4AddressHelper </a:t>
            </a:r>
            <a:r>
              <a:rPr lang="pt-BR" sz="2400" dirty="0"/>
              <a:t>para atribuir endereços IP para </a:t>
            </a:r>
            <a:r>
              <a:rPr lang="pt-BR" sz="2400" dirty="0" smtClean="0"/>
              <a:t>as interfaces dos dispositivos;</a:t>
            </a:r>
          </a:p>
          <a:p>
            <a:pPr lvl="1"/>
            <a:r>
              <a:rPr lang="pt-BR" sz="2000" dirty="0" smtClean="0"/>
              <a:t>Utilizamos a </a:t>
            </a:r>
            <a:r>
              <a:rPr lang="pt-BR" sz="2000" dirty="0"/>
              <a:t>rede 10.1.1.0 para criar os dois endereços necessários para </a:t>
            </a:r>
            <a:r>
              <a:rPr lang="pt-BR" sz="2000" dirty="0" smtClean="0"/>
              <a:t>os dois </a:t>
            </a:r>
            <a:r>
              <a:rPr lang="pt-BR" sz="2000" dirty="0"/>
              <a:t>dispositivos </a:t>
            </a:r>
            <a:r>
              <a:rPr lang="pt-BR" sz="2000" dirty="0" smtClean="0"/>
              <a:t>ponto-a-ponto;</a:t>
            </a:r>
          </a:p>
          <a:p>
            <a:pPr lvl="1"/>
            <a:r>
              <a:rPr lang="pt-BR" sz="2000" dirty="0" smtClean="0"/>
              <a:t>Utilizamos a rede </a:t>
            </a:r>
            <a:r>
              <a:rPr lang="pt-BR" sz="2000" dirty="0"/>
              <a:t>10.1.2.0 para </a:t>
            </a:r>
            <a:r>
              <a:rPr lang="pt-BR" sz="2000" dirty="0" smtClean="0"/>
              <a:t>atribuir </a:t>
            </a:r>
            <a:r>
              <a:rPr lang="pt-BR" sz="2000" dirty="0"/>
              <a:t>endereços à rede </a:t>
            </a:r>
            <a:r>
              <a:rPr lang="pt-BR" sz="2000" dirty="0" smtClean="0"/>
              <a:t>CSMA;</a:t>
            </a:r>
          </a:p>
          <a:p>
            <a:pPr lvl="1"/>
            <a:r>
              <a:rPr lang="pt-BR" sz="2000" dirty="0" smtClean="0"/>
              <a:t>Por último, atribuímos endereços da rede 10.1.3.0 para as </a:t>
            </a:r>
            <a:r>
              <a:rPr lang="pt-BR" sz="2000" dirty="0" err="1" smtClean="0"/>
              <a:t>STAs</a:t>
            </a:r>
            <a:r>
              <a:rPr lang="pt-BR" sz="2000" dirty="0" smtClean="0"/>
              <a:t> e o AP na rede sem fio.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17</a:t>
            </a:fld>
            <a:endParaRPr lang="pt-BR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92696"/>
            <a:ext cx="5429250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Aplicação (1/3)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De forma similar aos exemplos anteriores, serão </a:t>
            </a:r>
            <a:r>
              <a:rPr lang="pt-BR" sz="2400" dirty="0"/>
              <a:t>utilizadas duas especializações da </a:t>
            </a:r>
            <a:r>
              <a:rPr lang="pt-BR" sz="2400" dirty="0" smtClean="0"/>
              <a:t>classe </a:t>
            </a:r>
            <a:r>
              <a:rPr lang="pt-BR" sz="2400" dirty="0" err="1" smtClean="0"/>
              <a:t>Application</a:t>
            </a:r>
            <a:r>
              <a:rPr lang="pt-BR" sz="2400" dirty="0" smtClean="0"/>
              <a:t>. Porém, com as seguintes atribuições:</a:t>
            </a:r>
            <a:endParaRPr lang="pt-BR" sz="2400" dirty="0"/>
          </a:p>
          <a:p>
            <a:pPr lvl="1"/>
            <a:r>
              <a:rPr lang="pt-BR" sz="2000" dirty="0" err="1" smtClean="0"/>
              <a:t>UdpEchoServerApplication</a:t>
            </a:r>
            <a:r>
              <a:rPr lang="pt-BR" sz="2000" dirty="0" smtClean="0"/>
              <a:t> será instanciado no último nó da rede CSMA;</a:t>
            </a:r>
            <a:endParaRPr lang="pt-BR" sz="2000" dirty="0"/>
          </a:p>
          <a:p>
            <a:pPr lvl="1"/>
            <a:r>
              <a:rPr lang="pt-BR" sz="2000" dirty="0" err="1" smtClean="0"/>
              <a:t>UdpEchoClientApplication</a:t>
            </a:r>
            <a:r>
              <a:rPr lang="pt-BR" sz="2000" dirty="0" smtClean="0"/>
              <a:t> será instanciado na última STA da rede Wi-Fi.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855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Aplicação (2/3)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400" b="1" dirty="0" err="1" smtClean="0"/>
              <a:t>UdpEchoServerHelper</a:t>
            </a:r>
            <a:endParaRPr lang="pt-BR" sz="2800" b="1" dirty="0"/>
          </a:p>
          <a:p>
            <a:pPr lvl="1"/>
            <a:endParaRPr lang="pt-BR" sz="2000" dirty="0" smtClean="0"/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 smtClean="0"/>
          </a:p>
          <a:p>
            <a:r>
              <a:rPr lang="pt-BR" sz="2400" dirty="0" smtClean="0"/>
              <a:t>Instanciamos um objeto </a:t>
            </a:r>
            <a:r>
              <a:rPr lang="pt-BR" sz="2400" dirty="0" err="1" smtClean="0"/>
              <a:t>UdpEchoServerApplication</a:t>
            </a:r>
            <a:r>
              <a:rPr lang="pt-BR" sz="2400" dirty="0" smtClean="0"/>
              <a:t> como servidor de eco;</a:t>
            </a:r>
          </a:p>
          <a:p>
            <a:pPr lvl="1"/>
            <a:r>
              <a:rPr lang="pt-BR" sz="2000" dirty="0" smtClean="0"/>
              <a:t>A aplicação utilizará a porta 9;</a:t>
            </a:r>
          </a:p>
          <a:p>
            <a:r>
              <a:rPr lang="pt-BR" sz="2400" dirty="0" smtClean="0"/>
              <a:t>Utilizamos o método .</a:t>
            </a:r>
            <a:r>
              <a:rPr lang="pt-BR" sz="2400" dirty="0" err="1" smtClean="0"/>
              <a:t>Get</a:t>
            </a:r>
            <a:r>
              <a:rPr lang="pt-BR" sz="2400" dirty="0" smtClean="0"/>
              <a:t>() para obtermos o último nó CSMA (</a:t>
            </a:r>
            <a:r>
              <a:rPr lang="pt-BR" sz="2400" dirty="0" err="1" smtClean="0"/>
              <a:t>nCsma</a:t>
            </a:r>
            <a:r>
              <a:rPr lang="pt-BR" sz="2400" dirty="0" smtClean="0"/>
              <a:t>) e o método .</a:t>
            </a:r>
            <a:r>
              <a:rPr lang="pt-BR" sz="2400" dirty="0" err="1" smtClean="0"/>
              <a:t>Install</a:t>
            </a:r>
            <a:r>
              <a:rPr lang="pt-BR" sz="2400" dirty="0" smtClean="0"/>
              <a:t>() para instalarmos a aplicação no referido nó;</a:t>
            </a:r>
            <a:endParaRPr lang="pt-BR" sz="2400" dirty="0"/>
          </a:p>
          <a:p>
            <a:pPr lvl="1"/>
            <a:r>
              <a:rPr lang="pt-BR" sz="2000" dirty="0" smtClean="0"/>
              <a:t>A aplicação começará em 1 segundo</a:t>
            </a:r>
            <a:r>
              <a:rPr lang="pt-BR" sz="2000" dirty="0"/>
              <a:t> </a:t>
            </a:r>
            <a:r>
              <a:rPr lang="pt-BR" sz="2000" dirty="0" smtClean="0"/>
              <a:t>e terminará em 10 segundos.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19</a:t>
            </a:fld>
            <a:endParaRPr lang="pt-BR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1700808"/>
            <a:ext cx="8064897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748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 do </a:t>
            </a:r>
            <a:r>
              <a:rPr lang="pt-BR" dirty="0" err="1" smtClean="0"/>
              <a:t>hands-on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Compreender o funcionamento básico do CSMA/CA no contexto de uma rede Wi-Fi;</a:t>
            </a:r>
          </a:p>
          <a:p>
            <a:r>
              <a:rPr lang="pt-BR" sz="2400" dirty="0"/>
              <a:t>Apresentar esquematicamente o exemplo 3;</a:t>
            </a:r>
          </a:p>
          <a:p>
            <a:r>
              <a:rPr lang="pt-BR" sz="2400" dirty="0" smtClean="0"/>
              <a:t>Mostrar as características do ns-3 em redes Wi-Fi;</a:t>
            </a:r>
          </a:p>
          <a:p>
            <a:r>
              <a:rPr lang="pt-BR" sz="2400" dirty="0" smtClean="0"/>
              <a:t>Explicar linha a linha o código do exemplo.</a:t>
            </a:r>
          </a:p>
          <a:p>
            <a:endParaRPr lang="pt-BR" sz="2400" dirty="0" smtClean="0"/>
          </a:p>
          <a:p>
            <a:pPr>
              <a:buNone/>
            </a:pPr>
            <a:endParaRPr lang="pt-BR" sz="1600" dirty="0" smtClean="0"/>
          </a:p>
          <a:p>
            <a:pPr>
              <a:buNone/>
            </a:pPr>
            <a:endParaRPr lang="pt-BR" sz="1600" dirty="0" smtClean="0"/>
          </a:p>
          <a:p>
            <a:pPr>
              <a:buNone/>
            </a:pPr>
            <a:endParaRPr lang="pt-BR" sz="1600" dirty="0" smtClean="0"/>
          </a:p>
          <a:p>
            <a:pPr>
              <a:buNone/>
            </a:pPr>
            <a:endParaRPr lang="pt-BR" sz="1200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Aplicação (3/3)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052736"/>
            <a:ext cx="8583488" cy="5400600"/>
          </a:xfrm>
        </p:spPr>
        <p:txBody>
          <a:bodyPr/>
          <a:lstStyle/>
          <a:p>
            <a:pPr marL="0" indent="0">
              <a:buNone/>
            </a:pPr>
            <a:r>
              <a:rPr lang="pt-BR" sz="2400" b="1" dirty="0" err="1"/>
              <a:t>UdpEchoClientHelper</a:t>
            </a:r>
            <a:endParaRPr lang="pt-BR" sz="2400" b="1" dirty="0"/>
          </a:p>
          <a:p>
            <a:endParaRPr lang="pt-BR" sz="2400" dirty="0" smtClean="0"/>
          </a:p>
          <a:p>
            <a:endParaRPr lang="pt-BR" sz="2400" dirty="0" smtClean="0"/>
          </a:p>
          <a:p>
            <a:r>
              <a:rPr lang="pt-BR" sz="2400" dirty="0" smtClean="0"/>
              <a:t>Como nos exemplos anteriores, para a criação do cliente UDP, fornecemos os atributos do </a:t>
            </a:r>
            <a:r>
              <a:rPr lang="pt-BR" sz="2400" dirty="0" err="1" smtClean="0"/>
              <a:t>UdpEchoClientHelper</a:t>
            </a:r>
            <a:r>
              <a:rPr lang="pt-BR" sz="2400" dirty="0" smtClean="0"/>
              <a:t> (o endereço e porta remotos) e configuramos os atributos: "</a:t>
            </a:r>
            <a:r>
              <a:rPr lang="pt-BR" sz="2400" dirty="0" err="1" smtClean="0"/>
              <a:t>MaxPackets</a:t>
            </a:r>
            <a:r>
              <a:rPr lang="pt-BR" sz="2400" dirty="0" smtClean="0"/>
              <a:t>", "</a:t>
            </a:r>
            <a:r>
              <a:rPr lang="pt-BR" sz="2400" dirty="0" err="1" smtClean="0"/>
              <a:t>Interval</a:t>
            </a:r>
            <a:r>
              <a:rPr lang="pt-BR" sz="2400" dirty="0" smtClean="0"/>
              <a:t>", "</a:t>
            </a:r>
            <a:r>
              <a:rPr lang="pt-BR" sz="2400" dirty="0" err="1" smtClean="0"/>
              <a:t>PacketSize</a:t>
            </a:r>
            <a:r>
              <a:rPr lang="pt-BR" sz="2400" dirty="0" smtClean="0"/>
              <a:t>“;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 smtClean="0"/>
          </a:p>
          <a:p>
            <a:endParaRPr lang="pt-BR" sz="2400" dirty="0" smtClean="0"/>
          </a:p>
          <a:p>
            <a:r>
              <a:rPr lang="pt-BR" sz="2400" dirty="0" smtClean="0"/>
              <a:t>Instalamos o cliente no nó mais á esquerda;</a:t>
            </a:r>
          </a:p>
          <a:p>
            <a:r>
              <a:rPr lang="pt-BR" sz="2400" dirty="0" err="1" smtClean="0"/>
              <a:t>nWifi</a:t>
            </a:r>
            <a:r>
              <a:rPr lang="pt-BR" sz="2400" dirty="0" smtClean="0"/>
              <a:t> </a:t>
            </a:r>
            <a:r>
              <a:rPr lang="pt-BR" sz="2400" dirty="0"/>
              <a:t>- 1 é para não usar o </a:t>
            </a:r>
            <a:r>
              <a:rPr lang="pt-BR" sz="2400" dirty="0" smtClean="0"/>
              <a:t>nó AP;</a:t>
            </a:r>
            <a:endParaRPr lang="pt-BR" sz="2400" dirty="0"/>
          </a:p>
          <a:p>
            <a:pPr lvl="1"/>
            <a:r>
              <a:rPr lang="pt-BR" sz="2000" dirty="0" smtClean="0"/>
              <a:t>Aplicação começará </a:t>
            </a:r>
            <a:r>
              <a:rPr lang="pt-BR" sz="2000" dirty="0"/>
              <a:t>em </a:t>
            </a:r>
            <a:r>
              <a:rPr lang="pt-BR" sz="2000" dirty="0" smtClean="0"/>
              <a:t>2 segundos </a:t>
            </a:r>
            <a:r>
              <a:rPr lang="pt-BR" sz="2000" dirty="0"/>
              <a:t>e </a:t>
            </a:r>
            <a:r>
              <a:rPr lang="pt-BR" sz="2000" dirty="0" smtClean="0"/>
              <a:t>terminará </a:t>
            </a:r>
            <a:r>
              <a:rPr lang="pt-BR" sz="2000" dirty="0"/>
              <a:t>em 10 segundos.</a:t>
            </a:r>
          </a:p>
          <a:p>
            <a:endParaRPr lang="pt-BR" dirty="0" smtClean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20</a:t>
            </a:fld>
            <a:endParaRPr lang="pt-BR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4784"/>
            <a:ext cx="8136904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270226"/>
            <a:ext cx="614362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8953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Cliente e servidor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21</a:t>
            </a:fld>
            <a:endParaRPr lang="pt-BR"/>
          </a:p>
        </p:txBody>
      </p:sp>
      <p:cxnSp>
        <p:nvCxnSpPr>
          <p:cNvPr id="9" name="Conector de seta reta 8"/>
          <p:cNvCxnSpPr/>
          <p:nvPr/>
        </p:nvCxnSpPr>
        <p:spPr bwMode="auto">
          <a:xfrm flipV="1">
            <a:off x="778248" y="2674764"/>
            <a:ext cx="1512168" cy="936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CaixaDeTexto 9"/>
          <p:cNvSpPr txBox="1"/>
          <p:nvPr/>
        </p:nvSpPr>
        <p:spPr>
          <a:xfrm>
            <a:off x="0" y="3717032"/>
            <a:ext cx="5057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echoClient.Install</a:t>
            </a:r>
            <a:r>
              <a:rPr lang="pt-BR" dirty="0" smtClean="0"/>
              <a:t> (</a:t>
            </a:r>
            <a:r>
              <a:rPr lang="pt-BR" dirty="0" err="1" smtClean="0"/>
              <a:t>wifiStaNodes.Get</a:t>
            </a:r>
            <a:r>
              <a:rPr lang="pt-BR" dirty="0" smtClean="0"/>
              <a:t> (</a:t>
            </a:r>
            <a:r>
              <a:rPr lang="pt-BR" dirty="0" err="1" smtClean="0"/>
              <a:t>nWifi</a:t>
            </a:r>
            <a:r>
              <a:rPr lang="pt-BR" dirty="0" smtClean="0"/>
              <a:t> – 1))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 bwMode="auto">
          <a:xfrm flipH="1" flipV="1">
            <a:off x="6883162" y="2420888"/>
            <a:ext cx="1224136" cy="8640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CaixaDeTexto 12"/>
          <p:cNvSpPr txBox="1"/>
          <p:nvPr/>
        </p:nvSpPr>
        <p:spPr>
          <a:xfrm>
            <a:off x="4240029" y="3410704"/>
            <a:ext cx="4903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echoServer</a:t>
            </a:r>
            <a:r>
              <a:rPr lang="pt-BR" dirty="0" smtClean="0"/>
              <a:t>.</a:t>
            </a:r>
            <a:r>
              <a:rPr lang="pt-BR" dirty="0" err="1" smtClean="0"/>
              <a:t>Install</a:t>
            </a:r>
            <a:r>
              <a:rPr lang="pt-BR" dirty="0" smtClean="0"/>
              <a:t> (</a:t>
            </a:r>
            <a:r>
              <a:rPr lang="pt-BR" dirty="0" err="1" smtClean="0"/>
              <a:t>csmaNodes</a:t>
            </a:r>
            <a:r>
              <a:rPr lang="pt-BR" dirty="0" smtClean="0"/>
              <a:t>.</a:t>
            </a:r>
            <a:r>
              <a:rPr lang="pt-BR" dirty="0" err="1" smtClean="0"/>
              <a:t>Get</a:t>
            </a:r>
            <a:r>
              <a:rPr lang="pt-BR" dirty="0" smtClean="0"/>
              <a:t> (</a:t>
            </a:r>
            <a:r>
              <a:rPr lang="pt-BR" dirty="0" err="1" smtClean="0"/>
              <a:t>nCsma</a:t>
            </a:r>
            <a:r>
              <a:rPr lang="pt-BR" dirty="0" smtClean="0"/>
              <a:t>))</a:t>
            </a:r>
            <a:endParaRPr lang="pt-B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188" y="1632471"/>
            <a:ext cx="461962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Roteamento e </a:t>
            </a:r>
            <a:r>
              <a:rPr lang="pt-BR" dirty="0" err="1" smtClean="0"/>
              <a:t>beacons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052736"/>
            <a:ext cx="8583488" cy="5400600"/>
          </a:xfrm>
        </p:spPr>
        <p:txBody>
          <a:bodyPr/>
          <a:lstStyle/>
          <a:p>
            <a:endParaRPr lang="pt-BR" sz="2400" dirty="0" smtClean="0"/>
          </a:p>
          <a:p>
            <a:r>
              <a:rPr lang="pt-BR" sz="2400" dirty="0" smtClean="0"/>
              <a:t>Uma </a:t>
            </a:r>
            <a:r>
              <a:rPr lang="pt-BR" sz="2400" dirty="0"/>
              <a:t>vez que construímos uma </a:t>
            </a:r>
            <a:r>
              <a:rPr lang="pt-BR" sz="2400" dirty="0" err="1" smtClean="0"/>
              <a:t>inter-rede</a:t>
            </a:r>
            <a:r>
              <a:rPr lang="pt-BR" sz="2400" dirty="0" smtClean="0"/>
              <a:t>,</a:t>
            </a:r>
            <a:r>
              <a:rPr lang="pt-BR" sz="2400" dirty="0"/>
              <a:t> </a:t>
            </a:r>
            <a:r>
              <a:rPr lang="pt-BR" sz="2400" dirty="0" smtClean="0"/>
              <a:t>precisamos </a:t>
            </a:r>
            <a:r>
              <a:rPr lang="pt-BR" sz="2400" dirty="0"/>
              <a:t>ativar o roteamento </a:t>
            </a:r>
            <a:r>
              <a:rPr lang="pt-BR" sz="2400" dirty="0" err="1"/>
              <a:t>inter-redes</a:t>
            </a:r>
            <a:r>
              <a:rPr lang="pt-BR" sz="2400" dirty="0"/>
              <a:t>, assim como fizemos </a:t>
            </a:r>
            <a:r>
              <a:rPr lang="pt-BR" sz="2400" dirty="0" smtClean="0"/>
              <a:t>no exemplo anterior;</a:t>
            </a:r>
          </a:p>
          <a:p>
            <a:endParaRPr lang="pt-BR" sz="2400" dirty="0" smtClean="0"/>
          </a:p>
          <a:p>
            <a:endParaRPr lang="pt-BR" sz="2400" dirty="0" smtClean="0"/>
          </a:p>
          <a:p>
            <a:r>
              <a:rPr lang="pt-BR" sz="2400" dirty="0" smtClean="0"/>
              <a:t>Configuramos o AP para gerar </a:t>
            </a:r>
            <a:r>
              <a:rPr lang="pt-BR" sz="2400" dirty="0" err="1" smtClean="0"/>
              <a:t>beacons</a:t>
            </a:r>
            <a:r>
              <a:rPr lang="pt-BR" sz="2400" dirty="0" smtClean="0"/>
              <a:t>;</a:t>
            </a:r>
          </a:p>
          <a:p>
            <a:r>
              <a:rPr lang="pt-BR" sz="2400" dirty="0" smtClean="0"/>
              <a:t>Esses </a:t>
            </a:r>
            <a:r>
              <a:rPr lang="pt-BR" sz="2400" dirty="0" err="1" smtClean="0"/>
              <a:t>beacons</a:t>
            </a:r>
            <a:r>
              <a:rPr lang="pt-BR" sz="2400" dirty="0" smtClean="0"/>
              <a:t> serão gerados para sempre, e </a:t>
            </a:r>
            <a:r>
              <a:rPr lang="pt-BR" sz="2400" dirty="0"/>
              <a:t>isso irá resultar em eventos sendo escalonados no futuro indefinidamente, por isso devemos dizer para o </a:t>
            </a:r>
            <a:r>
              <a:rPr lang="pt-BR" sz="2400" dirty="0" smtClean="0"/>
              <a:t>simulador parar.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22</a:t>
            </a:fld>
            <a:endParaRPr lang="pt-BR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92" y="1124744"/>
            <a:ext cx="59531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92" y="3160809"/>
            <a:ext cx="39147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Habilitando o </a:t>
            </a:r>
            <a:r>
              <a:rPr lang="pt-BR" dirty="0" err="1" smtClean="0"/>
              <a:t>pcap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052736"/>
            <a:ext cx="8583488" cy="5400600"/>
          </a:xfrm>
        </p:spPr>
        <p:txBody>
          <a:bodyPr/>
          <a:lstStyle/>
          <a:p>
            <a:endParaRPr lang="pt-BR" sz="2400" dirty="0" smtClean="0"/>
          </a:p>
          <a:p>
            <a:endParaRPr lang="pt-BR" sz="2400" dirty="0"/>
          </a:p>
          <a:p>
            <a:endParaRPr lang="pt-BR" sz="2400" dirty="0" smtClean="0"/>
          </a:p>
          <a:p>
            <a:r>
              <a:rPr lang="pt-BR" sz="2400" dirty="0" smtClean="0"/>
              <a:t>Criamos rastreamento suficiente para cobrir todas as três redes;</a:t>
            </a:r>
          </a:p>
          <a:p>
            <a:r>
              <a:rPr lang="pt-BR" sz="2400" dirty="0" smtClean="0"/>
              <a:t>Estas três linhas de código irão iniciar o rastreamento do </a:t>
            </a:r>
            <a:r>
              <a:rPr lang="pt-BR" sz="2400" dirty="0" err="1" smtClean="0"/>
              <a:t>pcap</a:t>
            </a:r>
            <a:r>
              <a:rPr lang="pt-BR" sz="2400" dirty="0" smtClean="0"/>
              <a:t> em ambos os nós ponto-a-ponto, que funcionam como nosso </a:t>
            </a:r>
            <a:r>
              <a:rPr lang="pt-BR" sz="2400" dirty="0" err="1" smtClean="0"/>
              <a:t>backbone</a:t>
            </a:r>
            <a:r>
              <a:rPr lang="pt-BR" sz="2400" dirty="0" smtClean="0"/>
              <a:t>;</a:t>
            </a:r>
          </a:p>
          <a:p>
            <a:r>
              <a:rPr lang="pt-BR" sz="2400" dirty="0" smtClean="0"/>
              <a:t>Eles irão iniciar um modo promíscuo (monitor) de rastreamento na rede Wi-Fi e na rede CSMA;</a:t>
            </a:r>
          </a:p>
          <a:p>
            <a:r>
              <a:rPr lang="pt-BR" sz="2400" dirty="0" smtClean="0"/>
              <a:t>Isto vai permitir ver todo o tráfego com um número mínimo de arquivos de rastreamento.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23</a:t>
            </a:fld>
            <a:endParaRPr lang="pt-BR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72" y="1340768"/>
            <a:ext cx="627697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Simulador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sz="2400" dirty="0"/>
          </a:p>
          <a:p>
            <a:endParaRPr lang="pt-BR" sz="2400" dirty="0" smtClean="0"/>
          </a:p>
          <a:p>
            <a:r>
              <a:rPr lang="pt-BR" sz="2400" dirty="0" smtClean="0"/>
              <a:t>Colocamos a simulação em execução;</a:t>
            </a:r>
          </a:p>
          <a:p>
            <a:r>
              <a:rPr lang="pt-BR" sz="2400" dirty="0" smtClean="0"/>
              <a:t>Limpamos a simulação;</a:t>
            </a:r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 smtClean="0"/>
          </a:p>
          <a:p>
            <a:r>
              <a:rPr lang="pt-BR" sz="2400" dirty="0" smtClean="0"/>
              <a:t>Resultado da simulação através de linha de comando no terminal.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24</a:t>
            </a:fld>
            <a:endParaRPr lang="pt-BR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12776"/>
            <a:ext cx="284797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35226" y="3827848"/>
            <a:ext cx="5916445" cy="1719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2616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o GppCom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b="1" dirty="0" smtClean="0"/>
              <a:t>A meta do GppCom é criar na UFRN um ambiente de </a:t>
            </a:r>
            <a:r>
              <a:rPr lang="pt-BR" sz="2000" b="1" dirty="0" err="1" smtClean="0"/>
              <a:t>P&amp;D</a:t>
            </a:r>
            <a:r>
              <a:rPr lang="pt-BR" sz="2000" b="1" dirty="0" smtClean="0"/>
              <a:t>&amp;I através de prototipagem rápida baseada em simulação via software e hardware nas áreas de sistemas de comunicação e processamento digital de sinais e imagens. O Grupo é formado pelos professores: Vicente Angelo de Sousa Junior (coordenador), Luiz Gonzaga de Queiroz Silveira Junior (</a:t>
            </a:r>
            <a:r>
              <a:rPr lang="pt-BR" sz="2000" b="1" dirty="0" err="1" smtClean="0"/>
              <a:t>vice-coordenador</a:t>
            </a:r>
            <a:r>
              <a:rPr lang="pt-BR" sz="2000" b="1" dirty="0" smtClean="0"/>
              <a:t>), Luiz Felipe de Queiroz Silveira, Marcio Eduardo da Costa Rodrigues, Adaildo Gomes D'Assunção (pesquisador associado), Cláudio Rodrigues Muniz da Silva (pesquisador associado), Cristhianne de Fátima Linhares de Vasconcelos (pesquisador associado). O GppCom está de portas abertas para novas parcerias, </a:t>
            </a:r>
            <a:r>
              <a:rPr lang="pt-BR" sz="2000" b="1" dirty="0" smtClean="0">
                <a:hlinkClick r:id="rId2"/>
              </a:rPr>
              <a:t>conheça o </a:t>
            </a:r>
            <a:r>
              <a:rPr lang="pt-BR" sz="2000" b="1" dirty="0" err="1" smtClean="0">
                <a:hlinkClick r:id="rId2"/>
              </a:rPr>
              <a:t>portifolio</a:t>
            </a:r>
            <a:r>
              <a:rPr lang="pt-BR" sz="2000" b="1" dirty="0" smtClean="0">
                <a:hlinkClick r:id="rId2"/>
              </a:rPr>
              <a:t> do grupo</a:t>
            </a:r>
            <a:r>
              <a:rPr lang="pt-BR" sz="2000" b="1" dirty="0" smtClean="0"/>
              <a:t>. </a:t>
            </a:r>
          </a:p>
          <a:p>
            <a:endParaRPr lang="pt-BR" sz="2000" b="1" dirty="0" smtClean="0"/>
          </a:p>
          <a:p>
            <a:r>
              <a:rPr lang="pt-BR" sz="2000" b="1" dirty="0" smtClean="0"/>
              <a:t>Contato: </a:t>
            </a:r>
            <a:r>
              <a:rPr lang="pt-BR" sz="2000" dirty="0" smtClean="0"/>
              <a:t>vicente.gppcom@gmail.com</a:t>
            </a:r>
          </a:p>
          <a:p>
            <a:endParaRPr lang="pt-BR" sz="2000" dirty="0" smtClean="0"/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033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CSMA/CA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052736"/>
            <a:ext cx="8583488" cy="5472608"/>
          </a:xfrm>
        </p:spPr>
        <p:txBody>
          <a:bodyPr/>
          <a:lstStyle/>
          <a:p>
            <a:r>
              <a:rPr lang="pt-BR" sz="2400" dirty="0"/>
              <a:t>Assim </a:t>
            </a:r>
            <a:r>
              <a:rPr lang="pt-BR" sz="2400" dirty="0" smtClean="0"/>
              <a:t>como o padrão IEEE 802.3 (Ethernet) utiliza uma estratégia de controle do acesso ao meio (CSMA/CD), o padrão IEEE 802.11 (Wi-Fi) também precisa de uma estratégia de controle;</a:t>
            </a:r>
            <a:endParaRPr lang="pt-BR" sz="2400" dirty="0"/>
          </a:p>
          <a:p>
            <a:r>
              <a:rPr lang="pt-BR" sz="2400" dirty="0" smtClean="0"/>
              <a:t>Na transmissão sem fio, o dispositivo não consegue </a:t>
            </a:r>
            <a:r>
              <a:rPr lang="pt-BR" sz="2400" dirty="0"/>
              <a:t>transmitir e continuar monitorando </a:t>
            </a:r>
            <a:r>
              <a:rPr lang="pt-BR" sz="2400" dirty="0" smtClean="0"/>
              <a:t>se há ocorrência </a:t>
            </a:r>
            <a:r>
              <a:rPr lang="pt-BR" sz="2400" dirty="0"/>
              <a:t>de </a:t>
            </a:r>
            <a:r>
              <a:rPr lang="pt-BR" sz="2400" dirty="0" smtClean="0"/>
              <a:t>colisão, pois o mesmo envia e recebe pacotes em frequências diferentes;</a:t>
            </a:r>
          </a:p>
          <a:p>
            <a:r>
              <a:rPr lang="pt-BR" sz="2400" dirty="0" smtClean="0"/>
              <a:t>Então, o Wi-Fi utiliza uma variante do CSMA para evitar a colisão (</a:t>
            </a:r>
            <a:r>
              <a:rPr lang="pt-BR" sz="2400" i="1" dirty="0" err="1" smtClean="0"/>
              <a:t>Colision</a:t>
            </a:r>
            <a:r>
              <a:rPr lang="pt-BR" sz="2400" i="1" dirty="0" smtClean="0"/>
              <a:t> </a:t>
            </a:r>
            <a:r>
              <a:rPr lang="pt-BR" sz="2400" i="1" dirty="0" err="1" smtClean="0"/>
              <a:t>Avoidance</a:t>
            </a:r>
            <a:r>
              <a:rPr lang="pt-BR" sz="2400" dirty="0" smtClean="0"/>
              <a:t>);</a:t>
            </a:r>
          </a:p>
          <a:p>
            <a:r>
              <a:rPr lang="pt-BR" sz="2400" dirty="0" smtClean="0"/>
              <a:t>As estações em uma rede Wi-Fi estão constantemente monitorando a intensidade de sinal ao seu redor para saber o momento de transmitir e evitar colisões;</a:t>
            </a:r>
          </a:p>
          <a:p>
            <a:r>
              <a:rPr lang="pt-BR" sz="2400" dirty="0" smtClean="0"/>
              <a:t>Porém, essa situação pode apresentar um problema.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482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 do nó escondido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052736"/>
            <a:ext cx="8583488" cy="5472608"/>
          </a:xfrm>
        </p:spPr>
        <p:txBody>
          <a:bodyPr/>
          <a:lstStyle/>
          <a:p>
            <a:r>
              <a:rPr lang="pt-BR" sz="2400" dirty="0" smtClean="0"/>
              <a:t>Muitas vezes uma estação não está no campo de alcance de outra e pode ocorrer de ambas transmitirem pacotes, ao mesmo tempo, para uma estação que esteja ao alcance das duas;</a:t>
            </a:r>
          </a:p>
          <a:p>
            <a:r>
              <a:rPr lang="pt-BR" sz="2400" dirty="0" smtClean="0"/>
              <a:t>O que fazer para solucionar </a:t>
            </a:r>
            <a:r>
              <a:rPr lang="pt-BR" sz="2400" dirty="0"/>
              <a:t>esse problema</a:t>
            </a:r>
            <a:r>
              <a:rPr lang="pt-BR" sz="2400" dirty="0" smtClean="0"/>
              <a:t>?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4</a:t>
            </a:fld>
            <a:endParaRPr lang="pt-BR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82528" y="3154288"/>
            <a:ext cx="3209925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2482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RTS/CTS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052736"/>
            <a:ext cx="8697788" cy="5472608"/>
          </a:xfrm>
        </p:spPr>
        <p:txBody>
          <a:bodyPr/>
          <a:lstStyle/>
          <a:p>
            <a:r>
              <a:rPr lang="pt-BR" sz="2400" dirty="0" smtClean="0"/>
              <a:t>Antes de a estação enviar um pacote com dados, ela enviará um pacote de controle chamado RTS (</a:t>
            </a:r>
            <a:r>
              <a:rPr lang="pt-BR" sz="2400" i="1" dirty="0" err="1" smtClean="0"/>
              <a:t>Request</a:t>
            </a:r>
            <a:r>
              <a:rPr lang="pt-BR" sz="2400" i="1" dirty="0" smtClean="0"/>
              <a:t> To </a:t>
            </a:r>
            <a:r>
              <a:rPr lang="pt-BR" sz="2400" i="1" dirty="0" err="1" smtClean="0"/>
              <a:t>Send</a:t>
            </a:r>
            <a:r>
              <a:rPr lang="pt-BR" sz="2400" dirty="0" smtClean="0"/>
              <a:t>) para requisitar o canal para a transmissão;</a:t>
            </a:r>
          </a:p>
          <a:p>
            <a:r>
              <a:rPr lang="pt-BR" sz="2400" dirty="0" smtClean="0"/>
              <a:t>Se o canal estiver livre, a estação receptora enviará um pacote de controle CTS (</a:t>
            </a:r>
            <a:r>
              <a:rPr lang="pt-BR" sz="2400" i="1" dirty="0" err="1" smtClean="0"/>
              <a:t>Clear</a:t>
            </a:r>
            <a:r>
              <a:rPr lang="pt-BR" sz="2400" i="1" dirty="0" smtClean="0"/>
              <a:t> To </a:t>
            </a:r>
            <a:r>
              <a:rPr lang="pt-BR" sz="2400" i="1" dirty="0" err="1" smtClean="0"/>
              <a:t>Send</a:t>
            </a:r>
            <a:r>
              <a:rPr lang="pt-BR" sz="2400" dirty="0" smtClean="0"/>
              <a:t>);</a:t>
            </a:r>
          </a:p>
          <a:p>
            <a:r>
              <a:rPr lang="pt-BR" sz="2400" dirty="0" smtClean="0"/>
              <a:t>As estações próximas à estação receptora que não receberam o pacote RTS, receberão o pacote CTS e deixarão o canal livre para que a transmissão ocorra;</a:t>
            </a:r>
          </a:p>
          <a:p>
            <a:pPr lvl="1"/>
            <a:r>
              <a:rPr lang="pt-BR" sz="2000" dirty="0" smtClean="0"/>
              <a:t>O uso dos pacotes de controle</a:t>
            </a:r>
          </a:p>
          <a:p>
            <a:pPr marL="457200" lvl="1" indent="0">
              <a:buNone/>
            </a:pPr>
            <a:r>
              <a:rPr lang="pt-BR" sz="2000" dirty="0" smtClean="0"/>
              <a:t>RTS e CTS evitam colisões,</a:t>
            </a:r>
          </a:p>
          <a:p>
            <a:pPr marL="457200" lvl="1" indent="0">
              <a:buNone/>
            </a:pPr>
            <a:r>
              <a:rPr lang="pt-BR" sz="2000" dirty="0" smtClean="0"/>
              <a:t>porém inserem overhead</a:t>
            </a:r>
          </a:p>
          <a:p>
            <a:pPr marL="457200" lvl="1" indent="0">
              <a:buNone/>
            </a:pPr>
            <a:r>
              <a:rPr lang="pt-BR" sz="2000" dirty="0" smtClean="0"/>
              <a:t>na transmissão;</a:t>
            </a:r>
          </a:p>
          <a:p>
            <a:pPr lvl="1"/>
            <a:r>
              <a:rPr lang="pt-BR" sz="2000" dirty="0" smtClean="0"/>
              <a:t>É interessante o seu uso em</a:t>
            </a:r>
          </a:p>
          <a:p>
            <a:pPr marL="457200" lvl="1" indent="0">
              <a:buNone/>
            </a:pPr>
            <a:r>
              <a:rPr lang="pt-BR" sz="2000" dirty="0" smtClean="0"/>
              <a:t>canais com mal comportamento e envio de pacotes grandes.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5</a:t>
            </a:fld>
            <a:endParaRPr lang="pt-BR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205436"/>
            <a:ext cx="430530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906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Cenário do exemplo 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052736"/>
            <a:ext cx="8583488" cy="5472608"/>
          </a:xfrm>
        </p:spPr>
        <p:txBody>
          <a:bodyPr/>
          <a:lstStyle/>
          <a:p>
            <a:r>
              <a:rPr lang="pt-BR" sz="2400" dirty="0" smtClean="0"/>
              <a:t>O exemplo 3 expande ainda mais os conceitos de dispositivos e canais. Agora, temos três redes e três canais diferentes;</a:t>
            </a:r>
          </a:p>
          <a:p>
            <a:r>
              <a:rPr lang="pt-BR" sz="2400" dirty="0" smtClean="0"/>
              <a:t>Assim </a:t>
            </a:r>
            <a:r>
              <a:rPr lang="pt-BR" sz="2400" dirty="0"/>
              <a:t>como vimos assistentes de topologia (objetos) ponto-a-ponto e </a:t>
            </a:r>
            <a:r>
              <a:rPr lang="pt-BR" sz="2400" dirty="0" smtClean="0"/>
              <a:t>CSMA, </a:t>
            </a:r>
            <a:r>
              <a:rPr lang="pt-BR" sz="2400" dirty="0"/>
              <a:t>quando </a:t>
            </a:r>
            <a:r>
              <a:rPr lang="pt-BR" sz="2400" dirty="0" smtClean="0"/>
              <a:t>na </a:t>
            </a:r>
            <a:r>
              <a:rPr lang="pt-BR" sz="2400" dirty="0"/>
              <a:t>construção </a:t>
            </a:r>
            <a:r>
              <a:rPr lang="pt-BR" sz="2400" dirty="0" smtClean="0"/>
              <a:t>dos exemplos anteriores, veremos </a:t>
            </a:r>
            <a:r>
              <a:rPr lang="pt-BR" sz="2400" dirty="0"/>
              <a:t>assistentes </a:t>
            </a:r>
            <a:r>
              <a:rPr lang="pt-BR" sz="2400" dirty="0" err="1" smtClean="0"/>
              <a:t>Wifi</a:t>
            </a:r>
            <a:r>
              <a:rPr lang="pt-BR" sz="2400" dirty="0" smtClean="0"/>
              <a:t>;</a:t>
            </a:r>
            <a:endParaRPr lang="pt-BR" sz="2400" dirty="0"/>
          </a:p>
          <a:p>
            <a:r>
              <a:rPr lang="pt-BR" sz="2400" dirty="0" smtClean="0"/>
              <a:t>O parâmetro </a:t>
            </a:r>
            <a:r>
              <a:rPr lang="pt-BR" sz="2400" dirty="0" err="1" smtClean="0"/>
              <a:t>nCsma</a:t>
            </a:r>
            <a:r>
              <a:rPr lang="pt-BR" sz="2400" dirty="0" smtClean="0"/>
              <a:t> definia o número de nós CSMA. Da mesma forma, </a:t>
            </a:r>
            <a:r>
              <a:rPr lang="pt-BR" sz="2400" dirty="0" err="1" smtClean="0"/>
              <a:t>nWifi</a:t>
            </a:r>
            <a:r>
              <a:rPr lang="pt-BR" sz="2400" dirty="0" smtClean="0"/>
              <a:t> definirá quantos </a:t>
            </a:r>
            <a:r>
              <a:rPr lang="pt-BR" sz="2400" dirty="0"/>
              <a:t>nós </a:t>
            </a:r>
            <a:r>
              <a:rPr lang="pt-BR" sz="2400" dirty="0" smtClean="0"/>
              <a:t>STA (estações) serão </a:t>
            </a:r>
            <a:r>
              <a:rPr lang="pt-BR" sz="2400" dirty="0"/>
              <a:t>criados na </a:t>
            </a:r>
            <a:r>
              <a:rPr lang="pt-BR" sz="2400" dirty="0" smtClean="0"/>
              <a:t>simulação;</a:t>
            </a:r>
          </a:p>
          <a:p>
            <a:r>
              <a:rPr lang="pt-BR" sz="2400" dirty="0" smtClean="0"/>
              <a:t>Sempre haverá um </a:t>
            </a:r>
            <a:r>
              <a:rPr lang="pt-BR" sz="2400" dirty="0"/>
              <a:t>nó AP (</a:t>
            </a:r>
            <a:r>
              <a:rPr lang="pt-BR" sz="2400" dirty="0" err="1"/>
              <a:t>access</a:t>
            </a:r>
            <a:r>
              <a:rPr lang="pt-BR" sz="2400" dirty="0"/>
              <a:t> point) na rede sem fio</a:t>
            </a:r>
            <a:r>
              <a:rPr lang="pt-BR" sz="2400" dirty="0" smtClean="0"/>
              <a:t>.</a:t>
            </a:r>
            <a:endParaRPr lang="pt-BR" sz="1200" b="1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6</a:t>
            </a:fld>
            <a:endParaRPr lang="pt-BR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045248"/>
            <a:ext cx="602932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179512" y="908720"/>
            <a:ext cx="8583488" cy="5400600"/>
          </a:xfrm>
        </p:spPr>
        <p:txBody>
          <a:bodyPr/>
          <a:lstStyle/>
          <a:p>
            <a:endParaRPr lang="pt-BR" sz="2400" dirty="0" smtClean="0"/>
          </a:p>
          <a:p>
            <a:endParaRPr lang="pt-BR" sz="2400" dirty="0"/>
          </a:p>
          <a:p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  <a:p>
            <a:r>
              <a:rPr lang="pt-BR" sz="2400" dirty="0" smtClean="0"/>
              <a:t>Definimos as bibliotecas que serão utilizadas;</a:t>
            </a:r>
          </a:p>
          <a:p>
            <a:r>
              <a:rPr lang="pt-BR" sz="2400" dirty="0" smtClean="0"/>
              <a:t>As novas inclusões correspondem ao módulo </a:t>
            </a:r>
            <a:r>
              <a:rPr lang="pt-BR" sz="2400" dirty="0" err="1" smtClean="0"/>
              <a:t>Wifi</a:t>
            </a:r>
            <a:r>
              <a:rPr lang="pt-BR" sz="2400" dirty="0" smtClean="0"/>
              <a:t> e ao módulo de mobilidade;</a:t>
            </a:r>
            <a:endParaRPr lang="pt-BR" sz="2400" dirty="0"/>
          </a:p>
          <a:p>
            <a:endParaRPr lang="pt-BR" sz="2400" dirty="0" smtClean="0"/>
          </a:p>
          <a:p>
            <a:endParaRPr lang="pt-BR" sz="2400" dirty="0" smtClean="0"/>
          </a:p>
          <a:p>
            <a:r>
              <a:rPr lang="pt-BR" sz="2400" dirty="0" smtClean="0"/>
              <a:t>O </a:t>
            </a:r>
            <a:r>
              <a:rPr lang="pt-BR" sz="2400" dirty="0" err="1" smtClean="0"/>
              <a:t>namespace</a:t>
            </a:r>
            <a:r>
              <a:rPr lang="pt-BR" sz="2400" dirty="0" smtClean="0"/>
              <a:t> ns3 é usado;</a:t>
            </a:r>
            <a:endParaRPr lang="pt-BR" sz="2400" dirty="0"/>
          </a:p>
          <a:p>
            <a:r>
              <a:rPr lang="pt-BR" sz="2400" dirty="0" smtClean="0"/>
              <a:t>Um componente de registro é definido</a:t>
            </a:r>
            <a:r>
              <a:rPr lang="pt-BR" sz="2400" dirty="0"/>
              <a:t>.</a:t>
            </a:r>
            <a:endParaRPr lang="pt-BR" sz="2400" dirty="0" smtClean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7</a:t>
            </a:fld>
            <a:endParaRPr lang="pt-B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92" y="908720"/>
            <a:ext cx="455295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80" y="4365104"/>
            <a:ext cx="55816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808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Parâmetros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052736"/>
            <a:ext cx="8964488" cy="5472608"/>
          </a:xfrm>
        </p:spPr>
        <p:txBody>
          <a:bodyPr/>
          <a:lstStyle/>
          <a:p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  <a:p>
            <a:r>
              <a:rPr lang="pt-BR" sz="2400" dirty="0" smtClean="0"/>
              <a:t>Alteramos as variáveis </a:t>
            </a:r>
            <a:r>
              <a:rPr lang="pt-BR" sz="2400" dirty="0" err="1" smtClean="0"/>
              <a:t>nCsma</a:t>
            </a:r>
            <a:r>
              <a:rPr lang="pt-BR" sz="2400" dirty="0"/>
              <a:t>, </a:t>
            </a:r>
            <a:r>
              <a:rPr lang="pt-BR" sz="2400" dirty="0" err="1"/>
              <a:t>nWifi</a:t>
            </a:r>
            <a:r>
              <a:rPr lang="pt-BR" sz="2400" dirty="0"/>
              <a:t> e </a:t>
            </a:r>
            <a:r>
              <a:rPr lang="pt-BR" sz="2400" dirty="0" err="1" smtClean="0"/>
              <a:t>verbose</a:t>
            </a:r>
            <a:r>
              <a:rPr lang="pt-BR" sz="2400" dirty="0" smtClean="0"/>
              <a:t> como parâmetros através de linha </a:t>
            </a:r>
            <a:r>
              <a:rPr lang="pt-BR" sz="2400" dirty="0"/>
              <a:t>de comando </a:t>
            </a:r>
            <a:r>
              <a:rPr lang="pt-BR" sz="2400" dirty="0" smtClean="0"/>
              <a:t>no momento da execução;</a:t>
            </a:r>
          </a:p>
          <a:p>
            <a:r>
              <a:rPr lang="pt-BR" sz="2400" dirty="0" smtClean="0"/>
              <a:t>Exemplo: ./</a:t>
            </a:r>
            <a:r>
              <a:rPr lang="pt-BR" sz="2400" dirty="0" err="1" smtClean="0"/>
              <a:t>waf</a:t>
            </a:r>
            <a:r>
              <a:rPr lang="pt-BR" sz="2400" dirty="0" smtClean="0"/>
              <a:t> --</a:t>
            </a:r>
            <a:r>
              <a:rPr lang="pt-BR" sz="2400" dirty="0" err="1" smtClean="0"/>
              <a:t>run</a:t>
            </a:r>
            <a:r>
              <a:rPr lang="pt-BR" sz="2400" dirty="0" smtClean="0"/>
              <a:t> “</a:t>
            </a:r>
            <a:r>
              <a:rPr lang="pt-BR" sz="2400" dirty="0" err="1" smtClean="0"/>
              <a:t>third</a:t>
            </a:r>
            <a:r>
              <a:rPr lang="pt-BR" sz="2400" dirty="0" smtClean="0"/>
              <a:t> --</a:t>
            </a:r>
            <a:r>
              <a:rPr lang="pt-BR" sz="2400" dirty="0" err="1" smtClean="0"/>
              <a:t>nWifi</a:t>
            </a:r>
            <a:r>
              <a:rPr lang="pt-BR" sz="2400" dirty="0" smtClean="0"/>
              <a:t> = 10”;</a:t>
            </a:r>
          </a:p>
          <a:p>
            <a:endParaRPr lang="pt-BR" sz="2400" dirty="0"/>
          </a:p>
          <a:p>
            <a:endParaRPr lang="pt-BR" sz="2400" dirty="0" smtClean="0"/>
          </a:p>
          <a:p>
            <a:r>
              <a:rPr lang="pt-BR" sz="2400" dirty="0" smtClean="0"/>
              <a:t>Parâmetro para habilitar </a:t>
            </a:r>
            <a:r>
              <a:rPr lang="pt-BR" sz="2400" dirty="0"/>
              <a:t>ou desabilitar componentes de </a:t>
            </a:r>
            <a:r>
              <a:rPr lang="pt-BR" sz="2400" dirty="0" smtClean="0"/>
              <a:t>registro.</a:t>
            </a:r>
          </a:p>
          <a:p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8</a:t>
            </a:fld>
            <a:endParaRPr lang="pt-B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32" y="1052736"/>
            <a:ext cx="8554268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436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Rede ponto-a-ponto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052736"/>
            <a:ext cx="8964488" cy="5472608"/>
          </a:xfrm>
        </p:spPr>
        <p:txBody>
          <a:bodyPr/>
          <a:lstStyle/>
          <a:p>
            <a:endParaRPr lang="pt-BR" sz="2400" dirty="0"/>
          </a:p>
          <a:p>
            <a:r>
              <a:rPr lang="pt-BR" sz="2400" dirty="0" smtClean="0"/>
              <a:t>Criamos os nós;</a:t>
            </a:r>
          </a:p>
          <a:p>
            <a:endParaRPr lang="pt-BR" sz="2400" dirty="0" smtClean="0"/>
          </a:p>
          <a:p>
            <a:endParaRPr lang="pt-BR" sz="2400" dirty="0" smtClean="0"/>
          </a:p>
          <a:p>
            <a:r>
              <a:rPr lang="pt-BR" sz="2400" dirty="0" smtClean="0"/>
              <a:t>Criamos o canal ponto-a-ponto;</a:t>
            </a:r>
          </a:p>
          <a:p>
            <a:endParaRPr lang="pt-BR" sz="2400" dirty="0" smtClean="0"/>
          </a:p>
          <a:p>
            <a:endParaRPr lang="pt-BR" sz="2400" dirty="0"/>
          </a:p>
          <a:p>
            <a:r>
              <a:rPr lang="pt-BR" sz="2400" dirty="0" smtClean="0"/>
              <a:t>Instalamos os net </a:t>
            </a:r>
            <a:r>
              <a:rPr lang="pt-BR" sz="2400" dirty="0" err="1" smtClean="0"/>
              <a:t>devices</a:t>
            </a:r>
            <a:r>
              <a:rPr lang="pt-BR" sz="2400" dirty="0" smtClean="0"/>
              <a:t> nos nós.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9</a:t>
            </a:fld>
            <a:endParaRPr lang="pt-B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588" y="4624412"/>
            <a:ext cx="3340578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20" y="1077020"/>
            <a:ext cx="27336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19" y="2132856"/>
            <a:ext cx="802957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20" y="3693418"/>
            <a:ext cx="53149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95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ology at work design templat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4D4D4D"/>
        </a:dk1>
        <a:lt1>
          <a:srgbClr val="FFFFD9"/>
        </a:lt1>
        <a:dk2>
          <a:srgbClr val="000000"/>
        </a:dk2>
        <a:lt2>
          <a:srgbClr val="7F7F7D"/>
        </a:lt2>
        <a:accent1>
          <a:srgbClr val="DEDACF"/>
        </a:accent1>
        <a:accent2>
          <a:srgbClr val="536D89"/>
        </a:accent2>
        <a:accent3>
          <a:srgbClr val="FFFFE9"/>
        </a:accent3>
        <a:accent4>
          <a:srgbClr val="404040"/>
        </a:accent4>
        <a:accent5>
          <a:srgbClr val="ECEAE4"/>
        </a:accent5>
        <a:accent6>
          <a:srgbClr val="4A627C"/>
        </a:accent6>
        <a:hlink>
          <a:srgbClr val="943C35"/>
        </a:hlink>
        <a:folHlink>
          <a:srgbClr val="63406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E1EAED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EEF3F4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85B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666666"/>
        </a:dk1>
        <a:lt1>
          <a:srgbClr val="FFFFFF"/>
        </a:lt1>
        <a:dk2>
          <a:srgbClr val="000000"/>
        </a:dk2>
        <a:lt2>
          <a:srgbClr val="333333"/>
        </a:lt2>
        <a:accent1>
          <a:srgbClr val="D7DCC8"/>
        </a:accent1>
        <a:accent2>
          <a:srgbClr val="8DC6FF"/>
        </a:accent2>
        <a:accent3>
          <a:srgbClr val="FFFFFF"/>
        </a:accent3>
        <a:accent4>
          <a:srgbClr val="565656"/>
        </a:accent4>
        <a:accent5>
          <a:srgbClr val="E8EBE0"/>
        </a:accent5>
        <a:accent6>
          <a:srgbClr val="7FB3E7"/>
        </a:accent6>
        <a:hlink>
          <a:srgbClr val="0066CC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58572B"/>
        </a:dk1>
        <a:lt1>
          <a:srgbClr val="FFFFFF"/>
        </a:lt1>
        <a:dk2>
          <a:srgbClr val="808000"/>
        </a:dk2>
        <a:lt2>
          <a:srgbClr val="333333"/>
        </a:lt2>
        <a:accent1>
          <a:srgbClr val="CCCC99"/>
        </a:accent1>
        <a:accent2>
          <a:srgbClr val="FFFFCC"/>
        </a:accent2>
        <a:accent3>
          <a:srgbClr val="FFFFFF"/>
        </a:accent3>
        <a:accent4>
          <a:srgbClr val="4A4923"/>
        </a:accent4>
        <a:accent5>
          <a:srgbClr val="E2E2CA"/>
        </a:accent5>
        <a:accent6>
          <a:srgbClr val="E7E7B9"/>
        </a:accent6>
        <a:hlink>
          <a:srgbClr val="9900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666633"/>
        </a:dk1>
        <a:lt1>
          <a:srgbClr val="008080"/>
        </a:lt1>
        <a:dk2>
          <a:srgbClr val="808000"/>
        </a:dk2>
        <a:lt2>
          <a:srgbClr val="005A58"/>
        </a:lt2>
        <a:accent1>
          <a:srgbClr val="B5C6B3"/>
        </a:accent1>
        <a:accent2>
          <a:srgbClr val="FFA962"/>
        </a:accent2>
        <a:accent3>
          <a:srgbClr val="AAC0C0"/>
        </a:accent3>
        <a:accent4>
          <a:srgbClr val="56562A"/>
        </a:accent4>
        <a:accent5>
          <a:srgbClr val="D7DFD6"/>
        </a:accent5>
        <a:accent6>
          <a:srgbClr val="E79958"/>
        </a:accent6>
        <a:hlink>
          <a:srgbClr val="FFEFCE"/>
        </a:hlink>
        <a:folHlink>
          <a:srgbClr val="A741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3366"/>
        </a:dk1>
        <a:lt1>
          <a:srgbClr val="A28E73"/>
        </a:lt1>
        <a:dk2>
          <a:srgbClr val="000099"/>
        </a:dk2>
        <a:lt2>
          <a:srgbClr val="D2C368"/>
        </a:lt2>
        <a:accent1>
          <a:srgbClr val="D1EBEA"/>
        </a:accent1>
        <a:accent2>
          <a:srgbClr val="CEC975"/>
        </a:accent2>
        <a:accent3>
          <a:srgbClr val="AAAACA"/>
        </a:accent3>
        <a:accent4>
          <a:srgbClr val="8A7861"/>
        </a:accent4>
        <a:accent5>
          <a:srgbClr val="E5F3F3"/>
        </a:accent5>
        <a:accent6>
          <a:srgbClr val="BAB669"/>
        </a:accent6>
        <a:hlink>
          <a:srgbClr val="7EBA93"/>
        </a:hlink>
        <a:folHlink>
          <a:srgbClr val="F09D3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36699"/>
        </a:dk1>
        <a:lt1>
          <a:srgbClr val="969696"/>
        </a:lt1>
        <a:dk2>
          <a:srgbClr val="000000"/>
        </a:dk2>
        <a:lt2>
          <a:srgbClr val="517FA1"/>
        </a:lt2>
        <a:accent1>
          <a:srgbClr val="F3F5DD"/>
        </a:accent1>
        <a:accent2>
          <a:srgbClr val="CB4B0A"/>
        </a:accent2>
        <a:accent3>
          <a:srgbClr val="AAAAAA"/>
        </a:accent3>
        <a:accent4>
          <a:srgbClr val="7F7F7F"/>
        </a:accent4>
        <a:accent5>
          <a:srgbClr val="F8F9EB"/>
        </a:accent5>
        <a:accent6>
          <a:srgbClr val="B84308"/>
        </a:accent6>
        <a:hlink>
          <a:srgbClr val="D4B224"/>
        </a:hlink>
        <a:folHlink>
          <a:srgbClr val="D58E5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5C1F00"/>
        </a:dk1>
        <a:lt1>
          <a:srgbClr val="8FA418"/>
        </a:lt1>
        <a:dk2>
          <a:srgbClr val="800000"/>
        </a:dk2>
        <a:lt2>
          <a:srgbClr val="A89546"/>
        </a:lt2>
        <a:accent1>
          <a:srgbClr val="EDF6BE"/>
        </a:accent1>
        <a:accent2>
          <a:srgbClr val="ADBC00"/>
        </a:accent2>
        <a:accent3>
          <a:srgbClr val="C0AAAA"/>
        </a:accent3>
        <a:accent4>
          <a:srgbClr val="798B13"/>
        </a:accent4>
        <a:accent5>
          <a:srgbClr val="F4FADB"/>
        </a:accent5>
        <a:accent6>
          <a:srgbClr val="9CAA00"/>
        </a:accent6>
        <a:hlink>
          <a:srgbClr val="FF7500"/>
        </a:hlink>
        <a:folHlink>
          <a:srgbClr val="3E5E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2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3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4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5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6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7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8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9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9147</TotalTime>
  <Words>1509</Words>
  <Application>Microsoft Office PowerPoint</Application>
  <PresentationFormat>On-screen Show (4:3)</PresentationFormat>
  <Paragraphs>236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Arial Black</vt:lpstr>
      <vt:lpstr>Calibri</vt:lpstr>
      <vt:lpstr>Times New Roman</vt:lpstr>
      <vt:lpstr>Technology at work design template</vt:lpstr>
      <vt:lpstr>PowerPoint Presentation</vt:lpstr>
      <vt:lpstr>Objetivos do hands-on</vt:lpstr>
      <vt:lpstr>CSMA/CA</vt:lpstr>
      <vt:lpstr>Problema do nó escondido</vt:lpstr>
      <vt:lpstr>RTS/CTS</vt:lpstr>
      <vt:lpstr>Cenário do exemplo 3</vt:lpstr>
      <vt:lpstr>Módulos</vt:lpstr>
      <vt:lpstr>Parâmetros</vt:lpstr>
      <vt:lpstr>Rede ponto-a-ponto</vt:lpstr>
      <vt:lpstr>Rede CSMA</vt:lpstr>
      <vt:lpstr>Rede Wi-Fi (1/3)</vt:lpstr>
      <vt:lpstr>Rede Wi-Fi (2/3)</vt:lpstr>
      <vt:lpstr>Rede Wi-Fi (3/3)</vt:lpstr>
      <vt:lpstr>Mobilidade (1/2)</vt:lpstr>
      <vt:lpstr>Mobilidade (2/2)</vt:lpstr>
      <vt:lpstr>Internet</vt:lpstr>
      <vt:lpstr>Endereçamento</vt:lpstr>
      <vt:lpstr>Aplicação (1/3)</vt:lpstr>
      <vt:lpstr>Aplicação (2/3)</vt:lpstr>
      <vt:lpstr>Aplicação (3/3)</vt:lpstr>
      <vt:lpstr>Cliente e servidor</vt:lpstr>
      <vt:lpstr>Roteamento e beacons</vt:lpstr>
      <vt:lpstr>Habilitando o pcap</vt:lpstr>
      <vt:lpstr>Simulador</vt:lpstr>
      <vt:lpstr>Sobre o GppCom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Comunicações Móveis</dc:title>
  <dc:creator>Juliana</dc:creator>
  <cp:lastModifiedBy>Daniel Flor</cp:lastModifiedBy>
  <cp:revision>722</cp:revision>
  <dcterms:created xsi:type="dcterms:W3CDTF">2010-09-08T14:21:37Z</dcterms:created>
  <dcterms:modified xsi:type="dcterms:W3CDTF">2018-07-23T03:57:31Z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TC010721571046</vt:lpwstr>
  </property>
</Properties>
</file>