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5" r:id="rId2"/>
    <p:sldId id="334" r:id="rId3"/>
    <p:sldId id="346" r:id="rId4"/>
    <p:sldId id="348" r:id="rId5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16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©Grupo GppCom@DCO-UFRN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31/03/2011</a:t>
            </a:r>
          </a:p>
        </p:txBody>
      </p:sp>
    </p:spTree>
    <p:extLst>
      <p:ext uri="{BB962C8B-B14F-4D97-AF65-F5344CB8AC3E}">
        <p14:creationId xmlns:p14="http://schemas.microsoft.com/office/powerpoint/2010/main" val="144959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38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EFA9-A741-46AB-8557-ED62BC726E3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2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57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Guilherme Oliveira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Guilherme.gppcom@gmail.com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03: </a:t>
            </a:r>
            <a:r>
              <a:rPr lang="pt-BR" sz="3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Challenges</a:t>
            </a:r>
            <a:endParaRPr lang="pt-BR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Guilherme </a:t>
            </a: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Oliveira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Daniel Flor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err="1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</a:t>
            </a:r>
            <a:r>
              <a:rPr lang="pt-BR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/DCO/UFRN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</a:t>
            </a: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26</a:t>
            </a: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/07/2018</a:t>
            </a:r>
            <a:endParaRPr lang="pt-BR" sz="16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01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857232"/>
            <a:ext cx="8583488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 smtClean="0"/>
              <a:t>Por padrão, a captura de pacotes está desabilitada no exemplo 3;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Isto pode ser alterado pelo terminal no momento da execução do código!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Execute novamente o exemplo 3, porém passando para a simulação por linha de comando o parâmetro que habilitará a captura de pacotes;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Exemplo</a:t>
            </a:r>
            <a:r>
              <a:rPr lang="pt-BR" sz="2000" dirty="0" smtClean="0"/>
              <a:t>: </a:t>
            </a:r>
            <a:r>
              <a:rPr lang="pt-BR" sz="2000" dirty="0"/>
              <a:t>./</a:t>
            </a:r>
            <a:r>
              <a:rPr lang="pt-BR" sz="2000" dirty="0" err="1"/>
              <a:t>waf</a:t>
            </a:r>
            <a:r>
              <a:rPr lang="pt-BR" sz="2000" dirty="0"/>
              <a:t> --</a:t>
            </a:r>
            <a:r>
              <a:rPr lang="pt-BR" sz="2000" dirty="0" err="1"/>
              <a:t>run</a:t>
            </a:r>
            <a:r>
              <a:rPr lang="pt-BR" sz="2000" dirty="0"/>
              <a:t> “</a:t>
            </a:r>
            <a:r>
              <a:rPr lang="pt-BR" sz="2000" dirty="0" err="1"/>
              <a:t>third</a:t>
            </a:r>
            <a:r>
              <a:rPr lang="pt-BR" sz="2000" dirty="0"/>
              <a:t> --</a:t>
            </a:r>
            <a:r>
              <a:rPr lang="pt-BR" sz="2000" dirty="0" err="1"/>
              <a:t>nWifi</a:t>
            </a:r>
            <a:r>
              <a:rPr lang="pt-BR" sz="2000" dirty="0"/>
              <a:t> = 10</a:t>
            </a:r>
            <a:r>
              <a:rPr lang="pt-BR" sz="2000" dirty="0" smtClean="0"/>
              <a:t>”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b="1" dirty="0" smtClean="0"/>
              <a:t>Analise os arquivos .</a:t>
            </a:r>
            <a:r>
              <a:rPr lang="pt-BR" sz="2000" b="1" dirty="0" err="1" smtClean="0"/>
              <a:t>pcap</a:t>
            </a:r>
            <a:r>
              <a:rPr lang="pt-BR" sz="2000" b="1" dirty="0" smtClean="0"/>
              <a:t> gerados no </a:t>
            </a:r>
            <a:r>
              <a:rPr lang="pt-BR" sz="2000" b="1" i="1" dirty="0" err="1" smtClean="0"/>
              <a:t>Wireshark</a:t>
            </a:r>
            <a:r>
              <a:rPr lang="pt-BR" sz="2000" b="1" i="1" dirty="0" smtClean="0"/>
              <a:t>.</a:t>
            </a:r>
            <a:endParaRPr lang="pt-BR" sz="2000" b="1" i="1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/>
              <a:t>O </a:t>
            </a:r>
            <a:r>
              <a:rPr lang="pt-BR" sz="1600" dirty="0" err="1"/>
              <a:t>NetAnim</a:t>
            </a:r>
            <a:r>
              <a:rPr lang="pt-BR" sz="1600" dirty="0"/>
              <a:t> é uma ferramenta de animação que trabalha com arquivos no formato XML de dados gerados de uma simulação</a:t>
            </a:r>
            <a:r>
              <a:rPr lang="pt-BR" sz="1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Arial" charset="0"/>
              </a:rPr>
              <a:t>Abra o código simulado no primeiro desafio e inclua a biblioteca do </a:t>
            </a:r>
            <a:r>
              <a:rPr lang="pt-BR" sz="1600" b="1" dirty="0" err="1">
                <a:latin typeface="Arial" charset="0"/>
              </a:rPr>
              <a:t>NetAnim</a:t>
            </a:r>
            <a:r>
              <a:rPr lang="pt-BR" sz="1600" b="1" dirty="0">
                <a:latin typeface="Arial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latin typeface="Arial" charset="0"/>
              </a:rPr>
              <a:t>#include "</a:t>
            </a:r>
            <a:r>
              <a:rPr lang="pt-BR" sz="1600" dirty="0" smtClean="0">
                <a:latin typeface="Arial" charset="0"/>
              </a:rPr>
              <a:t>ns3/</a:t>
            </a:r>
            <a:r>
              <a:rPr lang="pt-BR" sz="1600" dirty="0" err="1" smtClean="0">
                <a:latin typeface="Arial" charset="0"/>
              </a:rPr>
              <a:t>netanim-module.h</a:t>
            </a:r>
            <a:r>
              <a:rPr lang="pt-BR" sz="1600" dirty="0" smtClean="0">
                <a:latin typeface="Arial" charset="0"/>
              </a:rPr>
              <a:t>"</a:t>
            </a:r>
            <a:endParaRPr lang="pt-BR" sz="1600" dirty="0" smtClean="0"/>
          </a:p>
          <a:p>
            <a:pPr>
              <a:lnSpc>
                <a:spcPct val="150000"/>
              </a:lnSpc>
            </a:pPr>
            <a:r>
              <a:rPr lang="pt-BR" sz="1600" b="1" dirty="0" smtClean="0"/>
              <a:t>Antes de chamar o simulador (</a:t>
            </a:r>
            <a:r>
              <a:rPr lang="pt-BR" sz="1600" b="1" i="1" dirty="0" err="1" smtClean="0"/>
              <a:t>Simulation</a:t>
            </a:r>
            <a:r>
              <a:rPr lang="pt-BR" sz="1600" b="1" i="1" dirty="0" smtClean="0"/>
              <a:t>::</a:t>
            </a:r>
            <a:r>
              <a:rPr lang="pt-BR" sz="1600" b="1" i="1" dirty="0" err="1" smtClean="0"/>
              <a:t>Run</a:t>
            </a:r>
            <a:r>
              <a:rPr lang="pt-BR" sz="1600" b="1" dirty="0" smtClean="0"/>
              <a:t>), coloque os seguintes código: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Arial" charset="0"/>
              </a:rPr>
              <a:t>AnimationInterface</a:t>
            </a:r>
            <a:r>
              <a:rPr lang="pt-BR" sz="1600" dirty="0">
                <a:latin typeface="Arial" charset="0"/>
              </a:rPr>
              <a:t> </a:t>
            </a:r>
            <a:r>
              <a:rPr lang="pt-BR" sz="1600" dirty="0" err="1">
                <a:latin typeface="Arial" charset="0"/>
              </a:rPr>
              <a:t>anim</a:t>
            </a:r>
            <a:r>
              <a:rPr lang="pt-BR" sz="1600" dirty="0">
                <a:latin typeface="Arial" charset="0"/>
              </a:rPr>
              <a:t> </a:t>
            </a:r>
            <a:r>
              <a:rPr lang="pt-BR" sz="1600" dirty="0" smtClean="0">
                <a:latin typeface="Arial" charset="0"/>
              </a:rPr>
              <a:t>(“terceiro.xml");</a:t>
            </a:r>
            <a:endParaRPr lang="pt-BR" sz="1600" dirty="0" smtClean="0"/>
          </a:p>
          <a:p>
            <a:pPr>
              <a:lnSpc>
                <a:spcPct val="150000"/>
              </a:lnSpc>
            </a:pPr>
            <a:r>
              <a:rPr lang="pt-BR" sz="1600" dirty="0" smtClean="0"/>
              <a:t>Para o </a:t>
            </a:r>
            <a:r>
              <a:rPr lang="pt-BR" sz="1600" dirty="0" err="1" smtClean="0"/>
              <a:t>NetAnim</a:t>
            </a:r>
            <a:r>
              <a:rPr lang="pt-BR" sz="1600" dirty="0" smtClean="0"/>
              <a:t> funcionar corretamente, todos nós devem ter um </a:t>
            </a:r>
            <a:r>
              <a:rPr lang="pt-BR" sz="1600" i="1" dirty="0" err="1" smtClean="0"/>
              <a:t>MobilityModel</a:t>
            </a:r>
            <a:r>
              <a:rPr lang="pt-BR" sz="1600" dirty="0" smtClean="0"/>
              <a:t>, inclusive os nós estacionários.</a:t>
            </a:r>
          </a:p>
          <a:p>
            <a:pPr lvl="1">
              <a:lnSpc>
                <a:spcPct val="150000"/>
              </a:lnSpc>
            </a:pPr>
            <a:r>
              <a:rPr lang="pt-BR" sz="1600" b="1" dirty="0">
                <a:latin typeface="Arial" charset="0"/>
              </a:rPr>
              <a:t>Adicione um </a:t>
            </a:r>
            <a:r>
              <a:rPr lang="pt-BR" sz="1600" b="1" i="1" dirty="0" err="1">
                <a:latin typeface="Arial" charset="0"/>
              </a:rPr>
              <a:t>MobilityModel</a:t>
            </a:r>
            <a:r>
              <a:rPr lang="pt-BR" sz="1600" b="1" i="1" dirty="0">
                <a:latin typeface="Arial" charset="0"/>
              </a:rPr>
              <a:t> </a:t>
            </a:r>
            <a:r>
              <a:rPr lang="pt-BR" sz="1600" b="1" dirty="0">
                <a:latin typeface="Arial" charset="0"/>
              </a:rPr>
              <a:t>para os nós que </a:t>
            </a:r>
            <a:r>
              <a:rPr lang="pt-BR" sz="1600" b="1" dirty="0" smtClean="0">
                <a:latin typeface="Arial" charset="0"/>
              </a:rPr>
              <a:t>ainda não o </a:t>
            </a:r>
            <a:r>
              <a:rPr lang="pt-BR" sz="1600" b="1" dirty="0">
                <a:latin typeface="Arial" charset="0"/>
              </a:rPr>
              <a:t>possuem (dica: utilize o modelo alocado ao AP</a:t>
            </a:r>
            <a:r>
              <a:rPr lang="pt-BR" sz="1600" b="1" dirty="0" smtClean="0">
                <a:latin typeface="Arial" charset="0"/>
              </a:rPr>
              <a:t>!)</a:t>
            </a:r>
            <a:endParaRPr lang="pt-BR" sz="1600" dirty="0" smtClean="0"/>
          </a:p>
          <a:p>
            <a:pPr>
              <a:lnSpc>
                <a:spcPct val="150000"/>
              </a:lnSpc>
            </a:pPr>
            <a:r>
              <a:rPr lang="pt-BR" sz="1600" dirty="0" smtClean="0"/>
              <a:t>Para rodar o </a:t>
            </a:r>
            <a:r>
              <a:rPr lang="pt-BR" sz="1600" dirty="0" err="1" smtClean="0"/>
              <a:t>NetAnim</a:t>
            </a:r>
            <a:r>
              <a:rPr lang="pt-BR" sz="1600" dirty="0" smtClean="0"/>
              <a:t>, entre no diretório “/home/</a:t>
            </a:r>
            <a:r>
              <a:rPr lang="pt-BR" sz="1600" dirty="0" err="1" smtClean="0"/>
              <a:t>gppcom</a:t>
            </a:r>
            <a:r>
              <a:rPr lang="pt-BR" sz="1600" dirty="0" smtClean="0"/>
              <a:t>/ns-3/ns-allinone-3.27/netanim-3.108” e digite: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./</a:t>
            </a:r>
            <a:r>
              <a:rPr lang="pt-BR" sz="1600" dirty="0" err="1" smtClean="0"/>
              <a:t>NetAnim</a:t>
            </a:r>
            <a:endParaRPr lang="pt-BR" sz="1600" dirty="0"/>
          </a:p>
          <a:p>
            <a:pPr>
              <a:lnSpc>
                <a:spcPct val="150000"/>
              </a:lnSpc>
            </a:pPr>
            <a:endParaRPr lang="pt-B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pt-BR" sz="2400" dirty="0">
                <a:latin typeface="Arial" charset="0"/>
              </a:rPr>
              <a:t>	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i="0" u="none" strike="noStrike" cap="none" baseline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03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857232"/>
            <a:ext cx="8583488" cy="5256584"/>
          </a:xfrm>
        </p:spPr>
        <p:txBody>
          <a:bodyPr/>
          <a:lstStyle/>
          <a:p>
            <a:r>
              <a:rPr lang="pt-BR" sz="2000" dirty="0"/>
              <a:t>Abra o exemplo </a:t>
            </a:r>
            <a:r>
              <a:rPr lang="pt-BR" sz="2000" dirty="0" smtClean="0"/>
              <a:t>terceiro.cc</a:t>
            </a:r>
            <a:r>
              <a:rPr lang="pt-BR" sz="2000" dirty="0"/>
              <a:t>;</a:t>
            </a:r>
          </a:p>
          <a:p>
            <a:r>
              <a:rPr lang="pt-BR" sz="2000" dirty="0"/>
              <a:t>Envie três pacotes com a seguinte configuração:</a:t>
            </a:r>
          </a:p>
          <a:p>
            <a:pPr lvl="1"/>
            <a:r>
              <a:rPr lang="pt-BR" sz="1800" dirty="0"/>
              <a:t>Mude o endereço da rede Wi-Fi para </a:t>
            </a:r>
            <a:r>
              <a:rPr lang="pt-BR" sz="1800" b="1" dirty="0"/>
              <a:t>192.168.1.0</a:t>
            </a:r>
            <a:r>
              <a:rPr lang="pt-BR" sz="1800" dirty="0"/>
              <a:t>;</a:t>
            </a:r>
          </a:p>
          <a:p>
            <a:pPr lvl="1"/>
            <a:r>
              <a:rPr lang="pt-BR" sz="1800" dirty="0"/>
              <a:t>Mude o número da porta do servidor para a </a:t>
            </a:r>
            <a:r>
              <a:rPr lang="pt-BR" sz="1800" b="1" dirty="0"/>
              <a:t>7</a:t>
            </a:r>
            <a:r>
              <a:rPr lang="pt-BR" sz="1800" dirty="0"/>
              <a:t>;</a:t>
            </a:r>
          </a:p>
          <a:p>
            <a:pPr lvl="1"/>
            <a:r>
              <a:rPr lang="pt-BR" sz="1800" dirty="0"/>
              <a:t>Os pacotes deverão ter uma diferença de </a:t>
            </a:r>
            <a:r>
              <a:rPr lang="pt-BR" sz="1800" b="1" dirty="0"/>
              <a:t>5</a:t>
            </a:r>
            <a:r>
              <a:rPr lang="pt-BR" sz="1800" dirty="0"/>
              <a:t> segundos entre eles </a:t>
            </a:r>
          </a:p>
          <a:p>
            <a:pPr lvl="2"/>
            <a:r>
              <a:rPr lang="pt-BR" sz="1400" dirty="0"/>
              <a:t>O primeiro sendo enviado aos </a:t>
            </a:r>
            <a:r>
              <a:rPr lang="pt-BR" sz="1400" b="1" dirty="0"/>
              <a:t>5</a:t>
            </a:r>
            <a:r>
              <a:rPr lang="pt-BR" sz="1400" dirty="0"/>
              <a:t> segundos e a aplicação terminando aos </a:t>
            </a:r>
            <a:r>
              <a:rPr lang="pt-BR" sz="1400" b="1" dirty="0"/>
              <a:t>25</a:t>
            </a:r>
            <a:r>
              <a:rPr lang="pt-BR" sz="1400" dirty="0"/>
              <a:t> segundos;</a:t>
            </a:r>
          </a:p>
          <a:p>
            <a:pPr lvl="1"/>
            <a:r>
              <a:rPr lang="pt-BR" sz="1800" dirty="0"/>
              <a:t>O primeiro pacote deverá ser de </a:t>
            </a:r>
            <a:r>
              <a:rPr lang="pt-BR" sz="1800" b="1" dirty="0"/>
              <a:t>512 </a:t>
            </a:r>
            <a:r>
              <a:rPr lang="pt-BR" sz="1800" dirty="0"/>
              <a:t>bytes e cada pacote deverá ser o dobro do anterior;</a:t>
            </a:r>
          </a:p>
          <a:p>
            <a:pPr lvl="1"/>
            <a:r>
              <a:rPr lang="pt-BR" sz="1800" dirty="0"/>
              <a:t>A rede deverá ter </a:t>
            </a:r>
            <a:r>
              <a:rPr lang="pt-BR" sz="1800" b="1" dirty="0"/>
              <a:t>5</a:t>
            </a:r>
            <a:r>
              <a:rPr lang="pt-BR" sz="1800" dirty="0"/>
              <a:t> STAs e </a:t>
            </a:r>
            <a:r>
              <a:rPr lang="pt-BR" sz="1800" b="1" dirty="0"/>
              <a:t>5</a:t>
            </a:r>
            <a:r>
              <a:rPr lang="pt-BR" sz="1800" dirty="0"/>
              <a:t> nós CSMA (</a:t>
            </a:r>
            <a:r>
              <a:rPr lang="pt-BR" sz="1800" b="1" dirty="0"/>
              <a:t>deverá ser alterado através de linha de comando no terminal</a:t>
            </a:r>
            <a:r>
              <a:rPr lang="pt-BR" sz="1800" dirty="0"/>
              <a:t>);</a:t>
            </a:r>
          </a:p>
          <a:p>
            <a:pPr lvl="1"/>
            <a:r>
              <a:rPr lang="pt-BR" sz="1800" dirty="0"/>
              <a:t>O servidor deverá ser o </a:t>
            </a:r>
            <a:r>
              <a:rPr lang="pt-BR" sz="1800" b="1" dirty="0"/>
              <a:t>último</a:t>
            </a:r>
            <a:r>
              <a:rPr lang="pt-BR" sz="1800" dirty="0"/>
              <a:t> nó da rede CSMA;</a:t>
            </a:r>
          </a:p>
          <a:p>
            <a:pPr lvl="1"/>
            <a:r>
              <a:rPr lang="pt-BR" sz="1800" dirty="0"/>
              <a:t>O primeiro pacote deverá ser enviado pela STA </a:t>
            </a:r>
            <a:r>
              <a:rPr lang="pt-BR" sz="1800" b="1" dirty="0"/>
              <a:t>1</a:t>
            </a:r>
            <a:r>
              <a:rPr lang="pt-BR" sz="1800" dirty="0"/>
              <a:t>;</a:t>
            </a:r>
          </a:p>
          <a:p>
            <a:pPr lvl="1"/>
            <a:r>
              <a:rPr lang="pt-BR" sz="1800" dirty="0"/>
              <a:t>O segundo pacote deverá ser enviado pela STA </a:t>
            </a:r>
            <a:r>
              <a:rPr lang="pt-BR" sz="1800" b="1" dirty="0"/>
              <a:t>2</a:t>
            </a:r>
            <a:r>
              <a:rPr lang="pt-BR" sz="1800" dirty="0"/>
              <a:t>;</a:t>
            </a:r>
          </a:p>
          <a:p>
            <a:pPr lvl="1"/>
            <a:r>
              <a:rPr lang="pt-BR" sz="1800" dirty="0"/>
              <a:t>O terceiro pacote deverá ser enviado pela STA </a:t>
            </a:r>
            <a:r>
              <a:rPr lang="pt-BR" sz="1800" b="1" dirty="0"/>
              <a:t>3</a:t>
            </a:r>
            <a:r>
              <a:rPr lang="pt-BR" sz="1800" dirty="0"/>
              <a:t>.</a:t>
            </a:r>
          </a:p>
          <a:p>
            <a:r>
              <a:rPr lang="pt-BR" sz="2000" dirty="0" smtClean="0"/>
              <a:t>Execute e o</a:t>
            </a:r>
            <a:r>
              <a:rPr lang="pt-BR" sz="2000" dirty="0" smtClean="0"/>
              <a:t>bserve o resultado da simulação no terminal;</a:t>
            </a:r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726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</TotalTime>
  <Words>376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Times New Roman</vt:lpstr>
      <vt:lpstr>Technology at work design template</vt:lpstr>
      <vt:lpstr>PowerPoint Presentation</vt:lpstr>
      <vt:lpstr>Desafio 01</vt:lpstr>
      <vt:lpstr>Desafio 02</vt:lpstr>
      <vt:lpstr>Desafio 03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Daniel Flor</cp:lastModifiedBy>
  <cp:revision>820</cp:revision>
  <dcterms:created xsi:type="dcterms:W3CDTF">2010-09-08T14:21:37Z</dcterms:created>
  <dcterms:modified xsi:type="dcterms:W3CDTF">2018-07-23T03:56:11Z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