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25" r:id="rId2"/>
    <p:sldId id="329" r:id="rId3"/>
    <p:sldId id="496" r:id="rId4"/>
    <p:sldId id="355" r:id="rId5"/>
    <p:sldId id="470" r:id="rId6"/>
    <p:sldId id="431" r:id="rId7"/>
    <p:sldId id="472" r:id="rId8"/>
    <p:sldId id="492" r:id="rId9"/>
    <p:sldId id="493" r:id="rId10"/>
    <p:sldId id="473" r:id="rId11"/>
    <p:sldId id="474" r:id="rId12"/>
    <p:sldId id="468" r:id="rId13"/>
    <p:sldId id="494" r:id="rId14"/>
    <p:sldId id="471" r:id="rId15"/>
    <p:sldId id="475" r:id="rId16"/>
    <p:sldId id="486" r:id="rId17"/>
    <p:sldId id="484" r:id="rId18"/>
    <p:sldId id="485" r:id="rId19"/>
    <p:sldId id="497" r:id="rId20"/>
    <p:sldId id="476" r:id="rId21"/>
    <p:sldId id="483" r:id="rId22"/>
    <p:sldId id="477" r:id="rId23"/>
    <p:sldId id="482" r:id="rId24"/>
    <p:sldId id="478" r:id="rId25"/>
    <p:sldId id="495" r:id="rId26"/>
    <p:sldId id="498" r:id="rId27"/>
    <p:sldId id="499" r:id="rId28"/>
    <p:sldId id="479" r:id="rId29"/>
    <p:sldId id="488" r:id="rId30"/>
    <p:sldId id="489" r:id="rId31"/>
    <p:sldId id="480" r:id="rId32"/>
    <p:sldId id="487" r:id="rId33"/>
    <p:sldId id="491" r:id="rId34"/>
    <p:sldId id="490" r:id="rId35"/>
    <p:sldId id="332" r:id="rId36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0" autoAdjust="0"/>
    <p:restoredTop sz="94600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96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24/07/2018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228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24/07/2018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>
                <a:solidFill>
                  <a:prstClr val="black"/>
                </a:solidFill>
              </a:rPr>
              <a:t>©Grupo GppCom@DCO-UFRN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>
                <a:solidFill>
                  <a:prstClr val="black"/>
                </a:solidFill>
              </a:rPr>
              <a:t>31/03/2011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4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6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332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12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158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13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038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5000"/>
            <a:lum/>
          </a:blip>
          <a:srcRect/>
          <a:stretch>
            <a:fillRect l="2000" t="6000" r="2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3" r:id="rId10"/>
    <p:sldLayoutId id="214748365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emf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12" Type="http://schemas.openxmlformats.org/officeDocument/2006/relationships/image" Target="../media/image33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cpipguide.com/" TargetMode="Externa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co.ct.ufrn.br/docs/Grupo_GppComv14.pdf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2420888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TCP – </a:t>
            </a:r>
            <a:r>
              <a:rPr lang="pt-BR" sz="32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Transmission</a:t>
            </a:r>
            <a:r>
              <a:rPr lang="pt-BR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</a:t>
            </a:r>
            <a:r>
              <a:rPr lang="pt-BR" sz="32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Control</a:t>
            </a:r>
            <a:r>
              <a:rPr lang="pt-BR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</a:t>
            </a:r>
            <a:r>
              <a:rPr lang="pt-BR" sz="32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Protocol</a:t>
            </a:r>
            <a:endParaRPr lang="pt-BR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5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err="1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</a:t>
            </a:r>
            <a:r>
              <a:rPr lang="pt-BR" b="1" dirty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/DCO/UFRN</a:t>
            </a:r>
            <a:endParaRPr lang="pt-BR" sz="2400" b="1" dirty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  <p:sp>
        <p:nvSpPr>
          <p:cNvPr id="9" name="Rectangle 12"/>
          <p:cNvSpPr/>
          <p:nvPr/>
        </p:nvSpPr>
        <p:spPr>
          <a:xfrm>
            <a:off x="827584" y="5157192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600" b="1" dirty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Natal, 26/07/2018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E3CDF-FCE3-4E57-8981-D5D139E0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Estabelecendo Conexões TCP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7BEA68E-2916-4BDB-8F34-5E1112E47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904" y="1196752"/>
            <a:ext cx="4627914" cy="36362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A218-900F-48FD-878B-A10CC531A811}"/>
              </a:ext>
            </a:extLst>
          </p:cNvPr>
          <p:cNvSpPr txBox="1"/>
          <p:nvPr/>
        </p:nvSpPr>
        <p:spPr>
          <a:xfrm>
            <a:off x="1875011" y="6057106"/>
            <a:ext cx="5393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http://www.tcpipguide.com/free/t_TCPMessageSegmentFormat-3.htm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0044E39-3284-4E3A-B3BD-13E44AECCD06}"/>
              </a:ext>
            </a:extLst>
          </p:cNvPr>
          <p:cNvSpPr/>
          <p:nvPr/>
        </p:nvSpPr>
        <p:spPr>
          <a:xfrm>
            <a:off x="179512" y="1248409"/>
            <a:ext cx="35283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800" b="1" dirty="0" err="1"/>
              <a:t>Handshake</a:t>
            </a:r>
            <a:r>
              <a:rPr lang="pt-BR" sz="2800" b="1" dirty="0"/>
              <a:t> de 3 vias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Bit </a:t>
            </a:r>
            <a:r>
              <a:rPr lang="pt-BR" sz="2400" i="1" dirty="0"/>
              <a:t>SYN</a:t>
            </a:r>
            <a:r>
              <a:rPr lang="pt-BR" sz="2400" dirty="0"/>
              <a:t> ativado </a:t>
            </a:r>
            <a:r>
              <a:rPr lang="pt-BR" sz="2400" i="1" dirty="0" err="1"/>
              <a:t>Ack</a:t>
            </a:r>
            <a:r>
              <a:rPr lang="pt-BR" sz="2400" dirty="0"/>
              <a:t> desativado</a:t>
            </a:r>
            <a:endParaRPr lang="pt-BR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Espera uma Resposta </a:t>
            </a:r>
            <a:r>
              <a:rPr lang="pt-BR" sz="2400" i="1" dirty="0"/>
              <a:t>SYN + 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Responde com </a:t>
            </a:r>
            <a:r>
              <a:rPr lang="pt-BR" sz="2400" i="1" dirty="0"/>
              <a:t>SYN + ACK</a:t>
            </a:r>
          </a:p>
        </p:txBody>
      </p:sp>
    </p:spTree>
    <p:extLst>
      <p:ext uri="{BB962C8B-B14F-4D97-AF65-F5344CB8AC3E}">
        <p14:creationId xmlns:p14="http://schemas.microsoft.com/office/powerpoint/2010/main" val="370815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3DB8C-A6F8-4811-A101-9F48531F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Encerramento da conexão TCP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40CEC0-096C-4020-A852-D3AADB13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3672408" cy="5256584"/>
          </a:xfrm>
        </p:spPr>
        <p:txBody>
          <a:bodyPr/>
          <a:lstStyle/>
          <a:p>
            <a:pPr marL="0" indent="0">
              <a:buNone/>
            </a:pPr>
            <a:r>
              <a:rPr lang="pt-BR" sz="2800" b="1" dirty="0"/>
              <a:t>Encerrada de forma independente</a:t>
            </a:r>
          </a:p>
          <a:p>
            <a:r>
              <a:rPr lang="pt-BR" sz="2400" dirty="0"/>
              <a:t>Bit </a:t>
            </a:r>
            <a:r>
              <a:rPr lang="pt-BR" sz="2400" i="1" dirty="0"/>
              <a:t>FIN</a:t>
            </a:r>
            <a:r>
              <a:rPr lang="pt-BR" sz="2400" dirty="0"/>
              <a:t> ativado</a:t>
            </a:r>
            <a:endParaRPr lang="pt-BR" sz="2400" i="1" dirty="0"/>
          </a:p>
          <a:p>
            <a:r>
              <a:rPr lang="pt-BR" sz="2400" dirty="0" err="1"/>
              <a:t>Timers</a:t>
            </a:r>
            <a:r>
              <a:rPr lang="pt-BR" sz="2400" dirty="0"/>
              <a:t> encerram a conexão em caso de falta de resposta</a:t>
            </a:r>
          </a:p>
          <a:p>
            <a:r>
              <a:rPr lang="pt-BR" sz="2400" dirty="0"/>
              <a:t>Conexão na outra via continua até ser encerrada</a:t>
            </a:r>
          </a:p>
          <a:p>
            <a:pPr marL="0" indent="0">
              <a:buNone/>
            </a:pPr>
            <a:endParaRPr lang="pt-BR" sz="28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2081DA-018F-4ED5-B6AF-2B943E18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616948"/>
            <a:ext cx="4896544" cy="40878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2C44E97-0C22-4A65-AAF9-7D5BAB4AAC64}"/>
              </a:ext>
            </a:extLst>
          </p:cNvPr>
          <p:cNvSpPr txBox="1"/>
          <p:nvPr/>
        </p:nvSpPr>
        <p:spPr>
          <a:xfrm>
            <a:off x="3562410" y="5704753"/>
            <a:ext cx="5393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http://www.tcpipguide.com/free/t_TCPMessageSegmentFormat-3.htm</a:t>
            </a:r>
          </a:p>
        </p:txBody>
      </p:sp>
    </p:spTree>
    <p:extLst>
      <p:ext uri="{BB962C8B-B14F-4D97-AF65-F5344CB8AC3E}">
        <p14:creationId xmlns:p14="http://schemas.microsoft.com/office/powerpoint/2010/main" val="51485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79512" y="44624"/>
            <a:ext cx="8305800" cy="5268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Transferência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dados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14282" y="785794"/>
            <a:ext cx="8583488" cy="5256584"/>
          </a:xfrm>
        </p:spPr>
        <p:txBody>
          <a:bodyPr/>
          <a:lstStyle/>
          <a:p>
            <a:r>
              <a:rPr lang="en-US" sz="24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Orientado</a:t>
            </a:r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à </a:t>
            </a:r>
            <a:r>
              <a:rPr lang="en-US" sz="24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conexão</a:t>
            </a:r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(Stream).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74325AD2-AA34-4779-BBB5-3F5C7214B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2614612" cy="282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C4FA7B01-FAFE-468C-9C61-19E1BAFBD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826" y="2286397"/>
            <a:ext cx="251460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BCB8E4D5-3F22-4D92-9024-62FC61731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476" y="4391422"/>
            <a:ext cx="30257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A1CCC6C-82B1-46C2-BBBA-AE73649A3F51}"/>
              </a:ext>
            </a:extLst>
          </p:cNvPr>
          <p:cNvSpPr/>
          <p:nvPr/>
        </p:nvSpPr>
        <p:spPr>
          <a:xfrm>
            <a:off x="539552" y="5425875"/>
            <a:ext cx="7945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http://erdos.csie.ncnu.edu.tw/~ccyang/TCPIP/Slides/Chap-15.ppt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79512" y="44624"/>
            <a:ext cx="8305800" cy="5268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Transferência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dados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14282" y="785794"/>
            <a:ext cx="8583488" cy="5256584"/>
          </a:xfrm>
        </p:spPr>
        <p:txBody>
          <a:bodyPr/>
          <a:lstStyle/>
          <a:p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Stream </a:t>
            </a:r>
            <a:r>
              <a:rPr lang="en-US" sz="24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dividido</a:t>
            </a:r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em</a:t>
            </a:r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segmentos</a:t>
            </a:r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independentes</a:t>
            </a:r>
            <a:endParaRPr lang="en-US" sz="2400" b="1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A1CCC6C-82B1-46C2-BBBA-AE73649A3F51}"/>
              </a:ext>
            </a:extLst>
          </p:cNvPr>
          <p:cNvSpPr/>
          <p:nvPr/>
        </p:nvSpPr>
        <p:spPr>
          <a:xfrm>
            <a:off x="539552" y="5425875"/>
            <a:ext cx="7945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http://erdos.csie.ncnu.edu.tw/~ccyang/TCPIP/Slides/Chap-15.ppt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0833AE20-BF1D-4530-946A-2F2C7C19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300288"/>
            <a:ext cx="2614612" cy="282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1C4C5BA4-60FB-4057-BB63-BEAB551B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8" y="2309813"/>
            <a:ext cx="251460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6A1885B6-5FBF-44ED-B9F0-ADBB87AB7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4379913"/>
            <a:ext cx="229393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9046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8571B-90F7-43D0-88FE-C7E395DD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protocolo TCP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D69F8-C186-4751-81D5-F8F9E32E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MTU (</a:t>
            </a:r>
            <a:r>
              <a:rPr lang="pt-BR" sz="2800" b="1" dirty="0" err="1"/>
              <a:t>Maximum</a:t>
            </a:r>
            <a:r>
              <a:rPr lang="pt-BR" sz="2800" b="1" dirty="0"/>
              <a:t> </a:t>
            </a:r>
            <a:r>
              <a:rPr lang="pt-BR" sz="2800" b="1" dirty="0" err="1"/>
              <a:t>Transfer</a:t>
            </a:r>
            <a:r>
              <a:rPr lang="pt-BR" sz="2800" b="1" dirty="0"/>
              <a:t> Unit)</a:t>
            </a:r>
          </a:p>
          <a:p>
            <a:r>
              <a:rPr lang="pt-BR" sz="2400" dirty="0"/>
              <a:t>Varia de acordo com o caminho </a:t>
            </a:r>
          </a:p>
          <a:p>
            <a:r>
              <a:rPr lang="pt-BR" sz="2400" dirty="0"/>
              <a:t>65.515 bytes (Carga útil IP)</a:t>
            </a:r>
          </a:p>
          <a:p>
            <a:r>
              <a:rPr lang="pt-BR" sz="2400" dirty="0"/>
              <a:t>1.500 bytes (Carga útil Ethernet)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800" b="1" dirty="0"/>
              <a:t>Descoberta da MTU do caminho</a:t>
            </a:r>
          </a:p>
          <a:p>
            <a:r>
              <a:rPr lang="pt-BR" sz="2400" dirty="0"/>
              <a:t>Dependente do enlace</a:t>
            </a:r>
          </a:p>
        </p:txBody>
      </p:sp>
    </p:spTree>
    <p:extLst>
      <p:ext uri="{BB962C8B-B14F-4D97-AF65-F5344CB8AC3E}">
        <p14:creationId xmlns:p14="http://schemas.microsoft.com/office/powerpoint/2010/main" val="89860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0DE8D-F462-42A6-8BE9-0EA4A9AB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conexões TCP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D3DC07-8251-4CAA-9070-0EFDA48FE131}"/>
              </a:ext>
            </a:extLst>
          </p:cNvPr>
          <p:cNvSpPr txBox="1"/>
          <p:nvPr/>
        </p:nvSpPr>
        <p:spPr>
          <a:xfrm>
            <a:off x="2342635" y="6078168"/>
            <a:ext cx="4458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https://en.wikipedia.org/wiki/File:Tcp_state_diagram.png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784EF94-5051-4C25-950E-FD77CFFE6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025432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Gerenciamento de uma conexão TCP</a:t>
            </a:r>
          </a:p>
        </p:txBody>
      </p:sp>
      <p:pic>
        <p:nvPicPr>
          <p:cNvPr id="2050" name="Picture 2" descr="File:Tcp state diagram.png">
            <a:extLst>
              <a:ext uri="{FF2B5EF4-FFF2-40B4-BE49-F238E27FC236}">
                <a16:creationId xmlns:a16="http://schemas.microsoft.com/office/drawing/2014/main" id="{D1165345-3F63-4511-ADE2-32AB068C3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64" y="1566790"/>
            <a:ext cx="5985095" cy="451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70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0DE8D-F462-42A6-8BE9-0EA4A9AB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conexões TCP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AF668E-029C-4139-9A2C-F86CC8D3C1C0}"/>
              </a:ext>
            </a:extLst>
          </p:cNvPr>
          <p:cNvSpPr/>
          <p:nvPr/>
        </p:nvSpPr>
        <p:spPr>
          <a:xfrm>
            <a:off x="2027497" y="5747212"/>
            <a:ext cx="5089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Fonte: http://erdos.csie.ncnu.edu.tw/~ccyang/TCPIP/Slides/Chap-15.ppt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B2D966F-4B74-40A0-93E7-B8AAD76F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/>
              <a:t>Estados de uma conexão TCP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37DC4560-7FE4-4D91-96EC-A9B93B1BF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81" y="1599005"/>
            <a:ext cx="7386637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13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9490F-A4F1-4C2D-B1C0-048BF6FA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deslizante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45C62F-DA02-4917-8E3A-122F3110D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Controle do fluxo de dados para a aplicação</a:t>
            </a:r>
          </a:p>
          <a:p>
            <a:r>
              <a:rPr lang="pt-BR" sz="2400" dirty="0"/>
              <a:t>Receptor indica tamanho do buffer disponível a cada </a:t>
            </a:r>
            <a:r>
              <a:rPr lang="pt-BR" sz="2400" dirty="0" err="1"/>
              <a:t>Ack</a:t>
            </a:r>
            <a:endParaRPr lang="pt-BR" sz="2400" dirty="0"/>
          </a:p>
          <a:p>
            <a:r>
              <a:rPr lang="pt-BR" sz="2400" dirty="0"/>
              <a:t>Memória do buffer liberada quando lida pela aplicação</a:t>
            </a:r>
          </a:p>
          <a:p>
            <a:r>
              <a:rPr lang="pt-BR" sz="2400" dirty="0"/>
              <a:t>Quando tamanho da janela é 0 o transmissor deve esperar</a:t>
            </a:r>
          </a:p>
          <a:p>
            <a:r>
              <a:rPr lang="pt-BR" sz="2400" dirty="0"/>
              <a:t>Segmento de 1 byte (</a:t>
            </a:r>
            <a:r>
              <a:rPr lang="pt-BR" sz="2400" i="1" dirty="0" err="1"/>
              <a:t>Window</a:t>
            </a:r>
            <a:r>
              <a:rPr lang="pt-BR" sz="2400" i="1" dirty="0"/>
              <a:t> </a:t>
            </a:r>
            <a:r>
              <a:rPr lang="pt-BR" sz="2400" i="1" dirty="0" err="1"/>
              <a:t>Probe</a:t>
            </a:r>
            <a:r>
              <a:rPr lang="pt-BR" sz="2400" i="1" dirty="0"/>
              <a:t>)</a:t>
            </a:r>
            <a:r>
              <a:rPr lang="pt-BR" sz="2400" dirty="0"/>
              <a:t> verifica janela</a:t>
            </a:r>
          </a:p>
          <a:p>
            <a:r>
              <a:rPr lang="pt-BR" sz="2400" dirty="0"/>
              <a:t>Confirmação acumulativas</a:t>
            </a:r>
          </a:p>
          <a:p>
            <a:pPr lvl="1"/>
            <a:r>
              <a:rPr lang="pt-BR" sz="2000" dirty="0"/>
              <a:t>Confirma apenas os segmentos recebidos na sequência correta</a:t>
            </a:r>
          </a:p>
          <a:p>
            <a:pPr lvl="1"/>
            <a:r>
              <a:rPr lang="pt-BR" sz="2000" dirty="0"/>
              <a:t>Armazena em buffer segmentos fora de ordem até que a ordem seja completada só então envia a confirmação</a:t>
            </a:r>
          </a:p>
          <a:p>
            <a:pPr marL="0" indent="0">
              <a:buNone/>
            </a:pPr>
            <a:endParaRPr lang="pt-BR" sz="2400" i="1" dirty="0"/>
          </a:p>
          <a:p>
            <a:pPr marL="0" indent="0">
              <a:buNone/>
            </a:pPr>
            <a:endParaRPr lang="pt-BR" sz="2400" b="1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17425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34A66-CA0D-4E6A-AE73-D31A6059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deslizante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CEC09D-A15C-46D7-BD81-AA236078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70" y="1112612"/>
            <a:ext cx="5449060" cy="46297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51858B0-640F-4E0E-933F-C8E04630CC34}"/>
              </a:ext>
            </a:extLst>
          </p:cNvPr>
          <p:cNvSpPr/>
          <p:nvPr/>
        </p:nvSpPr>
        <p:spPr>
          <a:xfrm>
            <a:off x="381000" y="5995926"/>
            <a:ext cx="838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Fonte: TANENBAUM, A. S.; WETHERALL, D. Redes de computadores: 5a edição. São Paulo: Pearson, 2011. </a:t>
            </a:r>
            <a:r>
              <a:rPr lang="pt-BR" sz="1200" dirty="0" err="1"/>
              <a:t>cap</a:t>
            </a:r>
            <a:r>
              <a:rPr lang="pt-BR" sz="1200" dirty="0"/>
              <a:t> 6 </a:t>
            </a:r>
          </a:p>
        </p:txBody>
      </p:sp>
    </p:spTree>
    <p:extLst>
      <p:ext uri="{BB962C8B-B14F-4D97-AF65-F5344CB8AC3E}">
        <p14:creationId xmlns:p14="http://schemas.microsoft.com/office/powerpoint/2010/main" val="94716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9490F-A4F1-4C2D-B1C0-048BF6FA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deslizante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45C62F-DA02-4917-8E3A-122F3110D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400" b="1" dirty="0"/>
          </a:p>
          <a:p>
            <a:endParaRPr lang="pt-BR" sz="2400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B36BF403-84FB-4677-8769-EFD86947E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7" y="843756"/>
            <a:ext cx="7413625" cy="517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29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TCP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TCP (</a:t>
            </a:r>
            <a:r>
              <a:rPr lang="en-US" sz="2400" b="1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Transmission Control Protocol</a:t>
            </a:r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endParaRPr lang="pt-BR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1478EEB9-9F58-4F93-9025-FA7C3925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7" y="1647795"/>
            <a:ext cx="7675165" cy="406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9490F-A4F1-4C2D-B1C0-048BF6FA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deslizante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45C62F-DA02-4917-8E3A-122F3110D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Otimizações </a:t>
            </a:r>
          </a:p>
          <a:p>
            <a:r>
              <a:rPr lang="pt-BR" sz="2400" dirty="0"/>
              <a:t>Reduzem a largura de banda utilizada</a:t>
            </a:r>
          </a:p>
          <a:p>
            <a:r>
              <a:rPr lang="pt-BR" sz="2400" dirty="0"/>
              <a:t>Prejudicam algumas aplicações (exemplo: jogos online)</a:t>
            </a:r>
            <a:endParaRPr lang="pt-BR" sz="2400" b="1" dirty="0"/>
          </a:p>
          <a:p>
            <a:r>
              <a:rPr lang="pt-BR" sz="2400" dirty="0"/>
              <a:t>Algoritmo de </a:t>
            </a:r>
            <a:r>
              <a:rPr lang="pt-BR" sz="2400" dirty="0" err="1"/>
              <a:t>Nagle</a:t>
            </a:r>
            <a:endParaRPr lang="pt-BR" sz="2400" dirty="0"/>
          </a:p>
          <a:p>
            <a:pPr lvl="1"/>
            <a:r>
              <a:rPr lang="pt-BR" sz="2000" dirty="0"/>
              <a:t>1 byte inicial – dados seguintes transmitidos somente quando receber confirmação</a:t>
            </a:r>
          </a:p>
          <a:p>
            <a:r>
              <a:rPr lang="pt-BR" sz="2400" dirty="0"/>
              <a:t>Solução de Clark</a:t>
            </a:r>
          </a:p>
          <a:p>
            <a:pPr lvl="1"/>
            <a:r>
              <a:rPr lang="pt-BR" sz="2000" dirty="0"/>
              <a:t>Receptor espera um tamanho de buffer mínimo para enviar confirmação</a:t>
            </a:r>
          </a:p>
          <a:p>
            <a:r>
              <a:rPr lang="pt-BR" sz="2400" dirty="0"/>
              <a:t>Confirmações adiadas (500ms)</a:t>
            </a:r>
          </a:p>
          <a:p>
            <a:pPr lvl="1"/>
            <a:r>
              <a:rPr lang="pt-BR" sz="2400" dirty="0" err="1"/>
              <a:t>Acks</a:t>
            </a:r>
            <a:r>
              <a:rPr lang="pt-BR" sz="2400" dirty="0"/>
              <a:t> pegam carona em dados úteis</a:t>
            </a:r>
          </a:p>
          <a:p>
            <a:endParaRPr lang="pt-BR" sz="2400" i="1" dirty="0"/>
          </a:p>
          <a:p>
            <a:pPr marL="0" indent="0">
              <a:buNone/>
            </a:pPr>
            <a:endParaRPr lang="pt-BR" sz="2400" b="1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25554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34A66-CA0D-4E6A-AE73-D31A6059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Contadores TCP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87C2539-453F-4DC6-B5FC-F8BD5CFF2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784" y="1152207"/>
            <a:ext cx="7392432" cy="455358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54D7F1F-5523-453C-A97C-B59378986A72}"/>
              </a:ext>
            </a:extLst>
          </p:cNvPr>
          <p:cNvSpPr txBox="1"/>
          <p:nvPr/>
        </p:nvSpPr>
        <p:spPr>
          <a:xfrm>
            <a:off x="1205880" y="5705792"/>
            <a:ext cx="673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TANENBAUM, A. S.; WETHERALL, D. Redes de computadores: 5a edição. São Paulo: Pearson, 2011. </a:t>
            </a:r>
            <a:r>
              <a:rPr lang="pt-BR" sz="1200" dirty="0" err="1"/>
              <a:t>cap</a:t>
            </a:r>
            <a:r>
              <a:rPr lang="pt-BR" sz="1200" dirty="0"/>
              <a:t> 6 </a:t>
            </a:r>
          </a:p>
        </p:txBody>
      </p:sp>
    </p:spTree>
    <p:extLst>
      <p:ext uri="{BB962C8B-B14F-4D97-AF65-F5344CB8AC3E}">
        <p14:creationId xmlns:p14="http://schemas.microsoft.com/office/powerpoint/2010/main" val="765425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807BE-86BB-4F80-AA2B-BBD838A0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Contadores TCP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1A8079-CF9A-4647-A794-B0D9A740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RTO (</a:t>
            </a:r>
            <a:r>
              <a:rPr lang="pt-BR" sz="2800" b="1" i="1" dirty="0" err="1"/>
              <a:t>Retransmission</a:t>
            </a:r>
            <a:r>
              <a:rPr lang="pt-BR" sz="2800" b="1" i="1" dirty="0"/>
              <a:t> Timeout</a:t>
            </a:r>
            <a:r>
              <a:rPr lang="pt-BR" sz="2800" b="1" dirty="0"/>
              <a:t>)</a:t>
            </a:r>
          </a:p>
          <a:p>
            <a:r>
              <a:rPr lang="pt-BR" sz="2400" dirty="0"/>
              <a:t>Mínimo 1 segundo (Evitar retransmissões falsas)</a:t>
            </a:r>
          </a:p>
          <a:p>
            <a:r>
              <a:rPr lang="pt-BR" sz="2400" dirty="0"/>
              <a:t>Calculado dinamicamente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800" b="1" dirty="0"/>
              <a:t>Timer de persistência</a:t>
            </a:r>
          </a:p>
          <a:p>
            <a:r>
              <a:rPr lang="pt-BR" sz="2400" dirty="0"/>
              <a:t>Consultas recorrentes quando a janela tiver tamanho 0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800" b="1" dirty="0"/>
              <a:t>Timer </a:t>
            </a:r>
            <a:r>
              <a:rPr lang="pt-BR" sz="2800" b="1" dirty="0" err="1"/>
              <a:t>Keepalive</a:t>
            </a:r>
            <a:endParaRPr lang="pt-BR" sz="2800" b="1" dirty="0"/>
          </a:p>
          <a:p>
            <a:r>
              <a:rPr lang="pt-BR" sz="2400" dirty="0"/>
              <a:t>Verifica conexões ociosas</a:t>
            </a:r>
          </a:p>
          <a:p>
            <a:r>
              <a:rPr lang="pt-BR" sz="2400" dirty="0"/>
              <a:t>Encerra a conexão em caso de falha </a:t>
            </a:r>
          </a:p>
          <a:p>
            <a:pPr marL="0" indent="0">
              <a:buNone/>
            </a:pPr>
            <a:endParaRPr lang="pt-BR" sz="2800" b="1" dirty="0"/>
          </a:p>
          <a:p>
            <a:pPr marL="0" indent="0">
              <a:buNone/>
            </a:pP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31707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807BE-86BB-4F80-AA2B-BBD838A0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Contadores TCP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E1A8079-CF9A-4647-A794-B0D9A7401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800" b="1" dirty="0"/>
                  <a:t>Cálculo do RTO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𝑅𝑇𝑂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𝑆𝑅𝑇𝑇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+4×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𝑅𝑇𝑇𝑉𝐴𝑅</m:t>
                    </m:r>
                  </m:oMath>
                </a14:m>
                <a:endParaRPr lang="pt-BR" sz="2000" dirty="0"/>
              </a:p>
              <a:p>
                <a:r>
                  <a:rPr lang="pt-BR" sz="2400" b="1" dirty="0"/>
                  <a:t>SRTT</a:t>
                </a:r>
                <a:r>
                  <a:rPr lang="pt-BR" sz="2800" b="1" dirty="0"/>
                  <a:t> (</a:t>
                </a:r>
                <a:r>
                  <a:rPr lang="pt-BR" sz="2800" b="1" i="1" dirty="0" err="1"/>
                  <a:t>Smoothed</a:t>
                </a:r>
                <a:r>
                  <a:rPr lang="pt-BR" sz="2800" b="1" i="1" dirty="0"/>
                  <a:t> Round-</a:t>
                </a:r>
                <a:r>
                  <a:rPr lang="pt-BR" sz="2800" b="1" i="1" dirty="0" err="1"/>
                  <a:t>Trip</a:t>
                </a:r>
                <a:r>
                  <a:rPr lang="pt-BR" sz="2800" b="1" i="1" dirty="0"/>
                  <a:t> Time</a:t>
                </a:r>
                <a:r>
                  <a:rPr lang="pt-BR" sz="2800" b="1" dirty="0"/>
                  <a:t>)</a:t>
                </a:r>
              </a:p>
              <a:p>
                <a:pPr lvl="1"/>
                <a:r>
                  <a:rPr lang="pt-BR" sz="2000" dirty="0"/>
                  <a:t>Estimativa do tempo de ida e volta</a:t>
                </a:r>
              </a:p>
              <a:p>
                <a:pPr lvl="1"/>
                <a:r>
                  <a:rPr lang="pt-BR" sz="2000" dirty="0"/>
                  <a:t>Média móvel ponderada exponencialmente (</a:t>
                </a:r>
                <a:r>
                  <a:rPr lang="pt-BR" sz="2000" i="1" dirty="0"/>
                  <a:t>EWMA</a:t>
                </a:r>
                <a:r>
                  <a:rPr lang="pt-BR" sz="20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𝑆𝑅𝑇𝑇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𝑆𝑅𝑇𝑇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𝑎𝑐𝑘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40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pt-BR" sz="2400" b="0" dirty="0">
                  <a:ea typeface="Cambria Math" panose="02040503050406030204" pitchFamily="18" charset="0"/>
                </a:endParaRPr>
              </a:p>
              <a:p>
                <a:r>
                  <a:rPr lang="pt-BR" sz="2400" b="1" dirty="0">
                    <a:ea typeface="Cambria Math" panose="02040503050406030204" pitchFamily="18" charset="0"/>
                  </a:rPr>
                  <a:t>RTTVAR</a:t>
                </a:r>
                <a:r>
                  <a:rPr lang="pt-BR" sz="2800" b="1" dirty="0">
                    <a:ea typeface="Cambria Math" panose="02040503050406030204" pitchFamily="18" charset="0"/>
                  </a:rPr>
                  <a:t> </a:t>
                </a:r>
                <a:r>
                  <a:rPr lang="pt-BR" sz="2800" b="1" i="1" dirty="0">
                    <a:ea typeface="Cambria Math" panose="02040503050406030204" pitchFamily="18" charset="0"/>
                  </a:rPr>
                  <a:t>(Round </a:t>
                </a:r>
                <a:r>
                  <a:rPr lang="pt-BR" sz="2800" b="1" i="1" dirty="0" err="1">
                    <a:ea typeface="Cambria Math" panose="02040503050406030204" pitchFamily="18" charset="0"/>
                  </a:rPr>
                  <a:t>Trip</a:t>
                </a:r>
                <a:r>
                  <a:rPr lang="pt-BR" sz="2800" b="1" i="1" dirty="0">
                    <a:ea typeface="Cambria Math" panose="02040503050406030204" pitchFamily="18" charset="0"/>
                  </a:rPr>
                  <a:t> Time </a:t>
                </a:r>
                <a:r>
                  <a:rPr lang="pt-BR" sz="2800" b="1" i="1" dirty="0" err="1">
                    <a:ea typeface="Cambria Math" panose="02040503050406030204" pitchFamily="18" charset="0"/>
                  </a:rPr>
                  <a:t>Variation</a:t>
                </a:r>
                <a:r>
                  <a:rPr lang="pt-BR" sz="2800" b="1" i="1" dirty="0"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pt-BR" sz="2000" dirty="0">
                    <a:ea typeface="Cambria Math" panose="02040503050406030204" pitchFamily="18" charset="0"/>
                  </a:rPr>
                  <a:t>Variância do tempo de ida e volta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𝑅𝑇𝑇𝑉𝐴𝑅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𝑅𝑇𝑇𝑉𝐴𝑅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𝑆𝑅𝑇𝑇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𝑎𝑐𝑘</m:t>
                            </m:r>
                          </m:sub>
                        </m:sSub>
                      </m:e>
                    </m:d>
                  </m:oMath>
                </a14:m>
                <a:endParaRPr lang="pt-BR" sz="20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000" dirty="0">
                  <a:ea typeface="Cambria Math" panose="02040503050406030204" pitchFamily="18" charset="0"/>
                </a:endParaRPr>
              </a:p>
              <a:p>
                <a:endParaRPr lang="pt-BR" sz="2400" dirty="0"/>
              </a:p>
              <a:p>
                <a:pPr marL="0" indent="0">
                  <a:buNone/>
                </a:pPr>
                <a:endParaRPr lang="pt-BR" sz="24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E1A8079-CF9A-4647-A794-B0D9A7401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9" t="-12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411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34A66-CA0D-4E6A-AE73-D31A6059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congestionamento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32A0638-371D-4E30-B606-FDC622B0D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94" y="1271783"/>
            <a:ext cx="8583612" cy="431443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8FA1C66-1487-45B0-BDEA-EA0AA46EE497}"/>
              </a:ext>
            </a:extLst>
          </p:cNvPr>
          <p:cNvSpPr/>
          <p:nvPr/>
        </p:nvSpPr>
        <p:spPr>
          <a:xfrm>
            <a:off x="280194" y="5586216"/>
            <a:ext cx="8583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1200" dirty="0">
                <a:solidFill>
                  <a:prstClr val="black"/>
                </a:solidFill>
              </a:rPr>
              <a:t>Fonte: TANENBAUM, A. S.; WETHERALL, D. Redes de computadores: 5a edição. São Paulo: Pearson, 2011. </a:t>
            </a:r>
            <a:r>
              <a:rPr lang="pt-BR" sz="1200" dirty="0" err="1">
                <a:solidFill>
                  <a:prstClr val="black"/>
                </a:solidFill>
              </a:rPr>
              <a:t>cap</a:t>
            </a:r>
            <a:r>
              <a:rPr lang="pt-BR" sz="1200" dirty="0">
                <a:solidFill>
                  <a:prstClr val="black"/>
                </a:solidFill>
              </a:rPr>
              <a:t> 6 </a:t>
            </a:r>
          </a:p>
        </p:txBody>
      </p:sp>
    </p:spTree>
    <p:extLst>
      <p:ext uri="{BB962C8B-B14F-4D97-AF65-F5344CB8AC3E}">
        <p14:creationId xmlns:p14="http://schemas.microsoft.com/office/powerpoint/2010/main" val="161835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34A66-CA0D-4E6A-AE73-D31A6059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congestionamento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D82845-7185-4B48-A5CD-B8D7D7FD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Detecção</a:t>
            </a:r>
          </a:p>
          <a:p>
            <a:r>
              <a:rPr lang="pt-BR" sz="2400" dirty="0"/>
              <a:t>Perda de Pacotes</a:t>
            </a:r>
          </a:p>
          <a:p>
            <a:r>
              <a:rPr lang="pt-BR" sz="2400" dirty="0"/>
              <a:t>ECN (</a:t>
            </a:r>
            <a:r>
              <a:rPr lang="pt-BR" sz="2400" i="1" dirty="0" err="1"/>
              <a:t>Explicit</a:t>
            </a:r>
            <a:r>
              <a:rPr lang="pt-BR" sz="2400" i="1" dirty="0"/>
              <a:t> </a:t>
            </a:r>
            <a:r>
              <a:rPr lang="pt-BR" sz="2400" i="1" dirty="0" err="1"/>
              <a:t>Congestion</a:t>
            </a:r>
            <a:r>
              <a:rPr lang="pt-BR" sz="2400" i="1" dirty="0"/>
              <a:t> </a:t>
            </a:r>
            <a:r>
              <a:rPr lang="pt-BR" sz="2400" i="1" dirty="0" err="1"/>
              <a:t>Notification</a:t>
            </a:r>
            <a:r>
              <a:rPr lang="pt-BR" sz="2400" dirty="0"/>
              <a:t>)</a:t>
            </a:r>
          </a:p>
          <a:p>
            <a:r>
              <a:rPr lang="pt-BR" sz="2400" dirty="0" err="1"/>
              <a:t>Clock</a:t>
            </a:r>
            <a:r>
              <a:rPr lang="pt-BR" sz="2400" dirty="0"/>
              <a:t> </a:t>
            </a:r>
            <a:r>
              <a:rPr lang="pt-BR" sz="2400" dirty="0" err="1"/>
              <a:t>Ack</a:t>
            </a:r>
            <a:endParaRPr lang="pt-BR" sz="24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b="1" dirty="0"/>
              <a:t>Controle</a:t>
            </a:r>
          </a:p>
          <a:p>
            <a:r>
              <a:rPr lang="pt-BR" sz="2400" dirty="0"/>
              <a:t>Janela de congestionamento</a:t>
            </a:r>
          </a:p>
          <a:p>
            <a:r>
              <a:rPr lang="pt-BR" sz="2400" dirty="0"/>
              <a:t>Lei de controle AIMD </a:t>
            </a:r>
          </a:p>
          <a:p>
            <a:pPr lvl="1"/>
            <a:r>
              <a:rPr lang="pt-BR" sz="2000" dirty="0"/>
              <a:t>(</a:t>
            </a:r>
            <a:r>
              <a:rPr lang="pt-BR" sz="2000" i="1" dirty="0" err="1"/>
              <a:t>Aditive</a:t>
            </a:r>
            <a:r>
              <a:rPr lang="pt-BR" sz="2000" i="1" dirty="0"/>
              <a:t> </a:t>
            </a:r>
            <a:r>
              <a:rPr lang="pt-BR" sz="2000" i="1" dirty="0" err="1"/>
              <a:t>Increase</a:t>
            </a:r>
            <a:r>
              <a:rPr lang="pt-BR" sz="2000" i="1" dirty="0"/>
              <a:t> </a:t>
            </a:r>
            <a:r>
              <a:rPr lang="pt-BR" sz="2000" i="1" dirty="0" err="1"/>
              <a:t>Multiplicative</a:t>
            </a:r>
            <a:r>
              <a:rPr lang="pt-BR" sz="2000" i="1" dirty="0"/>
              <a:t> </a:t>
            </a:r>
            <a:r>
              <a:rPr lang="pt-BR" sz="2000" i="1" dirty="0" err="1"/>
              <a:t>Decrease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9356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34A66-CA0D-4E6A-AE73-D31A6059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congestionamento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8FA1C66-1487-45B0-BDEA-EA0AA46EE497}"/>
              </a:ext>
            </a:extLst>
          </p:cNvPr>
          <p:cNvSpPr/>
          <p:nvPr/>
        </p:nvSpPr>
        <p:spPr>
          <a:xfrm>
            <a:off x="280194" y="5751050"/>
            <a:ext cx="8583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1200" dirty="0">
                <a:solidFill>
                  <a:prstClr val="black"/>
                </a:solidFill>
              </a:rPr>
              <a:t>Fonte: TANENBAUM, A. S.; WETHERALL, D. Redes de computadores: 5a edição. São Paulo: Pearson, 2011. </a:t>
            </a:r>
            <a:r>
              <a:rPr lang="pt-BR" sz="1200" dirty="0" err="1">
                <a:solidFill>
                  <a:prstClr val="black"/>
                </a:solidFill>
              </a:rPr>
              <a:t>cap</a:t>
            </a:r>
            <a:r>
              <a:rPr lang="pt-BR" sz="1200" dirty="0">
                <a:solidFill>
                  <a:prstClr val="black"/>
                </a:solidFill>
              </a:rPr>
              <a:t> 6 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042FE0C-6DA9-495D-88E8-3093BA688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151" y="882824"/>
            <a:ext cx="5701697" cy="48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15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34A66-CA0D-4E6A-AE73-D31A6059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15876"/>
            <a:ext cx="8305800" cy="838200"/>
          </a:xfrm>
        </p:spPr>
        <p:txBody>
          <a:bodyPr/>
          <a:lstStyle/>
          <a:p>
            <a:r>
              <a:rPr lang="pt-BR" dirty="0"/>
              <a:t>Controle de congestionamento</a:t>
            </a:r>
            <a:br>
              <a:rPr lang="pt-BR" sz="2400" dirty="0"/>
            </a:br>
            <a:r>
              <a:rPr lang="pt-BR" sz="2400" dirty="0"/>
              <a:t>	Lei de controle AIMD 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8FA1C66-1487-45B0-BDEA-EA0AA46EE497}"/>
              </a:ext>
            </a:extLst>
          </p:cNvPr>
          <p:cNvSpPr/>
          <p:nvPr/>
        </p:nvSpPr>
        <p:spPr>
          <a:xfrm>
            <a:off x="280194" y="6007767"/>
            <a:ext cx="8583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1200" dirty="0">
                <a:solidFill>
                  <a:prstClr val="black"/>
                </a:solidFill>
              </a:rPr>
              <a:t>Fonte: TANENBAUM, A. S.; WETHERALL, D. Redes de computadores: 5a edição. São Paulo: Pearson, 2011. </a:t>
            </a:r>
            <a:r>
              <a:rPr lang="pt-BR" sz="1200" dirty="0" err="1">
                <a:solidFill>
                  <a:prstClr val="black"/>
                </a:solidFill>
              </a:rPr>
              <a:t>cap</a:t>
            </a:r>
            <a:r>
              <a:rPr lang="pt-BR" sz="1200" dirty="0">
                <a:solidFill>
                  <a:prstClr val="black"/>
                </a:solidFill>
              </a:rPr>
              <a:t> 6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548FFE3-103A-4064-8269-32F52A411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784" y="1054076"/>
            <a:ext cx="7392432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21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34A66-CA0D-4E6A-AE73-D31A6059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congestionamento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D82845-7185-4B48-A5CD-B8D7D7FD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Determinação de Perda de Pacotes</a:t>
            </a:r>
          </a:p>
          <a:p>
            <a:r>
              <a:rPr lang="pt-BR" sz="2400" dirty="0"/>
              <a:t>Tempo de retransmissão</a:t>
            </a:r>
          </a:p>
          <a:p>
            <a:r>
              <a:rPr lang="pt-BR" sz="2400" dirty="0"/>
              <a:t>Confirmações duplicadas </a:t>
            </a:r>
          </a:p>
          <a:p>
            <a:pPr marL="0" indent="0">
              <a:buNone/>
            </a:pPr>
            <a:r>
              <a:rPr lang="pt-BR" sz="2800" b="1" dirty="0"/>
              <a:t>Algoritmos</a:t>
            </a:r>
          </a:p>
          <a:p>
            <a:r>
              <a:rPr lang="pt-BR" sz="2400" dirty="0"/>
              <a:t>Partida Lenta (TCP </a:t>
            </a:r>
            <a:r>
              <a:rPr lang="pt-BR" sz="2400" dirty="0" err="1"/>
              <a:t>Tahoe</a:t>
            </a:r>
            <a:r>
              <a:rPr lang="pt-BR" sz="2400" dirty="0"/>
              <a:t>)</a:t>
            </a:r>
          </a:p>
          <a:p>
            <a:pPr lvl="1"/>
            <a:r>
              <a:rPr lang="pt-BR" sz="2000" dirty="0"/>
              <a:t>Aumento de janela exponencial (1 Segmento Confirmado → 2 Segmentos enviados)</a:t>
            </a:r>
          </a:p>
          <a:p>
            <a:pPr lvl="1"/>
            <a:r>
              <a:rPr lang="pt-BR" sz="2000" dirty="0"/>
              <a:t>Limite = (Tamanho da janela após perda)/2</a:t>
            </a:r>
          </a:p>
          <a:p>
            <a:r>
              <a:rPr lang="pt-BR" sz="2400" dirty="0"/>
              <a:t>Aumento aditivo (TCP </a:t>
            </a:r>
            <a:r>
              <a:rPr lang="pt-BR" sz="2400" dirty="0" err="1"/>
              <a:t>Tahoe</a:t>
            </a:r>
            <a:r>
              <a:rPr lang="pt-BR" sz="2400" dirty="0"/>
              <a:t>)</a:t>
            </a:r>
          </a:p>
          <a:p>
            <a:pPr lvl="1"/>
            <a:r>
              <a:rPr lang="pt-BR" sz="2000" dirty="0"/>
              <a:t>Após limite janela aumenta 1 segmento por RTT</a:t>
            </a:r>
          </a:p>
          <a:p>
            <a:r>
              <a:rPr lang="pt-BR" sz="2400" dirty="0"/>
              <a:t>3 confirmações duplicadas consecutivas → Retransmissão Rápida (TCP Reno)</a:t>
            </a:r>
          </a:p>
        </p:txBody>
      </p:sp>
    </p:spTree>
    <p:extLst>
      <p:ext uri="{BB962C8B-B14F-4D97-AF65-F5344CB8AC3E}">
        <p14:creationId xmlns:p14="http://schemas.microsoft.com/office/powerpoint/2010/main" val="1424782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34A66-CA0D-4E6A-AE73-D31A6059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congestionamento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D82845-7185-4B48-A5CD-B8D7D7FD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sz="2000" dirty="0"/>
              <a:t>Partida Lenta</a:t>
            </a:r>
          </a:p>
          <a:p>
            <a:pPr marL="457200" lvl="1" indent="0">
              <a:buNone/>
            </a:pPr>
            <a:endParaRPr lang="pt-BR" sz="2000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743CD9FD-7BDB-4744-9610-993B53C0F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1014413"/>
            <a:ext cx="3317875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94E08F7A-D752-4D62-BA1C-8E365156F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2041525"/>
            <a:ext cx="2770187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B5D3F2AB-4850-4558-BF6F-DA48FDAF7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2625725"/>
            <a:ext cx="27606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5">
            <a:extLst>
              <a:ext uri="{FF2B5EF4-FFF2-40B4-BE49-F238E27FC236}">
                <a16:creationId xmlns:a16="http://schemas.microsoft.com/office/drawing/2014/main" id="{6152C980-D6D2-42FD-950E-2A3C6804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31975"/>
            <a:ext cx="94138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8E651501-E1C3-4A92-8845-623A9AC61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2046288"/>
            <a:ext cx="121602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7">
            <a:extLst>
              <a:ext uri="{FF2B5EF4-FFF2-40B4-BE49-F238E27FC236}">
                <a16:creationId xmlns:a16="http://schemas.microsoft.com/office/drawing/2014/main" id="{0C63C4D7-F891-49F0-A0B8-6C094DB8E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3006725"/>
            <a:ext cx="2787650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8">
            <a:extLst>
              <a:ext uri="{FF2B5EF4-FFF2-40B4-BE49-F238E27FC236}">
                <a16:creationId xmlns:a16="http://schemas.microsoft.com/office/drawing/2014/main" id="{4E20FBBB-876C-46D9-B663-AB00BE47C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552825"/>
            <a:ext cx="2751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9">
            <a:extLst>
              <a:ext uri="{FF2B5EF4-FFF2-40B4-BE49-F238E27FC236}">
                <a16:creationId xmlns:a16="http://schemas.microsoft.com/office/drawing/2014/main" id="{D9C9528F-0499-438C-A154-CBE9F0216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132138"/>
            <a:ext cx="1682750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0">
            <a:extLst>
              <a:ext uri="{FF2B5EF4-FFF2-40B4-BE49-F238E27FC236}">
                <a16:creationId xmlns:a16="http://schemas.microsoft.com/office/drawing/2014/main" id="{54BCE2EF-284E-4F4E-944F-C866AE2F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4097338"/>
            <a:ext cx="2797175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2">
            <a:extLst>
              <a:ext uri="{FF2B5EF4-FFF2-40B4-BE49-F238E27FC236}">
                <a16:creationId xmlns:a16="http://schemas.microsoft.com/office/drawing/2014/main" id="{B2873420-DE60-49C6-A1E4-C16543BD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4645025"/>
            <a:ext cx="27606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3">
            <a:extLst>
              <a:ext uri="{FF2B5EF4-FFF2-40B4-BE49-F238E27FC236}">
                <a16:creationId xmlns:a16="http://schemas.microsoft.com/office/drawing/2014/main" id="{6FC0495B-4A14-49F1-B2D3-444A6EEB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4365625"/>
            <a:ext cx="26971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8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TCP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TCP (</a:t>
            </a:r>
            <a:r>
              <a:rPr lang="en-US" sz="2400" b="1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Transmission Control Protocol</a:t>
            </a:r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Protocolo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transporte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padrão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da internet (RFC 793 -1981)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Utilizado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por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aplicações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necessitam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garantia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entrega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Garante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entrega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através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confirmações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(ACK);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Entrega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ordenada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Controle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fluxo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através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uma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“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janela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deslizante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”;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Controle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congestionamento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Protocolo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responsável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por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dividir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os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dados da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aplicação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segmentos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para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transmissão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por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pacotes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IP;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Orientado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à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conexão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(</a:t>
            </a:r>
            <a:r>
              <a:rPr lang="en-US" sz="2000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Stream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).</a:t>
            </a:r>
            <a:endParaRPr lang="en-US" sz="2000" b="1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1556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34A66-CA0D-4E6A-AE73-D31A6059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congestionamento</a:t>
            </a:r>
          </a:p>
        </p:txBody>
      </p:sp>
      <p:pic>
        <p:nvPicPr>
          <p:cNvPr id="17" name="Picture 10">
            <a:extLst>
              <a:ext uri="{FF2B5EF4-FFF2-40B4-BE49-F238E27FC236}">
                <a16:creationId xmlns:a16="http://schemas.microsoft.com/office/drawing/2014/main" id="{55183398-1723-4558-8393-CBB66FCCE9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437" y="1628800"/>
            <a:ext cx="6533598" cy="46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D4B1451-4031-4EEB-B0A5-B1A7971F149B}"/>
              </a:ext>
            </a:extLst>
          </p:cNvPr>
          <p:cNvSpPr txBox="1"/>
          <p:nvPr/>
        </p:nvSpPr>
        <p:spPr>
          <a:xfrm>
            <a:off x="595013" y="1055756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Aumento aditivo</a:t>
            </a:r>
          </a:p>
        </p:txBody>
      </p:sp>
    </p:spTree>
    <p:extLst>
      <p:ext uri="{BB962C8B-B14F-4D97-AF65-F5344CB8AC3E}">
        <p14:creationId xmlns:p14="http://schemas.microsoft.com/office/powerpoint/2010/main" val="42491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34A66-CA0D-4E6A-AE73-D31A6059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congestionamento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D82845-7185-4B48-A5CD-B8D7D7FD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Melhorias</a:t>
            </a:r>
          </a:p>
          <a:p>
            <a:r>
              <a:rPr lang="pt-BR" sz="2400" dirty="0"/>
              <a:t>Recuperação Rápida (TCP Reno)</a:t>
            </a:r>
          </a:p>
          <a:p>
            <a:pPr lvl="1"/>
            <a:r>
              <a:rPr lang="pt-BR" sz="2000" dirty="0"/>
              <a:t>Reduz pacotes na rede através de confirmações duplicadas</a:t>
            </a:r>
          </a:p>
          <a:p>
            <a:r>
              <a:rPr lang="pt-BR" sz="2400" dirty="0"/>
              <a:t>SACK (</a:t>
            </a:r>
            <a:r>
              <a:rPr lang="pt-BR" sz="2400" i="1" dirty="0" err="1"/>
              <a:t>Selective</a:t>
            </a:r>
            <a:r>
              <a:rPr lang="pt-BR" sz="2400" i="1" dirty="0"/>
              <a:t> </a:t>
            </a:r>
            <a:r>
              <a:rPr lang="pt-BR" sz="2400" i="1" dirty="0" err="1"/>
              <a:t>ACKnowledgements</a:t>
            </a:r>
            <a:r>
              <a:rPr lang="pt-BR" sz="2400" dirty="0"/>
              <a:t>)</a:t>
            </a:r>
          </a:p>
          <a:p>
            <a:pPr lvl="1"/>
            <a:r>
              <a:rPr lang="pt-BR" sz="2000" dirty="0"/>
              <a:t>Salva até 3 intervalos de bytes recebidos após os bytes perdidos</a:t>
            </a:r>
          </a:p>
          <a:p>
            <a:r>
              <a:rPr lang="pt-BR" sz="2400" dirty="0"/>
              <a:t>ECN</a:t>
            </a:r>
          </a:p>
          <a:p>
            <a:pPr lvl="1"/>
            <a:r>
              <a:rPr lang="pt-BR" sz="2000" i="1" dirty="0"/>
              <a:t>Flag</a:t>
            </a:r>
            <a:r>
              <a:rPr lang="pt-BR" sz="2000" dirty="0"/>
              <a:t> ECN ativada na camada IP</a:t>
            </a:r>
          </a:p>
          <a:p>
            <a:pPr lvl="1"/>
            <a:r>
              <a:rPr lang="pt-BR" sz="2000" dirty="0"/>
              <a:t>Receptor TCP responde ativando a </a:t>
            </a:r>
            <a:r>
              <a:rPr lang="pt-BR" sz="2000" i="1" dirty="0"/>
              <a:t>flag</a:t>
            </a:r>
            <a:r>
              <a:rPr lang="pt-BR" sz="2000" dirty="0"/>
              <a:t> ECE (</a:t>
            </a:r>
            <a:r>
              <a:rPr lang="pt-BR" sz="2000" i="1" dirty="0"/>
              <a:t>ECN-</a:t>
            </a:r>
            <a:r>
              <a:rPr lang="pt-BR" sz="2000" i="1" dirty="0" err="1"/>
              <a:t>Echo</a:t>
            </a:r>
            <a:r>
              <a:rPr lang="pt-BR" sz="2000" dirty="0"/>
              <a:t>)</a:t>
            </a:r>
            <a:endParaRPr lang="pt-BR" sz="2000" i="1" dirty="0"/>
          </a:p>
          <a:p>
            <a:pPr lvl="1"/>
            <a:r>
              <a:rPr lang="pt-BR" sz="2000" dirty="0"/>
              <a:t>Transmissor reduz a janela de congestionamento da maneira habitual e confirma com a </a:t>
            </a:r>
            <a:r>
              <a:rPr lang="pt-BR" sz="2000" i="1" dirty="0"/>
              <a:t>flag</a:t>
            </a:r>
            <a:r>
              <a:rPr lang="pt-BR" sz="2000" dirty="0"/>
              <a:t> CWR (</a:t>
            </a:r>
            <a:r>
              <a:rPr lang="pt-BR" sz="2000" i="1" dirty="0" err="1"/>
              <a:t>Congestion</a:t>
            </a:r>
            <a:r>
              <a:rPr lang="pt-BR" sz="2000" i="1" dirty="0"/>
              <a:t> </a:t>
            </a:r>
            <a:r>
              <a:rPr lang="pt-BR" sz="2000" i="1" dirty="0" err="1"/>
              <a:t>Window</a:t>
            </a:r>
            <a:r>
              <a:rPr lang="pt-BR" sz="2000" i="1" dirty="0"/>
              <a:t> </a:t>
            </a:r>
            <a:r>
              <a:rPr lang="pt-BR" sz="2000" i="1" dirty="0" err="1"/>
              <a:t>Reduced</a:t>
            </a:r>
            <a:r>
              <a:rPr lang="pt-BR" sz="2000" dirty="0"/>
              <a:t>)</a:t>
            </a:r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91885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34A66-CA0D-4E6A-AE73-D31A6059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congestionamento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6F32BB45-8F94-44DE-9B1F-0ABFC3293A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14408"/>
            <a:ext cx="8583612" cy="393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090EDA9-20F9-4477-8ABE-2E283AF48630}"/>
              </a:ext>
            </a:extLst>
          </p:cNvPr>
          <p:cNvSpPr txBox="1"/>
          <p:nvPr/>
        </p:nvSpPr>
        <p:spPr>
          <a:xfrm>
            <a:off x="1930274" y="5652515"/>
            <a:ext cx="5081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http://erdos.csie.ncnu.edu.tw/~ccyang/TCPIP/Slides/Chap-15.ppt</a:t>
            </a:r>
          </a:p>
        </p:txBody>
      </p:sp>
    </p:spTree>
    <p:extLst>
      <p:ext uri="{BB962C8B-B14F-4D97-AF65-F5344CB8AC3E}">
        <p14:creationId xmlns:p14="http://schemas.microsoft.com/office/powerpoint/2010/main" val="2926920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D4C636-87CE-4CF5-BF43-F4C937E3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Recuperação Rápida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C34A66-CA0D-4E6A-AE73-D31A6059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congestionamento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90EDA9-20F9-4477-8ABE-2E283AF48630}"/>
              </a:ext>
            </a:extLst>
          </p:cNvPr>
          <p:cNvSpPr txBox="1"/>
          <p:nvPr/>
        </p:nvSpPr>
        <p:spPr>
          <a:xfrm>
            <a:off x="546281" y="5554489"/>
            <a:ext cx="805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Fonte:https</a:t>
            </a:r>
            <a:r>
              <a:rPr lang="pt-BR" sz="1200" dirty="0"/>
              <a:t>://courses.cs.washington.edu/</a:t>
            </a:r>
            <a:r>
              <a:rPr lang="pt-BR" sz="1200" dirty="0" err="1"/>
              <a:t>courses</a:t>
            </a:r>
            <a:r>
              <a:rPr lang="pt-BR" sz="1200" dirty="0"/>
              <a:t>/csep561/13au/</a:t>
            </a:r>
            <a:r>
              <a:rPr lang="pt-BR" sz="1200" dirty="0" err="1"/>
              <a:t>video</a:t>
            </a:r>
            <a:r>
              <a:rPr lang="pt-BR" sz="1200" dirty="0"/>
              <a:t>/</a:t>
            </a:r>
            <a:r>
              <a:rPr lang="pt-BR" sz="1200" dirty="0" err="1"/>
              <a:t>archive</a:t>
            </a:r>
            <a:r>
              <a:rPr lang="pt-BR" sz="1200" dirty="0"/>
              <a:t>/html5/</a:t>
            </a:r>
            <a:r>
              <a:rPr lang="pt-BR" sz="1200" dirty="0" err="1"/>
              <a:t>video.html?id</a:t>
            </a:r>
            <a:r>
              <a:rPr lang="pt-BR" sz="1200" dirty="0"/>
              <a:t>=csep561_13au_7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BFD34B7-24FC-46EE-9720-B529C480C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77" y="1772816"/>
            <a:ext cx="6907446" cy="37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0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BBDDC-02E4-4469-9CA1-177401C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A0868-A1AB-484A-9C0E-6362E815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TANENBAUM, A. S.; WETHERALL, D. Redes de computadores: 5a edição. São Paulo: Pearson, 2011.</a:t>
            </a:r>
          </a:p>
          <a:p>
            <a:r>
              <a:rPr lang="pt-BR" dirty="0"/>
              <a:t> </a:t>
            </a:r>
            <a:r>
              <a:rPr lang="pt-BR" dirty="0">
                <a:hlinkClick r:id="rId2"/>
              </a:rPr>
              <a:t>http://www.tcpipguide.com</a:t>
            </a:r>
            <a:endParaRPr lang="pt-BR" dirty="0"/>
          </a:p>
          <a:p>
            <a:r>
              <a:rPr lang="pt-BR" dirty="0"/>
              <a:t>https://en.wikipedia.org/wiki/Transmission_Control_Protocol</a:t>
            </a:r>
          </a:p>
          <a:p>
            <a:r>
              <a:rPr lang="pt-BR" dirty="0"/>
              <a:t>https://www.utdallas.edu/~venky/acn/CongestionControl.pdf</a:t>
            </a:r>
          </a:p>
        </p:txBody>
      </p:sp>
    </p:spTree>
    <p:extLst>
      <p:ext uri="{BB962C8B-B14F-4D97-AF65-F5344CB8AC3E}">
        <p14:creationId xmlns:p14="http://schemas.microsoft.com/office/powerpoint/2010/main" val="517913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GppCom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A meta do GppCom é criar na UFRN um ambiente de </a:t>
            </a:r>
            <a:r>
              <a:rPr lang="pt-BR" sz="2000" b="1" dirty="0" err="1"/>
              <a:t>P&amp;D</a:t>
            </a:r>
            <a:r>
              <a:rPr lang="pt-BR" sz="2000" b="1" dirty="0"/>
              <a:t>&amp;I através de prototipagem rápida baseada em simulação via software e hardware nas áreas de sistemas de comunicação e processamento digital de sinais e imagens. O Grupo é formado pelos professores: Vicente Angelo de Sousa Junior (coordenador), Luiz Gonzaga de Queiroz Silveira Junior (</a:t>
            </a:r>
            <a:r>
              <a:rPr lang="pt-BR" sz="2000" b="1" dirty="0" err="1"/>
              <a:t>vice-coordenador</a:t>
            </a:r>
            <a:r>
              <a:rPr lang="pt-BR" sz="2000" b="1" dirty="0"/>
              <a:t>), Luiz Felipe de Queiroz Silveira, Marcio Eduardo da Costa Rodrigues, Adaildo Gomes D'Assunção (pesquisador associado), Cláudio Rodrigues Muniz da Silva (pesquisador associado), Cristhianne de Fátima Linhares de Vasconcelos (pesquisador associado). O GppCom está de portas abertas para novas parcerias, </a:t>
            </a:r>
            <a:r>
              <a:rPr lang="pt-BR" sz="2000" b="1" dirty="0">
                <a:hlinkClick r:id="rId2"/>
              </a:rPr>
              <a:t>conheça o </a:t>
            </a:r>
            <a:r>
              <a:rPr lang="pt-BR" sz="2000" b="1" dirty="0" err="1">
                <a:hlinkClick r:id="rId2"/>
              </a:rPr>
              <a:t>portifolio</a:t>
            </a:r>
            <a:r>
              <a:rPr lang="pt-BR" sz="2000" b="1" dirty="0">
                <a:hlinkClick r:id="rId2"/>
              </a:rPr>
              <a:t> do grupo</a:t>
            </a:r>
            <a:r>
              <a:rPr lang="pt-BR" sz="2000" b="1" dirty="0"/>
              <a:t>. </a:t>
            </a:r>
          </a:p>
          <a:p>
            <a:endParaRPr lang="pt-BR" sz="2000" b="1" dirty="0"/>
          </a:p>
          <a:p>
            <a:r>
              <a:rPr lang="pt-BR" sz="2000" b="1" dirty="0"/>
              <a:t>Contato: </a:t>
            </a:r>
            <a:r>
              <a:rPr lang="pt-BR" sz="2000" dirty="0"/>
              <a:t>vicente.gppcom@gmail.com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9033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 err="1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Socket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r>
              <a:rPr lang="pt-BR" sz="2400" dirty="0"/>
              <a:t>Um </a:t>
            </a:r>
            <a:r>
              <a:rPr lang="pt-BR" sz="2400" dirty="0" err="1"/>
              <a:t>socket</a:t>
            </a:r>
            <a:r>
              <a:rPr lang="pt-BR" sz="2400" dirty="0"/>
              <a:t> </a:t>
            </a: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é um ponto final de um fluxo de comunicação entre processos que ocorrem em uma rede de computadores;</a:t>
            </a:r>
          </a:p>
          <a:p>
            <a:r>
              <a:rPr lang="pt-BR" sz="2400" dirty="0">
                <a:solidFill>
                  <a:schemeClr val="dk1"/>
                </a:solidFill>
                <a:cs typeface="Arial"/>
                <a:sym typeface="Arial"/>
              </a:rPr>
              <a:t>Representa </a:t>
            </a:r>
            <a:r>
              <a:rPr lang="pt-BR" sz="2400" dirty="0"/>
              <a:t>a combinação de um endereço IP e uma porta.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770212"/>
            <a:ext cx="50387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151073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FD4C5-C9AE-4C52-8D7A-E9FA26DD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serviço do TCP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C955D-F4A2-494D-9438-FA4CD7D6C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Transmissor e Receptor criam Sockets</a:t>
            </a:r>
          </a:p>
          <a:p>
            <a:r>
              <a:rPr lang="pt-BR" sz="2400" dirty="0"/>
              <a:t>Socket = Endereço IP + Porta (16 bits) do host</a:t>
            </a:r>
          </a:p>
          <a:p>
            <a:r>
              <a:rPr lang="pt-BR" sz="2400" dirty="0"/>
              <a:t>Conexão TCP estabelecida entre sockets </a:t>
            </a:r>
          </a:p>
          <a:p>
            <a:r>
              <a:rPr lang="pt-BR" sz="2400" dirty="0"/>
              <a:t>1 Socket pode pertencer à várias conexões</a:t>
            </a:r>
          </a:p>
          <a:p>
            <a:pPr marL="0" indent="0">
              <a:buNone/>
            </a:pPr>
            <a:r>
              <a:rPr lang="pt-BR" sz="2800" b="1" dirty="0"/>
              <a:t>Conexões</a:t>
            </a:r>
          </a:p>
          <a:p>
            <a:r>
              <a:rPr lang="pt-BR" sz="2400" dirty="0"/>
              <a:t>Full duplex</a:t>
            </a:r>
          </a:p>
          <a:p>
            <a:r>
              <a:rPr lang="pt-BR" sz="2400" dirty="0"/>
              <a:t>Ponto a Ponto (Broadcast não é possível)</a:t>
            </a:r>
          </a:p>
          <a:p>
            <a:r>
              <a:rPr lang="pt-BR" sz="2400" dirty="0"/>
              <a:t>Fluxo de bytes (Estrutura da mensagem não é preservada dentro dos segmentos)</a:t>
            </a:r>
          </a:p>
          <a:p>
            <a:pPr marL="0" indent="0">
              <a:buNone/>
            </a:pP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30730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i="0" u="none" strike="noStrike" cap="none" baseline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Portas</a:t>
            </a:r>
            <a:r>
              <a:rPr lang="en-US" i="0" u="none" strike="noStrike" cap="none" baseline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</a:t>
            </a:r>
            <a:r>
              <a:rPr lang="en-US" i="0" u="none" strike="noStrike" cap="none" baseline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plicação</a:t>
            </a:r>
            <a:r>
              <a:rPr lang="en-US" i="0" u="none" strike="noStrike" cap="none" baseline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i="0" u="none" strike="noStrike" cap="none" baseline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comuns</a:t>
            </a:r>
            <a:r>
              <a:rPr lang="en-US" i="0" u="none" strike="noStrike" cap="none" baseline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TCP/IP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5256584"/>
          </a:xfrm>
        </p:spPr>
        <p:txBody>
          <a:bodyPr/>
          <a:lstStyle/>
          <a:p>
            <a:pPr lvl="0"/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HTTP (</a:t>
            </a:r>
            <a:r>
              <a:rPr lang="en-US" sz="2400" b="1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Hypertext Transfer Protocol</a:t>
            </a:r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 [TCP 80]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Protocolo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utilizado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para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sistemas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informação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hipermídia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É a base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para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comunicação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dados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na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World Wide Web.</a:t>
            </a:r>
            <a:endParaRPr lang="en-US" sz="20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FTP (</a:t>
            </a:r>
            <a:r>
              <a:rPr lang="en-US" sz="2400" b="1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File Transfer Protocol</a:t>
            </a:r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 [TCP 20 - Dados]          [TCP 21 - </a:t>
            </a:r>
            <a:r>
              <a:rPr lang="en-US" sz="24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Controle</a:t>
            </a:r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]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Protocolo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utilizado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para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transferência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arquivos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forma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rápida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versátil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SMTP (</a:t>
            </a:r>
            <a:r>
              <a:rPr lang="en-US" sz="2400" b="1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Simple Mail Transfer Protocol</a:t>
            </a:r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 [TCP 25]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Protocolo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baseado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texto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padrão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para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envio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emails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através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da Internet.</a:t>
            </a:r>
          </a:p>
          <a:p>
            <a:pPr marL="457200"/>
            <a:r>
              <a:rPr lang="pt-BR" sz="2400" b="1" dirty="0"/>
              <a:t>SSH (</a:t>
            </a:r>
            <a:r>
              <a:rPr lang="pt-BR" sz="2400" b="1" dirty="0" err="1"/>
              <a:t>Secure</a:t>
            </a:r>
            <a:r>
              <a:rPr lang="pt-BR" sz="2400" b="1" dirty="0"/>
              <a:t> Shell)</a:t>
            </a:r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[TCP 22]</a:t>
            </a:r>
          </a:p>
          <a:p>
            <a:pPr marL="857250" lvl="1"/>
            <a:r>
              <a:rPr lang="pt-BR" sz="2000" dirty="0"/>
              <a:t>Protocolo que permite a você acessar virtualmente o servidor como se você estivesse em um terminal</a:t>
            </a:r>
            <a:endParaRPr lang="en-US" sz="2000" b="1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457200"/>
            <a:endParaRPr lang="en-US" sz="2400" b="1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lvl="1"/>
            <a:endParaRPr lang="en-US" sz="2000" b="1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D3DDD-83A8-4AB5-91F5-6E3F9AE2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Segmento TCP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2F8CEF2-342D-41E1-98BD-A32781E8F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659" y="1322859"/>
            <a:ext cx="4556555" cy="4212282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5665316-99A8-4675-8910-CA4B8D922B86}"/>
              </a:ext>
            </a:extLst>
          </p:cNvPr>
          <p:cNvSpPr/>
          <p:nvPr/>
        </p:nvSpPr>
        <p:spPr>
          <a:xfrm>
            <a:off x="278131" y="1322859"/>
            <a:ext cx="392594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Portas</a:t>
            </a:r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</a:t>
            </a:r>
            <a:r>
              <a:rPr lang="en-US" sz="24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origem</a:t>
            </a:r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e </a:t>
            </a:r>
            <a:r>
              <a:rPr lang="en-US" sz="24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destino</a:t>
            </a:r>
            <a:endParaRPr lang="en-US" sz="2400" b="1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Identificam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a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aplicação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na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origem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e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destino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;</a:t>
            </a:r>
          </a:p>
          <a:p>
            <a:r>
              <a:rPr lang="en-US" sz="24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Número</a:t>
            </a:r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</a:t>
            </a:r>
            <a:r>
              <a:rPr lang="en-US" sz="24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sequência</a:t>
            </a:r>
            <a:endParaRPr lang="en-US" sz="2400" b="1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Identifica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o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primeiro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byte no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segmento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(Bytes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são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numerados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em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sequência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);</a:t>
            </a:r>
          </a:p>
          <a:p>
            <a:r>
              <a:rPr lang="en-US" sz="24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Número</a:t>
            </a:r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</a:t>
            </a:r>
            <a:r>
              <a:rPr lang="en-US" sz="24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confirmação</a:t>
            </a:r>
            <a:endParaRPr lang="en-US" sz="2400" b="1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Número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do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próximo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byte a ser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recebido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5220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D3DDD-83A8-4AB5-91F5-6E3F9AE2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Segmento TCP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2F8CEF2-342D-41E1-98BD-A32781E8F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659" y="1322859"/>
            <a:ext cx="4556555" cy="4212282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5665316-99A8-4675-8910-CA4B8D922B86}"/>
              </a:ext>
            </a:extLst>
          </p:cNvPr>
          <p:cNvSpPr/>
          <p:nvPr/>
        </p:nvSpPr>
        <p:spPr>
          <a:xfrm>
            <a:off x="278131" y="1322859"/>
            <a:ext cx="392594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Tamanho</a:t>
            </a:r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do </a:t>
            </a:r>
            <a:r>
              <a:rPr lang="en-US" sz="24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cabeçalho</a:t>
            </a:r>
            <a:endParaRPr lang="en-US" sz="2400" b="1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r>
              <a:rPr lang="en-US" sz="24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Tamanho</a:t>
            </a:r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da </a:t>
            </a:r>
            <a:r>
              <a:rPr lang="en-US" sz="24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janela</a:t>
            </a:r>
            <a:endParaRPr lang="en-US" sz="2400" b="1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Identifica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o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número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bytes que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irão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trafegar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sem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o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recebimento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ACK;</a:t>
            </a:r>
          </a:p>
          <a:p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Checksum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Código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utilizado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para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verificação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erros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263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D3DDD-83A8-4AB5-91F5-6E3F9AE2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Segmento TCP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2F8CEF2-342D-41E1-98BD-A32781E8F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659" y="1322859"/>
            <a:ext cx="4556555" cy="4212282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5665316-99A8-4675-8910-CA4B8D922B86}"/>
              </a:ext>
            </a:extLst>
          </p:cNvPr>
          <p:cNvSpPr/>
          <p:nvPr/>
        </p:nvSpPr>
        <p:spPr>
          <a:xfrm>
            <a:off x="278131" y="1322859"/>
            <a:ext cx="39259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Flags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URG, ACK, PSH, RST, SYN, FIN;</a:t>
            </a:r>
          </a:p>
          <a:p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Até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20 bytes de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opções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adicionais</a:t>
            </a:r>
            <a:endParaRPr lang="en-US" sz="20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Padding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Completa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com zeros</a:t>
            </a:r>
            <a:endParaRPr lang="en-US" sz="2000" b="1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Dados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Payload (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carga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útil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).</a:t>
            </a:r>
          </a:p>
          <a:p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TCP </a:t>
            </a:r>
            <a:r>
              <a:rPr lang="en-US" sz="24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insere</a:t>
            </a:r>
            <a:r>
              <a:rPr lang="en-US" sz="24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alto overhead</a:t>
            </a:r>
            <a:endParaRPr lang="en-US" b="1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443266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3172</TotalTime>
  <Words>1522</Words>
  <Application>Microsoft Office PowerPoint</Application>
  <PresentationFormat>Apresentação na tela (4:3)</PresentationFormat>
  <Paragraphs>210</Paragraphs>
  <Slides>35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Arial Black</vt:lpstr>
      <vt:lpstr>Calibri</vt:lpstr>
      <vt:lpstr>Cambria Math</vt:lpstr>
      <vt:lpstr>Times New Roman</vt:lpstr>
      <vt:lpstr>Technology at work design template</vt:lpstr>
      <vt:lpstr>Apresentação do PowerPoint</vt:lpstr>
      <vt:lpstr>Introdução ao TCP</vt:lpstr>
      <vt:lpstr>Introdução ao TCP</vt:lpstr>
      <vt:lpstr>Socket</vt:lpstr>
      <vt:lpstr>Modelo de serviço do TCP</vt:lpstr>
      <vt:lpstr>Portas de aplicação comuns TCP/IP</vt:lpstr>
      <vt:lpstr>Segmento TCP</vt:lpstr>
      <vt:lpstr>Segmento TCP</vt:lpstr>
      <vt:lpstr>Segmento TCP</vt:lpstr>
      <vt:lpstr>Estabelecendo Conexões TCP</vt:lpstr>
      <vt:lpstr>Encerramento da conexão TCP</vt:lpstr>
      <vt:lpstr>Transferência de dados</vt:lpstr>
      <vt:lpstr>Transferência de dados</vt:lpstr>
      <vt:lpstr>O protocolo TCP</vt:lpstr>
      <vt:lpstr>Modelagem de conexões TCP</vt:lpstr>
      <vt:lpstr>Modelagem de conexões TCP</vt:lpstr>
      <vt:lpstr>Janela deslizante</vt:lpstr>
      <vt:lpstr>Janela deslizante</vt:lpstr>
      <vt:lpstr>Janela deslizante</vt:lpstr>
      <vt:lpstr>Janela deslizante</vt:lpstr>
      <vt:lpstr>Contadores TCP</vt:lpstr>
      <vt:lpstr>Contadores TCP</vt:lpstr>
      <vt:lpstr>Contadores TCP</vt:lpstr>
      <vt:lpstr>Controle de congestionamento</vt:lpstr>
      <vt:lpstr>Controle de congestionamento</vt:lpstr>
      <vt:lpstr>Controle de congestionamento</vt:lpstr>
      <vt:lpstr>Controle de congestionamento  Lei de controle AIMD </vt:lpstr>
      <vt:lpstr>Controle de congestionamento</vt:lpstr>
      <vt:lpstr>Controle de congestionamento</vt:lpstr>
      <vt:lpstr>Controle de congestionamento</vt:lpstr>
      <vt:lpstr>Controle de congestionamento</vt:lpstr>
      <vt:lpstr>Controle de congestionamento</vt:lpstr>
      <vt:lpstr>Controle de congestionamento</vt:lpstr>
      <vt:lpstr>Referências</vt:lpstr>
      <vt:lpstr>Sobre o GppCom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Alisson Camara Dias de Sousa</cp:lastModifiedBy>
  <cp:revision>554</cp:revision>
  <dcterms:created xsi:type="dcterms:W3CDTF">2010-09-08T14:21:37Z</dcterms:created>
  <dcterms:modified xsi:type="dcterms:W3CDTF">2018-07-25T01:44:03Z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