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5" r:id="rId2"/>
    <p:sldId id="340" r:id="rId3"/>
    <p:sldId id="363" r:id="rId4"/>
    <p:sldId id="398" r:id="rId5"/>
    <p:sldId id="401" r:id="rId6"/>
    <p:sldId id="399" r:id="rId7"/>
    <p:sldId id="402" r:id="rId8"/>
    <p:sldId id="400" r:id="rId9"/>
    <p:sldId id="403" r:id="rId10"/>
    <p:sldId id="404" r:id="rId11"/>
    <p:sldId id="405" r:id="rId12"/>
    <p:sldId id="397" r:id="rId13"/>
    <p:sldId id="406" r:id="rId14"/>
    <p:sldId id="365" r:id="rId15"/>
    <p:sldId id="368" r:id="rId16"/>
    <p:sldId id="369" r:id="rId17"/>
    <p:sldId id="370" r:id="rId18"/>
    <p:sldId id="371" r:id="rId19"/>
    <p:sldId id="384" r:id="rId20"/>
    <p:sldId id="374" r:id="rId21"/>
    <p:sldId id="386" r:id="rId22"/>
    <p:sldId id="375" r:id="rId23"/>
    <p:sldId id="387" r:id="rId24"/>
    <p:sldId id="388" r:id="rId25"/>
    <p:sldId id="376" r:id="rId26"/>
    <p:sldId id="377" r:id="rId27"/>
    <p:sldId id="378" r:id="rId28"/>
    <p:sldId id="379" r:id="rId29"/>
    <p:sldId id="380" r:id="rId30"/>
    <p:sldId id="390" r:id="rId31"/>
    <p:sldId id="381" r:id="rId32"/>
    <p:sldId id="382" r:id="rId33"/>
    <p:sldId id="393" r:id="rId34"/>
    <p:sldId id="394" r:id="rId35"/>
    <p:sldId id="395" r:id="rId36"/>
    <p:sldId id="396" r:id="rId37"/>
    <p:sldId id="257" r:id="rId38"/>
    <p:sldId id="407" r:id="rId39"/>
    <p:sldId id="408" r:id="rId40"/>
    <p:sldId id="359" r:id="rId41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24/07/2018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©Grupo GppCom@DCO-UFRN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31/03/2011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10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8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11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38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40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84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15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16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17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18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19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20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21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25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26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27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28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29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30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31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35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36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140000" y="9120960"/>
            <a:ext cx="3173400" cy="47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buSzPct val="25000"/>
                <a:buNone/>
              </a:pPr>
              <a:t>37</a:t>
            </a:fld>
            <a:endParaRPr lang="pt-BR"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31160" y="4560480"/>
            <a:ext cx="5852519" cy="43203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140000" y="9120960"/>
            <a:ext cx="3173400" cy="47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buSzPct val="25000"/>
                <a:buNone/>
              </a:pPr>
              <a:t>38</a:t>
            </a:fld>
            <a:endParaRPr lang="pt-BR"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31160" y="4560480"/>
            <a:ext cx="5852519" cy="43203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86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140000" y="9120960"/>
            <a:ext cx="3173400" cy="47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buSzPct val="25000"/>
                <a:buNone/>
              </a:pPr>
              <a:t>39</a:t>
            </a:fld>
            <a:endParaRPr lang="pt-BR"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31160" y="4560480"/>
            <a:ext cx="5852519" cy="43203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331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5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5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27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6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732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7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873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8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65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9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22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Guilherme Oliveira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Guilherme.gppcom@gmail.com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xyge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o.ct.ufrn.br/docs/Grupo_GppComv14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xyg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05: </a:t>
            </a:r>
            <a:r>
              <a:rPr lang="pt-BR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Congestion</a:t>
            </a:r>
            <a:r>
              <a:rPr lang="pt-B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</a:t>
            </a:r>
            <a:r>
              <a:rPr lang="pt-BR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Window</a:t>
            </a:r>
            <a:r>
              <a:rPr lang="pt-B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</a:t>
            </a:r>
            <a:r>
              <a:rPr lang="pt-BR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Tracing</a:t>
            </a:r>
            <a:endParaRPr lang="pt-B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752528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err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</a:t>
            </a:r>
            <a:r>
              <a:rPr lang="pt-BR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/DCO/UFRN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17/10/2015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Segundo evento: Perda de pacote</a:t>
            </a:r>
            <a:endParaRPr lang="pt-BR" sz="24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1" indent="0">
              <a:buNone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7.	Dessa vez o formato que a função de </a:t>
            </a:r>
            <a:r>
              <a:rPr lang="pt-BR" sz="20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deve ter é essa:</a:t>
            </a:r>
            <a:endParaRPr lang="pt-BR" sz="20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050" name="Picture 2" descr="Texto alternativo gerado por máquina:&#10;lins-3 &#10;ns-3-dev @ &#10;3d01242318ef &#10;A Discrete-Event Network Simulator &#10;HOME &#10;Classes &#10;TUTORIALS V &#10;Files &#10;DOCS &#10;v &#10;DEVELOP V &#10;Main Page &#10;Modules &#10;Namespaces &#10;API &#10;Q' Search &#10;Related Pages &#10;Clus Index &#10;List &#10;v &#10;Itemlterator &#10;Iterator &#10;Iterator &#10;LocalStaticDestructor &#10;NixVector &#10;Packet &#10;AddressTracedCallback &#10;Mac48AddressTracedCallt &#10;SinrTracedCallback &#10;SizeTracedCallback &#10;TracedCallback &#10;TwoAddressTracedCallbac &#10;Packet &#10;Packet &#10;Packet &#10;Packet &#10;Packet &#10;Packet &#10;AddAtEnd &#10;I lba &#10;Tracedca &#10;Definitionatline6930ffilepacketh. &#10;typedef void(* ns3::Packet::TwoAddressTracedCallback) (const &#10;TracedCallback siqnature for packet and source/destination addresses. &#10;Pa ra meters &#10;packet &#10;The packet. &#10;srcAddress The source address. &#10;destAddress The destination address. &#10;Definiticn at line 712 of file packet.h. &#10;ns3 Packet &#10;const Packet &gt; packet, const Address &amp;srcAddress, const Address &amp;destAddress) &#10;Generated on satJul 21 2018 for ns-3by O O &#10;1.8.9.1 ">
            <a:extLst>
              <a:ext uri="{FF2B5EF4-FFF2-40B4-BE49-F238E27FC236}">
                <a16:creationId xmlns:a16="http://schemas.microsoft.com/office/drawing/2014/main" id="{A71CCB21-5142-4F98-9DBC-E3B5854A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6" y="2276872"/>
            <a:ext cx="83921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7009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Agora nós temos as informações de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 sabemos o que devemos fazer para conectá-las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 um ponteiro para um objeto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TcpSocketBase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podemos conectar o dado gerado pela origem 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“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CongestionWindow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 um destino que criaremos com o formato correto utilizando ”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TraceConnect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”;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 um ponteiro para um objeto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PointToPointNetDevice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podemos conectar o dado gerado pela origem 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“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PhyRxDrop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 um destino que criaremos com o formato correto utilizando ”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TraceConnect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”;</a:t>
            </a:r>
            <a:endParaRPr lang="pt-BR" sz="20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8161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Problemas e Soluções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b="1" dirty="0"/>
              <a:t>Problemas</a:t>
            </a:r>
          </a:p>
          <a:p>
            <a:pPr lvl="1"/>
            <a:r>
              <a:rPr lang="pt-BR" sz="2000" dirty="0"/>
              <a:t>Precisamos ter acesso ao objeto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TcpSocketBase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para poder realizar a conexão necessária para o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Essa conexão deve ser feita antes da simulação iniciar para podermos capturar todos os eventos.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Os </a:t>
            </a:r>
            <a:r>
              <a:rPr lang="pt-BR" sz="2000" i="1" dirty="0" err="1">
                <a:solidFill>
                  <a:schemeClr val="dk1"/>
                </a:solidFill>
                <a:cs typeface="Arial"/>
                <a:sym typeface="Arial"/>
              </a:rPr>
              <a:t>Helpers</a:t>
            </a:r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 utilizados para criar as aplicações TCP criam o socket utilizado internamente assim que a simulação é iniciada. Nesse caso nem temos acesso ao socket nem podemos conectar o </a:t>
            </a:r>
            <a:r>
              <a:rPr lang="pt-BR" sz="2000" i="1" dirty="0" err="1">
                <a:solidFill>
                  <a:schemeClr val="dk1"/>
                </a:solidFill>
                <a:cs typeface="Arial"/>
                <a:sym typeface="Arial"/>
              </a:rPr>
              <a:t>Tracing</a:t>
            </a:r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 antes do inicio da simulação.</a:t>
            </a:r>
            <a:r>
              <a:rPr lang="pt-BR" sz="2000" dirty="0"/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42862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Problemas e Soluções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b="1" dirty="0"/>
              <a:t>Soluções</a:t>
            </a:r>
          </a:p>
          <a:p>
            <a:pPr lvl="1"/>
            <a:r>
              <a:rPr lang="pt-BR" sz="2000" dirty="0"/>
              <a:t>Primeiro criamos um socket na fase de configuração (Antes de Simulator::</a:t>
            </a:r>
            <a:r>
              <a:rPr lang="pt-BR" sz="2000" dirty="0" err="1"/>
              <a:t>Run</a:t>
            </a:r>
            <a:r>
              <a:rPr lang="pt-BR" sz="2000" dirty="0"/>
              <a:t> () ser chamado) </a:t>
            </a:r>
          </a:p>
          <a:p>
            <a:pPr lvl="1"/>
            <a:r>
              <a:rPr lang="pt-BR" sz="2000" dirty="0"/>
              <a:t>Realizamos um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TraceConnect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do socket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 o método de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implementado para rastrear a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CongestionWindow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Passamos esse socket para a nossa aplicação de transmissão TCP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E instalaremos essa aplicação no nó Transmissor</a:t>
            </a:r>
            <a:endParaRPr lang="pt-BR" sz="2000" dirty="0"/>
          </a:p>
          <a:p>
            <a:pPr lvl="1"/>
            <a:r>
              <a:rPr lang="pt-BR" sz="2000" dirty="0"/>
              <a:t>Para poder fazer isso precisaremos criar nossa própria aplicação. 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4861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Cenário do exemplo 5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Assim, </a:t>
            </a:r>
            <a:r>
              <a:rPr lang="pt-BR" sz="2400" dirty="0">
                <a:solidFill>
                  <a:srgbClr val="000000"/>
                </a:solidFill>
              </a:rPr>
              <a:t>podemos preparar uma versão simplificada da aplicação </a:t>
            </a:r>
            <a:r>
              <a:rPr lang="pt-BR" sz="2400" dirty="0" err="1">
                <a:solidFill>
                  <a:srgbClr val="000000"/>
                </a:solidFill>
              </a:rPr>
              <a:t>on-off</a:t>
            </a:r>
            <a:r>
              <a:rPr lang="pt-BR" sz="2400" dirty="0">
                <a:solidFill>
                  <a:srgbClr val="000000"/>
                </a:solidFill>
              </a:rPr>
              <a:t> que faz o que nós queremos;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</a:rPr>
              <a:t>No lado positivo, não precisamos de toda a complexidade da aplicação </a:t>
            </a:r>
            <a:r>
              <a:rPr lang="pt-BR" sz="2000" dirty="0" err="1">
                <a:solidFill>
                  <a:srgbClr val="000000"/>
                </a:solidFill>
              </a:rPr>
              <a:t>on-off</a:t>
            </a:r>
            <a:r>
              <a:rPr lang="pt-BR" sz="2000" dirty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pt-BR" sz="2000" dirty="0"/>
              <a:t>No lado </a:t>
            </a:r>
            <a:r>
              <a:rPr lang="pt-BR" sz="2000" dirty="0">
                <a:solidFill>
                  <a:srgbClr val="000000"/>
                </a:solidFill>
              </a:rPr>
              <a:t>negativo, não temos um </a:t>
            </a:r>
            <a:r>
              <a:rPr lang="pt-BR" sz="2000" i="1" dirty="0" err="1">
                <a:solidFill>
                  <a:srgbClr val="000000"/>
                </a:solidFill>
              </a:rPr>
              <a:t>Helper</a:t>
            </a:r>
            <a:r>
              <a:rPr lang="pt-BR" sz="2000" dirty="0">
                <a:solidFill>
                  <a:srgbClr val="000000"/>
                </a:solidFill>
              </a:rPr>
              <a:t>, por isso temos que ter mais atenção aos detalhes. </a:t>
            </a:r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8" name="Shape 14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303587" y="1052736"/>
            <a:ext cx="4057650" cy="2266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Módulos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Como em todos os exemplos anteriores,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definimos as bibliotecas que serão utilizadas;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Usamos o 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namespace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ns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-3;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Novamente, um componente de registro é definido.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6" name="Shape 17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11560" y="1124744"/>
            <a:ext cx="3762299" cy="1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77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570037" y="4221087"/>
            <a:ext cx="5581799" cy="8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Aplicação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MyApp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692696"/>
            <a:ext cx="8583488" cy="576064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Declaramos a </a:t>
            </a:r>
            <a:r>
              <a:rPr lang="pt-BR" sz="2000" dirty="0"/>
              <a:t>Aplicação </a:t>
            </a:r>
            <a:r>
              <a:rPr lang="pt-BR" sz="2000" dirty="0" err="1"/>
              <a:t>MyApp</a:t>
            </a:r>
            <a:r>
              <a:rPr lang="pt-BR" sz="2000" dirty="0"/>
              <a:t> que tem um socket como atributo</a:t>
            </a:r>
          </a:p>
          <a:p>
            <a:pPr lv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000" dirty="0"/>
              <a:t>A classe </a:t>
            </a:r>
            <a:r>
              <a:rPr lang="pt-BR" sz="2000" dirty="0" err="1"/>
              <a:t>MyApp</a:t>
            </a:r>
            <a:r>
              <a:rPr lang="pt-BR" sz="2000" dirty="0"/>
              <a:t> herda da </a:t>
            </a:r>
            <a:r>
              <a:rPr lang="pt-BR" sz="2000" dirty="0" err="1"/>
              <a:t>Application</a:t>
            </a:r>
            <a:r>
              <a:rPr lang="pt-BR" sz="2000" dirty="0"/>
              <a:t> e, por isso, precisa implementar os métodos .</a:t>
            </a:r>
            <a:r>
              <a:rPr lang="pt-BR" sz="2000" dirty="0" err="1"/>
              <a:t>StartApplication</a:t>
            </a:r>
            <a:r>
              <a:rPr lang="pt-BR" sz="2000" dirty="0"/>
              <a:t>() e .</a:t>
            </a:r>
            <a:r>
              <a:rPr lang="pt-BR" sz="2000" dirty="0" err="1"/>
              <a:t>StopApplication</a:t>
            </a:r>
            <a:r>
              <a:rPr lang="pt-BR" sz="2000" dirty="0"/>
              <a:t>()</a:t>
            </a:r>
            <a:endParaRPr lang="pt-BR" sz="2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6" name="Shape 18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351612" y="692696"/>
            <a:ext cx="5961600" cy="39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Construtor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destrutor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Construtor e </a:t>
            </a:r>
            <a:r>
              <a:rPr lang="pt-BR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destrutor</a:t>
            </a: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da aplicação </a:t>
            </a:r>
            <a:r>
              <a:rPr lang="pt-BR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MyApp</a:t>
            </a: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6" name="Shape 194"/>
          <p:cNvPicPr preferRelativeResize="0"/>
          <p:nvPr/>
        </p:nvPicPr>
        <p:blipFill rotWithShape="1">
          <a:blip r:embed="rId3" cstate="print">
            <a:alphaModFix/>
          </a:blip>
          <a:srcRect l="27645" t="33134" r="54668" b="22034"/>
          <a:stretch/>
        </p:blipFill>
        <p:spPr>
          <a:xfrm>
            <a:off x="2805087" y="1052736"/>
            <a:ext cx="3054650" cy="43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Atributos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classe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(1/2)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Esse trecho do código é a principal </a:t>
            </a:r>
            <a:r>
              <a:rPr lang="pt-BR" sz="2400" dirty="0"/>
              <a:t>razão da existência dessa aplicação;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Inicializamos os atributos da classe;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Do ponto de vista </a:t>
            </a:r>
            <a:r>
              <a:rPr lang="pt-BR" sz="2400" dirty="0"/>
              <a:t>do rastreamento, o mais importante é </a:t>
            </a:r>
            <a:r>
              <a:rPr lang="pt-BR" sz="2400" dirty="0" err="1"/>
              <a:t>Ptr</a:t>
            </a:r>
            <a:r>
              <a:rPr lang="pt-BR" sz="2400" dirty="0"/>
              <a:t>&lt;</a:t>
            </a:r>
            <a:r>
              <a:rPr lang="pt-BR" sz="2400" dirty="0" err="1"/>
              <a:t>Socket</a:t>
            </a:r>
            <a:r>
              <a:rPr lang="pt-BR" sz="2400" dirty="0"/>
              <a:t>&gt; </a:t>
            </a:r>
            <a:r>
              <a:rPr lang="pt-BR" sz="2400" dirty="0" err="1"/>
              <a:t>socket</a:t>
            </a:r>
            <a:r>
              <a:rPr lang="pt-BR" sz="2400" dirty="0"/>
              <a:t>, que deve ser passado para a aplicação durante a fase de configuração.</a:t>
            </a: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6" name="Shape 202"/>
          <p:cNvPicPr preferRelativeResize="0"/>
          <p:nvPr/>
        </p:nvPicPr>
        <p:blipFill rotWithShape="1">
          <a:blip r:embed="rId3" cstate="print">
            <a:alphaModFix/>
          </a:blip>
          <a:srcRect l="27973" t="26729" r="18641" b="56973"/>
          <a:stretch/>
        </p:blipFill>
        <p:spPr>
          <a:xfrm>
            <a:off x="611560" y="1268760"/>
            <a:ext cx="7826599" cy="16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03"/>
          <p:cNvPicPr preferRelativeResize="0"/>
          <p:nvPr/>
        </p:nvPicPr>
        <p:blipFill rotWithShape="1">
          <a:blip r:embed="rId4" cstate="print">
            <a:alphaModFix/>
          </a:blip>
          <a:srcRect l="27312" t="79723" r="50417" b="7269"/>
          <a:stretch/>
        </p:blipFill>
        <p:spPr>
          <a:xfrm>
            <a:off x="539552" y="2852936"/>
            <a:ext cx="3267100" cy="10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Atributos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classe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(2/2)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É </a:t>
            </a:r>
            <a:r>
              <a:rPr lang="pt-BR" sz="2400" dirty="0"/>
              <a:t>importante lembrar que vamos criar o Socket como um </a:t>
            </a:r>
            <a:r>
              <a:rPr lang="pt-BR" sz="2400" dirty="0" err="1"/>
              <a:t>TcpSocket</a:t>
            </a:r>
            <a:r>
              <a:rPr lang="pt-BR" sz="2400" dirty="0"/>
              <a:t> e associar sua origem do rastreamento de sua “</a:t>
            </a:r>
            <a:r>
              <a:rPr lang="pt-BR" sz="2400" dirty="0" err="1"/>
              <a:t>CongestionWindow</a:t>
            </a:r>
            <a:r>
              <a:rPr lang="pt-BR" sz="2400" dirty="0"/>
              <a:t>” antes de passá-lo no método Setup.</a:t>
            </a: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6" name="Shape 202"/>
          <p:cNvPicPr preferRelativeResize="0"/>
          <p:nvPr/>
        </p:nvPicPr>
        <p:blipFill rotWithShape="1">
          <a:blip r:embed="rId3" cstate="print">
            <a:alphaModFix/>
          </a:blip>
          <a:srcRect l="27973" t="26729" r="18641" b="56973"/>
          <a:stretch/>
        </p:blipFill>
        <p:spPr>
          <a:xfrm>
            <a:off x="611560" y="1268760"/>
            <a:ext cx="7826599" cy="16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03"/>
          <p:cNvPicPr preferRelativeResize="0"/>
          <p:nvPr/>
        </p:nvPicPr>
        <p:blipFill rotWithShape="1">
          <a:blip r:embed="rId4" cstate="print">
            <a:alphaModFix/>
          </a:blip>
          <a:srcRect l="27312" t="79723" r="50417" b="7269"/>
          <a:stretch/>
        </p:blipFill>
        <p:spPr>
          <a:xfrm>
            <a:off x="539552" y="2852936"/>
            <a:ext cx="3267100" cy="10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Objetivos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do hands-on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Entender</a:t>
            </a:r>
            <a:r>
              <a:rPr lang="pt-BR" sz="2400" dirty="0"/>
              <a:t> o funcionamento do TCP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</a:t>
            </a:r>
            <a:r>
              <a:rPr lang="pt-BR" sz="2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Window</a:t>
            </a:r>
            <a:r>
              <a:rPr lang="pt-BR" sz="2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;</a:t>
            </a:r>
            <a:r>
              <a:rPr lang="pt-BR" sz="2400" dirty="0"/>
              <a:t>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dirty="0"/>
              <a:t>Praticar o uso de</a:t>
            </a:r>
            <a:r>
              <a:rPr lang="pt-BR" sz="2400" i="1" dirty="0"/>
              <a:t> </a:t>
            </a:r>
            <a:r>
              <a:rPr lang="pt-BR" sz="2400" i="1" dirty="0" err="1"/>
              <a:t>Tracing</a:t>
            </a:r>
            <a:r>
              <a:rPr lang="pt-BR" sz="2400" i="1" dirty="0"/>
              <a:t> para </a:t>
            </a:r>
            <a:r>
              <a:rPr lang="pt-BR" sz="2400" dirty="0"/>
              <a:t>obter somente os dados relevantes da simulação;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dirty="0"/>
              <a:t>Apresentar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esquematicamente o exemplo 5;</a:t>
            </a:r>
          </a:p>
          <a:p>
            <a:pPr lv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Entender o que são sockets;</a:t>
            </a:r>
          </a:p>
          <a:p>
            <a:pPr lv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Explicar linha a linha o exemplo 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fifth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.cc;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StartApplication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(1/2)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Esse código sobrescreve </a:t>
            </a:r>
            <a:r>
              <a:rPr lang="pt-BR" sz="2400" dirty="0"/>
              <a:t>Application::</a:t>
            </a:r>
            <a:r>
              <a:rPr lang="pt-BR" sz="2400" dirty="0" err="1"/>
              <a:t>StartApplication</a:t>
            </a:r>
            <a:r>
              <a:rPr lang="pt-BR" sz="2400" dirty="0"/>
              <a:t>, que será chamado automaticamente pelo simulador para iniciar a Application no momento certo;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A operação Socket </a:t>
            </a:r>
            <a:r>
              <a:rPr lang="pt-BR" sz="2400" dirty="0" err="1"/>
              <a:t>Bind</a:t>
            </a:r>
            <a:r>
              <a:rPr lang="pt-BR" sz="2400" dirty="0"/>
              <a:t>() é responsável pela conexão no lado do cliente e a Connect estabelece uma conexão do cliente com o servidor no endereço </a:t>
            </a:r>
            <a:r>
              <a:rPr lang="pt-BR" sz="2400" dirty="0" err="1"/>
              <a:t>m_peer</a:t>
            </a:r>
            <a:r>
              <a:rPr lang="pt-BR" sz="2400" dirty="0"/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6" name="Shape 220"/>
          <p:cNvPicPr preferRelativeResize="0"/>
          <p:nvPr/>
        </p:nvPicPr>
        <p:blipFill rotWithShape="1">
          <a:blip r:embed="rId3" cstate="print">
            <a:alphaModFix/>
          </a:blip>
          <a:srcRect l="27807" t="16248" r="49266" b="57840"/>
          <a:stretch/>
        </p:blipFill>
        <p:spPr>
          <a:xfrm>
            <a:off x="2518750" y="1052736"/>
            <a:ext cx="3627324" cy="23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StartApplication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(2/2)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Depois </a:t>
            </a:r>
            <a:r>
              <a:rPr lang="pt-BR" sz="2400" dirty="0"/>
              <a:t>do Connect, a Application inicia a transmissão dos segmentos na simulação chamando </a:t>
            </a:r>
            <a:r>
              <a:rPr lang="pt-BR" sz="2400" dirty="0" err="1"/>
              <a:t>SendPacket</a:t>
            </a:r>
            <a:r>
              <a:rPr lang="pt-BR" sz="2400" dirty="0"/>
              <a:t>().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6" name="Shape 220"/>
          <p:cNvPicPr preferRelativeResize="0"/>
          <p:nvPr/>
        </p:nvPicPr>
        <p:blipFill rotWithShape="1">
          <a:blip r:embed="rId3" cstate="print">
            <a:alphaModFix/>
          </a:blip>
          <a:srcRect l="27807" t="16248" r="49266" b="57840"/>
          <a:stretch/>
        </p:blipFill>
        <p:spPr>
          <a:xfrm>
            <a:off x="2518750" y="1052736"/>
            <a:ext cx="3627324" cy="23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StopApplication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(1/3)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Para parar a aplicação primeiro precisamos verificar se algum evento está ocorrendo ou agendado na fila do simulador. Se estiver (</a:t>
            </a:r>
            <a:r>
              <a:rPr lang="pt-BR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IsRunning</a:t>
            </a: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for TRUE) o método cancela o evento no simulador.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" name="Shape 236"/>
          <p:cNvPicPr preferRelativeResize="0"/>
          <p:nvPr/>
        </p:nvPicPr>
        <p:blipFill rotWithShape="1">
          <a:blip r:embed="rId3" cstate="print">
            <a:alphaModFix/>
          </a:blip>
          <a:srcRect l="27318" t="21489" r="42387" b="36586"/>
          <a:stretch/>
        </p:blipFill>
        <p:spPr>
          <a:xfrm>
            <a:off x="2430738" y="889789"/>
            <a:ext cx="4282524" cy="33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StopApplication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(2/3)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Dessa forma, </a:t>
            </a:r>
            <a:r>
              <a:rPr lang="pt-BR" sz="2400" dirty="0"/>
              <a:t>interrompemos a cadeia de eventos que a Application está usando para enviar seus </a:t>
            </a:r>
            <a:r>
              <a:rPr lang="pt-BR" sz="2400" dirty="0" err="1"/>
              <a:t>packets</a:t>
            </a:r>
            <a:r>
              <a:rPr lang="pt-BR" sz="24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 aplicação </a:t>
            </a:r>
            <a:r>
              <a:rPr lang="pt-BR" sz="2400" dirty="0"/>
              <a:t>não enviará mais pacotes e em seguida fechamos (Close) o </a:t>
            </a:r>
            <a:r>
              <a:rPr lang="pt-BR" sz="2400" dirty="0" err="1"/>
              <a:t>socket</a:t>
            </a:r>
            <a:r>
              <a:rPr lang="pt-BR" sz="2400" dirty="0"/>
              <a:t>, encerrando a conexão TCP.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6" name="Shape 236"/>
          <p:cNvPicPr preferRelativeResize="0"/>
          <p:nvPr/>
        </p:nvPicPr>
        <p:blipFill rotWithShape="1">
          <a:blip r:embed="rId3" cstate="print">
            <a:alphaModFix/>
          </a:blip>
          <a:srcRect l="27318" t="21489" r="42387" b="36586"/>
          <a:stretch/>
        </p:blipFill>
        <p:spPr>
          <a:xfrm>
            <a:off x="2430738" y="882824"/>
            <a:ext cx="4282524" cy="33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StopApplication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(3/3)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 </a:t>
            </a:r>
            <a:r>
              <a:rPr lang="pt-BR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socket</a:t>
            </a: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400" dirty="0"/>
              <a:t>é deletado no </a:t>
            </a:r>
            <a:r>
              <a:rPr lang="pt-BR" sz="2400" dirty="0" err="1"/>
              <a:t>destrutor</a:t>
            </a:r>
            <a:r>
              <a:rPr lang="pt-BR" sz="2400" dirty="0"/>
              <a:t> quando </a:t>
            </a:r>
            <a:r>
              <a:rPr lang="pt-BR" sz="2400" dirty="0" err="1"/>
              <a:t>m_socket</a:t>
            </a:r>
            <a:r>
              <a:rPr lang="pt-BR" sz="2400" dirty="0"/>
              <a:t> = 0 é executado;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Isso </a:t>
            </a:r>
            <a:r>
              <a:rPr lang="pt-BR" sz="2400" dirty="0"/>
              <a:t>remove a última referência para </a:t>
            </a:r>
            <a:r>
              <a:rPr lang="pt-BR" sz="2400" dirty="0" err="1"/>
              <a:t>Ptr</a:t>
            </a:r>
            <a:r>
              <a:rPr lang="pt-BR" sz="2400" dirty="0"/>
              <a:t>&lt;</a:t>
            </a:r>
            <a:r>
              <a:rPr lang="pt-BR" sz="2400" dirty="0" err="1"/>
              <a:t>Socket</a:t>
            </a:r>
            <a:r>
              <a:rPr lang="pt-BR" sz="2400" dirty="0"/>
              <a:t>&gt; que ocasiona o </a:t>
            </a:r>
            <a:r>
              <a:rPr lang="pt-BR" sz="2400" dirty="0" err="1"/>
              <a:t>destrutor</a:t>
            </a:r>
            <a:r>
              <a:rPr lang="pt-BR" sz="2400" dirty="0"/>
              <a:t> daquele Objeto ser chamado.</a:t>
            </a: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6" name="Shape 236"/>
          <p:cNvPicPr preferRelativeResize="0"/>
          <p:nvPr/>
        </p:nvPicPr>
        <p:blipFill rotWithShape="1">
          <a:blip r:embed="rId3" cstate="print">
            <a:alphaModFix/>
          </a:blip>
          <a:srcRect l="27318" t="21489" r="42387" b="36586"/>
          <a:stretch/>
        </p:blipFill>
        <p:spPr>
          <a:xfrm>
            <a:off x="2430738" y="882824"/>
            <a:ext cx="4282524" cy="33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SendPacket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Esse código cria </a:t>
            </a:r>
            <a:r>
              <a:rPr lang="pt-BR" sz="2400" dirty="0"/>
              <a:t>um </a:t>
            </a:r>
            <a:r>
              <a:rPr lang="pt-BR" sz="2400" dirty="0" err="1"/>
              <a:t>packet</a:t>
            </a:r>
            <a:r>
              <a:rPr lang="pt-BR" sz="2400" dirty="0"/>
              <a:t> e o envia (</a:t>
            </a:r>
            <a:r>
              <a:rPr lang="pt-BR" sz="2400" dirty="0" err="1"/>
              <a:t>Send</a:t>
            </a:r>
            <a:r>
              <a:rPr lang="pt-BR" sz="2400" dirty="0"/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É </a:t>
            </a:r>
            <a:r>
              <a:rPr lang="pt-BR" sz="2400" dirty="0"/>
              <a:t>responsabilidade da Application gerenciar o agendamento da cadeia de eventos. Então, a chamada </a:t>
            </a:r>
            <a:r>
              <a:rPr lang="pt-BR" sz="2400" dirty="0" err="1"/>
              <a:t>ScheduleTx</a:t>
            </a:r>
            <a:r>
              <a:rPr lang="pt-BR" sz="2400" dirty="0"/>
              <a:t> agenda outro evento de transmissão (um </a:t>
            </a:r>
            <a:r>
              <a:rPr lang="pt-BR" sz="2400" dirty="0" err="1"/>
              <a:t>SendPacket</a:t>
            </a:r>
            <a:r>
              <a:rPr lang="pt-BR" sz="2400" dirty="0"/>
              <a:t>) até que a Application decida que enviou o suficiente.</a:t>
            </a: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6" name="Shape 260"/>
          <p:cNvPicPr preferRelativeResize="0"/>
          <p:nvPr/>
        </p:nvPicPr>
        <p:blipFill rotWithShape="1">
          <a:blip r:embed="rId3" cstate="print">
            <a:alphaModFix/>
          </a:blip>
          <a:srcRect l="27807" t="21491" r="31580" b="66280"/>
          <a:stretch/>
        </p:blipFill>
        <p:spPr>
          <a:xfrm>
            <a:off x="569000" y="1167950"/>
            <a:ext cx="5570251" cy="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61"/>
          <p:cNvPicPr preferRelativeResize="0"/>
          <p:nvPr/>
        </p:nvPicPr>
        <p:blipFill rotWithShape="1">
          <a:blip r:embed="rId4" cstate="print">
            <a:alphaModFix/>
          </a:blip>
          <a:srcRect l="27808" t="69235" r="45007" b="9803"/>
          <a:stretch/>
        </p:blipFill>
        <p:spPr>
          <a:xfrm>
            <a:off x="658850" y="2111300"/>
            <a:ext cx="3953076" cy="17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ScheduleTx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 err="1"/>
              <a:t>ScheduleTx</a:t>
            </a:r>
            <a:r>
              <a:rPr lang="pt-BR" sz="2400" dirty="0"/>
              <a:t> agendará um novo evento (</a:t>
            </a:r>
            <a:r>
              <a:rPr lang="pt-BR" sz="2400" dirty="0" err="1"/>
              <a:t>SendPacket</a:t>
            </a:r>
            <a:r>
              <a:rPr lang="pt-BR" sz="2400" dirty="0"/>
              <a:t>) no tempo </a:t>
            </a:r>
            <a:r>
              <a:rPr lang="pt-BR" sz="2400" dirty="0" err="1"/>
              <a:t>tNext</a:t>
            </a:r>
            <a:r>
              <a:rPr lang="pt-BR" sz="2400" dirty="0"/>
              <a:t> que ocorre imediatamente após o tempo de transmissão de um pacote;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 </a:t>
            </a:r>
            <a:r>
              <a:rPr lang="pt-BR" sz="2400" dirty="0"/>
              <a:t>taxa de transmissão (</a:t>
            </a:r>
            <a:r>
              <a:rPr lang="pt-BR" sz="2400" dirty="0" err="1"/>
              <a:t>m_dataRate</a:t>
            </a:r>
            <a:r>
              <a:rPr lang="pt-BR" sz="2400" dirty="0"/>
              <a:t>), que é contínua, refere-se apenas a aplicação. Ela não se relaciona com a taxa do canal e não leva em conta o overhead dos vários protocolos;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Se </a:t>
            </a:r>
            <a:r>
              <a:rPr lang="pt-BR" sz="2400" dirty="0"/>
              <a:t>a taxa de transmissão da </a:t>
            </a:r>
            <a:r>
              <a:rPr lang="pt-BR" sz="2400" dirty="0" err="1"/>
              <a:t>Application</a:t>
            </a:r>
            <a:r>
              <a:rPr lang="pt-BR" sz="2400" dirty="0"/>
              <a:t> for a mesma taxa dos canais físicos, poderemos ter um estouro de buffer.</a:t>
            </a: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6" name="Shape 269"/>
          <p:cNvPicPr preferRelativeResize="0"/>
          <p:nvPr/>
        </p:nvPicPr>
        <p:blipFill rotWithShape="1">
          <a:blip r:embed="rId3" cstate="print">
            <a:alphaModFix/>
          </a:blip>
          <a:srcRect l="27201" t="17507" r="856" b="56566"/>
          <a:stretch/>
        </p:blipFill>
        <p:spPr>
          <a:xfrm>
            <a:off x="571300" y="1052725"/>
            <a:ext cx="8191800" cy="175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Destinos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rastreamento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Essas funções serão os destinos implementamos para receber e processar os dados. </a:t>
            </a:r>
            <a:r>
              <a:rPr lang="pt-BR" sz="2400" dirty="0" err="1"/>
              <a:t>CwndChange</a:t>
            </a:r>
            <a:r>
              <a:rPr lang="pt-BR" sz="2400" dirty="0"/>
              <a:t> será chamada quando houver uma mudança na </a:t>
            </a:r>
            <a:r>
              <a:rPr lang="pt-BR" sz="2400" i="1" dirty="0" err="1"/>
              <a:t>Congestion</a:t>
            </a:r>
            <a:r>
              <a:rPr lang="pt-BR" sz="2400" i="1" dirty="0"/>
              <a:t> </a:t>
            </a:r>
            <a:r>
              <a:rPr lang="pt-BR" sz="2400" i="1" dirty="0" err="1"/>
              <a:t>Window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dirty="0" err="1"/>
              <a:t>RxDrop</a:t>
            </a:r>
            <a:r>
              <a:rPr lang="pt-BR" sz="2400" dirty="0"/>
              <a:t> quando houver uma perda de pacote. Ambas as funções obedecem ao formato estabelecido pelos seus respectivos “</a:t>
            </a:r>
            <a:r>
              <a:rPr lang="pt-BR" sz="2400" i="1" dirty="0" err="1"/>
              <a:t>Tracing</a:t>
            </a:r>
            <a:r>
              <a:rPr lang="pt-BR" sz="2400" i="1" dirty="0"/>
              <a:t> </a:t>
            </a:r>
            <a:r>
              <a:rPr lang="pt-BR" sz="2400" i="1" dirty="0" err="1"/>
              <a:t>Sources</a:t>
            </a:r>
            <a:r>
              <a:rPr lang="pt-BR" sz="2400" dirty="0"/>
              <a:t>”</a:t>
            </a:r>
            <a:endParaRPr lang="pt-BR" sz="2400" i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6" name="Shape 277"/>
          <p:cNvPicPr preferRelativeResize="0"/>
          <p:nvPr/>
        </p:nvPicPr>
        <p:blipFill rotWithShape="1">
          <a:blip r:embed="rId3" cstate="print">
            <a:alphaModFix/>
          </a:blip>
          <a:srcRect l="27355" t="40328" r="19946" b="46257"/>
          <a:stretch/>
        </p:blipFill>
        <p:spPr>
          <a:xfrm>
            <a:off x="1133031" y="1268760"/>
            <a:ext cx="6676449" cy="9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8"/>
          <p:cNvPicPr preferRelativeResize="0"/>
          <p:nvPr/>
        </p:nvPicPr>
        <p:blipFill rotWithShape="1">
          <a:blip r:embed="rId4" cstate="print">
            <a:alphaModFix/>
          </a:blip>
          <a:srcRect l="27355" t="56399" r="21626" b="29620"/>
          <a:stretch/>
        </p:blipFill>
        <p:spPr>
          <a:xfrm>
            <a:off x="1091639" y="2535093"/>
            <a:ext cx="6577449" cy="10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Programa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principal (main)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Criamos dois nós;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Configuramos o canal ponto-a-ponto através do </a:t>
            </a:r>
            <a:r>
              <a:rPr lang="pt-BR" sz="2400" dirty="0" err="1"/>
              <a:t>Helper</a:t>
            </a:r>
            <a:r>
              <a:rPr lang="pt-BR" sz="2400" dirty="0"/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Configuramos os atributos do canal e dos </a:t>
            </a:r>
            <a:r>
              <a:rPr lang="pt-BR" sz="2400" i="1" dirty="0" err="1"/>
              <a:t>NetDevices</a:t>
            </a:r>
            <a:r>
              <a:rPr lang="pt-BR" sz="2400" dirty="0"/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Instalamos os net </a:t>
            </a:r>
            <a:r>
              <a:rPr lang="pt-BR" sz="2400" dirty="0" err="1"/>
              <a:t>devices</a:t>
            </a:r>
            <a:r>
              <a:rPr lang="pt-BR" sz="2400" dirty="0"/>
              <a:t> de forma similar aos exemplos anteriores.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3B2E09-0FB5-421E-909B-138F3CF76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" y="906484"/>
            <a:ext cx="6514183" cy="29856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(1/2)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Se rastrearmos </a:t>
            </a:r>
            <a:r>
              <a:rPr lang="pt-BR" sz="2400" dirty="0"/>
              <a:t>uma conexão perfeita, veremos uma janela de congestionamento aumentando monoliticamente;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Então, </a:t>
            </a:r>
            <a:r>
              <a:rPr lang="pt-BR" sz="2400" dirty="0"/>
              <a:t>para observarmos um comportamento interessante, introduzimos erros que causarão perda de pacotes, duplicação de </a:t>
            </a:r>
            <a:r>
              <a:rPr lang="pt-BR" sz="2400" dirty="0" err="1"/>
              <a:t>ACK’s</a:t>
            </a:r>
            <a:r>
              <a:rPr lang="pt-BR" sz="2400" dirty="0"/>
              <a:t>, e assim verificar comportamentos mais interessantes da janela de congestionamento;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Instanciamos </a:t>
            </a:r>
            <a:r>
              <a:rPr lang="pt-BR" sz="2400" dirty="0"/>
              <a:t>um objeto </a:t>
            </a:r>
            <a:r>
              <a:rPr lang="pt-BR" sz="2400" dirty="0" err="1"/>
              <a:t>RateErrorModel</a:t>
            </a:r>
            <a:r>
              <a:rPr lang="pt-BR" sz="2400" dirty="0"/>
              <a:t> para introduzir erros no canal a uma determinada taxa.</a:t>
            </a: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097DF9-9A3C-4823-8729-E13B1932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0" y="882824"/>
            <a:ext cx="8305801" cy="9605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Cenário do exemplo 5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Queremos 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olhar para as mudanças na janela de congestionamento TCP. Como faremos isso?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Criar fluxo de dados entre 2 aplicações por conexão TCP</a:t>
            </a:r>
          </a:p>
          <a:p>
            <a:pPr marL="1314450" lvl="2" indent="-457200">
              <a:buFont typeface="+mj-lt"/>
              <a:buAutoNum type="alphaLcPeriod"/>
            </a:pPr>
            <a:r>
              <a:rPr lang="pt-BR" sz="1600" dirty="0">
                <a:solidFill>
                  <a:schemeClr val="dk1"/>
                </a:solidFill>
                <a:cs typeface="Arial"/>
                <a:sym typeface="Arial"/>
              </a:rPr>
              <a:t>Aplicação 1 só envia dados</a:t>
            </a:r>
          </a:p>
          <a:p>
            <a:pPr marL="1314450" lvl="2" indent="-457200">
              <a:buFont typeface="+mj-lt"/>
              <a:buAutoNum type="alphaLcPeriod"/>
            </a:pPr>
            <a:r>
              <a:rPr lang="pt-BR" sz="1600" dirty="0">
                <a:solidFill>
                  <a:schemeClr val="dk1"/>
                </a:solidFill>
                <a:cs typeface="Arial"/>
                <a:sym typeface="Arial"/>
              </a:rPr>
              <a:t>Aplicação 2 só recebe dados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Criar uma perda de dados na recepção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Monitorar o crescimento da </a:t>
            </a:r>
            <a:r>
              <a:rPr lang="pt-BR" sz="2000" i="1" dirty="0" err="1">
                <a:solidFill>
                  <a:schemeClr val="dk1"/>
                </a:solidFill>
                <a:cs typeface="Arial"/>
                <a:sym typeface="Arial"/>
              </a:rPr>
              <a:t>Congestion</a:t>
            </a:r>
            <a:r>
              <a:rPr lang="pt-BR" sz="2000" i="1" dirty="0">
                <a:solidFill>
                  <a:schemeClr val="dk1"/>
                </a:solidFill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cs typeface="Arial"/>
                <a:sym typeface="Arial"/>
              </a:rPr>
              <a:t>Window</a:t>
            </a:r>
            <a:endParaRPr lang="pt-BR" sz="2000" dirty="0">
              <a:solidFill>
                <a:schemeClr val="dk1"/>
              </a:solidFill>
              <a:cs typeface="Arial"/>
              <a:sym typeface="Arial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cs typeface="Arial"/>
                <a:sym typeface="Arial"/>
              </a:rPr>
              <a:t>Monitorar quando ocorrem as perdas de pacotes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8" name="Shape 14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543175" y="904815"/>
            <a:ext cx="4057650" cy="2266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(2/2)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O Atributo “</a:t>
            </a:r>
            <a:r>
              <a:rPr lang="pt-BR" sz="2400" dirty="0" err="1"/>
              <a:t>ErrorRate</a:t>
            </a:r>
            <a:r>
              <a:rPr lang="pt-BR" sz="2400" dirty="0"/>
              <a:t>” foi determinado para especificar a taxa de erro;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 err="1"/>
              <a:t>Atribuimos</a:t>
            </a:r>
            <a:r>
              <a:rPr lang="pt-BR" sz="2400" dirty="0"/>
              <a:t> o modelo de erro ao </a:t>
            </a:r>
            <a:r>
              <a:rPr lang="pt-BR" sz="2400" dirty="0" err="1"/>
              <a:t>NetDevice</a:t>
            </a:r>
            <a:r>
              <a:rPr lang="pt-BR" sz="2400" dirty="0"/>
              <a:t> do receptor ponto-a-ponto. Isso causará perdas de pacote na recepção. Isso acarretará em retransmissões e afetará a </a:t>
            </a:r>
            <a:r>
              <a:rPr lang="pt-BR" sz="2400" i="1" dirty="0" err="1"/>
              <a:t>Congestion</a:t>
            </a:r>
            <a:r>
              <a:rPr lang="pt-BR" sz="2400" i="1" dirty="0"/>
              <a:t> </a:t>
            </a:r>
            <a:r>
              <a:rPr lang="pt-BR" sz="2400" i="1" dirty="0" err="1"/>
              <a:t>Window</a:t>
            </a:r>
            <a:r>
              <a:rPr lang="pt-BR" sz="2400" dirty="0"/>
              <a:t>. Isso tornará o gráfico mais interessante.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148F04-6D3C-40C9-B4E3-823A65E7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0" y="882824"/>
            <a:ext cx="8305801" cy="9605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Internet e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endereçamento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 forma similar aos </a:t>
            </a:r>
            <a:r>
              <a:rPr lang="pt-BR" sz="2400" dirty="0"/>
              <a:t>exemplos anteriores, configuramos a pilha de protocolos da Internet nos dois nós da rede;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Criamos </a:t>
            </a:r>
            <a:r>
              <a:rPr lang="pt-BR" sz="2400" dirty="0"/>
              <a:t>as interfaces e associamos os endereços </a:t>
            </a:r>
            <a:r>
              <a:rPr lang="pt-BR" sz="2400" dirty="0" err="1"/>
              <a:t>IPs</a:t>
            </a:r>
            <a:r>
              <a:rPr lang="pt-BR" sz="2400" dirty="0"/>
              <a:t> aos dispositivos </a:t>
            </a:r>
            <a:r>
              <a:rPr lang="pt-BR" sz="2400" dirty="0" err="1"/>
              <a:t>ponto-a-ponto</a:t>
            </a:r>
            <a:r>
              <a:rPr lang="pt-BR" sz="2400" dirty="0"/>
              <a:t>.</a:t>
            </a: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929059-0C50-4AD4-8BA9-462E0E028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8" y="882824"/>
            <a:ext cx="7763063" cy="152584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Aplicação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servidor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Como estamos usando </a:t>
            </a:r>
            <a:r>
              <a:rPr lang="pt-BR" sz="2400" dirty="0"/>
              <a:t>TCP, precisamos de uma aplicação no nó de destino para receber os segmentos TCP;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pt-BR" sz="2000" dirty="0" err="1"/>
              <a:t>PacketSinkApplication</a:t>
            </a:r>
            <a:r>
              <a:rPr lang="pt-BR" sz="2000" dirty="0"/>
              <a:t> é comumente usada no ns-3 para esse propósito;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pt-BR" sz="2400" dirty="0"/>
              <a:t>Instanciamos um </a:t>
            </a:r>
            <a:r>
              <a:rPr lang="pt-BR" sz="2400" dirty="0" err="1"/>
              <a:t>PacketSinkHelper</a:t>
            </a:r>
            <a:r>
              <a:rPr lang="pt-BR" sz="2400" dirty="0"/>
              <a:t> e criamos </a:t>
            </a:r>
            <a:r>
              <a:rPr lang="pt-BR" sz="2400" dirty="0" err="1"/>
              <a:t>sockets</a:t>
            </a:r>
            <a:r>
              <a:rPr lang="pt-BR" sz="2400" dirty="0"/>
              <a:t> usando a classe ns3::</a:t>
            </a:r>
            <a:r>
              <a:rPr lang="pt-BR" sz="2400" dirty="0" err="1"/>
              <a:t>TcpSocketFactory</a:t>
            </a:r>
            <a:r>
              <a:rPr lang="pt-BR" sz="2400" dirty="0"/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pt-BR" sz="2400" dirty="0"/>
              <a:t>Fornecemos ao </a:t>
            </a:r>
            <a:r>
              <a:rPr lang="pt-BR" sz="2400" dirty="0" err="1"/>
              <a:t>PacketSinkHelper</a:t>
            </a:r>
            <a:r>
              <a:rPr lang="pt-BR" sz="2400" dirty="0"/>
              <a:t> um texto que especifica um </a:t>
            </a:r>
            <a:r>
              <a:rPr lang="pt-BR" sz="2400" dirty="0" err="1"/>
              <a:t>TypeId</a:t>
            </a:r>
            <a:r>
              <a:rPr lang="pt-BR" sz="2400" dirty="0"/>
              <a:t> usado para criar um objeto que, por sua vez, pode ser usado para criar instâncias de Objetos.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CBCD12-8241-429F-8FED-4E55A26D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2" y="1268760"/>
            <a:ext cx="8783276" cy="115212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Aplicação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cliente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Criamos </a:t>
            </a:r>
            <a:r>
              <a:rPr lang="pt-BR" sz="2400" dirty="0"/>
              <a:t>o </a:t>
            </a:r>
            <a:r>
              <a:rPr lang="pt-BR" sz="2400" dirty="0" err="1"/>
              <a:t>socket</a:t>
            </a:r>
            <a:r>
              <a:rPr lang="pt-BR" sz="2400" dirty="0"/>
              <a:t> e conectamos à origem do rastreamento;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Na primeira declaração, chamamos a função estática </a:t>
            </a:r>
            <a:r>
              <a:rPr lang="pt-BR" sz="2400" dirty="0" err="1"/>
              <a:t>Socket</a:t>
            </a:r>
            <a:r>
              <a:rPr lang="pt-BR" sz="2400" dirty="0"/>
              <a:t>::</a:t>
            </a:r>
            <a:r>
              <a:rPr lang="pt-BR" sz="2400" dirty="0" err="1"/>
              <a:t>CreateSocket</a:t>
            </a:r>
            <a:r>
              <a:rPr lang="pt-BR" sz="2400" dirty="0"/>
              <a:t> e passamos um </a:t>
            </a:r>
            <a:r>
              <a:rPr lang="pt-BR" sz="2400" dirty="0" err="1"/>
              <a:t>Node</a:t>
            </a:r>
            <a:r>
              <a:rPr lang="pt-BR" sz="2400" dirty="0"/>
              <a:t> e um </a:t>
            </a:r>
            <a:r>
              <a:rPr lang="pt-BR" sz="2400" dirty="0" err="1"/>
              <a:t>TypeId</a:t>
            </a:r>
            <a:r>
              <a:rPr lang="pt-BR" sz="2400" dirty="0"/>
              <a:t> para o objeto fábrica usado para criar o </a:t>
            </a:r>
            <a:r>
              <a:rPr lang="pt-BR" sz="2400" dirty="0" err="1"/>
              <a:t>socket</a:t>
            </a:r>
            <a:r>
              <a:rPr lang="pt-BR" sz="2400" dirty="0"/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Uma vez que o </a:t>
            </a:r>
            <a:r>
              <a:rPr lang="pt-BR" sz="2400" dirty="0" err="1"/>
              <a:t>TcpSocket</a:t>
            </a:r>
            <a:r>
              <a:rPr lang="pt-BR" sz="2400" dirty="0"/>
              <a:t> é criado e adicionado ao Node, nós usamos </a:t>
            </a:r>
            <a:r>
              <a:rPr lang="pt-BR" sz="2400" dirty="0" err="1"/>
              <a:t>TraceConnectWithoutContext</a:t>
            </a:r>
            <a:r>
              <a:rPr lang="pt-BR" sz="2400" dirty="0"/>
              <a:t> para conectar a origem do rastreamento “</a:t>
            </a:r>
            <a:r>
              <a:rPr lang="pt-BR" sz="2400" dirty="0" err="1"/>
              <a:t>CongestionWindow</a:t>
            </a:r>
            <a:r>
              <a:rPr lang="pt-BR" sz="2400" dirty="0"/>
              <a:t>” para destino do rastreamento que implementamos.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D4DFFE-C3A0-47A3-9C5F-37AA3120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4" y="1049350"/>
            <a:ext cx="8742472" cy="5129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Instalando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aplicação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cliente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Codificamos </a:t>
            </a:r>
            <a:r>
              <a:rPr lang="pt-BR" sz="2400" dirty="0"/>
              <a:t>uma Application para podermos obter um </a:t>
            </a:r>
            <a:r>
              <a:rPr lang="pt-BR" sz="2400" dirty="0" err="1"/>
              <a:t>Socket</a:t>
            </a:r>
            <a:r>
              <a:rPr lang="pt-BR" sz="2400" dirty="0"/>
              <a:t> (durante a fase de configuração) e usar na fase de simulação. Temos agora que instanciar a Application;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Na primeira linha criamos um Objeto do tipo </a:t>
            </a:r>
            <a:r>
              <a:rPr lang="pt-BR" sz="2400" dirty="0" err="1"/>
              <a:t>MyApp</a:t>
            </a:r>
            <a:r>
              <a:rPr lang="pt-BR" sz="2400" dirty="0"/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Na segunda linha especificamos o Socket, a quantidade de dados em cada segmento, a quantidade máxima de segmentos transmitidos e a taxa de transmissão;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Depois adicionamos a </a:t>
            </a:r>
            <a:r>
              <a:rPr lang="pt-BR" sz="2400" dirty="0" err="1"/>
              <a:t>MyApp</a:t>
            </a:r>
            <a:r>
              <a:rPr lang="pt-BR" sz="2400" dirty="0"/>
              <a:t> Application para o nó origem e chamamos os métodos Start e </a:t>
            </a:r>
            <a:r>
              <a:rPr lang="pt-BR" sz="2400" dirty="0" err="1"/>
              <a:t>Stop</a:t>
            </a:r>
            <a:r>
              <a:rPr lang="pt-BR" sz="2400" dirty="0"/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AAB531-B561-4E68-AE4F-5F969534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8" y="2348880"/>
            <a:ext cx="7193888" cy="118687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Callback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Precisamos agora </a:t>
            </a:r>
            <a:r>
              <a:rPr lang="pt-BR" sz="2400" dirty="0"/>
              <a:t>fazer a conexão entre o receptor e a nossa callback;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Estamos utilizando</a:t>
            </a:r>
            <a:r>
              <a:rPr lang="pt-BR" sz="2400" dirty="0"/>
              <a:t> uma referência para o Node </a:t>
            </a:r>
            <a:r>
              <a:rPr lang="pt-BR" sz="2400" dirty="0" err="1"/>
              <a:t>NetDevice</a:t>
            </a:r>
            <a:r>
              <a:rPr lang="pt-BR" sz="2400" dirty="0"/>
              <a:t> receptor e conectando a origem do rastreamento pelo Atributo “</a:t>
            </a:r>
            <a:r>
              <a:rPr lang="pt-BR" sz="2400" dirty="0" err="1"/>
              <a:t>PhyRxDrop</a:t>
            </a:r>
            <a:r>
              <a:rPr lang="pt-BR" sz="2400" dirty="0"/>
              <a:t>” do dispositivo no destino do rastreamento </a:t>
            </a:r>
            <a:r>
              <a:rPr lang="pt-BR" sz="2400" dirty="0" err="1"/>
              <a:t>RxDrop</a:t>
            </a:r>
            <a:r>
              <a:rPr lang="pt-BR" sz="2400" dirty="0"/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7569CE-DA3F-488E-A614-4A781530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4" y="1916832"/>
            <a:ext cx="7754784" cy="4359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Simulador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Dizemos </a:t>
            </a:r>
            <a:r>
              <a:rPr lang="pt-BR" sz="2400" dirty="0"/>
              <a:t>ao simulador para sobrescrever qualquer Application e parar o processamento de eventos em 20 segundos de simulação;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Quando chamamos o Simulator::</a:t>
            </a:r>
            <a:r>
              <a:rPr lang="pt-BR" sz="2400" dirty="0" err="1"/>
              <a:t>Run</a:t>
            </a:r>
            <a:r>
              <a:rPr lang="pt-BR" sz="2400" dirty="0"/>
              <a:t>, a fase de configuração termina e a fase de simulação inicia;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Após o retorno do Simulator::</a:t>
            </a:r>
            <a:r>
              <a:rPr lang="pt-BR" sz="2400" dirty="0" err="1"/>
              <a:t>Run</a:t>
            </a:r>
            <a:r>
              <a:rPr lang="pt-BR" sz="2400" dirty="0"/>
              <a:t>, a simulação é terminada e entramos na fase de finalização;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dirty="0"/>
              <a:t>Por último, chamamos o Simulator::</a:t>
            </a:r>
            <a:r>
              <a:rPr lang="pt-BR" sz="2400" dirty="0" err="1"/>
              <a:t>Destroy</a:t>
            </a:r>
            <a:r>
              <a:rPr lang="pt-BR" sz="2400" dirty="0"/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E3ECF1-1C17-4EE2-9944-16AB508D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65" y="878349"/>
            <a:ext cx="3923694" cy="17047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79640" y="44639"/>
            <a:ext cx="830556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Desafio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79640" y="1160640"/>
            <a:ext cx="8583120" cy="52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No hands-on 05 verificamos que a função </a:t>
            </a:r>
            <a:r>
              <a:rPr lang="pt-BR" sz="2400" dirty="0" err="1"/>
              <a:t>CwndChange</a:t>
            </a:r>
            <a:r>
              <a:rPr lang="pt-BR" sz="2400" dirty="0"/>
              <a:t> registra o tempo de simulação atual e o novo valor da janela de congestionamento toda vez que é modificada;</a:t>
            </a:r>
          </a:p>
          <a:p>
            <a:pPr marL="914400" indent="-342900">
              <a:spcAft>
                <a:spcPts val="1600"/>
              </a:spcAft>
              <a:buSzPct val="100000"/>
              <a:buChar char="○"/>
            </a:pPr>
            <a:r>
              <a:rPr lang="pt-BR" sz="2400" dirty="0"/>
              <a:t>Construa um gráfico do comportamento da janela de congestionamento em relação ao tempo e analise o que está ocorrendo.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669079" y="6453360"/>
            <a:ext cx="1294919" cy="287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t>37</a:t>
            </a:fld>
            <a:endParaRPr lang="pt-BR"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l="15326" t="23658" r="24875" b="59358"/>
          <a:stretch/>
        </p:blipFill>
        <p:spPr>
          <a:xfrm>
            <a:off x="698150" y="1322950"/>
            <a:ext cx="7237925" cy="11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79640" y="44639"/>
            <a:ext cx="830556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Desafio – Respostas possíveis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79640" y="987693"/>
            <a:ext cx="8784358" cy="52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Comente o Método </a:t>
            </a:r>
            <a:r>
              <a:rPr lang="pt-BR" sz="2400" dirty="0" err="1"/>
              <a:t>RxDrop</a:t>
            </a:r>
            <a:r>
              <a:rPr lang="pt-BR" sz="2400" dirty="0"/>
              <a:t> e seu </a:t>
            </a:r>
            <a:r>
              <a:rPr lang="pt-BR" sz="2400" dirty="0" err="1"/>
              <a:t>traceConnect</a:t>
            </a:r>
            <a:endParaRPr lang="pt-BR" sz="24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Execute o programa “./</a:t>
            </a:r>
            <a:r>
              <a:rPr lang="pt-BR" sz="2400" dirty="0" err="1"/>
              <a:t>waf</a:t>
            </a:r>
            <a:r>
              <a:rPr lang="pt-BR" sz="2400" dirty="0"/>
              <a:t> –</a:t>
            </a:r>
            <a:r>
              <a:rPr lang="pt-BR" sz="2400" dirty="0" err="1"/>
              <a:t>run</a:t>
            </a:r>
            <a:r>
              <a:rPr lang="pt-BR" sz="2400" dirty="0"/>
              <a:t> quinto 2&gt; cwnd.dat” ou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Troque “NS_LOG_UNCOND” por “</a:t>
            </a:r>
            <a:r>
              <a:rPr lang="pt-BR" sz="2400" dirty="0" err="1"/>
              <a:t>std</a:t>
            </a:r>
            <a:r>
              <a:rPr lang="pt-BR" sz="2400" dirty="0"/>
              <a:t>::</a:t>
            </a:r>
            <a:r>
              <a:rPr lang="pt-BR" sz="2400" dirty="0" err="1"/>
              <a:t>cout</a:t>
            </a:r>
            <a:r>
              <a:rPr lang="pt-BR" sz="2400" dirty="0"/>
              <a:t>&lt;&lt;...&lt;&lt;</a:t>
            </a:r>
            <a:r>
              <a:rPr lang="pt-BR" sz="2400" dirty="0" err="1"/>
              <a:t>std</a:t>
            </a:r>
            <a:r>
              <a:rPr lang="pt-BR" sz="2400" dirty="0"/>
              <a:t>::</a:t>
            </a:r>
            <a:r>
              <a:rPr lang="pt-BR" sz="2400" dirty="0" err="1"/>
              <a:t>endl</a:t>
            </a:r>
            <a:r>
              <a:rPr lang="pt-BR" sz="2400" dirty="0"/>
              <a:t>” e execute “./</a:t>
            </a:r>
            <a:r>
              <a:rPr lang="pt-BR" sz="2400" dirty="0" err="1"/>
              <a:t>waf</a:t>
            </a:r>
            <a:r>
              <a:rPr lang="pt-BR" sz="2400" dirty="0"/>
              <a:t> –</a:t>
            </a:r>
            <a:r>
              <a:rPr lang="pt-BR" sz="2400" dirty="0" err="1"/>
              <a:t>run</a:t>
            </a:r>
            <a:r>
              <a:rPr lang="pt-BR" sz="2400" dirty="0"/>
              <a:t> quinto &gt; cwnd.dat”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Abra o arquivo no LibreOffice </a:t>
            </a:r>
            <a:r>
              <a:rPr lang="pt-BR" sz="2400" dirty="0" err="1"/>
              <a:t>Calc</a:t>
            </a:r>
            <a:r>
              <a:rPr lang="pt-BR" sz="2400" dirty="0"/>
              <a:t> e gere o gráfico ou: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Um simples código em </a:t>
            </a:r>
            <a:r>
              <a:rPr lang="pt-BR" sz="2400" dirty="0" err="1"/>
              <a:t>python</a:t>
            </a:r>
            <a:r>
              <a:rPr lang="pt-BR" sz="2400" dirty="0"/>
              <a:t> também resolve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669079" y="6453360"/>
            <a:ext cx="1294919" cy="287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t>38</a:t>
            </a:fld>
            <a:endParaRPr lang="pt-BR"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3AF07-DD83-441D-89EC-FD11FCE4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40" y="3284984"/>
            <a:ext cx="885370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loadtxt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‘cwnd.dat'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delimiter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‘	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unpack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Congestion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Window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!’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xlabel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ylabel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'y’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Interesting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Graph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legend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9558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51403" y="149973"/>
            <a:ext cx="8640832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Utilizando </a:t>
            </a:r>
            <a:r>
              <a:rPr lang="pt-BR" sz="3600" dirty="0" err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Helpers</a:t>
            </a:r>
            <a:r>
              <a:rPr lang="pt-BR" sz="3600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Intermediários</a:t>
            </a:r>
            <a:endParaRPr lang="pt-BR" sz="36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79640" y="987693"/>
            <a:ext cx="8784358" cy="52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/>
              <a:t>Há formas de formatar a saída da simulação para que os dados obtidos sejam gravados em disco em arquivos separados.</a:t>
            </a:r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29" name="Shape 129"/>
          <p:cNvSpPr txBox="1"/>
          <p:nvPr/>
        </p:nvSpPr>
        <p:spPr>
          <a:xfrm>
            <a:off x="7669079" y="6453360"/>
            <a:ext cx="1294919" cy="287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t>39</a:t>
            </a:fld>
            <a:endParaRPr lang="pt-BR"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77925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Utilizando </a:t>
            </a:r>
            <a:r>
              <a:rPr lang="pt-BR" sz="2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!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Existem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Sources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disponíveis?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Quais são os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Sources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(Origem dos dados) correspondentes aos dados que eu desejo monitorar?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Como devem ser os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Sinks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(Destino dos dados) que eu devo implementar?</a:t>
            </a:r>
          </a:p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Respostas em:</a:t>
            </a:r>
          </a:p>
          <a:p>
            <a:pPr lvl="1"/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https://www.nsnam.org/doxygen/</a:t>
            </a:r>
            <a:endParaRPr lang="pt-BR" sz="2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1"/>
            <a:endParaRPr lang="pt-BR" sz="2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132A3D-74DC-4ABD-A0BF-08A7FB2F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96" y="4149080"/>
            <a:ext cx="4860032" cy="21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9100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GppCom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A meta do GppCom é criar na UFRN um ambiente de </a:t>
            </a:r>
            <a:r>
              <a:rPr lang="pt-BR" sz="2000" b="1" dirty="0" err="1"/>
              <a:t>P&amp;D</a:t>
            </a:r>
            <a:r>
              <a:rPr lang="pt-BR" sz="2000" b="1" dirty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/>
              <a:t>vice-coordenador</a:t>
            </a:r>
            <a:r>
              <a:rPr lang="pt-BR" sz="2000" b="1" dirty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>
                <a:hlinkClick r:id="rId3"/>
              </a:rPr>
              <a:t>conheça o </a:t>
            </a:r>
            <a:r>
              <a:rPr lang="pt-BR" sz="2000" b="1" dirty="0" err="1">
                <a:hlinkClick r:id="rId3"/>
              </a:rPr>
              <a:t>portifolio</a:t>
            </a:r>
            <a:r>
              <a:rPr lang="pt-BR" sz="2000" b="1" dirty="0">
                <a:hlinkClick r:id="rId3"/>
              </a:rPr>
              <a:t> do grupo</a:t>
            </a:r>
            <a:r>
              <a:rPr lang="pt-BR" sz="2000" b="1" dirty="0"/>
              <a:t>. </a:t>
            </a:r>
          </a:p>
          <a:p>
            <a:endParaRPr lang="pt-BR" sz="2000" b="1" dirty="0"/>
          </a:p>
          <a:p>
            <a:r>
              <a:rPr lang="pt-BR" sz="2000" b="1" dirty="0"/>
              <a:t>Contato: </a:t>
            </a:r>
            <a:r>
              <a:rPr lang="pt-BR" sz="2000" dirty="0"/>
              <a:t>vicente.gppcom@gmail.com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3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Primeiro evento: Mudança na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</a:t>
            </a:r>
            <a:r>
              <a:rPr lang="pt-BR" sz="2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Window</a:t>
            </a:r>
            <a:endParaRPr lang="pt-BR" sz="24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Acessa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https://www.nsnam.org/doxygen/</a:t>
            </a:r>
            <a:endParaRPr lang="pt-BR" sz="2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Seleciona seção “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All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TraceSources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Procurando pela palavra “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Source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Encontrado na classe </a:t>
            </a:r>
            <a:r>
              <a:rPr lang="pt-BR" sz="20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TcpSocketBase</a:t>
            </a:r>
            <a:endParaRPr lang="pt-BR" sz="20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8C4B1A-6E7B-4D07-9DAB-ACCFFEF5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64" y="2981239"/>
            <a:ext cx="6855296" cy="33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5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Primeiro evento: Mudança na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</a:t>
            </a:r>
            <a:r>
              <a:rPr lang="pt-BR" sz="2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Window</a:t>
            </a:r>
            <a:endParaRPr lang="pt-BR" sz="24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1" indent="0">
              <a:buNone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5.	Na documentação da classe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TcpSocketBase</a:t>
            </a:r>
            <a:endParaRPr lang="pt-BR" sz="20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0" lvl="1" indent="-457200">
              <a:buAutoNum type="arabicPeriod" startAt="6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Em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TraceSources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encontramos a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Callback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Signature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que devemos utilizar para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CongestionWindow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marL="457200" lvl="1" indent="0">
              <a:buNone/>
            </a:pPr>
            <a:endParaRPr lang="pt-BR" sz="2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4C6F041-CFCD-44EA-ABCB-227678B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4" y="2636912"/>
            <a:ext cx="74074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464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Primeiro evento: Mudança na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Congestion</a:t>
            </a:r>
            <a:r>
              <a:rPr lang="pt-BR" sz="2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Window</a:t>
            </a:r>
            <a:endParaRPr lang="pt-BR" sz="24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1" indent="0">
              <a:buNone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7.	Esse é o formato que a nossa função de </a:t>
            </a:r>
            <a:r>
              <a:rPr lang="pt-BR" sz="20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tracing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deve ter:	</a:t>
            </a:r>
          </a:p>
          <a:p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35671-20F5-4297-B8D7-3A9C411D2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2132856"/>
            <a:ext cx="8316416" cy="384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897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Segundo evento: Perda de pacote</a:t>
            </a:r>
            <a:endParaRPr lang="pt-BR" sz="24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Novamente na seção “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All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TraceSources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Dessa vez procurando pela palavra “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reception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Podemos utilizar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PhyRxDrop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da classe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PointToPointNetDevice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marL="457200" lvl="1" indent="0">
              <a:buNone/>
            </a:pPr>
            <a:endParaRPr lang="pt-BR" sz="20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7E4C324-DADE-43A0-911C-31DC4373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0" y="2699143"/>
            <a:ext cx="7334439" cy="35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5328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pt-BR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Como obter os dados?</a:t>
            </a:r>
            <a:endParaRPr lang="en-US" i="0" u="none" strike="noStrike" cap="none" baseline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Segundo evento: Perda de pacote</a:t>
            </a:r>
            <a:endParaRPr lang="pt-BR" sz="24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1" indent="0">
              <a:buNone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5.	Na documentação de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PointToPointNetDevice</a:t>
            </a:r>
            <a:endParaRPr lang="pt-BR" sz="20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0" lvl="1" indent="-457200">
              <a:buAutoNum type="arabicPeriod" startAt="6"/>
            </a:pP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Em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TraceSources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encontramos a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Callback</a:t>
            </a:r>
            <a:r>
              <a:rPr lang="pt-BR" sz="20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Signature</a:t>
            </a:r>
            <a:r>
              <a:rPr lang="pt-BR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que devemos utilizar para </a:t>
            </a:r>
            <a:r>
              <a:rPr lang="pt-BR" sz="20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PhyRxDrop</a:t>
            </a:r>
            <a:endParaRPr lang="pt-BR" sz="2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1" indent="0">
              <a:buNone/>
            </a:pPr>
            <a:endParaRPr lang="pt-BR" sz="20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pt-BR"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026" name="Picture 2" descr="Texto alternativo gerado por máquina:&#10;lins-3 &#10;ns-3-dev @ &#10;3d01242318ef &#10;A Discrete-Event Network Simulator &#10;HOME &#10;Classes &#10;TUTORIALS V &#10;Files &#10;DOCS &#10;v &#10;DEVELOP V &#10;Main Page &#10;List &#10;Related Pages &#10;Clus Index &#10;Modules &#10;Namespaces &#10;v &#10;Address &#10;Channel &#10;Data Rate &#10;Error Model &#10;Network Device &#10;LoopbackNetDevice &#10;NetDevice &#10;NetDeviceQueue &#10;NetDeviceQueuelnterface &#10;Queueltem &#10;SimpleNetDevice &#10;PacketType &#10;IJint8Values &#10;Network module unit tests &#10;Packet &#10;Packet Performance &#10;Oueue &#10;Oueue size &#10;Socket &#10;ChannelList &#10;o Set with class: &#10;ns3::PointerValue &#10;o underlyinp type: &#10;ns3::Ptr&lt; ns3::Queue&lt;Packet&gt; &#10;o [nitial value: ns3::DropTailQueue&lt;Packet&gt; &#10;o Flaps: &#10;DataRate: The default data rate for point to point links. Zero means infinite &#10;Set with class: DataRateValue &#10;o underlyinp type: &#10;DataRate &#10;o [nitial value: Obps &#10;Flaps: &#10;ources &#10;PhyRxDrop: Trace source indicating a packet has been dropped by the device during reception &#10;Callback signature: ns3::Packet::TracedCallback &#10;Size of this type is 175 bytes (on a 54-bit architecture). &#10;Definiticn at line 55 of file simple-net-device.h. &#10;Constructor &amp; Destructor Documentation &#10;n s3 &#10;SimpleNetDevice &#10;Q' Search &#10;Generated on satJul 21 2018 for ns-3by O O &#10;API &#10;1.8.9.1 ">
            <a:extLst>
              <a:ext uri="{FF2B5EF4-FFF2-40B4-BE49-F238E27FC236}">
                <a16:creationId xmlns:a16="http://schemas.microsoft.com/office/drawing/2014/main" id="{55E6F9FB-0762-478D-833E-4A811708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3" y="2617645"/>
            <a:ext cx="8385517" cy="3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7102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2057</Words>
  <Application>Microsoft Office PowerPoint</Application>
  <PresentationFormat>Apresentação na tela (4:3)</PresentationFormat>
  <Paragraphs>412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Times New Roman</vt:lpstr>
      <vt:lpstr>Technology at work design template</vt:lpstr>
      <vt:lpstr>Apresentação do PowerPoint</vt:lpstr>
      <vt:lpstr>Objetivos do hands-on</vt:lpstr>
      <vt:lpstr>Cenário do exemplo 5</vt:lpstr>
      <vt:lpstr>Como obter os dados?</vt:lpstr>
      <vt:lpstr>Como obter os dados?</vt:lpstr>
      <vt:lpstr>Como obter os dados?</vt:lpstr>
      <vt:lpstr>Como obter os dados?</vt:lpstr>
      <vt:lpstr>Como obter os dados?</vt:lpstr>
      <vt:lpstr>Como obter os dados?</vt:lpstr>
      <vt:lpstr>Como obter os dados?</vt:lpstr>
      <vt:lpstr>Como obter os dados?</vt:lpstr>
      <vt:lpstr>Problemas e Soluções</vt:lpstr>
      <vt:lpstr>Problemas e Soluções</vt:lpstr>
      <vt:lpstr>Cenário do exemplo 5</vt:lpstr>
      <vt:lpstr>Módulos</vt:lpstr>
      <vt:lpstr>Aplicação MyApp</vt:lpstr>
      <vt:lpstr>Construtor e destrutor</vt:lpstr>
      <vt:lpstr>Atributos da classe (1/2)</vt:lpstr>
      <vt:lpstr>Atributos da classe (2/2)</vt:lpstr>
      <vt:lpstr>Função StartApplication (1/2)</vt:lpstr>
      <vt:lpstr>Função StartApplication (2/2)</vt:lpstr>
      <vt:lpstr>Função StopApplication (1/3)</vt:lpstr>
      <vt:lpstr>Função StopApplication (2/3)</vt:lpstr>
      <vt:lpstr>Função StopApplication (3/3)</vt:lpstr>
      <vt:lpstr>Função SendPacket</vt:lpstr>
      <vt:lpstr>Função ScheduleTx</vt:lpstr>
      <vt:lpstr>Destinos de rastreamento</vt:lpstr>
      <vt:lpstr>Programa principal (main)</vt:lpstr>
      <vt:lpstr>Modelo de erros (1/2)</vt:lpstr>
      <vt:lpstr>Modelo de erros (2/2)</vt:lpstr>
      <vt:lpstr>Internet e endereçamento</vt:lpstr>
      <vt:lpstr>Aplicação servidor</vt:lpstr>
      <vt:lpstr>Aplicação cliente</vt:lpstr>
      <vt:lpstr>Instalando a aplicação cliente</vt:lpstr>
      <vt:lpstr>Callback</vt:lpstr>
      <vt:lpstr>Simulador</vt:lpstr>
      <vt:lpstr>Apresentação do PowerPoint</vt:lpstr>
      <vt:lpstr>Apresentação do PowerPoint</vt:lpstr>
      <vt:lpstr>Apresentação do PowerPoint</vt:lpstr>
      <vt:lpstr>Sobre o GppCom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Alisson Camara Dias de Sousa</cp:lastModifiedBy>
  <cp:revision>760</cp:revision>
  <dcterms:created xsi:type="dcterms:W3CDTF">2010-09-08T14:21:37Z</dcterms:created>
  <dcterms:modified xsi:type="dcterms:W3CDTF">2018-07-24T03:52:04Z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