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5" r:id="rId2"/>
    <p:sldId id="340" r:id="rId3"/>
    <p:sldId id="334" r:id="rId4"/>
    <p:sldId id="338" r:id="rId5"/>
    <p:sldId id="342" r:id="rId6"/>
    <p:sldId id="344" r:id="rId7"/>
    <p:sldId id="345" r:id="rId8"/>
    <p:sldId id="347" r:id="rId9"/>
    <p:sldId id="349" r:id="rId10"/>
    <p:sldId id="351" r:id="rId11"/>
    <p:sldId id="353" r:id="rId12"/>
    <p:sldId id="355" r:id="rId13"/>
    <p:sldId id="359" r:id="rId14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10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11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5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5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7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8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9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Guilherme Oliveira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Guilherme.gppcom@gmail.com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o.ct.ufrn.br/docs/Grupo_GppComv14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 06: Usando</a:t>
            </a:r>
            <a:r>
              <a:rPr lang="pt-BR" sz="2800" b="1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pt-BR" sz="28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Helpers</a:t>
            </a:r>
            <a:r>
              <a:rPr lang="pt-BR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Intermediários</a:t>
            </a:r>
            <a:endParaRPr lang="pt-B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5095636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17/10/2015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parte 2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</a:t>
            </a:r>
            <a:r>
              <a:rPr lang="pt-BR" dirty="0">
                <a:sym typeface="Arial Black"/>
              </a:rPr>
              <a:t>3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/</a:t>
            </a:r>
            <a:r>
              <a:rPr lang="pt-BR" dirty="0"/>
              <a:t>5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Passamos o objeto que representa o arquivo para a função </a:t>
            </a:r>
            <a:r>
              <a:rPr lang="pt-BR" sz="2400" dirty="0" err="1"/>
              <a:t>MakeBoundCallback</a:t>
            </a:r>
            <a:r>
              <a:rPr lang="pt-BR" sz="2400" dirty="0"/>
              <a:t>();</a:t>
            </a:r>
          </a:p>
          <a:p>
            <a:pPr lvl="1"/>
            <a:r>
              <a:rPr lang="pt-BR" sz="2000" dirty="0"/>
              <a:t>Essa função cria uma callback como </a:t>
            </a:r>
            <a:r>
              <a:rPr lang="pt-BR" sz="2000" dirty="0" err="1"/>
              <a:t>MakeCallback</a:t>
            </a:r>
            <a:r>
              <a:rPr lang="pt-BR" sz="2000" dirty="0"/>
              <a:t>(), mas “associa” um novo valor para ela. Este valor é adicionado à callback antes da sua invocação;</a:t>
            </a:r>
          </a:p>
          <a:p>
            <a:pPr lvl="1"/>
            <a:r>
              <a:rPr lang="pt-BR" sz="2000" dirty="0"/>
              <a:t>Essencialmente, </a:t>
            </a:r>
            <a:r>
              <a:rPr lang="pt-BR" sz="2000" dirty="0" err="1"/>
              <a:t>MakeBoundCallback</a:t>
            </a:r>
            <a:r>
              <a:rPr lang="pt-BR" sz="2000" dirty="0"/>
              <a:t> (&amp;</a:t>
            </a:r>
            <a:r>
              <a:rPr lang="pt-BR" sz="2000" dirty="0" err="1"/>
              <a:t>CwndChange</a:t>
            </a:r>
            <a:r>
              <a:rPr lang="pt-BR" sz="2000" dirty="0"/>
              <a:t>, </a:t>
            </a:r>
            <a:r>
              <a:rPr lang="pt-BR" sz="2000" dirty="0" err="1"/>
              <a:t>stream</a:t>
            </a:r>
            <a:r>
              <a:rPr lang="pt-BR" sz="2000" dirty="0"/>
              <a:t>) faz com que a origem do rastreamento adicione um parâmetro extra “fluxo” após a lista formal de parâmetros, antes de invocar a callback.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4890A1-3147-47F7-B680-492BEE2D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882824"/>
            <a:ext cx="817359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parte 2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</a:t>
            </a:r>
            <a:r>
              <a:rPr lang="pt-BR" dirty="0">
                <a:sym typeface="Arial Black"/>
              </a:rPr>
              <a:t>4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/</a:t>
            </a:r>
            <a:r>
              <a:rPr lang="pt-BR" dirty="0"/>
              <a:t>5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Na segunda seção do código, instanciamos um objeto </a:t>
            </a:r>
            <a:r>
              <a:rPr lang="pt-BR" sz="2400" dirty="0" err="1"/>
              <a:t>PcapHelper</a:t>
            </a:r>
            <a:r>
              <a:rPr lang="pt-BR" sz="2400" dirty="0"/>
              <a:t> para fazer o mesmo para o arquivo de rastreamento </a:t>
            </a:r>
            <a:r>
              <a:rPr lang="pt-BR" sz="2400" dirty="0" err="1"/>
              <a:t>pcap</a:t>
            </a:r>
            <a:r>
              <a:rPr lang="pt-BR" sz="2400" dirty="0"/>
              <a:t>;</a:t>
            </a:r>
            <a:endParaRPr lang="pt-BR" dirty="0"/>
          </a:p>
          <a:p>
            <a:r>
              <a:rPr lang="pt-BR" sz="2400" dirty="0"/>
              <a:t>Criamos um arquivo </a:t>
            </a:r>
            <a:r>
              <a:rPr lang="pt-BR" sz="2400" dirty="0" err="1"/>
              <a:t>pcap</a:t>
            </a:r>
            <a:r>
              <a:rPr lang="pt-BR" sz="2400" dirty="0"/>
              <a:t> chamado “</a:t>
            </a:r>
            <a:r>
              <a:rPr lang="pt-BR" sz="2400" dirty="0" err="1"/>
              <a:t>sixth</a:t>
            </a:r>
            <a:r>
              <a:rPr lang="pt-BR" sz="2400" dirty="0"/>
              <a:t>.</a:t>
            </a:r>
            <a:r>
              <a:rPr lang="pt-BR" sz="2400" dirty="0" err="1"/>
              <a:t>pcap</a:t>
            </a:r>
            <a:r>
              <a:rPr lang="pt-BR" sz="2400" dirty="0"/>
              <a:t>” no modo “w” (escrita). O parâmetro final é o “tipo da ligação de dados” do arquivo </a:t>
            </a:r>
            <a:r>
              <a:rPr lang="pt-BR" sz="2400" dirty="0" err="1"/>
              <a:t>pcap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Nesse caso , DLT_PPP indica que o arquivo </a:t>
            </a:r>
            <a:r>
              <a:rPr lang="pt-BR" sz="2000" dirty="0" err="1"/>
              <a:t>pcap</a:t>
            </a:r>
            <a:r>
              <a:rPr lang="pt-BR" sz="2000" dirty="0"/>
              <a:t> deverá conter pacotes prefixados com cabeçalhos </a:t>
            </a:r>
            <a:r>
              <a:rPr lang="pt-BR" sz="2000" dirty="0" err="1"/>
              <a:t>ponto-a-ponto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Um objeto </a:t>
            </a:r>
            <a:r>
              <a:rPr lang="pt-BR" sz="2000" dirty="0" err="1"/>
              <a:t>ns</a:t>
            </a:r>
            <a:r>
              <a:rPr lang="pt-BR" sz="2000" dirty="0"/>
              <a:t>-3 representando o arquivo </a:t>
            </a:r>
            <a:r>
              <a:rPr lang="pt-BR" sz="2000" dirty="0" err="1"/>
              <a:t>pcap</a:t>
            </a:r>
            <a:r>
              <a:rPr lang="pt-BR" sz="2000" dirty="0"/>
              <a:t> é retornado de </a:t>
            </a:r>
            <a:r>
              <a:rPr lang="pt-BR" sz="2000" dirty="0" err="1"/>
              <a:t>CreateFile</a:t>
            </a:r>
            <a:r>
              <a:rPr lang="pt-BR" sz="2000" dirty="0"/>
              <a:t> e usado em uma callback exatamente como no caso ASCII.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747A93-CA29-4E95-A10B-AC58B15B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268760"/>
            <a:ext cx="80783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parte 2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</a:t>
            </a:r>
            <a:r>
              <a:rPr lang="pt-BR" dirty="0">
                <a:sym typeface="Arial Black"/>
              </a:rPr>
              <a:t>5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/</a:t>
            </a:r>
            <a:r>
              <a:rPr lang="pt-BR" dirty="0"/>
              <a:t>5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É importante observar que ambos os objetos são declarados de maneira similar;</a:t>
            </a:r>
          </a:p>
          <a:p>
            <a:r>
              <a:rPr lang="pt-BR" sz="2400" dirty="0"/>
              <a:t>Porém, é importante salientar que os objetos internos são inteiramente diferentes: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pt-BR" sz="2000" dirty="0"/>
              <a:t>O </a:t>
            </a:r>
            <a:r>
              <a:rPr lang="pt-BR" sz="2000" dirty="0" err="1"/>
              <a:t>Ptr</a:t>
            </a:r>
            <a:r>
              <a:rPr lang="pt-BR" sz="2000" dirty="0"/>
              <a:t>&lt;</a:t>
            </a:r>
            <a:r>
              <a:rPr lang="pt-BR" sz="2000" dirty="0" err="1"/>
              <a:t>PcapFileWrapper</a:t>
            </a:r>
            <a:r>
              <a:rPr lang="pt-BR" sz="2000" dirty="0"/>
              <a:t>&gt; é um ponteiro para um objeto </a:t>
            </a:r>
            <a:r>
              <a:rPr lang="pt-BR" sz="2000" dirty="0" err="1"/>
              <a:t>ns</a:t>
            </a:r>
            <a:r>
              <a:rPr lang="pt-BR" sz="2000" dirty="0"/>
              <a:t>-3 que suporta Atributos e é integrado dentro do sistema de configuração;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pt-BR" sz="2000" dirty="0"/>
              <a:t>O </a:t>
            </a:r>
            <a:r>
              <a:rPr lang="pt-BR" sz="2000" dirty="0" err="1"/>
              <a:t>Ptr</a:t>
            </a:r>
            <a:r>
              <a:rPr lang="pt-BR" sz="2000" dirty="0"/>
              <a:t>&lt;</a:t>
            </a:r>
            <a:r>
              <a:rPr lang="pt-BR" sz="2000" dirty="0" err="1"/>
              <a:t>OutputStreamWrapper</a:t>
            </a:r>
            <a:r>
              <a:rPr lang="pt-BR" sz="2000" dirty="0"/>
              <a:t>&gt;, por outro lado, é um ponteiro para referência para um objeto c++.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CCA1C9-BB92-477D-B33C-C2C42F2D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58" y="1052736"/>
            <a:ext cx="43492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GppCom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 meta do GppCom é criar na UFRN um ambiente de </a:t>
            </a:r>
            <a:r>
              <a:rPr lang="pt-BR" sz="2000" b="1" dirty="0" err="1"/>
              <a:t>P&amp;D</a:t>
            </a:r>
            <a:r>
              <a:rPr lang="pt-BR" sz="2000" b="1" dirty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/>
              <a:t>vice-coordenador</a:t>
            </a:r>
            <a:r>
              <a:rPr lang="pt-BR" sz="2000" b="1" dirty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>
                <a:hlinkClick r:id="rId3"/>
              </a:rPr>
              <a:t>conheça o </a:t>
            </a:r>
            <a:r>
              <a:rPr lang="pt-BR" sz="2000" b="1" dirty="0" err="1">
                <a:hlinkClick r:id="rId3"/>
              </a:rPr>
              <a:t>portifolio</a:t>
            </a:r>
            <a:r>
              <a:rPr lang="pt-BR" sz="2000" b="1" dirty="0">
                <a:hlinkClick r:id="rId3"/>
              </a:rPr>
              <a:t> do grupo</a:t>
            </a:r>
            <a:r>
              <a:rPr lang="pt-BR" sz="2000" b="1" dirty="0"/>
              <a:t>. </a:t>
            </a:r>
          </a:p>
          <a:p>
            <a:endParaRPr lang="pt-BR" sz="2000" b="1" dirty="0"/>
          </a:p>
          <a:p>
            <a:r>
              <a:rPr lang="pt-BR" sz="2000" b="1" dirty="0"/>
              <a:t>Contato: </a:t>
            </a:r>
            <a:r>
              <a:rPr lang="pt-BR" sz="2000" dirty="0"/>
              <a:t>vicente.gppcom@gmail.com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3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Objetivos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do hands-on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Salvar a saída de dados gerada no hands-on 05 em arquivos separados com o uso de </a:t>
            </a:r>
            <a:r>
              <a:rPr lang="pt-BR" sz="2400" i="1" dirty="0" err="1"/>
              <a:t>Helpers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O </a:t>
            </a:r>
            <a:r>
              <a:rPr lang="pt-BR" sz="2000" dirty="0" err="1"/>
              <a:t>hands-on</a:t>
            </a:r>
            <a:r>
              <a:rPr lang="pt-BR" sz="2000" dirty="0"/>
              <a:t> 06 aprimora o </a:t>
            </a:r>
            <a:r>
              <a:rPr lang="pt-BR" sz="2000" dirty="0" err="1"/>
              <a:t>hands-on</a:t>
            </a:r>
            <a:r>
              <a:rPr lang="pt-BR" sz="2000" dirty="0"/>
              <a:t> 05;</a:t>
            </a:r>
          </a:p>
          <a:p>
            <a:r>
              <a:rPr lang="pt-BR" sz="2400" dirty="0"/>
              <a:t>Controlar a quantidade de saídas da simulação mediante o uso de assistentes de rastreamento intermediários.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Introdução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r>
              <a:rPr lang="pt-BR" sz="2400" dirty="0"/>
              <a:t>No </a:t>
            </a:r>
            <a:r>
              <a:rPr lang="pt-BR" sz="2400" dirty="0" err="1"/>
              <a:t>hands-on</a:t>
            </a:r>
            <a:r>
              <a:rPr lang="pt-BR" sz="2400" dirty="0"/>
              <a:t> anterior,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vimos como adicionar uma origem de rastreamento e obter informações de interesse fora da simulação;</a:t>
            </a:r>
          </a:p>
          <a:p>
            <a:r>
              <a:rPr lang="pt-BR" sz="2400" dirty="0">
                <a:solidFill>
                  <a:schemeClr val="dk1"/>
                </a:solidFill>
                <a:cs typeface="Arial"/>
                <a:sym typeface="Arial"/>
              </a:rPr>
              <a:t>Agora,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iremos analisar um código que separa em arquivos distintos os eventos de modificação da janela de congestionamento e os eventos de remoção;</a:t>
            </a:r>
          </a:p>
          <a:p>
            <a:r>
              <a:rPr lang="pt-BR" sz="2400" dirty="0">
                <a:solidFill>
                  <a:schemeClr val="dk1"/>
                </a:solidFill>
                <a:cs typeface="Arial"/>
                <a:sym typeface="Arial"/>
              </a:rPr>
              <a:t>As alterações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em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cwnd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serão armazenadas em um arquivo ASCII separadas por TAB e os eventos de perda na recepção serão armazenados em um arquivo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pcap</a:t>
            </a:r>
            <a:r>
              <a:rPr lang="pt-BR" sz="2400" dirty="0"/>
              <a:t>;</a:t>
            </a:r>
          </a:p>
          <a:p>
            <a:r>
              <a:rPr lang="pt-BR" sz="2400" dirty="0"/>
              <a:t>As alterações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para obter esses resultados são pequenas, então p</a:t>
            </a:r>
            <a:r>
              <a:rPr lang="pt-BR" sz="2400" dirty="0"/>
              <a:t>odemos dividir  esse </a:t>
            </a:r>
            <a:r>
              <a:rPr lang="pt-BR" sz="2400" dirty="0" err="1"/>
              <a:t>hands-on</a:t>
            </a:r>
            <a:r>
              <a:rPr lang="pt-BR" sz="2400" dirty="0"/>
              <a:t> em duas partes.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sixth.cc</a:t>
            </a:r>
            <a:r>
              <a:rPr lang="pt-BR" dirty="0"/>
              <a:t> parte 1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</a:t>
            </a:r>
            <a:r>
              <a:rPr lang="pt-BR" dirty="0"/>
              <a:t>1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/4)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Os exemplos permanecem semelhantes nas atribuições das funções </a:t>
            </a:r>
            <a:r>
              <a:rPr lang="pt-BR" sz="2400" dirty="0" err="1"/>
              <a:t>MyApp</a:t>
            </a:r>
            <a:r>
              <a:rPr lang="pt-BR" sz="2400" dirty="0"/>
              <a:t>;</a:t>
            </a:r>
          </a:p>
          <a:p>
            <a:r>
              <a:rPr lang="pt-BR" sz="2400" dirty="0"/>
              <a:t>Verificamos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 primeira mudança em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CwndChange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, as assinaturas para o destino do rastreamento foram alteradas</a:t>
            </a:r>
            <a:r>
              <a:rPr lang="pt-BR" sz="2400" dirty="0"/>
              <a:t>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DE9DE8-75EC-4D4D-9F21-F385A814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34276"/>
            <a:ext cx="887853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sixth.cc</a:t>
            </a:r>
            <a:r>
              <a:rPr lang="pt-BR" dirty="0"/>
              <a:t> parte 1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(2/4)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Adicionamos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uma linha para cada um que escreve a informação rastreada para um fluxo (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stream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) representando um arquivo</a:t>
            </a:r>
            <a:r>
              <a:rPr lang="pt-BR" sz="2400" dirty="0"/>
              <a:t>;</a:t>
            </a:r>
          </a:p>
          <a:p>
            <a:r>
              <a:rPr lang="pt-BR" sz="2400" dirty="0"/>
              <a:t>Um parâmetro “</a:t>
            </a:r>
            <a:r>
              <a:rPr lang="pt-BR" sz="2400" dirty="0" err="1"/>
              <a:t>stream</a:t>
            </a:r>
            <a:r>
              <a:rPr lang="pt-BR" sz="2400" dirty="0"/>
              <a:t>” foi adicionado para o destino do rastreamento </a:t>
            </a:r>
            <a:r>
              <a:rPr lang="pt-BR" sz="2400" dirty="0" err="1"/>
              <a:t>CwndChange</a:t>
            </a:r>
            <a:r>
              <a:rPr lang="pt-BR" sz="2400" dirty="0"/>
              <a:t>. Esse é um objeto que armazena um fluxo de saída em C++.</a:t>
            </a:r>
          </a:p>
          <a:p>
            <a:endParaRPr lang="pt-BR" sz="24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F0009B-6C18-48F5-9079-7AFDF678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1196752"/>
            <a:ext cx="887853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sixth.cc</a:t>
            </a:r>
            <a:r>
              <a:rPr lang="pt-BR" dirty="0"/>
              <a:t> parte 1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(3/4)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400" dirty="0"/>
              <a:t>Observando o código superior (fifth.cc) e o código inferior (sixth.cc), percebemos que a declaração </a:t>
            </a:r>
            <a:r>
              <a:rPr lang="pt-BR" sz="2400" dirty="0" err="1"/>
              <a:t>std</a:t>
            </a:r>
            <a:r>
              <a:rPr lang="pt-BR" sz="2400" dirty="0"/>
              <a:t>::cout é muito similar a *</a:t>
            </a:r>
            <a:r>
              <a:rPr lang="pt-BR" sz="2400" dirty="0" err="1"/>
              <a:t>stream</a:t>
            </a:r>
            <a:r>
              <a:rPr lang="pt-BR" sz="2400" dirty="0"/>
              <a:t>-&gt;</a:t>
            </a:r>
            <a:r>
              <a:rPr lang="pt-BR" sz="2400" dirty="0" err="1"/>
              <a:t>GetStream</a:t>
            </a:r>
            <a:r>
              <a:rPr lang="pt-BR" sz="2400" dirty="0"/>
              <a:t>();</a:t>
            </a:r>
          </a:p>
          <a:p>
            <a:r>
              <a:rPr lang="pt-BR" sz="2400" dirty="0"/>
              <a:t>Isso </a:t>
            </a:r>
            <a:r>
              <a:rPr lang="pt-BR" sz="2400" dirty="0" err="1"/>
              <a:t>demostra</a:t>
            </a:r>
            <a:r>
              <a:rPr lang="pt-BR" sz="2400" dirty="0"/>
              <a:t> que o </a:t>
            </a:r>
            <a:r>
              <a:rPr lang="pt-BR" sz="2400" dirty="0" err="1"/>
              <a:t>Ptr</a:t>
            </a:r>
            <a:r>
              <a:rPr lang="pt-BR" sz="2400" dirty="0"/>
              <a:t>&lt;</a:t>
            </a:r>
            <a:r>
              <a:rPr lang="pt-BR" sz="2400" dirty="0" err="1"/>
              <a:t>OutputStreamWrapper</a:t>
            </a:r>
            <a:r>
              <a:rPr lang="pt-BR" sz="2400" dirty="0"/>
              <a:t>&gt; está apenas encapsulando um </a:t>
            </a:r>
            <a:r>
              <a:rPr lang="pt-BR" sz="2400" dirty="0" err="1"/>
              <a:t>std</a:t>
            </a:r>
            <a:r>
              <a:rPr lang="pt-BR" sz="2400" dirty="0"/>
              <a:t>::</a:t>
            </a:r>
            <a:r>
              <a:rPr lang="pt-BR" sz="2400" dirty="0" err="1"/>
              <a:t>ofstream</a:t>
            </a:r>
            <a:r>
              <a:rPr lang="pt-BR" sz="2400" dirty="0"/>
              <a:t>, logo pode ser usado como qualquer outro fluxo de saída.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F708A42-687B-49E6-BCB5-5C38D0245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496" b="13496"/>
          <a:stretch/>
        </p:blipFill>
        <p:spPr>
          <a:xfrm>
            <a:off x="285152" y="1091422"/>
            <a:ext cx="8573696" cy="2667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8E7D13-72C9-434A-A0D0-2A7527FD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06" y="1628800"/>
            <a:ext cx="760201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sixth.cc</a:t>
            </a:r>
            <a:r>
              <a:rPr lang="pt-BR" dirty="0"/>
              <a:t> parte 1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(4/4)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O mesmo ocorre em </a:t>
            </a:r>
            <a:r>
              <a:rPr lang="pt-BR" sz="2400" dirty="0" err="1"/>
              <a:t>RxDrop</a:t>
            </a:r>
            <a:r>
              <a:rPr lang="pt-BR" sz="2400" dirty="0"/>
              <a:t>, exceto que o objeto </a:t>
            </a:r>
            <a:r>
              <a:rPr lang="pt-BR" sz="2400" dirty="0" err="1"/>
              <a:t>Ptr</a:t>
            </a:r>
            <a:r>
              <a:rPr lang="pt-BR" sz="2400" dirty="0"/>
              <a:t>&lt;</a:t>
            </a:r>
            <a:r>
              <a:rPr lang="pt-BR" sz="2400" dirty="0" err="1"/>
              <a:t>PcapFileWrapper</a:t>
            </a:r>
            <a:r>
              <a:rPr lang="pt-BR" sz="2400" dirty="0"/>
              <a:t>&gt; representa um arquivo </a:t>
            </a:r>
            <a:r>
              <a:rPr lang="pt-BR" sz="2400" dirty="0" err="1"/>
              <a:t>pcap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“Simulator::</a:t>
            </a:r>
            <a:r>
              <a:rPr lang="pt-BR" sz="2400" dirty="0" err="1"/>
              <a:t>now</a:t>
            </a:r>
            <a:r>
              <a:rPr lang="pt-BR" sz="2400" dirty="0"/>
              <a:t>()” escreve um marcador de tempo (</a:t>
            </a:r>
            <a:r>
              <a:rPr lang="pt-BR" sz="2400" dirty="0" err="1"/>
              <a:t>timestamp</a:t>
            </a:r>
            <a:r>
              <a:rPr lang="pt-BR" sz="2400" dirty="0"/>
              <a:t>) e o conteúdo do pacote no arquivo;</a:t>
            </a:r>
          </a:p>
          <a:p>
            <a:r>
              <a:rPr lang="pt-BR" sz="2400" dirty="0"/>
              <a:t>Durante a configuração da função </a:t>
            </a:r>
            <a:r>
              <a:rPr lang="pt-BR" sz="2400" dirty="0" err="1"/>
              <a:t>main</a:t>
            </a:r>
            <a:r>
              <a:rPr lang="pt-BR" sz="2400" dirty="0"/>
              <a:t>, os dois exemplos se mantém semelhantes;</a:t>
            </a:r>
          </a:p>
          <a:p>
            <a:r>
              <a:rPr lang="pt-BR" sz="2400" dirty="0"/>
              <a:t>A próxima mudança ocorre ao instanciar o objeto representante dos arquivos (antes da chamada do callback e da chamada do simulador ao final do código).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FCB3AE-1776-49B4-AB6B-C8028833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5" y="803855"/>
            <a:ext cx="5258534" cy="10860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AD90C9A-878E-4F68-8657-E5C80450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2" y="2743303"/>
            <a:ext cx="264832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parte 2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</a:t>
            </a:r>
            <a:r>
              <a:rPr lang="pt-BR" dirty="0"/>
              <a:t>1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/</a:t>
            </a:r>
            <a:r>
              <a:rPr lang="pt-BR" dirty="0"/>
              <a:t>5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Dentro da função </a:t>
            </a:r>
            <a:r>
              <a:rPr lang="pt-BR" sz="2400" dirty="0" err="1"/>
              <a:t>main</a:t>
            </a:r>
            <a:r>
              <a:rPr lang="pt-BR" sz="2400" dirty="0"/>
              <a:t>(), criamos um </a:t>
            </a:r>
            <a:r>
              <a:rPr lang="pt-BR" sz="2400" i="1" dirty="0" err="1"/>
              <a:t>Helper</a:t>
            </a:r>
            <a:r>
              <a:rPr lang="pt-BR" sz="2400" dirty="0"/>
              <a:t> de rastreamento </a:t>
            </a:r>
            <a:r>
              <a:rPr lang="pt-BR" sz="2400" i="1" dirty="0" err="1"/>
              <a:t>AsciiTraceHelper</a:t>
            </a:r>
            <a:r>
              <a:rPr lang="pt-BR" sz="2400" dirty="0"/>
              <a:t> e um objeto fluxo de saída para o arquivo que armazenará os dados;</a:t>
            </a:r>
          </a:p>
          <a:p>
            <a:pPr lvl="0"/>
            <a:r>
              <a:rPr lang="pt-BR" sz="2400" dirty="0"/>
              <a:t>Em seguida, </a:t>
            </a:r>
            <a:r>
              <a:rPr lang="pt-BR" sz="2400" i="1" dirty="0" err="1"/>
              <a:t>MakeBoundCallback</a:t>
            </a:r>
            <a:r>
              <a:rPr lang="pt-BR" sz="2400" dirty="0"/>
              <a:t> conecta um </a:t>
            </a:r>
            <a:r>
              <a:rPr lang="pt-BR" sz="2400" i="1" dirty="0" err="1"/>
              <a:t>TraceSink</a:t>
            </a:r>
            <a:r>
              <a:rPr lang="pt-BR" sz="2400" dirty="0"/>
              <a:t> permitindo o objeto ser passado para o destino do rastreamento; </a:t>
            </a:r>
          </a:p>
          <a:p>
            <a:pPr lvl="0"/>
            <a:r>
              <a:rPr lang="pt-BR" sz="2400" dirty="0"/>
              <a:t>As classes assistentes para rastreamento ASCII fornecem um vasto conjunto de funções para facilitar a manipulação de arquivos texto.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3FB26A-D550-442E-9034-AFB4E080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25134"/>
            <a:ext cx="817359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fifth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sixth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.cc</a:t>
            </a:r>
            <a:r>
              <a:rPr lang="pt-BR" dirty="0"/>
              <a:t> parte 2 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(</a:t>
            </a:r>
            <a:r>
              <a:rPr lang="pt-BR" dirty="0">
                <a:sym typeface="Arial Black"/>
              </a:rPr>
              <a:t>2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/</a:t>
            </a:r>
            <a:r>
              <a:rPr lang="pt-BR" dirty="0"/>
              <a:t>5</a:t>
            </a: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lvl="0"/>
            <a:r>
              <a:rPr lang="pt-BR" sz="2400" dirty="0"/>
              <a:t>O método .</a:t>
            </a:r>
            <a:r>
              <a:rPr lang="pt-BR" sz="2400" dirty="0" err="1"/>
              <a:t>CreateFileStream</a:t>
            </a:r>
            <a:r>
              <a:rPr lang="pt-BR" sz="2400" dirty="0"/>
              <a:t>() instancia um objeto </a:t>
            </a:r>
            <a:r>
              <a:rPr lang="pt-BR" sz="2400" dirty="0" err="1"/>
              <a:t>std</a:t>
            </a:r>
            <a:r>
              <a:rPr lang="pt-BR" sz="2400" dirty="0"/>
              <a:t>::</a:t>
            </a:r>
            <a:r>
              <a:rPr lang="pt-BR" sz="2400" dirty="0" err="1"/>
              <a:t>ofstream</a:t>
            </a:r>
            <a:r>
              <a:rPr lang="pt-BR" sz="2400" dirty="0"/>
              <a:t> e cria um novo arquivo;</a:t>
            </a:r>
          </a:p>
          <a:p>
            <a:pPr lvl="0"/>
            <a:r>
              <a:rPr lang="pt-BR" sz="2400" dirty="0"/>
              <a:t>O fluxo de saída </a:t>
            </a:r>
            <a:r>
              <a:rPr lang="pt-BR" sz="2400" dirty="0" err="1"/>
              <a:t>ofstream</a:t>
            </a:r>
            <a:r>
              <a:rPr lang="pt-BR" sz="2400" dirty="0"/>
              <a:t> é encapsulado em um objeto do ns-3 para gerenciamento.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DAA8A3-4C37-467C-B857-77E8338A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882824"/>
            <a:ext cx="817359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983</Words>
  <Application>Microsoft Office PowerPoint</Application>
  <PresentationFormat>Apresentação na tela (4:3)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Technology at work design template</vt:lpstr>
      <vt:lpstr>Apresentação do PowerPoint</vt:lpstr>
      <vt:lpstr>Objetivos do hands-on</vt:lpstr>
      <vt:lpstr>Introdução</vt:lpstr>
      <vt:lpstr>fifth.cc vs sixth.cc parte 1 (1/4)</vt:lpstr>
      <vt:lpstr>fifth.cc vs sixth.cc parte 1 (2/4)</vt:lpstr>
      <vt:lpstr>fifth.cc vs sixth.cc parte 1 (3/4)</vt:lpstr>
      <vt:lpstr>fifth.cc vs sixth.cc parte 1 (4/4)</vt:lpstr>
      <vt:lpstr>fifth.cc vs sixth.cc parte 2 (1/5)</vt:lpstr>
      <vt:lpstr>fifth.cc vs sixth.cc parte 2 (2/5)</vt:lpstr>
      <vt:lpstr>fifth.cc vs sixth.cc parte 2 (3/5)</vt:lpstr>
      <vt:lpstr>fifth.cc vs sixth.cc parte 2 (4/5)</vt:lpstr>
      <vt:lpstr>fifth.cc vs sixth.cc parte 2 (5/5)</vt:lpstr>
      <vt:lpstr>Sobre o GppCom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Alisson Camara Dias de Sousa</cp:lastModifiedBy>
  <cp:revision>715</cp:revision>
  <dcterms:created xsi:type="dcterms:W3CDTF">2010-09-08T14:21:37Z</dcterms:created>
  <dcterms:modified xsi:type="dcterms:W3CDTF">2018-07-25T05:07:42Z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