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6" r:id="rId2"/>
    <p:sldId id="407" r:id="rId3"/>
    <p:sldId id="338" r:id="rId4"/>
    <p:sldId id="389" r:id="rId5"/>
    <p:sldId id="392" r:id="rId6"/>
    <p:sldId id="393" r:id="rId7"/>
    <p:sldId id="388" r:id="rId8"/>
    <p:sldId id="380" r:id="rId9"/>
    <p:sldId id="394" r:id="rId10"/>
    <p:sldId id="379" r:id="rId11"/>
    <p:sldId id="382" r:id="rId12"/>
    <p:sldId id="383" r:id="rId13"/>
    <p:sldId id="384" r:id="rId14"/>
    <p:sldId id="397" r:id="rId15"/>
    <p:sldId id="399" r:id="rId16"/>
    <p:sldId id="401" r:id="rId17"/>
    <p:sldId id="402" r:id="rId18"/>
    <p:sldId id="400" r:id="rId19"/>
    <p:sldId id="404" r:id="rId20"/>
    <p:sldId id="405" r:id="rId21"/>
    <p:sldId id="398" r:id="rId22"/>
    <p:sldId id="302" r:id="rId23"/>
    <p:sldId id="409" r:id="rId24"/>
  </p:sldIdLst>
  <p:sldSz cx="9144000" cy="6858000" type="screen4x3"/>
  <p:notesSz cx="6858000" cy="9144000"/>
  <p:embeddedFontLst>
    <p:embeddedFont>
      <p:font typeface="Gadugi" panose="020B0502040204020203" pitchFamily="34" charset="0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고딕" panose="020B0600000101010101" charset="-127"/>
      <p:regular r:id="rId30"/>
      <p:bold r:id="rId31"/>
    </p:embeddedFont>
    <p:embeddedFont>
      <p:font typeface="HY견고딕" panose="02030600000101010101" pitchFamily="18" charset="-127"/>
      <p:regular r:id="rId32"/>
    </p:embeddedFont>
    <p:embeddedFont>
      <p:font typeface="나눔바른고딕" panose="020B0600000101010101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436"/>
    <a:srgbClr val="38A9B7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912" autoAdjust="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94E9-4A8B-4228-93D4-C5984785CDE0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8077-B494-4D0C-8D06-87D5FF50E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8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090" y="897145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GIS  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41487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                                  </a:t>
            </a:r>
            <a:r>
              <a:rPr lang="ko-KR" altLang="en-US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환경에너지공간융합학과</a:t>
            </a:r>
            <a:endParaRPr lang="en-US" altLang="ko-KR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                                                   -1</a:t>
            </a:r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</a:t>
            </a:r>
            <a:r>
              <a: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</a:p>
          <a:p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이권문                  </a:t>
            </a:r>
            <a:r>
              <a:rPr lang="ko-KR" altLang="en-US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김연준</a:t>
            </a:r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    이하은                  </a:t>
            </a:r>
            <a:r>
              <a:rPr lang="ko-KR" altLang="en-US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홍승완</a:t>
            </a:r>
            <a:r>
              <a:rPr lang="ko-KR" altLang="en-US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      </a:t>
            </a:r>
            <a:r>
              <a:rPr lang="ko-KR" altLang="en-US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이성학</a:t>
            </a:r>
            <a:endParaRPr lang="en-US" altLang="ko-KR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15011375        15011387        15011391         15011399          15011421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71681" y="2000415"/>
            <a:ext cx="27719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우천형</a:t>
            </a:r>
            <a:r>
              <a:rPr lang="ko-KR" altLang="en-US" sz="21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1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고휘도</a:t>
            </a:r>
            <a:r>
              <a:rPr lang="ko-KR" altLang="en-US" sz="21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차선 선정</a:t>
            </a:r>
            <a:endParaRPr lang="en-US" altLang="ko-KR" sz="21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FA4B95-9861-4E9E-9878-726321181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9" y="764713"/>
            <a:ext cx="10513974" cy="56886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1BFC95-4F45-4E6D-9E68-041E373F7A8C}"/>
              </a:ext>
            </a:extLst>
          </p:cNvPr>
          <p:cNvSpPr/>
          <p:nvPr/>
        </p:nvSpPr>
        <p:spPr>
          <a:xfrm>
            <a:off x="683568" y="61861"/>
            <a:ext cx="2745550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2E97E-7838-4AF4-8B07-C50C0FEEF6B2}"/>
              </a:ext>
            </a:extLst>
          </p:cNvPr>
          <p:cNvSpPr txBox="1"/>
          <p:nvPr/>
        </p:nvSpPr>
        <p:spPr>
          <a:xfrm>
            <a:off x="796901" y="105215"/>
            <a:ext cx="257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교통량 데이터 가공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7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90798" y="496539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4770910"/>
            <a:ext cx="6840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교통량이 많은 여섯 도로 선정</a:t>
            </a:r>
          </a:p>
        </p:txBody>
      </p:sp>
      <p:sp>
        <p:nvSpPr>
          <p:cNvPr id="9" name="갈매기형 수장 8"/>
          <p:cNvSpPr/>
          <p:nvPr/>
        </p:nvSpPr>
        <p:spPr>
          <a:xfrm>
            <a:off x="1490798" y="57098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5548601"/>
            <a:ext cx="6840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도로명을 이용해 도로 데이터와 융합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41DD55-B2C9-48F3-A62B-4411A5DC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4" y="838104"/>
            <a:ext cx="10912226" cy="36144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C8E16-4D01-4706-8A07-8254E6319C32}"/>
              </a:ext>
            </a:extLst>
          </p:cNvPr>
          <p:cNvSpPr/>
          <p:nvPr/>
        </p:nvSpPr>
        <p:spPr>
          <a:xfrm>
            <a:off x="692540" y="44625"/>
            <a:ext cx="3096344" cy="50405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F9C96-BDE7-43BB-BF5C-AEACD8957C68}"/>
              </a:ext>
            </a:extLst>
          </p:cNvPr>
          <p:cNvSpPr txBox="1"/>
          <p:nvPr/>
        </p:nvSpPr>
        <p:spPr>
          <a:xfrm>
            <a:off x="836556" y="102357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교통량 데이터 가공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8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116632"/>
            <a:ext cx="317801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4785" y="132601"/>
            <a:ext cx="303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상위 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개 도로 그래프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A6738-40D1-40B5-94A8-FC991486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61336"/>
            <a:ext cx="9155864" cy="34763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6C90AF-12F5-466F-9257-FB5F2B1CE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8206"/>
            <a:ext cx="11160219" cy="1039985"/>
          </a:xfrm>
          <a:prstGeom prst="rect">
            <a:avLst/>
          </a:prstGeom>
        </p:spPr>
      </p:pic>
      <p:sp>
        <p:nvSpPr>
          <p:cNvPr id="12" name="갈매기형 수장 14">
            <a:extLst>
              <a:ext uri="{FF2B5EF4-FFF2-40B4-BE49-F238E27FC236}">
                <a16:creationId xmlns:a16="http://schemas.microsoft.com/office/drawing/2014/main" id="{43217E7B-9D06-470A-8321-3E2782CEE2C9}"/>
              </a:ext>
            </a:extLst>
          </p:cNvPr>
          <p:cNvSpPr/>
          <p:nvPr/>
        </p:nvSpPr>
        <p:spPr>
          <a:xfrm>
            <a:off x="1619672" y="5517233"/>
            <a:ext cx="137321" cy="213266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FFA0E-3896-4675-AAA7-182E29B33CB8}"/>
              </a:ext>
            </a:extLst>
          </p:cNvPr>
          <p:cNvSpPr txBox="1"/>
          <p:nvPr/>
        </p:nvSpPr>
        <p:spPr>
          <a:xfrm>
            <a:off x="1920058" y="5353918"/>
            <a:ext cx="6840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선정된 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개 도로 그래프</a:t>
            </a:r>
          </a:p>
        </p:txBody>
      </p:sp>
    </p:spTree>
    <p:extLst>
      <p:ext uri="{BB962C8B-B14F-4D97-AF65-F5344CB8AC3E}">
        <p14:creationId xmlns:p14="http://schemas.microsoft.com/office/powerpoint/2010/main" val="18798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540" y="123187"/>
            <a:ext cx="3096344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6556" y="123187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선정된 도로 그리기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564807" y="51928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9849" y="4987230"/>
            <a:ext cx="6840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Pandas </a:t>
            </a:r>
            <a:r>
              <a:rPr lang="en-US" altLang="ko-KR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Dataframe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 -&gt;  </a:t>
            </a:r>
            <a:r>
              <a:rPr lang="en-US" altLang="ko-KR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Geopandas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Dataframe</a:t>
            </a:r>
            <a:endParaRPr lang="ko-KR" altLang="en-US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1564807" y="586292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9849" y="5657306"/>
            <a:ext cx="6840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서울시 도로 위에 선정된 도로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852288-C989-4717-9DED-716A116B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1" y="664956"/>
            <a:ext cx="8936962" cy="41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539" y="123187"/>
            <a:ext cx="3159379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9031" y="148570"/>
            <a:ext cx="300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교통사고 데이터 가공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1812F6-19F1-4746-87EE-43765701163C}"/>
              </a:ext>
            </a:extLst>
          </p:cNvPr>
          <p:cNvSpPr/>
          <p:nvPr/>
        </p:nvSpPr>
        <p:spPr>
          <a:xfrm>
            <a:off x="1331640" y="764704"/>
            <a:ext cx="1944213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92554-8463-45F7-9021-1AE145BC39AE}"/>
              </a:ext>
            </a:extLst>
          </p:cNvPr>
          <p:cNvSpPr txBox="1"/>
          <p:nvPr/>
        </p:nvSpPr>
        <p:spPr>
          <a:xfrm>
            <a:off x="1295635" y="832066"/>
            <a:ext cx="20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우천 </a:t>
            </a:r>
            <a:r>
              <a:rPr lang="en-US" altLang="ko-KR" dirty="0"/>
              <a:t>+ </a:t>
            </a:r>
            <a:r>
              <a:rPr lang="ko-KR" altLang="en-US" dirty="0"/>
              <a:t>교통사고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B8DFA2-09E1-4DE0-A92E-7766B4FC6782}"/>
              </a:ext>
            </a:extLst>
          </p:cNvPr>
          <p:cNvCxnSpPr>
            <a:cxnSpLocks/>
          </p:cNvCxnSpPr>
          <p:nvPr/>
        </p:nvCxnSpPr>
        <p:spPr>
          <a:xfrm>
            <a:off x="3491880" y="1016732"/>
            <a:ext cx="1260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4A9581-067D-4CC7-9274-1C6F9F94BACA}"/>
              </a:ext>
            </a:extLst>
          </p:cNvPr>
          <p:cNvSpPr/>
          <p:nvPr/>
        </p:nvSpPr>
        <p:spPr>
          <a:xfrm>
            <a:off x="5040055" y="769207"/>
            <a:ext cx="320435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31928-0490-4ACF-8878-824E404A7BAA}"/>
              </a:ext>
            </a:extLst>
          </p:cNvPr>
          <p:cNvSpPr txBox="1"/>
          <p:nvPr/>
        </p:nvSpPr>
        <p:spPr>
          <a:xfrm>
            <a:off x="5094062" y="832066"/>
            <a:ext cx="309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우천시 교통사고 다발 지역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70B005-6AE7-41AF-8D3E-666E8C9B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1" y="3019170"/>
            <a:ext cx="8238571" cy="3794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6E1AA2-A3B3-46F7-B9AA-C72FB8B49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28871"/>
            <a:ext cx="7470824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C227DE-A2BC-4CFB-BF99-6BF52D59F35C}"/>
              </a:ext>
            </a:extLst>
          </p:cNvPr>
          <p:cNvSpPr/>
          <p:nvPr/>
        </p:nvSpPr>
        <p:spPr>
          <a:xfrm>
            <a:off x="692540" y="116632"/>
            <a:ext cx="3159379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0C6F7-4A93-4592-8EB3-7B91FD7D71A3}"/>
              </a:ext>
            </a:extLst>
          </p:cNvPr>
          <p:cNvSpPr txBox="1"/>
          <p:nvPr/>
        </p:nvSpPr>
        <p:spPr>
          <a:xfrm>
            <a:off x="826743" y="143134"/>
            <a:ext cx="300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교통사고 데이터 가공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45DE7-4B9F-4C02-9A1B-129FDE5A8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5"/>
            <a:ext cx="7200800" cy="22322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A178BA-6622-4F7B-865A-F9C76495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95" y="3382249"/>
            <a:ext cx="1231963" cy="335088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94279FF-D4E0-4495-AD3D-D5F33468F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58" y="3371376"/>
            <a:ext cx="1289116" cy="33591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57FA469-1541-4674-A00D-F0E72BB4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382250"/>
            <a:ext cx="1193861" cy="33212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033784-DF54-4F84-92C7-2AD5C2CD2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26" y="3363199"/>
            <a:ext cx="1244664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ED449-8C06-4A03-930D-3495355FB3F4}"/>
              </a:ext>
            </a:extLst>
          </p:cNvPr>
          <p:cNvSpPr/>
          <p:nvPr/>
        </p:nvSpPr>
        <p:spPr>
          <a:xfrm>
            <a:off x="692540" y="61862"/>
            <a:ext cx="3124938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E324A-F1E1-4FC4-9EB4-59FFD36D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22" y="1079297"/>
            <a:ext cx="2922539" cy="1125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DAD7B6-121F-4B36-9A38-1B3A6B86AD72}"/>
              </a:ext>
            </a:extLst>
          </p:cNvPr>
          <p:cNvSpPr txBox="1"/>
          <p:nvPr/>
        </p:nvSpPr>
        <p:spPr>
          <a:xfrm>
            <a:off x="762604" y="105419"/>
            <a:ext cx="300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교통사고 데이터 가공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290998-4524-44D1-97E4-5452FF50D821}"/>
              </a:ext>
            </a:extLst>
          </p:cNvPr>
          <p:cNvSpPr/>
          <p:nvPr/>
        </p:nvSpPr>
        <p:spPr>
          <a:xfrm>
            <a:off x="6054387" y="1175643"/>
            <a:ext cx="2514056" cy="8468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A716E-4597-4ADF-9C43-F05FD44F6723}"/>
              </a:ext>
            </a:extLst>
          </p:cNvPr>
          <p:cNvSpPr txBox="1"/>
          <p:nvPr/>
        </p:nvSpPr>
        <p:spPr>
          <a:xfrm>
            <a:off x="6054387" y="1385376"/>
            <a:ext cx="251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2000" dirty="0"/>
              <a:t>상위 </a:t>
            </a:r>
            <a:r>
              <a:rPr lang="en-US" altLang="ko-KR" sz="2000" dirty="0"/>
              <a:t>6</a:t>
            </a:r>
            <a:r>
              <a:rPr lang="ko-KR" altLang="en-US" sz="2000" dirty="0"/>
              <a:t>개 도로 선정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DDC62F-C11C-41EF-818E-5B6DC6D81CF2}"/>
              </a:ext>
            </a:extLst>
          </p:cNvPr>
          <p:cNvSpPr/>
          <p:nvPr/>
        </p:nvSpPr>
        <p:spPr>
          <a:xfrm>
            <a:off x="4632183" y="1477420"/>
            <a:ext cx="864096" cy="2160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FA74BD-D17B-4E11-8565-EDC19790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72" y="3242109"/>
            <a:ext cx="4177496" cy="33843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D3BF9F-8295-479E-AF85-F9EBB0A7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2852946"/>
            <a:ext cx="3455300" cy="361956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CF2F6CB-09B2-4B56-8DC3-3A54BD4432FC}"/>
              </a:ext>
            </a:extLst>
          </p:cNvPr>
          <p:cNvSpPr/>
          <p:nvPr/>
        </p:nvSpPr>
        <p:spPr>
          <a:xfrm>
            <a:off x="4632183" y="4826280"/>
            <a:ext cx="864096" cy="2160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2EA10C9-5821-4B24-9EE4-65556EFD27D9}"/>
              </a:ext>
            </a:extLst>
          </p:cNvPr>
          <p:cNvSpPr/>
          <p:nvPr/>
        </p:nvSpPr>
        <p:spPr>
          <a:xfrm rot="5400000">
            <a:off x="6968141" y="2405664"/>
            <a:ext cx="686548" cy="2849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ED449-8C06-4A03-930D-3495355FB3F4}"/>
              </a:ext>
            </a:extLst>
          </p:cNvPr>
          <p:cNvSpPr/>
          <p:nvPr/>
        </p:nvSpPr>
        <p:spPr>
          <a:xfrm>
            <a:off x="692540" y="61862"/>
            <a:ext cx="2727328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E5C50-D112-4DC1-90D1-5B46B7D3E501}"/>
              </a:ext>
            </a:extLst>
          </p:cNvPr>
          <p:cNvSpPr txBox="1"/>
          <p:nvPr/>
        </p:nvSpPr>
        <p:spPr>
          <a:xfrm>
            <a:off x="794182" y="105216"/>
            <a:ext cx="252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선정된 도로 그리기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AC711-678E-4580-8F28-ED6ABC56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7056781" cy="55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ED449-8C06-4A03-930D-3495355FB3F4}"/>
              </a:ext>
            </a:extLst>
          </p:cNvPr>
          <p:cNvSpPr/>
          <p:nvPr/>
        </p:nvSpPr>
        <p:spPr>
          <a:xfrm>
            <a:off x="692541" y="61862"/>
            <a:ext cx="1839967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3B310-3FE9-4311-8787-F7F2F43AAC88}"/>
              </a:ext>
            </a:extLst>
          </p:cNvPr>
          <p:cNvSpPr txBox="1"/>
          <p:nvPr/>
        </p:nvSpPr>
        <p:spPr>
          <a:xfrm>
            <a:off x="740178" y="105216"/>
            <a:ext cx="174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공간분석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786743-4865-43B0-8B3C-9ECBAFAC3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20836"/>
            <a:ext cx="7076041" cy="3933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CE9EA-DE93-4329-9146-AB327E7D8535}"/>
              </a:ext>
            </a:extLst>
          </p:cNvPr>
          <p:cNvSpPr txBox="1"/>
          <p:nvPr/>
        </p:nvSpPr>
        <p:spPr>
          <a:xfrm>
            <a:off x="1030044" y="1106628"/>
            <a:ext cx="2519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교통량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847A0-DDC3-45F7-A3EA-15D1DC2362B4}"/>
              </a:ext>
            </a:extLst>
          </p:cNvPr>
          <p:cNvSpPr txBox="1"/>
          <p:nvPr/>
        </p:nvSpPr>
        <p:spPr>
          <a:xfrm>
            <a:off x="3694199" y="1024463"/>
            <a:ext cx="490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6C198-7848-463D-B743-918520B110E4}"/>
              </a:ext>
            </a:extLst>
          </p:cNvPr>
          <p:cNvSpPr txBox="1"/>
          <p:nvPr/>
        </p:nvSpPr>
        <p:spPr>
          <a:xfrm>
            <a:off x="4932040" y="1092108"/>
            <a:ext cx="386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ko-KR" altLang="en-US" sz="3200" dirty="0">
                <a:solidFill>
                  <a:srgbClr val="00B050"/>
                </a:solidFill>
              </a:rPr>
              <a:t>우천시 </a:t>
            </a:r>
            <a:r>
              <a:rPr lang="ko-KR" altLang="en-US" sz="3200" dirty="0" err="1">
                <a:solidFill>
                  <a:srgbClr val="00B050"/>
                </a:solidFill>
              </a:rPr>
              <a:t>교통사고량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C85499C-2CE7-4F37-8F50-B88EB62BE946}"/>
              </a:ext>
            </a:extLst>
          </p:cNvPr>
          <p:cNvSpPr/>
          <p:nvPr/>
        </p:nvSpPr>
        <p:spPr>
          <a:xfrm>
            <a:off x="3615339" y="1905005"/>
            <a:ext cx="648064" cy="72006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C5DB5-AC86-47B7-8A87-033475230FDC}"/>
              </a:ext>
            </a:extLst>
          </p:cNvPr>
          <p:cNvSpPr/>
          <p:nvPr/>
        </p:nvSpPr>
        <p:spPr>
          <a:xfrm>
            <a:off x="692541" y="61862"/>
            <a:ext cx="1839967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A5C3C-F22F-4CBD-96DD-CC44FF03668A}"/>
              </a:ext>
            </a:extLst>
          </p:cNvPr>
          <p:cNvSpPr txBox="1"/>
          <p:nvPr/>
        </p:nvSpPr>
        <p:spPr>
          <a:xfrm>
            <a:off x="740178" y="105216"/>
            <a:ext cx="174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공간분석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4" y="1676310"/>
            <a:ext cx="8375846" cy="48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873197" y="323711"/>
            <a:ext cx="3154832" cy="702000"/>
            <a:chOff x="207842" y="704579"/>
            <a:chExt cx="3154832" cy="702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0" y="6299200"/>
            <a:ext cx="9125254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18052" y="3402496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08259" y="3156213"/>
            <a:ext cx="670682" cy="714020"/>
          </a:xfrm>
          <a:prstGeom prst="ellipse">
            <a:avLst/>
          </a:prstGeom>
          <a:solidFill>
            <a:srgbClr val="2F3436"/>
          </a:solidFill>
          <a:ln w="1270" cmpd="thickThin">
            <a:solidFill>
              <a:srgbClr val="A6D5E3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4470" y="398366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문제 제시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6732" y="3983667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공간적 해결방안</a:t>
            </a:r>
            <a:endParaRPr lang="en-US" altLang="ko-KR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28400" y="3969673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 가공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(filter)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75920" y="395112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분석 및 시각화</a:t>
            </a:r>
            <a:endParaRPr lang="en-US" altLang="ko-KR" sz="2400" b="1" dirty="0"/>
          </a:p>
        </p:txBody>
      </p:sp>
      <p:sp>
        <p:nvSpPr>
          <p:cNvPr id="43" name="타원 42"/>
          <p:cNvSpPr/>
          <p:nvPr/>
        </p:nvSpPr>
        <p:spPr>
          <a:xfrm>
            <a:off x="2837504" y="3140968"/>
            <a:ext cx="670682" cy="714020"/>
          </a:xfrm>
          <a:prstGeom prst="ellipse">
            <a:avLst/>
          </a:prstGeom>
          <a:solidFill>
            <a:srgbClr val="2F3436"/>
          </a:solidFill>
          <a:ln w="1270" cmpd="thickThin">
            <a:solidFill>
              <a:srgbClr val="A6D5E3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09335" y="3140968"/>
            <a:ext cx="670682" cy="714020"/>
          </a:xfrm>
          <a:prstGeom prst="ellipse">
            <a:avLst/>
          </a:prstGeom>
          <a:solidFill>
            <a:srgbClr val="2F3436"/>
          </a:solidFill>
          <a:ln w="1270" cmpd="thickThin">
            <a:solidFill>
              <a:srgbClr val="A6D5E3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573726" y="3140968"/>
            <a:ext cx="670682" cy="714020"/>
          </a:xfrm>
          <a:prstGeom prst="ellipse">
            <a:avLst/>
          </a:prstGeom>
          <a:solidFill>
            <a:srgbClr val="2F3436"/>
          </a:solidFill>
          <a:ln w="1270" cmpd="thickThin">
            <a:solidFill>
              <a:srgbClr val="A6D5E3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59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0798757-9BE2-4560-B7AF-22827D95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9" y="1000763"/>
            <a:ext cx="4239501" cy="486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641838-2258-43A9-AB0E-4B82A5FCD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00764"/>
            <a:ext cx="4211960" cy="48637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EB6F0B-03E9-46F7-A595-2B18CB6F0B3D}"/>
              </a:ext>
            </a:extLst>
          </p:cNvPr>
          <p:cNvSpPr/>
          <p:nvPr/>
        </p:nvSpPr>
        <p:spPr>
          <a:xfrm>
            <a:off x="692541" y="44625"/>
            <a:ext cx="2007250" cy="51112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4B49C-C88B-4130-ABB1-BD5B880E4A5E}"/>
              </a:ext>
            </a:extLst>
          </p:cNvPr>
          <p:cNvSpPr txBox="1"/>
          <p:nvPr/>
        </p:nvSpPr>
        <p:spPr>
          <a:xfrm>
            <a:off x="832071" y="96598"/>
            <a:ext cx="17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시각화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077" y="6109425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교통량 데이터 </a:t>
            </a:r>
            <a:r>
              <a:rPr lang="en-US" altLang="ko-KR" sz="2000" b="1" dirty="0"/>
              <a:t>folium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65812" y="610942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교통사고 데이터 </a:t>
            </a:r>
            <a:r>
              <a:rPr lang="en-US" altLang="ko-KR" sz="2000" b="1" dirty="0"/>
              <a:t>folium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98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541" y="44625"/>
            <a:ext cx="2007250" cy="51112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2071" y="96598"/>
            <a:ext cx="17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시각화 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E43A6-8AF0-437C-B8E8-9B5C1D29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984773" cy="4930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04B6E3-97AD-4E15-B0F4-21065FF374D8}"/>
              </a:ext>
            </a:extLst>
          </p:cNvPr>
          <p:cNvSpPr txBox="1"/>
          <p:nvPr/>
        </p:nvSpPr>
        <p:spPr>
          <a:xfrm>
            <a:off x="3563888" y="555746"/>
            <a:ext cx="237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</a:t>
            </a:r>
            <a:r>
              <a:rPr lang="ko-KR" altLang="en-US" sz="2800" dirty="0"/>
              <a:t>최종 선정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5" y="638898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err="1"/>
              <a:t>동일로와</a:t>
            </a:r>
            <a:r>
              <a:rPr lang="ko-KR" altLang="en-US" sz="2400" b="1" dirty="0"/>
              <a:t> 강변북로에 우선적으로 실시</a:t>
            </a:r>
          </a:p>
        </p:txBody>
      </p:sp>
    </p:spTree>
    <p:extLst>
      <p:ext uri="{BB962C8B-B14F-4D97-AF65-F5344CB8AC3E}">
        <p14:creationId xmlns:p14="http://schemas.microsoft.com/office/powerpoint/2010/main" val="6712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</a:t>
            </a:r>
            <a:r>
              <a:rPr lang="ko-KR" altLang="en-US" sz="48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프로젝트에 </a:t>
            </a:r>
            <a:r>
              <a:rPr lang="ko-KR" altLang="en-US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대한 고찰</a:t>
            </a:r>
            <a:endParaRPr lang="en-US" altLang="ko-KR" sz="4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- Thank you -</a:t>
            </a:r>
          </a:p>
        </p:txBody>
      </p:sp>
    </p:spTree>
    <p:extLst>
      <p:ext uri="{BB962C8B-B14F-4D97-AF65-F5344CB8AC3E}">
        <p14:creationId xmlns:p14="http://schemas.microsoft.com/office/powerpoint/2010/main" val="38050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540" y="128192"/>
            <a:ext cx="3096344" cy="45046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03707" y="14857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기존 차선의 문제점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72331" y="45703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909" y="4364721"/>
            <a:ext cx="684076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잦은 차량 통행으로 인한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마모된 차선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4951385" y="45707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9168" y="4364721"/>
            <a:ext cx="3562174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우천 시 도로위에 생긴 수막으로 인해 빛이 분산되지 않으면서 차선이 보이지 않는 현상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EA07A66-A50E-4B4E-B271-51E76279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86" y="1124384"/>
            <a:ext cx="3509296" cy="25319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F0423D2-E912-44F9-BC8B-47D24115C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81" y="1124383"/>
            <a:ext cx="3836561" cy="25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540" y="113123"/>
            <a:ext cx="3085516" cy="43555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31989" y="160261"/>
            <a:ext cx="279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우천형 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고휘도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차선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3388427" y="11967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072" y="2035982"/>
            <a:ext cx="2851011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일반 차선보다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배 이상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밝게 보이는 효과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7766F3-6936-4078-8829-EEDE0DBD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2" y="759980"/>
            <a:ext cx="2769950" cy="2321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28FC50-B3A7-4549-B7FE-780B579F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05" y="4217795"/>
            <a:ext cx="2769951" cy="24574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EA2067-FB5C-438D-AC90-7AC2AD2CB949}"/>
              </a:ext>
            </a:extLst>
          </p:cNvPr>
          <p:cNvSpPr txBox="1"/>
          <p:nvPr/>
        </p:nvSpPr>
        <p:spPr>
          <a:xfrm>
            <a:off x="5220072" y="834846"/>
            <a:ext cx="261784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고휘도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도료를 사용하여  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차선을 도색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갈매기형 수장 17">
            <a:extLst>
              <a:ext uri="{FF2B5EF4-FFF2-40B4-BE49-F238E27FC236}">
                <a16:creationId xmlns:a16="http://schemas.microsoft.com/office/drawing/2014/main" id="{AC0BEF2E-F293-4B83-95F0-B440746449C7}"/>
              </a:ext>
            </a:extLst>
          </p:cNvPr>
          <p:cNvSpPr/>
          <p:nvPr/>
        </p:nvSpPr>
        <p:spPr>
          <a:xfrm rot="10800000" flipH="1" flipV="1">
            <a:off x="4751073" y="1006654"/>
            <a:ext cx="216025" cy="265619"/>
          </a:xfrm>
          <a:prstGeom prst="chevron">
            <a:avLst>
              <a:gd name="adj" fmla="val 41346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8CAF08D-0157-40EB-85DD-AF2FC16B031B}"/>
              </a:ext>
            </a:extLst>
          </p:cNvPr>
          <p:cNvSpPr/>
          <p:nvPr/>
        </p:nvSpPr>
        <p:spPr>
          <a:xfrm>
            <a:off x="1924196" y="3237118"/>
            <a:ext cx="936104" cy="8526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483A9B7-9D9F-4715-AD7D-9CE4F454C7E5}"/>
              </a:ext>
            </a:extLst>
          </p:cNvPr>
          <p:cNvSpPr/>
          <p:nvPr/>
        </p:nvSpPr>
        <p:spPr>
          <a:xfrm>
            <a:off x="5973135" y="3237118"/>
            <a:ext cx="936104" cy="8526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11453-A619-4504-B4C7-EA5980EE23C7}"/>
              </a:ext>
            </a:extLst>
          </p:cNvPr>
          <p:cNvSpPr txBox="1"/>
          <p:nvPr/>
        </p:nvSpPr>
        <p:spPr>
          <a:xfrm>
            <a:off x="5104653" y="4798647"/>
            <a:ext cx="360917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야간 및 우천시에도 도로이용자에게 안전하고 편리한 도로환경 제공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갈매기형 수장 17">
            <a:extLst>
              <a:ext uri="{FF2B5EF4-FFF2-40B4-BE49-F238E27FC236}">
                <a16:creationId xmlns:a16="http://schemas.microsoft.com/office/drawing/2014/main" id="{A20747DF-BA71-4DB1-B425-4C9EE3D6B1E7}"/>
              </a:ext>
            </a:extLst>
          </p:cNvPr>
          <p:cNvSpPr/>
          <p:nvPr/>
        </p:nvSpPr>
        <p:spPr>
          <a:xfrm rot="10800000" flipH="1" flipV="1">
            <a:off x="4733530" y="2211010"/>
            <a:ext cx="216025" cy="265619"/>
          </a:xfrm>
          <a:prstGeom prst="chevron">
            <a:avLst>
              <a:gd name="adj" fmla="val 41346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17">
            <a:extLst>
              <a:ext uri="{FF2B5EF4-FFF2-40B4-BE49-F238E27FC236}">
                <a16:creationId xmlns:a16="http://schemas.microsoft.com/office/drawing/2014/main" id="{8420A11D-E7CD-426F-B56A-07E56DE1977C}"/>
              </a:ext>
            </a:extLst>
          </p:cNvPr>
          <p:cNvSpPr/>
          <p:nvPr/>
        </p:nvSpPr>
        <p:spPr>
          <a:xfrm rot="10800000" flipH="1" flipV="1">
            <a:off x="4751073" y="4946372"/>
            <a:ext cx="216025" cy="265619"/>
          </a:xfrm>
          <a:prstGeom prst="chevron">
            <a:avLst>
              <a:gd name="adj" fmla="val 41346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46C4D92-EB01-4E0E-AA2B-3C34AEC2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3888427" cy="630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55775B-680D-4BC7-A6B2-6061A2107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00" y="548680"/>
            <a:ext cx="4082000" cy="10078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DB247B-6DF0-4071-82B8-8FC31E132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1556535"/>
            <a:ext cx="4176464" cy="530146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ED449-8C06-4A03-930D-3495355FB3F4}"/>
              </a:ext>
            </a:extLst>
          </p:cNvPr>
          <p:cNvSpPr/>
          <p:nvPr/>
        </p:nvSpPr>
        <p:spPr>
          <a:xfrm>
            <a:off x="692540" y="61862"/>
            <a:ext cx="3124938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33F64-5260-4343-848E-EF822C950600}"/>
              </a:ext>
            </a:extLst>
          </p:cNvPr>
          <p:cNvSpPr txBox="1"/>
          <p:nvPr/>
        </p:nvSpPr>
        <p:spPr>
          <a:xfrm>
            <a:off x="810705" y="131975"/>
            <a:ext cx="281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우천형 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고휘도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실시 지역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4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16481" y="1793230"/>
            <a:ext cx="482897" cy="324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F31F-70B2-4A05-A73F-D590A0B1C616}"/>
              </a:ext>
            </a:extLst>
          </p:cNvPr>
          <p:cNvCxnSpPr>
            <a:cxnSpLocks/>
          </p:cNvCxnSpPr>
          <p:nvPr/>
        </p:nvCxnSpPr>
        <p:spPr>
          <a:xfrm>
            <a:off x="2879204" y="3895554"/>
            <a:ext cx="129401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ED449-8C06-4A03-930D-3495355FB3F4}"/>
              </a:ext>
            </a:extLst>
          </p:cNvPr>
          <p:cNvSpPr/>
          <p:nvPr/>
        </p:nvSpPr>
        <p:spPr>
          <a:xfrm>
            <a:off x="683568" y="61861"/>
            <a:ext cx="2745550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33F64-5260-4343-848E-EF822C950600}"/>
              </a:ext>
            </a:extLst>
          </p:cNvPr>
          <p:cNvSpPr txBox="1"/>
          <p:nvPr/>
        </p:nvSpPr>
        <p:spPr>
          <a:xfrm>
            <a:off x="698880" y="105215"/>
            <a:ext cx="281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공간적 해결방안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F12A5154-1723-4BAE-B2F4-C0AB8B4C9C53}"/>
              </a:ext>
            </a:extLst>
          </p:cNvPr>
          <p:cNvSpPr/>
          <p:nvPr/>
        </p:nvSpPr>
        <p:spPr>
          <a:xfrm>
            <a:off x="4247192" y="1278894"/>
            <a:ext cx="1296144" cy="129614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68193E55-9B56-49F2-8941-1BA30BD2B77D}"/>
              </a:ext>
            </a:extLst>
          </p:cNvPr>
          <p:cNvSpPr/>
          <p:nvPr/>
        </p:nvSpPr>
        <p:spPr>
          <a:xfrm>
            <a:off x="4247192" y="3233622"/>
            <a:ext cx="1296144" cy="129614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84454F1E-24E0-4E7C-98F9-050EC9C64B3B}"/>
              </a:ext>
            </a:extLst>
          </p:cNvPr>
          <p:cNvSpPr/>
          <p:nvPr/>
        </p:nvSpPr>
        <p:spPr>
          <a:xfrm>
            <a:off x="4259226" y="5202049"/>
            <a:ext cx="1296144" cy="129614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3DBA4-1AD6-4A7A-B17F-580525FF95F3}"/>
              </a:ext>
            </a:extLst>
          </p:cNvPr>
          <p:cNvSpPr txBox="1"/>
          <p:nvPr/>
        </p:nvSpPr>
        <p:spPr>
          <a:xfrm>
            <a:off x="4420279" y="1837289"/>
            <a:ext cx="97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교통량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FC640-699A-4B91-94A2-4A5E7702F259}"/>
              </a:ext>
            </a:extLst>
          </p:cNvPr>
          <p:cNvSpPr txBox="1"/>
          <p:nvPr/>
        </p:nvSpPr>
        <p:spPr>
          <a:xfrm>
            <a:off x="4423922" y="3780176"/>
            <a:ext cx="97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강수량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77623-0865-4D75-8EDF-E684E399D84B}"/>
              </a:ext>
            </a:extLst>
          </p:cNvPr>
          <p:cNvSpPr txBox="1"/>
          <p:nvPr/>
        </p:nvSpPr>
        <p:spPr>
          <a:xfrm>
            <a:off x="4295713" y="5658642"/>
            <a:ext cx="12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교통사고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 발생량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DCAAD7-2597-43FE-9B38-B0731110C58A}"/>
              </a:ext>
            </a:extLst>
          </p:cNvPr>
          <p:cNvSpPr/>
          <p:nvPr/>
        </p:nvSpPr>
        <p:spPr>
          <a:xfrm>
            <a:off x="6760206" y="3180237"/>
            <a:ext cx="2136060" cy="12841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CEA8E-E2CA-463A-A5E7-403DFA4C5FE8}"/>
              </a:ext>
            </a:extLst>
          </p:cNvPr>
          <p:cNvSpPr txBox="1"/>
          <p:nvPr/>
        </p:nvSpPr>
        <p:spPr>
          <a:xfrm>
            <a:off x="7024588" y="3338055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우선적인  지역선정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8273124-A180-4F07-83FA-D24031C602F1}"/>
              </a:ext>
            </a:extLst>
          </p:cNvPr>
          <p:cNvCxnSpPr>
            <a:cxnSpLocks/>
          </p:cNvCxnSpPr>
          <p:nvPr/>
        </p:nvCxnSpPr>
        <p:spPr>
          <a:xfrm flipV="1">
            <a:off x="5591856" y="4498108"/>
            <a:ext cx="2236380" cy="1483700"/>
          </a:xfrm>
          <a:prstGeom prst="bentConnector3">
            <a:avLst>
              <a:gd name="adj1" fmla="val 10003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1AA0868-4DDA-4FBC-8A8F-A4F0BC08430C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118813" y="1470814"/>
            <a:ext cx="1219418" cy="2199428"/>
          </a:xfrm>
          <a:prstGeom prst="bentConnector2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49">
            <a:extLst>
              <a:ext uri="{FF2B5EF4-FFF2-40B4-BE49-F238E27FC236}">
                <a16:creationId xmlns:a16="http://schemas.microsoft.com/office/drawing/2014/main" id="{41AA0868-4DDA-4FBC-8A8F-A4F0BC08430C}"/>
              </a:ext>
            </a:extLst>
          </p:cNvPr>
          <p:cNvCxnSpPr>
            <a:cxnSpLocks/>
          </p:cNvCxnSpPr>
          <p:nvPr/>
        </p:nvCxnSpPr>
        <p:spPr>
          <a:xfrm rot="10800000">
            <a:off x="1549239" y="4509729"/>
            <a:ext cx="2623978" cy="1472078"/>
          </a:xfrm>
          <a:prstGeom prst="bentConnector3">
            <a:avLst>
              <a:gd name="adj1" fmla="val 99521"/>
            </a:avLst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49">
            <a:extLst>
              <a:ext uri="{FF2B5EF4-FFF2-40B4-BE49-F238E27FC236}">
                <a16:creationId xmlns:a16="http://schemas.microsoft.com/office/drawing/2014/main" id="{41AA0868-4DDA-4FBC-8A8F-A4F0BC0843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9239" y="1948786"/>
            <a:ext cx="2659931" cy="1114820"/>
          </a:xfrm>
          <a:prstGeom prst="bentConnector3">
            <a:avLst>
              <a:gd name="adj1" fmla="val 99608"/>
            </a:avLst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8ABF31F-70B2-4A05-A73F-D590A0B1C616}"/>
              </a:ext>
            </a:extLst>
          </p:cNvPr>
          <p:cNvCxnSpPr>
            <a:cxnSpLocks/>
          </p:cNvCxnSpPr>
          <p:nvPr/>
        </p:nvCxnSpPr>
        <p:spPr>
          <a:xfrm flipV="1">
            <a:off x="5615485" y="3895554"/>
            <a:ext cx="1144719" cy="56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4400" y="4326367"/>
            <a:ext cx="482897" cy="324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583554" y="-408048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4386" y="616955"/>
            <a:ext cx="482897" cy="324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D0A9F6-378D-44FB-BCF4-FBD513221A82}"/>
              </a:ext>
            </a:extLst>
          </p:cNvPr>
          <p:cNvSpPr txBox="1"/>
          <p:nvPr/>
        </p:nvSpPr>
        <p:spPr>
          <a:xfrm>
            <a:off x="25659" y="3140968"/>
            <a:ext cx="2959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HY견고딕" panose="02030600000101010101" pitchFamily="18" charset="-127"/>
              </a:rPr>
              <a:t>    장마철 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Gadugi" panose="020B0502040204020203" pitchFamily="34" charset="0"/>
                <a:ea typeface="HY견고딕" panose="02030600000101010101" pitchFamily="18" charset="-127"/>
              </a:rPr>
              <a:t>교통 데이터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6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8" grpId="0" animBg="1"/>
      <p:bldP spid="9" grpId="0"/>
      <p:bldP spid="10" grpId="0"/>
      <p:bldP spid="11" grpId="0"/>
      <p:bldP spid="34" grpId="0" animBg="1"/>
      <p:bldP spid="31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129212"/>
            <a:ext cx="2160238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6115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모듈 설정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9632" y="47251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6168" y="4437112"/>
            <a:ext cx="6884264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Pandas,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Geopandas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Numpy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Matplotlib (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pyplot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,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rc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font), </a:t>
            </a:r>
            <a:r>
              <a:rPr lang="en-US" altLang="ko-KR" sz="2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Geodataframe</a:t>
            </a:r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33534E-F7A6-42DD-BFDE-55025E20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0" y="1080249"/>
            <a:ext cx="17434370" cy="24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2540" y="116632"/>
            <a:ext cx="3312368" cy="43204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4548" y="131941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Data </a:t>
            </a:r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고딕" pitchFamily="50" charset="-127"/>
                <a:ea typeface="나눔고딕" pitchFamily="50" charset="-127"/>
              </a:rPr>
              <a:t>정의 및 변수 설정</a:t>
            </a:r>
            <a:endParaRPr lang="en-US" altLang="ko-KR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645258" y="5152308"/>
            <a:ext cx="216818" cy="239365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5638" y="4922354"/>
            <a:ext cx="684076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교통량</a:t>
            </a:r>
            <a:r>
              <a:rPr lang="en-US" altLang="ko-KR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서울시 도로 데이터 불러오기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6757" y="5560575"/>
            <a:ext cx="684076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도로 중심선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CE32F-A345-4B65-BD42-7439CDA3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9" y="715727"/>
            <a:ext cx="12582520" cy="3987086"/>
          </a:xfrm>
          <a:prstGeom prst="rect">
            <a:avLst/>
          </a:prstGeom>
        </p:spPr>
      </p:pic>
      <p:sp>
        <p:nvSpPr>
          <p:cNvPr id="17" name="갈매기형 수장 14">
            <a:extLst>
              <a:ext uri="{FF2B5EF4-FFF2-40B4-BE49-F238E27FC236}">
                <a16:creationId xmlns:a16="http://schemas.microsoft.com/office/drawing/2014/main" id="{DF33F5D9-696D-4A50-BCA5-A9B418904115}"/>
              </a:ext>
            </a:extLst>
          </p:cNvPr>
          <p:cNvSpPr/>
          <p:nvPr/>
        </p:nvSpPr>
        <p:spPr>
          <a:xfrm>
            <a:off x="1645258" y="5808412"/>
            <a:ext cx="216818" cy="239365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AED449-8C06-4A03-930D-3495355FB3F4}"/>
              </a:ext>
            </a:extLst>
          </p:cNvPr>
          <p:cNvSpPr/>
          <p:nvPr/>
        </p:nvSpPr>
        <p:spPr>
          <a:xfrm>
            <a:off x="683568" y="61861"/>
            <a:ext cx="2745550" cy="486818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33F64-5260-4343-848E-EF822C950600}"/>
              </a:ext>
            </a:extLst>
          </p:cNvPr>
          <p:cNvSpPr txBox="1"/>
          <p:nvPr/>
        </p:nvSpPr>
        <p:spPr>
          <a:xfrm>
            <a:off x="698881" y="105215"/>
            <a:ext cx="257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교통량 데이터 가공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갈매기형 수장 14">
            <a:extLst>
              <a:ext uri="{FF2B5EF4-FFF2-40B4-BE49-F238E27FC236}">
                <a16:creationId xmlns:a16="http://schemas.microsoft.com/office/drawing/2014/main" id="{D8D20D9D-3779-4E3D-A1AA-CBF5A4BA81D1}"/>
              </a:ext>
            </a:extLst>
          </p:cNvPr>
          <p:cNvSpPr/>
          <p:nvPr/>
        </p:nvSpPr>
        <p:spPr>
          <a:xfrm>
            <a:off x="1076598" y="491603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F58B8-7EAB-492E-BCFE-EA3B8B810AD0}"/>
              </a:ext>
            </a:extLst>
          </p:cNvPr>
          <p:cNvSpPr txBox="1"/>
          <p:nvPr/>
        </p:nvSpPr>
        <p:spPr>
          <a:xfrm>
            <a:off x="1331640" y="4710409"/>
            <a:ext cx="684076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시간별 교통량   </a:t>
            </a:r>
            <a:r>
              <a:rPr lang="en-US" altLang="ko-KR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-&gt;  </a:t>
            </a: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일 평균 교통량</a:t>
            </a:r>
          </a:p>
        </p:txBody>
      </p:sp>
      <p:sp>
        <p:nvSpPr>
          <p:cNvPr id="8" name="갈매기형 수장 14">
            <a:extLst>
              <a:ext uri="{FF2B5EF4-FFF2-40B4-BE49-F238E27FC236}">
                <a16:creationId xmlns:a16="http://schemas.microsoft.com/office/drawing/2014/main" id="{48F11272-6102-454D-9837-3975FC6655FF}"/>
              </a:ext>
            </a:extLst>
          </p:cNvPr>
          <p:cNvSpPr/>
          <p:nvPr/>
        </p:nvSpPr>
        <p:spPr>
          <a:xfrm>
            <a:off x="1076598" y="53480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0B87B-90F3-4EF4-9F0C-0AACA240D42C}"/>
              </a:ext>
            </a:extLst>
          </p:cNvPr>
          <p:cNvSpPr txBox="1"/>
          <p:nvPr/>
        </p:nvSpPr>
        <p:spPr>
          <a:xfrm>
            <a:off x="1331640" y="5142457"/>
            <a:ext cx="684076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일 평균 교통량  </a:t>
            </a:r>
            <a:r>
              <a:rPr lang="en-US" altLang="ko-KR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-&gt;  </a:t>
            </a: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월 평균 교통량</a:t>
            </a:r>
          </a:p>
        </p:txBody>
      </p:sp>
      <p:sp>
        <p:nvSpPr>
          <p:cNvPr id="10" name="갈매기형 수장 14">
            <a:extLst>
              <a:ext uri="{FF2B5EF4-FFF2-40B4-BE49-F238E27FC236}">
                <a16:creationId xmlns:a16="http://schemas.microsoft.com/office/drawing/2014/main" id="{B25A5648-122A-42E4-B5C7-CB2EAB9D5567}"/>
              </a:ext>
            </a:extLst>
          </p:cNvPr>
          <p:cNvSpPr/>
          <p:nvPr/>
        </p:nvSpPr>
        <p:spPr>
          <a:xfrm>
            <a:off x="1086261" y="57763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C8FE2-499F-41DB-87F1-7432C1B0CC99}"/>
              </a:ext>
            </a:extLst>
          </p:cNvPr>
          <p:cNvSpPr txBox="1"/>
          <p:nvPr/>
        </p:nvSpPr>
        <p:spPr>
          <a:xfrm>
            <a:off x="1341303" y="5570730"/>
            <a:ext cx="359073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유입</a:t>
            </a:r>
            <a:r>
              <a:rPr lang="en-US" altLang="ko-KR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유출 데이터 중 유입량만 고려 </a:t>
            </a:r>
            <a:endParaRPr lang="en-US" altLang="ko-KR" sz="1600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불필요한 요소 제거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03AC4-5F5F-43D8-86AF-37B28E98BC4A}"/>
              </a:ext>
            </a:extLst>
          </p:cNvPr>
          <p:cNvSpPr txBox="1"/>
          <p:nvPr/>
        </p:nvSpPr>
        <p:spPr>
          <a:xfrm>
            <a:off x="6000046" y="4925495"/>
            <a:ext cx="2312333" cy="100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도로명</a:t>
            </a:r>
            <a:r>
              <a:rPr lang="en-US" altLang="ko-KR" sz="21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1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sz="2100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평균량</a:t>
            </a:r>
            <a:r>
              <a:rPr lang="ko-KR" altLang="en-US" sz="21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데이터프레임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C68B3-803E-49AE-8CF5-80A9BB491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0980"/>
            <a:ext cx="7671635" cy="3280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99F2C-2558-4F4D-952A-E0C6C4CC7701}"/>
              </a:ext>
            </a:extLst>
          </p:cNvPr>
          <p:cNvSpPr txBox="1"/>
          <p:nvPr/>
        </p:nvSpPr>
        <p:spPr>
          <a:xfrm>
            <a:off x="1907704" y="670336"/>
            <a:ext cx="612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&lt;2016</a:t>
            </a:r>
            <a:r>
              <a:rPr lang="ko-KR" altLang="en-US" sz="2400" dirty="0"/>
              <a:t>년 </a:t>
            </a:r>
            <a:r>
              <a:rPr lang="en-US" altLang="ko-KR" sz="2400" dirty="0"/>
              <a:t>07</a:t>
            </a:r>
            <a:r>
              <a:rPr lang="ko-KR" altLang="en-US" sz="2400" dirty="0"/>
              <a:t>월 서울시 교통량 조사자료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AF78853B-2CEC-48D3-B447-E9BFF0217723}"/>
              </a:ext>
            </a:extLst>
          </p:cNvPr>
          <p:cNvSpPr/>
          <p:nvPr/>
        </p:nvSpPr>
        <p:spPr>
          <a:xfrm>
            <a:off x="4863663" y="5181497"/>
            <a:ext cx="716445" cy="553162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168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285</Words>
  <Application>Microsoft Office PowerPoint</Application>
  <PresentationFormat>화면 슬라이드 쇼(4:3)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Gadugi</vt:lpstr>
      <vt:lpstr>Wingdings</vt:lpstr>
      <vt:lpstr>맑은 고딕</vt:lpstr>
      <vt:lpstr>Arial</vt:lpstr>
      <vt:lpstr>나눔고딕</vt:lpstr>
      <vt:lpstr>HY견고딕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 성학</cp:lastModifiedBy>
  <cp:revision>368</cp:revision>
  <dcterms:created xsi:type="dcterms:W3CDTF">2013-09-05T09:43:46Z</dcterms:created>
  <dcterms:modified xsi:type="dcterms:W3CDTF">2018-06-17T13:27:32Z</dcterms:modified>
</cp:coreProperties>
</file>