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3" r:id="rId1"/>
  </p:sldMasterIdLst>
  <p:notesMasterIdLst>
    <p:notesMasterId r:id="rId4"/>
  </p:notesMasterIdLst>
  <p:handoutMasterIdLst>
    <p:handoutMasterId r:id="rId5"/>
  </p:handoutMasterIdLst>
  <p:sldIdLst>
    <p:sldId id="341" r:id="rId2"/>
    <p:sldId id="376" r:id="rId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1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1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1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1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990000"/>
    <a:srgbClr val="3E6A54"/>
    <a:srgbClr val="000066"/>
    <a:srgbClr val="003300"/>
    <a:srgbClr val="28462B"/>
    <a:srgbClr val="5FA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89" autoAdjust="0"/>
    <p:restoredTop sz="94639" autoAdjust="0"/>
  </p:normalViewPr>
  <p:slideViewPr>
    <p:cSldViewPr>
      <p:cViewPr varScale="1">
        <p:scale>
          <a:sx n="78" d="100"/>
          <a:sy n="78" d="100"/>
        </p:scale>
        <p:origin x="126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ng-Yup Ohn (온승엽)" userId="79d833d6-521a-4182-9020-214523a87475" providerId="ADAL" clId="{66EF2BEC-FDE0-4C5F-8058-9FD8451469D0}"/>
    <pc:docChg chg="modSld">
      <pc:chgData name="Syng-Yup Ohn (온승엽)" userId="79d833d6-521a-4182-9020-214523a87475" providerId="ADAL" clId="{66EF2BEC-FDE0-4C5F-8058-9FD8451469D0}" dt="2022-03-09T23:29:26.089" v="22"/>
      <pc:docMkLst>
        <pc:docMk/>
      </pc:docMkLst>
      <pc:sldChg chg="modSp mod">
        <pc:chgData name="Syng-Yup Ohn (온승엽)" userId="79d833d6-521a-4182-9020-214523a87475" providerId="ADAL" clId="{66EF2BEC-FDE0-4C5F-8058-9FD8451469D0}" dt="2022-03-09T23:29:26.089" v="22"/>
        <pc:sldMkLst>
          <pc:docMk/>
          <pc:sldMk cId="0" sldId="376"/>
        </pc:sldMkLst>
        <pc:spChg chg="mod">
          <ac:chgData name="Syng-Yup Ohn (온승엽)" userId="79d833d6-521a-4182-9020-214523a87475" providerId="ADAL" clId="{66EF2BEC-FDE0-4C5F-8058-9FD8451469D0}" dt="2022-03-09T23:29:26.089" v="22"/>
          <ac:spMkLst>
            <pc:docMk/>
            <pc:sldMk cId="0" sldId="376"/>
            <ac:spMk id="5123" creationId="{2FA8C957-EFC2-479F-BC53-CECB0B0BF92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4667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t" anchorCtr="0" compatLnSpc="1">
            <a:prstTxWarp prst="textNoShape">
              <a:avLst/>
            </a:prstTxWarp>
          </a:bodyPr>
          <a:lstStyle>
            <a:lvl1pPr defTabSz="935038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7800" y="0"/>
            <a:ext cx="3049588" cy="4667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t" anchorCtr="0" compatLnSpc="1">
            <a:prstTxWarp prst="textNoShape">
              <a:avLst/>
            </a:prstTxWarp>
          </a:bodyPr>
          <a:lstStyle>
            <a:lvl1pPr algn="r" defTabSz="935038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b" anchorCtr="0" compatLnSpc="1">
            <a:prstTxWarp prst="textNoShape">
              <a:avLst/>
            </a:prstTxWarp>
          </a:bodyPr>
          <a:lstStyle>
            <a:lvl1pPr defTabSz="935038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780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b" anchorCtr="0" compatLnSpc="1">
            <a:prstTxWarp prst="textNoShape">
              <a:avLst/>
            </a:prstTxWarp>
          </a:bodyPr>
          <a:lstStyle>
            <a:lvl1pPr algn="r" defTabSz="935038">
              <a:defRPr sz="1200">
                <a:ea typeface="굴림" charset="-127"/>
              </a:defRPr>
            </a:lvl1pPr>
          </a:lstStyle>
          <a:p>
            <a:pPr>
              <a:defRPr/>
            </a:pPr>
            <a:fld id="{CA5EFCD8-29B8-4730-8B84-1F7B2109B498}" type="slidenum">
              <a:rPr lang="en-US" altLang="ko-KR">
                <a:ea typeface="맑은 고딕" panose="020B0503020000020004" pitchFamily="50" charset="-127"/>
              </a:rPr>
              <a:pPr>
                <a:defRPr/>
              </a:pPr>
              <a:t>‹#›</a:t>
            </a:fld>
            <a:endParaRPr lang="en-US" altLang="ko-KR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9883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29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947CF5B9-0E8F-46B8-BA46-59A1DC8CD68A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4001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0180E4D-74D3-49B6-BE7D-C3B60C72E5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00FE180F-07F4-4CB1-95CE-A25D59220B1E}" type="slidenum">
              <a:rPr lang="en-US" altLang="ko-KR" sz="1200"/>
              <a:pPr/>
              <a:t>2</a:t>
            </a:fld>
            <a:endParaRPr lang="en-US" altLang="ko-KR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5596AEA5-25C7-4838-98A1-1834F4E6B1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D2BEA978-4C16-43E3-851F-F541CC52AE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ko-KR" dirty="0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5517232"/>
            <a:ext cx="9144000" cy="1368152"/>
          </a:xfrm>
          <a:prstGeom prst="rect">
            <a:avLst/>
          </a:prstGeom>
          <a:solidFill>
            <a:srgbClr val="FC8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50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251520" y="5709740"/>
            <a:ext cx="8229600" cy="1031628"/>
          </a:xfrm>
        </p:spPr>
        <p:txBody>
          <a:bodyPr/>
          <a:lstStyle>
            <a:lvl1pPr algn="l">
              <a:defRPr sz="3300" b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11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5" y="332656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 userDrawn="1"/>
        </p:nvGrpSpPr>
        <p:grpSpPr>
          <a:xfrm>
            <a:off x="5371179" y="1963506"/>
            <a:ext cx="3772823" cy="3553731"/>
            <a:chOff x="5371176" y="1963501"/>
            <a:chExt cx="3772823" cy="3553731"/>
          </a:xfrm>
        </p:grpSpPr>
        <p:pic>
          <p:nvPicPr>
            <p:cNvPr id="12" name="Picture 3"/>
            <p:cNvPicPr>
              <a:picLocks noChangeAspect="1" noChangeArrowheads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749" r="8333" b="19249"/>
            <a:stretch/>
          </p:blipFill>
          <p:spPr bwMode="auto">
            <a:xfrm>
              <a:off x="5371176" y="1963501"/>
              <a:ext cx="3772823" cy="3553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직사각형 12"/>
            <p:cNvSpPr/>
            <p:nvPr userDrawn="1"/>
          </p:nvSpPr>
          <p:spPr>
            <a:xfrm>
              <a:off x="7596336" y="1963501"/>
              <a:ext cx="1080120" cy="993616"/>
            </a:xfrm>
            <a:prstGeom prst="rect">
              <a:avLst/>
            </a:prstGeom>
            <a:noFill/>
            <a:ln w="57150">
              <a:gradFill flip="none" rotWithShape="1">
                <a:gsLst>
                  <a:gs pos="0">
                    <a:srgbClr val="F90F15"/>
                  </a:gs>
                  <a:gs pos="55000">
                    <a:srgbClr val="FC888B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직사각형 13"/>
            <p:cNvSpPr/>
            <p:nvPr userDrawn="1"/>
          </p:nvSpPr>
          <p:spPr>
            <a:xfrm>
              <a:off x="5402746" y="4819650"/>
              <a:ext cx="648072" cy="572616"/>
            </a:xfrm>
            <a:prstGeom prst="rect">
              <a:avLst/>
            </a:prstGeom>
            <a:noFill/>
            <a:ln w="57150">
              <a:gradFill flip="none" rotWithShape="1">
                <a:gsLst>
                  <a:gs pos="0">
                    <a:srgbClr val="F90F15"/>
                  </a:gs>
                  <a:gs pos="55000">
                    <a:srgbClr val="FC888B"/>
                  </a:gs>
                </a:gsLst>
                <a:lin ang="108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pic>
        <p:nvPicPr>
          <p:cNvPr id="15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" r="12584" b="78836"/>
          <a:stretch/>
        </p:blipFill>
        <p:spPr bwMode="auto">
          <a:xfrm>
            <a:off x="210394" y="3941609"/>
            <a:ext cx="3929558" cy="1404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 userDrawn="1"/>
        </p:nvSpPr>
        <p:spPr>
          <a:xfrm>
            <a:off x="3275856" y="5013176"/>
            <a:ext cx="822970" cy="260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87324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5517232"/>
            <a:ext cx="9144000" cy="13681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50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251520" y="5709740"/>
            <a:ext cx="8229600" cy="1031628"/>
          </a:xfrm>
        </p:spPr>
        <p:txBody>
          <a:bodyPr/>
          <a:lstStyle>
            <a:lvl1pPr algn="l">
              <a:defRPr sz="3300" b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3275856" y="5013176"/>
            <a:ext cx="822970" cy="260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TextBox 3"/>
          <p:cNvSpPr txBox="1"/>
          <p:nvPr userDrawn="1"/>
        </p:nvSpPr>
        <p:spPr>
          <a:xfrm>
            <a:off x="179514" y="3501008"/>
            <a:ext cx="3168352" cy="2016224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Autofit/>
          </a:bodyPr>
          <a:lstStyle/>
          <a:p>
            <a:pPr>
              <a:lnSpc>
                <a:spcPts val="4050"/>
              </a:lnSpc>
            </a:pPr>
            <a:r>
              <a:rPr lang="en-US" altLang="ko-K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br>
              <a:rPr lang="en-US" altLang="ko-K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endParaRPr lang="ko-KR" altLang="en-US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44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1199976" y="2348880"/>
            <a:ext cx="5100216" cy="1031628"/>
          </a:xfrm>
        </p:spPr>
        <p:txBody>
          <a:bodyPr/>
          <a:lstStyle>
            <a:lvl1pPr algn="l">
              <a:defRPr sz="3300" b="0">
                <a:solidFill>
                  <a:schemeClr val="accent5">
                    <a:lumMod val="50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6410942" y="3284984"/>
            <a:ext cx="465315" cy="49680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직사각형 13"/>
          <p:cNvSpPr/>
          <p:nvPr userDrawn="1"/>
        </p:nvSpPr>
        <p:spPr>
          <a:xfrm>
            <a:off x="7219875" y="1939427"/>
            <a:ext cx="303684" cy="303023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직사각형 9"/>
          <p:cNvSpPr/>
          <p:nvPr userDrawn="1"/>
        </p:nvSpPr>
        <p:spPr>
          <a:xfrm>
            <a:off x="912344" y="2203146"/>
            <a:ext cx="5747891" cy="1328780"/>
          </a:xfrm>
          <a:prstGeom prst="rect">
            <a:avLst/>
          </a:prstGeom>
          <a:noFill/>
          <a:ln w="1270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직사각형 16"/>
          <p:cNvSpPr/>
          <p:nvPr userDrawn="1"/>
        </p:nvSpPr>
        <p:spPr>
          <a:xfrm>
            <a:off x="6848475" y="1609727"/>
            <a:ext cx="511902" cy="468119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70EE4D-6C53-4FB9-B41A-DAFCE6CB5BF6}"/>
              </a:ext>
            </a:extLst>
          </p:cNvPr>
          <p:cNvSpPr txBox="1"/>
          <p:nvPr userDrawn="1"/>
        </p:nvSpPr>
        <p:spPr>
          <a:xfrm>
            <a:off x="844379" y="1536890"/>
            <a:ext cx="4392486" cy="61379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Autofit/>
          </a:bodyPr>
          <a:lstStyle/>
          <a:p>
            <a:pPr>
              <a:lnSpc>
                <a:spcPts val="4050"/>
              </a:lnSpc>
            </a:pPr>
            <a:r>
              <a:rPr lang="en-US" altLang="ko-K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</a:t>
            </a:r>
            <a:endParaRPr lang="ko-KR" altLang="en-US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65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620688"/>
            <a:ext cx="734481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100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차례</a:t>
            </a:r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6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5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755576" y="1412776"/>
            <a:ext cx="7776864" cy="4680520"/>
          </a:xfrm>
        </p:spPr>
        <p:txBody>
          <a:bodyPr/>
          <a:lstStyle>
            <a:lvl1pPr marL="342892" indent="-342892">
              <a:buFont typeface="+mj-lt"/>
              <a:buAutoNum type="arabicPeriod"/>
              <a:defRPr sz="1500"/>
            </a:lvl1pPr>
            <a:lvl2pPr marL="407184" indent="-207164">
              <a:buClr>
                <a:schemeClr val="accent3">
                  <a:lumMod val="75000"/>
                </a:schemeClr>
              </a:buClr>
              <a:buFont typeface="나눔손글씨 펜" pitchFamily="66" charset="-127"/>
              <a:buChar char="→"/>
              <a:defRPr sz="1350">
                <a:latin typeface="나눔손글씨 펜" pitchFamily="66" charset="-127"/>
                <a:ea typeface="나눔손글씨 펜" pitchFamily="66" charset="-127"/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 둘째 수준</a:t>
            </a:r>
          </a:p>
        </p:txBody>
      </p:sp>
    </p:spTree>
    <p:extLst>
      <p:ext uri="{BB962C8B-B14F-4D97-AF65-F5344CB8AC3E}">
        <p14:creationId xmlns:p14="http://schemas.microsoft.com/office/powerpoint/2010/main" val="1378287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9A02E63-7959-4DBC-B5E9-1F776029C7EA}"/>
              </a:ext>
            </a:extLst>
          </p:cNvPr>
          <p:cNvGrpSpPr/>
          <p:nvPr userDrawn="1"/>
        </p:nvGrpSpPr>
        <p:grpSpPr>
          <a:xfrm>
            <a:off x="0" y="768980"/>
            <a:ext cx="9144000" cy="0"/>
            <a:chOff x="0" y="685800"/>
            <a:chExt cx="12192000" cy="0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832992" y="685800"/>
              <a:ext cx="3119669" cy="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5952662" y="685800"/>
              <a:ext cx="3119669" cy="0"/>
            </a:xfrm>
            <a:prstGeom prst="line">
              <a:avLst/>
            </a:prstGeom>
            <a:ln w="76200">
              <a:solidFill>
                <a:schemeClr val="tx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9072331" y="685800"/>
              <a:ext cx="3119669" cy="0"/>
            </a:xfrm>
            <a:prstGeom prst="line">
              <a:avLst/>
            </a:prstGeom>
            <a:ln w="76200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0" y="685800"/>
              <a:ext cx="3119669" cy="0"/>
            </a:xfrm>
            <a:prstGeom prst="line">
              <a:avLst/>
            </a:prstGeom>
            <a:ln w="76200"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제목 1">
            <a:extLst>
              <a:ext uri="{FF2B5EF4-FFF2-40B4-BE49-F238E27FC236}">
                <a16:creationId xmlns:a16="http://schemas.microsoft.com/office/drawing/2014/main" id="{7C743CE9-335C-41F5-80A4-C58F59710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4" y="144016"/>
            <a:ext cx="8784976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CFF52A63-678C-4FE1-ACA9-6F0AEA5E64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9514" y="940768"/>
            <a:ext cx="8784977" cy="5688632"/>
          </a:xfrm>
        </p:spPr>
        <p:txBody>
          <a:bodyPr/>
          <a:lstStyle>
            <a:lvl1pPr marL="257168" indent="-257168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800" b="0">
                <a:latin typeface="+mn-ea"/>
                <a:ea typeface="+mn-ea"/>
              </a:defRPr>
            </a:lvl1pPr>
            <a:lvl2pPr marL="335747" indent="-135728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471476" indent="-135728">
              <a:spcAft>
                <a:spcPts val="225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607204" indent="-135728">
              <a:spcAft>
                <a:spcPts val="225"/>
              </a:spcAft>
              <a:buSzPct val="96000"/>
              <a:defRPr sz="1200"/>
            </a:lvl4pPr>
            <a:lvl5pPr marL="742931" indent="-135728"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2245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2124744" y="764704"/>
            <a:ext cx="2339752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8" y="764704"/>
            <a:ext cx="2339752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9" y="764704"/>
            <a:ext cx="2339752" cy="0"/>
          </a:xfrm>
          <a:prstGeom prst="line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764704"/>
            <a:ext cx="2339752" cy="0"/>
          </a:xfrm>
          <a:prstGeom prst="line">
            <a:avLst/>
          </a:prstGeom>
          <a:ln w="762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40E4D8B6-27C6-4258-9B80-EDA486FA3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4" y="144016"/>
            <a:ext cx="8784976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56DD780-700F-4EDA-91AB-AE8E9D4C6F7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9514" y="940768"/>
            <a:ext cx="8784977" cy="5688632"/>
          </a:xfrm>
        </p:spPr>
        <p:txBody>
          <a:bodyPr/>
          <a:lstStyle>
            <a:lvl1pPr marL="257168" indent="-257168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800" b="0">
                <a:latin typeface="+mn-ea"/>
                <a:ea typeface="+mn-ea"/>
              </a:defRPr>
            </a:lvl1pPr>
            <a:lvl2pPr marL="335747" indent="-135728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471476" indent="-135728">
              <a:spcAft>
                <a:spcPts val="225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607204" indent="-135728">
              <a:spcAft>
                <a:spcPts val="225"/>
              </a:spcAft>
              <a:buSzPct val="96000"/>
              <a:defRPr sz="1200"/>
            </a:lvl4pPr>
            <a:lvl5pPr marL="742931" indent="-135728"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1709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1610A46-E581-4FF7-95BD-D465BDDF7D5A}"/>
              </a:ext>
            </a:extLst>
          </p:cNvPr>
          <p:cNvGrpSpPr/>
          <p:nvPr userDrawn="1"/>
        </p:nvGrpSpPr>
        <p:grpSpPr>
          <a:xfrm>
            <a:off x="0" y="768980"/>
            <a:ext cx="9144000" cy="0"/>
            <a:chOff x="0" y="908051"/>
            <a:chExt cx="12192000" cy="0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tx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5E1F25A-9609-4834-9F3B-F6CCF893F32B}"/>
              </a:ext>
            </a:extLst>
          </p:cNvPr>
          <p:cNvCxnSpPr/>
          <p:nvPr userDrawn="1"/>
        </p:nvCxnSpPr>
        <p:spPr>
          <a:xfrm>
            <a:off x="0" y="764704"/>
            <a:ext cx="2339752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83265071-C929-4306-848C-8624621B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4" y="144016"/>
            <a:ext cx="8784976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A393B8E-A3FA-4F38-8507-E1B7CF365D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9514" y="940768"/>
            <a:ext cx="8784977" cy="5688632"/>
          </a:xfrm>
        </p:spPr>
        <p:txBody>
          <a:bodyPr/>
          <a:lstStyle>
            <a:lvl1pPr marL="257168" indent="-257168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800" b="0">
                <a:latin typeface="+mn-ea"/>
                <a:ea typeface="+mn-ea"/>
              </a:defRPr>
            </a:lvl1pPr>
            <a:lvl2pPr marL="335747" indent="-135728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471476" indent="-135728">
              <a:spcAft>
                <a:spcPts val="225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607204" indent="-135728">
              <a:spcAft>
                <a:spcPts val="225"/>
              </a:spcAft>
              <a:buSzPct val="96000"/>
              <a:defRPr sz="1200"/>
            </a:lvl4pPr>
            <a:lvl5pPr marL="742931" indent="-135728"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28613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부제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864096"/>
          </a:xfrm>
        </p:spPr>
        <p:txBody>
          <a:bodyPr>
            <a:normAutofit/>
          </a:bodyPr>
          <a:lstStyle>
            <a:lvl1pPr algn="ctr">
              <a:defRPr sz="4400" b="0" baseline="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2445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CEE21-5FE9-48DA-833E-4F6F305B3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6A693B-DFDB-489C-87B9-8C9F6CC2F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B5F12D-9AC2-4893-8362-AC2C8F176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540B4D-16B1-4170-BF15-2D9F4F9F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475315-1329-4676-B6DC-C33DE1AA7D0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976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1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1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75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pPr>
              <a:defRPr/>
            </a:pPr>
            <a:fld id="{26157244-81DE-4DD3-9A68-8E793B940730}" type="datetime1">
              <a:rPr lang="ko-KR" altLang="en-US" smtClean="0"/>
              <a:t>2022-03-11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50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25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0" name="슬라이드 번호 개체 틀 10">
            <a:extLst>
              <a:ext uri="{FF2B5EF4-FFF2-40B4-BE49-F238E27FC236}">
                <a16:creationId xmlns:a16="http://schemas.microsoft.com/office/drawing/2014/main" id="{F9DAEF82-3923-4964-B1DC-CAF1E34C7C8F}"/>
              </a:ext>
            </a:extLst>
          </p:cNvPr>
          <p:cNvSpPr txBox="1">
            <a:spLocks/>
          </p:cNvSpPr>
          <p:nvPr userDrawn="1"/>
        </p:nvSpPr>
        <p:spPr>
          <a:xfrm>
            <a:off x="8686800" y="6525349"/>
            <a:ext cx="457200" cy="33265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F16F3F38-2CD8-4BF4-9F2D-91FBEF0475AD}" type="slidenum">
              <a:rPr lang="en-US" altLang="ko-KR" sz="1350" smtClean="0"/>
              <a:pPr algn="r">
                <a:defRPr/>
              </a:pPr>
              <a:t>‹#›</a:t>
            </a:fld>
            <a:endParaRPr lang="en-US" altLang="ko-KR" sz="1350" dirty="0"/>
          </a:p>
        </p:txBody>
      </p:sp>
    </p:spTree>
    <p:extLst>
      <p:ext uri="{BB962C8B-B14F-4D97-AF65-F5344CB8AC3E}">
        <p14:creationId xmlns:p14="http://schemas.microsoft.com/office/powerpoint/2010/main" val="333221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11" r:id="rId5"/>
    <p:sldLayoutId id="2147484108" r:id="rId6"/>
    <p:sldLayoutId id="2147484110" r:id="rId7"/>
    <p:sldLayoutId id="2147484116" r:id="rId8"/>
    <p:sldLayoutId id="2147484117" r:id="rId9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342892" algn="ctr" rtl="0" fontAlgn="base" latinLnBrk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685783" algn="ctr" rtl="0" fontAlgn="base" latinLnBrk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028675" algn="ctr" rtl="0" fontAlgn="base" latinLnBrk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371566" algn="ctr" rtl="0" fontAlgn="base" latinLnBrk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57168" indent="-257168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Font typeface="Arial" charset="0"/>
        <a:buBlip>
          <a:blip r:embed="rId11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dirty="0">
                <a:latin typeface="나눔손글씨 펜 OTF" pitchFamily="66" charset="-127"/>
                <a:ea typeface="나눔손글씨 펜 OTF" pitchFamily="66" charset="-127"/>
              </a:rPr>
              <a:t>02 </a:t>
            </a:r>
            <a:r>
              <a:rPr lang="ko-KR" altLang="en-US" sz="2700" dirty="0">
                <a:latin typeface="나눔손글씨 펜 OTF" pitchFamily="66" charset="-127"/>
                <a:ea typeface="나눔손글씨 펜 OTF" pitchFamily="66" charset="-127"/>
              </a:rPr>
              <a:t>주차 과제</a:t>
            </a:r>
          </a:p>
        </p:txBody>
      </p:sp>
    </p:spTree>
    <p:extLst>
      <p:ext uri="{BB962C8B-B14F-4D97-AF65-F5344CB8AC3E}">
        <p14:creationId xmlns:p14="http://schemas.microsoft.com/office/powerpoint/2010/main" val="16354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428B47A-DFCD-41F0-BC25-F780423A8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apply </a:t>
            </a:r>
            <a:r>
              <a:rPr lang="ko-KR" altLang="en-US" dirty="0"/>
              <a:t>함수의 이용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23" name="Rectangle 3">
                <a:extLst>
                  <a:ext uri="{FF2B5EF4-FFF2-40B4-BE49-F238E27FC236}">
                    <a16:creationId xmlns:a16="http://schemas.microsoft.com/office/drawing/2014/main" id="{2FA8C957-EFC2-479F-BC53-CECB0B0BF920}"/>
                  </a:ext>
                </a:extLst>
              </p:cNvPr>
              <p:cNvSpPr>
                <a:spLocks noGrp="1" noChangeArrowheads="1"/>
              </p:cNvSpPr>
              <p:nvPr>
                <p:ph idx="10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아래</a:t>
                </a:r>
                <a:r>
                  <a:rPr lang="en-US" altLang="ko-KR" sz="16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 </a:t>
                </a:r>
                <a:r>
                  <a:rPr lang="ko-KR" altLang="en-US" sz="16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문제들은 </a:t>
                </a:r>
                <a:r>
                  <a:rPr lang="en-US" altLang="ko-KR" sz="16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for </a:t>
                </a:r>
                <a:r>
                  <a:rPr lang="ko-KR" altLang="en-US" sz="16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문을</a:t>
                </a:r>
                <a:r>
                  <a:rPr lang="en-US" altLang="ko-KR" sz="16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 apply </a:t>
                </a:r>
                <a:r>
                  <a:rPr lang="ko-KR" altLang="en-US" sz="16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로 대체하여 사용하는 연습입니다</a:t>
                </a:r>
                <a:r>
                  <a:rPr lang="en-US" altLang="ko-KR" sz="16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.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연습을 위한 문제이니 합리적</a:t>
                </a:r>
                <a:r>
                  <a:rPr lang="en-US" altLang="ko-KR" sz="16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, </a:t>
                </a:r>
                <a:r>
                  <a:rPr lang="ko-KR" altLang="en-US" sz="16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적절한 해석</a:t>
                </a:r>
                <a:r>
                  <a:rPr lang="en-US" altLang="ko-KR" sz="16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, </a:t>
                </a:r>
                <a:r>
                  <a:rPr lang="ko-KR" altLang="en-US" sz="16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가정을 사용하세요</a:t>
                </a:r>
                <a:r>
                  <a:rPr lang="en-US" altLang="ko-KR" sz="16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.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sz="16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임의 수치형 </a:t>
                </a:r>
                <a:r>
                  <a:rPr lang="en-US" altLang="ko-KR" sz="16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matrix</a:t>
                </a:r>
                <a:r>
                  <a:rPr lang="ko-KR" altLang="en-US" sz="16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에 대하여  </a:t>
                </a:r>
                <a:endParaRPr lang="en-US" altLang="ko-KR" sz="1600" b="0" i="0" dirty="0">
                  <a:solidFill>
                    <a:srgbClr val="777777"/>
                  </a:solidFill>
                  <a:effectLst/>
                  <a:latin typeface="NanumGothic" panose="020D0604000000000000" pitchFamily="50" charset="-127"/>
                  <a:ea typeface="NanumGothic" panose="020D0604000000000000" pitchFamily="50" charset="-127"/>
                </a:endParaRPr>
              </a:p>
              <a:p>
                <a:pPr marL="542919" lvl="1" indent="-342900">
                  <a:buAutoNum type="alphaLcParenR"/>
                </a:pPr>
                <a:r>
                  <a:rPr lang="ko-KR" altLang="en-US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각 행</a:t>
                </a:r>
                <a:r>
                  <a:rPr lang="en-US" altLang="ko-KR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 </a:t>
                </a:r>
                <a:r>
                  <a:rPr lang="ko-KR" altLang="en-US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또는 각 열 에 대하여 양수들의 합과 음수들의 합을 각각 구하는 하나의 함수를 </a:t>
                </a:r>
                <a:r>
                  <a:rPr lang="en-US" altLang="ko-KR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for </a:t>
                </a:r>
                <a:r>
                  <a:rPr lang="ko-KR" altLang="en-US" sz="1400" dirty="0" err="1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문를</a:t>
                </a:r>
                <a:r>
                  <a:rPr lang="ko-KR" altLang="en-US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 사용하여   작성하라</a:t>
                </a:r>
                <a:r>
                  <a:rPr lang="en-US" altLang="ko-KR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. </a:t>
                </a:r>
                <a:r>
                  <a:rPr lang="ko-KR" altLang="en-US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행</a:t>
                </a:r>
                <a:r>
                  <a:rPr lang="en-US" altLang="ko-KR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, </a:t>
                </a:r>
                <a:r>
                  <a:rPr lang="ko-KR" altLang="en-US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열은 함수의</a:t>
                </a:r>
                <a:r>
                  <a:rPr lang="en-US" altLang="ko-KR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 </a:t>
                </a:r>
                <a:r>
                  <a:rPr lang="ko-KR" altLang="en-US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파라미터로 선택할 수 있어야 함</a:t>
                </a:r>
                <a:r>
                  <a:rPr lang="en-US" altLang="ko-KR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.</a:t>
                </a:r>
                <a:br>
                  <a:rPr lang="en-US" altLang="ko-KR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</a:br>
                <a:br>
                  <a:rPr lang="en-US" altLang="ko-KR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</a:br>
                <a:r>
                  <a:rPr lang="ko-KR" altLang="en-US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호출의 예</a:t>
                </a:r>
                <a:r>
                  <a:rPr lang="en-US" altLang="ko-KR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:</a:t>
                </a:r>
                <a:r>
                  <a:rPr lang="ko-KR" altLang="en-US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 </a:t>
                </a:r>
                <a:br>
                  <a:rPr lang="en-US" altLang="ko-KR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</a:br>
                <a:r>
                  <a:rPr lang="en-US" altLang="ko-KR" sz="1400" dirty="0" err="1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sum_posneg</a:t>
                </a:r>
                <a:r>
                  <a:rPr lang="en-US" altLang="ko-KR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(matrix,</a:t>
                </a:r>
                <a:r>
                  <a:rPr lang="ko-KR" altLang="en-US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 </a:t>
                </a:r>
                <a:r>
                  <a:rPr lang="en-US" altLang="ko-KR" sz="1400" dirty="0" err="1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dir</a:t>
                </a:r>
                <a:r>
                  <a:rPr lang="ko-KR" altLang="en-US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 </a:t>
                </a:r>
                <a:r>
                  <a:rPr lang="en-US" altLang="ko-KR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=</a:t>
                </a:r>
                <a:r>
                  <a:rPr lang="ko-KR" altLang="en-US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 </a:t>
                </a:r>
                <a:r>
                  <a:rPr lang="en-US" altLang="ko-KR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1 ) </a:t>
                </a:r>
                <a:br>
                  <a:rPr lang="en-US" altLang="ko-KR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</a:br>
                <a:r>
                  <a:rPr lang="en-US" altLang="ko-KR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# </a:t>
                </a:r>
                <a:r>
                  <a:rPr lang="en-US" altLang="ko-KR" sz="1400" dirty="0" err="1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dir</a:t>
                </a:r>
                <a:r>
                  <a:rPr lang="en-US" altLang="ko-KR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 = 1, 2 </a:t>
                </a:r>
                <a:r>
                  <a:rPr lang="ko-KR" altLang="en-US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는</a:t>
                </a:r>
                <a:r>
                  <a:rPr lang="en-US" altLang="ko-KR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 </a:t>
                </a:r>
                <a:r>
                  <a:rPr lang="ko-KR" altLang="en-US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각각 행</a:t>
                </a:r>
                <a:r>
                  <a:rPr lang="en-US" altLang="ko-KR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, </a:t>
                </a:r>
                <a:r>
                  <a:rPr lang="ko-KR" altLang="en-US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열 을 선택</a:t>
                </a:r>
                <a:br>
                  <a:rPr lang="en-US" altLang="ko-KR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</a:br>
                <a:r>
                  <a:rPr lang="en-US" altLang="ko-KR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# </a:t>
                </a:r>
                <a:r>
                  <a:rPr lang="ko-KR" altLang="en-US" sz="1400" dirty="0" err="1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리턴값은</a:t>
                </a:r>
                <a:r>
                  <a:rPr lang="ko-KR" altLang="en-US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 </a:t>
                </a:r>
                <a:r>
                  <a:rPr lang="en-US" altLang="ko-KR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2 x n</a:t>
                </a:r>
                <a:r>
                  <a:rPr lang="ko-KR" altLang="en-US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 또는 </a:t>
                </a:r>
                <a:r>
                  <a:rPr lang="en-US" altLang="ko-KR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n x 2 matrix </a:t>
                </a:r>
                <a:r>
                  <a:rPr lang="ko-KR" altLang="en-US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임</a:t>
                </a:r>
                <a:endParaRPr lang="en-US" altLang="ko-KR" sz="1400" dirty="0">
                  <a:solidFill>
                    <a:srgbClr val="777777"/>
                  </a:solidFill>
                  <a:latin typeface="NanumGothic" panose="020D0604000000000000" pitchFamily="50" charset="-127"/>
                  <a:ea typeface="NanumGothic" panose="020D0604000000000000" pitchFamily="50" charset="-127"/>
                </a:endParaRPr>
              </a:p>
              <a:p>
                <a:pPr marL="200019" lvl="1" indent="0">
                  <a:buNone/>
                </a:pPr>
                <a:r>
                  <a:rPr lang="en-US" altLang="ko-KR" sz="1400" dirty="0">
                    <a:solidFill>
                      <a:srgbClr val="777777"/>
                    </a:solidFill>
                    <a:ea typeface="NanumGothic" panose="020D0604000000000000" pitchFamily="50" charset="-127"/>
                  </a:rPr>
                  <a:t>matrix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altLang="ko-KR" sz="2400" i="1">
                            <a:solidFill>
                              <a:srgbClr val="777777"/>
                            </a:solidFill>
                            <a:latin typeface="Cambria Math" panose="02040503050406030204" pitchFamily="18" charset="0"/>
                            <a:ea typeface="NanumGothic" panose="020D0604000000000000" pitchFamily="50" charset="-127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altLang="ko-KR" sz="2400" i="1">
                                <a:solidFill>
                                  <a:srgbClr val="777777"/>
                                </a:solidFill>
                                <a:latin typeface="Cambria Math" panose="02040503050406030204" pitchFamily="18" charset="0"/>
                                <a:ea typeface="NanumGothic" panose="020D0604000000000000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2400" b="0" i="1" smtClean="0">
                                <a:solidFill>
                                  <a:srgbClr val="777777"/>
                                </a:solidFill>
                                <a:latin typeface="Cambria Math" panose="02040503050406030204" pitchFamily="18" charset="0"/>
                                <a:ea typeface="NanumGothic" panose="020D0604000000000000" pitchFamily="50" charset="-127"/>
                              </a:rPr>
                              <m:t>1   −1 −2</m:t>
                            </m:r>
                          </m:num>
                          <m:den>
                            <m:eqArr>
                              <m:eqArrPr>
                                <m:ctrlPr>
                                  <a:rPr lang="en-US" altLang="ko-KR" sz="2400" b="0" i="1" smtClean="0">
                                    <a:solidFill>
                                      <a:srgbClr val="777777"/>
                                    </a:solidFill>
                                    <a:latin typeface="Cambria Math" panose="02040503050406030204" pitchFamily="18" charset="0"/>
                                    <a:ea typeface="NanumGothic" panose="020D0604000000000000" pitchFamily="50" charset="-127"/>
                                  </a:rPr>
                                </m:ctrlPr>
                              </m:eqArrPr>
                              <m:e>
                                <m:r>
                                  <a:rPr lang="en-US" altLang="ko-KR" sz="2400" b="0" i="1" smtClean="0">
                                    <a:solidFill>
                                      <a:srgbClr val="777777"/>
                                    </a:solidFill>
                                    <a:latin typeface="Cambria Math" panose="02040503050406030204" pitchFamily="18" charset="0"/>
                                    <a:ea typeface="NanumGothic" panose="020D0604000000000000" pitchFamily="50" charset="-127"/>
                                  </a:rPr>
                                  <m:t>−1  1  1 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rgbClr val="777777"/>
                                    </a:solidFill>
                                    <a:latin typeface="Cambria Math" panose="02040503050406030204" pitchFamily="18" charset="0"/>
                                    <a:ea typeface="NanumGothic" panose="020D0604000000000000" pitchFamily="50" charset="-127"/>
                                  </a:rPr>
                                  <m:t>1   1    1</m:t>
                                </m:r>
                              </m:e>
                            </m:eqArr>
                          </m:den>
                        </m:f>
                      </m:e>
                    </m:d>
                  </m:oMath>
                </a14:m>
                <a:r>
                  <a:rPr lang="en-US" altLang="ko-KR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 </a:t>
                </a:r>
                <a:r>
                  <a:rPr lang="ko-KR" altLang="en-US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인 경우</a:t>
                </a:r>
                <a:r>
                  <a:rPr lang="en-US" altLang="ko-KR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 </a:t>
                </a:r>
                <a:r>
                  <a:rPr lang="en-US" altLang="ko-KR" sz="1400" dirty="0" err="1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sum_posneg</a:t>
                </a:r>
                <a:r>
                  <a:rPr lang="en-US" altLang="ko-KR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(matrix,</a:t>
                </a:r>
                <a:r>
                  <a:rPr lang="ko-KR" altLang="en-US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 </a:t>
                </a:r>
                <a:r>
                  <a:rPr lang="en-US" altLang="ko-KR" sz="1400" dirty="0" err="1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dir</a:t>
                </a:r>
                <a:r>
                  <a:rPr lang="ko-KR" altLang="en-US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 </a:t>
                </a:r>
                <a:r>
                  <a:rPr lang="en-US" altLang="ko-KR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=</a:t>
                </a:r>
                <a:r>
                  <a:rPr lang="ko-KR" altLang="en-US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 </a:t>
                </a:r>
                <a:r>
                  <a:rPr lang="en-US" altLang="ko-KR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1 ) </a:t>
                </a:r>
                <a:r>
                  <a:rPr lang="ko-KR" altLang="en-US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는</a:t>
                </a:r>
                <a:r>
                  <a:rPr lang="en-US" altLang="ko-KR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altLang="ko-KR" sz="1400" i="1">
                            <a:solidFill>
                              <a:srgbClr val="777777"/>
                            </a:solidFill>
                            <a:latin typeface="Cambria Math" panose="02040503050406030204" pitchFamily="18" charset="0"/>
                            <a:ea typeface="NanumGothic" panose="020D0604000000000000" pitchFamily="50" charset="-127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altLang="ko-KR" sz="1400" i="1">
                                <a:solidFill>
                                  <a:srgbClr val="777777"/>
                                </a:solidFill>
                                <a:latin typeface="Cambria Math" panose="02040503050406030204" pitchFamily="18" charset="0"/>
                                <a:ea typeface="NanumGothic" panose="020D0604000000000000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1" smtClean="0">
                                <a:solidFill>
                                  <a:srgbClr val="777777"/>
                                </a:solidFill>
                                <a:latin typeface="Cambria Math" panose="02040503050406030204" pitchFamily="18" charset="0"/>
                                <a:ea typeface="NanumGothic" panose="020D0604000000000000" pitchFamily="50" charset="-127"/>
                              </a:rPr>
                              <m:t>1 −3</m:t>
                            </m:r>
                          </m:num>
                          <m:den>
                            <m:eqArr>
                              <m:eqArrPr>
                                <m:ctrlPr>
                                  <a:rPr lang="en-US" altLang="ko-KR" sz="1400" i="1">
                                    <a:solidFill>
                                      <a:srgbClr val="777777"/>
                                    </a:solidFill>
                                    <a:latin typeface="Cambria Math" panose="02040503050406030204" pitchFamily="18" charset="0"/>
                                    <a:ea typeface="NanumGothic" panose="020D0604000000000000" pitchFamily="50" charset="-127"/>
                                  </a:rPr>
                                </m:ctrlPr>
                              </m:eqArrPr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777777"/>
                                    </a:solidFill>
                                    <a:latin typeface="Cambria Math" panose="02040503050406030204" pitchFamily="18" charset="0"/>
                                    <a:ea typeface="NanumGothic" panose="020D0604000000000000" pitchFamily="50" charset="-127"/>
                                  </a:rPr>
                                  <m:t>2</m:t>
                                </m:r>
                                <m:r>
                                  <a:rPr lang="en-US" altLang="ko-KR" sz="1400" i="1">
                                    <a:solidFill>
                                      <a:srgbClr val="777777"/>
                                    </a:solidFill>
                                    <a:latin typeface="Cambria Math" panose="02040503050406030204" pitchFamily="18" charset="0"/>
                                    <a:ea typeface="NanumGothic" panose="020D0604000000000000" pitchFamily="50" charset="-127"/>
                                  </a:rPr>
                                  <m:t> 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rgbClr val="777777"/>
                                    </a:solidFill>
                                    <a:latin typeface="Cambria Math" panose="02040503050406030204" pitchFamily="18" charset="0"/>
                                    <a:ea typeface="NanumGothic" panose="020D0604000000000000" pitchFamily="50" charset="-127"/>
                                  </a:rPr>
                                  <m:t>−1</m:t>
                                </m:r>
                                <m:r>
                                  <a:rPr lang="en-US" altLang="ko-KR" sz="1400" i="1">
                                    <a:solidFill>
                                      <a:srgbClr val="777777"/>
                                    </a:solidFill>
                                    <a:latin typeface="Cambria Math" panose="02040503050406030204" pitchFamily="18" charset="0"/>
                                    <a:ea typeface="NanumGothic" panose="020D0604000000000000" pitchFamily="50" charset="-127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777777"/>
                                    </a:solidFill>
                                    <a:latin typeface="Cambria Math" panose="02040503050406030204" pitchFamily="18" charset="0"/>
                                    <a:ea typeface="NanumGothic" panose="020D0604000000000000" pitchFamily="50" charset="-127"/>
                                  </a:rPr>
                                  <m:t>3  0</m:t>
                                </m:r>
                              </m:e>
                            </m:eqArr>
                          </m:den>
                        </m:f>
                      </m:e>
                    </m:d>
                    <m:r>
                      <a:rPr lang="en-US" altLang="ko-KR" sz="1400" b="0" i="1" smtClean="0">
                        <a:solidFill>
                          <a:srgbClr val="777777"/>
                        </a:solidFill>
                        <a:latin typeface="Cambria Math" panose="02040503050406030204" pitchFamily="18" charset="0"/>
                        <a:ea typeface="NanumGothic" panose="020D0604000000000000" pitchFamily="50" charset="-127"/>
                      </a:rPr>
                      <m:t> </m:t>
                    </m:r>
                    <m:r>
                      <a:rPr lang="ko-KR" altLang="en-US" sz="1400" i="1">
                        <a:solidFill>
                          <a:srgbClr val="777777"/>
                        </a:solidFill>
                        <a:latin typeface="Cambria Math" panose="02040503050406030204" pitchFamily="18" charset="0"/>
                        <a:ea typeface="NanumGothic" panose="020D0604000000000000" pitchFamily="50" charset="-127"/>
                      </a:rPr>
                      <m:t>을</m:t>
                    </m:r>
                  </m:oMath>
                </a14:m>
                <a:r>
                  <a:rPr lang="en-US" altLang="ko-KR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 </a:t>
                </a:r>
                <a:r>
                  <a:rPr lang="ko-KR" altLang="en-US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출력함</a:t>
                </a:r>
                <a:br>
                  <a:rPr lang="en-US" altLang="ko-KR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</a:br>
                <a:endParaRPr lang="en-US" altLang="ko-KR" sz="1400" dirty="0">
                  <a:solidFill>
                    <a:srgbClr val="777777"/>
                  </a:solidFill>
                  <a:latin typeface="NanumGothic" panose="020D0604000000000000" pitchFamily="50" charset="-127"/>
                  <a:ea typeface="NanumGothic" panose="020D0604000000000000" pitchFamily="50" charset="-127"/>
                </a:endParaRPr>
              </a:p>
              <a:p>
                <a:pPr marL="200019" lvl="1" indent="0">
                  <a:buNone/>
                </a:pPr>
                <a:r>
                  <a:rPr lang="en-US" altLang="ko-KR" sz="1400" b="0" i="0" dirty="0">
                    <a:solidFill>
                      <a:srgbClr val="777777"/>
                    </a:solidFill>
                    <a:effectLst/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b) </a:t>
                </a:r>
                <a:r>
                  <a:rPr lang="ko-KR" altLang="en-US" sz="1400" b="0" i="0" dirty="0">
                    <a:solidFill>
                      <a:srgbClr val="777777"/>
                    </a:solidFill>
                    <a:effectLst/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위의</a:t>
                </a:r>
                <a:r>
                  <a:rPr lang="en-US" altLang="ko-KR" sz="1400" b="0" i="0" dirty="0">
                    <a:solidFill>
                      <a:srgbClr val="777777"/>
                    </a:solidFill>
                    <a:effectLst/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 </a:t>
                </a:r>
                <a:r>
                  <a:rPr lang="ko-KR" altLang="en-US" sz="1400" b="0" i="0" dirty="0">
                    <a:solidFill>
                      <a:srgbClr val="777777"/>
                    </a:solidFill>
                    <a:effectLst/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함수를 가능한 경우의 </a:t>
                </a:r>
                <a:r>
                  <a:rPr lang="en-US" altLang="ko-KR" sz="1400" b="0" i="0" dirty="0">
                    <a:solidFill>
                      <a:srgbClr val="777777"/>
                    </a:solidFill>
                    <a:effectLst/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for </a:t>
                </a:r>
                <a:r>
                  <a:rPr lang="ko-KR" altLang="en-US" sz="1400" b="0" i="0" dirty="0">
                    <a:solidFill>
                      <a:srgbClr val="777777"/>
                    </a:solidFill>
                    <a:effectLst/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대신 </a:t>
                </a:r>
                <a:r>
                  <a:rPr lang="en-US" altLang="ko-KR" sz="1400" b="0" i="0" dirty="0">
                    <a:solidFill>
                      <a:srgbClr val="777777"/>
                    </a:solidFill>
                    <a:effectLst/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apply </a:t>
                </a:r>
                <a:r>
                  <a:rPr lang="ko-KR" altLang="en-US" sz="1400" b="0" i="0" dirty="0">
                    <a:solidFill>
                      <a:srgbClr val="777777"/>
                    </a:solidFill>
                    <a:effectLst/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함수로 대체하여 사용하여 작성하라</a:t>
                </a:r>
                <a:r>
                  <a:rPr lang="en-US" altLang="ko-KR" sz="1400" b="0" i="0" dirty="0">
                    <a:solidFill>
                      <a:srgbClr val="777777"/>
                    </a:solidFill>
                    <a:effectLst/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. </a:t>
                </a:r>
              </a:p>
              <a:p>
                <a:pPr marL="464340" indent="-342900">
                  <a:buAutoNum type="arabicPeriod"/>
                </a:pPr>
                <a:r>
                  <a:rPr lang="ko-KR" altLang="en-US" sz="16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임의의 </a:t>
                </a:r>
                <a:r>
                  <a:rPr lang="en-US" altLang="ko-KR" sz="16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char </a:t>
                </a:r>
                <a:r>
                  <a:rPr lang="ko-KR" altLang="en-US" sz="16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형 </a:t>
                </a:r>
                <a:r>
                  <a:rPr lang="en-US" altLang="ko-KR" sz="16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matrix </a:t>
                </a:r>
                <a:r>
                  <a:rPr lang="ko-KR" altLang="en-US" sz="16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에 대하여 </a:t>
                </a:r>
                <a:endParaRPr lang="en-US" altLang="ko-KR" sz="1600" dirty="0">
                  <a:solidFill>
                    <a:srgbClr val="777777"/>
                  </a:solidFill>
                  <a:latin typeface="NanumGothic" panose="020D0604000000000000" pitchFamily="50" charset="-127"/>
                  <a:ea typeface="NanumGothic" panose="020D0604000000000000" pitchFamily="50" charset="-127"/>
                </a:endParaRPr>
              </a:p>
              <a:p>
                <a:pPr marL="542919" lvl="1" indent="-342900">
                  <a:buAutoNum type="alphaLcParenR"/>
                </a:pPr>
                <a:r>
                  <a:rPr lang="ko-KR" altLang="en-US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각 행 또는 열에 대하여 특정 문자열을 포함하는 요소들의 숫자를 벡터</a:t>
                </a:r>
                <a:r>
                  <a:rPr lang="en-US" altLang="ko-KR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 </a:t>
                </a:r>
                <a:r>
                  <a:rPr lang="ko-KR" altLang="en-US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형식으로 리턴 하는 함수를  </a:t>
                </a:r>
                <a:r>
                  <a:rPr lang="en-US" altLang="ko-KR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for </a:t>
                </a:r>
                <a:r>
                  <a:rPr lang="ko-KR" altLang="en-US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문을 사용하여 작성</a:t>
                </a:r>
                <a:r>
                  <a:rPr lang="en-US" altLang="ko-KR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, </a:t>
                </a:r>
                <a:r>
                  <a:rPr lang="ko-KR" altLang="en-US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행</a:t>
                </a:r>
                <a:r>
                  <a:rPr lang="en-US" altLang="ko-KR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, </a:t>
                </a:r>
                <a:r>
                  <a:rPr lang="ko-KR" altLang="en-US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열은 함수의</a:t>
                </a:r>
                <a:r>
                  <a:rPr lang="en-US" altLang="ko-KR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 </a:t>
                </a:r>
                <a:r>
                  <a:rPr lang="ko-KR" altLang="en-US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파라미터로 선택할 수 있어야 함</a:t>
                </a:r>
                <a:r>
                  <a:rPr lang="en-US" altLang="ko-KR" sz="14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.</a:t>
                </a:r>
              </a:p>
              <a:p>
                <a:pPr marL="542919" lvl="1" indent="-342900">
                  <a:buAutoNum type="alphaLcParenR"/>
                </a:pPr>
                <a:r>
                  <a:rPr lang="ko-KR" altLang="en-US" sz="1400" b="0" i="0" dirty="0">
                    <a:solidFill>
                      <a:srgbClr val="777777"/>
                    </a:solidFill>
                    <a:effectLst/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위의</a:t>
                </a:r>
                <a:r>
                  <a:rPr lang="en-US" altLang="ko-KR" sz="1400" b="0" i="0" dirty="0">
                    <a:solidFill>
                      <a:srgbClr val="777777"/>
                    </a:solidFill>
                    <a:effectLst/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 </a:t>
                </a:r>
                <a:r>
                  <a:rPr lang="ko-KR" altLang="en-US" sz="1400" b="0" i="0" dirty="0">
                    <a:solidFill>
                      <a:srgbClr val="777777"/>
                    </a:solidFill>
                    <a:effectLst/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함수를 가능한 경우의 </a:t>
                </a:r>
                <a:r>
                  <a:rPr lang="en-US" altLang="ko-KR" sz="1400" b="0" i="0" dirty="0">
                    <a:solidFill>
                      <a:srgbClr val="777777"/>
                    </a:solidFill>
                    <a:effectLst/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for </a:t>
                </a:r>
                <a:r>
                  <a:rPr lang="ko-KR" altLang="en-US" sz="1400" b="0" i="0" dirty="0">
                    <a:solidFill>
                      <a:srgbClr val="777777"/>
                    </a:solidFill>
                    <a:effectLst/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대신 </a:t>
                </a:r>
                <a:r>
                  <a:rPr lang="en-US" altLang="ko-KR" sz="1400" b="0" i="0" dirty="0">
                    <a:solidFill>
                      <a:srgbClr val="777777"/>
                    </a:solidFill>
                    <a:effectLst/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apply </a:t>
                </a:r>
                <a:r>
                  <a:rPr lang="ko-KR" altLang="en-US" sz="1400" b="0" i="0" dirty="0">
                    <a:solidFill>
                      <a:srgbClr val="777777"/>
                    </a:solidFill>
                    <a:effectLst/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함수로 대체하여 사용하여 작성하라</a:t>
                </a:r>
                <a:r>
                  <a:rPr lang="en-US" altLang="ko-KR" sz="1400" b="0" i="0" dirty="0">
                    <a:solidFill>
                      <a:srgbClr val="777777"/>
                    </a:solidFill>
                    <a:effectLst/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.</a:t>
                </a:r>
                <a:endParaRPr lang="en-US" altLang="ko-KR" sz="1400" dirty="0">
                  <a:solidFill>
                    <a:srgbClr val="777777"/>
                  </a:solidFill>
                  <a:latin typeface="NanumGothic" panose="020D0604000000000000" pitchFamily="50" charset="-127"/>
                  <a:ea typeface="NanumGothic" panose="020D0604000000000000" pitchFamily="50" charset="-127"/>
                </a:endParaRPr>
              </a:p>
            </p:txBody>
          </p:sp>
        </mc:Choice>
        <mc:Fallback>
          <p:sp>
            <p:nvSpPr>
              <p:cNvPr id="5123" name="Rectangle 3">
                <a:extLst>
                  <a:ext uri="{FF2B5EF4-FFF2-40B4-BE49-F238E27FC236}">
                    <a16:creationId xmlns:a16="http://schemas.microsoft.com/office/drawing/2014/main" id="{2FA8C957-EFC2-479F-BC53-CECB0B0BF9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3"/>
                <a:stretch>
                  <a:fillRect l="-277" r="-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11915</TotalTime>
  <Words>187</Words>
  <Application>Microsoft Office PowerPoint</Application>
  <PresentationFormat>화면 슬라이드 쇼(4:3)</PresentationFormat>
  <Paragraphs>12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5" baseType="lpstr">
      <vt:lpstr>新細明體</vt:lpstr>
      <vt:lpstr>굴림</vt:lpstr>
      <vt:lpstr>NanumGothic</vt:lpstr>
      <vt:lpstr>나눔손글씨 펜</vt:lpstr>
      <vt:lpstr>나눔손글씨 펜 OTF</vt:lpstr>
      <vt:lpstr>맑은 고딕</vt:lpstr>
      <vt:lpstr>Arial</vt:lpstr>
      <vt:lpstr>Arial Narrow</vt:lpstr>
      <vt:lpstr>Cambria Math</vt:lpstr>
      <vt:lpstr>Tahoma</vt:lpstr>
      <vt:lpstr>Times New Roman</vt:lpstr>
      <vt:lpstr>Wingdings</vt:lpstr>
      <vt:lpstr>1_Office 테마</vt:lpstr>
      <vt:lpstr>02 주차 과제</vt:lpstr>
      <vt:lpstr>apply 함수의 이용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(데이터 마이닝)  — Chapter 1 — —개 요—</dc:title>
  <dc:creator>온승엽</dc:creator>
  <cp:lastModifiedBy>Syng-Yup Ohn (온승엽)</cp:lastModifiedBy>
  <cp:revision>1278</cp:revision>
  <cp:lastPrinted>2000-06-01T21:00:25Z</cp:lastPrinted>
  <dcterms:created xsi:type="dcterms:W3CDTF">1999-12-01T22:01:55Z</dcterms:created>
  <dcterms:modified xsi:type="dcterms:W3CDTF">2022-03-11T09:39:35Z</dcterms:modified>
</cp:coreProperties>
</file>