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58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3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9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3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5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7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8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8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3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8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BBD0-7250-4D69-97E6-246CCD004A1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3746" y="-1001404"/>
            <a:ext cx="9144000" cy="2387600"/>
          </a:xfrm>
        </p:spPr>
        <p:txBody>
          <a:bodyPr/>
          <a:lstStyle/>
          <a:p>
            <a:r>
              <a:rPr lang="en-US" altLang="ko-KR" dirty="0"/>
              <a:t>DS221-02</a:t>
            </a:r>
            <a:r>
              <a:rPr lang="ko-KR" altLang="en-US" dirty="0"/>
              <a:t>주차</a:t>
            </a:r>
            <a:r>
              <a:rPr lang="en-US" altLang="ko-KR" dirty="0"/>
              <a:t>-</a:t>
            </a:r>
            <a:r>
              <a:rPr lang="ko-KR" altLang="en-US" dirty="0"/>
              <a:t>과제</a:t>
            </a:r>
            <a:r>
              <a:rPr lang="en-US" altLang="ko-KR" dirty="0"/>
              <a:t>-v11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486468" y="2392671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2018125054 </a:t>
            </a:r>
            <a:r>
              <a:rPr lang="ko-KR" altLang="en-US" dirty="0" smtClean="0"/>
              <a:t>이해찬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71948" y="1533832"/>
            <a:ext cx="1041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13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948" y="-151096"/>
            <a:ext cx="8222109" cy="1217836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 smtClean="0"/>
              <a:t>과제 내용</a:t>
            </a:r>
            <a:endParaRPr lang="en-US" altLang="ko-KR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1948" y="1586853"/>
                <a:ext cx="11618452" cy="3378631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+mj-lt"/>
                  <a:buAutoNum type="arabicPeriod"/>
                </a:pPr>
                <a:r>
                  <a:rPr lang="ko-KR" altLang="en-US" sz="20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임의 수치형 </a:t>
                </a:r>
                <a:r>
                  <a:rPr lang="en-US" altLang="ko-KR" sz="20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matrix</a:t>
                </a:r>
                <a:r>
                  <a:rPr lang="ko-KR" altLang="en-US" sz="20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에 대하여  </a:t>
                </a:r>
                <a:endParaRPr lang="en-US" altLang="ko-KR" sz="2000" dirty="0">
                  <a:solidFill>
                    <a:srgbClr val="777777"/>
                  </a:solidFill>
                  <a:latin typeface="NanumGothic" panose="020D0604000000000000" pitchFamily="50" charset="-127"/>
                  <a:ea typeface="NanumGothic" panose="020D0604000000000000" pitchFamily="50" charset="-127"/>
                </a:endParaRPr>
              </a:p>
              <a:p>
                <a:pPr marL="542919" lvl="1" indent="-342900" algn="l">
                  <a:buAutoNum type="alphaLcParenR"/>
                </a:pP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각 행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또는 각 열 에 대하여 양수들의 합과 음수들의 합을 각각 구하는 하나의 함수를 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for </a:t>
                </a:r>
                <a:r>
                  <a:rPr lang="ko-KR" altLang="en-US" sz="1800" dirty="0" err="1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문를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사용하여   작성하라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.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행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,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열은 함수의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파라미터로 선택할 수 있어야 함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.</a:t>
                </a:r>
                <a:b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</a:b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/>
                </a:r>
                <a:b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</a:b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호출의 예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: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/>
                </a:r>
                <a:b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</a:br>
                <a:r>
                  <a:rPr lang="en-US" altLang="ko-KR" sz="1800" dirty="0" err="1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sum_posneg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(matrix,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en-US" altLang="ko-KR" sz="1800" dirty="0" err="1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dir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=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1 ) </a:t>
                </a:r>
                <a:b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</a:b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# </a:t>
                </a:r>
                <a:r>
                  <a:rPr lang="en-US" altLang="ko-KR" sz="1800" dirty="0" err="1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dir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= 1, 2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는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각각 행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,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열 을 선택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/>
                </a:r>
                <a:b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</a:b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# </a:t>
                </a:r>
                <a:r>
                  <a:rPr lang="ko-KR" altLang="en-US" sz="1800" dirty="0" err="1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리턴값은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2 x n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또는 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n x 2 matrix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임</a:t>
                </a:r>
                <a:endParaRPr lang="en-US" altLang="ko-KR" sz="1800" dirty="0">
                  <a:solidFill>
                    <a:srgbClr val="777777"/>
                  </a:solidFill>
                  <a:latin typeface="NanumGothic" panose="020D0604000000000000" pitchFamily="50" charset="-127"/>
                  <a:ea typeface="NanumGothic" panose="020D0604000000000000" pitchFamily="50" charset="-127"/>
                </a:endParaRPr>
              </a:p>
              <a:p>
                <a:pPr marL="200019" lvl="1" algn="l"/>
                <a:r>
                  <a:rPr lang="en-US" altLang="ko-KR" sz="1800" dirty="0">
                    <a:solidFill>
                      <a:srgbClr val="777777"/>
                    </a:solidFill>
                    <a:ea typeface="NanumGothic" panose="020D0604000000000000" pitchFamily="50" charset="-127"/>
                  </a:rPr>
                  <a:t>matrix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ko-KR" sz="3200" i="1">
                            <a:solidFill>
                              <a:srgbClr val="777777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ko-KR" sz="3200" i="1">
                                <a:solidFill>
                                  <a:srgbClr val="777777"/>
                                </a:solidFill>
                                <a:latin typeface="Cambria Math" panose="02040503050406030204" pitchFamily="18" charset="0"/>
                                <a:ea typeface="NanumGothic" panose="020D0604000000000000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3200" i="1">
                                <a:solidFill>
                                  <a:srgbClr val="777777"/>
                                </a:solidFill>
                                <a:latin typeface="Cambria Math" panose="02040503050406030204" pitchFamily="18" charset="0"/>
                                <a:ea typeface="NanumGothic" panose="020D0604000000000000" pitchFamily="50" charset="-127"/>
                              </a:rPr>
                              <m:t>1   −1 −2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altLang="ko-KR" sz="3200" i="1">
                                    <a:solidFill>
                                      <a:srgbClr val="777777"/>
                                    </a:solidFill>
                                    <a:latin typeface="Cambria Math" panose="02040503050406030204" pitchFamily="18" charset="0"/>
                                    <a:ea typeface="NanumGothic" panose="020D0604000000000000" pitchFamily="50" charset="-127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3200" i="1">
                                    <a:solidFill>
                                      <a:srgbClr val="777777"/>
                                    </a:solidFill>
                                    <a:latin typeface="Cambria Math" panose="02040503050406030204" pitchFamily="18" charset="0"/>
                                    <a:ea typeface="NanumGothic" panose="020D0604000000000000" pitchFamily="50" charset="-127"/>
                                  </a:rPr>
                                  <m:t>−1  1  1 </m:t>
                                </m:r>
                              </m:e>
                              <m:e>
                                <m:r>
                                  <a:rPr lang="en-US" altLang="ko-KR" sz="3200" i="1">
                                    <a:solidFill>
                                      <a:srgbClr val="777777"/>
                                    </a:solidFill>
                                    <a:latin typeface="Cambria Math" panose="02040503050406030204" pitchFamily="18" charset="0"/>
                                    <a:ea typeface="NanumGothic" panose="020D0604000000000000" pitchFamily="50" charset="-127"/>
                                  </a:rPr>
                                  <m:t>1   1    1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인 경우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en-US" altLang="ko-KR" sz="1800" dirty="0" err="1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sum_posneg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(matrix,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en-US" altLang="ko-KR" sz="1800" dirty="0" err="1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dir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=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1 )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는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ko-KR" sz="1800" i="1">
                            <a:solidFill>
                              <a:srgbClr val="777777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ko-KR" sz="1800" i="1">
                                <a:solidFill>
                                  <a:srgbClr val="777777"/>
                                </a:solidFill>
                                <a:latin typeface="Cambria Math" panose="02040503050406030204" pitchFamily="18" charset="0"/>
                                <a:ea typeface="NanumGothic" panose="020D0604000000000000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solidFill>
                                  <a:srgbClr val="777777"/>
                                </a:solidFill>
                                <a:latin typeface="Cambria Math" panose="02040503050406030204" pitchFamily="18" charset="0"/>
                                <a:ea typeface="NanumGothic" panose="020D0604000000000000" pitchFamily="50" charset="-127"/>
                              </a:rPr>
                              <m:t>1 −3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altLang="ko-KR" sz="1800" i="1">
                                    <a:solidFill>
                                      <a:srgbClr val="777777"/>
                                    </a:solidFill>
                                    <a:latin typeface="Cambria Math" panose="02040503050406030204" pitchFamily="18" charset="0"/>
                                    <a:ea typeface="NanumGothic" panose="020D0604000000000000" pitchFamily="50" charset="-127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1800" i="1">
                                    <a:solidFill>
                                      <a:srgbClr val="777777"/>
                                    </a:solidFill>
                                    <a:latin typeface="Cambria Math" panose="02040503050406030204" pitchFamily="18" charset="0"/>
                                    <a:ea typeface="NanumGothic" panose="020D0604000000000000" pitchFamily="50" charset="-127"/>
                                  </a:rPr>
                                  <m:t>2</m:t>
                                </m:r>
                                <m:r>
                                  <a:rPr lang="en-US" altLang="ko-KR" sz="1800" i="1">
                                    <a:solidFill>
                                      <a:srgbClr val="777777"/>
                                    </a:solidFill>
                                    <a:latin typeface="Cambria Math" panose="02040503050406030204" pitchFamily="18" charset="0"/>
                                    <a:ea typeface="NanumGothic" panose="020D0604000000000000" pitchFamily="50" charset="-127"/>
                                  </a:rPr>
                                  <m:t> </m:t>
                                </m:r>
                                <m:r>
                                  <a:rPr lang="en-US" altLang="ko-KR" sz="1800" i="1">
                                    <a:solidFill>
                                      <a:srgbClr val="777777"/>
                                    </a:solidFill>
                                    <a:latin typeface="Cambria Math" panose="02040503050406030204" pitchFamily="18" charset="0"/>
                                    <a:ea typeface="NanumGothic" panose="020D0604000000000000" pitchFamily="50" charset="-127"/>
                                  </a:rPr>
                                  <m:t>−1</m:t>
                                </m:r>
                                <m:r>
                                  <a:rPr lang="en-US" altLang="ko-KR" sz="1800" i="1">
                                    <a:solidFill>
                                      <a:srgbClr val="777777"/>
                                    </a:solidFill>
                                    <a:latin typeface="Cambria Math" panose="02040503050406030204" pitchFamily="18" charset="0"/>
                                    <a:ea typeface="NanumGothic" panose="020D0604000000000000" pitchFamily="50" charset="-127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solidFill>
                                      <a:srgbClr val="777777"/>
                                    </a:solidFill>
                                    <a:latin typeface="Cambria Math" panose="02040503050406030204" pitchFamily="18" charset="0"/>
                                    <a:ea typeface="NanumGothic" panose="020D0604000000000000" pitchFamily="50" charset="-127"/>
                                  </a:rPr>
                                  <m:t>3  0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ko-KR" sz="1800" i="1">
                        <a:solidFill>
                          <a:srgbClr val="777777"/>
                        </a:solidFill>
                        <a:latin typeface="Cambria Math" panose="02040503050406030204" pitchFamily="18" charset="0"/>
                        <a:ea typeface="NanumGothic" panose="020D0604000000000000" pitchFamily="50" charset="-127"/>
                      </a:rPr>
                      <m:t> </m:t>
                    </m:r>
                    <m:r>
                      <a:rPr lang="ko-KR" altLang="en-US" sz="1800" i="1">
                        <a:solidFill>
                          <a:srgbClr val="777777"/>
                        </a:solidFill>
                        <a:latin typeface="Cambria Math" panose="02040503050406030204" pitchFamily="18" charset="0"/>
                        <a:ea typeface="NanumGothic" panose="020D0604000000000000" pitchFamily="50" charset="-127"/>
                      </a:rPr>
                      <m:t>을</m:t>
                    </m:r>
                  </m:oMath>
                </a14:m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출력함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/>
                </a:r>
                <a:b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</a:br>
                <a:endParaRPr lang="en-US" altLang="ko-KR" sz="1800" dirty="0">
                  <a:solidFill>
                    <a:srgbClr val="777777"/>
                  </a:solidFill>
                  <a:latin typeface="NanumGothic" panose="020D0604000000000000" pitchFamily="50" charset="-127"/>
                  <a:ea typeface="NanumGothic" panose="020D0604000000000000" pitchFamily="50" charset="-127"/>
                </a:endParaRPr>
              </a:p>
              <a:p>
                <a:pPr marL="200019" lvl="1" algn="l"/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b)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위의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함수를 가능한 경우의 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for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대신 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apply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함수로 대체하여 사용하여 작성하라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. </a:t>
                </a:r>
              </a:p>
              <a:p>
                <a:pPr marL="464340" indent="-342900" algn="l">
                  <a:buAutoNum type="arabicPeriod"/>
                </a:pPr>
                <a:r>
                  <a:rPr lang="ko-KR" altLang="en-US" sz="20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임의의 </a:t>
                </a:r>
                <a:r>
                  <a:rPr lang="en-US" altLang="ko-KR" sz="20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char </a:t>
                </a:r>
                <a:r>
                  <a:rPr lang="ko-KR" altLang="en-US" sz="20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형 </a:t>
                </a:r>
                <a:r>
                  <a:rPr lang="en-US" altLang="ko-KR" sz="20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matrix </a:t>
                </a:r>
                <a:r>
                  <a:rPr lang="ko-KR" altLang="en-US" sz="20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에 대하여 </a:t>
                </a:r>
                <a:endParaRPr lang="en-US" altLang="ko-KR" sz="2000" dirty="0">
                  <a:solidFill>
                    <a:srgbClr val="777777"/>
                  </a:solidFill>
                  <a:latin typeface="NanumGothic" panose="020D0604000000000000" pitchFamily="50" charset="-127"/>
                  <a:ea typeface="NanumGothic" panose="020D0604000000000000" pitchFamily="50" charset="-127"/>
                </a:endParaRPr>
              </a:p>
              <a:p>
                <a:pPr marL="542919" lvl="1" indent="-342900" algn="l">
                  <a:buAutoNum type="alphaLcParenR"/>
                </a:pP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각 행 또는 열에 대하여 특정 문자열을 포함하는 요소들의 숫자를 벡터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형식으로 리턴 하는 함수를  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for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문을 사용하여 작성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,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행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,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열은 함수의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파라미터로 선택할 수 있어야 함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.</a:t>
                </a:r>
              </a:p>
              <a:p>
                <a:pPr marL="542919" lvl="1" indent="-342900" algn="l">
                  <a:buAutoNum type="alphaLcParenR"/>
                </a:pP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위의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함수를 가능한 경우의 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for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대신 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apply </a:t>
                </a:r>
                <a:r>
                  <a:rPr lang="ko-KR" altLang="en-US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함수로 대체하여 사용하여 작성하라</a:t>
                </a:r>
                <a:r>
                  <a:rPr lang="en-US" altLang="ko-KR" sz="1800" dirty="0">
                    <a:solidFill>
                      <a:srgbClr val="777777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1948" y="1586853"/>
                <a:ext cx="11618452" cy="3378631"/>
              </a:xfrm>
              <a:blipFill>
                <a:blip r:embed="rId2"/>
                <a:stretch>
                  <a:fillRect l="-577" t="-1982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/>
          <p:cNvCxnSpPr/>
          <p:nvPr/>
        </p:nvCxnSpPr>
        <p:spPr>
          <a:xfrm>
            <a:off x="471948" y="1243546"/>
            <a:ext cx="1041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9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948" y="-151096"/>
            <a:ext cx="8222109" cy="1217836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 smtClean="0"/>
              <a:t>1</a:t>
            </a:r>
            <a:r>
              <a:rPr lang="ko-KR" altLang="en-US" sz="4400" dirty="0" smtClean="0"/>
              <a:t>번</a:t>
            </a:r>
            <a:endParaRPr lang="en-US" altLang="ko-KR" sz="44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471948" y="1243546"/>
            <a:ext cx="1041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6020" t="11966" r="39818" b="22393"/>
          <a:stretch/>
        </p:blipFill>
        <p:spPr>
          <a:xfrm>
            <a:off x="5678129" y="177584"/>
            <a:ext cx="6020622" cy="66323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948" y="1845733"/>
            <a:ext cx="44556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리턴을 </a:t>
            </a:r>
            <a:r>
              <a:rPr lang="en-US" altLang="ko-KR" dirty="0" smtClean="0"/>
              <a:t>Return(nmatrix2</a:t>
            </a:r>
            <a:r>
              <a:rPr lang="en-US" altLang="ko-KR" dirty="0"/>
              <a:t>[-1</a:t>
            </a:r>
            <a:r>
              <a:rPr lang="en-US" altLang="ko-KR" dirty="0" smtClean="0"/>
              <a:t>,]) </a:t>
            </a:r>
            <a:r>
              <a:rPr lang="ko-KR" altLang="en-US" dirty="0" smtClean="0"/>
              <a:t>이렇게 </a:t>
            </a:r>
            <a:r>
              <a:rPr lang="ko-KR" altLang="en-US" dirty="0" err="1" smtClean="0"/>
              <a:t>한이유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결과 매트릭스를 생성할 때 </a:t>
            </a:r>
            <a:r>
              <a:rPr lang="en-US" altLang="ko-KR" dirty="0" smtClean="0"/>
              <a:t>NA</a:t>
            </a:r>
            <a:r>
              <a:rPr lang="ko-KR" altLang="en-US" dirty="0" smtClean="0"/>
              <a:t>값으로 첫째 행을 채우기 때문에 이를 없앴다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nb-NO" altLang="ko-KR" dirty="0"/>
              <a:t>for (i in 1:x){</a:t>
            </a:r>
          </a:p>
          <a:p>
            <a:r>
              <a:rPr lang="nb-NO" altLang="ko-KR" dirty="0"/>
              <a:t>      matrix2 &lt;- matrix[i,] </a:t>
            </a:r>
            <a:r>
              <a:rPr lang="nb-NO" altLang="ko-KR" dirty="0" smtClean="0"/>
              <a:t>}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이러한 식을 이용해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의 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열을 각각 따로 계산한다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nmatrix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 smtClean="0"/>
              <a:t>cbind</a:t>
            </a:r>
            <a:r>
              <a:rPr lang="en-US" altLang="ko-KR" dirty="0" smtClean="0"/>
              <a:t>(sump, </a:t>
            </a:r>
            <a:r>
              <a:rPr lang="en-US" altLang="ko-KR" dirty="0" err="1" smtClean="0"/>
              <a:t>summ</a:t>
            </a:r>
            <a:r>
              <a:rPr lang="en-US" altLang="ko-KR" dirty="0" smtClean="0"/>
              <a:t>)</a:t>
            </a:r>
            <a:r>
              <a:rPr lang="ko-KR" altLang="en-US" dirty="0" smtClean="0"/>
              <a:t>       </a:t>
            </a:r>
            <a:r>
              <a:rPr lang="en-US" altLang="ko-KR" dirty="0" smtClean="0"/>
              <a:t>nmatrix2 </a:t>
            </a:r>
            <a:r>
              <a:rPr lang="en-US" altLang="ko-KR" dirty="0"/>
              <a:t>= </a:t>
            </a:r>
            <a:r>
              <a:rPr lang="en-US" altLang="ko-KR" dirty="0" err="1"/>
              <a:t>rbind</a:t>
            </a:r>
            <a:r>
              <a:rPr lang="en-US" altLang="ko-KR" dirty="0"/>
              <a:t>(nmatrix2,nmatrix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결과 </a:t>
            </a:r>
            <a:r>
              <a:rPr lang="ko-KR" altLang="en-US" dirty="0"/>
              <a:t>매트릭스에 </a:t>
            </a:r>
            <a:r>
              <a:rPr lang="ko-KR" altLang="en-US" dirty="0" err="1" smtClean="0"/>
              <a:t>합치기위해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sump, </a:t>
            </a:r>
            <a:r>
              <a:rPr lang="en-US" altLang="ko-KR" dirty="0" err="1" smtClean="0"/>
              <a:t>summ</a:t>
            </a:r>
            <a:r>
              <a:rPr lang="ko-KR" altLang="en-US" dirty="0" smtClean="0"/>
              <a:t>을 각각 </a:t>
            </a:r>
            <a:r>
              <a:rPr lang="en-US" altLang="ko-KR" dirty="0" err="1" smtClean="0"/>
              <a:t>nmatrix</a:t>
            </a:r>
            <a:r>
              <a:rPr lang="ko-KR" altLang="en-US" dirty="0" smtClean="0"/>
              <a:t>에 합치고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또 결과매트릭스에 합친다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36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948" y="-151096"/>
            <a:ext cx="8222109" cy="1217836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 smtClean="0"/>
              <a:t>1</a:t>
            </a:r>
            <a:r>
              <a:rPr lang="ko-KR" altLang="en-US" sz="4400" dirty="0" smtClean="0"/>
              <a:t>번</a:t>
            </a:r>
            <a:r>
              <a:rPr lang="en-US" altLang="ko-KR" sz="4400" dirty="0" smtClean="0"/>
              <a:t>_apply</a:t>
            </a:r>
            <a:endParaRPr lang="en-US" altLang="ko-KR" sz="44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471948" y="1243546"/>
            <a:ext cx="1041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948" y="1845733"/>
            <a:ext cx="4963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sump &lt;- matrix(apply(matrixp,2,sum</a:t>
            </a:r>
            <a:r>
              <a:rPr lang="en-US" altLang="ko-KR" dirty="0" smtClean="0"/>
              <a:t>))     </a:t>
            </a:r>
            <a:r>
              <a:rPr lang="en-US" altLang="ko-KR" dirty="0" err="1"/>
              <a:t>summ</a:t>
            </a:r>
            <a:r>
              <a:rPr lang="en-US" altLang="ko-KR" dirty="0"/>
              <a:t> &lt;- matrix(apply(matrixm,2,sum))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Apply </a:t>
            </a:r>
            <a:r>
              <a:rPr lang="ko-KR" altLang="en-US" dirty="0" smtClean="0"/>
              <a:t>함수를 이용하여 </a:t>
            </a:r>
            <a:r>
              <a:rPr lang="en-US" altLang="ko-KR" dirty="0" smtClean="0"/>
              <a:t>sump, </a:t>
            </a:r>
            <a:r>
              <a:rPr lang="en-US" altLang="ko-KR" dirty="0" err="1" smtClean="0"/>
              <a:t>summ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문이 아니라 간단하게 구해줬다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432" t="14701" r="35811" b="23761"/>
          <a:stretch/>
        </p:blipFill>
        <p:spPr>
          <a:xfrm>
            <a:off x="5764590" y="457822"/>
            <a:ext cx="5858934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4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948" y="-151096"/>
            <a:ext cx="8222109" cy="1217836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 smtClean="0"/>
              <a:t>1</a:t>
            </a:r>
            <a:r>
              <a:rPr lang="ko-KR" altLang="en-US" sz="4400" dirty="0" smtClean="0"/>
              <a:t>번 </a:t>
            </a:r>
            <a:r>
              <a:rPr lang="ko-KR" altLang="en-US" sz="4400" dirty="0" err="1" smtClean="0"/>
              <a:t>출력값</a:t>
            </a:r>
            <a:endParaRPr lang="en-US" altLang="ko-KR" sz="44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471948" y="1243546"/>
            <a:ext cx="1041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948" y="1845733"/>
            <a:ext cx="49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 소스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4864" r="55842" b="1537"/>
          <a:stretch/>
        </p:blipFill>
        <p:spPr>
          <a:xfrm>
            <a:off x="6083180" y="677335"/>
            <a:ext cx="5883580" cy="56726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6266" t="14701" r="52670" b="72479"/>
          <a:stretch/>
        </p:blipFill>
        <p:spPr>
          <a:xfrm>
            <a:off x="298138" y="2215065"/>
            <a:ext cx="5785042" cy="17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948" y="-151096"/>
            <a:ext cx="8222109" cy="1217836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 smtClean="0"/>
              <a:t>2</a:t>
            </a:r>
            <a:r>
              <a:rPr lang="ko-KR" altLang="en-US" sz="4400" dirty="0" smtClean="0"/>
              <a:t>번</a:t>
            </a:r>
            <a:endParaRPr lang="en-US" altLang="ko-KR" sz="44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471948" y="1243546"/>
            <a:ext cx="1041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947" y="1845733"/>
            <a:ext cx="47435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stringr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library(</a:t>
            </a:r>
            <a:r>
              <a:rPr lang="en-US" altLang="ko-KR" dirty="0" err="1" smtClean="0"/>
              <a:t>stringr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matrixfind</a:t>
            </a:r>
            <a:r>
              <a:rPr lang="en-US" altLang="ko-KR" dirty="0" smtClean="0"/>
              <a:t> </a:t>
            </a:r>
            <a:r>
              <a:rPr lang="en-US" altLang="ko-KR" dirty="0"/>
              <a:t>&lt;- </a:t>
            </a:r>
            <a:r>
              <a:rPr lang="en-US" altLang="ko-KR" dirty="0" err="1"/>
              <a:t>str_detect</a:t>
            </a:r>
            <a:r>
              <a:rPr lang="en-US" altLang="ko-KR" dirty="0"/>
              <a:t>(matrix2,findstr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Stringr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라이브러리에 있는 </a:t>
            </a:r>
            <a:r>
              <a:rPr lang="en-US" altLang="ko-KR" dirty="0" err="1" smtClean="0"/>
              <a:t>str_detec</a:t>
            </a:r>
            <a:r>
              <a:rPr lang="ko-KR" altLang="en-US" dirty="0" smtClean="0"/>
              <a:t>함수 사용하여 </a:t>
            </a:r>
            <a:r>
              <a:rPr lang="en-US" altLang="ko-KR" dirty="0" err="1" smtClean="0"/>
              <a:t>findstr</a:t>
            </a:r>
            <a:r>
              <a:rPr lang="ko-KR" altLang="en-US" dirty="0" smtClean="0"/>
              <a:t>이 있는지 </a:t>
            </a:r>
            <a:r>
              <a:rPr lang="en-US" altLang="ko-KR" dirty="0" smtClean="0"/>
              <a:t>T,F</a:t>
            </a:r>
            <a:r>
              <a:rPr lang="ko-KR" altLang="en-US" dirty="0" smtClean="0"/>
              <a:t>로 찾는다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en-US" altLang="ko-KR" dirty="0" err="1"/>
              <a:t>nmatrix</a:t>
            </a:r>
            <a:r>
              <a:rPr lang="en-US" altLang="ko-KR" dirty="0"/>
              <a:t> = </a:t>
            </a:r>
            <a:r>
              <a:rPr lang="en-US" altLang="ko-KR" dirty="0" err="1"/>
              <a:t>rbind</a:t>
            </a:r>
            <a:r>
              <a:rPr lang="en-US" altLang="ko-KR" dirty="0"/>
              <a:t>(sum(</a:t>
            </a:r>
            <a:r>
              <a:rPr lang="en-US" altLang="ko-KR" dirty="0" err="1"/>
              <a:t>matrixfind</a:t>
            </a:r>
            <a:r>
              <a:rPr lang="en-US" altLang="ko-KR" dirty="0" smtClean="0"/>
              <a:t>))</a:t>
            </a:r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사용하여 </a:t>
            </a:r>
            <a:r>
              <a:rPr lang="en-US" altLang="ko-KR" dirty="0" smtClean="0"/>
              <a:t>T</a:t>
            </a:r>
            <a:r>
              <a:rPr lang="ko-KR" altLang="en-US" dirty="0" smtClean="0"/>
              <a:t>면 </a:t>
            </a:r>
            <a:r>
              <a:rPr lang="en-US" altLang="ko-KR" dirty="0" smtClean="0"/>
              <a:t>1, F</a:t>
            </a:r>
            <a:r>
              <a:rPr lang="ko-KR" altLang="en-US" dirty="0" smtClean="0"/>
              <a:t>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더해짐으로</a:t>
            </a:r>
            <a:r>
              <a:rPr lang="ko-KR" altLang="en-US" dirty="0" smtClean="0"/>
              <a:t> 그 개수를 찾는다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599" t="18974" r="38062" b="39329"/>
          <a:stretch/>
        </p:blipFill>
        <p:spPr>
          <a:xfrm>
            <a:off x="5401733" y="790496"/>
            <a:ext cx="6692652" cy="52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1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948" y="-151096"/>
            <a:ext cx="8222109" cy="1217836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 smtClean="0"/>
              <a:t>2</a:t>
            </a:r>
            <a:r>
              <a:rPr lang="ko-KR" altLang="en-US" sz="4400" dirty="0" smtClean="0"/>
              <a:t>번</a:t>
            </a:r>
            <a:r>
              <a:rPr lang="en-US" altLang="ko-KR" sz="4400" dirty="0" smtClean="0"/>
              <a:t>_</a:t>
            </a:r>
            <a:r>
              <a:rPr lang="en-US" altLang="ko-KR" sz="4400" dirty="0" smtClean="0"/>
              <a:t>apply</a:t>
            </a:r>
            <a:endParaRPr lang="en-US" altLang="ko-KR" sz="44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471948" y="1243546"/>
            <a:ext cx="1041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947" y="1845733"/>
            <a:ext cx="47435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1. </a:t>
            </a:r>
            <a:r>
              <a:rPr lang="en-US" altLang="ko-KR" dirty="0" err="1" smtClean="0"/>
              <a:t>sumstr</a:t>
            </a:r>
            <a:r>
              <a:rPr lang="en-US" altLang="ko-KR" dirty="0" smtClean="0"/>
              <a:t> </a:t>
            </a:r>
            <a:r>
              <a:rPr lang="en-US" altLang="ko-KR" dirty="0"/>
              <a:t>&lt;- matrix(apply(matrix(</a:t>
            </a:r>
            <a:r>
              <a:rPr lang="en-US" altLang="ko-KR" dirty="0" err="1"/>
              <a:t>matrixfind</a:t>
            </a:r>
            <a:r>
              <a:rPr lang="en-US" altLang="ko-KR" dirty="0"/>
              <a:t>),2,sum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Apply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T,F</a:t>
            </a:r>
            <a:r>
              <a:rPr lang="ko-KR" altLang="en-US" dirty="0" smtClean="0"/>
              <a:t>로 되어있는 </a:t>
            </a:r>
            <a:r>
              <a:rPr lang="en-US" altLang="ko-KR" dirty="0" err="1" smtClean="0"/>
              <a:t>matrixfind</a:t>
            </a:r>
            <a:r>
              <a:rPr lang="ko-KR" altLang="en-US" dirty="0" smtClean="0"/>
              <a:t>를 간단하게 더한다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nmatrix2&lt;-nmatrix2[-1,]</a:t>
            </a:r>
          </a:p>
          <a:p>
            <a:r>
              <a:rPr lang="en-US" altLang="ko-KR" dirty="0"/>
              <a:t>    return(matrix(nmatrix2,x,1</a:t>
            </a:r>
            <a:r>
              <a:rPr lang="en-US" altLang="ko-KR" dirty="0" smtClean="0"/>
              <a:t>))</a:t>
            </a:r>
          </a:p>
          <a:p>
            <a:r>
              <a:rPr lang="ko-KR" altLang="en-US" dirty="0" smtClean="0"/>
              <a:t>결과매트릭스를 </a:t>
            </a:r>
            <a:r>
              <a:rPr lang="en-US" altLang="ko-KR" dirty="0" smtClean="0"/>
              <a:t>return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처음에 생성했던 </a:t>
            </a:r>
            <a:r>
              <a:rPr lang="en-US" altLang="ko-KR" dirty="0" smtClean="0"/>
              <a:t>NA</a:t>
            </a:r>
            <a:r>
              <a:rPr lang="ko-KR" altLang="en-US" dirty="0" smtClean="0"/>
              <a:t>행을 지워준다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933" t="22565" r="48498" b="33504"/>
          <a:stretch/>
        </p:blipFill>
        <p:spPr>
          <a:xfrm>
            <a:off x="5096933" y="473358"/>
            <a:ext cx="6400800" cy="616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9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948" y="-151096"/>
            <a:ext cx="8222109" cy="1217836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 smtClean="0"/>
              <a:t>2</a:t>
            </a:r>
            <a:r>
              <a:rPr lang="ko-KR" altLang="en-US" sz="4400" dirty="0" smtClean="0"/>
              <a:t>번</a:t>
            </a:r>
            <a:r>
              <a:rPr lang="en-US" altLang="ko-KR" sz="4400" dirty="0"/>
              <a:t> </a:t>
            </a:r>
            <a:r>
              <a:rPr lang="ko-KR" altLang="en-US" sz="4400" dirty="0" err="1" smtClean="0"/>
              <a:t>출력값</a:t>
            </a:r>
            <a:endParaRPr lang="en-US" altLang="ko-KR" sz="44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471948" y="1243546"/>
            <a:ext cx="1041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014" y="1845733"/>
            <a:ext cx="474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실행소스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765" t="58290" r="45159" b="22906"/>
          <a:stretch/>
        </p:blipFill>
        <p:spPr>
          <a:xfrm>
            <a:off x="201014" y="2215065"/>
            <a:ext cx="5014452" cy="22690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68376" r="48498"/>
          <a:stretch/>
        </p:blipFill>
        <p:spPr>
          <a:xfrm>
            <a:off x="5215466" y="2391872"/>
            <a:ext cx="6537412" cy="39199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13345" y="1527706"/>
            <a:ext cx="623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값</a:t>
            </a:r>
            <a:endParaRPr lang="en-US" altLang="ko-KR" dirty="0" smtClean="0"/>
          </a:p>
          <a:p>
            <a:r>
              <a:rPr lang="en-US" altLang="ko-KR" dirty="0" smtClean="0"/>
              <a:t>‘a’, ‘aa’</a:t>
            </a:r>
            <a:r>
              <a:rPr lang="ko-KR" altLang="en-US" dirty="0" smtClean="0"/>
              <a:t>가 들어간 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열의 </a:t>
            </a:r>
            <a:r>
              <a:rPr lang="ko-KR" altLang="en-US" dirty="0" err="1"/>
              <a:t>개</a:t>
            </a:r>
            <a:r>
              <a:rPr lang="ko-KR" altLang="en-US" dirty="0" err="1" smtClean="0"/>
              <a:t>수을</a:t>
            </a:r>
            <a:r>
              <a:rPr lang="ko-KR" altLang="en-US" dirty="0" smtClean="0"/>
              <a:t> 각각 반환한다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154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268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NanumGothic</vt:lpstr>
      <vt:lpstr>맑은 고딕</vt:lpstr>
      <vt:lpstr>Arial</vt:lpstr>
      <vt:lpstr>Cambria Math</vt:lpstr>
      <vt:lpstr>Office 테마</vt:lpstr>
      <vt:lpstr>DS221-02주차-과제-v11</vt:lpstr>
      <vt:lpstr>과제 내용</vt:lpstr>
      <vt:lpstr>1번</vt:lpstr>
      <vt:lpstr>1번_apply</vt:lpstr>
      <vt:lpstr>1번 출력값</vt:lpstr>
      <vt:lpstr>2번</vt:lpstr>
      <vt:lpstr>2번_apply</vt:lpstr>
      <vt:lpstr>2번 출력값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DS221-01주 과제-v05</dc:title>
  <dc:creator>이해찬</dc:creator>
  <cp:lastModifiedBy>이해찬</cp:lastModifiedBy>
  <cp:revision>13</cp:revision>
  <dcterms:created xsi:type="dcterms:W3CDTF">2022-03-03T15:19:23Z</dcterms:created>
  <dcterms:modified xsi:type="dcterms:W3CDTF">2022-03-12T16:03:33Z</dcterms:modified>
</cp:coreProperties>
</file>