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3" r:id="rId4"/>
  </p:sldMasterIdLst>
  <p:notesMasterIdLst>
    <p:notesMasterId r:id="rId41"/>
  </p:notesMasterIdLst>
  <p:handoutMasterIdLst>
    <p:handoutMasterId r:id="rId42"/>
  </p:handoutMasterIdLst>
  <p:sldIdLst>
    <p:sldId id="341" r:id="rId5"/>
    <p:sldId id="258" r:id="rId6"/>
    <p:sldId id="256" r:id="rId7"/>
    <p:sldId id="376" r:id="rId8"/>
    <p:sldId id="260" r:id="rId9"/>
    <p:sldId id="263" r:id="rId10"/>
    <p:sldId id="264" r:id="rId11"/>
    <p:sldId id="393" r:id="rId12"/>
    <p:sldId id="265" r:id="rId13"/>
    <p:sldId id="266" r:id="rId14"/>
    <p:sldId id="279" r:id="rId15"/>
    <p:sldId id="267" r:id="rId16"/>
    <p:sldId id="269" r:id="rId17"/>
    <p:sldId id="394" r:id="rId18"/>
    <p:sldId id="422" r:id="rId19"/>
    <p:sldId id="268" r:id="rId20"/>
    <p:sldId id="294" r:id="rId21"/>
    <p:sldId id="392" r:id="rId22"/>
    <p:sldId id="378" r:id="rId23"/>
    <p:sldId id="423" r:id="rId24"/>
    <p:sldId id="424" r:id="rId25"/>
    <p:sldId id="308" r:id="rId26"/>
    <p:sldId id="309" r:id="rId27"/>
    <p:sldId id="276" r:id="rId28"/>
    <p:sldId id="277" r:id="rId29"/>
    <p:sldId id="278" r:id="rId30"/>
    <p:sldId id="280" r:id="rId31"/>
    <p:sldId id="281" r:id="rId32"/>
    <p:sldId id="282" r:id="rId33"/>
    <p:sldId id="283" r:id="rId34"/>
    <p:sldId id="284" r:id="rId35"/>
    <p:sldId id="290" r:id="rId36"/>
    <p:sldId id="285" r:id="rId37"/>
    <p:sldId id="287" r:id="rId38"/>
    <p:sldId id="288" r:id="rId39"/>
    <p:sldId id="425" r:id="rId40"/>
  </p:sldIdLst>
  <p:sldSz cx="9144000" cy="6858000" type="screen4x3"/>
  <p:notesSz cx="7010400" cy="9296400"/>
  <p:defaultTextStyle>
    <a:defPPr>
      <a:defRPr lang="en-US"/>
    </a:defPPr>
    <a:lvl1pPr algn="l" rtl="0" fontAlgn="base">
      <a:spcBef>
        <a:spcPct val="0"/>
      </a:spcBef>
      <a:spcAft>
        <a:spcPct val="0"/>
      </a:spcAft>
      <a:defRPr sz="2800" kern="1200">
        <a:solidFill>
          <a:schemeClr val="tx1"/>
        </a:solidFill>
        <a:latin typeface="Tahoma" pitchFamily="34" charset="0"/>
        <a:ea typeface="+mn-ea"/>
        <a:cs typeface="+mn-cs"/>
      </a:defRPr>
    </a:lvl1pPr>
    <a:lvl2pPr marL="457200" algn="l" rtl="0" fontAlgn="base">
      <a:spcBef>
        <a:spcPct val="0"/>
      </a:spcBef>
      <a:spcAft>
        <a:spcPct val="0"/>
      </a:spcAft>
      <a:defRPr sz="2800" kern="1200">
        <a:solidFill>
          <a:schemeClr val="tx1"/>
        </a:solidFill>
        <a:latin typeface="Tahoma" pitchFamily="34" charset="0"/>
        <a:ea typeface="+mn-ea"/>
        <a:cs typeface="+mn-cs"/>
      </a:defRPr>
    </a:lvl2pPr>
    <a:lvl3pPr marL="914400" algn="l" rtl="0" fontAlgn="base">
      <a:spcBef>
        <a:spcPct val="0"/>
      </a:spcBef>
      <a:spcAft>
        <a:spcPct val="0"/>
      </a:spcAft>
      <a:defRPr sz="2800" kern="1200">
        <a:solidFill>
          <a:schemeClr val="tx1"/>
        </a:solidFill>
        <a:latin typeface="Tahoma" pitchFamily="34" charset="0"/>
        <a:ea typeface="+mn-ea"/>
        <a:cs typeface="+mn-cs"/>
      </a:defRPr>
    </a:lvl3pPr>
    <a:lvl4pPr marL="1371600" algn="l" rtl="0" fontAlgn="base">
      <a:spcBef>
        <a:spcPct val="0"/>
      </a:spcBef>
      <a:spcAft>
        <a:spcPct val="0"/>
      </a:spcAft>
      <a:defRPr sz="2800" kern="1200">
        <a:solidFill>
          <a:schemeClr val="tx1"/>
        </a:solidFill>
        <a:latin typeface="Tahoma" pitchFamily="34" charset="0"/>
        <a:ea typeface="+mn-ea"/>
        <a:cs typeface="+mn-cs"/>
      </a:defRPr>
    </a:lvl4pPr>
    <a:lvl5pPr marL="1828800" algn="l" rtl="0" fontAlgn="base">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1" hangingPunct="1">
      <a:defRPr sz="2800" kern="1200">
        <a:solidFill>
          <a:schemeClr val="tx1"/>
        </a:solidFill>
        <a:latin typeface="Tahoma" pitchFamily="34" charset="0"/>
        <a:ea typeface="+mn-ea"/>
        <a:cs typeface="+mn-cs"/>
      </a:defRPr>
    </a:lvl6pPr>
    <a:lvl7pPr marL="2743200" algn="l" defTabSz="914400" rtl="0" eaLnBrk="1" latinLnBrk="1" hangingPunct="1">
      <a:defRPr sz="2800" kern="1200">
        <a:solidFill>
          <a:schemeClr val="tx1"/>
        </a:solidFill>
        <a:latin typeface="Tahoma" pitchFamily="34" charset="0"/>
        <a:ea typeface="+mn-ea"/>
        <a:cs typeface="+mn-cs"/>
      </a:defRPr>
    </a:lvl7pPr>
    <a:lvl8pPr marL="3200400" algn="l" defTabSz="914400" rtl="0" eaLnBrk="1" latinLnBrk="1" hangingPunct="1">
      <a:defRPr sz="2800" kern="1200">
        <a:solidFill>
          <a:schemeClr val="tx1"/>
        </a:solidFill>
        <a:latin typeface="Tahoma" pitchFamily="34" charset="0"/>
        <a:ea typeface="+mn-ea"/>
        <a:cs typeface="+mn-cs"/>
      </a:defRPr>
    </a:lvl8pPr>
    <a:lvl9pPr marL="3657600" algn="l" defTabSz="914400" rtl="0" eaLnBrk="1" latinLnBrk="1" hangingPunct="1">
      <a:defRPr sz="2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990000"/>
    <a:srgbClr val="3E6A54"/>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89" autoAdjust="0"/>
    <p:restoredTop sz="71346" autoAdjust="0"/>
  </p:normalViewPr>
  <p:slideViewPr>
    <p:cSldViewPr>
      <p:cViewPr varScale="1">
        <p:scale>
          <a:sx n="61" d="100"/>
          <a:sy n="61" d="100"/>
        </p:scale>
        <p:origin x="1819" y="5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온승엽 소프트웨어학과(교수)" userId="79d833d6-521a-4182-9020-214523a87475" providerId="ADAL" clId="{41B117B4-8E84-46FE-B396-19175ED90822}"/>
    <pc:docChg chg="custSel addSld modSld">
      <pc:chgData name="온승엽 소프트웨어학과(교수)" userId="79d833d6-521a-4182-9020-214523a87475" providerId="ADAL" clId="{41B117B4-8E84-46FE-B396-19175ED90822}" dt="2021-03-02T23:29:00.952" v="74" actId="20577"/>
      <pc:docMkLst>
        <pc:docMk/>
      </pc:docMkLst>
      <pc:sldChg chg="modSp add">
        <pc:chgData name="온승엽 소프트웨어학과(교수)" userId="79d833d6-521a-4182-9020-214523a87475" providerId="ADAL" clId="{41B117B4-8E84-46FE-B396-19175ED90822}" dt="2021-03-02T23:29:00.952" v="74" actId="20577"/>
        <pc:sldMkLst>
          <pc:docMk/>
          <pc:sldMk cId="708740815" sldId="425"/>
        </pc:sldMkLst>
        <pc:spChg chg="mod">
          <ac:chgData name="온승엽 소프트웨어학과(교수)" userId="79d833d6-521a-4182-9020-214523a87475" providerId="ADAL" clId="{41B117B4-8E84-46FE-B396-19175ED90822}" dt="2021-03-02T23:28:47.194" v="15"/>
          <ac:spMkLst>
            <pc:docMk/>
            <pc:sldMk cId="708740815" sldId="425"/>
            <ac:spMk id="2" creationId="{EEC5E7C7-719B-4D88-B08C-3395008C09BC}"/>
          </ac:spMkLst>
        </pc:spChg>
        <pc:spChg chg="mod">
          <ac:chgData name="온승엽 소프트웨어학과(교수)" userId="79d833d6-521a-4182-9020-214523a87475" providerId="ADAL" clId="{41B117B4-8E84-46FE-B396-19175ED90822}" dt="2021-03-02T23:29:00.952" v="74" actId="20577"/>
          <ac:spMkLst>
            <pc:docMk/>
            <pc:sldMk cId="708740815" sldId="425"/>
            <ac:spMk id="3" creationId="{65769500-F3A9-43B6-9490-8E5DD12E43EF}"/>
          </ac:spMkLst>
        </pc:spChg>
      </pc:sldChg>
    </pc:docChg>
  </pc:docChgLst>
  <pc:docChgLst>
    <pc:chgData name="온승엽 소프트웨어학과(교수)" userId="79d833d6-521a-4182-9020-214523a87475" providerId="ADAL" clId="{55B9D8AB-D693-40B0-8BC4-D7AFD60D255E}"/>
    <pc:docChg chg="custSel delSld modSld">
      <pc:chgData name="온승엽 소프트웨어학과(교수)" userId="79d833d6-521a-4182-9020-214523a87475" providerId="ADAL" clId="{55B9D8AB-D693-40B0-8BC4-D7AFD60D255E}" dt="2021-03-02T22:57:50.750" v="458" actId="20577"/>
      <pc:docMkLst>
        <pc:docMk/>
      </pc:docMkLst>
      <pc:sldChg chg="modSp del">
        <pc:chgData name="온승엽 소프트웨어학과(교수)" userId="79d833d6-521a-4182-9020-214523a87475" providerId="ADAL" clId="{55B9D8AB-D693-40B0-8BC4-D7AFD60D255E}" dt="2021-03-02T22:37:57.461" v="1" actId="2696"/>
        <pc:sldMkLst>
          <pc:docMk/>
          <pc:sldMk cId="0" sldId="257"/>
        </pc:sldMkLst>
        <pc:spChg chg="mod">
          <ac:chgData name="온승엽 소프트웨어학과(교수)" userId="79d833d6-521a-4182-9020-214523a87475" providerId="ADAL" clId="{55B9D8AB-D693-40B0-8BC4-D7AFD60D255E}" dt="2021-03-02T22:37:54.912" v="0"/>
          <ac:spMkLst>
            <pc:docMk/>
            <pc:sldMk cId="0" sldId="257"/>
            <ac:spMk id="4099" creationId="{BA83EA7A-554A-4992-93A1-D84D78E9080A}"/>
          </ac:spMkLst>
        </pc:spChg>
      </pc:sldChg>
      <pc:sldChg chg="modSp">
        <pc:chgData name="온승엽 소프트웨어학과(교수)" userId="79d833d6-521a-4182-9020-214523a87475" providerId="ADAL" clId="{55B9D8AB-D693-40B0-8BC4-D7AFD60D255E}" dt="2021-03-02T22:38:03.108" v="2"/>
        <pc:sldMkLst>
          <pc:docMk/>
          <pc:sldMk cId="0" sldId="258"/>
        </pc:sldMkLst>
        <pc:spChg chg="mod">
          <ac:chgData name="온승엽 소프트웨어학과(교수)" userId="79d833d6-521a-4182-9020-214523a87475" providerId="ADAL" clId="{55B9D8AB-D693-40B0-8BC4-D7AFD60D255E}" dt="2021-03-02T22:38:03.108" v="2"/>
          <ac:spMkLst>
            <pc:docMk/>
            <pc:sldMk cId="0" sldId="258"/>
            <ac:spMk id="43013" creationId="{00000000-0000-0000-0000-000000000000}"/>
          </ac:spMkLst>
        </pc:spChg>
      </pc:sldChg>
      <pc:sldChg chg="modSp">
        <pc:chgData name="온승엽 소프트웨어학과(교수)" userId="79d833d6-521a-4182-9020-214523a87475" providerId="ADAL" clId="{55B9D8AB-D693-40B0-8BC4-D7AFD60D255E}" dt="2021-03-02T22:57:50.750" v="458" actId="20577"/>
        <pc:sldMkLst>
          <pc:docMk/>
          <pc:sldMk cId="0" sldId="308"/>
        </pc:sldMkLst>
        <pc:spChg chg="mod">
          <ac:chgData name="온승엽 소프트웨어학과(교수)" userId="79d833d6-521a-4182-9020-214523a87475" providerId="ADAL" clId="{55B9D8AB-D693-40B0-8BC4-D7AFD60D255E}" dt="2021-03-02T22:57:50.750" v="458" actId="20577"/>
          <ac:spMkLst>
            <pc:docMk/>
            <pc:sldMk cId="0" sldId="308"/>
            <ac:spMk id="2" creationId="{450E17C0-CCEB-4CF2-822F-49EECCE5DD19}"/>
          </ac:spMkLst>
        </pc:spChg>
        <pc:spChg chg="mod">
          <ac:chgData name="온승엽 소프트웨어학과(교수)" userId="79d833d6-521a-4182-9020-214523a87475" providerId="ADAL" clId="{55B9D8AB-D693-40B0-8BC4-D7AFD60D255E}" dt="2021-03-02T22:51:19.658" v="404" actId="20577"/>
          <ac:spMkLst>
            <pc:docMk/>
            <pc:sldMk cId="0" sldId="308"/>
            <ac:spMk id="3" creationId="{4589BA09-833B-4957-8BC8-7A60F4FC23B2}"/>
          </ac:spMkLst>
        </pc:spChg>
        <pc:spChg chg="mod">
          <ac:chgData name="온승엽 소프트웨어학과(교수)" userId="79d833d6-521a-4182-9020-214523a87475" providerId="ADAL" clId="{55B9D8AB-D693-40B0-8BC4-D7AFD60D255E}" dt="2021-03-02T22:54:40.902" v="409" actId="313"/>
          <ac:spMkLst>
            <pc:docMk/>
            <pc:sldMk cId="0" sldId="308"/>
            <ac:spMk id="7" creationId="{255FCEAD-2098-4069-B83D-F40BC4DD0B79}"/>
          </ac:spMkLst>
        </pc:spChg>
      </pc:sldChg>
      <pc:sldChg chg="modSp">
        <pc:chgData name="온승엽 소프트웨어학과(교수)" userId="79d833d6-521a-4182-9020-214523a87475" providerId="ADAL" clId="{55B9D8AB-D693-40B0-8BC4-D7AFD60D255E}" dt="2021-03-02T22:47:21.060" v="379"/>
        <pc:sldMkLst>
          <pc:docMk/>
          <pc:sldMk cId="1552365624" sldId="392"/>
        </pc:sldMkLst>
        <pc:spChg chg="mod">
          <ac:chgData name="온승엽 소프트웨어학과(교수)" userId="79d833d6-521a-4182-9020-214523a87475" providerId="ADAL" clId="{55B9D8AB-D693-40B0-8BC4-D7AFD60D255E}" dt="2021-03-02T22:47:21.060" v="379"/>
          <ac:spMkLst>
            <pc:docMk/>
            <pc:sldMk cId="1552365624" sldId="392"/>
            <ac:spMk id="4" creationId="{A94725D2-3681-4CF2-83A4-1C444DAA9391}"/>
          </ac:spMkLst>
        </pc:spChg>
      </pc:sldChg>
      <pc:sldChg chg="modSp">
        <pc:chgData name="온승엽 소프트웨어학과(교수)" userId="79d833d6-521a-4182-9020-214523a87475" providerId="ADAL" clId="{55B9D8AB-D693-40B0-8BC4-D7AFD60D255E}" dt="2021-03-02T22:49:21.852" v="391" actId="20577"/>
        <pc:sldMkLst>
          <pc:docMk/>
          <pc:sldMk cId="1263179602" sldId="393"/>
        </pc:sldMkLst>
        <pc:spChg chg="mod">
          <ac:chgData name="온승엽 소프트웨어학과(교수)" userId="79d833d6-521a-4182-9020-214523a87475" providerId="ADAL" clId="{55B9D8AB-D693-40B0-8BC4-D7AFD60D255E}" dt="2021-03-02T22:49:21.852" v="391" actId="20577"/>
          <ac:spMkLst>
            <pc:docMk/>
            <pc:sldMk cId="1263179602" sldId="393"/>
            <ac:spMk id="15362" creationId="{D8072129-7359-4957-8175-47F6B71C1E4F}"/>
          </ac:spMkLst>
        </pc:spChg>
      </pc:sldChg>
      <pc:sldChg chg="delSp modSp">
        <pc:chgData name="온승엽 소프트웨어학과(교수)" userId="79d833d6-521a-4182-9020-214523a87475" providerId="ADAL" clId="{55B9D8AB-D693-40B0-8BC4-D7AFD60D255E}" dt="2021-03-02T22:48:06.989" v="381" actId="478"/>
        <pc:sldMkLst>
          <pc:docMk/>
          <pc:sldMk cId="0" sldId="423"/>
        </pc:sldMkLst>
        <pc:spChg chg="del mod">
          <ac:chgData name="온승엽 소프트웨어학과(교수)" userId="79d833d6-521a-4182-9020-214523a87475" providerId="ADAL" clId="{55B9D8AB-D693-40B0-8BC4-D7AFD60D255E}" dt="2021-03-02T22:48:06.989" v="381" actId="478"/>
          <ac:spMkLst>
            <pc:docMk/>
            <pc:sldMk cId="0" sldId="423"/>
            <ac:spMk id="2" creationId="{583E0DBF-0B11-4066-AACE-061F1D6C9C8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defTabSz="935038">
              <a:defRPr sz="1200">
                <a:ea typeface="굴림" charset="-127"/>
              </a:defRPr>
            </a:lvl1pPr>
          </a:lstStyle>
          <a:p>
            <a:pPr>
              <a:defRPr/>
            </a:pPr>
            <a:endParaRPr lang="en-US" altLang="ko-KR" dirty="0">
              <a:ea typeface="맑은 고딕" panose="020B0503020000020004" pitchFamily="50" charset="-127"/>
            </a:endParaRPr>
          </a:p>
        </p:txBody>
      </p:sp>
      <p:sp>
        <p:nvSpPr>
          <p:cNvPr id="464899" name="Rectangle 3"/>
          <p:cNvSpPr>
            <a:spLocks noGrp="1" noChangeArrowheads="1"/>
          </p:cNvSpPr>
          <p:nvPr>
            <p:ph type="dt" sz="quarter" idx="1"/>
          </p:nvPr>
        </p:nvSpPr>
        <p:spPr bwMode="auto">
          <a:xfrm>
            <a:off x="398780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algn="r" defTabSz="935038">
              <a:defRPr sz="1200">
                <a:ea typeface="굴림" charset="-127"/>
              </a:defRPr>
            </a:lvl1pPr>
          </a:lstStyle>
          <a:p>
            <a:pPr>
              <a:defRPr/>
            </a:pPr>
            <a:endParaRPr lang="en-US" altLang="ko-KR" dirty="0">
              <a:ea typeface="맑은 고딕" panose="020B0503020000020004" pitchFamily="50" charset="-127"/>
            </a:endParaRPr>
          </a:p>
        </p:txBody>
      </p:sp>
      <p:sp>
        <p:nvSpPr>
          <p:cNvPr id="464900" name="Rectangle 4"/>
          <p:cNvSpPr>
            <a:spLocks noGrp="1" noChangeArrowheads="1"/>
          </p:cNvSpPr>
          <p:nvPr>
            <p:ph type="ftr" sz="quarter" idx="2"/>
          </p:nvPr>
        </p:nvSpPr>
        <p:spPr bwMode="auto">
          <a:xfrm>
            <a:off x="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defTabSz="935038">
              <a:defRPr sz="1200">
                <a:ea typeface="굴림" charset="-127"/>
              </a:defRPr>
            </a:lvl1pPr>
          </a:lstStyle>
          <a:p>
            <a:pPr>
              <a:defRPr/>
            </a:pPr>
            <a:endParaRPr lang="en-US" altLang="ko-KR" dirty="0">
              <a:ea typeface="맑은 고딕" panose="020B0503020000020004" pitchFamily="50" charset="-127"/>
            </a:endParaRPr>
          </a:p>
        </p:txBody>
      </p:sp>
      <p:sp>
        <p:nvSpPr>
          <p:cNvPr id="464901" name="Rectangle 5"/>
          <p:cNvSpPr>
            <a:spLocks noGrp="1" noChangeArrowheads="1"/>
          </p:cNvSpPr>
          <p:nvPr>
            <p:ph type="sldNum" sz="quarter" idx="3"/>
          </p:nvPr>
        </p:nvSpPr>
        <p:spPr bwMode="auto">
          <a:xfrm>
            <a:off x="398780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algn="r" defTabSz="935038">
              <a:defRPr sz="1200">
                <a:ea typeface="굴림" charset="-127"/>
              </a:defRPr>
            </a:lvl1pPr>
          </a:lstStyle>
          <a:p>
            <a:pPr>
              <a:defRPr/>
            </a:pPr>
            <a:fld id="{CA5EFCD8-29B8-4730-8B84-1F7B2109B498}" type="slidenum">
              <a:rPr lang="en-US" altLang="ko-KR">
                <a:ea typeface="맑은 고딕" panose="020B0503020000020004" pitchFamily="50" charset="-127"/>
              </a:rPr>
              <a:pPr>
                <a:defRPr/>
              </a:pPr>
              <a:t>‹#›</a:t>
            </a:fld>
            <a:endParaRPr lang="en-US" altLang="ko-KR" dirty="0">
              <a:ea typeface="맑은 고딕" panose="020B0503020000020004" pitchFamily="50" charset="-127"/>
            </a:endParaRPr>
          </a:p>
        </p:txBody>
      </p:sp>
    </p:spTree>
    <p:extLst>
      <p:ext uri="{BB962C8B-B14F-4D97-AF65-F5344CB8AC3E}">
        <p14:creationId xmlns:p14="http://schemas.microsoft.com/office/powerpoint/2010/main" val="4159883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a:defRPr sz="1200">
                <a:ea typeface="맑은 고딕" panose="020B0503020000020004" pitchFamily="50" charset="-127"/>
              </a:defRPr>
            </a:lvl1pPr>
          </a:lstStyle>
          <a:p>
            <a:pPr>
              <a:defRPr/>
            </a:pPr>
            <a:endParaRPr lang="en-US" altLang="ko-KR" dirty="0"/>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a:defRPr sz="1200">
                <a:ea typeface="맑은 고딕" panose="020B0503020000020004" pitchFamily="50" charset="-127"/>
              </a:defRPr>
            </a:lvl1pPr>
          </a:lstStyle>
          <a:p>
            <a:pPr>
              <a:defRPr/>
            </a:pPr>
            <a:endParaRPr lang="en-US" altLang="ko-KR" dirty="0"/>
          </a:p>
        </p:txBody>
      </p:sp>
      <p:sp>
        <p:nvSpPr>
          <p:cNvPr id="829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4301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a:defRPr sz="1200">
                <a:ea typeface="맑은 고딕" panose="020B0503020000020004" pitchFamily="50" charset="-127"/>
              </a:defRPr>
            </a:lvl1pPr>
          </a:lstStyle>
          <a:p>
            <a:pPr>
              <a:defRPr/>
            </a:pPr>
            <a:endParaRPr lang="en-US" altLang="ko-KR" dirty="0"/>
          </a:p>
        </p:txBody>
      </p:sp>
      <p:sp>
        <p:nvSpPr>
          <p:cNvPr id="4301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ea typeface="맑은 고딕" panose="020B0503020000020004" pitchFamily="50" charset="-127"/>
              </a:defRPr>
            </a:lvl1pPr>
          </a:lstStyle>
          <a:p>
            <a:pPr>
              <a:defRPr/>
            </a:pPr>
            <a:fld id="{947CF5B9-0E8F-46B8-BA46-59A1DC8CD68A}" type="slidenum">
              <a:rPr lang="en-US" altLang="ko-KR" smtClean="0"/>
              <a:pPr>
                <a:defRPr/>
              </a:pPr>
              <a:t>‹#›</a:t>
            </a:fld>
            <a:endParaRPr lang="en-US" altLang="ko-KR" dirty="0"/>
          </a:p>
        </p:txBody>
      </p:sp>
    </p:spTree>
    <p:extLst>
      <p:ext uri="{BB962C8B-B14F-4D97-AF65-F5344CB8AC3E}">
        <p14:creationId xmlns:p14="http://schemas.microsoft.com/office/powerpoint/2010/main" val="262400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슬라이드 이미지 개체 틀 1"/>
          <p:cNvSpPr>
            <a:spLocks noGrp="1" noRot="1" noChangeAspect="1" noTextEdit="1"/>
          </p:cNvSpPr>
          <p:nvPr>
            <p:ph type="sldImg"/>
          </p:nvPr>
        </p:nvSpPr>
        <p:spPr>
          <a:xfrm>
            <a:off x="1181100" y="696913"/>
            <a:ext cx="4648200" cy="3486150"/>
          </a:xfrm>
          <a:ln/>
        </p:spPr>
      </p:sp>
      <p:sp>
        <p:nvSpPr>
          <p:cNvPr id="110595"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dirty="0"/>
          </a:p>
        </p:txBody>
      </p:sp>
      <p:sp>
        <p:nvSpPr>
          <p:cNvPr id="110596"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itchFamily="34" charset="0"/>
              </a:defRPr>
            </a:lvl1pPr>
            <a:lvl2pPr marL="742950" indent="-285750" defTabSz="931863" eaLnBrk="0" hangingPunct="0">
              <a:defRPr sz="2800">
                <a:solidFill>
                  <a:schemeClr val="tx1"/>
                </a:solidFill>
                <a:latin typeface="Tahoma" pitchFamily="34" charset="0"/>
              </a:defRPr>
            </a:lvl2pPr>
            <a:lvl3pPr marL="1143000" indent="-228600" defTabSz="931863" eaLnBrk="0" hangingPunct="0">
              <a:defRPr sz="2800">
                <a:solidFill>
                  <a:schemeClr val="tx1"/>
                </a:solidFill>
                <a:latin typeface="Tahoma" pitchFamily="34" charset="0"/>
              </a:defRPr>
            </a:lvl3pPr>
            <a:lvl4pPr marL="1600200" indent="-228600" defTabSz="931863" eaLnBrk="0" hangingPunct="0">
              <a:defRPr sz="2800">
                <a:solidFill>
                  <a:schemeClr val="tx1"/>
                </a:solidFill>
                <a:latin typeface="Tahoma" pitchFamily="34" charset="0"/>
              </a:defRPr>
            </a:lvl4pPr>
            <a:lvl5pPr marL="2057400" indent="-228600" defTabSz="931863" eaLnBrk="0" hangingPunct="0">
              <a:defRPr sz="2800">
                <a:solidFill>
                  <a:schemeClr val="tx1"/>
                </a:solidFill>
                <a:latin typeface="Tahoma" pitchFamily="34" charset="0"/>
              </a:defRPr>
            </a:lvl5pPr>
            <a:lvl6pPr marL="2514600" indent="-228600" defTabSz="931863" eaLnBrk="0" fontAlgn="base" hangingPunct="0">
              <a:spcBef>
                <a:spcPct val="0"/>
              </a:spcBef>
              <a:spcAft>
                <a:spcPct val="0"/>
              </a:spcAft>
              <a:defRPr sz="2800">
                <a:solidFill>
                  <a:schemeClr val="tx1"/>
                </a:solidFill>
                <a:latin typeface="Tahoma" pitchFamily="34" charset="0"/>
              </a:defRPr>
            </a:lvl6pPr>
            <a:lvl7pPr marL="2971800" indent="-228600" defTabSz="931863" eaLnBrk="0" fontAlgn="base" hangingPunct="0">
              <a:spcBef>
                <a:spcPct val="0"/>
              </a:spcBef>
              <a:spcAft>
                <a:spcPct val="0"/>
              </a:spcAft>
              <a:defRPr sz="2800">
                <a:solidFill>
                  <a:schemeClr val="tx1"/>
                </a:solidFill>
                <a:latin typeface="Tahoma" pitchFamily="34" charset="0"/>
              </a:defRPr>
            </a:lvl7pPr>
            <a:lvl8pPr marL="3429000" indent="-228600" defTabSz="931863" eaLnBrk="0" fontAlgn="base" hangingPunct="0">
              <a:spcBef>
                <a:spcPct val="0"/>
              </a:spcBef>
              <a:spcAft>
                <a:spcPct val="0"/>
              </a:spcAft>
              <a:defRPr sz="2800">
                <a:solidFill>
                  <a:schemeClr val="tx1"/>
                </a:solidFill>
                <a:latin typeface="Tahoma" pitchFamily="34" charset="0"/>
              </a:defRPr>
            </a:lvl8pPr>
            <a:lvl9pPr marL="3886200" indent="-228600" defTabSz="931863" eaLnBrk="0" fontAlgn="base" hangingPunct="0">
              <a:spcBef>
                <a:spcPct val="0"/>
              </a:spcBef>
              <a:spcAft>
                <a:spcPct val="0"/>
              </a:spcAft>
              <a:defRPr sz="2800">
                <a:solidFill>
                  <a:schemeClr val="tx1"/>
                </a:solidFill>
                <a:latin typeface="Tahoma" pitchFamily="34" charset="0"/>
              </a:defRPr>
            </a:lvl9pPr>
          </a:lstStyle>
          <a:p>
            <a:pPr eaLnBrk="1" hangingPunct="1"/>
            <a:fld id="{61C58973-DABB-48DC-9847-997258882CEE}" type="slidenum">
              <a:rPr lang="en-US" altLang="ko-KR" sz="1200" smtClean="0"/>
              <a:pPr eaLnBrk="1" hangingPunct="1"/>
              <a:t>2</a:t>
            </a:fld>
            <a:endParaRPr lang="en-US" altLang="ko-KR" sz="1200" dirty="0"/>
          </a:p>
        </p:txBody>
      </p:sp>
    </p:spTree>
    <p:extLst>
      <p:ext uri="{BB962C8B-B14F-4D97-AF65-F5344CB8AC3E}">
        <p14:creationId xmlns:p14="http://schemas.microsoft.com/office/powerpoint/2010/main" val="1503900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0FFDBD7D-23F4-4D26-8E96-906D825847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C78B0F3A-33E4-45E6-ABD3-C16B5D61B28B}" type="slidenum">
              <a:rPr lang="en-US" altLang="ko-KR" sz="1200"/>
              <a:pPr/>
              <a:t>12</a:t>
            </a:fld>
            <a:endParaRPr lang="en-US" altLang="ko-KR" sz="1200"/>
          </a:p>
        </p:txBody>
      </p:sp>
      <p:sp>
        <p:nvSpPr>
          <p:cNvPr id="24579" name="Rectangle 2">
            <a:extLst>
              <a:ext uri="{FF2B5EF4-FFF2-40B4-BE49-F238E27FC236}">
                <a16:creationId xmlns:a16="http://schemas.microsoft.com/office/drawing/2014/main" id="{C327ECFF-71E0-4A56-9372-DD0E175CF2D3}"/>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4FA4C44B-7C5A-4FC7-851D-F2ED9520D5A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a:ea typeface="굴림" panose="020B0600000101010101" pitchFamily="50" charset="-127"/>
              </a:rPr>
              <a:t>R comes with its own windowing system. You can directly type your commands in R window and run from there. While this is simple and easy for simple, uncomplicated data analytical tasks, you will need to use a text editor to type your commands and write your own programs. If you are using Linux, we recommend that you use ESS (Emacs Speaks Statistics), and WinEdt or Tinn-R if you are using Windows. Once you have gained experience, it is a good idea to run R in batch mode from a linux box or a dos console.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A0B38C75-F7F0-4621-B8A5-A8E7BBE0872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1ED64D61-C44E-457E-9194-D93BA0348CEB}" type="slidenum">
              <a:rPr lang="en-US" altLang="ko-KR" sz="1200"/>
              <a:pPr/>
              <a:t>13</a:t>
            </a:fld>
            <a:endParaRPr lang="en-US" altLang="ko-KR" sz="1200"/>
          </a:p>
        </p:txBody>
      </p:sp>
      <p:sp>
        <p:nvSpPr>
          <p:cNvPr id="26627" name="Rectangle 2">
            <a:extLst>
              <a:ext uri="{FF2B5EF4-FFF2-40B4-BE49-F238E27FC236}">
                <a16:creationId xmlns:a16="http://schemas.microsoft.com/office/drawing/2014/main" id="{5628EA68-5016-473F-A2E4-B02C818BAF09}"/>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222AD76A-784A-40A6-A2FD-B29B5147365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dirty="0">
                <a:ea typeface="굴림" panose="020B0600000101010101" pitchFamily="50" charset="-127"/>
              </a:rPr>
              <a:t>As you can see, above is the R working area. Here you can type your commands, write your programs, and accomplish all the tasks that you want to do with R. I find it useful to issue the command “source(“&lt;</a:t>
            </a:r>
            <a:r>
              <a:rPr lang="en-US" altLang="ko-KR" dirty="0" err="1">
                <a:ea typeface="굴림" panose="020B0600000101010101" pitchFamily="50" charset="-127"/>
              </a:rPr>
              <a:t>myfile.R</a:t>
            </a:r>
            <a:r>
              <a:rPr lang="en-US" altLang="ko-KR" dirty="0">
                <a:ea typeface="굴림" panose="020B0600000101010101" pitchFamily="50" charset="-127"/>
              </a:rPr>
              <a:t>&gt;”)”, where &lt;</a:t>
            </a:r>
            <a:r>
              <a:rPr lang="en-US" altLang="ko-KR" dirty="0" err="1">
                <a:ea typeface="굴림" panose="020B0600000101010101" pitchFamily="50" charset="-127"/>
              </a:rPr>
              <a:t>myfile.R</a:t>
            </a:r>
            <a:r>
              <a:rPr lang="en-US" altLang="ko-KR" dirty="0">
                <a:ea typeface="굴림" panose="020B0600000101010101" pitchFamily="50" charset="-127"/>
              </a:rPr>
              <a:t>&gt; is replaced with the filename you want to work with. Remember, that </a:t>
            </a:r>
            <a:r>
              <a:rPr lang="en-US" altLang="ko-KR" dirty="0" err="1">
                <a:ea typeface="굴림" panose="020B0600000101010101" pitchFamily="50" charset="-127"/>
              </a:rPr>
              <a:t>myfile.R</a:t>
            </a:r>
            <a:r>
              <a:rPr lang="en-US" altLang="ko-KR" dirty="0">
                <a:ea typeface="굴림" panose="020B0600000101010101" pitchFamily="50" charset="-127"/>
              </a:rPr>
              <a:t> must be in the same folder or directory of your R, otherwise type the full directory path. If you do not want to see the results on this screen, but would rather save it to a different program from where you can see them directly, it helps to use the command “sink(&lt;</a:t>
            </a:r>
            <a:r>
              <a:rPr lang="en-US" altLang="ko-KR" dirty="0" err="1">
                <a:ea typeface="굴림" panose="020B0600000101010101" pitchFamily="50" charset="-127"/>
              </a:rPr>
              <a:t>filename.Rout</a:t>
            </a:r>
            <a:r>
              <a:rPr lang="en-US" altLang="ko-KR" dirty="0">
                <a:ea typeface="굴림" panose="020B0600000101010101" pitchFamily="50" charset="-127"/>
              </a:rPr>
              <a:t>&gt;) where &lt;</a:t>
            </a:r>
            <a:r>
              <a:rPr lang="en-US" altLang="ko-KR" dirty="0" err="1">
                <a:ea typeface="굴림" panose="020B0600000101010101" pitchFamily="50" charset="-127"/>
              </a:rPr>
              <a:t>filename.Rout</a:t>
            </a:r>
            <a:r>
              <a:rPr lang="en-US" altLang="ko-KR" dirty="0">
                <a:ea typeface="굴림" panose="020B0600000101010101" pitchFamily="50" charset="-127"/>
              </a:rPr>
              <a:t>&gt; is replaced with the filename of your choice. We prefer to use the suffix “Rout” for R outputs so that it helps to search and distinguish this file from others.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50D2FC1A-1343-48C7-95C8-5BE2D6246D4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95EBA87B-4ED2-4CFD-8E2E-955D6348AD7D}" type="slidenum">
              <a:rPr lang="en-US" altLang="ko-KR" sz="1200"/>
              <a:pPr/>
              <a:t>16</a:t>
            </a:fld>
            <a:endParaRPr lang="en-US" altLang="ko-KR" sz="1200"/>
          </a:p>
        </p:txBody>
      </p:sp>
      <p:sp>
        <p:nvSpPr>
          <p:cNvPr id="28675" name="Rectangle 2">
            <a:extLst>
              <a:ext uri="{FF2B5EF4-FFF2-40B4-BE49-F238E27FC236}">
                <a16:creationId xmlns:a16="http://schemas.microsoft.com/office/drawing/2014/main" id="{31DE96F2-0E42-469C-8646-D69D550DF35B}"/>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ADC428D1-4215-4C72-873F-60D35777E0D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dirty="0">
                <a:ea typeface="굴림" panose="020B0600000101010101" pitchFamily="50" charset="-127"/>
              </a:rPr>
              <a:t>In general, when we work in an R session for doing statistical analysis, we first read the data, then use one or more packages, libraries, or sets of functions to work on the dataset. We can also write our own functions to accomplish specific tasks. We create outputs and create graphs and graphics. Save our work to a file or several files and terminate the R session. For terminate an R session, type “quit()” (note, even quit is a function), and the program asks you if it can save the R session. If you order “yes”, the session is saved as an .</a:t>
            </a:r>
            <a:r>
              <a:rPr lang="en-US" altLang="ko-KR" dirty="0" err="1">
                <a:ea typeface="굴림" panose="020B0600000101010101" pitchFamily="50" charset="-127"/>
              </a:rPr>
              <a:t>Rdata</a:t>
            </a:r>
            <a:r>
              <a:rPr lang="en-US" altLang="ko-KR" dirty="0">
                <a:ea typeface="굴림" panose="020B0600000101010101" pitchFamily="50" charset="-127"/>
              </a:rPr>
              <a:t> file and is available at a subsequent session.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947CF5B9-0E8F-46B8-BA46-59A1DC8CD68A}" type="slidenum">
              <a:rPr lang="en-US" altLang="ko-KR" smtClean="0"/>
              <a:pPr>
                <a:defRPr/>
              </a:pPr>
              <a:t>22</a:t>
            </a:fld>
            <a:endParaRPr lang="en-US" altLang="ko-KR" dirty="0"/>
          </a:p>
        </p:txBody>
      </p:sp>
    </p:spTree>
    <p:extLst>
      <p:ext uri="{BB962C8B-B14F-4D97-AF65-F5344CB8AC3E}">
        <p14:creationId xmlns:p14="http://schemas.microsoft.com/office/powerpoint/2010/main" val="1329357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71F3D99-5579-4134-84C7-C5DB9583E3A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5EC9371C-0C55-47E9-8A92-5EFF0F377E9D}" type="slidenum">
              <a:rPr lang="en-US" altLang="ko-KR" sz="1200"/>
              <a:pPr/>
              <a:t>24</a:t>
            </a:fld>
            <a:endParaRPr lang="en-US" altLang="ko-KR" sz="1200"/>
          </a:p>
        </p:txBody>
      </p:sp>
      <p:sp>
        <p:nvSpPr>
          <p:cNvPr id="40963" name="Rectangle 2">
            <a:extLst>
              <a:ext uri="{FF2B5EF4-FFF2-40B4-BE49-F238E27FC236}">
                <a16:creationId xmlns:a16="http://schemas.microsoft.com/office/drawing/2014/main" id="{BBE28FA6-72C3-4491-B339-647AC7AD142C}"/>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C46E2632-6AC6-4B45-8523-BCFFE2A7E31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dirty="0">
                <a:ea typeface="굴림" panose="020B0600000101010101" pitchFamily="50" charset="-127"/>
              </a:rPr>
              <a:t>R is a great software environment for graphing data. R base comes with its own set of graphing capabilities, in addition, you can also use libraries like lattice to draw high quality graphs. The simplest functions are plot, and learn more about plotting by using ?plot in an R session. In general, there are two different types of plotting – high level plotting, where graphs can be drawn with just one call (e.g. plot), or low level plotting, where additional lines or points can be drawn on the existing graph (for example point() function, that helps to draw lines/points on an existing graph). You can add legends to an existing graph by using the function legend(). For more information about how to draw legends, type ?legend at the command prompt. You can also save graphs to a variety of format for further actions. You can save the graphs as jpg, </a:t>
            </a:r>
            <a:r>
              <a:rPr lang="en-US" altLang="ko-KR" dirty="0" err="1">
                <a:ea typeface="굴림" panose="020B0600000101010101" pitchFamily="50" charset="-127"/>
              </a:rPr>
              <a:t>png</a:t>
            </a:r>
            <a:r>
              <a:rPr lang="en-US" altLang="ko-KR" dirty="0">
                <a:ea typeface="굴림" panose="020B0600000101010101" pitchFamily="50" charset="-127"/>
              </a:rPr>
              <a:t>, or gif formats, using jpeg(), </a:t>
            </a:r>
            <a:r>
              <a:rPr lang="en-US" altLang="ko-KR" dirty="0" err="1">
                <a:ea typeface="굴림" panose="020B0600000101010101" pitchFamily="50" charset="-127"/>
              </a:rPr>
              <a:t>png</a:t>
            </a:r>
            <a:r>
              <a:rPr lang="en-US" altLang="ko-KR" dirty="0">
                <a:ea typeface="굴림" panose="020B0600000101010101" pitchFamily="50" charset="-127"/>
              </a:rPr>
              <a:t>(), or gif() functions. After calling the plotting devices, you must turn them off by using </a:t>
            </a:r>
            <a:r>
              <a:rPr lang="en-US" altLang="ko-KR" dirty="0" err="1">
                <a:ea typeface="굴림" panose="020B0600000101010101" pitchFamily="50" charset="-127"/>
              </a:rPr>
              <a:t>dev.off</a:t>
            </a:r>
            <a:r>
              <a:rPr lang="en-US" altLang="ko-KR" dirty="0">
                <a:ea typeface="굴림" panose="020B0600000101010101" pitchFamily="50" charset="-127"/>
              </a:rPr>
              <a:t>() function. Use ?jpeg, or ?</a:t>
            </a:r>
            <a:r>
              <a:rPr lang="en-US" altLang="ko-KR" dirty="0" err="1">
                <a:ea typeface="굴림" panose="020B0600000101010101" pitchFamily="50" charset="-127"/>
              </a:rPr>
              <a:t>png</a:t>
            </a:r>
            <a:r>
              <a:rPr lang="en-US" altLang="ko-KR" dirty="0">
                <a:ea typeface="굴림" panose="020B0600000101010101" pitchFamily="50" charset="-127"/>
              </a:rPr>
              <a:t> to learn more about them.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FBCBFAF8-256C-45F4-BB8D-53B6FA964D8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A0CE3BC0-43CC-4A6B-9B85-2A97316C1DAF}" type="slidenum">
              <a:rPr lang="en-US" altLang="ko-KR" sz="1200"/>
              <a:pPr/>
              <a:t>27</a:t>
            </a:fld>
            <a:endParaRPr lang="en-US" altLang="ko-KR" sz="1200"/>
          </a:p>
        </p:txBody>
      </p:sp>
      <p:sp>
        <p:nvSpPr>
          <p:cNvPr id="45059" name="Rectangle 2">
            <a:extLst>
              <a:ext uri="{FF2B5EF4-FFF2-40B4-BE49-F238E27FC236}">
                <a16:creationId xmlns:a16="http://schemas.microsoft.com/office/drawing/2014/main" id="{1E300E3C-2432-4C0C-9A60-EA8841281AC9}"/>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CBD59FB6-C65B-4E54-B12D-AEE8ED3800A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a:ea typeface="굴림" panose="020B0600000101010101" pitchFamily="50" charset="-127"/>
              </a:rPr>
              <a:t>Since R is a highly functional language, everything in R can be accomplished by using or writing functions. Rules for writing functions are very simple. You can declare a function like this: myfunction &lt;- function(){statements}, where myfunction is the object that will be outcome of writing the function. {} indicate opening and closing of statements of the function. These are not mandatory, for instance if you plan to write a simple one-liner function, you need not put curly brackets. However, we recommend putting curly brackets to write functions for they are good practices. Semicolons are not necessary unless you want to separate two pieces of codes written in the same line. </a:t>
            </a:r>
          </a:p>
          <a:p>
            <a:pPr eaLnBrk="1" hangingPunct="1"/>
            <a:r>
              <a:rPr lang="en-US" altLang="ko-KR">
                <a:ea typeface="굴림" panose="020B0600000101010101" pitchFamily="50" charset="-127"/>
              </a:rPr>
              <a:t>In terms of programming in R, R itself comes with a rich set of pre-built functions that you can use. For instance, functions like “apply”, “sapply”, “tapply” accomplish looping actions quite effectively. Read about these functions by using commands like ?apply, ?sapply, ?tapply in an R session.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CB373AF-B8B1-40FD-A9F7-3E1F4B448E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32B11B4F-E14C-4880-A68C-B08B5BF7762F}" type="slidenum">
              <a:rPr lang="en-US" altLang="ko-KR" sz="1200"/>
              <a:pPr/>
              <a:t>28</a:t>
            </a:fld>
            <a:endParaRPr lang="en-US" altLang="ko-KR" sz="1200"/>
          </a:p>
        </p:txBody>
      </p:sp>
      <p:sp>
        <p:nvSpPr>
          <p:cNvPr id="47107" name="Rectangle 2">
            <a:extLst>
              <a:ext uri="{FF2B5EF4-FFF2-40B4-BE49-F238E27FC236}">
                <a16:creationId xmlns:a16="http://schemas.microsoft.com/office/drawing/2014/main" id="{75CFCEBB-FC04-42B9-85BE-6E07AB9AAD5C}"/>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365F5D32-D80D-47E1-AA87-49A1ED065E5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dirty="0">
                <a:ea typeface="굴림" panose="020B0600000101010101" pitchFamily="50" charset="-127"/>
              </a:rPr>
              <a:t>ALL statistical functions known to date are supported in R. Some we need almost </a:t>
            </a:r>
            <a:r>
              <a:rPr lang="en-US" altLang="ko-KR" dirty="0" err="1">
                <a:ea typeface="굴림" panose="020B0600000101010101" pitchFamily="50" charset="-127"/>
              </a:rPr>
              <a:t>everytime</a:t>
            </a:r>
            <a:r>
              <a:rPr lang="en-US" altLang="ko-KR" dirty="0">
                <a:ea typeface="굴림" panose="020B0600000101010101" pitchFamily="50" charset="-127"/>
              </a:rPr>
              <a:t>, some we will perhaps never need in a lifetime. You can easily customize which functions you need. You can and should take help of numerous in built and contributed packages that are part of R. You can learn about them in the R website and in the documentation and various other tutorials. This introductory lecture cannot discuss all of them. The R base and stats package are good and powerful enough for doing most routine statistical work and drawing graphs. Type packages() at the R session to learn about the packages installed in your 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FBB8AE8F-FF33-44C1-AF5B-7BDC596926D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7E6694B6-45C0-432D-9B8F-EEB52371CB66}" type="slidenum">
              <a:rPr lang="en-US" altLang="ko-KR" sz="1200"/>
              <a:pPr/>
              <a:t>29</a:t>
            </a:fld>
            <a:endParaRPr lang="en-US" altLang="ko-KR" sz="1200"/>
          </a:p>
        </p:txBody>
      </p:sp>
      <p:sp>
        <p:nvSpPr>
          <p:cNvPr id="49155" name="Rectangle 2">
            <a:extLst>
              <a:ext uri="{FF2B5EF4-FFF2-40B4-BE49-F238E27FC236}">
                <a16:creationId xmlns:a16="http://schemas.microsoft.com/office/drawing/2014/main" id="{062E37FE-607A-4938-A75A-98B1D54D9CE9}"/>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FAB539B2-EF28-4AB1-8829-2C280923429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dirty="0">
                <a:ea typeface="굴림" panose="020B0600000101010101" pitchFamily="50" charset="-127"/>
              </a:rPr>
              <a:t>A word about summary(). Summary, in the context of individual variable in a dataset will give you information about its lowest, mean, median, quartiles, and highest values. Summary(), in the context of a dataset will give you information about _all_ the variables included in the dataset. Use it carefully. To learn the distribution of the categorical variables, it is useful to use the function table().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2C6CAC87-FBB4-45AF-BB4E-A511FA22160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70E96D0F-1F4E-4A9B-A651-A0817BC73198}" type="slidenum">
              <a:rPr lang="en-US" altLang="ko-KR" sz="1200"/>
              <a:pPr/>
              <a:t>30</a:t>
            </a:fld>
            <a:endParaRPr lang="en-US" altLang="ko-KR" sz="1200"/>
          </a:p>
        </p:txBody>
      </p:sp>
      <p:sp>
        <p:nvSpPr>
          <p:cNvPr id="51203" name="Rectangle 2">
            <a:extLst>
              <a:ext uri="{FF2B5EF4-FFF2-40B4-BE49-F238E27FC236}">
                <a16:creationId xmlns:a16="http://schemas.microsoft.com/office/drawing/2014/main" id="{DB9C098C-78FB-422C-899A-13710C50BA8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46149F3A-13B5-4A53-A04D-CD2DA85104A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dirty="0">
                <a:ea typeface="굴림" panose="020B0600000101010101" pitchFamily="50" charset="-127"/>
              </a:rPr>
              <a:t>A variable is a factor to R if it is a categorical variable. For example, let’s say we have a variable for occupation like:</a:t>
            </a:r>
          </a:p>
          <a:p>
            <a:pPr eaLnBrk="1" hangingPunct="1"/>
            <a:r>
              <a:rPr lang="en-US" altLang="ko-KR" dirty="0" err="1">
                <a:ea typeface="굴림" panose="020B0600000101010101" pitchFamily="50" charset="-127"/>
              </a:rPr>
              <a:t>occup</a:t>
            </a:r>
            <a:r>
              <a:rPr lang="en-US" altLang="ko-KR" dirty="0">
                <a:ea typeface="굴림" panose="020B0600000101010101" pitchFamily="50" charset="-127"/>
              </a:rPr>
              <a:t>={“</a:t>
            </a:r>
            <a:r>
              <a:rPr lang="en-US" altLang="ko-KR" dirty="0" err="1">
                <a:ea typeface="굴림" panose="020B0600000101010101" pitchFamily="50" charset="-127"/>
              </a:rPr>
              <a:t>doctor”,”engineer”,”software</a:t>
            </a:r>
            <a:r>
              <a:rPr lang="en-US" altLang="ko-KR" dirty="0">
                <a:ea typeface="굴림" panose="020B0600000101010101" pitchFamily="50" charset="-127"/>
              </a:rPr>
              <a:t> programmer”} – thus, the variable </a:t>
            </a:r>
            <a:r>
              <a:rPr lang="en-US" altLang="ko-KR" dirty="0" err="1">
                <a:ea typeface="굴림" panose="020B0600000101010101" pitchFamily="50" charset="-127"/>
              </a:rPr>
              <a:t>occup</a:t>
            </a:r>
            <a:r>
              <a:rPr lang="en-US" altLang="ko-KR" dirty="0">
                <a:ea typeface="굴림" panose="020B0600000101010101" pitchFamily="50" charset="-127"/>
              </a:rPr>
              <a:t> has three categories. R knows it as a factor. When used in a regression model, R will make dummy variables out of it automatically, assigning first level as reference (in this instance “doctor”). Sometimes, however, a categorical variable may contain numerical values. For example, let’s say grades for a student carry numbers like 1,2,3, and so on. We can represent grades as grades={1,2,3,4}. Here, “grades” is a categorical variable with levels 1,2,3, and 4. Unless specifically stated as factor(grades), R will treat grades as a numerical continuous variable in the context of a regression equation. This distinction between factors and regressors (continuous variables that can be put in a linear regression equation) needs to be emphasized. Also, R creates dummy variables automatically; you need not specify them in the equation.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947CF5B9-0E8F-46B8-BA46-59A1DC8CD68A}" type="slidenum">
              <a:rPr lang="en-US" altLang="ko-KR" smtClean="0"/>
              <a:pPr>
                <a:defRPr/>
              </a:pPr>
              <a:t>31</a:t>
            </a:fld>
            <a:endParaRPr lang="en-US" altLang="ko-KR" dirty="0"/>
          </a:p>
        </p:txBody>
      </p:sp>
    </p:spTree>
    <p:extLst>
      <p:ext uri="{BB962C8B-B14F-4D97-AF65-F5344CB8AC3E}">
        <p14:creationId xmlns:p14="http://schemas.microsoft.com/office/powerpoint/2010/main" val="2707382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0180E4D-74D3-49B6-BE7D-C3B60C72E5F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00FE180F-07F4-4CB1-95CE-A25D59220B1E}" type="slidenum">
              <a:rPr lang="en-US" altLang="ko-KR" sz="1200"/>
              <a:pPr/>
              <a:t>4</a:t>
            </a:fld>
            <a:endParaRPr lang="en-US" altLang="ko-KR" sz="1200"/>
          </a:p>
        </p:txBody>
      </p:sp>
      <p:sp>
        <p:nvSpPr>
          <p:cNvPr id="6147" name="Rectangle 2">
            <a:extLst>
              <a:ext uri="{FF2B5EF4-FFF2-40B4-BE49-F238E27FC236}">
                <a16:creationId xmlns:a16="http://schemas.microsoft.com/office/drawing/2014/main" id="{5596AEA5-25C7-4838-98A1-1834F4E6B124}"/>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D2BEA978-4C16-43E3-851F-F541CC52AE0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a:ea typeface="굴림" panose="020B0600000101010101" pitchFamily="50" charset="-127"/>
              </a:rPr>
              <a:t>R is a software that provides a programming environment for doing statistical data analysis. This software was written by Robert Gentleman and Ross Ihaka and the name of the software bear the name of the creators. It is a free implementation of S, another popular statistical software. R can be effectively used for data storage, data analysis and a variety of graphing functions. R is distributed free and it is an open source software.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F9CC526E-54EF-4B83-B245-74C8FA608FE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9656C93D-ED58-4675-A2AE-AA2C363D4F61}" type="slidenum">
              <a:rPr lang="en-US" altLang="ko-KR" sz="1200"/>
              <a:pPr/>
              <a:t>34</a:t>
            </a:fld>
            <a:endParaRPr lang="en-US" altLang="ko-KR" sz="1200"/>
          </a:p>
        </p:txBody>
      </p:sp>
      <p:sp>
        <p:nvSpPr>
          <p:cNvPr id="57347" name="Rectangle 2">
            <a:extLst>
              <a:ext uri="{FF2B5EF4-FFF2-40B4-BE49-F238E27FC236}">
                <a16:creationId xmlns:a16="http://schemas.microsoft.com/office/drawing/2014/main" id="{F8954AC4-9A98-4E0D-A244-C8D792EC5B8E}"/>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495EF4FD-D302-42B7-A758-8E005A305D7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a:ea typeface="굴림" panose="020B0600000101010101" pitchFamily="50" charset="-127"/>
              </a:rPr>
              <a:t>To sum up this introduction to R for statistical computing, we saw that R is effective for data handling and storage. It also provides a very large set of coherent tools for data analysis. In the same program, you can recode variables, use variables for identifying their distribution, can graph them, put them into regression equation. You can do them easily using simple codes and functions that you can write. The syntax of R is very intuitive, almost like the way we speak. Thus it has a very well developed and effective programming component.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2C5EFF0E-DD34-4861-AA5D-1285522415F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23AC4AF3-8C23-4D48-AC11-D949E63D1220}" type="slidenum">
              <a:rPr lang="en-US" altLang="ko-KR" sz="1200"/>
              <a:pPr/>
              <a:t>35</a:t>
            </a:fld>
            <a:endParaRPr lang="en-US" altLang="ko-KR" sz="1200"/>
          </a:p>
        </p:txBody>
      </p:sp>
      <p:sp>
        <p:nvSpPr>
          <p:cNvPr id="59395" name="Rectangle 2">
            <a:extLst>
              <a:ext uri="{FF2B5EF4-FFF2-40B4-BE49-F238E27FC236}">
                <a16:creationId xmlns:a16="http://schemas.microsoft.com/office/drawing/2014/main" id="{E231D53D-226B-46DA-9E61-DE8895A0CE13}"/>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DE541AB1-CF11-41FD-85B2-B5403DA8D9C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a:ea typeface="굴림" panose="020B0600000101010101" pitchFamily="50" charset="-127"/>
              </a:rPr>
              <a:t>The R home page is perhaps the most important website and perhaps the only website that you may want to check out if you are starting out as a newbie. Do remember to subscribe to the R help mailing list. Remember that it is a very high volume list, and in a day, you can have message sizes as large as 180 kilobytes. We’d advise that you subscribe in the digest mode, and carefully read each message every day. Each daily digest contains huge amount of information, questions and answers and will help you to get working with R more easily. It is also a good habit to periodically check for R and Statistics in Google (http://www.google.com) for more information.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F53BCF8-6513-4CB8-B9E3-B7E291A6571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0F0AD975-9C4C-4A62-9DB0-F9DA02E99C26}" type="slidenum">
              <a:rPr lang="en-US" altLang="ko-KR" sz="1200"/>
              <a:pPr/>
              <a:t>5</a:t>
            </a:fld>
            <a:endParaRPr lang="en-US" altLang="ko-KR" sz="1200"/>
          </a:p>
        </p:txBody>
      </p:sp>
      <p:sp>
        <p:nvSpPr>
          <p:cNvPr id="8195" name="Rectangle 2">
            <a:extLst>
              <a:ext uri="{FF2B5EF4-FFF2-40B4-BE49-F238E27FC236}">
                <a16:creationId xmlns:a16="http://schemas.microsoft.com/office/drawing/2014/main" id="{BBE1B5DB-0887-44B2-B796-A0D445E313B0}"/>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642386B-781E-49EF-A197-6F34E1EBD41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dirty="0">
                <a:ea typeface="굴림" panose="020B0600000101010101" pitchFamily="50" charset="-127"/>
              </a:rPr>
              <a:t>The current version of R is R-2.0.0. The development cycle of R is very rapid, and almost every six months (April and October), new versions of R are out. In between, alpha and beta versions are put on the websites for testing. The source codes and binary versions of R can be downloaded from http://cran.r-project.org. It has many mirrors. In addition to downloading R directly from the website, it can also be obtained on a CD in many </a:t>
            </a:r>
            <a:r>
              <a:rPr lang="en-US" altLang="ko-KR" dirty="0" err="1">
                <a:ea typeface="굴림" panose="020B0600000101010101" pitchFamily="50" charset="-127"/>
              </a:rPr>
              <a:t>linux</a:t>
            </a:r>
            <a:r>
              <a:rPr lang="en-US" altLang="ko-KR" dirty="0">
                <a:ea typeface="굴림" panose="020B0600000101010101" pitchFamily="50" charset="-127"/>
              </a:rPr>
              <a:t> distributions, and you can also write to me for obtaining 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6EF6F286-FFF5-401D-AA58-DC4EE046C0F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6688BF3F-9AED-4D50-839F-F940CBE4FE1E}" type="slidenum">
              <a:rPr lang="en-US" altLang="ko-KR" sz="1200"/>
              <a:pPr/>
              <a:t>6</a:t>
            </a:fld>
            <a:endParaRPr lang="en-US" altLang="ko-KR" sz="1200"/>
          </a:p>
        </p:txBody>
      </p:sp>
      <p:sp>
        <p:nvSpPr>
          <p:cNvPr id="14339" name="Rectangle 2">
            <a:extLst>
              <a:ext uri="{FF2B5EF4-FFF2-40B4-BE49-F238E27FC236}">
                <a16:creationId xmlns:a16="http://schemas.microsoft.com/office/drawing/2014/main" id="{2689AA5D-A238-430D-8044-598960FB674D}"/>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15EDAE7B-1EA2-48EA-A61F-8284C58D254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dirty="0">
                <a:ea typeface="굴림" panose="020B0600000101010101" pitchFamily="50" charset="-127"/>
              </a:rPr>
              <a:t>R is a great software. It is freely distributed (free both in price as well as in freedom of usage, no restrictions). It has a very strong user community who are ready to help newbies and share information. It has extensive documentation. Best of all, it is extremely scalable, meaning from very low end to very high end, all types of statistical methods can be easily implemented using R. The graphics of R are very flexible and there are many intelligent defaults. Intelligent defaults mean R can guess what you are trying to do and act accordingly. </a:t>
            </a:r>
          </a:p>
          <a:p>
            <a:pPr eaLnBrk="1" hangingPunct="1"/>
            <a:r>
              <a:rPr lang="en-US" altLang="ko-KR" dirty="0">
                <a:ea typeface="굴림" panose="020B0600000101010101" pitchFamily="50" charset="-127"/>
              </a:rPr>
              <a:t>On the downside, it can be time-consuming to learn to use it effectively. The learning process is slow, sometimes frustrating, but in the end, it is a rewarding experience. However, for very large datasets, R can sometimes be slow, but there are several ways to speed up R. The newer versions are invariably faster than the older ones, so continuous upgrading of the software is a good way to speed things up.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EC275303-2CC4-46D2-827B-24340A6700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2562852D-E527-48E2-8544-444F088AE7E2}" type="slidenum">
              <a:rPr lang="en-US" altLang="ko-KR" sz="1200"/>
              <a:pPr/>
              <a:t>7</a:t>
            </a:fld>
            <a:endParaRPr lang="en-US" altLang="ko-KR" sz="1200"/>
          </a:p>
        </p:txBody>
      </p:sp>
      <p:sp>
        <p:nvSpPr>
          <p:cNvPr id="16387" name="Rectangle 2">
            <a:extLst>
              <a:ext uri="{FF2B5EF4-FFF2-40B4-BE49-F238E27FC236}">
                <a16:creationId xmlns:a16="http://schemas.microsoft.com/office/drawing/2014/main" id="{66573651-3303-457D-8B1D-7FD47BB53300}"/>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E2BB1BC6-31E5-4D59-97FB-A8947C4546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dirty="0">
                <a:ea typeface="굴림" panose="020B0600000101010101" pitchFamily="50" charset="-127"/>
              </a:rPr>
              <a:t>R works on the principle of ‘functions’ and objects. Functions are statements that accomplish a task (say you have a function for calculating the mean of x so that it will state mean(x) = sum(x)/length(x) where mean() is a function, sum is a function, and length is a function. Functions are denoted by (). Whatever goes in between the parentheses are arguments, so in the above examples, x is an argument to the function mean, or sum, or length. R is also very object oriented, in that, all entities in R are objects. Thus, if we specify </a:t>
            </a:r>
            <a:r>
              <a:rPr lang="en-US" altLang="ko-KR" dirty="0" err="1">
                <a:ea typeface="굴림" panose="020B0600000101010101" pitchFamily="50" charset="-127"/>
              </a:rPr>
              <a:t>meanx</a:t>
            </a:r>
            <a:r>
              <a:rPr lang="en-US" altLang="ko-KR" dirty="0">
                <a:ea typeface="굴림" panose="020B0600000101010101" pitchFamily="50" charset="-127"/>
              </a:rPr>
              <a:t> &lt;- mean(x), we indicate that </a:t>
            </a:r>
            <a:r>
              <a:rPr lang="en-US" altLang="ko-KR" dirty="0" err="1">
                <a:ea typeface="굴림" panose="020B0600000101010101" pitchFamily="50" charset="-127"/>
              </a:rPr>
              <a:t>meanx</a:t>
            </a:r>
            <a:r>
              <a:rPr lang="en-US" altLang="ko-KR" dirty="0">
                <a:ea typeface="굴림" panose="020B0600000101010101" pitchFamily="50" charset="-127"/>
              </a:rPr>
              <a:t> is an object that takes the value of mean of x, as denoted by the function mean(x). Every object has its own properties, that can be explored by other functions.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EC275303-2CC4-46D2-827B-24340A6700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2562852D-E527-48E2-8544-444F088AE7E2}" type="slidenum">
              <a:rPr lang="en-US" altLang="ko-KR" sz="1200"/>
              <a:pPr/>
              <a:t>8</a:t>
            </a:fld>
            <a:endParaRPr lang="en-US" altLang="ko-KR" sz="1200"/>
          </a:p>
        </p:txBody>
      </p:sp>
      <p:sp>
        <p:nvSpPr>
          <p:cNvPr id="16387" name="Rectangle 2">
            <a:extLst>
              <a:ext uri="{FF2B5EF4-FFF2-40B4-BE49-F238E27FC236}">
                <a16:creationId xmlns:a16="http://schemas.microsoft.com/office/drawing/2014/main" id="{66573651-3303-457D-8B1D-7FD47BB53300}"/>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E2BB1BC6-31E5-4D59-97FB-A8947C4546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dirty="0">
                <a:ea typeface="굴림" panose="020B0600000101010101" pitchFamily="50" charset="-127"/>
              </a:rPr>
              <a:t>R works on the principle of ‘functions’ and objects. Functions are statements that accomplish a task (say you have a function for calculating the mean of x so that it will state mean(x) = sum(x)/length(x) where mean() is a function, sum is a function, and length is a function. Functions are denoted by (). Whatever goes in between the parentheses are arguments, so in the above examples, x is an argument to the function mean, or sum, or length. R is also very object oriented, in that, all entities in R are objects. Thus, if we specify </a:t>
            </a:r>
            <a:r>
              <a:rPr lang="en-US" altLang="ko-KR" dirty="0" err="1">
                <a:ea typeface="굴림" panose="020B0600000101010101" pitchFamily="50" charset="-127"/>
              </a:rPr>
              <a:t>meanx</a:t>
            </a:r>
            <a:r>
              <a:rPr lang="en-US" altLang="ko-KR" dirty="0">
                <a:ea typeface="굴림" panose="020B0600000101010101" pitchFamily="50" charset="-127"/>
              </a:rPr>
              <a:t> &lt;- mean(x), we indicate that </a:t>
            </a:r>
            <a:r>
              <a:rPr lang="en-US" altLang="ko-KR" dirty="0" err="1">
                <a:ea typeface="굴림" panose="020B0600000101010101" pitchFamily="50" charset="-127"/>
              </a:rPr>
              <a:t>meanx</a:t>
            </a:r>
            <a:r>
              <a:rPr lang="en-US" altLang="ko-KR" dirty="0">
                <a:ea typeface="굴림" panose="020B0600000101010101" pitchFamily="50" charset="-127"/>
              </a:rPr>
              <a:t> is an object that takes the value of mean of x, as denoted by the function mean(x). Every object has its own properties, that can be explored by other functions. </a:t>
            </a:r>
          </a:p>
        </p:txBody>
      </p:sp>
    </p:spTree>
    <p:extLst>
      <p:ext uri="{BB962C8B-B14F-4D97-AF65-F5344CB8AC3E}">
        <p14:creationId xmlns:p14="http://schemas.microsoft.com/office/powerpoint/2010/main" val="4010037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FBDEE1AB-B9FC-4089-8FB3-A1233FBD698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170E1F7B-9C0A-4B49-9C62-F4D3A51994D4}" type="slidenum">
              <a:rPr lang="en-US" altLang="ko-KR" sz="1200"/>
              <a:pPr/>
              <a:t>9</a:t>
            </a:fld>
            <a:endParaRPr lang="en-US" altLang="ko-KR" sz="1200"/>
          </a:p>
        </p:txBody>
      </p:sp>
      <p:sp>
        <p:nvSpPr>
          <p:cNvPr id="18435" name="Rectangle 2">
            <a:extLst>
              <a:ext uri="{FF2B5EF4-FFF2-40B4-BE49-F238E27FC236}">
                <a16:creationId xmlns:a16="http://schemas.microsoft.com/office/drawing/2014/main" id="{398BFC0A-D2AF-4414-99BF-0880721B3BD8}"/>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600A50E-1914-457E-88F2-7A71000521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dirty="0">
                <a:ea typeface="굴림" panose="020B0600000101010101" pitchFamily="50" charset="-127"/>
              </a:rPr>
              <a:t>R comes with extensive documentation. The simplest is to put a question mark (“?”) and immediately after the question mark, type the topic on which you seek help. The other alternatives are listed above. We always encourage that you read the “Introduction to R”, and the other R documentations that come with it, immediately after installing R, before first using it. To do it, type “</a:t>
            </a:r>
            <a:r>
              <a:rPr lang="en-US" altLang="ko-KR" dirty="0" err="1">
                <a:ea typeface="굴림" panose="020B0600000101010101" pitchFamily="50" charset="-127"/>
              </a:rPr>
              <a:t>help.start</a:t>
            </a:r>
            <a:r>
              <a:rPr lang="en-US" altLang="ko-KR" dirty="0">
                <a:ea typeface="굴림" panose="020B0600000101010101" pitchFamily="50" charset="-127"/>
              </a:rPr>
              <a:t>()”, and it will fire up a web browser and post the tutorial. This is the best way to start using R. If all else fails, try posting a note or question to the mailing list.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00D7ADE-1012-406E-BEB2-6CE1C8C8E5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8156BFE6-FDB3-439C-AE8D-FB192972FC8D}" type="slidenum">
              <a:rPr lang="en-US" altLang="ko-KR" sz="1200"/>
              <a:pPr/>
              <a:t>10</a:t>
            </a:fld>
            <a:endParaRPr lang="en-US" altLang="ko-KR" sz="1200"/>
          </a:p>
        </p:txBody>
      </p:sp>
      <p:sp>
        <p:nvSpPr>
          <p:cNvPr id="20483" name="Rectangle 2">
            <a:extLst>
              <a:ext uri="{FF2B5EF4-FFF2-40B4-BE49-F238E27FC236}">
                <a16:creationId xmlns:a16="http://schemas.microsoft.com/office/drawing/2014/main" id="{8F7EFC50-80D7-434A-88B8-7BB2C4694978}"/>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343B35FF-56D0-45D2-87B2-7B16253912E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dirty="0">
                <a:ea typeface="굴림" panose="020B0600000101010101" pitchFamily="50" charset="-127"/>
              </a:rPr>
              <a:t>R supports all types of data. The simplest type of data is vector, which is one dimensional representation of a string of similar entities. An example of vector is this: a = (“</a:t>
            </a:r>
            <a:r>
              <a:rPr lang="en-US" altLang="ko-KR" dirty="0" err="1">
                <a:ea typeface="굴림" panose="020B0600000101010101" pitchFamily="50" charset="-127"/>
              </a:rPr>
              <a:t>Kolkata”,”Rome”,”New</a:t>
            </a:r>
            <a:r>
              <a:rPr lang="en-US" altLang="ko-KR" dirty="0">
                <a:ea typeface="굴림" panose="020B0600000101010101" pitchFamily="50" charset="-127"/>
              </a:rPr>
              <a:t> York”, “London”, “Melbourne”). This represents a series of strings (names of cities). Or this, b = (2,3,4,5) – representing a series of numbers. Moving up, a list is also one dimensional, but it consists of a mixture of different types of data. For example, c = (2,”London”,”YES”) is an example of a list, one that contains a number, a string, and a logical YES in it. Extending this concept further, a matrix is two dimensional (or at least n dimensional) that contains only _one_ type of data in it. A data frame is a two dimensional ( or n dimensional) entity that contains mix of different data types in it. In terms of statistical data analysis, a data frame is the most commonly encountered rectangular dataset that most people work with.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A8C58E65-5D63-42CB-9758-A794CD6DC8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4ED89A58-68F5-4EF0-9801-DD1C8415E8BE}" type="slidenum">
              <a:rPr lang="en-US" altLang="ko-KR" sz="1200"/>
              <a:pPr/>
              <a:t>11</a:t>
            </a:fld>
            <a:endParaRPr lang="en-US" altLang="ko-KR" sz="1200"/>
          </a:p>
        </p:txBody>
      </p:sp>
      <p:sp>
        <p:nvSpPr>
          <p:cNvPr id="22531" name="Rectangle 2">
            <a:extLst>
              <a:ext uri="{FF2B5EF4-FFF2-40B4-BE49-F238E27FC236}">
                <a16:creationId xmlns:a16="http://schemas.microsoft.com/office/drawing/2014/main" id="{15BB1976-CA46-4E09-97BE-0DD88BF9DBE2}"/>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E1110928-F2DB-497C-93B6-D035DC8164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ko-KR" dirty="0">
                <a:ea typeface="굴림" panose="020B0600000101010101" pitchFamily="50" charset="-127"/>
              </a:rPr>
              <a:t>Loosely, this figure shows an organization of data structures in R. Vectors are one dimensional, for instance names, matrix are two dimensional, for instance simple time series. List is a combination of different types of data, for instance an object like a regression output coerced into a single dimension, and a data frame is one like a large dataset. Thus, each column in a </a:t>
            </a:r>
            <a:r>
              <a:rPr lang="en-US" altLang="ko-KR" dirty="0" err="1">
                <a:ea typeface="굴림" panose="020B0600000101010101" pitchFamily="50" charset="-127"/>
              </a:rPr>
              <a:t>datset</a:t>
            </a:r>
            <a:r>
              <a:rPr lang="en-US" altLang="ko-KR" dirty="0">
                <a:ea typeface="굴림" panose="020B0600000101010101" pitchFamily="50" charset="-127"/>
              </a:rPr>
              <a:t> is an example of a vector. A row in a large dataset is an example of a list.</a:t>
            </a:r>
          </a:p>
          <a:p>
            <a:pPr eaLnBrk="1" hangingPunct="1"/>
            <a:r>
              <a:rPr lang="en-US" altLang="ko-KR" dirty="0">
                <a:ea typeface="굴림" panose="020B0600000101010101" pitchFamily="50" charset="-127"/>
              </a:rPr>
              <a:t>*</a:t>
            </a:r>
            <a:r>
              <a:rPr lang="en-US" altLang="ko-KR" dirty="0">
                <a:latin typeface="Arial" panose="020B0604020202020204" pitchFamily="34" charset="0"/>
                <a:ea typeface="굴림" panose="020B0600000101010101" pitchFamily="50" charset="-127"/>
              </a:rPr>
              <a:t>One can have "mixed", often called non-atomic in R, matrices such as: </a:t>
            </a:r>
            <a:br>
              <a:rPr lang="en-US" altLang="ko-KR" dirty="0">
                <a:latin typeface="Arial" panose="020B0604020202020204" pitchFamily="34" charset="0"/>
                <a:ea typeface="굴림" panose="020B0600000101010101" pitchFamily="50" charset="-127"/>
              </a:rPr>
            </a:br>
            <a:r>
              <a:rPr lang="en-US" altLang="ko-KR" dirty="0">
                <a:latin typeface="Arial" panose="020B0604020202020204" pitchFamily="34" charset="0"/>
                <a:ea typeface="굴림" panose="020B0600000101010101" pitchFamily="50" charset="-127"/>
              </a:rPr>
              <a:t>matrix(list(1,"a",1+2i,TRUE),2,2) </a:t>
            </a:r>
            <a:br>
              <a:rPr lang="en-US" altLang="ko-KR" dirty="0">
                <a:latin typeface="Arial" panose="020B0604020202020204" pitchFamily="34" charset="0"/>
                <a:ea typeface="굴림" panose="020B0600000101010101" pitchFamily="50" charset="-127"/>
              </a:rPr>
            </a:br>
            <a:r>
              <a:rPr lang="en-US" altLang="ko-KR" dirty="0">
                <a:latin typeface="Arial" panose="020B0604020202020204" pitchFamily="34" charset="0"/>
                <a:ea typeface="굴림" panose="020B0600000101010101" pitchFamily="50" charset="-127"/>
              </a:rPr>
              <a:t>[Source: </a:t>
            </a:r>
            <a:r>
              <a:rPr lang="en-US" altLang="ko-KR" dirty="0" err="1">
                <a:latin typeface="Arial" panose="020B0604020202020204" pitchFamily="34" charset="0"/>
                <a:ea typeface="굴림" panose="020B0600000101010101" pitchFamily="50" charset="-127"/>
              </a:rPr>
              <a:t>Grothendiek</a:t>
            </a:r>
            <a:r>
              <a:rPr lang="en-US" altLang="ko-KR" dirty="0">
                <a:latin typeface="Arial" panose="020B0604020202020204" pitchFamily="34" charset="0"/>
                <a:ea typeface="굴림" panose="020B0600000101010101" pitchFamily="50" charset="-127"/>
              </a:rPr>
              <a:t>, G (personal communication)]</a:t>
            </a:r>
          </a:p>
          <a:p>
            <a:pPr eaLnBrk="1" hangingPunct="1"/>
            <a:endParaRPr lang="en-US" altLang="ko-KR" dirty="0">
              <a:ea typeface="굴림" panose="020B0600000101010101"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1">
    <p:spTree>
      <p:nvGrpSpPr>
        <p:cNvPr id="1" name=""/>
        <p:cNvGrpSpPr/>
        <p:nvPr/>
      </p:nvGrpSpPr>
      <p:grpSpPr>
        <a:xfrm>
          <a:off x="0" y="0"/>
          <a:ext cx="0" cy="0"/>
          <a:chOff x="0" y="0"/>
          <a:chExt cx="0" cy="0"/>
        </a:xfrm>
      </p:grpSpPr>
      <p:sp>
        <p:nvSpPr>
          <p:cNvPr id="7" name="직사각형 6"/>
          <p:cNvSpPr/>
          <p:nvPr userDrawn="1"/>
        </p:nvSpPr>
        <p:spPr>
          <a:xfrm>
            <a:off x="0" y="5517232"/>
            <a:ext cx="9144000" cy="1368152"/>
          </a:xfrm>
          <a:prstGeom prst="rect">
            <a:avLst/>
          </a:prstGeom>
          <a:solidFill>
            <a:srgbClr val="FC88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350" dirty="0"/>
          </a:p>
        </p:txBody>
      </p:sp>
      <p:sp>
        <p:nvSpPr>
          <p:cNvPr id="8" name="제목 13"/>
          <p:cNvSpPr>
            <a:spLocks noGrp="1"/>
          </p:cNvSpPr>
          <p:nvPr>
            <p:ph type="title"/>
          </p:nvPr>
        </p:nvSpPr>
        <p:spPr>
          <a:xfrm>
            <a:off x="251520" y="5709740"/>
            <a:ext cx="8229600" cy="1031628"/>
          </a:xfrm>
        </p:spPr>
        <p:txBody>
          <a:bodyPr/>
          <a:lstStyle>
            <a:lvl1pPr algn="l">
              <a:defRPr sz="3300" b="0">
                <a:solidFill>
                  <a:schemeClr val="bg1"/>
                </a:solidFill>
                <a:latin typeface="나눔손글씨 펜" pitchFamily="66" charset="-127"/>
                <a:ea typeface="나눔손글씨 펜" pitchFamily="66" charset="-127"/>
              </a:defRPr>
            </a:lvl1pPr>
          </a:lstStyle>
          <a:p>
            <a:r>
              <a:rPr lang="en-US" altLang="ko-KR" dirty="0"/>
              <a:t>Click to edit Master title style</a:t>
            </a:r>
            <a:endParaRPr lang="ko-KR" altLang="en-US" dirty="0"/>
          </a:p>
        </p:txBody>
      </p:sp>
      <p:pic>
        <p:nvPicPr>
          <p:cNvPr id="11" name="Picture 4" descr="C:\Users\김현용\Desktop\제호.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515" y="332656"/>
            <a:ext cx="1905001" cy="3175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그룹 2"/>
          <p:cNvGrpSpPr/>
          <p:nvPr userDrawn="1"/>
        </p:nvGrpSpPr>
        <p:grpSpPr>
          <a:xfrm>
            <a:off x="5371179" y="1963506"/>
            <a:ext cx="3772823" cy="3553731"/>
            <a:chOff x="5371176" y="1963501"/>
            <a:chExt cx="3772823" cy="3553731"/>
          </a:xfrm>
        </p:grpSpPr>
        <p:pic>
          <p:nvPicPr>
            <p:cNvPr id="12"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24749" r="8333" b="19249"/>
            <a:stretch/>
          </p:blipFill>
          <p:spPr bwMode="auto">
            <a:xfrm>
              <a:off x="5371176" y="1963501"/>
              <a:ext cx="3772823" cy="3553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직사각형 12"/>
            <p:cNvSpPr/>
            <p:nvPr userDrawn="1"/>
          </p:nvSpPr>
          <p:spPr>
            <a:xfrm>
              <a:off x="7596336" y="1963501"/>
              <a:ext cx="1080120" cy="993616"/>
            </a:xfrm>
            <a:prstGeom prst="rect">
              <a:avLst/>
            </a:prstGeom>
            <a:noFill/>
            <a:ln w="57150">
              <a:gradFill flip="none" rotWithShape="1">
                <a:gsLst>
                  <a:gs pos="0">
                    <a:srgbClr val="F90F15"/>
                  </a:gs>
                  <a:gs pos="55000">
                    <a:srgbClr val="FC888B"/>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직사각형 13"/>
            <p:cNvSpPr/>
            <p:nvPr userDrawn="1"/>
          </p:nvSpPr>
          <p:spPr>
            <a:xfrm>
              <a:off x="5402746" y="4819650"/>
              <a:ext cx="648072" cy="572616"/>
            </a:xfrm>
            <a:prstGeom prst="rect">
              <a:avLst/>
            </a:prstGeom>
            <a:noFill/>
            <a:ln w="57150">
              <a:gradFill flip="none" rotWithShape="1">
                <a:gsLst>
                  <a:gs pos="0">
                    <a:srgbClr val="F90F15"/>
                  </a:gs>
                  <a:gs pos="55000">
                    <a:srgbClr val="FC888B"/>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pic>
        <p:nvPicPr>
          <p:cNvPr id="15"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47" r="12584" b="78836"/>
          <a:stretch/>
        </p:blipFill>
        <p:spPr bwMode="auto">
          <a:xfrm>
            <a:off x="210394" y="3941609"/>
            <a:ext cx="3929558" cy="1404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userDrawn="1"/>
        </p:nvSpPr>
        <p:spPr>
          <a:xfrm>
            <a:off x="3275856" y="5013176"/>
            <a:ext cx="822970" cy="260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38732454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DCEE21-5FE9-48DA-833E-4F6F305B38E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E6A693B-DFDB-489C-87B9-8C9F6CC2FE23}"/>
              </a:ext>
            </a:extLst>
          </p:cNvPr>
          <p:cNvSpPr>
            <a:spLocks noGrp="1"/>
          </p:cNvSpPr>
          <p:nvPr>
            <p:ph type="dt" sz="half" idx="10"/>
          </p:nvPr>
        </p:nvSpPr>
        <p:spPr/>
        <p:txBody>
          <a:bodyPr/>
          <a:lstStyle>
            <a:lvl1pPr>
              <a:defRPr/>
            </a:lvl1pPr>
          </a:lstStyle>
          <a:p>
            <a:endParaRPr lang="en-US" altLang="zh-TW"/>
          </a:p>
        </p:txBody>
      </p:sp>
      <p:sp>
        <p:nvSpPr>
          <p:cNvPr id="4" name="바닥글 개체 틀 3">
            <a:extLst>
              <a:ext uri="{FF2B5EF4-FFF2-40B4-BE49-F238E27FC236}">
                <a16:creationId xmlns:a16="http://schemas.microsoft.com/office/drawing/2014/main" id="{F3B5F12D-9AC2-4893-8362-AC2C8F176DF2}"/>
              </a:ext>
            </a:extLst>
          </p:cNvPr>
          <p:cNvSpPr>
            <a:spLocks noGrp="1"/>
          </p:cNvSpPr>
          <p:nvPr>
            <p:ph type="ftr" sz="quarter" idx="11"/>
          </p:nvPr>
        </p:nvSpPr>
        <p:spPr/>
        <p:txBody>
          <a:bodyPr/>
          <a:lstStyle>
            <a:lvl1pPr>
              <a:defRPr/>
            </a:lvl1pPr>
          </a:lstStyle>
          <a:p>
            <a:endParaRPr lang="en-US" altLang="zh-TW"/>
          </a:p>
        </p:txBody>
      </p:sp>
      <p:sp>
        <p:nvSpPr>
          <p:cNvPr id="5" name="슬라이드 번호 개체 틀 4">
            <a:extLst>
              <a:ext uri="{FF2B5EF4-FFF2-40B4-BE49-F238E27FC236}">
                <a16:creationId xmlns:a16="http://schemas.microsoft.com/office/drawing/2014/main" id="{57540B4D-16B1-4170-BF15-2D9F4F9FD9F1}"/>
              </a:ext>
            </a:extLst>
          </p:cNvPr>
          <p:cNvSpPr>
            <a:spLocks noGrp="1"/>
          </p:cNvSpPr>
          <p:nvPr>
            <p:ph type="sldNum" sz="quarter" idx="12"/>
          </p:nvPr>
        </p:nvSpPr>
        <p:spPr/>
        <p:txBody>
          <a:bodyPr/>
          <a:lstStyle>
            <a:lvl1pPr>
              <a:defRPr/>
            </a:lvl1pPr>
          </a:lstStyle>
          <a:p>
            <a:fld id="{FB475315-1329-4676-B6DC-C33DE1AA7D07}" type="slidenum">
              <a:rPr lang="en-US" altLang="zh-TW"/>
              <a:pPr/>
              <a:t>‹#›</a:t>
            </a:fld>
            <a:endParaRPr lang="en-US" altLang="zh-TW"/>
          </a:p>
        </p:txBody>
      </p:sp>
    </p:spTree>
    <p:extLst>
      <p:ext uri="{BB962C8B-B14F-4D97-AF65-F5344CB8AC3E}">
        <p14:creationId xmlns:p14="http://schemas.microsoft.com/office/powerpoint/2010/main" val="34497654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제목 슬라이드1">
    <p:spTree>
      <p:nvGrpSpPr>
        <p:cNvPr id="1" name=""/>
        <p:cNvGrpSpPr/>
        <p:nvPr/>
      </p:nvGrpSpPr>
      <p:grpSpPr>
        <a:xfrm>
          <a:off x="0" y="0"/>
          <a:ext cx="0" cy="0"/>
          <a:chOff x="0" y="0"/>
          <a:chExt cx="0" cy="0"/>
        </a:xfrm>
      </p:grpSpPr>
      <p:sp>
        <p:nvSpPr>
          <p:cNvPr id="7" name="직사각형 6"/>
          <p:cNvSpPr/>
          <p:nvPr userDrawn="1"/>
        </p:nvSpPr>
        <p:spPr>
          <a:xfrm>
            <a:off x="0" y="5517232"/>
            <a:ext cx="9144000" cy="13681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350" dirty="0"/>
          </a:p>
        </p:txBody>
      </p:sp>
      <p:sp>
        <p:nvSpPr>
          <p:cNvPr id="8" name="제목 13"/>
          <p:cNvSpPr>
            <a:spLocks noGrp="1"/>
          </p:cNvSpPr>
          <p:nvPr>
            <p:ph type="title"/>
          </p:nvPr>
        </p:nvSpPr>
        <p:spPr>
          <a:xfrm>
            <a:off x="251520" y="5709740"/>
            <a:ext cx="8229600" cy="1031628"/>
          </a:xfrm>
        </p:spPr>
        <p:txBody>
          <a:bodyPr/>
          <a:lstStyle>
            <a:lvl1pPr algn="l">
              <a:defRPr sz="3300" b="0">
                <a:solidFill>
                  <a:schemeClr val="bg1"/>
                </a:solidFill>
                <a:latin typeface="나눔손글씨 펜" pitchFamily="66" charset="-127"/>
                <a:ea typeface="나눔손글씨 펜" pitchFamily="66" charset="-127"/>
              </a:defRPr>
            </a:lvl1pPr>
          </a:lstStyle>
          <a:p>
            <a:r>
              <a:rPr lang="en-US" altLang="ko-KR" dirty="0"/>
              <a:t>Click to edit Master title style</a:t>
            </a:r>
            <a:endParaRPr lang="ko-KR" altLang="en-US" dirty="0"/>
          </a:p>
        </p:txBody>
      </p:sp>
      <p:sp>
        <p:nvSpPr>
          <p:cNvPr id="2" name="직사각형 1"/>
          <p:cNvSpPr/>
          <p:nvPr userDrawn="1"/>
        </p:nvSpPr>
        <p:spPr>
          <a:xfrm>
            <a:off x="3275856" y="5013176"/>
            <a:ext cx="822970" cy="260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TextBox 3"/>
          <p:cNvSpPr txBox="1"/>
          <p:nvPr userDrawn="1"/>
        </p:nvSpPr>
        <p:spPr>
          <a:xfrm>
            <a:off x="179514" y="3501008"/>
            <a:ext cx="3168352" cy="2016224"/>
          </a:xfrm>
          <a:prstGeom prst="rect">
            <a:avLst/>
          </a:prstGeom>
        </p:spPr>
        <p:txBody>
          <a:bodyPr vert="horz" wrap="square" lIns="68580" tIns="34290" rIns="68580" bIns="34290" rtlCol="0" anchor="ctr">
            <a:noAutofit/>
          </a:bodyPr>
          <a:lstStyle/>
          <a:p>
            <a:pPr>
              <a:lnSpc>
                <a:spcPts val="4050"/>
              </a:lnSpc>
            </a:pPr>
            <a:r>
              <a:rPr lang="en-US" altLang="ko-KR" sz="3600" b="1" dirty="0">
                <a:solidFill>
                  <a:srgbClr val="0070C0"/>
                </a:solidFill>
                <a:latin typeface="Arial" panose="020B0604020202020204" pitchFamily="34" charset="0"/>
                <a:cs typeface="Arial" panose="020B0604020202020204" pitchFamily="34" charset="0"/>
              </a:rPr>
              <a:t>Data</a:t>
            </a:r>
            <a:br>
              <a:rPr lang="en-US" altLang="ko-KR" sz="3600" b="1" dirty="0">
                <a:solidFill>
                  <a:srgbClr val="0070C0"/>
                </a:solidFill>
                <a:latin typeface="Arial" panose="020B0604020202020204" pitchFamily="34" charset="0"/>
                <a:cs typeface="Arial" panose="020B0604020202020204" pitchFamily="34" charset="0"/>
              </a:rPr>
            </a:br>
            <a:r>
              <a:rPr lang="en-US" altLang="ko-KR" sz="3600" b="1" dirty="0">
                <a:solidFill>
                  <a:srgbClr val="0070C0"/>
                </a:solidFill>
                <a:latin typeface="Arial" panose="020B0604020202020204" pitchFamily="34" charset="0"/>
                <a:cs typeface="Arial" panose="020B0604020202020204" pitchFamily="34" charset="0"/>
              </a:rPr>
              <a:t>Science</a:t>
            </a:r>
            <a:endParaRPr lang="ko-KR" altLang="en-US" sz="36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24457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제목 슬라이드1">
    <p:spTree>
      <p:nvGrpSpPr>
        <p:cNvPr id="1" name=""/>
        <p:cNvGrpSpPr/>
        <p:nvPr/>
      </p:nvGrpSpPr>
      <p:grpSpPr>
        <a:xfrm>
          <a:off x="0" y="0"/>
          <a:ext cx="0" cy="0"/>
          <a:chOff x="0" y="0"/>
          <a:chExt cx="0" cy="0"/>
        </a:xfrm>
      </p:grpSpPr>
      <p:sp>
        <p:nvSpPr>
          <p:cNvPr id="8" name="제목 13"/>
          <p:cNvSpPr>
            <a:spLocks noGrp="1"/>
          </p:cNvSpPr>
          <p:nvPr>
            <p:ph type="title"/>
          </p:nvPr>
        </p:nvSpPr>
        <p:spPr>
          <a:xfrm>
            <a:off x="1199976" y="2348880"/>
            <a:ext cx="5100216" cy="1031628"/>
          </a:xfrm>
        </p:spPr>
        <p:txBody>
          <a:bodyPr/>
          <a:lstStyle>
            <a:lvl1pPr algn="l">
              <a:defRPr sz="3300" b="0">
                <a:solidFill>
                  <a:schemeClr val="accent5">
                    <a:lumMod val="50000"/>
                  </a:schemeClr>
                </a:solidFill>
                <a:latin typeface="나눔손글씨 펜" pitchFamily="66" charset="-127"/>
                <a:ea typeface="나눔손글씨 펜" pitchFamily="66" charset="-127"/>
              </a:defRPr>
            </a:lvl1pPr>
          </a:lstStyle>
          <a:p>
            <a:r>
              <a:rPr lang="en-US" altLang="ko-KR" dirty="0"/>
              <a:t>Click to edit Master title style</a:t>
            </a:r>
            <a:endParaRPr lang="ko-KR" altLang="en-US" dirty="0"/>
          </a:p>
        </p:txBody>
      </p:sp>
      <p:sp>
        <p:nvSpPr>
          <p:cNvPr id="13" name="직사각형 12"/>
          <p:cNvSpPr/>
          <p:nvPr userDrawn="1"/>
        </p:nvSpPr>
        <p:spPr>
          <a:xfrm>
            <a:off x="6410942" y="3284984"/>
            <a:ext cx="465315" cy="49680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4" name="직사각형 13"/>
          <p:cNvSpPr/>
          <p:nvPr userDrawn="1"/>
        </p:nvSpPr>
        <p:spPr>
          <a:xfrm>
            <a:off x="7219875" y="1939427"/>
            <a:ext cx="303684" cy="303023"/>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직사각형 9"/>
          <p:cNvSpPr/>
          <p:nvPr userDrawn="1"/>
        </p:nvSpPr>
        <p:spPr>
          <a:xfrm>
            <a:off x="912344" y="2203146"/>
            <a:ext cx="5747891" cy="1328780"/>
          </a:xfrm>
          <a:prstGeom prst="rect">
            <a:avLst/>
          </a:prstGeom>
          <a:noFill/>
          <a:ln w="1270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7" name="직사각형 16"/>
          <p:cNvSpPr/>
          <p:nvPr userDrawn="1"/>
        </p:nvSpPr>
        <p:spPr>
          <a:xfrm>
            <a:off x="6848475" y="1609727"/>
            <a:ext cx="511902" cy="46811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8" name="TextBox 17">
            <a:extLst>
              <a:ext uri="{FF2B5EF4-FFF2-40B4-BE49-F238E27FC236}">
                <a16:creationId xmlns:a16="http://schemas.microsoft.com/office/drawing/2014/main" id="{8370EE4D-6C53-4FB9-B41A-DAFCE6CB5BF6}"/>
              </a:ext>
            </a:extLst>
          </p:cNvPr>
          <p:cNvSpPr txBox="1"/>
          <p:nvPr userDrawn="1"/>
        </p:nvSpPr>
        <p:spPr>
          <a:xfrm>
            <a:off x="844379" y="1536890"/>
            <a:ext cx="4392486" cy="613792"/>
          </a:xfrm>
          <a:prstGeom prst="rect">
            <a:avLst/>
          </a:prstGeom>
        </p:spPr>
        <p:txBody>
          <a:bodyPr vert="horz" wrap="square" lIns="68580" tIns="34290" rIns="68580" bIns="34290" rtlCol="0" anchor="ctr">
            <a:noAutofit/>
          </a:bodyPr>
          <a:lstStyle/>
          <a:p>
            <a:pPr>
              <a:lnSpc>
                <a:spcPts val="4050"/>
              </a:lnSpc>
            </a:pPr>
            <a:r>
              <a:rPr lang="en-US" altLang="ko-KR" sz="3600" b="1" dirty="0">
                <a:solidFill>
                  <a:srgbClr val="0070C0"/>
                </a:solidFill>
                <a:latin typeface="Arial" panose="020B0604020202020204" pitchFamily="34" charset="0"/>
                <a:cs typeface="Arial" panose="020B0604020202020204" pitchFamily="34" charset="0"/>
              </a:rPr>
              <a:t>Data Science</a:t>
            </a:r>
            <a:endParaRPr lang="ko-KR" altLang="en-US" sz="36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86565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5" name="TextBox 9"/>
          <p:cNvSpPr txBox="1"/>
          <p:nvPr userDrawn="1"/>
        </p:nvSpPr>
        <p:spPr>
          <a:xfrm>
            <a:off x="755576" y="620688"/>
            <a:ext cx="7344816" cy="415498"/>
          </a:xfrm>
          <a:prstGeom prst="rect">
            <a:avLst/>
          </a:prstGeom>
          <a:noFill/>
        </p:spPr>
        <p:txBody>
          <a:bodyPr wrap="square">
            <a:spAutoFit/>
          </a:bodyPr>
          <a:lstStyle/>
          <a:p>
            <a:pPr fontAlgn="auto">
              <a:spcBef>
                <a:spcPts val="0"/>
              </a:spcBef>
              <a:spcAft>
                <a:spcPts val="0"/>
              </a:spcAft>
              <a:defRPr/>
            </a:pPr>
            <a:r>
              <a:rPr kumimoji="0" lang="ko-KR" altLang="en-US" sz="2100" spc="-113" dirty="0">
                <a:ln>
                  <a:solidFill>
                    <a:schemeClr val="accent1">
                      <a:alpha val="0"/>
                    </a:schemeClr>
                  </a:solidFill>
                </a:ln>
                <a:solidFill>
                  <a:schemeClr val="accent5">
                    <a:lumMod val="50000"/>
                  </a:schemeClr>
                </a:solidFill>
                <a:effectLst/>
                <a:latin typeface="맑은 고딕" panose="020B0503020000020004" pitchFamily="50" charset="-127"/>
                <a:ea typeface="맑은 고딕" panose="020B0503020000020004" pitchFamily="50" charset="-127"/>
                <a:cs typeface="Tahoma" pitchFamily="34" charset="0"/>
              </a:rPr>
              <a:t>차례</a:t>
            </a:r>
          </a:p>
        </p:txBody>
      </p:sp>
      <p:sp>
        <p:nvSpPr>
          <p:cNvPr id="11" name="모서리가 둥근 직사각형 8"/>
          <p:cNvSpPr/>
          <p:nvPr userDrawn="1"/>
        </p:nvSpPr>
        <p:spPr>
          <a:xfrm>
            <a:off x="323528" y="404816"/>
            <a:ext cx="8497887" cy="6048375"/>
          </a:xfrm>
          <a:prstGeom prst="roundRect">
            <a:avLst>
              <a:gd name="adj" fmla="val 5013"/>
            </a:avLst>
          </a:prstGeom>
          <a:noFill/>
          <a:ln w="539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350"/>
          </a:p>
        </p:txBody>
      </p:sp>
      <p:sp>
        <p:nvSpPr>
          <p:cNvPr id="3" name="텍스트 개체 틀 2"/>
          <p:cNvSpPr>
            <a:spLocks noGrp="1"/>
          </p:cNvSpPr>
          <p:nvPr>
            <p:ph type="body" sz="quarter" idx="14" hasCustomPrompt="1"/>
          </p:nvPr>
        </p:nvSpPr>
        <p:spPr>
          <a:xfrm>
            <a:off x="755576" y="1412776"/>
            <a:ext cx="7776864" cy="4680520"/>
          </a:xfrm>
        </p:spPr>
        <p:txBody>
          <a:bodyPr/>
          <a:lstStyle>
            <a:lvl1pPr marL="342892" indent="-342892">
              <a:buFont typeface="+mj-lt"/>
              <a:buAutoNum type="arabicPeriod"/>
              <a:defRPr sz="1500"/>
            </a:lvl1pPr>
            <a:lvl2pPr marL="407184" indent="-207164">
              <a:buClr>
                <a:schemeClr val="accent3">
                  <a:lumMod val="75000"/>
                </a:schemeClr>
              </a:buClr>
              <a:buFont typeface="나눔손글씨 펜" pitchFamily="66" charset="-127"/>
              <a:buChar char="→"/>
              <a:defRPr sz="1350">
                <a:latin typeface="나눔손글씨 펜" pitchFamily="66" charset="-127"/>
                <a:ea typeface="나눔손글씨 펜" pitchFamily="66" charset="-127"/>
              </a:defRPr>
            </a:lvl2pPr>
          </a:lstStyle>
          <a:p>
            <a:pPr lvl="0"/>
            <a:r>
              <a:rPr lang="ko-KR" altLang="en-US" dirty="0"/>
              <a:t>마스터 텍스트 스타일을 편집합니다</a:t>
            </a:r>
            <a:r>
              <a:rPr lang="en-US" altLang="ko-KR" dirty="0"/>
              <a:t>.</a:t>
            </a:r>
            <a:endParaRPr lang="ko-KR" altLang="en-US" dirty="0"/>
          </a:p>
          <a:p>
            <a:pPr lvl="1"/>
            <a:r>
              <a:rPr lang="ko-KR" altLang="en-US" dirty="0"/>
              <a:t> 둘째 수준</a:t>
            </a:r>
          </a:p>
        </p:txBody>
      </p:sp>
    </p:spTree>
    <p:extLst>
      <p:ext uri="{BB962C8B-B14F-4D97-AF65-F5344CB8AC3E}">
        <p14:creationId xmlns:p14="http://schemas.microsoft.com/office/powerpoint/2010/main" val="13782876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본문 3">
    <p:bg>
      <p:bgPr>
        <a:solidFill>
          <a:schemeClr val="bg1"/>
        </a:solidFill>
        <a:effectLst/>
      </p:bgPr>
    </p:bg>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59A02E63-7959-4DBC-B5E9-1F776029C7EA}"/>
              </a:ext>
            </a:extLst>
          </p:cNvPr>
          <p:cNvGrpSpPr/>
          <p:nvPr userDrawn="1"/>
        </p:nvGrpSpPr>
        <p:grpSpPr>
          <a:xfrm>
            <a:off x="0" y="768980"/>
            <a:ext cx="9144000" cy="0"/>
            <a:chOff x="0" y="685800"/>
            <a:chExt cx="12192000" cy="0"/>
          </a:xfrm>
        </p:grpSpPr>
        <p:cxnSp>
          <p:nvCxnSpPr>
            <p:cNvPr id="9" name="직선 연결선 8"/>
            <p:cNvCxnSpPr/>
            <p:nvPr userDrawn="1"/>
          </p:nvCxnSpPr>
          <p:spPr>
            <a:xfrm>
              <a:off x="2832992" y="685800"/>
              <a:ext cx="3119669" cy="0"/>
            </a:xfrm>
            <a:prstGeom prst="line">
              <a:avLst/>
            </a:prstGeom>
            <a:ln w="76200">
              <a:solidFill>
                <a:schemeClr val="tx2">
                  <a:lumMod val="40000"/>
                  <a:lumOff val="6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5952662" y="685800"/>
              <a:ext cx="3119669" cy="0"/>
            </a:xfrm>
            <a:prstGeom prst="line">
              <a:avLst/>
            </a:prstGeom>
            <a:ln w="76200">
              <a:solidFill>
                <a:schemeClr val="tx2">
                  <a:lumMod val="20000"/>
                  <a:lumOff val="80000"/>
                </a:schemeClr>
              </a:solidFill>
            </a:ln>
            <a:effectLst/>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a:off x="9072331" y="685800"/>
              <a:ext cx="3119669" cy="0"/>
            </a:xfrm>
            <a:prstGeom prst="line">
              <a:avLst/>
            </a:prstGeom>
            <a:ln w="76200">
              <a:solidFill>
                <a:schemeClr val="bg2"/>
              </a:solidFill>
            </a:ln>
            <a:effectLst/>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userDrawn="1"/>
          </p:nvCxnSpPr>
          <p:spPr>
            <a:xfrm>
              <a:off x="0" y="685800"/>
              <a:ext cx="3119669" cy="0"/>
            </a:xfrm>
            <a:prstGeom prst="line">
              <a:avLst/>
            </a:prstGeom>
            <a:ln w="76200">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12" name="제목 1">
            <a:extLst>
              <a:ext uri="{FF2B5EF4-FFF2-40B4-BE49-F238E27FC236}">
                <a16:creationId xmlns:a16="http://schemas.microsoft.com/office/drawing/2014/main" id="{7C743CE9-335C-41F5-80A4-C58F59710FB0}"/>
              </a:ext>
            </a:extLst>
          </p:cNvPr>
          <p:cNvSpPr>
            <a:spLocks noGrp="1"/>
          </p:cNvSpPr>
          <p:nvPr>
            <p:ph type="title"/>
          </p:nvPr>
        </p:nvSpPr>
        <p:spPr>
          <a:xfrm>
            <a:off x="179514" y="144016"/>
            <a:ext cx="8784976" cy="548680"/>
          </a:xfrm>
        </p:spPr>
        <p:txBody>
          <a:bodyPr/>
          <a:lstStyle>
            <a:lvl1pPr algn="l">
              <a:defRPr sz="2400" b="1">
                <a:solidFill>
                  <a:schemeClr val="tx1"/>
                </a:solidFill>
              </a:defRPr>
            </a:lvl1pPr>
          </a:lstStyle>
          <a:p>
            <a:r>
              <a:rPr lang="ko-KR" altLang="en-US" dirty="0"/>
              <a:t>마스터 제목 스타일 편집</a:t>
            </a:r>
          </a:p>
        </p:txBody>
      </p:sp>
      <p:sp>
        <p:nvSpPr>
          <p:cNvPr id="15" name="내용 개체 틀 2">
            <a:extLst>
              <a:ext uri="{FF2B5EF4-FFF2-40B4-BE49-F238E27FC236}">
                <a16:creationId xmlns:a16="http://schemas.microsoft.com/office/drawing/2014/main" id="{CFF52A63-678C-4FE1-ACA9-6F0AEA5E6410}"/>
              </a:ext>
            </a:extLst>
          </p:cNvPr>
          <p:cNvSpPr>
            <a:spLocks noGrp="1"/>
          </p:cNvSpPr>
          <p:nvPr>
            <p:ph idx="10"/>
          </p:nvPr>
        </p:nvSpPr>
        <p:spPr>
          <a:xfrm>
            <a:off x="179514" y="940768"/>
            <a:ext cx="8784977" cy="5688632"/>
          </a:xfrm>
        </p:spPr>
        <p:txBody>
          <a:bodyPr/>
          <a:lstStyle>
            <a:lvl1pPr marL="257168" indent="-257168">
              <a:lnSpc>
                <a:spcPct val="150000"/>
              </a:lnSpc>
              <a:spcBef>
                <a:spcPts val="0"/>
              </a:spcBef>
              <a:buClr>
                <a:schemeClr val="accent1"/>
              </a:buClr>
              <a:buFont typeface="Wingdings" pitchFamily="2" charset="2"/>
              <a:buChar char="n"/>
              <a:defRPr sz="1800" b="0">
                <a:latin typeface="+mn-ea"/>
                <a:ea typeface="+mn-ea"/>
              </a:defRPr>
            </a:lvl1pPr>
            <a:lvl2pPr marL="335747" indent="-135728">
              <a:spcAft>
                <a:spcPts val="300"/>
              </a:spcAft>
              <a:buClr>
                <a:schemeClr val="bg1">
                  <a:lumMod val="50000"/>
                </a:schemeClr>
              </a:buClr>
              <a:buFont typeface="Wingdings" pitchFamily="2" charset="2"/>
              <a:buChar char="§"/>
              <a:defRPr sz="1600"/>
            </a:lvl2pPr>
            <a:lvl3pPr marL="471476" indent="-135728">
              <a:spcAft>
                <a:spcPts val="225"/>
              </a:spcAft>
              <a:buClr>
                <a:schemeClr val="bg1">
                  <a:lumMod val="50000"/>
                </a:schemeClr>
              </a:buClr>
              <a:buFont typeface="Arial" pitchFamily="34" charset="0"/>
              <a:buChar char="•"/>
              <a:defRPr sz="1600"/>
            </a:lvl3pPr>
            <a:lvl4pPr marL="607204" indent="-135728">
              <a:spcAft>
                <a:spcPts val="225"/>
              </a:spcAft>
              <a:buSzPct val="96000"/>
              <a:defRPr sz="1200"/>
            </a:lvl4pPr>
            <a:lvl5pPr marL="742931" indent="-135728">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7224596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본문">
    <p:spTree>
      <p:nvGrpSpPr>
        <p:cNvPr id="1" name=""/>
        <p:cNvGrpSpPr/>
        <p:nvPr/>
      </p:nvGrpSpPr>
      <p:grpSpPr>
        <a:xfrm>
          <a:off x="0" y="0"/>
          <a:ext cx="0" cy="0"/>
          <a:chOff x="0" y="0"/>
          <a:chExt cx="0" cy="0"/>
        </a:xfrm>
      </p:grpSpPr>
      <p:cxnSp>
        <p:nvCxnSpPr>
          <p:cNvPr id="9" name="직선 연결선 8"/>
          <p:cNvCxnSpPr/>
          <p:nvPr userDrawn="1"/>
        </p:nvCxnSpPr>
        <p:spPr>
          <a:xfrm>
            <a:off x="2124744" y="764704"/>
            <a:ext cx="2339752" cy="0"/>
          </a:xfrm>
          <a:prstGeom prst="line">
            <a:avLst/>
          </a:prstGeom>
          <a:ln w="76200">
            <a:solidFill>
              <a:schemeClr val="accent6">
                <a:lumMod val="75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4464498" y="764704"/>
            <a:ext cx="2339752" cy="0"/>
          </a:xfrm>
          <a:prstGeom prst="line">
            <a:avLst/>
          </a:prstGeom>
          <a:ln w="76200">
            <a:solidFill>
              <a:schemeClr val="accent6">
                <a:lumMod val="40000"/>
                <a:lumOff val="60000"/>
              </a:schemeClr>
            </a:solidFill>
          </a:ln>
          <a:effectLst/>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a:off x="6804249" y="764704"/>
            <a:ext cx="2339752" cy="0"/>
          </a:xfrm>
          <a:prstGeom prst="line">
            <a:avLst/>
          </a:prstGeom>
          <a:ln w="76200">
            <a:solidFill>
              <a:schemeClr val="accent6">
                <a:lumMod val="20000"/>
                <a:lumOff val="8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userDrawn="1"/>
        </p:nvCxnSpPr>
        <p:spPr>
          <a:xfrm>
            <a:off x="0" y="764704"/>
            <a:ext cx="2339752" cy="0"/>
          </a:xfrm>
          <a:prstGeom prst="line">
            <a:avLst/>
          </a:prstGeom>
          <a:ln w="76200">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8" name="제목 1">
            <a:extLst>
              <a:ext uri="{FF2B5EF4-FFF2-40B4-BE49-F238E27FC236}">
                <a16:creationId xmlns:a16="http://schemas.microsoft.com/office/drawing/2014/main" id="{40E4D8B6-27C6-4258-9B80-EDA486FA356A}"/>
              </a:ext>
            </a:extLst>
          </p:cNvPr>
          <p:cNvSpPr>
            <a:spLocks noGrp="1"/>
          </p:cNvSpPr>
          <p:nvPr>
            <p:ph type="title"/>
          </p:nvPr>
        </p:nvSpPr>
        <p:spPr>
          <a:xfrm>
            <a:off x="179514" y="144016"/>
            <a:ext cx="8784976" cy="548680"/>
          </a:xfrm>
        </p:spPr>
        <p:txBody>
          <a:bodyPr/>
          <a:lstStyle>
            <a:lvl1pPr algn="l">
              <a:defRPr sz="2400" b="1">
                <a:solidFill>
                  <a:schemeClr val="tx1"/>
                </a:solidFill>
              </a:defRPr>
            </a:lvl1pPr>
          </a:lstStyle>
          <a:p>
            <a:r>
              <a:rPr lang="ko-KR" altLang="en-US" dirty="0"/>
              <a:t>마스터 제목 스타일 편집</a:t>
            </a:r>
          </a:p>
        </p:txBody>
      </p:sp>
      <p:sp>
        <p:nvSpPr>
          <p:cNvPr id="12" name="내용 개체 틀 2">
            <a:extLst>
              <a:ext uri="{FF2B5EF4-FFF2-40B4-BE49-F238E27FC236}">
                <a16:creationId xmlns:a16="http://schemas.microsoft.com/office/drawing/2014/main" id="{C56DD780-700F-4EDA-91AB-AE8E9D4C6F71}"/>
              </a:ext>
            </a:extLst>
          </p:cNvPr>
          <p:cNvSpPr>
            <a:spLocks noGrp="1"/>
          </p:cNvSpPr>
          <p:nvPr>
            <p:ph idx="10"/>
          </p:nvPr>
        </p:nvSpPr>
        <p:spPr>
          <a:xfrm>
            <a:off x="179514" y="940768"/>
            <a:ext cx="8784977" cy="5688632"/>
          </a:xfrm>
        </p:spPr>
        <p:txBody>
          <a:bodyPr/>
          <a:lstStyle>
            <a:lvl1pPr marL="257168" indent="-257168">
              <a:lnSpc>
                <a:spcPct val="150000"/>
              </a:lnSpc>
              <a:spcBef>
                <a:spcPts val="0"/>
              </a:spcBef>
              <a:buClr>
                <a:schemeClr val="accent1"/>
              </a:buClr>
              <a:buFont typeface="Wingdings" pitchFamily="2" charset="2"/>
              <a:buChar char="n"/>
              <a:defRPr sz="1800" b="0">
                <a:latin typeface="+mn-ea"/>
                <a:ea typeface="+mn-ea"/>
              </a:defRPr>
            </a:lvl1pPr>
            <a:lvl2pPr marL="335747" indent="-135728">
              <a:spcAft>
                <a:spcPts val="300"/>
              </a:spcAft>
              <a:buClr>
                <a:schemeClr val="bg1">
                  <a:lumMod val="50000"/>
                </a:schemeClr>
              </a:buClr>
              <a:buFont typeface="Wingdings" pitchFamily="2" charset="2"/>
              <a:buChar char="§"/>
              <a:defRPr sz="1600"/>
            </a:lvl2pPr>
            <a:lvl3pPr marL="471476" indent="-135728">
              <a:spcAft>
                <a:spcPts val="225"/>
              </a:spcAft>
              <a:buClr>
                <a:schemeClr val="bg1">
                  <a:lumMod val="50000"/>
                </a:schemeClr>
              </a:buClr>
              <a:buFont typeface="Arial" pitchFamily="34" charset="0"/>
              <a:buChar char="•"/>
              <a:defRPr sz="1600"/>
            </a:lvl3pPr>
            <a:lvl4pPr marL="607204" indent="-135728">
              <a:spcAft>
                <a:spcPts val="225"/>
              </a:spcAft>
              <a:buSzPct val="96000"/>
              <a:defRPr sz="1200"/>
            </a:lvl4pPr>
            <a:lvl5pPr marL="742931" indent="-135728">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39170918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본문 2">
    <p:bg>
      <p:bgPr>
        <a:solidFill>
          <a:schemeClr val="bg1"/>
        </a:solidFill>
        <a:effectLst/>
      </p:bgPr>
    </p:bg>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71610A46-E581-4FF7-95BD-D465BDDF7D5A}"/>
              </a:ext>
            </a:extLst>
          </p:cNvPr>
          <p:cNvGrpSpPr/>
          <p:nvPr userDrawn="1"/>
        </p:nvGrpSpPr>
        <p:grpSpPr>
          <a:xfrm>
            <a:off x="0" y="768980"/>
            <a:ext cx="9144000" cy="0"/>
            <a:chOff x="0" y="908051"/>
            <a:chExt cx="12192000" cy="0"/>
          </a:xfrm>
        </p:grpSpPr>
        <p:cxnSp>
          <p:nvCxnSpPr>
            <p:cNvPr id="9" name="직선 연결선 8"/>
            <p:cNvCxnSpPr/>
            <p:nvPr userDrawn="1"/>
          </p:nvCxnSpPr>
          <p:spPr>
            <a:xfrm>
              <a:off x="2832992" y="908051"/>
              <a:ext cx="3119669" cy="0"/>
            </a:xfrm>
            <a:prstGeom prst="line">
              <a:avLst/>
            </a:prstGeom>
            <a:ln w="76200">
              <a:solidFill>
                <a:schemeClr val="tx2">
                  <a:lumMod val="40000"/>
                  <a:lumOff val="6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5952662" y="908051"/>
              <a:ext cx="3119669" cy="0"/>
            </a:xfrm>
            <a:prstGeom prst="line">
              <a:avLst/>
            </a:prstGeom>
            <a:ln w="76200">
              <a:solidFill>
                <a:schemeClr val="tx2">
                  <a:lumMod val="20000"/>
                  <a:lumOff val="80000"/>
                </a:schemeClr>
              </a:solidFill>
            </a:ln>
            <a:effectLst/>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userDrawn="1"/>
          </p:nvCxnSpPr>
          <p:spPr>
            <a:xfrm>
              <a:off x="9072331" y="908051"/>
              <a:ext cx="3119669" cy="0"/>
            </a:xfrm>
            <a:prstGeom prst="line">
              <a:avLst/>
            </a:prstGeom>
            <a:ln w="76200">
              <a:solidFill>
                <a:schemeClr val="bg2"/>
              </a:solidFill>
            </a:ln>
            <a:effectLst/>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userDrawn="1"/>
          </p:nvCxnSpPr>
          <p:spPr>
            <a:xfrm>
              <a:off x="0" y="908051"/>
              <a:ext cx="3119669" cy="0"/>
            </a:xfrm>
            <a:prstGeom prst="line">
              <a:avLst/>
            </a:prstGeom>
            <a:ln w="76200">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cxnSp>
        <p:nvCxnSpPr>
          <p:cNvPr id="18" name="직선 연결선 17">
            <a:extLst>
              <a:ext uri="{FF2B5EF4-FFF2-40B4-BE49-F238E27FC236}">
                <a16:creationId xmlns:a16="http://schemas.microsoft.com/office/drawing/2014/main" id="{C5E1F25A-9609-4834-9F3B-F6CCF893F32B}"/>
              </a:ext>
            </a:extLst>
          </p:cNvPr>
          <p:cNvCxnSpPr/>
          <p:nvPr userDrawn="1"/>
        </p:nvCxnSpPr>
        <p:spPr>
          <a:xfrm>
            <a:off x="0" y="764704"/>
            <a:ext cx="2339752" cy="0"/>
          </a:xfrm>
          <a:prstGeom prst="line">
            <a:avLst/>
          </a:prstGeom>
          <a:ln w="76200">
            <a:solidFill>
              <a:schemeClr val="accent6">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sp>
        <p:nvSpPr>
          <p:cNvPr id="10" name="제목 1">
            <a:extLst>
              <a:ext uri="{FF2B5EF4-FFF2-40B4-BE49-F238E27FC236}">
                <a16:creationId xmlns:a16="http://schemas.microsoft.com/office/drawing/2014/main" id="{83265071-C929-4306-848C-8624621BFB78}"/>
              </a:ext>
            </a:extLst>
          </p:cNvPr>
          <p:cNvSpPr>
            <a:spLocks noGrp="1"/>
          </p:cNvSpPr>
          <p:nvPr>
            <p:ph type="title"/>
          </p:nvPr>
        </p:nvSpPr>
        <p:spPr>
          <a:xfrm>
            <a:off x="179514" y="144016"/>
            <a:ext cx="8784976" cy="548680"/>
          </a:xfrm>
        </p:spPr>
        <p:txBody>
          <a:bodyPr/>
          <a:lstStyle>
            <a:lvl1pPr algn="l">
              <a:defRPr sz="2400" b="1">
                <a:solidFill>
                  <a:schemeClr val="tx1"/>
                </a:solidFill>
              </a:defRPr>
            </a:lvl1pPr>
          </a:lstStyle>
          <a:p>
            <a:r>
              <a:rPr lang="ko-KR" altLang="en-US" dirty="0"/>
              <a:t>마스터 제목 스타일 편집</a:t>
            </a:r>
          </a:p>
        </p:txBody>
      </p:sp>
      <p:sp>
        <p:nvSpPr>
          <p:cNvPr id="12" name="내용 개체 틀 2">
            <a:extLst>
              <a:ext uri="{FF2B5EF4-FFF2-40B4-BE49-F238E27FC236}">
                <a16:creationId xmlns:a16="http://schemas.microsoft.com/office/drawing/2014/main" id="{6A393B8E-A3FA-4F38-8507-E1B7CF365D31}"/>
              </a:ext>
            </a:extLst>
          </p:cNvPr>
          <p:cNvSpPr>
            <a:spLocks noGrp="1"/>
          </p:cNvSpPr>
          <p:nvPr>
            <p:ph idx="10"/>
          </p:nvPr>
        </p:nvSpPr>
        <p:spPr>
          <a:xfrm>
            <a:off x="179514" y="940768"/>
            <a:ext cx="8784977" cy="5688632"/>
          </a:xfrm>
        </p:spPr>
        <p:txBody>
          <a:bodyPr/>
          <a:lstStyle>
            <a:lvl1pPr marL="257168" indent="-257168">
              <a:lnSpc>
                <a:spcPct val="150000"/>
              </a:lnSpc>
              <a:spcBef>
                <a:spcPts val="0"/>
              </a:spcBef>
              <a:buClr>
                <a:schemeClr val="accent1"/>
              </a:buClr>
              <a:buFont typeface="Wingdings" pitchFamily="2" charset="2"/>
              <a:buChar char="n"/>
              <a:defRPr sz="1800" b="0">
                <a:latin typeface="+mn-ea"/>
                <a:ea typeface="+mn-ea"/>
              </a:defRPr>
            </a:lvl1pPr>
            <a:lvl2pPr marL="335747" indent="-135728">
              <a:spcAft>
                <a:spcPts val="300"/>
              </a:spcAft>
              <a:buClr>
                <a:schemeClr val="bg1">
                  <a:lumMod val="50000"/>
                </a:schemeClr>
              </a:buClr>
              <a:buFont typeface="Wingdings" pitchFamily="2" charset="2"/>
              <a:buChar char="§"/>
              <a:defRPr sz="1600"/>
            </a:lvl2pPr>
            <a:lvl3pPr marL="471476" indent="-135728">
              <a:spcAft>
                <a:spcPts val="225"/>
              </a:spcAft>
              <a:buClr>
                <a:schemeClr val="bg1">
                  <a:lumMod val="50000"/>
                </a:schemeClr>
              </a:buClr>
              <a:buFont typeface="Arial" pitchFamily="34" charset="0"/>
              <a:buChar char="•"/>
              <a:defRPr sz="1600"/>
            </a:lvl3pPr>
            <a:lvl4pPr marL="607204" indent="-135728">
              <a:spcAft>
                <a:spcPts val="225"/>
              </a:spcAft>
              <a:buSzPct val="96000"/>
              <a:defRPr sz="1200"/>
            </a:lvl4pPr>
            <a:lvl5pPr marL="742931" indent="-135728">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38286138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Rectangle 4">
            <a:extLst>
              <a:ext uri="{FF2B5EF4-FFF2-40B4-BE49-F238E27FC236}">
                <a16:creationId xmlns:a16="http://schemas.microsoft.com/office/drawing/2014/main" id="{B9561069-1511-4714-881B-B86C39C45EC0}"/>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A20331E2-06E2-4548-8FC9-225B9BA55BE1}"/>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E2A8069E-4996-4473-B64D-FE931B578FF5}"/>
              </a:ext>
            </a:extLst>
          </p:cNvPr>
          <p:cNvSpPr>
            <a:spLocks noGrp="1" noChangeArrowheads="1"/>
          </p:cNvSpPr>
          <p:nvPr>
            <p:ph type="sldNum" sz="quarter" idx="12"/>
          </p:nvPr>
        </p:nvSpPr>
        <p:spPr>
          <a:ln/>
        </p:spPr>
        <p:txBody>
          <a:bodyPr/>
          <a:lstStyle>
            <a:lvl1pPr>
              <a:defRPr/>
            </a:lvl1pPr>
          </a:lstStyle>
          <a:p>
            <a:pPr>
              <a:defRPr/>
            </a:pPr>
            <a:fld id="{337655A3-1121-4B5D-BF69-6218A9F2EC9F}" type="slidenum">
              <a:rPr lang="en-US" altLang="ko-KR"/>
              <a:pPr>
                <a:defRPr/>
              </a:pPr>
              <a:t>‹#›</a:t>
            </a:fld>
            <a:endParaRPr lang="en-US" altLang="ko-KR"/>
          </a:p>
        </p:txBody>
      </p:sp>
    </p:spTree>
    <p:extLst>
      <p:ext uri="{BB962C8B-B14F-4D97-AF65-F5344CB8AC3E}">
        <p14:creationId xmlns:p14="http://schemas.microsoft.com/office/powerpoint/2010/main" val="18319540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부제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467544" y="2924944"/>
            <a:ext cx="8229600" cy="864096"/>
          </a:xfrm>
        </p:spPr>
        <p:txBody>
          <a:bodyPr>
            <a:normAutofit/>
          </a:bodyPr>
          <a:lstStyle>
            <a:lvl1pPr algn="ctr">
              <a:defRPr sz="4400" b="0" baseline="0"/>
            </a:lvl1pPr>
          </a:lstStyle>
          <a:p>
            <a:r>
              <a:rPr lang="ko-KR" altLang="en-US"/>
              <a:t>마스터 제목 스타일 편집</a:t>
            </a:r>
          </a:p>
        </p:txBody>
      </p:sp>
    </p:spTree>
    <p:extLst>
      <p:ext uri="{BB962C8B-B14F-4D97-AF65-F5344CB8AC3E}">
        <p14:creationId xmlns:p14="http://schemas.microsoft.com/office/powerpoint/2010/main" val="41244528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251521" y="274638"/>
            <a:ext cx="871296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p:cNvSpPr>
            <a:spLocks noGrp="1"/>
          </p:cNvSpPr>
          <p:nvPr>
            <p:ph type="body" idx="1"/>
          </p:nvPr>
        </p:nvSpPr>
        <p:spPr bwMode="auto">
          <a:xfrm>
            <a:off x="251521" y="1600200"/>
            <a:ext cx="8712968" cy="4853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3"/>
          <p:cNvSpPr>
            <a:spLocks noGrp="1"/>
          </p:cNvSpPr>
          <p:nvPr>
            <p:ph type="dt" sz="half" idx="2"/>
          </p:nvPr>
        </p:nvSpPr>
        <p:spPr>
          <a:xfrm>
            <a:off x="457200" y="6534875"/>
            <a:ext cx="2133600" cy="253281"/>
          </a:xfrm>
          <a:prstGeom prst="rect">
            <a:avLst/>
          </a:prstGeom>
        </p:spPr>
        <p:txBody>
          <a:bodyPr/>
          <a:lstStyle>
            <a:lvl1pPr>
              <a:defRPr sz="750"/>
            </a:lvl1pPr>
          </a:lstStyle>
          <a:p>
            <a:pPr>
              <a:defRPr/>
            </a:pPr>
            <a:fld id="{26157244-81DE-4DD3-9A68-8E793B940730}" type="datetime1">
              <a:rPr lang="ko-KR" altLang="en-US" smtClean="0"/>
              <a:t>2021-03-03</a:t>
            </a:fld>
            <a:endParaRPr lang="ko-KR" altLang="en-US" dirty="0"/>
          </a:p>
        </p:txBody>
      </p:sp>
      <p:sp>
        <p:nvSpPr>
          <p:cNvPr id="8" name="바닥글 개체 틀 4"/>
          <p:cNvSpPr>
            <a:spLocks noGrp="1"/>
          </p:cNvSpPr>
          <p:nvPr>
            <p:ph type="ftr" sz="quarter" idx="3"/>
          </p:nvPr>
        </p:nvSpPr>
        <p:spPr>
          <a:xfrm>
            <a:off x="3124200" y="6525350"/>
            <a:ext cx="2895600" cy="253281"/>
          </a:xfrm>
          <a:prstGeom prst="rect">
            <a:avLst/>
          </a:prstGeom>
        </p:spPr>
        <p:txBody>
          <a:bodyPr/>
          <a:lstStyle>
            <a:lvl1pPr>
              <a:defRPr sz="750"/>
            </a:lvl1pPr>
          </a:lstStyle>
          <a:p>
            <a:pPr>
              <a:defRPr/>
            </a:pPr>
            <a:endParaRPr lang="ko-KR" altLang="en-US" dirty="0"/>
          </a:p>
        </p:txBody>
      </p:sp>
      <p:sp>
        <p:nvSpPr>
          <p:cNvPr id="9" name="슬라이드 번호 개체 틀 5"/>
          <p:cNvSpPr>
            <a:spLocks noGrp="1"/>
          </p:cNvSpPr>
          <p:nvPr>
            <p:ph type="sldNum" sz="quarter" idx="4"/>
          </p:nvPr>
        </p:nvSpPr>
        <p:spPr>
          <a:xfrm>
            <a:off x="6553200" y="6515825"/>
            <a:ext cx="2133600" cy="253281"/>
          </a:xfrm>
          <a:prstGeom prst="rect">
            <a:avLst/>
          </a:prstGeom>
        </p:spPr>
        <p:txBody>
          <a:bodyPr/>
          <a:lstStyle>
            <a:lvl1pPr>
              <a:defRPr sz="750"/>
            </a:lvl1pPr>
          </a:lstStyle>
          <a:p>
            <a:pPr>
              <a:defRPr/>
            </a:pPr>
            <a:fld id="{52DD98C4-AD35-4759-9571-E1AA62A00DA9}" type="slidenum">
              <a:rPr lang="ko-KR" altLang="en-US" smtClean="0"/>
              <a:pPr>
                <a:defRPr/>
              </a:pPr>
              <a:t>‹#›</a:t>
            </a:fld>
            <a:endParaRPr lang="ko-KR" altLang="en-US"/>
          </a:p>
        </p:txBody>
      </p:sp>
      <p:sp>
        <p:nvSpPr>
          <p:cNvPr id="10" name="슬라이드 번호 개체 틀 10">
            <a:extLst>
              <a:ext uri="{FF2B5EF4-FFF2-40B4-BE49-F238E27FC236}">
                <a16:creationId xmlns:a16="http://schemas.microsoft.com/office/drawing/2014/main" id="{F9DAEF82-3923-4964-B1DC-CAF1E34C7C8F}"/>
              </a:ext>
            </a:extLst>
          </p:cNvPr>
          <p:cNvSpPr txBox="1">
            <a:spLocks/>
          </p:cNvSpPr>
          <p:nvPr userDrawn="1"/>
        </p:nvSpPr>
        <p:spPr>
          <a:xfrm>
            <a:off x="8686800" y="6525349"/>
            <a:ext cx="457200" cy="33265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fld id="{F16F3F38-2CD8-4BF4-9F2D-91FBEF0475AD}" type="slidenum">
              <a:rPr lang="en-US" altLang="ko-KR" sz="1350" smtClean="0"/>
              <a:pPr algn="r">
                <a:defRPr/>
              </a:pPr>
              <a:t>‹#›</a:t>
            </a:fld>
            <a:endParaRPr lang="en-US" altLang="ko-KR" sz="1350" dirty="0"/>
          </a:p>
        </p:txBody>
      </p:sp>
    </p:spTree>
    <p:extLst>
      <p:ext uri="{BB962C8B-B14F-4D97-AF65-F5344CB8AC3E}">
        <p14:creationId xmlns:p14="http://schemas.microsoft.com/office/powerpoint/2010/main" val="3332214368"/>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11" r:id="rId5"/>
    <p:sldLayoutId id="2147484108" r:id="rId6"/>
    <p:sldLayoutId id="2147484110" r:id="rId7"/>
    <p:sldLayoutId id="2147484112" r:id="rId8"/>
    <p:sldLayoutId id="2147484116" r:id="rId9"/>
    <p:sldLayoutId id="2147484117" r:id="rId10"/>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hf sldNum="0" hdr="0" ftr="0" dt="0"/>
  <p:txStyles>
    <p:titleStyle>
      <a:lvl1pPr algn="ctr" rtl="0" eaLnBrk="0" fontAlgn="base" latinLnBrk="1" hangingPunct="0">
        <a:spcBef>
          <a:spcPct val="0"/>
        </a:spcBef>
        <a:spcAft>
          <a:spcPct val="0"/>
        </a:spcAft>
        <a:defRPr sz="3300" kern="1200">
          <a:solidFill>
            <a:schemeClr val="tx1"/>
          </a:solidFill>
          <a:latin typeface="+mj-lt"/>
          <a:ea typeface="+mj-ea"/>
          <a:cs typeface="+mj-cs"/>
        </a:defRPr>
      </a:lvl1pPr>
      <a:lvl2pPr algn="ctr" rtl="0" eaLnBrk="0" fontAlgn="base" latinLnBrk="1" hangingPunct="0">
        <a:spcBef>
          <a:spcPct val="0"/>
        </a:spcBef>
        <a:spcAft>
          <a:spcPct val="0"/>
        </a:spcAft>
        <a:defRPr sz="33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33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33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3300">
          <a:solidFill>
            <a:schemeClr val="tx1"/>
          </a:solidFill>
          <a:latin typeface="맑은 고딕" pitchFamily="50" charset="-127"/>
          <a:ea typeface="맑은 고딕" pitchFamily="50" charset="-127"/>
        </a:defRPr>
      </a:lvl5pPr>
      <a:lvl6pPr marL="342892" algn="ctr" rtl="0" fontAlgn="base" latinLnBrk="1">
        <a:spcBef>
          <a:spcPct val="0"/>
        </a:spcBef>
        <a:spcAft>
          <a:spcPct val="0"/>
        </a:spcAft>
        <a:defRPr sz="3300">
          <a:solidFill>
            <a:schemeClr val="tx1"/>
          </a:solidFill>
          <a:latin typeface="맑은 고딕" pitchFamily="50" charset="-127"/>
          <a:ea typeface="맑은 고딕" pitchFamily="50" charset="-127"/>
        </a:defRPr>
      </a:lvl6pPr>
      <a:lvl7pPr marL="685783" algn="ctr" rtl="0" fontAlgn="base" latinLnBrk="1">
        <a:spcBef>
          <a:spcPct val="0"/>
        </a:spcBef>
        <a:spcAft>
          <a:spcPct val="0"/>
        </a:spcAft>
        <a:defRPr sz="3300">
          <a:solidFill>
            <a:schemeClr val="tx1"/>
          </a:solidFill>
          <a:latin typeface="맑은 고딕" pitchFamily="50" charset="-127"/>
          <a:ea typeface="맑은 고딕" pitchFamily="50" charset="-127"/>
        </a:defRPr>
      </a:lvl7pPr>
      <a:lvl8pPr marL="1028675" algn="ctr" rtl="0" fontAlgn="base" latinLnBrk="1">
        <a:spcBef>
          <a:spcPct val="0"/>
        </a:spcBef>
        <a:spcAft>
          <a:spcPct val="0"/>
        </a:spcAft>
        <a:defRPr sz="3300">
          <a:solidFill>
            <a:schemeClr val="tx1"/>
          </a:solidFill>
          <a:latin typeface="맑은 고딕" pitchFamily="50" charset="-127"/>
          <a:ea typeface="맑은 고딕" pitchFamily="50" charset="-127"/>
        </a:defRPr>
      </a:lvl8pPr>
      <a:lvl9pPr marL="1371566" algn="ctr" rtl="0" fontAlgn="base" latinLnBrk="1">
        <a:spcBef>
          <a:spcPct val="0"/>
        </a:spcBef>
        <a:spcAft>
          <a:spcPct val="0"/>
        </a:spcAft>
        <a:defRPr sz="3300">
          <a:solidFill>
            <a:schemeClr val="tx1"/>
          </a:solidFill>
          <a:latin typeface="맑은 고딕" pitchFamily="50" charset="-127"/>
          <a:ea typeface="맑은 고딕" pitchFamily="50" charset="-127"/>
        </a:defRPr>
      </a:lvl9pPr>
    </p:titleStyle>
    <p:bodyStyle>
      <a:lvl1pPr marL="257168" indent="-257168" algn="l" rtl="0" eaLnBrk="0" fontAlgn="base" latinLnBrk="1" hangingPunct="0">
        <a:lnSpc>
          <a:spcPct val="120000"/>
        </a:lnSpc>
        <a:spcBef>
          <a:spcPct val="20000"/>
        </a:spcBef>
        <a:spcAft>
          <a:spcPct val="0"/>
        </a:spcAft>
        <a:buFont typeface="Arial" charset="0"/>
        <a:buBlip>
          <a:blip r:embed="rId12"/>
        </a:buBlip>
        <a:defRPr sz="2000" kern="1200">
          <a:solidFill>
            <a:schemeClr val="tx1"/>
          </a:solidFill>
          <a:latin typeface="+mn-lt"/>
          <a:ea typeface="+mn-ea"/>
          <a:cs typeface="+mn-cs"/>
        </a:defRPr>
      </a:lvl1pPr>
      <a:lvl2pPr marL="557199" indent="-214308" algn="l" rtl="0" eaLnBrk="0" fontAlgn="base" latinLnBrk="1" hangingPunct="0">
        <a:spcBef>
          <a:spcPct val="20000"/>
        </a:spcBef>
        <a:spcAft>
          <a:spcPct val="0"/>
        </a:spcAft>
        <a:buFont typeface="Arial" charset="0"/>
        <a:buChar char="–"/>
        <a:defRPr sz="1600" kern="1200">
          <a:solidFill>
            <a:schemeClr val="tx1"/>
          </a:solidFill>
          <a:latin typeface="+mn-lt"/>
          <a:ea typeface="+mn-ea"/>
          <a:cs typeface="+mn-cs"/>
        </a:defRPr>
      </a:lvl2pPr>
      <a:lvl3pPr marL="857228" indent="-171446" algn="l" rtl="0" eaLnBrk="0" fontAlgn="base" latinLnBrk="1" hangingPunct="0">
        <a:spcBef>
          <a:spcPct val="20000"/>
        </a:spcBef>
        <a:spcAft>
          <a:spcPct val="0"/>
        </a:spcAft>
        <a:buFont typeface="Arial" charset="0"/>
        <a:buChar char="•"/>
        <a:defRPr sz="1400" kern="1200">
          <a:solidFill>
            <a:schemeClr val="tx1"/>
          </a:solidFill>
          <a:latin typeface="+mn-lt"/>
          <a:ea typeface="+mn-ea"/>
          <a:cs typeface="+mn-cs"/>
        </a:defRPr>
      </a:lvl3pPr>
      <a:lvl4pPr marL="1200120" indent="-171446" algn="l" rtl="0" eaLnBrk="0" fontAlgn="base" latinLnBrk="1" hangingPunct="0">
        <a:spcBef>
          <a:spcPct val="20000"/>
        </a:spcBef>
        <a:spcAft>
          <a:spcPct val="0"/>
        </a:spcAft>
        <a:buFont typeface="Arial" charset="0"/>
        <a:buChar char="–"/>
        <a:defRPr sz="1400" kern="1200">
          <a:solidFill>
            <a:schemeClr val="tx1"/>
          </a:solidFill>
          <a:latin typeface="+mn-lt"/>
          <a:ea typeface="+mn-ea"/>
          <a:cs typeface="+mn-cs"/>
        </a:defRPr>
      </a:lvl4pPr>
      <a:lvl5pPr marL="1543012" indent="-171446" algn="l" rtl="0" eaLnBrk="0" fontAlgn="base" latinLnBrk="1" hangingPunct="0">
        <a:spcBef>
          <a:spcPct val="20000"/>
        </a:spcBef>
        <a:spcAft>
          <a:spcPct val="0"/>
        </a:spcAft>
        <a:buFont typeface="Arial" charset="0"/>
        <a:buChar char="»"/>
        <a:defRPr sz="1400" kern="1200">
          <a:solidFill>
            <a:schemeClr val="tx1"/>
          </a:solidFill>
          <a:latin typeface="+mn-lt"/>
          <a:ea typeface="+mn-ea"/>
          <a:cs typeface="+mn-cs"/>
        </a:defRPr>
      </a:lvl5pPr>
      <a:lvl6pPr marL="1885903" indent="-171446" algn="l" defTabSz="685783"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ko-KR"/>
      </a:defPPr>
      <a:lvl1pPr marL="0" algn="l" defTabSz="685783" rtl="0" eaLnBrk="1" latinLnBrk="1" hangingPunct="1">
        <a:defRPr sz="1350" kern="1200">
          <a:solidFill>
            <a:schemeClr val="tx1"/>
          </a:solidFill>
          <a:latin typeface="+mn-lt"/>
          <a:ea typeface="+mn-ea"/>
          <a:cs typeface="+mn-cs"/>
        </a:defRPr>
      </a:lvl1pPr>
      <a:lvl2pPr marL="342892" algn="l" defTabSz="685783" rtl="0" eaLnBrk="1" latinLnBrk="1" hangingPunct="1">
        <a:defRPr sz="1350" kern="1200">
          <a:solidFill>
            <a:schemeClr val="tx1"/>
          </a:solidFill>
          <a:latin typeface="+mn-lt"/>
          <a:ea typeface="+mn-ea"/>
          <a:cs typeface="+mn-cs"/>
        </a:defRPr>
      </a:lvl2pPr>
      <a:lvl3pPr marL="685783" algn="l" defTabSz="685783" rtl="0" eaLnBrk="1" latinLnBrk="1" hangingPunct="1">
        <a:defRPr sz="1350" kern="1200">
          <a:solidFill>
            <a:schemeClr val="tx1"/>
          </a:solidFill>
          <a:latin typeface="+mn-lt"/>
          <a:ea typeface="+mn-ea"/>
          <a:cs typeface="+mn-cs"/>
        </a:defRPr>
      </a:lvl3pPr>
      <a:lvl4pPr marL="1028675" algn="l" defTabSz="685783" rtl="0" eaLnBrk="1" latinLnBrk="1" hangingPunct="1">
        <a:defRPr sz="1350" kern="1200">
          <a:solidFill>
            <a:schemeClr val="tx1"/>
          </a:solidFill>
          <a:latin typeface="+mn-lt"/>
          <a:ea typeface="+mn-ea"/>
          <a:cs typeface="+mn-cs"/>
        </a:defRPr>
      </a:lvl4pPr>
      <a:lvl5pPr marL="1371566" algn="l" defTabSz="685783" rtl="0" eaLnBrk="1" latinLnBrk="1" hangingPunct="1">
        <a:defRPr sz="1350" kern="1200">
          <a:solidFill>
            <a:schemeClr val="tx1"/>
          </a:solidFill>
          <a:latin typeface="+mn-lt"/>
          <a:ea typeface="+mn-ea"/>
          <a:cs typeface="+mn-cs"/>
        </a:defRPr>
      </a:lvl5pPr>
      <a:lvl6pPr marL="1714457" algn="l" defTabSz="685783" rtl="0" eaLnBrk="1" latinLnBrk="1" hangingPunct="1">
        <a:defRPr sz="1350" kern="1200">
          <a:solidFill>
            <a:schemeClr val="tx1"/>
          </a:solidFill>
          <a:latin typeface="+mn-lt"/>
          <a:ea typeface="+mn-ea"/>
          <a:cs typeface="+mn-cs"/>
        </a:defRPr>
      </a:lvl6pPr>
      <a:lvl7pPr marL="2057348" algn="l" defTabSz="685783" rtl="0" eaLnBrk="1" latinLnBrk="1" hangingPunct="1">
        <a:defRPr sz="1350" kern="1200">
          <a:solidFill>
            <a:schemeClr val="tx1"/>
          </a:solidFill>
          <a:latin typeface="+mn-lt"/>
          <a:ea typeface="+mn-ea"/>
          <a:cs typeface="+mn-cs"/>
        </a:defRPr>
      </a:lvl7pPr>
      <a:lvl8pPr marL="2400240" algn="l" defTabSz="685783" rtl="0" eaLnBrk="1" latinLnBrk="1" hangingPunct="1">
        <a:defRPr sz="1350" kern="1200">
          <a:solidFill>
            <a:schemeClr val="tx1"/>
          </a:solidFill>
          <a:latin typeface="+mn-lt"/>
          <a:ea typeface="+mn-ea"/>
          <a:cs typeface="+mn-cs"/>
        </a:defRPr>
      </a:lvl8pPr>
      <a:lvl9pPr marL="2743132" algn="l" defTabSz="685783"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bookdown.org/rdpeng/rprogdatascience/scoping-rules-of-r.html"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www.stat.math.ethz.ch/mailman/listinfo/r-help"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s://rstudio.com/" TargetMode="External"/><Relationship Id="rId4" Type="http://schemas.openxmlformats.org/officeDocument/2006/relationships/hyperlink" Target="http://cran.r-project.org(r/"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700" dirty="0">
                <a:latin typeface="나눔손글씨 펜 OTF" pitchFamily="66" charset="-127"/>
                <a:ea typeface="나눔손글씨 펜 OTF" pitchFamily="66" charset="-127"/>
              </a:rPr>
              <a:t>R</a:t>
            </a:r>
            <a:r>
              <a:rPr lang="ko-KR" altLang="en-US" sz="2700" dirty="0">
                <a:latin typeface="나눔손글씨 펜 OTF" pitchFamily="66" charset="-127"/>
                <a:ea typeface="나눔손글씨 펜 OTF" pitchFamily="66" charset="-127"/>
              </a:rPr>
              <a:t> 소개</a:t>
            </a:r>
          </a:p>
        </p:txBody>
      </p:sp>
    </p:spTree>
    <p:extLst>
      <p:ext uri="{BB962C8B-B14F-4D97-AF65-F5344CB8AC3E}">
        <p14:creationId xmlns:p14="http://schemas.microsoft.com/office/powerpoint/2010/main" val="1635474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6F98876-9D9B-4A0F-8261-6F552F0FEB80}"/>
              </a:ext>
            </a:extLst>
          </p:cNvPr>
          <p:cNvSpPr>
            <a:spLocks noGrp="1" noChangeArrowheads="1"/>
          </p:cNvSpPr>
          <p:nvPr>
            <p:ph type="title"/>
          </p:nvPr>
        </p:nvSpPr>
        <p:spPr/>
        <p:txBody>
          <a:bodyPr/>
          <a:lstStyle/>
          <a:p>
            <a:pPr eaLnBrk="1" hangingPunct="1"/>
            <a:r>
              <a:rPr lang="en-US" altLang="ko-KR" dirty="0"/>
              <a:t>Data Type and Data Structures</a:t>
            </a:r>
          </a:p>
        </p:txBody>
      </p:sp>
      <p:sp>
        <p:nvSpPr>
          <p:cNvPr id="19459" name="Rectangle 3">
            <a:extLst>
              <a:ext uri="{FF2B5EF4-FFF2-40B4-BE49-F238E27FC236}">
                <a16:creationId xmlns:a16="http://schemas.microsoft.com/office/drawing/2014/main" id="{3D99A114-3C52-4B1F-8790-4DFE3776E271}"/>
              </a:ext>
            </a:extLst>
          </p:cNvPr>
          <p:cNvSpPr>
            <a:spLocks noGrp="1" noChangeArrowheads="1"/>
          </p:cNvSpPr>
          <p:nvPr>
            <p:ph idx="10"/>
          </p:nvPr>
        </p:nvSpPr>
        <p:spPr/>
        <p:txBody>
          <a:bodyPr/>
          <a:lstStyle/>
          <a:p>
            <a:pPr eaLnBrk="1" hangingPunct="1"/>
            <a:r>
              <a:rPr lang="ko-KR" altLang="en-US" sz="2000" dirty="0"/>
              <a:t>다양한 </a:t>
            </a:r>
            <a:r>
              <a:rPr lang="en-US" altLang="ko-KR" sz="2000" dirty="0"/>
              <a:t>data type</a:t>
            </a:r>
          </a:p>
          <a:p>
            <a:pPr lvl="1" eaLnBrk="1" hangingPunct="1"/>
            <a:r>
              <a:rPr lang="en-US" altLang="ko-KR" sz="2000" dirty="0"/>
              <a:t>numeric, character, logical (TRUE/ FALSE)</a:t>
            </a:r>
          </a:p>
          <a:p>
            <a:pPr eaLnBrk="1" hangingPunct="1"/>
            <a:r>
              <a:rPr lang="ko-KR" altLang="en-US" sz="2000" dirty="0"/>
              <a:t>데이터 구조 </a:t>
            </a:r>
            <a:endParaRPr lang="en-US" altLang="ko-KR" sz="2000" dirty="0"/>
          </a:p>
          <a:p>
            <a:pPr lvl="1" eaLnBrk="1" hangingPunct="1"/>
            <a:r>
              <a:rPr lang="en-US" altLang="ko-KR" sz="1800" dirty="0"/>
              <a:t>Vector,</a:t>
            </a:r>
            <a:r>
              <a:rPr lang="ko-KR" altLang="en-US" sz="1800" dirty="0"/>
              <a:t> </a:t>
            </a:r>
            <a:r>
              <a:rPr lang="en-US" altLang="ko-KR" sz="1800" dirty="0"/>
              <a:t>matrix</a:t>
            </a:r>
          </a:p>
          <a:p>
            <a:pPr lvl="2" eaLnBrk="1" hangingPunct="1"/>
            <a:r>
              <a:rPr lang="ko-KR" altLang="en-US" sz="1800" dirty="0"/>
              <a:t>가장 간단한 데이터 구조</a:t>
            </a:r>
            <a:r>
              <a:rPr lang="en-US" altLang="ko-KR" sz="1800" dirty="0"/>
              <a:t>, </a:t>
            </a:r>
            <a:r>
              <a:rPr lang="ko-KR" altLang="en-US" sz="1800" dirty="0"/>
              <a:t>요소들이</a:t>
            </a:r>
            <a:r>
              <a:rPr lang="en-US" altLang="ko-KR" sz="1800" dirty="0"/>
              <a:t> </a:t>
            </a:r>
            <a:r>
              <a:rPr lang="ko-KR" altLang="en-US" sz="1800" dirty="0"/>
              <a:t>모두 동일한 타입 </a:t>
            </a:r>
            <a:r>
              <a:rPr lang="en-US" altLang="ko-KR" sz="1800" dirty="0"/>
              <a:t>– atomic</a:t>
            </a:r>
            <a:r>
              <a:rPr lang="ko-KR" altLang="en-US" sz="1800" dirty="0"/>
              <a:t> </a:t>
            </a:r>
            <a:endParaRPr lang="en-US" altLang="ko-KR" sz="1800" dirty="0"/>
          </a:p>
          <a:p>
            <a:pPr lvl="2" eaLnBrk="1" hangingPunct="1"/>
            <a:r>
              <a:rPr lang="en-US" altLang="ko-KR" sz="1800" dirty="0"/>
              <a:t>Factor: </a:t>
            </a:r>
            <a:r>
              <a:rPr lang="ko-KR" altLang="en-US" sz="1800" dirty="0"/>
              <a:t>벡터의 일종 로서 </a:t>
            </a:r>
            <a:r>
              <a:rPr lang="en-US" altLang="ko-KR" sz="2000" dirty="0"/>
              <a:t>Enumeration type: </a:t>
            </a:r>
            <a:r>
              <a:rPr lang="ko-KR" altLang="en-US" sz="2000" dirty="0"/>
              <a:t>종류</a:t>
            </a:r>
            <a:r>
              <a:rPr lang="en-US" altLang="ko-KR" sz="2000" dirty="0"/>
              <a:t>(</a:t>
            </a:r>
            <a:r>
              <a:rPr lang="ko-KR" altLang="en-US" sz="2000" dirty="0"/>
              <a:t>명목형</a:t>
            </a:r>
            <a:r>
              <a:rPr lang="en-US" altLang="ko-KR" sz="2000" dirty="0"/>
              <a:t>)</a:t>
            </a:r>
            <a:r>
              <a:rPr lang="ko-KR" altLang="en-US" sz="2000" dirty="0"/>
              <a:t>를 나타냄</a:t>
            </a:r>
            <a:endParaRPr lang="en-US" altLang="ko-KR" sz="2000" dirty="0"/>
          </a:p>
          <a:p>
            <a:pPr lvl="1" eaLnBrk="1" hangingPunct="1"/>
            <a:r>
              <a:rPr lang="en-US" altLang="ko-KR" sz="1800" dirty="0"/>
              <a:t>List: </a:t>
            </a:r>
          </a:p>
          <a:p>
            <a:pPr lvl="2" eaLnBrk="1" hangingPunct="1"/>
            <a:r>
              <a:rPr lang="ko-KR" altLang="en-US" sz="2000" dirty="0"/>
              <a:t>혼합된 데이터 타입의 집합</a:t>
            </a:r>
            <a:endParaRPr lang="en-US" altLang="ko-KR" sz="2000" dirty="0"/>
          </a:p>
          <a:p>
            <a:pPr lvl="1" eaLnBrk="1" hangingPunct="1"/>
            <a:r>
              <a:rPr lang="en-US" altLang="ko-KR" sz="1800" dirty="0"/>
              <a:t>Data Frame: </a:t>
            </a:r>
          </a:p>
          <a:p>
            <a:pPr lvl="2" eaLnBrk="1" hangingPunct="1"/>
            <a:r>
              <a:rPr lang="ko-KR" altLang="en-US" sz="2000" dirty="0"/>
              <a:t>크기</a:t>
            </a:r>
            <a:r>
              <a:rPr lang="en-US" altLang="ko-KR" sz="2000" dirty="0"/>
              <a:t>(</a:t>
            </a:r>
            <a:r>
              <a:rPr lang="ko-KR" altLang="en-US" sz="2000" dirty="0"/>
              <a:t>길이</a:t>
            </a:r>
            <a:r>
              <a:rPr lang="en-US" altLang="ko-KR" sz="2000" dirty="0"/>
              <a:t>)</a:t>
            </a:r>
            <a:r>
              <a:rPr lang="ko-KR" altLang="en-US" sz="2000" dirty="0"/>
              <a:t>가 동일한 객체들의 </a:t>
            </a:r>
            <a:r>
              <a:rPr lang="en-US" altLang="ko-KR" sz="2000" dirty="0"/>
              <a:t>List </a:t>
            </a:r>
          </a:p>
          <a:p>
            <a:pPr lvl="2" eaLnBrk="1" hangingPunct="1"/>
            <a:r>
              <a:rPr lang="ko-KR" altLang="en-US" sz="2000" dirty="0"/>
              <a:t>테이블 형식의 </a:t>
            </a:r>
            <a:r>
              <a:rPr lang="en-US" altLang="ko-KR" sz="2000" dirty="0"/>
              <a:t>Data Set </a:t>
            </a:r>
            <a:r>
              <a:rPr lang="ko-KR" altLang="en-US" sz="2000" dirty="0"/>
              <a:t>을 저장</a:t>
            </a:r>
            <a:endParaRPr lang="en-US" altLang="ko-KR" sz="20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D50B924-ADBA-4F22-95F8-F546EAC0618A}"/>
              </a:ext>
            </a:extLst>
          </p:cNvPr>
          <p:cNvSpPr>
            <a:spLocks noGrp="1" noChangeArrowheads="1"/>
          </p:cNvSpPr>
          <p:nvPr>
            <p:ph type="title"/>
          </p:nvPr>
        </p:nvSpPr>
        <p:spPr/>
        <p:txBody>
          <a:bodyPr/>
          <a:lstStyle/>
          <a:p>
            <a:pPr eaLnBrk="1" hangingPunct="1"/>
            <a:r>
              <a:rPr lang="en-US" altLang="ko-KR" dirty="0">
                <a:latin typeface="+mn-lt"/>
              </a:rPr>
              <a:t>Data Structure in R</a:t>
            </a:r>
          </a:p>
        </p:txBody>
      </p:sp>
      <p:graphicFrame>
        <p:nvGraphicFramePr>
          <p:cNvPr id="26659" name="Group 35">
            <a:extLst>
              <a:ext uri="{FF2B5EF4-FFF2-40B4-BE49-F238E27FC236}">
                <a16:creationId xmlns:a16="http://schemas.microsoft.com/office/drawing/2014/main" id="{6A67E53D-67A7-4A1F-9CCC-08D8F233D5EB}"/>
              </a:ext>
            </a:extLst>
          </p:cNvPr>
          <p:cNvGraphicFramePr>
            <a:graphicFrameLocks noGrp="1"/>
          </p:cNvGraphicFramePr>
          <p:nvPr>
            <p:ph idx="10"/>
            <p:extLst>
              <p:ext uri="{D42A27DB-BD31-4B8C-83A1-F6EECF244321}">
                <p14:modId xmlns:p14="http://schemas.microsoft.com/office/powerpoint/2010/main" val="2587641529"/>
              </p:ext>
            </p:extLst>
          </p:nvPr>
        </p:nvGraphicFramePr>
        <p:xfrm>
          <a:off x="724047" y="1284370"/>
          <a:ext cx="7695906" cy="3647354"/>
        </p:xfrm>
        <a:graphic>
          <a:graphicData uri="http://schemas.openxmlformats.org/drawingml/2006/table">
            <a:tbl>
              <a:tblPr/>
              <a:tblGrid>
                <a:gridCol w="2565302">
                  <a:extLst>
                    <a:ext uri="{9D8B030D-6E8A-4147-A177-3AD203B41FA5}">
                      <a16:colId xmlns:a16="http://schemas.microsoft.com/office/drawing/2014/main" val="20000"/>
                    </a:ext>
                  </a:extLst>
                </a:gridCol>
                <a:gridCol w="2565302">
                  <a:extLst>
                    <a:ext uri="{9D8B030D-6E8A-4147-A177-3AD203B41FA5}">
                      <a16:colId xmlns:a16="http://schemas.microsoft.com/office/drawing/2014/main" val="20001"/>
                    </a:ext>
                  </a:extLst>
                </a:gridCol>
                <a:gridCol w="2565302">
                  <a:extLst>
                    <a:ext uri="{9D8B030D-6E8A-4147-A177-3AD203B41FA5}">
                      <a16:colId xmlns:a16="http://schemas.microsoft.com/office/drawing/2014/main" val="20002"/>
                    </a:ext>
                  </a:extLst>
                </a:gridCol>
              </a:tblGrid>
              <a:tr h="904154">
                <a:tc>
                  <a:txBody>
                    <a:bodyPr/>
                    <a:lstStyle>
                      <a:lvl1pPr>
                        <a:spcBef>
                          <a:spcPct val="20000"/>
                        </a:spcBef>
                        <a:defRPr sz="2800">
                          <a:solidFill>
                            <a:schemeClr val="tx1"/>
                          </a:solidFill>
                          <a:latin typeface="Arial Narrow" panose="020B0606020202030204" pitchFamily="34" charset="0"/>
                        </a:defRPr>
                      </a:lvl1pPr>
                      <a:lvl2pPr>
                        <a:spcBef>
                          <a:spcPct val="20000"/>
                        </a:spcBef>
                        <a:defRPr sz="2400">
                          <a:solidFill>
                            <a:schemeClr val="tx1"/>
                          </a:solidFill>
                          <a:latin typeface="Arial Narrow" panose="020B0606020202030204" pitchFamily="34" charset="0"/>
                        </a:defRPr>
                      </a:lvl2pPr>
                      <a:lvl3pPr>
                        <a:spcBef>
                          <a:spcPct val="20000"/>
                        </a:spcBef>
                        <a:defRPr sz="2000">
                          <a:solidFill>
                            <a:schemeClr val="tx1"/>
                          </a:solidFill>
                          <a:latin typeface="Arial Narrow" panose="020B0606020202030204" pitchFamily="34" charset="0"/>
                        </a:defRPr>
                      </a:lvl3pPr>
                      <a:lvl4pPr>
                        <a:spcBef>
                          <a:spcPct val="20000"/>
                        </a:spcBef>
                        <a:defRPr>
                          <a:solidFill>
                            <a:schemeClr val="tx1"/>
                          </a:solidFill>
                          <a:latin typeface="Arial Narrow" panose="020B0606020202030204" pitchFamily="34" charset="0"/>
                        </a:defRPr>
                      </a:lvl4pPr>
                      <a:lvl5pPr>
                        <a:spcBef>
                          <a:spcPct val="20000"/>
                        </a:spcBef>
                        <a:defRPr>
                          <a:solidFill>
                            <a:schemeClr val="tx1"/>
                          </a:solidFill>
                          <a:latin typeface="Arial Narrow" panose="020B0606020202030204" pitchFamily="34" charset="0"/>
                        </a:defRPr>
                      </a:lvl5pPr>
                      <a:lvl6pPr fontAlgn="base">
                        <a:spcBef>
                          <a:spcPct val="20000"/>
                        </a:spcBef>
                        <a:spcAft>
                          <a:spcPct val="0"/>
                        </a:spcAft>
                        <a:defRPr>
                          <a:solidFill>
                            <a:schemeClr val="tx1"/>
                          </a:solidFill>
                          <a:latin typeface="Arial Narrow" panose="020B0606020202030204" pitchFamily="34" charset="0"/>
                        </a:defRPr>
                      </a:lvl6pPr>
                      <a:lvl7pPr fontAlgn="base">
                        <a:spcBef>
                          <a:spcPct val="20000"/>
                        </a:spcBef>
                        <a:spcAft>
                          <a:spcPct val="0"/>
                        </a:spcAft>
                        <a:defRPr>
                          <a:solidFill>
                            <a:schemeClr val="tx1"/>
                          </a:solidFill>
                          <a:latin typeface="Arial Narrow" panose="020B0606020202030204" pitchFamily="34" charset="0"/>
                        </a:defRPr>
                      </a:lvl7pPr>
                      <a:lvl8pPr fontAlgn="base">
                        <a:spcBef>
                          <a:spcPct val="20000"/>
                        </a:spcBef>
                        <a:spcAft>
                          <a:spcPct val="0"/>
                        </a:spcAft>
                        <a:defRPr>
                          <a:solidFill>
                            <a:schemeClr val="tx1"/>
                          </a:solidFill>
                          <a:latin typeface="Arial Narrow" panose="020B0606020202030204" pitchFamily="34" charset="0"/>
                        </a:defRPr>
                      </a:lvl8pPr>
                      <a:lvl9pPr fontAlgn="base">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lang="ru-RU" altLang="ko-KR" b="1" dirty="0">
                        <a:latin typeface="+mn-lt"/>
                      </a:endParaRPr>
                    </a:p>
                  </a:txBody>
                  <a:tcPr marL="103356" marR="10335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Narrow" panose="020B0606020202030204" pitchFamily="34" charset="0"/>
                        </a:defRPr>
                      </a:lvl1pPr>
                      <a:lvl2pPr>
                        <a:spcBef>
                          <a:spcPct val="20000"/>
                        </a:spcBef>
                        <a:defRPr sz="2400">
                          <a:solidFill>
                            <a:schemeClr val="tx1"/>
                          </a:solidFill>
                          <a:latin typeface="Arial Narrow" panose="020B0606020202030204" pitchFamily="34" charset="0"/>
                        </a:defRPr>
                      </a:lvl2pPr>
                      <a:lvl3pPr>
                        <a:spcBef>
                          <a:spcPct val="20000"/>
                        </a:spcBef>
                        <a:defRPr sz="2000">
                          <a:solidFill>
                            <a:schemeClr val="tx1"/>
                          </a:solidFill>
                          <a:latin typeface="Arial Narrow" panose="020B0606020202030204" pitchFamily="34" charset="0"/>
                        </a:defRPr>
                      </a:lvl3pPr>
                      <a:lvl4pPr>
                        <a:spcBef>
                          <a:spcPct val="20000"/>
                        </a:spcBef>
                        <a:defRPr>
                          <a:solidFill>
                            <a:schemeClr val="tx1"/>
                          </a:solidFill>
                          <a:latin typeface="Arial Narrow" panose="020B0606020202030204" pitchFamily="34" charset="0"/>
                        </a:defRPr>
                      </a:lvl4pPr>
                      <a:lvl5pPr>
                        <a:spcBef>
                          <a:spcPct val="20000"/>
                        </a:spcBef>
                        <a:defRPr>
                          <a:solidFill>
                            <a:schemeClr val="tx1"/>
                          </a:solidFill>
                          <a:latin typeface="Arial Narrow" panose="020B0606020202030204" pitchFamily="34" charset="0"/>
                        </a:defRPr>
                      </a:lvl5pPr>
                      <a:lvl6pPr fontAlgn="base">
                        <a:spcBef>
                          <a:spcPct val="20000"/>
                        </a:spcBef>
                        <a:spcAft>
                          <a:spcPct val="0"/>
                        </a:spcAft>
                        <a:defRPr>
                          <a:solidFill>
                            <a:schemeClr val="tx1"/>
                          </a:solidFill>
                          <a:latin typeface="Arial Narrow" panose="020B0606020202030204" pitchFamily="34" charset="0"/>
                        </a:defRPr>
                      </a:lvl6pPr>
                      <a:lvl7pPr fontAlgn="base">
                        <a:spcBef>
                          <a:spcPct val="20000"/>
                        </a:spcBef>
                        <a:spcAft>
                          <a:spcPct val="0"/>
                        </a:spcAft>
                        <a:defRPr>
                          <a:solidFill>
                            <a:schemeClr val="tx1"/>
                          </a:solidFill>
                          <a:latin typeface="Arial Narrow" panose="020B0606020202030204" pitchFamily="34" charset="0"/>
                        </a:defRPr>
                      </a:lvl7pPr>
                      <a:lvl8pPr fontAlgn="base">
                        <a:spcBef>
                          <a:spcPct val="20000"/>
                        </a:spcBef>
                        <a:spcAft>
                          <a:spcPct val="0"/>
                        </a:spcAft>
                        <a:defRPr>
                          <a:solidFill>
                            <a:schemeClr val="tx1"/>
                          </a:solidFill>
                          <a:latin typeface="Arial Narrow" panose="020B0606020202030204" pitchFamily="34" charset="0"/>
                        </a:defRPr>
                      </a:lvl8pPr>
                      <a:lvl9pPr fontAlgn="base">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ko-KR" altLang="en-US" b="1" dirty="0">
                          <a:latin typeface="+mn-lt"/>
                        </a:rPr>
                        <a:t>선형</a:t>
                      </a:r>
                      <a:r>
                        <a:rPr lang="en-US" altLang="ko-KR" b="1" dirty="0">
                          <a:latin typeface="+mn-lt"/>
                        </a:rPr>
                        <a:t>: </a:t>
                      </a:r>
                      <a:r>
                        <a:rPr lang="ko-KR" altLang="en-US" b="1" dirty="0" err="1">
                          <a:latin typeface="+mn-lt"/>
                        </a:rPr>
                        <a:t>일차원</a:t>
                      </a:r>
                      <a:endParaRPr lang="en-US" altLang="ko-KR" b="1" dirty="0">
                        <a:latin typeface="+mn-lt"/>
                      </a:endParaRPr>
                    </a:p>
                  </a:txBody>
                  <a:tcPr marL="103356" marR="1033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Narrow" panose="020B0606020202030204" pitchFamily="34" charset="0"/>
                        </a:defRPr>
                      </a:lvl1pPr>
                      <a:lvl2pPr>
                        <a:spcBef>
                          <a:spcPct val="20000"/>
                        </a:spcBef>
                        <a:defRPr sz="2400">
                          <a:solidFill>
                            <a:schemeClr val="tx1"/>
                          </a:solidFill>
                          <a:latin typeface="Arial Narrow" panose="020B0606020202030204" pitchFamily="34" charset="0"/>
                        </a:defRPr>
                      </a:lvl2pPr>
                      <a:lvl3pPr>
                        <a:spcBef>
                          <a:spcPct val="20000"/>
                        </a:spcBef>
                        <a:defRPr sz="2000">
                          <a:solidFill>
                            <a:schemeClr val="tx1"/>
                          </a:solidFill>
                          <a:latin typeface="Arial Narrow" panose="020B0606020202030204" pitchFamily="34" charset="0"/>
                        </a:defRPr>
                      </a:lvl3pPr>
                      <a:lvl4pPr>
                        <a:spcBef>
                          <a:spcPct val="20000"/>
                        </a:spcBef>
                        <a:defRPr>
                          <a:solidFill>
                            <a:schemeClr val="tx1"/>
                          </a:solidFill>
                          <a:latin typeface="Arial Narrow" panose="020B0606020202030204" pitchFamily="34" charset="0"/>
                        </a:defRPr>
                      </a:lvl4pPr>
                      <a:lvl5pPr>
                        <a:spcBef>
                          <a:spcPct val="20000"/>
                        </a:spcBef>
                        <a:defRPr>
                          <a:solidFill>
                            <a:schemeClr val="tx1"/>
                          </a:solidFill>
                          <a:latin typeface="Arial Narrow" panose="020B0606020202030204" pitchFamily="34" charset="0"/>
                        </a:defRPr>
                      </a:lvl5pPr>
                      <a:lvl6pPr fontAlgn="base">
                        <a:spcBef>
                          <a:spcPct val="20000"/>
                        </a:spcBef>
                        <a:spcAft>
                          <a:spcPct val="0"/>
                        </a:spcAft>
                        <a:defRPr>
                          <a:solidFill>
                            <a:schemeClr val="tx1"/>
                          </a:solidFill>
                          <a:latin typeface="Arial Narrow" panose="020B0606020202030204" pitchFamily="34" charset="0"/>
                        </a:defRPr>
                      </a:lvl6pPr>
                      <a:lvl7pPr fontAlgn="base">
                        <a:spcBef>
                          <a:spcPct val="20000"/>
                        </a:spcBef>
                        <a:spcAft>
                          <a:spcPct val="0"/>
                        </a:spcAft>
                        <a:defRPr>
                          <a:solidFill>
                            <a:schemeClr val="tx1"/>
                          </a:solidFill>
                          <a:latin typeface="Arial Narrow" panose="020B0606020202030204" pitchFamily="34" charset="0"/>
                        </a:defRPr>
                      </a:lvl7pPr>
                      <a:lvl8pPr fontAlgn="base">
                        <a:spcBef>
                          <a:spcPct val="20000"/>
                        </a:spcBef>
                        <a:spcAft>
                          <a:spcPct val="0"/>
                        </a:spcAft>
                        <a:defRPr>
                          <a:solidFill>
                            <a:schemeClr val="tx1"/>
                          </a:solidFill>
                          <a:latin typeface="Arial Narrow" panose="020B0606020202030204" pitchFamily="34" charset="0"/>
                        </a:defRPr>
                      </a:lvl8pPr>
                      <a:lvl9pPr fontAlgn="base">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ko-KR" altLang="en-US" b="1" dirty="0">
                          <a:latin typeface="+mn-lt"/>
                        </a:rPr>
                        <a:t>배열</a:t>
                      </a:r>
                      <a:r>
                        <a:rPr lang="en-US" altLang="ko-KR" b="1" dirty="0">
                          <a:latin typeface="+mn-lt"/>
                        </a:rPr>
                        <a:t>: </a:t>
                      </a:r>
                      <a:r>
                        <a:rPr lang="ko-KR" altLang="en-US" b="1" dirty="0">
                          <a:latin typeface="+mn-lt"/>
                        </a:rPr>
                        <a:t>다차원</a:t>
                      </a:r>
                      <a:endParaRPr lang="en-US" altLang="ko-KR" b="1" dirty="0">
                        <a:latin typeface="+mn-lt"/>
                      </a:endParaRPr>
                    </a:p>
                  </a:txBody>
                  <a:tcPr marL="103356" marR="10335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66910">
                <a:tc>
                  <a:txBody>
                    <a:bodyPr/>
                    <a:lstStyle>
                      <a:lvl1pPr>
                        <a:spcBef>
                          <a:spcPct val="20000"/>
                        </a:spcBef>
                        <a:defRPr sz="2800">
                          <a:solidFill>
                            <a:schemeClr val="tx1"/>
                          </a:solidFill>
                          <a:latin typeface="Arial Narrow" panose="020B0606020202030204" pitchFamily="34" charset="0"/>
                        </a:defRPr>
                      </a:lvl1pPr>
                      <a:lvl2pPr>
                        <a:spcBef>
                          <a:spcPct val="20000"/>
                        </a:spcBef>
                        <a:defRPr sz="2400">
                          <a:solidFill>
                            <a:schemeClr val="tx1"/>
                          </a:solidFill>
                          <a:latin typeface="Arial Narrow" panose="020B0606020202030204" pitchFamily="34" charset="0"/>
                        </a:defRPr>
                      </a:lvl2pPr>
                      <a:lvl3pPr>
                        <a:spcBef>
                          <a:spcPct val="20000"/>
                        </a:spcBef>
                        <a:defRPr sz="2000">
                          <a:solidFill>
                            <a:schemeClr val="tx1"/>
                          </a:solidFill>
                          <a:latin typeface="Arial Narrow" panose="020B0606020202030204" pitchFamily="34" charset="0"/>
                        </a:defRPr>
                      </a:lvl3pPr>
                      <a:lvl4pPr>
                        <a:spcBef>
                          <a:spcPct val="20000"/>
                        </a:spcBef>
                        <a:defRPr>
                          <a:solidFill>
                            <a:schemeClr val="tx1"/>
                          </a:solidFill>
                          <a:latin typeface="Arial Narrow" panose="020B0606020202030204" pitchFamily="34" charset="0"/>
                        </a:defRPr>
                      </a:lvl4pPr>
                      <a:lvl5pPr>
                        <a:spcBef>
                          <a:spcPct val="20000"/>
                        </a:spcBef>
                        <a:defRPr>
                          <a:solidFill>
                            <a:schemeClr val="tx1"/>
                          </a:solidFill>
                          <a:latin typeface="Arial Narrow" panose="020B0606020202030204" pitchFamily="34" charset="0"/>
                        </a:defRPr>
                      </a:lvl5pPr>
                      <a:lvl6pPr fontAlgn="base">
                        <a:spcBef>
                          <a:spcPct val="20000"/>
                        </a:spcBef>
                        <a:spcAft>
                          <a:spcPct val="0"/>
                        </a:spcAft>
                        <a:defRPr>
                          <a:solidFill>
                            <a:schemeClr val="tx1"/>
                          </a:solidFill>
                          <a:latin typeface="Arial Narrow" panose="020B0606020202030204" pitchFamily="34" charset="0"/>
                        </a:defRPr>
                      </a:lvl6pPr>
                      <a:lvl7pPr fontAlgn="base">
                        <a:spcBef>
                          <a:spcPct val="20000"/>
                        </a:spcBef>
                        <a:spcAft>
                          <a:spcPct val="0"/>
                        </a:spcAft>
                        <a:defRPr>
                          <a:solidFill>
                            <a:schemeClr val="tx1"/>
                          </a:solidFill>
                          <a:latin typeface="Arial Narrow" panose="020B0606020202030204" pitchFamily="34" charset="0"/>
                        </a:defRPr>
                      </a:lvl7pPr>
                      <a:lvl8pPr fontAlgn="base">
                        <a:spcBef>
                          <a:spcPct val="20000"/>
                        </a:spcBef>
                        <a:spcAft>
                          <a:spcPct val="0"/>
                        </a:spcAft>
                        <a:defRPr>
                          <a:solidFill>
                            <a:schemeClr val="tx1"/>
                          </a:solidFill>
                          <a:latin typeface="Arial Narrow" panose="020B0606020202030204" pitchFamily="34" charset="0"/>
                        </a:defRPr>
                      </a:lvl8pPr>
                      <a:lvl9pPr fontAlgn="base">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ko-KR" altLang="en-US" b="1" dirty="0">
                          <a:latin typeface="+mn-lt"/>
                        </a:rPr>
                        <a:t>요소들이 </a:t>
                      </a:r>
                      <a:br>
                        <a:rPr lang="en-US" altLang="ko-KR" b="1" dirty="0">
                          <a:latin typeface="+mn-lt"/>
                        </a:rPr>
                      </a:br>
                      <a:r>
                        <a:rPr lang="ko-KR" altLang="en-US" b="1" dirty="0">
                          <a:latin typeface="+mn-lt"/>
                        </a:rPr>
                        <a:t>동일 </a:t>
                      </a:r>
                      <a:r>
                        <a:rPr lang="en-US" altLang="ko-KR" b="1" dirty="0">
                          <a:latin typeface="+mn-lt"/>
                        </a:rPr>
                        <a:t>type</a:t>
                      </a:r>
                      <a:r>
                        <a:rPr lang="ko-KR" altLang="en-US" b="1" dirty="0">
                          <a:latin typeface="+mn-lt"/>
                        </a:rPr>
                        <a:t> </a:t>
                      </a:r>
                      <a:br>
                        <a:rPr lang="en-US" altLang="ko-KR" b="1" dirty="0">
                          <a:latin typeface="+mn-lt"/>
                        </a:rPr>
                      </a:br>
                      <a:r>
                        <a:rPr lang="en-US" altLang="ko-KR" b="1" dirty="0">
                          <a:latin typeface="+mn-lt"/>
                        </a:rPr>
                        <a:t>(Atomic)</a:t>
                      </a:r>
                    </a:p>
                  </a:txBody>
                  <a:tcPr marL="103356" marR="10335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Narrow" panose="020B0606020202030204" pitchFamily="34" charset="0"/>
                        </a:defRPr>
                      </a:lvl1pPr>
                      <a:lvl2pPr>
                        <a:spcBef>
                          <a:spcPct val="20000"/>
                        </a:spcBef>
                        <a:defRPr sz="2400">
                          <a:solidFill>
                            <a:schemeClr val="tx1"/>
                          </a:solidFill>
                          <a:latin typeface="Arial Narrow" panose="020B0606020202030204" pitchFamily="34" charset="0"/>
                        </a:defRPr>
                      </a:lvl2pPr>
                      <a:lvl3pPr>
                        <a:spcBef>
                          <a:spcPct val="20000"/>
                        </a:spcBef>
                        <a:defRPr sz="2000">
                          <a:solidFill>
                            <a:schemeClr val="tx1"/>
                          </a:solidFill>
                          <a:latin typeface="Arial Narrow" panose="020B0606020202030204" pitchFamily="34" charset="0"/>
                        </a:defRPr>
                      </a:lvl3pPr>
                      <a:lvl4pPr>
                        <a:spcBef>
                          <a:spcPct val="20000"/>
                        </a:spcBef>
                        <a:defRPr>
                          <a:solidFill>
                            <a:schemeClr val="tx1"/>
                          </a:solidFill>
                          <a:latin typeface="Arial Narrow" panose="020B0606020202030204" pitchFamily="34" charset="0"/>
                        </a:defRPr>
                      </a:lvl4pPr>
                      <a:lvl5pPr>
                        <a:spcBef>
                          <a:spcPct val="20000"/>
                        </a:spcBef>
                        <a:defRPr>
                          <a:solidFill>
                            <a:schemeClr val="tx1"/>
                          </a:solidFill>
                          <a:latin typeface="Arial Narrow" panose="020B0606020202030204" pitchFamily="34" charset="0"/>
                        </a:defRPr>
                      </a:lvl5pPr>
                      <a:lvl6pPr fontAlgn="base">
                        <a:spcBef>
                          <a:spcPct val="20000"/>
                        </a:spcBef>
                        <a:spcAft>
                          <a:spcPct val="0"/>
                        </a:spcAft>
                        <a:defRPr>
                          <a:solidFill>
                            <a:schemeClr val="tx1"/>
                          </a:solidFill>
                          <a:latin typeface="Arial Narrow" panose="020B0606020202030204" pitchFamily="34" charset="0"/>
                        </a:defRPr>
                      </a:lvl6pPr>
                      <a:lvl7pPr fontAlgn="base">
                        <a:spcBef>
                          <a:spcPct val="20000"/>
                        </a:spcBef>
                        <a:spcAft>
                          <a:spcPct val="0"/>
                        </a:spcAft>
                        <a:defRPr>
                          <a:solidFill>
                            <a:schemeClr val="tx1"/>
                          </a:solidFill>
                          <a:latin typeface="Arial Narrow" panose="020B0606020202030204" pitchFamily="34" charset="0"/>
                        </a:defRPr>
                      </a:lvl7pPr>
                      <a:lvl8pPr fontAlgn="base">
                        <a:spcBef>
                          <a:spcPct val="20000"/>
                        </a:spcBef>
                        <a:spcAft>
                          <a:spcPct val="0"/>
                        </a:spcAft>
                        <a:defRPr>
                          <a:solidFill>
                            <a:schemeClr val="tx1"/>
                          </a:solidFill>
                          <a:latin typeface="Arial Narrow" panose="020B0606020202030204" pitchFamily="34" charset="0"/>
                        </a:defRPr>
                      </a:lvl8pPr>
                      <a:lvl9pPr fontAlgn="base">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ko-KR" b="1" dirty="0">
                          <a:latin typeface="+mn-lt"/>
                        </a:rPr>
                        <a:t>VECTOR</a:t>
                      </a:r>
                    </a:p>
                  </a:txBody>
                  <a:tcPr marL="103356" marR="1033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Narrow" panose="020B0606020202030204" pitchFamily="34" charset="0"/>
                        </a:defRPr>
                      </a:lvl1pPr>
                      <a:lvl2pPr>
                        <a:spcBef>
                          <a:spcPct val="20000"/>
                        </a:spcBef>
                        <a:defRPr sz="2400">
                          <a:solidFill>
                            <a:schemeClr val="tx1"/>
                          </a:solidFill>
                          <a:latin typeface="Arial Narrow" panose="020B0606020202030204" pitchFamily="34" charset="0"/>
                        </a:defRPr>
                      </a:lvl2pPr>
                      <a:lvl3pPr>
                        <a:spcBef>
                          <a:spcPct val="20000"/>
                        </a:spcBef>
                        <a:defRPr sz="2000">
                          <a:solidFill>
                            <a:schemeClr val="tx1"/>
                          </a:solidFill>
                          <a:latin typeface="Arial Narrow" panose="020B0606020202030204" pitchFamily="34" charset="0"/>
                        </a:defRPr>
                      </a:lvl3pPr>
                      <a:lvl4pPr>
                        <a:spcBef>
                          <a:spcPct val="20000"/>
                        </a:spcBef>
                        <a:defRPr>
                          <a:solidFill>
                            <a:schemeClr val="tx1"/>
                          </a:solidFill>
                          <a:latin typeface="Arial Narrow" panose="020B0606020202030204" pitchFamily="34" charset="0"/>
                        </a:defRPr>
                      </a:lvl4pPr>
                      <a:lvl5pPr>
                        <a:spcBef>
                          <a:spcPct val="20000"/>
                        </a:spcBef>
                        <a:defRPr>
                          <a:solidFill>
                            <a:schemeClr val="tx1"/>
                          </a:solidFill>
                          <a:latin typeface="Arial Narrow" panose="020B0606020202030204" pitchFamily="34" charset="0"/>
                        </a:defRPr>
                      </a:lvl5pPr>
                      <a:lvl6pPr fontAlgn="base">
                        <a:spcBef>
                          <a:spcPct val="20000"/>
                        </a:spcBef>
                        <a:spcAft>
                          <a:spcPct val="0"/>
                        </a:spcAft>
                        <a:defRPr>
                          <a:solidFill>
                            <a:schemeClr val="tx1"/>
                          </a:solidFill>
                          <a:latin typeface="Arial Narrow" panose="020B0606020202030204" pitchFamily="34" charset="0"/>
                        </a:defRPr>
                      </a:lvl6pPr>
                      <a:lvl7pPr fontAlgn="base">
                        <a:spcBef>
                          <a:spcPct val="20000"/>
                        </a:spcBef>
                        <a:spcAft>
                          <a:spcPct val="0"/>
                        </a:spcAft>
                        <a:defRPr>
                          <a:solidFill>
                            <a:schemeClr val="tx1"/>
                          </a:solidFill>
                          <a:latin typeface="Arial Narrow" panose="020B0606020202030204" pitchFamily="34" charset="0"/>
                        </a:defRPr>
                      </a:lvl7pPr>
                      <a:lvl8pPr fontAlgn="base">
                        <a:spcBef>
                          <a:spcPct val="20000"/>
                        </a:spcBef>
                        <a:spcAft>
                          <a:spcPct val="0"/>
                        </a:spcAft>
                        <a:defRPr>
                          <a:solidFill>
                            <a:schemeClr val="tx1"/>
                          </a:solidFill>
                          <a:latin typeface="Arial Narrow" panose="020B0606020202030204" pitchFamily="34" charset="0"/>
                        </a:defRPr>
                      </a:lvl8pPr>
                      <a:lvl9pPr fontAlgn="base">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ko-KR" b="1" dirty="0">
                          <a:latin typeface="+mn-lt"/>
                        </a:rPr>
                        <a:t>MATRIX*</a:t>
                      </a:r>
                    </a:p>
                  </a:txBody>
                  <a:tcPr marL="103356" marR="10335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66910">
                <a:tc>
                  <a:txBody>
                    <a:bodyPr/>
                    <a:lstStyle>
                      <a:lvl1pPr>
                        <a:spcBef>
                          <a:spcPct val="20000"/>
                        </a:spcBef>
                        <a:defRPr sz="2800">
                          <a:solidFill>
                            <a:schemeClr val="tx1"/>
                          </a:solidFill>
                          <a:latin typeface="Arial Narrow" panose="020B0606020202030204" pitchFamily="34" charset="0"/>
                        </a:defRPr>
                      </a:lvl1pPr>
                      <a:lvl2pPr>
                        <a:spcBef>
                          <a:spcPct val="20000"/>
                        </a:spcBef>
                        <a:defRPr sz="2400">
                          <a:solidFill>
                            <a:schemeClr val="tx1"/>
                          </a:solidFill>
                          <a:latin typeface="Arial Narrow" panose="020B0606020202030204" pitchFamily="34" charset="0"/>
                        </a:defRPr>
                      </a:lvl2pPr>
                      <a:lvl3pPr>
                        <a:spcBef>
                          <a:spcPct val="20000"/>
                        </a:spcBef>
                        <a:defRPr sz="2000">
                          <a:solidFill>
                            <a:schemeClr val="tx1"/>
                          </a:solidFill>
                          <a:latin typeface="Arial Narrow" panose="020B0606020202030204" pitchFamily="34" charset="0"/>
                        </a:defRPr>
                      </a:lvl3pPr>
                      <a:lvl4pPr>
                        <a:spcBef>
                          <a:spcPct val="20000"/>
                        </a:spcBef>
                        <a:defRPr>
                          <a:solidFill>
                            <a:schemeClr val="tx1"/>
                          </a:solidFill>
                          <a:latin typeface="Arial Narrow" panose="020B0606020202030204" pitchFamily="34" charset="0"/>
                        </a:defRPr>
                      </a:lvl4pPr>
                      <a:lvl5pPr>
                        <a:spcBef>
                          <a:spcPct val="20000"/>
                        </a:spcBef>
                        <a:defRPr>
                          <a:solidFill>
                            <a:schemeClr val="tx1"/>
                          </a:solidFill>
                          <a:latin typeface="Arial Narrow" panose="020B0606020202030204" pitchFamily="34" charset="0"/>
                        </a:defRPr>
                      </a:lvl5pPr>
                      <a:lvl6pPr fontAlgn="base">
                        <a:spcBef>
                          <a:spcPct val="20000"/>
                        </a:spcBef>
                        <a:spcAft>
                          <a:spcPct val="0"/>
                        </a:spcAft>
                        <a:defRPr>
                          <a:solidFill>
                            <a:schemeClr val="tx1"/>
                          </a:solidFill>
                          <a:latin typeface="Arial Narrow" panose="020B0606020202030204" pitchFamily="34" charset="0"/>
                        </a:defRPr>
                      </a:lvl6pPr>
                      <a:lvl7pPr fontAlgn="base">
                        <a:spcBef>
                          <a:spcPct val="20000"/>
                        </a:spcBef>
                        <a:spcAft>
                          <a:spcPct val="0"/>
                        </a:spcAft>
                        <a:defRPr>
                          <a:solidFill>
                            <a:schemeClr val="tx1"/>
                          </a:solidFill>
                          <a:latin typeface="Arial Narrow" panose="020B0606020202030204" pitchFamily="34" charset="0"/>
                        </a:defRPr>
                      </a:lvl7pPr>
                      <a:lvl8pPr fontAlgn="base">
                        <a:spcBef>
                          <a:spcPct val="20000"/>
                        </a:spcBef>
                        <a:spcAft>
                          <a:spcPct val="0"/>
                        </a:spcAft>
                        <a:defRPr>
                          <a:solidFill>
                            <a:schemeClr val="tx1"/>
                          </a:solidFill>
                          <a:latin typeface="Arial Narrow" panose="020B0606020202030204" pitchFamily="34" charset="0"/>
                        </a:defRPr>
                      </a:lvl8pPr>
                      <a:lvl9pPr fontAlgn="base">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ko-KR" altLang="en-US" b="1" dirty="0">
                          <a:latin typeface="+mn-lt"/>
                        </a:rPr>
                        <a:t>요소들이 </a:t>
                      </a:r>
                      <a:br>
                        <a:rPr lang="en-US" altLang="ko-KR" b="1" dirty="0">
                          <a:latin typeface="+mn-lt"/>
                        </a:rPr>
                      </a:br>
                      <a:r>
                        <a:rPr lang="ko-KR" altLang="en-US" b="1" dirty="0">
                          <a:latin typeface="+mn-lt"/>
                        </a:rPr>
                        <a:t>다른 </a:t>
                      </a:r>
                      <a:r>
                        <a:rPr lang="en-US" altLang="ko-KR" b="1" dirty="0">
                          <a:latin typeface="+mn-lt"/>
                        </a:rPr>
                        <a:t>type</a:t>
                      </a:r>
                      <a:br>
                        <a:rPr lang="en-US" altLang="ko-KR" b="1" dirty="0">
                          <a:latin typeface="+mn-lt"/>
                        </a:rPr>
                      </a:br>
                      <a:r>
                        <a:rPr lang="en-US" altLang="ko-KR" b="1" dirty="0">
                          <a:latin typeface="+mn-lt"/>
                        </a:rPr>
                        <a:t>(Non-atomic)</a:t>
                      </a:r>
                    </a:p>
                  </a:txBody>
                  <a:tcPr marL="103356" marR="10335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Narrow" panose="020B0606020202030204" pitchFamily="34" charset="0"/>
                        </a:defRPr>
                      </a:lvl1pPr>
                      <a:lvl2pPr>
                        <a:spcBef>
                          <a:spcPct val="20000"/>
                        </a:spcBef>
                        <a:defRPr sz="2400">
                          <a:solidFill>
                            <a:schemeClr val="tx1"/>
                          </a:solidFill>
                          <a:latin typeface="Arial Narrow" panose="020B0606020202030204" pitchFamily="34" charset="0"/>
                        </a:defRPr>
                      </a:lvl2pPr>
                      <a:lvl3pPr>
                        <a:spcBef>
                          <a:spcPct val="20000"/>
                        </a:spcBef>
                        <a:defRPr sz="2000">
                          <a:solidFill>
                            <a:schemeClr val="tx1"/>
                          </a:solidFill>
                          <a:latin typeface="Arial Narrow" panose="020B0606020202030204" pitchFamily="34" charset="0"/>
                        </a:defRPr>
                      </a:lvl3pPr>
                      <a:lvl4pPr>
                        <a:spcBef>
                          <a:spcPct val="20000"/>
                        </a:spcBef>
                        <a:defRPr>
                          <a:solidFill>
                            <a:schemeClr val="tx1"/>
                          </a:solidFill>
                          <a:latin typeface="Arial Narrow" panose="020B0606020202030204" pitchFamily="34" charset="0"/>
                        </a:defRPr>
                      </a:lvl4pPr>
                      <a:lvl5pPr>
                        <a:spcBef>
                          <a:spcPct val="20000"/>
                        </a:spcBef>
                        <a:defRPr>
                          <a:solidFill>
                            <a:schemeClr val="tx1"/>
                          </a:solidFill>
                          <a:latin typeface="Arial Narrow" panose="020B0606020202030204" pitchFamily="34" charset="0"/>
                        </a:defRPr>
                      </a:lvl5pPr>
                      <a:lvl6pPr fontAlgn="base">
                        <a:spcBef>
                          <a:spcPct val="20000"/>
                        </a:spcBef>
                        <a:spcAft>
                          <a:spcPct val="0"/>
                        </a:spcAft>
                        <a:defRPr>
                          <a:solidFill>
                            <a:schemeClr val="tx1"/>
                          </a:solidFill>
                          <a:latin typeface="Arial Narrow" panose="020B0606020202030204" pitchFamily="34" charset="0"/>
                        </a:defRPr>
                      </a:lvl6pPr>
                      <a:lvl7pPr fontAlgn="base">
                        <a:spcBef>
                          <a:spcPct val="20000"/>
                        </a:spcBef>
                        <a:spcAft>
                          <a:spcPct val="0"/>
                        </a:spcAft>
                        <a:defRPr>
                          <a:solidFill>
                            <a:schemeClr val="tx1"/>
                          </a:solidFill>
                          <a:latin typeface="Arial Narrow" panose="020B0606020202030204" pitchFamily="34" charset="0"/>
                        </a:defRPr>
                      </a:lvl7pPr>
                      <a:lvl8pPr fontAlgn="base">
                        <a:spcBef>
                          <a:spcPct val="20000"/>
                        </a:spcBef>
                        <a:spcAft>
                          <a:spcPct val="0"/>
                        </a:spcAft>
                        <a:defRPr>
                          <a:solidFill>
                            <a:schemeClr val="tx1"/>
                          </a:solidFill>
                          <a:latin typeface="Arial Narrow" panose="020B0606020202030204" pitchFamily="34" charset="0"/>
                        </a:defRPr>
                      </a:lvl8pPr>
                      <a:lvl9pPr fontAlgn="base">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ko-KR" b="1" dirty="0">
                          <a:latin typeface="+mn-lt"/>
                        </a:rPr>
                        <a:t>LIST</a:t>
                      </a:r>
                    </a:p>
                  </a:txBody>
                  <a:tcPr marL="103356" marR="1033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Narrow" panose="020B0606020202030204" pitchFamily="34" charset="0"/>
                        </a:defRPr>
                      </a:lvl1pPr>
                      <a:lvl2pPr>
                        <a:spcBef>
                          <a:spcPct val="20000"/>
                        </a:spcBef>
                        <a:defRPr sz="2400">
                          <a:solidFill>
                            <a:schemeClr val="tx1"/>
                          </a:solidFill>
                          <a:latin typeface="Arial Narrow" panose="020B0606020202030204" pitchFamily="34" charset="0"/>
                        </a:defRPr>
                      </a:lvl2pPr>
                      <a:lvl3pPr>
                        <a:spcBef>
                          <a:spcPct val="20000"/>
                        </a:spcBef>
                        <a:defRPr sz="2000">
                          <a:solidFill>
                            <a:schemeClr val="tx1"/>
                          </a:solidFill>
                          <a:latin typeface="Arial Narrow" panose="020B0606020202030204" pitchFamily="34" charset="0"/>
                        </a:defRPr>
                      </a:lvl3pPr>
                      <a:lvl4pPr>
                        <a:spcBef>
                          <a:spcPct val="20000"/>
                        </a:spcBef>
                        <a:defRPr>
                          <a:solidFill>
                            <a:schemeClr val="tx1"/>
                          </a:solidFill>
                          <a:latin typeface="Arial Narrow" panose="020B0606020202030204" pitchFamily="34" charset="0"/>
                        </a:defRPr>
                      </a:lvl4pPr>
                      <a:lvl5pPr>
                        <a:spcBef>
                          <a:spcPct val="20000"/>
                        </a:spcBef>
                        <a:defRPr>
                          <a:solidFill>
                            <a:schemeClr val="tx1"/>
                          </a:solidFill>
                          <a:latin typeface="Arial Narrow" panose="020B0606020202030204" pitchFamily="34" charset="0"/>
                        </a:defRPr>
                      </a:lvl5pPr>
                      <a:lvl6pPr fontAlgn="base">
                        <a:spcBef>
                          <a:spcPct val="20000"/>
                        </a:spcBef>
                        <a:spcAft>
                          <a:spcPct val="0"/>
                        </a:spcAft>
                        <a:defRPr>
                          <a:solidFill>
                            <a:schemeClr val="tx1"/>
                          </a:solidFill>
                          <a:latin typeface="Arial Narrow" panose="020B0606020202030204" pitchFamily="34" charset="0"/>
                        </a:defRPr>
                      </a:lvl6pPr>
                      <a:lvl7pPr fontAlgn="base">
                        <a:spcBef>
                          <a:spcPct val="20000"/>
                        </a:spcBef>
                        <a:spcAft>
                          <a:spcPct val="0"/>
                        </a:spcAft>
                        <a:defRPr>
                          <a:solidFill>
                            <a:schemeClr val="tx1"/>
                          </a:solidFill>
                          <a:latin typeface="Arial Narrow" panose="020B0606020202030204" pitchFamily="34" charset="0"/>
                        </a:defRPr>
                      </a:lvl7pPr>
                      <a:lvl8pPr fontAlgn="base">
                        <a:spcBef>
                          <a:spcPct val="20000"/>
                        </a:spcBef>
                        <a:spcAft>
                          <a:spcPct val="0"/>
                        </a:spcAft>
                        <a:defRPr>
                          <a:solidFill>
                            <a:schemeClr val="tx1"/>
                          </a:solidFill>
                          <a:latin typeface="Arial Narrow" panose="020B0606020202030204" pitchFamily="34" charset="0"/>
                        </a:defRPr>
                      </a:lvl8pPr>
                      <a:lvl9pPr fontAlgn="base">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ko-KR" b="1" dirty="0">
                          <a:latin typeface="+mn-lt"/>
                        </a:rPr>
                        <a:t>DATA FRAME</a:t>
                      </a:r>
                    </a:p>
                  </a:txBody>
                  <a:tcPr marL="103356" marR="10335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 name="Rectangle 3">
            <a:extLst>
              <a:ext uri="{FF2B5EF4-FFF2-40B4-BE49-F238E27FC236}">
                <a16:creationId xmlns:a16="http://schemas.microsoft.com/office/drawing/2014/main" id="{CD046CE7-0377-4A27-B75A-E04C0377906F}"/>
              </a:ext>
            </a:extLst>
          </p:cNvPr>
          <p:cNvSpPr txBox="1">
            <a:spLocks noChangeArrowheads="1"/>
          </p:cNvSpPr>
          <p:nvPr/>
        </p:nvSpPr>
        <p:spPr bwMode="auto">
          <a:xfrm>
            <a:off x="179514" y="5476507"/>
            <a:ext cx="8784977"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68" indent="-257168" algn="l" rtl="0" eaLnBrk="0" fontAlgn="base" latinLnBrk="1" hangingPunct="0">
              <a:lnSpc>
                <a:spcPct val="150000"/>
              </a:lnSpc>
              <a:spcBef>
                <a:spcPts val="0"/>
              </a:spcBef>
              <a:spcAft>
                <a:spcPct val="0"/>
              </a:spcAft>
              <a:buClr>
                <a:schemeClr val="accent1"/>
              </a:buClr>
              <a:buFont typeface="Wingdings" pitchFamily="2" charset="2"/>
              <a:buChar char="n"/>
              <a:defRPr sz="1500" b="0" kern="1200">
                <a:solidFill>
                  <a:schemeClr val="tx1"/>
                </a:solidFill>
                <a:latin typeface="+mn-ea"/>
                <a:ea typeface="+mn-ea"/>
                <a:cs typeface="+mn-cs"/>
              </a:defRPr>
            </a:lvl1pPr>
            <a:lvl2pPr marL="335747" indent="-135728" algn="l" rtl="0" eaLnBrk="0" fontAlgn="base" latinLnBrk="1" hangingPunct="0">
              <a:spcBef>
                <a:spcPct val="20000"/>
              </a:spcBef>
              <a:spcAft>
                <a:spcPts val="300"/>
              </a:spcAft>
              <a:buClr>
                <a:schemeClr val="bg1">
                  <a:lumMod val="50000"/>
                </a:schemeClr>
              </a:buClr>
              <a:buFont typeface="Wingdings" pitchFamily="2" charset="2"/>
              <a:buChar char="§"/>
              <a:defRPr sz="1200" kern="1200">
                <a:solidFill>
                  <a:schemeClr val="tx1"/>
                </a:solidFill>
                <a:latin typeface="+mn-lt"/>
                <a:ea typeface="+mn-ea"/>
                <a:cs typeface="+mn-cs"/>
              </a:defRPr>
            </a:lvl2pPr>
            <a:lvl3pPr marL="471476" indent="-135728" algn="l" rtl="0" eaLnBrk="0" fontAlgn="base" latinLnBrk="1" hangingPunct="0">
              <a:spcBef>
                <a:spcPct val="20000"/>
              </a:spcBef>
              <a:spcAft>
                <a:spcPts val="225"/>
              </a:spcAft>
              <a:buClr>
                <a:schemeClr val="bg1">
                  <a:lumMod val="50000"/>
                </a:schemeClr>
              </a:buClr>
              <a:buFont typeface="Arial" pitchFamily="34" charset="0"/>
              <a:buChar char="•"/>
              <a:defRPr sz="1200" kern="1200">
                <a:solidFill>
                  <a:schemeClr val="tx1"/>
                </a:solidFill>
                <a:latin typeface="+mn-lt"/>
                <a:ea typeface="+mn-ea"/>
                <a:cs typeface="+mn-cs"/>
              </a:defRPr>
            </a:lvl3pPr>
            <a:lvl4pPr marL="607204" indent="-135728" algn="l" rtl="0" eaLnBrk="0" fontAlgn="base" latinLnBrk="1" hangingPunct="0">
              <a:spcBef>
                <a:spcPct val="20000"/>
              </a:spcBef>
              <a:spcAft>
                <a:spcPts val="225"/>
              </a:spcAft>
              <a:buSzPct val="96000"/>
              <a:buFont typeface="Arial" charset="0"/>
              <a:buChar char="–"/>
              <a:defRPr sz="1050" kern="1200">
                <a:solidFill>
                  <a:schemeClr val="tx1"/>
                </a:solidFill>
                <a:latin typeface="+mn-lt"/>
                <a:ea typeface="+mn-ea"/>
                <a:cs typeface="+mn-cs"/>
              </a:defRPr>
            </a:lvl4pPr>
            <a:lvl5pPr marL="742931" indent="-135728" algn="l" rtl="0" eaLnBrk="0" fontAlgn="base" latinLnBrk="1" hangingPunct="0">
              <a:spcBef>
                <a:spcPct val="20000"/>
              </a:spcBef>
              <a:spcAft>
                <a:spcPct val="0"/>
              </a:spcAft>
              <a:buFont typeface="Arial" charset="0"/>
              <a:buChar char="»"/>
              <a:defRPr sz="1050" kern="1200">
                <a:solidFill>
                  <a:schemeClr val="tx1"/>
                </a:solidFill>
                <a:latin typeface="+mn-lt"/>
                <a:ea typeface="+mn-ea"/>
                <a:cs typeface="+mn-cs"/>
              </a:defRPr>
            </a:lvl5pPr>
            <a:lvl6pPr marL="1885903" indent="-171446" algn="l" defTabSz="685783" rtl="0" eaLnBrk="1" latinLnBrk="1"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itchFamily="34" charset="0"/>
              <a:buChar char="•"/>
              <a:defRPr sz="1500" kern="1200">
                <a:solidFill>
                  <a:schemeClr val="tx1"/>
                </a:solidFill>
                <a:latin typeface="+mn-lt"/>
                <a:ea typeface="+mn-ea"/>
                <a:cs typeface="+mn-cs"/>
              </a:defRPr>
            </a:lvl9pPr>
          </a:lstStyle>
          <a:p>
            <a:pPr marL="0" indent="0" eaLnBrk="1" hangingPunct="1">
              <a:buNone/>
            </a:pPr>
            <a:r>
              <a:rPr lang="en-US" altLang="ko-KR" sz="2400" dirty="0"/>
              <a:t> * </a:t>
            </a:r>
            <a:r>
              <a:rPr lang="ko-KR" altLang="en-US" sz="2400" dirty="0"/>
              <a:t>혼합 타입의 </a:t>
            </a:r>
            <a:r>
              <a:rPr lang="en-US" altLang="ko-KR" sz="2400" dirty="0"/>
              <a:t>matrix(R </a:t>
            </a:r>
            <a:r>
              <a:rPr lang="ko-KR" altLang="en-US" sz="2400" dirty="0"/>
              <a:t>에서는 </a:t>
            </a:r>
            <a:r>
              <a:rPr lang="en-US" altLang="ko-KR" sz="2400" dirty="0"/>
              <a:t>non-atomic </a:t>
            </a:r>
            <a:r>
              <a:rPr lang="ko-KR" altLang="en-US" sz="2400" dirty="0"/>
              <a:t>이라고 함</a:t>
            </a:r>
            <a:r>
              <a:rPr lang="en-US" altLang="ko-KR" sz="2400" dirty="0"/>
              <a:t>)</a:t>
            </a:r>
            <a:r>
              <a:rPr lang="ko-KR" altLang="en-US" sz="2400" dirty="0"/>
              <a:t>가 가능</a:t>
            </a:r>
            <a:r>
              <a:rPr lang="en-US" altLang="ko-KR" sz="2400" dirty="0"/>
              <a:t>: matrix(list(1, "a", 1+2i, TRUE), 2, 2) </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CB82B17-F848-4806-81AD-24A073E60111}"/>
              </a:ext>
            </a:extLst>
          </p:cNvPr>
          <p:cNvSpPr>
            <a:spLocks noGrp="1" noChangeArrowheads="1"/>
          </p:cNvSpPr>
          <p:nvPr>
            <p:ph type="title"/>
          </p:nvPr>
        </p:nvSpPr>
        <p:spPr/>
        <p:txBody>
          <a:bodyPr/>
          <a:lstStyle/>
          <a:p>
            <a:pPr eaLnBrk="1" hangingPunct="1"/>
            <a:r>
              <a:rPr lang="en-US" altLang="ko-KR" sz="3200" dirty="0"/>
              <a:t>R</a:t>
            </a:r>
            <a:r>
              <a:rPr lang="ko-KR" altLang="en-US" sz="3200" dirty="0"/>
              <a:t>의</a:t>
            </a:r>
            <a:r>
              <a:rPr lang="en-US" altLang="ko-KR" sz="3200" dirty="0"/>
              <a:t> </a:t>
            </a:r>
            <a:r>
              <a:rPr lang="ko-KR" altLang="en-US" sz="3200" dirty="0"/>
              <a:t>실행 방식</a:t>
            </a:r>
            <a:endParaRPr lang="en-US" altLang="ko-KR" sz="3200" dirty="0"/>
          </a:p>
        </p:txBody>
      </p:sp>
      <p:sp>
        <p:nvSpPr>
          <p:cNvPr id="23555" name="Rectangle 3">
            <a:extLst>
              <a:ext uri="{FF2B5EF4-FFF2-40B4-BE49-F238E27FC236}">
                <a16:creationId xmlns:a16="http://schemas.microsoft.com/office/drawing/2014/main" id="{4E6A8656-6570-42A8-BFF6-6F6908578618}"/>
              </a:ext>
            </a:extLst>
          </p:cNvPr>
          <p:cNvSpPr>
            <a:spLocks noGrp="1" noChangeArrowheads="1"/>
          </p:cNvSpPr>
          <p:nvPr>
            <p:ph idx="10"/>
          </p:nvPr>
        </p:nvSpPr>
        <p:spPr/>
        <p:txBody>
          <a:bodyPr/>
          <a:lstStyle/>
          <a:p>
            <a:pPr eaLnBrk="1" hangingPunct="1">
              <a:lnSpc>
                <a:spcPct val="90000"/>
              </a:lnSpc>
            </a:pPr>
            <a:r>
              <a:rPr lang="en-US" altLang="ko-KR" sz="2400" dirty="0"/>
              <a:t>R</a:t>
            </a:r>
            <a:r>
              <a:rPr lang="ko-KR" altLang="en-US" sz="2400" dirty="0"/>
              <a:t> 의 </a:t>
            </a:r>
            <a:r>
              <a:rPr lang="en-US" altLang="ko-KR" sz="2400" dirty="0"/>
              <a:t>Console </a:t>
            </a:r>
            <a:r>
              <a:rPr lang="ko-KR" altLang="en-US" sz="2400" dirty="0"/>
              <a:t>에서 </a:t>
            </a:r>
            <a:endParaRPr lang="en-US" altLang="ko-KR" sz="2400" dirty="0"/>
          </a:p>
          <a:p>
            <a:pPr lvl="1" eaLnBrk="1" hangingPunct="1">
              <a:lnSpc>
                <a:spcPct val="90000"/>
              </a:lnSpc>
            </a:pPr>
            <a:r>
              <a:rPr lang="ko-KR" altLang="en-US" sz="2000" dirty="0"/>
              <a:t>상호 대화 식</a:t>
            </a:r>
            <a:r>
              <a:rPr lang="en-US" altLang="ko-KR" sz="2000" dirty="0"/>
              <a:t>(Interactive mode)</a:t>
            </a:r>
            <a:r>
              <a:rPr lang="ko-KR" altLang="en-US" sz="2000" dirty="0"/>
              <a:t>으로</a:t>
            </a:r>
            <a:r>
              <a:rPr lang="en-US" altLang="ko-KR" sz="2000" dirty="0"/>
              <a:t> </a:t>
            </a:r>
            <a:r>
              <a:rPr lang="ko-KR" altLang="en-US" sz="2000" dirty="0"/>
              <a:t>수행 </a:t>
            </a:r>
            <a:endParaRPr lang="en-US" altLang="ko-KR" sz="2000" dirty="0"/>
          </a:p>
          <a:p>
            <a:pPr eaLnBrk="1" hangingPunct="1">
              <a:lnSpc>
                <a:spcPct val="90000"/>
              </a:lnSpc>
            </a:pPr>
            <a:endParaRPr lang="en-US" altLang="ko-KR" sz="2400" dirty="0"/>
          </a:p>
          <a:p>
            <a:pPr eaLnBrk="1" hangingPunct="1">
              <a:lnSpc>
                <a:spcPct val="90000"/>
              </a:lnSpc>
            </a:pPr>
            <a:r>
              <a:rPr lang="ko-KR" altLang="en-US" sz="2400" dirty="0"/>
              <a:t>에디터</a:t>
            </a:r>
            <a:r>
              <a:rPr lang="en-US" altLang="ko-KR" sz="2400" dirty="0"/>
              <a:t>, </a:t>
            </a:r>
            <a:r>
              <a:rPr lang="ko-KR" altLang="en-US" sz="2400" dirty="0"/>
              <a:t>개발 환경에서 </a:t>
            </a:r>
            <a:endParaRPr lang="en-US" altLang="ko-KR" sz="2400" dirty="0"/>
          </a:p>
          <a:p>
            <a:pPr lvl="1" eaLnBrk="1" hangingPunct="1">
              <a:lnSpc>
                <a:spcPct val="90000"/>
              </a:lnSpc>
            </a:pPr>
            <a:r>
              <a:rPr lang="ko-KR" altLang="en-US" sz="2000" dirty="0"/>
              <a:t>프로그램 작성 후 수행 </a:t>
            </a:r>
            <a:endParaRPr lang="en-US" altLang="ko-KR" sz="2000" dirty="0"/>
          </a:p>
          <a:p>
            <a:pPr eaLnBrk="1" hangingPunct="1">
              <a:lnSpc>
                <a:spcPct val="90000"/>
              </a:lnSpc>
            </a:pPr>
            <a:endParaRPr lang="en-US" altLang="ko-KR" sz="2400" dirty="0"/>
          </a:p>
          <a:p>
            <a:pPr eaLnBrk="1" hangingPunct="1">
              <a:lnSpc>
                <a:spcPct val="90000"/>
              </a:lnSpc>
            </a:pPr>
            <a:r>
              <a:rPr lang="en-US" altLang="ko-KR" sz="2400" dirty="0"/>
              <a:t>R</a:t>
            </a:r>
            <a:r>
              <a:rPr lang="ko-KR" altLang="en-US" sz="2400" dirty="0"/>
              <a:t> </a:t>
            </a:r>
            <a:r>
              <a:rPr lang="en-US" altLang="ko-KR" sz="2400" dirty="0"/>
              <a:t>console, </a:t>
            </a:r>
            <a:r>
              <a:rPr lang="ko-KR" altLang="en-US" sz="2400" dirty="0"/>
              <a:t>프로그램에서  </a:t>
            </a:r>
            <a:endParaRPr lang="en-US" altLang="ko-KR" sz="2400" dirty="0"/>
          </a:p>
          <a:p>
            <a:pPr lvl="1" eaLnBrk="1" hangingPunct="1">
              <a:lnSpc>
                <a:spcPct val="90000"/>
              </a:lnSpc>
            </a:pPr>
            <a:r>
              <a:rPr lang="ko-KR" altLang="en-US" sz="2000" dirty="0"/>
              <a:t>프로그램 파일 수행하기 위하여 </a:t>
            </a:r>
            <a:br>
              <a:rPr lang="en-US" altLang="ko-KR" sz="2000" dirty="0"/>
            </a:br>
            <a:r>
              <a:rPr lang="en-US" altLang="ko-KR" sz="2000" dirty="0"/>
              <a:t>source(“</a:t>
            </a:r>
            <a:r>
              <a:rPr lang="en-US" altLang="ko-KR" sz="2000" dirty="0" err="1"/>
              <a:t>filename.R</a:t>
            </a:r>
            <a:r>
              <a:rPr lang="en-US" altLang="ko-KR" sz="2000" dirty="0"/>
              <a:t>”)</a:t>
            </a:r>
          </a:p>
          <a:p>
            <a:pPr lvl="1" eaLnBrk="1" hangingPunct="1">
              <a:lnSpc>
                <a:spcPct val="90000"/>
              </a:lnSpc>
            </a:pPr>
            <a:r>
              <a:rPr lang="ko-KR" altLang="en-US" sz="2000" dirty="0"/>
              <a:t>출력을 파일로 저장하기 위하여 </a:t>
            </a:r>
            <a:br>
              <a:rPr lang="en-US" altLang="ko-KR" sz="2000" dirty="0"/>
            </a:br>
            <a:r>
              <a:rPr lang="en-US" altLang="ko-KR" sz="2000" dirty="0"/>
              <a:t>sink(“</a:t>
            </a:r>
            <a:r>
              <a:rPr lang="en-US" altLang="ko-KR" sz="2000" dirty="0" err="1"/>
              <a:t>filename.Rout</a:t>
            </a:r>
            <a:r>
              <a:rPr lang="en-US" altLang="ko-KR" sz="2000" dirty="0"/>
              <a: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6A11155-31AF-4071-8973-73662E8A3B91}"/>
              </a:ext>
            </a:extLst>
          </p:cNvPr>
          <p:cNvSpPr>
            <a:spLocks noGrp="1" noChangeArrowheads="1"/>
          </p:cNvSpPr>
          <p:nvPr>
            <p:ph type="title"/>
          </p:nvPr>
        </p:nvSpPr>
        <p:spPr/>
        <p:txBody>
          <a:bodyPr/>
          <a:lstStyle/>
          <a:p>
            <a:pPr eaLnBrk="1" hangingPunct="1"/>
            <a:r>
              <a:rPr lang="en-US" altLang="ko-KR" b="1" dirty="0" err="1">
                <a:ea typeface="굴림" panose="020B0600000101010101" pitchFamily="50" charset="-127"/>
              </a:rPr>
              <a:t>Rgui</a:t>
            </a:r>
            <a:r>
              <a:rPr lang="en-US" altLang="ko-KR" b="1" dirty="0">
                <a:ea typeface="굴림" panose="020B0600000101010101" pitchFamily="50" charset="-127"/>
              </a:rPr>
              <a:t> </a:t>
            </a:r>
            <a:r>
              <a:rPr lang="en-US" altLang="ko-KR" dirty="0"/>
              <a:t>– interpreter </a:t>
            </a:r>
            <a:r>
              <a:rPr lang="ko-KR" altLang="en-US" dirty="0"/>
              <a:t>방식</a:t>
            </a:r>
            <a:endParaRPr lang="en-US" altLang="ko-KR" dirty="0">
              <a:ea typeface="굴림" panose="020B0600000101010101" pitchFamily="50" charset="-127"/>
            </a:endParaRPr>
          </a:p>
        </p:txBody>
      </p:sp>
      <p:sp>
        <p:nvSpPr>
          <p:cNvPr id="2" name="내용 개체 틀 1">
            <a:extLst>
              <a:ext uri="{FF2B5EF4-FFF2-40B4-BE49-F238E27FC236}">
                <a16:creationId xmlns:a16="http://schemas.microsoft.com/office/drawing/2014/main" id="{06663402-689A-4DD9-AE71-8739D59C8065}"/>
              </a:ext>
            </a:extLst>
          </p:cNvPr>
          <p:cNvSpPr>
            <a:spLocks noGrp="1"/>
          </p:cNvSpPr>
          <p:nvPr>
            <p:ph idx="10"/>
          </p:nvPr>
        </p:nvSpPr>
        <p:spPr/>
        <p:txBody>
          <a:bodyPr/>
          <a:lstStyle/>
          <a:p>
            <a:r>
              <a:rPr lang="en-US" altLang="ko-KR" dirty="0"/>
              <a:t> </a:t>
            </a:r>
            <a:endParaRPr lang="ko-KR" altLang="en-US" dirty="0"/>
          </a:p>
        </p:txBody>
      </p:sp>
      <p:pic>
        <p:nvPicPr>
          <p:cNvPr id="25603" name="Picture 3">
            <a:extLst>
              <a:ext uri="{FF2B5EF4-FFF2-40B4-BE49-F238E27FC236}">
                <a16:creationId xmlns:a16="http://schemas.microsoft.com/office/drawing/2014/main" id="{2050D799-C31A-4B2E-BBE5-4D01D8126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137" y="940768"/>
            <a:ext cx="8740008" cy="57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4" name="Oval 4">
            <a:extLst>
              <a:ext uri="{FF2B5EF4-FFF2-40B4-BE49-F238E27FC236}">
                <a16:creationId xmlns:a16="http://schemas.microsoft.com/office/drawing/2014/main" id="{3DD6D2CC-CE92-4B72-A938-681C43629277}"/>
              </a:ext>
            </a:extLst>
          </p:cNvPr>
          <p:cNvSpPr>
            <a:spLocks noChangeArrowheads="1"/>
          </p:cNvSpPr>
          <p:nvPr/>
        </p:nvSpPr>
        <p:spPr bwMode="auto">
          <a:xfrm>
            <a:off x="762000" y="4038600"/>
            <a:ext cx="3810000" cy="838200"/>
          </a:xfrm>
          <a:prstGeom prst="ellipse">
            <a:avLst/>
          </a:prstGeom>
          <a:noFill/>
          <a:ln w="349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ko-KR" altLang="en-US">
              <a:ea typeface="굴림" panose="020B0600000101010101" pitchFamily="50" charset="-127"/>
            </a:endParaRPr>
          </a:p>
        </p:txBody>
      </p:sp>
      <p:sp>
        <p:nvSpPr>
          <p:cNvPr id="25605" name="Line 5">
            <a:extLst>
              <a:ext uri="{FF2B5EF4-FFF2-40B4-BE49-F238E27FC236}">
                <a16:creationId xmlns:a16="http://schemas.microsoft.com/office/drawing/2014/main" id="{AFF3E785-1407-4952-8E7A-4FD4D667E9DB}"/>
              </a:ext>
            </a:extLst>
          </p:cNvPr>
          <p:cNvSpPr>
            <a:spLocks noChangeShapeType="1"/>
          </p:cNvSpPr>
          <p:nvPr/>
        </p:nvSpPr>
        <p:spPr bwMode="auto">
          <a:xfrm flipH="1">
            <a:off x="4041973" y="3962400"/>
            <a:ext cx="609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606" name="Text Box 6">
            <a:extLst>
              <a:ext uri="{FF2B5EF4-FFF2-40B4-BE49-F238E27FC236}">
                <a16:creationId xmlns:a16="http://schemas.microsoft.com/office/drawing/2014/main" id="{87A4E51D-8288-4817-8206-5F65E4990749}"/>
              </a:ext>
            </a:extLst>
          </p:cNvPr>
          <p:cNvSpPr txBox="1">
            <a:spLocks noChangeArrowheads="1"/>
          </p:cNvSpPr>
          <p:nvPr/>
        </p:nvSpPr>
        <p:spPr bwMode="auto">
          <a:xfrm>
            <a:off x="4651573" y="3493422"/>
            <a:ext cx="3505200" cy="156966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spcBef>
                <a:spcPct val="50000"/>
              </a:spcBef>
            </a:pPr>
            <a:r>
              <a:rPr lang="en-US" altLang="ko-KR" b="1" dirty="0">
                <a:ea typeface="굴림" panose="020B0600000101010101" pitchFamily="50" charset="-127"/>
              </a:rPr>
              <a:t>R console </a:t>
            </a:r>
          </a:p>
          <a:p>
            <a:pPr marL="342900" indent="-342900" eaLnBrk="1" hangingPunct="1">
              <a:spcBef>
                <a:spcPct val="50000"/>
              </a:spcBef>
              <a:buFont typeface="Arial" panose="020B0604020202020204" pitchFamily="34" charset="0"/>
              <a:buChar char="•"/>
            </a:pPr>
            <a:r>
              <a:rPr lang="ko-KR" altLang="en-US" b="1" dirty="0">
                <a:ea typeface="굴림" panose="020B0600000101010101" pitchFamily="50" charset="-127"/>
              </a:rPr>
              <a:t>명령어 입력 </a:t>
            </a:r>
            <a:endParaRPr lang="en-US" altLang="ko-KR" b="1" dirty="0">
              <a:ea typeface="굴림" panose="020B0600000101010101" pitchFamily="50" charset="-127"/>
            </a:endParaRPr>
          </a:p>
          <a:p>
            <a:pPr marL="342900" indent="-342900" eaLnBrk="1" hangingPunct="1">
              <a:spcBef>
                <a:spcPct val="50000"/>
              </a:spcBef>
              <a:buFont typeface="Arial" panose="020B0604020202020204" pitchFamily="34" charset="0"/>
              <a:buChar char="•"/>
            </a:pPr>
            <a:r>
              <a:rPr lang="ko-KR" altLang="en-US" b="1" dirty="0">
                <a:ea typeface="굴림" panose="020B0600000101010101" pitchFamily="50" charset="-127"/>
              </a:rPr>
              <a:t>명령어 수행 결과</a:t>
            </a:r>
            <a:endParaRPr lang="en-US" altLang="ko-KR" b="1" dirty="0">
              <a:ea typeface="굴림" panose="020B0600000101010101"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0B8EFF-FFBE-40BD-BE43-AF9ADD282CBC}"/>
              </a:ext>
            </a:extLst>
          </p:cNvPr>
          <p:cNvSpPr>
            <a:spLocks noGrp="1"/>
          </p:cNvSpPr>
          <p:nvPr>
            <p:ph type="title"/>
          </p:nvPr>
        </p:nvSpPr>
        <p:spPr/>
        <p:txBody>
          <a:bodyPr/>
          <a:lstStyle/>
          <a:p>
            <a:r>
              <a:rPr lang="en-US" altLang="ko-KR" dirty="0" err="1"/>
              <a:t>Rgui</a:t>
            </a:r>
            <a:r>
              <a:rPr lang="en-US" altLang="ko-KR" dirty="0"/>
              <a:t> – script </a:t>
            </a:r>
            <a:r>
              <a:rPr lang="ko-KR" altLang="en-US" dirty="0"/>
              <a:t>실행</a:t>
            </a:r>
          </a:p>
        </p:txBody>
      </p:sp>
      <p:sp>
        <p:nvSpPr>
          <p:cNvPr id="3" name="내용 개체 틀 2">
            <a:extLst>
              <a:ext uri="{FF2B5EF4-FFF2-40B4-BE49-F238E27FC236}">
                <a16:creationId xmlns:a16="http://schemas.microsoft.com/office/drawing/2014/main" id="{F0DE741E-5E78-433C-BCBF-FA014945FD24}"/>
              </a:ext>
            </a:extLst>
          </p:cNvPr>
          <p:cNvSpPr>
            <a:spLocks noGrp="1"/>
          </p:cNvSpPr>
          <p:nvPr>
            <p:ph idx="10"/>
          </p:nvPr>
        </p:nvSpPr>
        <p:spPr/>
        <p:txBody>
          <a:bodyPr/>
          <a:lstStyle/>
          <a:p>
            <a:r>
              <a:rPr lang="en-US" altLang="ko-KR" dirty="0"/>
              <a:t> </a:t>
            </a:r>
            <a:endParaRPr lang="ko-KR" altLang="en-US" dirty="0"/>
          </a:p>
        </p:txBody>
      </p:sp>
      <p:pic>
        <p:nvPicPr>
          <p:cNvPr id="4" name="그림 3">
            <a:extLst>
              <a:ext uri="{FF2B5EF4-FFF2-40B4-BE49-F238E27FC236}">
                <a16:creationId xmlns:a16="http://schemas.microsoft.com/office/drawing/2014/main" id="{3A6F9202-C1BE-46C7-9945-FCD6A0AE601B}"/>
              </a:ext>
            </a:extLst>
          </p:cNvPr>
          <p:cNvPicPr>
            <a:picLocks noChangeAspect="1"/>
          </p:cNvPicPr>
          <p:nvPr/>
        </p:nvPicPr>
        <p:blipFill rotWithShape="1">
          <a:blip r:embed="rId2"/>
          <a:srcRect r="53097" b="18039"/>
          <a:stretch/>
        </p:blipFill>
        <p:spPr>
          <a:xfrm>
            <a:off x="451404" y="875151"/>
            <a:ext cx="5949395" cy="5242744"/>
          </a:xfrm>
          <a:prstGeom prst="rect">
            <a:avLst/>
          </a:prstGeom>
        </p:spPr>
      </p:pic>
      <p:sp>
        <p:nvSpPr>
          <p:cNvPr id="5" name="Oval 4">
            <a:extLst>
              <a:ext uri="{FF2B5EF4-FFF2-40B4-BE49-F238E27FC236}">
                <a16:creationId xmlns:a16="http://schemas.microsoft.com/office/drawing/2014/main" id="{228707A3-E0E5-4A6C-B599-360FFBB9992B}"/>
              </a:ext>
            </a:extLst>
          </p:cNvPr>
          <p:cNvSpPr>
            <a:spLocks noChangeArrowheads="1"/>
          </p:cNvSpPr>
          <p:nvPr/>
        </p:nvSpPr>
        <p:spPr bwMode="auto">
          <a:xfrm>
            <a:off x="392310" y="2231677"/>
            <a:ext cx="1969890" cy="1154648"/>
          </a:xfrm>
          <a:prstGeom prst="ellipse">
            <a:avLst/>
          </a:prstGeom>
          <a:noFill/>
          <a:ln w="349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ko-KR" altLang="en-US">
              <a:ea typeface="굴림" panose="020B0600000101010101" pitchFamily="50" charset="-127"/>
            </a:endParaRPr>
          </a:p>
        </p:txBody>
      </p:sp>
      <p:sp>
        <p:nvSpPr>
          <p:cNvPr id="6" name="Line 5">
            <a:extLst>
              <a:ext uri="{FF2B5EF4-FFF2-40B4-BE49-F238E27FC236}">
                <a16:creationId xmlns:a16="http://schemas.microsoft.com/office/drawing/2014/main" id="{973133EF-441F-4CE7-9AFD-E5F428EF8580}"/>
              </a:ext>
            </a:extLst>
          </p:cNvPr>
          <p:cNvSpPr>
            <a:spLocks noChangeShapeType="1"/>
          </p:cNvSpPr>
          <p:nvPr/>
        </p:nvSpPr>
        <p:spPr bwMode="auto">
          <a:xfrm flipH="1" flipV="1">
            <a:off x="4419600" y="3489531"/>
            <a:ext cx="608762" cy="221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 name="Text Box 6">
            <a:extLst>
              <a:ext uri="{FF2B5EF4-FFF2-40B4-BE49-F238E27FC236}">
                <a16:creationId xmlns:a16="http://schemas.microsoft.com/office/drawing/2014/main" id="{818C06D5-85FA-4D60-AD98-07A01F508A03}"/>
              </a:ext>
            </a:extLst>
          </p:cNvPr>
          <p:cNvSpPr txBox="1">
            <a:spLocks noChangeArrowheads="1"/>
          </p:cNvSpPr>
          <p:nvPr/>
        </p:nvSpPr>
        <p:spPr bwMode="auto">
          <a:xfrm>
            <a:off x="5028362" y="3513011"/>
            <a:ext cx="3505200" cy="101566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spcBef>
                <a:spcPct val="50000"/>
              </a:spcBef>
            </a:pPr>
            <a:r>
              <a:rPr lang="en-US" altLang="ko-KR" b="1" dirty="0">
                <a:ea typeface="굴림" panose="020B0600000101010101" pitchFamily="50" charset="-127"/>
              </a:rPr>
              <a:t>R editor </a:t>
            </a:r>
          </a:p>
          <a:p>
            <a:pPr marL="342900" indent="-342900" eaLnBrk="1" hangingPunct="1">
              <a:spcBef>
                <a:spcPct val="50000"/>
              </a:spcBef>
              <a:buFont typeface="Arial" panose="020B0604020202020204" pitchFamily="34" charset="0"/>
              <a:buChar char="•"/>
            </a:pPr>
            <a:r>
              <a:rPr lang="en-US" altLang="ko-KR" b="1" dirty="0">
                <a:ea typeface="굴림" panose="020B0600000101010101" pitchFamily="50" charset="-127"/>
              </a:rPr>
              <a:t>R script </a:t>
            </a:r>
            <a:r>
              <a:rPr lang="ko-KR" altLang="en-US" b="1" dirty="0">
                <a:ea typeface="굴림" panose="020B0600000101010101" pitchFamily="50" charset="-127"/>
              </a:rPr>
              <a:t>작성</a:t>
            </a:r>
            <a:endParaRPr lang="en-US" altLang="ko-KR" b="1" dirty="0">
              <a:ea typeface="굴림" panose="020B0600000101010101" pitchFamily="50" charset="-127"/>
            </a:endParaRPr>
          </a:p>
        </p:txBody>
      </p:sp>
      <p:sp>
        <p:nvSpPr>
          <p:cNvPr id="8" name="Text Box 6">
            <a:extLst>
              <a:ext uri="{FF2B5EF4-FFF2-40B4-BE49-F238E27FC236}">
                <a16:creationId xmlns:a16="http://schemas.microsoft.com/office/drawing/2014/main" id="{338174E1-5DFC-4472-935E-4745F3A795CA}"/>
              </a:ext>
            </a:extLst>
          </p:cNvPr>
          <p:cNvSpPr txBox="1">
            <a:spLocks noChangeArrowheads="1"/>
          </p:cNvSpPr>
          <p:nvPr/>
        </p:nvSpPr>
        <p:spPr bwMode="auto">
          <a:xfrm>
            <a:off x="1066800" y="3964558"/>
            <a:ext cx="3505200" cy="138499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spcBef>
                <a:spcPct val="50000"/>
              </a:spcBef>
            </a:pPr>
            <a:r>
              <a:rPr lang="en-US" altLang="ko-KR" b="1" dirty="0">
                <a:ea typeface="굴림" panose="020B0600000101010101" pitchFamily="50" charset="-127"/>
              </a:rPr>
              <a:t>R console:</a:t>
            </a:r>
          </a:p>
          <a:p>
            <a:pPr eaLnBrk="1" hangingPunct="1">
              <a:spcBef>
                <a:spcPct val="50000"/>
              </a:spcBef>
            </a:pPr>
            <a:r>
              <a:rPr lang="en-US" altLang="ko-KR" b="1" dirty="0">
                <a:ea typeface="굴림" panose="020B0600000101010101" pitchFamily="50" charset="-127"/>
              </a:rPr>
              <a:t>R script</a:t>
            </a:r>
            <a:r>
              <a:rPr lang="ko-KR" altLang="en-US" b="1" dirty="0">
                <a:ea typeface="굴림" panose="020B0600000101010101" pitchFamily="50" charset="-127"/>
              </a:rPr>
              <a:t> 를 실행</a:t>
            </a:r>
            <a:r>
              <a:rPr lang="en-US" altLang="ko-KR" b="1" dirty="0">
                <a:ea typeface="굴림" panose="020B0600000101010101" pitchFamily="50" charset="-127"/>
              </a:rPr>
              <a:t>:</a:t>
            </a:r>
            <a:br>
              <a:rPr lang="en-US" altLang="ko-KR" b="1" dirty="0">
                <a:ea typeface="굴림" panose="020B0600000101010101" pitchFamily="50" charset="-127"/>
              </a:rPr>
            </a:br>
            <a:r>
              <a:rPr lang="en-US" altLang="ko-KR" b="1" dirty="0">
                <a:ea typeface="굴림" panose="020B0600000101010101" pitchFamily="50" charset="-127"/>
              </a:rPr>
              <a:t>source(“</a:t>
            </a:r>
            <a:r>
              <a:rPr lang="en-US" altLang="ko-KR" b="1" dirty="0" err="1">
                <a:ea typeface="굴림" panose="020B0600000101010101" pitchFamily="50" charset="-127"/>
              </a:rPr>
              <a:t>First.R</a:t>
            </a:r>
            <a:r>
              <a:rPr lang="en-US" altLang="ko-KR" b="1" dirty="0">
                <a:ea typeface="굴림" panose="020B0600000101010101" pitchFamily="50" charset="-127"/>
              </a:rPr>
              <a:t>”)</a:t>
            </a:r>
            <a:r>
              <a:rPr lang="ko-KR" altLang="en-US" b="1" dirty="0">
                <a:ea typeface="굴림" panose="020B0600000101010101" pitchFamily="50" charset="-127"/>
              </a:rPr>
              <a:t> </a:t>
            </a:r>
            <a:endParaRPr lang="en-US" altLang="ko-KR" b="1" dirty="0">
              <a:ea typeface="굴림" panose="020B0600000101010101" pitchFamily="50" charset="-127"/>
            </a:endParaRPr>
          </a:p>
        </p:txBody>
      </p:sp>
      <p:sp>
        <p:nvSpPr>
          <p:cNvPr id="9" name="Line 5">
            <a:extLst>
              <a:ext uri="{FF2B5EF4-FFF2-40B4-BE49-F238E27FC236}">
                <a16:creationId xmlns:a16="http://schemas.microsoft.com/office/drawing/2014/main" id="{F76070BF-9088-4D5A-9558-F718BA66D537}"/>
              </a:ext>
            </a:extLst>
          </p:cNvPr>
          <p:cNvSpPr>
            <a:spLocks noChangeShapeType="1"/>
          </p:cNvSpPr>
          <p:nvPr/>
        </p:nvSpPr>
        <p:spPr bwMode="auto">
          <a:xfrm flipH="1" flipV="1">
            <a:off x="1676400" y="3489530"/>
            <a:ext cx="150340" cy="3682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 name="Oval 4">
            <a:extLst>
              <a:ext uri="{FF2B5EF4-FFF2-40B4-BE49-F238E27FC236}">
                <a16:creationId xmlns:a16="http://schemas.microsoft.com/office/drawing/2014/main" id="{C4E9FF9B-8A5F-4526-B707-A0B34EE7DB87}"/>
              </a:ext>
            </a:extLst>
          </p:cNvPr>
          <p:cNvSpPr>
            <a:spLocks noChangeArrowheads="1"/>
          </p:cNvSpPr>
          <p:nvPr/>
        </p:nvSpPr>
        <p:spPr bwMode="auto">
          <a:xfrm>
            <a:off x="2135416" y="2474342"/>
            <a:ext cx="3581400" cy="838200"/>
          </a:xfrm>
          <a:prstGeom prst="ellipse">
            <a:avLst/>
          </a:prstGeom>
          <a:noFill/>
          <a:ln w="349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ko-KR" altLang="en-US">
              <a:ea typeface="굴림" panose="020B0600000101010101" pitchFamily="50" charset="-127"/>
            </a:endParaRPr>
          </a:p>
        </p:txBody>
      </p:sp>
    </p:spTree>
    <p:extLst>
      <p:ext uri="{BB962C8B-B14F-4D97-AF65-F5344CB8AC3E}">
        <p14:creationId xmlns:p14="http://schemas.microsoft.com/office/powerpoint/2010/main" val="7280777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2CF5D7-F6A8-4543-85DF-9CE0607572AA}"/>
              </a:ext>
            </a:extLst>
          </p:cNvPr>
          <p:cNvSpPr>
            <a:spLocks noGrp="1"/>
          </p:cNvSpPr>
          <p:nvPr>
            <p:ph type="title"/>
          </p:nvPr>
        </p:nvSpPr>
        <p:spPr/>
        <p:txBody>
          <a:bodyPr/>
          <a:lstStyle/>
          <a:p>
            <a:r>
              <a:rPr lang="en-US" altLang="ko-KR" dirty="0"/>
              <a:t>RStudio</a:t>
            </a:r>
            <a:br>
              <a:rPr lang="en-US" altLang="ko-KR" dirty="0"/>
            </a:br>
            <a:endParaRPr lang="ko-KR" altLang="en-US" dirty="0"/>
          </a:p>
        </p:txBody>
      </p:sp>
      <p:sp>
        <p:nvSpPr>
          <p:cNvPr id="3" name="내용 개체 틀 2">
            <a:extLst>
              <a:ext uri="{FF2B5EF4-FFF2-40B4-BE49-F238E27FC236}">
                <a16:creationId xmlns:a16="http://schemas.microsoft.com/office/drawing/2014/main" id="{F3F2E325-0917-4CDA-832A-CB5CDF75FE28}"/>
              </a:ext>
            </a:extLst>
          </p:cNvPr>
          <p:cNvSpPr>
            <a:spLocks noGrp="1"/>
          </p:cNvSpPr>
          <p:nvPr>
            <p:ph idx="10"/>
          </p:nvPr>
        </p:nvSpPr>
        <p:spPr/>
        <p:txBody>
          <a:bodyPr/>
          <a:lstStyle/>
          <a:p>
            <a:r>
              <a:rPr lang="en-US" altLang="ko-KR" dirty="0"/>
              <a:t>4 panes</a:t>
            </a:r>
            <a:r>
              <a:rPr lang="ko-KR" altLang="en-US" dirty="0"/>
              <a:t> </a:t>
            </a:r>
          </a:p>
        </p:txBody>
      </p:sp>
      <p:pic>
        <p:nvPicPr>
          <p:cNvPr id="4" name="그림 3">
            <a:extLst>
              <a:ext uri="{FF2B5EF4-FFF2-40B4-BE49-F238E27FC236}">
                <a16:creationId xmlns:a16="http://schemas.microsoft.com/office/drawing/2014/main" id="{C2840332-11E3-4D56-AECE-603E8672F71A}"/>
              </a:ext>
            </a:extLst>
          </p:cNvPr>
          <p:cNvPicPr>
            <a:picLocks noChangeAspect="1"/>
          </p:cNvPicPr>
          <p:nvPr/>
        </p:nvPicPr>
        <p:blipFill>
          <a:blip r:embed="rId2"/>
          <a:stretch>
            <a:fillRect/>
          </a:stretch>
        </p:blipFill>
        <p:spPr>
          <a:xfrm>
            <a:off x="381000" y="1676400"/>
            <a:ext cx="7605738" cy="4495800"/>
          </a:xfrm>
          <a:prstGeom prst="rect">
            <a:avLst/>
          </a:prstGeom>
        </p:spPr>
      </p:pic>
    </p:spTree>
    <p:extLst>
      <p:ext uri="{BB962C8B-B14F-4D97-AF65-F5344CB8AC3E}">
        <p14:creationId xmlns:p14="http://schemas.microsoft.com/office/powerpoint/2010/main" val="23527482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3A911EF-07B8-4015-AA68-3C75932F765F}"/>
              </a:ext>
            </a:extLst>
          </p:cNvPr>
          <p:cNvSpPr>
            <a:spLocks noGrp="1" noChangeArrowheads="1"/>
          </p:cNvSpPr>
          <p:nvPr>
            <p:ph type="title"/>
          </p:nvPr>
        </p:nvSpPr>
        <p:spPr/>
        <p:txBody>
          <a:bodyPr/>
          <a:lstStyle/>
          <a:p>
            <a:pPr eaLnBrk="1" hangingPunct="1"/>
            <a:r>
              <a:rPr lang="ko-KR" altLang="en-US" dirty="0"/>
              <a:t>데이터</a:t>
            </a:r>
            <a:r>
              <a:rPr lang="en-US" altLang="ko-KR" dirty="0"/>
              <a:t> </a:t>
            </a:r>
            <a:r>
              <a:rPr lang="ko-KR" altLang="en-US" dirty="0"/>
              <a:t>분석을 위한 </a:t>
            </a:r>
            <a:r>
              <a:rPr lang="en-US" altLang="ko-KR" dirty="0"/>
              <a:t>R </a:t>
            </a:r>
            <a:r>
              <a:rPr lang="ko-KR" altLang="en-US" dirty="0"/>
              <a:t>세션</a:t>
            </a:r>
            <a:endParaRPr lang="en-US" altLang="ko-KR" dirty="0"/>
          </a:p>
        </p:txBody>
      </p:sp>
      <p:sp>
        <p:nvSpPr>
          <p:cNvPr id="27651" name="Rectangle 3">
            <a:extLst>
              <a:ext uri="{FF2B5EF4-FFF2-40B4-BE49-F238E27FC236}">
                <a16:creationId xmlns:a16="http://schemas.microsoft.com/office/drawing/2014/main" id="{14BF251F-E912-4585-BC32-6D811334C2EE}"/>
              </a:ext>
            </a:extLst>
          </p:cNvPr>
          <p:cNvSpPr>
            <a:spLocks noGrp="1" noChangeArrowheads="1"/>
          </p:cNvSpPr>
          <p:nvPr>
            <p:ph idx="10"/>
          </p:nvPr>
        </p:nvSpPr>
        <p:spPr/>
        <p:txBody>
          <a:bodyPr/>
          <a:lstStyle/>
          <a:p>
            <a:pPr marL="342900" indent="-342900" eaLnBrk="1" hangingPunct="1">
              <a:buFont typeface="+mj-lt"/>
              <a:buAutoNum type="arabicPeriod"/>
            </a:pPr>
            <a:r>
              <a:rPr lang="ko-KR" altLang="en-US" sz="1800" dirty="0"/>
              <a:t>데이터</a:t>
            </a:r>
            <a:r>
              <a:rPr lang="en-US" altLang="ko-KR" sz="1800" dirty="0"/>
              <a:t> </a:t>
            </a:r>
            <a:r>
              <a:rPr lang="ko-KR" altLang="en-US" sz="1800" dirty="0"/>
              <a:t>를 파일로 부터 읽어 들인다</a:t>
            </a:r>
            <a:r>
              <a:rPr lang="en-US" altLang="ko-KR" sz="1800" dirty="0"/>
              <a:t>.  </a:t>
            </a:r>
          </a:p>
          <a:p>
            <a:pPr marL="342900" indent="-342900" eaLnBrk="1" hangingPunct="1">
              <a:buFont typeface="+mj-lt"/>
              <a:buAutoNum type="arabicPeriod"/>
            </a:pPr>
            <a:r>
              <a:rPr lang="ko-KR" altLang="en-US" sz="1800" dirty="0"/>
              <a:t>필요한 </a:t>
            </a:r>
            <a:r>
              <a:rPr lang="en-US" altLang="ko-KR" sz="1800" dirty="0"/>
              <a:t>Package</a:t>
            </a:r>
            <a:r>
              <a:rPr lang="ko-KR" altLang="en-US" sz="1800" dirty="0"/>
              <a:t>를 </a:t>
            </a:r>
            <a:r>
              <a:rPr lang="ko-KR" altLang="en-US" sz="1800" dirty="0" err="1"/>
              <a:t>로드하거나</a:t>
            </a:r>
            <a:r>
              <a:rPr lang="en-US" altLang="ko-KR" sz="1800" dirty="0"/>
              <a:t>, R</a:t>
            </a:r>
            <a:r>
              <a:rPr lang="ko-KR" altLang="en-US" sz="1800" dirty="0"/>
              <a:t> 함수 작성 </a:t>
            </a:r>
            <a:endParaRPr lang="en-US" altLang="ko-KR" sz="1800" dirty="0"/>
          </a:p>
          <a:p>
            <a:pPr marL="342900" indent="-342900" eaLnBrk="1" hangingPunct="1">
              <a:buFont typeface="+mj-lt"/>
              <a:buAutoNum type="arabicPeriod"/>
            </a:pPr>
            <a:r>
              <a:rPr lang="ko-KR" altLang="en-US" sz="1800" dirty="0"/>
              <a:t>데이터 분석을 실행</a:t>
            </a:r>
            <a:endParaRPr lang="en-US" altLang="ko-KR" sz="1800" dirty="0"/>
          </a:p>
          <a:p>
            <a:pPr marL="342900" indent="-342900" eaLnBrk="1" hangingPunct="1">
              <a:buFont typeface="+mj-lt"/>
              <a:buAutoNum type="arabicPeriod"/>
            </a:pPr>
            <a:r>
              <a:rPr lang="ko-KR" altLang="en-US" sz="1800" dirty="0"/>
              <a:t>결과를 테이블</a:t>
            </a:r>
            <a:r>
              <a:rPr lang="en-US" altLang="ko-KR" sz="1800" dirty="0"/>
              <a:t>, </a:t>
            </a:r>
            <a:r>
              <a:rPr lang="ko-KR" altLang="en-US" sz="1800" dirty="0"/>
              <a:t>파일에 </a:t>
            </a:r>
            <a:r>
              <a:rPr lang="ko-KR" altLang="en-US" sz="1800" dirty="0" err="1"/>
              <a:t>저장후</a:t>
            </a:r>
            <a:r>
              <a:rPr lang="ko-KR" altLang="en-US" sz="1800" dirty="0"/>
              <a:t> </a:t>
            </a:r>
            <a:endParaRPr lang="en-US" altLang="ko-KR" sz="1800" dirty="0"/>
          </a:p>
          <a:p>
            <a:pPr marL="342900" indent="-342900" eaLnBrk="1" hangingPunct="1">
              <a:buFont typeface="+mj-lt"/>
              <a:buAutoNum type="arabicPeriod"/>
            </a:pPr>
            <a:r>
              <a:rPr lang="ko-KR" altLang="en-US" sz="1800" dirty="0"/>
              <a:t>종료 </a:t>
            </a:r>
            <a:r>
              <a:rPr lang="en-US" altLang="ko-KR" sz="1800" dirty="0"/>
              <a:t> </a:t>
            </a:r>
          </a:p>
          <a:p>
            <a:pPr marL="342900" indent="-342900" eaLnBrk="1" hangingPunct="1">
              <a:buFont typeface="+mj-lt"/>
              <a:buAutoNum type="arabicPeriod"/>
            </a:pPr>
            <a:r>
              <a:rPr lang="ko-KR" altLang="en-US" sz="1800" dirty="0"/>
              <a:t>필요한 경우 </a:t>
            </a:r>
            <a:r>
              <a:rPr lang="en-US" altLang="ko-KR" sz="1800" dirty="0"/>
              <a:t>R workspace(R </a:t>
            </a:r>
            <a:r>
              <a:rPr lang="ko-KR" altLang="en-US" sz="1800" dirty="0"/>
              <a:t>작업공간</a:t>
            </a:r>
            <a:r>
              <a:rPr lang="en-US" altLang="ko-KR" sz="1800" dirty="0"/>
              <a:t>: </a:t>
            </a:r>
            <a:r>
              <a:rPr lang="ko-KR" altLang="en-US" sz="1800" dirty="0"/>
              <a:t>사용자</a:t>
            </a:r>
            <a:r>
              <a:rPr lang="en-US" altLang="ko-KR" sz="1800" dirty="0"/>
              <a:t> </a:t>
            </a:r>
            <a:r>
              <a:rPr lang="ko-KR" altLang="en-US" sz="1800" dirty="0"/>
              <a:t>및</a:t>
            </a:r>
            <a:r>
              <a:rPr lang="en-US" altLang="ko-KR" sz="1800" dirty="0"/>
              <a:t> </a:t>
            </a:r>
            <a:r>
              <a:rPr lang="ko-KR" altLang="en-US" sz="1800" dirty="0"/>
              <a:t>환경 변수</a:t>
            </a:r>
            <a:r>
              <a:rPr lang="en-US" altLang="ko-KR" sz="1800" dirty="0"/>
              <a:t>, </a:t>
            </a:r>
            <a:r>
              <a:rPr lang="ko-KR" altLang="en-US" sz="1800" dirty="0"/>
              <a:t>명령어 히스토리</a:t>
            </a:r>
            <a:r>
              <a:rPr lang="en-US" altLang="ko-KR" sz="1800" dirty="0"/>
              <a:t>)  </a:t>
            </a:r>
            <a:r>
              <a:rPr lang="ko-KR" altLang="en-US" sz="1800" dirty="0"/>
              <a:t>를 저장해 놓으면</a:t>
            </a:r>
            <a:br>
              <a:rPr lang="en-US" altLang="ko-KR" sz="1800" dirty="0"/>
            </a:br>
            <a:r>
              <a:rPr lang="en-US" altLang="ko-KR" sz="1800" dirty="0"/>
              <a:t>--&gt; </a:t>
            </a:r>
            <a:r>
              <a:rPr lang="ko-KR" altLang="en-US" sz="1800" dirty="0"/>
              <a:t>다음 세션에 이전 저장된 </a:t>
            </a:r>
            <a:r>
              <a:rPr lang="en-US" altLang="ko-KR" sz="1800" dirty="0"/>
              <a:t>R workspace</a:t>
            </a:r>
            <a:r>
              <a:rPr lang="ko-KR" altLang="en-US" sz="1800" dirty="0"/>
              <a:t>를 로드 하여  </a:t>
            </a:r>
            <a:br>
              <a:rPr lang="en-US" altLang="ko-KR" sz="1800" dirty="0"/>
            </a:br>
            <a:r>
              <a:rPr lang="ko-KR" altLang="en-US" sz="1800" dirty="0"/>
              <a:t>이전 작업 환경을 그대로 복원하여 작업을 재개 할 수 있음  </a:t>
            </a:r>
            <a:endParaRPr lang="en-US" altLang="ko-KR" sz="18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 </a:t>
            </a:r>
            <a:r>
              <a:rPr lang="ko-KR" altLang="en-US" dirty="0"/>
              <a:t>기초</a:t>
            </a:r>
          </a:p>
        </p:txBody>
      </p:sp>
    </p:spTree>
    <p:extLst>
      <p:ext uri="{BB962C8B-B14F-4D97-AF65-F5344CB8AC3E}">
        <p14:creationId xmlns:p14="http://schemas.microsoft.com/office/powerpoint/2010/main" val="28022828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97571F8-C36D-4B9A-A9E1-6C021B419A6E}"/>
              </a:ext>
            </a:extLst>
          </p:cNvPr>
          <p:cNvSpPr>
            <a:spLocks noGrp="1"/>
          </p:cNvSpPr>
          <p:nvPr>
            <p:ph type="title"/>
          </p:nvPr>
        </p:nvSpPr>
        <p:spPr/>
        <p:txBody>
          <a:bodyPr/>
          <a:lstStyle/>
          <a:p>
            <a:r>
              <a:rPr lang="en-US" altLang="ko-KR" dirty="0"/>
              <a:t>R </a:t>
            </a:r>
            <a:r>
              <a:rPr lang="ko-KR" altLang="en-US" dirty="0"/>
              <a:t>언어로 프로그래밍</a:t>
            </a:r>
          </a:p>
        </p:txBody>
      </p:sp>
      <p:sp>
        <p:nvSpPr>
          <p:cNvPr id="4" name="내용 개체 틀 3">
            <a:extLst>
              <a:ext uri="{FF2B5EF4-FFF2-40B4-BE49-F238E27FC236}">
                <a16:creationId xmlns:a16="http://schemas.microsoft.com/office/drawing/2014/main" id="{A94725D2-3681-4CF2-83A4-1C444DAA9391}"/>
              </a:ext>
            </a:extLst>
          </p:cNvPr>
          <p:cNvSpPr>
            <a:spLocks noGrp="1"/>
          </p:cNvSpPr>
          <p:nvPr>
            <p:ph idx="10"/>
          </p:nvPr>
        </p:nvSpPr>
        <p:spPr/>
        <p:txBody>
          <a:bodyPr/>
          <a:lstStyle/>
          <a:p>
            <a:r>
              <a:rPr lang="en-US" altLang="ko-KR" dirty="0"/>
              <a:t>Syntax </a:t>
            </a:r>
            <a:r>
              <a:rPr lang="ko-KR" altLang="en-US" dirty="0"/>
              <a:t>는 </a:t>
            </a:r>
            <a:r>
              <a:rPr lang="en-US" altLang="ko-KR" dirty="0"/>
              <a:t>c, </a:t>
            </a:r>
            <a:r>
              <a:rPr lang="en-US" altLang="ko-KR" dirty="0" err="1"/>
              <a:t>c++</a:t>
            </a:r>
            <a:r>
              <a:rPr lang="en-US" altLang="ko-KR" dirty="0"/>
              <a:t>, python </a:t>
            </a:r>
            <a:r>
              <a:rPr lang="ko-KR" altLang="en-US" dirty="0"/>
              <a:t>과 유사함</a:t>
            </a:r>
            <a:endParaRPr lang="en-US" altLang="ko-KR" dirty="0"/>
          </a:p>
          <a:p>
            <a:r>
              <a:rPr lang="ko-KR" altLang="en-US" dirty="0"/>
              <a:t>벡터</a:t>
            </a:r>
            <a:r>
              <a:rPr lang="en-US" altLang="ko-KR" dirty="0"/>
              <a:t>, </a:t>
            </a:r>
            <a:r>
              <a:rPr lang="ko-KR" altLang="en-US" dirty="0"/>
              <a:t>배열</a:t>
            </a:r>
            <a:r>
              <a:rPr lang="en-US" altLang="ko-KR" dirty="0"/>
              <a:t>, </a:t>
            </a:r>
            <a:r>
              <a:rPr lang="ko-KR" altLang="en-US" dirty="0"/>
              <a:t>테이블 형식의 데이터를 처리하기에 편리함 </a:t>
            </a:r>
            <a:endParaRPr lang="en-US" altLang="ko-KR" dirty="0"/>
          </a:p>
          <a:p>
            <a:r>
              <a:rPr lang="ko-KR" altLang="en-US" dirty="0"/>
              <a:t>풍부한 인덱싱 기능</a:t>
            </a:r>
            <a:r>
              <a:rPr lang="en-US" altLang="ko-KR" dirty="0"/>
              <a:t>, </a:t>
            </a:r>
          </a:p>
          <a:p>
            <a:pPr lvl="1"/>
            <a:r>
              <a:rPr lang="ko-KR" altLang="en-US" dirty="0"/>
              <a:t>테이블을 자르고</a:t>
            </a:r>
            <a:r>
              <a:rPr lang="en-US" altLang="ko-KR" dirty="0"/>
              <a:t>, </a:t>
            </a:r>
            <a:r>
              <a:rPr lang="ko-KR" altLang="en-US" dirty="0"/>
              <a:t>붙이고</a:t>
            </a:r>
            <a:r>
              <a:rPr lang="en-US" altLang="ko-KR" dirty="0"/>
              <a:t>, </a:t>
            </a:r>
            <a:r>
              <a:rPr lang="ko-KR" altLang="en-US" dirty="0"/>
              <a:t>테이블 단위로 연산하고</a:t>
            </a:r>
            <a:r>
              <a:rPr lang="en-US" altLang="ko-KR" dirty="0"/>
              <a:t>…   </a:t>
            </a:r>
          </a:p>
          <a:p>
            <a:r>
              <a:rPr lang="ko-KR" altLang="en-US" dirty="0"/>
              <a:t>자동 형 변환 기능이 있어 편리하나</a:t>
            </a:r>
            <a:r>
              <a:rPr lang="en-US" altLang="ko-KR" dirty="0"/>
              <a:t>, </a:t>
            </a:r>
            <a:r>
              <a:rPr lang="ko-KR" altLang="en-US" dirty="0"/>
              <a:t>단</a:t>
            </a:r>
            <a:r>
              <a:rPr lang="en-US" altLang="ko-KR" dirty="0"/>
              <a:t>, </a:t>
            </a:r>
            <a:r>
              <a:rPr lang="ko-KR" altLang="en-US" dirty="0"/>
              <a:t> 주의를 요함</a:t>
            </a:r>
            <a:endParaRPr lang="en-US" altLang="ko-KR" dirty="0"/>
          </a:p>
          <a:p>
            <a:pPr lvl="1"/>
            <a:r>
              <a:rPr lang="ko-KR" altLang="en-US" dirty="0"/>
              <a:t>프로그래밍시 많은 </a:t>
            </a:r>
            <a:r>
              <a:rPr lang="en-US" altLang="ko-KR" dirty="0"/>
              <a:t>Error</a:t>
            </a:r>
          </a:p>
          <a:p>
            <a:pPr lvl="1"/>
            <a:r>
              <a:rPr lang="en-US" altLang="ko-KR" dirty="0"/>
              <a:t>R Type</a:t>
            </a:r>
            <a:r>
              <a:rPr lang="ko-KR" altLang="en-US" dirty="0"/>
              <a:t> 에 대하여 잘 알면 </a:t>
            </a:r>
            <a:r>
              <a:rPr lang="en-US" altLang="ko-KR" dirty="0"/>
              <a:t>R programming </a:t>
            </a:r>
            <a:r>
              <a:rPr lang="ko-KR" altLang="en-US" dirty="0"/>
              <a:t>절반은 배운 셈</a:t>
            </a:r>
            <a:r>
              <a:rPr lang="en-US" altLang="ko-KR" dirty="0"/>
              <a:t>! </a:t>
            </a:r>
          </a:p>
          <a:p>
            <a:r>
              <a:rPr lang="ko-KR" altLang="en-US" dirty="0"/>
              <a:t>객체 지향</a:t>
            </a:r>
            <a:r>
              <a:rPr lang="en-US" altLang="ko-KR" dirty="0"/>
              <a:t>, </a:t>
            </a:r>
            <a:r>
              <a:rPr lang="ko-KR" altLang="en-US" dirty="0"/>
              <a:t>함수형 언어 </a:t>
            </a:r>
            <a:endParaRPr lang="en-US" altLang="ko-KR" dirty="0"/>
          </a:p>
          <a:p>
            <a:pPr lvl="1"/>
            <a:r>
              <a:rPr lang="ko-KR" altLang="en-US" dirty="0"/>
              <a:t>코드 읽기가 어려운 경우가 </a:t>
            </a:r>
            <a:endParaRPr lang="en-US" altLang="ko-KR" dirty="0"/>
          </a:p>
          <a:p>
            <a:pPr lvl="1"/>
            <a:r>
              <a:rPr lang="ko-KR" altLang="en-US" dirty="0"/>
              <a:t>개발자</a:t>
            </a:r>
            <a:r>
              <a:rPr lang="en-US" altLang="ko-KR" dirty="0"/>
              <a:t>, </a:t>
            </a:r>
            <a:r>
              <a:rPr lang="ko-KR" altLang="en-US" dirty="0"/>
              <a:t>사용자 레벨의 차이가 큼</a:t>
            </a:r>
            <a:endParaRPr lang="en-US" altLang="ko-KR" dirty="0"/>
          </a:p>
          <a:p>
            <a:endParaRPr lang="en-US" altLang="ko-KR" dirty="0"/>
          </a:p>
          <a:p>
            <a:endParaRPr lang="en-US" altLang="ko-KR" dirty="0"/>
          </a:p>
          <a:p>
            <a:r>
              <a:rPr lang="ko-KR" altLang="en-US" dirty="0"/>
              <a:t>다른 언어와 유사한 형식</a:t>
            </a:r>
            <a:r>
              <a:rPr lang="en-US" altLang="ko-KR" dirty="0"/>
              <a:t>, </a:t>
            </a:r>
            <a:r>
              <a:rPr lang="ko-KR" altLang="en-US" dirty="0"/>
              <a:t>문법을 가져서 쉽게 배울 수 있지만 </a:t>
            </a:r>
            <a:br>
              <a:rPr lang="en-US" altLang="ko-KR" dirty="0"/>
            </a:br>
            <a:r>
              <a:rPr lang="ko-KR" altLang="en-US" dirty="0"/>
              <a:t>간혹</a:t>
            </a:r>
            <a:r>
              <a:rPr lang="en-US" altLang="ko-KR" dirty="0"/>
              <a:t>, </a:t>
            </a:r>
            <a:r>
              <a:rPr lang="ko-KR" altLang="en-US" dirty="0"/>
              <a:t>예상과는 다른 의외의 결과가 나온다</a:t>
            </a:r>
            <a:r>
              <a:rPr lang="en-US" altLang="ko-KR" dirty="0"/>
              <a:t>. </a:t>
            </a:r>
            <a:r>
              <a:rPr lang="ko-KR" altLang="en-US" dirty="0"/>
              <a:t> </a:t>
            </a:r>
            <a:r>
              <a:rPr lang="en-US" altLang="ko-KR" dirty="0">
                <a:sym typeface="Wingdings" panose="05000000000000000000" pitchFamily="2" charset="2"/>
              </a:rPr>
              <a:t> </a:t>
            </a:r>
            <a:r>
              <a:rPr lang="ko-KR" altLang="en-US" dirty="0">
                <a:sym typeface="Wingdings" panose="05000000000000000000" pitchFamily="2" charset="2"/>
              </a:rPr>
              <a:t>매뉴얼</a:t>
            </a:r>
            <a:endParaRPr lang="en-US" altLang="ko-KR" dirty="0"/>
          </a:p>
        </p:txBody>
      </p:sp>
    </p:spTree>
    <p:extLst>
      <p:ext uri="{BB962C8B-B14F-4D97-AF65-F5344CB8AC3E}">
        <p14:creationId xmlns:p14="http://schemas.microsoft.com/office/powerpoint/2010/main" val="15523656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9"/>
          <p:cNvSpPr>
            <a:spLocks noGrp="1"/>
          </p:cNvSpPr>
          <p:nvPr>
            <p:ph type="title"/>
          </p:nvPr>
        </p:nvSpPr>
        <p:spPr/>
        <p:txBody>
          <a:bodyPr/>
          <a:lstStyle/>
          <a:p>
            <a:r>
              <a:rPr lang="en-US" altLang="ko-KR" dirty="0"/>
              <a:t>R </a:t>
            </a:r>
            <a:r>
              <a:rPr lang="ko-KR" altLang="en-US" dirty="0"/>
              <a:t>문장</a:t>
            </a:r>
            <a:r>
              <a:rPr lang="en-US" altLang="ko-KR" dirty="0"/>
              <a:t>, </a:t>
            </a:r>
            <a:r>
              <a:rPr lang="ko-KR" altLang="en-US" dirty="0"/>
              <a:t>함수</a:t>
            </a:r>
          </a:p>
        </p:txBody>
      </p:sp>
      <p:sp>
        <p:nvSpPr>
          <p:cNvPr id="5" name="슬라이드 번호 개체 틀 4"/>
          <p:cNvSpPr>
            <a:spLocks noGrp="1"/>
          </p:cNvSpPr>
          <p:nvPr>
            <p:ph type="sldNum" sz="quarter" idx="4294967295"/>
          </p:nvPr>
        </p:nvSpPr>
        <p:spPr>
          <a:xfrm>
            <a:off x="8640763" y="6459538"/>
            <a:ext cx="503237" cy="365125"/>
          </a:xfrm>
        </p:spPr>
        <p:txBody>
          <a:bodyPr/>
          <a:lstStyle/>
          <a:p>
            <a:fld id="{9A9E34FF-E41B-45B9-A1CB-F1522CC5738F}" type="slidenum">
              <a:rPr lang="ko-KR" altLang="en-US" smtClean="0"/>
              <a:pPr/>
              <a:t>19</a:t>
            </a:fld>
            <a:endParaRPr lang="ko-KR" altLang="en-US"/>
          </a:p>
        </p:txBody>
      </p:sp>
    </p:spTree>
    <p:extLst>
      <p:ext uri="{BB962C8B-B14F-4D97-AF65-F5344CB8AC3E}">
        <p14:creationId xmlns:p14="http://schemas.microsoft.com/office/powerpoint/2010/main" val="1505806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type="body" sz="quarter" idx="14"/>
          </p:nvPr>
        </p:nvSpPr>
        <p:spPr/>
        <p:txBody>
          <a:bodyPr/>
          <a:lstStyle/>
          <a:p>
            <a:pPr eaLnBrk="1" hangingPunct="1"/>
            <a:r>
              <a:rPr lang="en-US" altLang="ko-KR" sz="1600" dirty="0"/>
              <a:t>R</a:t>
            </a:r>
            <a:r>
              <a:rPr lang="ko-KR" altLang="en-US" sz="1600" dirty="0"/>
              <a:t> 언어</a:t>
            </a:r>
            <a:endParaRPr lang="en-US" altLang="ko-KR" sz="1600" dirty="0"/>
          </a:p>
          <a:p>
            <a:pPr eaLnBrk="1" hangingPunct="1"/>
            <a:r>
              <a:rPr lang="en-US" altLang="ko-KR" sz="1600" dirty="0"/>
              <a:t>R </a:t>
            </a:r>
            <a:r>
              <a:rPr lang="ko-KR" altLang="en-US" sz="1600" dirty="0"/>
              <a:t>다운로드</a:t>
            </a:r>
            <a:r>
              <a:rPr lang="en-US" altLang="ko-KR" sz="1600" dirty="0"/>
              <a:t> </a:t>
            </a:r>
            <a:r>
              <a:rPr lang="ko-KR" altLang="en-US" sz="1600" dirty="0"/>
              <a:t>및 설치</a:t>
            </a:r>
            <a:endParaRPr lang="en-US" altLang="ko-KR" sz="1600" dirty="0"/>
          </a:p>
          <a:p>
            <a:pPr eaLnBrk="1" hangingPunct="1"/>
            <a:r>
              <a:rPr lang="en-US" altLang="ko-KR" sz="1600" dirty="0"/>
              <a:t>Data</a:t>
            </a:r>
            <a:r>
              <a:rPr lang="ko-KR" altLang="en-US" sz="1600" dirty="0"/>
              <a:t> 가져오기와 내보내기</a:t>
            </a:r>
            <a:endParaRPr lang="en-US" altLang="ko-KR" sz="1600" dirty="0"/>
          </a:p>
          <a:p>
            <a:pPr eaLnBrk="1" hangingPunct="1"/>
            <a:r>
              <a:rPr lang="ko-KR" altLang="en-US" sz="1600" dirty="0"/>
              <a:t>기초적인 통계 분석</a:t>
            </a:r>
            <a:endParaRPr lang="en-US" altLang="ko-KR" sz="16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5414A4D-DC12-4478-B63C-49B6C637B890}"/>
              </a:ext>
            </a:extLst>
          </p:cNvPr>
          <p:cNvSpPr>
            <a:spLocks noGrp="1" noChangeArrowheads="1"/>
          </p:cNvSpPr>
          <p:nvPr>
            <p:ph type="title"/>
          </p:nvPr>
        </p:nvSpPr>
        <p:spPr/>
        <p:txBody>
          <a:bodyPr/>
          <a:lstStyle/>
          <a:p>
            <a:r>
              <a:rPr lang="en-US" altLang="ko-KR" sz="3200">
                <a:solidFill>
                  <a:schemeClr val="accent2"/>
                </a:solidFill>
              </a:rPr>
              <a:t>Branching</a:t>
            </a:r>
            <a:endParaRPr lang="de-DE" altLang="zh-TW" sz="3200">
              <a:solidFill>
                <a:schemeClr val="accent2"/>
              </a:solidFill>
            </a:endParaRPr>
          </a:p>
        </p:txBody>
      </p:sp>
      <p:sp>
        <p:nvSpPr>
          <p:cNvPr id="33795" name="Rectangle 3">
            <a:extLst>
              <a:ext uri="{FF2B5EF4-FFF2-40B4-BE49-F238E27FC236}">
                <a16:creationId xmlns:a16="http://schemas.microsoft.com/office/drawing/2014/main" id="{24EA3CFC-3DC5-4E7D-B82C-0C7CB587E0FE}"/>
              </a:ext>
            </a:extLst>
          </p:cNvPr>
          <p:cNvSpPr>
            <a:spLocks noChangeArrowheads="1"/>
          </p:cNvSpPr>
          <p:nvPr/>
        </p:nvSpPr>
        <p:spPr bwMode="auto">
          <a:xfrm>
            <a:off x="1981200" y="1600200"/>
            <a:ext cx="5562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ko-KR" sz="2800" b="1" dirty="0">
                <a:latin typeface="+mn-lt"/>
              </a:rPr>
              <a:t>if </a:t>
            </a:r>
            <a:r>
              <a:rPr kumimoji="0" lang="en-US" altLang="ko-KR" sz="2800" dirty="0">
                <a:latin typeface="+mn-lt"/>
              </a:rPr>
              <a:t>(logical expression) {</a:t>
            </a:r>
          </a:p>
          <a:p>
            <a:r>
              <a:rPr kumimoji="0" lang="en-US" altLang="ko-KR" sz="2800" dirty="0">
                <a:latin typeface="+mn-lt"/>
              </a:rPr>
              <a:t>  statements</a:t>
            </a:r>
          </a:p>
          <a:p>
            <a:r>
              <a:rPr kumimoji="0" lang="en-US" altLang="ko-KR" sz="2800" dirty="0">
                <a:latin typeface="+mn-lt"/>
              </a:rPr>
              <a:t>} </a:t>
            </a:r>
            <a:r>
              <a:rPr kumimoji="0" lang="en-US" altLang="ko-KR" sz="2800" b="1" dirty="0">
                <a:latin typeface="+mn-lt"/>
              </a:rPr>
              <a:t>else</a:t>
            </a:r>
            <a:r>
              <a:rPr kumimoji="0" lang="en-US" altLang="ko-KR" sz="2800" dirty="0">
                <a:latin typeface="+mn-lt"/>
              </a:rPr>
              <a:t> {</a:t>
            </a:r>
          </a:p>
          <a:p>
            <a:r>
              <a:rPr kumimoji="0" lang="en-US" altLang="ko-KR" sz="2800" dirty="0">
                <a:latin typeface="+mn-lt"/>
              </a:rPr>
              <a:t>  alternative statements</a:t>
            </a:r>
          </a:p>
          <a:p>
            <a:r>
              <a:rPr kumimoji="0" lang="en-US" altLang="ko-KR" sz="2800" dirty="0">
                <a:latin typeface="+mn-lt"/>
              </a:rPr>
              <a:t>}</a:t>
            </a:r>
          </a:p>
          <a:p>
            <a:endParaRPr kumimoji="0" lang="en-US" altLang="ko-KR" sz="2800" dirty="0">
              <a:latin typeface="+mn-lt"/>
            </a:endParaRPr>
          </a:p>
          <a:p>
            <a:r>
              <a:rPr kumimoji="0" lang="en-US" altLang="ko-KR" sz="2800" b="1" dirty="0">
                <a:solidFill>
                  <a:schemeClr val="accent2"/>
                </a:solidFill>
                <a:latin typeface="+mn-lt"/>
              </a:rPr>
              <a:t>else</a:t>
            </a:r>
            <a:r>
              <a:rPr kumimoji="0" lang="en-US" altLang="ko-KR" sz="2800" b="1" dirty="0">
                <a:latin typeface="+mn-lt"/>
              </a:rPr>
              <a:t> branch is optional</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64AD768-6194-4ABB-9122-2B27E5501203}"/>
              </a:ext>
            </a:extLst>
          </p:cNvPr>
          <p:cNvSpPr>
            <a:spLocks noGrp="1" noChangeArrowheads="1"/>
          </p:cNvSpPr>
          <p:nvPr>
            <p:ph type="title"/>
          </p:nvPr>
        </p:nvSpPr>
        <p:spPr/>
        <p:txBody>
          <a:bodyPr/>
          <a:lstStyle/>
          <a:p>
            <a:r>
              <a:rPr lang="en-US" altLang="ko-KR" sz="3200">
                <a:solidFill>
                  <a:schemeClr val="accent2"/>
                </a:solidFill>
              </a:rPr>
              <a:t>Loops</a:t>
            </a:r>
            <a:endParaRPr lang="de-DE" altLang="zh-TW" sz="3200">
              <a:solidFill>
                <a:schemeClr val="accent2"/>
              </a:solidFill>
            </a:endParaRPr>
          </a:p>
        </p:txBody>
      </p:sp>
      <p:sp>
        <p:nvSpPr>
          <p:cNvPr id="2" name="내용 개체 틀 1">
            <a:extLst>
              <a:ext uri="{FF2B5EF4-FFF2-40B4-BE49-F238E27FC236}">
                <a16:creationId xmlns:a16="http://schemas.microsoft.com/office/drawing/2014/main" id="{FCE5ECED-7713-41E0-B598-47507DBD870D}"/>
              </a:ext>
            </a:extLst>
          </p:cNvPr>
          <p:cNvSpPr>
            <a:spLocks noGrp="1"/>
          </p:cNvSpPr>
          <p:nvPr>
            <p:ph idx="10"/>
          </p:nvPr>
        </p:nvSpPr>
        <p:spPr/>
        <p:txBody>
          <a:bodyPr/>
          <a:lstStyle/>
          <a:p>
            <a:r>
              <a:rPr lang="en-US" altLang="ko-KR" sz="2800" dirty="0"/>
              <a:t>  Iterate on sequence </a:t>
            </a:r>
            <a:endParaRPr lang="ko-KR" altLang="en-US" sz="2800" dirty="0"/>
          </a:p>
        </p:txBody>
      </p:sp>
      <p:sp>
        <p:nvSpPr>
          <p:cNvPr id="34819" name="Rectangle 3">
            <a:extLst>
              <a:ext uri="{FF2B5EF4-FFF2-40B4-BE49-F238E27FC236}">
                <a16:creationId xmlns:a16="http://schemas.microsoft.com/office/drawing/2014/main" id="{181B206C-7BD4-4C02-B81C-D5567BC16AA2}"/>
              </a:ext>
            </a:extLst>
          </p:cNvPr>
          <p:cNvSpPr>
            <a:spLocks noChangeArrowheads="1"/>
          </p:cNvSpPr>
          <p:nvPr/>
        </p:nvSpPr>
        <p:spPr bwMode="auto">
          <a:xfrm>
            <a:off x="1524000" y="1752600"/>
            <a:ext cx="6400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7325" indent="-187325">
              <a:defRPr kumimoji="1" sz="2400">
                <a:solidFill>
                  <a:schemeClr val="tx1"/>
                </a:solidFill>
                <a:latin typeface="Times New Roman" panose="02020603050405020304" pitchFamily="18" charset="0"/>
                <a:ea typeface="新細明體" panose="02020500000000000000" pitchFamily="18" charset="-120"/>
              </a:defRPr>
            </a:lvl1pPr>
            <a:lvl2pPr marL="574675" indent="-185738">
              <a:defRPr kumimoji="1" sz="2400">
                <a:solidFill>
                  <a:schemeClr val="tx1"/>
                </a:solidFill>
                <a:latin typeface="Times New Roman" panose="02020603050405020304" pitchFamily="18" charset="0"/>
                <a:ea typeface="新細明體" panose="02020500000000000000" pitchFamily="18" charset="-120"/>
              </a:defRPr>
            </a:lvl2pPr>
            <a:lvl3pPr marL="952500">
              <a:defRPr kumimoji="1" sz="2400">
                <a:solidFill>
                  <a:schemeClr val="tx1"/>
                </a:solidFill>
                <a:latin typeface="Times New Roman" panose="02020603050405020304" pitchFamily="18" charset="0"/>
                <a:ea typeface="新細明體" panose="02020500000000000000" pitchFamily="18" charset="-120"/>
              </a:defRPr>
            </a:lvl3pPr>
            <a:lvl4pPr>
              <a:defRPr kumimoji="1" sz="2400">
                <a:solidFill>
                  <a:schemeClr val="tx1"/>
                </a:solidFill>
                <a:latin typeface="Times New Roman" panose="02020603050405020304" pitchFamily="18" charset="0"/>
                <a:ea typeface="新細明體" panose="02020500000000000000" pitchFamily="18" charset="-120"/>
              </a:defRPr>
            </a:lvl4pPr>
            <a:lvl5pPr>
              <a:defRPr kumimoji="1" sz="2400">
                <a:solidFill>
                  <a:schemeClr val="tx1"/>
                </a:solidFill>
                <a:latin typeface="Times New Roman" panose="02020603050405020304" pitchFamily="18" charset="0"/>
                <a:ea typeface="新細明體" panose="02020500000000000000" pitchFamily="18" charset="-120"/>
              </a:defRPr>
            </a:lvl5pPr>
            <a:lvl6pPr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kumimoji="0" lang="en-US" altLang="ko-KR" b="1" dirty="0">
                <a:latin typeface="+mn-lt"/>
              </a:rPr>
              <a:t>for(</a:t>
            </a:r>
            <a:r>
              <a:rPr kumimoji="0" lang="en-US" altLang="ko-KR" b="1" dirty="0" err="1">
                <a:latin typeface="+mn-lt"/>
              </a:rPr>
              <a:t>i</a:t>
            </a:r>
            <a:r>
              <a:rPr kumimoji="0" lang="en-US" altLang="ko-KR" b="1" dirty="0">
                <a:latin typeface="+mn-lt"/>
              </a:rPr>
              <a:t> in </a:t>
            </a:r>
            <a:r>
              <a:rPr kumimoji="0" lang="en-US" altLang="ko-KR" b="1" dirty="0">
                <a:solidFill>
                  <a:srgbClr val="FF0000"/>
                </a:solidFill>
                <a:latin typeface="+mn-lt"/>
              </a:rPr>
              <a:t>1:10</a:t>
            </a:r>
            <a:r>
              <a:rPr kumimoji="0" lang="en-US" altLang="ko-KR" b="1" dirty="0">
                <a:latin typeface="+mn-lt"/>
              </a:rPr>
              <a:t>) {</a:t>
            </a:r>
          </a:p>
          <a:p>
            <a:r>
              <a:rPr kumimoji="0" lang="en-US" altLang="ko-KR" b="1" dirty="0">
                <a:latin typeface="+mn-lt"/>
              </a:rPr>
              <a:t>   print(</a:t>
            </a:r>
            <a:r>
              <a:rPr kumimoji="0" lang="en-US" altLang="ko-KR" b="1" dirty="0" err="1">
                <a:latin typeface="+mn-lt"/>
              </a:rPr>
              <a:t>i</a:t>
            </a:r>
            <a:r>
              <a:rPr kumimoji="0" lang="en-US" altLang="ko-KR" b="1" dirty="0">
                <a:latin typeface="+mn-lt"/>
              </a:rPr>
              <a:t> * </a:t>
            </a:r>
            <a:r>
              <a:rPr kumimoji="0" lang="en-US" altLang="ko-KR" b="1" dirty="0" err="1">
                <a:latin typeface="+mn-lt"/>
              </a:rPr>
              <a:t>i</a:t>
            </a:r>
            <a:r>
              <a:rPr kumimoji="0" lang="en-US" altLang="ko-KR" b="1" dirty="0">
                <a:latin typeface="+mn-lt"/>
              </a:rPr>
              <a:t>)</a:t>
            </a:r>
          </a:p>
          <a:p>
            <a:r>
              <a:rPr kumimoji="0" lang="en-US" altLang="ko-KR" b="1" dirty="0">
                <a:latin typeface="+mn-lt"/>
              </a:rPr>
              <a:t>}</a:t>
            </a:r>
          </a:p>
          <a:p>
            <a:endParaRPr kumimoji="0" lang="en-US" altLang="ko-KR" b="1" dirty="0">
              <a:latin typeface="+mn-lt"/>
            </a:endParaRPr>
          </a:p>
          <a:p>
            <a:endParaRPr kumimoji="0" lang="en-US" altLang="ko-KR" b="1" dirty="0">
              <a:latin typeface="+mn-lt"/>
            </a:endParaRPr>
          </a:p>
          <a:p>
            <a:r>
              <a:rPr kumimoji="0" lang="en-US" altLang="ko-KR" b="1" dirty="0">
                <a:latin typeface="+mn-lt"/>
              </a:rPr>
              <a:t>I = 1</a:t>
            </a:r>
          </a:p>
          <a:p>
            <a:r>
              <a:rPr kumimoji="0" lang="en-US" altLang="ko-KR" b="1" dirty="0">
                <a:latin typeface="+mn-lt"/>
              </a:rPr>
              <a:t>while(I &lt;= 10) {</a:t>
            </a:r>
          </a:p>
          <a:p>
            <a:r>
              <a:rPr kumimoji="0" lang="en-US" altLang="ko-KR" b="1" dirty="0">
                <a:latin typeface="+mn-lt"/>
              </a:rPr>
              <a:t>   print(</a:t>
            </a:r>
            <a:r>
              <a:rPr kumimoji="0" lang="en-US" altLang="ko-KR" b="1" dirty="0" err="1">
                <a:latin typeface="+mn-lt"/>
              </a:rPr>
              <a:t>i</a:t>
            </a:r>
            <a:r>
              <a:rPr kumimoji="0" lang="en-US" altLang="ko-KR" b="1" dirty="0">
                <a:latin typeface="+mn-lt"/>
              </a:rPr>
              <a:t> * </a:t>
            </a:r>
            <a:r>
              <a:rPr kumimoji="0" lang="en-US" altLang="ko-KR" b="1" dirty="0" err="1">
                <a:latin typeface="+mn-lt"/>
              </a:rPr>
              <a:t>i</a:t>
            </a:r>
            <a:r>
              <a:rPr kumimoji="0" lang="en-US" altLang="ko-KR" b="1" dirty="0">
                <a:latin typeface="+mn-lt"/>
              </a:rPr>
              <a:t>)</a:t>
            </a:r>
          </a:p>
          <a:p>
            <a:r>
              <a:rPr kumimoji="0" lang="en-US" altLang="ko-KR" b="1" dirty="0">
                <a:latin typeface="+mn-lt"/>
              </a:rPr>
              <a:t>   </a:t>
            </a:r>
            <a:r>
              <a:rPr kumimoji="0" lang="en-US" altLang="ko-KR" b="1" dirty="0" err="1">
                <a:latin typeface="+mn-lt"/>
              </a:rPr>
              <a:t>i</a:t>
            </a:r>
            <a:r>
              <a:rPr kumimoji="0" lang="en-US" altLang="ko-KR" b="1" dirty="0">
                <a:latin typeface="+mn-lt"/>
              </a:rPr>
              <a:t>=</a:t>
            </a:r>
            <a:r>
              <a:rPr kumimoji="0" lang="en-US" altLang="ko-KR" b="1" dirty="0" err="1">
                <a:latin typeface="+mn-lt"/>
              </a:rPr>
              <a:t>i+sqrt</a:t>
            </a:r>
            <a:r>
              <a:rPr kumimoji="0" lang="en-US" altLang="ko-KR" b="1" dirty="0">
                <a:latin typeface="+mn-lt"/>
              </a:rPr>
              <a:t>(</a:t>
            </a:r>
            <a:r>
              <a:rPr kumimoji="0" lang="en-US" altLang="ko-KR" b="1" dirty="0" err="1">
                <a:latin typeface="+mn-lt"/>
              </a:rPr>
              <a:t>i</a:t>
            </a:r>
            <a:r>
              <a:rPr kumimoji="0" lang="en-US" altLang="ko-KR" b="1" dirty="0">
                <a:latin typeface="+mn-lt"/>
              </a:rPr>
              <a:t>)</a:t>
            </a:r>
          </a:p>
          <a:p>
            <a:r>
              <a:rPr kumimoji="0" lang="en-US" altLang="ko-KR" b="1" dirty="0">
                <a:latin typeface="+mn-lt"/>
              </a:rPr>
              <a: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E9C4280-11FE-4F82-AB22-918340807FB7}"/>
              </a:ext>
            </a:extLst>
          </p:cNvPr>
          <p:cNvSpPr>
            <a:spLocks noGrp="1" noChangeArrowheads="1"/>
          </p:cNvSpPr>
          <p:nvPr>
            <p:ph type="title"/>
          </p:nvPr>
        </p:nvSpPr>
        <p:spPr/>
        <p:txBody>
          <a:bodyPr/>
          <a:lstStyle/>
          <a:p>
            <a:r>
              <a:rPr lang="en-US" altLang="ko-KR" sz="3200">
                <a:solidFill>
                  <a:schemeClr val="accent2"/>
                </a:solidFill>
              </a:rPr>
              <a:t>functions and operators</a:t>
            </a:r>
            <a:endParaRPr lang="de-DE" altLang="zh-TW" sz="3200">
              <a:solidFill>
                <a:schemeClr val="accent2"/>
              </a:solidFill>
            </a:endParaRPr>
          </a:p>
        </p:txBody>
      </p:sp>
      <p:sp>
        <p:nvSpPr>
          <p:cNvPr id="2" name="내용 개체 틀 1">
            <a:extLst>
              <a:ext uri="{FF2B5EF4-FFF2-40B4-BE49-F238E27FC236}">
                <a16:creationId xmlns:a16="http://schemas.microsoft.com/office/drawing/2014/main" id="{450E17C0-CCEB-4CF2-822F-49EECCE5DD19}"/>
              </a:ext>
            </a:extLst>
          </p:cNvPr>
          <p:cNvSpPr>
            <a:spLocks noGrp="1"/>
          </p:cNvSpPr>
          <p:nvPr>
            <p:ph idx="10"/>
          </p:nvPr>
        </p:nvSpPr>
        <p:spPr/>
        <p:txBody>
          <a:bodyPr/>
          <a:lstStyle/>
          <a:p>
            <a:r>
              <a:rPr lang="en-US" altLang="ko-KR" sz="2000" dirty="0"/>
              <a:t>Functions:</a:t>
            </a:r>
          </a:p>
          <a:p>
            <a:pPr lvl="1"/>
            <a:r>
              <a:rPr lang="en-US" altLang="ko-KR" sz="1800" dirty="0"/>
              <a:t>strict named argument</a:t>
            </a:r>
          </a:p>
          <a:p>
            <a:pPr lvl="1"/>
            <a:r>
              <a:rPr lang="en-US" altLang="ko-KR" sz="1800" dirty="0"/>
              <a:t>default argument value</a:t>
            </a:r>
          </a:p>
          <a:p>
            <a:pPr lvl="1"/>
            <a:r>
              <a:rPr lang="ko-KR" altLang="en-US" sz="1800" dirty="0"/>
              <a:t>함수는 </a:t>
            </a:r>
            <a:r>
              <a:rPr lang="en-US" altLang="ko-KR" sz="1800" dirty="0"/>
              <a:t>nest </a:t>
            </a:r>
            <a:r>
              <a:rPr lang="ko-KR" altLang="en-US" sz="1800" dirty="0"/>
              <a:t>될 수 있다</a:t>
            </a:r>
            <a:r>
              <a:rPr lang="en-US" altLang="ko-KR" sz="1800" dirty="0"/>
              <a:t>. </a:t>
            </a:r>
          </a:p>
          <a:p>
            <a:endParaRPr lang="en-US" altLang="ko-KR" sz="2000" dirty="0">
              <a:solidFill>
                <a:schemeClr val="accent2"/>
              </a:solidFill>
            </a:endParaRPr>
          </a:p>
          <a:p>
            <a:r>
              <a:rPr lang="en-US" altLang="ko-KR" sz="2000" dirty="0">
                <a:solidFill>
                  <a:schemeClr val="accent2"/>
                </a:solidFill>
              </a:rPr>
              <a:t>Operators:</a:t>
            </a:r>
          </a:p>
          <a:p>
            <a:pPr lvl="1"/>
            <a:r>
              <a:rPr lang="en-US" altLang="ko-KR" sz="1800" dirty="0"/>
              <a:t> + - * / ! &amp; | %%</a:t>
            </a:r>
          </a:p>
          <a:p>
            <a:pPr lvl="1"/>
            <a:endParaRPr lang="en-US" altLang="zh-TW" sz="1800" dirty="0"/>
          </a:p>
          <a:p>
            <a:r>
              <a:rPr lang="en-US" altLang="ko-KR" sz="2000" dirty="0"/>
              <a:t>Scoping rules</a:t>
            </a:r>
          </a:p>
          <a:p>
            <a:pPr lvl="1"/>
            <a:r>
              <a:rPr lang="en-US" altLang="ko-KR" sz="1800" dirty="0"/>
              <a:t>Lexical scoping</a:t>
            </a:r>
          </a:p>
          <a:p>
            <a:pPr lvl="1"/>
            <a:r>
              <a:rPr lang="en-US" altLang="ko-KR" sz="1800" dirty="0"/>
              <a:t>= </a:t>
            </a:r>
            <a:r>
              <a:rPr lang="en-US" altLang="ko-KR" sz="1800" dirty="0" err="1"/>
              <a:t>Statical</a:t>
            </a:r>
            <a:r>
              <a:rPr lang="en-US" altLang="ko-KR" sz="1800" dirty="0"/>
              <a:t> scoping (cf. dynamic…)</a:t>
            </a:r>
            <a:endParaRPr lang="de-DE" altLang="zh-TW" sz="1800" dirty="0"/>
          </a:p>
          <a:p>
            <a:endParaRPr lang="ko-KR" altLang="en-US" sz="2000" dirty="0"/>
          </a:p>
        </p:txBody>
      </p:sp>
      <p:sp>
        <p:nvSpPr>
          <p:cNvPr id="3" name="직사각형 2">
            <a:extLst>
              <a:ext uri="{FF2B5EF4-FFF2-40B4-BE49-F238E27FC236}">
                <a16:creationId xmlns:a16="http://schemas.microsoft.com/office/drawing/2014/main" id="{4589BA09-833B-4957-8BC8-7A60F4FC23B2}"/>
              </a:ext>
            </a:extLst>
          </p:cNvPr>
          <p:cNvSpPr/>
          <p:nvPr/>
        </p:nvSpPr>
        <p:spPr>
          <a:xfrm>
            <a:off x="4038600" y="1483852"/>
            <a:ext cx="4572000" cy="3890296"/>
          </a:xfrm>
          <a:prstGeom prst="rect">
            <a:avLst/>
          </a:prstGeom>
          <a:ln>
            <a:solidFill>
              <a:schemeClr val="accent1"/>
            </a:solidFill>
          </a:ln>
        </p:spPr>
        <p:txBody>
          <a:bodyPr>
            <a:spAutoFit/>
          </a:bodyPr>
          <a:lstStyle/>
          <a:p>
            <a:pPr marL="335747" lvl="1" indent="-135728" eaLnBrk="0" latinLnBrk="1" hangingPunct="0">
              <a:spcBef>
                <a:spcPct val="20000"/>
              </a:spcBef>
              <a:spcAft>
                <a:spcPts val="300"/>
              </a:spcAft>
              <a:buClr>
                <a:prstClr val="white">
                  <a:lumMod val="50000"/>
                </a:prstClr>
              </a:buClr>
              <a:buFont typeface="Wingdings" pitchFamily="2" charset="2"/>
              <a:buChar char="§"/>
            </a:pPr>
            <a:r>
              <a:rPr lang="ko-KR" altLang="en-US" sz="1800" dirty="0">
                <a:solidFill>
                  <a:prstClr val="black"/>
                </a:solidFill>
                <a:latin typeface="맑은 고딕"/>
              </a:rPr>
              <a:t>함수 선언</a:t>
            </a:r>
            <a:endParaRPr lang="en-US" altLang="ko-KR" sz="1800" dirty="0">
              <a:solidFill>
                <a:prstClr val="black"/>
              </a:solidFill>
              <a:latin typeface="맑은 고딕"/>
            </a:endParaRPr>
          </a:p>
          <a:p>
            <a:pPr marL="200019" lvl="1" eaLnBrk="0" latinLnBrk="1" hangingPunct="0">
              <a:spcBef>
                <a:spcPct val="20000"/>
              </a:spcBef>
              <a:spcAft>
                <a:spcPts val="300"/>
              </a:spcAft>
              <a:buClr>
                <a:prstClr val="white">
                  <a:lumMod val="50000"/>
                </a:prstClr>
              </a:buClr>
            </a:pPr>
            <a:r>
              <a:rPr lang="en-US" altLang="ko-KR" sz="1800" dirty="0">
                <a:solidFill>
                  <a:prstClr val="black"/>
                </a:solidFill>
                <a:latin typeface="맑은 고딕"/>
              </a:rPr>
              <a:t>add &lt;- function(a, b = 0 ) </a:t>
            </a:r>
            <a:br>
              <a:rPr lang="en-US" altLang="ko-KR" sz="1800" dirty="0">
                <a:solidFill>
                  <a:prstClr val="black"/>
                </a:solidFill>
                <a:latin typeface="맑은 고딕"/>
              </a:rPr>
            </a:br>
            <a:r>
              <a:rPr lang="en-US" altLang="ko-KR" sz="1800" dirty="0">
                <a:solidFill>
                  <a:prstClr val="black"/>
                </a:solidFill>
                <a:latin typeface="맑은 고딕"/>
              </a:rPr>
              <a:t># b = 0 default  </a:t>
            </a:r>
            <a:r>
              <a:rPr lang="ko-KR" altLang="en-US" sz="1800" dirty="0">
                <a:solidFill>
                  <a:prstClr val="black"/>
                </a:solidFill>
                <a:latin typeface="맑은 고딕"/>
              </a:rPr>
              <a:t>값</a:t>
            </a:r>
            <a:endParaRPr lang="en-US" altLang="ko-KR" sz="1800" dirty="0">
              <a:solidFill>
                <a:prstClr val="black"/>
              </a:solidFill>
              <a:latin typeface="맑은 고딕"/>
            </a:endParaRPr>
          </a:p>
          <a:p>
            <a:pPr marL="200019" lvl="1" eaLnBrk="0" latinLnBrk="1" hangingPunct="0">
              <a:spcBef>
                <a:spcPct val="20000"/>
              </a:spcBef>
              <a:spcAft>
                <a:spcPts val="300"/>
              </a:spcAft>
              <a:buClr>
                <a:prstClr val="white">
                  <a:lumMod val="50000"/>
                </a:prstClr>
              </a:buClr>
            </a:pPr>
            <a:r>
              <a:rPr lang="en-US" altLang="ko-KR" sz="1800" dirty="0">
                <a:solidFill>
                  <a:prstClr val="black"/>
                </a:solidFill>
                <a:latin typeface="맑은 고딕"/>
              </a:rPr>
              <a:t>	{ </a:t>
            </a:r>
          </a:p>
          <a:p>
            <a:pPr marL="200019" lvl="1" eaLnBrk="0" latinLnBrk="1" hangingPunct="0">
              <a:spcBef>
                <a:spcPct val="20000"/>
              </a:spcBef>
              <a:spcAft>
                <a:spcPts val="300"/>
              </a:spcAft>
              <a:buClr>
                <a:prstClr val="white">
                  <a:lumMod val="50000"/>
                </a:prstClr>
              </a:buClr>
            </a:pPr>
            <a:r>
              <a:rPr lang="en-US" altLang="ko-KR" sz="1800" dirty="0">
                <a:solidFill>
                  <a:prstClr val="black"/>
                </a:solidFill>
                <a:latin typeface="맑은 고딕"/>
              </a:rPr>
              <a:t>	  result = a + b</a:t>
            </a:r>
          </a:p>
          <a:p>
            <a:pPr marL="200019" lvl="1" eaLnBrk="0" latinLnBrk="1" hangingPunct="0">
              <a:spcBef>
                <a:spcPct val="20000"/>
              </a:spcBef>
              <a:spcAft>
                <a:spcPts val="300"/>
              </a:spcAft>
              <a:buClr>
                <a:prstClr val="white">
                  <a:lumMod val="50000"/>
                </a:prstClr>
              </a:buClr>
            </a:pPr>
            <a:r>
              <a:rPr lang="en-US" altLang="ko-KR" sz="1800" dirty="0">
                <a:solidFill>
                  <a:prstClr val="black"/>
                </a:solidFill>
                <a:latin typeface="맑은 고딕"/>
              </a:rPr>
              <a:t>  	  return(result) </a:t>
            </a:r>
            <a:br>
              <a:rPr lang="en-US" altLang="ko-KR" sz="1800" dirty="0">
                <a:solidFill>
                  <a:prstClr val="black"/>
                </a:solidFill>
                <a:latin typeface="맑은 고딕"/>
              </a:rPr>
            </a:br>
            <a:r>
              <a:rPr lang="en-US" altLang="ko-KR" sz="1800" dirty="0">
                <a:solidFill>
                  <a:prstClr val="black"/>
                </a:solidFill>
                <a:latin typeface="맑은 고딕"/>
              </a:rPr>
              <a:t>           # one</a:t>
            </a:r>
            <a:r>
              <a:rPr lang="ko-KR" altLang="en-US" sz="1800" dirty="0">
                <a:solidFill>
                  <a:prstClr val="black"/>
                </a:solidFill>
                <a:latin typeface="맑은 고딕"/>
              </a:rPr>
              <a:t> </a:t>
            </a:r>
            <a:r>
              <a:rPr lang="en-US" altLang="ko-KR" sz="1800" dirty="0">
                <a:solidFill>
                  <a:prstClr val="black"/>
                </a:solidFill>
                <a:latin typeface="맑은 고딕"/>
              </a:rPr>
              <a:t>return value</a:t>
            </a:r>
          </a:p>
          <a:p>
            <a:pPr marL="200019" lvl="1" eaLnBrk="0" latinLnBrk="1" hangingPunct="0">
              <a:spcBef>
                <a:spcPct val="20000"/>
              </a:spcBef>
              <a:spcAft>
                <a:spcPts val="300"/>
              </a:spcAft>
              <a:buClr>
                <a:prstClr val="white">
                  <a:lumMod val="50000"/>
                </a:prstClr>
              </a:buClr>
            </a:pPr>
            <a:r>
              <a:rPr lang="en-US" altLang="ko-KR" sz="1800" dirty="0">
                <a:solidFill>
                  <a:prstClr val="black"/>
                </a:solidFill>
                <a:latin typeface="맑은 고딕"/>
              </a:rPr>
              <a:t>	}</a:t>
            </a:r>
          </a:p>
          <a:p>
            <a:pPr marL="335747" lvl="1" indent="-135728" eaLnBrk="0" latinLnBrk="1" hangingPunct="0">
              <a:spcBef>
                <a:spcPct val="20000"/>
              </a:spcBef>
              <a:spcAft>
                <a:spcPts val="300"/>
              </a:spcAft>
              <a:buClr>
                <a:prstClr val="white">
                  <a:lumMod val="50000"/>
                </a:prstClr>
              </a:buClr>
              <a:buFont typeface="Wingdings" pitchFamily="2" charset="2"/>
              <a:buChar char="§"/>
            </a:pPr>
            <a:r>
              <a:rPr lang="en-US" altLang="ko-KR" sz="1800" dirty="0">
                <a:solidFill>
                  <a:prstClr val="black"/>
                </a:solidFill>
                <a:latin typeface="맑은 고딕"/>
              </a:rPr>
              <a:t> </a:t>
            </a:r>
            <a:r>
              <a:rPr lang="ko-KR" altLang="en-US" sz="1800" dirty="0">
                <a:solidFill>
                  <a:prstClr val="black"/>
                </a:solidFill>
                <a:latin typeface="맑은 고딕"/>
              </a:rPr>
              <a:t>함수 호출</a:t>
            </a:r>
            <a:endParaRPr lang="en-US" altLang="ko-KR" sz="1800" dirty="0">
              <a:solidFill>
                <a:prstClr val="black"/>
              </a:solidFill>
              <a:latin typeface="맑은 고딕"/>
            </a:endParaRPr>
          </a:p>
          <a:p>
            <a:pPr marL="200019" lvl="1" eaLnBrk="0" latinLnBrk="1" hangingPunct="0">
              <a:spcBef>
                <a:spcPct val="20000"/>
              </a:spcBef>
              <a:spcAft>
                <a:spcPts val="300"/>
              </a:spcAft>
              <a:buClr>
                <a:prstClr val="white">
                  <a:lumMod val="50000"/>
                </a:prstClr>
              </a:buClr>
            </a:pPr>
            <a:r>
              <a:rPr lang="en-US" altLang="ko-KR" sz="1800" dirty="0">
                <a:solidFill>
                  <a:prstClr val="black"/>
                </a:solidFill>
                <a:latin typeface="맑은 고딕"/>
              </a:rPr>
              <a:t>add(1)</a:t>
            </a:r>
          </a:p>
          <a:p>
            <a:pPr marL="200019" lvl="1" eaLnBrk="0" latinLnBrk="1" hangingPunct="0">
              <a:spcBef>
                <a:spcPct val="20000"/>
              </a:spcBef>
              <a:spcAft>
                <a:spcPts val="300"/>
              </a:spcAft>
              <a:buClr>
                <a:prstClr val="white">
                  <a:lumMod val="50000"/>
                </a:prstClr>
              </a:buClr>
            </a:pPr>
            <a:r>
              <a:rPr lang="en-US" altLang="ko-KR" sz="1800" dirty="0">
                <a:solidFill>
                  <a:prstClr val="black"/>
                </a:solidFill>
                <a:latin typeface="맑은 고딕"/>
              </a:rPr>
              <a:t>add(a, 3)  </a:t>
            </a:r>
            <a:r>
              <a:rPr lang="ko-KR" altLang="en-US" sz="1800" dirty="0">
                <a:solidFill>
                  <a:prstClr val="black"/>
                </a:solidFill>
                <a:latin typeface="맑은 고딕"/>
              </a:rPr>
              <a:t>또는</a:t>
            </a:r>
            <a:r>
              <a:rPr lang="en-US" altLang="ko-KR" sz="1800" dirty="0">
                <a:solidFill>
                  <a:prstClr val="black"/>
                </a:solidFill>
                <a:latin typeface="맑은 고딕"/>
              </a:rPr>
              <a:t>, add(1, b = 4)</a:t>
            </a:r>
          </a:p>
        </p:txBody>
      </p:sp>
      <p:sp>
        <p:nvSpPr>
          <p:cNvPr id="4" name="직사각형 3">
            <a:extLst>
              <a:ext uri="{FF2B5EF4-FFF2-40B4-BE49-F238E27FC236}">
                <a16:creationId xmlns:a16="http://schemas.microsoft.com/office/drawing/2014/main" id="{B11BA91F-D918-4AB0-9AFA-4D6DA1845712}"/>
              </a:ext>
            </a:extLst>
          </p:cNvPr>
          <p:cNvSpPr/>
          <p:nvPr/>
        </p:nvSpPr>
        <p:spPr>
          <a:xfrm>
            <a:off x="609600" y="6419993"/>
            <a:ext cx="7010400" cy="307777"/>
          </a:xfrm>
          <a:prstGeom prst="rect">
            <a:avLst/>
          </a:prstGeom>
        </p:spPr>
        <p:txBody>
          <a:bodyPr wrap="square">
            <a:spAutoFit/>
          </a:bodyPr>
          <a:lstStyle/>
          <a:p>
            <a:r>
              <a:rPr lang="en-US" altLang="ko-KR" sz="1400" dirty="0">
                <a:hlinkClick r:id="rId3"/>
              </a:rPr>
              <a:t>https://bookdown.org/rdpeng/rprogdatascience/scoping-rules-of-r.html</a:t>
            </a:r>
            <a:endParaRPr lang="ko-KR" altLang="en-US" sz="1400" dirty="0"/>
          </a:p>
        </p:txBody>
      </p:sp>
      <p:sp>
        <p:nvSpPr>
          <p:cNvPr id="7" name="직사각형 6">
            <a:extLst>
              <a:ext uri="{FF2B5EF4-FFF2-40B4-BE49-F238E27FC236}">
                <a16:creationId xmlns:a16="http://schemas.microsoft.com/office/drawing/2014/main" id="{255FCEAD-2098-4069-B83D-F40BC4DD0B79}"/>
              </a:ext>
            </a:extLst>
          </p:cNvPr>
          <p:cNvSpPr/>
          <p:nvPr/>
        </p:nvSpPr>
        <p:spPr>
          <a:xfrm>
            <a:off x="381000" y="5543231"/>
            <a:ext cx="7772400" cy="830997"/>
          </a:xfrm>
          <a:prstGeom prst="rect">
            <a:avLst/>
          </a:prstGeom>
        </p:spPr>
        <p:txBody>
          <a:bodyPr wrap="square">
            <a:spAutoFit/>
          </a:bodyPr>
          <a:lstStyle/>
          <a:p>
            <a:r>
              <a:rPr lang="en-US" altLang="ko-KR" sz="1600" dirty="0"/>
              <a:t>Lexical scoping in R means that </a:t>
            </a:r>
            <a:br>
              <a:rPr lang="en-US" altLang="ko-KR" sz="1600" dirty="0"/>
            </a:br>
            <a:r>
              <a:rPr lang="en-US" altLang="ko-KR" sz="1600" dirty="0"/>
              <a:t>“the values of free variables are searched for in the environment in which the function was defined”.</a:t>
            </a:r>
            <a:endParaRPr lang="ko-KR" altLang="en-US" sz="16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F0F0635-69B8-482E-ADC6-D3314FE3E5CD}"/>
              </a:ext>
            </a:extLst>
          </p:cNvPr>
          <p:cNvSpPr>
            <a:spLocks noGrp="1" noChangeArrowheads="1"/>
          </p:cNvSpPr>
          <p:nvPr>
            <p:ph type="title"/>
          </p:nvPr>
        </p:nvSpPr>
        <p:spPr/>
        <p:txBody>
          <a:bodyPr/>
          <a:lstStyle/>
          <a:p>
            <a:r>
              <a:rPr lang="en-US" altLang="ko-KR" sz="3200">
                <a:solidFill>
                  <a:schemeClr val="accent2"/>
                </a:solidFill>
              </a:rPr>
              <a:t>functions and operators</a:t>
            </a:r>
            <a:endParaRPr lang="de-DE" altLang="zh-TW" sz="3200">
              <a:solidFill>
                <a:schemeClr val="accent2"/>
              </a:solidFill>
            </a:endParaRPr>
          </a:p>
        </p:txBody>
      </p:sp>
      <p:sp>
        <p:nvSpPr>
          <p:cNvPr id="2" name="내용 개체 틀 1">
            <a:extLst>
              <a:ext uri="{FF2B5EF4-FFF2-40B4-BE49-F238E27FC236}">
                <a16:creationId xmlns:a16="http://schemas.microsoft.com/office/drawing/2014/main" id="{6C565D39-FCD6-4200-9C52-DB13C410AA52}"/>
              </a:ext>
            </a:extLst>
          </p:cNvPr>
          <p:cNvSpPr>
            <a:spLocks noGrp="1"/>
          </p:cNvSpPr>
          <p:nvPr>
            <p:ph idx="10"/>
          </p:nvPr>
        </p:nvSpPr>
        <p:spPr/>
        <p:txBody>
          <a:bodyPr/>
          <a:lstStyle/>
          <a:p>
            <a:r>
              <a:rPr lang="en-US" altLang="ko-KR" dirty="0">
                <a:solidFill>
                  <a:srgbClr val="FF3300"/>
                </a:solidFill>
              </a:rPr>
              <a:t>Exceptions to the rule:</a:t>
            </a:r>
          </a:p>
          <a:p>
            <a:pPr>
              <a:buFontTx/>
              <a:buChar char="•"/>
            </a:pPr>
            <a:r>
              <a:rPr lang="en-US" altLang="ko-KR" dirty="0"/>
              <a:t>Functions may also use data that sits around in other places, not just in their argument list: </a:t>
            </a:r>
            <a:r>
              <a:rPr lang="en-US" altLang="ko-KR" dirty="0">
                <a:solidFill>
                  <a:schemeClr val="accent2"/>
                </a:solidFill>
              </a:rPr>
              <a:t>“scoping rules”</a:t>
            </a:r>
            <a:r>
              <a:rPr lang="en-US" altLang="ko-KR" baseline="30000" dirty="0"/>
              <a:t>*</a:t>
            </a:r>
            <a:endParaRPr lang="en-US" altLang="ko-KR" dirty="0"/>
          </a:p>
          <a:p>
            <a:pPr>
              <a:buFontTx/>
              <a:buChar char="•"/>
            </a:pPr>
            <a:r>
              <a:rPr lang="en-US" altLang="ko-KR" dirty="0"/>
              <a:t>Functions may also do other things than returning a result. E.g., plot something on the screen: </a:t>
            </a:r>
            <a:r>
              <a:rPr lang="en-US" altLang="ko-KR" dirty="0">
                <a:solidFill>
                  <a:schemeClr val="accent2"/>
                </a:solidFill>
              </a:rPr>
              <a:t>“side effects”</a:t>
            </a:r>
          </a:p>
          <a:p>
            <a:endParaRPr lang="en-US" altLang="ko-KR" dirty="0">
              <a:solidFill>
                <a:schemeClr val="accent2"/>
              </a:solidFill>
            </a:endParaRPr>
          </a:p>
          <a:p>
            <a:r>
              <a:rPr lang="en-US" altLang="ko-KR" dirty="0"/>
              <a:t>* Lexical scope and Statistical Computing. </a:t>
            </a:r>
          </a:p>
          <a:p>
            <a:r>
              <a:rPr lang="en-US" altLang="ko-KR" dirty="0"/>
              <a:t>    R. Gentleman, R. Ihaka, </a:t>
            </a:r>
            <a:r>
              <a:rPr lang="en-US" altLang="ko-KR" i="1" dirty="0"/>
              <a:t>Journal of Computational and Graphical Statistics</a:t>
            </a:r>
            <a:r>
              <a:rPr lang="en-US" altLang="ko-KR" dirty="0"/>
              <a:t>, 9(3), p. 491-508 (2000).</a:t>
            </a:r>
            <a:endParaRPr lang="de-DE" altLang="zh-TW" dirty="0"/>
          </a:p>
          <a:p>
            <a:endParaRPr lang="ko-KR" alt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C653D72-7295-4D9A-A1BD-FEB67F98E37A}"/>
              </a:ext>
            </a:extLst>
          </p:cNvPr>
          <p:cNvSpPr>
            <a:spLocks noGrp="1" noChangeArrowheads="1"/>
          </p:cNvSpPr>
          <p:nvPr>
            <p:ph type="title"/>
          </p:nvPr>
        </p:nvSpPr>
        <p:spPr/>
        <p:txBody>
          <a:bodyPr/>
          <a:lstStyle/>
          <a:p>
            <a:r>
              <a:rPr lang="en-US" altLang="ko-KR"/>
              <a:t>Graphics</a:t>
            </a:r>
          </a:p>
        </p:txBody>
      </p:sp>
      <p:sp>
        <p:nvSpPr>
          <p:cNvPr id="39939" name="Rectangle 3">
            <a:extLst>
              <a:ext uri="{FF2B5EF4-FFF2-40B4-BE49-F238E27FC236}">
                <a16:creationId xmlns:a16="http://schemas.microsoft.com/office/drawing/2014/main" id="{328CC822-C8A3-466E-A305-208E31E444CA}"/>
              </a:ext>
            </a:extLst>
          </p:cNvPr>
          <p:cNvSpPr>
            <a:spLocks noGrp="1" noChangeArrowheads="1"/>
          </p:cNvSpPr>
          <p:nvPr>
            <p:ph idx="10"/>
          </p:nvPr>
        </p:nvSpPr>
        <p:spPr/>
        <p:txBody>
          <a:bodyPr/>
          <a:lstStyle/>
          <a:p>
            <a:r>
              <a:rPr lang="ko-KR" altLang="en-US" dirty="0"/>
              <a:t>객체를 플롯하기</a:t>
            </a:r>
            <a:r>
              <a:rPr lang="en-US" altLang="ko-KR" dirty="0"/>
              <a:t>: plot(</a:t>
            </a:r>
            <a:r>
              <a:rPr lang="en-US" altLang="ko-KR" dirty="0" err="1"/>
              <a:t>num.vec</a:t>
            </a:r>
            <a:r>
              <a:rPr lang="en-US" altLang="ko-KR" dirty="0"/>
              <a:t>)</a:t>
            </a:r>
          </a:p>
          <a:p>
            <a:pPr lvl="1"/>
            <a:r>
              <a:rPr lang="en-US" altLang="ko-KR" dirty="0"/>
              <a:t>index</a:t>
            </a:r>
            <a:r>
              <a:rPr lang="ko-KR" altLang="en-US" dirty="0"/>
              <a:t> </a:t>
            </a:r>
            <a:r>
              <a:rPr lang="en-US" altLang="ko-KR" dirty="0"/>
              <a:t>number</a:t>
            </a:r>
            <a:r>
              <a:rPr lang="ko-KR" altLang="en-US" dirty="0"/>
              <a:t> 에 따라 </a:t>
            </a:r>
            <a:r>
              <a:rPr lang="en-US" altLang="ko-KR" dirty="0"/>
              <a:t>plot </a:t>
            </a:r>
          </a:p>
          <a:p>
            <a:r>
              <a:rPr lang="en-US" altLang="ko-KR" dirty="0"/>
              <a:t>plot </a:t>
            </a:r>
            <a:r>
              <a:rPr lang="ko-KR" altLang="en-US" dirty="0"/>
              <a:t>결과는 그래픽 장치로 </a:t>
            </a:r>
            <a:r>
              <a:rPr lang="ko-KR" altLang="en-US" dirty="0" err="1"/>
              <a:t>보내어짐</a:t>
            </a:r>
            <a:r>
              <a:rPr lang="en-US" altLang="ko-KR" dirty="0"/>
              <a:t>  </a:t>
            </a:r>
          </a:p>
          <a:p>
            <a:pPr lvl="1"/>
            <a:r>
              <a:rPr lang="ko-KR" altLang="en-US" dirty="0"/>
              <a:t>그래픽 장치</a:t>
            </a:r>
            <a:r>
              <a:rPr lang="en-US" altLang="ko-KR" dirty="0"/>
              <a:t>-graphic</a:t>
            </a:r>
            <a:r>
              <a:rPr lang="ko-KR" altLang="en-US" dirty="0"/>
              <a:t> </a:t>
            </a:r>
            <a:r>
              <a:rPr lang="en-US" altLang="ko-KR" dirty="0"/>
              <a:t>device</a:t>
            </a:r>
            <a:r>
              <a:rPr lang="ko-KR" altLang="en-US" dirty="0"/>
              <a:t>를 지정할 수 있다</a:t>
            </a:r>
            <a:endParaRPr lang="en-US" altLang="ko-KR" dirty="0"/>
          </a:p>
          <a:p>
            <a:pPr lvl="2"/>
            <a:r>
              <a:rPr lang="en-US" altLang="ko-KR" dirty="0"/>
              <a:t>postscript, gif, jpeg, </a:t>
            </a:r>
            <a:r>
              <a:rPr lang="en-US" altLang="ko-KR" dirty="0" err="1"/>
              <a:t>etc</a:t>
            </a:r>
            <a:r>
              <a:rPr lang="en-US" altLang="ko-KR" dirty="0"/>
              <a:t>…</a:t>
            </a:r>
          </a:p>
          <a:p>
            <a:pPr lvl="2"/>
            <a:r>
              <a:rPr lang="ko-KR" altLang="en-US" dirty="0"/>
              <a:t>장치를</a:t>
            </a:r>
            <a:r>
              <a:rPr lang="en-US" altLang="ko-KR" dirty="0"/>
              <a:t> on/off </a:t>
            </a:r>
            <a:r>
              <a:rPr lang="ko-KR" altLang="en-US" dirty="0"/>
              <a:t>할 수 있다</a:t>
            </a:r>
            <a:r>
              <a:rPr lang="en-US" altLang="ko-KR" dirty="0"/>
              <a:t>: </a:t>
            </a:r>
            <a:r>
              <a:rPr lang="en-US" altLang="ko-KR" dirty="0" err="1"/>
              <a:t>dev.off</a:t>
            </a:r>
            <a:r>
              <a:rPr lang="en-US" altLang="ko-KR" dirty="0"/>
              <a:t>()</a:t>
            </a:r>
          </a:p>
          <a:p>
            <a:r>
              <a:rPr lang="en-US" altLang="ko-KR" dirty="0"/>
              <a:t>2 </a:t>
            </a:r>
            <a:r>
              <a:rPr lang="ko-KR" altLang="en-US" dirty="0"/>
              <a:t>가지 형식의 </a:t>
            </a:r>
            <a:r>
              <a:rPr lang="en-US" altLang="ko-KR" dirty="0"/>
              <a:t>plotting</a:t>
            </a:r>
          </a:p>
          <a:p>
            <a:pPr lvl="1"/>
            <a:r>
              <a:rPr lang="en-US" altLang="ko-KR" dirty="0"/>
              <a:t>high level: </a:t>
            </a:r>
            <a:r>
              <a:rPr lang="ko-KR" altLang="en-US" dirty="0"/>
              <a:t>그래프가 한번의 함수 호출로 </a:t>
            </a:r>
            <a:r>
              <a:rPr lang="ko-KR" altLang="en-US" dirty="0" err="1"/>
              <a:t>그려짐</a:t>
            </a:r>
            <a:r>
              <a:rPr lang="ko-KR" altLang="en-US" dirty="0"/>
              <a:t> </a:t>
            </a:r>
            <a:r>
              <a:rPr lang="en-US" altLang="ko-KR" dirty="0"/>
              <a:t>plot()</a:t>
            </a:r>
          </a:p>
          <a:p>
            <a:pPr lvl="1"/>
            <a:r>
              <a:rPr lang="en-US" altLang="ko-KR" dirty="0"/>
              <a:t>Low Level: </a:t>
            </a:r>
            <a:r>
              <a:rPr lang="ko-KR" altLang="en-US" dirty="0"/>
              <a:t>추가적인 정보를 그래프위에 덧칠함</a:t>
            </a:r>
            <a:r>
              <a:rPr lang="en-US" altLang="ko-KR" dirty="0"/>
              <a:t>. point()-</a:t>
            </a:r>
            <a:r>
              <a:rPr lang="ko-KR" altLang="en-US" dirty="0"/>
              <a:t>점</a:t>
            </a:r>
            <a:r>
              <a:rPr lang="en-US" altLang="ko-KR" dirty="0"/>
              <a:t>, </a:t>
            </a:r>
            <a:r>
              <a:rPr lang="ko-KR" altLang="en-US" dirty="0" err="1"/>
              <a:t>선그리기</a:t>
            </a:r>
            <a:r>
              <a:rPr lang="en-US" altLang="ko-KR" dirty="0"/>
              <a:t>, legend()-</a:t>
            </a:r>
            <a:r>
              <a:rPr lang="ko-KR" altLang="en-US" dirty="0"/>
              <a:t>범례 그리기</a:t>
            </a:r>
            <a:endParaRPr lang="en-US" altLang="ko-KR" dirty="0"/>
          </a:p>
          <a:p>
            <a:r>
              <a:rPr lang="ko-KR" altLang="en-US" dirty="0">
                <a:ea typeface="굴림" panose="020B0600000101010101" pitchFamily="50" charset="-127"/>
              </a:rPr>
              <a:t>그래프</a:t>
            </a:r>
            <a:r>
              <a:rPr lang="en-US" altLang="ko-KR" dirty="0">
                <a:ea typeface="굴림" panose="020B0600000101010101" pitchFamily="50" charset="-127"/>
              </a:rPr>
              <a:t> </a:t>
            </a:r>
            <a:r>
              <a:rPr lang="ko-KR" altLang="en-US" dirty="0">
                <a:ea typeface="굴림" panose="020B0600000101010101" pitchFamily="50" charset="-127"/>
              </a:rPr>
              <a:t>저장하기 </a:t>
            </a:r>
            <a:endParaRPr lang="en-US" altLang="ko-KR" dirty="0">
              <a:ea typeface="굴림" panose="020B0600000101010101" pitchFamily="50" charset="-127"/>
            </a:endParaRPr>
          </a:p>
          <a:p>
            <a:pPr lvl="1"/>
            <a:r>
              <a:rPr lang="en-US" altLang="ko-KR" dirty="0">
                <a:ea typeface="굴림" panose="020B0600000101010101" pitchFamily="50" charset="-127"/>
              </a:rPr>
              <a:t>jpeg(), </a:t>
            </a:r>
            <a:r>
              <a:rPr lang="en-US" altLang="ko-KR" dirty="0" err="1">
                <a:ea typeface="굴림" panose="020B0600000101010101" pitchFamily="50" charset="-127"/>
              </a:rPr>
              <a:t>png</a:t>
            </a:r>
            <a:r>
              <a:rPr lang="en-US" altLang="ko-KR" dirty="0">
                <a:ea typeface="굴림" panose="020B0600000101010101" pitchFamily="50" charset="-127"/>
              </a:rPr>
              <a:t>(), or gif()</a:t>
            </a:r>
            <a:endParaRPr lang="en-US" altLang="ko-K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2CEF02C-E288-4624-ACB3-11D9A4C29FC4}"/>
              </a:ext>
            </a:extLst>
          </p:cNvPr>
          <p:cNvSpPr>
            <a:spLocks noGrp="1" noChangeArrowheads="1"/>
          </p:cNvSpPr>
          <p:nvPr>
            <p:ph type="title"/>
          </p:nvPr>
        </p:nvSpPr>
        <p:spPr/>
        <p:txBody>
          <a:bodyPr/>
          <a:lstStyle/>
          <a:p>
            <a:r>
              <a:rPr lang="en-US" altLang="ko-KR" dirty="0"/>
              <a:t>High Level: plot() </a:t>
            </a:r>
            <a:r>
              <a:rPr lang="ko-KR" altLang="en-US" dirty="0"/>
              <a:t>으로 그리기</a:t>
            </a:r>
            <a:endParaRPr lang="en-US" altLang="ko-KR" dirty="0"/>
          </a:p>
        </p:txBody>
      </p:sp>
      <p:sp>
        <p:nvSpPr>
          <p:cNvPr id="5" name="내용 개체 틀 4">
            <a:extLst>
              <a:ext uri="{FF2B5EF4-FFF2-40B4-BE49-F238E27FC236}">
                <a16:creationId xmlns:a16="http://schemas.microsoft.com/office/drawing/2014/main" id="{52A41CBC-ECFF-44B9-8686-2D2228627449}"/>
              </a:ext>
            </a:extLst>
          </p:cNvPr>
          <p:cNvSpPr>
            <a:spLocks noGrp="1"/>
          </p:cNvSpPr>
          <p:nvPr>
            <p:ph idx="10"/>
          </p:nvPr>
        </p:nvSpPr>
        <p:spPr/>
        <p:txBody>
          <a:bodyPr/>
          <a:lstStyle/>
          <a:p>
            <a:pPr marL="0" indent="0">
              <a:buNone/>
            </a:pPr>
            <a:r>
              <a:rPr lang="en-US" altLang="ko-KR" dirty="0"/>
              <a:t>   </a:t>
            </a:r>
            <a:endParaRPr lang="ko-KR" altLang="en-US" dirty="0"/>
          </a:p>
        </p:txBody>
      </p:sp>
      <p:pic>
        <p:nvPicPr>
          <p:cNvPr id="41987" name="Picture 3">
            <a:extLst>
              <a:ext uri="{FF2B5EF4-FFF2-40B4-BE49-F238E27FC236}">
                <a16:creationId xmlns:a16="http://schemas.microsoft.com/office/drawing/2014/main" id="{30C6FFAB-06C8-4625-876E-5CC34556E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202" b="3781"/>
          <a:stretch>
            <a:fillRect/>
          </a:stretch>
        </p:blipFill>
        <p:spPr bwMode="auto">
          <a:xfrm>
            <a:off x="1219200" y="1066800"/>
            <a:ext cx="6239995" cy="523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CC58B41-77B0-490A-B8A6-6B755D7962DD}"/>
              </a:ext>
            </a:extLst>
          </p:cNvPr>
          <p:cNvSpPr>
            <a:spLocks noGrp="1" noChangeArrowheads="1"/>
          </p:cNvSpPr>
          <p:nvPr>
            <p:ph type="title"/>
          </p:nvPr>
        </p:nvSpPr>
        <p:spPr/>
        <p:txBody>
          <a:bodyPr/>
          <a:lstStyle/>
          <a:p>
            <a:r>
              <a:rPr lang="en-US" altLang="ko-KR" dirty="0"/>
              <a:t>Low Level: </a:t>
            </a:r>
            <a:r>
              <a:rPr lang="en-US" altLang="ko-KR" dirty="0" err="1"/>
              <a:t>Lowess</a:t>
            </a:r>
            <a:r>
              <a:rPr lang="en-US" altLang="ko-KR" dirty="0"/>
              <a:t> </a:t>
            </a:r>
            <a:r>
              <a:rPr lang="ko-KR" altLang="en-US" dirty="0"/>
              <a:t>로</a:t>
            </a:r>
            <a:r>
              <a:rPr lang="en-US" altLang="ko-KR" dirty="0"/>
              <a:t>  </a:t>
            </a:r>
            <a:r>
              <a:rPr lang="en-US" altLang="ko-KR" dirty="0" err="1"/>
              <a:t>Scattergram</a:t>
            </a:r>
            <a:r>
              <a:rPr lang="en-US" altLang="ko-KR" dirty="0"/>
              <a:t> </a:t>
            </a:r>
            <a:r>
              <a:rPr lang="ko-KR" altLang="en-US" dirty="0"/>
              <a:t>그리기</a:t>
            </a:r>
            <a:endParaRPr lang="en-US" altLang="ko-KR" dirty="0"/>
          </a:p>
        </p:txBody>
      </p:sp>
      <p:sp>
        <p:nvSpPr>
          <p:cNvPr id="5" name="내용 개체 틀 4">
            <a:extLst>
              <a:ext uri="{FF2B5EF4-FFF2-40B4-BE49-F238E27FC236}">
                <a16:creationId xmlns:a16="http://schemas.microsoft.com/office/drawing/2014/main" id="{C0A40881-26D0-482D-819D-ACB0DA7F311E}"/>
              </a:ext>
            </a:extLst>
          </p:cNvPr>
          <p:cNvSpPr>
            <a:spLocks noGrp="1"/>
          </p:cNvSpPr>
          <p:nvPr>
            <p:ph idx="10"/>
          </p:nvPr>
        </p:nvSpPr>
        <p:spPr/>
        <p:txBody>
          <a:bodyPr/>
          <a:lstStyle/>
          <a:p>
            <a:pPr marL="0" indent="0">
              <a:buNone/>
            </a:pPr>
            <a:r>
              <a:rPr lang="en-US" altLang="ko-KR" dirty="0"/>
              <a:t> </a:t>
            </a:r>
            <a:endParaRPr lang="ko-KR" altLang="en-US" dirty="0"/>
          </a:p>
        </p:txBody>
      </p:sp>
      <p:pic>
        <p:nvPicPr>
          <p:cNvPr id="43011" name="Picture 3">
            <a:extLst>
              <a:ext uri="{FF2B5EF4-FFF2-40B4-BE49-F238E27FC236}">
                <a16:creationId xmlns:a16="http://schemas.microsoft.com/office/drawing/2014/main" id="{311A4282-BA06-4FAE-860B-A67C1F96C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324" b="1982"/>
          <a:stretch>
            <a:fillRect/>
          </a:stretch>
        </p:blipFill>
        <p:spPr bwMode="auto">
          <a:xfrm>
            <a:off x="1600200" y="1447800"/>
            <a:ext cx="5157370" cy="482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0BC2C56-ED78-40A0-A123-173F79A0D9B2}"/>
              </a:ext>
            </a:extLst>
          </p:cNvPr>
          <p:cNvSpPr>
            <a:spLocks noGrp="1" noChangeArrowheads="1"/>
          </p:cNvSpPr>
          <p:nvPr>
            <p:ph type="title"/>
          </p:nvPr>
        </p:nvSpPr>
        <p:spPr/>
        <p:txBody>
          <a:bodyPr/>
          <a:lstStyle/>
          <a:p>
            <a:r>
              <a:rPr lang="en-US" altLang="ko-KR" dirty="0"/>
              <a:t>R </a:t>
            </a:r>
            <a:r>
              <a:rPr lang="ko-KR" altLang="en-US" dirty="0"/>
              <a:t>로 프로그래밍 하기</a:t>
            </a:r>
            <a:endParaRPr lang="en-US" altLang="ko-KR" dirty="0"/>
          </a:p>
        </p:txBody>
      </p:sp>
      <p:sp>
        <p:nvSpPr>
          <p:cNvPr id="44035" name="Rectangle 3">
            <a:extLst>
              <a:ext uri="{FF2B5EF4-FFF2-40B4-BE49-F238E27FC236}">
                <a16:creationId xmlns:a16="http://schemas.microsoft.com/office/drawing/2014/main" id="{9BA3F0F4-48E9-4E99-A9A8-B5E45E083678}"/>
              </a:ext>
            </a:extLst>
          </p:cNvPr>
          <p:cNvSpPr>
            <a:spLocks noGrp="1" noChangeArrowheads="1"/>
          </p:cNvSpPr>
          <p:nvPr>
            <p:ph idx="10"/>
          </p:nvPr>
        </p:nvSpPr>
        <p:spPr/>
        <p:txBody>
          <a:bodyPr/>
          <a:lstStyle/>
          <a:p>
            <a:r>
              <a:rPr lang="ko-KR" altLang="en-US" dirty="0"/>
              <a:t>함수</a:t>
            </a:r>
            <a:r>
              <a:rPr lang="en-US" altLang="ko-KR" dirty="0"/>
              <a:t>, </a:t>
            </a:r>
            <a:r>
              <a:rPr lang="ko-KR" altLang="en-US" dirty="0"/>
              <a:t>연산자는 벡터</a:t>
            </a:r>
            <a:r>
              <a:rPr lang="en-US" altLang="ko-KR" dirty="0"/>
              <a:t>, </a:t>
            </a:r>
            <a:r>
              <a:rPr lang="ko-KR" altLang="en-US" dirty="0"/>
              <a:t>행렬 전체에 적용된다</a:t>
            </a:r>
            <a:endParaRPr lang="en-US" altLang="ko-KR" dirty="0"/>
          </a:p>
          <a:p>
            <a:r>
              <a:rPr lang="ko-KR" altLang="en-US" dirty="0"/>
              <a:t>표현식</a:t>
            </a:r>
            <a:r>
              <a:rPr lang="en-US" altLang="ko-KR" dirty="0"/>
              <a:t>-expression</a:t>
            </a:r>
            <a:r>
              <a:rPr lang="ko-KR" altLang="en-US" dirty="0"/>
              <a:t> 은</a:t>
            </a:r>
            <a:r>
              <a:rPr lang="en-US" altLang="ko-KR" dirty="0"/>
              <a:t> {} </a:t>
            </a:r>
            <a:r>
              <a:rPr lang="ko-KR" altLang="en-US" dirty="0"/>
              <a:t>로 싼다</a:t>
            </a:r>
            <a:endParaRPr lang="en-US" altLang="ko-KR" dirty="0"/>
          </a:p>
          <a:p>
            <a:r>
              <a:rPr lang="ko-KR" altLang="en-US" dirty="0"/>
              <a:t>명령어는 </a:t>
            </a:r>
            <a:r>
              <a:rPr lang="en-US" altLang="ko-KR" dirty="0"/>
              <a:t>; </a:t>
            </a:r>
            <a:r>
              <a:rPr lang="ko-KR" altLang="en-US" dirty="0"/>
              <a:t>로 구분할 수 있다</a:t>
            </a:r>
            <a:r>
              <a:rPr lang="en-US" altLang="ko-KR" dirty="0"/>
              <a:t>-</a:t>
            </a:r>
            <a:r>
              <a:rPr lang="ko-KR" altLang="en-US" dirty="0"/>
              <a:t>선택적</a:t>
            </a:r>
            <a:endParaRPr lang="en-US" altLang="ko-KR" dirty="0"/>
          </a:p>
          <a:p>
            <a:r>
              <a:rPr lang="ko-KR" altLang="en-US" dirty="0"/>
              <a:t>함수 작성 </a:t>
            </a:r>
            <a:endParaRPr lang="en-US" altLang="ko-K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76C489B-0CF4-4F86-ACB1-5D0A3617CEF4}"/>
              </a:ext>
            </a:extLst>
          </p:cNvPr>
          <p:cNvSpPr>
            <a:spLocks noGrp="1" noChangeArrowheads="1"/>
          </p:cNvSpPr>
          <p:nvPr>
            <p:ph type="title"/>
          </p:nvPr>
        </p:nvSpPr>
        <p:spPr/>
        <p:txBody>
          <a:bodyPr/>
          <a:lstStyle/>
          <a:p>
            <a:r>
              <a:rPr lang="en-US" altLang="ko-KR" dirty="0"/>
              <a:t>Functions in R</a:t>
            </a:r>
          </a:p>
        </p:txBody>
      </p:sp>
      <p:sp>
        <p:nvSpPr>
          <p:cNvPr id="46083" name="Rectangle 3">
            <a:extLst>
              <a:ext uri="{FF2B5EF4-FFF2-40B4-BE49-F238E27FC236}">
                <a16:creationId xmlns:a16="http://schemas.microsoft.com/office/drawing/2014/main" id="{DCA8CE4C-F3BF-4246-BE64-2B0664DEB96B}"/>
              </a:ext>
            </a:extLst>
          </p:cNvPr>
          <p:cNvSpPr>
            <a:spLocks noGrp="1" noChangeArrowheads="1"/>
          </p:cNvSpPr>
          <p:nvPr>
            <p:ph idx="10"/>
          </p:nvPr>
        </p:nvSpPr>
        <p:spPr/>
        <p:txBody>
          <a:bodyPr/>
          <a:lstStyle/>
          <a:p>
            <a:r>
              <a:rPr lang="en-US" altLang="ko-KR" dirty="0"/>
              <a:t>Descriptive Statistics</a:t>
            </a:r>
          </a:p>
          <a:p>
            <a:r>
              <a:rPr lang="en-US" altLang="ko-KR" dirty="0"/>
              <a:t>Predictive Modeling</a:t>
            </a:r>
          </a:p>
          <a:p>
            <a:pPr lvl="1"/>
            <a:r>
              <a:rPr lang="en-US" altLang="ko-KR" dirty="0"/>
              <a:t>Regressions</a:t>
            </a:r>
          </a:p>
          <a:p>
            <a:pPr lvl="1"/>
            <a:r>
              <a:rPr lang="en-US" altLang="ko-KR" dirty="0"/>
              <a:t>Classification</a:t>
            </a:r>
          </a:p>
          <a:p>
            <a:pPr lvl="1"/>
            <a:r>
              <a:rPr lang="en-US" altLang="ko-KR" dirty="0"/>
              <a:t>Time Series</a:t>
            </a:r>
          </a:p>
          <a:p>
            <a:pPr lvl="1"/>
            <a:r>
              <a:rPr lang="en-US" altLang="ko-KR" dirty="0"/>
              <a:t>…</a:t>
            </a:r>
          </a:p>
          <a:p>
            <a:r>
              <a:rPr lang="en-US" altLang="ko-KR" dirty="0"/>
              <a:t>Data preprocessing</a:t>
            </a:r>
          </a:p>
          <a:p>
            <a:r>
              <a:rPr lang="en-US" altLang="ko-KR" dirty="0"/>
              <a:t>Inbuilt Packages(R</a:t>
            </a:r>
            <a:r>
              <a:rPr lang="ko-KR" altLang="en-US" dirty="0"/>
              <a:t> </a:t>
            </a:r>
            <a:r>
              <a:rPr lang="en-US" altLang="ko-KR" dirty="0"/>
              <a:t>base,</a:t>
            </a:r>
            <a:r>
              <a:rPr lang="ko-KR" altLang="en-US" dirty="0"/>
              <a:t> </a:t>
            </a:r>
            <a:r>
              <a:rPr lang="en-US" altLang="ko-KR" dirty="0"/>
              <a:t>stats</a:t>
            </a:r>
            <a:r>
              <a:rPr lang="ko-KR" altLang="en-US" dirty="0"/>
              <a:t>에 내장</a:t>
            </a:r>
            <a:r>
              <a:rPr lang="en-US" altLang="ko-KR" dirty="0"/>
              <a:t>), Contributed packages(</a:t>
            </a:r>
            <a:r>
              <a:rPr lang="ko-KR" altLang="en-US" dirty="0"/>
              <a:t>외부</a:t>
            </a:r>
            <a:r>
              <a:rPr lang="en-US" altLang="ko-KR" dirty="0"/>
              <a: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1BBBF23-140F-4B21-B40C-6EED54687138}"/>
              </a:ext>
            </a:extLst>
          </p:cNvPr>
          <p:cNvSpPr>
            <a:spLocks noGrp="1" noChangeArrowheads="1"/>
          </p:cNvSpPr>
          <p:nvPr>
            <p:ph type="title"/>
          </p:nvPr>
        </p:nvSpPr>
        <p:spPr/>
        <p:txBody>
          <a:bodyPr/>
          <a:lstStyle/>
          <a:p>
            <a:r>
              <a:rPr lang="en-US" altLang="ko-KR"/>
              <a:t>Descriptive Statistics</a:t>
            </a:r>
          </a:p>
        </p:txBody>
      </p:sp>
      <p:sp>
        <p:nvSpPr>
          <p:cNvPr id="48131" name="Rectangle 3">
            <a:extLst>
              <a:ext uri="{FF2B5EF4-FFF2-40B4-BE49-F238E27FC236}">
                <a16:creationId xmlns:a16="http://schemas.microsoft.com/office/drawing/2014/main" id="{066DFB15-B08A-4E2E-A362-34332CA44A18}"/>
              </a:ext>
            </a:extLst>
          </p:cNvPr>
          <p:cNvSpPr>
            <a:spLocks noGrp="1" noChangeArrowheads="1"/>
          </p:cNvSpPr>
          <p:nvPr>
            <p:ph idx="10"/>
          </p:nvPr>
        </p:nvSpPr>
        <p:spPr/>
        <p:txBody>
          <a:bodyPr/>
          <a:lstStyle/>
          <a:p>
            <a:r>
              <a:rPr lang="ko-KR" altLang="en-US" dirty="0"/>
              <a:t>일반적인 통계 처리에 필요한  함수 들</a:t>
            </a:r>
            <a:endParaRPr lang="en-US" altLang="ko-KR" dirty="0"/>
          </a:p>
          <a:p>
            <a:r>
              <a:rPr lang="en-US" altLang="ko-KR" dirty="0"/>
              <a:t>summary(): min,</a:t>
            </a:r>
            <a:r>
              <a:rPr lang="ko-KR" altLang="en-US" dirty="0"/>
              <a:t> </a:t>
            </a:r>
            <a:r>
              <a:rPr lang="en-US" altLang="ko-KR" dirty="0"/>
              <a:t>max, mean, median, first, third quartiles</a:t>
            </a:r>
          </a:p>
          <a:p>
            <a:r>
              <a:rPr lang="en-US" altLang="ko-KR" dirty="0"/>
              <a:t>stem(): stem</a:t>
            </a:r>
            <a:r>
              <a:rPr lang="ko-KR" altLang="en-US" dirty="0"/>
              <a:t> </a:t>
            </a:r>
            <a:r>
              <a:rPr lang="en-US" altLang="ko-KR" dirty="0"/>
              <a:t>and leaf plot</a:t>
            </a:r>
          </a:p>
          <a:p>
            <a:r>
              <a:rPr lang="en-US" altLang="ko-KR" dirty="0"/>
              <a:t>table() </a:t>
            </a:r>
            <a:r>
              <a:rPr lang="ko-KR" altLang="en-US" dirty="0"/>
              <a:t>범주형 변수의 샘플 빈도수를 테이블로 </a:t>
            </a:r>
            <a:endParaRPr lang="en-US" altLang="ko-KR" dirty="0"/>
          </a:p>
          <a:p>
            <a:endParaRPr lang="en-US" altLang="ko-KR" dirty="0"/>
          </a:p>
        </p:txBody>
      </p:sp>
      <p:pic>
        <p:nvPicPr>
          <p:cNvPr id="2" name="그림 1">
            <a:extLst>
              <a:ext uri="{FF2B5EF4-FFF2-40B4-BE49-F238E27FC236}">
                <a16:creationId xmlns:a16="http://schemas.microsoft.com/office/drawing/2014/main" id="{4553A908-A69A-4E0B-BF83-8EB4CD1976C4}"/>
              </a:ext>
            </a:extLst>
          </p:cNvPr>
          <p:cNvPicPr>
            <a:picLocks noChangeAspect="1"/>
          </p:cNvPicPr>
          <p:nvPr/>
        </p:nvPicPr>
        <p:blipFill>
          <a:blip r:embed="rId3"/>
          <a:stretch>
            <a:fillRect/>
          </a:stretch>
        </p:blipFill>
        <p:spPr>
          <a:xfrm>
            <a:off x="2743200" y="3048000"/>
            <a:ext cx="3206915" cy="19813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4383E88-E71E-4B22-B75C-E0BCEC79820C}"/>
              </a:ext>
            </a:extLst>
          </p:cNvPr>
          <p:cNvSpPr>
            <a:spLocks noGrp="1" noChangeArrowheads="1"/>
          </p:cNvSpPr>
          <p:nvPr>
            <p:ph type="ctrTitle"/>
          </p:nvPr>
        </p:nvSpPr>
        <p:spPr>
          <a:xfrm>
            <a:off x="609600" y="1676400"/>
            <a:ext cx="7772400" cy="1143000"/>
          </a:xfrm>
        </p:spPr>
        <p:txBody>
          <a:bodyPr anchor="ctr"/>
          <a:lstStyle/>
          <a:p>
            <a:pPr eaLnBrk="1" hangingPunct="1"/>
            <a:r>
              <a:rPr lang="en-US" altLang="ko-KR" b="1" dirty="0">
                <a:ea typeface="굴림" panose="020B0600000101010101" pitchFamily="50" charset="-127"/>
              </a:rPr>
              <a:t>Introduction to R</a:t>
            </a:r>
            <a:r>
              <a:rPr lang="en-US" altLang="ko-KR" sz="4400" dirty="0">
                <a:ea typeface="굴림" panose="020B0600000101010101" pitchFamily="50" charset="-127"/>
              </a:rPr>
              <a:t> </a:t>
            </a:r>
          </a:p>
        </p:txBody>
      </p:sp>
      <p:pic>
        <p:nvPicPr>
          <p:cNvPr id="3076" name="Picture 4">
            <a:extLst>
              <a:ext uri="{FF2B5EF4-FFF2-40B4-BE49-F238E27FC236}">
                <a16:creationId xmlns:a16="http://schemas.microsoft.com/office/drawing/2014/main" id="{41681315-8685-42E3-B544-527347C2D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533400"/>
            <a:ext cx="115411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부제목 2">
            <a:extLst>
              <a:ext uri="{FF2B5EF4-FFF2-40B4-BE49-F238E27FC236}">
                <a16:creationId xmlns:a16="http://schemas.microsoft.com/office/drawing/2014/main" id="{BE6E345D-E750-4A21-AF8F-0E66FC5B7E6B}"/>
              </a:ext>
            </a:extLst>
          </p:cNvPr>
          <p:cNvSpPr>
            <a:spLocks noGrp="1"/>
          </p:cNvSpPr>
          <p:nvPr>
            <p:ph type="subTitle" idx="1"/>
          </p:nvPr>
        </p:nvSpPr>
        <p:spPr/>
        <p:txBody>
          <a:bodyPr/>
          <a:lstStyle/>
          <a:p>
            <a:r>
              <a:rPr lang="en-US" altLang="ko-KR" dirty="0"/>
              <a:t>R</a:t>
            </a:r>
            <a:r>
              <a:rPr lang="ko-KR" altLang="en-US" dirty="0"/>
              <a:t> 소개</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613B434-5A53-4181-9619-2EB7B7C6C8AF}"/>
              </a:ext>
            </a:extLst>
          </p:cNvPr>
          <p:cNvSpPr>
            <a:spLocks noGrp="1" noChangeArrowheads="1"/>
          </p:cNvSpPr>
          <p:nvPr>
            <p:ph type="title"/>
          </p:nvPr>
        </p:nvSpPr>
        <p:spPr/>
        <p:txBody>
          <a:bodyPr/>
          <a:lstStyle/>
          <a:p>
            <a:r>
              <a:rPr lang="en-US" altLang="ko-KR" dirty="0"/>
              <a:t>Predictive Modeling</a:t>
            </a:r>
          </a:p>
        </p:txBody>
      </p:sp>
      <p:sp>
        <p:nvSpPr>
          <p:cNvPr id="50179" name="Rectangle 3">
            <a:extLst>
              <a:ext uri="{FF2B5EF4-FFF2-40B4-BE49-F238E27FC236}">
                <a16:creationId xmlns:a16="http://schemas.microsoft.com/office/drawing/2014/main" id="{58313D8A-6DB9-4DB4-83A2-78C22EDC19E7}"/>
              </a:ext>
            </a:extLst>
          </p:cNvPr>
          <p:cNvSpPr>
            <a:spLocks noGrp="1" noChangeArrowheads="1"/>
          </p:cNvSpPr>
          <p:nvPr>
            <p:ph idx="10"/>
          </p:nvPr>
        </p:nvSpPr>
        <p:spPr/>
        <p:txBody>
          <a:bodyPr/>
          <a:lstStyle/>
          <a:p>
            <a:r>
              <a:rPr lang="ko-KR" altLang="en-US" dirty="0"/>
              <a:t>다양한 알고리즘이 함수</a:t>
            </a:r>
            <a:r>
              <a:rPr lang="en-US" altLang="ko-KR" dirty="0"/>
              <a:t>, </a:t>
            </a:r>
            <a:r>
              <a:rPr lang="ko-KR" altLang="en-US" dirty="0"/>
              <a:t>패키지로 구현 </a:t>
            </a:r>
            <a:r>
              <a:rPr lang="en-US" altLang="ko-KR" dirty="0"/>
              <a:t> </a:t>
            </a:r>
          </a:p>
          <a:p>
            <a:r>
              <a:rPr lang="ko-KR" altLang="en-US" dirty="0"/>
              <a:t>이러한 함수를 사용할 때 특별히 주의 할 사항</a:t>
            </a:r>
            <a:endParaRPr lang="en-US" altLang="ko-KR" dirty="0"/>
          </a:p>
          <a:p>
            <a:r>
              <a:rPr lang="ko-KR" altLang="en-US" dirty="0"/>
              <a:t>목표 변수 가 </a:t>
            </a:r>
            <a:endParaRPr lang="en-US" altLang="ko-KR" dirty="0"/>
          </a:p>
          <a:p>
            <a:pPr lvl="1"/>
            <a:r>
              <a:rPr lang="en-US" altLang="ko-KR" dirty="0"/>
              <a:t>factor type: categorical </a:t>
            </a:r>
            <a:r>
              <a:rPr lang="en-US" altLang="ko-KR" dirty="0">
                <a:sym typeface="Wingdings" panose="05000000000000000000" pitchFamily="2" charset="2"/>
              </a:rPr>
              <a:t> </a:t>
            </a:r>
            <a:r>
              <a:rPr lang="en-US" altLang="ko-KR" dirty="0" err="1">
                <a:sym typeface="Wingdings" panose="05000000000000000000" pitchFamily="2" charset="2"/>
              </a:rPr>
              <a:t>classicication</a:t>
            </a:r>
            <a:r>
              <a:rPr lang="ko-KR" altLang="en-US" dirty="0">
                <a:sym typeface="Wingdings" panose="05000000000000000000" pitchFamily="2" charset="2"/>
              </a:rPr>
              <a:t> </a:t>
            </a:r>
            <a:endParaRPr lang="en-US" altLang="ko-KR" dirty="0"/>
          </a:p>
          <a:p>
            <a:pPr lvl="1"/>
            <a:r>
              <a:rPr lang="en-US" altLang="ko-KR" dirty="0"/>
              <a:t>numeric type: continuous </a:t>
            </a:r>
            <a:r>
              <a:rPr lang="en-US" altLang="ko-KR" dirty="0">
                <a:sym typeface="Wingdings" panose="05000000000000000000" pitchFamily="2" charset="2"/>
              </a:rPr>
              <a:t> regression</a:t>
            </a:r>
            <a:endParaRPr lang="en-US" altLang="ko-KR" dirty="0"/>
          </a:p>
          <a:p>
            <a:pPr lvl="1"/>
            <a:r>
              <a:rPr lang="ko-KR" altLang="en-US" dirty="0"/>
              <a:t>인지 에 따라서 자동으로 다른 목적의 모델 이 결과로 산출 </a:t>
            </a:r>
            <a:r>
              <a:rPr lang="en-US" altLang="ko-KR" dirty="0"/>
              <a:t> </a:t>
            </a:r>
          </a:p>
          <a:p>
            <a:r>
              <a:rPr lang="ko-KR" altLang="en-US" dirty="0"/>
              <a:t>애매한 경우에는 명시적으로 </a:t>
            </a:r>
            <a:r>
              <a:rPr lang="en-US" altLang="ko-KR" dirty="0"/>
              <a:t>(factor </a:t>
            </a:r>
            <a:r>
              <a:rPr lang="ko-KR" altLang="en-US" dirty="0"/>
              <a:t>로</a:t>
            </a:r>
            <a:r>
              <a:rPr lang="en-US" altLang="ko-KR" dirty="0"/>
              <a:t>) </a:t>
            </a:r>
            <a:r>
              <a:rPr lang="ko-KR" altLang="en-US" dirty="0"/>
              <a:t>지정 </a:t>
            </a:r>
            <a:endParaRPr lang="en-US" altLang="ko-KR" dirty="0"/>
          </a:p>
          <a:p>
            <a:pPr lvl="1"/>
            <a:r>
              <a:rPr lang="en-US" altLang="ko-KR" dirty="0"/>
              <a:t>dummy </a:t>
            </a:r>
            <a:r>
              <a:rPr lang="ko-KR" altLang="en-US" dirty="0"/>
              <a:t>변수를 자동으로 생성 </a:t>
            </a:r>
            <a:endParaRPr lang="en-US" altLang="ko-KR" dirty="0"/>
          </a:p>
          <a:p>
            <a:r>
              <a:rPr lang="en-US" altLang="ko-KR" dirty="0" err="1"/>
              <a:t>data.frame</a:t>
            </a:r>
            <a:r>
              <a:rPr lang="en-US" altLang="ko-KR" dirty="0"/>
              <a:t> </a:t>
            </a:r>
            <a:r>
              <a:rPr lang="ko-KR" altLang="en-US" dirty="0"/>
              <a:t>은 편리한 데이터 구조</a:t>
            </a:r>
            <a:endParaRPr lang="en-US" altLang="ko-K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CF85D07-A8C9-4052-B0EE-745A205AE9E8}"/>
              </a:ext>
            </a:extLst>
          </p:cNvPr>
          <p:cNvSpPr>
            <a:spLocks noGrp="1" noChangeArrowheads="1"/>
          </p:cNvSpPr>
          <p:nvPr>
            <p:ph type="title"/>
          </p:nvPr>
        </p:nvSpPr>
        <p:spPr/>
        <p:txBody>
          <a:bodyPr/>
          <a:lstStyle/>
          <a:p>
            <a:r>
              <a:rPr lang="en-US" altLang="ko-KR"/>
              <a:t>How to model</a:t>
            </a:r>
          </a:p>
        </p:txBody>
      </p:sp>
      <p:sp>
        <p:nvSpPr>
          <p:cNvPr id="52227" name="Rectangle 3">
            <a:extLst>
              <a:ext uri="{FF2B5EF4-FFF2-40B4-BE49-F238E27FC236}">
                <a16:creationId xmlns:a16="http://schemas.microsoft.com/office/drawing/2014/main" id="{CE34D7A7-4D05-4EA0-BC9D-D3B78D4CF2A6}"/>
              </a:ext>
            </a:extLst>
          </p:cNvPr>
          <p:cNvSpPr>
            <a:spLocks noGrp="1" noChangeArrowheads="1"/>
          </p:cNvSpPr>
          <p:nvPr>
            <p:ph idx="10"/>
          </p:nvPr>
        </p:nvSpPr>
        <p:spPr/>
        <p:txBody>
          <a:bodyPr/>
          <a:lstStyle/>
          <a:p>
            <a:r>
              <a:rPr lang="en-US" altLang="ko-KR" dirty="0"/>
              <a:t>Specify your model like this:</a:t>
            </a:r>
          </a:p>
          <a:p>
            <a:pPr lvl="1"/>
            <a:r>
              <a:rPr lang="en-US" altLang="ko-KR" dirty="0"/>
              <a:t>y ~ </a:t>
            </a:r>
            <a:r>
              <a:rPr lang="en-US" altLang="ko-KR" dirty="0" err="1"/>
              <a:t>xi+ci</a:t>
            </a:r>
            <a:r>
              <a:rPr lang="en-US" altLang="ko-KR" dirty="0"/>
              <a:t>, where </a:t>
            </a:r>
          </a:p>
          <a:p>
            <a:pPr lvl="1"/>
            <a:r>
              <a:rPr lang="en-US" altLang="ko-KR" dirty="0"/>
              <a:t>y = outcome variable, xi = main explanatory variables, ci = covariates, + = add terms</a:t>
            </a:r>
          </a:p>
          <a:p>
            <a:pPr lvl="1"/>
            <a:r>
              <a:rPr lang="en-US" altLang="ko-KR" dirty="0"/>
              <a:t>Operators have special meanings</a:t>
            </a:r>
          </a:p>
          <a:p>
            <a:pPr lvl="2"/>
            <a:r>
              <a:rPr lang="en-US" altLang="ko-KR" dirty="0"/>
              <a:t>+ = add terms, : = interactions, / = nesting, so on…</a:t>
            </a:r>
          </a:p>
          <a:p>
            <a:r>
              <a:rPr lang="en-US" altLang="ko-KR" dirty="0"/>
              <a:t>Modeling -- object oriented</a:t>
            </a:r>
          </a:p>
          <a:p>
            <a:pPr lvl="1"/>
            <a:r>
              <a:rPr lang="en-US" altLang="ko-KR" dirty="0"/>
              <a:t>each modeling procedure produces objects</a:t>
            </a:r>
          </a:p>
          <a:p>
            <a:pPr lvl="1"/>
            <a:r>
              <a:rPr lang="en-US" altLang="ko-KR" dirty="0"/>
              <a:t>classes and functions for each object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5CB881A-B909-49F8-8792-7CD7D465200D}"/>
              </a:ext>
            </a:extLst>
          </p:cNvPr>
          <p:cNvSpPr>
            <a:spLocks noGrp="1" noChangeArrowheads="1"/>
          </p:cNvSpPr>
          <p:nvPr>
            <p:ph type="title"/>
          </p:nvPr>
        </p:nvSpPr>
        <p:spPr/>
        <p:txBody>
          <a:bodyPr/>
          <a:lstStyle/>
          <a:p>
            <a:r>
              <a:rPr lang="ko-KR" altLang="en-US" dirty="0"/>
              <a:t>연산자 </a:t>
            </a:r>
            <a:r>
              <a:rPr lang="en-US" altLang="ko-KR" dirty="0"/>
              <a:t>- Synopsis of Operators</a:t>
            </a:r>
          </a:p>
        </p:txBody>
      </p:sp>
      <p:sp>
        <p:nvSpPr>
          <p:cNvPr id="5" name="내용 개체 틀 4">
            <a:extLst>
              <a:ext uri="{FF2B5EF4-FFF2-40B4-BE49-F238E27FC236}">
                <a16:creationId xmlns:a16="http://schemas.microsoft.com/office/drawing/2014/main" id="{6FEE43E0-9F75-4B17-955D-1BAC6C755906}"/>
              </a:ext>
            </a:extLst>
          </p:cNvPr>
          <p:cNvSpPr>
            <a:spLocks noGrp="1"/>
          </p:cNvSpPr>
          <p:nvPr>
            <p:ph idx="10"/>
          </p:nvPr>
        </p:nvSpPr>
        <p:spPr/>
        <p:txBody>
          <a:bodyPr/>
          <a:lstStyle/>
          <a:p>
            <a:r>
              <a:rPr lang="en-US" altLang="ko-KR" dirty="0"/>
              <a:t> Formula  - model </a:t>
            </a:r>
            <a:r>
              <a:rPr lang="ko-KR" altLang="en-US" dirty="0"/>
              <a:t>식에 사용</a:t>
            </a:r>
          </a:p>
        </p:txBody>
      </p:sp>
      <p:sp>
        <p:nvSpPr>
          <p:cNvPr id="53251" name="Rectangle 24">
            <a:extLst>
              <a:ext uri="{FF2B5EF4-FFF2-40B4-BE49-F238E27FC236}">
                <a16:creationId xmlns:a16="http://schemas.microsoft.com/office/drawing/2014/main" id="{4AA5527D-8E9A-4C87-9068-739EB63A0B1F}"/>
              </a:ext>
            </a:extLst>
          </p:cNvPr>
          <p:cNvSpPr>
            <a:spLocks noChangeArrowheads="1"/>
          </p:cNvSpPr>
          <p:nvPr/>
        </p:nvSpPr>
        <p:spPr bwMode="auto">
          <a:xfrm>
            <a:off x="4648200" y="5508625"/>
            <a:ext cx="43434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dirty="0">
                <a:solidFill>
                  <a:schemeClr val="bg1">
                    <a:lumMod val="75000"/>
                  </a:schemeClr>
                </a:solidFill>
                <a:ea typeface="굴림" panose="020B0600000101010101" pitchFamily="50" charset="-127"/>
              </a:rPr>
              <a:t>nesting only</a:t>
            </a:r>
          </a:p>
        </p:txBody>
      </p:sp>
      <p:sp>
        <p:nvSpPr>
          <p:cNvPr id="53252" name="Rectangle 23">
            <a:extLst>
              <a:ext uri="{FF2B5EF4-FFF2-40B4-BE49-F238E27FC236}">
                <a16:creationId xmlns:a16="http://schemas.microsoft.com/office/drawing/2014/main" id="{FA878BB0-763D-45F6-B395-21090FB8810B}"/>
              </a:ext>
            </a:extLst>
          </p:cNvPr>
          <p:cNvSpPr>
            <a:spLocks noChangeArrowheads="1"/>
          </p:cNvSpPr>
          <p:nvPr/>
        </p:nvSpPr>
        <p:spPr bwMode="auto">
          <a:xfrm>
            <a:off x="1863725" y="5508625"/>
            <a:ext cx="27844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ea typeface="굴림" panose="020B0600000101010101" pitchFamily="50" charset="-127"/>
              </a:rPr>
              <a:t>no specific </a:t>
            </a:r>
          </a:p>
        </p:txBody>
      </p:sp>
      <p:sp>
        <p:nvSpPr>
          <p:cNvPr id="53253" name="Rectangle 22">
            <a:extLst>
              <a:ext uri="{FF2B5EF4-FFF2-40B4-BE49-F238E27FC236}">
                <a16:creationId xmlns:a16="http://schemas.microsoft.com/office/drawing/2014/main" id="{1167B891-233C-4CE3-8183-F982E4EE0830}"/>
              </a:ext>
            </a:extLst>
          </p:cNvPr>
          <p:cNvSpPr>
            <a:spLocks noChangeArrowheads="1"/>
          </p:cNvSpPr>
          <p:nvPr/>
        </p:nvSpPr>
        <p:spPr bwMode="auto">
          <a:xfrm>
            <a:off x="228600" y="5508625"/>
            <a:ext cx="163512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ea typeface="굴림" panose="020B0600000101010101" pitchFamily="50" charset="-127"/>
              </a:rPr>
              <a:t>%in%</a:t>
            </a:r>
          </a:p>
        </p:txBody>
      </p:sp>
      <p:sp>
        <p:nvSpPr>
          <p:cNvPr id="53254" name="Rectangle 21">
            <a:extLst>
              <a:ext uri="{FF2B5EF4-FFF2-40B4-BE49-F238E27FC236}">
                <a16:creationId xmlns:a16="http://schemas.microsoft.com/office/drawing/2014/main" id="{0AF62F28-1BD2-4259-9EF4-8179A95C7AE0}"/>
              </a:ext>
            </a:extLst>
          </p:cNvPr>
          <p:cNvSpPr>
            <a:spLocks noChangeArrowheads="1"/>
          </p:cNvSpPr>
          <p:nvPr/>
        </p:nvSpPr>
        <p:spPr bwMode="auto">
          <a:xfrm>
            <a:off x="4648200" y="4919663"/>
            <a:ext cx="4343400"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dirty="0">
                <a:solidFill>
                  <a:schemeClr val="bg1">
                    <a:lumMod val="75000"/>
                  </a:schemeClr>
                </a:solidFill>
                <a:ea typeface="굴림" panose="020B0600000101010101" pitchFamily="50" charset="-127"/>
              </a:rPr>
              <a:t>limiting interaction depths</a:t>
            </a:r>
          </a:p>
        </p:txBody>
      </p:sp>
      <p:sp>
        <p:nvSpPr>
          <p:cNvPr id="53255" name="Rectangle 20">
            <a:extLst>
              <a:ext uri="{FF2B5EF4-FFF2-40B4-BE49-F238E27FC236}">
                <a16:creationId xmlns:a16="http://schemas.microsoft.com/office/drawing/2014/main" id="{AD6F2606-064A-4A56-9200-33E79F40A8E6}"/>
              </a:ext>
            </a:extLst>
          </p:cNvPr>
          <p:cNvSpPr>
            <a:spLocks noChangeArrowheads="1"/>
          </p:cNvSpPr>
          <p:nvPr/>
        </p:nvSpPr>
        <p:spPr bwMode="auto">
          <a:xfrm>
            <a:off x="1863725" y="4919663"/>
            <a:ext cx="2784475"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ea typeface="굴림" panose="020B0600000101010101" pitchFamily="50" charset="-127"/>
              </a:rPr>
              <a:t>exponentiation</a:t>
            </a:r>
          </a:p>
        </p:txBody>
      </p:sp>
      <p:sp>
        <p:nvSpPr>
          <p:cNvPr id="53256" name="Rectangle 19">
            <a:extLst>
              <a:ext uri="{FF2B5EF4-FFF2-40B4-BE49-F238E27FC236}">
                <a16:creationId xmlns:a16="http://schemas.microsoft.com/office/drawing/2014/main" id="{951FE333-DA05-4CD8-8D51-1E52FF812A64}"/>
              </a:ext>
            </a:extLst>
          </p:cNvPr>
          <p:cNvSpPr>
            <a:spLocks noChangeArrowheads="1"/>
          </p:cNvSpPr>
          <p:nvPr/>
        </p:nvSpPr>
        <p:spPr bwMode="auto">
          <a:xfrm>
            <a:off x="228600" y="4919663"/>
            <a:ext cx="1635125"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ea typeface="굴림" panose="020B0600000101010101" pitchFamily="50" charset="-127"/>
              </a:rPr>
              <a:t>^</a:t>
            </a:r>
          </a:p>
        </p:txBody>
      </p:sp>
      <p:sp>
        <p:nvSpPr>
          <p:cNvPr id="53257" name="Rectangle 18">
            <a:extLst>
              <a:ext uri="{FF2B5EF4-FFF2-40B4-BE49-F238E27FC236}">
                <a16:creationId xmlns:a16="http://schemas.microsoft.com/office/drawing/2014/main" id="{FBA36EA8-D494-4B25-8AD4-B0DFDB7FCA3C}"/>
              </a:ext>
            </a:extLst>
          </p:cNvPr>
          <p:cNvSpPr>
            <a:spLocks noChangeArrowheads="1"/>
          </p:cNvSpPr>
          <p:nvPr/>
        </p:nvSpPr>
        <p:spPr bwMode="auto">
          <a:xfrm>
            <a:off x="4648200" y="4332288"/>
            <a:ext cx="43434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solidFill>
                  <a:schemeClr val="bg1">
                    <a:lumMod val="75000"/>
                  </a:schemeClr>
                </a:solidFill>
                <a:ea typeface="굴림" panose="020B0600000101010101" pitchFamily="50" charset="-127"/>
              </a:rPr>
              <a:t>interaction only</a:t>
            </a:r>
          </a:p>
        </p:txBody>
      </p:sp>
      <p:sp>
        <p:nvSpPr>
          <p:cNvPr id="53258" name="Rectangle 17">
            <a:extLst>
              <a:ext uri="{FF2B5EF4-FFF2-40B4-BE49-F238E27FC236}">
                <a16:creationId xmlns:a16="http://schemas.microsoft.com/office/drawing/2014/main" id="{DEA8AE57-C144-49C7-8D38-DBD26B4D100D}"/>
              </a:ext>
            </a:extLst>
          </p:cNvPr>
          <p:cNvSpPr>
            <a:spLocks noChangeArrowheads="1"/>
          </p:cNvSpPr>
          <p:nvPr/>
        </p:nvSpPr>
        <p:spPr bwMode="auto">
          <a:xfrm>
            <a:off x="1863725" y="4332288"/>
            <a:ext cx="27844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dirty="0">
                <a:ea typeface="굴림" panose="020B0600000101010101" pitchFamily="50" charset="-127"/>
              </a:rPr>
              <a:t>sequence</a:t>
            </a:r>
          </a:p>
        </p:txBody>
      </p:sp>
      <p:sp>
        <p:nvSpPr>
          <p:cNvPr id="53259" name="Rectangle 16">
            <a:extLst>
              <a:ext uri="{FF2B5EF4-FFF2-40B4-BE49-F238E27FC236}">
                <a16:creationId xmlns:a16="http://schemas.microsoft.com/office/drawing/2014/main" id="{7D6D0B1B-18F8-41F7-8AFB-B7C3C92AFEBE}"/>
              </a:ext>
            </a:extLst>
          </p:cNvPr>
          <p:cNvSpPr>
            <a:spLocks noChangeArrowheads="1"/>
          </p:cNvSpPr>
          <p:nvPr/>
        </p:nvSpPr>
        <p:spPr bwMode="auto">
          <a:xfrm>
            <a:off x="228600" y="4332288"/>
            <a:ext cx="163512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ea typeface="굴림" panose="020B0600000101010101" pitchFamily="50" charset="-127"/>
              </a:rPr>
              <a:t>:</a:t>
            </a:r>
          </a:p>
        </p:txBody>
      </p:sp>
      <p:sp>
        <p:nvSpPr>
          <p:cNvPr id="53260" name="Rectangle 15">
            <a:extLst>
              <a:ext uri="{FF2B5EF4-FFF2-40B4-BE49-F238E27FC236}">
                <a16:creationId xmlns:a16="http://schemas.microsoft.com/office/drawing/2014/main" id="{3A4C4F5B-FA66-4D42-A566-BE07BA95E4BD}"/>
              </a:ext>
            </a:extLst>
          </p:cNvPr>
          <p:cNvSpPr>
            <a:spLocks noChangeArrowheads="1"/>
          </p:cNvSpPr>
          <p:nvPr/>
        </p:nvSpPr>
        <p:spPr bwMode="auto">
          <a:xfrm>
            <a:off x="4648200" y="3744913"/>
            <a:ext cx="43434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solidFill>
                  <a:schemeClr val="bg1">
                    <a:lumMod val="75000"/>
                  </a:schemeClr>
                </a:solidFill>
                <a:ea typeface="굴림" panose="020B0600000101010101" pitchFamily="50" charset="-127"/>
              </a:rPr>
              <a:t>main effect and nesting</a:t>
            </a:r>
          </a:p>
        </p:txBody>
      </p:sp>
      <p:sp>
        <p:nvSpPr>
          <p:cNvPr id="53261" name="Rectangle 14">
            <a:extLst>
              <a:ext uri="{FF2B5EF4-FFF2-40B4-BE49-F238E27FC236}">
                <a16:creationId xmlns:a16="http://schemas.microsoft.com/office/drawing/2014/main" id="{900C8586-380D-4771-A3CC-847D064B1660}"/>
              </a:ext>
            </a:extLst>
          </p:cNvPr>
          <p:cNvSpPr>
            <a:spLocks noChangeArrowheads="1"/>
          </p:cNvSpPr>
          <p:nvPr/>
        </p:nvSpPr>
        <p:spPr bwMode="auto">
          <a:xfrm>
            <a:off x="1863725" y="3744913"/>
            <a:ext cx="27844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ea typeface="굴림" panose="020B0600000101010101" pitchFamily="50" charset="-127"/>
              </a:rPr>
              <a:t>division</a:t>
            </a:r>
          </a:p>
        </p:txBody>
      </p:sp>
      <p:sp>
        <p:nvSpPr>
          <p:cNvPr id="53262" name="Rectangle 13">
            <a:extLst>
              <a:ext uri="{FF2B5EF4-FFF2-40B4-BE49-F238E27FC236}">
                <a16:creationId xmlns:a16="http://schemas.microsoft.com/office/drawing/2014/main" id="{98039995-DC32-4D31-8BB7-14B7085FFB29}"/>
              </a:ext>
            </a:extLst>
          </p:cNvPr>
          <p:cNvSpPr>
            <a:spLocks noChangeArrowheads="1"/>
          </p:cNvSpPr>
          <p:nvPr/>
        </p:nvSpPr>
        <p:spPr bwMode="auto">
          <a:xfrm>
            <a:off x="228600" y="3744913"/>
            <a:ext cx="163512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ea typeface="굴림" panose="020B0600000101010101" pitchFamily="50" charset="-127"/>
              </a:rPr>
              <a:t>/</a:t>
            </a:r>
            <a:endParaRPr lang="en-US" altLang="ko-KR" sz="2800">
              <a:ea typeface="굴림" panose="020B0600000101010101" pitchFamily="50" charset="-127"/>
            </a:endParaRPr>
          </a:p>
        </p:txBody>
      </p:sp>
      <p:sp>
        <p:nvSpPr>
          <p:cNvPr id="53263" name="Rectangle 12">
            <a:extLst>
              <a:ext uri="{FF2B5EF4-FFF2-40B4-BE49-F238E27FC236}">
                <a16:creationId xmlns:a16="http://schemas.microsoft.com/office/drawing/2014/main" id="{48A2DC86-3F76-40EA-8868-420E6F6F2A25}"/>
              </a:ext>
            </a:extLst>
          </p:cNvPr>
          <p:cNvSpPr>
            <a:spLocks noChangeArrowheads="1"/>
          </p:cNvSpPr>
          <p:nvPr/>
        </p:nvSpPr>
        <p:spPr bwMode="auto">
          <a:xfrm>
            <a:off x="4648200" y="3157538"/>
            <a:ext cx="43434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solidFill>
                  <a:schemeClr val="bg1">
                    <a:lumMod val="75000"/>
                  </a:schemeClr>
                </a:solidFill>
                <a:ea typeface="굴림" panose="020B0600000101010101" pitchFamily="50" charset="-127"/>
              </a:rPr>
              <a:t>main effect and interactions</a:t>
            </a:r>
          </a:p>
        </p:txBody>
      </p:sp>
      <p:sp>
        <p:nvSpPr>
          <p:cNvPr id="53264" name="Rectangle 11">
            <a:extLst>
              <a:ext uri="{FF2B5EF4-FFF2-40B4-BE49-F238E27FC236}">
                <a16:creationId xmlns:a16="http://schemas.microsoft.com/office/drawing/2014/main" id="{3DF2363D-0EBB-4109-A720-2E6F79BC5C5A}"/>
              </a:ext>
            </a:extLst>
          </p:cNvPr>
          <p:cNvSpPr>
            <a:spLocks noChangeArrowheads="1"/>
          </p:cNvSpPr>
          <p:nvPr/>
        </p:nvSpPr>
        <p:spPr bwMode="auto">
          <a:xfrm>
            <a:off x="1863725" y="3157538"/>
            <a:ext cx="27844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ea typeface="굴림" panose="020B0600000101010101" pitchFamily="50" charset="-127"/>
              </a:rPr>
              <a:t>multiplication</a:t>
            </a:r>
          </a:p>
        </p:txBody>
      </p:sp>
      <p:sp>
        <p:nvSpPr>
          <p:cNvPr id="53265" name="Rectangle 10">
            <a:extLst>
              <a:ext uri="{FF2B5EF4-FFF2-40B4-BE49-F238E27FC236}">
                <a16:creationId xmlns:a16="http://schemas.microsoft.com/office/drawing/2014/main" id="{67950FD4-A507-43C9-84E3-24351F5A2521}"/>
              </a:ext>
            </a:extLst>
          </p:cNvPr>
          <p:cNvSpPr>
            <a:spLocks noChangeArrowheads="1"/>
          </p:cNvSpPr>
          <p:nvPr/>
        </p:nvSpPr>
        <p:spPr bwMode="auto">
          <a:xfrm>
            <a:off x="228600" y="3157538"/>
            <a:ext cx="163512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ea typeface="굴림" panose="020B0600000101010101" pitchFamily="50" charset="-127"/>
              </a:rPr>
              <a:t>*</a:t>
            </a:r>
          </a:p>
        </p:txBody>
      </p:sp>
      <p:sp>
        <p:nvSpPr>
          <p:cNvPr id="53266" name="Rectangle 9">
            <a:extLst>
              <a:ext uri="{FF2B5EF4-FFF2-40B4-BE49-F238E27FC236}">
                <a16:creationId xmlns:a16="http://schemas.microsoft.com/office/drawing/2014/main" id="{F0CDFFE4-52F3-413A-9FD7-9463048D00EF}"/>
              </a:ext>
            </a:extLst>
          </p:cNvPr>
          <p:cNvSpPr>
            <a:spLocks noChangeArrowheads="1"/>
          </p:cNvSpPr>
          <p:nvPr/>
        </p:nvSpPr>
        <p:spPr bwMode="auto">
          <a:xfrm>
            <a:off x="4648200" y="2568575"/>
            <a:ext cx="4343400"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solidFill>
                  <a:schemeClr val="bg1">
                    <a:lumMod val="75000"/>
                  </a:schemeClr>
                </a:solidFill>
                <a:ea typeface="굴림" panose="020B0600000101010101" pitchFamily="50" charset="-127"/>
              </a:rPr>
              <a:t>add or remove terms</a:t>
            </a:r>
          </a:p>
        </p:txBody>
      </p:sp>
      <p:sp>
        <p:nvSpPr>
          <p:cNvPr id="53267" name="Rectangle 8">
            <a:extLst>
              <a:ext uri="{FF2B5EF4-FFF2-40B4-BE49-F238E27FC236}">
                <a16:creationId xmlns:a16="http://schemas.microsoft.com/office/drawing/2014/main" id="{DEC5ED96-473D-4BA4-8B94-101BF403D266}"/>
              </a:ext>
            </a:extLst>
          </p:cNvPr>
          <p:cNvSpPr>
            <a:spLocks noChangeArrowheads="1"/>
          </p:cNvSpPr>
          <p:nvPr/>
        </p:nvSpPr>
        <p:spPr bwMode="auto">
          <a:xfrm>
            <a:off x="1863725" y="2568575"/>
            <a:ext cx="2784475"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ea typeface="굴림" panose="020B0600000101010101" pitchFamily="50" charset="-127"/>
              </a:rPr>
              <a:t>add or subtract</a:t>
            </a:r>
          </a:p>
        </p:txBody>
      </p:sp>
      <p:sp>
        <p:nvSpPr>
          <p:cNvPr id="53268" name="Rectangle 7">
            <a:extLst>
              <a:ext uri="{FF2B5EF4-FFF2-40B4-BE49-F238E27FC236}">
                <a16:creationId xmlns:a16="http://schemas.microsoft.com/office/drawing/2014/main" id="{941EBB8B-F175-47B1-8667-CA691245FDCC}"/>
              </a:ext>
            </a:extLst>
          </p:cNvPr>
          <p:cNvSpPr>
            <a:spLocks noChangeArrowheads="1"/>
          </p:cNvSpPr>
          <p:nvPr/>
        </p:nvSpPr>
        <p:spPr bwMode="auto">
          <a:xfrm>
            <a:off x="228600" y="2568575"/>
            <a:ext cx="1635125"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ea typeface="굴림" panose="020B0600000101010101" pitchFamily="50" charset="-127"/>
              </a:rPr>
              <a:t>+ or - </a:t>
            </a:r>
          </a:p>
        </p:txBody>
      </p:sp>
      <p:sp>
        <p:nvSpPr>
          <p:cNvPr id="53269" name="Rectangle 6">
            <a:extLst>
              <a:ext uri="{FF2B5EF4-FFF2-40B4-BE49-F238E27FC236}">
                <a16:creationId xmlns:a16="http://schemas.microsoft.com/office/drawing/2014/main" id="{898EC272-9642-4729-B8D8-282AF2F9D0AB}"/>
              </a:ext>
            </a:extLst>
          </p:cNvPr>
          <p:cNvSpPr>
            <a:spLocks noChangeArrowheads="1"/>
          </p:cNvSpPr>
          <p:nvPr/>
        </p:nvSpPr>
        <p:spPr bwMode="auto">
          <a:xfrm>
            <a:off x="4648200" y="1981200"/>
            <a:ext cx="43434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dirty="0">
                <a:solidFill>
                  <a:schemeClr val="bg1">
                    <a:lumMod val="75000"/>
                  </a:schemeClr>
                </a:solidFill>
                <a:ea typeface="굴림" panose="020B0600000101010101" pitchFamily="50" charset="-127"/>
              </a:rPr>
              <a:t>In Formula means</a:t>
            </a:r>
          </a:p>
        </p:txBody>
      </p:sp>
      <p:sp>
        <p:nvSpPr>
          <p:cNvPr id="53270" name="Rectangle 5">
            <a:extLst>
              <a:ext uri="{FF2B5EF4-FFF2-40B4-BE49-F238E27FC236}">
                <a16:creationId xmlns:a16="http://schemas.microsoft.com/office/drawing/2014/main" id="{14EB6C20-BEDC-496A-8956-55BE7F7E2819}"/>
              </a:ext>
            </a:extLst>
          </p:cNvPr>
          <p:cNvSpPr>
            <a:spLocks noChangeArrowheads="1"/>
          </p:cNvSpPr>
          <p:nvPr/>
        </p:nvSpPr>
        <p:spPr bwMode="auto">
          <a:xfrm>
            <a:off x="1863725" y="1981200"/>
            <a:ext cx="27844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dirty="0">
                <a:ea typeface="굴림" panose="020B0600000101010101" pitchFamily="50" charset="-127"/>
              </a:rPr>
              <a:t>Usually means</a:t>
            </a:r>
          </a:p>
        </p:txBody>
      </p:sp>
      <p:sp>
        <p:nvSpPr>
          <p:cNvPr id="53271" name="Rectangle 4">
            <a:extLst>
              <a:ext uri="{FF2B5EF4-FFF2-40B4-BE49-F238E27FC236}">
                <a16:creationId xmlns:a16="http://schemas.microsoft.com/office/drawing/2014/main" id="{851A9D5D-133A-4674-81DA-040DB97FA2C2}"/>
              </a:ext>
            </a:extLst>
          </p:cNvPr>
          <p:cNvSpPr>
            <a:spLocks noChangeArrowheads="1"/>
          </p:cNvSpPr>
          <p:nvPr/>
        </p:nvSpPr>
        <p:spPr bwMode="auto">
          <a:xfrm>
            <a:off x="228600" y="1981200"/>
            <a:ext cx="163512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buFontTx/>
              <a:buNone/>
            </a:pPr>
            <a:r>
              <a:rPr lang="en-US" altLang="ko-KR" sz="2800" b="1">
                <a:ea typeface="굴림" panose="020B0600000101010101" pitchFamily="50" charset="-127"/>
              </a:rPr>
              <a:t>Operator</a:t>
            </a:r>
          </a:p>
        </p:txBody>
      </p:sp>
      <p:sp>
        <p:nvSpPr>
          <p:cNvPr id="53272" name="Line 25">
            <a:extLst>
              <a:ext uri="{FF2B5EF4-FFF2-40B4-BE49-F238E27FC236}">
                <a16:creationId xmlns:a16="http://schemas.microsoft.com/office/drawing/2014/main" id="{759CB3CD-8F75-41C5-AC35-545DEFEBF4F2}"/>
              </a:ext>
            </a:extLst>
          </p:cNvPr>
          <p:cNvSpPr>
            <a:spLocks noChangeShapeType="1"/>
          </p:cNvSpPr>
          <p:nvPr/>
        </p:nvSpPr>
        <p:spPr bwMode="auto">
          <a:xfrm>
            <a:off x="228600" y="1981200"/>
            <a:ext cx="8763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73" name="Line 26">
            <a:extLst>
              <a:ext uri="{FF2B5EF4-FFF2-40B4-BE49-F238E27FC236}">
                <a16:creationId xmlns:a16="http://schemas.microsoft.com/office/drawing/2014/main" id="{C256ABB4-B1CD-41F3-9915-CE055DF96C37}"/>
              </a:ext>
            </a:extLst>
          </p:cNvPr>
          <p:cNvSpPr>
            <a:spLocks noChangeShapeType="1"/>
          </p:cNvSpPr>
          <p:nvPr/>
        </p:nvSpPr>
        <p:spPr bwMode="auto">
          <a:xfrm>
            <a:off x="228600" y="2568575"/>
            <a:ext cx="8763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74" name="Line 27">
            <a:extLst>
              <a:ext uri="{FF2B5EF4-FFF2-40B4-BE49-F238E27FC236}">
                <a16:creationId xmlns:a16="http://schemas.microsoft.com/office/drawing/2014/main" id="{6164247E-2BF8-45B8-861C-50C7318CB872}"/>
              </a:ext>
            </a:extLst>
          </p:cNvPr>
          <p:cNvSpPr>
            <a:spLocks noChangeShapeType="1"/>
          </p:cNvSpPr>
          <p:nvPr/>
        </p:nvSpPr>
        <p:spPr bwMode="auto">
          <a:xfrm>
            <a:off x="228600" y="3157538"/>
            <a:ext cx="8763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75" name="Line 28">
            <a:extLst>
              <a:ext uri="{FF2B5EF4-FFF2-40B4-BE49-F238E27FC236}">
                <a16:creationId xmlns:a16="http://schemas.microsoft.com/office/drawing/2014/main" id="{45FDC7C8-E899-420A-AC66-A08FD67E1CA0}"/>
              </a:ext>
            </a:extLst>
          </p:cNvPr>
          <p:cNvSpPr>
            <a:spLocks noChangeShapeType="1"/>
          </p:cNvSpPr>
          <p:nvPr/>
        </p:nvSpPr>
        <p:spPr bwMode="auto">
          <a:xfrm>
            <a:off x="228600" y="3744913"/>
            <a:ext cx="8763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76" name="Line 29">
            <a:extLst>
              <a:ext uri="{FF2B5EF4-FFF2-40B4-BE49-F238E27FC236}">
                <a16:creationId xmlns:a16="http://schemas.microsoft.com/office/drawing/2014/main" id="{67D4C13C-8A36-4734-AF13-6AE27255B0AD}"/>
              </a:ext>
            </a:extLst>
          </p:cNvPr>
          <p:cNvSpPr>
            <a:spLocks noChangeShapeType="1"/>
          </p:cNvSpPr>
          <p:nvPr/>
        </p:nvSpPr>
        <p:spPr bwMode="auto">
          <a:xfrm>
            <a:off x="228600" y="4332288"/>
            <a:ext cx="8763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77" name="Line 30">
            <a:extLst>
              <a:ext uri="{FF2B5EF4-FFF2-40B4-BE49-F238E27FC236}">
                <a16:creationId xmlns:a16="http://schemas.microsoft.com/office/drawing/2014/main" id="{00A99A26-294E-42A1-A72A-1573F92F3041}"/>
              </a:ext>
            </a:extLst>
          </p:cNvPr>
          <p:cNvSpPr>
            <a:spLocks noChangeShapeType="1"/>
          </p:cNvSpPr>
          <p:nvPr/>
        </p:nvSpPr>
        <p:spPr bwMode="auto">
          <a:xfrm>
            <a:off x="228600" y="4919663"/>
            <a:ext cx="8763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78" name="Line 31">
            <a:extLst>
              <a:ext uri="{FF2B5EF4-FFF2-40B4-BE49-F238E27FC236}">
                <a16:creationId xmlns:a16="http://schemas.microsoft.com/office/drawing/2014/main" id="{F407619E-AB6A-41AE-AB01-719FE70AAFA3}"/>
              </a:ext>
            </a:extLst>
          </p:cNvPr>
          <p:cNvSpPr>
            <a:spLocks noChangeShapeType="1"/>
          </p:cNvSpPr>
          <p:nvPr/>
        </p:nvSpPr>
        <p:spPr bwMode="auto">
          <a:xfrm>
            <a:off x="228600" y="5508625"/>
            <a:ext cx="8763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79" name="Line 32">
            <a:extLst>
              <a:ext uri="{FF2B5EF4-FFF2-40B4-BE49-F238E27FC236}">
                <a16:creationId xmlns:a16="http://schemas.microsoft.com/office/drawing/2014/main" id="{0DC16872-7CFF-4E06-92EB-DF4842D9AAA3}"/>
              </a:ext>
            </a:extLst>
          </p:cNvPr>
          <p:cNvSpPr>
            <a:spLocks noChangeShapeType="1"/>
          </p:cNvSpPr>
          <p:nvPr/>
        </p:nvSpPr>
        <p:spPr bwMode="auto">
          <a:xfrm>
            <a:off x="228600" y="6096000"/>
            <a:ext cx="8763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80" name="Line 33">
            <a:extLst>
              <a:ext uri="{FF2B5EF4-FFF2-40B4-BE49-F238E27FC236}">
                <a16:creationId xmlns:a16="http://schemas.microsoft.com/office/drawing/2014/main" id="{E9610AAB-58CB-4C7B-B595-5524FBF02C14}"/>
              </a:ext>
            </a:extLst>
          </p:cNvPr>
          <p:cNvSpPr>
            <a:spLocks noChangeShapeType="1"/>
          </p:cNvSpPr>
          <p:nvPr/>
        </p:nvSpPr>
        <p:spPr bwMode="auto">
          <a:xfrm>
            <a:off x="228600" y="1981200"/>
            <a:ext cx="0" cy="41148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81" name="Line 34">
            <a:extLst>
              <a:ext uri="{FF2B5EF4-FFF2-40B4-BE49-F238E27FC236}">
                <a16:creationId xmlns:a16="http://schemas.microsoft.com/office/drawing/2014/main" id="{87FB4215-E861-49C7-830C-07E788DCD9B6}"/>
              </a:ext>
            </a:extLst>
          </p:cNvPr>
          <p:cNvSpPr>
            <a:spLocks noChangeShapeType="1"/>
          </p:cNvSpPr>
          <p:nvPr/>
        </p:nvSpPr>
        <p:spPr bwMode="auto">
          <a:xfrm>
            <a:off x="1863725" y="1981200"/>
            <a:ext cx="0" cy="411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282" name="Line 35">
            <a:extLst>
              <a:ext uri="{FF2B5EF4-FFF2-40B4-BE49-F238E27FC236}">
                <a16:creationId xmlns:a16="http://schemas.microsoft.com/office/drawing/2014/main" id="{3B539853-4928-42A5-9206-21BC22FAD951}"/>
              </a:ext>
            </a:extLst>
          </p:cNvPr>
          <p:cNvSpPr>
            <a:spLocks noChangeShapeType="1"/>
          </p:cNvSpPr>
          <p:nvPr/>
        </p:nvSpPr>
        <p:spPr bwMode="auto">
          <a:xfrm>
            <a:off x="4648200" y="1981200"/>
            <a:ext cx="0" cy="411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solidFill>
                <a:schemeClr val="bg1">
                  <a:lumMod val="75000"/>
                </a:schemeClr>
              </a:solidFill>
            </a:endParaRPr>
          </a:p>
        </p:txBody>
      </p:sp>
      <p:sp>
        <p:nvSpPr>
          <p:cNvPr id="53283" name="Line 36">
            <a:extLst>
              <a:ext uri="{FF2B5EF4-FFF2-40B4-BE49-F238E27FC236}">
                <a16:creationId xmlns:a16="http://schemas.microsoft.com/office/drawing/2014/main" id="{973AAA40-9265-4CDA-904A-4F20453DA18D}"/>
              </a:ext>
            </a:extLst>
          </p:cNvPr>
          <p:cNvSpPr>
            <a:spLocks noChangeShapeType="1"/>
          </p:cNvSpPr>
          <p:nvPr/>
        </p:nvSpPr>
        <p:spPr bwMode="auto">
          <a:xfrm>
            <a:off x="8991600" y="1981200"/>
            <a:ext cx="0" cy="41148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solidFill>
                <a:schemeClr val="bg1">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B8A9E52-5B8B-4490-A261-3D805E8861D3}"/>
              </a:ext>
            </a:extLst>
          </p:cNvPr>
          <p:cNvSpPr>
            <a:spLocks noGrp="1" noChangeArrowheads="1"/>
          </p:cNvSpPr>
          <p:nvPr>
            <p:ph type="title"/>
          </p:nvPr>
        </p:nvSpPr>
        <p:spPr/>
        <p:txBody>
          <a:bodyPr/>
          <a:lstStyle/>
          <a:p>
            <a:r>
              <a:rPr lang="en-US" altLang="ko-KR"/>
              <a:t>Modeling Example: Regression</a:t>
            </a:r>
          </a:p>
        </p:txBody>
      </p:sp>
      <p:sp>
        <p:nvSpPr>
          <p:cNvPr id="54275" name="Rectangle 3">
            <a:extLst>
              <a:ext uri="{FF2B5EF4-FFF2-40B4-BE49-F238E27FC236}">
                <a16:creationId xmlns:a16="http://schemas.microsoft.com/office/drawing/2014/main" id="{A82638C3-7862-48ED-96BE-6722BF0D279C}"/>
              </a:ext>
            </a:extLst>
          </p:cNvPr>
          <p:cNvSpPr>
            <a:spLocks noGrp="1" noChangeArrowheads="1"/>
          </p:cNvSpPr>
          <p:nvPr>
            <p:ph idx="10"/>
          </p:nvPr>
        </p:nvSpPr>
        <p:spPr/>
        <p:txBody>
          <a:bodyPr/>
          <a:lstStyle/>
          <a:p>
            <a:r>
              <a:rPr lang="en-US" altLang="ko-KR"/>
              <a:t>carReg &lt;- lm(speed~dist, data=cars)</a:t>
            </a:r>
          </a:p>
          <a:p>
            <a:r>
              <a:rPr lang="en-US" altLang="ko-KR"/>
              <a:t>carReg = becomes an object</a:t>
            </a:r>
          </a:p>
          <a:p>
            <a:r>
              <a:rPr lang="en-US" altLang="ko-KR"/>
              <a:t>to get summary of this regression, we type</a:t>
            </a:r>
          </a:p>
          <a:p>
            <a:r>
              <a:rPr lang="en-US" altLang="ko-KR"/>
              <a:t>summary(carReg)</a:t>
            </a:r>
          </a:p>
          <a:p>
            <a:r>
              <a:rPr lang="en-US" altLang="ko-KR"/>
              <a:t>to get only coefficients, we type</a:t>
            </a:r>
          </a:p>
          <a:p>
            <a:r>
              <a:rPr lang="en-US" altLang="ko-KR"/>
              <a:t>coef(carReg), or carReg$coef</a:t>
            </a:r>
          </a:p>
          <a:p>
            <a:r>
              <a:rPr lang="en-US" altLang="ko-KR"/>
              <a:t>don’t want intercept? add 0, so</a:t>
            </a:r>
          </a:p>
          <a:p>
            <a:r>
              <a:rPr lang="en-US" altLang="ko-KR"/>
              <a:t>carReg &lt;- lm(speed~0+dist, data=cars)</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605C129-D8BC-4A4A-97A0-2A92943A0C70}"/>
              </a:ext>
            </a:extLst>
          </p:cNvPr>
          <p:cNvSpPr>
            <a:spLocks noGrp="1" noChangeArrowheads="1"/>
          </p:cNvSpPr>
          <p:nvPr>
            <p:ph type="title"/>
          </p:nvPr>
        </p:nvSpPr>
        <p:spPr/>
        <p:txBody>
          <a:bodyPr/>
          <a:lstStyle/>
          <a:p>
            <a:r>
              <a:rPr lang="ko-KR" altLang="en-US" dirty="0"/>
              <a:t>요약하면 </a:t>
            </a:r>
            <a:endParaRPr lang="en-US" altLang="ko-KR" dirty="0"/>
          </a:p>
        </p:txBody>
      </p:sp>
      <p:sp>
        <p:nvSpPr>
          <p:cNvPr id="56323" name="Rectangle 3">
            <a:extLst>
              <a:ext uri="{FF2B5EF4-FFF2-40B4-BE49-F238E27FC236}">
                <a16:creationId xmlns:a16="http://schemas.microsoft.com/office/drawing/2014/main" id="{87603F57-5F9D-408B-9E3A-4911C1747AA9}"/>
              </a:ext>
            </a:extLst>
          </p:cNvPr>
          <p:cNvSpPr>
            <a:spLocks noGrp="1" noChangeArrowheads="1"/>
          </p:cNvSpPr>
          <p:nvPr>
            <p:ph idx="10"/>
          </p:nvPr>
        </p:nvSpPr>
        <p:spPr/>
        <p:txBody>
          <a:bodyPr/>
          <a:lstStyle/>
          <a:p>
            <a:r>
              <a:rPr lang="ko-KR" altLang="en-US" dirty="0"/>
              <a:t>효율적인 효과적인 데이터 처리 및 저장 </a:t>
            </a:r>
            <a:r>
              <a:rPr lang="en-US" altLang="ko-KR" dirty="0"/>
              <a:t> </a:t>
            </a:r>
          </a:p>
          <a:p>
            <a:r>
              <a:rPr lang="ko-KR" altLang="en-US" dirty="0"/>
              <a:t>방대한</a:t>
            </a:r>
            <a:r>
              <a:rPr lang="en-US" altLang="ko-KR" dirty="0"/>
              <a:t>, </a:t>
            </a:r>
            <a:r>
              <a:rPr lang="ko-KR" altLang="en-US" dirty="0"/>
              <a:t>일관성 있는 데이터 분석 도구 </a:t>
            </a:r>
            <a:r>
              <a:rPr lang="en-US" altLang="ko-KR" dirty="0"/>
              <a:t> </a:t>
            </a:r>
          </a:p>
          <a:p>
            <a:r>
              <a:rPr lang="ko-KR" altLang="en-US" dirty="0"/>
              <a:t>유용한 그래픽 도구 및 디스플레이 </a:t>
            </a:r>
            <a:r>
              <a:rPr lang="en-US" altLang="ko-KR" dirty="0"/>
              <a:t> </a:t>
            </a:r>
          </a:p>
          <a:p>
            <a:pPr lvl="1"/>
            <a:r>
              <a:rPr lang="ko-KR" altLang="en-US" dirty="0"/>
              <a:t>화면</a:t>
            </a:r>
            <a:r>
              <a:rPr lang="en-US" altLang="ko-KR" dirty="0"/>
              <a:t>, </a:t>
            </a:r>
            <a:r>
              <a:rPr lang="ko-KR" altLang="en-US" dirty="0"/>
              <a:t>파일</a:t>
            </a:r>
            <a:endParaRPr lang="en-US" altLang="ko-KR" dirty="0"/>
          </a:p>
          <a:p>
            <a:r>
              <a:rPr lang="ko-KR" altLang="en-US" dirty="0"/>
              <a:t>잘 만들어진</a:t>
            </a:r>
            <a:r>
              <a:rPr lang="en-US" altLang="ko-KR" dirty="0"/>
              <a:t>, </a:t>
            </a:r>
            <a:r>
              <a:rPr lang="ko-KR" altLang="en-US" dirty="0"/>
              <a:t>단순한</a:t>
            </a:r>
            <a:r>
              <a:rPr lang="en-US" altLang="ko-KR" dirty="0"/>
              <a:t>, </a:t>
            </a:r>
            <a:r>
              <a:rPr lang="ko-KR" altLang="en-US" dirty="0"/>
              <a:t>효과적인 프로그래밍 도구 </a:t>
            </a:r>
            <a:r>
              <a:rPr lang="en-US" altLang="ko-KR" dirty="0"/>
              <a:t> </a:t>
            </a:r>
          </a:p>
          <a:p>
            <a:endParaRPr lang="en-US" altLang="ko-K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4A27127-CEE8-4299-B5E7-B79478921F26}"/>
              </a:ext>
            </a:extLst>
          </p:cNvPr>
          <p:cNvSpPr>
            <a:spLocks noGrp="1" noChangeArrowheads="1"/>
          </p:cNvSpPr>
          <p:nvPr>
            <p:ph type="title"/>
          </p:nvPr>
        </p:nvSpPr>
        <p:spPr/>
        <p:txBody>
          <a:bodyPr/>
          <a:lstStyle/>
          <a:p>
            <a:r>
              <a:rPr lang="en-US" altLang="ko-KR" dirty="0"/>
              <a:t>R </a:t>
            </a:r>
            <a:r>
              <a:rPr lang="ko-KR" altLang="en-US" dirty="0"/>
              <a:t>에 대한 </a:t>
            </a:r>
            <a:r>
              <a:rPr lang="en-US" altLang="ko-KR" dirty="0"/>
              <a:t>resource </a:t>
            </a:r>
          </a:p>
        </p:txBody>
      </p:sp>
      <p:sp>
        <p:nvSpPr>
          <p:cNvPr id="58371" name="Rectangle 3">
            <a:extLst>
              <a:ext uri="{FF2B5EF4-FFF2-40B4-BE49-F238E27FC236}">
                <a16:creationId xmlns:a16="http://schemas.microsoft.com/office/drawing/2014/main" id="{6E1BD5AE-9270-41BE-BCA9-2AC326EAE74D}"/>
              </a:ext>
            </a:extLst>
          </p:cNvPr>
          <p:cNvSpPr>
            <a:spLocks noGrp="1" noChangeArrowheads="1"/>
          </p:cNvSpPr>
          <p:nvPr>
            <p:ph idx="10"/>
          </p:nvPr>
        </p:nvSpPr>
        <p:spPr/>
        <p:txBody>
          <a:bodyPr/>
          <a:lstStyle/>
          <a:p>
            <a:r>
              <a:rPr lang="en-US" altLang="ko-KR" dirty="0"/>
              <a:t>R home page</a:t>
            </a:r>
          </a:p>
          <a:p>
            <a:pPr lvl="1"/>
            <a:r>
              <a:rPr lang="en-US" altLang="ko-KR" dirty="0">
                <a:hlinkClick r:id="rId3"/>
              </a:rPr>
              <a:t>http://www.r-project.org</a:t>
            </a:r>
            <a:endParaRPr lang="en-US" altLang="ko-KR" dirty="0"/>
          </a:p>
          <a:p>
            <a:r>
              <a:rPr lang="en-US" altLang="ko-KR" dirty="0"/>
              <a:t>R discussion group</a:t>
            </a:r>
          </a:p>
          <a:p>
            <a:pPr lvl="1"/>
            <a:r>
              <a:rPr lang="en-US" altLang="ko-KR" dirty="0">
                <a:hlinkClick r:id="rId4"/>
              </a:rPr>
              <a:t>http://www.stat.math.ethz.ch/mailman/listinfo/r-help</a:t>
            </a:r>
            <a:endParaRPr lang="en-US" altLang="ko-KR" dirty="0"/>
          </a:p>
          <a:p>
            <a:endParaRPr lang="en-US" altLang="ko-KR" dirty="0"/>
          </a:p>
          <a:p>
            <a:r>
              <a:rPr lang="en-US" altLang="ko-KR" dirty="0"/>
              <a:t>Search Google for R and Statistics</a:t>
            </a:r>
          </a:p>
          <a:p>
            <a:pPr lvl="1"/>
            <a:r>
              <a:rPr lang="ko-KR" altLang="en-US" dirty="0"/>
              <a:t>많은</a:t>
            </a:r>
            <a:r>
              <a:rPr lang="en-US" altLang="ko-KR" dirty="0"/>
              <a:t> </a:t>
            </a:r>
            <a:r>
              <a:rPr lang="ko-KR" altLang="en-US" dirty="0"/>
              <a:t>설명</a:t>
            </a:r>
            <a:r>
              <a:rPr lang="en-US" altLang="ko-KR" dirty="0"/>
              <a:t>, </a:t>
            </a:r>
            <a:r>
              <a:rPr lang="ko-KR" altLang="en-US" dirty="0"/>
              <a:t>예제</a:t>
            </a:r>
            <a:r>
              <a:rPr lang="en-US" altLang="ko-KR" dirty="0"/>
              <a:t>, </a:t>
            </a:r>
            <a:r>
              <a:rPr lang="ko-KR" altLang="en-US" dirty="0"/>
              <a:t>오류 대처 방법 </a:t>
            </a:r>
            <a:endParaRPr lang="en-US" altLang="ko-KR" dirty="0"/>
          </a:p>
          <a:p>
            <a:endParaRPr lang="en-US" altLang="ko-K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C5E7C7-719B-4D88-B08C-3395008C09BC}"/>
              </a:ext>
            </a:extLst>
          </p:cNvPr>
          <p:cNvSpPr>
            <a:spLocks noGrp="1"/>
          </p:cNvSpPr>
          <p:nvPr>
            <p:ph type="title"/>
          </p:nvPr>
        </p:nvSpPr>
        <p:spPr/>
        <p:txBody>
          <a:bodyPr/>
          <a:lstStyle/>
          <a:p>
            <a:r>
              <a:rPr lang="en-US" altLang="ko-KR" dirty="0"/>
              <a:t>R </a:t>
            </a:r>
            <a:r>
              <a:rPr lang="ko-KR" altLang="en-US" dirty="0"/>
              <a:t>기초</a:t>
            </a:r>
            <a:r>
              <a:rPr lang="en-US" altLang="ko-KR" dirty="0"/>
              <a:t> </a:t>
            </a:r>
            <a:r>
              <a:rPr lang="ko-KR" altLang="en-US" dirty="0"/>
              <a:t>연습</a:t>
            </a:r>
          </a:p>
        </p:txBody>
      </p:sp>
      <p:sp>
        <p:nvSpPr>
          <p:cNvPr id="3" name="내용 개체 틀 2">
            <a:extLst>
              <a:ext uri="{FF2B5EF4-FFF2-40B4-BE49-F238E27FC236}">
                <a16:creationId xmlns:a16="http://schemas.microsoft.com/office/drawing/2014/main" id="{65769500-F3A9-43B6-9490-8E5DD12E43EF}"/>
              </a:ext>
            </a:extLst>
          </p:cNvPr>
          <p:cNvSpPr>
            <a:spLocks noGrp="1"/>
          </p:cNvSpPr>
          <p:nvPr>
            <p:ph idx="10"/>
          </p:nvPr>
        </p:nvSpPr>
        <p:spPr/>
        <p:txBody>
          <a:bodyPr/>
          <a:lstStyle/>
          <a:p>
            <a:r>
              <a:rPr lang="ko-KR" altLang="en-US" dirty="0"/>
              <a:t>강의 들으면서 연습해 보기</a:t>
            </a:r>
          </a:p>
        </p:txBody>
      </p:sp>
    </p:spTree>
    <p:extLst>
      <p:ext uri="{BB962C8B-B14F-4D97-AF65-F5344CB8AC3E}">
        <p14:creationId xmlns:p14="http://schemas.microsoft.com/office/powerpoint/2010/main" val="7087408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428B47A-DFCD-41F0-BC25-F780423A8029}"/>
              </a:ext>
            </a:extLst>
          </p:cNvPr>
          <p:cNvSpPr>
            <a:spLocks noGrp="1" noChangeArrowheads="1"/>
          </p:cNvSpPr>
          <p:nvPr>
            <p:ph type="title"/>
          </p:nvPr>
        </p:nvSpPr>
        <p:spPr/>
        <p:txBody>
          <a:bodyPr/>
          <a:lstStyle/>
          <a:p>
            <a:pPr eaLnBrk="1" hangingPunct="1"/>
            <a:r>
              <a:rPr lang="en-US" altLang="ko-KR" dirty="0"/>
              <a:t>R</a:t>
            </a:r>
          </a:p>
        </p:txBody>
      </p:sp>
      <p:sp>
        <p:nvSpPr>
          <p:cNvPr id="5123" name="Rectangle 3">
            <a:extLst>
              <a:ext uri="{FF2B5EF4-FFF2-40B4-BE49-F238E27FC236}">
                <a16:creationId xmlns:a16="http://schemas.microsoft.com/office/drawing/2014/main" id="{2FA8C957-EFC2-479F-BC53-CECB0B0BF920}"/>
              </a:ext>
            </a:extLst>
          </p:cNvPr>
          <p:cNvSpPr>
            <a:spLocks noGrp="1" noChangeArrowheads="1"/>
          </p:cNvSpPr>
          <p:nvPr>
            <p:ph idx="10"/>
          </p:nvPr>
        </p:nvSpPr>
        <p:spPr/>
        <p:txBody>
          <a:bodyPr/>
          <a:lstStyle/>
          <a:p>
            <a:pPr eaLnBrk="1" hangingPunct="1"/>
            <a:r>
              <a:rPr lang="ko-KR" altLang="en-US" sz="1600" dirty="0"/>
              <a:t>통계 및 데이터 분석용 소프트웨어 </a:t>
            </a:r>
            <a:endParaRPr lang="en-US" altLang="ko-KR" sz="1600" dirty="0"/>
          </a:p>
          <a:p>
            <a:pPr eaLnBrk="1" hangingPunct="1"/>
            <a:r>
              <a:rPr lang="ko-KR" altLang="en-US" sz="1600" dirty="0"/>
              <a:t>역사</a:t>
            </a:r>
            <a:endParaRPr lang="en-US" altLang="ko-KR" sz="1600" dirty="0"/>
          </a:p>
          <a:p>
            <a:pPr lvl="1" eaLnBrk="1" hangingPunct="1"/>
            <a:r>
              <a:rPr lang="en-US" altLang="ko-KR" sz="1600" dirty="0"/>
              <a:t>S </a:t>
            </a:r>
            <a:r>
              <a:rPr lang="ko-KR" altLang="en-US" sz="1600" dirty="0"/>
              <a:t>언어에 기반 </a:t>
            </a:r>
            <a:endParaRPr lang="en-US" altLang="ko-KR" sz="1600" dirty="0"/>
          </a:p>
          <a:p>
            <a:pPr lvl="2" eaLnBrk="1" hangingPunct="1"/>
            <a:r>
              <a:rPr lang="ko-KR" altLang="en-US" sz="1600" dirty="0"/>
              <a:t>미국</a:t>
            </a:r>
            <a:r>
              <a:rPr lang="en-US" altLang="ko-KR" sz="1600" dirty="0"/>
              <a:t> Bell</a:t>
            </a:r>
            <a:r>
              <a:rPr lang="ko-KR" altLang="en-US" sz="1600" dirty="0"/>
              <a:t> </a:t>
            </a:r>
            <a:r>
              <a:rPr lang="en-US" altLang="ko-KR" sz="1600" dirty="0"/>
              <a:t>Lab </a:t>
            </a:r>
            <a:r>
              <a:rPr lang="ko-KR" altLang="en-US" sz="1600" dirty="0"/>
              <a:t>에서 전화 요금 계산을 위하여 </a:t>
            </a:r>
            <a:r>
              <a:rPr lang="en-US" altLang="ko-KR" sz="1600" dirty="0"/>
              <a:t>John Chamber </a:t>
            </a:r>
            <a:r>
              <a:rPr lang="ko-KR" altLang="en-US" sz="1600" dirty="0"/>
              <a:t>가</a:t>
            </a:r>
            <a:r>
              <a:rPr lang="en-US" altLang="ko-KR" sz="1600" dirty="0"/>
              <a:t> </a:t>
            </a:r>
            <a:r>
              <a:rPr lang="ko-KR" altLang="en-US" sz="1600" dirty="0"/>
              <a:t>개발 </a:t>
            </a:r>
            <a:r>
              <a:rPr lang="en-US" altLang="ko-KR" sz="1600" dirty="0"/>
              <a:t>(1976)</a:t>
            </a:r>
          </a:p>
          <a:p>
            <a:pPr lvl="1" eaLnBrk="1" hangingPunct="1"/>
            <a:r>
              <a:rPr lang="en-US" altLang="ko-KR" sz="1600" dirty="0"/>
              <a:t>R</a:t>
            </a:r>
            <a:r>
              <a:rPr lang="ko-KR" altLang="en-US" sz="1600" dirty="0"/>
              <a:t> 언어 </a:t>
            </a:r>
            <a:endParaRPr lang="en-US" altLang="ko-KR" sz="1600" dirty="0"/>
          </a:p>
          <a:p>
            <a:pPr lvl="2" eaLnBrk="1" hangingPunct="1"/>
            <a:r>
              <a:rPr lang="ko-KR" altLang="en-US" sz="1600" dirty="0"/>
              <a:t>통계 계산 및 그래픽을 위한 도구 </a:t>
            </a:r>
            <a:endParaRPr lang="en-US" altLang="ko-KR" sz="1600" dirty="0"/>
          </a:p>
          <a:p>
            <a:pPr lvl="2" eaLnBrk="1" hangingPunct="1"/>
            <a:r>
              <a:rPr lang="ko-KR" altLang="en-US" sz="1600" dirty="0"/>
              <a:t>뉴질랜드 오클랜드에서 </a:t>
            </a:r>
            <a:r>
              <a:rPr lang="en-US" altLang="ko-KR" sz="1600" dirty="0"/>
              <a:t>Robert Gentleman, Ross Ihaka </a:t>
            </a:r>
            <a:r>
              <a:rPr lang="ko-KR" altLang="en-US" sz="1600" dirty="0"/>
              <a:t>교수가 개발을 시작 </a:t>
            </a:r>
            <a:r>
              <a:rPr lang="en-US" altLang="ko-KR" sz="1600" dirty="0"/>
              <a:t>(1992)</a:t>
            </a:r>
          </a:p>
          <a:p>
            <a:pPr lvl="2" eaLnBrk="1" hangingPunct="1"/>
            <a:r>
              <a:rPr lang="en-US" altLang="ko-KR" sz="1600" dirty="0"/>
              <a:t>GPL </a:t>
            </a:r>
            <a:r>
              <a:rPr lang="ko-KR" altLang="en-US" sz="1600" dirty="0"/>
              <a:t>라이선스로 소스코드를 공개</a:t>
            </a:r>
            <a:endParaRPr lang="en-US" altLang="ko-KR" sz="1600" dirty="0"/>
          </a:p>
          <a:p>
            <a:pPr lvl="2" eaLnBrk="1" hangingPunct="1"/>
            <a:r>
              <a:rPr lang="en-US" altLang="ko-KR" sz="1600" dirty="0"/>
              <a:t>R </a:t>
            </a:r>
            <a:r>
              <a:rPr lang="ko-KR" altLang="en-US" sz="1600" dirty="0"/>
              <a:t>코어 그룹에서 개발 </a:t>
            </a:r>
            <a:r>
              <a:rPr lang="en-US" altLang="ko-KR" sz="1600" dirty="0"/>
              <a:t>2000</a:t>
            </a:r>
            <a:r>
              <a:rPr lang="ko-KR" altLang="en-US" sz="1600" dirty="0"/>
              <a:t>년에 </a:t>
            </a:r>
            <a:r>
              <a:rPr lang="en-US" altLang="ko-KR" sz="1600" dirty="0"/>
              <a:t>R 1.0.0 </a:t>
            </a:r>
            <a:r>
              <a:rPr lang="ko-KR" altLang="en-US" sz="1600" dirty="0"/>
              <a:t>으로 배포 </a:t>
            </a:r>
            <a:endParaRPr lang="en-US" altLang="ko-KR" sz="1600" dirty="0"/>
          </a:p>
          <a:p>
            <a:pPr eaLnBrk="1" hangingPunct="1"/>
            <a:r>
              <a:rPr lang="ko-KR" altLang="en-US" sz="1600" dirty="0"/>
              <a:t>특성</a:t>
            </a:r>
            <a:endParaRPr lang="en-US" altLang="ko-KR" sz="1600" dirty="0"/>
          </a:p>
          <a:p>
            <a:pPr lvl="1" eaLnBrk="1" hangingPunct="1"/>
            <a:r>
              <a:rPr lang="en-US" altLang="ko-KR" sz="1600" dirty="0"/>
              <a:t>Free and Open Source Software</a:t>
            </a:r>
          </a:p>
          <a:p>
            <a:pPr lvl="1" eaLnBrk="1" hangingPunct="1"/>
            <a:r>
              <a:rPr lang="en-US" altLang="ko-KR" sz="1600" dirty="0"/>
              <a:t>Programming Environment</a:t>
            </a:r>
          </a:p>
          <a:p>
            <a:pPr lvl="1" eaLnBrk="1" hangingPunct="1"/>
            <a:r>
              <a:rPr lang="en-US" altLang="ko-KR" sz="1600" dirty="0"/>
              <a:t>Interpreted Language</a:t>
            </a:r>
          </a:p>
          <a:p>
            <a:pPr lvl="2" eaLnBrk="1" hangingPunct="1"/>
            <a:r>
              <a:rPr lang="en-US" altLang="ko-KR" sz="1600" dirty="0"/>
              <a:t>Batch</a:t>
            </a:r>
            <a:r>
              <a:rPr lang="ko-KR" altLang="en-US" sz="1600" dirty="0"/>
              <a:t> </a:t>
            </a:r>
            <a:r>
              <a:rPr lang="en-US" altLang="ko-KR" sz="1600" dirty="0"/>
              <a:t>mode, interactive mode </a:t>
            </a:r>
            <a:r>
              <a:rPr lang="ko-KR" altLang="en-US" sz="1600" dirty="0"/>
              <a:t>가</a:t>
            </a:r>
            <a:r>
              <a:rPr lang="en-US" altLang="ko-KR" sz="1600" dirty="0"/>
              <a:t> </a:t>
            </a:r>
            <a:r>
              <a:rPr lang="ko-KR" altLang="en-US" sz="1600" dirty="0"/>
              <a:t>가능 </a:t>
            </a:r>
            <a:endParaRPr lang="en-US" altLang="ko-KR" sz="1600" dirty="0"/>
          </a:p>
          <a:p>
            <a:pPr lvl="1" eaLnBrk="1" hangingPunct="1"/>
            <a:r>
              <a:rPr lang="en-US" altLang="ko-KR" sz="1600" dirty="0"/>
              <a:t>Large</a:t>
            </a:r>
            <a:r>
              <a:rPr lang="ko-KR" altLang="en-US" sz="1600" dirty="0"/>
              <a:t> </a:t>
            </a:r>
            <a:r>
              <a:rPr lang="en-US" altLang="ko-KR" sz="1600" dirty="0"/>
              <a:t>Data Storage, Analysis, Graphing </a:t>
            </a:r>
            <a:r>
              <a:rPr lang="ko-KR" altLang="en-US" sz="1600" dirty="0"/>
              <a:t>에 적합 </a:t>
            </a:r>
            <a:endParaRPr lang="en-US" altLang="ko-KR" sz="1600" dirty="0"/>
          </a:p>
          <a:p>
            <a:pPr eaLnBrk="1" hangingPunct="1"/>
            <a:endParaRPr lang="en-US" altLang="ko-KR" dirty="0"/>
          </a:p>
          <a:p>
            <a:pPr eaLnBrk="1" hangingPunct="1"/>
            <a:endParaRPr lang="en-US" altLang="ko-K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2815F17-1C24-48F7-B3F8-040A910AF791}"/>
              </a:ext>
            </a:extLst>
          </p:cNvPr>
          <p:cNvSpPr>
            <a:spLocks noGrp="1" noChangeArrowheads="1"/>
          </p:cNvSpPr>
          <p:nvPr>
            <p:ph type="title"/>
          </p:nvPr>
        </p:nvSpPr>
        <p:spPr/>
        <p:txBody>
          <a:bodyPr/>
          <a:lstStyle/>
          <a:p>
            <a:pPr eaLnBrk="1" hangingPunct="1"/>
            <a:r>
              <a:rPr lang="en-US" altLang="ko-KR" dirty="0"/>
              <a:t>R </a:t>
            </a:r>
            <a:r>
              <a:rPr lang="ko-KR" altLang="en-US" dirty="0"/>
              <a:t>언어</a:t>
            </a:r>
            <a:r>
              <a:rPr lang="en-US" altLang="ko-KR" dirty="0"/>
              <a:t> </a:t>
            </a:r>
            <a:r>
              <a:rPr lang="ko-KR" altLang="en-US" dirty="0"/>
              <a:t>및 개발 환경</a:t>
            </a:r>
            <a:endParaRPr lang="en-US" altLang="ko-KR" dirty="0"/>
          </a:p>
        </p:txBody>
      </p:sp>
      <p:sp>
        <p:nvSpPr>
          <p:cNvPr id="7171" name="Rectangle 3">
            <a:extLst>
              <a:ext uri="{FF2B5EF4-FFF2-40B4-BE49-F238E27FC236}">
                <a16:creationId xmlns:a16="http://schemas.microsoft.com/office/drawing/2014/main" id="{4E83F7B3-2F1D-4316-9D43-39C0D9DF477F}"/>
              </a:ext>
            </a:extLst>
          </p:cNvPr>
          <p:cNvSpPr>
            <a:spLocks noGrp="1" noChangeArrowheads="1"/>
          </p:cNvSpPr>
          <p:nvPr>
            <p:ph idx="10"/>
          </p:nvPr>
        </p:nvSpPr>
        <p:spPr/>
        <p:txBody>
          <a:bodyPr/>
          <a:lstStyle/>
          <a:p>
            <a:pPr eaLnBrk="1" hangingPunct="1"/>
            <a:r>
              <a:rPr lang="en-US" altLang="ko-KR" sz="2000" dirty="0">
                <a:hlinkClick r:id="rId3"/>
              </a:rPr>
              <a:t>R foundation </a:t>
            </a:r>
          </a:p>
          <a:p>
            <a:pPr lvl="1" eaLnBrk="1" hangingPunct="1"/>
            <a:r>
              <a:rPr lang="en-US" altLang="ko-KR" dirty="0"/>
              <a:t>R </a:t>
            </a:r>
            <a:r>
              <a:rPr lang="ko-KR" altLang="en-US" dirty="0"/>
              <a:t>언어 표준 및 패키지관리</a:t>
            </a:r>
            <a:endParaRPr lang="en-US" altLang="ko-KR" dirty="0">
              <a:hlinkClick r:id="rId3"/>
            </a:endParaRPr>
          </a:p>
          <a:p>
            <a:pPr lvl="1" eaLnBrk="1" hangingPunct="1"/>
            <a:r>
              <a:rPr lang="en-US" altLang="ko-KR" dirty="0">
                <a:hlinkClick r:id="rId3"/>
              </a:rPr>
              <a:t>www.r-project.org(</a:t>
            </a:r>
            <a:r>
              <a:rPr lang="ko-KR" altLang="en-US" dirty="0">
                <a:hlinkClick r:id="rId3"/>
              </a:rPr>
              <a:t>공식 </a:t>
            </a:r>
            <a:r>
              <a:rPr lang="en-US" altLang="ko-KR" dirty="0">
                <a:hlinkClick r:id="rId3"/>
              </a:rPr>
              <a:t>R </a:t>
            </a:r>
            <a:r>
              <a:rPr lang="ko-KR" altLang="en-US" dirty="0">
                <a:hlinkClick r:id="rId3"/>
              </a:rPr>
              <a:t>웹사이트</a:t>
            </a:r>
            <a:r>
              <a:rPr lang="en-US" altLang="ko-KR" dirty="0"/>
              <a:t>):</a:t>
            </a:r>
          </a:p>
          <a:p>
            <a:pPr lvl="1" eaLnBrk="1" hangingPunct="1"/>
            <a:r>
              <a:rPr lang="en-US" altLang="ko-KR" dirty="0"/>
              <a:t>CRAN(</a:t>
            </a:r>
            <a:r>
              <a:rPr lang="ko-KR" altLang="en-US" dirty="0"/>
              <a:t>다운로드 사이트</a:t>
            </a:r>
            <a:r>
              <a:rPr lang="en-US" altLang="ko-KR" dirty="0"/>
              <a:t>)</a:t>
            </a:r>
          </a:p>
          <a:p>
            <a:pPr lvl="1" eaLnBrk="1" hangingPunct="1"/>
            <a:r>
              <a:rPr lang="en-US" altLang="ko-KR" dirty="0"/>
              <a:t>Current Version: R-4.02 (2020.08)</a:t>
            </a:r>
          </a:p>
          <a:p>
            <a:pPr eaLnBrk="1" hangingPunct="1"/>
            <a:r>
              <a:rPr lang="en-US" altLang="ko-KR" sz="2000" dirty="0"/>
              <a:t>CRAN(Comprehensive R Archive Network) </a:t>
            </a:r>
          </a:p>
          <a:p>
            <a:pPr lvl="1" eaLnBrk="1" hangingPunct="1"/>
            <a:r>
              <a:rPr lang="en-US" altLang="ko-KR" dirty="0">
                <a:hlinkClick r:id="rId4"/>
              </a:rPr>
              <a:t>http://cran.r-project.org(R</a:t>
            </a:r>
            <a:r>
              <a:rPr lang="ko-KR" altLang="en-US" dirty="0"/>
              <a:t> 배포사이트</a:t>
            </a:r>
            <a:r>
              <a:rPr lang="en-US" altLang="ko-KR" dirty="0"/>
              <a:t>)</a:t>
            </a:r>
          </a:p>
          <a:p>
            <a:pPr lvl="1" eaLnBrk="1" hangingPunct="1"/>
            <a:r>
              <a:rPr lang="en-US" altLang="ko-KR" dirty="0"/>
              <a:t>R base </a:t>
            </a:r>
            <a:r>
              <a:rPr lang="ko-KR" altLang="en-US" dirty="0"/>
              <a:t>및 </a:t>
            </a:r>
            <a:r>
              <a:rPr lang="en-US" altLang="ko-KR" dirty="0" err="1"/>
              <a:t>Rgui</a:t>
            </a:r>
            <a:r>
              <a:rPr lang="en-US" altLang="ko-KR" dirty="0"/>
              <a:t>(IDE) </a:t>
            </a:r>
            <a:r>
              <a:rPr lang="ko-KR" altLang="en-US" dirty="0"/>
              <a:t>제공 </a:t>
            </a:r>
            <a:r>
              <a:rPr lang="en-US" altLang="ko-KR" dirty="0"/>
              <a:t>- Linux, Window, Mac </a:t>
            </a:r>
            <a:r>
              <a:rPr lang="ko-KR" altLang="en-US" dirty="0"/>
              <a:t>버전</a:t>
            </a:r>
            <a:endParaRPr lang="en-US" altLang="ko-KR" dirty="0"/>
          </a:p>
          <a:p>
            <a:pPr eaLnBrk="1" hangingPunct="1"/>
            <a:r>
              <a:rPr lang="en-US" altLang="ko-KR" sz="2000" dirty="0" err="1"/>
              <a:t>Rstudio</a:t>
            </a:r>
            <a:r>
              <a:rPr lang="en-US" altLang="ko-KR" sz="2000" dirty="0"/>
              <a:t> </a:t>
            </a:r>
            <a:r>
              <a:rPr lang="en-US" altLang="ko-KR" sz="2000" dirty="0">
                <a:sym typeface="Wingdings" panose="05000000000000000000" pitchFamily="2" charset="2"/>
              </a:rPr>
              <a:t> </a:t>
            </a:r>
            <a:r>
              <a:rPr lang="en-US" altLang="ko-KR" sz="2000" dirty="0">
                <a:hlinkClick r:id="rId5"/>
              </a:rPr>
              <a:t>https://rstudio.com/</a:t>
            </a:r>
            <a:endParaRPr lang="en-US" altLang="ko-KR" sz="2000" dirty="0"/>
          </a:p>
          <a:p>
            <a:pPr lvl="1" eaLnBrk="1" hangingPunct="1"/>
            <a:r>
              <a:rPr lang="ko-KR" altLang="en-US" dirty="0"/>
              <a:t>상용화된 </a:t>
            </a:r>
            <a:r>
              <a:rPr lang="en-US" altLang="ko-KR" dirty="0"/>
              <a:t>IDE, </a:t>
            </a:r>
            <a:r>
              <a:rPr lang="ko-KR" altLang="en-US" dirty="0"/>
              <a:t>기본</a:t>
            </a:r>
            <a:r>
              <a:rPr lang="en-US" altLang="ko-KR" dirty="0"/>
              <a:t> </a:t>
            </a:r>
            <a:r>
              <a:rPr lang="ko-KR" altLang="en-US" dirty="0"/>
              <a:t>버전은 무료</a:t>
            </a:r>
            <a:endParaRPr lang="en-US" altLang="ko-KR" dirty="0"/>
          </a:p>
          <a:p>
            <a:pPr lvl="1" eaLnBrk="1" hangingPunct="1"/>
            <a:r>
              <a:rPr lang="en-US" altLang="ko-KR" dirty="0" err="1"/>
              <a:t>rmarkdown</a:t>
            </a:r>
            <a:r>
              <a:rPr lang="en-US" altLang="ko-KR" dirty="0"/>
              <a:t> – notebook style, HTML,</a:t>
            </a:r>
            <a:r>
              <a:rPr lang="ko-KR" altLang="en-US" dirty="0"/>
              <a:t> </a:t>
            </a:r>
            <a:r>
              <a:rPr lang="en-US" altLang="ko-KR" dirty="0"/>
              <a:t>PPT</a:t>
            </a:r>
            <a:r>
              <a:rPr lang="ko-KR" altLang="en-US" dirty="0"/>
              <a:t> 포맷으로 변환 </a:t>
            </a:r>
            <a:endParaRPr lang="en-US" altLang="ko-KR" dirty="0"/>
          </a:p>
          <a:p>
            <a:pPr eaLnBrk="1" hangingPunct="1"/>
            <a:r>
              <a:rPr lang="en-US" altLang="ko-KR" sz="2000" dirty="0"/>
              <a:t>Web</a:t>
            </a:r>
            <a:r>
              <a:rPr lang="ko-KR" altLang="en-US" sz="2000" dirty="0"/>
              <a:t> </a:t>
            </a:r>
            <a:r>
              <a:rPr lang="en-US" altLang="ko-KR" sz="2000" dirty="0"/>
              <a:t>Note Style</a:t>
            </a:r>
          </a:p>
          <a:p>
            <a:pPr lvl="1" eaLnBrk="1" hangingPunct="1"/>
            <a:r>
              <a:rPr lang="en-US" altLang="ko-KR" dirty="0" err="1"/>
              <a:t>colab</a:t>
            </a:r>
            <a:r>
              <a:rPr lang="en-US" altLang="ko-KR" dirty="0"/>
              <a:t>,</a:t>
            </a:r>
            <a:r>
              <a:rPr lang="ko-KR" altLang="en-US" dirty="0"/>
              <a:t> </a:t>
            </a:r>
            <a:r>
              <a:rPr lang="en-US" altLang="ko-KR" dirty="0" err="1"/>
              <a:t>kaggle</a:t>
            </a:r>
            <a:r>
              <a:rPr lang="en-US" altLang="ko-KR" dirty="0"/>
              <a:t>,</a:t>
            </a:r>
            <a:r>
              <a:rPr lang="ko-KR" altLang="en-US" dirty="0"/>
              <a:t> </a:t>
            </a:r>
            <a:r>
              <a:rPr lang="en-US" altLang="ko-KR" dirty="0" err="1"/>
              <a:t>jupyter</a:t>
            </a:r>
            <a:r>
              <a:rPr lang="en-US" altLang="ko-KR" dirty="0"/>
              <a:t>,</a:t>
            </a:r>
            <a:r>
              <a:rPr lang="ko-KR" altLang="en-US" dirty="0"/>
              <a:t> </a:t>
            </a:r>
            <a:r>
              <a:rPr lang="en-US" altLang="ko-KR" dirty="0" err="1"/>
              <a:t>bookdown</a:t>
            </a:r>
            <a:r>
              <a:rPr lang="en-US" altLang="ko-KR" dirty="0"/>
              <a:t>,</a:t>
            </a:r>
            <a:r>
              <a:rPr lang="ko-KR" altLang="en-US" dirty="0"/>
              <a:t> 등</a:t>
            </a:r>
            <a:endParaRPr lang="en-US" altLang="ko-KR" dirty="0"/>
          </a:p>
          <a:p>
            <a:pPr eaLnBrk="1" hangingPunct="1"/>
            <a:endParaRPr lang="en-US" altLang="ko-KR" sz="20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FA54E67-1424-41FF-B92D-076F65840BE6}"/>
              </a:ext>
            </a:extLst>
          </p:cNvPr>
          <p:cNvSpPr>
            <a:spLocks noGrp="1" noChangeArrowheads="1"/>
          </p:cNvSpPr>
          <p:nvPr>
            <p:ph type="title"/>
          </p:nvPr>
        </p:nvSpPr>
        <p:spPr/>
        <p:txBody>
          <a:bodyPr/>
          <a:lstStyle/>
          <a:p>
            <a:pPr eaLnBrk="1" hangingPunct="1"/>
            <a:r>
              <a:rPr lang="ko-KR" altLang="en-US" sz="2400" dirty="0"/>
              <a:t>장단점</a:t>
            </a:r>
            <a:endParaRPr lang="en-US" altLang="ko-KR" sz="2400" dirty="0"/>
          </a:p>
        </p:txBody>
      </p:sp>
      <p:sp>
        <p:nvSpPr>
          <p:cNvPr id="13315" name="Rectangle 3">
            <a:extLst>
              <a:ext uri="{FF2B5EF4-FFF2-40B4-BE49-F238E27FC236}">
                <a16:creationId xmlns:a16="http://schemas.microsoft.com/office/drawing/2014/main" id="{4E2C7875-9D9C-4AD6-BA91-652FE8CA5409}"/>
              </a:ext>
            </a:extLst>
          </p:cNvPr>
          <p:cNvSpPr>
            <a:spLocks noGrp="1" noChangeArrowheads="1"/>
          </p:cNvSpPr>
          <p:nvPr>
            <p:ph idx="10"/>
          </p:nvPr>
        </p:nvSpPr>
        <p:spPr/>
        <p:txBody>
          <a:bodyPr/>
          <a:lstStyle/>
          <a:p>
            <a:pPr eaLnBrk="1" hangingPunct="1"/>
            <a:r>
              <a:rPr lang="ko-KR" altLang="en-US" sz="1800" dirty="0"/>
              <a:t>장점</a:t>
            </a:r>
            <a:endParaRPr lang="en-US" altLang="ko-KR" sz="1800" dirty="0"/>
          </a:p>
          <a:p>
            <a:pPr lvl="1" eaLnBrk="1" hangingPunct="1"/>
            <a:r>
              <a:rPr lang="en-US" altLang="ko-KR" sz="1600" dirty="0"/>
              <a:t>Free</a:t>
            </a:r>
            <a:r>
              <a:rPr lang="ko-KR" altLang="en-US" sz="1600" dirty="0"/>
              <a:t> </a:t>
            </a:r>
            <a:r>
              <a:rPr lang="en-US" altLang="ko-KR" sz="1600" dirty="0"/>
              <a:t>and</a:t>
            </a:r>
            <a:r>
              <a:rPr lang="ko-KR" altLang="en-US" sz="1600" dirty="0"/>
              <a:t> </a:t>
            </a:r>
            <a:r>
              <a:rPr lang="en-US" altLang="ko-KR" sz="1600" dirty="0"/>
              <a:t>open</a:t>
            </a:r>
            <a:r>
              <a:rPr lang="ko-KR" altLang="en-US" sz="1600" dirty="0"/>
              <a:t> </a:t>
            </a:r>
            <a:r>
              <a:rPr lang="en-US" altLang="ko-KR" sz="1600" dirty="0"/>
              <a:t>source</a:t>
            </a:r>
          </a:p>
          <a:p>
            <a:pPr lvl="1" eaLnBrk="1" hangingPunct="1"/>
            <a:r>
              <a:rPr lang="ko-KR" altLang="en-US" sz="1600" dirty="0"/>
              <a:t>사용자 </a:t>
            </a:r>
            <a:r>
              <a:rPr lang="en-US" altLang="ko-KR" sz="1600" dirty="0"/>
              <a:t>Community </a:t>
            </a:r>
          </a:p>
          <a:p>
            <a:pPr lvl="1" eaLnBrk="1" hangingPunct="1"/>
            <a:r>
              <a:rPr lang="ko-KR" altLang="en-US" sz="1600" dirty="0"/>
              <a:t>확장성</a:t>
            </a:r>
            <a:r>
              <a:rPr lang="en-US" altLang="ko-KR" sz="1600" dirty="0"/>
              <a:t>, </a:t>
            </a:r>
            <a:r>
              <a:rPr lang="ko-KR" altLang="en-US" sz="1600" dirty="0"/>
              <a:t>유연성이 크다</a:t>
            </a:r>
            <a:r>
              <a:rPr lang="en-US" altLang="ko-KR" sz="1600" dirty="0"/>
              <a:t>.</a:t>
            </a:r>
          </a:p>
          <a:p>
            <a:pPr lvl="1" eaLnBrk="1" hangingPunct="1"/>
            <a:r>
              <a:rPr lang="ko-KR" altLang="en-US" sz="1600" dirty="0"/>
              <a:t>고급 통계</a:t>
            </a:r>
            <a:r>
              <a:rPr lang="en-US" altLang="ko-KR" sz="1600" dirty="0"/>
              <a:t>, </a:t>
            </a:r>
            <a:r>
              <a:rPr lang="ko-KR" altLang="en-US" sz="1600" dirty="0"/>
              <a:t>데이터 분석 도구 구현 </a:t>
            </a:r>
            <a:r>
              <a:rPr lang="en-US" altLang="ko-KR" sz="1600" dirty="0"/>
              <a:t>– Package</a:t>
            </a:r>
          </a:p>
          <a:p>
            <a:pPr lvl="1" eaLnBrk="1" hangingPunct="1"/>
            <a:r>
              <a:rPr lang="ko-KR" altLang="en-US" sz="1600" dirty="0"/>
              <a:t>다양한 그래픽 기능</a:t>
            </a:r>
            <a:endParaRPr lang="en-US" altLang="ko-KR" sz="1600" dirty="0"/>
          </a:p>
          <a:p>
            <a:pPr lvl="1" eaLnBrk="1" hangingPunct="1"/>
            <a:r>
              <a:rPr lang="ko-KR" altLang="en-US" dirty="0"/>
              <a:t>분석 알고리즘 함수에서  </a:t>
            </a:r>
            <a:br>
              <a:rPr lang="en-US" altLang="ko-KR" dirty="0"/>
            </a:br>
            <a:r>
              <a:rPr lang="en-US" altLang="ko-KR" dirty="0"/>
              <a:t>parameter </a:t>
            </a:r>
            <a:r>
              <a:rPr lang="ko-KR" altLang="en-US" dirty="0"/>
              <a:t>에 대하여 스마트한 </a:t>
            </a:r>
            <a:r>
              <a:rPr lang="en-US" altLang="ko-KR" dirty="0"/>
              <a:t>default value </a:t>
            </a:r>
            <a:r>
              <a:rPr lang="ko-KR" altLang="en-US" dirty="0"/>
              <a:t>를 제공 </a:t>
            </a:r>
            <a:endParaRPr lang="en-US" altLang="ko-KR" sz="1600" dirty="0"/>
          </a:p>
          <a:p>
            <a:pPr eaLnBrk="1" hangingPunct="1"/>
            <a:r>
              <a:rPr lang="ko-KR" altLang="en-US" sz="1800" dirty="0"/>
              <a:t>약점</a:t>
            </a:r>
            <a:endParaRPr lang="en-US" altLang="ko-KR" sz="1800" dirty="0"/>
          </a:p>
          <a:p>
            <a:pPr lvl="1" eaLnBrk="1" hangingPunct="1"/>
            <a:r>
              <a:rPr lang="ko-KR" altLang="en-US" sz="1600" dirty="0"/>
              <a:t>효율적으로 사용하기 위해서</a:t>
            </a:r>
            <a:r>
              <a:rPr lang="en-US" altLang="ko-KR" sz="1600" dirty="0"/>
              <a:t>, </a:t>
            </a:r>
            <a:r>
              <a:rPr lang="ko-KR" altLang="en-US" sz="1600" dirty="0"/>
              <a:t>고급 기능을 사용하기 위해서는 학습이 필요함 </a:t>
            </a:r>
            <a:endParaRPr lang="en-US" altLang="ko-KR" sz="1600" dirty="0"/>
          </a:p>
          <a:p>
            <a:pPr lvl="1" eaLnBrk="1" hangingPunct="1"/>
            <a:r>
              <a:rPr lang="en-US" altLang="ko-KR" sz="1600" dirty="0"/>
              <a:t>interpreter  </a:t>
            </a:r>
            <a:r>
              <a:rPr lang="ko-KR" altLang="en-US" sz="1600" dirty="0"/>
              <a:t>방식</a:t>
            </a:r>
            <a:r>
              <a:rPr lang="ko-KR" altLang="en-US" dirty="0"/>
              <a:t>이므로 </a:t>
            </a:r>
            <a:r>
              <a:rPr lang="ko-KR" altLang="en-US" sz="1600" dirty="0"/>
              <a:t>대용량의 데이터에 대하여 속도 저하</a:t>
            </a:r>
            <a:endParaRPr lang="en-US" altLang="ko-KR" sz="1600" dirty="0"/>
          </a:p>
          <a:p>
            <a:pPr eaLnBrk="1" hangingPunct="1"/>
            <a:endParaRPr lang="en-US" altLang="ko-KR" dirty="0"/>
          </a:p>
          <a:p>
            <a:pPr eaLnBrk="1" hangingPunct="1"/>
            <a:r>
              <a:rPr lang="ko-KR" altLang="en-US" dirty="0"/>
              <a:t>소프트웨어 개발 보다는 데이터 분석용 언어 및 플랫폼 </a:t>
            </a:r>
            <a:endParaRPr lang="en-US" altLang="ko-KR" dirty="0"/>
          </a:p>
          <a:p>
            <a:pPr eaLnBrk="1" hangingPunct="1"/>
            <a:r>
              <a:rPr lang="ko-KR" altLang="en-US" dirty="0"/>
              <a:t>데이터 분석을 위한 프로그래밍</a:t>
            </a:r>
            <a:r>
              <a:rPr lang="en-US" altLang="ko-KR" dirty="0"/>
              <a:t>, </a:t>
            </a:r>
            <a:r>
              <a:rPr lang="ko-KR" altLang="en-US" dirty="0"/>
              <a:t>분석 결과에 대한 </a:t>
            </a:r>
            <a:r>
              <a:rPr lang="en-US" altLang="ko-KR" dirty="0"/>
              <a:t>presentation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8072129-7359-4957-8175-47F6B71C1E4F}"/>
              </a:ext>
            </a:extLst>
          </p:cNvPr>
          <p:cNvSpPr>
            <a:spLocks noGrp="1" noChangeArrowheads="1"/>
          </p:cNvSpPr>
          <p:nvPr>
            <p:ph type="title"/>
          </p:nvPr>
        </p:nvSpPr>
        <p:spPr/>
        <p:txBody>
          <a:bodyPr/>
          <a:lstStyle/>
          <a:p>
            <a:pPr eaLnBrk="1" hangingPunct="1"/>
            <a:r>
              <a:rPr lang="en-US" altLang="ko-KR" dirty="0"/>
              <a:t>R</a:t>
            </a:r>
          </a:p>
        </p:txBody>
      </p:sp>
      <p:sp>
        <p:nvSpPr>
          <p:cNvPr id="15363" name="Rectangle 3">
            <a:extLst>
              <a:ext uri="{FF2B5EF4-FFF2-40B4-BE49-F238E27FC236}">
                <a16:creationId xmlns:a16="http://schemas.microsoft.com/office/drawing/2014/main" id="{22B9CE3B-A96B-4687-93C6-261C2B864695}"/>
              </a:ext>
            </a:extLst>
          </p:cNvPr>
          <p:cNvSpPr>
            <a:spLocks noGrp="1" noChangeArrowheads="1"/>
          </p:cNvSpPr>
          <p:nvPr>
            <p:ph idx="10"/>
          </p:nvPr>
        </p:nvSpPr>
        <p:spPr/>
        <p:txBody>
          <a:bodyPr/>
          <a:lstStyle/>
          <a:p>
            <a:pPr eaLnBrk="1" hangingPunct="1"/>
            <a:r>
              <a:rPr lang="en-US" altLang="ko-KR" dirty="0"/>
              <a:t> Data</a:t>
            </a:r>
            <a:r>
              <a:rPr lang="ko-KR" altLang="en-US" dirty="0"/>
              <a:t> </a:t>
            </a:r>
            <a:r>
              <a:rPr lang="en-US" altLang="ko-KR" dirty="0"/>
              <a:t>object</a:t>
            </a:r>
            <a:r>
              <a:rPr lang="ko-KR" altLang="en-US" dirty="0"/>
              <a:t> </a:t>
            </a:r>
            <a:r>
              <a:rPr lang="en-US" altLang="ko-KR" dirty="0"/>
              <a:t>–</a:t>
            </a:r>
            <a:r>
              <a:rPr lang="ko-KR" altLang="en-US" dirty="0"/>
              <a:t> 데이터 객체</a:t>
            </a:r>
            <a:endParaRPr lang="en-US" altLang="ko-KR" dirty="0"/>
          </a:p>
          <a:p>
            <a:pPr lvl="1" eaLnBrk="1" hangingPunct="1"/>
            <a:r>
              <a:rPr lang="en-US" altLang="ko-KR" dirty="0"/>
              <a:t>Atomic – vector,</a:t>
            </a:r>
            <a:r>
              <a:rPr lang="ko-KR" altLang="en-US" dirty="0"/>
              <a:t> </a:t>
            </a:r>
            <a:r>
              <a:rPr lang="en-US" altLang="ko-KR" dirty="0"/>
              <a:t>matrix(</a:t>
            </a:r>
            <a:r>
              <a:rPr lang="ko-KR" altLang="en-US" dirty="0"/>
              <a:t>벡터의</a:t>
            </a:r>
            <a:r>
              <a:rPr lang="en-US" altLang="ko-KR" dirty="0"/>
              <a:t> </a:t>
            </a:r>
            <a:r>
              <a:rPr lang="ko-KR" altLang="en-US" dirty="0"/>
              <a:t>확장</a:t>
            </a:r>
            <a:r>
              <a:rPr lang="en-US" altLang="ko-KR" dirty="0"/>
              <a:t>, </a:t>
            </a:r>
            <a:r>
              <a:rPr lang="ko-KR" altLang="en-US" dirty="0"/>
              <a:t>또는 벡터의 벡터</a:t>
            </a:r>
            <a:r>
              <a:rPr lang="en-US" altLang="ko-KR" dirty="0"/>
              <a:t>)</a:t>
            </a:r>
          </a:p>
          <a:p>
            <a:pPr lvl="1" eaLnBrk="1" hangingPunct="1"/>
            <a:r>
              <a:rPr lang="en-US" altLang="ko-KR" dirty="0"/>
              <a:t>Non-atomic – </a:t>
            </a:r>
            <a:r>
              <a:rPr lang="ko-KR" altLang="en-US" dirty="0"/>
              <a:t>리스트</a:t>
            </a:r>
            <a:r>
              <a:rPr lang="en-US" altLang="ko-KR" dirty="0"/>
              <a:t>, </a:t>
            </a:r>
            <a:r>
              <a:rPr lang="ko-KR" altLang="en-US" dirty="0"/>
              <a:t>데이터 프레임</a:t>
            </a:r>
            <a:r>
              <a:rPr lang="en-US" altLang="ko-KR" dirty="0"/>
              <a:t>(</a:t>
            </a:r>
            <a:r>
              <a:rPr lang="ko-KR" altLang="en-US" dirty="0"/>
              <a:t>벡터의 리스트</a:t>
            </a:r>
            <a:r>
              <a:rPr lang="en-US" altLang="ko-KR" dirty="0"/>
              <a:t>,</a:t>
            </a:r>
            <a:r>
              <a:rPr lang="ko-KR" altLang="en-US" dirty="0"/>
              <a:t> 테이블</a:t>
            </a:r>
            <a:r>
              <a:rPr lang="en-US" altLang="ko-KR" dirty="0"/>
              <a:t>) </a:t>
            </a:r>
          </a:p>
          <a:p>
            <a:pPr eaLnBrk="1" hangingPunct="1"/>
            <a:r>
              <a:rPr lang="en-US" altLang="ko-KR" dirty="0"/>
              <a:t>Package,</a:t>
            </a:r>
            <a:r>
              <a:rPr lang="ko-KR" altLang="en-US" dirty="0"/>
              <a:t> </a:t>
            </a:r>
            <a:r>
              <a:rPr lang="en-US" altLang="ko-KR" dirty="0"/>
              <a:t>function</a:t>
            </a:r>
            <a:r>
              <a:rPr lang="ko-KR" altLang="en-US" dirty="0"/>
              <a:t> </a:t>
            </a:r>
            <a:r>
              <a:rPr lang="en-US" altLang="ko-KR" dirty="0"/>
              <a:t>–</a:t>
            </a:r>
            <a:r>
              <a:rPr lang="ko-KR" altLang="en-US" dirty="0"/>
              <a:t> 패키지</a:t>
            </a:r>
            <a:r>
              <a:rPr lang="en-US" altLang="ko-KR" dirty="0"/>
              <a:t>, </a:t>
            </a:r>
            <a:r>
              <a:rPr lang="ko-KR" altLang="en-US" dirty="0"/>
              <a:t>함수  </a:t>
            </a:r>
            <a:endParaRPr lang="en-US" altLang="ko-KR" dirty="0"/>
          </a:p>
          <a:p>
            <a:pPr lvl="1" eaLnBrk="1" hangingPunct="1"/>
            <a:r>
              <a:rPr lang="ko-KR" altLang="en-US" dirty="0"/>
              <a:t>풍부한 라이브러리</a:t>
            </a:r>
            <a:endParaRPr lang="en-US" altLang="ko-KR" dirty="0"/>
          </a:p>
          <a:p>
            <a:pPr lvl="1" eaLnBrk="1" hangingPunct="1"/>
            <a:r>
              <a:rPr lang="ko-KR" altLang="en-US" dirty="0"/>
              <a:t>분석 알고리즘이 패키지 형태로 구현되어 있음</a:t>
            </a:r>
            <a:r>
              <a:rPr lang="en-US" altLang="ko-KR" dirty="0"/>
              <a:t>. </a:t>
            </a:r>
          </a:p>
          <a:p>
            <a:pPr lvl="1" eaLnBrk="1" hangingPunct="1"/>
            <a:r>
              <a:rPr lang="ko-KR" altLang="en-US" dirty="0"/>
              <a:t>패키지 설치 후 </a:t>
            </a:r>
            <a:r>
              <a:rPr lang="ko-KR" altLang="en-US" dirty="0" err="1"/>
              <a:t>로드하여</a:t>
            </a:r>
            <a:r>
              <a:rPr lang="ko-KR" altLang="en-US" dirty="0"/>
              <a:t> 사용 </a:t>
            </a:r>
            <a:r>
              <a:rPr lang="en-US" altLang="ko-KR" dirty="0"/>
              <a:t>  </a:t>
            </a:r>
          </a:p>
          <a:p>
            <a:pPr eaLnBrk="1" hangingPunct="1"/>
            <a:r>
              <a:rPr lang="en-US" altLang="ko-KR" dirty="0"/>
              <a:t>Object Oriented – </a:t>
            </a:r>
            <a:r>
              <a:rPr lang="ko-KR" altLang="en-US" dirty="0"/>
              <a:t>객체 지향</a:t>
            </a:r>
            <a:endParaRPr lang="en-US" altLang="ko-KR" dirty="0"/>
          </a:p>
          <a:p>
            <a:pPr lvl="1" eaLnBrk="1" hangingPunct="1"/>
            <a:r>
              <a:rPr lang="ko-KR" altLang="en-US" dirty="0"/>
              <a:t>모든 것이 객체</a:t>
            </a:r>
            <a:endParaRPr lang="en-US" altLang="ko-KR" dirty="0"/>
          </a:p>
          <a:p>
            <a:pPr lvl="1" eaLnBrk="1" hangingPunct="1"/>
            <a:r>
              <a:rPr lang="ko-KR" altLang="en-US" dirty="0"/>
              <a:t>함수 객체를 다른 함수의 </a:t>
            </a:r>
            <a:r>
              <a:rPr lang="en-US" altLang="ko-KR" dirty="0"/>
              <a:t>parameter </a:t>
            </a:r>
            <a:r>
              <a:rPr lang="ko-KR" altLang="en-US" dirty="0"/>
              <a:t>로</a:t>
            </a:r>
            <a:r>
              <a:rPr lang="en-US" altLang="ko-KR" dirty="0"/>
              <a:t> </a:t>
            </a:r>
            <a:r>
              <a:rPr lang="ko-KR" altLang="en-US" dirty="0"/>
              <a:t>사용</a:t>
            </a:r>
            <a:endParaRPr lang="en-US" altLang="ko-KR" dirty="0"/>
          </a:p>
          <a:p>
            <a:pPr lvl="1" eaLnBrk="1" hangingPunct="1"/>
            <a:r>
              <a:rPr lang="en-US" altLang="ko-KR" dirty="0"/>
              <a:t>Overloading</a:t>
            </a:r>
          </a:p>
          <a:p>
            <a:pPr eaLnBrk="1" hangingPunct="1"/>
            <a:r>
              <a:rPr lang="en-US" altLang="ko-KR" sz="2000" dirty="0"/>
              <a:t>Functional Programming</a:t>
            </a:r>
          </a:p>
          <a:p>
            <a:pPr lvl="1" eaLnBrk="1" hangingPunct="1"/>
            <a:r>
              <a:rPr lang="en-US" altLang="ko-KR" dirty="0"/>
              <a:t> </a:t>
            </a:r>
            <a:r>
              <a:rPr lang="ko-KR" altLang="en-US" dirty="0"/>
              <a:t>프로그램이 데이터의 흐름을 나타내기 보다는 함수로 처리 절차를 규정</a:t>
            </a:r>
            <a:endParaRPr lang="en-US" altLang="ko-KR" dirty="0"/>
          </a:p>
          <a:p>
            <a:pPr lvl="1" eaLnBrk="1" hangingPunct="1"/>
            <a:r>
              <a:rPr lang="en-US" altLang="ko-KR" dirty="0"/>
              <a:t>Lambda function</a:t>
            </a:r>
            <a:r>
              <a:rPr lang="ko-KR" altLang="en-US" dirty="0"/>
              <a:t> </a:t>
            </a:r>
            <a:endParaRPr lang="en-US" altLang="ko-KR" dirty="0"/>
          </a:p>
          <a:p>
            <a:pPr eaLnBrk="1" hangingPunct="1"/>
            <a:r>
              <a:rPr lang="ko-KR" altLang="en-US" dirty="0"/>
              <a:t>풍부한 기능</a:t>
            </a:r>
            <a:r>
              <a:rPr lang="en-US" altLang="ko-KR" dirty="0"/>
              <a:t>, </a:t>
            </a:r>
            <a:r>
              <a:rPr lang="ko-KR" altLang="en-US" dirty="0"/>
              <a:t>다양한 옵션</a:t>
            </a:r>
            <a:r>
              <a:rPr lang="en-US" altLang="ko-KR" dirty="0"/>
              <a:t>, </a:t>
            </a:r>
            <a:r>
              <a:rPr lang="ko-KR" altLang="en-US" dirty="0"/>
              <a:t>자동화 </a:t>
            </a:r>
            <a:r>
              <a:rPr lang="en-US" altLang="ko-KR" dirty="0">
                <a:sym typeface="Wingdings" panose="05000000000000000000" pitchFamily="2" charset="2"/>
              </a:rPr>
              <a:t> </a:t>
            </a:r>
            <a:r>
              <a:rPr lang="ko-KR" altLang="en-US" dirty="0">
                <a:sym typeface="Wingdings" panose="05000000000000000000" pitchFamily="2" charset="2"/>
              </a:rPr>
              <a:t>편리하나</a:t>
            </a:r>
            <a:r>
              <a:rPr lang="en-US" altLang="ko-KR" dirty="0">
                <a:sym typeface="Wingdings" panose="05000000000000000000" pitchFamily="2" charset="2"/>
              </a:rPr>
              <a:t>, </a:t>
            </a:r>
            <a:r>
              <a:rPr lang="ko-KR" altLang="en-US" dirty="0">
                <a:sym typeface="Wingdings" panose="05000000000000000000" pitchFamily="2" charset="2"/>
              </a:rPr>
              <a:t>가끔 의외의 결과가 발생</a:t>
            </a:r>
            <a:endParaRPr lang="en-US" altLang="ko-KR"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8072129-7359-4957-8175-47F6B71C1E4F}"/>
              </a:ext>
            </a:extLst>
          </p:cNvPr>
          <p:cNvSpPr>
            <a:spLocks noGrp="1" noChangeArrowheads="1"/>
          </p:cNvSpPr>
          <p:nvPr>
            <p:ph type="title"/>
          </p:nvPr>
        </p:nvSpPr>
        <p:spPr/>
        <p:txBody>
          <a:bodyPr/>
          <a:lstStyle/>
          <a:p>
            <a:pPr eaLnBrk="1" hangingPunct="1"/>
            <a:r>
              <a:rPr lang="en-US" altLang="ko-KR" dirty="0"/>
              <a:t>R </a:t>
            </a:r>
            <a:r>
              <a:rPr lang="ko-KR" altLang="en-US" dirty="0"/>
              <a:t>특징</a:t>
            </a:r>
            <a:endParaRPr lang="en-US" altLang="ko-KR" dirty="0"/>
          </a:p>
        </p:txBody>
      </p:sp>
      <p:sp>
        <p:nvSpPr>
          <p:cNvPr id="15363" name="Rectangle 3">
            <a:extLst>
              <a:ext uri="{FF2B5EF4-FFF2-40B4-BE49-F238E27FC236}">
                <a16:creationId xmlns:a16="http://schemas.microsoft.com/office/drawing/2014/main" id="{22B9CE3B-A96B-4687-93C6-261C2B864695}"/>
              </a:ext>
            </a:extLst>
          </p:cNvPr>
          <p:cNvSpPr>
            <a:spLocks noGrp="1" noChangeArrowheads="1"/>
          </p:cNvSpPr>
          <p:nvPr>
            <p:ph idx="10"/>
          </p:nvPr>
        </p:nvSpPr>
        <p:spPr/>
        <p:txBody>
          <a:bodyPr/>
          <a:lstStyle/>
          <a:p>
            <a:pPr eaLnBrk="1" hangingPunct="1"/>
            <a:r>
              <a:rPr lang="en-US" altLang="ko-KR" sz="2000" dirty="0"/>
              <a:t>No</a:t>
            </a:r>
            <a:r>
              <a:rPr lang="ko-KR" altLang="en-US" sz="2000" dirty="0"/>
              <a:t> </a:t>
            </a:r>
            <a:r>
              <a:rPr lang="en-US" altLang="ko-KR" sz="2000" dirty="0"/>
              <a:t>scalar </a:t>
            </a:r>
          </a:p>
          <a:p>
            <a:pPr lvl="1" eaLnBrk="1" hangingPunct="1"/>
            <a:r>
              <a:rPr lang="ko-KR" altLang="en-US" sz="1800" dirty="0"/>
              <a:t>하나의 값을 저장하는 변수 는 원소가 하나인 벡터 또는 행렬</a:t>
            </a:r>
            <a:r>
              <a:rPr lang="en-US" altLang="ko-KR" sz="1800" dirty="0"/>
              <a:t> </a:t>
            </a:r>
          </a:p>
          <a:p>
            <a:pPr eaLnBrk="1" hangingPunct="1"/>
            <a:r>
              <a:rPr lang="en-US" altLang="ko-KR" sz="2000" dirty="0"/>
              <a:t>Assignment - </a:t>
            </a:r>
            <a:r>
              <a:rPr lang="ko-KR" altLang="en-US" sz="2000" dirty="0" err="1"/>
              <a:t>할당문</a:t>
            </a:r>
            <a:endParaRPr lang="en-US" altLang="ko-KR" sz="2000" dirty="0"/>
          </a:p>
          <a:p>
            <a:pPr lvl="1" eaLnBrk="1" hangingPunct="1"/>
            <a:r>
              <a:rPr lang="en-US" altLang="ko-KR" dirty="0"/>
              <a:t> “&lt;-”, “ -&gt;”, “=“ : assignment</a:t>
            </a:r>
            <a:r>
              <a:rPr lang="ko-KR" altLang="en-US" dirty="0"/>
              <a:t>  </a:t>
            </a:r>
            <a:r>
              <a:rPr lang="en-US" altLang="ko-KR" dirty="0"/>
              <a:t>operator</a:t>
            </a:r>
          </a:p>
          <a:p>
            <a:pPr lvl="1" eaLnBrk="1" hangingPunct="1"/>
            <a:r>
              <a:rPr lang="en-US" altLang="ko-KR" sz="1800" dirty="0"/>
              <a:t> </a:t>
            </a:r>
            <a:r>
              <a:rPr lang="ko-KR" altLang="en-US" sz="1800" dirty="0"/>
              <a:t>예</a:t>
            </a:r>
            <a:r>
              <a:rPr lang="en-US" altLang="ko-KR" sz="1800" dirty="0"/>
              <a:t>) “X &lt;- 5”, </a:t>
            </a:r>
            <a:r>
              <a:rPr lang="ko-KR" altLang="en-US" sz="1800" dirty="0"/>
              <a:t>또는 </a:t>
            </a:r>
            <a:r>
              <a:rPr lang="en-US" altLang="ko-KR" sz="1800" dirty="0"/>
              <a:t>“5 -&gt; X”, “X = 5” :  </a:t>
            </a:r>
            <a:r>
              <a:rPr lang="ko-KR" altLang="en-US" sz="1800" dirty="0"/>
              <a:t>변수 </a:t>
            </a:r>
            <a:r>
              <a:rPr lang="en-US" altLang="ko-KR" sz="1800" dirty="0"/>
              <a:t>X </a:t>
            </a:r>
            <a:r>
              <a:rPr lang="ko-KR" altLang="en-US" sz="1800" dirty="0"/>
              <a:t>에 </a:t>
            </a:r>
            <a:r>
              <a:rPr lang="en-US" altLang="ko-KR" sz="1800" dirty="0"/>
              <a:t> 5</a:t>
            </a:r>
            <a:r>
              <a:rPr lang="ko-KR" altLang="en-US" sz="1800" dirty="0"/>
              <a:t>를 </a:t>
            </a:r>
            <a:r>
              <a:rPr lang="en-US" altLang="ko-KR" sz="1800" dirty="0"/>
              <a:t>assign</a:t>
            </a:r>
          </a:p>
          <a:p>
            <a:pPr lvl="1" eaLnBrk="1" hangingPunct="1"/>
            <a:r>
              <a:rPr lang="en-US" altLang="ko-KR" sz="1800" dirty="0"/>
              <a:t> “&lt;&lt;-” : assign to a variable to parent environment </a:t>
            </a:r>
          </a:p>
          <a:p>
            <a:pPr eaLnBrk="1" hangingPunct="1"/>
            <a:r>
              <a:rPr lang="ko-KR" altLang="en-US" sz="2000" dirty="0"/>
              <a:t>함수 </a:t>
            </a:r>
            <a:endParaRPr lang="en-US" altLang="ko-KR" sz="2000" dirty="0"/>
          </a:p>
          <a:p>
            <a:pPr lvl="1" eaLnBrk="1" hangingPunct="1"/>
            <a:r>
              <a:rPr lang="en-US" altLang="ko-KR" sz="1800" dirty="0"/>
              <a:t>Strict named arguments – </a:t>
            </a:r>
            <a:r>
              <a:rPr lang="ko-KR" altLang="en-US" sz="1800" dirty="0"/>
              <a:t>인수</a:t>
            </a:r>
            <a:endParaRPr lang="en-US" altLang="ko-KR" sz="1800" dirty="0"/>
          </a:p>
          <a:p>
            <a:pPr lvl="2" eaLnBrk="1" hangingPunct="1"/>
            <a:r>
              <a:rPr lang="ko-KR" altLang="en-US" sz="1800" dirty="0"/>
              <a:t>예</a:t>
            </a:r>
            <a:r>
              <a:rPr lang="en-US" altLang="ko-KR" sz="1800" dirty="0"/>
              <a:t>) function(a, 8,</a:t>
            </a:r>
            <a:r>
              <a:rPr lang="ko-KR" altLang="en-US" sz="1800" dirty="0"/>
              <a:t> </a:t>
            </a:r>
            <a:r>
              <a:rPr lang="en-US" altLang="ko-KR" sz="1800" b="1" dirty="0">
                <a:solidFill>
                  <a:srgbClr val="FF0000"/>
                </a:solidFill>
              </a:rPr>
              <a:t>parameter</a:t>
            </a:r>
            <a:r>
              <a:rPr lang="ko-KR" altLang="en-US" sz="1800" b="1" dirty="0">
                <a:solidFill>
                  <a:srgbClr val="FF0000"/>
                </a:solidFill>
              </a:rPr>
              <a:t> </a:t>
            </a:r>
            <a:r>
              <a:rPr lang="en-US" altLang="ko-KR" sz="1800" b="1" dirty="0">
                <a:solidFill>
                  <a:srgbClr val="FF0000"/>
                </a:solidFill>
              </a:rPr>
              <a:t>=</a:t>
            </a:r>
            <a:r>
              <a:rPr lang="ko-KR" altLang="en-US" sz="1800" b="1" dirty="0">
                <a:solidFill>
                  <a:srgbClr val="FF0000"/>
                </a:solidFill>
              </a:rPr>
              <a:t> </a:t>
            </a:r>
            <a:r>
              <a:rPr lang="en-US" altLang="ko-KR" sz="1800" b="1" dirty="0">
                <a:solidFill>
                  <a:srgbClr val="FF0000"/>
                </a:solidFill>
              </a:rPr>
              <a:t>12</a:t>
            </a:r>
            <a:r>
              <a:rPr lang="en-US" altLang="ko-KR" sz="1800" dirty="0"/>
              <a:t>)</a:t>
            </a:r>
          </a:p>
          <a:p>
            <a:pPr lvl="1" eaLnBrk="1" hangingPunct="1"/>
            <a:r>
              <a:rPr lang="en-US" altLang="ko-KR" sz="1800" dirty="0"/>
              <a:t>Default argument value – </a:t>
            </a:r>
            <a:r>
              <a:rPr lang="ko-KR" altLang="en-US" sz="1800" dirty="0"/>
              <a:t>기본</a:t>
            </a:r>
            <a:r>
              <a:rPr lang="en-US" altLang="ko-KR" sz="1800" dirty="0"/>
              <a:t> </a:t>
            </a:r>
            <a:r>
              <a:rPr lang="ko-KR" altLang="en-US" sz="1800" dirty="0"/>
              <a:t>인수 값 </a:t>
            </a:r>
            <a:endParaRPr lang="en-US" altLang="ko-KR" sz="1800" dirty="0"/>
          </a:p>
          <a:p>
            <a:pPr lvl="1" eaLnBrk="1" hangingPunct="1"/>
            <a:r>
              <a:rPr lang="ko-KR" altLang="en-US" sz="1800" dirty="0"/>
              <a:t> 객체 지향 </a:t>
            </a:r>
            <a:r>
              <a:rPr lang="en-US" altLang="ko-KR" sz="1800" dirty="0"/>
              <a:t>– </a:t>
            </a:r>
            <a:r>
              <a:rPr lang="ko-KR" altLang="en-US" sz="1800" dirty="0"/>
              <a:t>한 함수의 원형이 여러가지</a:t>
            </a:r>
            <a:r>
              <a:rPr lang="en-US" altLang="ko-KR" sz="1800" dirty="0"/>
              <a:t>, </a:t>
            </a:r>
            <a:r>
              <a:rPr lang="ko-KR" altLang="en-US" sz="1800" dirty="0"/>
              <a:t>호출 시 인수 넣는 방법으로  선택 </a:t>
            </a:r>
            <a:endParaRPr lang="en-US" altLang="ko-KR" sz="1800" dirty="0"/>
          </a:p>
          <a:p>
            <a:pPr eaLnBrk="1" hangingPunct="1"/>
            <a:r>
              <a:rPr lang="ko-KR" altLang="en-US" sz="2000" dirty="0"/>
              <a:t>배열 </a:t>
            </a:r>
            <a:r>
              <a:rPr lang="en-US" altLang="ko-KR" sz="2000" dirty="0"/>
              <a:t>– matrix</a:t>
            </a:r>
          </a:p>
          <a:p>
            <a:pPr lvl="1" eaLnBrk="1" hangingPunct="1"/>
            <a:r>
              <a:rPr lang="en-US" altLang="ko-KR" sz="1800" dirty="0"/>
              <a:t>Default </a:t>
            </a:r>
            <a:r>
              <a:rPr lang="ko-KR" altLang="en-US" sz="1800" dirty="0"/>
              <a:t>로 </a:t>
            </a:r>
            <a:r>
              <a:rPr lang="ko-KR" altLang="en-US" sz="1800" dirty="0" err="1"/>
              <a:t>열우선</a:t>
            </a:r>
            <a:r>
              <a:rPr lang="en-US" altLang="ko-KR" sz="1800" dirty="0"/>
              <a:t>:</a:t>
            </a:r>
            <a:r>
              <a:rPr lang="ko-KR" altLang="en-US" sz="1800" dirty="0"/>
              <a:t> 벡터를 </a:t>
            </a:r>
            <a:r>
              <a:rPr lang="en-US" altLang="ko-KR" sz="1800" dirty="0"/>
              <a:t>2</a:t>
            </a:r>
            <a:r>
              <a:rPr lang="ko-KR" altLang="en-US" sz="1800" dirty="0"/>
              <a:t>차원 배열로 변환 </a:t>
            </a:r>
            <a:r>
              <a:rPr lang="en-US" altLang="ko-KR" sz="1800" dirty="0"/>
              <a:t>1</a:t>
            </a:r>
            <a:r>
              <a:rPr lang="ko-KR" altLang="en-US" sz="1800" dirty="0"/>
              <a:t>열</a:t>
            </a:r>
            <a:r>
              <a:rPr lang="en-US" altLang="ko-KR" sz="1800" dirty="0"/>
              <a:t>, 2</a:t>
            </a:r>
            <a:r>
              <a:rPr lang="ko-KR" altLang="en-US" sz="1800" dirty="0"/>
              <a:t>열</a:t>
            </a:r>
            <a:r>
              <a:rPr lang="en-US" altLang="ko-KR" sz="1800" dirty="0"/>
              <a:t>…</a:t>
            </a:r>
            <a:r>
              <a:rPr lang="ko-KR" altLang="en-US" sz="1800" dirty="0"/>
              <a:t> 순으로 </a:t>
            </a:r>
            <a:r>
              <a:rPr lang="ko-KR" altLang="en-US" sz="1800" dirty="0" err="1"/>
              <a:t>채워짐</a:t>
            </a:r>
            <a:endParaRPr lang="en-US" altLang="ko-KR" sz="1800" dirty="0"/>
          </a:p>
        </p:txBody>
      </p:sp>
    </p:spTree>
    <p:extLst>
      <p:ext uri="{BB962C8B-B14F-4D97-AF65-F5344CB8AC3E}">
        <p14:creationId xmlns:p14="http://schemas.microsoft.com/office/powerpoint/2010/main" val="12631796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5402D7B-7530-408E-9621-F2727A3A1ED1}"/>
              </a:ext>
            </a:extLst>
          </p:cNvPr>
          <p:cNvSpPr>
            <a:spLocks noGrp="1" noChangeArrowheads="1"/>
          </p:cNvSpPr>
          <p:nvPr>
            <p:ph type="title"/>
          </p:nvPr>
        </p:nvSpPr>
        <p:spPr/>
        <p:txBody>
          <a:bodyPr/>
          <a:lstStyle/>
          <a:p>
            <a:pPr eaLnBrk="1" hangingPunct="1"/>
            <a:r>
              <a:rPr lang="en-US" altLang="ko-KR" dirty="0"/>
              <a:t>R </a:t>
            </a:r>
            <a:r>
              <a:rPr lang="ko-KR" altLang="en-US" dirty="0"/>
              <a:t>관련 검색</a:t>
            </a:r>
            <a:endParaRPr lang="en-US" altLang="ko-KR" dirty="0"/>
          </a:p>
        </p:txBody>
      </p:sp>
      <p:sp>
        <p:nvSpPr>
          <p:cNvPr id="17411" name="Rectangle 3">
            <a:extLst>
              <a:ext uri="{FF2B5EF4-FFF2-40B4-BE49-F238E27FC236}">
                <a16:creationId xmlns:a16="http://schemas.microsoft.com/office/drawing/2014/main" id="{6DC24B70-17C8-4A33-9669-196B7A069330}"/>
              </a:ext>
            </a:extLst>
          </p:cNvPr>
          <p:cNvSpPr>
            <a:spLocks noGrp="1" noChangeArrowheads="1"/>
          </p:cNvSpPr>
          <p:nvPr>
            <p:ph idx="10"/>
          </p:nvPr>
        </p:nvSpPr>
        <p:spPr/>
        <p:txBody>
          <a:bodyPr/>
          <a:lstStyle/>
          <a:p>
            <a:pPr eaLnBrk="1" hangingPunct="1">
              <a:lnSpc>
                <a:spcPct val="90000"/>
              </a:lnSpc>
            </a:pPr>
            <a:r>
              <a:rPr lang="en-US" altLang="ko-KR" sz="2000" dirty="0"/>
              <a:t>R </a:t>
            </a:r>
            <a:r>
              <a:rPr lang="ko-KR" altLang="en-US" sz="2000" dirty="0"/>
              <a:t>에서</a:t>
            </a:r>
            <a:r>
              <a:rPr lang="en-US" altLang="ko-KR" sz="2000" dirty="0"/>
              <a:t> R</a:t>
            </a:r>
            <a:r>
              <a:rPr lang="ko-KR" altLang="en-US" sz="2000" dirty="0"/>
              <a:t> 문서 검색</a:t>
            </a:r>
            <a:r>
              <a:rPr lang="en-US" altLang="ko-KR" sz="2000" dirty="0"/>
              <a:t>:</a:t>
            </a:r>
          </a:p>
          <a:p>
            <a:pPr lvl="1" eaLnBrk="1" hangingPunct="1">
              <a:lnSpc>
                <a:spcPct val="90000"/>
              </a:lnSpc>
            </a:pPr>
            <a:r>
              <a:rPr lang="en-US" altLang="ko-KR" sz="2000" dirty="0"/>
              <a:t>console</a:t>
            </a:r>
            <a:r>
              <a:rPr lang="ko-KR" altLang="en-US" sz="2000" dirty="0"/>
              <a:t> 에서 함수</a:t>
            </a:r>
            <a:r>
              <a:rPr lang="en-US" altLang="ko-KR" sz="2000" dirty="0"/>
              <a:t>, </a:t>
            </a:r>
            <a:r>
              <a:rPr lang="ko-KR" altLang="en-US" sz="2000" dirty="0"/>
              <a:t>패키지</a:t>
            </a:r>
            <a:r>
              <a:rPr lang="en-US" altLang="ko-KR" sz="2000" dirty="0"/>
              <a:t>, </a:t>
            </a:r>
            <a:r>
              <a:rPr lang="ko-KR" altLang="en-US" sz="2000" dirty="0"/>
              <a:t>예제 검색 </a:t>
            </a:r>
            <a:r>
              <a:rPr lang="en-US" altLang="ko-KR" sz="2000" dirty="0"/>
              <a:t> </a:t>
            </a:r>
          </a:p>
          <a:p>
            <a:pPr lvl="1" eaLnBrk="1" hangingPunct="1">
              <a:lnSpc>
                <a:spcPct val="90000"/>
              </a:lnSpc>
            </a:pPr>
            <a:r>
              <a:rPr lang="en-US" altLang="ko-KR" sz="1800" dirty="0"/>
              <a:t>?</a:t>
            </a:r>
            <a:r>
              <a:rPr lang="en-US" altLang="ko-KR" sz="1800" dirty="0" err="1"/>
              <a:t>WhatIWantToKnow</a:t>
            </a:r>
            <a:endParaRPr lang="en-US" altLang="ko-KR" sz="1800" dirty="0"/>
          </a:p>
          <a:p>
            <a:pPr lvl="1" eaLnBrk="1" hangingPunct="1">
              <a:lnSpc>
                <a:spcPct val="90000"/>
              </a:lnSpc>
            </a:pPr>
            <a:r>
              <a:rPr lang="en-US" altLang="ko-KR" sz="1800" dirty="0"/>
              <a:t>help(“</a:t>
            </a:r>
            <a:r>
              <a:rPr lang="en-US" altLang="ko-KR" sz="1800" dirty="0" err="1"/>
              <a:t>WhatIWantToKnow</a:t>
            </a:r>
            <a:r>
              <a:rPr lang="en-US" altLang="ko-KR" sz="1800" dirty="0"/>
              <a:t>”)</a:t>
            </a:r>
          </a:p>
          <a:p>
            <a:pPr lvl="1" eaLnBrk="1" hangingPunct="1">
              <a:lnSpc>
                <a:spcPct val="90000"/>
              </a:lnSpc>
            </a:pPr>
            <a:r>
              <a:rPr lang="en-US" altLang="ko-KR" sz="1800" dirty="0" err="1"/>
              <a:t>help.search</a:t>
            </a:r>
            <a:r>
              <a:rPr lang="en-US" altLang="ko-KR" sz="1800" dirty="0"/>
              <a:t>(“</a:t>
            </a:r>
            <a:r>
              <a:rPr lang="en-US" altLang="ko-KR" sz="1800" dirty="0" err="1"/>
              <a:t>WhatIWantToKnow</a:t>
            </a:r>
            <a:r>
              <a:rPr lang="en-US" altLang="ko-KR" sz="1800" dirty="0"/>
              <a:t>”)</a:t>
            </a:r>
          </a:p>
          <a:p>
            <a:pPr lvl="1" eaLnBrk="1" hangingPunct="1">
              <a:lnSpc>
                <a:spcPct val="90000"/>
              </a:lnSpc>
            </a:pPr>
            <a:r>
              <a:rPr lang="en-US" altLang="ko-KR" sz="1800" dirty="0" err="1"/>
              <a:t>help.start</a:t>
            </a:r>
            <a:r>
              <a:rPr lang="en-US" altLang="ko-KR" sz="1800" dirty="0"/>
              <a:t>()</a:t>
            </a:r>
          </a:p>
          <a:p>
            <a:pPr lvl="1" eaLnBrk="1" hangingPunct="1">
              <a:lnSpc>
                <a:spcPct val="90000"/>
              </a:lnSpc>
            </a:pPr>
            <a:r>
              <a:rPr lang="en-US" altLang="ko-KR" sz="1800" dirty="0" err="1"/>
              <a:t>getAnywhere</a:t>
            </a:r>
            <a:r>
              <a:rPr lang="en-US" altLang="ko-KR" sz="1800" dirty="0"/>
              <a:t>(“</a:t>
            </a:r>
            <a:r>
              <a:rPr lang="en-US" altLang="ko-KR" sz="1800" dirty="0" err="1"/>
              <a:t>WhatIWantToKnow</a:t>
            </a:r>
            <a:r>
              <a:rPr lang="en-US" altLang="ko-KR" sz="1800" dirty="0"/>
              <a:t>”)</a:t>
            </a:r>
          </a:p>
          <a:p>
            <a:pPr lvl="1" eaLnBrk="1" hangingPunct="1">
              <a:lnSpc>
                <a:spcPct val="90000"/>
              </a:lnSpc>
            </a:pPr>
            <a:r>
              <a:rPr lang="en-US" altLang="ko-KR" sz="1800" dirty="0"/>
              <a:t>example(“</a:t>
            </a:r>
            <a:r>
              <a:rPr lang="en-US" altLang="ko-KR" sz="1800" dirty="0" err="1"/>
              <a:t>WhatIWantToKnow</a:t>
            </a:r>
            <a:r>
              <a:rPr lang="en-US" altLang="ko-KR" sz="1800" dirty="0"/>
              <a:t>”)</a:t>
            </a:r>
          </a:p>
          <a:p>
            <a:pPr eaLnBrk="1" hangingPunct="1">
              <a:lnSpc>
                <a:spcPct val="90000"/>
              </a:lnSpc>
            </a:pPr>
            <a:endParaRPr lang="en-US" altLang="ko-KR" sz="2000" dirty="0"/>
          </a:p>
          <a:p>
            <a:pPr eaLnBrk="1" hangingPunct="1">
              <a:lnSpc>
                <a:spcPct val="90000"/>
              </a:lnSpc>
            </a:pPr>
            <a:r>
              <a:rPr lang="ko-KR" altLang="en-US" sz="2000" dirty="0"/>
              <a:t>공식 문서</a:t>
            </a:r>
            <a:r>
              <a:rPr lang="en-US" altLang="ko-KR" sz="2000" dirty="0"/>
              <a:t>: </a:t>
            </a:r>
          </a:p>
          <a:p>
            <a:pPr lvl="1" eaLnBrk="1" hangingPunct="1">
              <a:lnSpc>
                <a:spcPct val="90000"/>
              </a:lnSpc>
            </a:pPr>
            <a:r>
              <a:rPr lang="en-US" altLang="ko-KR" sz="2000" dirty="0"/>
              <a:t>“Introduction to R” </a:t>
            </a:r>
            <a:r>
              <a:rPr lang="ko-KR" altLang="en-US" sz="2000" dirty="0"/>
              <a:t>등 공식 사이트에서 열람</a:t>
            </a:r>
            <a:r>
              <a:rPr lang="en-US" altLang="ko-KR" sz="2000" dirty="0"/>
              <a:t>, </a:t>
            </a:r>
            <a:r>
              <a:rPr lang="ko-KR" altLang="en-US" sz="2000" dirty="0"/>
              <a:t>검색 가능 </a:t>
            </a:r>
            <a:endParaRPr lang="en-US" altLang="ko-KR" sz="2000" dirty="0"/>
          </a:p>
          <a:p>
            <a:pPr eaLnBrk="1" hangingPunct="1">
              <a:lnSpc>
                <a:spcPct val="90000"/>
              </a:lnSpc>
            </a:pPr>
            <a:endParaRPr lang="en-US" altLang="ko-KR" sz="2000" dirty="0"/>
          </a:p>
          <a:p>
            <a:pPr eaLnBrk="1" hangingPunct="1">
              <a:lnSpc>
                <a:spcPct val="90000"/>
              </a:lnSpc>
            </a:pPr>
            <a:r>
              <a:rPr lang="en-US" altLang="ko-KR" sz="2000" dirty="0"/>
              <a:t>Googling </a:t>
            </a:r>
          </a:p>
          <a:p>
            <a:pPr lvl="1" eaLnBrk="1" hangingPunct="1">
              <a:lnSpc>
                <a:spcPct val="90000"/>
              </a:lnSpc>
            </a:pPr>
            <a:r>
              <a:rPr lang="ko-KR" altLang="en-US" sz="1800" dirty="0"/>
              <a:t>분야 별로 정리된 사이트</a:t>
            </a:r>
            <a:endParaRPr lang="en-US" altLang="ko-KR" sz="1800" dirty="0"/>
          </a:p>
          <a:p>
            <a:pPr lvl="1" eaLnBrk="1" hangingPunct="1">
              <a:lnSpc>
                <a:spcPct val="90000"/>
              </a:lnSpc>
            </a:pPr>
            <a:r>
              <a:rPr lang="en-US" altLang="ko-KR" sz="1800" dirty="0" err="1"/>
              <a:t>Stackoverflow</a:t>
            </a:r>
            <a:r>
              <a:rPr lang="en-US" altLang="ko-KR" sz="1800" dirty="0"/>
              <a:t>, Quora, …. </a:t>
            </a:r>
          </a:p>
          <a:p>
            <a:pPr lvl="1" eaLnBrk="1" hangingPunct="1">
              <a:lnSpc>
                <a:spcPct val="90000"/>
              </a:lnSpc>
            </a:pPr>
            <a:r>
              <a:rPr lang="ko-KR" altLang="en-US" sz="1800" dirty="0"/>
              <a:t>풍부한 예제</a:t>
            </a:r>
            <a:r>
              <a:rPr lang="en-US" altLang="ko-KR" sz="1800" dirty="0"/>
              <a:t>, </a:t>
            </a:r>
            <a:r>
              <a:rPr lang="ko-KR" altLang="en-US" sz="1800" dirty="0"/>
              <a:t>설명</a:t>
            </a:r>
            <a:r>
              <a:rPr lang="en-US" altLang="ko-KR" sz="1800" dirty="0"/>
              <a:t>, </a:t>
            </a:r>
            <a:r>
              <a:rPr lang="ko-KR" altLang="en-US" sz="1800" dirty="0"/>
              <a:t>오류 수정 방법 </a:t>
            </a:r>
            <a:r>
              <a:rPr lang="en-US" altLang="ko-KR" sz="1800" dirty="0"/>
              <a:t>… </a:t>
            </a:r>
          </a:p>
          <a:p>
            <a:pPr eaLnBrk="1" hangingPunct="1">
              <a:lnSpc>
                <a:spcPct val="90000"/>
              </a:lnSpc>
              <a:buFontTx/>
              <a:buNone/>
            </a:pPr>
            <a:endParaRPr lang="en-US" altLang="ko-KR" sz="20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a:defRPr sz="3600" dirty="0" smtClean="0"/>
        </a:defPPr>
      </a:lstStyle>
    </a:txDef>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88A71B16DB1A694FB2EEBCD53F757060" ma:contentTypeVersion="33" ma:contentTypeDescription="새 문서를 만듭니다." ma:contentTypeScope="" ma:versionID="deaad9b32b6d8fbec2f2b02cbd374b0a">
  <xsd:schema xmlns:xsd="http://www.w3.org/2001/XMLSchema" xmlns:xs="http://www.w3.org/2001/XMLSchema" xmlns:p="http://schemas.microsoft.com/office/2006/metadata/properties" xmlns:ns3="4f8271ab-3a0f-4ae7-add4-d4fe9167153f" xmlns:ns4="91e9dd70-eb36-4567-8e03-2ec1a8d190a0" targetNamespace="http://schemas.microsoft.com/office/2006/metadata/properties" ma:root="true" ma:fieldsID="6b2d4319957db3f031ea295b93282f92" ns3:_="" ns4:_="">
    <xsd:import namespace="4f8271ab-3a0f-4ae7-add4-d4fe9167153f"/>
    <xsd:import namespace="91e9dd70-eb36-4567-8e03-2ec1a8d190a0"/>
    <xsd:element name="properties">
      <xsd:complexType>
        <xsd:sequence>
          <xsd:element name="documentManagement">
            <xsd:complexType>
              <xsd:all>
                <xsd:element ref="ns3:SharedWithUsers" minOccurs="0"/>
                <xsd:element ref="ns3:SharingHintHash" minOccurs="0"/>
                <xsd:element ref="ns3:SharedWithDetails" minOccurs="0"/>
                <xsd:element ref="ns4:NotebookType" minOccurs="0"/>
                <xsd:element ref="ns4:FolderType" minOccurs="0"/>
                <xsd:element ref="ns4:Owner" minOccurs="0"/>
                <xsd:element ref="ns4:Teachers" minOccurs="0"/>
                <xsd:element ref="ns4:Students" minOccurs="0"/>
                <xsd:element ref="ns4:DefaultSectionNames" minOccurs="0"/>
                <xsd:element ref="ns4:AppVersion"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CultureName" minOccurs="0"/>
                <xsd:element ref="ns4:TeamsChannelId" minOccurs="0"/>
                <xsd:element ref="ns4:Math_Settings" minOccurs="0"/>
                <xsd:element ref="ns4:Template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8271ab-3a0f-4ae7-add4-d4fe9167153f" elementFormDefault="qualified">
    <xsd:import namespace="http://schemas.microsoft.com/office/2006/documentManagement/types"/>
    <xsd:import namespace="http://schemas.microsoft.com/office/infopath/2007/PartnerControls"/>
    <xsd:element name="SharedWithUsers" ma:index="8" nillable="true" ma:displayName="공유 대상"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힌트 해시 공유" ma:internalName="SharingHintHash" ma:readOnly="true">
      <xsd:simpleType>
        <xsd:restriction base="dms:Text"/>
      </xsd:simpleType>
    </xsd:element>
    <xsd:element name="SharedWithDetails" ma:index="10" nillable="true" ma:displayName="세부 정보 공유"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e9dd70-eb36-4567-8e03-2ec1a8d190a0" elementFormDefault="qualified">
    <xsd:import namespace="http://schemas.microsoft.com/office/2006/documentManagement/types"/>
    <xsd:import namespace="http://schemas.microsoft.com/office/infopath/2007/PartnerControls"/>
    <xsd:element name="NotebookType" ma:index="11" nillable="true" ma:displayName="Notebook Type" ma:internalName="NotebookType">
      <xsd:simpleType>
        <xsd:restriction base="dms:Text"/>
      </xsd:simpleType>
    </xsd:element>
    <xsd:element name="FolderType" ma:index="12" nillable="true" ma:displayName="Folder Type" ma:internalName="FolderType">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achers" ma:index="14"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5"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6" nillable="true" ma:displayName="Default Section Names" ma:internalName="DefaultSectionNames">
      <xsd:simpleType>
        <xsd:restriction base="dms:Note">
          <xsd:maxLength value="255"/>
        </xsd:restriction>
      </xsd:simpleType>
    </xsd:element>
    <xsd:element name="AppVersion" ma:index="17" nillable="true" ma:displayName="App Version" ma:internalName="AppVersion">
      <xsd:simpleType>
        <xsd:restriction base="dms:Text"/>
      </xsd:simpleType>
    </xsd:element>
    <xsd:element name="MediaServiceMetadata" ma:index="18" nillable="true" ma:displayName="MediaServiceMetadata" ma:description="" ma:hidden="true" ma:internalName="MediaServiceMetadata" ma:readOnly="true">
      <xsd:simpleType>
        <xsd:restriction base="dms:Note"/>
      </xsd:simpleType>
    </xsd:element>
    <xsd:element name="MediaServiceFastMetadata" ma:index="19" nillable="true" ma:displayName="MediaServiceFastMetadata" ma:description="" ma:hidden="true" ma:internalName="MediaServiceFastMetadata" ma:readOnly="true">
      <xsd:simpleType>
        <xsd:restriction base="dms:Note"/>
      </xsd:simpleType>
    </xsd:element>
    <xsd:element name="MediaServiceDateTaken" ma:index="20" nillable="true" ma:displayName="MediaServiceDateTaken" ma:description="" ma:hidden="true" ma:internalName="MediaServiceDateTaken" ma:readOnly="true">
      <xsd:simpleType>
        <xsd:restriction base="dms:Text"/>
      </xsd:simpleType>
    </xsd:element>
    <xsd:element name="MediaServiceAutoTags" ma:index="21" nillable="true" ma:displayName="MediaServiceAutoTags" ma:description="" ma:internalName="MediaServiceAutoTags" ma:readOnly="true">
      <xsd:simpleType>
        <xsd:restriction base="dms:Text"/>
      </xsd:simpleType>
    </xsd:element>
    <xsd:element name="MediaServiceOCR" ma:index="22" nillable="true" ma:displayName="MediaServiceOCR" ma:internalName="MediaServiceOCR"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Location" ma:index="25" nillable="true" ma:displayName="Location" ma:internalName="MediaServiceLocation" ma:readOnly="true">
      <xsd:simpleType>
        <xsd:restriction base="dms:Text"/>
      </xsd:simpleType>
    </xsd:element>
    <xsd:element name="CultureName" ma:index="26" nillable="true" ma:displayName="Culture Name" ma:internalName="CultureName">
      <xsd:simpleType>
        <xsd:restriction base="dms:Text"/>
      </xsd:simpleType>
    </xsd:element>
    <xsd:element name="TeamsChannelId" ma:index="27" nillable="true" ma:displayName="Teams Channel Id" ma:internalName="TeamsChannelId">
      <xsd:simpleType>
        <xsd:restriction base="dms:Text"/>
      </xsd:simpleType>
    </xsd:element>
    <xsd:element name="Math_Settings" ma:index="28" nillable="true" ma:displayName="Math Settings" ma:internalName="Math_Settings">
      <xsd:simpleType>
        <xsd:restriction base="dms:Text"/>
      </xsd:simpleType>
    </xsd:element>
    <xsd:element name="Templates" ma:index="29" nillable="true" ma:displayName="Templates" ma:internalName="Templates">
      <xsd:simpleType>
        <xsd:restriction base="dms:Note">
          <xsd:maxLength value="255"/>
        </xsd:restriction>
      </xsd:simpleType>
    </xsd:element>
    <xsd:element name="Student_Groups" ma:index="30"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1" nillable="true" ma:displayName="Distribution Groups" ma:internalName="Distribution_Groups">
      <xsd:simpleType>
        <xsd:restriction base="dms:Note">
          <xsd:maxLength value="255"/>
        </xsd:restriction>
      </xsd:simpleType>
    </xsd:element>
    <xsd:element name="LMS_Mappings" ma:index="32" nillable="true" ma:displayName="LMS Mappings" ma:internalName="LMS_Mappings">
      <xsd:simpleType>
        <xsd:restriction base="dms:Note">
          <xsd:maxLength value="255"/>
        </xsd:restriction>
      </xsd:simpleType>
    </xsd:element>
    <xsd:element name="Invited_Teachers" ma:index="33" nillable="true" ma:displayName="Invited Teachers" ma:internalName="Invited_Teachers">
      <xsd:simpleType>
        <xsd:restriction base="dms:Note">
          <xsd:maxLength value="255"/>
        </xsd:restriction>
      </xsd:simpleType>
    </xsd:element>
    <xsd:element name="Invited_Students" ma:index="34" nillable="true" ma:displayName="Invited Students" ma:internalName="Invited_Students">
      <xsd:simpleType>
        <xsd:restriction base="dms:Note">
          <xsd:maxLength value="255"/>
        </xsd:restriction>
      </xsd:simpleType>
    </xsd:element>
    <xsd:element name="Self_Registration_Enabled" ma:index="35" nillable="true" ma:displayName="Self Registration Enabled" ma:internalName="Self_Registration_Enabled">
      <xsd:simpleType>
        <xsd:restriction base="dms:Boolean"/>
      </xsd:simpleType>
    </xsd:element>
    <xsd:element name="Has_Teacher_Only_SectionGroup" ma:index="36" nillable="true" ma:displayName="Has Teacher Only SectionGroup" ma:internalName="Has_Teacher_Only_SectionGroup">
      <xsd:simpleType>
        <xsd:restriction base="dms:Boolean"/>
      </xsd:simpleType>
    </xsd:element>
    <xsd:element name="Is_Collaboration_Space_Locked" ma:index="37" nillable="true" ma:displayName="Is Collaboration Space Locked" ma:internalName="Is_Collaboration_Space_Locked">
      <xsd:simpleType>
        <xsd:restriction base="dms:Boolean"/>
      </xsd:simpleType>
    </xsd:element>
    <xsd:element name="IsNotebookLocked" ma:index="38" nillable="true" ma:displayName="Is Notebook Locked" ma:internalName="IsNotebookLocked">
      <xsd:simpleType>
        <xsd:restriction base="dms:Boolean"/>
      </xsd:simpleType>
    </xsd:element>
    <xsd:element name="MediaServiceAutoKeyPoints" ma:index="39" nillable="true" ma:displayName="MediaServiceAutoKeyPoints" ma:hidden="true" ma:internalName="MediaServiceAutoKeyPoints" ma:readOnly="true">
      <xsd:simpleType>
        <xsd:restriction base="dms:Note"/>
      </xsd:simpleType>
    </xsd:element>
    <xsd:element name="MediaServiceKeyPoints" ma:index="4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eamsChannelId xmlns="91e9dd70-eb36-4567-8e03-2ec1a8d190a0" xsi:nil="true"/>
    <IsNotebookLocked xmlns="91e9dd70-eb36-4567-8e03-2ec1a8d190a0" xsi:nil="true"/>
    <Owner xmlns="91e9dd70-eb36-4567-8e03-2ec1a8d190a0">
      <UserInfo>
        <DisplayName/>
        <AccountId xsi:nil="true"/>
        <AccountType/>
      </UserInfo>
    </Owner>
    <CultureName xmlns="91e9dd70-eb36-4567-8e03-2ec1a8d190a0" xsi:nil="true"/>
    <Distribution_Groups xmlns="91e9dd70-eb36-4567-8e03-2ec1a8d190a0" xsi:nil="true"/>
    <Is_Collaboration_Space_Locked xmlns="91e9dd70-eb36-4567-8e03-2ec1a8d190a0" xsi:nil="true"/>
    <NotebookType xmlns="91e9dd70-eb36-4567-8e03-2ec1a8d190a0" xsi:nil="true"/>
    <FolderType xmlns="91e9dd70-eb36-4567-8e03-2ec1a8d190a0" xsi:nil="true"/>
    <Has_Teacher_Only_SectionGroup xmlns="91e9dd70-eb36-4567-8e03-2ec1a8d190a0" xsi:nil="true"/>
    <DefaultSectionNames xmlns="91e9dd70-eb36-4567-8e03-2ec1a8d190a0" xsi:nil="true"/>
    <Teachers xmlns="91e9dd70-eb36-4567-8e03-2ec1a8d190a0">
      <UserInfo>
        <DisplayName/>
        <AccountId xsi:nil="true"/>
        <AccountType/>
      </UserInfo>
    </Teachers>
    <Invited_Teachers xmlns="91e9dd70-eb36-4567-8e03-2ec1a8d190a0" xsi:nil="true"/>
    <Invited_Students xmlns="91e9dd70-eb36-4567-8e03-2ec1a8d190a0" xsi:nil="true"/>
    <Math_Settings xmlns="91e9dd70-eb36-4567-8e03-2ec1a8d190a0" xsi:nil="true"/>
    <Templates xmlns="91e9dd70-eb36-4567-8e03-2ec1a8d190a0" xsi:nil="true"/>
    <Self_Registration_Enabled xmlns="91e9dd70-eb36-4567-8e03-2ec1a8d190a0" xsi:nil="true"/>
    <AppVersion xmlns="91e9dd70-eb36-4567-8e03-2ec1a8d190a0" xsi:nil="true"/>
    <LMS_Mappings xmlns="91e9dd70-eb36-4567-8e03-2ec1a8d190a0" xsi:nil="true"/>
    <Students xmlns="91e9dd70-eb36-4567-8e03-2ec1a8d190a0">
      <UserInfo>
        <DisplayName/>
        <AccountId xsi:nil="true"/>
        <AccountType/>
      </UserInfo>
    </Students>
    <Student_Groups xmlns="91e9dd70-eb36-4567-8e03-2ec1a8d190a0">
      <UserInfo>
        <DisplayName/>
        <AccountId xsi:nil="true"/>
        <AccountType/>
      </UserInfo>
    </Student_Groups>
  </documentManagement>
</p:properties>
</file>

<file path=customXml/itemProps1.xml><?xml version="1.0" encoding="utf-8"?>
<ds:datastoreItem xmlns:ds="http://schemas.openxmlformats.org/officeDocument/2006/customXml" ds:itemID="{05C4E537-99E2-42F8-A3ED-B6BD606DFE77}">
  <ds:schemaRefs>
    <ds:schemaRef ds:uri="http://schemas.microsoft.com/sharepoint/v3/contenttype/forms"/>
  </ds:schemaRefs>
</ds:datastoreItem>
</file>

<file path=customXml/itemProps2.xml><?xml version="1.0" encoding="utf-8"?>
<ds:datastoreItem xmlns:ds="http://schemas.openxmlformats.org/officeDocument/2006/customXml" ds:itemID="{E9EDFFF8-DD0D-41C5-A861-95216F122B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8271ab-3a0f-4ae7-add4-d4fe9167153f"/>
    <ds:schemaRef ds:uri="91e9dd70-eb36-4567-8e03-2ec1a8d19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938A61-474A-42F7-A327-5537827E2124}">
  <ds:schemaRefs>
    <ds:schemaRef ds:uri="http://purl.org/dc/elements/1.1/"/>
    <ds:schemaRef ds:uri="http://schemas.microsoft.com/office/2006/documentManagement/types"/>
    <ds:schemaRef ds:uri="91e9dd70-eb36-4567-8e03-2ec1a8d190a0"/>
    <ds:schemaRef ds:uri="4f8271ab-3a0f-4ae7-add4-d4fe9167153f"/>
    <ds:schemaRef ds:uri="http://purl.org/dc/dcmitype/"/>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11637</TotalTime>
  <Words>4495</Words>
  <Application>Microsoft Office PowerPoint</Application>
  <PresentationFormat>화면 슬라이드 쇼(4:3)</PresentationFormat>
  <Paragraphs>362</Paragraphs>
  <Slides>36</Slides>
  <Notes>21</Notes>
  <HiddenSlides>13</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36</vt:i4>
      </vt:variant>
    </vt:vector>
  </HeadingPairs>
  <TitlesOfParts>
    <vt:vector size="47" baseType="lpstr">
      <vt:lpstr>新細明體</vt:lpstr>
      <vt:lpstr>굴림</vt:lpstr>
      <vt:lpstr>나눔손글씨 펜</vt:lpstr>
      <vt:lpstr>나눔손글씨 펜 OTF</vt:lpstr>
      <vt:lpstr>맑은 고딕</vt:lpstr>
      <vt:lpstr>Arial</vt:lpstr>
      <vt:lpstr>Arial Narrow</vt:lpstr>
      <vt:lpstr>Tahoma</vt:lpstr>
      <vt:lpstr>Times New Roman</vt:lpstr>
      <vt:lpstr>Wingdings</vt:lpstr>
      <vt:lpstr>1_Office 테마</vt:lpstr>
      <vt:lpstr>R 소개</vt:lpstr>
      <vt:lpstr>PowerPoint 프레젠테이션</vt:lpstr>
      <vt:lpstr>Introduction to R </vt:lpstr>
      <vt:lpstr>R</vt:lpstr>
      <vt:lpstr>R 언어 및 개발 환경</vt:lpstr>
      <vt:lpstr>장단점</vt:lpstr>
      <vt:lpstr>R</vt:lpstr>
      <vt:lpstr>R 특징</vt:lpstr>
      <vt:lpstr>R 관련 검색</vt:lpstr>
      <vt:lpstr>Data Type and Data Structures</vt:lpstr>
      <vt:lpstr>Data Structure in R</vt:lpstr>
      <vt:lpstr>R의 실행 방식</vt:lpstr>
      <vt:lpstr>Rgui – interpreter 방식</vt:lpstr>
      <vt:lpstr>Rgui – script 실행</vt:lpstr>
      <vt:lpstr>RStudio </vt:lpstr>
      <vt:lpstr>데이터 분석을 위한 R 세션</vt:lpstr>
      <vt:lpstr>R 기초</vt:lpstr>
      <vt:lpstr>R 언어로 프로그래밍</vt:lpstr>
      <vt:lpstr>R 문장, 함수</vt:lpstr>
      <vt:lpstr>Branching</vt:lpstr>
      <vt:lpstr>Loops</vt:lpstr>
      <vt:lpstr>functions and operators</vt:lpstr>
      <vt:lpstr>functions and operators</vt:lpstr>
      <vt:lpstr>Graphics</vt:lpstr>
      <vt:lpstr>High Level: plot() 으로 그리기</vt:lpstr>
      <vt:lpstr>Low Level: Lowess 로  Scattergram 그리기</vt:lpstr>
      <vt:lpstr>R 로 프로그래밍 하기</vt:lpstr>
      <vt:lpstr>Functions in R</vt:lpstr>
      <vt:lpstr>Descriptive Statistics</vt:lpstr>
      <vt:lpstr>Predictive Modeling</vt:lpstr>
      <vt:lpstr>How to model</vt:lpstr>
      <vt:lpstr>연산자 - Synopsis of Operators</vt:lpstr>
      <vt:lpstr>Modeling Example: Regression</vt:lpstr>
      <vt:lpstr>요약하면 </vt:lpstr>
      <vt:lpstr>R 에 대한 resource </vt:lpstr>
      <vt:lpstr>R 기초 연습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(데이터 마이닝)  — Chapter 1 — —개 요—</dc:title>
  <dc:creator>온승엽</dc:creator>
  <cp:lastModifiedBy>온승엽 소프트웨어학과(교수)</cp:lastModifiedBy>
  <cp:revision>1268</cp:revision>
  <cp:lastPrinted>2000-06-01T21:00:25Z</cp:lastPrinted>
  <dcterms:created xsi:type="dcterms:W3CDTF">1999-12-01T22:01:55Z</dcterms:created>
  <dcterms:modified xsi:type="dcterms:W3CDTF">2021-03-02T23:29:03Z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0x01010088A71B16DB1A694FB2EEBCD53F757060</vt:lpwstr>
  </property>
</Properties>
</file>