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95" r:id="rId5"/>
    <p:sldId id="287" r:id="rId6"/>
    <p:sldId id="288" r:id="rId7"/>
    <p:sldId id="290" r:id="rId8"/>
    <p:sldId id="294" r:id="rId9"/>
    <p:sldId id="291" r:id="rId10"/>
    <p:sldId id="293" r:id="rId11"/>
    <p:sldId id="289" r:id="rId12"/>
    <p:sldId id="292" r:id="rId13"/>
    <p:sldId id="258" r:id="rId14"/>
    <p:sldId id="296" r:id="rId15"/>
    <p:sldId id="264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0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2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9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7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9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6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7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2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790" y="2992887"/>
            <a:ext cx="8636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기온과 전력수급 데이터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권혁구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이해인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최원정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Pandas 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8DB4F-CCEF-4660-9EAF-17315CDA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8249"/>
            <a:ext cx="7801368" cy="25376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BD4E8E-1694-4BBF-B5F4-E23574DAD80C}"/>
              </a:ext>
            </a:extLst>
          </p:cNvPr>
          <p:cNvSpPr/>
          <p:nvPr/>
        </p:nvSpPr>
        <p:spPr>
          <a:xfrm>
            <a:off x="1835696" y="2111173"/>
            <a:ext cx="5040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DB72EB-D67D-4C39-BB2C-73CBA5665BFD}"/>
              </a:ext>
            </a:extLst>
          </p:cNvPr>
          <p:cNvSpPr/>
          <p:nvPr/>
        </p:nvSpPr>
        <p:spPr>
          <a:xfrm>
            <a:off x="1835696" y="3044137"/>
            <a:ext cx="5040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3E6BF-22A4-44AA-85B9-1A21CF33BC1D}"/>
              </a:ext>
            </a:extLst>
          </p:cNvPr>
          <p:cNvSpPr txBox="1"/>
          <p:nvPr/>
        </p:nvSpPr>
        <p:spPr>
          <a:xfrm>
            <a:off x="935596" y="444258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급격한 기온상승이 이루어진 </a:t>
            </a:r>
            <a:r>
              <a:rPr lang="en-US" altLang="ko-KR" dirty="0"/>
              <a:t>7</a:t>
            </a:r>
            <a:r>
              <a:rPr lang="ko-KR" altLang="en-US" dirty="0"/>
              <a:t>일동안의 평균기온은 </a:t>
            </a:r>
            <a:r>
              <a:rPr lang="en-US" altLang="ko-KR" b="1" dirty="0"/>
              <a:t>35.3(℃)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년도 여름철의 평균 기온은 </a:t>
            </a:r>
            <a:r>
              <a:rPr lang="en-US" altLang="ko-KR" b="1" dirty="0"/>
              <a:t>29.3(℃)</a:t>
            </a:r>
            <a:r>
              <a:rPr lang="ko-KR" altLang="en-US" dirty="0"/>
              <a:t>로 확연한 차이가 났음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년의 </a:t>
            </a:r>
            <a:r>
              <a:rPr lang="en-US" altLang="ko-KR" dirty="0"/>
              <a:t>7</a:t>
            </a:r>
            <a:r>
              <a:rPr lang="ko-KR" altLang="en-US" dirty="0"/>
              <a:t>건의 </a:t>
            </a:r>
            <a:r>
              <a:rPr lang="en-US" altLang="ko-KR" dirty="0"/>
              <a:t>10%</a:t>
            </a:r>
            <a:r>
              <a:rPr lang="ko-KR" altLang="en-US" dirty="0"/>
              <a:t>미만의 공급예비율을 통해 급격한 기온상승에  전력 설비가 제대로 대비가 이루어지지 않았음을 확인할 수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0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7328FA-DFDE-4372-BA3A-1EF237BA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04" y="1132180"/>
            <a:ext cx="4005447" cy="2721471"/>
          </a:xfrm>
          <a:prstGeom prst="rect">
            <a:avLst/>
          </a:prstGeom>
        </p:spPr>
      </p:pic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73A945-E765-4104-AF86-54749BCF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89" y="3737316"/>
            <a:ext cx="4193835" cy="2797986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3EF1500-5B9D-41EF-8C8E-DA703E6FF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9" y="3737316"/>
            <a:ext cx="4193835" cy="2849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9825CF-5C2F-41C2-9967-385D0304DE3E}"/>
              </a:ext>
            </a:extLst>
          </p:cNvPr>
          <p:cNvSpPr txBox="1"/>
          <p:nvPr/>
        </p:nvSpPr>
        <p:spPr>
          <a:xfrm>
            <a:off x="501949" y="133622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전력예측을 위한 기타 요소들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09B8-E503-44F1-A7A7-1D0E0D06BBA6}"/>
              </a:ext>
            </a:extLst>
          </p:cNvPr>
          <p:cNvSpPr txBox="1"/>
          <p:nvPr/>
        </p:nvSpPr>
        <p:spPr>
          <a:xfrm>
            <a:off x="668834" y="2228671"/>
            <a:ext cx="381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GDP</a:t>
            </a:r>
            <a:r>
              <a:rPr lang="ko-KR" altLang="en-US" dirty="0"/>
              <a:t>의 증가</a:t>
            </a:r>
            <a:r>
              <a:rPr lang="en-US" altLang="ko-KR" dirty="0"/>
              <a:t>, </a:t>
            </a:r>
            <a:r>
              <a:rPr lang="ko-KR" altLang="en-US" dirty="0"/>
              <a:t>전체 가구수와 </a:t>
            </a:r>
            <a:endParaRPr lang="en-US" altLang="ko-KR" dirty="0"/>
          </a:p>
          <a:p>
            <a:r>
              <a:rPr lang="ko-KR" altLang="en-US" dirty="0"/>
              <a:t>인구수의 증가로 전력소비량이</a:t>
            </a:r>
            <a:endParaRPr lang="en-US" altLang="ko-KR" dirty="0"/>
          </a:p>
          <a:p>
            <a:r>
              <a:rPr lang="ko-KR" altLang="en-US" dirty="0"/>
              <a:t>전체적으로 증가하고 있음을 </a:t>
            </a:r>
            <a:endParaRPr lang="en-US" altLang="ko-KR" dirty="0"/>
          </a:p>
          <a:p>
            <a:r>
              <a:rPr lang="ko-KR" altLang="en-US" dirty="0"/>
              <a:t>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03169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2C0F1-4894-4B23-B330-31B90461F07E}"/>
              </a:ext>
            </a:extLst>
          </p:cNvPr>
          <p:cNvSpPr txBox="1"/>
          <p:nvPr/>
        </p:nvSpPr>
        <p:spPr>
          <a:xfrm>
            <a:off x="2987824" y="155426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분야별 전력 소비량 </a:t>
            </a:r>
          </a:p>
        </p:txBody>
      </p:sp>
      <p:pic>
        <p:nvPicPr>
          <p:cNvPr id="5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92A3C55-F8EA-4221-AEA7-65EC1ADAD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802402" cy="34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209381"/>
            <a:ext cx="5760640" cy="314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결론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600" spc="-150" dirty="0"/>
              <a:t>전력사용량은 기온 말고도 </a:t>
            </a:r>
            <a:r>
              <a:rPr lang="en-US" altLang="ko-KR" sz="1600" spc="-150" dirty="0"/>
              <a:t>GDP</a:t>
            </a:r>
            <a:r>
              <a:rPr lang="ko-KR" altLang="en-US" sz="1600" spc="-150" dirty="0"/>
              <a:t>나 가구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인구 등에도 영향을 받음</a:t>
            </a:r>
            <a:endParaRPr lang="en-US" altLang="ko-KR" sz="1600" spc="-150" dirty="0"/>
          </a:p>
          <a:p>
            <a:pPr fontAlgn="base">
              <a:lnSpc>
                <a:spcPct val="200000"/>
              </a:lnSpc>
            </a:pPr>
            <a:r>
              <a:rPr lang="en-US" altLang="ko-KR" sz="1600" spc="-150" dirty="0"/>
              <a:t>2018</a:t>
            </a:r>
            <a:r>
              <a:rPr lang="ko-KR" altLang="en-US" sz="1600" spc="-150" dirty="0"/>
              <a:t>년도에 폭염으로 인한 전력소비량이 최대치가 되면서</a:t>
            </a:r>
            <a:r>
              <a:rPr lang="en-US" altLang="ko-KR" sz="1600" spc="-150" dirty="0"/>
              <a:t>,</a:t>
            </a:r>
          </a:p>
          <a:p>
            <a:pPr fontAlgn="base">
              <a:lnSpc>
                <a:spcPct val="200000"/>
              </a:lnSpc>
            </a:pPr>
            <a:r>
              <a:rPr lang="ko-KR" altLang="en-US" sz="1600" spc="-150" dirty="0"/>
              <a:t>그에 따른 공급예비율도 떨어지게 되었다</a:t>
            </a:r>
            <a:r>
              <a:rPr lang="en-US" altLang="ko-KR" sz="1600" spc="-150" dirty="0"/>
              <a:t>. </a:t>
            </a:r>
          </a:p>
          <a:p>
            <a:pPr fontAlgn="base">
              <a:lnSpc>
                <a:spcPct val="200000"/>
              </a:lnSpc>
            </a:pPr>
            <a:r>
              <a:rPr lang="ko-KR" altLang="en-US" sz="1600" spc="-150" dirty="0"/>
              <a:t>즉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앞으로 더욱 기온 변화를 고려한 공급 설비를 잘 갖추어야 할 </a:t>
            </a:r>
            <a:endParaRPr lang="en-US" altLang="ko-KR" sz="1600" spc="-150" dirty="0"/>
          </a:p>
          <a:p>
            <a:pPr fontAlgn="base">
              <a:lnSpc>
                <a:spcPct val="200000"/>
              </a:lnSpc>
            </a:pPr>
            <a:r>
              <a:rPr lang="ko-KR" altLang="en-US" sz="1600" spc="-150" dirty="0"/>
              <a:t>것이라고 분석하였다</a:t>
            </a:r>
            <a:r>
              <a:rPr lang="en-US" altLang="ko-KR" sz="1600" spc="-150" dirty="0"/>
              <a:t>.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392088" y="177733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28799" y="1778944"/>
            <a:ext cx="6192688" cy="405766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AC571-E16B-40B1-80D7-280AA3F6297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AC571-E16B-40B1-80D7-280AA3F6297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3676F-7D9A-4BC6-81F4-C6745D60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64" y="2928701"/>
            <a:ext cx="4937266" cy="31984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5BE2ED-4065-4931-BB2B-33EF06A55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1015072"/>
            <a:ext cx="4400371" cy="4050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2148B-8263-466C-9C35-50030C207591}"/>
              </a:ext>
            </a:extLst>
          </p:cNvPr>
          <p:cNvSpPr txBox="1"/>
          <p:nvPr/>
        </p:nvSpPr>
        <p:spPr>
          <a:xfrm>
            <a:off x="685015" y="5313982"/>
            <a:ext cx="35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여름 데이터만 추출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상관관계를 분석해보았지만 </a:t>
            </a:r>
            <a:endParaRPr lang="en-US" altLang="ko-KR" dirty="0"/>
          </a:p>
          <a:p>
            <a:r>
              <a:rPr lang="ko-KR" altLang="en-US" dirty="0"/>
              <a:t>상관관계가 잘 나오지 않았음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F54D7-99B4-4194-BD6E-8C36F56A835C}"/>
              </a:ext>
            </a:extLst>
          </p:cNvPr>
          <p:cNvSpPr txBox="1"/>
          <p:nvPr/>
        </p:nvSpPr>
        <p:spPr>
          <a:xfrm>
            <a:off x="5004048" y="1812210"/>
            <a:ext cx="352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공급능력과 최대전력 등의 </a:t>
            </a:r>
            <a:endParaRPr lang="en-US" altLang="ko-KR" dirty="0"/>
          </a:p>
          <a:p>
            <a:r>
              <a:rPr lang="ko-KR" altLang="en-US" dirty="0"/>
              <a:t>요일 별 요소를 확인하고 싶었음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다양한 환경변수를 대입</a:t>
            </a:r>
            <a:endParaRPr lang="en-US" altLang="ko-KR" b="1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전력의 단가</a:t>
            </a:r>
            <a:r>
              <a:rPr lang="en-US" altLang="ko-KR" b="1" dirty="0"/>
              <a:t>, </a:t>
            </a:r>
            <a:r>
              <a:rPr lang="ko-KR" altLang="en-US" b="1" dirty="0"/>
              <a:t>지리적 특성</a:t>
            </a:r>
            <a:r>
              <a:rPr lang="en-US" altLang="ko-KR" b="1" dirty="0"/>
              <a:t>,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508" y="194272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1)  </a:t>
            </a:r>
            <a:r>
              <a:rPr lang="ko-KR" altLang="en-US" sz="2000" b="1" spc="-150" dirty="0"/>
              <a:t>많은 시행착오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1828" y="2744564"/>
            <a:ext cx="3446116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dirty="0"/>
              <a:t>기온과 전력의 상관관계 분석 시</a:t>
            </a:r>
            <a:r>
              <a:rPr lang="en-US" altLang="ko-KR" sz="1400" b="1" dirty="0"/>
              <a:t>,                    </a:t>
            </a:r>
            <a:r>
              <a:rPr lang="ko-KR" altLang="en-US" sz="1400" b="1" dirty="0"/>
              <a:t>예상대로 나타났음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dirty="0"/>
              <a:t>다양한 방법으로 접근 시도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dirty="0"/>
              <a:t>다양한 변수의 대입이 필요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dirty="0"/>
              <a:t>앞으로의 프로젝트에서 더 추가해서 보완할 예정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92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보충할 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D2D5-C5D7-4159-8BDD-2CEE4385F397}"/>
              </a:ext>
            </a:extLst>
          </p:cNvPr>
          <p:cNvSpPr txBox="1"/>
          <p:nvPr/>
        </p:nvSpPr>
        <p:spPr>
          <a:xfrm>
            <a:off x="4716016" y="1922205"/>
            <a:ext cx="318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2)  </a:t>
            </a:r>
            <a:r>
              <a:rPr lang="ko-KR" altLang="en-US" sz="2000" b="1" spc="-150" dirty="0"/>
              <a:t>다양한 환경변수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A3189-93E9-487A-A6A9-8302B3E6CC2B}"/>
              </a:ext>
            </a:extLst>
          </p:cNvPr>
          <p:cNvSpPr txBox="1"/>
          <p:nvPr/>
        </p:nvSpPr>
        <p:spPr>
          <a:xfrm>
            <a:off x="4933993" y="2744564"/>
            <a:ext cx="3670379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다양한 환경변수를 대입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전력 단가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지리적 특성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일교차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최대 전력의 일시 패턴분석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 err="1"/>
              <a:t>요일별</a:t>
            </a:r>
            <a:r>
              <a:rPr lang="ko-KR" altLang="en-US" sz="1400" b="1" dirty="0"/>
              <a:t> 전력의 수요 변화 등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en-US" altLang="ko-KR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DEB23-8ECF-480F-A721-8D430E7B710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36F6F-D149-4E07-A016-5C736B9248E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7204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339" y="27089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BDC143-ADD4-47BA-ACE6-BDEC0CF7D838}"/>
              </a:ext>
            </a:extLst>
          </p:cNvPr>
          <p:cNvSpPr txBox="1"/>
          <p:nvPr/>
        </p:nvSpPr>
        <p:spPr>
          <a:xfrm>
            <a:off x="174570" y="385922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8B2C7-B501-44D5-A2E3-5B3319410930}"/>
              </a:ext>
            </a:extLst>
          </p:cNvPr>
          <p:cNvSpPr txBox="1"/>
          <p:nvPr/>
        </p:nvSpPr>
        <p:spPr>
          <a:xfrm>
            <a:off x="1967530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B81A81-88DC-4A23-8218-971744256C6E}"/>
              </a:ext>
            </a:extLst>
          </p:cNvPr>
          <p:cNvSpPr txBox="1"/>
          <p:nvPr/>
        </p:nvSpPr>
        <p:spPr>
          <a:xfrm>
            <a:off x="3623714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3FC0C-2560-41FD-8E93-6AAB3F22D2ED}"/>
              </a:ext>
            </a:extLst>
          </p:cNvPr>
          <p:cNvSpPr txBox="1"/>
          <p:nvPr/>
        </p:nvSpPr>
        <p:spPr>
          <a:xfrm>
            <a:off x="5207890" y="38610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E494DA-AFF8-4BAC-B9AE-C0259073477D}"/>
              </a:ext>
            </a:extLst>
          </p:cNvPr>
          <p:cNvSpPr txBox="1"/>
          <p:nvPr/>
        </p:nvSpPr>
        <p:spPr>
          <a:xfrm>
            <a:off x="6756570" y="3861048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보충할 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869559"/>
            <a:ext cx="7200800" cy="343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1784" y="1229441"/>
            <a:ext cx="81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예측하는 것은 어려우니 자세하고 폭넓게 분석해보자</a:t>
            </a:r>
            <a:endParaRPr lang="en-US" altLang="ko-KR" b="1" spc="-150" dirty="0"/>
          </a:p>
          <a:p>
            <a:pPr algn="ctr"/>
            <a:r>
              <a:rPr lang="ko-KR" altLang="en-US" sz="1400" b="1" spc="-150" dirty="0">
                <a:latin typeface="+mn-ea"/>
              </a:rPr>
              <a:t>전력수급</a:t>
            </a:r>
            <a:r>
              <a:rPr lang="en-US" altLang="ko-KR" sz="1400" b="1" spc="-150" dirty="0">
                <a:latin typeface="+mn-ea"/>
              </a:rPr>
              <a:t> </a:t>
            </a:r>
            <a:r>
              <a:rPr lang="ko-KR" altLang="en-US" sz="1400" b="1" spc="-150" dirty="0">
                <a:latin typeface="+mn-ea"/>
              </a:rPr>
              <a:t>데이터</a:t>
            </a:r>
            <a:r>
              <a:rPr lang="en-US" altLang="ko-KR" sz="1400" b="1" spc="-150" dirty="0">
                <a:latin typeface="+mn-ea"/>
              </a:rPr>
              <a:t>, </a:t>
            </a:r>
            <a:r>
              <a:rPr lang="ko-KR" altLang="en-US" sz="1400" b="1" spc="-150" dirty="0">
                <a:latin typeface="+mn-ea"/>
              </a:rPr>
              <a:t>기온 데이터를 </a:t>
            </a:r>
            <a:r>
              <a:rPr lang="en-US" altLang="ko-KR" sz="1400" b="1" spc="-150" dirty="0">
                <a:latin typeface="+mn-ea"/>
              </a:rPr>
              <a:t>2008</a:t>
            </a:r>
            <a:r>
              <a:rPr lang="ko-KR" altLang="en-US" sz="1400" b="1" spc="-150" dirty="0">
                <a:latin typeface="+mn-ea"/>
              </a:rPr>
              <a:t>년 부터 </a:t>
            </a:r>
            <a:r>
              <a:rPr lang="en-US" altLang="ko-KR" sz="1400" b="1" spc="-150" dirty="0">
                <a:latin typeface="+mn-ea"/>
              </a:rPr>
              <a:t>2018</a:t>
            </a:r>
            <a:r>
              <a:rPr lang="ko-KR" altLang="en-US" sz="1400" b="1" spc="-150" dirty="0">
                <a:latin typeface="+mn-ea"/>
              </a:rPr>
              <a:t>년까지의 일자별로 데이터 수집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32770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기온에 따른 전력수급 데이터를 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BC6A3-5001-4E3E-8634-3A2D0AC71DB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759D9-2295-44FB-A600-3133813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74" y="3098475"/>
            <a:ext cx="3384376" cy="2954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505144-7F6F-437D-8CEC-E287FB9F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01" y="3096755"/>
            <a:ext cx="3384376" cy="2981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8413" y="5547501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기상자료개방포털</a:t>
            </a:r>
            <a:r>
              <a:rPr lang="en-US" altLang="ko-KR" sz="1400" dirty="0"/>
              <a:t>, data.kma.go.kr</a:t>
            </a:r>
          </a:p>
          <a:p>
            <a:pPr algn="ctr"/>
            <a:r>
              <a:rPr lang="ko-KR" altLang="en-US" sz="1400" dirty="0"/>
              <a:t>   전력통계정보시스템</a:t>
            </a:r>
            <a:r>
              <a:rPr lang="en-US" altLang="ko-KR" sz="1400" dirty="0"/>
              <a:t>(EPSIS) , epsis.kpx.or.kr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2C0F1-4894-4B23-B330-31B90461F07E}"/>
              </a:ext>
            </a:extLst>
          </p:cNvPr>
          <p:cNvSpPr txBox="1"/>
          <p:nvPr/>
        </p:nvSpPr>
        <p:spPr>
          <a:xfrm>
            <a:off x="755576" y="121822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과정들</a:t>
            </a:r>
          </a:p>
        </p:txBody>
      </p:sp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23618A2-DC65-4CF8-84CF-09908D23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00" y="3520411"/>
            <a:ext cx="4289340" cy="2837044"/>
          </a:xfrm>
          <a:prstGeom prst="rect">
            <a:avLst/>
          </a:prstGeom>
        </p:spPr>
      </p:pic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4FEB174-FCAA-457E-BF8E-08F0F9DE4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2182277"/>
            <a:ext cx="3236719" cy="2907369"/>
          </a:xfrm>
          <a:prstGeom prst="rect">
            <a:avLst/>
          </a:prstGeom>
        </p:spPr>
      </p:pic>
      <p:pic>
        <p:nvPicPr>
          <p:cNvPr id="15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D726E9-DC9A-4630-814B-FAD4388D5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64881"/>
            <a:ext cx="5988053" cy="1633106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86D8930-C4DE-4D40-9557-0EF4CEA13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64472"/>
            <a:ext cx="3027922" cy="21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626CFF-DB48-4A9A-B2BD-595736BA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3" y="2226729"/>
            <a:ext cx="8458933" cy="400084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146B73-D82D-4BB8-B657-AA07B8449247}"/>
              </a:ext>
            </a:extLst>
          </p:cNvPr>
          <p:cNvGrpSpPr/>
          <p:nvPr/>
        </p:nvGrpSpPr>
        <p:grpSpPr>
          <a:xfrm>
            <a:off x="935596" y="1211066"/>
            <a:ext cx="7200800" cy="1015663"/>
            <a:chOff x="-396552" y="1280510"/>
            <a:chExt cx="720080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5AE097-F0B1-4FD4-924E-D4F6184F5479}"/>
                </a:ext>
              </a:extLst>
            </p:cNvPr>
            <p:cNvSpPr txBox="1"/>
            <p:nvPr/>
          </p:nvSpPr>
          <p:spPr>
            <a:xfrm>
              <a:off x="-396552" y="1280510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1D3462-BBA8-4A73-B4AA-8F140C66A4BD}"/>
                </a:ext>
              </a:extLst>
            </p:cNvPr>
            <p:cNvSpPr txBox="1"/>
            <p:nvPr/>
          </p:nvSpPr>
          <p:spPr>
            <a:xfrm>
              <a:off x="215516" y="1491329"/>
              <a:ext cx="5976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최대전력과 기온의 전체적인 그래프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DE716-6FE2-4D0B-BA6C-BCC4F446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9" y="1988840"/>
            <a:ext cx="7723642" cy="44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CE845A-69F4-4CCA-8145-2B253A543144}"/>
              </a:ext>
            </a:extLst>
          </p:cNvPr>
          <p:cNvSpPr txBox="1"/>
          <p:nvPr/>
        </p:nvSpPr>
        <p:spPr>
          <a:xfrm>
            <a:off x="71500" y="1056718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35547-2502-4376-A993-97D1BAE874D7}"/>
              </a:ext>
            </a:extLst>
          </p:cNvPr>
          <p:cNvSpPr txBox="1"/>
          <p:nvPr/>
        </p:nvSpPr>
        <p:spPr>
          <a:xfrm>
            <a:off x="1979712" y="1247173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월별 최대전력과 기온 간 관계</a:t>
            </a:r>
          </a:p>
        </p:txBody>
      </p:sp>
    </p:spTree>
    <p:extLst>
      <p:ext uri="{BB962C8B-B14F-4D97-AF65-F5344CB8AC3E}">
        <p14:creationId xmlns:p14="http://schemas.microsoft.com/office/powerpoint/2010/main" val="100525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127E5B6-EC27-446C-A11A-91DE106F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57" y="2326452"/>
            <a:ext cx="6520477" cy="38311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42C0F1-4894-4B23-B330-31B90461F07E}"/>
              </a:ext>
            </a:extLst>
          </p:cNvPr>
          <p:cNvSpPr txBox="1"/>
          <p:nvPr/>
        </p:nvSpPr>
        <p:spPr>
          <a:xfrm>
            <a:off x="2483768" y="140213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난방도일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냉방도일 확인</a:t>
            </a:r>
          </a:p>
        </p:txBody>
      </p:sp>
    </p:spTree>
    <p:extLst>
      <p:ext uri="{BB962C8B-B14F-4D97-AF65-F5344CB8AC3E}">
        <p14:creationId xmlns:p14="http://schemas.microsoft.com/office/powerpoint/2010/main" val="315044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2C0F1-4894-4B23-B330-31B90461F07E}"/>
              </a:ext>
            </a:extLst>
          </p:cNvPr>
          <p:cNvSpPr txBox="1"/>
          <p:nvPr/>
        </p:nvSpPr>
        <p:spPr>
          <a:xfrm>
            <a:off x="1763688" y="129874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공급예비율과 전력설비 간의 관계</a:t>
            </a:r>
          </a:p>
        </p:txBody>
      </p:sp>
      <p:pic>
        <p:nvPicPr>
          <p:cNvPr id="10" name="그림 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06CB0C5-1467-41F3-9160-2408F57C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6" y="2078279"/>
            <a:ext cx="6158608" cy="3838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CF3699-A717-458B-92EC-ABC1D91A656B}"/>
              </a:ext>
            </a:extLst>
          </p:cNvPr>
          <p:cNvSpPr txBox="1"/>
          <p:nvPr/>
        </p:nvSpPr>
        <p:spPr>
          <a:xfrm>
            <a:off x="1187624" y="6049456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r>
              <a:rPr lang="ko-KR" altLang="en-US" sz="1400" b="1" dirty="0"/>
              <a:t>등급 </a:t>
            </a:r>
            <a:r>
              <a:rPr lang="en-US" altLang="ko-KR" sz="1400" dirty="0"/>
              <a:t>: </a:t>
            </a:r>
            <a:r>
              <a:rPr lang="ko-KR" altLang="en-US" sz="1400" dirty="0"/>
              <a:t>공급예비율이 </a:t>
            </a:r>
            <a:r>
              <a:rPr lang="en-US" altLang="ko-KR" sz="1400" dirty="0"/>
              <a:t>10% </a:t>
            </a:r>
            <a:r>
              <a:rPr lang="ko-KR" altLang="en-US" sz="1400" dirty="0"/>
              <a:t>미만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등급 </a:t>
            </a:r>
            <a:r>
              <a:rPr lang="en-US" altLang="ko-KR" sz="1400" dirty="0"/>
              <a:t>: </a:t>
            </a:r>
            <a:r>
              <a:rPr lang="ko-KR" altLang="en-US" sz="1400" dirty="0"/>
              <a:t>공급예비율이 </a:t>
            </a:r>
            <a:r>
              <a:rPr lang="en-US" altLang="ko-KR" sz="1400" dirty="0"/>
              <a:t>15% </a:t>
            </a:r>
            <a:r>
              <a:rPr lang="ko-KR" altLang="en-US" sz="1400" dirty="0"/>
              <a:t>미만</a:t>
            </a:r>
            <a:r>
              <a:rPr lang="en-US" altLang="ko-KR" sz="1400" dirty="0"/>
              <a:t> ,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등급 </a:t>
            </a:r>
            <a:r>
              <a:rPr lang="en-US" altLang="ko-KR" sz="1400" dirty="0"/>
              <a:t>: </a:t>
            </a:r>
            <a:r>
              <a:rPr lang="ko-KR" altLang="en-US" sz="1400" dirty="0"/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72309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Pandas 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76C54-66EF-4424-886D-B08AFF33E110}"/>
              </a:ext>
            </a:extLst>
          </p:cNvPr>
          <p:cNvSpPr txBox="1"/>
          <p:nvPr/>
        </p:nvSpPr>
        <p:spPr>
          <a:xfrm>
            <a:off x="1079611" y="4771017"/>
            <a:ext cx="6984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2012, 2013</a:t>
            </a:r>
            <a:r>
              <a:rPr lang="ko-KR" altLang="en-US" dirty="0"/>
              <a:t>년도 공급예비율의 위험등급인 </a:t>
            </a:r>
            <a:r>
              <a:rPr lang="en-US" altLang="ko-KR" dirty="0"/>
              <a:t>A</a:t>
            </a:r>
            <a:r>
              <a:rPr lang="ko-KR" altLang="en-US" dirty="0"/>
              <a:t>등급이 가장 많이 발생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최대전력량에</a:t>
            </a:r>
            <a:r>
              <a:rPr lang="ko-KR" altLang="en-US" dirty="0"/>
              <a:t> 비해 설비가 제대로 갖춰지지 않았음을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2017</a:t>
            </a:r>
            <a:r>
              <a:rPr lang="ko-KR" altLang="en-US" dirty="0"/>
              <a:t>년에 비해 </a:t>
            </a:r>
            <a:r>
              <a:rPr lang="en-US" altLang="ko-KR" dirty="0"/>
              <a:t>2018</a:t>
            </a:r>
            <a:r>
              <a:rPr lang="ko-KR" altLang="en-US" dirty="0"/>
              <a:t>년의 </a:t>
            </a:r>
            <a:r>
              <a:rPr lang="en-US" altLang="ko-KR" dirty="0"/>
              <a:t>A</a:t>
            </a:r>
            <a:r>
              <a:rPr lang="ko-KR" altLang="en-US" dirty="0"/>
              <a:t>등급 발생량이 </a:t>
            </a:r>
            <a:r>
              <a:rPr lang="en-US" altLang="ko-KR" dirty="0"/>
              <a:t>7</a:t>
            </a:r>
            <a:r>
              <a:rPr lang="ko-KR" altLang="en-US" dirty="0"/>
              <a:t>건으로 증가함을 확인함</a:t>
            </a:r>
            <a:r>
              <a:rPr lang="en-US" altLang="ko-KR" dirty="0"/>
              <a:t> -&gt; </a:t>
            </a:r>
            <a:r>
              <a:rPr lang="ko-KR" altLang="en-US" dirty="0"/>
              <a:t>그 이유를 찾고자 함</a:t>
            </a:r>
            <a:endParaRPr lang="en-US" altLang="ko-KR" dirty="0"/>
          </a:p>
        </p:txBody>
      </p:sp>
      <p:pic>
        <p:nvPicPr>
          <p:cNvPr id="15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55F6F0E-509C-4326-94D7-A6D0B261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92767"/>
            <a:ext cx="6192248" cy="32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587</Words>
  <Application>Microsoft Office PowerPoint</Application>
  <PresentationFormat>화면 슬라이드 쇼(4:3)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Lee Haein</cp:lastModifiedBy>
  <cp:revision>32</cp:revision>
  <dcterms:created xsi:type="dcterms:W3CDTF">2016-11-03T20:47:04Z</dcterms:created>
  <dcterms:modified xsi:type="dcterms:W3CDTF">2018-12-19T04:33:06Z</dcterms:modified>
</cp:coreProperties>
</file>