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1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9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NBA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Final project presentation</a:t>
            </a:r>
          </a:p>
          <a:p>
            <a:pPr algn="ctr"/>
            <a:r>
              <a:rPr lang="en-US" sz="2400" b="1" dirty="0"/>
              <a:t>David Goldman</a:t>
            </a:r>
          </a:p>
        </p:txBody>
      </p:sp>
    </p:spTree>
    <p:extLst>
      <p:ext uri="{BB962C8B-B14F-4D97-AF65-F5344CB8AC3E}">
        <p14:creationId xmlns:p14="http://schemas.microsoft.com/office/powerpoint/2010/main" val="2322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2/23 LA Clippers (away) vs Golden State Warriors (home)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2130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b="1" dirty="0"/>
              <a:t>PTS = -66.31 + 144.07 * </a:t>
            </a:r>
            <a:r>
              <a:rPr lang="en-US" sz="2000" b="1" dirty="0" err="1"/>
              <a:t>eFG_pct</a:t>
            </a:r>
            <a:r>
              <a:rPr lang="en-US" sz="2000" b="1" dirty="0"/>
              <a:t> + -130.92 * </a:t>
            </a:r>
            <a:r>
              <a:rPr lang="en-US" sz="2000" b="1" dirty="0" err="1"/>
              <a:t>TOV_pct</a:t>
            </a:r>
            <a:r>
              <a:rPr lang="en-US" sz="2000" b="1" dirty="0"/>
              <a:t> + 48.65 * </a:t>
            </a:r>
            <a:r>
              <a:rPr lang="en-US" sz="2000" b="1" dirty="0" err="1"/>
              <a:t>ORB_pct</a:t>
            </a:r>
            <a:r>
              <a:rPr lang="en-US" sz="2000" b="1" dirty="0"/>
              <a:t> + 31.99 * </a:t>
            </a:r>
            <a:r>
              <a:rPr lang="en-US" sz="2000" b="1" dirty="0" err="1"/>
              <a:t>FT_divby_FGA</a:t>
            </a:r>
            <a:r>
              <a:rPr lang="en-US" sz="2000" b="1" dirty="0"/>
              <a:t> + 0.99 * PACE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GSW (home) </a:t>
            </a:r>
            <a:r>
              <a:rPr lang="en-US" sz="2000" b="1" dirty="0" err="1"/>
              <a:t>eFG_pct</a:t>
            </a:r>
            <a:r>
              <a:rPr lang="en-US" sz="2000" b="1" dirty="0"/>
              <a:t>: 59.5%</a:t>
            </a:r>
          </a:p>
          <a:p>
            <a:r>
              <a:rPr lang="en-US" sz="2000" b="1" dirty="0"/>
              <a:t>LAC (away) </a:t>
            </a:r>
            <a:r>
              <a:rPr lang="en-US" sz="2000" b="1" i="1" dirty="0"/>
              <a:t>opponent's</a:t>
            </a:r>
            <a:r>
              <a:rPr lang="en-US" sz="2000" b="1" dirty="0"/>
              <a:t> </a:t>
            </a:r>
            <a:r>
              <a:rPr lang="en-US" sz="2000" b="1" dirty="0" err="1"/>
              <a:t>eFG_pct</a:t>
            </a:r>
            <a:r>
              <a:rPr lang="en-US" sz="2000" b="1" dirty="0"/>
              <a:t>: 51.5%</a:t>
            </a:r>
          </a:p>
          <a:p>
            <a:r>
              <a:rPr lang="en-US" sz="2000" dirty="0"/>
              <a:t>Taking the </a:t>
            </a:r>
            <a:r>
              <a:rPr lang="en-US" sz="2000" i="1" dirty="0"/>
              <a:t>average</a:t>
            </a:r>
            <a:r>
              <a:rPr lang="en-US" sz="2000" dirty="0"/>
              <a:t> yields an </a:t>
            </a:r>
            <a:r>
              <a:rPr lang="en-US" sz="2000" b="1" dirty="0"/>
              <a:t>expected </a:t>
            </a:r>
            <a:r>
              <a:rPr lang="en-US" sz="2000" b="1" dirty="0" err="1"/>
              <a:t>eFG_pct</a:t>
            </a:r>
            <a:r>
              <a:rPr lang="en-US" sz="2000" b="1" dirty="0"/>
              <a:t> of 55.4% for GSW</a:t>
            </a:r>
          </a:p>
          <a:p>
            <a:endParaRPr lang="en-US" sz="2000" dirty="0"/>
          </a:p>
          <a:p>
            <a:r>
              <a:rPr lang="en-US" sz="2000" dirty="0"/>
              <a:t>This same methodology can be applied to </a:t>
            </a:r>
            <a:r>
              <a:rPr lang="en-US" sz="2000" b="1" dirty="0" err="1"/>
              <a:t>TOV_pct</a:t>
            </a:r>
            <a:r>
              <a:rPr lang="en-US" sz="2000" b="1" dirty="0"/>
              <a:t>, </a:t>
            </a:r>
            <a:r>
              <a:rPr lang="en-US" sz="2000" b="1" dirty="0" err="1"/>
              <a:t>ORB_pct</a:t>
            </a:r>
            <a:r>
              <a:rPr lang="en-US" sz="2000" b="1" dirty="0"/>
              <a:t>, </a:t>
            </a:r>
            <a:r>
              <a:rPr lang="en-US" sz="2000" b="1" dirty="0" err="1"/>
              <a:t>FT_divby_FGA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Pace</a:t>
            </a:r>
          </a:p>
          <a:p>
            <a:endParaRPr lang="en-US" sz="2000" dirty="0"/>
          </a:p>
          <a:p>
            <a:r>
              <a:rPr lang="en-US" sz="2000" dirty="0"/>
              <a:t>Crunching the math and the data for each team yields an expected score of: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LAC 108 GSW 116</a:t>
            </a:r>
          </a:p>
        </p:txBody>
      </p:sp>
    </p:spTree>
    <p:extLst>
      <p:ext uri="{BB962C8B-B14F-4D97-AF65-F5344CB8AC3E}">
        <p14:creationId xmlns:p14="http://schemas.microsoft.com/office/powerpoint/2010/main" val="3516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This model is reasonable for “plain vanilla” games (i.e. games without significant injuries or other unique circumstances).  A layer of adjustment(s) would be required for games with more intricacies.</a:t>
            </a:r>
          </a:p>
          <a:p>
            <a:endParaRPr lang="en-US" sz="2800" dirty="0"/>
          </a:p>
          <a:p>
            <a:r>
              <a:rPr lang="en-US" sz="2800" dirty="0"/>
              <a:t>The forecasting of X needs some improvement.  With better historical data (pre-game team snapshot data) a model such as k-NN could improve on this. </a:t>
            </a:r>
          </a:p>
          <a:p>
            <a:endParaRPr lang="en-US" sz="2800" dirty="0"/>
          </a:p>
          <a:p>
            <a:r>
              <a:rPr lang="en-US" sz="2800" dirty="0"/>
              <a:t>Measuring the ongoing accuracy of the model: Logging results each day could give a feel for how well (a) the model compares against (b) the betting lines and (c) the actual scores </a:t>
            </a:r>
          </a:p>
        </p:txBody>
      </p:sp>
    </p:spTree>
    <p:extLst>
      <p:ext uri="{BB962C8B-B14F-4D97-AF65-F5344CB8AC3E}">
        <p14:creationId xmlns:p14="http://schemas.microsoft.com/office/powerpoint/2010/main" val="19524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NBA betting markets are known to be </a:t>
            </a:r>
            <a:r>
              <a:rPr lang="en-US" sz="2800" i="1" dirty="0"/>
              <a:t>highly efficient</a:t>
            </a:r>
            <a:r>
              <a:rPr lang="en-US" sz="2800" dirty="0"/>
              <a:t> in producing accurate betting lines (forecasts), yet there is surprisingly very little public information as how these forecasts are actually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project aims to gain a better understanding of the mechanics involved in forecasting NBA scores</a:t>
            </a:r>
          </a:p>
        </p:txBody>
      </p:sp>
    </p:spTree>
    <p:extLst>
      <p:ext uri="{BB962C8B-B14F-4D97-AF65-F5344CB8AC3E}">
        <p14:creationId xmlns:p14="http://schemas.microsoft.com/office/powerpoint/2010/main" val="28384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NBA betting lines be </a:t>
            </a:r>
            <a:r>
              <a:rPr lang="en-US" sz="2800" i="1" dirty="0"/>
              <a:t>reasonably accurately </a:t>
            </a:r>
            <a:r>
              <a:rPr lang="en-US" sz="2800" dirty="0"/>
              <a:t>recreated through the </a:t>
            </a:r>
            <a:r>
              <a:rPr lang="en-US" sz="2800" i="1" u="sng" dirty="0"/>
              <a:t>simple</a:t>
            </a:r>
            <a:r>
              <a:rPr lang="en-US" sz="2800" dirty="0"/>
              <a:t> Data Science technique of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33030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 NBA betting lines then be matched further through more </a:t>
            </a:r>
            <a:r>
              <a:rPr lang="en-US" sz="2800" i="1" u="sng" dirty="0"/>
              <a:t>advanced</a:t>
            </a:r>
            <a:r>
              <a:rPr lang="en-US" sz="2800" dirty="0"/>
              <a:t> Data Science techniques (i.e. machine learning, referee analytics, advanced statistical modeling techniques, etc.)</a:t>
            </a:r>
          </a:p>
          <a:p>
            <a:endParaRPr lang="en-US" sz="2800" dirty="0"/>
          </a:p>
          <a:p>
            <a:r>
              <a:rPr lang="en-US" sz="2800" dirty="0"/>
              <a:t>Can NBA betting lines then actually be </a:t>
            </a:r>
            <a:r>
              <a:rPr lang="en-US" sz="2800" i="1" dirty="0"/>
              <a:t>beaten</a:t>
            </a:r>
            <a:r>
              <a:rPr lang="en-US" sz="2800" dirty="0"/>
              <a:t> (surpassed in accuracy) through betting into the cases where the advanced model </a:t>
            </a:r>
            <a:r>
              <a:rPr lang="en-US" sz="2800" i="1" dirty="0"/>
              <a:t>differs</a:t>
            </a:r>
            <a:r>
              <a:rPr lang="en-US" sz="2800" dirty="0"/>
              <a:t> from the betting line (and thus earn a positive ROI over the long-term)?</a:t>
            </a:r>
          </a:p>
        </p:txBody>
      </p:sp>
    </p:spTree>
    <p:extLst>
      <p:ext uri="{BB962C8B-B14F-4D97-AF65-F5344CB8AC3E}">
        <p14:creationId xmlns:p14="http://schemas.microsoft.com/office/powerpoint/2010/main" val="14212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NBA basketball scores can roughly forecasted using </a:t>
            </a:r>
            <a:r>
              <a:rPr lang="en-US" sz="2800" b="1" i="1" dirty="0"/>
              <a:t>simple</a:t>
            </a:r>
            <a:r>
              <a:rPr lang="en-US" sz="2800" dirty="0"/>
              <a:t> Data Science techniques</a:t>
            </a:r>
          </a:p>
          <a:p>
            <a:endParaRPr lang="en-US" sz="2800" dirty="0"/>
          </a:p>
          <a:p>
            <a:r>
              <a:rPr lang="en-US" sz="2800" dirty="0"/>
              <a:t>Given that NBA betting lines are </a:t>
            </a:r>
            <a:r>
              <a:rPr lang="en-US" sz="2800" b="1" i="1" dirty="0"/>
              <a:t>highly efficient</a:t>
            </a:r>
            <a:r>
              <a:rPr lang="en-US" sz="2800" dirty="0"/>
              <a:t>, a </a:t>
            </a:r>
            <a:r>
              <a:rPr lang="en-US" sz="2800" u="sng" dirty="0"/>
              <a:t>successful</a:t>
            </a:r>
            <a:r>
              <a:rPr lang="en-US" sz="2800" dirty="0"/>
              <a:t> first attempt should be just to </a:t>
            </a:r>
            <a:r>
              <a:rPr lang="en-US" sz="2800" i="1" dirty="0"/>
              <a:t>roughly replicate</a:t>
            </a:r>
            <a:r>
              <a:rPr lang="en-US" sz="2800" dirty="0"/>
              <a:t> the market betting lines (within a reasonable margin)</a:t>
            </a:r>
          </a:p>
        </p:txBody>
      </p:sp>
    </p:spTree>
    <p:extLst>
      <p:ext uri="{BB962C8B-B14F-4D97-AF65-F5344CB8AC3E}">
        <p14:creationId xmlns:p14="http://schemas.microsoft.com/office/powerpoint/2010/main" val="15071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Basketball-reference.com</a:t>
            </a:r>
            <a:r>
              <a:rPr lang="en-US" sz="2800" dirty="0"/>
              <a:t> – Best for the overall variety of data</a:t>
            </a:r>
            <a:endParaRPr lang="en-US" sz="2800" b="1" dirty="0"/>
          </a:p>
          <a:p>
            <a:r>
              <a:rPr lang="en-US" sz="2800" b="1" dirty="0"/>
              <a:t>Bigdataball.com</a:t>
            </a:r>
            <a:r>
              <a:rPr lang="en-US" sz="2800" dirty="0"/>
              <a:t> – Best for exportable box scores</a:t>
            </a:r>
          </a:p>
          <a:p>
            <a:r>
              <a:rPr lang="en-US" sz="2800" b="1" dirty="0"/>
              <a:t>NBA.com</a:t>
            </a:r>
            <a:r>
              <a:rPr lang="en-US" sz="2800" dirty="0"/>
              <a:t> – Best for team-level advanced analytics</a:t>
            </a:r>
          </a:p>
          <a:p>
            <a:r>
              <a:rPr lang="en-US" sz="2800" b="1" dirty="0"/>
              <a:t>Pinnacle.com</a:t>
            </a:r>
            <a:r>
              <a:rPr lang="en-US" sz="2800" dirty="0"/>
              <a:t> – Industry-leading sportsbook for current betting lines</a:t>
            </a:r>
          </a:p>
          <a:p>
            <a:r>
              <a:rPr lang="en-US" sz="2800" b="1" dirty="0"/>
              <a:t>Rotoword.com</a:t>
            </a:r>
            <a:r>
              <a:rPr lang="en-US" sz="2800" dirty="0"/>
              <a:t> – Best for current player news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39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199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Within the widely respected book, “</a:t>
            </a:r>
            <a:r>
              <a:rPr lang="en-US" sz="2800" b="1" dirty="0"/>
              <a:t>Basketball on Paper</a:t>
            </a:r>
            <a:r>
              <a:rPr lang="en-US" sz="2800" dirty="0"/>
              <a:t>” the author identifies the “</a:t>
            </a:r>
            <a:r>
              <a:rPr lang="en-US" sz="2800" i="1" dirty="0"/>
              <a:t>four factors of basketball success</a:t>
            </a:r>
            <a:r>
              <a:rPr lang="en-US" sz="2800" dirty="0"/>
              <a:t>” and their associated weights of importance:</a:t>
            </a:r>
          </a:p>
          <a:p>
            <a:r>
              <a:rPr lang="en-US" sz="2800" b="1" dirty="0"/>
              <a:t>Shooting (40%) – </a:t>
            </a:r>
            <a:r>
              <a:rPr lang="en-US" sz="2800" b="1" dirty="0" err="1"/>
              <a:t>eFG</a:t>
            </a:r>
            <a:r>
              <a:rPr lang="en-US" sz="2800" b="1" dirty="0"/>
              <a:t>%</a:t>
            </a:r>
          </a:p>
          <a:p>
            <a:r>
              <a:rPr lang="en-US" sz="2800" b="1" dirty="0"/>
              <a:t>Turnovers (25%) – TOV%</a:t>
            </a:r>
          </a:p>
          <a:p>
            <a:r>
              <a:rPr lang="en-US" sz="2800" b="1" dirty="0"/>
              <a:t>Rebounds (20%) – ORB%</a:t>
            </a:r>
          </a:p>
          <a:p>
            <a:r>
              <a:rPr lang="en-US" sz="2800" b="1" dirty="0"/>
              <a:t>Free Throws (15%) – FT / FGA</a:t>
            </a:r>
          </a:p>
          <a:p>
            <a:pPr marL="0" indent="0">
              <a:buNone/>
            </a:pPr>
            <a:r>
              <a:rPr lang="en-US" sz="2800" dirty="0"/>
              <a:t>… which served as the starting point for this analysis</a:t>
            </a:r>
          </a:p>
          <a:p>
            <a:r>
              <a:rPr lang="en-US" sz="2800" dirty="0"/>
              <a:t>One more metric, “Pace” was also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8275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yielded consistent results in both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904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Train results</a:t>
            </a:r>
          </a:p>
          <a:p>
            <a:pPr lvl="1"/>
            <a:r>
              <a:rPr lang="en-US" sz="2800" b="1" dirty="0"/>
              <a:t>R^2</a:t>
            </a:r>
            <a:r>
              <a:rPr lang="en-US" sz="2800" dirty="0"/>
              <a:t> = 0.8928</a:t>
            </a:r>
          </a:p>
          <a:p>
            <a:pPr marL="0" indent="0">
              <a:buNone/>
            </a:pPr>
            <a:r>
              <a:rPr lang="en-US" sz="2800" b="1" dirty="0"/>
              <a:t>Coefficients</a:t>
            </a:r>
          </a:p>
          <a:p>
            <a:pPr lvl="1"/>
            <a:r>
              <a:rPr lang="en-US" sz="2800" b="1" dirty="0"/>
              <a:t>Intercept</a:t>
            </a:r>
            <a:r>
              <a:rPr lang="en-US" sz="2800" dirty="0"/>
              <a:t> = -66.31</a:t>
            </a:r>
          </a:p>
          <a:p>
            <a:pPr lvl="1"/>
            <a:r>
              <a:rPr lang="en-US" sz="2800" b="1" dirty="0" err="1"/>
              <a:t>eFG_pct</a:t>
            </a:r>
            <a:r>
              <a:rPr lang="en-US" sz="2800" dirty="0"/>
              <a:t> = 144.07 (p-value = 0.000)</a:t>
            </a:r>
          </a:p>
          <a:p>
            <a:pPr lvl="1"/>
            <a:r>
              <a:rPr lang="en-US" sz="2800" b="1" dirty="0" err="1"/>
              <a:t>TOV_pct</a:t>
            </a:r>
            <a:r>
              <a:rPr lang="en-US" sz="2800" dirty="0"/>
              <a:t> = -130.92 (p-value = 0.000)</a:t>
            </a:r>
          </a:p>
          <a:p>
            <a:pPr lvl="1"/>
            <a:r>
              <a:rPr lang="en-US" sz="2800" b="1" dirty="0" err="1"/>
              <a:t>ORB_pct</a:t>
            </a:r>
            <a:r>
              <a:rPr lang="en-US" sz="2800" dirty="0"/>
              <a:t> = 48.65 (p-value = 0.000)</a:t>
            </a:r>
          </a:p>
          <a:p>
            <a:pPr lvl="1"/>
            <a:r>
              <a:rPr lang="en-US" sz="2800" b="1" dirty="0" err="1"/>
              <a:t>FT_divby_FGA</a:t>
            </a:r>
            <a:r>
              <a:rPr lang="en-US" sz="2800" dirty="0"/>
              <a:t> = 31.99 (p-value = 0.000)</a:t>
            </a:r>
          </a:p>
          <a:p>
            <a:pPr lvl="1"/>
            <a:r>
              <a:rPr lang="en-US" sz="2800" b="1" dirty="0"/>
              <a:t>PACE = 0.99 </a:t>
            </a:r>
            <a:r>
              <a:rPr lang="en-US" sz="2800" dirty="0"/>
              <a:t>(p-value = 0.000)</a:t>
            </a:r>
          </a:p>
        </p:txBody>
      </p:sp>
    </p:spTree>
    <p:extLst>
      <p:ext uri="{BB962C8B-B14F-4D97-AF65-F5344CB8AC3E}">
        <p14:creationId xmlns:p14="http://schemas.microsoft.com/office/powerpoint/2010/main" val="31351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we have our betas, we need to also forecast x-values to obtain or y-value (PTS)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087"/>
            <a:ext cx="8596668" cy="4721469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400" dirty="0"/>
              <a:t>Each team will have </a:t>
            </a:r>
            <a:r>
              <a:rPr lang="en-US" sz="2400" i="1" dirty="0"/>
              <a:t>offensive</a:t>
            </a:r>
            <a:r>
              <a:rPr lang="en-US" sz="2400" dirty="0"/>
              <a:t> and </a:t>
            </a:r>
            <a:r>
              <a:rPr lang="en-US" sz="2400" i="1" dirty="0"/>
              <a:t>defensive</a:t>
            </a:r>
            <a:r>
              <a:rPr lang="en-US" sz="2400" dirty="0"/>
              <a:t> stats for each independent variable</a:t>
            </a:r>
          </a:p>
          <a:p>
            <a:endParaRPr lang="en-US" sz="2400" dirty="0"/>
          </a:p>
          <a:p>
            <a:r>
              <a:rPr lang="en-US" sz="2400" dirty="0"/>
              <a:t>We’ll treat each team as essentially </a:t>
            </a:r>
            <a:r>
              <a:rPr lang="en-US" sz="2400" i="1" dirty="0"/>
              <a:t>two different teams </a:t>
            </a:r>
            <a:r>
              <a:rPr lang="en-US" sz="2400" dirty="0"/>
              <a:t>– </a:t>
            </a:r>
            <a:r>
              <a:rPr lang="en-US" dirty="0"/>
              <a:t>one team for Home games stats and another team for </a:t>
            </a:r>
            <a:r>
              <a:rPr lang="en-US" sz="2400" dirty="0"/>
              <a:t>Away stats</a:t>
            </a:r>
          </a:p>
          <a:p>
            <a:endParaRPr lang="en-US" sz="2400" dirty="0"/>
          </a:p>
          <a:p>
            <a:r>
              <a:rPr lang="en-US" sz="2400" dirty="0"/>
              <a:t>For each dependent variable an average between Team A offensive stats vs Team B defensive stats (split on </a:t>
            </a:r>
            <a:r>
              <a:rPr lang="en-US" dirty="0"/>
              <a:t>Home / Away) </a:t>
            </a:r>
            <a:r>
              <a:rPr lang="en-US" sz="2400" dirty="0"/>
              <a:t>is a </a:t>
            </a:r>
            <a:r>
              <a:rPr lang="en-US" sz="2400" i="1" dirty="0"/>
              <a:t>reasonable approximation </a:t>
            </a:r>
            <a:r>
              <a:rPr lang="en-US" sz="2400" dirty="0"/>
              <a:t>(although not ideal) for ea</a:t>
            </a:r>
            <a:r>
              <a:rPr lang="en-US" dirty="0"/>
              <a:t>ch X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…Let’s clarify with an example!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720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124</TotalTime>
  <Words>678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Forecasting NBA Scores</vt:lpstr>
      <vt:lpstr>Background</vt:lpstr>
      <vt:lpstr>Current Research Question</vt:lpstr>
      <vt:lpstr>Future Research Questions</vt:lpstr>
      <vt:lpstr>The Hypothesis</vt:lpstr>
      <vt:lpstr>The Data</vt:lpstr>
      <vt:lpstr>Additional Reference</vt:lpstr>
      <vt:lpstr>Linear regression yielded consistent results in both train and test</vt:lpstr>
      <vt:lpstr>Now that we have our betas, we need to also forecast x-values to obtain or y-value (PTS)</vt:lpstr>
      <vt:lpstr>2/23 LA Clippers (away) vs Golden State Warriors (home)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NBA Scores</dc:title>
  <dc:creator>David Goldman</dc:creator>
  <cp:lastModifiedBy>David Goldman</cp:lastModifiedBy>
  <cp:revision>15</cp:revision>
  <dcterms:created xsi:type="dcterms:W3CDTF">2017-01-02T22:49:17Z</dcterms:created>
  <dcterms:modified xsi:type="dcterms:W3CDTF">2017-02-21T02:16:09Z</dcterms:modified>
</cp:coreProperties>
</file>