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64" r:id="rId6"/>
    <p:sldId id="265" r:id="rId7"/>
    <p:sldId id="266" r:id="rId8"/>
    <p:sldId id="271" r:id="rId9"/>
    <p:sldId id="263" r:id="rId10"/>
    <p:sldId id="260" r:id="rId11"/>
    <p:sldId id="259" r:id="rId12"/>
    <p:sldId id="268" r:id="rId13"/>
    <p:sldId id="261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4405-5CA7-4FD0-825B-27C26D52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83BED-810B-4C21-BD0C-8A1610E0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0C59-7D56-490F-B7E9-027AF2E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2AB05-AEF7-4849-A1C8-15B60F0D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139F0-7128-4DAC-AB07-9E3DF4D4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8296-5E80-4D45-9603-B76F06CC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F50A6-E82F-4F04-81C1-4E8CE96A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C5521-055C-448A-BB55-5022A244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8C05C-4C3F-4B1B-8A30-7143BC15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AFD9A-4A47-4A8C-834D-C0229D73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DC5FC3-F871-481C-8B56-760AA731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94878-8DB1-45FB-ADD8-9BE72409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5AD8E-4409-4F2F-A896-3DE513C5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73F92-3A26-4F5D-884B-87812D70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E3754-81B0-4883-9E67-3C8C45BA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ABBA1-C2CD-4543-A38F-13D82BE2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C64A5-487A-4862-8DB0-981D5B34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A4FE7-90C1-4574-9708-26DB7D96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69C1-94A8-40CF-9889-16533895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52EFA-E397-4B20-A5C1-AB2222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4E87-BD27-40D2-BCA0-2628FA3A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F6AF0-780F-4F10-B582-72801AAF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D3BA6-EA87-4F3E-9616-033ADA91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294B0-287E-4005-BE12-D1CA78E4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64DFF-4505-49EE-BEEF-ABCC2ECD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D9DD-C43E-4D02-8752-DC218308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475DB-DD24-459D-A821-0FD0C1B7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86995-C2D8-4C06-BF60-03EB0C32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E3B2C-B140-407A-AD4A-B1DF1662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20416-37A5-4837-9A6F-077BC864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35374-C562-432C-8E99-F0CAC49F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0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3A07-37FA-4269-BD29-566950F3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3C807-D288-491D-83EB-3E124EFF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07FA5-6D47-4DFD-B0BF-A3D3E131D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5E472-355C-4AB2-9B50-1DB45470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2D4A46-3DC4-4778-9F8E-3BC0447D9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1D3674-1DC7-4857-A703-665C2AD7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45A554-E650-4D08-8F0C-F5AB7834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32C47-E24C-4414-AAC4-362EF41D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8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32E7-6A42-471B-9C1F-D7CD0CD4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ED493-07A1-4D85-AEA4-69B87A73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6ABE7-4ED6-407E-B27B-FAD10570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FAB0BE-1389-468B-9623-10F9DF7A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4ED16-2B6D-4B4E-8DD5-F1C2A836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827BD-00DB-4E08-A05D-8A96A546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934CD-FDC8-4751-86D7-7C6095B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010E7-9D89-490E-A9C8-4FA768F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F500D-3088-46C8-83D8-1F7A5A23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1DEF-07E5-4B49-945B-EC3B8C6FE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8E66F-1E69-4E18-85FD-D14A921F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6CE74-043A-45F6-A24B-F1B57B6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4431E-73E6-41E0-B034-10352A8C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339A8-487B-4ED7-AA94-0D8570D5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39F1F-5304-4E15-80B2-B912D9BC8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CD124-8814-4B57-BEB0-31C3F7B7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3CD43-E2D3-4AEB-B98B-DFB8B4B2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C28D3-7987-4DCD-A621-17A2AF6A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ABE4D-40A7-4189-A949-1338232B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EC0AF9-8E93-4AD3-9DA6-826552F0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29E04-0F04-4B9E-99D9-24904BB7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C0DF4-E794-40C7-8D2C-6321D4ED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6B06-7458-4B9C-A44B-BD26CF57B86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BD83-C705-49D9-A2FD-CBA0F960E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5BA61-5F06-45D6-BBD3-9CBE23F0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FF9E-9592-41AF-8EB4-68115D282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FD36-A745-4105-A9D9-607E7BC2A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8/12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20D7B-D5A1-4D9B-9C1D-F8BBA9011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98415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Multimodal</a:t>
            </a:r>
            <a:r>
              <a:rPr lang="ko-KR" altLang="en-US" sz="2400" dirty="0"/>
              <a:t>에서</a:t>
            </a:r>
            <a:r>
              <a:rPr lang="en-US" altLang="ko-KR" sz="2400" dirty="0"/>
              <a:t> CLS token 1</a:t>
            </a:r>
            <a:r>
              <a:rPr lang="ko-KR" altLang="en-US" sz="2400" dirty="0"/>
              <a:t>개로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CE09-D150-47F7-88CF-0BA9175BAA86}"/>
              </a:ext>
            </a:extLst>
          </p:cNvPr>
          <p:cNvSpPr txBox="1"/>
          <p:nvPr/>
        </p:nvSpPr>
        <p:spPr>
          <a:xfrm>
            <a:off x="167081" y="814871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Epoch=100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48264-00FC-4FA0-A57A-847A0C1ABD45}"/>
              </a:ext>
            </a:extLst>
          </p:cNvPr>
          <p:cNvSpPr txBox="1"/>
          <p:nvPr/>
        </p:nvSpPr>
        <p:spPr>
          <a:xfrm>
            <a:off x="247650" y="1508258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0.9327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09F925-7139-44EE-97BB-117DF494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9" y="2036310"/>
            <a:ext cx="7173261" cy="7281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443E41-8D99-49E9-9159-FE97F2CE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28" y="3429000"/>
            <a:ext cx="3048006" cy="3048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A93CA-5AD2-427C-A7FE-B15C1C60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9" y="3429000"/>
            <a:ext cx="3048006" cy="3048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6988E-281A-4F5C-A1C8-437CE3613401}"/>
              </a:ext>
            </a:extLst>
          </p:cNvPr>
          <p:cNvSpPr txBox="1"/>
          <p:nvPr/>
        </p:nvSpPr>
        <p:spPr>
          <a:xfrm>
            <a:off x="3160501" y="6425719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정상 </a:t>
            </a:r>
            <a:r>
              <a:rPr lang="en-US" altLang="ko-KR" sz="1400" dirty="0"/>
              <a:t>ECG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BC588-AD3E-4B29-BF92-4B237AD904D5}"/>
              </a:ext>
            </a:extLst>
          </p:cNvPr>
          <p:cNvSpPr txBox="1"/>
          <p:nvPr/>
        </p:nvSpPr>
        <p:spPr>
          <a:xfrm>
            <a:off x="7825298" y="6410330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비정상</a:t>
            </a:r>
            <a:r>
              <a:rPr lang="ko-KR" altLang="en-US" sz="1600" dirty="0"/>
              <a:t> </a:t>
            </a:r>
            <a:r>
              <a:rPr lang="en-US" altLang="ko-KR" sz="1600" dirty="0"/>
              <a:t>ECG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571F9-26C2-4604-9880-F474687A0DE6}"/>
              </a:ext>
            </a:extLst>
          </p:cNvPr>
          <p:cNvSpPr txBox="1"/>
          <p:nvPr/>
        </p:nvSpPr>
        <p:spPr>
          <a:xfrm>
            <a:off x="281381" y="2987844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생성결과</a:t>
            </a:r>
          </a:p>
        </p:txBody>
      </p:sp>
    </p:spTree>
    <p:extLst>
      <p:ext uri="{BB962C8B-B14F-4D97-AF65-F5344CB8AC3E}">
        <p14:creationId xmlns:p14="http://schemas.microsoft.com/office/powerpoint/2010/main" val="250795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Multimodal</a:t>
            </a:r>
            <a:r>
              <a:rPr lang="ko-KR" altLang="en-US" sz="2400" dirty="0"/>
              <a:t>에서</a:t>
            </a:r>
            <a:r>
              <a:rPr lang="en-US" altLang="ko-KR" sz="2400" dirty="0"/>
              <a:t> CLS token 1</a:t>
            </a:r>
            <a:r>
              <a:rPr lang="ko-KR" altLang="en-US" sz="2400" dirty="0"/>
              <a:t>개로 변경 </a:t>
            </a:r>
            <a:r>
              <a:rPr lang="en-US" altLang="ko-KR" sz="2400" dirty="0"/>
              <a:t>+ QKV </a:t>
            </a:r>
            <a:r>
              <a:rPr lang="ko-KR" altLang="en-US" sz="2400" dirty="0"/>
              <a:t>변경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877737-BA4E-449C-94FB-46D4F0AB66D1}"/>
              </a:ext>
            </a:extLst>
          </p:cNvPr>
          <p:cNvGrpSpPr/>
          <p:nvPr/>
        </p:nvGrpSpPr>
        <p:grpSpPr>
          <a:xfrm>
            <a:off x="2426883" y="875463"/>
            <a:ext cx="5668659" cy="5553805"/>
            <a:chOff x="2921002" y="658242"/>
            <a:chExt cx="6571078" cy="619975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8A5D0A7-5B71-4C52-9E99-E2B45FC2C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36A469-1703-4091-BACE-014474DDAC6E}"/>
                </a:ext>
              </a:extLst>
            </p:cNvPr>
            <p:cNvSpPr txBox="1"/>
            <p:nvPr/>
          </p:nvSpPr>
          <p:spPr>
            <a:xfrm>
              <a:off x="6672680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D8A096-56EB-4C3F-A295-F49C2C8874AC}"/>
                </a:ext>
              </a:extLst>
            </p:cNvPr>
            <p:cNvSpPr txBox="1"/>
            <p:nvPr/>
          </p:nvSpPr>
          <p:spPr>
            <a:xfrm>
              <a:off x="4853991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B2093C6-8557-47BF-B9E9-C6AB0B460D0C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22F59D-92F7-41A6-9206-21BABE77FDB6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4B40A87-FD56-4EE9-8154-482A5E2A8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8E0467-831C-404B-B280-014268286AA6}"/>
              </a:ext>
            </a:extLst>
          </p:cNvPr>
          <p:cNvGrpSpPr/>
          <p:nvPr/>
        </p:nvGrpSpPr>
        <p:grpSpPr>
          <a:xfrm>
            <a:off x="8112985" y="2376828"/>
            <a:ext cx="2790614" cy="2300873"/>
            <a:chOff x="1009649" y="2568575"/>
            <a:chExt cx="3371850" cy="2596569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26F7FEB-887E-4A9A-84E1-18D6B892D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371" t="4524" r="17840"/>
            <a:stretch/>
          </p:blipFill>
          <p:spPr>
            <a:xfrm>
              <a:off x="1009650" y="2568575"/>
              <a:ext cx="3371849" cy="259656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3901C15-7FA5-4DBA-94E9-FA029C84B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371" t="4524" r="17840" b="64889"/>
            <a:stretch/>
          </p:blipFill>
          <p:spPr>
            <a:xfrm>
              <a:off x="1009649" y="3340101"/>
              <a:ext cx="3371849" cy="831850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E9517C7-38E3-45DD-980B-89090BA9C6E0}"/>
                </a:ext>
              </a:extLst>
            </p:cNvPr>
            <p:cNvGrpSpPr/>
            <p:nvPr/>
          </p:nvGrpSpPr>
          <p:grpSpPr>
            <a:xfrm>
              <a:off x="1009649" y="2622478"/>
              <a:ext cx="3371849" cy="771526"/>
              <a:chOff x="809625" y="1411286"/>
              <a:chExt cx="3371849" cy="771526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2AF45D97-F7B6-4EE0-8A32-4845A23C07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371" t="63480" r="17840" b="8151"/>
              <a:stretch/>
            </p:blipFill>
            <p:spPr>
              <a:xfrm>
                <a:off x="809625" y="1411286"/>
                <a:ext cx="3371849" cy="771526"/>
              </a:xfrm>
              <a:prstGeom prst="rect">
                <a:avLst/>
              </a:prstGeom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A25CA6D-4E02-4BA5-9282-6CA9516FDF1C}"/>
                  </a:ext>
                </a:extLst>
              </p:cNvPr>
              <p:cNvSpPr/>
              <p:nvPr/>
            </p:nvSpPr>
            <p:spPr>
              <a:xfrm>
                <a:off x="2438397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CA21F83-AEB6-4C60-81F6-39DB8941F944}"/>
                  </a:ext>
                </a:extLst>
              </p:cNvPr>
              <p:cNvSpPr/>
              <p:nvPr/>
            </p:nvSpPr>
            <p:spPr>
              <a:xfrm>
                <a:off x="3448046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C354759-C020-4020-9C73-1B7EF4DB41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336" t="16431" r="68018" b="72014"/>
              <a:stretch/>
            </p:blipFill>
            <p:spPr>
              <a:xfrm>
                <a:off x="2495545" y="1667666"/>
                <a:ext cx="238127" cy="31425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4117D56-F34C-4965-937C-13C133F121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336" t="16431" r="68018" b="72014"/>
              <a:stretch/>
            </p:blipFill>
            <p:spPr>
              <a:xfrm>
                <a:off x="3495669" y="1667666"/>
                <a:ext cx="238127" cy="314255"/>
              </a:xfrm>
              <a:prstGeom prst="rect">
                <a:avLst/>
              </a:prstGeom>
            </p:spPr>
          </p:pic>
        </p:grpSp>
      </p:grp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F4C90CA0-6840-4793-9A94-56777421896A}"/>
              </a:ext>
            </a:extLst>
          </p:cNvPr>
          <p:cNvSpPr/>
          <p:nvPr/>
        </p:nvSpPr>
        <p:spPr>
          <a:xfrm rot="10800000">
            <a:off x="6551577" y="3336251"/>
            <a:ext cx="1121671" cy="38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9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Multimodal</a:t>
            </a:r>
            <a:r>
              <a:rPr lang="ko-KR" altLang="en-US" sz="2400" dirty="0"/>
              <a:t>에서</a:t>
            </a:r>
            <a:r>
              <a:rPr lang="en-US" altLang="ko-KR" sz="2400" dirty="0"/>
              <a:t> CLS token 1</a:t>
            </a:r>
            <a:r>
              <a:rPr lang="ko-KR" altLang="en-US" sz="2400" dirty="0"/>
              <a:t>개로 변경 </a:t>
            </a:r>
            <a:r>
              <a:rPr lang="en-US" altLang="ko-KR" sz="2400" dirty="0"/>
              <a:t>+ QKV </a:t>
            </a:r>
            <a:r>
              <a:rPr lang="ko-KR" altLang="en-US" sz="2400" dirty="0"/>
              <a:t>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CE09-D150-47F7-88CF-0BA9175BAA86}"/>
              </a:ext>
            </a:extLst>
          </p:cNvPr>
          <p:cNvSpPr txBox="1"/>
          <p:nvPr/>
        </p:nvSpPr>
        <p:spPr>
          <a:xfrm>
            <a:off x="167081" y="814871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Epoch=100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4087B4-D38B-4887-AB46-95873D4C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78" y="1821107"/>
            <a:ext cx="3858103" cy="38581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23559-237E-4494-9E3E-A815F84E5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78" y="1821106"/>
            <a:ext cx="3858103" cy="3858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C4C67-9C8C-41BB-BE6A-6C5D2C3E3EDB}"/>
              </a:ext>
            </a:extLst>
          </p:cNvPr>
          <p:cNvSpPr txBox="1"/>
          <p:nvPr/>
        </p:nvSpPr>
        <p:spPr>
          <a:xfrm>
            <a:off x="261853" y="1654762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생성결과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AA7ED-A37D-4D43-8039-0FE49BB48BE2}"/>
              </a:ext>
            </a:extLst>
          </p:cNvPr>
          <p:cNvSpPr txBox="1"/>
          <p:nvPr/>
        </p:nvSpPr>
        <p:spPr>
          <a:xfrm>
            <a:off x="3085831" y="5845555"/>
            <a:ext cx="159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</a:t>
            </a:r>
            <a:r>
              <a:rPr lang="en-US" altLang="ko-KR" sz="1600" dirty="0"/>
              <a:t>ECG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3A254-F2BD-4462-84BC-879839674FC7}"/>
              </a:ext>
            </a:extLst>
          </p:cNvPr>
          <p:cNvSpPr txBox="1"/>
          <p:nvPr/>
        </p:nvSpPr>
        <p:spPr>
          <a:xfrm>
            <a:off x="8172317" y="581477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비정상</a:t>
            </a:r>
            <a:r>
              <a:rPr lang="ko-KR" altLang="en-US" dirty="0"/>
              <a:t> </a:t>
            </a:r>
            <a:r>
              <a:rPr lang="en-US" altLang="ko-KR" dirty="0"/>
              <a:t>ECG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1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Multimodal</a:t>
            </a:r>
            <a:r>
              <a:rPr lang="ko-KR" altLang="en-US" sz="2400" dirty="0"/>
              <a:t>에서</a:t>
            </a:r>
            <a:r>
              <a:rPr lang="en-US" altLang="ko-KR" sz="2400" dirty="0"/>
              <a:t> CLS token 1</a:t>
            </a:r>
            <a:r>
              <a:rPr lang="ko-KR" altLang="en-US" sz="2400" dirty="0"/>
              <a:t>개로 변경 </a:t>
            </a:r>
            <a:r>
              <a:rPr lang="en-US" altLang="ko-KR" sz="2400" dirty="0"/>
              <a:t>+ QKV </a:t>
            </a:r>
            <a:r>
              <a:rPr lang="ko-KR" altLang="en-US" sz="2400" dirty="0"/>
              <a:t>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CE09-D150-47F7-88CF-0BA9175BAA86}"/>
              </a:ext>
            </a:extLst>
          </p:cNvPr>
          <p:cNvSpPr txBox="1"/>
          <p:nvPr/>
        </p:nvSpPr>
        <p:spPr>
          <a:xfrm>
            <a:off x="167081" y="814871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Epoch=100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2DB2C-A7CF-4F41-B99A-CC1CE8640ABE}"/>
              </a:ext>
            </a:extLst>
          </p:cNvPr>
          <p:cNvSpPr txBox="1"/>
          <p:nvPr/>
        </p:nvSpPr>
        <p:spPr>
          <a:xfrm>
            <a:off x="2105025" y="2349489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0.9174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3FADF92-2CF8-4060-98D6-1FDE148B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16" y="3053808"/>
            <a:ext cx="7656968" cy="75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61A741-3743-43DC-828B-BCB84EA2B8FD}"/>
              </a:ext>
            </a:extLst>
          </p:cNvPr>
          <p:cNvSpPr txBox="1"/>
          <p:nvPr/>
        </p:nvSpPr>
        <p:spPr>
          <a:xfrm>
            <a:off x="838200" y="5002195"/>
            <a:ext cx="105156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AUC </a:t>
            </a:r>
            <a:r>
              <a:rPr lang="ko-KR" altLang="en-US" sz="1600" dirty="0"/>
              <a:t>하락</a:t>
            </a:r>
            <a:r>
              <a:rPr lang="en-US" altLang="ko-KR" sz="1600" dirty="0"/>
              <a:t>, </a:t>
            </a:r>
            <a:r>
              <a:rPr lang="ko-KR" altLang="en-US" sz="1600" dirty="0"/>
              <a:t>현재 </a:t>
            </a:r>
            <a:r>
              <a:rPr lang="en-US" altLang="ko-KR" sz="1600" dirty="0"/>
              <a:t>QKV </a:t>
            </a:r>
            <a:r>
              <a:rPr lang="ko-KR" altLang="en-US" sz="1600" dirty="0"/>
              <a:t>조합이 적절하지 않은 것으로 추측</a:t>
            </a: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다양한 </a:t>
            </a:r>
            <a:r>
              <a:rPr lang="en-US" altLang="ko-KR" sz="1600" dirty="0"/>
              <a:t>QKV </a:t>
            </a:r>
            <a:r>
              <a:rPr lang="ko-KR" altLang="en-US" sz="1600" dirty="0"/>
              <a:t>조합을 시도해볼 필요성이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2484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결과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CE09-D150-47F7-88CF-0BA9175BAA86}"/>
              </a:ext>
            </a:extLst>
          </p:cNvPr>
          <p:cNvSpPr txBox="1"/>
          <p:nvPr/>
        </p:nvSpPr>
        <p:spPr>
          <a:xfrm>
            <a:off x="167081" y="814871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Epoch=100</a:t>
            </a:r>
            <a:endParaRPr lang="ko-KR" altLang="en-US" dirty="0"/>
          </a:p>
        </p:txBody>
      </p:sp>
      <p:graphicFrame>
        <p:nvGraphicFramePr>
          <p:cNvPr id="15" name="Google Shape;60;p14">
            <a:extLst>
              <a:ext uri="{FF2B5EF4-FFF2-40B4-BE49-F238E27FC236}">
                <a16:creationId xmlns:a16="http://schemas.microsoft.com/office/drawing/2014/main" id="{89F1B956-C698-4BE4-97C6-C1E9BF0C3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024395"/>
              </p:ext>
            </p:extLst>
          </p:nvPr>
        </p:nvGraphicFramePr>
        <p:xfrm>
          <a:off x="1081481" y="1791489"/>
          <a:ext cx="9601200" cy="4251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10364172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37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종류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72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Unimodal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Signal -&gt; TF -&gt; Signal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0.9361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3947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Freq -&gt; TF -&gt; Signal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0.9486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다른 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GPU)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29801"/>
                  </a:ext>
                </a:extLst>
              </a:tr>
              <a:tr h="83947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0.9327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83947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QKV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0.9174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0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F3FD-B947-4775-8941-BD55C31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960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Comments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55B5F-79E9-4E92-88DD-0784F941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4168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Freq-&gt;signal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생성모델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Freq-&gt;signal, </a:t>
            </a:r>
            <a:r>
              <a:rPr lang="en-US" altLang="ko-KR" sz="1400" kern="100" dirty="0" err="1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freq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400" kern="100" dirty="0" err="1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tf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-&gt;signal, multimodal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모델의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Loss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수식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word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정리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(O)</a:t>
            </a:r>
            <a:endParaRPr lang="ko-KR" altLang="ko-KR" sz="1200" kern="100" dirty="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Signal-&gt;.</a:t>
            </a:r>
            <a:r>
              <a:rPr lang="en-US" altLang="ko-KR" sz="1400" kern="100" dirty="0" err="1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freq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와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비교를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Signal -&gt; Signal epoch=100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까지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학습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(O)</a:t>
            </a:r>
            <a:endParaRPr lang="ko-KR" altLang="ko-KR" sz="1200" kern="100" dirty="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Multimodal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에서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CLS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토큰을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2-&gt;1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개로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변경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epoch=100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으로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학습</a:t>
            </a:r>
            <a:r>
              <a:rPr lang="en-US" altLang="ko-KR" sz="1400" kern="100" dirty="0">
                <a:solidFill>
                  <a:schemeClr val="accent6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(O)</a:t>
            </a:r>
            <a:endParaRPr lang="ko-KR" altLang="ko-KR" sz="1200" kern="100" dirty="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Multimodal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에서</a:t>
            </a: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AUC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더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높일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있도록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다양한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실험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필요</a:t>
            </a: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(X)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multimodal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에서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Q, K, V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변경해서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epoch=100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까지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학습</a:t>
            </a:r>
            <a:r>
              <a:rPr lang="en-US" altLang="ko-KR" sz="1400" kern="100" dirty="0">
                <a:solidFill>
                  <a:schemeClr val="accent6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(O)</a:t>
            </a:r>
            <a:endParaRPr lang="ko-KR" altLang="ko-KR" sz="1200" kern="100" dirty="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pretrained signal encoder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가지고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multimodal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모델에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적용</a:t>
            </a: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rgbClr val="3C4043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오른쪽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그림</a:t>
            </a:r>
            <a:r>
              <a:rPr lang="en-US" altLang="ko-KR" sz="1400" kern="100" dirty="0">
                <a:solidFill>
                  <a:srgbClr val="3C404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)(X)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EFB8B-938B-458F-AFC3-A50ECA92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94" r="7810"/>
          <a:stretch/>
        </p:blipFill>
        <p:spPr>
          <a:xfrm>
            <a:off x="7478712" y="1028700"/>
            <a:ext cx="4497388" cy="5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F3FD-B947-4775-8941-BD55C31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82" y="2957153"/>
            <a:ext cx="5425404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Unimodal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601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Signal -&gt; </a:t>
            </a:r>
            <a:r>
              <a:rPr lang="en-US" altLang="ko-KR" sz="2400" dirty="0" err="1"/>
              <a:t>tf</a:t>
            </a:r>
            <a:r>
              <a:rPr lang="en-US" altLang="ko-KR" sz="2400" dirty="0"/>
              <a:t> -&gt; signal</a:t>
            </a:r>
            <a:endParaRPr lang="ko-KR" altLang="en-US" sz="2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38BF45E-FEE6-4545-9AB3-5BCAE384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088532"/>
            <a:ext cx="5736932" cy="57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Signal -&gt; </a:t>
            </a:r>
            <a:r>
              <a:rPr lang="en-US" altLang="ko-KR" sz="2400" dirty="0" err="1"/>
              <a:t>tf</a:t>
            </a:r>
            <a:r>
              <a:rPr lang="en-US" altLang="ko-KR" sz="2400" dirty="0"/>
              <a:t> -&gt; signal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D913C-D7D4-4BD6-9679-B9E2175BA42B}"/>
              </a:ext>
            </a:extLst>
          </p:cNvPr>
          <p:cNvSpPr txBox="1"/>
          <p:nvPr/>
        </p:nvSpPr>
        <p:spPr>
          <a:xfrm>
            <a:off x="167081" y="1081825"/>
            <a:ext cx="35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= 100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04737A-6EC7-49DA-BC37-0B78B5E4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3" y="2242546"/>
            <a:ext cx="8389179" cy="863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9B006-BA85-47FD-B1D9-B3667D4A1A2C}"/>
              </a:ext>
            </a:extLst>
          </p:cNvPr>
          <p:cNvSpPr txBox="1"/>
          <p:nvPr/>
        </p:nvSpPr>
        <p:spPr>
          <a:xfrm>
            <a:off x="259723" y="1806315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AUC: </a:t>
            </a:r>
            <a:r>
              <a:rPr lang="en-US" altLang="ko-KR" sz="1600" b="1" dirty="0">
                <a:solidFill>
                  <a:srgbClr val="FF0000"/>
                </a:solidFill>
              </a:rPr>
              <a:t>0.9361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12625FE-9464-4E30-9880-0404487D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78" y="3710436"/>
            <a:ext cx="2588164" cy="25881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8502D28-0CD6-46AC-B838-CED1660B6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9" y="3457977"/>
            <a:ext cx="2944975" cy="29449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32DB48B-3A70-4C01-AC9F-301D1CBEF625}"/>
              </a:ext>
            </a:extLst>
          </p:cNvPr>
          <p:cNvSpPr txBox="1"/>
          <p:nvPr/>
        </p:nvSpPr>
        <p:spPr>
          <a:xfrm>
            <a:off x="259723" y="3457977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생성결과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0C8C2-A34A-4D55-AAA3-A711D6007107}"/>
              </a:ext>
            </a:extLst>
          </p:cNvPr>
          <p:cNvSpPr txBox="1"/>
          <p:nvPr/>
        </p:nvSpPr>
        <p:spPr>
          <a:xfrm>
            <a:off x="3186258" y="6477006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정상 </a:t>
            </a:r>
            <a:r>
              <a:rPr lang="en-US" altLang="ko-KR" sz="1400" dirty="0"/>
              <a:t>ECG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75D700-3AD9-407D-80D8-0FEA1294BA30}"/>
              </a:ext>
            </a:extLst>
          </p:cNvPr>
          <p:cNvSpPr txBox="1"/>
          <p:nvPr/>
        </p:nvSpPr>
        <p:spPr>
          <a:xfrm>
            <a:off x="7853564" y="6477006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비정상 </a:t>
            </a:r>
            <a:r>
              <a:rPr lang="en-US" altLang="ko-KR" sz="1400" dirty="0"/>
              <a:t>ECG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94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F176CF4-0134-486E-B085-1D8308F2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0" y="1623278"/>
            <a:ext cx="6476512" cy="4983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freq</a:t>
            </a:r>
            <a:r>
              <a:rPr lang="en-US" altLang="ko-KR" sz="2400" dirty="0"/>
              <a:t> -&gt; </a:t>
            </a:r>
            <a:r>
              <a:rPr lang="en-US" altLang="ko-KR" sz="2400" dirty="0" err="1"/>
              <a:t>tf</a:t>
            </a:r>
            <a:r>
              <a:rPr lang="en-US" altLang="ko-KR" sz="2400" dirty="0"/>
              <a:t> -&gt; signal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D913C-D7D4-4BD6-9679-B9E2175BA42B}"/>
              </a:ext>
            </a:extLst>
          </p:cNvPr>
          <p:cNvSpPr txBox="1"/>
          <p:nvPr/>
        </p:nvSpPr>
        <p:spPr>
          <a:xfrm>
            <a:off x="167081" y="826299"/>
            <a:ext cx="35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= 100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9B006-BA85-47FD-B1D9-B3667D4A1A2C}"/>
              </a:ext>
            </a:extLst>
          </p:cNvPr>
          <p:cNvSpPr txBox="1"/>
          <p:nvPr/>
        </p:nvSpPr>
        <p:spPr>
          <a:xfrm>
            <a:off x="6790385" y="3723392"/>
            <a:ext cx="540161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Test AUC : </a:t>
            </a:r>
            <a:r>
              <a:rPr lang="en-US" altLang="ko-KR" sz="1600" b="1" dirty="0">
                <a:solidFill>
                  <a:srgbClr val="FF0000"/>
                </a:solidFill>
              </a:rPr>
              <a:t>0.9486</a:t>
            </a:r>
            <a:r>
              <a:rPr lang="en-US" altLang="ko-KR" sz="16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(signal-&gt;</a:t>
            </a:r>
            <a:r>
              <a:rPr lang="en-US" altLang="ko-KR" sz="1600" dirty="0" err="1"/>
              <a:t>tf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siganl</a:t>
            </a:r>
            <a:r>
              <a:rPr lang="ko-KR" altLang="en-US" sz="1600" dirty="0"/>
              <a:t>과 다른 </a:t>
            </a:r>
            <a:r>
              <a:rPr lang="en-US" altLang="ko-KR" sz="1600" dirty="0"/>
              <a:t>GPU</a:t>
            </a:r>
            <a:r>
              <a:rPr lang="ko-KR" altLang="en-US" sz="1600" dirty="0"/>
              <a:t>에서의</a:t>
            </a:r>
            <a:r>
              <a:rPr lang="en-US" altLang="ko-KR" sz="1600" dirty="0"/>
              <a:t> </a:t>
            </a:r>
            <a:r>
              <a:rPr lang="ko-KR" altLang="en-US" sz="1600" dirty="0"/>
              <a:t>결과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017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Unimodal </a:t>
            </a:r>
            <a:r>
              <a:rPr lang="ko-KR" altLang="en-US" sz="2400" dirty="0"/>
              <a:t>결과 비교</a:t>
            </a:r>
          </a:p>
        </p:txBody>
      </p:sp>
      <p:graphicFrame>
        <p:nvGraphicFramePr>
          <p:cNvPr id="5" name="Google Shape;60;p14">
            <a:extLst>
              <a:ext uri="{FF2B5EF4-FFF2-40B4-BE49-F238E27FC236}">
                <a16:creationId xmlns:a16="http://schemas.microsoft.com/office/drawing/2014/main" id="{B9ADBFC5-CC27-4FD5-B1A5-40B04771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247607"/>
              </p:ext>
            </p:extLst>
          </p:nvPr>
        </p:nvGraphicFramePr>
        <p:xfrm>
          <a:off x="1295400" y="2138881"/>
          <a:ext cx="9601200" cy="2572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0364172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37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종류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72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Signal -&gt; TF -&gt; Signal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0.9361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83947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Freq -&gt; TF -&gt; Signal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0.9486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298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7A8254-AFC9-41DC-9428-59BCDF3B2B44}"/>
              </a:ext>
            </a:extLst>
          </p:cNvPr>
          <p:cNvSpPr txBox="1"/>
          <p:nvPr/>
        </p:nvSpPr>
        <p:spPr>
          <a:xfrm>
            <a:off x="167081" y="5473073"/>
            <a:ext cx="11243257" cy="112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Freq-&gt;Signal</a:t>
            </a:r>
            <a:r>
              <a:rPr lang="ko-KR" altLang="en-US" sz="2000" dirty="0"/>
              <a:t>이 </a:t>
            </a:r>
            <a:r>
              <a:rPr lang="en-US" altLang="ko-KR" sz="2000" dirty="0"/>
              <a:t>signal-&gt;signal</a:t>
            </a:r>
            <a:r>
              <a:rPr lang="ko-KR" altLang="en-US" sz="2000" dirty="0"/>
              <a:t>보다 효과적이라는</a:t>
            </a:r>
            <a:r>
              <a:rPr lang="en-US" altLang="ko-KR" sz="2000" dirty="0"/>
              <a:t> </a:t>
            </a:r>
            <a:r>
              <a:rPr lang="ko-KR" altLang="en-US" sz="2000" dirty="0"/>
              <a:t>결과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But </a:t>
            </a:r>
            <a:r>
              <a:rPr lang="ko-KR" altLang="en-US" sz="1600" dirty="0"/>
              <a:t>서로 다른 </a:t>
            </a:r>
            <a:r>
              <a:rPr lang="en-US" altLang="ko-KR" sz="1600" dirty="0"/>
              <a:t>GPU</a:t>
            </a:r>
            <a:r>
              <a:rPr lang="ko-KR" altLang="en-US" sz="1600" dirty="0"/>
              <a:t>에서의</a:t>
            </a:r>
            <a:r>
              <a:rPr lang="en-US" altLang="ko-KR" sz="1600" dirty="0"/>
              <a:t> </a:t>
            </a:r>
            <a:r>
              <a:rPr lang="ko-KR" altLang="en-US" sz="1600" dirty="0"/>
              <a:t>결과라 정확한 비교대상은 아님</a:t>
            </a:r>
            <a:r>
              <a:rPr lang="en-US" altLang="ko-KR" sz="1600" dirty="0"/>
              <a:t>, Freq -&gt; TF</a:t>
            </a:r>
            <a:r>
              <a:rPr lang="en-US" altLang="ko-KR" sz="1600" dirty="0">
                <a:sym typeface="Wingdings" panose="05000000000000000000" pitchFamily="2" charset="2"/>
              </a:rPr>
              <a:t> -&gt; Signal</a:t>
            </a:r>
            <a:r>
              <a:rPr lang="ko-KR" altLang="en-US" sz="1600" dirty="0">
                <a:sym typeface="Wingdings" panose="05000000000000000000" pitchFamily="2" charset="2"/>
              </a:rPr>
              <a:t>을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GPU</a:t>
            </a:r>
            <a:r>
              <a:rPr lang="ko-KR" altLang="en-US" sz="1600" dirty="0"/>
              <a:t>에서 재 학습 진행중</a:t>
            </a:r>
          </a:p>
        </p:txBody>
      </p:sp>
    </p:spTree>
    <p:extLst>
      <p:ext uri="{BB962C8B-B14F-4D97-AF65-F5344CB8AC3E}">
        <p14:creationId xmlns:p14="http://schemas.microsoft.com/office/powerpoint/2010/main" val="363144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F3FD-B947-4775-8941-BD55C31F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062" y="2931395"/>
            <a:ext cx="5425404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Multimodal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6294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ECCA991-3C8D-4895-8ED0-805CCFCF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6" y="1105496"/>
            <a:ext cx="5313604" cy="53483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033E5A-3F9B-4FE5-803D-2BEB6FA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-141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Multimodal</a:t>
            </a:r>
            <a:r>
              <a:rPr lang="ko-KR" altLang="en-US" sz="2400" dirty="0"/>
              <a:t>에서</a:t>
            </a:r>
            <a:r>
              <a:rPr lang="en-US" altLang="ko-KR" sz="2400" dirty="0"/>
              <a:t> CLS token 1</a:t>
            </a:r>
            <a:r>
              <a:rPr lang="ko-KR" altLang="en-US" sz="2400" dirty="0"/>
              <a:t>개로 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52749E-262B-46FA-8C09-5425597E98ED}"/>
              </a:ext>
            </a:extLst>
          </p:cNvPr>
          <p:cNvGrpSpPr/>
          <p:nvPr/>
        </p:nvGrpSpPr>
        <p:grpSpPr>
          <a:xfrm>
            <a:off x="6505898" y="898977"/>
            <a:ext cx="5686102" cy="5553805"/>
            <a:chOff x="2921002" y="658242"/>
            <a:chExt cx="6591298" cy="61997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AC3123-B04D-409E-9DBC-63DDB0EF8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D8610B-884E-46DE-A742-3D5A1866A2C3}"/>
                </a:ext>
              </a:extLst>
            </p:cNvPr>
            <p:cNvSpPr txBox="1"/>
            <p:nvPr/>
          </p:nvSpPr>
          <p:spPr>
            <a:xfrm>
              <a:off x="6692900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0AFD79-27E8-49A7-83AC-5AFB38EFBF53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59BBA1-7569-4F5D-90C8-0396BD1F4783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377376-F26A-445A-8FBB-30A308375986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D71AC5-4B98-4062-BAC3-7DC5D68DE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0091D76-95F6-4B72-AA07-F74DED8307E5}"/>
              </a:ext>
            </a:extLst>
          </p:cNvPr>
          <p:cNvSpPr/>
          <p:nvPr/>
        </p:nvSpPr>
        <p:spPr>
          <a:xfrm>
            <a:off x="5031762" y="3489820"/>
            <a:ext cx="1090568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339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Helvetica</vt:lpstr>
      <vt:lpstr>Symbol</vt:lpstr>
      <vt:lpstr>Wingdings</vt:lpstr>
      <vt:lpstr>Office 테마</vt:lpstr>
      <vt:lpstr>8/12 발표자료</vt:lpstr>
      <vt:lpstr>Comments</vt:lpstr>
      <vt:lpstr>Unimodal</vt:lpstr>
      <vt:lpstr>Signal -&gt; tf -&gt; signal</vt:lpstr>
      <vt:lpstr>Signal -&gt; tf -&gt; signal</vt:lpstr>
      <vt:lpstr>freq -&gt; tf -&gt; signal</vt:lpstr>
      <vt:lpstr>Unimodal 결과 비교</vt:lpstr>
      <vt:lpstr>Multimodal</vt:lpstr>
      <vt:lpstr>Multimodal에서 CLS token 1개로 변경</vt:lpstr>
      <vt:lpstr>Multimodal에서 CLS token 1개로 변경</vt:lpstr>
      <vt:lpstr>Multimodal에서 CLS token 1개로 변경 + QKV 변경</vt:lpstr>
      <vt:lpstr>Multimodal에서 CLS token 1개로 변경 + QKV 변경</vt:lpstr>
      <vt:lpstr>Multimodal에서 CLS token 1개로 변경 + QKV 변경</vt:lpstr>
      <vt:lpstr>결과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8/12 발표자료</dc:title>
  <dc:creator>이 해님</dc:creator>
  <cp:lastModifiedBy>이 해님</cp:lastModifiedBy>
  <cp:revision>1</cp:revision>
  <dcterms:created xsi:type="dcterms:W3CDTF">2021-10-11T15:52:02Z</dcterms:created>
  <dcterms:modified xsi:type="dcterms:W3CDTF">2021-10-11T17:21:08Z</dcterms:modified>
</cp:coreProperties>
</file>