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6" r:id="rId11"/>
    <p:sldId id="269" r:id="rId12"/>
    <p:sldId id="268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>
        <p:scale>
          <a:sx n="66" d="100"/>
          <a:sy n="66" d="100"/>
        </p:scale>
        <p:origin x="202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663E-449F-4B36-97B8-17CD561E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BB42DF-B9AE-4E20-934F-6D8E6FEA5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65370-4D2E-4DBD-BA39-8392E280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9C5F1-292C-4469-B896-034E896F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9DA3F-23F2-4F43-87DC-7CAEC773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4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3FF53-2A81-43D2-96F0-9EFC1B6C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8E0D2-2EF5-4463-8DFD-48FD6C9B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E355D-B243-4835-BA12-7FB5991D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F1899-5B72-4BC9-A9B1-B5BBFD5E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5F56E-BFAF-48D9-BB9A-D6F0EF5C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4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3BFBA8-9953-4945-AF45-13A5B07E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0248C2-54C8-4ED7-B681-8A51258A8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08101-15E9-497C-91C7-426520FF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0A5C7-AABE-406A-B0E7-8E9BCA94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80163-4A7C-402F-8011-1B0341FA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C9ABD-5181-4091-81A6-7CD5AA4E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F7B8C-FB16-487F-8472-56B975D5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4A450-6B13-4DE8-9E52-32D931DE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F5A58-6683-4618-93A1-780D5307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D96ED-4CDC-4A7F-95D7-CC20F7EF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5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4AEB-D55D-4845-84F4-3E2193A9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4090F-0A8F-4910-91DE-7CC6F6F93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FADD4-9543-4A2F-A24F-B41404EE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30D28-EDF5-4867-8DBC-16FFF28A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6A85B-BF85-46E6-A8AD-EB1D966E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5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F4A5F-84D5-460E-9956-203E5024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53831-D363-4CDF-90E7-D53464311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6017D0-599C-4793-BF72-3B6B46F01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2A939-1081-4E26-8215-EB06FEF9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AED4B-D3B9-4C2F-B7CC-4EC342C7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50034-A338-42AC-A110-D6752BC7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96B4-15CE-411E-B9B0-8BE4BB2D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E64B1-9FE3-4D45-9E2A-2F78B3D66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0C1FD0-7BF8-4074-90C3-EA7AB212C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A3C619-93E7-46A2-B66B-06943CF87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8ADBC5-1082-412B-B905-55EBE38D9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FD77CA-B640-4BDF-BA9D-A5A05AB1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E4D6AE-A736-465E-8ED9-B4413EE5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73A0A3-101C-4D78-8882-64DFF204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4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66C4B-C874-4F92-9D6D-33B122A4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DE90A6-3E19-4ABF-9C15-8ED0B253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A40EB5-BE2E-47CB-9396-CB97DCCD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5AA756-B7D3-41EC-A4F3-52911591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9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1357FF-8856-41D8-BC33-BF99D579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C36A8A-4A4E-4906-ABF0-DE504CA8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40641-3FF8-446F-BD73-7C7F5125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6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44E1D-1FEF-4582-BBF5-CBB923AE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BC02F-1DDC-482C-9979-E84BD2038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C7E3A-841E-4993-84D3-0FAF4038B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5EB6F-15C3-41EC-BD79-6E32943F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CCB15-F4D1-4652-8E7B-A880C896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81AD9-7B22-49C5-AF46-5B17404D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5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58B9E-2E7A-464D-87A2-366296A0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67D197-5CBD-4FFC-A90C-05D9FB1F8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833022-B060-4569-9E3B-7FE9C700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560E1-DABD-4A2D-8BE5-B804FA1A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18C-220A-4B25-8A99-8309357D5DB8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103A2E-3DEA-47BD-8784-5B64A491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21414-541D-4C90-872B-9D39439E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3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5EEA57-BBFE-4D62-8D1A-E93D9440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04DD0-1D4B-4F30-BBD0-A9B5BD74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E5765-0DB3-4522-A09D-E64AED4F8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118C-220A-4B25-8A99-8309357D5DB8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91AA9-6B6C-464C-BD92-9B10A1B09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12279-94F7-4C19-9562-56845B7A6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DA62-797C-45C4-910B-45179265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0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E6016-E323-4E4F-9ED9-4B77B5253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10/18 </a:t>
            </a:r>
            <a:r>
              <a:rPr lang="ko-KR" altLang="en-US" dirty="0"/>
              <a:t>발표자료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85B96E-95E1-4C4F-8169-00BDA5AFC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2018110654 </a:t>
            </a:r>
            <a:r>
              <a:rPr lang="ko-KR" altLang="en-US" dirty="0"/>
              <a:t>이해님</a:t>
            </a:r>
          </a:p>
        </p:txBody>
      </p:sp>
    </p:spTree>
    <p:extLst>
      <p:ext uri="{BB962C8B-B14F-4D97-AF65-F5344CB8AC3E}">
        <p14:creationId xmlns:p14="http://schemas.microsoft.com/office/powerpoint/2010/main" val="335079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Ndf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ngf</a:t>
            </a:r>
            <a:r>
              <a:rPr lang="en-US" altLang="ko-KR" sz="3200" dirty="0"/>
              <a:t> = 32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70D5C-FD95-4FCF-A76D-731C9CADD021}"/>
              </a:ext>
            </a:extLst>
          </p:cNvPr>
          <p:cNvSpPr txBox="1"/>
          <p:nvPr/>
        </p:nvSpPr>
        <p:spPr>
          <a:xfrm>
            <a:off x="79375" y="79222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Epcoh</a:t>
            </a:r>
            <a:r>
              <a:rPr lang="en-US" altLang="ko-KR" dirty="0"/>
              <a:t> = 100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DCBD0-4945-46AC-8915-58884ED31BFE}"/>
              </a:ext>
            </a:extLst>
          </p:cNvPr>
          <p:cNvSpPr txBox="1"/>
          <p:nvPr/>
        </p:nvSpPr>
        <p:spPr>
          <a:xfrm>
            <a:off x="79374" y="1399776"/>
            <a:ext cx="39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Test AUC: </a:t>
            </a:r>
            <a:r>
              <a:rPr lang="en-US" altLang="ko-KR" sz="1400" b="1" dirty="0">
                <a:solidFill>
                  <a:srgbClr val="FF0000"/>
                </a:solidFill>
              </a:rPr>
              <a:t>0.9169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8C2D0-8137-4056-8E8A-6F41F1126654}"/>
              </a:ext>
            </a:extLst>
          </p:cNvPr>
          <p:cNvSpPr txBox="1"/>
          <p:nvPr/>
        </p:nvSpPr>
        <p:spPr>
          <a:xfrm>
            <a:off x="193675" y="2862148"/>
            <a:ext cx="39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결과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C5BED-8D31-45BC-A071-9F7813CF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" y="1840634"/>
            <a:ext cx="5108265" cy="562865"/>
          </a:xfrm>
          <a:prstGeom prst="rect">
            <a:avLst/>
          </a:prstGeom>
        </p:spPr>
      </p:pic>
      <p:graphicFrame>
        <p:nvGraphicFramePr>
          <p:cNvPr id="13" name="Google Shape;60;p14">
            <a:extLst>
              <a:ext uri="{FF2B5EF4-FFF2-40B4-BE49-F238E27FC236}">
                <a16:creationId xmlns:a16="http://schemas.microsoft.com/office/drawing/2014/main" id="{8EB40D4E-34C0-46DC-B7F2-EB86A9472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390071"/>
              </p:ext>
            </p:extLst>
          </p:nvPr>
        </p:nvGraphicFramePr>
        <p:xfrm>
          <a:off x="307975" y="3339424"/>
          <a:ext cx="11204576" cy="25159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74488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3774488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36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40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CLS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666666"/>
                          </a:solidFill>
                        </a:rPr>
                        <a:t>기존</a:t>
                      </a: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)</a:t>
                      </a:r>
                      <a:endParaRPr sz="1200" b="0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6964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=64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0.9529</a:t>
                      </a:r>
                      <a:endParaRPr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  <a:tr h="6964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=32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0.9169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31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58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</a:t>
            </a:r>
            <a:r>
              <a:rPr lang="ko-KR" altLang="en-US" sz="2800" dirty="0"/>
              <a:t>단 </a:t>
            </a:r>
            <a:r>
              <a:rPr lang="en-US" altLang="ko-KR" sz="2800" dirty="0"/>
              <a:t>feature fusion </a:t>
            </a:r>
            <a:r>
              <a:rPr lang="ko-KR" altLang="en-US" sz="2800" dirty="0"/>
              <a:t>방식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70D5C-FD95-4FCF-A76D-731C9CADD021}"/>
              </a:ext>
            </a:extLst>
          </p:cNvPr>
          <p:cNvSpPr txBox="1"/>
          <p:nvPr/>
        </p:nvSpPr>
        <p:spPr>
          <a:xfrm>
            <a:off x="79375" y="79222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Epcoh</a:t>
            </a:r>
            <a:r>
              <a:rPr lang="en-US" altLang="ko-KR" dirty="0"/>
              <a:t> = 100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949C1A-317E-4CA5-9B47-7CE80F70A462}"/>
              </a:ext>
            </a:extLst>
          </p:cNvPr>
          <p:cNvGrpSpPr/>
          <p:nvPr/>
        </p:nvGrpSpPr>
        <p:grpSpPr>
          <a:xfrm>
            <a:off x="3263900" y="1955059"/>
            <a:ext cx="6207125" cy="2939683"/>
            <a:chOff x="79375" y="3566312"/>
            <a:chExt cx="6207125" cy="29396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2FB8480-DA4B-484A-96B7-72EA73F4234D}"/>
                </a:ext>
              </a:extLst>
            </p:cNvPr>
            <p:cNvSpPr/>
            <p:nvPr/>
          </p:nvSpPr>
          <p:spPr>
            <a:xfrm>
              <a:off x="825500" y="5380497"/>
              <a:ext cx="1917700" cy="571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8C92555-E2FE-4216-AECF-6E58363D3D9B}"/>
                </a:ext>
              </a:extLst>
            </p:cNvPr>
            <p:cNvSpPr/>
            <p:nvPr/>
          </p:nvSpPr>
          <p:spPr>
            <a:xfrm>
              <a:off x="3276600" y="5380497"/>
              <a:ext cx="1917700" cy="571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99570E-A679-4C39-9B93-A15FFA010FDF}"/>
                </a:ext>
              </a:extLst>
            </p:cNvPr>
            <p:cNvSpPr txBox="1"/>
            <p:nvPr/>
          </p:nvSpPr>
          <p:spPr>
            <a:xfrm>
              <a:off x="79375" y="6136663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[bs,50,1]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DAF4BF-4CFF-45FA-9F97-6D31B5AA0043}"/>
                </a:ext>
              </a:extLst>
            </p:cNvPr>
            <p:cNvSpPr txBox="1"/>
            <p:nvPr/>
          </p:nvSpPr>
          <p:spPr>
            <a:xfrm>
              <a:off x="4838700" y="6136663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[bs,50,1]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81A456-910D-4CCD-97CB-F339802F9E1C}"/>
                </a:ext>
              </a:extLst>
            </p:cNvPr>
            <p:cNvSpPr/>
            <p:nvPr/>
          </p:nvSpPr>
          <p:spPr>
            <a:xfrm>
              <a:off x="2085975" y="4212643"/>
              <a:ext cx="1917700" cy="571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CBE7BA4-70DB-4D08-8130-EB3463C1BCFE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3492500" y="5054725"/>
              <a:ext cx="742950" cy="325772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232519E-DDC3-40DA-A6E6-ED961458AC5C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1784350" y="5054725"/>
              <a:ext cx="847725" cy="325772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0B2098-A3F8-4614-BFE9-0DE1747EF6C2}"/>
                </a:ext>
              </a:extLst>
            </p:cNvPr>
            <p:cNvSpPr txBox="1"/>
            <p:nvPr/>
          </p:nvSpPr>
          <p:spPr>
            <a:xfrm>
              <a:off x="1362075" y="5499823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Linear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07BF57-082E-4207-B849-5E84F2A65354}"/>
                </a:ext>
              </a:extLst>
            </p:cNvPr>
            <p:cNvSpPr txBox="1"/>
            <p:nvPr/>
          </p:nvSpPr>
          <p:spPr>
            <a:xfrm>
              <a:off x="3863975" y="5494505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Linear  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A9F43B-8D85-4529-AD89-2C47C651B2E2}"/>
                </a:ext>
              </a:extLst>
            </p:cNvPr>
            <p:cNvSpPr txBox="1"/>
            <p:nvPr/>
          </p:nvSpPr>
          <p:spPr>
            <a:xfrm>
              <a:off x="2717800" y="4322957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S+F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0C9721-1B8A-4143-B811-39D911CEF9B0}"/>
                </a:ext>
              </a:extLst>
            </p:cNvPr>
            <p:cNvSpPr txBox="1"/>
            <p:nvPr/>
          </p:nvSpPr>
          <p:spPr>
            <a:xfrm>
              <a:off x="4260850" y="4870059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 128 ]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9C4509-7205-4EAA-AA52-4FB522954216}"/>
                </a:ext>
              </a:extLst>
            </p:cNvPr>
            <p:cNvSpPr txBox="1"/>
            <p:nvPr/>
          </p:nvSpPr>
          <p:spPr>
            <a:xfrm>
              <a:off x="365125" y="4886162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 128 ]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76FD65-4C24-4347-882E-E4AF13636485}"/>
                </a:ext>
              </a:extLst>
            </p:cNvPr>
            <p:cNvSpPr txBox="1"/>
            <p:nvPr/>
          </p:nvSpPr>
          <p:spPr>
            <a:xfrm>
              <a:off x="2365375" y="3566312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 256 ]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E40BED-85D1-4C48-8100-E90196694724}"/>
                </a:ext>
              </a:extLst>
            </p:cNvPr>
            <p:cNvSpPr txBox="1"/>
            <p:nvPr/>
          </p:nvSpPr>
          <p:spPr>
            <a:xfrm>
              <a:off x="1282700" y="6127558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Signal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0DD706-32A4-4A17-8804-0ADDEBE48CB1}"/>
                </a:ext>
              </a:extLst>
            </p:cNvPr>
            <p:cNvSpPr txBox="1"/>
            <p:nvPr/>
          </p:nvSpPr>
          <p:spPr>
            <a:xfrm>
              <a:off x="3889375" y="6111932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Freq</a:t>
              </a:r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EBA728D-6FAA-490B-8D0C-B28C36B4DC6F}"/>
              </a:ext>
            </a:extLst>
          </p:cNvPr>
          <p:cNvSpPr txBox="1"/>
          <p:nvPr/>
        </p:nvSpPr>
        <p:spPr>
          <a:xfrm>
            <a:off x="4759325" y="5924685"/>
            <a:ext cx="681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만 늘리는 방식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00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Linear</a:t>
            </a:r>
            <a:r>
              <a:rPr lang="ko-KR" altLang="en-US" sz="3200" dirty="0"/>
              <a:t>단 </a:t>
            </a:r>
            <a:r>
              <a:rPr lang="en-US" altLang="ko-KR" sz="3200" dirty="0"/>
              <a:t>feature fusion </a:t>
            </a:r>
            <a:r>
              <a:rPr lang="ko-KR" altLang="en-US" sz="3200" dirty="0"/>
              <a:t>변경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DCBD0-4945-46AC-8915-58884ED31BFE}"/>
              </a:ext>
            </a:extLst>
          </p:cNvPr>
          <p:cNvSpPr txBox="1"/>
          <p:nvPr/>
        </p:nvSpPr>
        <p:spPr>
          <a:xfrm>
            <a:off x="79374" y="1399776"/>
            <a:ext cx="39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Test AUC: </a:t>
            </a:r>
            <a:r>
              <a:rPr lang="en-US" altLang="ko-KR" sz="1400" b="1" dirty="0">
                <a:solidFill>
                  <a:srgbClr val="FF0000"/>
                </a:solidFill>
              </a:rPr>
              <a:t>0.9323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8C2D0-8137-4056-8E8A-6F41F1126654}"/>
              </a:ext>
            </a:extLst>
          </p:cNvPr>
          <p:cNvSpPr txBox="1"/>
          <p:nvPr/>
        </p:nvSpPr>
        <p:spPr>
          <a:xfrm>
            <a:off x="193675" y="2862148"/>
            <a:ext cx="39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결과 비교</a:t>
            </a:r>
          </a:p>
        </p:txBody>
      </p:sp>
      <p:graphicFrame>
        <p:nvGraphicFramePr>
          <p:cNvPr id="13" name="Google Shape;60;p14">
            <a:extLst>
              <a:ext uri="{FF2B5EF4-FFF2-40B4-BE49-F238E27FC236}">
                <a16:creationId xmlns:a16="http://schemas.microsoft.com/office/drawing/2014/main" id="{8EB40D4E-34C0-46DC-B7F2-EB86A9472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822613"/>
              </p:ext>
            </p:extLst>
          </p:nvPr>
        </p:nvGraphicFramePr>
        <p:xfrm>
          <a:off x="257175" y="3472647"/>
          <a:ext cx="11204576" cy="1819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6269451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36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40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[bs,50,1]+[bs,50,1]-&gt;[bs,100,1]-&gt; [bs,50,1] -&gt; [bs,50,128]</a:t>
                      </a:r>
                      <a:endParaRPr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6964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[bs,50,1],[bs,50,1]-&gt;[bs,50,128], [bs,50,128]-&gt; [bs,50,256]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0.9323</a:t>
                      </a:r>
                      <a:endParaRPr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5DA46E6-19CE-44AA-B24F-C058CFE9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" y="1933096"/>
            <a:ext cx="5554204" cy="5688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0E5CB9-F3D1-4CE5-9F5E-9ECF85B8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499" y="1020169"/>
            <a:ext cx="3962400" cy="181927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A80AA45-9745-494E-904E-723CDCC09A1C}"/>
              </a:ext>
            </a:extLst>
          </p:cNvPr>
          <p:cNvSpPr/>
          <p:nvPr/>
        </p:nvSpPr>
        <p:spPr>
          <a:xfrm rot="19084648">
            <a:off x="7015154" y="3129746"/>
            <a:ext cx="1157622" cy="685800"/>
          </a:xfrm>
          <a:prstGeom prst="rightArrow">
            <a:avLst>
              <a:gd name="adj1" fmla="val 32847"/>
              <a:gd name="adj2" fmla="val 46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4A543C4-CC5F-406F-A9CD-3A835D6AD701}"/>
              </a:ext>
            </a:extLst>
          </p:cNvPr>
          <p:cNvSpPr/>
          <p:nvPr/>
        </p:nvSpPr>
        <p:spPr>
          <a:xfrm rot="1689844">
            <a:off x="7307688" y="4949246"/>
            <a:ext cx="1157622" cy="685800"/>
          </a:xfrm>
          <a:prstGeom prst="rightArrow">
            <a:avLst>
              <a:gd name="adj1" fmla="val 32847"/>
              <a:gd name="adj2" fmla="val 46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8FA45B7-768D-416A-B44D-5C6ADC9BE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" b="12244"/>
          <a:stretch/>
        </p:blipFill>
        <p:spPr>
          <a:xfrm>
            <a:off x="8638002" y="5086544"/>
            <a:ext cx="3371080" cy="169491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F7C6AE7-350D-45BE-99CD-4A23DF94AADB}"/>
              </a:ext>
            </a:extLst>
          </p:cNvPr>
          <p:cNvSpPr txBox="1"/>
          <p:nvPr/>
        </p:nvSpPr>
        <p:spPr>
          <a:xfrm>
            <a:off x="257174" y="5740400"/>
            <a:ext cx="732472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미미하게 </a:t>
            </a:r>
            <a:r>
              <a:rPr lang="en-US" altLang="ko-KR" dirty="0"/>
              <a:t>AUC</a:t>
            </a:r>
            <a:r>
              <a:rPr lang="ko-KR" altLang="en-US" dirty="0"/>
              <a:t>상승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=&gt; Sequence</a:t>
            </a:r>
            <a:r>
              <a:rPr lang="ko-KR" altLang="en-US" dirty="0"/>
              <a:t>만 늘리는 게 어느정도 효과가 있음</a:t>
            </a:r>
          </a:p>
        </p:txBody>
      </p:sp>
    </p:spTree>
    <p:extLst>
      <p:ext uri="{BB962C8B-B14F-4D97-AF65-F5344CB8AC3E}">
        <p14:creationId xmlns:p14="http://schemas.microsoft.com/office/powerpoint/2010/main" val="287331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" y="-22219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전체 결과</a:t>
            </a:r>
          </a:p>
        </p:txBody>
      </p:sp>
      <p:graphicFrame>
        <p:nvGraphicFramePr>
          <p:cNvPr id="10" name="Google Shape;60;p14">
            <a:extLst>
              <a:ext uri="{FF2B5EF4-FFF2-40B4-BE49-F238E27FC236}">
                <a16:creationId xmlns:a16="http://schemas.microsoft.com/office/drawing/2014/main" id="{9BFB49A1-8354-4CC2-A7B3-D90DF418F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291151"/>
              </p:ext>
            </p:extLst>
          </p:nvPr>
        </p:nvGraphicFramePr>
        <p:xfrm>
          <a:off x="368526" y="1103365"/>
          <a:ext cx="11340922" cy="55422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3738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1274295">
                  <a:extLst>
                    <a:ext uri="{9D8B030D-6E8A-4147-A177-3AD203B41FA5}">
                      <a16:colId xmlns:a16="http://schemas.microsoft.com/office/drawing/2014/main" val="81035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257236048"/>
                    </a:ext>
                  </a:extLst>
                </a:gridCol>
                <a:gridCol w="5909524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210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3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93">
                <a:tc row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Unimodal</a:t>
                      </a:r>
                      <a:endParaRPr lang="ko-KR" alt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Signal -&gt; TF -&gt; Signal</a:t>
                      </a:r>
                      <a:endParaRPr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0.9361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547393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Freq -&gt; TF -&gt; Signal</a:t>
                      </a:r>
                      <a:endParaRPr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0.9269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  <a:tr h="5519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Multimodal</a:t>
                      </a:r>
                      <a:endParaRPr lang="ko-KR" alt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rgbClr val="666666"/>
                          </a:solidFill>
                        </a:rPr>
                        <a:t>기준모델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CLS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666666"/>
                          </a:solidFill>
                        </a:rPr>
                        <a:t>[bs,50,1]+[bs,50,1]-&gt;[bs,100,1]-&gt; [bs,50,1] -&gt; [bs,50,128]</a:t>
                      </a: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)</a:t>
                      </a:r>
                      <a:endParaRPr lang="en-US" altLang="ko-KR"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31102"/>
                  </a:ext>
                </a:extLst>
              </a:tr>
              <a:tr h="547393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=64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0.9529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151380"/>
                  </a:ext>
                </a:extLst>
              </a:tr>
              <a:tr h="547393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=32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0.9169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694805"/>
                  </a:ext>
                </a:extLst>
              </a:tr>
              <a:tr h="745082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Linear 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단</a:t>
                      </a: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Feature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Fusion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모델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[bs,50,1],[bs,50,1]-&gt;[bs,50,128], [bs,50,128]-&gt; [bs,50,256]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0.9323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522518"/>
                  </a:ext>
                </a:extLst>
              </a:tr>
              <a:tr h="547393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pretrained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CLS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token 1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개 모델 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Pretrained encoder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(signal encoder =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+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Freq encoder =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freq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-&gt;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-&gt; signal)</a:t>
                      </a:r>
                      <a:endParaRPr sz="1400" b="0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0.9222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373698"/>
                  </a:ext>
                </a:extLst>
              </a:tr>
              <a:tr h="5473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Pretrained encoder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(signal encoder 2</a:t>
                      </a:r>
                      <a:r>
                        <a:rPr lang="ko-KR" altLang="en-US" sz="1400" b="0" dirty="0">
                          <a:solidFill>
                            <a:srgbClr val="666666"/>
                          </a:solidFill>
                        </a:rPr>
                        <a:t>개 </a:t>
                      </a: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: </a:t>
                      </a:r>
                      <a:r>
                        <a:rPr lang="en-US" altLang="ko-KR" sz="1400" b="0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 + </a:t>
                      </a:r>
                      <a:r>
                        <a:rPr lang="en-US" altLang="ko-KR" sz="14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)</a:t>
                      </a:r>
                      <a:endParaRPr sz="1400" b="0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0.9292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8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09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/>
          <a:lstStyle/>
          <a:p>
            <a:r>
              <a:rPr lang="en-US" altLang="ko-KR" dirty="0"/>
              <a:t>Comments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3E5BC-19D3-4E38-B591-E94A274E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41930"/>
            <a:ext cx="10515600" cy="815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- QKV </a:t>
            </a:r>
            <a:r>
              <a:rPr lang="ko-KR" altLang="en-US" sz="1600" dirty="0"/>
              <a:t>변경 시 경우의 수 줄이기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가설세우기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검증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8DFF3-BDC1-4027-BA5E-55179B040D4A}"/>
              </a:ext>
            </a:extLst>
          </p:cNvPr>
          <p:cNvSpPr txBox="1"/>
          <p:nvPr/>
        </p:nvSpPr>
        <p:spPr>
          <a:xfrm>
            <a:off x="304800" y="1919340"/>
            <a:ext cx="965200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Cls</a:t>
            </a:r>
            <a:r>
              <a:rPr lang="en-US" altLang="ko-KR" sz="1600" dirty="0"/>
              <a:t> token 1</a:t>
            </a:r>
            <a:r>
              <a:rPr lang="ko-KR" altLang="en-US" sz="1600" dirty="0"/>
              <a:t>개인 모델 </a:t>
            </a:r>
            <a:r>
              <a:rPr lang="en-US" altLang="ko-KR" sz="1600" dirty="0"/>
              <a:t>pretrained encoder</a:t>
            </a:r>
            <a:r>
              <a:rPr lang="ko-KR" altLang="en-US" sz="1600" dirty="0"/>
              <a:t>로 학습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test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다른 </a:t>
            </a:r>
            <a:r>
              <a:rPr lang="en-US" altLang="ko-KR" sz="1600" dirty="0"/>
              <a:t>seed </a:t>
            </a:r>
            <a:r>
              <a:rPr lang="ko-KR" altLang="en-US" sz="1600" dirty="0"/>
              <a:t>값 사용 고려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다른 </a:t>
            </a:r>
            <a:r>
              <a:rPr lang="en-US" altLang="ko-KR" sz="1600" dirty="0"/>
              <a:t>Dataset </a:t>
            </a:r>
            <a:r>
              <a:rPr lang="ko-KR" altLang="en-US" sz="1600" dirty="0"/>
              <a:t>추가 필요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Linear fusion </a:t>
            </a:r>
            <a:r>
              <a:rPr lang="ko-KR" altLang="en-US" sz="1600" dirty="0"/>
              <a:t>방식 변경 </a:t>
            </a:r>
            <a:r>
              <a:rPr lang="en-US" altLang="ko-KR" sz="1600" dirty="0"/>
              <a:t>( </a:t>
            </a:r>
            <a:r>
              <a:rPr lang="ko-KR" altLang="en-US" sz="1600" dirty="0"/>
              <a:t>오른쪽 그림 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91F0EA6-1B34-4E58-9A5E-CFA58065BE3F}"/>
              </a:ext>
            </a:extLst>
          </p:cNvPr>
          <p:cNvGrpSpPr/>
          <p:nvPr/>
        </p:nvGrpSpPr>
        <p:grpSpPr>
          <a:xfrm>
            <a:off x="5562600" y="2354292"/>
            <a:ext cx="6207125" cy="2939683"/>
            <a:chOff x="79375" y="3566312"/>
            <a:chExt cx="6207125" cy="293968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0D42B7D-B694-45FF-928A-93E18CA8B9B7}"/>
                </a:ext>
              </a:extLst>
            </p:cNvPr>
            <p:cNvSpPr/>
            <p:nvPr/>
          </p:nvSpPr>
          <p:spPr>
            <a:xfrm>
              <a:off x="825500" y="5380497"/>
              <a:ext cx="1917700" cy="571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D356974-7AA3-44F9-92F7-CCB5CEBA858F}"/>
                </a:ext>
              </a:extLst>
            </p:cNvPr>
            <p:cNvSpPr/>
            <p:nvPr/>
          </p:nvSpPr>
          <p:spPr>
            <a:xfrm>
              <a:off x="3276600" y="5380497"/>
              <a:ext cx="1917700" cy="571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FE5E8A-1166-4B60-9B0B-E2BF3F59ED4C}"/>
                </a:ext>
              </a:extLst>
            </p:cNvPr>
            <p:cNvSpPr txBox="1"/>
            <p:nvPr/>
          </p:nvSpPr>
          <p:spPr>
            <a:xfrm>
              <a:off x="79375" y="6136663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[bs,50,1]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42FAD6-68D8-4976-8DAB-0C0D47D6FB58}"/>
                </a:ext>
              </a:extLst>
            </p:cNvPr>
            <p:cNvSpPr txBox="1"/>
            <p:nvPr/>
          </p:nvSpPr>
          <p:spPr>
            <a:xfrm>
              <a:off x="4838700" y="6136663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[bs,50,1]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31B84C4-1AA0-487E-8696-BEA4C704335F}"/>
                </a:ext>
              </a:extLst>
            </p:cNvPr>
            <p:cNvSpPr/>
            <p:nvPr/>
          </p:nvSpPr>
          <p:spPr>
            <a:xfrm>
              <a:off x="2085975" y="4212643"/>
              <a:ext cx="1917700" cy="571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1386382-22DF-426E-8F75-38DD8D640DBD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3492500" y="5054725"/>
              <a:ext cx="742950" cy="325772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5A99BCF-8174-4E7F-8498-AD5980C55126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784350" y="5054725"/>
              <a:ext cx="847725" cy="325772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600A22-B359-44D3-B3EB-26970D2490DA}"/>
                </a:ext>
              </a:extLst>
            </p:cNvPr>
            <p:cNvSpPr txBox="1"/>
            <p:nvPr/>
          </p:nvSpPr>
          <p:spPr>
            <a:xfrm>
              <a:off x="1362075" y="5499823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Linear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B11A6C-7D69-4E3D-8173-9B84A744A86A}"/>
                </a:ext>
              </a:extLst>
            </p:cNvPr>
            <p:cNvSpPr txBox="1"/>
            <p:nvPr/>
          </p:nvSpPr>
          <p:spPr>
            <a:xfrm>
              <a:off x="3863975" y="5494505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Linear  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9F0AAB-8900-4433-82A9-C31E8FCACB84}"/>
                </a:ext>
              </a:extLst>
            </p:cNvPr>
            <p:cNvSpPr txBox="1"/>
            <p:nvPr/>
          </p:nvSpPr>
          <p:spPr>
            <a:xfrm>
              <a:off x="2717800" y="4322957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S+F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A35DE6-4642-45D2-A454-5190857D52F8}"/>
                </a:ext>
              </a:extLst>
            </p:cNvPr>
            <p:cNvSpPr txBox="1"/>
            <p:nvPr/>
          </p:nvSpPr>
          <p:spPr>
            <a:xfrm>
              <a:off x="4260850" y="4870059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 128 ]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DE78CD-808F-4716-A30C-C305605F5256}"/>
                </a:ext>
              </a:extLst>
            </p:cNvPr>
            <p:cNvSpPr txBox="1"/>
            <p:nvPr/>
          </p:nvSpPr>
          <p:spPr>
            <a:xfrm>
              <a:off x="365125" y="4886162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 128 ]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6C30FC-BAB3-423A-9C43-AE417E7437E6}"/>
                </a:ext>
              </a:extLst>
            </p:cNvPr>
            <p:cNvSpPr txBox="1"/>
            <p:nvPr/>
          </p:nvSpPr>
          <p:spPr>
            <a:xfrm>
              <a:off x="2365375" y="3566312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[bs,50, 256 ]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01B75E-9DBF-4F21-A9EC-0C65F9503DD2}"/>
                </a:ext>
              </a:extLst>
            </p:cNvPr>
            <p:cNvSpPr txBox="1"/>
            <p:nvPr/>
          </p:nvSpPr>
          <p:spPr>
            <a:xfrm>
              <a:off x="1282700" y="6127558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Signal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222DB9-0B29-4D83-BA7C-604940226CAC}"/>
                </a:ext>
              </a:extLst>
            </p:cNvPr>
            <p:cNvSpPr txBox="1"/>
            <p:nvPr/>
          </p:nvSpPr>
          <p:spPr>
            <a:xfrm>
              <a:off x="3889375" y="6111932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Freq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2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Pretrained encoder</a:t>
            </a:r>
            <a:endParaRPr lang="ko-KR" altLang="en-US" sz="3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DE34D1C-B46C-45EE-874E-B9555D7C73E7}"/>
              </a:ext>
            </a:extLst>
          </p:cNvPr>
          <p:cNvGrpSpPr/>
          <p:nvPr/>
        </p:nvGrpSpPr>
        <p:grpSpPr>
          <a:xfrm>
            <a:off x="3368998" y="989065"/>
            <a:ext cx="5657704" cy="5553805"/>
            <a:chOff x="2921002" y="658242"/>
            <a:chExt cx="6558379" cy="619975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CCE094F-6280-46C2-ACE2-051FC340D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2" y="658242"/>
              <a:ext cx="6159500" cy="619975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15D884-D8CA-4760-A986-DEF0AE4C510A}"/>
                </a:ext>
              </a:extLst>
            </p:cNvPr>
            <p:cNvSpPr txBox="1"/>
            <p:nvPr/>
          </p:nvSpPr>
          <p:spPr>
            <a:xfrm>
              <a:off x="6659981" y="55081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2D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3F708B-4029-4E6F-8EB8-86F91D5FB759}"/>
                </a:ext>
              </a:extLst>
            </p:cNvPr>
            <p:cNvSpPr txBox="1"/>
            <p:nvPr/>
          </p:nvSpPr>
          <p:spPr>
            <a:xfrm>
              <a:off x="4927600" y="5508124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F205D0-6022-46E3-8076-BC615B308BFD}"/>
                </a:ext>
              </a:extLst>
            </p:cNvPr>
            <p:cNvSpPr txBox="1"/>
            <p:nvPr/>
          </p:nvSpPr>
          <p:spPr>
            <a:xfrm>
              <a:off x="5778500" y="17870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64DBED4-8297-4B7D-9C71-72FB03385A53}"/>
                </a:ext>
              </a:extLst>
            </p:cNvPr>
            <p:cNvSpPr/>
            <p:nvPr/>
          </p:nvSpPr>
          <p:spPr>
            <a:xfrm>
              <a:off x="4375447" y="1264778"/>
              <a:ext cx="1397949" cy="1431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CF96584-C144-473B-A672-96CF5D87D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462" y="888781"/>
              <a:ext cx="2657944" cy="1807833"/>
            </a:xfrm>
            <a:prstGeom prst="rect">
              <a:avLst/>
            </a:prstGeom>
          </p:spPr>
        </p:pic>
      </p:grp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DD63BD9-F595-4706-B056-565342FAF861}"/>
              </a:ext>
            </a:extLst>
          </p:cNvPr>
          <p:cNvSpPr/>
          <p:nvPr/>
        </p:nvSpPr>
        <p:spPr>
          <a:xfrm rot="3430021">
            <a:off x="7421613" y="4854204"/>
            <a:ext cx="398685" cy="74010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A09EE-878D-40D0-B39F-4CD4932A7733}"/>
              </a:ext>
            </a:extLst>
          </p:cNvPr>
          <p:cNvSpPr txBox="1"/>
          <p:nvPr/>
        </p:nvSpPr>
        <p:spPr>
          <a:xfrm>
            <a:off x="8106338" y="4725547"/>
            <a:ext cx="328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freq</a:t>
            </a:r>
            <a:r>
              <a:rPr lang="en-US" altLang="ko-KR" dirty="0"/>
              <a:t>-&gt;</a:t>
            </a:r>
            <a:r>
              <a:rPr lang="en-US" altLang="ko-KR" dirty="0" err="1"/>
              <a:t>tf</a:t>
            </a:r>
            <a:r>
              <a:rPr lang="en-US" altLang="ko-KR" dirty="0"/>
              <a:t>-&gt;signal</a:t>
            </a:r>
            <a:endParaRPr lang="ko-KR" altLang="en-US" dirty="0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1F11E35F-360A-4921-9F14-E0D8799FB43F}"/>
              </a:ext>
            </a:extLst>
          </p:cNvPr>
          <p:cNvSpPr/>
          <p:nvPr/>
        </p:nvSpPr>
        <p:spPr>
          <a:xfrm rot="17491233">
            <a:off x="4017675" y="4890868"/>
            <a:ext cx="398685" cy="85961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6D3739-D141-4697-831D-1CB2A442206E}"/>
              </a:ext>
            </a:extLst>
          </p:cNvPr>
          <p:cNvSpPr txBox="1"/>
          <p:nvPr/>
        </p:nvSpPr>
        <p:spPr>
          <a:xfrm>
            <a:off x="1112233" y="4792895"/>
            <a:ext cx="328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singal</a:t>
            </a:r>
            <a:r>
              <a:rPr lang="en-US" altLang="ko-KR" dirty="0"/>
              <a:t>-&gt;</a:t>
            </a:r>
            <a:r>
              <a:rPr lang="en-US" altLang="ko-KR" dirty="0" err="1"/>
              <a:t>tf</a:t>
            </a:r>
            <a:r>
              <a:rPr lang="en-US" altLang="ko-KR" dirty="0"/>
              <a:t>-&gt;signal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beatgan</a:t>
            </a:r>
            <a:r>
              <a:rPr lang="en-US" altLang="ko-KR" dirty="0"/>
              <a:t> +</a:t>
            </a:r>
            <a:r>
              <a:rPr lang="en-US" altLang="ko-KR" dirty="0" err="1"/>
              <a:t>tf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20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Pretrained encoder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70D5C-FD95-4FCF-A76D-731C9CADD021}"/>
              </a:ext>
            </a:extLst>
          </p:cNvPr>
          <p:cNvSpPr txBox="1"/>
          <p:nvPr/>
        </p:nvSpPr>
        <p:spPr>
          <a:xfrm>
            <a:off x="79375" y="61778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Epcoh</a:t>
            </a:r>
            <a:r>
              <a:rPr lang="en-US" altLang="ko-KR" dirty="0"/>
              <a:t> = 100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F59B00-611D-454A-A1FF-592A17243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780750"/>
            <a:ext cx="5643028" cy="5089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6BD437-C335-4C52-8A8B-DB525A6FAD30}"/>
              </a:ext>
            </a:extLst>
          </p:cNvPr>
          <p:cNvSpPr txBox="1"/>
          <p:nvPr/>
        </p:nvSpPr>
        <p:spPr>
          <a:xfrm>
            <a:off x="200025" y="1325808"/>
            <a:ext cx="399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 AUC: </a:t>
            </a:r>
            <a:r>
              <a:rPr lang="en-US" altLang="ko-KR" sz="1600" b="1" dirty="0">
                <a:solidFill>
                  <a:srgbClr val="FF0000"/>
                </a:solidFill>
              </a:rPr>
              <a:t>0.9222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18" name="Google Shape;60;p14">
            <a:extLst>
              <a:ext uri="{FF2B5EF4-FFF2-40B4-BE49-F238E27FC236}">
                <a16:creationId xmlns:a16="http://schemas.microsoft.com/office/drawing/2014/main" id="{D0010C0D-5C1C-447A-B01B-687FF29EB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8526"/>
              </p:ext>
            </p:extLst>
          </p:nvPr>
        </p:nvGraphicFramePr>
        <p:xfrm>
          <a:off x="493712" y="3079326"/>
          <a:ext cx="11204576" cy="36166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74488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3774488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36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02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88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Scratch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0.9327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1428188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Pretrained encoder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(signal encoder =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+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Freq encoder =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freq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-&gt;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-&gt; signal)</a:t>
                      </a:r>
                      <a:endParaRPr sz="1400" b="0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0.9222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269B67-D160-4464-858C-59BD2F11F142}"/>
              </a:ext>
            </a:extLst>
          </p:cNvPr>
          <p:cNvSpPr txBox="1"/>
          <p:nvPr/>
        </p:nvSpPr>
        <p:spPr>
          <a:xfrm>
            <a:off x="200025" y="2624523"/>
            <a:ext cx="371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결과 비교</a:t>
            </a:r>
          </a:p>
        </p:txBody>
      </p:sp>
    </p:spTree>
    <p:extLst>
      <p:ext uri="{BB962C8B-B14F-4D97-AF65-F5344CB8AC3E}">
        <p14:creationId xmlns:p14="http://schemas.microsoft.com/office/powerpoint/2010/main" val="389424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Pretrained encoder</a:t>
            </a:r>
            <a:endParaRPr lang="ko-KR" altLang="en-US" sz="3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DE34D1C-B46C-45EE-874E-B9555D7C73E7}"/>
              </a:ext>
            </a:extLst>
          </p:cNvPr>
          <p:cNvGrpSpPr/>
          <p:nvPr/>
        </p:nvGrpSpPr>
        <p:grpSpPr>
          <a:xfrm>
            <a:off x="3368998" y="989065"/>
            <a:ext cx="5657704" cy="5553805"/>
            <a:chOff x="2921002" y="658242"/>
            <a:chExt cx="6558379" cy="619975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CCE094F-6280-46C2-ACE2-051FC340D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2" y="658242"/>
              <a:ext cx="6159500" cy="619975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15D884-D8CA-4760-A986-DEF0AE4C510A}"/>
                </a:ext>
              </a:extLst>
            </p:cNvPr>
            <p:cNvSpPr txBox="1"/>
            <p:nvPr/>
          </p:nvSpPr>
          <p:spPr>
            <a:xfrm>
              <a:off x="6659981" y="55081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2D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3F708B-4029-4E6F-8EB8-86F91D5FB759}"/>
                </a:ext>
              </a:extLst>
            </p:cNvPr>
            <p:cNvSpPr txBox="1"/>
            <p:nvPr/>
          </p:nvSpPr>
          <p:spPr>
            <a:xfrm>
              <a:off x="4927600" y="5508124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F205D0-6022-46E3-8076-BC615B308BFD}"/>
                </a:ext>
              </a:extLst>
            </p:cNvPr>
            <p:cNvSpPr txBox="1"/>
            <p:nvPr/>
          </p:nvSpPr>
          <p:spPr>
            <a:xfrm>
              <a:off x="5778500" y="17870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64DBED4-8297-4B7D-9C71-72FB03385A53}"/>
                </a:ext>
              </a:extLst>
            </p:cNvPr>
            <p:cNvSpPr/>
            <p:nvPr/>
          </p:nvSpPr>
          <p:spPr>
            <a:xfrm>
              <a:off x="4375447" y="1264778"/>
              <a:ext cx="1397949" cy="1431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CF96584-C144-473B-A672-96CF5D87D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462" y="888781"/>
              <a:ext cx="2657944" cy="180783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83A09EE-878D-40D0-B39F-4CD4932A7733}"/>
              </a:ext>
            </a:extLst>
          </p:cNvPr>
          <p:cNvSpPr txBox="1"/>
          <p:nvPr/>
        </p:nvSpPr>
        <p:spPr>
          <a:xfrm>
            <a:off x="8106338" y="4725547"/>
            <a:ext cx="328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singal</a:t>
            </a:r>
            <a:r>
              <a:rPr lang="en-US" altLang="ko-KR" dirty="0"/>
              <a:t>-&gt;</a:t>
            </a:r>
            <a:r>
              <a:rPr lang="en-US" altLang="ko-KR" dirty="0" err="1"/>
              <a:t>tf</a:t>
            </a:r>
            <a:r>
              <a:rPr lang="en-US" altLang="ko-KR" dirty="0"/>
              <a:t>-&gt;signal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beatgan</a:t>
            </a:r>
            <a:r>
              <a:rPr lang="en-US" altLang="ko-KR" dirty="0"/>
              <a:t> +</a:t>
            </a:r>
            <a:r>
              <a:rPr lang="en-US" altLang="ko-KR" dirty="0" err="1"/>
              <a:t>tf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1F11E35F-360A-4921-9F14-E0D8799FB43F}"/>
              </a:ext>
            </a:extLst>
          </p:cNvPr>
          <p:cNvSpPr/>
          <p:nvPr/>
        </p:nvSpPr>
        <p:spPr>
          <a:xfrm rot="17491233">
            <a:off x="4017675" y="4890868"/>
            <a:ext cx="398685" cy="85961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6D3739-D141-4697-831D-1CB2A442206E}"/>
              </a:ext>
            </a:extLst>
          </p:cNvPr>
          <p:cNvSpPr txBox="1"/>
          <p:nvPr/>
        </p:nvSpPr>
        <p:spPr>
          <a:xfrm>
            <a:off x="1112233" y="4792895"/>
            <a:ext cx="328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singal</a:t>
            </a:r>
            <a:r>
              <a:rPr lang="en-US" altLang="ko-KR" dirty="0"/>
              <a:t>-&gt;</a:t>
            </a:r>
            <a:r>
              <a:rPr lang="en-US" altLang="ko-KR" dirty="0" err="1"/>
              <a:t>tf</a:t>
            </a:r>
            <a:r>
              <a:rPr lang="en-US" altLang="ko-KR" dirty="0"/>
              <a:t>-&gt;signal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beatgan</a:t>
            </a:r>
            <a:r>
              <a:rPr lang="en-US" altLang="ko-KR" dirty="0"/>
              <a:t> +</a:t>
            </a:r>
            <a:r>
              <a:rPr lang="en-US" altLang="ko-KR" dirty="0" err="1"/>
              <a:t>tf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DB8F40-27CA-45BA-A278-8E796B816B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40" r="25741" b="18344"/>
          <a:stretch/>
        </p:blipFill>
        <p:spPr>
          <a:xfrm>
            <a:off x="6339465" y="4963327"/>
            <a:ext cx="1117500" cy="1258139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DD63BD9-F595-4706-B056-565342FAF861}"/>
              </a:ext>
            </a:extLst>
          </p:cNvPr>
          <p:cNvSpPr/>
          <p:nvPr/>
        </p:nvSpPr>
        <p:spPr>
          <a:xfrm rot="3430021">
            <a:off x="7421613" y="4854204"/>
            <a:ext cx="398685" cy="74010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8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Pretrained encoder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70D5C-FD95-4FCF-A76D-731C9CADD021}"/>
              </a:ext>
            </a:extLst>
          </p:cNvPr>
          <p:cNvSpPr txBox="1"/>
          <p:nvPr/>
        </p:nvSpPr>
        <p:spPr>
          <a:xfrm>
            <a:off x="79375" y="61778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Epcoh</a:t>
            </a:r>
            <a:r>
              <a:rPr lang="en-US" altLang="ko-KR" dirty="0"/>
              <a:t> = 100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6BD437-C335-4C52-8A8B-DB525A6FAD30}"/>
              </a:ext>
            </a:extLst>
          </p:cNvPr>
          <p:cNvSpPr txBox="1"/>
          <p:nvPr/>
        </p:nvSpPr>
        <p:spPr>
          <a:xfrm>
            <a:off x="79375" y="1110163"/>
            <a:ext cx="399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 AUC: </a:t>
            </a:r>
            <a:r>
              <a:rPr lang="en-US" altLang="ko-KR" sz="1600" b="1" dirty="0">
                <a:solidFill>
                  <a:srgbClr val="FF0000"/>
                </a:solidFill>
              </a:rPr>
              <a:t>0.9292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Google Shape;60;p14">
            <a:extLst>
              <a:ext uri="{FF2B5EF4-FFF2-40B4-BE49-F238E27FC236}">
                <a16:creationId xmlns:a16="http://schemas.microsoft.com/office/drawing/2014/main" id="{26A35D58-775A-4915-9806-614C22DDB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443179"/>
              </p:ext>
            </p:extLst>
          </p:nvPr>
        </p:nvGraphicFramePr>
        <p:xfrm>
          <a:off x="221714" y="2982619"/>
          <a:ext cx="11204576" cy="31572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74488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3774488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36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7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803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Scratch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0.9327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893803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Pretrained encoder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(signal encoder =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+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Freq encoder =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freq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-&gt;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-&gt; signal)</a:t>
                      </a:r>
                      <a:endParaRPr sz="1400" b="0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0.9222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  <a:tr h="893803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Pretrained encoder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(signal encoder 2</a:t>
                      </a:r>
                      <a:r>
                        <a:rPr lang="ko-KR" altLang="en-US" sz="1400" b="0" dirty="0">
                          <a:solidFill>
                            <a:srgbClr val="666666"/>
                          </a:solidFill>
                        </a:rPr>
                        <a:t>개 </a:t>
                      </a: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: </a:t>
                      </a:r>
                      <a:r>
                        <a:rPr lang="en-US" altLang="ko-KR" sz="1400" b="0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 + </a:t>
                      </a:r>
                      <a:r>
                        <a:rPr lang="en-US" altLang="ko-KR" sz="14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)</a:t>
                      </a:r>
                      <a:endParaRPr sz="1400" b="0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0.9292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9443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E6CB7EB-4136-4746-AA2B-23416D5E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14" y="1589916"/>
            <a:ext cx="7041433" cy="706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018D11-F3C4-48CD-8098-BC95542545E0}"/>
              </a:ext>
            </a:extLst>
          </p:cNvPr>
          <p:cNvSpPr txBox="1"/>
          <p:nvPr/>
        </p:nvSpPr>
        <p:spPr>
          <a:xfrm>
            <a:off x="4070350" y="624242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Freq </a:t>
            </a:r>
            <a:r>
              <a:rPr lang="ko-KR" altLang="en-US" dirty="0"/>
              <a:t>정보가 도움이 안됨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D2ADE-AD5E-4A15-92AF-3ACC21605572}"/>
              </a:ext>
            </a:extLst>
          </p:cNvPr>
          <p:cNvSpPr txBox="1"/>
          <p:nvPr/>
        </p:nvSpPr>
        <p:spPr>
          <a:xfrm>
            <a:off x="221713" y="2598663"/>
            <a:ext cx="138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비교</a:t>
            </a:r>
          </a:p>
        </p:txBody>
      </p:sp>
    </p:spTree>
    <p:extLst>
      <p:ext uri="{BB962C8B-B14F-4D97-AF65-F5344CB8AC3E}">
        <p14:creationId xmlns:p14="http://schemas.microsoft.com/office/powerpoint/2010/main" val="344218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Ndf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ngf</a:t>
            </a:r>
            <a:r>
              <a:rPr lang="en-US" altLang="ko-KR" sz="2800" dirty="0"/>
              <a:t> </a:t>
            </a:r>
            <a:r>
              <a:rPr lang="ko-KR" altLang="en-US" sz="2800" dirty="0"/>
              <a:t>변경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23812-0B58-4C91-8222-29FEE8DF53BF}"/>
              </a:ext>
            </a:extLst>
          </p:cNvPr>
          <p:cNvSpPr txBox="1"/>
          <p:nvPr/>
        </p:nvSpPr>
        <p:spPr>
          <a:xfrm>
            <a:off x="141332" y="734033"/>
            <a:ext cx="960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기존 코드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942853-8A61-435B-8A7D-8431C602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" b="20875"/>
          <a:stretch/>
        </p:blipFill>
        <p:spPr>
          <a:xfrm>
            <a:off x="507451" y="1714789"/>
            <a:ext cx="5279781" cy="41867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66734F-276E-4B6E-B13F-8058C6CC1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14"/>
          <a:stretch/>
        </p:blipFill>
        <p:spPr>
          <a:xfrm>
            <a:off x="6305627" y="1808897"/>
            <a:ext cx="4847360" cy="39985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02AB5C-1001-4209-B979-2E045AA5657C}"/>
              </a:ext>
            </a:extLst>
          </p:cNvPr>
          <p:cNvSpPr txBox="1"/>
          <p:nvPr/>
        </p:nvSpPr>
        <p:spPr>
          <a:xfrm>
            <a:off x="465283" y="5943479"/>
            <a:ext cx="549130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Encoder Dimension: 1-&gt;32-&gt;64-&gt;128-&gt;256-&gt;512-&gt;50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Decoder Dimension : 50-&gt;512-&gt;256-&gt;128-&gt;64-&gt;32-&gt;1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2DF91-9820-4A72-9514-3A6A624D12F6}"/>
              </a:ext>
            </a:extLst>
          </p:cNvPr>
          <p:cNvSpPr txBox="1"/>
          <p:nvPr/>
        </p:nvSpPr>
        <p:spPr>
          <a:xfrm>
            <a:off x="6374768" y="5943479"/>
            <a:ext cx="581033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Encoder Dimension: 1-&gt;64-&gt;128-&gt;256-&gt;512-&gt;1024-&gt;50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Decoder Dimension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50-&gt;1024-&gt;512-&gt;256-&gt;128-&gt;64-&gt;1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A98CF88-BE0A-4FD0-9907-106DE18E9F70}"/>
              </a:ext>
            </a:extLst>
          </p:cNvPr>
          <p:cNvCxnSpPr/>
          <p:nvPr/>
        </p:nvCxnSpPr>
        <p:spPr>
          <a:xfrm>
            <a:off x="5976984" y="903310"/>
            <a:ext cx="29346" cy="5516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DB862A-1042-4D27-AFC3-1A58E9EB7FCC}"/>
              </a:ext>
            </a:extLst>
          </p:cNvPr>
          <p:cNvSpPr txBox="1"/>
          <p:nvPr/>
        </p:nvSpPr>
        <p:spPr>
          <a:xfrm>
            <a:off x="2556647" y="1011429"/>
            <a:ext cx="362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Signal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7E601-F176-4857-8876-12F36310EA55}"/>
              </a:ext>
            </a:extLst>
          </p:cNvPr>
          <p:cNvSpPr txBox="1"/>
          <p:nvPr/>
        </p:nvSpPr>
        <p:spPr>
          <a:xfrm>
            <a:off x="8483600" y="997916"/>
            <a:ext cx="362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12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Ndf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ngf</a:t>
            </a:r>
            <a:r>
              <a:rPr lang="en-US" altLang="ko-KR" sz="3200" dirty="0"/>
              <a:t> </a:t>
            </a:r>
            <a:r>
              <a:rPr lang="ko-KR" altLang="en-US" sz="3200" dirty="0"/>
              <a:t>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949A2-68BE-449D-9140-186120C90B1E}"/>
              </a:ext>
            </a:extLst>
          </p:cNvPr>
          <p:cNvSpPr txBox="1"/>
          <p:nvPr/>
        </p:nvSpPr>
        <p:spPr>
          <a:xfrm>
            <a:off x="6096000" y="2179694"/>
            <a:ext cx="54554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Signal dimension </a:t>
            </a:r>
            <a:r>
              <a:rPr lang="ko-KR" altLang="en-US" sz="1600" dirty="0"/>
              <a:t>변화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1-&gt;32-&gt;64-&gt;128-&gt;256-&gt;512-&gt;50 (signal encoder)</a:t>
            </a:r>
          </a:p>
          <a:p>
            <a:r>
              <a:rPr lang="en-US" altLang="ko-KR" sz="1600" dirty="0"/>
              <a:t>=&gt; </a:t>
            </a:r>
            <a:r>
              <a:rPr lang="en-US" altLang="ko-KR" sz="1600" dirty="0">
                <a:solidFill>
                  <a:srgbClr val="0070C0"/>
                </a:solidFill>
              </a:rPr>
              <a:t>50-&gt;1024-&gt;512-&gt;256-&gt;128-&gt;64-&gt;1 (signal decoder)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Freq  dimension </a:t>
            </a:r>
            <a:r>
              <a:rPr lang="ko-KR" altLang="en-US" sz="1600" dirty="0"/>
              <a:t>변화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1-&gt;64-&gt;128-&gt;256-&gt;512-&gt;1024-&gt;50 (</a:t>
            </a:r>
            <a:r>
              <a:rPr lang="en-US" altLang="ko-KR" sz="1600" dirty="0" err="1">
                <a:solidFill>
                  <a:srgbClr val="00B050"/>
                </a:solidFill>
              </a:rPr>
              <a:t>freq</a:t>
            </a:r>
            <a:r>
              <a:rPr lang="en-US" altLang="ko-KR" sz="1600" dirty="0">
                <a:solidFill>
                  <a:srgbClr val="00B050"/>
                </a:solidFill>
              </a:rPr>
              <a:t> encoder)</a:t>
            </a:r>
          </a:p>
          <a:p>
            <a:r>
              <a:rPr lang="en-US" altLang="ko-KR" sz="1600" dirty="0"/>
              <a:t>=&gt; </a:t>
            </a:r>
            <a:r>
              <a:rPr lang="en-US" altLang="ko-KR" sz="1600" dirty="0">
                <a:solidFill>
                  <a:srgbClr val="0070C0"/>
                </a:solidFill>
              </a:rPr>
              <a:t>50-&gt;1024-&gt;512-&gt;256-&gt;128-&gt;64-&gt;1 (signal decoder)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D12A42F-CD6E-4161-B01F-6833BC809C3E}"/>
              </a:ext>
            </a:extLst>
          </p:cNvPr>
          <p:cNvGrpSpPr/>
          <p:nvPr/>
        </p:nvGrpSpPr>
        <p:grpSpPr>
          <a:xfrm>
            <a:off x="517744" y="865240"/>
            <a:ext cx="5657704" cy="5553805"/>
            <a:chOff x="2921002" y="658242"/>
            <a:chExt cx="6558379" cy="61997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AD77A1-BFA2-49F4-AFE4-7FB0BE514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2" y="658242"/>
              <a:ext cx="6159500" cy="619975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A4DF16-D969-4877-9A86-D1E7B726C04B}"/>
                </a:ext>
              </a:extLst>
            </p:cNvPr>
            <p:cNvSpPr txBox="1"/>
            <p:nvPr/>
          </p:nvSpPr>
          <p:spPr>
            <a:xfrm>
              <a:off x="6659981" y="55081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2D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68A97C-3961-4ED3-84EA-E7A6AB872370}"/>
                </a:ext>
              </a:extLst>
            </p:cNvPr>
            <p:cNvSpPr txBox="1"/>
            <p:nvPr/>
          </p:nvSpPr>
          <p:spPr>
            <a:xfrm>
              <a:off x="4927600" y="5508124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62BBB6-CC97-4E5C-A37E-2F523AABED1F}"/>
                </a:ext>
              </a:extLst>
            </p:cNvPr>
            <p:cNvSpPr txBox="1"/>
            <p:nvPr/>
          </p:nvSpPr>
          <p:spPr>
            <a:xfrm>
              <a:off x="5778500" y="17870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08997F-9F71-47D5-8390-FF184ABEEE4A}"/>
                </a:ext>
              </a:extLst>
            </p:cNvPr>
            <p:cNvSpPr/>
            <p:nvPr/>
          </p:nvSpPr>
          <p:spPr>
            <a:xfrm>
              <a:off x="4375447" y="1264778"/>
              <a:ext cx="1397949" cy="1431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D2B9FB3-9916-4A8A-89C3-735F6FC80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462" y="888781"/>
              <a:ext cx="2657944" cy="180783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59BB234-261B-4A15-9B66-8D9A0CE6D71E}"/>
              </a:ext>
            </a:extLst>
          </p:cNvPr>
          <p:cNvSpPr txBox="1"/>
          <p:nvPr/>
        </p:nvSpPr>
        <p:spPr>
          <a:xfrm>
            <a:off x="6076951" y="5002985"/>
            <a:ext cx="6115049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 dirty="0"/>
              <a:t>Signal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freq</a:t>
            </a:r>
            <a:r>
              <a:rPr lang="ko-KR" altLang="en-US" sz="1400" dirty="0"/>
              <a:t>의 </a:t>
            </a:r>
            <a:r>
              <a:rPr lang="en-US" altLang="ko-KR" sz="1400" dirty="0"/>
              <a:t>encoder dimension</a:t>
            </a:r>
            <a:r>
              <a:rPr lang="ko-KR" altLang="en-US" sz="1400" dirty="0"/>
              <a:t> 변화가 다른 것이 </a:t>
            </a:r>
            <a:endParaRPr lang="en-US" altLang="ko-KR" sz="1400" dirty="0"/>
          </a:p>
          <a:p>
            <a:r>
              <a:rPr lang="en-US" altLang="ko-KR" sz="1400" dirty="0"/>
              <a:t>     feature fusion</a:t>
            </a:r>
            <a:r>
              <a:rPr lang="ko-KR" altLang="en-US" sz="1400" dirty="0"/>
              <a:t>에 부정적인 영향을 끼쳤을 수 있음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400" dirty="0"/>
              <a:t>Freq dimension</a:t>
            </a:r>
            <a:r>
              <a:rPr lang="ko-KR" altLang="en-US" sz="1400" dirty="0"/>
              <a:t>의 경우 </a:t>
            </a:r>
            <a:r>
              <a:rPr lang="en-US" altLang="ko-KR" sz="1400" dirty="0"/>
              <a:t>encoder</a:t>
            </a:r>
            <a:r>
              <a:rPr lang="ko-KR" altLang="en-US" sz="1400" dirty="0"/>
              <a:t>와 </a:t>
            </a:r>
            <a:r>
              <a:rPr lang="en-US" altLang="ko-KR" sz="1400" dirty="0"/>
              <a:t>decoder</a:t>
            </a:r>
            <a:r>
              <a:rPr lang="ko-KR" altLang="en-US" sz="1400" dirty="0"/>
              <a:t>사이의 갭이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크기때문에 성능에 부정적인 영향을 끼쳤을 수 있음</a:t>
            </a:r>
            <a:r>
              <a:rPr lang="en-US" altLang="ko-KR" sz="1400" dirty="0"/>
              <a:t>     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0739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E8FF-D9A4-49F5-A0B3-089EF1F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-2221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Ndf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ngf</a:t>
            </a:r>
            <a:r>
              <a:rPr lang="en-US" altLang="ko-KR" sz="3200" dirty="0"/>
              <a:t> = 64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70D5C-FD95-4FCF-A76D-731C9CADD021}"/>
              </a:ext>
            </a:extLst>
          </p:cNvPr>
          <p:cNvSpPr txBox="1"/>
          <p:nvPr/>
        </p:nvSpPr>
        <p:spPr>
          <a:xfrm>
            <a:off x="79375" y="79222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Epcoh</a:t>
            </a:r>
            <a:r>
              <a:rPr lang="en-US" altLang="ko-KR" dirty="0"/>
              <a:t> = 100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75F12-51B2-4740-8681-B26B4B7A8146}"/>
              </a:ext>
            </a:extLst>
          </p:cNvPr>
          <p:cNvSpPr txBox="1"/>
          <p:nvPr/>
        </p:nvSpPr>
        <p:spPr>
          <a:xfrm>
            <a:off x="79375" y="1576900"/>
            <a:ext cx="39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Test AUC: </a:t>
            </a:r>
            <a:r>
              <a:rPr lang="en-US" altLang="ko-KR" sz="1400" b="1" dirty="0">
                <a:solidFill>
                  <a:srgbClr val="FF0000"/>
                </a:solidFill>
              </a:rPr>
              <a:t>0.9529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BF4825-1BCD-4DB3-BEB4-D8C8E7A7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9" y="1964410"/>
            <a:ext cx="7025912" cy="690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374ADF-252C-4E8D-9001-3E91F8A3E88F}"/>
              </a:ext>
            </a:extLst>
          </p:cNvPr>
          <p:cNvSpPr txBox="1"/>
          <p:nvPr/>
        </p:nvSpPr>
        <p:spPr>
          <a:xfrm>
            <a:off x="5337175" y="2020478"/>
            <a:ext cx="8553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가설대로 </a:t>
            </a:r>
            <a:r>
              <a:rPr lang="en-US" altLang="ko-KR" sz="1600" dirty="0"/>
              <a:t>AUC</a:t>
            </a:r>
            <a:r>
              <a:rPr lang="ko-KR" altLang="en-US" sz="1600" dirty="0"/>
              <a:t>에 큰 영향을 미침 </a:t>
            </a:r>
            <a:endParaRPr lang="en-US" altLang="ko-KR" sz="1600" dirty="0"/>
          </a:p>
          <a:p>
            <a:pPr algn="ctr"/>
            <a:r>
              <a:rPr lang="en-US" altLang="ko-KR" sz="1600" dirty="0"/>
              <a:t>=&gt; </a:t>
            </a:r>
            <a:r>
              <a:rPr lang="ko-KR" altLang="en-US" sz="1600" dirty="0"/>
              <a:t>가장 높은 </a:t>
            </a:r>
            <a:r>
              <a:rPr lang="en-US" altLang="ko-KR" sz="1600" dirty="0"/>
              <a:t>AUC </a:t>
            </a:r>
            <a:r>
              <a:rPr lang="ko-KR" altLang="en-US" sz="1600" dirty="0"/>
              <a:t>달성 </a:t>
            </a:r>
          </a:p>
        </p:txBody>
      </p:sp>
      <p:graphicFrame>
        <p:nvGraphicFramePr>
          <p:cNvPr id="10" name="Google Shape;60;p14">
            <a:extLst>
              <a:ext uri="{FF2B5EF4-FFF2-40B4-BE49-F238E27FC236}">
                <a16:creationId xmlns:a16="http://schemas.microsoft.com/office/drawing/2014/main" id="{1CD2DC84-7F7C-4B4D-9E9F-5898CE8D5E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581474"/>
              </p:ext>
            </p:extLst>
          </p:nvPr>
        </p:nvGraphicFramePr>
        <p:xfrm>
          <a:off x="193675" y="3562263"/>
          <a:ext cx="11204576" cy="22634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74488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3774488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36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7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803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CLS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666666"/>
                          </a:solidFill>
                        </a:rPr>
                        <a:t>기존</a:t>
                      </a: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)</a:t>
                      </a:r>
                      <a:endParaRPr sz="1200" b="0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893803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=64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0.9529</a:t>
                      </a:r>
                      <a:endParaRPr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90DCBD0-4945-46AC-8915-58884ED31BFE}"/>
              </a:ext>
            </a:extLst>
          </p:cNvPr>
          <p:cNvSpPr txBox="1"/>
          <p:nvPr/>
        </p:nvSpPr>
        <p:spPr>
          <a:xfrm>
            <a:off x="79375" y="1580605"/>
            <a:ext cx="39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Test AUC: </a:t>
            </a:r>
            <a:r>
              <a:rPr lang="en-US" altLang="ko-KR" sz="1400" b="1" dirty="0">
                <a:solidFill>
                  <a:srgbClr val="FF0000"/>
                </a:solidFill>
              </a:rPr>
              <a:t>0.9529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8C2D0-8137-4056-8E8A-6F41F1126654}"/>
              </a:ext>
            </a:extLst>
          </p:cNvPr>
          <p:cNvSpPr txBox="1"/>
          <p:nvPr/>
        </p:nvSpPr>
        <p:spPr>
          <a:xfrm>
            <a:off x="79375" y="3140768"/>
            <a:ext cx="39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결과 비교</a:t>
            </a:r>
          </a:p>
        </p:txBody>
      </p:sp>
    </p:spTree>
    <p:extLst>
      <p:ext uri="{BB962C8B-B14F-4D97-AF65-F5344CB8AC3E}">
        <p14:creationId xmlns:p14="http://schemas.microsoft.com/office/powerpoint/2010/main" val="291250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807</Words>
  <Application>Microsoft Office PowerPoint</Application>
  <PresentationFormat>와이드스크린</PresentationFormat>
  <Paragraphs>186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Symbol</vt:lpstr>
      <vt:lpstr>Office 테마</vt:lpstr>
      <vt:lpstr>10/18 발표자료 </vt:lpstr>
      <vt:lpstr>Comments </vt:lpstr>
      <vt:lpstr>Pretrained encoder</vt:lpstr>
      <vt:lpstr>Pretrained encoder</vt:lpstr>
      <vt:lpstr>Pretrained encoder</vt:lpstr>
      <vt:lpstr>Pretrained encoder</vt:lpstr>
      <vt:lpstr>Ndf, ngf 변경</vt:lpstr>
      <vt:lpstr>Ndf, ngf 변경</vt:lpstr>
      <vt:lpstr>Ndf, ngf = 64</vt:lpstr>
      <vt:lpstr>Ndf, ngf = 32</vt:lpstr>
      <vt:lpstr>Linear단 feature fusion 방식 변경</vt:lpstr>
      <vt:lpstr>Linear단 feature fusion 변경</vt:lpstr>
      <vt:lpstr>전체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10/18 발표자료 </dc:title>
  <dc:creator>이 해님</dc:creator>
  <cp:lastModifiedBy>이 해님</cp:lastModifiedBy>
  <cp:revision>4</cp:revision>
  <dcterms:created xsi:type="dcterms:W3CDTF">2021-10-18T10:31:52Z</dcterms:created>
  <dcterms:modified xsi:type="dcterms:W3CDTF">2021-10-18T16:10:40Z</dcterms:modified>
</cp:coreProperties>
</file>