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1" r:id="rId6"/>
    <p:sldId id="263" r:id="rId7"/>
    <p:sldId id="265" r:id="rId8"/>
    <p:sldId id="267" r:id="rId9"/>
    <p:sldId id="266" r:id="rId10"/>
    <p:sldId id="264" r:id="rId11"/>
    <p:sldId id="268" r:id="rId12"/>
    <p:sldId id="269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92" autoAdjust="0"/>
    <p:restoredTop sz="84895" autoAdjust="0"/>
  </p:normalViewPr>
  <p:slideViewPr>
    <p:cSldViewPr snapToGrid="0">
      <p:cViewPr>
        <p:scale>
          <a:sx n="100" d="100"/>
          <a:sy n="100" d="100"/>
        </p:scale>
        <p:origin x="13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0136F-150A-41D5-82D2-0F6489450F23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1FED7-1E63-40D1-9BFE-35BD0744FC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75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20458160</a:t>
            </a:r>
          </a:p>
          <a:p>
            <a:r>
              <a:rPr lang="en-US" altLang="ko-KR" dirty="0"/>
              <a:t>2799616</a:t>
            </a:r>
          </a:p>
          <a:p>
            <a:endParaRPr lang="en-US" altLang="ko-KR" dirty="0"/>
          </a:p>
          <a:p>
            <a:r>
              <a:rPr lang="en-US" altLang="ko-KR" dirty="0"/>
              <a:t>12161720</a:t>
            </a:r>
          </a:p>
          <a:p>
            <a:r>
              <a:rPr lang="en-US" altLang="ko-KR" dirty="0"/>
              <a:t>703488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1FED7-1E63-40D1-9BFE-35BD0744FC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12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37A8B-703B-4FFB-9F1E-4E72A7FF8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21C802-74E1-44F6-967E-2A562FF8D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E2D99-9D61-4EEB-B9C1-0281C817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0691-BC42-4182-9B83-A2A3484C229D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6B1EA-1F7B-4CBF-A1F4-BA91CBA6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2898E1-5C53-401C-8249-997D6402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F376-F056-45D0-8162-FCEEC5DA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62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A512C-600A-4C83-8B58-B5AAE31B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11B8F7-6A5B-41CF-8129-84B8A667B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0BFDB-1E46-440E-9A15-670BDC3F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0691-BC42-4182-9B83-A2A3484C229D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6D22F-0760-4DC2-9034-2CF975F8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2FE93B-930C-4436-8170-C4396634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F376-F056-45D0-8162-FCEEC5DA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D3F45F-3ADD-4339-A41E-233EBD665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5B8219-367D-46F0-8AFF-EF5EF6BB8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9E6F1-2C27-4DE4-9958-5D16DED5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0691-BC42-4182-9B83-A2A3484C229D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BED82-E9C2-40D9-8E70-EB271503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609F5-103F-4776-80D5-C4EC00D0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F376-F056-45D0-8162-FCEEC5DA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94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611C0-F408-4689-BD2D-F89517EE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5D290-4A12-42E1-A24C-08E1CD7E1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21283-B8FC-4367-A0A2-8523438D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0691-BC42-4182-9B83-A2A3484C229D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A09AB-ACF0-4850-A24E-27A50758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26FE2-469A-46C0-8751-7C439F00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F376-F056-45D0-8162-FCEEC5DA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36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C366F-7DF7-4AEF-82F4-2A0813FDA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16591-BA70-44DB-B48C-3846E664B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13D1D-BD13-4F5D-AD8B-02B1AE8E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0691-BC42-4182-9B83-A2A3484C229D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D13A9-55CD-4A5C-A836-54CB6B86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60450-A231-4A52-A0CA-35429F15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F376-F056-45D0-8162-FCEEC5DA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99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D1AA5-8664-417C-8250-31D1AE2C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9BCF2-901C-425E-BC16-F02FE2EA3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0C19BC-0E04-4931-9B37-49DD36664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D3965E-7A79-4677-BA7F-4EB470BF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0691-BC42-4182-9B83-A2A3484C229D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E32043-0825-43D3-96D6-66609BA3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1486E-896E-4106-BCBC-23993D5A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F376-F056-45D0-8162-FCEEC5DA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65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E89E1-805E-4548-9D28-66B6894B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845218-D041-4C44-B5D4-747DA2858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E22AC0-702F-4071-8450-99E444955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9FD3EB-773B-4853-BF01-DC4AA46D2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9FF4A7-6308-449C-B0EC-753896DD4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E6D91E-AA07-4B54-BE3E-FA68AB4E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0691-BC42-4182-9B83-A2A3484C229D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8D62F5-F64B-4A23-9172-4151B778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1747E0-EFFF-4AC9-843B-17B57CD7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F376-F056-45D0-8162-FCEEC5DA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27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B4558-4B3C-46A5-ADB1-7F43DE13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3C6AFD-B2F7-4945-AB9A-E442CCA0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0691-BC42-4182-9B83-A2A3484C229D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2496F4-AE97-400E-8BFF-15FAA2FF7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7CB307-667E-422A-8265-E6F6F3C5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F376-F056-45D0-8162-FCEEC5DA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63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8BC7D5-46E3-40B3-9D3F-8E89F32B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0691-BC42-4182-9B83-A2A3484C229D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F21673-6CED-4805-ADC5-4EF1E737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754D5C-368E-44E0-9F1A-A7F827BC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F376-F056-45D0-8162-FCEEC5DA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9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9257A-B793-4D53-B86D-89199D75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ED65E-D043-4CD4-9FB3-36F3BA0BE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912719-3B75-4A6C-83A0-4D3FBD7E5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AE89A-A3C3-40F1-B648-5DC92D81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0691-BC42-4182-9B83-A2A3484C229D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FF3776-73D1-46D6-AB55-BBDDAFED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3DAD9F-5AC5-4FAF-B6B2-3E7BE8B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F376-F056-45D0-8162-FCEEC5DA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84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87ABC-83A5-4DF3-9B2C-5ADAFC90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6FADC2-99E0-43A7-8B7F-56C36F46B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F181B6-BDA3-4249-9D70-570A3BD9A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454B13-85C1-4A69-BB63-761CFA3B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0691-BC42-4182-9B83-A2A3484C229D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C8C557-7270-44DD-9012-1664A056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0407EE-1702-4AD3-B190-2FCF1C28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F376-F056-45D0-8162-FCEEC5DA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8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E3439D-2ABF-4ED8-B7BE-F1787F09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6E240-9236-431C-A9CC-0F7C0AAEF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B2E00-6720-4121-B42B-FD63FCB9B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E0691-BC42-4182-9B83-A2A3484C229D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FFB19E-9CE4-44A8-A394-B0229B6ED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6D1DD-B9FD-49A4-983F-05DDE5806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2F376-F056-45D0-8162-FCEEC5DA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8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CD379-51EE-403C-9E5C-954CC115F4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11/16 </a:t>
            </a:r>
            <a:r>
              <a:rPr lang="ko-KR" altLang="en-US" dirty="0"/>
              <a:t>발표자료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F28B35-0491-4A76-8F87-E5A210CBEE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2018110654 </a:t>
            </a:r>
            <a:r>
              <a:rPr lang="ko-KR" altLang="en-US" dirty="0"/>
              <a:t>이해님</a:t>
            </a:r>
          </a:p>
        </p:txBody>
      </p:sp>
    </p:spTree>
    <p:extLst>
      <p:ext uri="{BB962C8B-B14F-4D97-AF65-F5344CB8AC3E}">
        <p14:creationId xmlns:p14="http://schemas.microsoft.com/office/powerpoint/2010/main" val="244630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FFEEC356-AF69-4D99-A998-30566D4A983A}"/>
              </a:ext>
            </a:extLst>
          </p:cNvPr>
          <p:cNvSpPr txBox="1">
            <a:spLocks/>
          </p:cNvSpPr>
          <p:nvPr/>
        </p:nvSpPr>
        <p:spPr>
          <a:xfrm>
            <a:off x="92164" y="0"/>
            <a:ext cx="10515600" cy="831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Token 256</a:t>
            </a:r>
            <a:r>
              <a:rPr lang="ko-KR" altLang="en-US" sz="2800" dirty="0"/>
              <a:t>모델 </a:t>
            </a:r>
            <a:r>
              <a:rPr lang="en-US" altLang="ko-KR" sz="2800" dirty="0"/>
              <a:t>+ Pretrained Linear layer, encoder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A6127-925E-4BED-ACCB-7A573831D4B0}"/>
              </a:ext>
            </a:extLst>
          </p:cNvPr>
          <p:cNvSpPr txBox="1"/>
          <p:nvPr/>
        </p:nvSpPr>
        <p:spPr>
          <a:xfrm>
            <a:off x="5657850" y="2910959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학습중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22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77CB0-2A3A-484A-B879-726F25B2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39" y="2066"/>
            <a:ext cx="10515600" cy="83188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Token=128 </a:t>
            </a:r>
            <a:r>
              <a:rPr lang="ko-KR" altLang="en-US" sz="2800" dirty="0"/>
              <a:t>모델</a:t>
            </a:r>
            <a:r>
              <a:rPr lang="en-US" altLang="ko-KR" sz="2800" dirty="0"/>
              <a:t>, Pretrained Linear layer, encoder</a:t>
            </a:r>
            <a:endParaRPr lang="ko-KR" altLang="en-US" sz="2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DF6490-267E-49DA-BC9D-F1BF77D9655B}"/>
              </a:ext>
            </a:extLst>
          </p:cNvPr>
          <p:cNvGrpSpPr/>
          <p:nvPr/>
        </p:nvGrpSpPr>
        <p:grpSpPr>
          <a:xfrm>
            <a:off x="2873697" y="647700"/>
            <a:ext cx="5975027" cy="5942795"/>
            <a:chOff x="2921002" y="658242"/>
            <a:chExt cx="6558379" cy="619975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1A2370A-074D-4FB9-906F-C49B64247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1002" y="658242"/>
              <a:ext cx="6159500" cy="619975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A12006-458D-4136-AA45-9DAB28A91ACD}"/>
                </a:ext>
              </a:extLst>
            </p:cNvPr>
            <p:cNvSpPr txBox="1"/>
            <p:nvPr/>
          </p:nvSpPr>
          <p:spPr>
            <a:xfrm>
              <a:off x="6659981" y="5508124"/>
              <a:ext cx="281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2D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9776B7-7461-40E2-9597-94F9EF79D842}"/>
                </a:ext>
              </a:extLst>
            </p:cNvPr>
            <p:cNvSpPr txBox="1"/>
            <p:nvPr/>
          </p:nvSpPr>
          <p:spPr>
            <a:xfrm>
              <a:off x="4927600" y="5508124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1D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03FBEA-A219-448A-B192-ACB8D4ACE041}"/>
                </a:ext>
              </a:extLst>
            </p:cNvPr>
            <p:cNvSpPr txBox="1"/>
            <p:nvPr/>
          </p:nvSpPr>
          <p:spPr>
            <a:xfrm>
              <a:off x="5778500" y="1787024"/>
              <a:ext cx="281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1D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A77200-98CF-4F6D-A953-A72229603BEE}"/>
                </a:ext>
              </a:extLst>
            </p:cNvPr>
            <p:cNvSpPr/>
            <p:nvPr/>
          </p:nvSpPr>
          <p:spPr>
            <a:xfrm>
              <a:off x="4375447" y="1264778"/>
              <a:ext cx="1397949" cy="14318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FE674DF-EC94-4CD6-AA9D-0B404BE96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462" y="888781"/>
              <a:ext cx="2657944" cy="1807833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D2B387D-11A3-4CEA-ADA1-FEDFDFF31897}"/>
              </a:ext>
            </a:extLst>
          </p:cNvPr>
          <p:cNvSpPr txBox="1"/>
          <p:nvPr/>
        </p:nvSpPr>
        <p:spPr>
          <a:xfrm>
            <a:off x="1492693" y="5193610"/>
            <a:ext cx="3289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C000"/>
                </a:solidFill>
              </a:rPr>
              <a:t>from </a:t>
            </a:r>
            <a:r>
              <a:rPr lang="en-US" altLang="ko-KR" sz="1600" b="1" dirty="0" err="1">
                <a:solidFill>
                  <a:srgbClr val="FFC000"/>
                </a:solidFill>
              </a:rPr>
              <a:t>singal</a:t>
            </a:r>
            <a:r>
              <a:rPr lang="en-US" altLang="ko-KR" sz="1600" b="1" dirty="0">
                <a:solidFill>
                  <a:srgbClr val="FFC000"/>
                </a:solidFill>
              </a:rPr>
              <a:t>-&gt;</a:t>
            </a:r>
            <a:r>
              <a:rPr lang="en-US" altLang="ko-KR" sz="1600" b="1" dirty="0" err="1">
                <a:solidFill>
                  <a:srgbClr val="FFC000"/>
                </a:solidFill>
              </a:rPr>
              <a:t>tf</a:t>
            </a:r>
            <a:r>
              <a:rPr lang="en-US" altLang="ko-KR" sz="1600" b="1" dirty="0">
                <a:solidFill>
                  <a:srgbClr val="FFC000"/>
                </a:solidFill>
              </a:rPr>
              <a:t>-&gt;signal</a:t>
            </a:r>
          </a:p>
          <a:p>
            <a:pPr algn="ctr"/>
            <a:r>
              <a:rPr lang="en-US" altLang="ko-KR" sz="1600" b="1" dirty="0">
                <a:solidFill>
                  <a:srgbClr val="FFC000"/>
                </a:solidFill>
              </a:rPr>
              <a:t>(</a:t>
            </a:r>
            <a:r>
              <a:rPr lang="en-US" altLang="ko-KR" sz="1600" b="1" dirty="0" err="1">
                <a:solidFill>
                  <a:srgbClr val="FFC000"/>
                </a:solidFill>
              </a:rPr>
              <a:t>beatgan</a:t>
            </a:r>
            <a:r>
              <a:rPr lang="en-US" altLang="ko-KR" sz="1600" b="1" dirty="0">
                <a:solidFill>
                  <a:srgbClr val="FFC000"/>
                </a:solidFill>
              </a:rPr>
              <a:t> +</a:t>
            </a:r>
            <a:r>
              <a:rPr lang="en-US" altLang="ko-KR" sz="1600" b="1" dirty="0" err="1">
                <a:solidFill>
                  <a:srgbClr val="FFC000"/>
                </a:solidFill>
              </a:rPr>
              <a:t>tf</a:t>
            </a:r>
            <a:r>
              <a:rPr lang="en-US" altLang="ko-KR" sz="1600" b="1" dirty="0">
                <a:solidFill>
                  <a:srgbClr val="FFC000"/>
                </a:solidFill>
              </a:rPr>
              <a:t>)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C65DCC-9746-4180-A11F-4880D3AC370B}"/>
              </a:ext>
            </a:extLst>
          </p:cNvPr>
          <p:cNvSpPr/>
          <p:nvPr/>
        </p:nvSpPr>
        <p:spPr>
          <a:xfrm>
            <a:off x="2590800" y="3970880"/>
            <a:ext cx="1695450" cy="410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8FD08F-0B40-4A16-B7D8-2C8A016079F4}"/>
              </a:ext>
            </a:extLst>
          </p:cNvPr>
          <p:cNvSpPr txBox="1"/>
          <p:nvPr/>
        </p:nvSpPr>
        <p:spPr>
          <a:xfrm>
            <a:off x="7039569" y="5332108"/>
            <a:ext cx="328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</a:rPr>
              <a:t>from </a:t>
            </a:r>
            <a:r>
              <a:rPr lang="en-US" altLang="ko-KR" sz="1400" b="1" dirty="0" err="1">
                <a:solidFill>
                  <a:srgbClr val="FFC000"/>
                </a:solidFill>
              </a:rPr>
              <a:t>freq</a:t>
            </a:r>
            <a:r>
              <a:rPr lang="en-US" altLang="ko-KR" sz="1400" b="1" dirty="0">
                <a:solidFill>
                  <a:srgbClr val="FFC000"/>
                </a:solidFill>
              </a:rPr>
              <a:t>-&gt;</a:t>
            </a:r>
            <a:r>
              <a:rPr lang="en-US" altLang="ko-KR" sz="1400" b="1" dirty="0" err="1">
                <a:solidFill>
                  <a:srgbClr val="FFC000"/>
                </a:solidFill>
              </a:rPr>
              <a:t>tf</a:t>
            </a:r>
            <a:r>
              <a:rPr lang="en-US" altLang="ko-KR" sz="1400" b="1" dirty="0">
                <a:solidFill>
                  <a:srgbClr val="FFC000"/>
                </a:solidFill>
              </a:rPr>
              <a:t>-&gt;signal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8A30DD-4EB0-4B5D-A68B-CD048BC54D38}"/>
              </a:ext>
            </a:extLst>
          </p:cNvPr>
          <p:cNvSpPr txBox="1"/>
          <p:nvPr/>
        </p:nvSpPr>
        <p:spPr>
          <a:xfrm>
            <a:off x="6280103" y="4381498"/>
            <a:ext cx="328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</a:rPr>
              <a:t>from </a:t>
            </a:r>
            <a:r>
              <a:rPr lang="en-US" altLang="ko-KR" sz="1400" b="1" dirty="0" err="1">
                <a:solidFill>
                  <a:srgbClr val="FFC000"/>
                </a:solidFill>
              </a:rPr>
              <a:t>freq</a:t>
            </a:r>
            <a:r>
              <a:rPr lang="en-US" altLang="ko-KR" sz="1400" b="1" dirty="0">
                <a:solidFill>
                  <a:srgbClr val="FFC000"/>
                </a:solidFill>
              </a:rPr>
              <a:t>-&gt;</a:t>
            </a:r>
            <a:r>
              <a:rPr lang="en-US" altLang="ko-KR" sz="1400" b="1" dirty="0" err="1">
                <a:solidFill>
                  <a:srgbClr val="FFC000"/>
                </a:solidFill>
              </a:rPr>
              <a:t>tf</a:t>
            </a:r>
            <a:r>
              <a:rPr lang="en-US" altLang="ko-KR" sz="1400" b="1" dirty="0">
                <a:solidFill>
                  <a:srgbClr val="FFC000"/>
                </a:solidFill>
              </a:rPr>
              <a:t>-&gt;signal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7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77CB0-2A3A-484A-B879-726F25B2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39" y="2066"/>
            <a:ext cx="10515600" cy="83188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Token=128 </a:t>
            </a:r>
            <a:r>
              <a:rPr lang="ko-KR" altLang="en-US" sz="2800" dirty="0"/>
              <a:t>모델</a:t>
            </a:r>
            <a:r>
              <a:rPr lang="en-US" altLang="ko-KR" sz="2800" dirty="0"/>
              <a:t>, Pretrained Linear layer, encoder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48E53-5FC5-4FD5-BC24-061D3143600E}"/>
              </a:ext>
            </a:extLst>
          </p:cNvPr>
          <p:cNvSpPr txBox="1"/>
          <p:nvPr/>
        </p:nvSpPr>
        <p:spPr>
          <a:xfrm>
            <a:off x="5676900" y="3164444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학습중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29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EC3C82-C2AF-4A43-ABD0-F2174ECB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Google Shape;60;p14">
            <a:extLst>
              <a:ext uri="{FF2B5EF4-FFF2-40B4-BE49-F238E27FC236}">
                <a16:creationId xmlns:a16="http://schemas.microsoft.com/office/drawing/2014/main" id="{7F623840-B28C-4B66-AFE1-45D2D2573D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2938623"/>
              </p:ext>
            </p:extLst>
          </p:nvPr>
        </p:nvGraphicFramePr>
        <p:xfrm>
          <a:off x="358864" y="160765"/>
          <a:ext cx="11340922" cy="65364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3738">
                  <a:extLst>
                    <a:ext uri="{9D8B030D-6E8A-4147-A177-3AD203B41FA5}">
                      <a16:colId xmlns:a16="http://schemas.microsoft.com/office/drawing/2014/main" val="2389090607"/>
                    </a:ext>
                  </a:extLst>
                </a:gridCol>
                <a:gridCol w="1274295">
                  <a:extLst>
                    <a:ext uri="{9D8B030D-6E8A-4147-A177-3AD203B41FA5}">
                      <a16:colId xmlns:a16="http://schemas.microsoft.com/office/drawing/2014/main" val="81035351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4257236048"/>
                    </a:ext>
                  </a:extLst>
                </a:gridCol>
                <a:gridCol w="5909524">
                  <a:extLst>
                    <a:ext uri="{9D8B030D-6E8A-4147-A177-3AD203B41FA5}">
                      <a16:colId xmlns:a16="http://schemas.microsoft.com/office/drawing/2014/main" val="1824920425"/>
                    </a:ext>
                  </a:extLst>
                </a:gridCol>
                <a:gridCol w="210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2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</a:rPr>
                        <a:t>Epoch</a:t>
                      </a:r>
                      <a:endParaRPr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modal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26">
                <a:tc row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EPOCH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=100</a:t>
                      </a:r>
                      <a:endParaRPr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Unimodal</a:t>
                      </a:r>
                      <a:endParaRPr lang="ko-KR" altLang="en-US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dirty="0">
                          <a:solidFill>
                            <a:srgbClr val="666666"/>
                          </a:solidFill>
                        </a:rPr>
                        <a:t>기존</a:t>
                      </a:r>
                      <a:endParaRPr sz="11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666666"/>
                          </a:solidFill>
                        </a:rPr>
                        <a:t>Signal -&gt; TF -&gt; Signal </a:t>
                      </a: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(</a:t>
                      </a:r>
                      <a:r>
                        <a:rPr lang="en-US" altLang="ko-KR" sz="1100" b="1" dirty="0" err="1">
                          <a:solidFill>
                            <a:srgbClr val="666666"/>
                          </a:solidFill>
                        </a:rPr>
                        <a:t>haed</a:t>
                      </a: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=8, token=50)</a:t>
                      </a:r>
                      <a:endParaRPr sz="11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0.9361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88898"/>
                  </a:ext>
                </a:extLst>
              </a:tr>
              <a:tr h="360226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666666"/>
                          </a:solidFill>
                        </a:rPr>
                        <a:t>Freq -&gt; TF -&gt; </a:t>
                      </a: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(</a:t>
                      </a:r>
                      <a:r>
                        <a:rPr lang="en-US" altLang="ko-KR" sz="1100" b="1" dirty="0" err="1">
                          <a:solidFill>
                            <a:srgbClr val="666666"/>
                          </a:solidFill>
                        </a:rPr>
                        <a:t>haed</a:t>
                      </a: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=8, token=50)</a:t>
                      </a:r>
                      <a:endParaRPr sz="11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0.9269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726691"/>
                  </a:ext>
                </a:extLst>
              </a:tr>
              <a:tr h="3602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>
                          <a:solidFill>
                            <a:srgbClr val="666666"/>
                          </a:solidFill>
                        </a:rPr>
                        <a:t>Multimodal</a:t>
                      </a:r>
                      <a:r>
                        <a:rPr lang="ko-KR" altLang="en-US" sz="1000" b="1" dirty="0">
                          <a:solidFill>
                            <a:srgbClr val="666666"/>
                          </a:solidFill>
                        </a:rPr>
                        <a:t>과 같이 수정 </a:t>
                      </a:r>
                      <a:endParaRPr sz="10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Signal -&gt; TF -&gt; Signal (</a:t>
                      </a:r>
                      <a:r>
                        <a:rPr lang="en-US" altLang="ko-KR" sz="1100" b="1" dirty="0" err="1">
                          <a:solidFill>
                            <a:srgbClr val="666666"/>
                          </a:solidFill>
                        </a:rPr>
                        <a:t>haed</a:t>
                      </a: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=5, token=128)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0.9455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754289"/>
                  </a:ext>
                </a:extLst>
              </a:tr>
              <a:tr h="3602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Freq -&gt; TF -&gt; Signal (</a:t>
                      </a:r>
                      <a:r>
                        <a:rPr lang="en-US" altLang="ko-KR" sz="1100" b="1" dirty="0" err="1">
                          <a:solidFill>
                            <a:srgbClr val="666666"/>
                          </a:solidFill>
                        </a:rPr>
                        <a:t>haed</a:t>
                      </a: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=5, token=128)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0.9204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310020"/>
                  </a:ext>
                </a:extLst>
              </a:tr>
              <a:tr h="46315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dirty="0">
                          <a:solidFill>
                            <a:srgbClr val="666666"/>
                          </a:solidFill>
                        </a:rPr>
                        <a:t>Multimodal</a:t>
                      </a:r>
                      <a:endParaRPr lang="ko-KR" altLang="en-US"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dirty="0">
                          <a:solidFill>
                            <a:srgbClr val="666666"/>
                          </a:solidFill>
                        </a:rPr>
                        <a:t>기준모델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CLS</a:t>
                      </a:r>
                      <a:r>
                        <a:rPr lang="ko-KR" altLang="en-US" sz="1100" b="1" dirty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token 1</a:t>
                      </a:r>
                      <a:r>
                        <a:rPr lang="ko-KR" altLang="en-US" sz="1100" b="1" dirty="0">
                          <a:solidFill>
                            <a:srgbClr val="666666"/>
                          </a:solidFill>
                        </a:rPr>
                        <a:t>개 모델</a:t>
                      </a:r>
                      <a:endParaRPr lang="en-US" altLang="ko-KR" sz="1100" b="1" dirty="0">
                        <a:solidFill>
                          <a:srgbClr val="666666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(</a:t>
                      </a:r>
                      <a:r>
                        <a:rPr lang="en-US" altLang="ko-KR" sz="1050" b="1" dirty="0">
                          <a:solidFill>
                            <a:srgbClr val="666666"/>
                          </a:solidFill>
                        </a:rPr>
                        <a:t>[bs,50,1]+[bs,50,1]-&gt;[bs,100,1]-&gt; [bs,50,1] -&gt; [bs,50,128]</a:t>
                      </a:r>
                      <a:r>
                        <a:rPr lang="en-US" altLang="ko-KR" sz="1050" b="0" dirty="0">
                          <a:solidFill>
                            <a:srgbClr val="666666"/>
                          </a:solidFill>
                        </a:rPr>
                        <a:t>)</a:t>
                      </a:r>
                      <a:endParaRPr lang="en-US" altLang="ko-KR" sz="105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0.9299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31102"/>
                  </a:ext>
                </a:extLst>
              </a:tr>
              <a:tr h="360226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dirty="0" err="1">
                          <a:solidFill>
                            <a:srgbClr val="666666"/>
                          </a:solidFill>
                        </a:rPr>
                        <a:t>Ndf</a:t>
                      </a: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dirty="0" err="1">
                          <a:solidFill>
                            <a:srgbClr val="666666"/>
                          </a:solidFill>
                        </a:rPr>
                        <a:t>Ngf</a:t>
                      </a: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rgbClr val="666666"/>
                          </a:solidFill>
                        </a:rPr>
                        <a:t>변경</a:t>
                      </a:r>
                      <a:endParaRPr lang="en-US" altLang="ko-KR" sz="11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666666"/>
                          </a:solidFill>
                        </a:rPr>
                        <a:t>CLS token 1</a:t>
                      </a:r>
                      <a:r>
                        <a:rPr lang="ko-KR" altLang="en-US" sz="1100" b="1" dirty="0">
                          <a:solidFill>
                            <a:srgbClr val="666666"/>
                          </a:solidFill>
                        </a:rPr>
                        <a:t>개 모델</a:t>
                      </a: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+ </a:t>
                      </a:r>
                      <a:r>
                        <a:rPr lang="en-US" altLang="ko-KR" sz="1100" b="1" dirty="0" err="1">
                          <a:solidFill>
                            <a:srgbClr val="666666"/>
                          </a:solidFill>
                        </a:rPr>
                        <a:t>ndf</a:t>
                      </a: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, </a:t>
                      </a:r>
                      <a:r>
                        <a:rPr lang="en-US" altLang="ko-KR" sz="1100" b="1" dirty="0" err="1">
                          <a:solidFill>
                            <a:srgbClr val="666666"/>
                          </a:solidFill>
                        </a:rPr>
                        <a:t>ngf</a:t>
                      </a: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=64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0.9529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151380"/>
                  </a:ext>
                </a:extLst>
              </a:tr>
              <a:tr h="360226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CLS token 1</a:t>
                      </a:r>
                      <a:r>
                        <a:rPr lang="ko-KR" altLang="en-US" sz="1100" b="1" dirty="0">
                          <a:solidFill>
                            <a:srgbClr val="666666"/>
                          </a:solidFill>
                        </a:rPr>
                        <a:t>개 모델</a:t>
                      </a: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+ </a:t>
                      </a:r>
                      <a:r>
                        <a:rPr lang="en-US" altLang="ko-KR" sz="1100" b="1" dirty="0" err="1">
                          <a:solidFill>
                            <a:srgbClr val="666666"/>
                          </a:solidFill>
                        </a:rPr>
                        <a:t>ndf</a:t>
                      </a: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, </a:t>
                      </a:r>
                      <a:r>
                        <a:rPr lang="en-US" altLang="ko-KR" sz="1100" b="1" dirty="0" err="1">
                          <a:solidFill>
                            <a:srgbClr val="666666"/>
                          </a:solidFill>
                        </a:rPr>
                        <a:t>ngf</a:t>
                      </a: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=32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0.9169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694805"/>
                  </a:ext>
                </a:extLst>
              </a:tr>
              <a:tr h="3602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CLS token 1</a:t>
                      </a:r>
                      <a:r>
                        <a:rPr lang="ko-KR" altLang="en-US" sz="1100" b="1" dirty="0">
                          <a:solidFill>
                            <a:srgbClr val="666666"/>
                          </a:solidFill>
                        </a:rPr>
                        <a:t>개 모델</a:t>
                      </a: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+ </a:t>
                      </a:r>
                      <a:r>
                        <a:rPr lang="en-US" altLang="ko-KR" sz="1100" b="1" dirty="0" err="1">
                          <a:solidFill>
                            <a:srgbClr val="666666"/>
                          </a:solidFill>
                        </a:rPr>
                        <a:t>ndf</a:t>
                      </a: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, </a:t>
                      </a:r>
                      <a:r>
                        <a:rPr lang="en-US" altLang="ko-KR" sz="1100" b="1" dirty="0" err="1">
                          <a:solidFill>
                            <a:srgbClr val="666666"/>
                          </a:solidFill>
                        </a:rPr>
                        <a:t>ngf</a:t>
                      </a: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=48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0.9305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768169"/>
                  </a:ext>
                </a:extLst>
              </a:tr>
              <a:tr h="500816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666666"/>
                          </a:solidFill>
                        </a:rPr>
                        <a:t>Linear </a:t>
                      </a:r>
                      <a:r>
                        <a:rPr lang="ko-KR" altLang="en-US" sz="1100" b="1" dirty="0">
                          <a:solidFill>
                            <a:srgbClr val="666666"/>
                          </a:solidFill>
                        </a:rPr>
                        <a:t>단</a:t>
                      </a:r>
                      <a:endParaRPr lang="en-US" altLang="ko-KR" sz="1100" b="1" dirty="0">
                        <a:solidFill>
                          <a:srgbClr val="666666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666666"/>
                          </a:solidFill>
                        </a:rPr>
                        <a:t>Feature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666666"/>
                          </a:solidFill>
                        </a:rPr>
                        <a:t>Fusion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dirty="0">
                          <a:solidFill>
                            <a:srgbClr val="666666"/>
                          </a:solidFill>
                        </a:rPr>
                        <a:t>변경</a:t>
                      </a:r>
                      <a:endParaRPr lang="en-US" sz="11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CLS token 1</a:t>
                      </a:r>
                      <a:r>
                        <a:rPr lang="ko-KR" altLang="en-US" sz="1100" b="1" dirty="0">
                          <a:solidFill>
                            <a:srgbClr val="666666"/>
                          </a:solidFill>
                        </a:rPr>
                        <a:t>개 모델 </a:t>
                      </a: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+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[bs,50,1],[bs,50,1]-&gt;[bs,50,128], [bs,50,128]-&gt; [bs,50,256](</a:t>
                      </a:r>
                      <a:r>
                        <a:rPr lang="ko-KR" altLang="en-US" sz="1100" b="1" dirty="0">
                          <a:solidFill>
                            <a:srgbClr val="666666"/>
                          </a:solidFill>
                        </a:rPr>
                        <a:t>토큰 </a:t>
                      </a: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256)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0.9323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522518"/>
                  </a:ext>
                </a:extLst>
              </a:tr>
              <a:tr h="617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CLS token 1</a:t>
                      </a:r>
                      <a:r>
                        <a:rPr lang="ko-KR" altLang="en-US" sz="1100" b="1" dirty="0">
                          <a:solidFill>
                            <a:srgbClr val="666666"/>
                          </a:solidFill>
                        </a:rPr>
                        <a:t>개 모델 </a:t>
                      </a: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+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[bs,50,1],[bs,50,1]-&gt;[bs,50,128], [bs,50,128]-&gt; [bs,50,256](</a:t>
                      </a:r>
                      <a:r>
                        <a:rPr lang="ko-KR" altLang="en-US" sz="1100" b="1" dirty="0">
                          <a:solidFill>
                            <a:srgbClr val="666666"/>
                          </a:solidFill>
                        </a:rPr>
                        <a:t>토큰 </a:t>
                      </a: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256)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+</a:t>
                      </a:r>
                      <a:r>
                        <a:rPr lang="en-US" altLang="ko-KR" sz="1100" b="1" dirty="0" err="1">
                          <a:solidFill>
                            <a:srgbClr val="666666"/>
                          </a:solidFill>
                        </a:rPr>
                        <a:t>ndf</a:t>
                      </a: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, </a:t>
                      </a:r>
                      <a:r>
                        <a:rPr lang="en-US" altLang="ko-KR" sz="1100" b="1" dirty="0" err="1">
                          <a:solidFill>
                            <a:srgbClr val="666666"/>
                          </a:solidFill>
                        </a:rPr>
                        <a:t>ngf</a:t>
                      </a: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 =  64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0.9399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23929"/>
                  </a:ext>
                </a:extLst>
              </a:tr>
              <a:tr h="60088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666666"/>
                          </a:solidFill>
                        </a:rPr>
                        <a:t>Pretrained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666666"/>
                          </a:solidFill>
                        </a:rPr>
                        <a:t>Encoder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dirty="0">
                          <a:solidFill>
                            <a:srgbClr val="666666"/>
                          </a:solidFill>
                        </a:rPr>
                        <a:t>사용</a:t>
                      </a:r>
                      <a:endParaRPr lang="en-US" sz="11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666666"/>
                          </a:solidFill>
                        </a:rPr>
                        <a:t>CLS</a:t>
                      </a:r>
                      <a:r>
                        <a:rPr lang="ko-KR" altLang="en-US" sz="1100" b="1" dirty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token 1</a:t>
                      </a:r>
                      <a:r>
                        <a:rPr lang="ko-KR" altLang="en-US" sz="1100" b="1" dirty="0">
                          <a:solidFill>
                            <a:srgbClr val="666666"/>
                          </a:solidFill>
                        </a:rPr>
                        <a:t>개 모델 </a:t>
                      </a: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+ </a:t>
                      </a:r>
                      <a:r>
                        <a:rPr lang="en-US" sz="1100" b="1" dirty="0">
                          <a:solidFill>
                            <a:srgbClr val="666666"/>
                          </a:solidFill>
                        </a:rPr>
                        <a:t>Pretrained encoder (head=8, token=50)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dirty="0">
                          <a:solidFill>
                            <a:srgbClr val="666666"/>
                          </a:solidFill>
                        </a:rPr>
                        <a:t>(signal encoder = </a:t>
                      </a:r>
                      <a:r>
                        <a:rPr lang="en-US" sz="1050" b="0" dirty="0" err="1">
                          <a:solidFill>
                            <a:srgbClr val="666666"/>
                          </a:solidFill>
                        </a:rPr>
                        <a:t>beatgan</a:t>
                      </a:r>
                      <a:r>
                        <a:rPr lang="en-US" sz="1050" b="0" dirty="0">
                          <a:solidFill>
                            <a:srgbClr val="666666"/>
                          </a:solidFill>
                        </a:rPr>
                        <a:t> + </a:t>
                      </a:r>
                      <a:r>
                        <a:rPr lang="en-US" sz="1050" b="0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sz="1050" b="0" dirty="0">
                          <a:solidFill>
                            <a:srgbClr val="666666"/>
                          </a:solidFill>
                        </a:rPr>
                        <a:t>, Freq encoder = </a:t>
                      </a:r>
                      <a:r>
                        <a:rPr lang="en-US" sz="1050" b="0" dirty="0" err="1">
                          <a:solidFill>
                            <a:srgbClr val="666666"/>
                          </a:solidFill>
                        </a:rPr>
                        <a:t>freq</a:t>
                      </a:r>
                      <a:r>
                        <a:rPr lang="en-US" sz="1050" b="0" dirty="0">
                          <a:solidFill>
                            <a:srgbClr val="666666"/>
                          </a:solidFill>
                        </a:rPr>
                        <a:t> -&gt; </a:t>
                      </a:r>
                      <a:r>
                        <a:rPr lang="en-US" sz="1050" b="0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sz="1050" b="0" dirty="0">
                          <a:solidFill>
                            <a:srgbClr val="666666"/>
                          </a:solidFill>
                        </a:rPr>
                        <a:t> -&gt; signal)</a:t>
                      </a:r>
                      <a:endParaRPr sz="1050" b="0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0.9222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373698"/>
                  </a:ext>
                </a:extLst>
              </a:tr>
              <a:tr h="488887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dirty="0">
                          <a:solidFill>
                            <a:srgbClr val="666666"/>
                          </a:solidFill>
                        </a:rPr>
                        <a:t>Pretrained encoder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dirty="0">
                          <a:solidFill>
                            <a:srgbClr val="666666"/>
                          </a:solidFill>
                        </a:rPr>
                        <a:t>(signal encoder 2</a:t>
                      </a:r>
                      <a:r>
                        <a:rPr lang="ko-KR" altLang="en-US" sz="1100" b="0" dirty="0">
                          <a:solidFill>
                            <a:srgbClr val="666666"/>
                          </a:solidFill>
                        </a:rPr>
                        <a:t>개 </a:t>
                      </a:r>
                      <a:r>
                        <a:rPr lang="en-US" altLang="ko-KR" sz="1100" b="0" dirty="0">
                          <a:solidFill>
                            <a:srgbClr val="666666"/>
                          </a:solidFill>
                        </a:rPr>
                        <a:t>: </a:t>
                      </a:r>
                      <a:r>
                        <a:rPr lang="en-US" altLang="ko-KR" sz="1100" b="0" dirty="0" err="1">
                          <a:solidFill>
                            <a:srgbClr val="666666"/>
                          </a:solidFill>
                        </a:rPr>
                        <a:t>beatgan</a:t>
                      </a:r>
                      <a:r>
                        <a:rPr lang="en-US" altLang="ko-KR" sz="1100" b="0" dirty="0">
                          <a:solidFill>
                            <a:srgbClr val="666666"/>
                          </a:solidFill>
                        </a:rPr>
                        <a:t> + </a:t>
                      </a:r>
                      <a:r>
                        <a:rPr lang="en-US" altLang="ko-KR" sz="1100" b="0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altLang="ko-KR" sz="1100" b="0" dirty="0">
                          <a:solidFill>
                            <a:srgbClr val="666666"/>
                          </a:solidFill>
                        </a:rPr>
                        <a:t>)</a:t>
                      </a:r>
                      <a:endParaRPr sz="1100" b="0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0.9292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389090"/>
                  </a:ext>
                </a:extLst>
              </a:tr>
              <a:tr h="45065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CLS token 1</a:t>
                      </a:r>
                      <a:r>
                        <a:rPr lang="ko-KR" altLang="en-US" sz="1100" b="1" dirty="0">
                          <a:solidFill>
                            <a:srgbClr val="666666"/>
                          </a:solidFill>
                        </a:rPr>
                        <a:t>개 모델 </a:t>
                      </a:r>
                      <a:r>
                        <a:rPr lang="en-US" altLang="ko-KR" sz="1100" b="1" dirty="0">
                          <a:solidFill>
                            <a:srgbClr val="666666"/>
                          </a:solidFill>
                        </a:rPr>
                        <a:t>+ Pretrained encoder (head=5, token=128)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b="0" dirty="0">
                          <a:solidFill>
                            <a:srgbClr val="666666"/>
                          </a:solidFill>
                        </a:rPr>
                        <a:t>(signal encoder = </a:t>
                      </a:r>
                      <a:r>
                        <a:rPr lang="en-US" altLang="ko-KR" sz="1050" b="0" dirty="0" err="1">
                          <a:solidFill>
                            <a:srgbClr val="666666"/>
                          </a:solidFill>
                        </a:rPr>
                        <a:t>beatgan</a:t>
                      </a:r>
                      <a:r>
                        <a:rPr lang="en-US" altLang="ko-KR" sz="1050" b="0" dirty="0">
                          <a:solidFill>
                            <a:srgbClr val="666666"/>
                          </a:solidFill>
                        </a:rPr>
                        <a:t> + </a:t>
                      </a:r>
                      <a:r>
                        <a:rPr lang="en-US" altLang="ko-KR" sz="1050" b="0" dirty="0" err="1">
                          <a:solidFill>
                            <a:srgbClr val="666666"/>
                          </a:solidFill>
                        </a:rPr>
                        <a:t>tf,Freq</a:t>
                      </a:r>
                      <a:r>
                        <a:rPr lang="en-US" altLang="ko-KR" sz="1050" b="0" dirty="0">
                          <a:solidFill>
                            <a:srgbClr val="666666"/>
                          </a:solidFill>
                        </a:rPr>
                        <a:t> encoder = </a:t>
                      </a:r>
                      <a:r>
                        <a:rPr lang="en-US" altLang="ko-KR" sz="1050" b="0" dirty="0" err="1">
                          <a:solidFill>
                            <a:srgbClr val="666666"/>
                          </a:solidFill>
                        </a:rPr>
                        <a:t>freq</a:t>
                      </a:r>
                      <a:r>
                        <a:rPr lang="en-US" altLang="ko-KR" sz="1050" b="0" dirty="0">
                          <a:solidFill>
                            <a:srgbClr val="666666"/>
                          </a:solidFill>
                        </a:rPr>
                        <a:t> -&gt; </a:t>
                      </a:r>
                      <a:r>
                        <a:rPr lang="en-US" altLang="ko-KR" sz="1050" b="0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altLang="ko-KR" sz="1050" b="0" dirty="0">
                          <a:solidFill>
                            <a:srgbClr val="666666"/>
                          </a:solidFill>
                        </a:rPr>
                        <a:t> -&gt; signal)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0.9259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603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84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77CB0-2A3A-484A-B879-726F25B2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ndf</a:t>
            </a:r>
            <a:r>
              <a:rPr lang="en-US" altLang="ko-KR" sz="3200" dirty="0"/>
              <a:t>=48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80B29-55E6-40CD-8190-CA4CD43DA9A7}"/>
              </a:ext>
            </a:extLst>
          </p:cNvPr>
          <p:cNvSpPr txBox="1"/>
          <p:nvPr/>
        </p:nvSpPr>
        <p:spPr>
          <a:xfrm>
            <a:off x="368300" y="1325563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Test AUC :</a:t>
            </a:r>
            <a:r>
              <a:rPr lang="en-US" altLang="ko-KR" b="1" dirty="0">
                <a:solidFill>
                  <a:srgbClr val="FF0000"/>
                </a:solidFill>
              </a:rPr>
              <a:t> 0.9305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Google Shape;60;p14">
            <a:extLst>
              <a:ext uri="{FF2B5EF4-FFF2-40B4-BE49-F238E27FC236}">
                <a16:creationId xmlns:a16="http://schemas.microsoft.com/office/drawing/2014/main" id="{84732549-C20D-4296-A0BF-475984755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3070386"/>
              </p:ext>
            </p:extLst>
          </p:nvPr>
        </p:nvGraphicFramePr>
        <p:xfrm>
          <a:off x="368300" y="3197913"/>
          <a:ext cx="11204576" cy="32945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74488">
                  <a:extLst>
                    <a:ext uri="{9D8B030D-6E8A-4147-A177-3AD203B41FA5}">
                      <a16:colId xmlns:a16="http://schemas.microsoft.com/office/drawing/2014/main" val="2389090607"/>
                    </a:ext>
                  </a:extLst>
                </a:gridCol>
                <a:gridCol w="3774488">
                  <a:extLst>
                    <a:ext uri="{9D8B030D-6E8A-4147-A177-3AD203B41FA5}">
                      <a16:colId xmlns:a16="http://schemas.microsoft.com/office/drawing/2014/main" val="1824920425"/>
                    </a:ext>
                  </a:extLst>
                </a:gridCol>
                <a:gridCol w="36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8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Epoch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modal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204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EPOCH=100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CLS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token 1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개 모델</a:t>
                      </a:r>
                      <a:endParaRPr lang="en-US" altLang="ko-KR" sz="1400" b="1" dirty="0">
                        <a:solidFill>
                          <a:srgbClr val="666666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>
                          <a:solidFill>
                            <a:srgbClr val="666666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666666"/>
                          </a:solidFill>
                        </a:rPr>
                        <a:t>기존</a:t>
                      </a:r>
                      <a:r>
                        <a:rPr lang="en-US" altLang="ko-KR" sz="1200" b="0" dirty="0">
                          <a:solidFill>
                            <a:srgbClr val="666666"/>
                          </a:solidFill>
                        </a:rPr>
                        <a:t>)</a:t>
                      </a:r>
                      <a:endParaRPr sz="1200" b="0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0.9299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88898"/>
                  </a:ext>
                </a:extLst>
              </a:tr>
              <a:tr h="572204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CLS token 1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개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+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ndf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,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ngf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=64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0.9529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726691"/>
                  </a:ext>
                </a:extLst>
              </a:tr>
              <a:tr h="572204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CLS token 1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개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+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ndf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,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ngf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=32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0.9169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31102"/>
                  </a:ext>
                </a:extLst>
              </a:tr>
              <a:tr h="572204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CLS token 1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개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+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ndf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,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ngf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=128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0.9382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680957"/>
                  </a:ext>
                </a:extLst>
              </a:tr>
              <a:tr h="572204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CLS token 1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개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+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ndf,ngf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=48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0.9305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591009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9D7D4240-4B98-4FC9-B623-6A228157C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1766437"/>
            <a:ext cx="8195014" cy="88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77CB0-2A3A-484A-B879-726F25B2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22" y="285239"/>
            <a:ext cx="10515600" cy="335938"/>
          </a:xfrm>
        </p:spPr>
        <p:txBody>
          <a:bodyPr>
            <a:normAutofit fontScale="90000"/>
          </a:bodyPr>
          <a:lstStyle/>
          <a:p>
            <a:r>
              <a:rPr lang="en-US" altLang="ko-KR" sz="2400" dirty="0"/>
              <a:t>Linear</a:t>
            </a:r>
            <a:r>
              <a:rPr lang="ko-KR" altLang="en-US" sz="2400" dirty="0"/>
              <a:t>단 </a:t>
            </a:r>
            <a:r>
              <a:rPr lang="en-US" altLang="ko-KR" sz="2400" dirty="0"/>
              <a:t>feature fusion</a:t>
            </a:r>
            <a:r>
              <a:rPr lang="ko-KR" altLang="en-US" sz="2400" dirty="0"/>
              <a:t>에 </a:t>
            </a:r>
            <a:r>
              <a:rPr lang="en-US" altLang="ko-KR" sz="2400" dirty="0"/>
              <a:t>transformer </a:t>
            </a:r>
            <a:r>
              <a:rPr lang="ko-KR" altLang="en-US" sz="2400" dirty="0"/>
              <a:t>사용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6BB53E1-05D5-4008-882D-91FF2B6ED5DA}"/>
              </a:ext>
            </a:extLst>
          </p:cNvPr>
          <p:cNvGrpSpPr/>
          <p:nvPr/>
        </p:nvGrpSpPr>
        <p:grpSpPr>
          <a:xfrm>
            <a:off x="3315386" y="1545228"/>
            <a:ext cx="6494065" cy="5015496"/>
            <a:chOff x="3073400" y="1011346"/>
            <a:chExt cx="6494065" cy="501549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B584872-F4DF-49AC-8AD2-0C02B91EA0EB}"/>
                </a:ext>
              </a:extLst>
            </p:cNvPr>
            <p:cNvGrpSpPr/>
            <p:nvPr/>
          </p:nvGrpSpPr>
          <p:grpSpPr>
            <a:xfrm>
              <a:off x="3073400" y="2768600"/>
              <a:ext cx="6494065" cy="3258242"/>
              <a:chOff x="3327400" y="1859228"/>
              <a:chExt cx="6494065" cy="3258242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54B1C25-06B2-44EC-85A3-2B9255EAD8F7}"/>
                  </a:ext>
                </a:extLst>
              </p:cNvPr>
              <p:cNvSpPr/>
              <p:nvPr/>
            </p:nvSpPr>
            <p:spPr>
              <a:xfrm>
                <a:off x="3854089" y="4171900"/>
                <a:ext cx="1917700" cy="5715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D0DEEDA-CC23-4D9A-85E0-E69BBD007A98}"/>
                  </a:ext>
                </a:extLst>
              </p:cNvPr>
              <p:cNvSpPr/>
              <p:nvPr/>
            </p:nvSpPr>
            <p:spPr>
              <a:xfrm>
                <a:off x="6559550" y="4179027"/>
                <a:ext cx="1917700" cy="5715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EFD7ED-A32B-4131-A8AD-00C8F264D8ED}"/>
                  </a:ext>
                </a:extLst>
              </p:cNvPr>
              <p:cNvSpPr txBox="1"/>
              <p:nvPr/>
            </p:nvSpPr>
            <p:spPr>
              <a:xfrm>
                <a:off x="3327400" y="4748138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[bs,50,1]</a:t>
                </a:r>
                <a:endParaRPr lang="ko-KR" alt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60A0F9-5B6E-4E89-81F5-D5D31F2EECFA}"/>
                  </a:ext>
                </a:extLst>
              </p:cNvPr>
              <p:cNvSpPr txBox="1"/>
              <p:nvPr/>
            </p:nvSpPr>
            <p:spPr>
              <a:xfrm>
                <a:off x="8086725" y="4748138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[bs,50,1]</a:t>
                </a:r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91E4D8-05C6-4D2A-9D25-C04BED4E345E}"/>
                  </a:ext>
                </a:extLst>
              </p:cNvPr>
              <p:cNvSpPr/>
              <p:nvPr/>
            </p:nvSpPr>
            <p:spPr>
              <a:xfrm>
                <a:off x="5274360" y="2413863"/>
                <a:ext cx="1917700" cy="5715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38B12489-835F-4837-80EF-F591697F2A79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flipH="1" flipV="1">
                <a:off x="6775450" y="3853255"/>
                <a:ext cx="742950" cy="325772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844B04F4-5524-4028-92C6-72B8C3EE67E8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flipV="1">
                <a:off x="4812939" y="3846128"/>
                <a:ext cx="847725" cy="325772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156DBE-B1C0-426B-B16F-87D16B5F16E0}"/>
                  </a:ext>
                </a:extLst>
              </p:cNvPr>
              <p:cNvSpPr txBox="1"/>
              <p:nvPr/>
            </p:nvSpPr>
            <p:spPr>
              <a:xfrm>
                <a:off x="4385036" y="4268425"/>
                <a:ext cx="100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Linear</a:t>
                </a:r>
                <a:endParaRPr lang="ko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363B68-E295-47E4-B186-CD8641FB1CB9}"/>
                  </a:ext>
                </a:extLst>
              </p:cNvPr>
              <p:cNvSpPr txBox="1"/>
              <p:nvPr/>
            </p:nvSpPr>
            <p:spPr>
              <a:xfrm>
                <a:off x="7083425" y="4290059"/>
                <a:ext cx="100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Linear  </a:t>
                </a:r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77A5B6-5107-4799-BB05-97A3F0322136}"/>
                  </a:ext>
                </a:extLst>
              </p:cNvPr>
              <p:cNvSpPr txBox="1"/>
              <p:nvPr/>
            </p:nvSpPr>
            <p:spPr>
              <a:xfrm>
                <a:off x="5892800" y="2488924"/>
                <a:ext cx="100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S+F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40D644-561D-40E8-A6D6-C7958D848FAA}"/>
                  </a:ext>
                </a:extLst>
              </p:cNvPr>
              <p:cNvSpPr txBox="1"/>
              <p:nvPr/>
            </p:nvSpPr>
            <p:spPr>
              <a:xfrm>
                <a:off x="7329451" y="3673402"/>
                <a:ext cx="2492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K, V [bs,50, 128 ]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1C7E41-ED55-4E01-A289-9705932FA36F}"/>
                  </a:ext>
                </a:extLst>
              </p:cNvPr>
              <p:cNvSpPr txBox="1"/>
              <p:nvPr/>
            </p:nvSpPr>
            <p:spPr>
              <a:xfrm>
                <a:off x="3402878" y="3615533"/>
                <a:ext cx="2368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Q [bs,50, 128 ]</a:t>
                </a:r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1933DE-88FC-4A1E-A355-2A3B72F472A7}"/>
                  </a:ext>
                </a:extLst>
              </p:cNvPr>
              <p:cNvSpPr txBox="1"/>
              <p:nvPr/>
            </p:nvSpPr>
            <p:spPr>
              <a:xfrm>
                <a:off x="5509310" y="1859228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[bs,50, 128 ]</a:t>
                </a:r>
                <a:endParaRPr lang="ko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6AB788-118C-4DB1-AC48-3404185A532A}"/>
                  </a:ext>
                </a:extLst>
              </p:cNvPr>
              <p:cNvSpPr txBox="1"/>
              <p:nvPr/>
            </p:nvSpPr>
            <p:spPr>
              <a:xfrm>
                <a:off x="4530725" y="4739033"/>
                <a:ext cx="127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Signal</a:t>
                </a:r>
                <a:endParaRPr lang="ko-KR" alt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F03A825-C8A0-48AC-AFF8-A75444C1D350}"/>
                  </a:ext>
                </a:extLst>
              </p:cNvPr>
              <p:cNvSpPr txBox="1"/>
              <p:nvPr/>
            </p:nvSpPr>
            <p:spPr>
              <a:xfrm>
                <a:off x="7137400" y="4723407"/>
                <a:ext cx="812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Freq</a:t>
                </a:r>
                <a:endParaRPr lang="ko-KR" altLang="en-US" dirty="0"/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0DB2952B-8195-4589-B173-E3A253F15F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8975" t="32879" r="29762" b="58698"/>
              <a:stretch/>
            </p:blipFill>
            <p:spPr>
              <a:xfrm>
                <a:off x="5136969" y="3347149"/>
                <a:ext cx="2192482" cy="467833"/>
              </a:xfrm>
              <a:prstGeom prst="rect">
                <a:avLst/>
              </a:prstGeom>
            </p:spPr>
          </p:pic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847482AC-B0B6-4826-B300-EC22DB2906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83312" y="3060424"/>
                <a:ext cx="1" cy="345003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24E6D77-97F6-46B9-B828-B12DBB3DA1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975" t="32879" r="29762" b="58698"/>
            <a:stretch/>
          </p:blipFill>
          <p:spPr>
            <a:xfrm>
              <a:off x="4882969" y="1961381"/>
              <a:ext cx="2192482" cy="467833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3873CDBB-A01A-48B0-A9BA-792EC5129E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975" t="32879" r="29762" b="58698"/>
            <a:stretch/>
          </p:blipFill>
          <p:spPr>
            <a:xfrm>
              <a:off x="4889319" y="1493548"/>
              <a:ext cx="2192482" cy="46783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05D5941-7AD4-4C07-8829-C8646E7BF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975" t="32879" r="29762" b="58698"/>
            <a:stretch/>
          </p:blipFill>
          <p:spPr>
            <a:xfrm>
              <a:off x="4882969" y="1011346"/>
              <a:ext cx="2192482" cy="467833"/>
            </a:xfrm>
            <a:prstGeom prst="rect">
              <a:avLst/>
            </a:prstGeom>
          </p:spPr>
        </p:pic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0233D2E-7EF8-454D-90F2-199E03BB3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8364" y="2551418"/>
              <a:ext cx="0" cy="2194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64318A0-0648-476D-B7E7-1D605533E4E5}"/>
              </a:ext>
            </a:extLst>
          </p:cNvPr>
          <p:cNvSpPr txBox="1"/>
          <p:nvPr/>
        </p:nvSpPr>
        <p:spPr>
          <a:xfrm>
            <a:off x="5433110" y="89533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[bs,50, 128 ]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14ADA08-199C-432C-AF6C-6DE32D3F6064}"/>
              </a:ext>
            </a:extLst>
          </p:cNvPr>
          <p:cNvCxnSpPr>
            <a:cxnSpLocks/>
          </p:cNvCxnSpPr>
          <p:nvPr/>
        </p:nvCxnSpPr>
        <p:spPr>
          <a:xfrm flipV="1">
            <a:off x="6157010" y="1325772"/>
            <a:ext cx="0" cy="21945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95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C4A004-1EB9-488A-8536-BFAB2944C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2070456"/>
            <a:ext cx="7545388" cy="71048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5A4473EE-E4EF-4A14-82C3-9DD9426E4993}"/>
              </a:ext>
            </a:extLst>
          </p:cNvPr>
          <p:cNvSpPr txBox="1">
            <a:spLocks/>
          </p:cNvSpPr>
          <p:nvPr/>
        </p:nvSpPr>
        <p:spPr>
          <a:xfrm>
            <a:off x="175310" y="-608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Linear</a:t>
            </a:r>
            <a:r>
              <a:rPr lang="ko-KR" altLang="en-US" sz="2400" dirty="0"/>
              <a:t>단 </a:t>
            </a:r>
            <a:r>
              <a:rPr lang="en-US" altLang="ko-KR" sz="2400" dirty="0"/>
              <a:t>feature fusion</a:t>
            </a:r>
            <a:r>
              <a:rPr lang="ko-KR" altLang="en-US" sz="2400" dirty="0"/>
              <a:t>에 </a:t>
            </a:r>
            <a:r>
              <a:rPr lang="en-US" altLang="ko-KR" sz="2400" dirty="0"/>
              <a:t>transformer </a:t>
            </a:r>
            <a:r>
              <a:rPr lang="ko-KR" altLang="en-US" sz="2400" dirty="0"/>
              <a:t>사용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1E676-C548-482D-9C0D-316EABF6E625}"/>
              </a:ext>
            </a:extLst>
          </p:cNvPr>
          <p:cNvSpPr txBox="1"/>
          <p:nvPr/>
        </p:nvSpPr>
        <p:spPr>
          <a:xfrm>
            <a:off x="328612" y="1505294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Test AUC :</a:t>
            </a:r>
            <a:r>
              <a:rPr lang="en-US" altLang="ko-KR" b="1" dirty="0">
                <a:solidFill>
                  <a:srgbClr val="FF0000"/>
                </a:solidFill>
              </a:rPr>
              <a:t> 0.9369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Google Shape;60;p14">
            <a:extLst>
              <a:ext uri="{FF2B5EF4-FFF2-40B4-BE49-F238E27FC236}">
                <a16:creationId xmlns:a16="http://schemas.microsoft.com/office/drawing/2014/main" id="{BBD19287-A18F-4443-9F16-B120CA13F0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0662000"/>
              </p:ext>
            </p:extLst>
          </p:nvPr>
        </p:nvGraphicFramePr>
        <p:xfrm>
          <a:off x="307975" y="3339424"/>
          <a:ext cx="10515601" cy="251590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42393">
                  <a:extLst>
                    <a:ext uri="{9D8B030D-6E8A-4147-A177-3AD203B41FA5}">
                      <a16:colId xmlns:a16="http://schemas.microsoft.com/office/drawing/2014/main" val="2389090607"/>
                    </a:ext>
                  </a:extLst>
                </a:gridCol>
                <a:gridCol w="3542393">
                  <a:extLst>
                    <a:ext uri="{9D8B030D-6E8A-4147-A177-3AD203B41FA5}">
                      <a16:colId xmlns:a16="http://schemas.microsoft.com/office/drawing/2014/main" val="1824920425"/>
                    </a:ext>
                  </a:extLst>
                </a:gridCol>
                <a:gridCol w="3430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7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Epoch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modal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405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EPOCH=100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CLS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token 1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개 모델</a:t>
                      </a:r>
                      <a:endParaRPr lang="en-US" altLang="ko-KR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0.9299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88898"/>
                  </a:ext>
                </a:extLst>
              </a:tr>
              <a:tr h="69640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CLS token 1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개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+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ndf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,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ngf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=64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0.9529</a:t>
                      </a:r>
                      <a:endParaRPr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726691"/>
                  </a:ext>
                </a:extLst>
              </a:tr>
              <a:tr h="69640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CLS token 1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개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+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ndf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, 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ngf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=64 +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 Linear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단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transformer feature fusion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0.9369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311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90677AE-8242-4C91-B853-23D98A97A0DB}"/>
              </a:ext>
            </a:extLst>
          </p:cNvPr>
          <p:cNvSpPr txBox="1"/>
          <p:nvPr/>
        </p:nvSpPr>
        <p:spPr>
          <a:xfrm>
            <a:off x="5365376" y="6244532"/>
            <a:ext cx="1461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AUC </a:t>
            </a:r>
            <a:r>
              <a:rPr lang="ko-KR" altLang="en-US" sz="1600" dirty="0"/>
              <a:t>감소</a:t>
            </a:r>
          </a:p>
        </p:txBody>
      </p:sp>
      <p:sp>
        <p:nvSpPr>
          <p:cNvPr id="11" name="화살표: 왼쪽으로 구부러짐 10">
            <a:extLst>
              <a:ext uri="{FF2B5EF4-FFF2-40B4-BE49-F238E27FC236}">
                <a16:creationId xmlns:a16="http://schemas.microsoft.com/office/drawing/2014/main" id="{099A9300-E557-41DF-84F1-B5BE90979AE8}"/>
              </a:ext>
            </a:extLst>
          </p:cNvPr>
          <p:cNvSpPr/>
          <p:nvPr/>
        </p:nvSpPr>
        <p:spPr>
          <a:xfrm>
            <a:off x="10530635" y="4734942"/>
            <a:ext cx="585882" cy="101143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F92AFB-F954-4B2F-996E-18ACFEB3DBBA}"/>
              </a:ext>
            </a:extLst>
          </p:cNvPr>
          <p:cNvSpPr txBox="1"/>
          <p:nvPr/>
        </p:nvSpPr>
        <p:spPr>
          <a:xfrm>
            <a:off x="11116517" y="5493075"/>
            <a:ext cx="88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-0.016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8324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77CB0-2A3A-484A-B879-726F25B2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-13731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signal-&gt;</a:t>
            </a:r>
            <a:r>
              <a:rPr lang="en-US" altLang="ko-KR" sz="2400" dirty="0" err="1"/>
              <a:t>tf</a:t>
            </a:r>
            <a:r>
              <a:rPr lang="en-US" altLang="ko-KR" sz="2400" dirty="0"/>
              <a:t>-&gt;signal </a:t>
            </a:r>
            <a:endParaRPr lang="ko-KR" altLang="en-US" sz="2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69408FC-4DF4-49F7-90FF-3F44247CE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616825"/>
              </p:ext>
            </p:extLst>
          </p:nvPr>
        </p:nvGraphicFramePr>
        <p:xfrm>
          <a:off x="401656" y="2432034"/>
          <a:ext cx="10685464" cy="3209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9772">
                  <a:extLst>
                    <a:ext uri="{9D8B030D-6E8A-4147-A177-3AD203B41FA5}">
                      <a16:colId xmlns:a16="http://schemas.microsoft.com/office/drawing/2014/main" val="1211364567"/>
                    </a:ext>
                  </a:extLst>
                </a:gridCol>
                <a:gridCol w="1200646">
                  <a:extLst>
                    <a:ext uri="{9D8B030D-6E8A-4147-A177-3AD203B41FA5}">
                      <a16:colId xmlns:a16="http://schemas.microsoft.com/office/drawing/2014/main" val="42999306"/>
                    </a:ext>
                  </a:extLst>
                </a:gridCol>
                <a:gridCol w="1053008">
                  <a:extLst>
                    <a:ext uri="{9D8B030D-6E8A-4147-A177-3AD203B41FA5}">
                      <a16:colId xmlns:a16="http://schemas.microsoft.com/office/drawing/2014/main" val="3870886338"/>
                    </a:ext>
                  </a:extLst>
                </a:gridCol>
                <a:gridCol w="5567977">
                  <a:extLst>
                    <a:ext uri="{9D8B030D-6E8A-4147-A177-3AD203B41FA5}">
                      <a16:colId xmlns:a16="http://schemas.microsoft.com/office/drawing/2014/main" val="158212664"/>
                    </a:ext>
                  </a:extLst>
                </a:gridCol>
                <a:gridCol w="1984061">
                  <a:extLst>
                    <a:ext uri="{9D8B030D-6E8A-4147-A177-3AD203B41FA5}">
                      <a16:colId xmlns:a16="http://schemas.microsoft.com/office/drawing/2014/main" val="1166352087"/>
                    </a:ext>
                  </a:extLst>
                </a:gridCol>
              </a:tblGrid>
              <a:tr h="6419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Epoch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modal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844551"/>
                  </a:ext>
                </a:extLst>
              </a:tr>
              <a:tr h="641985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EPOCH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=100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Unimodal</a:t>
                      </a:r>
                      <a:endParaRPr lang="ko-KR" altLang="en-US"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dirty="0">
                          <a:solidFill>
                            <a:srgbClr val="666666"/>
                          </a:solidFill>
                        </a:rPr>
                        <a:t>기존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Signal -&gt; TF -&gt; Signal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haed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=8, token=50, batch=64)</a:t>
                      </a:r>
                      <a:endParaRPr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0.9361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46890"/>
                  </a:ext>
                </a:extLst>
              </a:tr>
              <a:tr h="64198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Freq -&gt; TF -&gt; Signal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haed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=8, token=50, batch=32)</a:t>
                      </a:r>
                      <a:endParaRPr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0.9269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291398"/>
                  </a:ext>
                </a:extLst>
              </a:tr>
              <a:tr h="641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b="1" dirty="0">
                          <a:solidFill>
                            <a:srgbClr val="666666"/>
                          </a:solidFill>
                        </a:rPr>
                        <a:t>Multimodal</a:t>
                      </a:r>
                      <a:r>
                        <a:rPr lang="ko-KR" altLang="en-US" sz="1050" b="1" dirty="0">
                          <a:solidFill>
                            <a:srgbClr val="666666"/>
                          </a:solidFill>
                        </a:rPr>
                        <a:t>과 같이 수정 </a:t>
                      </a:r>
                      <a:endParaRPr sz="105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Signal -&gt; TF -&gt; Signal (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haed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=5, token=128, batch=64)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0.9455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51383"/>
                  </a:ext>
                </a:extLst>
              </a:tr>
              <a:tr h="641985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Signal -&gt; TF -&gt; Signal (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haed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=5, token=128, batch=32)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0.9449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8906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508149-6E66-43C2-913A-4FF3B7D67F7A}"/>
              </a:ext>
            </a:extLst>
          </p:cNvPr>
          <p:cNvSpPr txBox="1"/>
          <p:nvPr/>
        </p:nvSpPr>
        <p:spPr>
          <a:xfrm>
            <a:off x="190500" y="908264"/>
            <a:ext cx="120142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Multimodal</a:t>
            </a:r>
            <a:r>
              <a:rPr lang="ko-KR" altLang="en-US" dirty="0"/>
              <a:t>과 </a:t>
            </a:r>
            <a:r>
              <a:rPr lang="en-US" altLang="ko-KR" dirty="0"/>
              <a:t>head,</a:t>
            </a:r>
            <a:r>
              <a:rPr lang="ko-KR" altLang="en-US" dirty="0"/>
              <a:t> </a:t>
            </a:r>
            <a:r>
              <a:rPr lang="en-US" altLang="ko-KR" dirty="0"/>
              <a:t>token</a:t>
            </a:r>
            <a:r>
              <a:rPr lang="ko-KR" altLang="en-US" dirty="0"/>
              <a:t>수</a:t>
            </a:r>
            <a:r>
              <a:rPr lang="en-US" altLang="ko-KR" dirty="0"/>
              <a:t>,batch size</a:t>
            </a:r>
            <a:r>
              <a:rPr lang="ko-KR" altLang="en-US" dirty="0"/>
              <a:t> 등이 다름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=&gt; </a:t>
            </a:r>
            <a:r>
              <a:rPr lang="en-US" altLang="ko-KR" dirty="0" err="1"/>
              <a:t>haed</a:t>
            </a:r>
            <a:r>
              <a:rPr lang="ko-KR" altLang="en-US" dirty="0"/>
              <a:t>와 </a:t>
            </a:r>
            <a:r>
              <a:rPr lang="en-US" altLang="ko-KR" dirty="0"/>
              <a:t>token</a:t>
            </a:r>
            <a:r>
              <a:rPr lang="ko-KR" altLang="en-US" dirty="0"/>
              <a:t>수를 </a:t>
            </a:r>
            <a:r>
              <a:rPr lang="en-US" altLang="ko-KR" dirty="0"/>
              <a:t>multimodal</a:t>
            </a:r>
            <a:r>
              <a:rPr lang="ko-KR" altLang="en-US" dirty="0"/>
              <a:t>과 일치하게 변경</a:t>
            </a:r>
          </a:p>
        </p:txBody>
      </p:sp>
      <p:sp>
        <p:nvSpPr>
          <p:cNvPr id="11" name="화살표: 왼쪽으로 구부러짐 10">
            <a:extLst>
              <a:ext uri="{FF2B5EF4-FFF2-40B4-BE49-F238E27FC236}">
                <a16:creationId xmlns:a16="http://schemas.microsoft.com/office/drawing/2014/main" id="{AE662DCC-417B-4C36-B9D4-D7852B6DF977}"/>
              </a:ext>
            </a:extLst>
          </p:cNvPr>
          <p:cNvSpPr/>
          <p:nvPr/>
        </p:nvSpPr>
        <p:spPr>
          <a:xfrm>
            <a:off x="10839060" y="3331788"/>
            <a:ext cx="496119" cy="12100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A2D05-74B6-401A-BCFA-B0A706166FA8}"/>
              </a:ext>
            </a:extLst>
          </p:cNvPr>
          <p:cNvSpPr txBox="1"/>
          <p:nvPr/>
        </p:nvSpPr>
        <p:spPr>
          <a:xfrm>
            <a:off x="11008659" y="4396512"/>
            <a:ext cx="1196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+0.0094</a:t>
            </a:r>
            <a:endParaRPr lang="ko-KR" altLang="en-US" sz="1400" b="1" dirty="0"/>
          </a:p>
        </p:txBody>
      </p:sp>
      <p:sp>
        <p:nvSpPr>
          <p:cNvPr id="15" name="화살표: 왼쪽으로 구부러짐 14">
            <a:extLst>
              <a:ext uri="{FF2B5EF4-FFF2-40B4-BE49-F238E27FC236}">
                <a16:creationId xmlns:a16="http://schemas.microsoft.com/office/drawing/2014/main" id="{12CC7E72-FF1C-424B-9743-96EAA63727AE}"/>
              </a:ext>
            </a:extLst>
          </p:cNvPr>
          <p:cNvSpPr/>
          <p:nvPr/>
        </p:nvSpPr>
        <p:spPr>
          <a:xfrm>
            <a:off x="11049263" y="3159190"/>
            <a:ext cx="945235" cy="2482769"/>
          </a:xfrm>
          <a:prstGeom prst="curvedLeftArrow">
            <a:avLst>
              <a:gd name="adj1" fmla="val 14747"/>
              <a:gd name="adj2" fmla="val 50000"/>
              <a:gd name="adj3" fmla="val 26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A99C66-129E-4BF6-9BFB-327CE26B30B9}"/>
              </a:ext>
            </a:extLst>
          </p:cNvPr>
          <p:cNvSpPr txBox="1"/>
          <p:nvPr/>
        </p:nvSpPr>
        <p:spPr>
          <a:xfrm>
            <a:off x="10839060" y="5641959"/>
            <a:ext cx="1294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+0.0088</a:t>
            </a:r>
            <a:endParaRPr lang="ko-KR" alt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94FEEB-D35F-4A74-AFD7-3F7374E8E271}"/>
              </a:ext>
            </a:extLst>
          </p:cNvPr>
          <p:cNvSpPr txBox="1"/>
          <p:nvPr/>
        </p:nvSpPr>
        <p:spPr>
          <a:xfrm>
            <a:off x="5435600" y="6068793"/>
            <a:ext cx="238916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AUC </a:t>
            </a:r>
            <a:r>
              <a:rPr lang="ko-KR" altLang="en-US" dirty="0"/>
              <a:t>증가</a:t>
            </a:r>
          </a:p>
        </p:txBody>
      </p:sp>
    </p:spTree>
    <p:extLst>
      <p:ext uri="{BB962C8B-B14F-4D97-AF65-F5344CB8AC3E}">
        <p14:creationId xmlns:p14="http://schemas.microsoft.com/office/powerpoint/2010/main" val="405088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77CB0-2A3A-484A-B879-726F25B2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39" y="-15718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freq</a:t>
            </a:r>
            <a:r>
              <a:rPr lang="en-US" altLang="ko-KR" sz="2800" dirty="0"/>
              <a:t>-&gt;</a:t>
            </a:r>
            <a:r>
              <a:rPr lang="en-US" altLang="ko-KR" sz="2800" dirty="0" err="1"/>
              <a:t>tf</a:t>
            </a:r>
            <a:r>
              <a:rPr lang="en-US" altLang="ko-KR" sz="2800" dirty="0"/>
              <a:t>-&gt;signal 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80B29-55E6-40CD-8190-CA4CD43DA9A7}"/>
              </a:ext>
            </a:extLst>
          </p:cNvPr>
          <p:cNvSpPr txBox="1"/>
          <p:nvPr/>
        </p:nvSpPr>
        <p:spPr>
          <a:xfrm>
            <a:off x="196939" y="141353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Test AUC :</a:t>
            </a:r>
            <a:r>
              <a:rPr lang="en-US" altLang="ko-KR" b="1" dirty="0">
                <a:solidFill>
                  <a:srgbClr val="FF0000"/>
                </a:solidFill>
              </a:rPr>
              <a:t> 0.9204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69408FC-4DF4-49F7-90FF-3F44247CE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548450"/>
              </p:ext>
            </p:extLst>
          </p:nvPr>
        </p:nvGraphicFramePr>
        <p:xfrm>
          <a:off x="235039" y="3216830"/>
          <a:ext cx="11067961" cy="29807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1264">
                  <a:extLst>
                    <a:ext uri="{9D8B030D-6E8A-4147-A177-3AD203B41FA5}">
                      <a16:colId xmlns:a16="http://schemas.microsoft.com/office/drawing/2014/main" val="1211364567"/>
                    </a:ext>
                  </a:extLst>
                </a:gridCol>
                <a:gridCol w="1243624">
                  <a:extLst>
                    <a:ext uri="{9D8B030D-6E8A-4147-A177-3AD203B41FA5}">
                      <a16:colId xmlns:a16="http://schemas.microsoft.com/office/drawing/2014/main" val="42999306"/>
                    </a:ext>
                  </a:extLst>
                </a:gridCol>
                <a:gridCol w="1090701">
                  <a:extLst>
                    <a:ext uri="{9D8B030D-6E8A-4147-A177-3AD203B41FA5}">
                      <a16:colId xmlns:a16="http://schemas.microsoft.com/office/drawing/2014/main" val="3870886338"/>
                    </a:ext>
                  </a:extLst>
                </a:gridCol>
                <a:gridCol w="5767290">
                  <a:extLst>
                    <a:ext uri="{9D8B030D-6E8A-4147-A177-3AD203B41FA5}">
                      <a16:colId xmlns:a16="http://schemas.microsoft.com/office/drawing/2014/main" val="158212664"/>
                    </a:ext>
                  </a:extLst>
                </a:gridCol>
                <a:gridCol w="2055082">
                  <a:extLst>
                    <a:ext uri="{9D8B030D-6E8A-4147-A177-3AD203B41FA5}">
                      <a16:colId xmlns:a16="http://schemas.microsoft.com/office/drawing/2014/main" val="1166352087"/>
                    </a:ext>
                  </a:extLst>
                </a:gridCol>
              </a:tblGrid>
              <a:tr h="5961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Epoch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modal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844551"/>
                  </a:ext>
                </a:extLst>
              </a:tr>
              <a:tr h="596154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EPOCH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=100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Unimodal</a:t>
                      </a:r>
                      <a:endParaRPr lang="ko-KR" altLang="en-US"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dirty="0">
                          <a:solidFill>
                            <a:srgbClr val="666666"/>
                          </a:solidFill>
                        </a:rPr>
                        <a:t>기존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Signal -&gt; TF -&gt; Signal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haed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=8, token=50, batch=64)</a:t>
                      </a:r>
                      <a:endParaRPr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0.9361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46890"/>
                  </a:ext>
                </a:extLst>
              </a:tr>
              <a:tr h="596154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Freq -&gt; TF -&gt; signal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haed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=8, token=50, batch=32)</a:t>
                      </a:r>
                      <a:endParaRPr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0.9269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291398"/>
                  </a:ext>
                </a:extLst>
              </a:tr>
              <a:tr h="596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b="1" dirty="0">
                          <a:solidFill>
                            <a:srgbClr val="666666"/>
                          </a:solidFill>
                        </a:rPr>
                        <a:t>Multimodal</a:t>
                      </a:r>
                      <a:r>
                        <a:rPr lang="ko-KR" altLang="en-US" sz="1050" b="1" dirty="0">
                          <a:solidFill>
                            <a:srgbClr val="666666"/>
                          </a:solidFill>
                        </a:rPr>
                        <a:t>과 같이 수정 </a:t>
                      </a:r>
                      <a:endParaRPr sz="105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Signal -&gt; TF -&gt; Signal (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haed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=5, token=128, batch=32)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0.9455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51383"/>
                  </a:ext>
                </a:extLst>
              </a:tr>
              <a:tr h="596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Freq -&gt; TF -&gt; Signal (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haed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=5, token=128, batch=32)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0.9204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92913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25E1469-B924-4D4E-BC34-9E5A782C9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39" y="1943360"/>
            <a:ext cx="7677061" cy="7469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3B7046-64FA-4C77-A0B0-9C1FC4952E67}"/>
              </a:ext>
            </a:extLst>
          </p:cNvPr>
          <p:cNvSpPr txBox="1"/>
          <p:nvPr/>
        </p:nvSpPr>
        <p:spPr>
          <a:xfrm>
            <a:off x="235039" y="835193"/>
            <a:ext cx="1201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Multimodal</a:t>
            </a:r>
            <a:r>
              <a:rPr lang="ko-KR" altLang="en-US" dirty="0"/>
              <a:t>의 </a:t>
            </a:r>
            <a:r>
              <a:rPr lang="en-US" altLang="ko-KR" dirty="0"/>
              <a:t>head,</a:t>
            </a:r>
            <a:r>
              <a:rPr lang="ko-KR" altLang="en-US" dirty="0"/>
              <a:t> </a:t>
            </a:r>
            <a:r>
              <a:rPr lang="en-US" altLang="ko-KR" dirty="0"/>
              <a:t>token</a:t>
            </a:r>
            <a:r>
              <a:rPr lang="ko-KR" altLang="en-US" dirty="0"/>
              <a:t>수와 다름</a:t>
            </a:r>
            <a:r>
              <a:rPr lang="en-US" altLang="ko-KR" dirty="0"/>
              <a:t> =&gt; </a:t>
            </a:r>
            <a:r>
              <a:rPr lang="en-US" altLang="ko-KR" dirty="0" err="1"/>
              <a:t>haed</a:t>
            </a:r>
            <a:r>
              <a:rPr lang="ko-KR" altLang="en-US" dirty="0"/>
              <a:t>와 </a:t>
            </a:r>
            <a:r>
              <a:rPr lang="en-US" altLang="ko-KR" dirty="0"/>
              <a:t>token</a:t>
            </a:r>
            <a:r>
              <a:rPr lang="ko-KR" altLang="en-US" dirty="0"/>
              <a:t>수를 </a:t>
            </a:r>
            <a:r>
              <a:rPr lang="en-US" altLang="ko-KR" dirty="0"/>
              <a:t>multimodal</a:t>
            </a:r>
            <a:r>
              <a:rPr lang="ko-KR" altLang="en-US" dirty="0"/>
              <a:t>과 일치하게 변경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BC6D7-D974-443D-9EE9-89704A749013}"/>
              </a:ext>
            </a:extLst>
          </p:cNvPr>
          <p:cNvSpPr txBox="1"/>
          <p:nvPr/>
        </p:nvSpPr>
        <p:spPr>
          <a:xfrm>
            <a:off x="5492839" y="6354781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AUC </a:t>
            </a:r>
            <a:r>
              <a:rPr lang="ko-KR" altLang="en-US" dirty="0"/>
              <a:t>감소 </a:t>
            </a:r>
          </a:p>
        </p:txBody>
      </p:sp>
      <p:sp>
        <p:nvSpPr>
          <p:cNvPr id="10" name="화살표: 왼쪽으로 구부러짐 9">
            <a:extLst>
              <a:ext uri="{FF2B5EF4-FFF2-40B4-BE49-F238E27FC236}">
                <a16:creationId xmlns:a16="http://schemas.microsoft.com/office/drawing/2014/main" id="{B9F4A0A0-0B32-4989-B677-4A05D274064A}"/>
              </a:ext>
            </a:extLst>
          </p:cNvPr>
          <p:cNvSpPr/>
          <p:nvPr/>
        </p:nvSpPr>
        <p:spPr>
          <a:xfrm>
            <a:off x="10947400" y="4707215"/>
            <a:ext cx="584200" cy="14351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D46C2D-BC5E-419C-BAC5-A2D6DD096475}"/>
              </a:ext>
            </a:extLst>
          </p:cNvPr>
          <p:cNvSpPr txBox="1"/>
          <p:nvPr/>
        </p:nvSpPr>
        <p:spPr>
          <a:xfrm>
            <a:off x="11249630" y="5889823"/>
            <a:ext cx="141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-0.0065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9316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77CB0-2A3A-484A-B879-726F25B2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39" y="2066"/>
            <a:ext cx="10515600" cy="83188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Pretrained encoder </a:t>
            </a:r>
            <a:endParaRPr lang="ko-KR" altLang="en-US" sz="2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DF6490-267E-49DA-BC9D-F1BF77D9655B}"/>
              </a:ext>
            </a:extLst>
          </p:cNvPr>
          <p:cNvGrpSpPr/>
          <p:nvPr/>
        </p:nvGrpSpPr>
        <p:grpSpPr>
          <a:xfrm>
            <a:off x="3368998" y="989065"/>
            <a:ext cx="5657704" cy="5553805"/>
            <a:chOff x="2921002" y="658242"/>
            <a:chExt cx="6558379" cy="619975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1A2370A-074D-4FB9-906F-C49B64247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1002" y="658242"/>
              <a:ext cx="6159500" cy="619975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A12006-458D-4136-AA45-9DAB28A91ACD}"/>
                </a:ext>
              </a:extLst>
            </p:cNvPr>
            <p:cNvSpPr txBox="1"/>
            <p:nvPr/>
          </p:nvSpPr>
          <p:spPr>
            <a:xfrm>
              <a:off x="6659981" y="5508124"/>
              <a:ext cx="281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2D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9776B7-7461-40E2-9597-94F9EF79D842}"/>
                </a:ext>
              </a:extLst>
            </p:cNvPr>
            <p:cNvSpPr txBox="1"/>
            <p:nvPr/>
          </p:nvSpPr>
          <p:spPr>
            <a:xfrm>
              <a:off x="4927600" y="5508124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1D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03FBEA-A219-448A-B192-ACB8D4ACE041}"/>
                </a:ext>
              </a:extLst>
            </p:cNvPr>
            <p:cNvSpPr txBox="1"/>
            <p:nvPr/>
          </p:nvSpPr>
          <p:spPr>
            <a:xfrm>
              <a:off x="5778500" y="1787024"/>
              <a:ext cx="281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1D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A77200-98CF-4F6D-A953-A72229603BEE}"/>
                </a:ext>
              </a:extLst>
            </p:cNvPr>
            <p:cNvSpPr/>
            <p:nvPr/>
          </p:nvSpPr>
          <p:spPr>
            <a:xfrm>
              <a:off x="4375447" y="1264778"/>
              <a:ext cx="1397949" cy="14318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FE674DF-EC94-4CD6-AA9D-0B404BE96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462" y="888781"/>
              <a:ext cx="2657944" cy="1807833"/>
            </a:xfrm>
            <a:prstGeom prst="rect">
              <a:avLst/>
            </a:prstGeom>
          </p:spPr>
        </p:pic>
      </p:grp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1208E05D-E1D7-4AB4-A8EC-C9F57E2BA2AB}"/>
              </a:ext>
            </a:extLst>
          </p:cNvPr>
          <p:cNvSpPr/>
          <p:nvPr/>
        </p:nvSpPr>
        <p:spPr>
          <a:xfrm rot="3430021">
            <a:off x="7421613" y="4854204"/>
            <a:ext cx="398685" cy="74010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2BA77-B3C6-4F04-B6DB-7D51F3E96E66}"/>
              </a:ext>
            </a:extLst>
          </p:cNvPr>
          <p:cNvSpPr txBox="1"/>
          <p:nvPr/>
        </p:nvSpPr>
        <p:spPr>
          <a:xfrm>
            <a:off x="8106338" y="4725547"/>
            <a:ext cx="328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freq</a:t>
            </a:r>
            <a:r>
              <a:rPr lang="en-US" altLang="ko-KR" dirty="0"/>
              <a:t>-&gt;</a:t>
            </a:r>
            <a:r>
              <a:rPr lang="en-US" altLang="ko-KR" dirty="0" err="1"/>
              <a:t>tf</a:t>
            </a:r>
            <a:r>
              <a:rPr lang="en-US" altLang="ko-KR" dirty="0"/>
              <a:t>-&gt;signal</a:t>
            </a:r>
            <a:endParaRPr lang="ko-KR" altLang="en-US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4579ED7-B66E-4678-9186-EECAA5593A84}"/>
              </a:ext>
            </a:extLst>
          </p:cNvPr>
          <p:cNvSpPr/>
          <p:nvPr/>
        </p:nvSpPr>
        <p:spPr>
          <a:xfrm rot="17491233">
            <a:off x="4017675" y="4890868"/>
            <a:ext cx="398685" cy="85961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2B387D-11A3-4CEA-ADA1-FEDFDFF31897}"/>
              </a:ext>
            </a:extLst>
          </p:cNvPr>
          <p:cNvSpPr txBox="1"/>
          <p:nvPr/>
        </p:nvSpPr>
        <p:spPr>
          <a:xfrm>
            <a:off x="1112233" y="4792895"/>
            <a:ext cx="328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singal</a:t>
            </a:r>
            <a:r>
              <a:rPr lang="en-US" altLang="ko-KR" dirty="0"/>
              <a:t>-&gt;</a:t>
            </a:r>
            <a:r>
              <a:rPr lang="en-US" altLang="ko-KR" dirty="0" err="1"/>
              <a:t>tf</a:t>
            </a:r>
            <a:r>
              <a:rPr lang="en-US" altLang="ko-KR" dirty="0"/>
              <a:t>-&gt;signal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beatgan</a:t>
            </a:r>
            <a:r>
              <a:rPr lang="en-US" altLang="ko-KR" dirty="0"/>
              <a:t> +</a:t>
            </a:r>
            <a:r>
              <a:rPr lang="en-US" altLang="ko-KR" dirty="0" err="1"/>
              <a:t>tf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02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77CB0-2A3A-484A-B879-726F25B2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39" y="2066"/>
            <a:ext cx="10515600" cy="83188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Pretrained encoder 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80B29-55E6-40CD-8190-CA4CD43DA9A7}"/>
              </a:ext>
            </a:extLst>
          </p:cNvPr>
          <p:cNvSpPr txBox="1"/>
          <p:nvPr/>
        </p:nvSpPr>
        <p:spPr>
          <a:xfrm>
            <a:off x="235039" y="927763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Test AUC :</a:t>
            </a:r>
            <a:r>
              <a:rPr lang="en-US" altLang="ko-KR" b="1" dirty="0">
                <a:solidFill>
                  <a:srgbClr val="FF0000"/>
                </a:solidFill>
              </a:rPr>
              <a:t> 0.9259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84EA85-0AF8-40E9-990C-7911242C3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19" y="1461625"/>
            <a:ext cx="5038725" cy="552450"/>
          </a:xfrm>
          <a:prstGeom prst="rect">
            <a:avLst/>
          </a:prstGeom>
        </p:spPr>
      </p:pic>
      <p:graphicFrame>
        <p:nvGraphicFramePr>
          <p:cNvPr id="12" name="Google Shape;60;p14">
            <a:extLst>
              <a:ext uri="{FF2B5EF4-FFF2-40B4-BE49-F238E27FC236}">
                <a16:creationId xmlns:a16="http://schemas.microsoft.com/office/drawing/2014/main" id="{ABBE2A68-A221-4236-9022-8DB8C20B1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2412614"/>
              </p:ext>
            </p:extLst>
          </p:nvPr>
        </p:nvGraphicFramePr>
        <p:xfrm>
          <a:off x="852489" y="2743200"/>
          <a:ext cx="9701212" cy="387718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844">
                  <a:extLst>
                    <a:ext uri="{9D8B030D-6E8A-4147-A177-3AD203B41FA5}">
                      <a16:colId xmlns:a16="http://schemas.microsoft.com/office/drawing/2014/main" val="2389090607"/>
                    </a:ext>
                  </a:extLst>
                </a:gridCol>
                <a:gridCol w="1077032">
                  <a:extLst>
                    <a:ext uri="{9D8B030D-6E8A-4147-A177-3AD203B41FA5}">
                      <a16:colId xmlns:a16="http://schemas.microsoft.com/office/drawing/2014/main" val="4257236048"/>
                    </a:ext>
                  </a:extLst>
                </a:gridCol>
                <a:gridCol w="5695010">
                  <a:extLst>
                    <a:ext uri="{9D8B030D-6E8A-4147-A177-3AD203B41FA5}">
                      <a16:colId xmlns:a16="http://schemas.microsoft.com/office/drawing/2014/main" val="1824920425"/>
                    </a:ext>
                  </a:extLst>
                </a:gridCol>
                <a:gridCol w="202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2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Epoch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modal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223">
                <a:tc row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EPOCH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666666"/>
                          </a:solidFill>
                        </a:rPr>
                        <a:t>=100</a:t>
                      </a: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666666"/>
                          </a:solidFill>
                        </a:rPr>
                        <a:t>Head=8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666666"/>
                          </a:solidFill>
                        </a:rPr>
                        <a:t>Token=50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Signal -&gt; TF -&gt; Signal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haed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=8, token=50)</a:t>
                      </a:r>
                      <a:endParaRPr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0.9361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88898"/>
                  </a:ext>
                </a:extLst>
              </a:tr>
              <a:tr h="442223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666666"/>
                          </a:solidFill>
                        </a:rPr>
                        <a:t>Freq -&gt; TF -&gt;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haed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=8, token=50)</a:t>
                      </a:r>
                      <a:endParaRPr sz="14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0.9269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726691"/>
                  </a:ext>
                </a:extLst>
              </a:tr>
              <a:tr h="789708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666666"/>
                          </a:solidFill>
                        </a:rPr>
                        <a:t>pretrain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CLS token 1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개 모델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+ Pretrained encoder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dirty="0">
                          <a:solidFill>
                            <a:srgbClr val="666666"/>
                          </a:solidFill>
                        </a:rPr>
                        <a:t>(signal encoder = </a:t>
                      </a:r>
                      <a:r>
                        <a:rPr lang="en-US" altLang="ko-KR" sz="1200" b="0" dirty="0" err="1">
                          <a:solidFill>
                            <a:srgbClr val="666666"/>
                          </a:solidFill>
                        </a:rPr>
                        <a:t>beatgan</a:t>
                      </a:r>
                      <a:r>
                        <a:rPr lang="en-US" altLang="ko-KR" sz="1200" b="0" dirty="0">
                          <a:solidFill>
                            <a:srgbClr val="666666"/>
                          </a:solidFill>
                        </a:rPr>
                        <a:t> + </a:t>
                      </a:r>
                      <a:r>
                        <a:rPr lang="en-US" altLang="ko-KR" sz="1200" b="0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altLang="ko-KR" sz="1200" b="0" dirty="0">
                          <a:solidFill>
                            <a:srgbClr val="666666"/>
                          </a:solidFill>
                        </a:rPr>
                        <a:t>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dirty="0">
                          <a:solidFill>
                            <a:srgbClr val="666666"/>
                          </a:solidFill>
                        </a:rPr>
                        <a:t>Freq encoder = </a:t>
                      </a:r>
                      <a:r>
                        <a:rPr lang="en-US" altLang="ko-KR" sz="1200" b="0" dirty="0" err="1">
                          <a:solidFill>
                            <a:srgbClr val="666666"/>
                          </a:solidFill>
                        </a:rPr>
                        <a:t>freq</a:t>
                      </a:r>
                      <a:r>
                        <a:rPr lang="en-US" altLang="ko-KR" sz="1200" b="0" dirty="0">
                          <a:solidFill>
                            <a:srgbClr val="666666"/>
                          </a:solidFill>
                        </a:rPr>
                        <a:t> -&gt; </a:t>
                      </a:r>
                      <a:r>
                        <a:rPr lang="en-US" altLang="ko-KR" sz="1200" b="0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altLang="ko-KR" sz="1200" b="0" dirty="0">
                          <a:solidFill>
                            <a:srgbClr val="666666"/>
                          </a:solidFill>
                        </a:rPr>
                        <a:t> -&gt; signal)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0.9222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754289"/>
                  </a:ext>
                </a:extLst>
              </a:tr>
              <a:tr h="442223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666666"/>
                          </a:solidFill>
                        </a:rPr>
                        <a:t>Head=5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666666"/>
                          </a:solidFill>
                        </a:rPr>
                        <a:t>Token=128</a:t>
                      </a:r>
                      <a:endParaRPr sz="12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Signal -&gt; TF -&gt; Signal (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haed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=5, token=128)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0.9455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310020"/>
                  </a:ext>
                </a:extLst>
              </a:tr>
              <a:tr h="442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Freq -&gt; TF -&gt; Signal (</a:t>
                      </a:r>
                      <a:r>
                        <a:rPr lang="en-US" altLang="ko-KR" sz="1400" b="1" dirty="0" err="1">
                          <a:solidFill>
                            <a:srgbClr val="666666"/>
                          </a:solidFill>
                        </a:rPr>
                        <a:t>haed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=5, token=128)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0.9204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927543"/>
                  </a:ext>
                </a:extLst>
              </a:tr>
              <a:tr h="876359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666666"/>
                          </a:solidFill>
                        </a:rPr>
                        <a:t>pretrain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CLS token 1</a:t>
                      </a:r>
                      <a:r>
                        <a:rPr lang="ko-KR" altLang="en-US" sz="1400" b="1" dirty="0">
                          <a:solidFill>
                            <a:srgbClr val="666666"/>
                          </a:solidFill>
                        </a:rPr>
                        <a:t>개 모델 </a:t>
                      </a:r>
                      <a:r>
                        <a:rPr lang="en-US" altLang="ko-KR" sz="1400" b="1" dirty="0">
                          <a:solidFill>
                            <a:srgbClr val="666666"/>
                          </a:solidFill>
                        </a:rPr>
                        <a:t>+ Pretrained encoder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dirty="0">
                          <a:solidFill>
                            <a:srgbClr val="666666"/>
                          </a:solidFill>
                        </a:rPr>
                        <a:t>(signal encoder = </a:t>
                      </a:r>
                      <a:r>
                        <a:rPr lang="en-US" altLang="ko-KR" sz="1200" b="0" dirty="0" err="1">
                          <a:solidFill>
                            <a:srgbClr val="666666"/>
                          </a:solidFill>
                        </a:rPr>
                        <a:t>beatgan</a:t>
                      </a:r>
                      <a:r>
                        <a:rPr lang="en-US" altLang="ko-KR" sz="1200" b="0" dirty="0">
                          <a:solidFill>
                            <a:srgbClr val="666666"/>
                          </a:solidFill>
                        </a:rPr>
                        <a:t> + </a:t>
                      </a:r>
                      <a:r>
                        <a:rPr lang="en-US" altLang="ko-KR" sz="1200" b="0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altLang="ko-KR" sz="1200" b="0" dirty="0">
                          <a:solidFill>
                            <a:srgbClr val="666666"/>
                          </a:solidFill>
                        </a:rPr>
                        <a:t>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dirty="0">
                          <a:solidFill>
                            <a:srgbClr val="666666"/>
                          </a:solidFill>
                        </a:rPr>
                        <a:t>Freq encoder = </a:t>
                      </a:r>
                      <a:r>
                        <a:rPr lang="en-US" altLang="ko-KR" sz="1200" b="0" dirty="0" err="1">
                          <a:solidFill>
                            <a:srgbClr val="666666"/>
                          </a:solidFill>
                        </a:rPr>
                        <a:t>freq</a:t>
                      </a:r>
                      <a:r>
                        <a:rPr lang="en-US" altLang="ko-KR" sz="1200" b="0" dirty="0">
                          <a:solidFill>
                            <a:srgbClr val="666666"/>
                          </a:solidFill>
                        </a:rPr>
                        <a:t> -&gt; </a:t>
                      </a:r>
                      <a:r>
                        <a:rPr lang="en-US" altLang="ko-KR" sz="1200" b="0" dirty="0" err="1">
                          <a:solidFill>
                            <a:srgbClr val="666666"/>
                          </a:solidFill>
                        </a:rPr>
                        <a:t>tf</a:t>
                      </a:r>
                      <a:r>
                        <a:rPr lang="en-US" altLang="ko-KR" sz="1200" b="0" dirty="0">
                          <a:solidFill>
                            <a:srgbClr val="666666"/>
                          </a:solidFill>
                        </a:rPr>
                        <a:t> -&gt; signal)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0.9259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373698"/>
                  </a:ext>
                </a:extLst>
              </a:tr>
            </a:tbl>
          </a:graphicData>
        </a:graphic>
      </p:graphicFrame>
      <p:sp>
        <p:nvSpPr>
          <p:cNvPr id="8" name="화살표: 왼쪽으로 구부러짐 7">
            <a:extLst>
              <a:ext uri="{FF2B5EF4-FFF2-40B4-BE49-F238E27FC236}">
                <a16:creationId xmlns:a16="http://schemas.microsoft.com/office/drawing/2014/main" id="{8BEC6AEE-19BD-4E72-9FBA-527A59C141F3}"/>
              </a:ext>
            </a:extLst>
          </p:cNvPr>
          <p:cNvSpPr/>
          <p:nvPr/>
        </p:nvSpPr>
        <p:spPr>
          <a:xfrm>
            <a:off x="10553701" y="3295090"/>
            <a:ext cx="600075" cy="12858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왼쪽으로 구부러짐 13">
            <a:extLst>
              <a:ext uri="{FF2B5EF4-FFF2-40B4-BE49-F238E27FC236}">
                <a16:creationId xmlns:a16="http://schemas.microsoft.com/office/drawing/2014/main" id="{4C65FF45-0011-42F7-8F3A-D7AD9020C9C4}"/>
              </a:ext>
            </a:extLst>
          </p:cNvPr>
          <p:cNvSpPr/>
          <p:nvPr/>
        </p:nvSpPr>
        <p:spPr>
          <a:xfrm>
            <a:off x="10045788" y="3762374"/>
            <a:ext cx="326937" cy="7512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5971F2-C350-4541-B967-14A7495AFD84}"/>
              </a:ext>
            </a:extLst>
          </p:cNvPr>
          <p:cNvSpPr txBox="1"/>
          <p:nvPr/>
        </p:nvSpPr>
        <p:spPr>
          <a:xfrm>
            <a:off x="10274389" y="3691289"/>
            <a:ext cx="95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-0.0047</a:t>
            </a:r>
            <a:endParaRPr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DA0147-C17D-43A9-A8DD-74D223BD80B7}"/>
              </a:ext>
            </a:extLst>
          </p:cNvPr>
          <p:cNvSpPr txBox="1"/>
          <p:nvPr/>
        </p:nvSpPr>
        <p:spPr>
          <a:xfrm>
            <a:off x="10833013" y="3074297"/>
            <a:ext cx="95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-0.0139</a:t>
            </a:r>
            <a:endParaRPr lang="ko-KR" altLang="en-US" sz="1400" b="1" dirty="0"/>
          </a:p>
        </p:txBody>
      </p:sp>
      <p:sp>
        <p:nvSpPr>
          <p:cNvPr id="17" name="화살표: 왼쪽으로 구부러짐 16">
            <a:extLst>
              <a:ext uri="{FF2B5EF4-FFF2-40B4-BE49-F238E27FC236}">
                <a16:creationId xmlns:a16="http://schemas.microsoft.com/office/drawing/2014/main" id="{9840F668-4B82-4605-8E39-3A285005CD85}"/>
              </a:ext>
            </a:extLst>
          </p:cNvPr>
          <p:cNvSpPr/>
          <p:nvPr/>
        </p:nvSpPr>
        <p:spPr>
          <a:xfrm>
            <a:off x="10553701" y="5060847"/>
            <a:ext cx="600075" cy="1285875"/>
          </a:xfrm>
          <a:prstGeom prst="curvedLeftArrow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왼쪽으로 구부러짐 17">
            <a:extLst>
              <a:ext uri="{FF2B5EF4-FFF2-40B4-BE49-F238E27FC236}">
                <a16:creationId xmlns:a16="http://schemas.microsoft.com/office/drawing/2014/main" id="{080D6767-CBCF-4D4F-9EB7-9B7105D5F819}"/>
              </a:ext>
            </a:extLst>
          </p:cNvPr>
          <p:cNvSpPr/>
          <p:nvPr/>
        </p:nvSpPr>
        <p:spPr>
          <a:xfrm>
            <a:off x="10077449" y="5452461"/>
            <a:ext cx="295276" cy="831884"/>
          </a:xfrm>
          <a:prstGeom prst="curvedLeftArrow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27B1E0-BCAD-4844-A377-AB649FCFFA6C}"/>
              </a:ext>
            </a:extLst>
          </p:cNvPr>
          <p:cNvSpPr txBox="1"/>
          <p:nvPr/>
        </p:nvSpPr>
        <p:spPr>
          <a:xfrm>
            <a:off x="10201276" y="5381329"/>
            <a:ext cx="95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+0.0055</a:t>
            </a:r>
            <a:endParaRPr lang="ko-KR" altLang="en-US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E87FD-7756-4E52-9765-454E1208847C}"/>
              </a:ext>
            </a:extLst>
          </p:cNvPr>
          <p:cNvSpPr txBox="1"/>
          <p:nvPr/>
        </p:nvSpPr>
        <p:spPr>
          <a:xfrm>
            <a:off x="11128552" y="5548124"/>
            <a:ext cx="952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-0.0196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331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77CB0-2A3A-484A-B879-726F25B2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39" y="2066"/>
            <a:ext cx="10515600" cy="83188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Token 256</a:t>
            </a:r>
            <a:r>
              <a:rPr lang="ko-KR" altLang="en-US" sz="2400" dirty="0"/>
              <a:t>모델 </a:t>
            </a:r>
            <a:r>
              <a:rPr lang="en-US" altLang="ko-KR" sz="2400" dirty="0"/>
              <a:t>+ Pretrained Linear layer, encoder</a:t>
            </a:r>
            <a:endParaRPr lang="ko-KR" altLang="en-US" sz="2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DF6490-267E-49DA-BC9D-F1BF77D9655B}"/>
              </a:ext>
            </a:extLst>
          </p:cNvPr>
          <p:cNvGrpSpPr/>
          <p:nvPr/>
        </p:nvGrpSpPr>
        <p:grpSpPr>
          <a:xfrm>
            <a:off x="2873697" y="647700"/>
            <a:ext cx="5975027" cy="5942795"/>
            <a:chOff x="2921002" y="658242"/>
            <a:chExt cx="6558379" cy="619975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1A2370A-074D-4FB9-906F-C49B64247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1002" y="658242"/>
              <a:ext cx="6159500" cy="619975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A12006-458D-4136-AA45-9DAB28A91ACD}"/>
                </a:ext>
              </a:extLst>
            </p:cNvPr>
            <p:cNvSpPr txBox="1"/>
            <p:nvPr/>
          </p:nvSpPr>
          <p:spPr>
            <a:xfrm>
              <a:off x="6659981" y="5508124"/>
              <a:ext cx="281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2D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9776B7-7461-40E2-9597-94F9EF79D842}"/>
                </a:ext>
              </a:extLst>
            </p:cNvPr>
            <p:cNvSpPr txBox="1"/>
            <p:nvPr/>
          </p:nvSpPr>
          <p:spPr>
            <a:xfrm>
              <a:off x="4927600" y="5508124"/>
              <a:ext cx="1295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1D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03FBEA-A219-448A-B192-ACB8D4ACE041}"/>
                </a:ext>
              </a:extLst>
            </p:cNvPr>
            <p:cNvSpPr txBox="1"/>
            <p:nvPr/>
          </p:nvSpPr>
          <p:spPr>
            <a:xfrm>
              <a:off x="5778500" y="1787024"/>
              <a:ext cx="281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1D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A77200-98CF-4F6D-A953-A72229603BEE}"/>
                </a:ext>
              </a:extLst>
            </p:cNvPr>
            <p:cNvSpPr/>
            <p:nvPr/>
          </p:nvSpPr>
          <p:spPr>
            <a:xfrm>
              <a:off x="4375447" y="1264778"/>
              <a:ext cx="1397949" cy="14318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FE674DF-EC94-4CD6-AA9D-0B404BE96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462" y="888781"/>
              <a:ext cx="2657944" cy="1807833"/>
            </a:xfrm>
            <a:prstGeom prst="rect">
              <a:avLst/>
            </a:prstGeom>
          </p:spPr>
        </p:pic>
      </p:grp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1208E05D-E1D7-4AB4-A8EC-C9F57E2BA2AB}"/>
              </a:ext>
            </a:extLst>
          </p:cNvPr>
          <p:cNvSpPr/>
          <p:nvPr/>
        </p:nvSpPr>
        <p:spPr>
          <a:xfrm rot="13987969">
            <a:off x="7199379" y="3129522"/>
            <a:ext cx="398685" cy="143505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2BA77-B3C6-4F04-B6DB-7D51F3E96E66}"/>
              </a:ext>
            </a:extLst>
          </p:cNvPr>
          <p:cNvSpPr txBox="1"/>
          <p:nvPr/>
        </p:nvSpPr>
        <p:spPr>
          <a:xfrm>
            <a:off x="7039569" y="5332108"/>
            <a:ext cx="328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</a:rPr>
              <a:t>from </a:t>
            </a:r>
            <a:r>
              <a:rPr lang="en-US" altLang="ko-KR" sz="1400" b="1" dirty="0" err="1">
                <a:solidFill>
                  <a:srgbClr val="FFC000"/>
                </a:solidFill>
              </a:rPr>
              <a:t>freq</a:t>
            </a:r>
            <a:r>
              <a:rPr lang="en-US" altLang="ko-KR" sz="1400" b="1" dirty="0">
                <a:solidFill>
                  <a:srgbClr val="FFC000"/>
                </a:solidFill>
              </a:rPr>
              <a:t>-&gt;</a:t>
            </a:r>
            <a:r>
              <a:rPr lang="en-US" altLang="ko-KR" sz="1400" b="1" dirty="0" err="1">
                <a:solidFill>
                  <a:srgbClr val="FFC000"/>
                </a:solidFill>
              </a:rPr>
              <a:t>tf</a:t>
            </a:r>
            <a:r>
              <a:rPr lang="en-US" altLang="ko-KR" sz="1400" b="1" dirty="0">
                <a:solidFill>
                  <a:srgbClr val="FFC000"/>
                </a:solidFill>
              </a:rPr>
              <a:t>-&gt;signal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2B387D-11A3-4CEA-ADA1-FEDFDFF31897}"/>
              </a:ext>
            </a:extLst>
          </p:cNvPr>
          <p:cNvSpPr txBox="1"/>
          <p:nvPr/>
        </p:nvSpPr>
        <p:spPr>
          <a:xfrm>
            <a:off x="1492693" y="5193610"/>
            <a:ext cx="3289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C000"/>
                </a:solidFill>
              </a:rPr>
              <a:t>from </a:t>
            </a:r>
            <a:r>
              <a:rPr lang="en-US" altLang="ko-KR" sz="1600" b="1" dirty="0" err="1">
                <a:solidFill>
                  <a:srgbClr val="FFC000"/>
                </a:solidFill>
              </a:rPr>
              <a:t>singal</a:t>
            </a:r>
            <a:r>
              <a:rPr lang="en-US" altLang="ko-KR" sz="1600" b="1" dirty="0">
                <a:solidFill>
                  <a:srgbClr val="FFC000"/>
                </a:solidFill>
              </a:rPr>
              <a:t>-&gt;</a:t>
            </a:r>
            <a:r>
              <a:rPr lang="en-US" altLang="ko-KR" sz="1600" b="1" dirty="0" err="1">
                <a:solidFill>
                  <a:srgbClr val="FFC000"/>
                </a:solidFill>
              </a:rPr>
              <a:t>tf</a:t>
            </a:r>
            <a:r>
              <a:rPr lang="en-US" altLang="ko-KR" sz="1600" b="1" dirty="0">
                <a:solidFill>
                  <a:srgbClr val="FFC000"/>
                </a:solidFill>
              </a:rPr>
              <a:t>-&gt;signal</a:t>
            </a:r>
          </a:p>
          <a:p>
            <a:pPr algn="ctr"/>
            <a:r>
              <a:rPr lang="en-US" altLang="ko-KR" sz="1600" b="1" dirty="0">
                <a:solidFill>
                  <a:srgbClr val="FFC000"/>
                </a:solidFill>
              </a:rPr>
              <a:t>(</a:t>
            </a:r>
            <a:r>
              <a:rPr lang="en-US" altLang="ko-KR" sz="1600" b="1" dirty="0" err="1">
                <a:solidFill>
                  <a:srgbClr val="FFC000"/>
                </a:solidFill>
              </a:rPr>
              <a:t>beatgan</a:t>
            </a:r>
            <a:r>
              <a:rPr lang="en-US" altLang="ko-KR" sz="1600" b="1" dirty="0">
                <a:solidFill>
                  <a:srgbClr val="FFC000"/>
                </a:solidFill>
              </a:rPr>
              <a:t> +</a:t>
            </a:r>
            <a:r>
              <a:rPr lang="en-US" altLang="ko-KR" sz="1600" b="1" dirty="0" err="1">
                <a:solidFill>
                  <a:srgbClr val="FFC000"/>
                </a:solidFill>
              </a:rPr>
              <a:t>tf</a:t>
            </a:r>
            <a:r>
              <a:rPr lang="en-US" altLang="ko-KR" sz="1600" b="1" dirty="0">
                <a:solidFill>
                  <a:srgbClr val="FFC000"/>
                </a:solidFill>
              </a:rPr>
              <a:t>)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9AA8DB-28FD-4208-AFCC-0E99CF7C04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" b="12244"/>
          <a:stretch/>
        </p:blipFill>
        <p:spPr>
          <a:xfrm>
            <a:off x="8019926" y="2099003"/>
            <a:ext cx="3478239" cy="174879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4CF921C-6574-46E2-952A-999B6DDCEEB8}"/>
              </a:ext>
            </a:extLst>
          </p:cNvPr>
          <p:cNvSpPr/>
          <p:nvPr/>
        </p:nvSpPr>
        <p:spPr>
          <a:xfrm>
            <a:off x="4583164" y="4381500"/>
            <a:ext cx="2217670" cy="513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DBA87F-B2D8-4188-912B-B79F08C3062A}"/>
              </a:ext>
            </a:extLst>
          </p:cNvPr>
          <p:cNvSpPr/>
          <p:nvPr/>
        </p:nvSpPr>
        <p:spPr>
          <a:xfrm>
            <a:off x="4701308" y="4471188"/>
            <a:ext cx="19177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Linear</a:t>
            </a:r>
            <a:r>
              <a:rPr lang="ko-KR" altLang="en-US" sz="1100" dirty="0">
                <a:solidFill>
                  <a:schemeClr val="tx1"/>
                </a:solidFill>
              </a:rPr>
              <a:t>단 </a:t>
            </a:r>
            <a:r>
              <a:rPr lang="en-US" altLang="ko-KR" sz="1100" dirty="0">
                <a:solidFill>
                  <a:schemeClr val="tx1"/>
                </a:solidFill>
              </a:rPr>
              <a:t>feature fusion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C65DCC-9746-4180-A11F-4880D3AC370B}"/>
              </a:ext>
            </a:extLst>
          </p:cNvPr>
          <p:cNvSpPr/>
          <p:nvPr/>
        </p:nvSpPr>
        <p:spPr>
          <a:xfrm>
            <a:off x="2590800" y="3970880"/>
            <a:ext cx="1695450" cy="410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C34858-E1FC-4299-BB51-CDFF76612E99}"/>
              </a:ext>
            </a:extLst>
          </p:cNvPr>
          <p:cNvSpPr txBox="1"/>
          <p:nvPr/>
        </p:nvSpPr>
        <p:spPr>
          <a:xfrm>
            <a:off x="9759045" y="3979324"/>
            <a:ext cx="32896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C000"/>
                </a:solidFill>
              </a:rPr>
              <a:t>from </a:t>
            </a:r>
            <a:r>
              <a:rPr lang="en-US" altLang="ko-KR" sz="1100" b="1" dirty="0" err="1">
                <a:solidFill>
                  <a:srgbClr val="FFC000"/>
                </a:solidFill>
              </a:rPr>
              <a:t>freq</a:t>
            </a:r>
            <a:r>
              <a:rPr lang="en-US" altLang="ko-KR" sz="1100" b="1" dirty="0">
                <a:solidFill>
                  <a:srgbClr val="FFC000"/>
                </a:solidFill>
              </a:rPr>
              <a:t>-&gt;</a:t>
            </a:r>
            <a:r>
              <a:rPr lang="en-US" altLang="ko-KR" sz="1100" b="1" dirty="0" err="1">
                <a:solidFill>
                  <a:srgbClr val="FFC000"/>
                </a:solidFill>
              </a:rPr>
              <a:t>tf</a:t>
            </a:r>
            <a:r>
              <a:rPr lang="en-US" altLang="ko-KR" sz="1100" b="1" dirty="0">
                <a:solidFill>
                  <a:srgbClr val="FFC000"/>
                </a:solidFill>
              </a:rPr>
              <a:t>-&gt;signal</a:t>
            </a:r>
            <a:endParaRPr lang="ko-KR" altLang="en-US" sz="1100" b="1" dirty="0">
              <a:solidFill>
                <a:srgbClr val="FFC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6FEDC6-9702-4E1B-9F7B-D4CDCB4F6C52}"/>
              </a:ext>
            </a:extLst>
          </p:cNvPr>
          <p:cNvSpPr txBox="1"/>
          <p:nvPr/>
        </p:nvSpPr>
        <p:spPr>
          <a:xfrm>
            <a:off x="7022213" y="3909193"/>
            <a:ext cx="3289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C000"/>
                </a:solidFill>
              </a:rPr>
              <a:t>from </a:t>
            </a:r>
            <a:r>
              <a:rPr lang="en-US" altLang="ko-KR" sz="1200" b="1" dirty="0" err="1">
                <a:solidFill>
                  <a:srgbClr val="FFC000"/>
                </a:solidFill>
              </a:rPr>
              <a:t>singal</a:t>
            </a:r>
            <a:r>
              <a:rPr lang="en-US" altLang="ko-KR" sz="1200" b="1" dirty="0">
                <a:solidFill>
                  <a:srgbClr val="FFC000"/>
                </a:solidFill>
              </a:rPr>
              <a:t>-&gt;</a:t>
            </a:r>
            <a:r>
              <a:rPr lang="en-US" altLang="ko-KR" sz="1200" b="1" dirty="0" err="1">
                <a:solidFill>
                  <a:srgbClr val="FFC000"/>
                </a:solidFill>
              </a:rPr>
              <a:t>tf</a:t>
            </a:r>
            <a:r>
              <a:rPr lang="en-US" altLang="ko-KR" sz="1200" b="1" dirty="0">
                <a:solidFill>
                  <a:srgbClr val="FFC000"/>
                </a:solidFill>
              </a:rPr>
              <a:t>-&gt;signal</a:t>
            </a:r>
          </a:p>
          <a:p>
            <a:pPr algn="ctr"/>
            <a:r>
              <a:rPr lang="en-US" altLang="ko-KR" sz="1200" b="1" dirty="0">
                <a:solidFill>
                  <a:srgbClr val="FFC000"/>
                </a:solidFill>
              </a:rPr>
              <a:t>(</a:t>
            </a:r>
            <a:r>
              <a:rPr lang="en-US" altLang="ko-KR" sz="1200" b="1" dirty="0" err="1">
                <a:solidFill>
                  <a:srgbClr val="FFC000"/>
                </a:solidFill>
              </a:rPr>
              <a:t>beatgan</a:t>
            </a:r>
            <a:r>
              <a:rPr lang="en-US" altLang="ko-KR" sz="1200" b="1" dirty="0">
                <a:solidFill>
                  <a:srgbClr val="FFC000"/>
                </a:solidFill>
              </a:rPr>
              <a:t> +</a:t>
            </a:r>
            <a:r>
              <a:rPr lang="en-US" altLang="ko-KR" sz="1200" b="1" dirty="0" err="1">
                <a:solidFill>
                  <a:srgbClr val="FFC000"/>
                </a:solidFill>
              </a:rPr>
              <a:t>tf</a:t>
            </a:r>
            <a:r>
              <a:rPr lang="en-US" altLang="ko-KR" sz="1200" b="1" dirty="0">
                <a:solidFill>
                  <a:srgbClr val="FFC000"/>
                </a:solidFill>
              </a:rPr>
              <a:t>)</a:t>
            </a:r>
            <a:endParaRPr lang="ko-KR" altLang="en-US" sz="1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42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1003</Words>
  <Application>Microsoft Office PowerPoint</Application>
  <PresentationFormat>와이드스크린</PresentationFormat>
  <Paragraphs>210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11/16 발표자료</vt:lpstr>
      <vt:lpstr>ndf=48</vt:lpstr>
      <vt:lpstr>Linear단 feature fusion에 transformer 사용</vt:lpstr>
      <vt:lpstr>PowerPoint 프레젠테이션</vt:lpstr>
      <vt:lpstr>signal-&gt;tf-&gt;signal </vt:lpstr>
      <vt:lpstr>freq-&gt;tf-&gt;signal </vt:lpstr>
      <vt:lpstr>Pretrained encoder </vt:lpstr>
      <vt:lpstr>Pretrained encoder </vt:lpstr>
      <vt:lpstr>Token 256모델 + Pretrained Linear layer, encoder</vt:lpstr>
      <vt:lpstr>PowerPoint 프레젠테이션</vt:lpstr>
      <vt:lpstr>Token=128 모델, Pretrained Linear layer, encoder</vt:lpstr>
      <vt:lpstr>Token=128 모델, Pretrained Linear layer, encoder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11/16 발표자료</dc:title>
  <dc:creator>이 해님</dc:creator>
  <cp:lastModifiedBy>이 해님</cp:lastModifiedBy>
  <cp:revision>10</cp:revision>
  <dcterms:created xsi:type="dcterms:W3CDTF">2021-11-14T19:53:53Z</dcterms:created>
  <dcterms:modified xsi:type="dcterms:W3CDTF">2021-11-16T03:14:03Z</dcterms:modified>
</cp:coreProperties>
</file>