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0" r:id="rId6"/>
    <p:sldId id="258" r:id="rId7"/>
    <p:sldId id="267" r:id="rId8"/>
    <p:sldId id="265" r:id="rId9"/>
    <p:sldId id="268" r:id="rId10"/>
    <p:sldId id="271" r:id="rId11"/>
    <p:sldId id="269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5" autoAdjust="0"/>
    <p:restoredTop sz="71856" autoAdjust="0"/>
  </p:normalViewPr>
  <p:slideViewPr>
    <p:cSldViewPr snapToGrid="0">
      <p:cViewPr varScale="1">
        <p:scale>
          <a:sx n="75" d="100"/>
          <a:sy n="75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2FC4-DFA6-4606-B482-D7AC35292DD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2D181-CFEE-486B-B774-E649EED8D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80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</a:t>
            </a:r>
            <a:r>
              <a:rPr lang="en-US" altLang="ko-KR" dirty="0"/>
              <a:t>: </a:t>
            </a:r>
            <a:r>
              <a:rPr lang="ko-KR" altLang="en-US" dirty="0"/>
              <a:t> 클래스 중심</a:t>
            </a:r>
            <a:endParaRPr lang="en-US" altLang="ko-KR" dirty="0"/>
          </a:p>
          <a:p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들어오는 피처</a:t>
            </a:r>
            <a:r>
              <a:rPr lang="en-US" altLang="ko-KR" dirty="0"/>
              <a:t>(x) </a:t>
            </a:r>
            <a:r>
              <a:rPr lang="ko-KR" altLang="en-US" dirty="0"/>
              <a:t>웨이트</a:t>
            </a:r>
            <a:r>
              <a:rPr lang="en-US" altLang="ko-KR" dirty="0"/>
              <a:t>(</a:t>
            </a:r>
            <a:r>
              <a:rPr lang="ko-KR" altLang="en-US" dirty="0"/>
              <a:t>클래스 중심</a:t>
            </a:r>
            <a:r>
              <a:rPr lang="en-US" altLang="ko-KR" dirty="0"/>
              <a:t>)</a:t>
            </a:r>
            <a:r>
              <a:rPr lang="ko-KR" altLang="en-US" dirty="0"/>
              <a:t> 사이의 앵글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세타영역에</a:t>
            </a:r>
            <a:r>
              <a:rPr lang="ko-KR" altLang="en-US" dirty="0"/>
              <a:t> </a:t>
            </a:r>
            <a:r>
              <a:rPr lang="en-US" altLang="ko-KR" dirty="0"/>
              <a:t>m</a:t>
            </a:r>
            <a:r>
              <a:rPr lang="ko-KR" altLang="en-US" dirty="0"/>
              <a:t>만큼의 마진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 err="1"/>
              <a:t>같은건</a:t>
            </a:r>
            <a:r>
              <a:rPr lang="ko-KR" altLang="en-US" dirty="0"/>
              <a:t> 더 잘 모이고 다른 클래스 간의 거리는 더 멀게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J</a:t>
            </a:r>
            <a:r>
              <a:rPr lang="ko-KR" altLang="en-US" dirty="0" err="1"/>
              <a:t>는클라스</a:t>
            </a: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S*cos</a:t>
            </a:r>
            <a:r>
              <a:rPr lang="ko-KR" altLang="en-US" dirty="0" err="1"/>
              <a:t>세타</a:t>
            </a:r>
            <a:r>
              <a:rPr lang="en-US" altLang="ko-KR" dirty="0"/>
              <a:t>j &lt;&lt; j</a:t>
            </a:r>
            <a:r>
              <a:rPr lang="ko-KR" altLang="en-US" dirty="0" err="1"/>
              <a:t>클라스에</a:t>
            </a:r>
            <a:r>
              <a:rPr lang="ko-KR" altLang="en-US" dirty="0"/>
              <a:t> 속할 확률</a:t>
            </a: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2D181-CFEE-486B-B774-E649EED8D3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4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Last conv +b n + drop =&gt; 512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2D181-CFEE-486B-B774-E649EED8D3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4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Last conv +b n + drop =&gt; 512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2D181-CFEE-486B-B774-E649EED8D3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36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A0508-2F53-4500-A681-8B764F854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197377-D513-4D7D-8F07-489D42957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243A4-8AF7-431C-AB18-9F33421D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2B25-AF2D-4208-A370-F22F01E05A3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92A1C-42E8-4C79-B215-6C7B893E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08321-A636-4326-8915-2967B6D8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9CCA-CA81-492E-83F4-5A3B4AC79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8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38227-D4E7-4E2C-9EA6-5C137CE1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163DD2-5A0D-41A8-A82C-05B323916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587E9-BF2D-4568-8D7A-C035304F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2B25-AF2D-4208-A370-F22F01E05A3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E9C47-9842-4C8D-B8DD-D1170D73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1F280-4B7D-43BC-B112-D8966B8D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9CCA-CA81-492E-83F4-5A3B4AC79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8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69F753-E630-4C7F-9275-B8065D84F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2D3E50-3063-424D-BFE2-5D174C312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F055D-28F5-4DA8-B280-EA28F3EB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2B25-AF2D-4208-A370-F22F01E05A3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579A3-42C2-4865-AC6E-CB068F7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C2453-02F5-46BB-801A-07E229C8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9CCA-CA81-492E-83F4-5A3B4AC79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54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242AC-0AA7-48C3-83FC-0A266AC7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A15C0-4D21-4030-AF6F-377610DFC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368DB-950B-47C0-91CC-24C1BD7F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2B25-AF2D-4208-A370-F22F01E05A3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861C2-7B91-4B35-ACAC-1425AE78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032E7-0EB8-44C5-AC51-894062AA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9CCA-CA81-492E-83F4-5A3B4AC79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C9D60-CDB8-4D17-AF0D-2EB658E4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38E31-8C17-43B5-BE67-84CABB675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6D54C-8B27-484A-940A-5A1246C0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2B25-AF2D-4208-A370-F22F01E05A3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16E73-66B4-419F-A949-A34EEAA3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8F8F7-A83A-45AB-A445-00C29313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9CCA-CA81-492E-83F4-5A3B4AC79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97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F134E-40FC-47CA-A217-D138A2C9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2AA97-AC31-40C2-9400-3818AAF9D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3BA846-859A-4977-8321-6379AFF64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044D1-276B-4F85-8B95-EF6182A0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2B25-AF2D-4208-A370-F22F01E05A3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B058F7-F63C-4666-90C9-47BED977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7C179C-8D6F-40CE-9E97-04F24854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9CCA-CA81-492E-83F4-5A3B4AC79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EFBA1-3177-439E-937B-57C7362E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A2952-7327-4643-AE27-9FED2B69A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823AD2-FDCB-418A-A8EE-976149959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FB2B7-3998-45C1-A7C6-7D89D863C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5664A8-E169-4DAC-A293-E18A4B132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72EC82-1C7C-43F5-AFE4-940954EC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2B25-AF2D-4208-A370-F22F01E05A3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58760E-ADBB-47E3-9D1E-B41C3A15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529C69-4A16-4382-B135-21A445EB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9CCA-CA81-492E-83F4-5A3B4AC79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18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EEBB5-C670-4E8F-A4B6-6342C245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9F1CB6-7F19-47FF-A43E-27BA5F08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2B25-AF2D-4208-A370-F22F01E05A3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BB5F78-FDFC-4BA8-8186-196C573A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7F090-9722-4399-A323-2A4783CF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9CCA-CA81-492E-83F4-5A3B4AC79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51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994B56-34C2-4512-9B30-D8D2EEF3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2B25-AF2D-4208-A370-F22F01E05A3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DAC868-7A40-4EDD-AB35-266C5A21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0AB273-F277-4FAA-BAA2-4D74349A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9CCA-CA81-492E-83F4-5A3B4AC79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8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19486-2C8E-4BCA-B405-4B973C16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F6D36-26C2-4C37-8EAB-F5CDB5D3C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7FB054-0F07-4108-A195-163C85AE4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7699C1-C0D1-4E10-A7BC-48D68CF5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2B25-AF2D-4208-A370-F22F01E05A3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82272B-43D2-45C3-A974-ED452392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0BF89B-4050-4A2C-A1E6-61CC83F9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9CCA-CA81-492E-83F4-5A3B4AC79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39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4DB60-0DD8-4762-9BD2-90D115C6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8EA3A4-4213-4382-A86A-D64916A2E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DA005-4868-4122-ACBA-86BA480BD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F0413-F1C2-47E3-9DEE-62E90125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2B25-AF2D-4208-A370-F22F01E05A3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CFEAD5-642B-41CA-AB6E-298790F2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083691-D5D1-497C-907E-CEF4E6A8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9CCA-CA81-492E-83F4-5A3B4AC79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3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A72861-E099-43E0-AD23-316BB4E6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23A21C-C400-4FC9-8E6E-34A5BA467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DFF51-ED49-4011-B0C7-58BB587E3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42B25-AF2D-4208-A370-F22F01E05A3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339C4-E6CA-4117-B9BB-1F57AAFD5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EA9F3-D843-4F0C-9FE6-7E0B07DD7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69CCA-CA81-492E-83F4-5A3B4AC79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12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DD660-FF3D-4150-A374-23EA35BAA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12/1 </a:t>
            </a:r>
            <a:r>
              <a:rPr lang="ko-KR" altLang="en-US" dirty="0"/>
              <a:t>발표자료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797481-89B7-43AF-AC2B-F86AD2C95D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2018110654 </a:t>
            </a:r>
            <a:r>
              <a:rPr lang="ko-KR" altLang="en-US" dirty="0"/>
              <a:t>이해님</a:t>
            </a:r>
          </a:p>
        </p:txBody>
      </p:sp>
    </p:spTree>
    <p:extLst>
      <p:ext uri="{BB962C8B-B14F-4D97-AF65-F5344CB8AC3E}">
        <p14:creationId xmlns:p14="http://schemas.microsoft.com/office/powerpoint/2010/main" val="384412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E5828-4598-4AF8-B217-91E13FC1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6" y="-13218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Arcface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D7CB78-085F-475E-A137-AB7D897DD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87" y="1389062"/>
            <a:ext cx="5929313" cy="4708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372F09-86A7-4CE1-977B-9E0E748CF33B}"/>
              </a:ext>
            </a:extLst>
          </p:cNvPr>
          <p:cNvSpPr txBox="1"/>
          <p:nvPr/>
        </p:nvSpPr>
        <p:spPr>
          <a:xfrm>
            <a:off x="7658100" y="2173535"/>
            <a:ext cx="3797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Intra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같은 </a:t>
            </a:r>
            <a:r>
              <a:rPr lang="en-US" altLang="ko-KR" dirty="0"/>
              <a:t>class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낮을 수록 좋음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CASIA : 2</a:t>
            </a:r>
            <a:r>
              <a:rPr lang="ko-KR" altLang="en-US" dirty="0"/>
              <a:t>번째로 작음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LFW : 2</a:t>
            </a:r>
            <a:r>
              <a:rPr lang="ko-KR" altLang="en-US" dirty="0"/>
              <a:t>번째로 작음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Inter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다른 </a:t>
            </a:r>
            <a:r>
              <a:rPr lang="en-US" altLang="ko-KR" dirty="0"/>
              <a:t>class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높을 수록 좋음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CASIA : </a:t>
            </a:r>
            <a:r>
              <a:rPr lang="ko-KR" altLang="en-US" dirty="0"/>
              <a:t>가장 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LFW : </a:t>
            </a:r>
            <a:r>
              <a:rPr lang="ko-KR" altLang="en-US" dirty="0"/>
              <a:t>두번째로 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168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E5828-4598-4AF8-B217-91E13FC1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6" y="-13218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92EAF7-E13C-445C-B08C-C93C84AE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31" y="530601"/>
            <a:ext cx="89820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3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E5828-4598-4AF8-B217-91E13FC1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6" y="-13218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F02BB-2CEB-44B9-9D24-354DD5818D3E}"/>
              </a:ext>
            </a:extLst>
          </p:cNvPr>
          <p:cNvSpPr txBox="1"/>
          <p:nvPr/>
        </p:nvSpPr>
        <p:spPr>
          <a:xfrm>
            <a:off x="3543300" y="3429000"/>
            <a:ext cx="612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 </a:t>
            </a:r>
            <a:r>
              <a:rPr lang="ko-KR" altLang="en-US" dirty="0"/>
              <a:t>사용 불가로 인해 실험 결과를 얻지 못함</a:t>
            </a:r>
          </a:p>
        </p:txBody>
      </p:sp>
    </p:spTree>
    <p:extLst>
      <p:ext uri="{BB962C8B-B14F-4D97-AF65-F5344CB8AC3E}">
        <p14:creationId xmlns:p14="http://schemas.microsoft.com/office/powerpoint/2010/main" val="327666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E5828-4598-4AF8-B217-91E13FC1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6" y="-13218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Arcface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00D89-9443-469A-83C9-3D9DDD6AB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4" y="1472699"/>
            <a:ext cx="11931316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 err="1">
                <a:latin typeface="+mj-lt"/>
              </a:rPr>
              <a:t>Softmax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처럼 </a:t>
            </a:r>
            <a:r>
              <a:rPr lang="en-US" altLang="ko-KR" sz="2000" dirty="0">
                <a:latin typeface="+mj-lt"/>
              </a:rPr>
              <a:t>train</a:t>
            </a:r>
            <a:r>
              <a:rPr lang="ko-KR" altLang="en-US" sz="2000" dirty="0">
                <a:latin typeface="+mj-lt"/>
              </a:rPr>
              <a:t>에서 다중 클래스 분류기를 훈련시키는 방법</a:t>
            </a:r>
            <a:endParaRPr lang="en-US" altLang="ko-KR" sz="20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+mj-lt"/>
              </a:rPr>
              <a:t>  - </a:t>
            </a:r>
            <a:r>
              <a:rPr lang="ko-KR" altLang="en-US" sz="2000" dirty="0">
                <a:latin typeface="+mj-lt"/>
              </a:rPr>
              <a:t>사이즈가 커지면 선형적으로 연산이 증가 함</a:t>
            </a:r>
            <a:endParaRPr lang="en-US" altLang="ko-KR" sz="20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+mj-lt"/>
              </a:rPr>
              <a:t>  - </a:t>
            </a:r>
            <a:r>
              <a:rPr lang="ko-KR" altLang="en-US" sz="2000" dirty="0">
                <a:latin typeface="+mj-lt"/>
              </a:rPr>
              <a:t>개방형 분류에서는 한계가 있다</a:t>
            </a:r>
            <a:endParaRPr lang="en-US" altLang="ko-KR" sz="20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+mj-lt"/>
              </a:rPr>
              <a:t>2. triplet-loss </a:t>
            </a:r>
            <a:r>
              <a:rPr lang="ko-KR" altLang="en-US" sz="2000" dirty="0">
                <a:latin typeface="+mj-lt"/>
              </a:rPr>
              <a:t>처럼 </a:t>
            </a:r>
            <a:r>
              <a:rPr lang="ko-KR" altLang="en-US" sz="2000" dirty="0" err="1">
                <a:latin typeface="+mj-lt"/>
              </a:rPr>
              <a:t>임베딩을</a:t>
            </a:r>
            <a:r>
              <a:rPr lang="ko-KR" altLang="en-US" sz="2000" dirty="0">
                <a:latin typeface="+mj-lt"/>
              </a:rPr>
              <a:t> 직접 학습</a:t>
            </a:r>
            <a:endParaRPr lang="en-US" altLang="ko-KR" sz="20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+mj-lt"/>
              </a:rPr>
              <a:t>   - 3</a:t>
            </a:r>
            <a:r>
              <a:rPr lang="ko-KR" altLang="en-US" sz="2000" dirty="0">
                <a:latin typeface="+mj-lt"/>
              </a:rPr>
              <a:t>가지 데이터를 다양한 조합으로 만들어야 되기때문에 큰 데이터셋에서 비효율적</a:t>
            </a:r>
            <a:endParaRPr lang="en-US" altLang="ko-K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308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E5828-4598-4AF8-B217-91E13FC1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6" y="-13218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Arcface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00D89-9443-469A-83C9-3D9DDD6AB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4" y="1472699"/>
            <a:ext cx="11931316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 err="1">
                <a:latin typeface="+mj-lt"/>
              </a:rPr>
              <a:t>Softmax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에 </a:t>
            </a:r>
            <a:r>
              <a:rPr lang="en-US" altLang="ko-KR" sz="2000" dirty="0">
                <a:latin typeface="+mj-lt"/>
              </a:rPr>
              <a:t>angular margin </a:t>
            </a:r>
            <a:r>
              <a:rPr lang="ko-KR" altLang="en-US" sz="2000" dirty="0">
                <a:latin typeface="+mj-lt"/>
              </a:rPr>
              <a:t>추가</a:t>
            </a:r>
            <a:r>
              <a:rPr lang="en-US" altLang="ko-KR" sz="1600" dirty="0">
                <a:latin typeface="+mj-lt"/>
              </a:rPr>
              <a:t> </a:t>
            </a:r>
            <a:endParaRPr lang="en-US" altLang="ko-KR" sz="20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+mj-lt"/>
              </a:rPr>
              <a:t>  - </a:t>
            </a:r>
            <a:r>
              <a:rPr lang="ko-KR" altLang="en-US" sz="2000" dirty="0">
                <a:latin typeface="+mj-lt"/>
              </a:rPr>
              <a:t> 손실함수를 계산하기 위해 정확한 값이 아닌 근사치 사용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불안정한 훈련</a:t>
            </a:r>
            <a:endParaRPr lang="en-US" altLang="ko-KR" sz="20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+mj-lt"/>
              </a:rPr>
              <a:t>2. </a:t>
            </a:r>
            <a:r>
              <a:rPr lang="en-US" altLang="ko-KR" sz="2000" dirty="0" err="1">
                <a:latin typeface="+mj-lt"/>
              </a:rPr>
              <a:t>cosFace</a:t>
            </a:r>
            <a:endParaRPr lang="en-US" altLang="ko-KR" sz="20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+mj-lt"/>
              </a:rPr>
              <a:t>    - </a:t>
            </a:r>
            <a:r>
              <a:rPr lang="ko-KR" altLang="en-US" sz="2000" dirty="0">
                <a:latin typeface="+mj-lt"/>
              </a:rPr>
              <a:t>직접 목표 </a:t>
            </a:r>
            <a:r>
              <a:rPr lang="ko-KR" altLang="en-US" sz="2000" dirty="0" err="1">
                <a:latin typeface="+mj-lt"/>
              </a:rPr>
              <a:t>로짓에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cosine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margin</a:t>
            </a:r>
            <a:r>
              <a:rPr lang="ko-KR" altLang="en-US" sz="2000" dirty="0">
                <a:latin typeface="+mj-lt"/>
              </a:rPr>
              <a:t> </a:t>
            </a:r>
            <a:r>
              <a:rPr lang="ko-KR" altLang="en-US" sz="2000" dirty="0" err="1">
                <a:latin typeface="+mj-lt"/>
              </a:rPr>
              <a:t>패널티를</a:t>
            </a:r>
            <a:r>
              <a:rPr lang="ko-KR" altLang="en-US" sz="2000" dirty="0">
                <a:latin typeface="+mj-lt"/>
              </a:rPr>
              <a:t> 추가</a:t>
            </a:r>
            <a:endParaRPr lang="en-US" altLang="ko-KR" sz="20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562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E5828-4598-4AF8-B217-91E13FC1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6" y="-13218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Arcface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00D89-9443-469A-83C9-3D9DDD6AB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4" y="1472699"/>
            <a:ext cx="1193131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err="1">
                <a:latin typeface="+mj-lt"/>
              </a:rPr>
              <a:t>Arcface</a:t>
            </a:r>
            <a:r>
              <a:rPr lang="en-US" altLang="ko-KR" sz="2000" dirty="0">
                <a:latin typeface="+mj-lt"/>
              </a:rPr>
              <a:t> : </a:t>
            </a:r>
            <a:r>
              <a:rPr lang="ko-KR" altLang="en-US" sz="2000" dirty="0">
                <a:latin typeface="+mj-lt"/>
              </a:rPr>
              <a:t>기존 방법보다 각 클래스의 차별성 정보를 더 잘 부여 </a:t>
            </a:r>
            <a:r>
              <a:rPr lang="en-US" altLang="ko-KR" sz="2000" dirty="0">
                <a:latin typeface="+mj-lt"/>
              </a:rPr>
              <a:t>&amp; </a:t>
            </a:r>
            <a:r>
              <a:rPr lang="ko-KR" altLang="en-US" sz="2000" dirty="0">
                <a:latin typeface="+mj-lt"/>
              </a:rPr>
              <a:t>안정적인 학습</a:t>
            </a:r>
            <a:endParaRPr lang="en-US" altLang="ko-KR" sz="20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+mj-lt"/>
              </a:rPr>
              <a:t>1. </a:t>
            </a:r>
            <a:r>
              <a:rPr lang="ko-KR" altLang="en-US" sz="2000" dirty="0">
                <a:latin typeface="+mj-lt"/>
              </a:rPr>
              <a:t>두 데이터 간의 각도 정보 넣기</a:t>
            </a:r>
            <a:endParaRPr lang="en-US" altLang="ko-KR" sz="20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+mj-lt"/>
              </a:rPr>
              <a:t>     - </a:t>
            </a:r>
            <a:r>
              <a:rPr lang="ko-KR" altLang="en-US" sz="2000" dirty="0">
                <a:latin typeface="+mj-lt"/>
              </a:rPr>
              <a:t>두 </a:t>
            </a:r>
            <a:r>
              <a:rPr lang="en-US" altLang="ko-KR" sz="2000" dirty="0">
                <a:latin typeface="+mj-lt"/>
              </a:rPr>
              <a:t>feature</a:t>
            </a:r>
            <a:r>
              <a:rPr lang="ko-KR" altLang="en-US" sz="2000" dirty="0">
                <a:latin typeface="+mj-lt"/>
              </a:rPr>
              <a:t>를 내적 한 뒤 </a:t>
            </a:r>
            <a:r>
              <a:rPr lang="en-US" altLang="ko-KR" sz="2000" dirty="0">
                <a:latin typeface="+mj-lt"/>
              </a:rPr>
              <a:t>arc cosine </a:t>
            </a:r>
            <a:r>
              <a:rPr lang="ko-KR" altLang="en-US" sz="2000" dirty="0">
                <a:latin typeface="+mj-lt"/>
              </a:rPr>
              <a:t>함수를 통해 데이터 간의 각도 정보를 얻음</a:t>
            </a:r>
            <a:endParaRPr lang="en-US" altLang="ko-KR" sz="20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+mj-lt"/>
              </a:rPr>
              <a:t>2. Angular margin </a:t>
            </a:r>
            <a:r>
              <a:rPr lang="ko-KR" altLang="en-US" sz="2000" dirty="0">
                <a:latin typeface="+mj-lt"/>
              </a:rPr>
              <a:t>추가</a:t>
            </a:r>
            <a:endParaRPr lang="en-US" altLang="ko-KR" sz="20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+mj-lt"/>
              </a:rPr>
              <a:t>      - </a:t>
            </a:r>
            <a:r>
              <a:rPr lang="ko-KR" altLang="en-US" sz="2000" dirty="0">
                <a:latin typeface="+mj-lt"/>
              </a:rPr>
              <a:t>얻은 각도에 </a:t>
            </a:r>
            <a:r>
              <a:rPr lang="en-US" altLang="ko-KR" sz="2000" dirty="0">
                <a:latin typeface="+mj-lt"/>
              </a:rPr>
              <a:t>angular </a:t>
            </a:r>
            <a:r>
              <a:rPr lang="ko-KR" altLang="en-US" sz="2000" dirty="0">
                <a:latin typeface="+mj-lt"/>
              </a:rPr>
              <a:t>마진을 추가하고</a:t>
            </a:r>
            <a:r>
              <a:rPr lang="en-US" altLang="ko-KR" sz="2000" dirty="0">
                <a:latin typeface="+mj-lt"/>
              </a:rPr>
              <a:t>, cosine </a:t>
            </a:r>
            <a:r>
              <a:rPr lang="ko-KR" altLang="en-US" sz="2000" dirty="0">
                <a:latin typeface="+mj-lt"/>
              </a:rPr>
              <a:t>함수를 통해 목표 </a:t>
            </a:r>
            <a:r>
              <a:rPr lang="en-US" altLang="ko-KR" sz="2000" dirty="0">
                <a:latin typeface="+mj-lt"/>
              </a:rPr>
              <a:t>logit </a:t>
            </a:r>
            <a:r>
              <a:rPr lang="ko-KR" altLang="en-US" sz="2000" dirty="0">
                <a:latin typeface="+mj-lt"/>
              </a:rPr>
              <a:t>추출</a:t>
            </a:r>
            <a:endParaRPr lang="en-US" altLang="ko-KR" sz="20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+mj-lt"/>
              </a:rPr>
              <a:t>3. Rescale </a:t>
            </a:r>
            <a:r>
              <a:rPr lang="ko-KR" altLang="en-US" sz="2000" dirty="0">
                <a:latin typeface="+mj-lt"/>
              </a:rPr>
              <a:t>및 </a:t>
            </a:r>
            <a:r>
              <a:rPr lang="en-US" altLang="ko-KR" sz="2000" dirty="0" err="1">
                <a:latin typeface="+mj-lt"/>
              </a:rPr>
              <a:t>softmax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적용</a:t>
            </a:r>
            <a:endParaRPr lang="en-US" altLang="ko-KR" sz="20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+mj-lt"/>
              </a:rPr>
              <a:t>       - </a:t>
            </a:r>
            <a:r>
              <a:rPr lang="ko-KR" altLang="en-US" sz="2000" dirty="0">
                <a:latin typeface="+mj-lt"/>
              </a:rPr>
              <a:t>모든 </a:t>
            </a:r>
            <a:r>
              <a:rPr lang="ko-KR" altLang="en-US" sz="2000" dirty="0" err="1">
                <a:latin typeface="+mj-lt"/>
              </a:rPr>
              <a:t>로짓을</a:t>
            </a:r>
            <a:r>
              <a:rPr lang="ko-KR" altLang="en-US" sz="2000" dirty="0">
                <a:latin typeface="+mj-lt"/>
              </a:rPr>
              <a:t> 고정된 </a:t>
            </a:r>
            <a:r>
              <a:rPr lang="en-US" altLang="ko-KR" sz="2000" dirty="0">
                <a:latin typeface="+mj-lt"/>
              </a:rPr>
              <a:t>feature norm</a:t>
            </a:r>
            <a:r>
              <a:rPr lang="ko-KR" altLang="en-US" sz="2000" dirty="0">
                <a:latin typeface="+mj-lt"/>
              </a:rPr>
              <a:t>에 따라 </a:t>
            </a:r>
            <a:r>
              <a:rPr lang="en-US" altLang="ko-KR" sz="2000" dirty="0">
                <a:latin typeface="+mj-lt"/>
              </a:rPr>
              <a:t>re-scale</a:t>
            </a:r>
            <a:r>
              <a:rPr lang="ko-KR" altLang="en-US" sz="2000" dirty="0">
                <a:latin typeface="+mj-lt"/>
              </a:rPr>
              <a:t>하고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그 </a:t>
            </a:r>
            <a:r>
              <a:rPr lang="ko-KR" altLang="en-US" sz="2000" dirty="0" err="1">
                <a:latin typeface="+mj-lt"/>
              </a:rPr>
              <a:t>로짓을</a:t>
            </a:r>
            <a:r>
              <a:rPr lang="ko-KR" altLang="en-US" sz="2000" dirty="0">
                <a:latin typeface="+mj-lt"/>
              </a:rPr>
              <a:t> 기반으로 </a:t>
            </a:r>
            <a:r>
              <a:rPr lang="en-US" altLang="ko-KR" sz="2000" dirty="0" err="1">
                <a:latin typeface="+mj-lt"/>
              </a:rPr>
              <a:t>softmax</a:t>
            </a:r>
            <a:r>
              <a:rPr lang="en-US" altLang="ko-KR" sz="2000" dirty="0">
                <a:latin typeface="+mj-lt"/>
              </a:rPr>
              <a:t> loss</a:t>
            </a:r>
            <a:r>
              <a:rPr lang="ko-KR" altLang="en-US" sz="2000" dirty="0">
                <a:latin typeface="+mj-lt"/>
              </a:rPr>
              <a:t>를 수행</a:t>
            </a:r>
            <a:endParaRPr lang="en-US" altLang="ko-K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927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E5828-4598-4AF8-B217-91E13FC1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6" y="-13218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Arcface</a:t>
            </a: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FED3F5-B109-4F81-847D-15DDA28F3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58" r="371" b="53143"/>
          <a:stretch/>
        </p:blipFill>
        <p:spPr>
          <a:xfrm>
            <a:off x="116306" y="914015"/>
            <a:ext cx="11547799" cy="208066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69B73C95-7BE7-4E44-8CE6-0B7E89F19E10}"/>
              </a:ext>
            </a:extLst>
          </p:cNvPr>
          <p:cNvGrpSpPr/>
          <p:nvPr/>
        </p:nvGrpSpPr>
        <p:grpSpPr>
          <a:xfrm>
            <a:off x="70424" y="3498387"/>
            <a:ext cx="10109392" cy="1936281"/>
            <a:chOff x="522514" y="4132162"/>
            <a:chExt cx="10109392" cy="193628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23DB4E5-AC0F-42FD-B7C9-68375656B2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2771" r="29576" b="57325"/>
            <a:stretch/>
          </p:blipFill>
          <p:spPr>
            <a:xfrm>
              <a:off x="1906248" y="4795983"/>
              <a:ext cx="8725658" cy="127246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B725E47-491B-48C4-90C5-3957428D2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2631" r="29576" b="76687"/>
            <a:stretch/>
          </p:blipFill>
          <p:spPr>
            <a:xfrm>
              <a:off x="522514" y="4132162"/>
              <a:ext cx="7903856" cy="618588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028A5B-2141-4EAF-B4D0-4BAFF7962BB3}"/>
              </a:ext>
            </a:extLst>
          </p:cNvPr>
          <p:cNvSpPr/>
          <p:nvPr/>
        </p:nvSpPr>
        <p:spPr>
          <a:xfrm>
            <a:off x="6643204" y="1733493"/>
            <a:ext cx="381965" cy="3605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F295D-6B6A-4B44-B002-1C2AFABD971B}"/>
              </a:ext>
            </a:extLst>
          </p:cNvPr>
          <p:cNvSpPr txBox="1"/>
          <p:nvPr/>
        </p:nvSpPr>
        <p:spPr>
          <a:xfrm>
            <a:off x="6834186" y="1274376"/>
            <a:ext cx="245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1. bias </a:t>
            </a:r>
            <a:r>
              <a:rPr lang="ko-KR" altLang="en-US" dirty="0">
                <a:solidFill>
                  <a:srgbClr val="7030A0"/>
                </a:solidFill>
              </a:rPr>
              <a:t>제거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877932-BAE5-444E-8F2D-1AC87930556E}"/>
              </a:ext>
            </a:extLst>
          </p:cNvPr>
          <p:cNvSpPr/>
          <p:nvPr/>
        </p:nvSpPr>
        <p:spPr>
          <a:xfrm>
            <a:off x="5548797" y="1643708"/>
            <a:ext cx="956175" cy="45032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C74483-15A6-445B-8D50-B43C25E1BCAE}"/>
              </a:ext>
            </a:extLst>
          </p:cNvPr>
          <p:cNvSpPr/>
          <p:nvPr/>
        </p:nvSpPr>
        <p:spPr>
          <a:xfrm>
            <a:off x="5581417" y="4179447"/>
            <a:ext cx="956175" cy="45032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82867D04-A1D7-4EA5-BD90-A9AEE4A58D8D}"/>
              </a:ext>
            </a:extLst>
          </p:cNvPr>
          <p:cNvSpPr/>
          <p:nvPr/>
        </p:nvSpPr>
        <p:spPr>
          <a:xfrm>
            <a:off x="6866700" y="2722291"/>
            <a:ext cx="158469" cy="163453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3731CE-505D-46AC-97D6-226DD465AE36}"/>
              </a:ext>
            </a:extLst>
          </p:cNvPr>
          <p:cNvSpPr/>
          <p:nvPr/>
        </p:nvSpPr>
        <p:spPr>
          <a:xfrm>
            <a:off x="6273102" y="2183818"/>
            <a:ext cx="1134695" cy="32852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791AB4-B1E7-4DE4-B853-ECFD09BC70E1}"/>
              </a:ext>
            </a:extLst>
          </p:cNvPr>
          <p:cNvSpPr/>
          <p:nvPr/>
        </p:nvSpPr>
        <p:spPr>
          <a:xfrm>
            <a:off x="6886983" y="4657085"/>
            <a:ext cx="1134695" cy="4180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5AFFBD-50D2-41AA-A608-5D2D8599F454}"/>
              </a:ext>
            </a:extLst>
          </p:cNvPr>
          <p:cNvSpPr txBox="1"/>
          <p:nvPr/>
        </p:nvSpPr>
        <p:spPr>
          <a:xfrm>
            <a:off x="7354277" y="2905049"/>
            <a:ext cx="457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weight</a:t>
            </a:r>
            <a:r>
              <a:rPr lang="ko-KR" altLang="en-US" dirty="0"/>
              <a:t>와 데이터</a:t>
            </a:r>
            <a:r>
              <a:rPr lang="en-US" altLang="ko-KR" dirty="0"/>
              <a:t>(x)</a:t>
            </a:r>
            <a:r>
              <a:rPr lang="ko-KR" altLang="en-US" dirty="0"/>
              <a:t>를 정규화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11A1839-2315-43F9-9201-5424F5605E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65" t="2365"/>
          <a:stretch/>
        </p:blipFill>
        <p:spPr>
          <a:xfrm>
            <a:off x="7750101" y="3344879"/>
            <a:ext cx="2476500" cy="11144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CED0D17-BE8F-48FC-9322-9916857D7CB8}"/>
              </a:ext>
            </a:extLst>
          </p:cNvPr>
          <p:cNvSpPr txBox="1"/>
          <p:nvPr/>
        </p:nvSpPr>
        <p:spPr>
          <a:xfrm>
            <a:off x="670973" y="5978234"/>
            <a:ext cx="1166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Bias </a:t>
            </a:r>
            <a:r>
              <a:rPr lang="ko-KR" altLang="en-US" dirty="0"/>
              <a:t>제거와 정규화를 통해</a:t>
            </a:r>
            <a:r>
              <a:rPr lang="en-US" altLang="ko-KR" dirty="0"/>
              <a:t>, </a:t>
            </a:r>
            <a:r>
              <a:rPr lang="ko-KR" altLang="en-US" dirty="0"/>
              <a:t>클래스 중심점</a:t>
            </a:r>
            <a:r>
              <a:rPr lang="en-US" altLang="ko-KR" dirty="0"/>
              <a:t>(w)</a:t>
            </a:r>
            <a:r>
              <a:rPr lang="ko-KR" altLang="en-US" dirty="0"/>
              <a:t>에서 해당 데이터</a:t>
            </a:r>
            <a:r>
              <a:rPr lang="en-US" altLang="ko-KR" dirty="0"/>
              <a:t>(x)</a:t>
            </a:r>
            <a:r>
              <a:rPr lang="ko-KR" altLang="en-US" dirty="0"/>
              <a:t>가 어느 각도에 위치해 있는 지 표현 가능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968C8-C4D7-41AF-8412-58D67010C653}"/>
              </a:ext>
            </a:extLst>
          </p:cNvPr>
          <p:cNvSpPr txBox="1"/>
          <p:nvPr/>
        </p:nvSpPr>
        <p:spPr>
          <a:xfrm>
            <a:off x="9288019" y="4657085"/>
            <a:ext cx="4290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Θ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: </a:t>
            </a:r>
            <a:r>
              <a:rPr lang="en-US" altLang="ko-KR" sz="1400" dirty="0"/>
              <a:t>feature</a:t>
            </a:r>
            <a:r>
              <a:rPr lang="ko-KR" altLang="en-US" sz="1400" dirty="0"/>
              <a:t>와 </a:t>
            </a:r>
            <a:r>
              <a:rPr lang="en-US" altLang="ko-KR" sz="1400" dirty="0"/>
              <a:t>w(</a:t>
            </a:r>
            <a:r>
              <a:rPr lang="ko-KR" altLang="en-US" sz="1400" dirty="0"/>
              <a:t>중심</a:t>
            </a:r>
            <a:r>
              <a:rPr lang="en-US" altLang="ko-KR" sz="1400" dirty="0"/>
              <a:t>)</a:t>
            </a:r>
            <a:r>
              <a:rPr lang="ko-KR" altLang="en-US" sz="1400" dirty="0"/>
              <a:t>사이의 </a:t>
            </a:r>
            <a:r>
              <a:rPr lang="en-US" altLang="ko-KR" sz="1400" dirty="0"/>
              <a:t>angle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426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E5828-4598-4AF8-B217-91E13FC1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6" y="-13218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Arcface</a:t>
            </a:r>
            <a:endParaRPr lang="ko-KR" altLang="en-US" sz="2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1E21CCC-7481-41D3-9645-92BE45F12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76" r="39066"/>
          <a:stretch/>
        </p:blipFill>
        <p:spPr>
          <a:xfrm>
            <a:off x="2508728" y="4865294"/>
            <a:ext cx="6326898" cy="127246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821A6AAD-CAA6-4A07-85CA-4F3CEAF95224}"/>
              </a:ext>
            </a:extLst>
          </p:cNvPr>
          <p:cNvGrpSpPr/>
          <p:nvPr/>
        </p:nvGrpSpPr>
        <p:grpSpPr>
          <a:xfrm>
            <a:off x="617481" y="1193383"/>
            <a:ext cx="10109392" cy="1936281"/>
            <a:chOff x="522514" y="4132162"/>
            <a:chExt cx="10109392" cy="193628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7761C11-9FCD-4F2F-A65C-ACCF88499B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2771" r="29576" b="57325"/>
            <a:stretch/>
          </p:blipFill>
          <p:spPr>
            <a:xfrm>
              <a:off x="1906248" y="4795983"/>
              <a:ext cx="8725658" cy="127246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48F23C1-B6DD-471D-9A96-D81165391C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631" r="29576" b="76687"/>
            <a:stretch/>
          </p:blipFill>
          <p:spPr>
            <a:xfrm>
              <a:off x="522514" y="4132162"/>
              <a:ext cx="7903856" cy="618588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E505DD91-7385-4E30-B13D-54612F0F4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3" r="39066" b="70824"/>
          <a:stretch/>
        </p:blipFill>
        <p:spPr>
          <a:xfrm>
            <a:off x="917922" y="4221271"/>
            <a:ext cx="6326898" cy="48118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644B74-5E9D-4E4D-ADFF-55A2B53414C8}"/>
              </a:ext>
            </a:extLst>
          </p:cNvPr>
          <p:cNvSpPr/>
          <p:nvPr/>
        </p:nvSpPr>
        <p:spPr>
          <a:xfrm>
            <a:off x="5536504" y="5333883"/>
            <a:ext cx="776614" cy="33073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9A6827-03F1-4BB7-8F05-297AF6424624}"/>
              </a:ext>
            </a:extLst>
          </p:cNvPr>
          <p:cNvSpPr/>
          <p:nvPr/>
        </p:nvSpPr>
        <p:spPr>
          <a:xfrm>
            <a:off x="6651321" y="4865294"/>
            <a:ext cx="688931" cy="35805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B20755-0B93-4477-B206-60C0DC6218D5}"/>
              </a:ext>
            </a:extLst>
          </p:cNvPr>
          <p:cNvSpPr/>
          <p:nvPr/>
        </p:nvSpPr>
        <p:spPr>
          <a:xfrm>
            <a:off x="6313118" y="1952678"/>
            <a:ext cx="776614" cy="33073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8CF323-97BD-4A95-8ECF-7A88604079B5}"/>
              </a:ext>
            </a:extLst>
          </p:cNvPr>
          <p:cNvSpPr/>
          <p:nvPr/>
        </p:nvSpPr>
        <p:spPr>
          <a:xfrm>
            <a:off x="5148197" y="2349052"/>
            <a:ext cx="776614" cy="33073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0201896A-DEFA-4694-84E3-8505212EAEE1}"/>
              </a:ext>
            </a:extLst>
          </p:cNvPr>
          <p:cNvSpPr/>
          <p:nvPr/>
        </p:nvSpPr>
        <p:spPr>
          <a:xfrm>
            <a:off x="6837317" y="2999750"/>
            <a:ext cx="158469" cy="163453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9061E9-B92C-4E78-85C5-8216792E5724}"/>
              </a:ext>
            </a:extLst>
          </p:cNvPr>
          <p:cNvSpPr txBox="1"/>
          <p:nvPr/>
        </p:nvSpPr>
        <p:spPr>
          <a:xfrm>
            <a:off x="7340252" y="3429000"/>
            <a:ext cx="3933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마진</a:t>
            </a:r>
            <a:r>
              <a:rPr lang="en-US" altLang="ko-KR" dirty="0"/>
              <a:t>(m)</a:t>
            </a:r>
            <a:r>
              <a:rPr lang="ko-KR" altLang="en-US" dirty="0"/>
              <a:t>을 추가해서</a:t>
            </a:r>
            <a:endParaRPr lang="en-US" altLang="ko-KR" dirty="0"/>
          </a:p>
          <a:p>
            <a:r>
              <a:rPr lang="en-US" altLang="ko-KR" dirty="0"/>
              <a:t>Intra-class </a:t>
            </a:r>
            <a:r>
              <a:rPr lang="ko-KR" altLang="en-US" dirty="0"/>
              <a:t>응집력 높이고</a:t>
            </a:r>
            <a:endParaRPr lang="en-US" altLang="ko-KR" dirty="0"/>
          </a:p>
          <a:p>
            <a:r>
              <a:rPr lang="en-US" altLang="ko-KR" dirty="0"/>
              <a:t>Inter-class </a:t>
            </a:r>
            <a:r>
              <a:rPr lang="ko-KR" altLang="en-US" dirty="0"/>
              <a:t>더 멀리</a:t>
            </a:r>
          </a:p>
        </p:txBody>
      </p:sp>
    </p:spTree>
    <p:extLst>
      <p:ext uri="{BB962C8B-B14F-4D97-AF65-F5344CB8AC3E}">
        <p14:creationId xmlns:p14="http://schemas.microsoft.com/office/powerpoint/2010/main" val="92778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E5828-4598-4AF8-B217-91E13FC1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6" y="-13218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Arcface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F9DBC3-B80B-4F7A-A226-B8C714F53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281"/>
            <a:ext cx="12107047" cy="29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E5828-4598-4AF8-B217-91E13FC1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6" y="-13218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Arcface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452325-93B0-46EF-BD94-A2B388410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946" y="1903019"/>
            <a:ext cx="5061385" cy="20595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342514-2CF9-49FE-AFB8-A485ACCC2391}"/>
              </a:ext>
            </a:extLst>
          </p:cNvPr>
          <p:cNvSpPr txBox="1"/>
          <p:nvPr/>
        </p:nvSpPr>
        <p:spPr>
          <a:xfrm>
            <a:off x="2668044" y="4672208"/>
            <a:ext cx="660121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/>
              <a:t>Softmax</a:t>
            </a:r>
            <a:r>
              <a:rPr lang="ko-KR" altLang="en-US" dirty="0"/>
              <a:t>에서는 클래스 간의 경계가 모호함</a:t>
            </a:r>
            <a:r>
              <a:rPr lang="en-US" altLang="ko-KR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Arcface</a:t>
            </a:r>
            <a:r>
              <a:rPr lang="ko-KR" altLang="en-US" dirty="0"/>
              <a:t>는 클래스 간의 경계가 명확하고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같은 클래스 내의 </a:t>
            </a:r>
            <a:r>
              <a:rPr lang="en-US" altLang="ko-KR" dirty="0"/>
              <a:t>feature</a:t>
            </a:r>
            <a:r>
              <a:rPr lang="ko-KR" altLang="en-US" dirty="0"/>
              <a:t>간 응집도가 높음</a:t>
            </a:r>
          </a:p>
        </p:txBody>
      </p:sp>
    </p:spTree>
    <p:extLst>
      <p:ext uri="{BB962C8B-B14F-4D97-AF65-F5344CB8AC3E}">
        <p14:creationId xmlns:p14="http://schemas.microsoft.com/office/powerpoint/2010/main" val="310711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E5828-4598-4AF8-B217-91E13FC1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6" y="-13218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Arcface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79BEAC-CD8E-4495-823C-02B94AE4E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750" y="1016565"/>
            <a:ext cx="4600575" cy="5200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10054F-8FF9-4FEB-95E1-4477C0473A7F}"/>
              </a:ext>
            </a:extLst>
          </p:cNvPr>
          <p:cNvSpPr txBox="1"/>
          <p:nvPr/>
        </p:nvSpPr>
        <p:spPr>
          <a:xfrm>
            <a:off x="7159574" y="2492276"/>
            <a:ext cx="4936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Setting</a:t>
            </a:r>
          </a:p>
          <a:p>
            <a:r>
              <a:rPr lang="en-US" altLang="ko-KR" dirty="0"/>
              <a:t>112 x 122 normalized face crops</a:t>
            </a:r>
          </a:p>
          <a:p>
            <a:endParaRPr lang="en-US" altLang="ko-KR" dirty="0"/>
          </a:p>
          <a:p>
            <a:r>
              <a:rPr lang="en-US" altLang="ko-KR" dirty="0"/>
              <a:t>S = 64, m=0.5</a:t>
            </a:r>
          </a:p>
          <a:p>
            <a:endParaRPr lang="en-US" altLang="ko-KR" dirty="0"/>
          </a:p>
          <a:p>
            <a:r>
              <a:rPr lang="en-US" altLang="ko-KR" dirty="0"/>
              <a:t>Batch size = 512</a:t>
            </a:r>
          </a:p>
          <a:p>
            <a:r>
              <a:rPr lang="en-US" altLang="ko-KR" dirty="0"/>
              <a:t>Learning rate = 0.1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97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375</Words>
  <Application>Microsoft Office PowerPoint</Application>
  <PresentationFormat>와이드스크린</PresentationFormat>
  <Paragraphs>74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Apple SD Gothic Neo</vt:lpstr>
      <vt:lpstr>맑은 고딕</vt:lpstr>
      <vt:lpstr>Arial</vt:lpstr>
      <vt:lpstr>Symbol</vt:lpstr>
      <vt:lpstr>Office 테마</vt:lpstr>
      <vt:lpstr>12/1 발표자료</vt:lpstr>
      <vt:lpstr>Arcface</vt:lpstr>
      <vt:lpstr>Arcface</vt:lpstr>
      <vt:lpstr>Arcface</vt:lpstr>
      <vt:lpstr>Arcface</vt:lpstr>
      <vt:lpstr>Arcface</vt:lpstr>
      <vt:lpstr>Arcface</vt:lpstr>
      <vt:lpstr>Arcface</vt:lpstr>
      <vt:lpstr>Arcface</vt:lpstr>
      <vt:lpstr>Arcface</vt:lpstr>
      <vt:lpstr>구현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12/1 발표자료</dc:title>
  <dc:creator>이 해님</dc:creator>
  <cp:lastModifiedBy>이 해님</cp:lastModifiedBy>
  <cp:revision>4</cp:revision>
  <dcterms:created xsi:type="dcterms:W3CDTF">2021-11-30T09:39:08Z</dcterms:created>
  <dcterms:modified xsi:type="dcterms:W3CDTF">2021-12-01T02:28:42Z</dcterms:modified>
</cp:coreProperties>
</file>