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1" r:id="rId4"/>
    <p:sldId id="276" r:id="rId5"/>
    <p:sldId id="277" r:id="rId6"/>
    <p:sldId id="278" r:id="rId7"/>
    <p:sldId id="259" r:id="rId8"/>
    <p:sldId id="257" r:id="rId9"/>
    <p:sldId id="260" r:id="rId10"/>
    <p:sldId id="258" r:id="rId11"/>
    <p:sldId id="272" r:id="rId12"/>
    <p:sldId id="268" r:id="rId13"/>
    <p:sldId id="273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544C9-4198-4909-B2D2-631F777C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98D68-1FBA-4858-961F-03744ABE2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F02EA-F1DA-4E79-91DE-7C8FF85C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CD704-2378-40F5-A672-0F8438C3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8175F3-88E9-4AD0-AF50-588DB01B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6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FF248-0AED-473E-A121-FF69FC8C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5140EC-4C85-4CF8-8B7A-E681BC6B6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82874-20DE-4428-81BE-F0314B5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65826-0520-438C-A442-600C5B98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8285E-421C-4173-AB79-07348A8F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4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11A50A-32CC-4DB8-8795-DF485D8CE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1C167-B7F1-4E1C-8754-85F82D994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E670F-73BD-4298-96CE-EC83A627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23477-105C-4FB5-AF40-D4414B0B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CC8EF-268A-468A-8FC8-5D81014B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8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2A9E-7A6F-4CD1-9071-864CDBE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C9F3F-AA6F-4927-85EF-7905ABD3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1E090-A983-44B0-B147-D0DEF7D1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B2CAF-95AA-4B1F-94E4-E7EE299F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0C9F4-5968-49C7-B454-E9783076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0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EDCF1-361A-43DF-97CF-EDA6E66D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5A953-64A7-4A72-A78D-5C0A5FD9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DB8B5-11EB-49B8-B6C8-D4AC8A86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9F4DC-8AE5-47C9-A85E-BDC50872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5EE5D-3F1D-49D3-8F16-EEA73B50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3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8AE2-89A9-4C0E-B3D9-CCAA8151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4C95D-5299-4E8A-8780-AA58CEAE3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ADE0D-4EAD-48E2-9C6C-F72D5636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F8E6E-0DFF-4EC7-9FA6-091A894E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94A41-5284-4437-A08D-08070B2F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C80F54-2A32-4CB2-984D-27B2FE7A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3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09979-58F1-419C-A88F-3B25745F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3C7D2B-AE54-4B9A-8B96-5082C95D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1583F9-DEDC-41B2-AB1A-E4514CB0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5ED3B-C51B-405E-B6EE-5DF6FFCA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9B231-F5BC-46B3-85B0-3C3507492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7ABA6C-F226-45B7-80AA-AF7F18BD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27678E-EE66-4FB1-993B-F18B9A43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81D39B-35D1-44B9-9836-37EE2ECE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59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23F2A-AD57-40A5-B152-DA333028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1884-F003-4F10-B8B1-70D52508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3F8604-D98C-465B-856B-A1AB5AD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61C33-63B3-409C-AE28-30305FFF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83D5CD-83EB-4E47-9F30-65887845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F92941-A7F8-4FC0-AAE6-112A7D98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13635-D59C-4D0B-A769-B7D76ABC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0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7ED36-3040-4704-8EDA-7F374C0C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35351-A9A7-4EAD-9240-9C5E431D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874CF-1E11-4371-A369-CFB634CF3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2FC34-2944-43F8-BDDF-6A971909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B55CB-CF29-42A9-ACCF-8DC53709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51362-4DC6-4D3F-ADC7-DCA42582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87E92-4330-4DB5-B9D0-6DF7BFF1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E7BC8-2484-4185-BCEB-21B497D34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72CA3-10BF-4860-A661-26B3F157D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4A5A0-26C5-402B-90F5-D05F13E3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3714E-9B46-4F00-8A64-7EA61945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E223A-B0D2-4526-9FB2-C3CD86EB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9B360D-09B6-46CE-A1C0-43325F62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5F355-B12D-4788-A58B-352D9DAE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603E4-1DFE-4D9A-A35D-4644D84A1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6129-A0B7-4323-9B8B-18FB7E6ACA19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B9F41-512D-4D3F-94AF-2484CCDE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3D0BB-5C50-4F1C-ACAB-5B9ECFC0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44DD-E1FB-4731-9638-166A47388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8ACC0-4FD7-4274-B85E-B08D7A97C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20220118 </a:t>
            </a:r>
            <a:r>
              <a:rPr lang="ko-KR" altLang="en-US" dirty="0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DFC0E-C0B9-4449-B43F-B34E7B816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이해님</a:t>
            </a:r>
          </a:p>
        </p:txBody>
      </p:sp>
    </p:spTree>
    <p:extLst>
      <p:ext uri="{BB962C8B-B14F-4D97-AF65-F5344CB8AC3E}">
        <p14:creationId xmlns:p14="http://schemas.microsoft.com/office/powerpoint/2010/main" val="231421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B310D-4826-4E8B-8C94-85943572F7EB}"/>
              </a:ext>
            </a:extLst>
          </p:cNvPr>
          <p:cNvSpPr/>
          <p:nvPr/>
        </p:nvSpPr>
        <p:spPr>
          <a:xfrm>
            <a:off x="973386" y="428951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27F31-1AD8-427F-8D92-F658C6F60244}"/>
              </a:ext>
            </a:extLst>
          </p:cNvPr>
          <p:cNvSpPr txBox="1"/>
          <p:nvPr/>
        </p:nvSpPr>
        <p:spPr>
          <a:xfrm>
            <a:off x="1208280" y="441115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K(s)       V(s)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C6834-AAF7-4B76-855A-30BB1F5934D3}"/>
              </a:ext>
            </a:extLst>
          </p:cNvPr>
          <p:cNvSpPr/>
          <p:nvPr/>
        </p:nvSpPr>
        <p:spPr>
          <a:xfrm>
            <a:off x="973386" y="303952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8DB6-893C-407F-8F67-4F172BC40FE5}"/>
              </a:ext>
            </a:extLst>
          </p:cNvPr>
          <p:cNvSpPr txBox="1"/>
          <p:nvPr/>
        </p:nvSpPr>
        <p:spPr>
          <a:xfrm>
            <a:off x="1208280" y="316116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   K(f)         V(f)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96A2B-5A13-4ABC-8E32-21FF41AA4C8B}"/>
              </a:ext>
            </a:extLst>
          </p:cNvPr>
          <p:cNvSpPr/>
          <p:nvPr/>
        </p:nvSpPr>
        <p:spPr>
          <a:xfrm>
            <a:off x="988013" y="189768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457C5-9685-426D-9C74-F3240F1CE815}"/>
              </a:ext>
            </a:extLst>
          </p:cNvPr>
          <p:cNvSpPr txBox="1"/>
          <p:nvPr/>
        </p:nvSpPr>
        <p:spPr>
          <a:xfrm>
            <a:off x="1407464" y="2008939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(f)      K(f)       V(f)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3094F-6E8D-4834-98B4-C3252D760C2F}"/>
              </a:ext>
            </a:extLst>
          </p:cNvPr>
          <p:cNvSpPr txBox="1"/>
          <p:nvPr/>
        </p:nvSpPr>
        <p:spPr>
          <a:xfrm>
            <a:off x="6335940" y="3039521"/>
            <a:ext cx="681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ko-KR" altLang="en-US" dirty="0"/>
              <a:t>뿐만 아니라 </a:t>
            </a:r>
            <a:r>
              <a:rPr lang="en-US" altLang="ko-KR" dirty="0"/>
              <a:t>f</a:t>
            </a:r>
            <a:r>
              <a:rPr lang="ko-KR" altLang="en-US" dirty="0"/>
              <a:t>의 정보도 사용하면</a:t>
            </a:r>
            <a:endParaRPr lang="en-US" altLang="ko-KR" dirty="0"/>
          </a:p>
          <a:p>
            <a:r>
              <a:rPr lang="en-US" altLang="ko-KR" dirty="0"/>
              <a:t>S ,f, </a:t>
            </a:r>
            <a:r>
              <a:rPr lang="en-US" altLang="ko-KR" dirty="0" err="1"/>
              <a:t>s+f</a:t>
            </a:r>
            <a:r>
              <a:rPr lang="ko-KR" altLang="en-US" dirty="0"/>
              <a:t>의 유용한 정보가 잘 섞일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2</a:t>
            </a:r>
            <a:endParaRPr lang="ko-KR" altLang="en-US" sz="20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1841F50-07E8-48C4-8590-FCA7A9B60769}"/>
              </a:ext>
            </a:extLst>
          </p:cNvPr>
          <p:cNvSpPr/>
          <p:nvPr/>
        </p:nvSpPr>
        <p:spPr>
          <a:xfrm rot="12482452">
            <a:off x="1807452" y="3856916"/>
            <a:ext cx="1901273" cy="2118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988A502-EC85-44F5-8577-BA921004FDB6}"/>
              </a:ext>
            </a:extLst>
          </p:cNvPr>
          <p:cNvSpPr/>
          <p:nvPr/>
        </p:nvSpPr>
        <p:spPr>
          <a:xfrm rot="15429790">
            <a:off x="3556770" y="2668864"/>
            <a:ext cx="905797" cy="211869"/>
          </a:xfrm>
          <a:prstGeom prst="rightArrow">
            <a:avLst>
              <a:gd name="adj1" fmla="val 40464"/>
              <a:gd name="adj2" fmla="val 618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08692A5-53CB-49A0-9003-60B9ED6AB212}"/>
              </a:ext>
            </a:extLst>
          </p:cNvPr>
          <p:cNvSpPr/>
          <p:nvPr/>
        </p:nvSpPr>
        <p:spPr>
          <a:xfrm rot="13697475">
            <a:off x="3149827" y="2722943"/>
            <a:ext cx="905797" cy="211869"/>
          </a:xfrm>
          <a:prstGeom prst="rightArrow">
            <a:avLst>
              <a:gd name="adj1" fmla="val 40464"/>
              <a:gd name="adj2" fmla="val 618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8F3DB359-5A2B-4BBA-9BDE-DD7391791289}"/>
              </a:ext>
            </a:extLst>
          </p:cNvPr>
          <p:cNvSpPr/>
          <p:nvPr/>
        </p:nvSpPr>
        <p:spPr>
          <a:xfrm rot="12579652">
            <a:off x="2132782" y="2706839"/>
            <a:ext cx="1718180" cy="211869"/>
          </a:xfrm>
          <a:prstGeom prst="rightArrow">
            <a:avLst>
              <a:gd name="adj1" fmla="val 40464"/>
              <a:gd name="adj2" fmla="val 618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2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34AB0-14FB-40E0-A48E-5F9139B42651}"/>
              </a:ext>
            </a:extLst>
          </p:cNvPr>
          <p:cNvSpPr txBox="1"/>
          <p:nvPr/>
        </p:nvSpPr>
        <p:spPr>
          <a:xfrm>
            <a:off x="689251" y="1814820"/>
            <a:ext cx="28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0.9433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D4EDF-4DCF-4FB2-BAB8-D55FE465CB28}"/>
              </a:ext>
            </a:extLst>
          </p:cNvPr>
          <p:cNvSpPr txBox="1"/>
          <p:nvPr/>
        </p:nvSpPr>
        <p:spPr>
          <a:xfrm>
            <a:off x="3431096" y="4286774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전</a:t>
            </a:r>
            <a:r>
              <a:rPr lang="en-US" altLang="ko-KR" dirty="0"/>
              <a:t>(0.9588)</a:t>
            </a:r>
            <a:r>
              <a:rPr lang="ko-KR" altLang="en-US" dirty="0"/>
              <a:t> 보다 </a:t>
            </a:r>
            <a:r>
              <a:rPr lang="en-US" altLang="ko-KR" dirty="0"/>
              <a:t>AUC</a:t>
            </a:r>
            <a:r>
              <a:rPr lang="ko-KR" altLang="en-US" dirty="0"/>
              <a:t>가 떨어짐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12E2F1-C0B9-41AC-BD8B-CC52B01C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1" y="2679143"/>
            <a:ext cx="7737725" cy="7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B310D-4826-4E8B-8C94-85943572F7EB}"/>
              </a:ext>
            </a:extLst>
          </p:cNvPr>
          <p:cNvSpPr/>
          <p:nvPr/>
        </p:nvSpPr>
        <p:spPr>
          <a:xfrm>
            <a:off x="973386" y="428951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27F31-1AD8-427F-8D92-F658C6F60244}"/>
              </a:ext>
            </a:extLst>
          </p:cNvPr>
          <p:cNvSpPr txBox="1"/>
          <p:nvPr/>
        </p:nvSpPr>
        <p:spPr>
          <a:xfrm>
            <a:off x="1208280" y="441115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C6834-AAF7-4B76-855A-30BB1F5934D3}"/>
              </a:ext>
            </a:extLst>
          </p:cNvPr>
          <p:cNvSpPr/>
          <p:nvPr/>
        </p:nvSpPr>
        <p:spPr>
          <a:xfrm>
            <a:off x="973386" y="303952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8DB6-893C-407F-8F67-4F172BC40FE5}"/>
              </a:ext>
            </a:extLst>
          </p:cNvPr>
          <p:cNvSpPr txBox="1"/>
          <p:nvPr/>
        </p:nvSpPr>
        <p:spPr>
          <a:xfrm>
            <a:off x="1208280" y="316116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(f)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96A2B-5A13-4ABC-8E32-21FF41AA4C8B}"/>
              </a:ext>
            </a:extLst>
          </p:cNvPr>
          <p:cNvSpPr/>
          <p:nvPr/>
        </p:nvSpPr>
        <p:spPr>
          <a:xfrm>
            <a:off x="988013" y="1897681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457C5-9685-426D-9C74-F3240F1CE815}"/>
              </a:ext>
            </a:extLst>
          </p:cNvPr>
          <p:cNvSpPr txBox="1"/>
          <p:nvPr/>
        </p:nvSpPr>
        <p:spPr>
          <a:xfrm>
            <a:off x="1222907" y="2019321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3094F-6E8D-4834-98B4-C3252D760C2F}"/>
              </a:ext>
            </a:extLst>
          </p:cNvPr>
          <p:cNvSpPr txBox="1"/>
          <p:nvPr/>
        </p:nvSpPr>
        <p:spPr>
          <a:xfrm>
            <a:off x="5148912" y="1921108"/>
            <a:ext cx="6816851" cy="273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가설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s,f</a:t>
            </a:r>
            <a:r>
              <a:rPr lang="ko-KR" altLang="en-US" sz="1400" dirty="0"/>
              <a:t>의 정보를 </a:t>
            </a:r>
            <a:r>
              <a:rPr lang="en-US" altLang="ko-KR" sz="1400" dirty="0" err="1"/>
              <a:t>s+f</a:t>
            </a:r>
            <a:r>
              <a:rPr lang="ko-KR" altLang="en-US" sz="1400" dirty="0"/>
              <a:t>에 섞어주면 </a:t>
            </a:r>
            <a:r>
              <a:rPr lang="en-US" altLang="ko-KR" sz="1400" dirty="0" err="1"/>
              <a:t>s+f</a:t>
            </a:r>
            <a:r>
              <a:rPr lang="ko-KR" altLang="en-US" sz="1400" dirty="0"/>
              <a:t>에 </a:t>
            </a:r>
            <a:r>
              <a:rPr lang="en-US" altLang="ko-KR" sz="1400" dirty="0"/>
              <a:t>s</a:t>
            </a:r>
            <a:r>
              <a:rPr lang="ko-KR" altLang="en-US" sz="1400" dirty="0"/>
              <a:t>와 </a:t>
            </a:r>
            <a:r>
              <a:rPr lang="en-US" altLang="ko-KR" sz="1400" dirty="0"/>
              <a:t>f</a:t>
            </a:r>
            <a:r>
              <a:rPr lang="ko-KR" altLang="en-US" sz="1400" dirty="0"/>
              <a:t>정보가 적절히 더해져 </a:t>
            </a:r>
            <a:r>
              <a:rPr lang="en-US" altLang="ko-KR" sz="1400" dirty="0"/>
              <a:t>feature fusion</a:t>
            </a:r>
            <a:r>
              <a:rPr lang="ko-KR" altLang="en-US" sz="1400" dirty="0"/>
              <a:t>에 도움이 될 것이다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en-US" altLang="ko-KR" dirty="0" err="1"/>
              <a:t>s+f</a:t>
            </a:r>
            <a:r>
              <a:rPr lang="ko-KR" altLang="en-US" dirty="0"/>
              <a:t>에 </a:t>
            </a:r>
            <a:r>
              <a:rPr lang="en-US" altLang="ko-KR" dirty="0"/>
              <a:t>s</a:t>
            </a:r>
            <a:r>
              <a:rPr lang="ko-KR" altLang="en-US" dirty="0"/>
              <a:t>정보추가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2. </a:t>
            </a:r>
            <a:r>
              <a:rPr lang="en-US" altLang="ko-KR" dirty="0" err="1"/>
              <a:t>s+f</a:t>
            </a:r>
            <a:r>
              <a:rPr lang="ko-KR" altLang="en-US" dirty="0"/>
              <a:t>에 </a:t>
            </a:r>
            <a:r>
              <a:rPr lang="en-US" altLang="ko-KR" dirty="0"/>
              <a:t>s </a:t>
            </a:r>
            <a:r>
              <a:rPr lang="ko-KR" altLang="en-US" dirty="0"/>
              <a:t>정보 추가 한 데다가 </a:t>
            </a:r>
            <a:r>
              <a:rPr lang="en-US" altLang="ko-KR" dirty="0"/>
              <a:t>f </a:t>
            </a:r>
            <a:r>
              <a:rPr lang="ko-KR" altLang="en-US" dirty="0"/>
              <a:t>정보도 추가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3. </a:t>
            </a:r>
            <a:r>
              <a:rPr lang="en-US" altLang="ko-KR" dirty="0" err="1"/>
              <a:t>s+f</a:t>
            </a:r>
            <a:r>
              <a:rPr lang="en-US" altLang="ko-KR" dirty="0"/>
              <a:t>, s, f</a:t>
            </a:r>
            <a:r>
              <a:rPr lang="ko-KR" altLang="en-US" dirty="0"/>
              <a:t>정보가 모두 추가된 결과를 </a:t>
            </a:r>
            <a:r>
              <a:rPr lang="en-US" altLang="ko-KR" dirty="0"/>
              <a:t>self-attention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3</a:t>
            </a:r>
            <a:endParaRPr lang="ko-KR" altLang="en-US" sz="20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41F0DB4-A118-4BC0-8D14-B8DB626F00AA}"/>
              </a:ext>
            </a:extLst>
          </p:cNvPr>
          <p:cNvSpPr/>
          <p:nvPr/>
        </p:nvSpPr>
        <p:spPr>
          <a:xfrm rot="14793703">
            <a:off x="3351662" y="3869758"/>
            <a:ext cx="737030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E88B740-A119-4C82-B094-BA04E0AF6003}"/>
              </a:ext>
            </a:extLst>
          </p:cNvPr>
          <p:cNvSpPr/>
          <p:nvPr/>
        </p:nvSpPr>
        <p:spPr>
          <a:xfrm rot="13756923">
            <a:off x="2674277" y="3848654"/>
            <a:ext cx="1094485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D4AD3FB-77EB-4CB5-852E-A69A777A42E1}"/>
              </a:ext>
            </a:extLst>
          </p:cNvPr>
          <p:cNvSpPr/>
          <p:nvPr/>
        </p:nvSpPr>
        <p:spPr>
          <a:xfrm rot="16523564">
            <a:off x="3279215" y="2667155"/>
            <a:ext cx="821432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F0C8891-45A2-4CAA-B3B3-5B9705863269}"/>
              </a:ext>
            </a:extLst>
          </p:cNvPr>
          <p:cNvSpPr/>
          <p:nvPr/>
        </p:nvSpPr>
        <p:spPr>
          <a:xfrm rot="14804299">
            <a:off x="2901331" y="2694245"/>
            <a:ext cx="821432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ACDA215-CBFB-4F0C-9EF0-7D561FF83AAF}"/>
              </a:ext>
            </a:extLst>
          </p:cNvPr>
          <p:cNvSpPr/>
          <p:nvPr/>
        </p:nvSpPr>
        <p:spPr>
          <a:xfrm rot="13385178">
            <a:off x="1967739" y="2693129"/>
            <a:ext cx="1427139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1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3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34AB0-14FB-40E0-A48E-5F9139B42651}"/>
              </a:ext>
            </a:extLst>
          </p:cNvPr>
          <p:cNvSpPr txBox="1"/>
          <p:nvPr/>
        </p:nvSpPr>
        <p:spPr>
          <a:xfrm>
            <a:off x="689251" y="1814820"/>
            <a:ext cx="28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0.9454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D4EDF-4DCF-4FB2-BAB8-D55FE465CB28}"/>
              </a:ext>
            </a:extLst>
          </p:cNvPr>
          <p:cNvSpPr txBox="1"/>
          <p:nvPr/>
        </p:nvSpPr>
        <p:spPr>
          <a:xfrm>
            <a:off x="3431096" y="4286774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전</a:t>
            </a:r>
            <a:r>
              <a:rPr lang="en-US" altLang="ko-KR" dirty="0"/>
              <a:t>(0.9588)</a:t>
            </a:r>
            <a:r>
              <a:rPr lang="ko-KR" altLang="en-US" dirty="0"/>
              <a:t> 보다 </a:t>
            </a:r>
            <a:r>
              <a:rPr lang="en-US" altLang="ko-KR" dirty="0"/>
              <a:t>AUC</a:t>
            </a:r>
            <a:r>
              <a:rPr lang="ko-KR" altLang="en-US" dirty="0"/>
              <a:t>가 떨어짐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87CE06-84AA-43A8-8BCC-B10348D1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1" y="2447235"/>
            <a:ext cx="6383062" cy="8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AUC </a:t>
            </a:r>
            <a:r>
              <a:rPr lang="ko-KR" altLang="en-US" sz="2000" dirty="0"/>
              <a:t>비교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EE05CB-7DF8-47E2-A2C5-EB37D7CA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99592"/>
              </p:ext>
            </p:extLst>
          </p:nvPr>
        </p:nvGraphicFramePr>
        <p:xfrm>
          <a:off x="669843" y="2146284"/>
          <a:ext cx="6606358" cy="27839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97508">
                  <a:extLst>
                    <a:ext uri="{9D8B030D-6E8A-4147-A177-3AD203B41FA5}">
                      <a16:colId xmlns:a16="http://schemas.microsoft.com/office/drawing/2014/main" val="2592757200"/>
                    </a:ext>
                  </a:extLst>
                </a:gridCol>
                <a:gridCol w="1954425">
                  <a:extLst>
                    <a:ext uri="{9D8B030D-6E8A-4147-A177-3AD203B41FA5}">
                      <a16:colId xmlns:a16="http://schemas.microsoft.com/office/drawing/2014/main" val="922376054"/>
                    </a:ext>
                  </a:extLst>
                </a:gridCol>
                <a:gridCol w="1954425">
                  <a:extLst>
                    <a:ext uri="{9D8B030D-6E8A-4147-A177-3AD203B41FA5}">
                      <a16:colId xmlns:a16="http://schemas.microsoft.com/office/drawing/2014/main" val="3191960177"/>
                    </a:ext>
                  </a:extLst>
                </a:gridCol>
              </a:tblGrid>
              <a:tr h="55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모델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lang="ko-KR" altLang="en-US" sz="1600" b="1" dirty="0">
                          <a:solidFill>
                            <a:srgbClr val="FFFFFF"/>
                          </a:solidFill>
                        </a:rPr>
                        <a:t>기준으로 변경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64602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Original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0.9588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-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34965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Case 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0.9347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0.9303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8103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Case 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0.9428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0.9433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07366"/>
                  </a:ext>
                </a:extLst>
              </a:tr>
              <a:tr h="556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Case 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0.9304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66666"/>
                          </a:solidFill>
                        </a:rPr>
                        <a:t>0.9454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815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541A2B-1375-40EC-8EF5-145984EA161E}"/>
              </a:ext>
            </a:extLst>
          </p:cNvPr>
          <p:cNvSpPr txBox="1"/>
          <p:nvPr/>
        </p:nvSpPr>
        <p:spPr>
          <a:xfrm>
            <a:off x="4605748" y="5882897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효과가 없음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273778-B1E9-4A02-9933-6551CB00F034}"/>
              </a:ext>
            </a:extLst>
          </p:cNvPr>
          <p:cNvSpPr/>
          <p:nvPr/>
        </p:nvSpPr>
        <p:spPr>
          <a:xfrm>
            <a:off x="8119253" y="4382555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D2544-3C4A-46EE-A9B8-B6A1AB3C246D}"/>
              </a:ext>
            </a:extLst>
          </p:cNvPr>
          <p:cNvSpPr txBox="1"/>
          <p:nvPr/>
        </p:nvSpPr>
        <p:spPr>
          <a:xfrm>
            <a:off x="8354147" y="4504195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(s)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472E0C-50DA-4C80-907F-8A709BA62FF1}"/>
              </a:ext>
            </a:extLst>
          </p:cNvPr>
          <p:cNvSpPr/>
          <p:nvPr/>
        </p:nvSpPr>
        <p:spPr>
          <a:xfrm>
            <a:off x="8119253" y="313255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2393C-6959-4A39-904E-64A99B473CC6}"/>
              </a:ext>
            </a:extLst>
          </p:cNvPr>
          <p:cNvSpPr txBox="1"/>
          <p:nvPr/>
        </p:nvSpPr>
        <p:spPr>
          <a:xfrm>
            <a:off x="8354147" y="325419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(f)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615C7-45A4-48C0-BA19-97110A496884}"/>
              </a:ext>
            </a:extLst>
          </p:cNvPr>
          <p:cNvSpPr/>
          <p:nvPr/>
        </p:nvSpPr>
        <p:spPr>
          <a:xfrm>
            <a:off x="8133880" y="199071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D67F7-1878-4152-A9AD-B712C1890955}"/>
              </a:ext>
            </a:extLst>
          </p:cNvPr>
          <p:cNvSpPr txBox="1"/>
          <p:nvPr/>
        </p:nvSpPr>
        <p:spPr>
          <a:xfrm>
            <a:off x="8368774" y="211235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</a:t>
            </a:r>
            <a:r>
              <a:rPr lang="en-US" altLang="ko-KR" dirty="0" err="1"/>
              <a:t>s+f</a:t>
            </a:r>
            <a:r>
              <a:rPr lang="en-US" altLang="ko-KR" dirty="0"/>
              <a:t>)       V(</a:t>
            </a:r>
            <a:r>
              <a:rPr lang="en-US" altLang="ko-KR" dirty="0" err="1"/>
              <a:t>s+f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9CF4E49-763C-46AE-81B5-865B0540AD3B}"/>
              </a:ext>
            </a:extLst>
          </p:cNvPr>
          <p:cNvSpPr/>
          <p:nvPr/>
        </p:nvSpPr>
        <p:spPr>
          <a:xfrm rot="14793703">
            <a:off x="10497529" y="3962795"/>
            <a:ext cx="737030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4FB150-F95A-4DE8-A079-11273CDD7EF4}"/>
              </a:ext>
            </a:extLst>
          </p:cNvPr>
          <p:cNvSpPr/>
          <p:nvPr/>
        </p:nvSpPr>
        <p:spPr>
          <a:xfrm rot="13756923">
            <a:off x="9820144" y="3941691"/>
            <a:ext cx="1094485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200B209-D4D6-418B-938F-C7054E6ADB2F}"/>
              </a:ext>
            </a:extLst>
          </p:cNvPr>
          <p:cNvSpPr/>
          <p:nvPr/>
        </p:nvSpPr>
        <p:spPr>
          <a:xfrm rot="16523564">
            <a:off x="10425082" y="2760192"/>
            <a:ext cx="821432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210883B-7AEE-43A2-9AE4-468198845088}"/>
              </a:ext>
            </a:extLst>
          </p:cNvPr>
          <p:cNvSpPr/>
          <p:nvPr/>
        </p:nvSpPr>
        <p:spPr>
          <a:xfrm rot="14804299">
            <a:off x="10047198" y="2787282"/>
            <a:ext cx="821432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592BC47-290F-412E-BD34-CF51DABCA7A8}"/>
              </a:ext>
            </a:extLst>
          </p:cNvPr>
          <p:cNvSpPr/>
          <p:nvPr/>
        </p:nvSpPr>
        <p:spPr>
          <a:xfrm rot="13385178">
            <a:off x="9113606" y="2786166"/>
            <a:ext cx="1427139" cy="27149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CBF0876-DEE3-4420-BE8F-7237D67F6EE0}"/>
              </a:ext>
            </a:extLst>
          </p:cNvPr>
          <p:cNvCxnSpPr/>
          <p:nvPr/>
        </p:nvCxnSpPr>
        <p:spPr>
          <a:xfrm flipV="1">
            <a:off x="7032978" y="3623313"/>
            <a:ext cx="812800" cy="115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75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230880" y="188315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Comments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B1A53-DC82-4BA6-A563-40F8FF39B129}"/>
              </a:ext>
            </a:extLst>
          </p:cNvPr>
          <p:cNvSpPr txBox="1"/>
          <p:nvPr/>
        </p:nvSpPr>
        <p:spPr>
          <a:xfrm>
            <a:off x="230879" y="1174043"/>
            <a:ext cx="11216054" cy="333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s+f</a:t>
            </a:r>
            <a:r>
              <a:rPr lang="en-US" altLang="ko-KR" dirty="0"/>
              <a:t> feature</a:t>
            </a:r>
            <a:r>
              <a:rPr lang="ko-KR" altLang="en-US" dirty="0"/>
              <a:t>만 사용해서 </a:t>
            </a:r>
            <a:r>
              <a:rPr lang="en-US" altLang="ko-KR" dirty="0"/>
              <a:t>QKV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/>
                </a:solidFill>
              </a:rPr>
              <a:t>value </a:t>
            </a:r>
            <a:r>
              <a:rPr lang="ko-KR" altLang="en-US" dirty="0">
                <a:solidFill>
                  <a:schemeClr val="accent6"/>
                </a:solidFill>
              </a:rPr>
              <a:t>기준으로 </a:t>
            </a:r>
            <a:r>
              <a:rPr lang="en-US" altLang="ko-KR" dirty="0">
                <a:solidFill>
                  <a:schemeClr val="accent6"/>
                </a:solidFill>
              </a:rPr>
              <a:t>QKV</a:t>
            </a:r>
            <a:r>
              <a:rPr lang="ko-KR" altLang="en-US" dirty="0">
                <a:solidFill>
                  <a:schemeClr val="accent6"/>
                </a:solidFill>
              </a:rPr>
              <a:t>변경 </a:t>
            </a:r>
            <a:r>
              <a:rPr lang="en-US" altLang="ko-KR" dirty="0">
                <a:solidFill>
                  <a:schemeClr val="accent6"/>
                </a:solidFill>
              </a:rPr>
              <a:t>(o)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6"/>
                </a:solidFill>
              </a:rPr>
              <a:t>반만 </a:t>
            </a:r>
            <a:r>
              <a:rPr lang="en-US" altLang="ko-KR" dirty="0">
                <a:solidFill>
                  <a:schemeClr val="accent6"/>
                </a:solidFill>
              </a:rPr>
              <a:t>attention (o)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Knowledge Enhanced Contextual Word Representations </a:t>
            </a:r>
            <a:r>
              <a:rPr lang="ko-KR" altLang="en-US" dirty="0"/>
              <a:t>논문 참고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Biomedical relation extraction via knowledge-enhanced reading comprehension</a:t>
            </a:r>
            <a:r>
              <a:rPr lang="ko-KR" altLang="en-US" dirty="0">
                <a:solidFill>
                  <a:srgbClr val="111111"/>
                </a:solidFill>
                <a:latin typeface="Roboto" panose="02000000000000000000" pitchFamily="2" charset="0"/>
              </a:rPr>
              <a:t> 논문 참고</a:t>
            </a:r>
            <a:endParaRPr lang="en-US" altLang="ko-KR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230880" y="188315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Half attention</a:t>
            </a:r>
            <a:endParaRPr lang="ko-KR" altLang="en-US" sz="2000" dirty="0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DED129D3-0310-4AF8-802C-F7B8EAC285BA}"/>
              </a:ext>
            </a:extLst>
          </p:cNvPr>
          <p:cNvSpPr/>
          <p:nvPr/>
        </p:nvSpPr>
        <p:spPr>
          <a:xfrm rot="10800000">
            <a:off x="5215025" y="522534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1237094F-C1E9-4100-93BC-3C48DA31AD91}"/>
              </a:ext>
            </a:extLst>
          </p:cNvPr>
          <p:cNvSpPr/>
          <p:nvPr/>
        </p:nvSpPr>
        <p:spPr>
          <a:xfrm rot="10800000">
            <a:off x="6883051" y="5225347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E71CC-5E81-4F71-A702-B5800DEDFC53}"/>
              </a:ext>
            </a:extLst>
          </p:cNvPr>
          <p:cNvSpPr/>
          <p:nvPr/>
        </p:nvSpPr>
        <p:spPr>
          <a:xfrm>
            <a:off x="4856845" y="3436745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AD6CD0-B3AF-41C8-9507-EC0B0F3725A6}"/>
              </a:ext>
            </a:extLst>
          </p:cNvPr>
          <p:cNvSpPr/>
          <p:nvPr/>
        </p:nvSpPr>
        <p:spPr>
          <a:xfrm>
            <a:off x="4856845" y="311419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F94E88-BD8D-4207-87FF-FAAD69A6A1B7}"/>
              </a:ext>
            </a:extLst>
          </p:cNvPr>
          <p:cNvSpPr/>
          <p:nvPr/>
        </p:nvSpPr>
        <p:spPr>
          <a:xfrm>
            <a:off x="4856845" y="2554182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24366-EE92-4EC5-BB7A-52FE0F119FD4}"/>
              </a:ext>
            </a:extLst>
          </p:cNvPr>
          <p:cNvSpPr/>
          <p:nvPr/>
        </p:nvSpPr>
        <p:spPr>
          <a:xfrm>
            <a:off x="6507110" y="4077346"/>
            <a:ext cx="1171945" cy="6024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[bs,50,2]</a:t>
            </a:r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96AE474A-6B14-459B-BB4F-6FD7094227CE}"/>
              </a:ext>
            </a:extLst>
          </p:cNvPr>
          <p:cNvSpPr/>
          <p:nvPr/>
        </p:nvSpPr>
        <p:spPr>
          <a:xfrm>
            <a:off x="5142931" y="167664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926E5-409C-4240-8592-0F81E5558AE3}"/>
              </a:ext>
            </a:extLst>
          </p:cNvPr>
          <p:cNvSpPr txBox="1"/>
          <p:nvPr/>
        </p:nvSpPr>
        <p:spPr>
          <a:xfrm>
            <a:off x="5293504" y="5970073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A163C1-02CC-4420-A63E-E5F77AF42254}"/>
              </a:ext>
            </a:extLst>
          </p:cNvPr>
          <p:cNvSpPr txBox="1"/>
          <p:nvPr/>
        </p:nvSpPr>
        <p:spPr>
          <a:xfrm>
            <a:off x="6824349" y="5970073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6FCA62-3CA1-4540-AF61-274CE1C74BA5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5958193" y="6108573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E5AAEB-3056-4AE9-B40C-675BAA814D89}"/>
              </a:ext>
            </a:extLst>
          </p:cNvPr>
          <p:cNvSpPr txBox="1"/>
          <p:nvPr/>
        </p:nvSpPr>
        <p:spPr>
          <a:xfrm>
            <a:off x="6036675" y="6213953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6406D-C4E4-4325-AAB9-47077F1FFBB6}"/>
              </a:ext>
            </a:extLst>
          </p:cNvPr>
          <p:cNvCxnSpPr>
            <a:stCxn id="25" idx="0"/>
            <a:endCxn id="17" idx="0"/>
          </p:cNvCxnSpPr>
          <p:nvPr/>
        </p:nvCxnSpPr>
        <p:spPr>
          <a:xfrm flipV="1">
            <a:off x="5625849" y="572913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C97865-EB2D-4E02-8AE6-4FF2278DECB3}"/>
              </a:ext>
            </a:extLst>
          </p:cNvPr>
          <p:cNvCxnSpPr/>
          <p:nvPr/>
        </p:nvCxnSpPr>
        <p:spPr>
          <a:xfrm flipV="1">
            <a:off x="7305141" y="572913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C17A2A-14B9-44C4-B2DB-859F9746CD87}"/>
              </a:ext>
            </a:extLst>
          </p:cNvPr>
          <p:cNvSpPr/>
          <p:nvPr/>
        </p:nvSpPr>
        <p:spPr>
          <a:xfrm>
            <a:off x="4856845" y="3770168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08D6B83-995C-4324-A1E3-3A3780FD8CE7}"/>
              </a:ext>
            </a:extLst>
          </p:cNvPr>
          <p:cNvSpPr/>
          <p:nvPr/>
        </p:nvSpPr>
        <p:spPr>
          <a:xfrm>
            <a:off x="5221410" y="375670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B6848A0-0C1E-4803-9A5B-45C0D518CD08}"/>
              </a:ext>
            </a:extLst>
          </p:cNvPr>
          <p:cNvSpPr/>
          <p:nvPr/>
        </p:nvSpPr>
        <p:spPr>
          <a:xfrm>
            <a:off x="5964580" y="375670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E47C42-9653-40BC-8258-F321387C1E57}"/>
              </a:ext>
            </a:extLst>
          </p:cNvPr>
          <p:cNvSpPr/>
          <p:nvPr/>
        </p:nvSpPr>
        <p:spPr>
          <a:xfrm>
            <a:off x="6524871" y="3756700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B36C0B-9C64-449F-9668-9EE88CAB1393}"/>
              </a:ext>
            </a:extLst>
          </p:cNvPr>
          <p:cNvSpPr/>
          <p:nvPr/>
        </p:nvSpPr>
        <p:spPr>
          <a:xfrm>
            <a:off x="6904597" y="375670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E952FFF-1ACE-49B4-B64D-FDCA4FEFD485}"/>
              </a:ext>
            </a:extLst>
          </p:cNvPr>
          <p:cNvSpPr/>
          <p:nvPr/>
        </p:nvSpPr>
        <p:spPr>
          <a:xfrm>
            <a:off x="7632606" y="375670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77FB-4143-4C04-9814-17AB22E3429C}"/>
                  </a:ext>
                </a:extLst>
              </p:cNvPr>
              <p:cNvSpPr txBox="1"/>
              <p:nvPr/>
            </p:nvSpPr>
            <p:spPr>
              <a:xfrm>
                <a:off x="5584854" y="36861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77FB-4143-4C04-9814-17AB22E34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54" y="3686127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7F564D-DBA0-4E19-A843-2400C068204A}"/>
                  </a:ext>
                </a:extLst>
              </p:cNvPr>
              <p:cNvSpPr txBox="1"/>
              <p:nvPr/>
            </p:nvSpPr>
            <p:spPr>
              <a:xfrm>
                <a:off x="7272182" y="36861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7F564D-DBA0-4E19-A843-2400C068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82" y="3686127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D3389-44B2-4EFA-8CED-B484F9213CC4}"/>
                  </a:ext>
                </a:extLst>
              </p:cNvPr>
              <p:cNvSpPr txBox="1"/>
              <p:nvPr/>
            </p:nvSpPr>
            <p:spPr>
              <a:xfrm>
                <a:off x="6310824" y="2778659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D3389-44B2-4EFA-8CED-B484F92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24" y="2778659"/>
                <a:ext cx="153888" cy="276999"/>
              </a:xfrm>
              <a:prstGeom prst="rect">
                <a:avLst/>
              </a:prstGeom>
              <a:blipFill>
                <a:blip r:embed="rId4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CB415-3B01-4CF3-9B8F-47646309003A}"/>
              </a:ext>
            </a:extLst>
          </p:cNvPr>
          <p:cNvCxnSpPr>
            <a:cxnSpLocks/>
            <a:stCxn id="43" idx="3"/>
            <a:endCxn id="24" idx="2"/>
          </p:cNvCxnSpPr>
          <p:nvPr/>
        </p:nvCxnSpPr>
        <p:spPr>
          <a:xfrm flipV="1">
            <a:off x="5142930" y="2180428"/>
            <a:ext cx="410826" cy="24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B7AF7A-9D21-4108-AD45-CE5C36916891}"/>
              </a:ext>
            </a:extLst>
          </p:cNvPr>
          <p:cNvSpPr/>
          <p:nvPr/>
        </p:nvSpPr>
        <p:spPr>
          <a:xfrm>
            <a:off x="4856845" y="2343422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8C30B-B3D1-45A4-A0EF-731E56EEB9E6}"/>
              </a:ext>
            </a:extLst>
          </p:cNvPr>
          <p:cNvSpPr txBox="1"/>
          <p:nvPr/>
        </p:nvSpPr>
        <p:spPr>
          <a:xfrm>
            <a:off x="4705439" y="100526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600CB11-8F85-48DD-ACD6-FA70D569DF70}"/>
              </a:ext>
            </a:extLst>
          </p:cNvPr>
          <p:cNvCxnSpPr>
            <a:cxnSpLocks/>
          </p:cNvCxnSpPr>
          <p:nvPr/>
        </p:nvCxnSpPr>
        <p:spPr>
          <a:xfrm flipH="1" flipV="1">
            <a:off x="5437930" y="1499299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수동 연산 45">
            <a:extLst>
              <a:ext uri="{FF2B5EF4-FFF2-40B4-BE49-F238E27FC236}">
                <a16:creationId xmlns:a16="http://schemas.microsoft.com/office/drawing/2014/main" id="{6D434B4E-22E2-4E53-8F83-AEA1FE88D302}"/>
              </a:ext>
            </a:extLst>
          </p:cNvPr>
          <p:cNvSpPr/>
          <p:nvPr/>
        </p:nvSpPr>
        <p:spPr>
          <a:xfrm rot="10800000">
            <a:off x="4178238" y="167664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EDECC-0BE0-4622-9BD5-45300875AAA4}"/>
              </a:ext>
            </a:extLst>
          </p:cNvPr>
          <p:cNvSpPr txBox="1"/>
          <p:nvPr/>
        </p:nvSpPr>
        <p:spPr>
          <a:xfrm>
            <a:off x="4330522" y="1776689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17A023-3217-4A68-B31C-0AF5CAD404FA}"/>
              </a:ext>
            </a:extLst>
          </p:cNvPr>
          <p:cNvSpPr txBox="1"/>
          <p:nvPr/>
        </p:nvSpPr>
        <p:spPr>
          <a:xfrm>
            <a:off x="4027804" y="595590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57E305-85ED-481A-A471-63CE7C948723}"/>
              </a:ext>
            </a:extLst>
          </p:cNvPr>
          <p:cNvSpPr txBox="1"/>
          <p:nvPr/>
        </p:nvSpPr>
        <p:spPr>
          <a:xfrm>
            <a:off x="4006110" y="492692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756355-73C6-4DFA-BF4A-CBF9D488EEA2}"/>
              </a:ext>
            </a:extLst>
          </p:cNvPr>
          <p:cNvSpPr txBox="1"/>
          <p:nvPr/>
        </p:nvSpPr>
        <p:spPr>
          <a:xfrm>
            <a:off x="3457924" y="372799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84B788-0191-49D8-86C1-5D5372D87129}"/>
              </a:ext>
            </a:extLst>
          </p:cNvPr>
          <p:cNvSpPr txBox="1"/>
          <p:nvPr/>
        </p:nvSpPr>
        <p:spPr>
          <a:xfrm>
            <a:off x="3457924" y="230107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666AC-DC18-45AF-802A-55891FE4526B}"/>
              </a:ext>
            </a:extLst>
          </p:cNvPr>
          <p:cNvSpPr txBox="1"/>
          <p:nvPr/>
        </p:nvSpPr>
        <p:spPr>
          <a:xfrm>
            <a:off x="3457924" y="117114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D970B-FFBF-4F64-8877-99AE66D0107B}"/>
              </a:ext>
            </a:extLst>
          </p:cNvPr>
          <p:cNvSpPr txBox="1"/>
          <p:nvPr/>
        </p:nvSpPr>
        <p:spPr>
          <a:xfrm>
            <a:off x="8130139" y="5955904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77271-E5A8-4BE9-8C3B-E034F2656CFC}"/>
              </a:ext>
            </a:extLst>
          </p:cNvPr>
          <p:cNvSpPr txBox="1"/>
          <p:nvPr/>
        </p:nvSpPr>
        <p:spPr>
          <a:xfrm>
            <a:off x="8383557" y="492692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3A795-F0A5-415A-BA75-EFE373FDBA83}"/>
              </a:ext>
            </a:extLst>
          </p:cNvPr>
          <p:cNvSpPr txBox="1"/>
          <p:nvPr/>
        </p:nvSpPr>
        <p:spPr>
          <a:xfrm>
            <a:off x="7835371" y="372799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848963-9DE4-451C-8479-DAF93685AD65}"/>
              </a:ext>
            </a:extLst>
          </p:cNvPr>
          <p:cNvSpPr txBox="1"/>
          <p:nvPr/>
        </p:nvSpPr>
        <p:spPr>
          <a:xfrm>
            <a:off x="3457924" y="342957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42EC24E-2C93-4396-9937-46370F18F7C8}"/>
              </a:ext>
            </a:extLst>
          </p:cNvPr>
          <p:cNvSpPr/>
          <p:nvPr/>
        </p:nvSpPr>
        <p:spPr>
          <a:xfrm>
            <a:off x="6524871" y="2329954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DEB16A-39BA-462D-B91E-F407F374DC11}"/>
              </a:ext>
            </a:extLst>
          </p:cNvPr>
          <p:cNvCxnSpPr>
            <a:cxnSpLocks/>
            <a:stCxn id="57" idx="0"/>
            <a:endCxn id="24" idx="2"/>
          </p:cNvCxnSpPr>
          <p:nvPr/>
        </p:nvCxnSpPr>
        <p:spPr>
          <a:xfrm flipH="1" flipV="1">
            <a:off x="5553756" y="2180428"/>
            <a:ext cx="1114158" cy="1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8DDB2C8-7824-440C-A349-C56376062026}"/>
              </a:ext>
            </a:extLst>
          </p:cNvPr>
          <p:cNvCxnSpPr>
            <a:cxnSpLocks/>
          </p:cNvCxnSpPr>
          <p:nvPr/>
        </p:nvCxnSpPr>
        <p:spPr>
          <a:xfrm flipH="1" flipV="1">
            <a:off x="5670414" y="1499299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D8FDF-CFB9-4140-BEBA-BA3FED5C2CD2}"/>
              </a:ext>
            </a:extLst>
          </p:cNvPr>
          <p:cNvSpPr txBox="1"/>
          <p:nvPr/>
        </p:nvSpPr>
        <p:spPr>
          <a:xfrm>
            <a:off x="5508879" y="100526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65CD40-0FCA-4866-9207-66BA6AA68939}"/>
              </a:ext>
            </a:extLst>
          </p:cNvPr>
          <p:cNvSpPr/>
          <p:nvPr/>
        </p:nvSpPr>
        <p:spPr>
          <a:xfrm>
            <a:off x="5081581" y="4087525"/>
            <a:ext cx="1171945" cy="54779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[bs,50,1]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2D8D53-787F-4645-AADC-01C4D4130A3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625850" y="4751018"/>
            <a:ext cx="0" cy="4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16EAF9-06D7-45D3-80A9-580173D779D9}"/>
              </a:ext>
            </a:extLst>
          </p:cNvPr>
          <p:cNvCxnSpPr>
            <a:cxnSpLocks/>
          </p:cNvCxnSpPr>
          <p:nvPr/>
        </p:nvCxnSpPr>
        <p:spPr>
          <a:xfrm flipV="1">
            <a:off x="5750097" y="4837819"/>
            <a:ext cx="1060859" cy="3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2181FE-58C0-48CE-BF73-16B48BB17190}"/>
              </a:ext>
            </a:extLst>
          </p:cNvPr>
          <p:cNvCxnSpPr>
            <a:cxnSpLocks/>
          </p:cNvCxnSpPr>
          <p:nvPr/>
        </p:nvCxnSpPr>
        <p:spPr>
          <a:xfrm flipH="1" flipV="1">
            <a:off x="7272182" y="4844089"/>
            <a:ext cx="21694" cy="3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CA3CE14-57C3-4635-B243-07BC51FF3329}"/>
              </a:ext>
            </a:extLst>
          </p:cNvPr>
          <p:cNvSpPr txBox="1"/>
          <p:nvPr/>
        </p:nvSpPr>
        <p:spPr>
          <a:xfrm>
            <a:off x="6409108" y="481808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3A2CC6-6CF1-4FEF-BCBD-F95E20290BD7}"/>
              </a:ext>
            </a:extLst>
          </p:cNvPr>
          <p:cNvSpPr/>
          <p:nvPr/>
        </p:nvSpPr>
        <p:spPr>
          <a:xfrm>
            <a:off x="8539805" y="2942371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2C9AE3-3817-462B-BCD3-13B4FBB6B0B9}"/>
              </a:ext>
            </a:extLst>
          </p:cNvPr>
          <p:cNvSpPr txBox="1"/>
          <p:nvPr/>
        </p:nvSpPr>
        <p:spPr>
          <a:xfrm>
            <a:off x="8886739" y="3030742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K(s)       V(s)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CCC2A33-0229-444C-B804-136C43362BB9}"/>
              </a:ext>
            </a:extLst>
          </p:cNvPr>
          <p:cNvSpPr/>
          <p:nvPr/>
        </p:nvSpPr>
        <p:spPr>
          <a:xfrm>
            <a:off x="8539805" y="231114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1DE880-860D-4360-9E2D-C223574F5A3E}"/>
              </a:ext>
            </a:extLst>
          </p:cNvPr>
          <p:cNvSpPr txBox="1"/>
          <p:nvPr/>
        </p:nvSpPr>
        <p:spPr>
          <a:xfrm>
            <a:off x="8886739" y="2363616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K(s)       V(s)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B2AE8A-685B-4E4C-A54E-803E7E12E496}"/>
              </a:ext>
            </a:extLst>
          </p:cNvPr>
          <p:cNvSpPr/>
          <p:nvPr/>
        </p:nvSpPr>
        <p:spPr>
          <a:xfrm>
            <a:off x="8539805" y="166787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7D5A6A-2C61-42BF-9FE1-BA4A5E44431D}"/>
              </a:ext>
            </a:extLst>
          </p:cNvPr>
          <p:cNvSpPr txBox="1"/>
          <p:nvPr/>
        </p:nvSpPr>
        <p:spPr>
          <a:xfrm>
            <a:off x="8833970" y="1741550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K(s)       V(s)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0013782-441C-4188-B2ED-E9A95F871E74}"/>
              </a:ext>
            </a:extLst>
          </p:cNvPr>
          <p:cNvSpPr/>
          <p:nvPr/>
        </p:nvSpPr>
        <p:spPr>
          <a:xfrm>
            <a:off x="260595" y="3245972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A11A5F-CF35-4C22-9730-8E3797FF544E}"/>
              </a:ext>
            </a:extLst>
          </p:cNvPr>
          <p:cNvSpPr txBox="1"/>
          <p:nvPr/>
        </p:nvSpPr>
        <p:spPr>
          <a:xfrm>
            <a:off x="510785" y="3326060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ED3FD5D-E437-4E2B-8885-AE50554B99A0}"/>
              </a:ext>
            </a:extLst>
          </p:cNvPr>
          <p:cNvSpPr/>
          <p:nvPr/>
        </p:nvSpPr>
        <p:spPr>
          <a:xfrm>
            <a:off x="253602" y="263522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9EAB3D-956F-4B41-B4C6-6C1DD65FE353}"/>
              </a:ext>
            </a:extLst>
          </p:cNvPr>
          <p:cNvSpPr txBox="1"/>
          <p:nvPr/>
        </p:nvSpPr>
        <p:spPr>
          <a:xfrm>
            <a:off x="503792" y="2715316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E23793-C450-4D84-BF2A-93D2047D7D70}"/>
              </a:ext>
            </a:extLst>
          </p:cNvPr>
          <p:cNvSpPr/>
          <p:nvPr/>
        </p:nvSpPr>
        <p:spPr>
          <a:xfrm>
            <a:off x="238424" y="1988830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289077-5678-441A-9DD8-12CA6FCD98E9}"/>
              </a:ext>
            </a:extLst>
          </p:cNvPr>
          <p:cNvSpPr txBox="1"/>
          <p:nvPr/>
        </p:nvSpPr>
        <p:spPr>
          <a:xfrm>
            <a:off x="488614" y="2068918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FDA850-2A14-46B5-A7F5-9540759956C0}"/>
              </a:ext>
            </a:extLst>
          </p:cNvPr>
          <p:cNvSpPr txBox="1"/>
          <p:nvPr/>
        </p:nvSpPr>
        <p:spPr>
          <a:xfrm>
            <a:off x="4610375" y="4194495"/>
            <a:ext cx="4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58E69D-8B23-4663-93F5-BE0BCD883364}"/>
              </a:ext>
            </a:extLst>
          </p:cNvPr>
          <p:cNvSpPr txBox="1"/>
          <p:nvPr/>
        </p:nvSpPr>
        <p:spPr>
          <a:xfrm>
            <a:off x="7830364" y="4142442"/>
            <a:ext cx="7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3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230880" y="188315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Half attention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240E8-F1AF-4863-838F-1E2AAD1C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77" y="1627115"/>
            <a:ext cx="7323798" cy="763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FFB8E-3165-460B-B3F1-D3817AABC207}"/>
              </a:ext>
            </a:extLst>
          </p:cNvPr>
          <p:cNvSpPr txBox="1"/>
          <p:nvPr/>
        </p:nvSpPr>
        <p:spPr>
          <a:xfrm>
            <a:off x="459777" y="1190257"/>
            <a:ext cx="437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Auc</a:t>
            </a:r>
            <a:r>
              <a:rPr lang="en-US" altLang="ko-KR" dirty="0"/>
              <a:t>: 0.8988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3FD27-85B5-4769-987C-013212C26657}"/>
              </a:ext>
            </a:extLst>
          </p:cNvPr>
          <p:cNvSpPr txBox="1"/>
          <p:nvPr/>
        </p:nvSpPr>
        <p:spPr>
          <a:xfrm>
            <a:off x="583659" y="4467138"/>
            <a:ext cx="8053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AUC </a:t>
            </a:r>
            <a:r>
              <a:rPr lang="ko-KR" altLang="en-US" sz="1600" dirty="0"/>
              <a:t>감소</a:t>
            </a:r>
            <a:endParaRPr lang="en-US" altLang="ko-KR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600" dirty="0"/>
              <a:t>단순히 </a:t>
            </a:r>
            <a:r>
              <a:rPr lang="en-US" altLang="ko-KR" sz="1600" dirty="0"/>
              <a:t>CLS TOKEN</a:t>
            </a:r>
            <a:r>
              <a:rPr lang="ko-KR" altLang="en-US" sz="1600" dirty="0"/>
              <a:t>의 평균을 냈기 때문이 아닐까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5143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230880" y="188315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Half attention</a:t>
            </a:r>
            <a:endParaRPr lang="ko-KR" altLang="en-US" sz="2000" dirty="0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DED129D3-0310-4AF8-802C-F7B8EAC285BA}"/>
              </a:ext>
            </a:extLst>
          </p:cNvPr>
          <p:cNvSpPr/>
          <p:nvPr/>
        </p:nvSpPr>
        <p:spPr>
          <a:xfrm rot="10800000">
            <a:off x="5215025" y="5225347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1237094F-C1E9-4100-93BC-3C48DA31AD91}"/>
              </a:ext>
            </a:extLst>
          </p:cNvPr>
          <p:cNvSpPr/>
          <p:nvPr/>
        </p:nvSpPr>
        <p:spPr>
          <a:xfrm rot="10800000">
            <a:off x="6883051" y="5225347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E71CC-5E81-4F71-A702-B5800DEDFC53}"/>
              </a:ext>
            </a:extLst>
          </p:cNvPr>
          <p:cNvSpPr/>
          <p:nvPr/>
        </p:nvSpPr>
        <p:spPr>
          <a:xfrm>
            <a:off x="4856845" y="3436745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AD6CD0-B3AF-41C8-9507-EC0B0F3725A6}"/>
              </a:ext>
            </a:extLst>
          </p:cNvPr>
          <p:cNvSpPr/>
          <p:nvPr/>
        </p:nvSpPr>
        <p:spPr>
          <a:xfrm>
            <a:off x="4856845" y="3114194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F94E88-BD8D-4207-87FF-FAAD69A6A1B7}"/>
              </a:ext>
            </a:extLst>
          </p:cNvPr>
          <p:cNvSpPr/>
          <p:nvPr/>
        </p:nvSpPr>
        <p:spPr>
          <a:xfrm>
            <a:off x="4856845" y="2554182"/>
            <a:ext cx="3061846" cy="23746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transformer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24366-EE92-4EC5-BB7A-52FE0F119FD4}"/>
              </a:ext>
            </a:extLst>
          </p:cNvPr>
          <p:cNvSpPr/>
          <p:nvPr/>
        </p:nvSpPr>
        <p:spPr>
          <a:xfrm>
            <a:off x="6507110" y="4077346"/>
            <a:ext cx="1171945" cy="6024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[bs,50,2]</a:t>
            </a:r>
          </a:p>
        </p:txBody>
      </p:sp>
      <p:sp>
        <p:nvSpPr>
          <p:cNvPr id="24" name="순서도: 수동 연산 23">
            <a:extLst>
              <a:ext uri="{FF2B5EF4-FFF2-40B4-BE49-F238E27FC236}">
                <a16:creationId xmlns:a16="http://schemas.microsoft.com/office/drawing/2014/main" id="{96AE474A-6B14-459B-BB4F-6FD7094227CE}"/>
              </a:ext>
            </a:extLst>
          </p:cNvPr>
          <p:cNvSpPr/>
          <p:nvPr/>
        </p:nvSpPr>
        <p:spPr>
          <a:xfrm>
            <a:off x="5142931" y="167664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926E5-409C-4240-8592-0F81E5558AE3}"/>
              </a:ext>
            </a:extLst>
          </p:cNvPr>
          <p:cNvSpPr txBox="1"/>
          <p:nvPr/>
        </p:nvSpPr>
        <p:spPr>
          <a:xfrm>
            <a:off x="5293504" y="5970073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A163C1-02CC-4420-A63E-E5F77AF42254}"/>
              </a:ext>
            </a:extLst>
          </p:cNvPr>
          <p:cNvSpPr txBox="1"/>
          <p:nvPr/>
        </p:nvSpPr>
        <p:spPr>
          <a:xfrm>
            <a:off x="6824349" y="5970073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C6FCA62-3CA1-4540-AF61-274CE1C74BA5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5958193" y="6108573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E5AAEB-3056-4AE9-B40C-675BAA814D89}"/>
              </a:ext>
            </a:extLst>
          </p:cNvPr>
          <p:cNvSpPr txBox="1"/>
          <p:nvPr/>
        </p:nvSpPr>
        <p:spPr>
          <a:xfrm>
            <a:off x="6036675" y="6213953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286406D-C4E4-4325-AAB9-47077F1FFBB6}"/>
              </a:ext>
            </a:extLst>
          </p:cNvPr>
          <p:cNvCxnSpPr>
            <a:stCxn id="25" idx="0"/>
            <a:endCxn id="17" idx="0"/>
          </p:cNvCxnSpPr>
          <p:nvPr/>
        </p:nvCxnSpPr>
        <p:spPr>
          <a:xfrm flipV="1">
            <a:off x="5625849" y="572913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C97865-EB2D-4E02-8AE6-4FF2278DECB3}"/>
              </a:ext>
            </a:extLst>
          </p:cNvPr>
          <p:cNvCxnSpPr/>
          <p:nvPr/>
        </p:nvCxnSpPr>
        <p:spPr>
          <a:xfrm flipV="1">
            <a:off x="7305141" y="5729133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3C17A2A-14B9-44C4-B2DB-859F9746CD87}"/>
              </a:ext>
            </a:extLst>
          </p:cNvPr>
          <p:cNvSpPr/>
          <p:nvPr/>
        </p:nvSpPr>
        <p:spPr>
          <a:xfrm>
            <a:off x="4856845" y="3770168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08D6B83-995C-4324-A1E3-3A3780FD8CE7}"/>
              </a:ext>
            </a:extLst>
          </p:cNvPr>
          <p:cNvSpPr/>
          <p:nvPr/>
        </p:nvSpPr>
        <p:spPr>
          <a:xfrm>
            <a:off x="5221410" y="375670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B6848A0-0C1E-4803-9A5B-45C0D518CD08}"/>
              </a:ext>
            </a:extLst>
          </p:cNvPr>
          <p:cNvSpPr/>
          <p:nvPr/>
        </p:nvSpPr>
        <p:spPr>
          <a:xfrm>
            <a:off x="5964580" y="3756700"/>
            <a:ext cx="286085" cy="1862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E47C42-9653-40BC-8258-F321387C1E57}"/>
              </a:ext>
            </a:extLst>
          </p:cNvPr>
          <p:cNvSpPr/>
          <p:nvPr/>
        </p:nvSpPr>
        <p:spPr>
          <a:xfrm>
            <a:off x="6524871" y="3756700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7B36C0B-9C64-449F-9668-9EE88CAB1393}"/>
              </a:ext>
            </a:extLst>
          </p:cNvPr>
          <p:cNvSpPr/>
          <p:nvPr/>
        </p:nvSpPr>
        <p:spPr>
          <a:xfrm>
            <a:off x="6904597" y="375670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E952FFF-1ACE-49B4-B64D-FDCA4FEFD485}"/>
              </a:ext>
            </a:extLst>
          </p:cNvPr>
          <p:cNvSpPr/>
          <p:nvPr/>
        </p:nvSpPr>
        <p:spPr>
          <a:xfrm>
            <a:off x="7632606" y="3756700"/>
            <a:ext cx="286085" cy="18626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77FB-4143-4C04-9814-17AB22E3429C}"/>
                  </a:ext>
                </a:extLst>
              </p:cNvPr>
              <p:cNvSpPr txBox="1"/>
              <p:nvPr/>
            </p:nvSpPr>
            <p:spPr>
              <a:xfrm>
                <a:off x="5584854" y="36861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9977FB-4143-4C04-9814-17AB22E34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54" y="3686127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7F564D-DBA0-4E19-A843-2400C068204A}"/>
                  </a:ext>
                </a:extLst>
              </p:cNvPr>
              <p:cNvSpPr txBox="1"/>
              <p:nvPr/>
            </p:nvSpPr>
            <p:spPr>
              <a:xfrm>
                <a:off x="7272182" y="3686127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7F564D-DBA0-4E19-A843-2400C068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82" y="3686127"/>
                <a:ext cx="278923" cy="27699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D3389-44B2-4EFA-8CED-B484F9213CC4}"/>
                  </a:ext>
                </a:extLst>
              </p:cNvPr>
              <p:cNvSpPr txBox="1"/>
              <p:nvPr/>
            </p:nvSpPr>
            <p:spPr>
              <a:xfrm>
                <a:off x="6310824" y="2778659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3D3389-44B2-4EFA-8CED-B484F92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24" y="2778659"/>
                <a:ext cx="153888" cy="276999"/>
              </a:xfrm>
              <a:prstGeom prst="rect">
                <a:avLst/>
              </a:prstGeom>
              <a:blipFill>
                <a:blip r:embed="rId4"/>
                <a:stretch>
                  <a:fillRect l="-24000" r="-28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CB415-3B01-4CF3-9B8F-47646309003A}"/>
              </a:ext>
            </a:extLst>
          </p:cNvPr>
          <p:cNvCxnSpPr>
            <a:cxnSpLocks/>
            <a:stCxn id="43" idx="3"/>
            <a:endCxn id="24" idx="2"/>
          </p:cNvCxnSpPr>
          <p:nvPr/>
        </p:nvCxnSpPr>
        <p:spPr>
          <a:xfrm flipV="1">
            <a:off x="5142930" y="2180428"/>
            <a:ext cx="410826" cy="24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5B7AF7A-9D21-4108-AD45-CE5C36916891}"/>
              </a:ext>
            </a:extLst>
          </p:cNvPr>
          <p:cNvSpPr/>
          <p:nvPr/>
        </p:nvSpPr>
        <p:spPr>
          <a:xfrm>
            <a:off x="4856845" y="2343422"/>
            <a:ext cx="286085" cy="1593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28C30B-B3D1-45A4-A0EF-731E56EEB9E6}"/>
              </a:ext>
            </a:extLst>
          </p:cNvPr>
          <p:cNvSpPr txBox="1"/>
          <p:nvPr/>
        </p:nvSpPr>
        <p:spPr>
          <a:xfrm>
            <a:off x="4705439" y="100526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Signal1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600CB11-8F85-48DD-ACD6-FA70D569DF70}"/>
              </a:ext>
            </a:extLst>
          </p:cNvPr>
          <p:cNvCxnSpPr>
            <a:cxnSpLocks/>
          </p:cNvCxnSpPr>
          <p:nvPr/>
        </p:nvCxnSpPr>
        <p:spPr>
          <a:xfrm flipH="1" flipV="1">
            <a:off x="5437930" y="1499299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수동 연산 45">
            <a:extLst>
              <a:ext uri="{FF2B5EF4-FFF2-40B4-BE49-F238E27FC236}">
                <a16:creationId xmlns:a16="http://schemas.microsoft.com/office/drawing/2014/main" id="{6D434B4E-22E2-4E53-8F83-AEA1FE88D302}"/>
              </a:ext>
            </a:extLst>
          </p:cNvPr>
          <p:cNvSpPr/>
          <p:nvPr/>
        </p:nvSpPr>
        <p:spPr>
          <a:xfrm rot="10800000">
            <a:off x="4178238" y="1676642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7EDECC-0BE0-4622-9BD5-45300875AAA4}"/>
              </a:ext>
            </a:extLst>
          </p:cNvPr>
          <p:cNvSpPr txBox="1"/>
          <p:nvPr/>
        </p:nvSpPr>
        <p:spPr>
          <a:xfrm>
            <a:off x="4330522" y="1776689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17A023-3217-4A68-B31C-0AF5CAD404FA}"/>
              </a:ext>
            </a:extLst>
          </p:cNvPr>
          <p:cNvSpPr txBox="1"/>
          <p:nvPr/>
        </p:nvSpPr>
        <p:spPr>
          <a:xfrm>
            <a:off x="4027804" y="595590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57E305-85ED-481A-A471-63CE7C948723}"/>
              </a:ext>
            </a:extLst>
          </p:cNvPr>
          <p:cNvSpPr txBox="1"/>
          <p:nvPr/>
        </p:nvSpPr>
        <p:spPr>
          <a:xfrm>
            <a:off x="4006110" y="492692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756355-73C6-4DFA-BF4A-CBF9D488EEA2}"/>
              </a:ext>
            </a:extLst>
          </p:cNvPr>
          <p:cNvSpPr txBox="1"/>
          <p:nvPr/>
        </p:nvSpPr>
        <p:spPr>
          <a:xfrm>
            <a:off x="3457924" y="372799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84B788-0191-49D8-86C1-5D5372D87129}"/>
              </a:ext>
            </a:extLst>
          </p:cNvPr>
          <p:cNvSpPr txBox="1"/>
          <p:nvPr/>
        </p:nvSpPr>
        <p:spPr>
          <a:xfrm>
            <a:off x="3457924" y="2301073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666AC-DC18-45AF-802A-55891FE4526B}"/>
              </a:ext>
            </a:extLst>
          </p:cNvPr>
          <p:cNvSpPr txBox="1"/>
          <p:nvPr/>
        </p:nvSpPr>
        <p:spPr>
          <a:xfrm>
            <a:off x="3457924" y="117114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D970B-FFBF-4F64-8877-99AE66D0107B}"/>
              </a:ext>
            </a:extLst>
          </p:cNvPr>
          <p:cNvSpPr txBox="1"/>
          <p:nvPr/>
        </p:nvSpPr>
        <p:spPr>
          <a:xfrm>
            <a:off x="8130139" y="5955904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77271-E5A8-4BE9-8C3B-E034F2656CFC}"/>
              </a:ext>
            </a:extLst>
          </p:cNvPr>
          <p:cNvSpPr txBox="1"/>
          <p:nvPr/>
        </p:nvSpPr>
        <p:spPr>
          <a:xfrm>
            <a:off x="8383557" y="4926924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93A795-F0A5-415A-BA75-EFE373FDBA83}"/>
              </a:ext>
            </a:extLst>
          </p:cNvPr>
          <p:cNvSpPr txBox="1"/>
          <p:nvPr/>
        </p:nvSpPr>
        <p:spPr>
          <a:xfrm>
            <a:off x="7835371" y="3727999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848963-9DE4-451C-8479-DAF93685AD65}"/>
              </a:ext>
            </a:extLst>
          </p:cNvPr>
          <p:cNvSpPr txBox="1"/>
          <p:nvPr/>
        </p:nvSpPr>
        <p:spPr>
          <a:xfrm>
            <a:off x="3457924" y="342957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[bs,50(D),256(S)]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42EC24E-2C93-4396-9937-46370F18F7C8}"/>
              </a:ext>
            </a:extLst>
          </p:cNvPr>
          <p:cNvSpPr/>
          <p:nvPr/>
        </p:nvSpPr>
        <p:spPr>
          <a:xfrm>
            <a:off x="6524871" y="2329954"/>
            <a:ext cx="286085" cy="1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DDEB16A-39BA-462D-B91E-F407F374DC11}"/>
              </a:ext>
            </a:extLst>
          </p:cNvPr>
          <p:cNvCxnSpPr>
            <a:cxnSpLocks/>
            <a:stCxn id="57" idx="0"/>
            <a:endCxn id="24" idx="2"/>
          </p:cNvCxnSpPr>
          <p:nvPr/>
        </p:nvCxnSpPr>
        <p:spPr>
          <a:xfrm flipH="1" flipV="1">
            <a:off x="5553756" y="2180428"/>
            <a:ext cx="1114158" cy="14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8DDB2C8-7824-440C-A349-C56376062026}"/>
              </a:ext>
            </a:extLst>
          </p:cNvPr>
          <p:cNvCxnSpPr>
            <a:cxnSpLocks/>
          </p:cNvCxnSpPr>
          <p:nvPr/>
        </p:nvCxnSpPr>
        <p:spPr>
          <a:xfrm flipH="1" flipV="1">
            <a:off x="5670414" y="1499299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D8FDF-CFB9-4140-BEBA-BA3FED5C2CD2}"/>
              </a:ext>
            </a:extLst>
          </p:cNvPr>
          <p:cNvSpPr txBox="1"/>
          <p:nvPr/>
        </p:nvSpPr>
        <p:spPr>
          <a:xfrm>
            <a:off x="5508879" y="1005265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Signal2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65CD40-0FCA-4866-9207-66BA6AA68939}"/>
              </a:ext>
            </a:extLst>
          </p:cNvPr>
          <p:cNvSpPr/>
          <p:nvPr/>
        </p:nvSpPr>
        <p:spPr>
          <a:xfrm>
            <a:off x="5081581" y="4087525"/>
            <a:ext cx="1171945" cy="54779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[bs,50,128]</a:t>
            </a:r>
          </a:p>
          <a:p>
            <a:pPr algn="ctr"/>
            <a:r>
              <a:rPr lang="en-US" altLang="ko-KR" sz="1100" dirty="0"/>
              <a:t>[bs,50,64]</a:t>
            </a:r>
          </a:p>
          <a:p>
            <a:pPr algn="ctr"/>
            <a:r>
              <a:rPr lang="en-US" altLang="ko-KR" sz="1100" dirty="0"/>
              <a:t>[bs,50,1]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22D8D53-787F-4645-AADC-01C4D4130A3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5625850" y="4751018"/>
            <a:ext cx="0" cy="47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16EAF9-06D7-45D3-80A9-580173D779D9}"/>
              </a:ext>
            </a:extLst>
          </p:cNvPr>
          <p:cNvCxnSpPr>
            <a:cxnSpLocks/>
          </p:cNvCxnSpPr>
          <p:nvPr/>
        </p:nvCxnSpPr>
        <p:spPr>
          <a:xfrm flipV="1">
            <a:off x="5750097" y="4837819"/>
            <a:ext cx="1060859" cy="3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2181FE-58C0-48CE-BF73-16B48BB17190}"/>
              </a:ext>
            </a:extLst>
          </p:cNvPr>
          <p:cNvCxnSpPr>
            <a:cxnSpLocks/>
          </p:cNvCxnSpPr>
          <p:nvPr/>
        </p:nvCxnSpPr>
        <p:spPr>
          <a:xfrm flipH="1" flipV="1">
            <a:off x="7272182" y="4844089"/>
            <a:ext cx="21694" cy="30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CA3CE14-57C3-4635-B243-07BC51FF3329}"/>
              </a:ext>
            </a:extLst>
          </p:cNvPr>
          <p:cNvSpPr txBox="1"/>
          <p:nvPr/>
        </p:nvSpPr>
        <p:spPr>
          <a:xfrm>
            <a:off x="6409108" y="4818089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3A2CC6-6CF1-4FEF-BCBD-F95E20290BD7}"/>
              </a:ext>
            </a:extLst>
          </p:cNvPr>
          <p:cNvSpPr/>
          <p:nvPr/>
        </p:nvSpPr>
        <p:spPr>
          <a:xfrm>
            <a:off x="8539805" y="2942371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2C9AE3-3817-462B-BCD3-13B4FBB6B0B9}"/>
              </a:ext>
            </a:extLst>
          </p:cNvPr>
          <p:cNvSpPr txBox="1"/>
          <p:nvPr/>
        </p:nvSpPr>
        <p:spPr>
          <a:xfrm>
            <a:off x="8886739" y="3030742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K(s)       V(s)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CCC2A33-0229-444C-B804-136C43362BB9}"/>
              </a:ext>
            </a:extLst>
          </p:cNvPr>
          <p:cNvSpPr/>
          <p:nvPr/>
        </p:nvSpPr>
        <p:spPr>
          <a:xfrm>
            <a:off x="8539805" y="231114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1DE880-860D-4360-9E2D-C223574F5A3E}"/>
              </a:ext>
            </a:extLst>
          </p:cNvPr>
          <p:cNvSpPr txBox="1"/>
          <p:nvPr/>
        </p:nvSpPr>
        <p:spPr>
          <a:xfrm>
            <a:off x="8886739" y="2363616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K(s)       V(s)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B2AE8A-685B-4E4C-A54E-803E7E12E496}"/>
              </a:ext>
            </a:extLst>
          </p:cNvPr>
          <p:cNvSpPr/>
          <p:nvPr/>
        </p:nvSpPr>
        <p:spPr>
          <a:xfrm>
            <a:off x="8539805" y="166787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7D5A6A-2C61-42BF-9FE1-BA4A5E44431D}"/>
              </a:ext>
            </a:extLst>
          </p:cNvPr>
          <p:cNvSpPr txBox="1"/>
          <p:nvPr/>
        </p:nvSpPr>
        <p:spPr>
          <a:xfrm>
            <a:off x="8833970" y="1741550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K(s)       V(s)</a:t>
            </a:r>
            <a:endParaRPr lang="ko-KR" altLang="en-US" sz="1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0013782-441C-4188-B2ED-E9A95F871E74}"/>
              </a:ext>
            </a:extLst>
          </p:cNvPr>
          <p:cNvSpPr/>
          <p:nvPr/>
        </p:nvSpPr>
        <p:spPr>
          <a:xfrm>
            <a:off x="260595" y="3245972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A11A5F-CF35-4C22-9730-8E3797FF544E}"/>
              </a:ext>
            </a:extLst>
          </p:cNvPr>
          <p:cNvSpPr txBox="1"/>
          <p:nvPr/>
        </p:nvSpPr>
        <p:spPr>
          <a:xfrm>
            <a:off x="510785" y="3326060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ED3FD5D-E437-4E2B-8885-AE50554B99A0}"/>
              </a:ext>
            </a:extLst>
          </p:cNvPr>
          <p:cNvSpPr/>
          <p:nvPr/>
        </p:nvSpPr>
        <p:spPr>
          <a:xfrm>
            <a:off x="253602" y="2635228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9EAB3D-956F-4B41-B4C6-6C1DD65FE353}"/>
              </a:ext>
            </a:extLst>
          </p:cNvPr>
          <p:cNvSpPr txBox="1"/>
          <p:nvPr/>
        </p:nvSpPr>
        <p:spPr>
          <a:xfrm>
            <a:off x="503792" y="2715316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E23793-C450-4D84-BF2A-93D2047D7D70}"/>
              </a:ext>
            </a:extLst>
          </p:cNvPr>
          <p:cNvSpPr/>
          <p:nvPr/>
        </p:nvSpPr>
        <p:spPr>
          <a:xfrm>
            <a:off x="238424" y="1988830"/>
            <a:ext cx="2903164" cy="469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B289077-5678-441A-9DD8-12CA6FCD98E9}"/>
              </a:ext>
            </a:extLst>
          </p:cNvPr>
          <p:cNvSpPr txBox="1"/>
          <p:nvPr/>
        </p:nvSpPr>
        <p:spPr>
          <a:xfrm>
            <a:off x="488614" y="2068918"/>
            <a:ext cx="3305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 (s)      K(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       V(</a:t>
            </a:r>
            <a:r>
              <a:rPr lang="en-US" altLang="ko-KR" sz="1400" dirty="0" err="1"/>
              <a:t>s+f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FDA850-2A14-46B5-A7F5-9540759956C0}"/>
              </a:ext>
            </a:extLst>
          </p:cNvPr>
          <p:cNvSpPr txBox="1"/>
          <p:nvPr/>
        </p:nvSpPr>
        <p:spPr>
          <a:xfrm>
            <a:off x="4610375" y="4194495"/>
            <a:ext cx="46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058E69D-8B23-4663-93F5-BE0BCD883364}"/>
              </a:ext>
            </a:extLst>
          </p:cNvPr>
          <p:cNvSpPr txBox="1"/>
          <p:nvPr/>
        </p:nvSpPr>
        <p:spPr>
          <a:xfrm>
            <a:off x="7830364" y="4142442"/>
            <a:ext cx="7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S+F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40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36AF3F-7AD8-4844-A623-4F9162F105A7}"/>
              </a:ext>
            </a:extLst>
          </p:cNvPr>
          <p:cNvSpPr txBox="1"/>
          <p:nvPr/>
        </p:nvSpPr>
        <p:spPr>
          <a:xfrm>
            <a:off x="230880" y="188315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Half attention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5EA948-00FC-4F97-8EE9-91A7E814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2" y="2028431"/>
            <a:ext cx="4895850" cy="4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D4978-B88D-43FD-90FB-45E2A7BE8883}"/>
              </a:ext>
            </a:extLst>
          </p:cNvPr>
          <p:cNvSpPr txBox="1"/>
          <p:nvPr/>
        </p:nvSpPr>
        <p:spPr>
          <a:xfrm>
            <a:off x="426702" y="1493240"/>
            <a:ext cx="637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0.8778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527E4-8860-4252-8BC4-09E4DAE43987}"/>
              </a:ext>
            </a:extLst>
          </p:cNvPr>
          <p:cNvSpPr txBox="1"/>
          <p:nvPr/>
        </p:nvSpPr>
        <p:spPr>
          <a:xfrm>
            <a:off x="426702" y="4253218"/>
            <a:ext cx="1091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예상대로 </a:t>
            </a:r>
            <a:r>
              <a:rPr lang="en-US" altLang="ko-KR" dirty="0"/>
              <a:t>self-attention</a:t>
            </a:r>
            <a:r>
              <a:rPr lang="ko-KR" altLang="en-US" dirty="0"/>
              <a:t>의 성능이 더 좋음</a:t>
            </a:r>
          </a:p>
        </p:txBody>
      </p:sp>
    </p:spTree>
    <p:extLst>
      <p:ext uri="{BB962C8B-B14F-4D97-AF65-F5344CB8AC3E}">
        <p14:creationId xmlns:p14="http://schemas.microsoft.com/office/powerpoint/2010/main" val="127659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수동 연산 14">
            <a:extLst>
              <a:ext uri="{FF2B5EF4-FFF2-40B4-BE49-F238E27FC236}">
                <a16:creationId xmlns:a16="http://schemas.microsoft.com/office/drawing/2014/main" id="{EFE9B579-7150-43A9-8189-E55E44D88FE8}"/>
              </a:ext>
            </a:extLst>
          </p:cNvPr>
          <p:cNvSpPr/>
          <p:nvPr/>
        </p:nvSpPr>
        <p:spPr>
          <a:xfrm rot="10800000">
            <a:off x="4884195" y="5214498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순서도: 수동 연산 15">
            <a:extLst>
              <a:ext uri="{FF2B5EF4-FFF2-40B4-BE49-F238E27FC236}">
                <a16:creationId xmlns:a16="http://schemas.microsoft.com/office/drawing/2014/main" id="{8B0BFDD9-1555-447D-A545-EAD6A51DAA8B}"/>
              </a:ext>
            </a:extLst>
          </p:cNvPr>
          <p:cNvSpPr/>
          <p:nvPr/>
        </p:nvSpPr>
        <p:spPr>
          <a:xfrm rot="10800000">
            <a:off x="6552221" y="5214498"/>
            <a:ext cx="821650" cy="503786"/>
          </a:xfrm>
          <a:prstGeom prst="flowChartManualOperation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30E27C-D5F1-40EB-84CC-6E6CD085BC0C}"/>
              </a:ext>
            </a:extLst>
          </p:cNvPr>
          <p:cNvSpPr/>
          <p:nvPr/>
        </p:nvSpPr>
        <p:spPr>
          <a:xfrm>
            <a:off x="5061157" y="2138103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7E467534-F190-4B6E-A038-8C3DBE246496}"/>
              </a:ext>
            </a:extLst>
          </p:cNvPr>
          <p:cNvSpPr/>
          <p:nvPr/>
        </p:nvSpPr>
        <p:spPr>
          <a:xfrm>
            <a:off x="4864491" y="1228175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DEC8C48B-C3EA-4E9C-87AD-83758B0C1E42}"/>
              </a:ext>
            </a:extLst>
          </p:cNvPr>
          <p:cNvSpPr txBox="1"/>
          <p:nvPr/>
        </p:nvSpPr>
        <p:spPr>
          <a:xfrm>
            <a:off x="4962674" y="5959224"/>
            <a:ext cx="6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0D70DE04-3AB7-4BC8-AEB2-678A34D45DC1}"/>
              </a:ext>
            </a:extLst>
          </p:cNvPr>
          <p:cNvSpPr txBox="1"/>
          <p:nvPr/>
        </p:nvSpPr>
        <p:spPr>
          <a:xfrm>
            <a:off x="6493519" y="5959224"/>
            <a:ext cx="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CFB5A0-82A0-411D-A887-2E01354D05DE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627363" y="6097724"/>
            <a:ext cx="866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14">
            <a:extLst>
              <a:ext uri="{FF2B5EF4-FFF2-40B4-BE49-F238E27FC236}">
                <a16:creationId xmlns:a16="http://schemas.microsoft.com/office/drawing/2014/main" id="{76893EE3-AC3F-44CA-885B-FBA849EE5A1B}"/>
              </a:ext>
            </a:extLst>
          </p:cNvPr>
          <p:cNvSpPr txBox="1"/>
          <p:nvPr/>
        </p:nvSpPr>
        <p:spPr>
          <a:xfrm>
            <a:off x="5705845" y="6120682"/>
            <a:ext cx="66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i="1" dirty="0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algn="ctr"/>
            <a:r>
              <a:rPr lang="en-US" altLang="ko-KR" sz="1000" i="1" dirty="0">
                <a:latin typeface="Arial" panose="020B0604020202020204" pitchFamily="34" charset="0"/>
                <a:cs typeface="Arial" panose="020B0604020202020204" pitchFamily="34" charset="0"/>
              </a:rPr>
              <a:t>(STFT)</a:t>
            </a:r>
            <a:endParaRPr lang="ko-KR" alt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31B1579-5403-4EC1-B974-5FBED9025D8E}"/>
              </a:ext>
            </a:extLst>
          </p:cNvPr>
          <p:cNvCxnSpPr>
            <a:stCxn id="19" idx="0"/>
            <a:endCxn id="15" idx="0"/>
          </p:cNvCxnSpPr>
          <p:nvPr/>
        </p:nvCxnSpPr>
        <p:spPr>
          <a:xfrm flipV="1">
            <a:off x="5295019" y="5718284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4E9A1A-DA9D-4848-ABA1-4B278F9544CE}"/>
              </a:ext>
            </a:extLst>
          </p:cNvPr>
          <p:cNvCxnSpPr/>
          <p:nvPr/>
        </p:nvCxnSpPr>
        <p:spPr>
          <a:xfrm flipV="1">
            <a:off x="6974311" y="5718284"/>
            <a:ext cx="1" cy="24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E0B61D2-5011-49D1-807B-BFF9D56495D7}"/>
              </a:ext>
            </a:extLst>
          </p:cNvPr>
          <p:cNvSpPr/>
          <p:nvPr/>
        </p:nvSpPr>
        <p:spPr>
          <a:xfrm>
            <a:off x="5037260" y="3571578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8CB7D6-3CD7-4BDE-A45E-64DBCC9B659C}"/>
              </a:ext>
            </a:extLst>
          </p:cNvPr>
          <p:cNvSpPr/>
          <p:nvPr/>
        </p:nvSpPr>
        <p:spPr>
          <a:xfrm>
            <a:off x="5429818" y="355811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31FD6B0C-01C7-4A5C-B81B-7E78B1D47BCA}"/>
                  </a:ext>
                </a:extLst>
              </p:cNvPr>
              <p:cNvSpPr txBox="1"/>
              <p:nvPr/>
            </p:nvSpPr>
            <p:spPr>
              <a:xfrm>
                <a:off x="6338693" y="3486865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31FD6B0C-01C7-4A5C-B81B-7E78B1D4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93" y="3486865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F7395C4-1BF5-49F6-800E-FA1EA2C2F1C0}"/>
              </a:ext>
            </a:extLst>
          </p:cNvPr>
          <p:cNvCxnSpPr>
            <a:cxnSpLocks/>
            <a:stCxn id="39" idx="0"/>
            <a:endCxn id="18" idx="2"/>
          </p:cNvCxnSpPr>
          <p:nvPr/>
        </p:nvCxnSpPr>
        <p:spPr>
          <a:xfrm flipV="1">
            <a:off x="5227093" y="1731961"/>
            <a:ext cx="48223" cy="12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2">
            <a:extLst>
              <a:ext uri="{FF2B5EF4-FFF2-40B4-BE49-F238E27FC236}">
                <a16:creationId xmlns:a16="http://schemas.microsoft.com/office/drawing/2014/main" id="{4D6EF80E-27A5-4450-B5DD-2BC93D3D4C30}"/>
              </a:ext>
            </a:extLst>
          </p:cNvPr>
          <p:cNvSpPr txBox="1"/>
          <p:nvPr/>
        </p:nvSpPr>
        <p:spPr>
          <a:xfrm>
            <a:off x="4805788" y="589167"/>
            <a:ext cx="93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19E571-D814-4AC0-9059-20213E93E9A7}"/>
              </a:ext>
            </a:extLst>
          </p:cNvPr>
          <p:cNvCxnSpPr>
            <a:cxnSpLocks/>
            <a:stCxn id="18" idx="0"/>
            <a:endCxn id="29" idx="2"/>
          </p:cNvCxnSpPr>
          <p:nvPr/>
        </p:nvCxnSpPr>
        <p:spPr>
          <a:xfrm flipH="1" flipV="1">
            <a:off x="5275314" y="1050832"/>
            <a:ext cx="2" cy="1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순서도: 수동 연산 30">
            <a:extLst>
              <a:ext uri="{FF2B5EF4-FFF2-40B4-BE49-F238E27FC236}">
                <a16:creationId xmlns:a16="http://schemas.microsoft.com/office/drawing/2014/main" id="{3BBE7211-0AA7-4DC5-A2E5-AD73410AFA11}"/>
              </a:ext>
            </a:extLst>
          </p:cNvPr>
          <p:cNvSpPr/>
          <p:nvPr/>
        </p:nvSpPr>
        <p:spPr>
          <a:xfrm rot="10800000">
            <a:off x="3899798" y="1228175"/>
            <a:ext cx="821650" cy="503786"/>
          </a:xfrm>
          <a:prstGeom prst="flowChartManualOperation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7B65C932-5D98-4C1B-BCCE-B248D90FE194}"/>
              </a:ext>
            </a:extLst>
          </p:cNvPr>
          <p:cNvSpPr txBox="1"/>
          <p:nvPr/>
        </p:nvSpPr>
        <p:spPr>
          <a:xfrm>
            <a:off x="4052082" y="1328222"/>
            <a:ext cx="74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0">
            <a:extLst>
              <a:ext uri="{FF2B5EF4-FFF2-40B4-BE49-F238E27FC236}">
                <a16:creationId xmlns:a16="http://schemas.microsoft.com/office/drawing/2014/main" id="{2589A646-2512-4D5B-A063-FA3656C4600F}"/>
              </a:ext>
            </a:extLst>
          </p:cNvPr>
          <p:cNvSpPr txBox="1"/>
          <p:nvPr/>
        </p:nvSpPr>
        <p:spPr>
          <a:xfrm>
            <a:off x="3783639" y="5982572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08EDF0B9-3DEC-4504-BCC8-FB0B343C5E00}"/>
              </a:ext>
            </a:extLst>
          </p:cNvPr>
          <p:cNvSpPr txBox="1"/>
          <p:nvPr/>
        </p:nvSpPr>
        <p:spPr>
          <a:xfrm>
            <a:off x="3285852" y="3489595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[bs,50(D),128(S)]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3C641F35-2349-4A37-AA88-45E109955215}"/>
              </a:ext>
            </a:extLst>
          </p:cNvPr>
          <p:cNvSpPr txBox="1"/>
          <p:nvPr/>
        </p:nvSpPr>
        <p:spPr>
          <a:xfrm>
            <a:off x="3179484" y="1852606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[bs,50(D),1(CLS)]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3">
            <a:extLst>
              <a:ext uri="{FF2B5EF4-FFF2-40B4-BE49-F238E27FC236}">
                <a16:creationId xmlns:a16="http://schemas.microsoft.com/office/drawing/2014/main" id="{E3F7865D-425B-4F5A-9EB8-B35BAA4C9F52}"/>
              </a:ext>
            </a:extLst>
          </p:cNvPr>
          <p:cNvSpPr txBox="1"/>
          <p:nvPr/>
        </p:nvSpPr>
        <p:spPr>
          <a:xfrm>
            <a:off x="3179484" y="722678"/>
            <a:ext cx="139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[bs,1,320]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70E96B3-E6E2-49C8-823B-DEE44AA2845D}"/>
              </a:ext>
            </a:extLst>
          </p:cNvPr>
          <p:cNvSpPr/>
          <p:nvPr/>
        </p:nvSpPr>
        <p:spPr>
          <a:xfrm>
            <a:off x="5804446" y="355811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770D7A4-31F5-459D-B0C8-7E7BBF428288}"/>
              </a:ext>
            </a:extLst>
          </p:cNvPr>
          <p:cNvSpPr/>
          <p:nvPr/>
        </p:nvSpPr>
        <p:spPr>
          <a:xfrm>
            <a:off x="6819124" y="3558110"/>
            <a:ext cx="286085" cy="18626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72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EBD1E3C-A638-4F5D-A2BD-D3E54DD801AD}"/>
              </a:ext>
            </a:extLst>
          </p:cNvPr>
          <p:cNvSpPr/>
          <p:nvPr/>
        </p:nvSpPr>
        <p:spPr>
          <a:xfrm>
            <a:off x="5084050" y="1854959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32CB803-C735-42F4-A720-17202C2DE0C6}"/>
              </a:ext>
            </a:extLst>
          </p:cNvPr>
          <p:cNvSpPr txBox="1"/>
          <p:nvPr/>
        </p:nvSpPr>
        <p:spPr>
          <a:xfrm>
            <a:off x="7659955" y="5943723"/>
            <a:ext cx="11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[bs,1,128,128]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0949AEDA-F87D-44E4-9D3B-8112DA0EC56C}"/>
              </a:ext>
            </a:extLst>
          </p:cNvPr>
          <p:cNvSpPr txBox="1"/>
          <p:nvPr/>
        </p:nvSpPr>
        <p:spPr>
          <a:xfrm>
            <a:off x="6477838" y="4874861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99AD413-43C9-402B-8707-0179362EF73D}"/>
              </a:ext>
            </a:extLst>
          </p:cNvPr>
          <p:cNvSpPr/>
          <p:nvPr/>
        </p:nvSpPr>
        <p:spPr>
          <a:xfrm>
            <a:off x="5486229" y="1854959"/>
            <a:ext cx="286085" cy="15932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7200000" scaled="0"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636BAC-FEA0-475D-A348-5422B303D4F0}"/>
              </a:ext>
            </a:extLst>
          </p:cNvPr>
          <p:cNvSpPr txBox="1"/>
          <p:nvPr/>
        </p:nvSpPr>
        <p:spPr>
          <a:xfrm>
            <a:off x="4806876" y="4874861"/>
            <a:ext cx="896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[bs,50,1]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3B3E99-9D9C-47FE-BEAC-AD2BA6368181}"/>
              </a:ext>
            </a:extLst>
          </p:cNvPr>
          <p:cNvSpPr/>
          <p:nvPr/>
        </p:nvSpPr>
        <p:spPr>
          <a:xfrm>
            <a:off x="5701315" y="3858991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[bs,50,2]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BA2AF9-6D2B-46F2-AEA4-91F43C536736}"/>
              </a:ext>
            </a:extLst>
          </p:cNvPr>
          <p:cNvSpPr/>
          <p:nvPr/>
        </p:nvSpPr>
        <p:spPr>
          <a:xfrm>
            <a:off x="5061157" y="2574147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468E48-35E5-4B61-BA1C-2D4D56D6D4D6}"/>
              </a:ext>
            </a:extLst>
          </p:cNvPr>
          <p:cNvSpPr/>
          <p:nvPr/>
        </p:nvSpPr>
        <p:spPr>
          <a:xfrm>
            <a:off x="5061157" y="3023179"/>
            <a:ext cx="2044052" cy="3544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transformer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239658-DCE2-4828-B73B-9798932BFA06}"/>
              </a:ext>
            </a:extLst>
          </p:cNvPr>
          <p:cNvSpPr/>
          <p:nvPr/>
        </p:nvSpPr>
        <p:spPr>
          <a:xfrm>
            <a:off x="6617616" y="3849196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41AFEE-5528-4370-A624-B4EC564EDDE7}"/>
              </a:ext>
            </a:extLst>
          </p:cNvPr>
          <p:cNvSpPr/>
          <p:nvPr/>
        </p:nvSpPr>
        <p:spPr>
          <a:xfrm>
            <a:off x="4824362" y="3831689"/>
            <a:ext cx="821651" cy="418073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[bs,50,128]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[bs,50,64]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[bs,50,1]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1E1275D-F02A-48B0-B0D9-99CA189C946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5702909" y="4601312"/>
            <a:ext cx="244579" cy="4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BD35BB4-3CFE-4DD7-86B5-0CAC6BED48A8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6244514" y="4624269"/>
            <a:ext cx="233324" cy="38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C948B2A-9CC7-4CAF-993F-EF31130CDB32}"/>
              </a:ext>
            </a:extLst>
          </p:cNvPr>
          <p:cNvSpPr txBox="1"/>
          <p:nvPr/>
        </p:nvSpPr>
        <p:spPr>
          <a:xfrm>
            <a:off x="5781609" y="4339702"/>
            <a:ext cx="1674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concat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25A5D-14DB-42EF-A84C-9096902ECA41}"/>
              </a:ext>
            </a:extLst>
          </p:cNvPr>
          <p:cNvSpPr txBox="1"/>
          <p:nvPr/>
        </p:nvSpPr>
        <p:spPr>
          <a:xfrm>
            <a:off x="360727" y="494950"/>
            <a:ext cx="258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실험</a:t>
            </a:r>
          </a:p>
        </p:txBody>
      </p:sp>
    </p:spTree>
    <p:extLst>
      <p:ext uri="{BB962C8B-B14F-4D97-AF65-F5344CB8AC3E}">
        <p14:creationId xmlns:p14="http://schemas.microsoft.com/office/powerpoint/2010/main" val="149957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B310D-4826-4E8B-8C94-85943572F7EB}"/>
              </a:ext>
            </a:extLst>
          </p:cNvPr>
          <p:cNvSpPr/>
          <p:nvPr/>
        </p:nvSpPr>
        <p:spPr>
          <a:xfrm>
            <a:off x="906009" y="4741905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27F31-1AD8-427F-8D92-F658C6F60244}"/>
              </a:ext>
            </a:extLst>
          </p:cNvPr>
          <p:cNvSpPr txBox="1"/>
          <p:nvPr/>
        </p:nvSpPr>
        <p:spPr>
          <a:xfrm>
            <a:off x="1140903" y="4863545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K(s)       V(s)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DC6834-AAF7-4B76-855A-30BB1F5934D3}"/>
              </a:ext>
            </a:extLst>
          </p:cNvPr>
          <p:cNvSpPr/>
          <p:nvPr/>
        </p:nvSpPr>
        <p:spPr>
          <a:xfrm>
            <a:off x="906009" y="349190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B8DB6-893C-407F-8F67-4F172BC40FE5}"/>
              </a:ext>
            </a:extLst>
          </p:cNvPr>
          <p:cNvSpPr txBox="1"/>
          <p:nvPr/>
        </p:nvSpPr>
        <p:spPr>
          <a:xfrm>
            <a:off x="1140903" y="3613548"/>
            <a:ext cx="330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K(s)       V(s)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96A2B-5A13-4ABC-8E32-21FF41AA4C8B}"/>
              </a:ext>
            </a:extLst>
          </p:cNvPr>
          <p:cNvSpPr/>
          <p:nvPr/>
        </p:nvSpPr>
        <p:spPr>
          <a:xfrm>
            <a:off x="920636" y="2350068"/>
            <a:ext cx="3540155" cy="612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457C5-9685-426D-9C74-F3240F1CE815}"/>
              </a:ext>
            </a:extLst>
          </p:cNvPr>
          <p:cNvSpPr txBox="1"/>
          <p:nvPr/>
        </p:nvSpPr>
        <p:spPr>
          <a:xfrm>
            <a:off x="1155530" y="2471708"/>
            <a:ext cx="3305261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 (</a:t>
            </a:r>
            <a:r>
              <a:rPr lang="en-US" altLang="ko-KR" dirty="0" err="1"/>
              <a:t>s+f</a:t>
            </a:r>
            <a:r>
              <a:rPr lang="en-US" altLang="ko-KR" dirty="0"/>
              <a:t>)      K(s)       V(s)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746178E-C522-4445-8B51-7EA58E1E58EE}"/>
              </a:ext>
            </a:extLst>
          </p:cNvPr>
          <p:cNvSpPr/>
          <p:nvPr/>
        </p:nvSpPr>
        <p:spPr>
          <a:xfrm rot="16434602">
            <a:off x="3156219" y="4289365"/>
            <a:ext cx="902623" cy="33813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3094F-6E8D-4834-98B4-C3252D760C2F}"/>
              </a:ext>
            </a:extLst>
          </p:cNvPr>
          <p:cNvSpPr txBox="1"/>
          <p:nvPr/>
        </p:nvSpPr>
        <p:spPr>
          <a:xfrm>
            <a:off x="5375149" y="3406427"/>
            <a:ext cx="681685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s+f</a:t>
            </a:r>
            <a:r>
              <a:rPr lang="ko-KR" altLang="en-US" sz="1600" dirty="0"/>
              <a:t>의 정보가 유용하다는 것을 실험을 통해 알고 있기 때문에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 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s+f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 추가하면 </a:t>
            </a:r>
            <a:r>
              <a:rPr lang="en-US" altLang="ko-KR" sz="1600" dirty="0"/>
              <a:t>s</a:t>
            </a:r>
            <a:r>
              <a:rPr lang="ko-KR" altLang="en-US" sz="1600" dirty="0"/>
              <a:t>가 좀 더 유용한 정보가 될 것이다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00D31F-2E3A-494D-B0A2-5C1B6E8ADD83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1</a:t>
            </a:r>
            <a:endParaRPr lang="ko-KR" altLang="en-US" sz="20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15218A4-982E-48DB-951E-3FAD7B044E0C}"/>
              </a:ext>
            </a:extLst>
          </p:cNvPr>
          <p:cNvSpPr/>
          <p:nvPr/>
        </p:nvSpPr>
        <p:spPr>
          <a:xfrm rot="16200000">
            <a:off x="3267447" y="3136267"/>
            <a:ext cx="834977" cy="24409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8DE136D-0543-4378-9105-EFA59C1C47B6}"/>
              </a:ext>
            </a:extLst>
          </p:cNvPr>
          <p:cNvSpPr/>
          <p:nvPr/>
        </p:nvSpPr>
        <p:spPr>
          <a:xfrm rot="14185215">
            <a:off x="2648671" y="4310209"/>
            <a:ext cx="902623" cy="33813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C0C23FA-D1E1-43A4-9BF1-E947470DE790}"/>
              </a:ext>
            </a:extLst>
          </p:cNvPr>
          <p:cNvSpPr/>
          <p:nvPr/>
        </p:nvSpPr>
        <p:spPr>
          <a:xfrm rot="13804449">
            <a:off x="2643246" y="3131218"/>
            <a:ext cx="880002" cy="23823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7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FA0EFE-D2EA-486F-88B6-AED122410674}"/>
              </a:ext>
            </a:extLst>
          </p:cNvPr>
          <p:cNvSpPr txBox="1"/>
          <p:nvPr/>
        </p:nvSpPr>
        <p:spPr>
          <a:xfrm>
            <a:off x="519764" y="616017"/>
            <a:ext cx="4379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Case 1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34AB0-14FB-40E0-A48E-5F9139B42651}"/>
              </a:ext>
            </a:extLst>
          </p:cNvPr>
          <p:cNvSpPr txBox="1"/>
          <p:nvPr/>
        </p:nvSpPr>
        <p:spPr>
          <a:xfrm>
            <a:off x="689251" y="1814820"/>
            <a:ext cx="285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AUC: </a:t>
            </a:r>
            <a:r>
              <a:rPr lang="en-US" altLang="ko-KR" b="1" dirty="0"/>
              <a:t>0.9303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D4EDF-4DCF-4FB2-BAB8-D55FE465CB28}"/>
              </a:ext>
            </a:extLst>
          </p:cNvPr>
          <p:cNvSpPr txBox="1"/>
          <p:nvPr/>
        </p:nvSpPr>
        <p:spPr>
          <a:xfrm>
            <a:off x="689251" y="4468019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QKV </a:t>
            </a:r>
            <a:r>
              <a:rPr lang="ko-KR" altLang="en-US" dirty="0"/>
              <a:t>변경 전</a:t>
            </a:r>
            <a:r>
              <a:rPr lang="en-US" altLang="ko-KR" dirty="0"/>
              <a:t>(0.9588)</a:t>
            </a:r>
            <a:r>
              <a:rPr lang="ko-KR" altLang="en-US" dirty="0"/>
              <a:t> 보다 </a:t>
            </a:r>
            <a:r>
              <a:rPr lang="en-US" altLang="ko-KR" dirty="0"/>
              <a:t>AUC</a:t>
            </a:r>
            <a:r>
              <a:rPr lang="ko-KR" altLang="en-US" dirty="0"/>
              <a:t>가 떨어짐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2AA848-6F60-4130-A9E7-2D6C0F3F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40" y="2435875"/>
            <a:ext cx="6181733" cy="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970</Words>
  <Application>Microsoft Office PowerPoint</Application>
  <PresentationFormat>와이드스크린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Roboto</vt:lpstr>
      <vt:lpstr>Symbol</vt:lpstr>
      <vt:lpstr>Office 테마</vt:lpstr>
      <vt:lpstr>20220118 발표자료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해님</dc:creator>
  <cp:lastModifiedBy>이 해님</cp:lastModifiedBy>
  <cp:revision>13</cp:revision>
  <dcterms:created xsi:type="dcterms:W3CDTF">2022-01-10T15:14:22Z</dcterms:created>
  <dcterms:modified xsi:type="dcterms:W3CDTF">2022-01-18T01:02:00Z</dcterms:modified>
</cp:coreProperties>
</file>