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2" r:id="rId5"/>
    <p:sldId id="261" r:id="rId6"/>
    <p:sldId id="263" r:id="rId7"/>
    <p:sldId id="264" r:id="rId8"/>
    <p:sldId id="260" r:id="rId9"/>
    <p:sldId id="266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1B32-6653-45A8-9294-C92294817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3F5CB6-9739-41A5-BF2B-6ABE8AFA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B8D2A-F449-4F20-B607-B8E32FBC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6EFA-2C90-4BDD-A007-CF76702A1D1B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68B1C-3272-401B-B585-6AB24E96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90BE5-E607-42DB-9763-AA9972C6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38C5-D13C-4D24-98D6-22CB7660C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1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88AA1-12F0-46DA-8D93-E497492F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CC0E45-31C1-43E9-B9A8-2D4F85C48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5D851-8754-4F13-BA0F-9F081A42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6EFA-2C90-4BDD-A007-CF76702A1D1B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7C82F-8AE9-4C46-AB09-BD040B70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34D40-43A4-48E0-B2D3-BF65C633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38C5-D13C-4D24-98D6-22CB7660C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9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10FD9A-5ED8-40C3-800E-E6FB4F780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9D7B0-98FD-4160-B906-308EA180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72E18-5909-4522-BC84-8820CF61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6EFA-2C90-4BDD-A007-CF76702A1D1B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3072C-77D6-4E96-976F-1789110F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57EE4-EE2A-4E9D-9A8A-27EEA1A5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38C5-D13C-4D24-98D6-22CB7660C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3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F6103-4E7E-49B6-B5F7-6D549EB6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B6386-D50C-4951-BFB6-ECB0F809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CE7B8-BF92-4F62-8C1C-E1E77336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6EFA-2C90-4BDD-A007-CF76702A1D1B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B6E6F-B1AA-47C4-AA6C-95126AB0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502F4-678E-4A2D-A7AB-F8452791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38C5-D13C-4D24-98D6-22CB7660C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9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7E347-CCF7-4A71-8B90-F1AF252A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F4870-09CC-46CA-9D38-848C7047B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2094E-0BAC-4839-BAE5-777C741B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6EFA-2C90-4BDD-A007-CF76702A1D1B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6FDF8-A670-4B6A-85EE-6782DFAE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99F35-E271-4DFC-9E59-225A3A7B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38C5-D13C-4D24-98D6-22CB7660C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4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144C-7F8D-4769-B137-75390507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2F58A-15A1-4E1C-A73C-55FF31C48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C5B79-9762-4E00-A0C9-75CB2042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800B4-1A87-4700-8523-92949484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6EFA-2C90-4BDD-A007-CF76702A1D1B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42B139-94D1-49D2-9493-9E074788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2BCC7-17AA-454C-9F14-CB3AF16E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38C5-D13C-4D24-98D6-22CB7660C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81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BC3F0-238C-4328-886E-CF3BC802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795BD-613A-4AC4-99FE-9C65FC97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C32D0C-9DC9-454D-9E3C-0021CC348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AF7A19-588E-4881-A7B3-B6F5B581C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3E7A56-0689-4615-8843-9AC8A6BB1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52A289-C2FE-4DA3-82BC-8373E629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6EFA-2C90-4BDD-A007-CF76702A1D1B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136136-9033-436D-8B87-A9ACB25D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565C96-ACA5-44AC-B57C-B31871AD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38C5-D13C-4D24-98D6-22CB7660C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2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2FE05-8115-4D1C-AD59-E7A54654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8E4C1D-34CB-4955-9EE6-BEBA49EF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6EFA-2C90-4BDD-A007-CF76702A1D1B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A1ABD-A504-46DD-940E-6EF358CA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D2D267-9561-4350-8454-1AD1779A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38C5-D13C-4D24-98D6-22CB7660C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65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65D544-7E78-4C42-9AF0-642AD27C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6EFA-2C90-4BDD-A007-CF76702A1D1B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B16138-1FAC-4F1E-9D67-386140D0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1126E-962A-4837-B70F-C5E40CB3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38C5-D13C-4D24-98D6-22CB7660C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6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6422A-8302-4231-B99E-E10E7464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AEA98-839D-4CB2-8A5F-B06B5FCD1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DA86-EEBE-4E80-A69F-924F6549B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1A7EA-ED9F-4127-8D86-D7D89846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6EFA-2C90-4BDD-A007-CF76702A1D1B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A6AE2-5103-4B4A-809E-CFF83287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9B2C73-4FCC-4943-8393-95E7A070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38C5-D13C-4D24-98D6-22CB7660C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226E4-A2ED-4EFA-B186-8CFE3976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B1063F-71F5-450B-9740-DB4431E54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EFB6B9-897F-4C50-BE9F-9069CF2D7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556B9-1BEF-428B-BCFC-169EE8F3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6EFA-2C90-4BDD-A007-CF76702A1D1B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D5EED-90F3-4139-8BB3-68DDAC9A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4B8F0-FADE-4775-8F03-5FD3094D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38C5-D13C-4D24-98D6-22CB7660C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7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8E8A0F-9ADD-4E59-8A4A-C640D707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B412B-8AB3-42E0-A834-E521F882C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B13E3-738A-4E1B-AF4A-476161993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66EFA-2C90-4BDD-A007-CF76702A1D1B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BE189-5D47-4B0E-A887-7D589BF9A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90100-916A-47EB-926D-8891259CB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38C5-D13C-4D24-98D6-22CB7660C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3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23AF1-803E-4A04-8122-F0AA7E184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2022-03-16 </a:t>
            </a:r>
            <a:r>
              <a:rPr lang="ko-KR" altLang="en-US" dirty="0"/>
              <a:t>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1C6C86-B5DC-48D7-8EBA-12AF6DA60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이해님</a:t>
            </a:r>
          </a:p>
        </p:txBody>
      </p:sp>
    </p:spTree>
    <p:extLst>
      <p:ext uri="{BB962C8B-B14F-4D97-AF65-F5344CB8AC3E}">
        <p14:creationId xmlns:p14="http://schemas.microsoft.com/office/powerpoint/2010/main" val="127465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4A226-40ED-430B-95AB-601CFBF4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-1228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Head</a:t>
            </a:r>
            <a:r>
              <a:rPr lang="ko-KR" altLang="en-US" sz="2400" dirty="0"/>
              <a:t>마다 다르게 </a:t>
            </a:r>
            <a:r>
              <a:rPr lang="en-US" altLang="ko-KR" sz="2400" dirty="0"/>
              <a:t>masking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12689-E20E-4E7E-B08E-D104094F86A5}"/>
              </a:ext>
            </a:extLst>
          </p:cNvPr>
          <p:cNvSpPr txBox="1"/>
          <p:nvPr/>
        </p:nvSpPr>
        <p:spPr>
          <a:xfrm>
            <a:off x="198066" y="7224395"/>
            <a:ext cx="6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88686E6-A6F7-44D3-9A9D-126D7A0D6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4841"/>
              </p:ext>
            </p:extLst>
          </p:nvPr>
        </p:nvGraphicFramePr>
        <p:xfrm>
          <a:off x="1031146" y="1350628"/>
          <a:ext cx="9941654" cy="45098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70827">
                  <a:extLst>
                    <a:ext uri="{9D8B030D-6E8A-4147-A177-3AD203B41FA5}">
                      <a16:colId xmlns:a16="http://schemas.microsoft.com/office/drawing/2014/main" val="4277716537"/>
                    </a:ext>
                  </a:extLst>
                </a:gridCol>
                <a:gridCol w="4970827">
                  <a:extLst>
                    <a:ext uri="{9D8B030D-6E8A-4147-A177-3AD203B41FA5}">
                      <a16:colId xmlns:a16="http://schemas.microsoft.com/office/drawing/2014/main" val="3191960177"/>
                    </a:ext>
                  </a:extLst>
                </a:gridCol>
              </a:tblGrid>
              <a:tr h="7028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Attention </a:t>
                      </a:r>
                      <a:r>
                        <a:rPr lang="ko-KR" altLang="en-US" sz="1600" b="1" dirty="0">
                          <a:solidFill>
                            <a:srgbClr val="FFFFFF"/>
                          </a:solidFill>
                        </a:rPr>
                        <a:t>종류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4602"/>
                  </a:ext>
                </a:extLst>
              </a:tr>
              <a:tr h="369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기존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0.9414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34965"/>
                  </a:ext>
                </a:extLst>
              </a:tr>
              <a:tr h="369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방법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0.9409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54767"/>
                  </a:ext>
                </a:extLst>
              </a:tr>
              <a:tr h="738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방법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0.9377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48103"/>
                  </a:ext>
                </a:extLst>
              </a:tr>
              <a:tr h="738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방법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0.9458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759983"/>
                  </a:ext>
                </a:extLst>
              </a:tr>
              <a:tr h="738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방법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0.9535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567106"/>
                  </a:ext>
                </a:extLst>
              </a:tr>
              <a:tr h="738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방법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0.9391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29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32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4A226-40ED-430B-95AB-601CFBF4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저번 </a:t>
            </a:r>
            <a:r>
              <a:rPr lang="en-US" altLang="ko-KR" sz="2400" dirty="0"/>
              <a:t>comments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2407D-F584-4215-AB3F-03ABB692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/>
              <a:t>S+F feature</a:t>
            </a:r>
            <a:r>
              <a:rPr lang="ko-KR" altLang="en-US" sz="1800" dirty="0"/>
              <a:t>만 가지고 </a:t>
            </a:r>
            <a:r>
              <a:rPr lang="en-US" altLang="ko-KR" sz="1800" dirty="0"/>
              <a:t>fusion</a:t>
            </a:r>
            <a:r>
              <a:rPr lang="ko-KR" altLang="en-US" sz="1800" dirty="0"/>
              <a:t>할 수 있는 방법</a:t>
            </a:r>
            <a:endParaRPr lang="en-US" altLang="ko-KR" sz="1800" dirty="0"/>
          </a:p>
          <a:p>
            <a:pPr lvl="1">
              <a:lnSpc>
                <a:spcPct val="200000"/>
              </a:lnSpc>
            </a:pPr>
            <a:r>
              <a:rPr lang="en-US" altLang="ko-KR" sz="1800" dirty="0"/>
              <a:t>head</a:t>
            </a:r>
            <a:r>
              <a:rPr lang="ko-KR" altLang="en-US" sz="1800" dirty="0"/>
              <a:t>를 이용해서 </a:t>
            </a:r>
            <a:r>
              <a:rPr lang="en-US" altLang="ko-KR" sz="1800" dirty="0"/>
              <a:t>attention</a:t>
            </a:r>
            <a:r>
              <a:rPr lang="ko-KR" altLang="en-US" sz="1800" dirty="0"/>
              <a:t>을 헤드마다 다르게 하는 방법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헤드마다 </a:t>
            </a:r>
            <a:r>
              <a:rPr lang="en-US" altLang="ko-KR" sz="1800" dirty="0"/>
              <a:t>attention</a:t>
            </a:r>
            <a:r>
              <a:rPr lang="ko-KR" altLang="en-US" sz="1800" dirty="0"/>
              <a:t>을 다르게 해서 중요한 </a:t>
            </a:r>
            <a:r>
              <a:rPr lang="en-US" altLang="ko-KR" sz="1800" dirty="0"/>
              <a:t>head</a:t>
            </a:r>
            <a:r>
              <a:rPr lang="ko-KR" altLang="en-US" sz="1800" dirty="0"/>
              <a:t>를 선택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모델 경량화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endParaRPr lang="en-US" altLang="ko-KR" sz="1800" dirty="0"/>
          </a:p>
          <a:p>
            <a:pPr>
              <a:lnSpc>
                <a:spcPct val="200000"/>
              </a:lnSpc>
            </a:pPr>
            <a:endParaRPr lang="en-US" altLang="ko-KR" sz="1800" dirty="0"/>
          </a:p>
          <a:p>
            <a:pPr>
              <a:lnSpc>
                <a:spcPct val="20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846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4A226-40ED-430B-95AB-601CFBF4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comments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2407D-F584-4215-AB3F-03ABB692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코멘트 누적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Value </a:t>
            </a:r>
            <a:r>
              <a:rPr lang="ko-KR" altLang="en-US" sz="2000" dirty="0"/>
              <a:t>에다가도 </a:t>
            </a:r>
            <a:r>
              <a:rPr lang="ko-KR" altLang="en-US" sz="2000" dirty="0" err="1"/>
              <a:t>마스킹</a:t>
            </a:r>
            <a:r>
              <a:rPr lang="ko-KR" altLang="en-US" sz="2000" dirty="0"/>
              <a:t> 적용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Attention mask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학습가능하게</a:t>
            </a:r>
            <a:r>
              <a:rPr lang="ko-KR" altLang="en-US" sz="2000" dirty="0"/>
              <a:t> 변경 </a:t>
            </a:r>
            <a:r>
              <a:rPr lang="en-US" altLang="ko-KR" sz="2000" dirty="0"/>
              <a:t>(piggyback)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Selective mask</a:t>
            </a:r>
            <a:r>
              <a:rPr lang="ko-KR" altLang="en-US" sz="2000" dirty="0"/>
              <a:t>를 </a:t>
            </a:r>
            <a:r>
              <a:rPr lang="en-US" altLang="ko-KR" sz="2000" dirty="0"/>
              <a:t>fusion</a:t>
            </a:r>
            <a:r>
              <a:rPr lang="ko-KR" altLang="en-US" sz="2000" dirty="0"/>
              <a:t>에 활용한 사례 찾기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https://openaccess.thecvf.com/content_CVPR_2019/papers/Chen_Selective_Sensor_Fusion_for_Neural_Visual-Inertial_Odometry_CVPR_2019_paper.pdf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추후 </a:t>
            </a:r>
            <a:r>
              <a:rPr lang="en-US" altLang="ko-KR" sz="2000" dirty="0"/>
              <a:t>CLS </a:t>
            </a:r>
            <a:r>
              <a:rPr lang="ko-KR" altLang="en-US" sz="2000" dirty="0"/>
              <a:t>있을 때 </a:t>
            </a:r>
            <a:r>
              <a:rPr lang="en-US" altLang="ko-KR" sz="2000" dirty="0"/>
              <a:t>/ </a:t>
            </a:r>
            <a:r>
              <a:rPr lang="ko-KR" altLang="en-US" sz="2000" dirty="0"/>
              <a:t>없을 때 추가 실험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파라미터 수 확인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8150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4A226-40ED-430B-95AB-601CFBF4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-1228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Masking</a:t>
            </a:r>
            <a:endParaRPr lang="ko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2F099A-C7C1-40B8-83D3-A4844C35D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86735"/>
              </p:ext>
            </p:extLst>
          </p:nvPr>
        </p:nvGraphicFramePr>
        <p:xfrm>
          <a:off x="4792735" y="2598840"/>
          <a:ext cx="1648280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ACC711-B427-4991-AD45-1975721582EC}"/>
              </a:ext>
            </a:extLst>
          </p:cNvPr>
          <p:cNvSpPr txBox="1"/>
          <p:nvPr/>
        </p:nvSpPr>
        <p:spPr>
          <a:xfrm>
            <a:off x="5073417" y="206476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8F94F-37ED-4E14-9CDF-84CA4FF7CD27}"/>
              </a:ext>
            </a:extLst>
          </p:cNvPr>
          <p:cNvSpPr txBox="1"/>
          <p:nvPr/>
        </p:nvSpPr>
        <p:spPr>
          <a:xfrm>
            <a:off x="4792735" y="5138519"/>
            <a:ext cx="40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AUC : 0.9414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3121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4A226-40ED-430B-95AB-601CFBF4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-1228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Head</a:t>
            </a:r>
            <a:r>
              <a:rPr lang="ko-KR" altLang="en-US" sz="2400" dirty="0"/>
              <a:t>마다 다르게 </a:t>
            </a:r>
            <a:r>
              <a:rPr lang="en-US" altLang="ko-KR" sz="2400" dirty="0"/>
              <a:t>masking</a:t>
            </a:r>
            <a:endParaRPr lang="ko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2F099A-C7C1-40B8-83D3-A4844C35D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04110"/>
              </p:ext>
            </p:extLst>
          </p:nvPr>
        </p:nvGraphicFramePr>
        <p:xfrm>
          <a:off x="544585" y="2207005"/>
          <a:ext cx="1790432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43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91047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62175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0967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ACC711-B427-4991-AD45-1975721582EC}"/>
              </a:ext>
            </a:extLst>
          </p:cNvPr>
          <p:cNvSpPr txBox="1"/>
          <p:nvPr/>
        </p:nvSpPr>
        <p:spPr>
          <a:xfrm>
            <a:off x="939567" y="170150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Head1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8816B3-C41F-4498-A368-AE7A088DC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31474"/>
              </p:ext>
            </p:extLst>
          </p:nvPr>
        </p:nvGraphicFramePr>
        <p:xfrm>
          <a:off x="2818002" y="2207005"/>
          <a:ext cx="1648280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CDCD101-55F7-4B8A-8B7E-D7DA15DBA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83361"/>
              </p:ext>
            </p:extLst>
          </p:nvPr>
        </p:nvGraphicFramePr>
        <p:xfrm>
          <a:off x="4949267" y="2196189"/>
          <a:ext cx="1648280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87AEA88-5E8C-471D-A8A0-C84B02C09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29558"/>
              </p:ext>
            </p:extLst>
          </p:nvPr>
        </p:nvGraphicFramePr>
        <p:xfrm>
          <a:off x="7306573" y="2207005"/>
          <a:ext cx="1648280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3B745EF-5DAE-45EA-8BE3-F254A0047170}"/>
              </a:ext>
            </a:extLst>
          </p:cNvPr>
          <p:cNvSpPr txBox="1"/>
          <p:nvPr/>
        </p:nvSpPr>
        <p:spPr>
          <a:xfrm>
            <a:off x="3256105" y="170150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7C156-EDBA-46BD-8024-244153A44A5F}"/>
              </a:ext>
            </a:extLst>
          </p:cNvPr>
          <p:cNvSpPr txBox="1"/>
          <p:nvPr/>
        </p:nvSpPr>
        <p:spPr>
          <a:xfrm>
            <a:off x="5369415" y="1690688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A5D72-72F2-49E8-AFAF-1FD9F95C642E}"/>
              </a:ext>
            </a:extLst>
          </p:cNvPr>
          <p:cNvSpPr txBox="1"/>
          <p:nvPr/>
        </p:nvSpPr>
        <p:spPr>
          <a:xfrm>
            <a:off x="7772323" y="170379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Head4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8B8BE-9CF1-4982-8153-69EDB6C268C6}"/>
              </a:ext>
            </a:extLst>
          </p:cNvPr>
          <p:cNvSpPr txBox="1"/>
          <p:nvPr/>
        </p:nvSpPr>
        <p:spPr>
          <a:xfrm>
            <a:off x="10088861" y="1690688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Head5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E877445-A6B5-46A0-92A5-9C3F950E6289}"/>
              </a:ext>
            </a:extLst>
          </p:cNvPr>
          <p:cNvGraphicFramePr>
            <a:graphicFrameLocks noGrp="1"/>
          </p:cNvGraphicFramePr>
          <p:nvPr/>
        </p:nvGraphicFramePr>
        <p:xfrm>
          <a:off x="4949267" y="4832555"/>
          <a:ext cx="1648280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21D1121-9D0B-44A1-AAAD-CA5DFA247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868306"/>
              </p:ext>
            </p:extLst>
          </p:nvPr>
        </p:nvGraphicFramePr>
        <p:xfrm>
          <a:off x="9628567" y="2209779"/>
          <a:ext cx="1648280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F22DD20-960E-45A7-8646-9092047A440F}"/>
              </a:ext>
            </a:extLst>
          </p:cNvPr>
          <p:cNvSpPr txBox="1"/>
          <p:nvPr/>
        </p:nvSpPr>
        <p:spPr>
          <a:xfrm>
            <a:off x="8548884" y="5378823"/>
            <a:ext cx="26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AUC: 0.9409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1A11D-D2CF-430F-8065-0A0C53A67417}"/>
              </a:ext>
            </a:extLst>
          </p:cNvPr>
          <p:cNvSpPr txBox="1"/>
          <p:nvPr/>
        </p:nvSpPr>
        <p:spPr>
          <a:xfrm>
            <a:off x="198066" y="7224395"/>
            <a:ext cx="6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D306D-7881-419B-AB8D-B1C2768BDA4C}"/>
              </a:ext>
            </a:extLst>
          </p:cNvPr>
          <p:cNvSpPr txBox="1"/>
          <p:nvPr/>
        </p:nvSpPr>
        <p:spPr>
          <a:xfrm>
            <a:off x="544583" y="1074887"/>
            <a:ext cx="114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Signal</a:t>
            </a:r>
            <a:r>
              <a:rPr lang="ko-KR" altLang="en-US" dirty="0"/>
              <a:t>을 </a:t>
            </a:r>
            <a:r>
              <a:rPr lang="en-US" altLang="ko-KR" dirty="0"/>
              <a:t>query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고정하고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en-US" altLang="ko-KR" dirty="0" err="1"/>
              <a:t>s+f</a:t>
            </a:r>
            <a:r>
              <a:rPr lang="en-US" altLang="ko-KR" dirty="0"/>
              <a:t>, f, s</a:t>
            </a:r>
            <a:r>
              <a:rPr lang="ko-KR" altLang="en-US" dirty="0"/>
              <a:t>로 변경해서 </a:t>
            </a:r>
            <a:r>
              <a:rPr lang="en-US" altLang="ko-KR" dirty="0"/>
              <a:t>signal</a:t>
            </a:r>
            <a:r>
              <a:rPr lang="ko-KR" altLang="en-US" dirty="0"/>
              <a:t>과 닮은 </a:t>
            </a:r>
            <a:r>
              <a:rPr lang="en-US" altLang="ko-KR" dirty="0"/>
              <a:t>feature</a:t>
            </a:r>
            <a:r>
              <a:rPr lang="ko-KR" altLang="en-US" dirty="0"/>
              <a:t>를 찾는 느낌   </a:t>
            </a:r>
          </a:p>
        </p:txBody>
      </p:sp>
    </p:spTree>
    <p:extLst>
      <p:ext uri="{BB962C8B-B14F-4D97-AF65-F5344CB8AC3E}">
        <p14:creationId xmlns:p14="http://schemas.microsoft.com/office/powerpoint/2010/main" val="232097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4A226-40ED-430B-95AB-601CFBF4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-1228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Head</a:t>
            </a:r>
            <a:r>
              <a:rPr lang="ko-KR" altLang="en-US" sz="2400" dirty="0"/>
              <a:t>마다 다르게 </a:t>
            </a:r>
            <a:r>
              <a:rPr lang="en-US" altLang="ko-KR" sz="2400" dirty="0"/>
              <a:t>masking</a:t>
            </a:r>
            <a:endParaRPr lang="ko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2F099A-C7C1-40B8-83D3-A4844C35D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23751"/>
              </p:ext>
            </p:extLst>
          </p:nvPr>
        </p:nvGraphicFramePr>
        <p:xfrm>
          <a:off x="544585" y="2207005"/>
          <a:ext cx="1772469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91047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62175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0967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ACC711-B427-4991-AD45-1975721582EC}"/>
              </a:ext>
            </a:extLst>
          </p:cNvPr>
          <p:cNvSpPr txBox="1"/>
          <p:nvPr/>
        </p:nvSpPr>
        <p:spPr>
          <a:xfrm>
            <a:off x="939567" y="170150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745EF-5DAE-45EA-8BE3-F254A0047170}"/>
              </a:ext>
            </a:extLst>
          </p:cNvPr>
          <p:cNvSpPr txBox="1"/>
          <p:nvPr/>
        </p:nvSpPr>
        <p:spPr>
          <a:xfrm>
            <a:off x="3256105" y="170150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7C156-EDBA-46BD-8024-244153A44A5F}"/>
              </a:ext>
            </a:extLst>
          </p:cNvPr>
          <p:cNvSpPr txBox="1"/>
          <p:nvPr/>
        </p:nvSpPr>
        <p:spPr>
          <a:xfrm>
            <a:off x="5369415" y="1690688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A5D72-72F2-49E8-AFAF-1FD9F95C642E}"/>
              </a:ext>
            </a:extLst>
          </p:cNvPr>
          <p:cNvSpPr txBox="1"/>
          <p:nvPr/>
        </p:nvSpPr>
        <p:spPr>
          <a:xfrm>
            <a:off x="7772323" y="170379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Head4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8B8BE-9CF1-4982-8153-69EDB6C268C6}"/>
              </a:ext>
            </a:extLst>
          </p:cNvPr>
          <p:cNvSpPr txBox="1"/>
          <p:nvPr/>
        </p:nvSpPr>
        <p:spPr>
          <a:xfrm>
            <a:off x="10088861" y="1690688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Head5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E877445-A6B5-46A0-92A5-9C3F950E6289}"/>
              </a:ext>
            </a:extLst>
          </p:cNvPr>
          <p:cNvGraphicFramePr>
            <a:graphicFrameLocks noGrp="1"/>
          </p:cNvGraphicFramePr>
          <p:nvPr/>
        </p:nvGraphicFramePr>
        <p:xfrm>
          <a:off x="4949267" y="4832555"/>
          <a:ext cx="1648280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1CBF491-FD4B-4334-8986-CDDB44AEA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09124"/>
              </p:ext>
            </p:extLst>
          </p:nvPr>
        </p:nvGraphicFramePr>
        <p:xfrm>
          <a:off x="2751696" y="2207005"/>
          <a:ext cx="1772469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91047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62175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0967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25D84A0-2DE2-4BDC-89F8-350276DE8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29913"/>
              </p:ext>
            </p:extLst>
          </p:nvPr>
        </p:nvGraphicFramePr>
        <p:xfrm>
          <a:off x="4958807" y="2187450"/>
          <a:ext cx="1772469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91047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62175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0967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E55F389-EC51-45A3-B996-45D880F4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21843"/>
              </p:ext>
            </p:extLst>
          </p:nvPr>
        </p:nvGraphicFramePr>
        <p:xfrm>
          <a:off x="7333984" y="2187450"/>
          <a:ext cx="1772469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91047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62175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0967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BDE42D0-FAEE-4B7E-AE3F-2EDF549AC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06124"/>
              </p:ext>
            </p:extLst>
          </p:nvPr>
        </p:nvGraphicFramePr>
        <p:xfrm>
          <a:off x="9679620" y="2187450"/>
          <a:ext cx="1790432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43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91047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62175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0967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1F6D648-BEC1-4143-BFA4-A32580BA8E75}"/>
              </a:ext>
            </a:extLst>
          </p:cNvPr>
          <p:cNvSpPr txBox="1"/>
          <p:nvPr/>
        </p:nvSpPr>
        <p:spPr>
          <a:xfrm>
            <a:off x="198066" y="7224395"/>
            <a:ext cx="6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835149-9CF9-4C3D-A55A-7A39C43BA114}"/>
              </a:ext>
            </a:extLst>
          </p:cNvPr>
          <p:cNvSpPr txBox="1"/>
          <p:nvPr/>
        </p:nvSpPr>
        <p:spPr>
          <a:xfrm>
            <a:off x="503929" y="1024661"/>
            <a:ext cx="102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S+F</a:t>
            </a:r>
            <a:r>
              <a:rPr lang="ko-KR" altLang="en-US" dirty="0"/>
              <a:t>를 </a:t>
            </a:r>
            <a:r>
              <a:rPr lang="en-US" altLang="ko-KR" dirty="0"/>
              <a:t>query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고정하고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en-US" altLang="ko-KR" dirty="0" err="1"/>
              <a:t>s+f</a:t>
            </a:r>
            <a:r>
              <a:rPr lang="en-US" altLang="ko-KR" dirty="0"/>
              <a:t>, f, s</a:t>
            </a:r>
            <a:r>
              <a:rPr lang="ko-KR" altLang="en-US" dirty="0"/>
              <a:t>로 변경해서 </a:t>
            </a:r>
            <a:r>
              <a:rPr lang="en-US" altLang="ko-KR" dirty="0"/>
              <a:t>S+F</a:t>
            </a:r>
            <a:r>
              <a:rPr lang="ko-KR" altLang="en-US" dirty="0"/>
              <a:t>와 닮은 </a:t>
            </a:r>
            <a:r>
              <a:rPr lang="en-US" altLang="ko-KR" dirty="0"/>
              <a:t>feature</a:t>
            </a:r>
            <a:r>
              <a:rPr lang="ko-KR" altLang="en-US" dirty="0"/>
              <a:t>를 찾는 느낌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491F21-E55C-4169-9DCF-E59B418A5C52}"/>
              </a:ext>
            </a:extLst>
          </p:cNvPr>
          <p:cNvSpPr txBox="1"/>
          <p:nvPr/>
        </p:nvSpPr>
        <p:spPr>
          <a:xfrm>
            <a:off x="7359435" y="5780782"/>
            <a:ext cx="3970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74B4D-C438-4587-A636-49DE9863BB16}"/>
              </a:ext>
            </a:extLst>
          </p:cNvPr>
          <p:cNvSpPr txBox="1"/>
          <p:nvPr/>
        </p:nvSpPr>
        <p:spPr>
          <a:xfrm>
            <a:off x="8548884" y="5167312"/>
            <a:ext cx="26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AUC:	0.9377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251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4A226-40ED-430B-95AB-601CFBF4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-1228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Head</a:t>
            </a:r>
            <a:r>
              <a:rPr lang="ko-KR" altLang="en-US" sz="2400" dirty="0"/>
              <a:t>마다 다르게 </a:t>
            </a:r>
            <a:r>
              <a:rPr lang="en-US" altLang="ko-KR" sz="2400" dirty="0"/>
              <a:t>masking</a:t>
            </a:r>
            <a:endParaRPr lang="ko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2F099A-C7C1-40B8-83D3-A4844C35D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97880"/>
              </p:ext>
            </p:extLst>
          </p:nvPr>
        </p:nvGraphicFramePr>
        <p:xfrm>
          <a:off x="544585" y="2207005"/>
          <a:ext cx="1811341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48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73955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804558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998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ACC711-B427-4991-AD45-1975721582EC}"/>
              </a:ext>
            </a:extLst>
          </p:cNvPr>
          <p:cNvSpPr txBox="1"/>
          <p:nvPr/>
        </p:nvSpPr>
        <p:spPr>
          <a:xfrm>
            <a:off x="939567" y="170150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745EF-5DAE-45EA-8BE3-F254A0047170}"/>
              </a:ext>
            </a:extLst>
          </p:cNvPr>
          <p:cNvSpPr txBox="1"/>
          <p:nvPr/>
        </p:nvSpPr>
        <p:spPr>
          <a:xfrm>
            <a:off x="3256105" y="170150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7C156-EDBA-46BD-8024-244153A44A5F}"/>
              </a:ext>
            </a:extLst>
          </p:cNvPr>
          <p:cNvSpPr txBox="1"/>
          <p:nvPr/>
        </p:nvSpPr>
        <p:spPr>
          <a:xfrm>
            <a:off x="5369415" y="1690688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A5D72-72F2-49E8-AFAF-1FD9F95C642E}"/>
              </a:ext>
            </a:extLst>
          </p:cNvPr>
          <p:cNvSpPr txBox="1"/>
          <p:nvPr/>
        </p:nvSpPr>
        <p:spPr>
          <a:xfrm>
            <a:off x="7772323" y="170379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Head4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8B8BE-9CF1-4982-8153-69EDB6C268C6}"/>
              </a:ext>
            </a:extLst>
          </p:cNvPr>
          <p:cNvSpPr txBox="1"/>
          <p:nvPr/>
        </p:nvSpPr>
        <p:spPr>
          <a:xfrm>
            <a:off x="10088861" y="1690688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Head5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E877445-A6B5-46A0-92A5-9C3F950E6289}"/>
              </a:ext>
            </a:extLst>
          </p:cNvPr>
          <p:cNvGraphicFramePr>
            <a:graphicFrameLocks noGrp="1"/>
          </p:cNvGraphicFramePr>
          <p:nvPr/>
        </p:nvGraphicFramePr>
        <p:xfrm>
          <a:off x="4949267" y="4832555"/>
          <a:ext cx="1648280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AEBA1C6-49CA-463D-9DC0-7DE1207B5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2988"/>
              </p:ext>
            </p:extLst>
          </p:nvPr>
        </p:nvGraphicFramePr>
        <p:xfrm>
          <a:off x="2665634" y="2207005"/>
          <a:ext cx="1772469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91047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62175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0967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08C3CD3-A606-46E4-B65D-A8EEC5AF1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12597"/>
              </p:ext>
            </p:extLst>
          </p:nvPr>
        </p:nvGraphicFramePr>
        <p:xfrm>
          <a:off x="4949267" y="2187450"/>
          <a:ext cx="1712557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31135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62175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0967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16558B2-0D27-44B0-B2C6-815B551CD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67993"/>
              </p:ext>
            </p:extLst>
          </p:nvPr>
        </p:nvGraphicFramePr>
        <p:xfrm>
          <a:off x="7232901" y="2207005"/>
          <a:ext cx="1772469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97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1033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62175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0967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494197C-1933-4FF9-B4A5-107F5DAD7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8799"/>
              </p:ext>
            </p:extLst>
          </p:nvPr>
        </p:nvGraphicFramePr>
        <p:xfrm>
          <a:off x="9638382" y="2187450"/>
          <a:ext cx="1772469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91047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62175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0967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24D1EC6-FE1F-4CD3-B3C3-A97D0B81B519}"/>
              </a:ext>
            </a:extLst>
          </p:cNvPr>
          <p:cNvSpPr txBox="1"/>
          <p:nvPr/>
        </p:nvSpPr>
        <p:spPr>
          <a:xfrm>
            <a:off x="198066" y="7224395"/>
            <a:ext cx="6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4D45C4-CD87-42E8-942A-43663C5ECDAC}"/>
              </a:ext>
            </a:extLst>
          </p:cNvPr>
          <p:cNvSpPr txBox="1"/>
          <p:nvPr/>
        </p:nvSpPr>
        <p:spPr>
          <a:xfrm>
            <a:off x="503929" y="1017999"/>
            <a:ext cx="102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</a:t>
            </a:r>
            <a:r>
              <a:rPr lang="ko-KR" altLang="en-US" dirty="0"/>
              <a:t>를 </a:t>
            </a:r>
            <a:r>
              <a:rPr lang="en-US" altLang="ko-KR" dirty="0"/>
              <a:t>query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고정하고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en-US" altLang="ko-KR" dirty="0" err="1"/>
              <a:t>s+f</a:t>
            </a:r>
            <a:r>
              <a:rPr lang="en-US" altLang="ko-KR" dirty="0"/>
              <a:t>, f, s</a:t>
            </a:r>
            <a:r>
              <a:rPr lang="ko-KR" altLang="en-US" dirty="0"/>
              <a:t>로 변경해서 </a:t>
            </a:r>
            <a:r>
              <a:rPr lang="en-US" altLang="ko-KR" dirty="0"/>
              <a:t>F</a:t>
            </a:r>
            <a:r>
              <a:rPr lang="ko-KR" altLang="en-US" dirty="0"/>
              <a:t>와 닮은 </a:t>
            </a:r>
            <a:r>
              <a:rPr lang="en-US" altLang="ko-KR" dirty="0"/>
              <a:t>feature</a:t>
            </a:r>
            <a:r>
              <a:rPr lang="ko-KR" altLang="en-US" dirty="0"/>
              <a:t>를 찾는 느낌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79B4D-C6AC-4AFD-8C07-305011D2D94A}"/>
              </a:ext>
            </a:extLst>
          </p:cNvPr>
          <p:cNvSpPr txBox="1"/>
          <p:nvPr/>
        </p:nvSpPr>
        <p:spPr>
          <a:xfrm>
            <a:off x="8548884" y="5167312"/>
            <a:ext cx="26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AUC:	0.9458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064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4A226-40ED-430B-95AB-601CFBF4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-1228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Head</a:t>
            </a:r>
            <a:r>
              <a:rPr lang="ko-KR" altLang="en-US" sz="2400" dirty="0"/>
              <a:t>마다 다르게 </a:t>
            </a:r>
            <a:r>
              <a:rPr lang="en-US" altLang="ko-KR" sz="2400" dirty="0"/>
              <a:t>masking</a:t>
            </a:r>
            <a:endParaRPr lang="ko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2F099A-C7C1-40B8-83D3-A4844C35DFCB}"/>
              </a:ext>
            </a:extLst>
          </p:cNvPr>
          <p:cNvGraphicFramePr>
            <a:graphicFrameLocks noGrp="1"/>
          </p:cNvGraphicFramePr>
          <p:nvPr/>
        </p:nvGraphicFramePr>
        <p:xfrm>
          <a:off x="544585" y="2207005"/>
          <a:ext cx="1648280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ACC711-B427-4991-AD45-1975721582EC}"/>
              </a:ext>
            </a:extLst>
          </p:cNvPr>
          <p:cNvSpPr txBox="1"/>
          <p:nvPr/>
        </p:nvSpPr>
        <p:spPr>
          <a:xfrm>
            <a:off x="939567" y="170150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Head1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8816B3-C41F-4498-A368-AE7A088DCA31}"/>
              </a:ext>
            </a:extLst>
          </p:cNvPr>
          <p:cNvGraphicFramePr>
            <a:graphicFrameLocks noGrp="1"/>
          </p:cNvGraphicFramePr>
          <p:nvPr/>
        </p:nvGraphicFramePr>
        <p:xfrm>
          <a:off x="2818002" y="2207005"/>
          <a:ext cx="1648280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CDCD101-55F7-4B8A-8B7E-D7DA15DBACE7}"/>
              </a:ext>
            </a:extLst>
          </p:cNvPr>
          <p:cNvGraphicFramePr>
            <a:graphicFrameLocks noGrp="1"/>
          </p:cNvGraphicFramePr>
          <p:nvPr/>
        </p:nvGraphicFramePr>
        <p:xfrm>
          <a:off x="4949267" y="2196189"/>
          <a:ext cx="1648280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87AEA88-5E8C-471D-A8A0-C84B02C09D98}"/>
              </a:ext>
            </a:extLst>
          </p:cNvPr>
          <p:cNvGraphicFramePr>
            <a:graphicFrameLocks noGrp="1"/>
          </p:cNvGraphicFramePr>
          <p:nvPr/>
        </p:nvGraphicFramePr>
        <p:xfrm>
          <a:off x="7306573" y="2207005"/>
          <a:ext cx="1648280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3B745EF-5DAE-45EA-8BE3-F254A0047170}"/>
              </a:ext>
            </a:extLst>
          </p:cNvPr>
          <p:cNvSpPr txBox="1"/>
          <p:nvPr/>
        </p:nvSpPr>
        <p:spPr>
          <a:xfrm>
            <a:off x="3256105" y="170150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7C156-EDBA-46BD-8024-244153A44A5F}"/>
              </a:ext>
            </a:extLst>
          </p:cNvPr>
          <p:cNvSpPr txBox="1"/>
          <p:nvPr/>
        </p:nvSpPr>
        <p:spPr>
          <a:xfrm>
            <a:off x="5369415" y="1690688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A5D72-72F2-49E8-AFAF-1FD9F95C642E}"/>
              </a:ext>
            </a:extLst>
          </p:cNvPr>
          <p:cNvSpPr txBox="1"/>
          <p:nvPr/>
        </p:nvSpPr>
        <p:spPr>
          <a:xfrm>
            <a:off x="7772323" y="170379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Head4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8B8BE-9CF1-4982-8153-69EDB6C268C6}"/>
              </a:ext>
            </a:extLst>
          </p:cNvPr>
          <p:cNvSpPr txBox="1"/>
          <p:nvPr/>
        </p:nvSpPr>
        <p:spPr>
          <a:xfrm>
            <a:off x="10088861" y="1690688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Head5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E877445-A6B5-46A0-92A5-9C3F950E6289}"/>
              </a:ext>
            </a:extLst>
          </p:cNvPr>
          <p:cNvGraphicFramePr>
            <a:graphicFrameLocks noGrp="1"/>
          </p:cNvGraphicFramePr>
          <p:nvPr/>
        </p:nvGraphicFramePr>
        <p:xfrm>
          <a:off x="4949267" y="4832555"/>
          <a:ext cx="1648280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21D1121-9D0B-44A1-AAAD-CA5DFA247023}"/>
              </a:ext>
            </a:extLst>
          </p:cNvPr>
          <p:cNvGraphicFramePr>
            <a:graphicFrameLocks noGrp="1"/>
          </p:cNvGraphicFramePr>
          <p:nvPr/>
        </p:nvGraphicFramePr>
        <p:xfrm>
          <a:off x="9628567" y="2209779"/>
          <a:ext cx="1648280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D7F85C-DB3C-4087-A48F-D89B734697ED}"/>
              </a:ext>
            </a:extLst>
          </p:cNvPr>
          <p:cNvSpPr txBox="1"/>
          <p:nvPr/>
        </p:nvSpPr>
        <p:spPr>
          <a:xfrm>
            <a:off x="8548884" y="5378823"/>
            <a:ext cx="26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AUC: 0.9535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38A0F-8678-4073-9FBE-E90C1415C8FB}"/>
              </a:ext>
            </a:extLst>
          </p:cNvPr>
          <p:cNvSpPr txBox="1"/>
          <p:nvPr/>
        </p:nvSpPr>
        <p:spPr>
          <a:xfrm>
            <a:off x="198066" y="7224395"/>
            <a:ext cx="6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3B51A-BE71-49B2-AE9D-A5E2B6386FCD}"/>
              </a:ext>
            </a:extLst>
          </p:cNvPr>
          <p:cNvSpPr txBox="1"/>
          <p:nvPr/>
        </p:nvSpPr>
        <p:spPr>
          <a:xfrm>
            <a:off x="7340309" y="5956896"/>
            <a:ext cx="3970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현재 최고 </a:t>
            </a:r>
            <a:r>
              <a:rPr lang="en-US" altLang="ko-KR" sz="1600" dirty="0"/>
              <a:t>AUC</a:t>
            </a:r>
            <a:r>
              <a:rPr lang="ko-KR" altLang="en-US" sz="1600" dirty="0"/>
              <a:t>가 </a:t>
            </a:r>
            <a:r>
              <a:rPr lang="en-US" altLang="ko-KR" sz="1600" dirty="0"/>
              <a:t>0.9588</a:t>
            </a:r>
            <a:r>
              <a:rPr lang="ko-KR" altLang="en-US" sz="1600" dirty="0"/>
              <a:t>인데 </a:t>
            </a:r>
            <a:endParaRPr lang="en-US" altLang="ko-KR" sz="1600" dirty="0"/>
          </a:p>
          <a:p>
            <a:pPr algn="ctr"/>
            <a:r>
              <a:rPr lang="ko-KR" altLang="en-US" sz="1600" dirty="0"/>
              <a:t>근접할 정도의 성능을 보임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8730C2-966E-4582-99CE-B5F0494F9C8B}"/>
              </a:ext>
            </a:extLst>
          </p:cNvPr>
          <p:cNvSpPr txBox="1"/>
          <p:nvPr/>
        </p:nvSpPr>
        <p:spPr>
          <a:xfrm>
            <a:off x="503929" y="1017999"/>
            <a:ext cx="102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모달리티</a:t>
            </a:r>
            <a:r>
              <a:rPr lang="ko-KR" altLang="en-US" dirty="0"/>
              <a:t> 별로 </a:t>
            </a:r>
            <a:r>
              <a:rPr lang="en-US" altLang="ko-KR" dirty="0"/>
              <a:t>self attention</a:t>
            </a:r>
            <a:r>
              <a:rPr lang="ko-KR" altLang="en-US" dirty="0"/>
              <a:t>을 진행하되 헤드마다 다른 </a:t>
            </a:r>
            <a:r>
              <a:rPr lang="en-US" altLang="ko-KR" dirty="0"/>
              <a:t>attention </a:t>
            </a:r>
            <a:r>
              <a:rPr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266621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4A226-40ED-430B-95AB-601CFBF4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-1228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Head</a:t>
            </a:r>
            <a:r>
              <a:rPr lang="ko-KR" altLang="en-US" sz="2400" dirty="0"/>
              <a:t>마다 다르게 </a:t>
            </a:r>
            <a:r>
              <a:rPr lang="en-US" altLang="ko-KR" sz="2400" dirty="0"/>
              <a:t>masking</a:t>
            </a:r>
            <a:endParaRPr lang="ko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2F099A-C7C1-40B8-83D3-A4844C35D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60906"/>
              </p:ext>
            </p:extLst>
          </p:nvPr>
        </p:nvGraphicFramePr>
        <p:xfrm>
          <a:off x="544585" y="2207005"/>
          <a:ext cx="1806773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73955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804558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998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ACC711-B427-4991-AD45-1975721582EC}"/>
              </a:ext>
            </a:extLst>
          </p:cNvPr>
          <p:cNvSpPr txBox="1"/>
          <p:nvPr/>
        </p:nvSpPr>
        <p:spPr>
          <a:xfrm>
            <a:off x="939567" y="170150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745EF-5DAE-45EA-8BE3-F254A0047170}"/>
              </a:ext>
            </a:extLst>
          </p:cNvPr>
          <p:cNvSpPr txBox="1"/>
          <p:nvPr/>
        </p:nvSpPr>
        <p:spPr>
          <a:xfrm>
            <a:off x="3256105" y="170150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7C156-EDBA-46BD-8024-244153A44A5F}"/>
              </a:ext>
            </a:extLst>
          </p:cNvPr>
          <p:cNvSpPr txBox="1"/>
          <p:nvPr/>
        </p:nvSpPr>
        <p:spPr>
          <a:xfrm>
            <a:off x="5369415" y="1690688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A5D72-72F2-49E8-AFAF-1FD9F95C642E}"/>
              </a:ext>
            </a:extLst>
          </p:cNvPr>
          <p:cNvSpPr txBox="1"/>
          <p:nvPr/>
        </p:nvSpPr>
        <p:spPr>
          <a:xfrm>
            <a:off x="7772323" y="170379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Head4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8B8BE-9CF1-4982-8153-69EDB6C268C6}"/>
              </a:ext>
            </a:extLst>
          </p:cNvPr>
          <p:cNvSpPr txBox="1"/>
          <p:nvPr/>
        </p:nvSpPr>
        <p:spPr>
          <a:xfrm>
            <a:off x="10088861" y="1690688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Head5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E877445-A6B5-46A0-92A5-9C3F950E6289}"/>
              </a:ext>
            </a:extLst>
          </p:cNvPr>
          <p:cNvGraphicFramePr>
            <a:graphicFrameLocks noGrp="1"/>
          </p:cNvGraphicFramePr>
          <p:nvPr/>
        </p:nvGraphicFramePr>
        <p:xfrm>
          <a:off x="4949267" y="4832555"/>
          <a:ext cx="1648280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0C7F597-6871-4530-B235-BB5A9C2B9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65844"/>
              </p:ext>
            </p:extLst>
          </p:nvPr>
        </p:nvGraphicFramePr>
        <p:xfrm>
          <a:off x="2740938" y="2187450"/>
          <a:ext cx="1806773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73955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804558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998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8E5CFB6-92BD-4AF6-8FB5-25C2E485D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9698"/>
              </p:ext>
            </p:extLst>
          </p:nvPr>
        </p:nvGraphicFramePr>
        <p:xfrm>
          <a:off x="5001604" y="2207005"/>
          <a:ext cx="1806773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73955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804558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998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9DE6232-AB2E-4F42-8C4C-8DBABCE83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52467"/>
              </p:ext>
            </p:extLst>
          </p:nvPr>
        </p:nvGraphicFramePr>
        <p:xfrm>
          <a:off x="7262270" y="2162287"/>
          <a:ext cx="1806773" cy="166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73955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804558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998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14135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7949CB2-41DF-4131-A2A9-2C1A7F31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15684"/>
              </p:ext>
            </p:extLst>
          </p:nvPr>
        </p:nvGraphicFramePr>
        <p:xfrm>
          <a:off x="9522936" y="2162199"/>
          <a:ext cx="1806773" cy="16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7547054"/>
                    </a:ext>
                  </a:extLst>
                </a:gridCol>
                <a:gridCol w="373955">
                  <a:extLst>
                    <a:ext uri="{9D8B030D-6E8A-4147-A177-3AD203B41FA5}">
                      <a16:colId xmlns:a16="http://schemas.microsoft.com/office/drawing/2014/main" val="740424068"/>
                    </a:ext>
                  </a:extLst>
                </a:gridCol>
                <a:gridCol w="804558">
                  <a:extLst>
                    <a:ext uri="{9D8B030D-6E8A-4147-A177-3AD203B41FA5}">
                      <a16:colId xmlns:a16="http://schemas.microsoft.com/office/drawing/2014/main" val="3129586406"/>
                    </a:ext>
                  </a:extLst>
                </a:gridCol>
                <a:gridCol w="419980">
                  <a:extLst>
                    <a:ext uri="{9D8B030D-6E8A-4147-A177-3AD203B41FA5}">
                      <a16:colId xmlns:a16="http://schemas.microsoft.com/office/drawing/2014/main" val="1882148999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8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7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S+F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4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182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5D12689-E20E-4E7E-B08E-D104094F86A5}"/>
              </a:ext>
            </a:extLst>
          </p:cNvPr>
          <p:cNvSpPr txBox="1"/>
          <p:nvPr/>
        </p:nvSpPr>
        <p:spPr>
          <a:xfrm>
            <a:off x="198066" y="7224395"/>
            <a:ext cx="6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1CE27B-B37F-4BF2-89CE-98A907498567}"/>
              </a:ext>
            </a:extLst>
          </p:cNvPr>
          <p:cNvSpPr txBox="1"/>
          <p:nvPr/>
        </p:nvSpPr>
        <p:spPr>
          <a:xfrm>
            <a:off x="8548884" y="5167312"/>
            <a:ext cx="26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AUC:	0.9391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F8BCA-7487-4C75-A7F1-9ECA67B0CCB4}"/>
              </a:ext>
            </a:extLst>
          </p:cNvPr>
          <p:cNvSpPr txBox="1"/>
          <p:nvPr/>
        </p:nvSpPr>
        <p:spPr>
          <a:xfrm>
            <a:off x="346045" y="918609"/>
            <a:ext cx="9418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모달리티</a:t>
            </a:r>
            <a:r>
              <a:rPr lang="ko-KR" altLang="en-US" dirty="0"/>
              <a:t> 별로 </a:t>
            </a:r>
            <a:r>
              <a:rPr lang="en-US" altLang="ko-KR" dirty="0"/>
              <a:t>self attention</a:t>
            </a:r>
            <a:r>
              <a:rPr lang="ko-KR" altLang="en-US" dirty="0"/>
              <a:t>을 진행하되 헤드마다 다른 </a:t>
            </a:r>
            <a:r>
              <a:rPr lang="en-US" altLang="ko-KR" dirty="0"/>
              <a:t>attention </a:t>
            </a:r>
            <a:r>
              <a:rPr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356014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468</Words>
  <Application>Microsoft Office PowerPoint</Application>
  <PresentationFormat>와이드스크린</PresentationFormat>
  <Paragraphs>175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2022-03-16 발표자료</vt:lpstr>
      <vt:lpstr>저번 comments</vt:lpstr>
      <vt:lpstr>comments</vt:lpstr>
      <vt:lpstr>Masking</vt:lpstr>
      <vt:lpstr>Head마다 다르게 masking</vt:lpstr>
      <vt:lpstr>Head마다 다르게 masking</vt:lpstr>
      <vt:lpstr>Head마다 다르게 masking</vt:lpstr>
      <vt:lpstr>Head마다 다르게 masking</vt:lpstr>
      <vt:lpstr>Head마다 다르게 masking</vt:lpstr>
      <vt:lpstr>Head마다 다르게 masking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2022-02-21 발표자료</dc:title>
  <dc:creator>이 해님</dc:creator>
  <cp:lastModifiedBy>이 해님</cp:lastModifiedBy>
  <cp:revision>13</cp:revision>
  <dcterms:created xsi:type="dcterms:W3CDTF">2022-02-21T06:04:44Z</dcterms:created>
  <dcterms:modified xsi:type="dcterms:W3CDTF">2022-03-16T01:29:43Z</dcterms:modified>
</cp:coreProperties>
</file>