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326" r:id="rId3"/>
    <p:sldId id="331" r:id="rId4"/>
    <p:sldId id="336" r:id="rId5"/>
    <p:sldId id="335" r:id="rId6"/>
    <p:sldId id="333" r:id="rId7"/>
    <p:sldId id="322" r:id="rId8"/>
    <p:sldId id="357" r:id="rId9"/>
    <p:sldId id="290" r:id="rId10"/>
    <p:sldId id="274" r:id="rId11"/>
    <p:sldId id="293" r:id="rId12"/>
    <p:sldId id="337" r:id="rId13"/>
    <p:sldId id="338" r:id="rId14"/>
    <p:sldId id="340" r:id="rId15"/>
    <p:sldId id="339" r:id="rId16"/>
    <p:sldId id="341" r:id="rId17"/>
    <p:sldId id="366" r:id="rId18"/>
    <p:sldId id="367" r:id="rId19"/>
    <p:sldId id="364" r:id="rId20"/>
    <p:sldId id="342" r:id="rId21"/>
    <p:sldId id="346" r:id="rId22"/>
    <p:sldId id="354" r:id="rId23"/>
    <p:sldId id="352" r:id="rId24"/>
    <p:sldId id="360" r:id="rId25"/>
    <p:sldId id="365" r:id="rId26"/>
    <p:sldId id="344" r:id="rId27"/>
    <p:sldId id="343" r:id="rId28"/>
    <p:sldId id="345" r:id="rId29"/>
    <p:sldId id="361" r:id="rId30"/>
    <p:sldId id="347" r:id="rId31"/>
    <p:sldId id="363" r:id="rId32"/>
    <p:sldId id="348" r:id="rId33"/>
    <p:sldId id="358" r:id="rId34"/>
    <p:sldId id="30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해님" initials="이해" lastIdx="1" clrIdx="0">
    <p:extLst>
      <p:ext uri="{19B8F6BF-5375-455C-9EA6-DF929625EA0E}">
        <p15:presenceInfo xmlns:p15="http://schemas.microsoft.com/office/powerpoint/2012/main" userId="4cfba87b90673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D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75761" autoAdjust="0"/>
  </p:normalViewPr>
  <p:slideViewPr>
    <p:cSldViewPr snapToGrid="0">
      <p:cViewPr varScale="1">
        <p:scale>
          <a:sx n="51" d="100"/>
          <a:sy n="5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3AB-D583-47DC-AF89-2F9B0E9E7F4F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B63D-BF6C-4EA9-A1F1-55DF8B2BA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8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9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9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17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7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0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9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76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6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1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53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2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8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04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2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ko-KR" altLang="en-US" dirty="0" err="1"/>
              <a:t>안한거</a:t>
            </a:r>
            <a:r>
              <a:rPr lang="ko-KR" altLang="en-US" dirty="0"/>
              <a:t> 돌리기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어그멘테이션</a:t>
            </a:r>
            <a:r>
              <a:rPr lang="ko-KR" altLang="en-US" dirty="0"/>
              <a:t> 진행 해서 </a:t>
            </a:r>
            <a:r>
              <a:rPr lang="en-US" altLang="ko-KR" dirty="0" err="1"/>
              <a:t>npy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조금 더 모델을 수정</a:t>
            </a:r>
            <a:endParaRPr lang="en-US" altLang="ko-KR" dirty="0"/>
          </a:p>
          <a:p>
            <a:r>
              <a:rPr lang="ko-KR" altLang="en-US" dirty="0"/>
              <a:t>수렴이 빨리 된다는 것을 주장 </a:t>
            </a:r>
            <a:r>
              <a:rPr lang="ko-KR" altLang="en-US" dirty="0" err="1"/>
              <a:t>빨리된다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보고서에 넣으면 좋을 것 같다</a:t>
            </a:r>
            <a:endParaRPr lang="en-US" altLang="ko-KR" dirty="0"/>
          </a:p>
          <a:p>
            <a:r>
              <a:rPr lang="ko-KR" altLang="en-US" dirty="0"/>
              <a:t>시그널 </a:t>
            </a:r>
            <a:r>
              <a:rPr lang="en-US" altLang="ko-KR" dirty="0"/>
              <a:t>-&gt; n(</a:t>
            </a:r>
            <a:r>
              <a:rPr lang="ko-KR" altLang="en-US" dirty="0"/>
              <a:t>샘플개수</a:t>
            </a:r>
            <a:r>
              <a:rPr lang="en-US" altLang="ko-KR" dirty="0"/>
              <a:t>) x 3 x 12 8 x128 -&gt; </a:t>
            </a:r>
            <a:r>
              <a:rPr lang="en-US" altLang="ko-KR" dirty="0" err="1"/>
              <a:t>npy</a:t>
            </a:r>
            <a:r>
              <a:rPr lang="en-US" altLang="ko-KR" dirty="0"/>
              <a:t> -&gt; load </a:t>
            </a:r>
            <a:r>
              <a:rPr lang="ko-KR" altLang="en-US" dirty="0"/>
              <a:t>해서 트레이닝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만든다음에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32 48 </a:t>
            </a:r>
            <a:r>
              <a:rPr lang="ko-KR" altLang="en-US" dirty="0"/>
              <a:t>러닝 </a:t>
            </a:r>
            <a:r>
              <a:rPr lang="ko-KR" altLang="en-US" dirty="0" err="1"/>
              <a:t>레이트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시드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랜덤 </a:t>
            </a:r>
            <a:r>
              <a:rPr lang="ko-KR" altLang="en-US" dirty="0" err="1"/>
              <a:t>시드</a:t>
            </a:r>
            <a:r>
              <a:rPr lang="ko-KR" altLang="en-US" dirty="0"/>
              <a:t> 고정 </a:t>
            </a:r>
            <a:r>
              <a:rPr lang="en-US" altLang="ko-KR" dirty="0"/>
              <a:t>10</a:t>
            </a:r>
            <a:r>
              <a:rPr lang="ko-KR" altLang="en-US" dirty="0"/>
              <a:t>개 해봐야함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에폭을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까지만 해도 충분하겠다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/>
              <a:t>7</a:t>
            </a:r>
            <a:r>
              <a:rPr lang="ko-KR" altLang="en-US" dirty="0"/>
              <a:t>시간 정도 </a:t>
            </a:r>
            <a:r>
              <a:rPr lang="en-US" altLang="ko-KR" dirty="0"/>
              <a:t>50</a:t>
            </a:r>
            <a:r>
              <a:rPr lang="ko-KR" altLang="en-US" dirty="0"/>
              <a:t>까지 하면 </a:t>
            </a:r>
            <a:r>
              <a:rPr lang="en-US" altLang="ko-KR" dirty="0"/>
              <a:t>3</a:t>
            </a:r>
            <a:r>
              <a:rPr lang="ko-KR" altLang="en-US" dirty="0"/>
              <a:t>시간 반 </a:t>
            </a:r>
            <a:r>
              <a:rPr lang="en-US" altLang="ko-KR" dirty="0"/>
              <a:t>4</a:t>
            </a:r>
            <a:r>
              <a:rPr lang="ko-KR" altLang="en-US" dirty="0"/>
              <a:t>시간 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제너레이션까지 잘 확인했고 </a:t>
            </a:r>
            <a:r>
              <a:rPr lang="en-US" altLang="ko-KR" dirty="0" err="1"/>
              <a:t>auc</a:t>
            </a:r>
            <a:r>
              <a:rPr lang="en-US" altLang="ko-KR" dirty="0"/>
              <a:t> </a:t>
            </a:r>
            <a:r>
              <a:rPr lang="ko-KR" altLang="en-US" dirty="0"/>
              <a:t>측면에서는 오히려 떨어졌다</a:t>
            </a:r>
            <a:endParaRPr lang="en-US" altLang="ko-KR" dirty="0"/>
          </a:p>
          <a:p>
            <a:r>
              <a:rPr lang="ko-KR" altLang="en-US" dirty="0"/>
              <a:t>차라리 </a:t>
            </a:r>
            <a:r>
              <a:rPr lang="en-US" altLang="ko-KR" dirty="0"/>
              <a:t>1</a:t>
            </a:r>
            <a:r>
              <a:rPr lang="ko-KR" altLang="en-US" dirty="0" err="1"/>
              <a:t>로해서</a:t>
            </a:r>
            <a:r>
              <a:rPr lang="ko-KR" altLang="en-US" dirty="0"/>
              <a:t> </a:t>
            </a:r>
            <a:r>
              <a:rPr lang="en-US" altLang="ko-KR" dirty="0" err="1"/>
              <a:t>auc</a:t>
            </a:r>
            <a:r>
              <a:rPr lang="ko-KR" altLang="en-US" dirty="0"/>
              <a:t>를 높이면서 </a:t>
            </a:r>
            <a:r>
              <a:rPr lang="en-US" altLang="ko-KR" dirty="0"/>
              <a:t>3</a:t>
            </a:r>
            <a:r>
              <a:rPr lang="ko-KR" altLang="en-US" dirty="0"/>
              <a:t>으로 하는 것은 결과를 볼 때만 결과를 보겠다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0.87</a:t>
            </a:r>
          </a:p>
          <a:p>
            <a:endParaRPr lang="en-US" altLang="ko-KR" dirty="0"/>
          </a:p>
          <a:p>
            <a:r>
              <a:rPr lang="en-US" altLang="ko-KR" dirty="0"/>
              <a:t>1 1 1 1</a:t>
            </a:r>
          </a:p>
          <a:p>
            <a:r>
              <a:rPr lang="en-US" altLang="ko-KR" dirty="0"/>
              <a:t>1 1 1 1 </a:t>
            </a:r>
            <a:r>
              <a:rPr lang="ko-KR" altLang="en-US" dirty="0"/>
              <a:t>컬럼 별로 비교가 되게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채널일 때 </a:t>
            </a:r>
            <a:r>
              <a:rPr lang="en-US" altLang="ko-KR" dirty="0"/>
              <a:t>1</a:t>
            </a:r>
            <a:r>
              <a:rPr lang="ko-KR" altLang="en-US" dirty="0"/>
              <a:t>채널일 때 해서 병렬로 하면 눈에 보임</a:t>
            </a:r>
            <a:endParaRPr lang="en-US" altLang="ko-KR" dirty="0"/>
          </a:p>
          <a:p>
            <a:r>
              <a:rPr lang="ko-KR" altLang="en-US" dirty="0"/>
              <a:t>겹치는 정도가 줄어든 걸 </a:t>
            </a:r>
            <a:r>
              <a:rPr lang="ko-KR" altLang="en-US" dirty="0" err="1"/>
              <a:t>보룻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비트레벨로 하는 게 문제가 있다는 것을 보여줌</a:t>
            </a:r>
            <a:endParaRPr lang="en-US" altLang="ko-KR" dirty="0"/>
          </a:p>
          <a:p>
            <a:r>
              <a:rPr lang="ko-KR" altLang="en-US" dirty="0"/>
              <a:t>비트레벨로 했을 때 볼 수 없는 문제들</a:t>
            </a:r>
            <a:endParaRPr lang="en-US" altLang="ko-KR" dirty="0"/>
          </a:p>
          <a:p>
            <a:r>
              <a:rPr lang="ko-KR" altLang="en-US" dirty="0" err="1"/>
              <a:t>노말에</a:t>
            </a:r>
            <a:r>
              <a:rPr lang="ko-KR" altLang="en-US" dirty="0"/>
              <a:t> 피크가 있는데 없는 거 체크 할 수 있음</a:t>
            </a:r>
            <a:endParaRPr lang="en-US" altLang="ko-KR" dirty="0"/>
          </a:p>
          <a:p>
            <a:r>
              <a:rPr lang="ko-KR" altLang="en-US" dirty="0"/>
              <a:t>비트레벨에서는 비교가 잘 안됨</a:t>
            </a:r>
            <a:endParaRPr lang="en-US" altLang="ko-KR" dirty="0"/>
          </a:p>
          <a:p>
            <a:r>
              <a:rPr lang="ko-KR" altLang="en-US" dirty="0" err="1"/>
              <a:t>프리퀀시</a:t>
            </a:r>
            <a:r>
              <a:rPr lang="ko-KR" altLang="en-US" dirty="0"/>
              <a:t> 레벨에서는 확실히 차이가 있다</a:t>
            </a:r>
            <a:endParaRPr lang="en-US" altLang="ko-KR" dirty="0"/>
          </a:p>
          <a:p>
            <a:r>
              <a:rPr lang="ko-KR" altLang="en-US" dirty="0" err="1"/>
              <a:t>프리퀀시</a:t>
            </a:r>
            <a:r>
              <a:rPr lang="ko-KR" altLang="en-US" dirty="0"/>
              <a:t> 데이터도 함께 사용하면 좋겠다는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입력이 리듬 레벨로 들어가서 </a:t>
            </a:r>
            <a:r>
              <a:rPr lang="ko-KR" altLang="en-US" dirty="0" err="1"/>
              <a:t>프레퀀시</a:t>
            </a:r>
            <a:r>
              <a:rPr lang="ko-KR" altLang="en-US" dirty="0"/>
              <a:t> 트랜스 </a:t>
            </a:r>
            <a:r>
              <a:rPr lang="ko-KR" altLang="en-US" dirty="0" err="1"/>
              <a:t>포메이션</a:t>
            </a:r>
            <a:r>
              <a:rPr lang="ko-KR" altLang="en-US" dirty="0"/>
              <a:t> 레이어가 있다 </a:t>
            </a:r>
            <a:r>
              <a:rPr lang="en-US" altLang="ko-KR" dirty="0"/>
              <a:t>(</a:t>
            </a:r>
            <a:r>
              <a:rPr lang="en-US" altLang="ko-KR" dirty="0" err="1"/>
              <a:t>stft</a:t>
            </a:r>
            <a:r>
              <a:rPr lang="ko-KR" altLang="en-US" dirty="0"/>
              <a:t>로 변환하는 과정</a:t>
            </a:r>
            <a:r>
              <a:rPr lang="en-US" altLang="ko-KR" dirty="0"/>
              <a:t>) </a:t>
            </a:r>
            <a:r>
              <a:rPr lang="ko-KR" altLang="en-US" dirty="0"/>
              <a:t>슬라이딩 윈도우 </a:t>
            </a:r>
            <a:r>
              <a:rPr lang="ko-KR" altLang="en-US" dirty="0" err="1"/>
              <a:t>세그맨테이션</a:t>
            </a:r>
            <a:endParaRPr lang="en-US" altLang="ko-KR" dirty="0"/>
          </a:p>
          <a:p>
            <a:r>
              <a:rPr lang="ko-KR" altLang="en-US" dirty="0" err="1"/>
              <a:t>어텐션이</a:t>
            </a:r>
            <a:r>
              <a:rPr lang="ko-KR" altLang="en-US" dirty="0"/>
              <a:t> 들어간다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참고해볼만한</a:t>
            </a:r>
            <a:r>
              <a:rPr lang="ko-KR" altLang="en-US" dirty="0"/>
              <a:t> 논문이당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알파 </a:t>
            </a:r>
            <a:r>
              <a:rPr lang="ko-KR" altLang="en-US" dirty="0" err="1"/>
              <a:t>뭐시기는</a:t>
            </a:r>
            <a:r>
              <a:rPr lang="ko-KR" altLang="en-US" dirty="0"/>
              <a:t> </a:t>
            </a:r>
            <a:r>
              <a:rPr lang="ko-KR" altLang="en-US" dirty="0" err="1"/>
              <a:t>어텐션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미나가 </a:t>
            </a:r>
            <a:r>
              <a:rPr lang="en-US" altLang="ko-KR" dirty="0"/>
              <a:t>AUC</a:t>
            </a:r>
            <a:r>
              <a:rPr lang="ko-KR" altLang="en-US" dirty="0"/>
              <a:t>가 </a:t>
            </a:r>
            <a:r>
              <a:rPr lang="en-US" altLang="ko-KR" dirty="0"/>
              <a:t>9488EKFTJD</a:t>
            </a:r>
          </a:p>
          <a:p>
            <a:r>
              <a:rPr lang="ko-KR" altLang="en-US" dirty="0" err="1"/>
              <a:t>어노말리</a:t>
            </a:r>
            <a:r>
              <a:rPr lang="ko-KR" altLang="en-US" dirty="0"/>
              <a:t> </a:t>
            </a:r>
            <a:r>
              <a:rPr lang="ko-KR" altLang="en-US" dirty="0" err="1"/>
              <a:t>디텍션도</a:t>
            </a:r>
            <a:r>
              <a:rPr lang="ko-KR" altLang="en-US" dirty="0"/>
              <a:t> 된다</a:t>
            </a:r>
            <a:endParaRPr lang="en-US" altLang="ko-KR" dirty="0"/>
          </a:p>
          <a:p>
            <a:r>
              <a:rPr lang="ko-KR" altLang="en-US" dirty="0" err="1"/>
              <a:t>프리퀀시</a:t>
            </a:r>
            <a:r>
              <a:rPr lang="ko-KR" altLang="en-US" dirty="0"/>
              <a:t> 레벨 </a:t>
            </a:r>
            <a:r>
              <a:rPr lang="ko-KR" altLang="en-US" dirty="0" err="1"/>
              <a:t>어텐션이</a:t>
            </a:r>
            <a:r>
              <a:rPr lang="ko-KR" altLang="en-US" dirty="0"/>
              <a:t> </a:t>
            </a:r>
            <a:r>
              <a:rPr lang="en-US" altLang="ko-KR" dirty="0"/>
              <a:t>,,,,</a:t>
            </a:r>
          </a:p>
          <a:p>
            <a:endParaRPr lang="en-US" altLang="ko-KR" dirty="0"/>
          </a:p>
          <a:p>
            <a:r>
              <a:rPr lang="ko-KR" altLang="en-US" dirty="0"/>
              <a:t>이중에 하나가 </a:t>
            </a:r>
            <a:r>
              <a:rPr lang="ko-KR" altLang="en-US" dirty="0" err="1"/>
              <a:t>빗갠</a:t>
            </a:r>
            <a:r>
              <a:rPr lang="ko-KR" altLang="en-US" dirty="0"/>
              <a:t> 미나 </a:t>
            </a:r>
            <a:r>
              <a:rPr lang="ko-KR" altLang="en-US" dirty="0" err="1"/>
              <a:t>아월스</a:t>
            </a:r>
            <a:r>
              <a:rPr lang="en-US" altLang="ko-KR" dirty="0"/>
              <a:t>(B2I-GAN) </a:t>
            </a:r>
            <a:r>
              <a:rPr lang="ko-KR" altLang="en-US" dirty="0"/>
              <a:t>볼드체로 </a:t>
            </a:r>
            <a:r>
              <a:rPr lang="ko-KR" altLang="en-US" dirty="0" err="1"/>
              <a:t>맨밑에</a:t>
            </a:r>
            <a:r>
              <a:rPr lang="en-US" altLang="ko-KR" dirty="0"/>
              <a:t> </a:t>
            </a:r>
            <a:r>
              <a:rPr lang="ko-KR" altLang="en-US" dirty="0"/>
              <a:t>비교군으로 하나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프리퀀시</a:t>
            </a:r>
            <a:r>
              <a:rPr lang="ko-KR" altLang="en-US" dirty="0"/>
              <a:t> </a:t>
            </a:r>
            <a:r>
              <a:rPr lang="ko-KR" altLang="en-US" dirty="0" err="1"/>
              <a:t>트랜스포메이션</a:t>
            </a:r>
            <a:r>
              <a:rPr lang="ko-KR" altLang="en-US" dirty="0"/>
              <a:t> </a:t>
            </a:r>
            <a:r>
              <a:rPr lang="ko-KR" altLang="en-US" dirty="0" err="1"/>
              <a:t>결과랑</a:t>
            </a:r>
            <a:r>
              <a:rPr lang="ko-KR" altLang="en-US" dirty="0"/>
              <a:t> </a:t>
            </a:r>
            <a:r>
              <a:rPr lang="ko-KR" altLang="en-US" dirty="0" err="1"/>
              <a:t>로우데이터를</a:t>
            </a:r>
            <a:r>
              <a:rPr lang="ko-KR" altLang="en-US" dirty="0"/>
              <a:t> 따로 </a:t>
            </a:r>
            <a:r>
              <a:rPr lang="ko-KR" altLang="en-US" dirty="0" err="1"/>
              <a:t>프로세싱해서</a:t>
            </a:r>
            <a:r>
              <a:rPr lang="ko-KR" altLang="en-US" dirty="0"/>
              <a:t> 트랜스포머의 </a:t>
            </a:r>
            <a:r>
              <a:rPr lang="ko-KR" altLang="en-US" dirty="0" err="1"/>
              <a:t>셀프어텐션으로</a:t>
            </a:r>
            <a:r>
              <a:rPr lang="ko-KR" altLang="en-US" dirty="0"/>
              <a:t> </a:t>
            </a:r>
            <a:r>
              <a:rPr lang="ko-KR" altLang="en-US" dirty="0" err="1"/>
              <a:t>언텐션해서</a:t>
            </a:r>
            <a:r>
              <a:rPr lang="ko-KR" altLang="en-US" dirty="0"/>
              <a:t> </a:t>
            </a:r>
            <a:r>
              <a:rPr lang="ko-KR" altLang="en-US" dirty="0" err="1"/>
              <a:t>덴스레이어에</a:t>
            </a:r>
            <a:r>
              <a:rPr lang="ko-KR" altLang="en-US" dirty="0"/>
              <a:t> </a:t>
            </a:r>
            <a:r>
              <a:rPr lang="ko-KR" altLang="en-US" dirty="0" err="1"/>
              <a:t>프레딕션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프레딕션</a:t>
            </a:r>
            <a:r>
              <a:rPr lang="ko-KR" altLang="en-US" dirty="0"/>
              <a:t> 레이어가 있다 </a:t>
            </a:r>
            <a:r>
              <a:rPr lang="en-US" altLang="ko-KR" dirty="0"/>
              <a:t>: </a:t>
            </a:r>
            <a:r>
              <a:rPr lang="ko-KR" altLang="en-US" dirty="0" err="1"/>
              <a:t>클래시피</a:t>
            </a:r>
            <a:r>
              <a:rPr lang="ko-KR" altLang="en-US" dirty="0"/>
              <a:t> 케이션을 하는 것</a:t>
            </a:r>
            <a:r>
              <a:rPr lang="en-US" altLang="ko-KR" dirty="0"/>
              <a:t> // </a:t>
            </a:r>
            <a:r>
              <a:rPr lang="ko-KR" altLang="en-US" dirty="0"/>
              <a:t>차이가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1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 scale: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취해서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log scale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normalize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해서 표현하는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spectrogram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이미지에서 픽셀의 값 자체인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amplitude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decibel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적용하는 것 또한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 scale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2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 scale: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취해서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log scale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값을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normalize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해서 표현하는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spectrogram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이미지에서 픽셀의 값 자체인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amplitude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decibel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적용하는 것 또한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 scale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57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그냘</a:t>
            </a:r>
            <a:r>
              <a:rPr lang="en-US" altLang="ko-KR" dirty="0"/>
              <a:t> </a:t>
            </a:r>
            <a:r>
              <a:rPr lang="ko-KR" altLang="en-US" dirty="0" err="1"/>
              <a:t>ㄹ와ㅛ러</a:t>
            </a:r>
            <a:r>
              <a:rPr lang="ko-KR" altLang="en-US" dirty="0"/>
              <a:t> 어 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4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5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1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시간에 대해 구간을 짧게 나누어 나누어진 여러 구간의 데이터를 각각 푸리에 변환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  <a:r>
              <a:rPr lang="ko-KR" altLang="en-US" dirty="0"/>
              <a:t>하는 방법</a:t>
            </a:r>
          </a:p>
          <a:p>
            <a:endParaRPr lang="ko-KR" altLang="en-US" dirty="0"/>
          </a:p>
          <a:p>
            <a:r>
              <a:rPr lang="ko-KR" altLang="en-US" dirty="0"/>
              <a:t>어떤 시간에 어떤 주파수를 가지고 있는 지 보여줌</a:t>
            </a:r>
          </a:p>
          <a:p>
            <a:endParaRPr lang="ko-KR" altLang="en-US" dirty="0"/>
          </a:p>
          <a:p>
            <a:r>
              <a:rPr lang="ko-KR" altLang="en-US" dirty="0"/>
              <a:t>신호를 윈도우 길이에 따라 분리시켜 각 구간에 대해 푸리에 변환을 진행</a:t>
            </a:r>
          </a:p>
          <a:p>
            <a:endParaRPr lang="ko-KR" altLang="en-US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frame , y</a:t>
            </a:r>
            <a:r>
              <a:rPr lang="ko-KR" altLang="en-US" dirty="0"/>
              <a:t>축 </a:t>
            </a:r>
            <a:r>
              <a:rPr lang="en-US" altLang="ko-KR" dirty="0"/>
              <a:t>: frequency, color: magnitude</a:t>
            </a:r>
          </a:p>
          <a:p>
            <a:endParaRPr lang="en-US" altLang="ko-KR" dirty="0"/>
          </a:p>
          <a:p>
            <a:r>
              <a:rPr lang="ko-KR" altLang="en-US" dirty="0"/>
              <a:t>이 시간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이 주파수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를 이만큼</a:t>
            </a:r>
            <a:r>
              <a:rPr lang="en-US" altLang="ko-KR" dirty="0"/>
              <a:t>(color) </a:t>
            </a:r>
            <a:r>
              <a:rPr lang="ko-KR" altLang="en-US" dirty="0"/>
              <a:t>가지고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3B63D-BF6C-4EA9-A1F1-55DF8B2BA2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0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1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5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0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7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3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2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CEC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C2F1F3-084C-4EC5-8A05-5B464E40BBC9}"/>
              </a:ext>
            </a:extLst>
          </p:cNvPr>
          <p:cNvSpPr/>
          <p:nvPr/>
        </p:nvSpPr>
        <p:spPr>
          <a:xfrm>
            <a:off x="3868118" y="1334978"/>
            <a:ext cx="4450258" cy="756322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SIA-GAN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603A6A9-FD3B-4257-BFAF-D5763731092B}"/>
              </a:ext>
            </a:extLst>
          </p:cNvPr>
          <p:cNvSpPr/>
          <p:nvPr/>
        </p:nvSpPr>
        <p:spPr>
          <a:xfrm>
            <a:off x="3659283" y="1434678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BBCB16-002E-44BB-8ADB-03826D45AF2E}"/>
              </a:ext>
            </a:extLst>
          </p:cNvPr>
          <p:cNvGrpSpPr/>
          <p:nvPr/>
        </p:nvGrpSpPr>
        <p:grpSpPr>
          <a:xfrm>
            <a:off x="4609312" y="5518518"/>
            <a:ext cx="387773" cy="387773"/>
            <a:chOff x="1651388" y="2172798"/>
            <a:chExt cx="1083168" cy="1083168"/>
          </a:xfrm>
          <a:effectLst>
            <a:outerShdw dist="50800" dir="2700000" algn="tl" rotWithShape="0">
              <a:srgbClr val="FE5D2F">
                <a:alpha val="22000"/>
              </a:srgbClr>
            </a:outerShdw>
          </a:effectLst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EC669E3-8BC3-430E-A2AD-F8775C689C32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90A414D-15DD-4277-8B0C-27F796B03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B025D5D-9BA4-4250-8DB9-F626D8358944}"/>
              </a:ext>
            </a:extLst>
          </p:cNvPr>
          <p:cNvSpPr/>
          <p:nvPr/>
        </p:nvSpPr>
        <p:spPr>
          <a:xfrm>
            <a:off x="5130932" y="5523022"/>
            <a:ext cx="2277532" cy="38777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kern="0" dirty="0">
                <a:solidFill>
                  <a:srgbClr val="FE5D2F"/>
                </a:solidFill>
              </a:rPr>
              <a:t>경희대학교</a:t>
            </a:r>
            <a:r>
              <a:rPr lang="en-US" altLang="ko-KR" sz="1600" kern="0" dirty="0">
                <a:solidFill>
                  <a:srgbClr val="FE5D2F"/>
                </a:solidFill>
              </a:rPr>
              <a:t> </a:t>
            </a:r>
            <a:r>
              <a:rPr lang="ko-KR" altLang="en-US" sz="1600" kern="0" dirty="0">
                <a:solidFill>
                  <a:srgbClr val="FE5D2F"/>
                </a:solidFill>
              </a:rPr>
              <a:t>이해님</a:t>
            </a:r>
            <a:endParaRPr lang="en-US" altLang="ko-KR" sz="1600" kern="0" dirty="0">
              <a:solidFill>
                <a:srgbClr val="FE5D2F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44CB0B3-D4DA-4A13-B4F4-04EA1032BDE9}"/>
              </a:ext>
            </a:extLst>
          </p:cNvPr>
          <p:cNvSpPr/>
          <p:nvPr/>
        </p:nvSpPr>
        <p:spPr>
          <a:xfrm flipH="1">
            <a:off x="7371554" y="5607468"/>
            <a:ext cx="137240" cy="15092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19050" cap="rnd">
            <a:solidFill>
              <a:srgbClr val="FE5D2F"/>
            </a:solidFill>
            <a:round/>
          </a:ln>
          <a:effectLst>
            <a:outerShdw dist="38100" dir="2700000" algn="tl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4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259644" y="596495"/>
            <a:ext cx="11656131" cy="6146649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 DATA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7E4711E-6ADE-47AF-AC3D-7E1B547B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517" y="1093469"/>
            <a:ext cx="5031090" cy="8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E544B-6401-40BA-8AA6-12C3CDF541CA}"/>
              </a:ext>
            </a:extLst>
          </p:cNvPr>
          <p:cNvSpPr txBox="1"/>
          <p:nvPr/>
        </p:nvSpPr>
        <p:spPr>
          <a:xfrm>
            <a:off x="2294965" y="5637566"/>
            <a:ext cx="87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DEF77C-DEB4-4E5D-8A87-B4CA18202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6" y="988259"/>
            <a:ext cx="7385743" cy="5636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F6C30A-B197-45AE-AEF5-ADEB6DD08D3F}"/>
              </a:ext>
            </a:extLst>
          </p:cNvPr>
          <p:cNvSpPr/>
          <p:nvPr/>
        </p:nvSpPr>
        <p:spPr>
          <a:xfrm>
            <a:off x="628269" y="5364075"/>
            <a:ext cx="1867012" cy="3094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C3E582-A12C-40AB-A0A7-40B15F5D2805}"/>
              </a:ext>
            </a:extLst>
          </p:cNvPr>
          <p:cNvSpPr/>
          <p:nvPr/>
        </p:nvSpPr>
        <p:spPr>
          <a:xfrm>
            <a:off x="626772" y="1941844"/>
            <a:ext cx="6654123" cy="301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9F0365-0A3A-48CC-AEAF-A41CA8A6B313}"/>
              </a:ext>
            </a:extLst>
          </p:cNvPr>
          <p:cNvSpPr/>
          <p:nvPr/>
        </p:nvSpPr>
        <p:spPr>
          <a:xfrm>
            <a:off x="440267" y="5945502"/>
            <a:ext cx="2335247" cy="699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AC1F7-501F-4B88-9126-6DC3F4A1F779}"/>
              </a:ext>
            </a:extLst>
          </p:cNvPr>
          <p:cNvSpPr txBox="1"/>
          <p:nvPr/>
        </p:nvSpPr>
        <p:spPr>
          <a:xfrm>
            <a:off x="7321157" y="3312992"/>
            <a:ext cx="244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Spectrogram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6E605-13C1-49AE-8D8D-4E7AB6836792}"/>
              </a:ext>
            </a:extLst>
          </p:cNvPr>
          <p:cNvSpPr txBox="1"/>
          <p:nvPr/>
        </p:nvSpPr>
        <p:spPr>
          <a:xfrm>
            <a:off x="2602854" y="5412460"/>
            <a:ext cx="2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</a:rPr>
              <a:t>Spectrogram append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94D66-CA9C-4FB5-835B-73EEAA7DE7A6}"/>
              </a:ext>
            </a:extLst>
          </p:cNvPr>
          <p:cNvSpPr txBox="1"/>
          <p:nvPr/>
        </p:nvSpPr>
        <p:spPr>
          <a:xfrm>
            <a:off x="2815171" y="6180111"/>
            <a:ext cx="2445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List -&gt; </a:t>
            </a:r>
            <a:r>
              <a:rPr lang="en-US" altLang="ko-KR" sz="1200" dirty="0" err="1">
                <a:solidFill>
                  <a:srgbClr val="FF0000"/>
                </a:solidFill>
              </a:rPr>
              <a:t>numpy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배열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E4664D-24CD-4375-B9B5-84AB8D6C0933}"/>
              </a:ext>
            </a:extLst>
          </p:cNvPr>
          <p:cNvSpPr txBox="1"/>
          <p:nvPr/>
        </p:nvSpPr>
        <p:spPr>
          <a:xfrm>
            <a:off x="8167491" y="4591379"/>
            <a:ext cx="60979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N,S,F,V,Q</a:t>
            </a:r>
            <a:r>
              <a:rPr lang="ko-KR" altLang="en-US" dirty="0"/>
              <a:t>의 </a:t>
            </a:r>
            <a:r>
              <a:rPr lang="en-US" altLang="ko-KR" dirty="0" err="1"/>
              <a:t>stft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en-US" altLang="ko-KR" dirty="0" err="1"/>
              <a:t>npy</a:t>
            </a:r>
            <a:r>
              <a:rPr lang="ko-KR" altLang="en-US" dirty="0"/>
              <a:t>로 저장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404F50-E85A-43C5-8529-CDB2BE714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287" y="5227292"/>
            <a:ext cx="2001587" cy="12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59108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INPUT DATA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1C6912-343E-47E3-B35F-BBFA50614EA1}"/>
              </a:ext>
            </a:extLst>
          </p:cNvPr>
          <p:cNvSpPr txBox="1"/>
          <p:nvPr/>
        </p:nvSpPr>
        <p:spPr>
          <a:xfrm>
            <a:off x="4314825" y="4138125"/>
            <a:ext cx="239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211E4-E386-4414-80FB-A6CFA4B5A871}"/>
              </a:ext>
            </a:extLst>
          </p:cNvPr>
          <p:cNvSpPr txBox="1"/>
          <p:nvPr/>
        </p:nvSpPr>
        <p:spPr>
          <a:xfrm>
            <a:off x="4838761" y="1708561"/>
            <a:ext cx="60979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test, train, </a:t>
            </a:r>
            <a:r>
              <a:rPr lang="en-US" altLang="ko-KR" dirty="0" err="1"/>
              <a:t>val</a:t>
            </a:r>
            <a:r>
              <a:rPr lang="en-US" altLang="ko-KR" dirty="0"/>
              <a:t> set size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8D0B22-7A67-4F99-A5B3-9CF54788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55" y="2329484"/>
            <a:ext cx="3781425" cy="25717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BF92C1-6174-4A28-BBC8-D6378DAFC666}"/>
              </a:ext>
            </a:extLst>
          </p:cNvPr>
          <p:cNvCxnSpPr/>
          <p:nvPr/>
        </p:nvCxnSpPr>
        <p:spPr>
          <a:xfrm>
            <a:off x="6213890" y="4885994"/>
            <a:ext cx="861060" cy="0"/>
          </a:xfrm>
          <a:prstGeom prst="line">
            <a:avLst/>
          </a:prstGeom>
          <a:ln w="38100">
            <a:solidFill>
              <a:srgbClr val="FE5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96FC8B9-4258-44C2-9E57-7434C8AC54DB}"/>
              </a:ext>
            </a:extLst>
          </p:cNvPr>
          <p:cNvCxnSpPr>
            <a:cxnSpLocks/>
          </p:cNvCxnSpPr>
          <p:nvPr/>
        </p:nvCxnSpPr>
        <p:spPr>
          <a:xfrm>
            <a:off x="6213890" y="3621074"/>
            <a:ext cx="499751" cy="0"/>
          </a:xfrm>
          <a:prstGeom prst="line">
            <a:avLst/>
          </a:prstGeom>
          <a:ln w="38100">
            <a:solidFill>
              <a:srgbClr val="FE5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2E2A11-ABDC-4C9C-9E54-046C0E33F78B}"/>
              </a:ext>
            </a:extLst>
          </p:cNvPr>
          <p:cNvSpPr txBox="1"/>
          <p:nvPr/>
        </p:nvSpPr>
        <p:spPr>
          <a:xfrm>
            <a:off x="4156560" y="5777475"/>
            <a:ext cx="556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비정상 데이터 </a:t>
            </a:r>
            <a:r>
              <a:rPr lang="en-US" altLang="ko-KR" sz="2000" b="1" dirty="0"/>
              <a:t>&lt;&lt; </a:t>
            </a:r>
            <a:r>
              <a:rPr lang="ko-KR" altLang="en-US" sz="2000" b="1" dirty="0"/>
              <a:t>비정상 데이터 </a:t>
            </a:r>
          </a:p>
        </p:txBody>
      </p:sp>
    </p:spTree>
    <p:extLst>
      <p:ext uri="{BB962C8B-B14F-4D97-AF65-F5344CB8AC3E}">
        <p14:creationId xmlns:p14="http://schemas.microsoft.com/office/powerpoint/2010/main" val="300275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77592" y="666242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6094680-621A-4F43-B5D4-394CDA43F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75" y="1642980"/>
            <a:ext cx="2699750" cy="468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BeatGAN</a:t>
            </a:r>
            <a:r>
              <a:rPr lang="en-US" altLang="ko-KR" dirty="0"/>
              <a:t> + Transformer </a:t>
            </a:r>
            <a:r>
              <a:rPr lang="ko-KR" altLang="en-US" dirty="0"/>
              <a:t>성능테스트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33327-8E17-4309-9EFA-9FD258CC0D15}"/>
              </a:ext>
            </a:extLst>
          </p:cNvPr>
          <p:cNvSpPr txBox="1"/>
          <p:nvPr/>
        </p:nvSpPr>
        <p:spPr>
          <a:xfrm>
            <a:off x="6639176" y="3690515"/>
            <a:ext cx="484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BeatGAN</a:t>
            </a:r>
            <a:r>
              <a:rPr lang="en-US" altLang="ko-KR" dirty="0"/>
              <a:t> ([1]) AUC : </a:t>
            </a:r>
            <a:r>
              <a:rPr lang="en-US" altLang="ko-KR" sz="1800" b="1" dirty="0"/>
              <a:t>0.9404</a:t>
            </a:r>
          </a:p>
          <a:p>
            <a:r>
              <a:rPr lang="en-US" altLang="ko-KR" dirty="0" err="1"/>
              <a:t>BeatGAN</a:t>
            </a:r>
            <a:r>
              <a:rPr lang="en-US" altLang="ko-KR" dirty="0"/>
              <a:t> ([1]) + Transformer AUC</a:t>
            </a:r>
            <a:r>
              <a:rPr lang="en-US" altLang="ko-KR" b="1" dirty="0"/>
              <a:t>: 0.9449 </a:t>
            </a:r>
            <a:endParaRPr lang="en-US" altLang="ko-KR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3FDBD-EF7D-4299-A446-F6BD1CB37854}"/>
              </a:ext>
            </a:extLst>
          </p:cNvPr>
          <p:cNvSpPr txBox="1"/>
          <p:nvPr/>
        </p:nvSpPr>
        <p:spPr>
          <a:xfrm>
            <a:off x="5766558" y="6191758"/>
            <a:ext cx="11839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[1] Bin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Ahou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Shenghua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Liu, Bryan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Hooi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Xueqi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Cheng, Jing Ye., 2019c. </a:t>
            </a:r>
          </a:p>
          <a:p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BeatGAN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 Anomalous Rhythm Detection using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Adversarially</a:t>
            </a:r>
            <a:r>
              <a:rPr lang="en-US" altLang="ko-KR" sz="12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Generated Time. IJCAI-19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385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B2I-GAN + Transformer </a:t>
            </a:r>
            <a:r>
              <a:rPr lang="ko-KR" altLang="en-US" dirty="0"/>
              <a:t>성능테스트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B0A0-93DC-44E1-BE47-1423A8FB78AB}"/>
              </a:ext>
            </a:extLst>
          </p:cNvPr>
          <p:cNvSpPr txBox="1"/>
          <p:nvPr/>
        </p:nvSpPr>
        <p:spPr>
          <a:xfrm>
            <a:off x="6276787" y="3674092"/>
            <a:ext cx="630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B2I-GAN AUC:  </a:t>
            </a:r>
            <a:r>
              <a:rPr lang="en-US" altLang="ko-KR" b="1" dirty="0"/>
              <a:t>0.9460</a:t>
            </a:r>
          </a:p>
          <a:p>
            <a:r>
              <a:rPr lang="en-US" altLang="ko-KR" dirty="0"/>
              <a:t>B2I-GAN + Transformer AUC: 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0.9517</a:t>
            </a:r>
            <a:r>
              <a:rPr lang="en-US" altLang="ko-KR" dirty="0"/>
              <a:t>  </a:t>
            </a:r>
          </a:p>
          <a:p>
            <a:r>
              <a:rPr lang="ko-KR" altLang="en-US" dirty="0"/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1E743B-6FBE-4F49-B186-E591AFEECFB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30023" y="2858600"/>
            <a:ext cx="0" cy="226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6BC553E6-6BE2-4369-9A23-2C7919DE2A35}"/>
              </a:ext>
            </a:extLst>
          </p:cNvPr>
          <p:cNvSpPr/>
          <p:nvPr/>
        </p:nvSpPr>
        <p:spPr>
          <a:xfrm>
            <a:off x="1233180" y="5121588"/>
            <a:ext cx="1593686" cy="1013204"/>
          </a:xfrm>
          <a:prstGeom prst="trapezoid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B2I-GAN</a:t>
            </a:r>
          </a:p>
          <a:p>
            <a:pPr algn="ctr"/>
            <a:r>
              <a:rPr lang="en-US" altLang="ko-KR" sz="1400" b="1" dirty="0"/>
              <a:t>Encoder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D30CA8-330B-4D4E-9377-ED491D9A64DF}"/>
              </a:ext>
            </a:extLst>
          </p:cNvPr>
          <p:cNvSpPr/>
          <p:nvPr/>
        </p:nvSpPr>
        <p:spPr>
          <a:xfrm>
            <a:off x="1017008" y="3653920"/>
            <a:ext cx="2026023" cy="8606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Transformer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Encoder x3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100652-373B-4944-AF2D-E5A6E7CD2642}"/>
              </a:ext>
            </a:extLst>
          </p:cNvPr>
          <p:cNvSpPr/>
          <p:nvPr/>
        </p:nvSpPr>
        <p:spPr>
          <a:xfrm>
            <a:off x="1017007" y="3185953"/>
            <a:ext cx="2026023" cy="29583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linear</a:t>
            </a:r>
            <a:endParaRPr lang="ko-KR" altLang="en-US" sz="1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AFB6A8-D1AC-4B63-B7B0-B7068D91824F}"/>
              </a:ext>
            </a:extLst>
          </p:cNvPr>
          <p:cNvSpPr/>
          <p:nvPr/>
        </p:nvSpPr>
        <p:spPr>
          <a:xfrm>
            <a:off x="1017009" y="4698423"/>
            <a:ext cx="2026023" cy="29583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linear</a:t>
            </a:r>
            <a:endParaRPr lang="ko-KR" altLang="en-US" sz="1400" b="1" dirty="0"/>
          </a:p>
        </p:txBody>
      </p:sp>
      <p:sp>
        <p:nvSpPr>
          <p:cNvPr id="20" name="순서도: 수동 연산 19">
            <a:extLst>
              <a:ext uri="{FF2B5EF4-FFF2-40B4-BE49-F238E27FC236}">
                <a16:creationId xmlns:a16="http://schemas.microsoft.com/office/drawing/2014/main" id="{58A3EC93-40AD-4DF2-A226-B0094D978BC6}"/>
              </a:ext>
            </a:extLst>
          </p:cNvPr>
          <p:cNvSpPr/>
          <p:nvPr/>
        </p:nvSpPr>
        <p:spPr>
          <a:xfrm>
            <a:off x="1233180" y="1869409"/>
            <a:ext cx="1593686" cy="897245"/>
          </a:xfrm>
          <a:prstGeom prst="flowChartManualOperation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B2I-GAN</a:t>
            </a:r>
          </a:p>
          <a:p>
            <a:pPr algn="ctr"/>
            <a:r>
              <a:rPr lang="en-US" altLang="ko-KR" sz="1400" b="1" dirty="0"/>
              <a:t>Decoder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EDE1F-CF58-4AF7-BC2E-2F83C1039483}"/>
              </a:ext>
            </a:extLst>
          </p:cNvPr>
          <p:cNvSpPr txBox="1"/>
          <p:nvPr/>
        </p:nvSpPr>
        <p:spPr>
          <a:xfrm>
            <a:off x="1149746" y="6168162"/>
            <a:ext cx="176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[bs,1,320]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8A1D75-78D1-4E81-83B3-0B8644CF7685}"/>
              </a:ext>
            </a:extLst>
          </p:cNvPr>
          <p:cNvSpPr txBox="1"/>
          <p:nvPr/>
        </p:nvSpPr>
        <p:spPr>
          <a:xfrm>
            <a:off x="2578110" y="5055884"/>
            <a:ext cx="13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[bs,1,50]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F73E3-69C6-4163-89C7-D0EFD86ADF30}"/>
              </a:ext>
            </a:extLst>
          </p:cNvPr>
          <p:cNvSpPr txBox="1"/>
          <p:nvPr/>
        </p:nvSpPr>
        <p:spPr>
          <a:xfrm>
            <a:off x="3013984" y="4250834"/>
            <a:ext cx="185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[bs,128(D),50]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7B430-D047-430F-8DA1-00DABFDFD93A}"/>
              </a:ext>
            </a:extLst>
          </p:cNvPr>
          <p:cNvSpPr txBox="1"/>
          <p:nvPr/>
        </p:nvSpPr>
        <p:spPr>
          <a:xfrm>
            <a:off x="2983066" y="3142282"/>
            <a:ext cx="185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[bs,128(D),50]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25C89-4F74-4743-96F0-1C8B53630690}"/>
              </a:ext>
            </a:extLst>
          </p:cNvPr>
          <p:cNvSpPr txBox="1"/>
          <p:nvPr/>
        </p:nvSpPr>
        <p:spPr>
          <a:xfrm>
            <a:off x="2742043" y="2673934"/>
            <a:ext cx="133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[bs,1,50]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7AB2-C291-4DC3-870E-7523F04B3203}"/>
              </a:ext>
            </a:extLst>
          </p:cNvPr>
          <p:cNvSpPr txBox="1"/>
          <p:nvPr/>
        </p:nvSpPr>
        <p:spPr>
          <a:xfrm>
            <a:off x="1149742" y="1408813"/>
            <a:ext cx="176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[bs,1,320]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55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F8B0A0-93DC-44E1-BE47-1423A8FB78AB}"/>
              </a:ext>
            </a:extLst>
          </p:cNvPr>
          <p:cNvSpPr txBox="1"/>
          <p:nvPr/>
        </p:nvSpPr>
        <p:spPr>
          <a:xfrm>
            <a:off x="2375502" y="2202570"/>
            <a:ext cx="787246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Transformer </a:t>
            </a:r>
            <a:r>
              <a:rPr lang="ko-KR" altLang="en-US" dirty="0"/>
              <a:t>추가 시 성능 향상 확인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E5D2F"/>
                </a:solidFill>
              </a:rPr>
              <a:t>BUT!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Freq-&gt;Freq </a:t>
            </a:r>
            <a:r>
              <a:rPr lang="ko-KR" altLang="en-US" dirty="0"/>
              <a:t>모델을 그대로 사용하면 </a:t>
            </a:r>
            <a:r>
              <a:rPr lang="en-US" altLang="ko-KR" dirty="0"/>
              <a:t>2D encoder,</a:t>
            </a:r>
            <a:r>
              <a:rPr lang="ko-KR" altLang="en-US" dirty="0"/>
              <a:t> </a:t>
            </a:r>
            <a:r>
              <a:rPr lang="en-US" altLang="ko-KR" dirty="0"/>
              <a:t>2D decoder</a:t>
            </a:r>
            <a:r>
              <a:rPr lang="ko-KR" altLang="en-US" dirty="0"/>
              <a:t>를 </a:t>
            </a:r>
            <a:endParaRPr lang="en-US" altLang="ko-KR" dirty="0"/>
          </a:p>
          <a:p>
            <a:pPr algn="ctr"/>
            <a:r>
              <a:rPr lang="ko-KR" altLang="en-US" dirty="0"/>
              <a:t>사용하므로 학습시간이 오래 걸리는 단점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STFT </a:t>
            </a:r>
            <a:r>
              <a:rPr lang="ko-KR" altLang="en-US" dirty="0"/>
              <a:t>이미지를 생성하기 때문에 분석이 어렵다는 단점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b="1" dirty="0"/>
              <a:t>학습시간을 단축하고 분석에 용이할 수 있도록 </a:t>
            </a:r>
            <a:r>
              <a:rPr lang="en-US" altLang="ko-KR" b="1" dirty="0"/>
              <a:t>encoder</a:t>
            </a:r>
            <a:r>
              <a:rPr lang="ko-KR" altLang="en-US" b="1" dirty="0"/>
              <a:t>는 그대로</a:t>
            </a:r>
            <a:r>
              <a:rPr lang="en-US" altLang="ko-KR" b="1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decoder</a:t>
            </a:r>
            <a:r>
              <a:rPr lang="ko-KR" altLang="en-US" b="1" dirty="0"/>
              <a:t>는 </a:t>
            </a:r>
            <a:r>
              <a:rPr lang="en-US" altLang="ko-KR" b="1" dirty="0"/>
              <a:t>1D Decoder</a:t>
            </a:r>
            <a:r>
              <a:rPr lang="ko-KR" altLang="en-US" b="1" dirty="0"/>
              <a:t>를 사용해 </a:t>
            </a:r>
            <a:r>
              <a:rPr lang="en-US" altLang="ko-KR" b="1" dirty="0"/>
              <a:t>signal</a:t>
            </a:r>
            <a:r>
              <a:rPr lang="ko-KR" altLang="en-US" b="1" dirty="0"/>
              <a:t>을 생성하면 어떨까</a:t>
            </a:r>
            <a:r>
              <a:rPr lang="en-US" altLang="ko-KR" b="1" dirty="0"/>
              <a:t>?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227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Freq-&gt; Transformer -&gt; Signal </a:t>
            </a:r>
            <a:r>
              <a:rPr lang="ko-KR" altLang="en-US" dirty="0"/>
              <a:t>성능 테스트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8B0A0-93DC-44E1-BE47-1423A8FB78AB}"/>
              </a:ext>
            </a:extLst>
          </p:cNvPr>
          <p:cNvSpPr txBox="1"/>
          <p:nvPr/>
        </p:nvSpPr>
        <p:spPr>
          <a:xfrm>
            <a:off x="8251636" y="3350926"/>
            <a:ext cx="346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0.9269 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8B58B-8125-4475-9399-B32AAA605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5" y="1761172"/>
            <a:ext cx="5928818" cy="4621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9AE89-9B39-4094-A4AD-B1AD8E82B99E}"/>
              </a:ext>
            </a:extLst>
          </p:cNvPr>
          <p:cNvSpPr txBox="1"/>
          <p:nvPr/>
        </p:nvSpPr>
        <p:spPr>
          <a:xfrm>
            <a:off x="6911478" y="4276562"/>
            <a:ext cx="445819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AUC</a:t>
            </a:r>
            <a:r>
              <a:rPr lang="ko-KR" altLang="en-US" dirty="0"/>
              <a:t>가 다소 낮아졌으나</a:t>
            </a:r>
            <a:r>
              <a:rPr lang="en-US" altLang="ko-KR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학습시간이 절반 가량으로 줄어들고</a:t>
            </a:r>
            <a:r>
              <a:rPr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Signal</a:t>
            </a:r>
            <a:r>
              <a:rPr lang="ko-KR" altLang="en-US" dirty="0"/>
              <a:t>을 생성하기 때문에 분석에 용이</a:t>
            </a:r>
          </a:p>
        </p:txBody>
      </p:sp>
    </p:spTree>
    <p:extLst>
      <p:ext uri="{BB962C8B-B14F-4D97-AF65-F5344CB8AC3E}">
        <p14:creationId xmlns:p14="http://schemas.microsoft.com/office/powerpoint/2010/main" val="333365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model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Multimodal </a:t>
            </a:r>
            <a:r>
              <a:rPr lang="ko-KR" altLang="en-US" dirty="0"/>
              <a:t>모델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4E4B0-03A1-42FF-84F9-640CAE7F81F7}"/>
              </a:ext>
            </a:extLst>
          </p:cNvPr>
          <p:cNvSpPr txBox="1"/>
          <p:nvPr/>
        </p:nvSpPr>
        <p:spPr>
          <a:xfrm>
            <a:off x="6787868" y="2282812"/>
            <a:ext cx="4835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freq</a:t>
            </a:r>
            <a:r>
              <a:rPr lang="en-US" altLang="ko-KR" dirty="0"/>
              <a:t>, signal</a:t>
            </a:r>
            <a:r>
              <a:rPr lang="ko-KR" altLang="en-US" dirty="0"/>
              <a:t>의 </a:t>
            </a:r>
            <a:r>
              <a:rPr lang="en-US" altLang="ko-KR" dirty="0"/>
              <a:t>distribution matching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위해 </a:t>
            </a:r>
            <a:r>
              <a:rPr lang="en-US" altLang="ko-KR" dirty="0"/>
              <a:t>linear </a:t>
            </a:r>
            <a:r>
              <a:rPr lang="ko-KR" altLang="en-US" dirty="0"/>
              <a:t>단에서 </a:t>
            </a:r>
            <a:r>
              <a:rPr lang="en-US" altLang="ko-KR" dirty="0"/>
              <a:t>feature</a:t>
            </a:r>
            <a:r>
              <a:rPr lang="ko-KR" altLang="en-US" dirty="0"/>
              <a:t>를 먼저 </a:t>
            </a:r>
            <a:r>
              <a:rPr lang="en-US" altLang="ko-KR" dirty="0"/>
              <a:t>fusion</a:t>
            </a:r>
          </a:p>
          <a:p>
            <a:endParaRPr lang="en-US" altLang="ko-KR" dirty="0"/>
          </a:p>
          <a:p>
            <a:r>
              <a:rPr lang="en-US" altLang="ko-KR" dirty="0"/>
              <a:t>2. Transformer</a:t>
            </a:r>
            <a:r>
              <a:rPr lang="ko-KR" altLang="en-US" dirty="0"/>
              <a:t>를 통한 </a:t>
            </a:r>
            <a:r>
              <a:rPr lang="en-US" altLang="ko-KR" dirty="0"/>
              <a:t>feature fusion</a:t>
            </a:r>
          </a:p>
          <a:p>
            <a:endParaRPr lang="en-US" altLang="ko-KR" dirty="0"/>
          </a:p>
          <a:p>
            <a:r>
              <a:rPr lang="en-US" altLang="ko-KR" dirty="0"/>
              <a:t>3. Signal generation</a:t>
            </a:r>
          </a:p>
          <a:p>
            <a:endParaRPr lang="en-US" altLang="ko-KR" dirty="0"/>
          </a:p>
          <a:p>
            <a:r>
              <a:rPr lang="en-US" altLang="ko-KR" dirty="0"/>
              <a:t>4. Train – </a:t>
            </a:r>
            <a:r>
              <a:rPr lang="ko-KR" altLang="en-US" dirty="0"/>
              <a:t>모델이 정상 </a:t>
            </a:r>
            <a:r>
              <a:rPr lang="en-US" altLang="ko-KR" dirty="0"/>
              <a:t>ECG</a:t>
            </a:r>
            <a:r>
              <a:rPr lang="ko-KR" altLang="en-US" dirty="0"/>
              <a:t> 특징을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Test – </a:t>
            </a:r>
            <a:r>
              <a:rPr lang="ko-KR" altLang="en-US" dirty="0"/>
              <a:t>모델을 통과해 만들어진 정상 </a:t>
            </a:r>
            <a:r>
              <a:rPr lang="en-US" altLang="ko-KR" dirty="0"/>
              <a:t>ECG</a:t>
            </a:r>
            <a:r>
              <a:rPr lang="ko-KR" altLang="en-US" dirty="0"/>
              <a:t>에 가까운 </a:t>
            </a:r>
            <a:r>
              <a:rPr lang="en-US" altLang="ko-KR" dirty="0"/>
              <a:t>signal</a:t>
            </a:r>
            <a:r>
              <a:rPr lang="ko-KR" altLang="en-US" dirty="0"/>
              <a:t>과 원본 </a:t>
            </a:r>
            <a:r>
              <a:rPr lang="en-US" altLang="ko-KR" dirty="0"/>
              <a:t>signal </a:t>
            </a:r>
            <a:r>
              <a:rPr lang="ko-KR" altLang="en-US" dirty="0"/>
              <a:t>사이의 차이를 </a:t>
            </a:r>
            <a:endParaRPr lang="en-US" altLang="ko-KR" dirty="0"/>
          </a:p>
          <a:p>
            <a:r>
              <a:rPr lang="ko-KR" altLang="en-US" dirty="0"/>
              <a:t>통해 이상 탐지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6" name="순서도: 수동 연산 25">
            <a:extLst>
              <a:ext uri="{FF2B5EF4-FFF2-40B4-BE49-F238E27FC236}">
                <a16:creationId xmlns:a16="http://schemas.microsoft.com/office/drawing/2014/main" id="{F2ECD312-1253-4678-99FB-3DBCF29E9380}"/>
              </a:ext>
            </a:extLst>
          </p:cNvPr>
          <p:cNvSpPr/>
          <p:nvPr/>
        </p:nvSpPr>
        <p:spPr>
          <a:xfrm rot="10800000">
            <a:off x="2560201" y="517000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수동 연산 26">
            <a:extLst>
              <a:ext uri="{FF2B5EF4-FFF2-40B4-BE49-F238E27FC236}">
                <a16:creationId xmlns:a16="http://schemas.microsoft.com/office/drawing/2014/main" id="{A72E46A5-7425-4591-8332-F164CE109125}"/>
              </a:ext>
            </a:extLst>
          </p:cNvPr>
          <p:cNvSpPr/>
          <p:nvPr/>
        </p:nvSpPr>
        <p:spPr>
          <a:xfrm rot="10800000">
            <a:off x="4228227" y="5170000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928B6-791D-4B1B-B091-D378BB5410A4}"/>
              </a:ext>
            </a:extLst>
          </p:cNvPr>
          <p:cNvSpPr/>
          <p:nvPr/>
        </p:nvSpPr>
        <p:spPr>
          <a:xfrm>
            <a:off x="2871263" y="4679430"/>
            <a:ext cx="1735512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linear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feature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fusion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EA721-552C-4D18-B597-09046E186394}"/>
              </a:ext>
            </a:extLst>
          </p:cNvPr>
          <p:cNvSpPr/>
          <p:nvPr/>
        </p:nvSpPr>
        <p:spPr>
          <a:xfrm>
            <a:off x="2756867" y="3239208"/>
            <a:ext cx="2044052" cy="109178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feature fusion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순서도: 수동 연산 29">
            <a:extLst>
              <a:ext uri="{FF2B5EF4-FFF2-40B4-BE49-F238E27FC236}">
                <a16:creationId xmlns:a16="http://schemas.microsoft.com/office/drawing/2014/main" id="{049087D8-62F0-47CF-835E-81E981575D33}"/>
              </a:ext>
            </a:extLst>
          </p:cNvPr>
          <p:cNvSpPr/>
          <p:nvPr/>
        </p:nvSpPr>
        <p:spPr>
          <a:xfrm>
            <a:off x="2560201" y="237148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906CE-9EF2-4EE4-8D7E-026AC6562150}"/>
              </a:ext>
            </a:extLst>
          </p:cNvPr>
          <p:cNvSpPr txBox="1"/>
          <p:nvPr/>
        </p:nvSpPr>
        <p:spPr>
          <a:xfrm>
            <a:off x="2638680" y="5914726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7F1B7-D4AE-47EF-BEAA-9078C0171019}"/>
              </a:ext>
            </a:extLst>
          </p:cNvPr>
          <p:cNvSpPr txBox="1"/>
          <p:nvPr/>
        </p:nvSpPr>
        <p:spPr>
          <a:xfrm>
            <a:off x="4169525" y="5914726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029197-DA3F-459B-AF5A-EF4BB2F5EDF6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303369" y="6053226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8394EC-E72C-4215-BF24-9742DD417775}"/>
              </a:ext>
            </a:extLst>
          </p:cNvPr>
          <p:cNvSpPr txBox="1"/>
          <p:nvPr/>
        </p:nvSpPr>
        <p:spPr>
          <a:xfrm>
            <a:off x="3381851" y="6076184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8B418C-F497-40F9-855B-3751EF4AA852}"/>
              </a:ext>
            </a:extLst>
          </p:cNvPr>
          <p:cNvCxnSpPr>
            <a:stCxn id="32" idx="0"/>
            <a:endCxn id="26" idx="0"/>
          </p:cNvCxnSpPr>
          <p:nvPr/>
        </p:nvCxnSpPr>
        <p:spPr>
          <a:xfrm flipV="1">
            <a:off x="2971025" y="5673786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5DC19D-6A11-44CC-BB97-6A0B326E8FF5}"/>
              </a:ext>
            </a:extLst>
          </p:cNvPr>
          <p:cNvCxnSpPr/>
          <p:nvPr/>
        </p:nvCxnSpPr>
        <p:spPr>
          <a:xfrm flipV="1">
            <a:off x="4650317" y="5673786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7671B8A-3687-44CB-ABA2-B0742F0D03D7}"/>
              </a:ext>
            </a:extLst>
          </p:cNvPr>
          <p:cNvSpPr/>
          <p:nvPr/>
        </p:nvSpPr>
        <p:spPr>
          <a:xfrm>
            <a:off x="2751767" y="4419617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EFAC673-7DEB-44B3-9A75-DFC7301D7858}"/>
              </a:ext>
            </a:extLst>
          </p:cNvPr>
          <p:cNvSpPr/>
          <p:nvPr/>
        </p:nvSpPr>
        <p:spPr>
          <a:xfrm>
            <a:off x="3144325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C99ABB-9B7B-4098-9BBE-E97EA66373A3}"/>
                  </a:ext>
                </a:extLst>
              </p:cNvPr>
              <p:cNvSpPr txBox="1"/>
              <p:nvPr/>
            </p:nvSpPr>
            <p:spPr>
              <a:xfrm>
                <a:off x="4053200" y="433490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C99ABB-9B7B-4098-9BBE-E97EA663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00" y="4334904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2E27B0-FF80-44DA-8BFC-D39936F9FA9C}"/>
              </a:ext>
            </a:extLst>
          </p:cNvPr>
          <p:cNvCxnSpPr>
            <a:cxnSpLocks/>
            <a:stCxn id="58" idx="0"/>
            <a:endCxn id="30" idx="2"/>
          </p:cNvCxnSpPr>
          <p:nvPr/>
        </p:nvCxnSpPr>
        <p:spPr>
          <a:xfrm flipV="1">
            <a:off x="2922803" y="2875270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C13301-4B38-45B7-AD38-2E1CCD09CBB0}"/>
              </a:ext>
            </a:extLst>
          </p:cNvPr>
          <p:cNvSpPr txBox="1"/>
          <p:nvPr/>
        </p:nvSpPr>
        <p:spPr>
          <a:xfrm>
            <a:off x="2501498" y="1732476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E0D7F-72E6-4362-B1B8-DA6CFCD8EBC2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2971024" y="2194141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수동 연산 46">
            <a:extLst>
              <a:ext uri="{FF2B5EF4-FFF2-40B4-BE49-F238E27FC236}">
                <a16:creationId xmlns:a16="http://schemas.microsoft.com/office/drawing/2014/main" id="{D14D4BAA-8B2D-4562-A538-446FAE3D2C1A}"/>
              </a:ext>
            </a:extLst>
          </p:cNvPr>
          <p:cNvSpPr/>
          <p:nvPr/>
        </p:nvSpPr>
        <p:spPr>
          <a:xfrm rot="10800000">
            <a:off x="1595508" y="237148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2F2415-86E2-4280-9434-29BF4FE41F09}"/>
              </a:ext>
            </a:extLst>
          </p:cNvPr>
          <p:cNvSpPr txBox="1"/>
          <p:nvPr/>
        </p:nvSpPr>
        <p:spPr>
          <a:xfrm>
            <a:off x="1747792" y="2471531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5679DA-B874-4109-8848-61276E1C657C}"/>
              </a:ext>
            </a:extLst>
          </p:cNvPr>
          <p:cNvSpPr txBox="1"/>
          <p:nvPr/>
        </p:nvSpPr>
        <p:spPr>
          <a:xfrm>
            <a:off x="1372980" y="590055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C50258-AE27-48AB-8526-E2FEC84E5FC2}"/>
              </a:ext>
            </a:extLst>
          </p:cNvPr>
          <p:cNvSpPr txBox="1"/>
          <p:nvPr/>
        </p:nvSpPr>
        <p:spPr>
          <a:xfrm>
            <a:off x="1372980" y="492906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157271-9C26-457D-8230-1356A2E2B0C6}"/>
              </a:ext>
            </a:extLst>
          </p:cNvPr>
          <p:cNvSpPr txBox="1"/>
          <p:nvPr/>
        </p:nvSpPr>
        <p:spPr>
          <a:xfrm>
            <a:off x="847201" y="442284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CB566C-8B02-435C-BCA7-A27191FF4FB1}"/>
              </a:ext>
            </a:extLst>
          </p:cNvPr>
          <p:cNvSpPr txBox="1"/>
          <p:nvPr/>
        </p:nvSpPr>
        <p:spPr>
          <a:xfrm>
            <a:off x="875194" y="299591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B36051-4B47-4E26-9A38-74524AA493D6}"/>
              </a:ext>
            </a:extLst>
          </p:cNvPr>
          <p:cNvSpPr txBox="1"/>
          <p:nvPr/>
        </p:nvSpPr>
        <p:spPr>
          <a:xfrm>
            <a:off x="875194" y="186598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664045-FA36-4B4D-A47B-5A15CBB5108C}"/>
              </a:ext>
            </a:extLst>
          </p:cNvPr>
          <p:cNvSpPr/>
          <p:nvPr/>
        </p:nvSpPr>
        <p:spPr>
          <a:xfrm>
            <a:off x="3518953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2CC6C7A-206C-4500-960C-F3B46D6EE70A}"/>
              </a:ext>
            </a:extLst>
          </p:cNvPr>
          <p:cNvSpPr/>
          <p:nvPr/>
        </p:nvSpPr>
        <p:spPr>
          <a:xfrm>
            <a:off x="4533631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6CB85F-1B82-4072-91EE-CC0AF0E3128C}"/>
              </a:ext>
            </a:extLst>
          </p:cNvPr>
          <p:cNvSpPr/>
          <p:nvPr/>
        </p:nvSpPr>
        <p:spPr>
          <a:xfrm>
            <a:off x="2779760" y="299826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BE1176-5D7C-46E4-B6E4-27BA09A28C14}"/>
              </a:ext>
            </a:extLst>
          </p:cNvPr>
          <p:cNvSpPr txBox="1"/>
          <p:nvPr/>
        </p:nvSpPr>
        <p:spPr>
          <a:xfrm>
            <a:off x="5444501" y="5900557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52330B-A090-4DB5-9DA6-38325026ED1B}"/>
              </a:ext>
            </a:extLst>
          </p:cNvPr>
          <p:cNvSpPr txBox="1"/>
          <p:nvPr/>
        </p:nvSpPr>
        <p:spPr>
          <a:xfrm>
            <a:off x="5719613" y="492906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9A5E506-B34A-4503-860C-3DFCEDA60283}"/>
              </a:ext>
            </a:extLst>
          </p:cNvPr>
          <p:cNvSpPr/>
          <p:nvPr/>
        </p:nvSpPr>
        <p:spPr>
          <a:xfrm>
            <a:off x="3181939" y="299826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3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LOSS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D704FA-0FAD-483F-AD20-F9BABE71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04" y="1193166"/>
            <a:ext cx="7440805" cy="52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0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LOSS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366DD4F-BD9C-4CB4-9230-0CF42EB5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599" y="1179821"/>
            <a:ext cx="6586801" cy="52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A44E4B0-03A1-42FF-84F9-640CAE7F81F7}"/>
              </a:ext>
            </a:extLst>
          </p:cNvPr>
          <p:cNvSpPr txBox="1"/>
          <p:nvPr/>
        </p:nvSpPr>
        <p:spPr>
          <a:xfrm>
            <a:off x="6787868" y="2282812"/>
            <a:ext cx="4835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freq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signal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distribution matching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을 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위해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linear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단에서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feature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먼저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fusion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E5D2F"/>
                </a:solidFill>
              </a:rPr>
              <a:t>2. Transformer</a:t>
            </a:r>
            <a:r>
              <a:rPr lang="ko-KR" altLang="en-US" b="1" dirty="0">
                <a:solidFill>
                  <a:srgbClr val="FE5D2F"/>
                </a:solidFill>
              </a:rPr>
              <a:t>를 통한 </a:t>
            </a:r>
            <a:r>
              <a:rPr lang="en-US" altLang="ko-KR" b="1" dirty="0">
                <a:solidFill>
                  <a:srgbClr val="FE5D2F"/>
                </a:solidFill>
              </a:rPr>
              <a:t>feature fusion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3. Signal generation</a:t>
            </a:r>
          </a:p>
          <a:p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4. Train –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모델이 정상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ECG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특징을 학습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5. Test –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모델을 통과해 만들어진 정상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ECG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가까운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signal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과 원본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signal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사이의 차이를 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통해 이상 탐지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dirty="0"/>
          </a:p>
        </p:txBody>
      </p:sp>
      <p:sp>
        <p:nvSpPr>
          <p:cNvPr id="26" name="순서도: 수동 연산 25">
            <a:extLst>
              <a:ext uri="{FF2B5EF4-FFF2-40B4-BE49-F238E27FC236}">
                <a16:creationId xmlns:a16="http://schemas.microsoft.com/office/drawing/2014/main" id="{F2ECD312-1253-4678-99FB-3DBCF29E9380}"/>
              </a:ext>
            </a:extLst>
          </p:cNvPr>
          <p:cNvSpPr/>
          <p:nvPr/>
        </p:nvSpPr>
        <p:spPr>
          <a:xfrm rot="10800000">
            <a:off x="2560201" y="517000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수동 연산 26">
            <a:extLst>
              <a:ext uri="{FF2B5EF4-FFF2-40B4-BE49-F238E27FC236}">
                <a16:creationId xmlns:a16="http://schemas.microsoft.com/office/drawing/2014/main" id="{A72E46A5-7425-4591-8332-F164CE109125}"/>
              </a:ext>
            </a:extLst>
          </p:cNvPr>
          <p:cNvSpPr/>
          <p:nvPr/>
        </p:nvSpPr>
        <p:spPr>
          <a:xfrm rot="10800000">
            <a:off x="4228227" y="5170000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928B6-791D-4B1B-B091-D378BB5410A4}"/>
              </a:ext>
            </a:extLst>
          </p:cNvPr>
          <p:cNvSpPr/>
          <p:nvPr/>
        </p:nvSpPr>
        <p:spPr>
          <a:xfrm>
            <a:off x="2871263" y="4679430"/>
            <a:ext cx="1735512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linear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feature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fusion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EA721-552C-4D18-B597-09046E186394}"/>
              </a:ext>
            </a:extLst>
          </p:cNvPr>
          <p:cNvSpPr/>
          <p:nvPr/>
        </p:nvSpPr>
        <p:spPr>
          <a:xfrm>
            <a:off x="2756867" y="3239208"/>
            <a:ext cx="2044052" cy="109178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feature fusion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순서도: 수동 연산 29">
            <a:extLst>
              <a:ext uri="{FF2B5EF4-FFF2-40B4-BE49-F238E27FC236}">
                <a16:creationId xmlns:a16="http://schemas.microsoft.com/office/drawing/2014/main" id="{049087D8-62F0-47CF-835E-81E981575D33}"/>
              </a:ext>
            </a:extLst>
          </p:cNvPr>
          <p:cNvSpPr/>
          <p:nvPr/>
        </p:nvSpPr>
        <p:spPr>
          <a:xfrm>
            <a:off x="2560201" y="237148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906CE-9EF2-4EE4-8D7E-026AC6562150}"/>
              </a:ext>
            </a:extLst>
          </p:cNvPr>
          <p:cNvSpPr txBox="1"/>
          <p:nvPr/>
        </p:nvSpPr>
        <p:spPr>
          <a:xfrm>
            <a:off x="2638680" y="5914726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7F1B7-D4AE-47EF-BEAA-9078C0171019}"/>
              </a:ext>
            </a:extLst>
          </p:cNvPr>
          <p:cNvSpPr txBox="1"/>
          <p:nvPr/>
        </p:nvSpPr>
        <p:spPr>
          <a:xfrm>
            <a:off x="4169525" y="5914726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029197-DA3F-459B-AF5A-EF4BB2F5EDF6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303369" y="6053226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8394EC-E72C-4215-BF24-9742DD417775}"/>
              </a:ext>
            </a:extLst>
          </p:cNvPr>
          <p:cNvSpPr txBox="1"/>
          <p:nvPr/>
        </p:nvSpPr>
        <p:spPr>
          <a:xfrm>
            <a:off x="3381851" y="6076184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8B418C-F497-40F9-855B-3751EF4AA852}"/>
              </a:ext>
            </a:extLst>
          </p:cNvPr>
          <p:cNvCxnSpPr>
            <a:stCxn id="32" idx="0"/>
            <a:endCxn id="26" idx="0"/>
          </p:cNvCxnSpPr>
          <p:nvPr/>
        </p:nvCxnSpPr>
        <p:spPr>
          <a:xfrm flipV="1">
            <a:off x="2971025" y="5673786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5DC19D-6A11-44CC-BB97-6A0B326E8FF5}"/>
              </a:ext>
            </a:extLst>
          </p:cNvPr>
          <p:cNvCxnSpPr/>
          <p:nvPr/>
        </p:nvCxnSpPr>
        <p:spPr>
          <a:xfrm flipV="1">
            <a:off x="4650317" y="5673786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7671B8A-3687-44CB-ABA2-B0742F0D03D7}"/>
              </a:ext>
            </a:extLst>
          </p:cNvPr>
          <p:cNvSpPr/>
          <p:nvPr/>
        </p:nvSpPr>
        <p:spPr>
          <a:xfrm>
            <a:off x="2751767" y="4419617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EFAC673-7DEB-44B3-9A75-DFC7301D7858}"/>
              </a:ext>
            </a:extLst>
          </p:cNvPr>
          <p:cNvSpPr/>
          <p:nvPr/>
        </p:nvSpPr>
        <p:spPr>
          <a:xfrm>
            <a:off x="3144325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C99ABB-9B7B-4098-9BBE-E97EA66373A3}"/>
                  </a:ext>
                </a:extLst>
              </p:cNvPr>
              <p:cNvSpPr txBox="1"/>
              <p:nvPr/>
            </p:nvSpPr>
            <p:spPr>
              <a:xfrm>
                <a:off x="4053200" y="433490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C99ABB-9B7B-4098-9BBE-E97EA663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00" y="4334904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2E27B0-FF80-44DA-8BFC-D39936F9FA9C}"/>
              </a:ext>
            </a:extLst>
          </p:cNvPr>
          <p:cNvCxnSpPr>
            <a:cxnSpLocks/>
            <a:stCxn id="58" idx="0"/>
            <a:endCxn id="30" idx="2"/>
          </p:cNvCxnSpPr>
          <p:nvPr/>
        </p:nvCxnSpPr>
        <p:spPr>
          <a:xfrm flipV="1">
            <a:off x="2922803" y="2875270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C13301-4B38-45B7-AD38-2E1CCD09CBB0}"/>
              </a:ext>
            </a:extLst>
          </p:cNvPr>
          <p:cNvSpPr txBox="1"/>
          <p:nvPr/>
        </p:nvSpPr>
        <p:spPr>
          <a:xfrm>
            <a:off x="2501498" y="1732476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E0D7F-72E6-4362-B1B8-DA6CFCD8EBC2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2971024" y="2194141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수동 연산 46">
            <a:extLst>
              <a:ext uri="{FF2B5EF4-FFF2-40B4-BE49-F238E27FC236}">
                <a16:creationId xmlns:a16="http://schemas.microsoft.com/office/drawing/2014/main" id="{D14D4BAA-8B2D-4562-A538-446FAE3D2C1A}"/>
              </a:ext>
            </a:extLst>
          </p:cNvPr>
          <p:cNvSpPr/>
          <p:nvPr/>
        </p:nvSpPr>
        <p:spPr>
          <a:xfrm rot="10800000">
            <a:off x="1595508" y="237148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2F2415-86E2-4280-9434-29BF4FE41F09}"/>
              </a:ext>
            </a:extLst>
          </p:cNvPr>
          <p:cNvSpPr txBox="1"/>
          <p:nvPr/>
        </p:nvSpPr>
        <p:spPr>
          <a:xfrm>
            <a:off x="1747792" y="2471531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5679DA-B874-4109-8848-61276E1C657C}"/>
              </a:ext>
            </a:extLst>
          </p:cNvPr>
          <p:cNvSpPr txBox="1"/>
          <p:nvPr/>
        </p:nvSpPr>
        <p:spPr>
          <a:xfrm>
            <a:off x="1372980" y="590055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C50258-AE27-48AB-8526-E2FEC84E5FC2}"/>
              </a:ext>
            </a:extLst>
          </p:cNvPr>
          <p:cNvSpPr txBox="1"/>
          <p:nvPr/>
        </p:nvSpPr>
        <p:spPr>
          <a:xfrm>
            <a:off x="1372980" y="492906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157271-9C26-457D-8230-1356A2E2B0C6}"/>
              </a:ext>
            </a:extLst>
          </p:cNvPr>
          <p:cNvSpPr txBox="1"/>
          <p:nvPr/>
        </p:nvSpPr>
        <p:spPr>
          <a:xfrm>
            <a:off x="847201" y="442284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CB566C-8B02-435C-BCA7-A27191FF4FB1}"/>
              </a:ext>
            </a:extLst>
          </p:cNvPr>
          <p:cNvSpPr txBox="1"/>
          <p:nvPr/>
        </p:nvSpPr>
        <p:spPr>
          <a:xfrm>
            <a:off x="875194" y="299591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B36051-4B47-4E26-9A38-74524AA493D6}"/>
              </a:ext>
            </a:extLst>
          </p:cNvPr>
          <p:cNvSpPr txBox="1"/>
          <p:nvPr/>
        </p:nvSpPr>
        <p:spPr>
          <a:xfrm>
            <a:off x="875194" y="186598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664045-FA36-4B4D-A47B-5A15CBB5108C}"/>
              </a:ext>
            </a:extLst>
          </p:cNvPr>
          <p:cNvSpPr/>
          <p:nvPr/>
        </p:nvSpPr>
        <p:spPr>
          <a:xfrm>
            <a:off x="3518953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2CC6C7A-206C-4500-960C-F3B46D6EE70A}"/>
              </a:ext>
            </a:extLst>
          </p:cNvPr>
          <p:cNvSpPr/>
          <p:nvPr/>
        </p:nvSpPr>
        <p:spPr>
          <a:xfrm>
            <a:off x="4533631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6CB85F-1B82-4072-91EE-CC0AF0E3128C}"/>
              </a:ext>
            </a:extLst>
          </p:cNvPr>
          <p:cNvSpPr/>
          <p:nvPr/>
        </p:nvSpPr>
        <p:spPr>
          <a:xfrm>
            <a:off x="2779760" y="299826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BE1176-5D7C-46E4-B6E4-27BA09A28C14}"/>
              </a:ext>
            </a:extLst>
          </p:cNvPr>
          <p:cNvSpPr txBox="1"/>
          <p:nvPr/>
        </p:nvSpPr>
        <p:spPr>
          <a:xfrm>
            <a:off x="5444501" y="5900557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52330B-A090-4DB5-9DA6-38325026ED1B}"/>
              </a:ext>
            </a:extLst>
          </p:cNvPr>
          <p:cNvSpPr txBox="1"/>
          <p:nvPr/>
        </p:nvSpPr>
        <p:spPr>
          <a:xfrm>
            <a:off x="5719613" y="492906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9A5E506-B34A-4503-860C-3DFCEDA60283}"/>
              </a:ext>
            </a:extLst>
          </p:cNvPr>
          <p:cNvSpPr/>
          <p:nvPr/>
        </p:nvSpPr>
        <p:spPr>
          <a:xfrm>
            <a:off x="3181939" y="299826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0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B2I-GAN </a:t>
            </a:r>
            <a:r>
              <a:rPr lang="ko-KR" altLang="en-US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E4CF4D-4D16-47F3-A245-28F09862273C}"/>
              </a:ext>
            </a:extLst>
          </p:cNvPr>
          <p:cNvSpPr txBox="1"/>
          <p:nvPr/>
        </p:nvSpPr>
        <p:spPr>
          <a:xfrm>
            <a:off x="700630" y="1663782"/>
            <a:ext cx="10985832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dirty="0"/>
              <a:t>의료 데이터에서 정상 데이터에 비해 비정상 데이터가 현저히 적은 문제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b="1" dirty="0"/>
              <a:t>GAN</a:t>
            </a:r>
            <a:r>
              <a:rPr lang="ko-KR" altLang="en-US" b="1" dirty="0"/>
              <a:t>과 같은 비지도 학습을 이용해 </a:t>
            </a:r>
            <a:r>
              <a:rPr lang="en-US" altLang="ko-KR" b="1" dirty="0"/>
              <a:t>normal data</a:t>
            </a:r>
            <a:r>
              <a:rPr lang="ko-KR" altLang="en-US" b="1" dirty="0"/>
              <a:t>로만 학습하는 </a:t>
            </a:r>
            <a:r>
              <a:rPr lang="en-US" altLang="ko-KR" b="1" dirty="0"/>
              <a:t>anomaly detection</a:t>
            </a:r>
            <a:r>
              <a:rPr lang="ko-KR" altLang="en-US" b="1" dirty="0"/>
              <a:t>이 필요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기존의 </a:t>
            </a:r>
            <a:r>
              <a:rPr lang="en-US" altLang="ko-KR" dirty="0"/>
              <a:t>GAN </a:t>
            </a:r>
            <a:r>
              <a:rPr lang="ko-KR" altLang="en-US" dirty="0"/>
              <a:t>기반 심부전 탐지는 </a:t>
            </a:r>
            <a:r>
              <a:rPr lang="en-US" altLang="ko-KR" dirty="0"/>
              <a:t>1</a:t>
            </a:r>
            <a:r>
              <a:rPr lang="ko-KR" altLang="en-US" dirty="0"/>
              <a:t>차원 데이터를 이용 했기 때문에 이미지에 직접 표시 불가능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b="1" dirty="0"/>
              <a:t>이미지를 활용해</a:t>
            </a:r>
            <a:r>
              <a:rPr lang="en-US" altLang="ko-KR" b="1" dirty="0"/>
              <a:t> </a:t>
            </a:r>
            <a:r>
              <a:rPr lang="ko-KR" altLang="en-US" b="1" dirty="0"/>
              <a:t>이미지에 직접 이상을 표시하면 더 좋지 않을까</a:t>
            </a:r>
            <a:r>
              <a:rPr lang="en-US" altLang="ko-KR" b="1" dirty="0"/>
              <a:t>?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기존의 </a:t>
            </a:r>
            <a:r>
              <a:rPr lang="en-US" altLang="ko-KR" dirty="0"/>
              <a:t>GAN </a:t>
            </a:r>
            <a:r>
              <a:rPr lang="ko-KR" altLang="en-US" dirty="0"/>
              <a:t>기반 탐지는 </a:t>
            </a:r>
            <a:r>
              <a:rPr lang="en-US" altLang="ko-KR" dirty="0"/>
              <a:t>2</a:t>
            </a:r>
            <a:r>
              <a:rPr lang="ko-KR" altLang="en-US" dirty="0"/>
              <a:t>차원 데이터에서 가질 수 있는 주파수 등의 유익한 정보를 활용하기 어려움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b="1" dirty="0"/>
              <a:t>STFT, GAF, 2D-FFT </a:t>
            </a:r>
            <a:r>
              <a:rPr lang="ko-KR" altLang="en-US" b="1" dirty="0"/>
              <a:t>등의 이미지화 알고리즘 활용</a:t>
            </a:r>
            <a:endParaRPr lang="en-US" altLang="ko-KR" b="1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939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S+F</a:t>
            </a:r>
            <a:r>
              <a:rPr lang="ko-KR" altLang="en-US" dirty="0"/>
              <a:t>를 </a:t>
            </a:r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E23671EC-D80D-4235-925F-2FCFA4E0DD8B}"/>
              </a:ext>
            </a:extLst>
          </p:cNvPr>
          <p:cNvSpPr/>
          <p:nvPr/>
        </p:nvSpPr>
        <p:spPr>
          <a:xfrm rot="10800000">
            <a:off x="4877308" y="5301688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순서도: 수동 연산 25">
            <a:extLst>
              <a:ext uri="{FF2B5EF4-FFF2-40B4-BE49-F238E27FC236}">
                <a16:creationId xmlns:a16="http://schemas.microsoft.com/office/drawing/2014/main" id="{B376E98D-BB70-40D8-A719-0E9A5C96211A}"/>
              </a:ext>
            </a:extLst>
          </p:cNvPr>
          <p:cNvSpPr/>
          <p:nvPr/>
        </p:nvSpPr>
        <p:spPr>
          <a:xfrm rot="10800000">
            <a:off x="6545334" y="5301688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A1070C-ADCB-45BB-BBB5-537D608C4EF9}"/>
              </a:ext>
            </a:extLst>
          </p:cNvPr>
          <p:cNvSpPr/>
          <p:nvPr/>
        </p:nvSpPr>
        <p:spPr>
          <a:xfrm>
            <a:off x="5073974" y="2850391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순서도: 수동 연산 28">
            <a:extLst>
              <a:ext uri="{FF2B5EF4-FFF2-40B4-BE49-F238E27FC236}">
                <a16:creationId xmlns:a16="http://schemas.microsoft.com/office/drawing/2014/main" id="{216706FA-82D9-418F-86B1-3EB1CF403420}"/>
              </a:ext>
            </a:extLst>
          </p:cNvPr>
          <p:cNvSpPr/>
          <p:nvPr/>
        </p:nvSpPr>
        <p:spPr>
          <a:xfrm>
            <a:off x="4877308" y="1940463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E6A5BBDD-5954-462F-8DE6-A3F3F3271AAB}"/>
              </a:ext>
            </a:extLst>
          </p:cNvPr>
          <p:cNvSpPr txBox="1"/>
          <p:nvPr/>
        </p:nvSpPr>
        <p:spPr>
          <a:xfrm>
            <a:off x="4955787" y="6046414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398EB683-5F76-42DF-BE19-C12AE2F48EE1}"/>
              </a:ext>
            </a:extLst>
          </p:cNvPr>
          <p:cNvSpPr txBox="1"/>
          <p:nvPr/>
        </p:nvSpPr>
        <p:spPr>
          <a:xfrm>
            <a:off x="6486632" y="6046414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58725C3-48C1-4387-BCF6-9454F077E22C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620476" y="6184914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4">
            <a:extLst>
              <a:ext uri="{FF2B5EF4-FFF2-40B4-BE49-F238E27FC236}">
                <a16:creationId xmlns:a16="http://schemas.microsoft.com/office/drawing/2014/main" id="{6F9445BE-6927-43CF-980E-11EEDBCADE4F}"/>
              </a:ext>
            </a:extLst>
          </p:cNvPr>
          <p:cNvSpPr txBox="1"/>
          <p:nvPr/>
        </p:nvSpPr>
        <p:spPr>
          <a:xfrm>
            <a:off x="5698958" y="6207872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C58268B-6476-4833-81C5-9ECE7AFCED78}"/>
              </a:ext>
            </a:extLst>
          </p:cNvPr>
          <p:cNvCxnSpPr>
            <a:stCxn id="30" idx="0"/>
            <a:endCxn id="24" idx="0"/>
          </p:cNvCxnSpPr>
          <p:nvPr/>
        </p:nvCxnSpPr>
        <p:spPr>
          <a:xfrm flipV="1">
            <a:off x="5288132" y="580547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9E0BDDE-C2CA-4859-A1FE-469E8AAB806F}"/>
              </a:ext>
            </a:extLst>
          </p:cNvPr>
          <p:cNvCxnSpPr/>
          <p:nvPr/>
        </p:nvCxnSpPr>
        <p:spPr>
          <a:xfrm flipV="1">
            <a:off x="6967424" y="580547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B854D91-D3D2-4F16-B557-789858781AEE}"/>
              </a:ext>
            </a:extLst>
          </p:cNvPr>
          <p:cNvSpPr/>
          <p:nvPr/>
        </p:nvSpPr>
        <p:spPr>
          <a:xfrm>
            <a:off x="5050077" y="4283866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6118242-9F44-419C-A5ED-C135E3E40F4F}"/>
              </a:ext>
            </a:extLst>
          </p:cNvPr>
          <p:cNvSpPr/>
          <p:nvPr/>
        </p:nvSpPr>
        <p:spPr>
          <a:xfrm>
            <a:off x="5442635" y="4270398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D5A5B5F6-DF7E-47C0-AB1D-ED8442E5B48A}"/>
                  </a:ext>
                </a:extLst>
              </p:cNvPr>
              <p:cNvSpPr txBox="1"/>
              <p:nvPr/>
            </p:nvSpPr>
            <p:spPr>
              <a:xfrm>
                <a:off x="6351510" y="4199153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19">
                <a:extLst>
                  <a:ext uri="{FF2B5EF4-FFF2-40B4-BE49-F238E27FC236}">
                    <a16:creationId xmlns:a16="http://schemas.microsoft.com/office/drawing/2014/main" id="{D5A5B5F6-DF7E-47C0-AB1D-ED8442E5B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10" y="4199153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0C10D4-958E-4D43-A59D-D08E439D7B29}"/>
              </a:ext>
            </a:extLst>
          </p:cNvPr>
          <p:cNvCxnSpPr>
            <a:cxnSpLocks/>
            <a:stCxn id="50" idx="0"/>
            <a:endCxn id="29" idx="2"/>
          </p:cNvCxnSpPr>
          <p:nvPr/>
        </p:nvCxnSpPr>
        <p:spPr>
          <a:xfrm flipV="1">
            <a:off x="5239910" y="2444249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22">
            <a:extLst>
              <a:ext uri="{FF2B5EF4-FFF2-40B4-BE49-F238E27FC236}">
                <a16:creationId xmlns:a16="http://schemas.microsoft.com/office/drawing/2014/main" id="{5463735C-F2BF-487E-8BD6-FCF97054C4C0}"/>
              </a:ext>
            </a:extLst>
          </p:cNvPr>
          <p:cNvSpPr txBox="1"/>
          <p:nvPr/>
        </p:nvSpPr>
        <p:spPr>
          <a:xfrm>
            <a:off x="4818605" y="130145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3431F1-D76B-4974-A997-D0F0B2B27404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5288131" y="1763120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순서도: 수동 연산 41">
            <a:extLst>
              <a:ext uri="{FF2B5EF4-FFF2-40B4-BE49-F238E27FC236}">
                <a16:creationId xmlns:a16="http://schemas.microsoft.com/office/drawing/2014/main" id="{58CC2DEF-B880-482D-A1E8-C7EF6A8633C6}"/>
              </a:ext>
            </a:extLst>
          </p:cNvPr>
          <p:cNvSpPr/>
          <p:nvPr/>
        </p:nvSpPr>
        <p:spPr>
          <a:xfrm rot="10800000">
            <a:off x="3912615" y="1940463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30D54E5E-4070-48EB-985B-D7868E1FA4AA}"/>
              </a:ext>
            </a:extLst>
          </p:cNvPr>
          <p:cNvSpPr txBox="1"/>
          <p:nvPr/>
        </p:nvSpPr>
        <p:spPr>
          <a:xfrm>
            <a:off x="4064899" y="2040510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30">
            <a:extLst>
              <a:ext uri="{FF2B5EF4-FFF2-40B4-BE49-F238E27FC236}">
                <a16:creationId xmlns:a16="http://schemas.microsoft.com/office/drawing/2014/main" id="{41F176E2-5ECD-4F56-85BD-12488BC0F276}"/>
              </a:ext>
            </a:extLst>
          </p:cNvPr>
          <p:cNvSpPr txBox="1"/>
          <p:nvPr/>
        </p:nvSpPr>
        <p:spPr>
          <a:xfrm>
            <a:off x="3581547" y="6030913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B58D8CA-BFB0-4FBD-8907-CE800ED3F5F3}"/>
              </a:ext>
            </a:extLst>
          </p:cNvPr>
          <p:cNvSpPr txBox="1"/>
          <p:nvPr/>
        </p:nvSpPr>
        <p:spPr>
          <a:xfrm>
            <a:off x="3298669" y="420188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32">
            <a:extLst>
              <a:ext uri="{FF2B5EF4-FFF2-40B4-BE49-F238E27FC236}">
                <a16:creationId xmlns:a16="http://schemas.microsoft.com/office/drawing/2014/main" id="{A9BED1A6-13AF-4B9E-9CEF-8B3C5DC78D10}"/>
              </a:ext>
            </a:extLst>
          </p:cNvPr>
          <p:cNvSpPr txBox="1"/>
          <p:nvPr/>
        </p:nvSpPr>
        <p:spPr>
          <a:xfrm>
            <a:off x="3192301" y="2564894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33">
            <a:extLst>
              <a:ext uri="{FF2B5EF4-FFF2-40B4-BE49-F238E27FC236}">
                <a16:creationId xmlns:a16="http://schemas.microsoft.com/office/drawing/2014/main" id="{E9B59563-456C-44F7-9957-8C821B7728F9}"/>
              </a:ext>
            </a:extLst>
          </p:cNvPr>
          <p:cNvSpPr txBox="1"/>
          <p:nvPr/>
        </p:nvSpPr>
        <p:spPr>
          <a:xfrm>
            <a:off x="3192301" y="143496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31DB956-9C05-401B-A31C-8FD133C52670}"/>
              </a:ext>
            </a:extLst>
          </p:cNvPr>
          <p:cNvSpPr/>
          <p:nvPr/>
        </p:nvSpPr>
        <p:spPr>
          <a:xfrm>
            <a:off x="5817263" y="4270398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622D8AC-6127-4CF0-8B38-462A876D17A1}"/>
              </a:ext>
            </a:extLst>
          </p:cNvPr>
          <p:cNvSpPr/>
          <p:nvPr/>
        </p:nvSpPr>
        <p:spPr>
          <a:xfrm>
            <a:off x="6831941" y="4270398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C8AB1DC-A45C-4412-A14E-7A9BA076B2C3}"/>
              </a:ext>
            </a:extLst>
          </p:cNvPr>
          <p:cNvSpPr/>
          <p:nvPr/>
        </p:nvSpPr>
        <p:spPr>
          <a:xfrm>
            <a:off x="5096867" y="2567247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TextBox 37">
            <a:extLst>
              <a:ext uri="{FF2B5EF4-FFF2-40B4-BE49-F238E27FC236}">
                <a16:creationId xmlns:a16="http://schemas.microsoft.com/office/drawing/2014/main" id="{C758C245-1CC4-4816-9796-9CA69630E4D2}"/>
              </a:ext>
            </a:extLst>
          </p:cNvPr>
          <p:cNvSpPr txBox="1"/>
          <p:nvPr/>
        </p:nvSpPr>
        <p:spPr>
          <a:xfrm>
            <a:off x="7653068" y="6030913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38">
            <a:extLst>
              <a:ext uri="{FF2B5EF4-FFF2-40B4-BE49-F238E27FC236}">
                <a16:creationId xmlns:a16="http://schemas.microsoft.com/office/drawing/2014/main" id="{14553B4B-6C61-4A6E-AFAA-C6581B0BE678}"/>
              </a:ext>
            </a:extLst>
          </p:cNvPr>
          <p:cNvSpPr txBox="1"/>
          <p:nvPr/>
        </p:nvSpPr>
        <p:spPr>
          <a:xfrm>
            <a:off x="6470951" y="496205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5E5D015-AB85-4F7D-8C2E-5DB36CF68EE8}"/>
              </a:ext>
            </a:extLst>
          </p:cNvPr>
          <p:cNvSpPr/>
          <p:nvPr/>
        </p:nvSpPr>
        <p:spPr>
          <a:xfrm>
            <a:off x="5499046" y="2567247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2">
            <a:extLst>
              <a:ext uri="{FF2B5EF4-FFF2-40B4-BE49-F238E27FC236}">
                <a16:creationId xmlns:a16="http://schemas.microsoft.com/office/drawing/2014/main" id="{284317A5-40A7-4548-8AA2-6E15A88E986F}"/>
              </a:ext>
            </a:extLst>
          </p:cNvPr>
          <p:cNvSpPr txBox="1"/>
          <p:nvPr/>
        </p:nvSpPr>
        <p:spPr>
          <a:xfrm>
            <a:off x="4799989" y="496205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73BC30-C148-4753-8E56-8522140EABE6}"/>
              </a:ext>
            </a:extLst>
          </p:cNvPr>
          <p:cNvSpPr/>
          <p:nvPr/>
        </p:nvSpPr>
        <p:spPr>
          <a:xfrm>
            <a:off x="5714132" y="4571279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[bs,100,1]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499A75-3E50-45BF-A9C7-6323CE5F98D4}"/>
              </a:ext>
            </a:extLst>
          </p:cNvPr>
          <p:cNvSpPr/>
          <p:nvPr/>
        </p:nvSpPr>
        <p:spPr>
          <a:xfrm>
            <a:off x="5073974" y="3286435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FEF353-3D3D-4406-BE36-6BF9850F5D7E}"/>
              </a:ext>
            </a:extLst>
          </p:cNvPr>
          <p:cNvSpPr/>
          <p:nvPr/>
        </p:nvSpPr>
        <p:spPr>
          <a:xfrm>
            <a:off x="5073974" y="3735467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72B81-9619-4901-A3B5-0F22F3172AA4}"/>
              </a:ext>
            </a:extLst>
          </p:cNvPr>
          <p:cNvSpPr txBox="1"/>
          <p:nvPr/>
        </p:nvSpPr>
        <p:spPr>
          <a:xfrm>
            <a:off x="9276103" y="3968320"/>
            <a:ext cx="241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0.9529</a:t>
            </a:r>
            <a:r>
              <a:rPr lang="en-US" altLang="ko-KR" b="1" dirty="0">
                <a:solidFill>
                  <a:srgbClr val="FE5D2F"/>
                </a:solidFill>
              </a:rPr>
              <a:t>(+)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CD837B-3652-4A40-9931-0DB966B90DF5}"/>
              </a:ext>
            </a:extLst>
          </p:cNvPr>
          <p:cNvSpPr txBox="1"/>
          <p:nvPr/>
        </p:nvSpPr>
        <p:spPr>
          <a:xfrm>
            <a:off x="8869106" y="2894757"/>
            <a:ext cx="387910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BeatGAN</a:t>
            </a:r>
            <a:r>
              <a:rPr lang="en-US" altLang="ko-KR" sz="1600" dirty="0"/>
              <a:t> AUC : 0.9404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B2I-GAN AUC:  0.9460</a:t>
            </a:r>
          </a:p>
        </p:txBody>
      </p:sp>
    </p:spTree>
    <p:extLst>
      <p:ext uri="{BB962C8B-B14F-4D97-AF65-F5344CB8AC3E}">
        <p14:creationId xmlns:p14="http://schemas.microsoft.com/office/powerpoint/2010/main" val="293846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QKV </a:t>
            </a:r>
            <a:r>
              <a:rPr lang="ko-KR" altLang="en-US" dirty="0"/>
              <a:t>조정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4E4B0-03A1-42FF-84F9-640CAE7F81F7}"/>
              </a:ext>
            </a:extLst>
          </p:cNvPr>
          <p:cNvSpPr txBox="1"/>
          <p:nvPr/>
        </p:nvSpPr>
        <p:spPr>
          <a:xfrm>
            <a:off x="9868324" y="3715584"/>
            <a:ext cx="241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0.9417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5ADA1B9-17A7-41E7-A90F-E52252BA8ECD}"/>
              </a:ext>
            </a:extLst>
          </p:cNvPr>
          <p:cNvGraphicFramePr>
            <a:graphicFrameLocks noGrp="1"/>
          </p:cNvGraphicFramePr>
          <p:nvPr/>
        </p:nvGraphicFramePr>
        <p:xfrm>
          <a:off x="5810065" y="2934878"/>
          <a:ext cx="3337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92">
                  <a:extLst>
                    <a:ext uri="{9D8B030D-6E8A-4147-A177-3AD203B41FA5}">
                      <a16:colId xmlns:a16="http://schemas.microsoft.com/office/drawing/2014/main" val="3839012707"/>
                    </a:ext>
                  </a:extLst>
                </a:gridCol>
                <a:gridCol w="834292">
                  <a:extLst>
                    <a:ext uri="{9D8B030D-6E8A-4147-A177-3AD203B41FA5}">
                      <a16:colId xmlns:a16="http://schemas.microsoft.com/office/drawing/2014/main" val="3520290747"/>
                    </a:ext>
                  </a:extLst>
                </a:gridCol>
                <a:gridCol w="834292">
                  <a:extLst>
                    <a:ext uri="{9D8B030D-6E8A-4147-A177-3AD203B41FA5}">
                      <a16:colId xmlns:a16="http://schemas.microsoft.com/office/drawing/2014/main" val="2735171210"/>
                    </a:ext>
                  </a:extLst>
                </a:gridCol>
                <a:gridCol w="834292">
                  <a:extLst>
                    <a:ext uri="{9D8B030D-6E8A-4147-A177-3AD203B41FA5}">
                      <a16:colId xmlns:a16="http://schemas.microsoft.com/office/drawing/2014/main" val="192918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6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1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7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9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2895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677DC279-8A75-4948-8A1A-65CEB8D57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" y="1869461"/>
            <a:ext cx="4417293" cy="41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/>
              <a:t> loss</a:t>
            </a:r>
            <a:r>
              <a:rPr lang="ko-KR" altLang="en-US" sz="3600" dirty="0"/>
              <a:t>를 적용</a:t>
            </a:r>
            <a:endParaRPr lang="en-US" altLang="ko-KR" sz="3600" dirty="0"/>
          </a:p>
          <a:p>
            <a:pPr algn="ctr">
              <a:lnSpc>
                <a:spcPct val="150000"/>
              </a:lnSpc>
            </a:pPr>
            <a:r>
              <a:rPr lang="en-US" altLang="ko-KR" sz="3600" dirty="0"/>
              <a:t>CLS </a:t>
            </a:r>
            <a:r>
              <a:rPr lang="ko-KR" altLang="en-US" sz="3600" dirty="0"/>
              <a:t>사이의 거리를 벌림</a:t>
            </a:r>
            <a:endParaRPr lang="en-US" altLang="ko-KR" sz="3600" dirty="0"/>
          </a:p>
          <a:p>
            <a:pPr algn="ctr">
              <a:lnSpc>
                <a:spcPct val="150000"/>
              </a:lnSpc>
            </a:pPr>
            <a:endParaRPr lang="en-US" altLang="ko-KR" sz="3600" dirty="0"/>
          </a:p>
          <a:p>
            <a:pPr algn="ctr">
              <a:lnSpc>
                <a:spcPct val="150000"/>
              </a:lnSpc>
            </a:pPr>
            <a:r>
              <a:rPr lang="en-US" altLang="ko-KR" sz="3600" dirty="0"/>
              <a:t>=&gt; CLS</a:t>
            </a:r>
            <a:r>
              <a:rPr lang="ko-KR" altLang="en-US" sz="3600" dirty="0"/>
              <a:t>의 평균으로 </a:t>
            </a:r>
            <a:r>
              <a:rPr lang="en-US" altLang="ko-KR" sz="3600" dirty="0"/>
              <a:t>signal </a:t>
            </a:r>
            <a:r>
              <a:rPr lang="ko-KR" altLang="en-US" sz="3600" dirty="0"/>
              <a:t>생성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반 씩 나눠서 </a:t>
            </a:r>
            <a:r>
              <a:rPr lang="en-US" altLang="ko-KR" dirty="0"/>
              <a:t>attention – CLS 2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순서도: 수동 연산 8">
            <a:extLst>
              <a:ext uri="{FF2B5EF4-FFF2-40B4-BE49-F238E27FC236}">
                <a16:creationId xmlns:a16="http://schemas.microsoft.com/office/drawing/2014/main" id="{08E10ECC-87D4-4C06-B121-D545D8F7DE5A}"/>
              </a:ext>
            </a:extLst>
          </p:cNvPr>
          <p:cNvSpPr/>
          <p:nvPr/>
        </p:nvSpPr>
        <p:spPr>
          <a:xfrm rot="10800000">
            <a:off x="2455845" y="5231065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연산 9">
            <a:extLst>
              <a:ext uri="{FF2B5EF4-FFF2-40B4-BE49-F238E27FC236}">
                <a16:creationId xmlns:a16="http://schemas.microsoft.com/office/drawing/2014/main" id="{D3664D77-04C1-4A82-B9C3-A192C6BD51D1}"/>
              </a:ext>
            </a:extLst>
          </p:cNvPr>
          <p:cNvSpPr/>
          <p:nvPr/>
        </p:nvSpPr>
        <p:spPr>
          <a:xfrm rot="10800000">
            <a:off x="4123871" y="5231065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C08196-2CC9-42FA-AD84-D030B3A8C560}"/>
              </a:ext>
            </a:extLst>
          </p:cNvPr>
          <p:cNvSpPr/>
          <p:nvPr/>
        </p:nvSpPr>
        <p:spPr>
          <a:xfrm>
            <a:off x="2169759" y="4752664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8D6385-739F-404A-9D1D-039E18160B56}"/>
              </a:ext>
            </a:extLst>
          </p:cNvPr>
          <p:cNvSpPr/>
          <p:nvPr/>
        </p:nvSpPr>
        <p:spPr>
          <a:xfrm>
            <a:off x="2169759" y="4192652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1C514-6F69-4F36-B1B4-F170AABCA8AB}"/>
              </a:ext>
            </a:extLst>
          </p:cNvPr>
          <p:cNvSpPr/>
          <p:nvPr/>
        </p:nvSpPr>
        <p:spPr>
          <a:xfrm>
            <a:off x="2169759" y="3870101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87267-100B-484E-A78F-817DFBC295AD}"/>
              </a:ext>
            </a:extLst>
          </p:cNvPr>
          <p:cNvSpPr/>
          <p:nvPr/>
        </p:nvSpPr>
        <p:spPr>
          <a:xfrm>
            <a:off x="2169759" y="3310089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76EFD7-0653-4005-ACCE-E02A083C7FCC}"/>
              </a:ext>
            </a:extLst>
          </p:cNvPr>
          <p:cNvSpPr/>
          <p:nvPr/>
        </p:nvSpPr>
        <p:spPr>
          <a:xfrm>
            <a:off x="3837785" y="4752664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20" name="순서도: 수동 연산 19">
            <a:extLst>
              <a:ext uri="{FF2B5EF4-FFF2-40B4-BE49-F238E27FC236}">
                <a16:creationId xmlns:a16="http://schemas.microsoft.com/office/drawing/2014/main" id="{76059B67-FD7E-4411-B7AA-D630D9C988A6}"/>
              </a:ext>
            </a:extLst>
          </p:cNvPr>
          <p:cNvSpPr/>
          <p:nvPr/>
        </p:nvSpPr>
        <p:spPr>
          <a:xfrm>
            <a:off x="2455845" y="2432549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6D5F4-F558-4FFE-AC4F-17815E849903}"/>
              </a:ext>
            </a:extLst>
          </p:cNvPr>
          <p:cNvSpPr txBox="1"/>
          <p:nvPr/>
        </p:nvSpPr>
        <p:spPr>
          <a:xfrm>
            <a:off x="2534324" y="5975791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ABC95D-7353-4B09-B152-C38A3229DA89}"/>
              </a:ext>
            </a:extLst>
          </p:cNvPr>
          <p:cNvSpPr txBox="1"/>
          <p:nvPr/>
        </p:nvSpPr>
        <p:spPr>
          <a:xfrm>
            <a:off x="4065169" y="5975791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FD28BC-F703-43A3-B42B-362FEC08E4B5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199013" y="6114291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B878BD-BD9B-45B8-9545-33AED524A0CC}"/>
              </a:ext>
            </a:extLst>
          </p:cNvPr>
          <p:cNvSpPr txBox="1"/>
          <p:nvPr/>
        </p:nvSpPr>
        <p:spPr>
          <a:xfrm>
            <a:off x="3277495" y="6137249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70903A-3958-479F-9743-130AF6517A61}"/>
              </a:ext>
            </a:extLst>
          </p:cNvPr>
          <p:cNvCxnSpPr>
            <a:stCxn id="21" idx="0"/>
            <a:endCxn id="9" idx="0"/>
          </p:cNvCxnSpPr>
          <p:nvPr/>
        </p:nvCxnSpPr>
        <p:spPr>
          <a:xfrm flipV="1">
            <a:off x="2866669" y="5734851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C5C5A78-1E19-4045-9CA8-B15333269EE4}"/>
              </a:ext>
            </a:extLst>
          </p:cNvPr>
          <p:cNvCxnSpPr/>
          <p:nvPr/>
        </p:nvCxnSpPr>
        <p:spPr>
          <a:xfrm flipV="1">
            <a:off x="4545961" y="5734851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D18ABA-C845-47E4-A81C-EB29B5005FB8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flipH="1" flipV="1">
            <a:off x="2866669" y="4990125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21AEB1-A64F-42DC-83E4-FDC848E403D2}"/>
              </a:ext>
            </a:extLst>
          </p:cNvPr>
          <p:cNvCxnSpPr>
            <a:cxnSpLocks/>
          </p:cNvCxnSpPr>
          <p:nvPr/>
        </p:nvCxnSpPr>
        <p:spPr>
          <a:xfrm flipH="1" flipV="1">
            <a:off x="4545961" y="4990125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31B09F-5641-4282-A07A-74F37DCE2B11}"/>
              </a:ext>
            </a:extLst>
          </p:cNvPr>
          <p:cNvSpPr/>
          <p:nvPr/>
        </p:nvSpPr>
        <p:spPr>
          <a:xfrm>
            <a:off x="2169759" y="4526075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B4C9051-6339-4377-A462-039F1A07273B}"/>
              </a:ext>
            </a:extLst>
          </p:cNvPr>
          <p:cNvSpPr/>
          <p:nvPr/>
        </p:nvSpPr>
        <p:spPr>
          <a:xfrm>
            <a:off x="2534324" y="4512607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EA15D7-1551-4811-AB5D-3C60EB55AB5F}"/>
              </a:ext>
            </a:extLst>
          </p:cNvPr>
          <p:cNvSpPr/>
          <p:nvPr/>
        </p:nvSpPr>
        <p:spPr>
          <a:xfrm>
            <a:off x="3277494" y="4512607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ADCAD6-E830-41FB-9F73-BBA80B4A0FD8}"/>
              </a:ext>
            </a:extLst>
          </p:cNvPr>
          <p:cNvSpPr/>
          <p:nvPr/>
        </p:nvSpPr>
        <p:spPr>
          <a:xfrm>
            <a:off x="3837785" y="4512607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B75CF4E-7E63-4FB7-AD5D-75D1AE377C42}"/>
              </a:ext>
            </a:extLst>
          </p:cNvPr>
          <p:cNvSpPr/>
          <p:nvPr/>
        </p:nvSpPr>
        <p:spPr>
          <a:xfrm>
            <a:off x="4217511" y="4512607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1C4191D-C198-45A7-A137-E42BA4143CEC}"/>
              </a:ext>
            </a:extLst>
          </p:cNvPr>
          <p:cNvSpPr/>
          <p:nvPr/>
        </p:nvSpPr>
        <p:spPr>
          <a:xfrm>
            <a:off x="4945520" y="4512607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05D0AE-2BBB-4B29-9EA8-21FED769E424}"/>
                  </a:ext>
                </a:extLst>
              </p:cNvPr>
              <p:cNvSpPr txBox="1"/>
              <p:nvPr/>
            </p:nvSpPr>
            <p:spPr>
              <a:xfrm>
                <a:off x="2897768" y="444203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05D0AE-2BBB-4B29-9EA8-21FED769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68" y="4442034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2ABBC4-D743-413C-A2A9-C4AE04B51112}"/>
                  </a:ext>
                </a:extLst>
              </p:cNvPr>
              <p:cNvSpPr txBox="1"/>
              <p:nvPr/>
            </p:nvSpPr>
            <p:spPr>
              <a:xfrm>
                <a:off x="4585096" y="444203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2ABBC4-D743-413C-A2A9-C4AE04B5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96" y="4442034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519A2F-3C33-44E5-AFBF-2B6A670B8047}"/>
                  </a:ext>
                </a:extLst>
              </p:cNvPr>
              <p:cNvSpPr txBox="1"/>
              <p:nvPr/>
            </p:nvSpPr>
            <p:spPr>
              <a:xfrm>
                <a:off x="3623738" y="3534566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519A2F-3C33-44E5-AFBF-2B6A670B8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738" y="3534566"/>
                <a:ext cx="153888" cy="276999"/>
              </a:xfrm>
              <a:prstGeom prst="rect">
                <a:avLst/>
              </a:prstGeom>
              <a:blipFill>
                <a:blip r:embed="rId6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5C7DFAF-65A7-4568-95A0-F3B72928209D}"/>
              </a:ext>
            </a:extLst>
          </p:cNvPr>
          <p:cNvCxnSpPr>
            <a:cxnSpLocks/>
            <a:stCxn id="39" idx="3"/>
            <a:endCxn id="20" idx="2"/>
          </p:cNvCxnSpPr>
          <p:nvPr/>
        </p:nvCxnSpPr>
        <p:spPr>
          <a:xfrm flipV="1">
            <a:off x="2455844" y="2936335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FEEBC5-0BB2-459E-8106-BD2F6302CC34}"/>
              </a:ext>
            </a:extLst>
          </p:cNvPr>
          <p:cNvSpPr/>
          <p:nvPr/>
        </p:nvSpPr>
        <p:spPr>
          <a:xfrm>
            <a:off x="2169759" y="3099329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AA7E1-7F2A-437F-BF44-9C24FEC8B8F0}"/>
              </a:ext>
            </a:extLst>
          </p:cNvPr>
          <p:cNvSpPr txBox="1"/>
          <p:nvPr/>
        </p:nvSpPr>
        <p:spPr>
          <a:xfrm>
            <a:off x="2018353" y="1761172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8E7D3B-A9A1-4BA6-94E8-BDE3BFC36F95}"/>
              </a:ext>
            </a:extLst>
          </p:cNvPr>
          <p:cNvCxnSpPr>
            <a:cxnSpLocks/>
          </p:cNvCxnSpPr>
          <p:nvPr/>
        </p:nvCxnSpPr>
        <p:spPr>
          <a:xfrm flipH="1" flipV="1">
            <a:off x="2750844" y="2255206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순서도: 수동 연산 41">
            <a:extLst>
              <a:ext uri="{FF2B5EF4-FFF2-40B4-BE49-F238E27FC236}">
                <a16:creationId xmlns:a16="http://schemas.microsoft.com/office/drawing/2014/main" id="{1AD5827D-F0F9-4E76-A769-6A08C521CE3D}"/>
              </a:ext>
            </a:extLst>
          </p:cNvPr>
          <p:cNvSpPr/>
          <p:nvPr/>
        </p:nvSpPr>
        <p:spPr>
          <a:xfrm rot="10800000">
            <a:off x="1491152" y="2432549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067A20-2B0D-461E-ADB5-7F4B31DBFEED}"/>
              </a:ext>
            </a:extLst>
          </p:cNvPr>
          <p:cNvSpPr txBox="1"/>
          <p:nvPr/>
        </p:nvSpPr>
        <p:spPr>
          <a:xfrm>
            <a:off x="1643436" y="2532596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5661F5-2377-46C8-9213-B703DDCCA6E9}"/>
              </a:ext>
            </a:extLst>
          </p:cNvPr>
          <p:cNvSpPr txBox="1"/>
          <p:nvPr/>
        </p:nvSpPr>
        <p:spPr>
          <a:xfrm>
            <a:off x="1268624" y="5961622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08F4AA-8242-40A1-B420-BA928CD7C68B}"/>
              </a:ext>
            </a:extLst>
          </p:cNvPr>
          <p:cNvSpPr txBox="1"/>
          <p:nvPr/>
        </p:nvSpPr>
        <p:spPr>
          <a:xfrm>
            <a:off x="1268624" y="4990125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4EE940-737D-40DE-BC6B-2A2C82CF83ED}"/>
              </a:ext>
            </a:extLst>
          </p:cNvPr>
          <p:cNvSpPr txBox="1"/>
          <p:nvPr/>
        </p:nvSpPr>
        <p:spPr>
          <a:xfrm>
            <a:off x="770838" y="448390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2C6FDF-D6A5-421B-BDAC-F099594BDDD9}"/>
              </a:ext>
            </a:extLst>
          </p:cNvPr>
          <p:cNvSpPr txBox="1"/>
          <p:nvPr/>
        </p:nvSpPr>
        <p:spPr>
          <a:xfrm>
            <a:off x="770838" y="305698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84F39-7C25-4136-B2DF-5D4138FD7BD6}"/>
              </a:ext>
            </a:extLst>
          </p:cNvPr>
          <p:cNvSpPr txBox="1"/>
          <p:nvPr/>
        </p:nvSpPr>
        <p:spPr>
          <a:xfrm>
            <a:off x="770838" y="1927052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37261F-6292-4ED7-86A7-E0BE1DD9C532}"/>
              </a:ext>
            </a:extLst>
          </p:cNvPr>
          <p:cNvSpPr txBox="1"/>
          <p:nvPr/>
        </p:nvSpPr>
        <p:spPr>
          <a:xfrm>
            <a:off x="5370959" y="5961622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EBE355-D0FD-4483-9A3A-E6D82A74E242}"/>
              </a:ext>
            </a:extLst>
          </p:cNvPr>
          <p:cNvSpPr txBox="1"/>
          <p:nvPr/>
        </p:nvSpPr>
        <p:spPr>
          <a:xfrm>
            <a:off x="5646071" y="4990125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F1ADE6-B7D0-48D6-BE33-B48669768A8B}"/>
              </a:ext>
            </a:extLst>
          </p:cNvPr>
          <p:cNvSpPr txBox="1"/>
          <p:nvPr/>
        </p:nvSpPr>
        <p:spPr>
          <a:xfrm>
            <a:off x="5148285" y="448390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BEFB24-E8C5-4586-94C1-E5AD4AF4C978}"/>
              </a:ext>
            </a:extLst>
          </p:cNvPr>
          <p:cNvSpPr txBox="1"/>
          <p:nvPr/>
        </p:nvSpPr>
        <p:spPr>
          <a:xfrm>
            <a:off x="770838" y="418548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0226B31-1590-45D7-9A2F-C32EC627E776}"/>
              </a:ext>
            </a:extLst>
          </p:cNvPr>
          <p:cNvSpPr/>
          <p:nvPr/>
        </p:nvSpPr>
        <p:spPr>
          <a:xfrm>
            <a:off x="3837785" y="3085861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909DF4-0257-4361-97A2-7E0053C07CD2}"/>
              </a:ext>
            </a:extLst>
          </p:cNvPr>
          <p:cNvCxnSpPr>
            <a:cxnSpLocks/>
            <a:stCxn id="53" idx="0"/>
            <a:endCxn id="20" idx="2"/>
          </p:cNvCxnSpPr>
          <p:nvPr/>
        </p:nvCxnSpPr>
        <p:spPr>
          <a:xfrm flipH="1" flipV="1">
            <a:off x="2866670" y="2936335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37EA0DA-3E85-40BB-BDD0-8390F041C15F}"/>
              </a:ext>
            </a:extLst>
          </p:cNvPr>
          <p:cNvCxnSpPr>
            <a:cxnSpLocks/>
          </p:cNvCxnSpPr>
          <p:nvPr/>
        </p:nvCxnSpPr>
        <p:spPr>
          <a:xfrm flipH="1" flipV="1">
            <a:off x="2983328" y="2255206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5550A46-A266-49A8-B5C9-32A13BB8BCE3}"/>
              </a:ext>
            </a:extLst>
          </p:cNvPr>
          <p:cNvSpPr txBox="1"/>
          <p:nvPr/>
        </p:nvSpPr>
        <p:spPr>
          <a:xfrm>
            <a:off x="2821793" y="1761172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8E161-9C28-4237-95F7-20A2613B59A2}"/>
              </a:ext>
            </a:extLst>
          </p:cNvPr>
          <p:cNvSpPr txBox="1"/>
          <p:nvPr/>
        </p:nvSpPr>
        <p:spPr>
          <a:xfrm>
            <a:off x="6190354" y="2743151"/>
            <a:ext cx="609814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/>
              <a:t>Transformer</a:t>
            </a:r>
            <a:r>
              <a:rPr lang="ko-KR" altLang="en-US" sz="1800" dirty="0"/>
              <a:t>에서</a:t>
            </a:r>
            <a:endParaRPr lang="en-US" altLang="ko-KR" sz="1800" dirty="0"/>
          </a:p>
          <a:p>
            <a:pPr algn="ctr">
              <a:lnSpc>
                <a:spcPct val="150000"/>
              </a:lnSpc>
            </a:pPr>
            <a:r>
              <a:rPr lang="en-US" altLang="ko-KR" sz="1800" dirty="0"/>
              <a:t>s, f</a:t>
            </a:r>
            <a:r>
              <a:rPr lang="ko-KR" altLang="en-US" sz="1800" dirty="0"/>
              <a:t> 따로 </a:t>
            </a:r>
            <a:r>
              <a:rPr lang="en-US" altLang="ko-KR" sz="1800" dirty="0"/>
              <a:t>Self-attention </a:t>
            </a:r>
            <a:r>
              <a:rPr lang="ko-KR" altLang="en-US" sz="1800" dirty="0"/>
              <a:t>계산</a:t>
            </a:r>
            <a:endParaRPr lang="en-US" altLang="ko-KR" sz="1800" dirty="0"/>
          </a:p>
          <a:p>
            <a:pPr algn="ctr">
              <a:lnSpc>
                <a:spcPct val="150000"/>
              </a:lnSpc>
            </a:pPr>
            <a:r>
              <a:rPr lang="en-US" altLang="ko-KR" sz="1800" dirty="0"/>
              <a:t> </a:t>
            </a:r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각각 </a:t>
            </a:r>
            <a:r>
              <a:rPr lang="en-US" altLang="ko-KR" dirty="0" err="1"/>
              <a:t>cls</a:t>
            </a:r>
            <a:r>
              <a:rPr lang="ko-KR" altLang="en-US" dirty="0"/>
              <a:t>를 뽑아 </a:t>
            </a:r>
            <a:r>
              <a:rPr lang="en-US" altLang="ko-KR" sz="1800" dirty="0"/>
              <a:t>signal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AUC: 0.9376</a:t>
            </a:r>
          </a:p>
        </p:txBody>
      </p:sp>
    </p:spTree>
    <p:extLst>
      <p:ext uri="{BB962C8B-B14F-4D97-AF65-F5344CB8AC3E}">
        <p14:creationId xmlns:p14="http://schemas.microsoft.com/office/powerpoint/2010/main" val="105679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790615" y="2949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581780" y="3946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4C2A34F-37F8-4060-A19B-4A80C08B69FB}"/>
              </a:ext>
            </a:extLst>
          </p:cNvPr>
          <p:cNvSpPr txBox="1"/>
          <p:nvPr/>
        </p:nvSpPr>
        <p:spPr>
          <a:xfrm>
            <a:off x="6564231" y="1467384"/>
            <a:ext cx="6098146" cy="456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=&gt; Transformer</a:t>
            </a:r>
            <a:r>
              <a:rPr lang="ko-KR" altLang="en-US" sz="1600" dirty="0"/>
              <a:t>에서 구역을 반으로 나눠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왼쪽 반은 </a:t>
            </a:r>
            <a:r>
              <a:rPr lang="en-US" altLang="ko-KR" sz="1600" dirty="0"/>
              <a:t>signal</a:t>
            </a:r>
            <a:r>
              <a:rPr lang="ko-KR" altLang="en-US" sz="1600" dirty="0"/>
              <a:t>을 </a:t>
            </a:r>
            <a:r>
              <a:rPr lang="en-US" altLang="ko-KR" sz="1600" dirty="0"/>
              <a:t>query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freq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k,v</a:t>
            </a:r>
            <a:r>
              <a:rPr lang="ko-KR" altLang="en-US" sz="1600" dirty="0"/>
              <a:t>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오른쪽 반은 </a:t>
            </a:r>
            <a:r>
              <a:rPr lang="en-US" altLang="ko-KR" sz="1600" dirty="0" err="1"/>
              <a:t>freq</a:t>
            </a:r>
            <a:r>
              <a:rPr lang="ko-KR" altLang="en-US" sz="1600" dirty="0"/>
              <a:t>를 </a:t>
            </a:r>
            <a:r>
              <a:rPr lang="en-US" altLang="ko-KR" sz="1600" dirty="0"/>
              <a:t>query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signal</a:t>
            </a:r>
            <a:r>
              <a:rPr lang="ko-KR" altLang="en-US" sz="1600" dirty="0"/>
              <a:t>을 </a:t>
            </a:r>
            <a:r>
              <a:rPr lang="en-US" altLang="ko-KR" sz="1600" dirty="0"/>
              <a:t>k, v</a:t>
            </a:r>
            <a:r>
              <a:rPr lang="ko-KR" altLang="en-US" sz="1600" dirty="0"/>
              <a:t>로 </a:t>
            </a:r>
            <a:r>
              <a:rPr lang="en-US" altLang="ko-KR" sz="1600" dirty="0"/>
              <a:t>attention</a:t>
            </a:r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CLS</a:t>
            </a:r>
            <a:r>
              <a:rPr lang="ko-KR" altLang="en-US" sz="1600" dirty="0"/>
              <a:t> 토큰을 얻음 </a:t>
            </a:r>
            <a:endParaRPr lang="en-US" altLang="ko-KR" sz="16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/>
              <a:t>두 </a:t>
            </a:r>
            <a:r>
              <a:rPr lang="en-US" altLang="ko-KR" sz="1600" dirty="0"/>
              <a:t>CLS</a:t>
            </a:r>
            <a:r>
              <a:rPr lang="ko-KR" altLang="en-US" sz="1600" dirty="0"/>
              <a:t>를 </a:t>
            </a:r>
            <a:r>
              <a:rPr lang="en-US" altLang="ko-KR" sz="1600" dirty="0"/>
              <a:t>1d decoder</a:t>
            </a:r>
            <a:r>
              <a:rPr lang="ko-KR" altLang="en-US" sz="1600" dirty="0"/>
              <a:t>에 넣어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 각각 </a:t>
            </a:r>
            <a:r>
              <a:rPr lang="en-US" altLang="ko-KR" sz="1600" dirty="0"/>
              <a:t>signal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AUC: 0.9376</a:t>
            </a:r>
          </a:p>
        </p:txBody>
      </p:sp>
      <p:sp>
        <p:nvSpPr>
          <p:cNvPr id="268" name="순서도: 수동 연산 267">
            <a:extLst>
              <a:ext uri="{FF2B5EF4-FFF2-40B4-BE49-F238E27FC236}">
                <a16:creationId xmlns:a16="http://schemas.microsoft.com/office/drawing/2014/main" id="{57CA8387-7604-4252-B26D-96008DDBCF7A}"/>
              </a:ext>
            </a:extLst>
          </p:cNvPr>
          <p:cNvSpPr/>
          <p:nvPr/>
        </p:nvSpPr>
        <p:spPr>
          <a:xfrm rot="10800000">
            <a:off x="3308974" y="5282006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순서도: 수동 연산 268">
            <a:extLst>
              <a:ext uri="{FF2B5EF4-FFF2-40B4-BE49-F238E27FC236}">
                <a16:creationId xmlns:a16="http://schemas.microsoft.com/office/drawing/2014/main" id="{26BB3C6B-E7F3-4547-8559-D87ABB243DDE}"/>
              </a:ext>
            </a:extLst>
          </p:cNvPr>
          <p:cNvSpPr/>
          <p:nvPr/>
        </p:nvSpPr>
        <p:spPr>
          <a:xfrm rot="10800000">
            <a:off x="4977000" y="5282006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FF7B90E9-C6CD-40F6-A4A4-9A4CFD362942}"/>
              </a:ext>
            </a:extLst>
          </p:cNvPr>
          <p:cNvSpPr/>
          <p:nvPr/>
        </p:nvSpPr>
        <p:spPr>
          <a:xfrm>
            <a:off x="3034154" y="4730309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2433957-1A60-4C0E-900A-4266FEBA0DB6}"/>
              </a:ext>
            </a:extLst>
          </p:cNvPr>
          <p:cNvSpPr/>
          <p:nvPr/>
        </p:nvSpPr>
        <p:spPr>
          <a:xfrm>
            <a:off x="3034154" y="4170297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52F9BEED-3991-4D8C-83C4-6021055E79DA}"/>
              </a:ext>
            </a:extLst>
          </p:cNvPr>
          <p:cNvSpPr/>
          <p:nvPr/>
        </p:nvSpPr>
        <p:spPr>
          <a:xfrm>
            <a:off x="3034154" y="3847746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8D829823-A60E-4F6A-B894-5A8A16249EB7}"/>
              </a:ext>
            </a:extLst>
          </p:cNvPr>
          <p:cNvSpPr/>
          <p:nvPr/>
        </p:nvSpPr>
        <p:spPr>
          <a:xfrm>
            <a:off x="3034154" y="328773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51CAC52-9414-4077-A4FC-A37C69783DA6}"/>
              </a:ext>
            </a:extLst>
          </p:cNvPr>
          <p:cNvSpPr/>
          <p:nvPr/>
        </p:nvSpPr>
        <p:spPr>
          <a:xfrm>
            <a:off x="4702180" y="4730309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275" name="순서도: 수동 연산 274">
            <a:extLst>
              <a:ext uri="{FF2B5EF4-FFF2-40B4-BE49-F238E27FC236}">
                <a16:creationId xmlns:a16="http://schemas.microsoft.com/office/drawing/2014/main" id="{6131ACD8-915E-484E-BDAA-FE87394FCE8C}"/>
              </a:ext>
            </a:extLst>
          </p:cNvPr>
          <p:cNvSpPr/>
          <p:nvPr/>
        </p:nvSpPr>
        <p:spPr>
          <a:xfrm>
            <a:off x="3666676" y="179985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E1496A4-DB60-4AD6-8049-443461FCD494}"/>
              </a:ext>
            </a:extLst>
          </p:cNvPr>
          <p:cNvSpPr txBox="1"/>
          <p:nvPr/>
        </p:nvSpPr>
        <p:spPr>
          <a:xfrm>
            <a:off x="3387453" y="6026732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EE1987-A635-4517-8BF3-8DAB7F896E21}"/>
              </a:ext>
            </a:extLst>
          </p:cNvPr>
          <p:cNvSpPr txBox="1"/>
          <p:nvPr/>
        </p:nvSpPr>
        <p:spPr>
          <a:xfrm>
            <a:off x="4918298" y="6026732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17EFF6AD-59F2-4C5C-8A2A-4666CACD42E1}"/>
              </a:ext>
            </a:extLst>
          </p:cNvPr>
          <p:cNvCxnSpPr>
            <a:cxnSpLocks/>
          </p:cNvCxnSpPr>
          <p:nvPr/>
        </p:nvCxnSpPr>
        <p:spPr>
          <a:xfrm>
            <a:off x="4052142" y="6165232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08387EE4-A417-4ECB-91AB-88FE04D56BB8}"/>
              </a:ext>
            </a:extLst>
          </p:cNvPr>
          <p:cNvSpPr txBox="1"/>
          <p:nvPr/>
        </p:nvSpPr>
        <p:spPr>
          <a:xfrm>
            <a:off x="4169805" y="6254565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8B1A19B7-C5CD-467D-9EFB-D5AD19378F1A}"/>
              </a:ext>
            </a:extLst>
          </p:cNvPr>
          <p:cNvCxnSpPr>
            <a:cxnSpLocks/>
          </p:cNvCxnSpPr>
          <p:nvPr/>
        </p:nvCxnSpPr>
        <p:spPr>
          <a:xfrm flipV="1">
            <a:off x="3719798" y="5785792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8FA96DC-CDBB-4C5E-9857-330D0B22C88F}"/>
              </a:ext>
            </a:extLst>
          </p:cNvPr>
          <p:cNvCxnSpPr>
            <a:cxnSpLocks/>
          </p:cNvCxnSpPr>
          <p:nvPr/>
        </p:nvCxnSpPr>
        <p:spPr>
          <a:xfrm flipV="1">
            <a:off x="5399090" y="5785792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6F201DD-A8BC-433A-9B70-A14D284A1607}"/>
              </a:ext>
            </a:extLst>
          </p:cNvPr>
          <p:cNvCxnSpPr>
            <a:cxnSpLocks/>
          </p:cNvCxnSpPr>
          <p:nvPr/>
        </p:nvCxnSpPr>
        <p:spPr>
          <a:xfrm flipH="1" flipV="1">
            <a:off x="3731064" y="4967770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3D841CE3-A5D3-4BE6-9D81-3EC20495A12F}"/>
              </a:ext>
            </a:extLst>
          </p:cNvPr>
          <p:cNvCxnSpPr>
            <a:cxnSpLocks/>
          </p:cNvCxnSpPr>
          <p:nvPr/>
        </p:nvCxnSpPr>
        <p:spPr>
          <a:xfrm flipH="1" flipV="1">
            <a:off x="5410356" y="4967770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9E3A207A-B302-4A64-9B98-1D68998343C5}"/>
              </a:ext>
            </a:extLst>
          </p:cNvPr>
          <p:cNvSpPr/>
          <p:nvPr/>
        </p:nvSpPr>
        <p:spPr>
          <a:xfrm>
            <a:off x="3034154" y="4503720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4F6F3CC6-B4D6-4AD7-811C-EBC7BE4C12C0}"/>
              </a:ext>
            </a:extLst>
          </p:cNvPr>
          <p:cNvSpPr/>
          <p:nvPr/>
        </p:nvSpPr>
        <p:spPr>
          <a:xfrm>
            <a:off x="3398719" y="4490252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사각형: 둥근 모서리 285">
            <a:extLst>
              <a:ext uri="{FF2B5EF4-FFF2-40B4-BE49-F238E27FC236}">
                <a16:creationId xmlns:a16="http://schemas.microsoft.com/office/drawing/2014/main" id="{087FDB11-58BC-405C-88A0-3D47E87679AD}"/>
              </a:ext>
            </a:extLst>
          </p:cNvPr>
          <p:cNvSpPr/>
          <p:nvPr/>
        </p:nvSpPr>
        <p:spPr>
          <a:xfrm>
            <a:off x="4141889" y="4490252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9A04BCD9-E044-4929-8798-FCC62BC1307F}"/>
              </a:ext>
            </a:extLst>
          </p:cNvPr>
          <p:cNvSpPr/>
          <p:nvPr/>
        </p:nvSpPr>
        <p:spPr>
          <a:xfrm>
            <a:off x="4702180" y="4490252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AD94AB6D-ECC1-4AC2-9311-0678FBAFB149}"/>
              </a:ext>
            </a:extLst>
          </p:cNvPr>
          <p:cNvSpPr/>
          <p:nvPr/>
        </p:nvSpPr>
        <p:spPr>
          <a:xfrm>
            <a:off x="5081906" y="4490252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5AB6EAB7-8DAF-400D-B0E2-CF82D6916894}"/>
              </a:ext>
            </a:extLst>
          </p:cNvPr>
          <p:cNvSpPr/>
          <p:nvPr/>
        </p:nvSpPr>
        <p:spPr>
          <a:xfrm>
            <a:off x="5809915" y="4490252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EBEFA471-3382-4839-B5CD-0C5A398EB2E0}"/>
                  </a:ext>
                </a:extLst>
              </p:cNvPr>
              <p:cNvSpPr txBox="1"/>
              <p:nvPr/>
            </p:nvSpPr>
            <p:spPr>
              <a:xfrm>
                <a:off x="3762163" y="4419679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EBEFA471-3382-4839-B5CD-0C5A398EB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63" y="4419679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3801BFB6-42A0-4592-9F38-53AA14E2E15E}"/>
                  </a:ext>
                </a:extLst>
              </p:cNvPr>
              <p:cNvSpPr txBox="1"/>
              <p:nvPr/>
            </p:nvSpPr>
            <p:spPr>
              <a:xfrm>
                <a:off x="5449491" y="4419679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3801BFB6-42A0-4592-9F38-53AA14E2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91" y="4419679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BB3B57D-5E01-44D9-9D80-B1361880F0EF}"/>
                  </a:ext>
                </a:extLst>
              </p:cNvPr>
              <p:cNvSpPr txBox="1"/>
              <p:nvPr/>
            </p:nvSpPr>
            <p:spPr>
              <a:xfrm>
                <a:off x="4488133" y="3512211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BB3B57D-5E01-44D9-9D80-B1361880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33" y="3512211"/>
                <a:ext cx="153888" cy="276999"/>
              </a:xfrm>
              <a:prstGeom prst="rect">
                <a:avLst/>
              </a:prstGeom>
              <a:blipFill>
                <a:blip r:embed="rId6"/>
                <a:stretch>
                  <a:fillRect l="-24000" r="-28000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F36D93C9-A63B-461B-8B4C-40E0285D5F66}"/>
              </a:ext>
            </a:extLst>
          </p:cNvPr>
          <p:cNvSpPr/>
          <p:nvPr/>
        </p:nvSpPr>
        <p:spPr>
          <a:xfrm>
            <a:off x="3034154" y="3076974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CE95329-FFEB-41DD-9B0C-B4BF20EF99D0}"/>
              </a:ext>
            </a:extLst>
          </p:cNvPr>
          <p:cNvSpPr txBox="1"/>
          <p:nvPr/>
        </p:nvSpPr>
        <p:spPr>
          <a:xfrm>
            <a:off x="3229184" y="1128473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A2CDD0D1-1168-4F7E-B65E-A180452688EC}"/>
              </a:ext>
            </a:extLst>
          </p:cNvPr>
          <p:cNvCxnSpPr>
            <a:cxnSpLocks/>
          </p:cNvCxnSpPr>
          <p:nvPr/>
        </p:nvCxnSpPr>
        <p:spPr>
          <a:xfrm flipH="1" flipV="1">
            <a:off x="3961675" y="1622507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순서도: 수동 연산 295">
            <a:extLst>
              <a:ext uri="{FF2B5EF4-FFF2-40B4-BE49-F238E27FC236}">
                <a16:creationId xmlns:a16="http://schemas.microsoft.com/office/drawing/2014/main" id="{A0DBC94A-1C37-4068-9A7C-FD048DEEDD66}"/>
              </a:ext>
            </a:extLst>
          </p:cNvPr>
          <p:cNvSpPr/>
          <p:nvPr/>
        </p:nvSpPr>
        <p:spPr>
          <a:xfrm rot="10800000">
            <a:off x="2701983" y="179985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230411F-CB2E-45FA-803A-58BBC46E834A}"/>
              </a:ext>
            </a:extLst>
          </p:cNvPr>
          <p:cNvSpPr txBox="1"/>
          <p:nvPr/>
        </p:nvSpPr>
        <p:spPr>
          <a:xfrm>
            <a:off x="2854267" y="1899897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4797C2D-2E24-4784-8A5D-9662CC3D231B}"/>
              </a:ext>
            </a:extLst>
          </p:cNvPr>
          <p:cNvSpPr txBox="1"/>
          <p:nvPr/>
        </p:nvSpPr>
        <p:spPr>
          <a:xfrm>
            <a:off x="2121753" y="6012563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F872376-D977-46AD-BA9F-0AF47307BC13}"/>
              </a:ext>
            </a:extLst>
          </p:cNvPr>
          <p:cNvSpPr txBox="1"/>
          <p:nvPr/>
        </p:nvSpPr>
        <p:spPr>
          <a:xfrm>
            <a:off x="2133019" y="496777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393D6DA-8865-4C82-935B-F2CDA4750D1D}"/>
              </a:ext>
            </a:extLst>
          </p:cNvPr>
          <p:cNvSpPr txBox="1"/>
          <p:nvPr/>
        </p:nvSpPr>
        <p:spPr>
          <a:xfrm>
            <a:off x="1635233" y="446155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3FAE3D7-D0AF-4C05-89DF-9D004E955E97}"/>
              </a:ext>
            </a:extLst>
          </p:cNvPr>
          <p:cNvSpPr txBox="1"/>
          <p:nvPr/>
        </p:nvSpPr>
        <p:spPr>
          <a:xfrm>
            <a:off x="3320239" y="297994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8F6E842-73C7-4DB8-9FE8-D3A399ADC368}"/>
              </a:ext>
            </a:extLst>
          </p:cNvPr>
          <p:cNvSpPr txBox="1"/>
          <p:nvPr/>
        </p:nvSpPr>
        <p:spPr>
          <a:xfrm>
            <a:off x="2017863" y="149358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FC49959-484B-48A1-B0C5-D0BE1A83B817}"/>
              </a:ext>
            </a:extLst>
          </p:cNvPr>
          <p:cNvSpPr txBox="1"/>
          <p:nvPr/>
        </p:nvSpPr>
        <p:spPr>
          <a:xfrm>
            <a:off x="6224088" y="6012563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43C709A-2732-4541-90FE-0AFA3845C0EA}"/>
              </a:ext>
            </a:extLst>
          </p:cNvPr>
          <p:cNvSpPr txBox="1"/>
          <p:nvPr/>
        </p:nvSpPr>
        <p:spPr>
          <a:xfrm>
            <a:off x="6510466" y="496777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61AF8D6-485E-4FEB-9043-6521760925A3}"/>
              </a:ext>
            </a:extLst>
          </p:cNvPr>
          <p:cNvSpPr txBox="1"/>
          <p:nvPr/>
        </p:nvSpPr>
        <p:spPr>
          <a:xfrm>
            <a:off x="6012680" y="446155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410C9D0-C234-4410-861F-DF433C748E7D}"/>
              </a:ext>
            </a:extLst>
          </p:cNvPr>
          <p:cNvSpPr txBox="1"/>
          <p:nvPr/>
        </p:nvSpPr>
        <p:spPr>
          <a:xfrm>
            <a:off x="1635233" y="416312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A2CDEEF-EC6F-4A2A-B825-96F61F7BB198}"/>
              </a:ext>
            </a:extLst>
          </p:cNvPr>
          <p:cNvSpPr/>
          <p:nvPr/>
        </p:nvSpPr>
        <p:spPr>
          <a:xfrm>
            <a:off x="4702180" y="3063506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29FCB3A7-BB0F-4BCA-835D-E03740251E72}"/>
              </a:ext>
            </a:extLst>
          </p:cNvPr>
          <p:cNvCxnSpPr>
            <a:cxnSpLocks/>
          </p:cNvCxnSpPr>
          <p:nvPr/>
        </p:nvCxnSpPr>
        <p:spPr>
          <a:xfrm flipH="1" flipV="1">
            <a:off x="4194159" y="1622507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B73CFFCC-B1FC-4024-922D-C3E43F807668}"/>
              </a:ext>
            </a:extLst>
          </p:cNvPr>
          <p:cNvSpPr txBox="1"/>
          <p:nvPr/>
        </p:nvSpPr>
        <p:spPr>
          <a:xfrm>
            <a:off x="4032624" y="1128473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5D13B432-BE0F-4034-AA81-B060C59CBA30}"/>
              </a:ext>
            </a:extLst>
          </p:cNvPr>
          <p:cNvCxnSpPr>
            <a:cxnSpLocks/>
          </p:cNvCxnSpPr>
          <p:nvPr/>
        </p:nvCxnSpPr>
        <p:spPr>
          <a:xfrm flipH="1" flipV="1">
            <a:off x="4139338" y="2407997"/>
            <a:ext cx="655825" cy="56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250EDA12-5D45-4C1E-BAC1-6923AE1F0DA0}"/>
              </a:ext>
            </a:extLst>
          </p:cNvPr>
          <p:cNvCxnSpPr>
            <a:cxnSpLocks/>
          </p:cNvCxnSpPr>
          <p:nvPr/>
        </p:nvCxnSpPr>
        <p:spPr>
          <a:xfrm flipV="1">
            <a:off x="3197367" y="2427495"/>
            <a:ext cx="789652" cy="58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41FB2E20-2B81-420C-A76C-CCFA046A7FC2}"/>
              </a:ext>
            </a:extLst>
          </p:cNvPr>
          <p:cNvGrpSpPr/>
          <p:nvPr/>
        </p:nvGrpSpPr>
        <p:grpSpPr>
          <a:xfrm>
            <a:off x="455368" y="2322010"/>
            <a:ext cx="1985446" cy="485421"/>
            <a:chOff x="6550344" y="4916157"/>
            <a:chExt cx="2790613" cy="737119"/>
          </a:xfrm>
        </p:grpSpPr>
        <p:pic>
          <p:nvPicPr>
            <p:cNvPr id="315" name="그림 314">
              <a:extLst>
                <a:ext uri="{FF2B5EF4-FFF2-40B4-BE49-F238E27FC236}">
                  <a16:creationId xmlns:a16="http://schemas.microsoft.com/office/drawing/2014/main" id="{50B93010-AE7E-4485-A788-47CD46413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371" t="4524" r="17840" b="64889"/>
            <a:stretch/>
          </p:blipFill>
          <p:spPr>
            <a:xfrm>
              <a:off x="6550344" y="4916157"/>
              <a:ext cx="2790613" cy="737119"/>
            </a:xfrm>
            <a:prstGeom prst="rect">
              <a:avLst/>
            </a:prstGeom>
          </p:spPr>
        </p:pic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CA460D3C-7AF2-4265-8DE0-3268F01AEAA6}"/>
                </a:ext>
              </a:extLst>
            </p:cNvPr>
            <p:cNvSpPr/>
            <p:nvPr/>
          </p:nvSpPr>
          <p:spPr>
            <a:xfrm>
              <a:off x="7897489" y="521572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93921811-C8EC-434E-8807-1EB6447C9282}"/>
                </a:ext>
              </a:extLst>
            </p:cNvPr>
            <p:cNvSpPr/>
            <p:nvPr/>
          </p:nvSpPr>
          <p:spPr>
            <a:xfrm>
              <a:off x="8756735" y="522449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8213A92B-96C3-4FEB-BA0C-7FD9987D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4867" y="5187756"/>
              <a:ext cx="314325" cy="276225"/>
            </a:xfrm>
            <a:prstGeom prst="rect">
              <a:avLst/>
            </a:prstGeom>
          </p:spPr>
        </p:pic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1D8D86E5-93F2-4F65-95B1-231483ABF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7766" y="5187756"/>
              <a:ext cx="314325" cy="276225"/>
            </a:xfrm>
            <a:prstGeom prst="rect">
              <a:avLst/>
            </a:prstGeom>
          </p:spPr>
        </p:pic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66365414-5F5C-476C-BFA9-0C75E408D05F}"/>
                </a:ext>
              </a:extLst>
            </p:cNvPr>
            <p:cNvSpPr/>
            <p:nvPr/>
          </p:nvSpPr>
          <p:spPr>
            <a:xfrm>
              <a:off x="7891971" y="521572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6DB23EE7-9E12-4EE0-8772-2E38C47DEFB5}"/>
                </a:ext>
              </a:extLst>
            </p:cNvPr>
            <p:cNvSpPr/>
            <p:nvPr/>
          </p:nvSpPr>
          <p:spPr>
            <a:xfrm>
              <a:off x="8751217" y="5224494"/>
              <a:ext cx="421374" cy="239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B3E1CCE9-9B5F-44ED-9BFB-BDB8BF68A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349" y="5187756"/>
              <a:ext cx="314325" cy="276225"/>
            </a:xfrm>
            <a:prstGeom prst="rect">
              <a:avLst/>
            </a:prstGeom>
          </p:spPr>
        </p:pic>
        <p:pic>
          <p:nvPicPr>
            <p:cNvPr id="323" name="그림 322">
              <a:extLst>
                <a:ext uri="{FF2B5EF4-FFF2-40B4-BE49-F238E27FC236}">
                  <a16:creationId xmlns:a16="http://schemas.microsoft.com/office/drawing/2014/main" id="{41CAD1A6-5E51-44EE-8030-3BCC108A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248" y="5187756"/>
              <a:ext cx="314325" cy="276225"/>
            </a:xfrm>
            <a:prstGeom prst="rect">
              <a:avLst/>
            </a:prstGeom>
          </p:spPr>
        </p:pic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5795F0-7476-4F32-A7F6-50562A6050FE}"/>
              </a:ext>
            </a:extLst>
          </p:cNvPr>
          <p:cNvGrpSpPr/>
          <p:nvPr/>
        </p:nvGrpSpPr>
        <p:grpSpPr>
          <a:xfrm>
            <a:off x="443770" y="1939434"/>
            <a:ext cx="1985446" cy="485421"/>
            <a:chOff x="6550344" y="4916157"/>
            <a:chExt cx="2790613" cy="737119"/>
          </a:xfrm>
        </p:grpSpPr>
        <p:pic>
          <p:nvPicPr>
            <p:cNvPr id="325" name="그림 324">
              <a:extLst>
                <a:ext uri="{FF2B5EF4-FFF2-40B4-BE49-F238E27FC236}">
                  <a16:creationId xmlns:a16="http://schemas.microsoft.com/office/drawing/2014/main" id="{82CF7434-2E7B-4D37-A626-FDCEAD610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371" t="4524" r="17840" b="64889"/>
            <a:stretch/>
          </p:blipFill>
          <p:spPr>
            <a:xfrm>
              <a:off x="6550344" y="4916157"/>
              <a:ext cx="2790613" cy="737119"/>
            </a:xfrm>
            <a:prstGeom prst="rect">
              <a:avLst/>
            </a:prstGeom>
          </p:spPr>
        </p:pic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3752FE4D-7977-4DEC-8A52-4C61A56DACBC}"/>
                </a:ext>
              </a:extLst>
            </p:cNvPr>
            <p:cNvSpPr/>
            <p:nvPr/>
          </p:nvSpPr>
          <p:spPr>
            <a:xfrm>
              <a:off x="7897489" y="521572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CDBE49B5-90FC-4E81-B6B7-C96D57AE761F}"/>
                </a:ext>
              </a:extLst>
            </p:cNvPr>
            <p:cNvSpPr/>
            <p:nvPr/>
          </p:nvSpPr>
          <p:spPr>
            <a:xfrm>
              <a:off x="8756735" y="522449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B7EE8A6C-2940-4251-B134-68060366A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4867" y="5187756"/>
              <a:ext cx="314325" cy="276225"/>
            </a:xfrm>
            <a:prstGeom prst="rect">
              <a:avLst/>
            </a:prstGeom>
          </p:spPr>
        </p:pic>
        <p:pic>
          <p:nvPicPr>
            <p:cNvPr id="329" name="그림 328">
              <a:extLst>
                <a:ext uri="{FF2B5EF4-FFF2-40B4-BE49-F238E27FC236}">
                  <a16:creationId xmlns:a16="http://schemas.microsoft.com/office/drawing/2014/main" id="{0D7A7A55-7030-4640-A6B8-30CA8F62F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7766" y="5187756"/>
              <a:ext cx="314325" cy="276225"/>
            </a:xfrm>
            <a:prstGeom prst="rect">
              <a:avLst/>
            </a:prstGeom>
          </p:spPr>
        </p:pic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75C34991-832C-4D75-9730-DDF875CC604C}"/>
                </a:ext>
              </a:extLst>
            </p:cNvPr>
            <p:cNvSpPr/>
            <p:nvPr/>
          </p:nvSpPr>
          <p:spPr>
            <a:xfrm>
              <a:off x="7891971" y="521572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D44E7CD-9089-42B5-9F8F-9CADB70A38E0}"/>
                </a:ext>
              </a:extLst>
            </p:cNvPr>
            <p:cNvSpPr/>
            <p:nvPr/>
          </p:nvSpPr>
          <p:spPr>
            <a:xfrm>
              <a:off x="8751217" y="522449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149477FA-88A1-4AE6-9148-C057D9D7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349" y="5187756"/>
              <a:ext cx="314325" cy="276225"/>
            </a:xfrm>
            <a:prstGeom prst="rect">
              <a:avLst/>
            </a:prstGeom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0C9F4282-F685-4280-BF2E-4F5A66A1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248" y="5187756"/>
              <a:ext cx="314325" cy="276225"/>
            </a:xfrm>
            <a:prstGeom prst="rect">
              <a:avLst/>
            </a:prstGeom>
          </p:spPr>
        </p:pic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3E2C0DB8-C359-4364-9BD2-E7F1953E0AA4}"/>
              </a:ext>
            </a:extLst>
          </p:cNvPr>
          <p:cNvGrpSpPr/>
          <p:nvPr/>
        </p:nvGrpSpPr>
        <p:grpSpPr>
          <a:xfrm>
            <a:off x="441060" y="1526632"/>
            <a:ext cx="1985446" cy="485421"/>
            <a:chOff x="6550344" y="4916157"/>
            <a:chExt cx="2790613" cy="737119"/>
          </a:xfrm>
        </p:grpSpPr>
        <p:pic>
          <p:nvPicPr>
            <p:cNvPr id="335" name="그림 334">
              <a:extLst>
                <a:ext uri="{FF2B5EF4-FFF2-40B4-BE49-F238E27FC236}">
                  <a16:creationId xmlns:a16="http://schemas.microsoft.com/office/drawing/2014/main" id="{99CB5CA4-952C-4187-A218-28A8B878B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371" t="4524" r="17840" b="64889"/>
            <a:stretch/>
          </p:blipFill>
          <p:spPr>
            <a:xfrm>
              <a:off x="6550344" y="4916157"/>
              <a:ext cx="2790613" cy="737119"/>
            </a:xfrm>
            <a:prstGeom prst="rect">
              <a:avLst/>
            </a:prstGeom>
          </p:spPr>
        </p:pic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D2F05706-24F3-40DC-9509-66ED65A3D39E}"/>
                </a:ext>
              </a:extLst>
            </p:cNvPr>
            <p:cNvSpPr/>
            <p:nvPr/>
          </p:nvSpPr>
          <p:spPr>
            <a:xfrm>
              <a:off x="7897489" y="521572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9D51BBEC-B5CF-4103-96DB-8D795EFC772E}"/>
                </a:ext>
              </a:extLst>
            </p:cNvPr>
            <p:cNvSpPr/>
            <p:nvPr/>
          </p:nvSpPr>
          <p:spPr>
            <a:xfrm>
              <a:off x="8756735" y="5224494"/>
              <a:ext cx="329948" cy="256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8" name="그림 337">
              <a:extLst>
                <a:ext uri="{FF2B5EF4-FFF2-40B4-BE49-F238E27FC236}">
                  <a16:creationId xmlns:a16="http://schemas.microsoft.com/office/drawing/2014/main" id="{346557C2-2AF2-4338-9146-A8F285DF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4867" y="5187756"/>
              <a:ext cx="314325" cy="276225"/>
            </a:xfrm>
            <a:prstGeom prst="rect">
              <a:avLst/>
            </a:prstGeom>
          </p:spPr>
        </p:pic>
        <p:pic>
          <p:nvPicPr>
            <p:cNvPr id="339" name="그림 338">
              <a:extLst>
                <a:ext uri="{FF2B5EF4-FFF2-40B4-BE49-F238E27FC236}">
                  <a16:creationId xmlns:a16="http://schemas.microsoft.com/office/drawing/2014/main" id="{28875093-2CE0-41B8-A24C-58870DAAD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7766" y="5187756"/>
              <a:ext cx="314325" cy="276225"/>
            </a:xfrm>
            <a:prstGeom prst="rect">
              <a:avLst/>
            </a:prstGeom>
          </p:spPr>
        </p:pic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C1712D79-C20E-4AA2-A945-D59BB8513D92}"/>
                </a:ext>
              </a:extLst>
            </p:cNvPr>
            <p:cNvSpPr/>
            <p:nvPr/>
          </p:nvSpPr>
          <p:spPr>
            <a:xfrm>
              <a:off x="7891971" y="5215725"/>
              <a:ext cx="437675" cy="210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B0AD279D-843F-4E57-8153-53786AED5994}"/>
                </a:ext>
              </a:extLst>
            </p:cNvPr>
            <p:cNvSpPr/>
            <p:nvPr/>
          </p:nvSpPr>
          <p:spPr>
            <a:xfrm>
              <a:off x="8751217" y="5224494"/>
              <a:ext cx="335466" cy="27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42" name="그림 341">
              <a:extLst>
                <a:ext uri="{FF2B5EF4-FFF2-40B4-BE49-F238E27FC236}">
                  <a16:creationId xmlns:a16="http://schemas.microsoft.com/office/drawing/2014/main" id="{2E48A9E9-2047-4E9A-B14D-EA30B466D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349" y="5187756"/>
              <a:ext cx="314325" cy="276225"/>
            </a:xfrm>
            <a:prstGeom prst="rect">
              <a:avLst/>
            </a:prstGeom>
          </p:spPr>
        </p:pic>
        <p:pic>
          <p:nvPicPr>
            <p:cNvPr id="343" name="그림 342">
              <a:extLst>
                <a:ext uri="{FF2B5EF4-FFF2-40B4-BE49-F238E27FC236}">
                  <a16:creationId xmlns:a16="http://schemas.microsoft.com/office/drawing/2014/main" id="{3D6523A0-91A1-475F-B4D5-B365B183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52248" y="5187756"/>
              <a:ext cx="314325" cy="276225"/>
            </a:xfrm>
            <a:prstGeom prst="rect">
              <a:avLst/>
            </a:prstGeom>
          </p:spPr>
        </p:pic>
      </p:grp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30266DE4-9603-42D5-B8BB-1DE9DDA6B552}"/>
              </a:ext>
            </a:extLst>
          </p:cNvPr>
          <p:cNvCxnSpPr>
            <a:cxnSpLocks/>
          </p:cNvCxnSpPr>
          <p:nvPr/>
        </p:nvCxnSpPr>
        <p:spPr>
          <a:xfrm flipH="1" flipV="1">
            <a:off x="1866261" y="2938131"/>
            <a:ext cx="1015574" cy="933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F2E3768B-2E16-471F-B0FB-54E7C22F604E}"/>
              </a:ext>
            </a:extLst>
          </p:cNvPr>
          <p:cNvGrpSpPr/>
          <p:nvPr/>
        </p:nvGrpSpPr>
        <p:grpSpPr>
          <a:xfrm>
            <a:off x="5180751" y="917646"/>
            <a:ext cx="2042762" cy="458173"/>
            <a:chOff x="4307931" y="68236"/>
            <a:chExt cx="2790613" cy="683665"/>
          </a:xfrm>
        </p:grpSpPr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1E83FC15-62B5-4EFE-B1BA-B07079B07480}"/>
                </a:ext>
              </a:extLst>
            </p:cNvPr>
            <p:cNvGrpSpPr/>
            <p:nvPr/>
          </p:nvGrpSpPr>
          <p:grpSpPr>
            <a:xfrm>
              <a:off x="4307931" y="68236"/>
              <a:ext cx="2790613" cy="683665"/>
              <a:chOff x="809625" y="1411285"/>
              <a:chExt cx="3371849" cy="771526"/>
            </a:xfrm>
          </p:grpSpPr>
          <p:pic>
            <p:nvPicPr>
              <p:cNvPr id="349" name="그림 348">
                <a:extLst>
                  <a:ext uri="{FF2B5EF4-FFF2-40B4-BE49-F238E27FC236}">
                    <a16:creationId xmlns:a16="http://schemas.microsoft.com/office/drawing/2014/main" id="{90B2A2E8-B0A1-4BD7-95F8-E434077E21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371" t="63480" r="17840" b="8151"/>
              <a:stretch/>
            </p:blipFill>
            <p:spPr>
              <a:xfrm>
                <a:off x="809625" y="1411285"/>
                <a:ext cx="3371849" cy="771526"/>
              </a:xfrm>
              <a:prstGeom prst="rect">
                <a:avLst/>
              </a:prstGeom>
            </p:spPr>
          </p:pic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27C58FB6-D7F6-4362-AAA2-D8B3BD2269BC}"/>
                  </a:ext>
                </a:extLst>
              </p:cNvPr>
              <p:cNvSpPr/>
              <p:nvPr/>
            </p:nvSpPr>
            <p:spPr>
              <a:xfrm>
                <a:off x="2438397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7031FD4-0584-468A-A0DD-525B91661934}"/>
                  </a:ext>
                </a:extLst>
              </p:cNvPr>
              <p:cNvSpPr/>
              <p:nvPr/>
            </p:nvSpPr>
            <p:spPr>
              <a:xfrm>
                <a:off x="3448046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2" name="그림 351">
                <a:extLst>
                  <a:ext uri="{FF2B5EF4-FFF2-40B4-BE49-F238E27FC236}">
                    <a16:creationId xmlns:a16="http://schemas.microsoft.com/office/drawing/2014/main" id="{53699D00-2FC8-4405-B2D1-44D7AEBD6D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336" t="16431" r="68018" b="72014"/>
              <a:stretch/>
            </p:blipFill>
            <p:spPr>
              <a:xfrm>
                <a:off x="2495545" y="1667666"/>
                <a:ext cx="238127" cy="314255"/>
              </a:xfrm>
              <a:prstGeom prst="rect">
                <a:avLst/>
              </a:prstGeom>
            </p:spPr>
          </p:pic>
          <p:pic>
            <p:nvPicPr>
              <p:cNvPr id="353" name="그림 352">
                <a:extLst>
                  <a:ext uri="{FF2B5EF4-FFF2-40B4-BE49-F238E27FC236}">
                    <a16:creationId xmlns:a16="http://schemas.microsoft.com/office/drawing/2014/main" id="{B75D1710-4350-4A2C-8717-E016C26881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336" t="16431" r="68018" b="72014"/>
              <a:stretch/>
            </p:blipFill>
            <p:spPr>
              <a:xfrm>
                <a:off x="3495669" y="1667666"/>
                <a:ext cx="238127" cy="314255"/>
              </a:xfrm>
              <a:prstGeom prst="rect">
                <a:avLst/>
              </a:prstGeom>
            </p:spPr>
          </p:pic>
        </p:grp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16662C5E-8C1B-4D42-90F5-4B78A5A4D8A8}"/>
                </a:ext>
              </a:extLst>
            </p:cNvPr>
            <p:cNvSpPr/>
            <p:nvPr/>
          </p:nvSpPr>
          <p:spPr>
            <a:xfrm>
              <a:off x="4873701" y="378256"/>
              <a:ext cx="372317" cy="19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0382B645-0C29-4978-A29D-F140C6D5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3292" y="313812"/>
              <a:ext cx="314325" cy="276225"/>
            </a:xfrm>
            <a:prstGeom prst="rect">
              <a:avLst/>
            </a:prstGeom>
          </p:spPr>
        </p:pic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CC9EF5B7-4429-4B67-A341-F338D1A1F602}"/>
              </a:ext>
            </a:extLst>
          </p:cNvPr>
          <p:cNvGrpSpPr/>
          <p:nvPr/>
        </p:nvGrpSpPr>
        <p:grpSpPr>
          <a:xfrm>
            <a:off x="5180751" y="1364053"/>
            <a:ext cx="2042762" cy="458173"/>
            <a:chOff x="4307931" y="68236"/>
            <a:chExt cx="2790613" cy="683665"/>
          </a:xfrm>
        </p:grpSpPr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D7606C6F-6D8E-4C84-AC39-F84D07C61747}"/>
                </a:ext>
              </a:extLst>
            </p:cNvPr>
            <p:cNvGrpSpPr/>
            <p:nvPr/>
          </p:nvGrpSpPr>
          <p:grpSpPr>
            <a:xfrm>
              <a:off x="4307931" y="68236"/>
              <a:ext cx="2790613" cy="683665"/>
              <a:chOff x="809625" y="1411285"/>
              <a:chExt cx="3371849" cy="771526"/>
            </a:xfrm>
          </p:grpSpPr>
          <p:pic>
            <p:nvPicPr>
              <p:cNvPr id="358" name="그림 357">
                <a:extLst>
                  <a:ext uri="{FF2B5EF4-FFF2-40B4-BE49-F238E27FC236}">
                    <a16:creationId xmlns:a16="http://schemas.microsoft.com/office/drawing/2014/main" id="{A01FA04F-C0B3-481F-9F7E-C4B3CE7F2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371" t="63480" r="17840" b="8151"/>
              <a:stretch/>
            </p:blipFill>
            <p:spPr>
              <a:xfrm>
                <a:off x="809625" y="1411285"/>
                <a:ext cx="3371849" cy="771526"/>
              </a:xfrm>
              <a:prstGeom prst="rect">
                <a:avLst/>
              </a:prstGeom>
            </p:spPr>
          </p:pic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B44D9253-3C19-4F2D-8422-095596CA6631}"/>
                  </a:ext>
                </a:extLst>
              </p:cNvPr>
              <p:cNvSpPr/>
              <p:nvPr/>
            </p:nvSpPr>
            <p:spPr>
              <a:xfrm>
                <a:off x="2438397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CDE21C8-8CF5-451B-9333-381B579DEE35}"/>
                  </a:ext>
                </a:extLst>
              </p:cNvPr>
              <p:cNvSpPr/>
              <p:nvPr/>
            </p:nvSpPr>
            <p:spPr>
              <a:xfrm>
                <a:off x="3448046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1" name="그림 360">
                <a:extLst>
                  <a:ext uri="{FF2B5EF4-FFF2-40B4-BE49-F238E27FC236}">
                    <a16:creationId xmlns:a16="http://schemas.microsoft.com/office/drawing/2014/main" id="{FE5D2A57-F6B6-49CD-8DDF-ED7E11B4E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336" t="16431" r="68018" b="72014"/>
              <a:stretch/>
            </p:blipFill>
            <p:spPr>
              <a:xfrm>
                <a:off x="2495545" y="1667666"/>
                <a:ext cx="238127" cy="314255"/>
              </a:xfrm>
              <a:prstGeom prst="rect">
                <a:avLst/>
              </a:prstGeom>
            </p:spPr>
          </p:pic>
          <p:pic>
            <p:nvPicPr>
              <p:cNvPr id="362" name="그림 361">
                <a:extLst>
                  <a:ext uri="{FF2B5EF4-FFF2-40B4-BE49-F238E27FC236}">
                    <a16:creationId xmlns:a16="http://schemas.microsoft.com/office/drawing/2014/main" id="{1FD1C67A-F17A-4B7D-B066-80ED1EAAC3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336" t="16431" r="68018" b="72014"/>
              <a:stretch/>
            </p:blipFill>
            <p:spPr>
              <a:xfrm>
                <a:off x="3495669" y="1667666"/>
                <a:ext cx="238127" cy="314255"/>
              </a:xfrm>
              <a:prstGeom prst="rect">
                <a:avLst/>
              </a:prstGeom>
            </p:spPr>
          </p:pic>
        </p:grp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077E4FB4-F3A5-4422-BFAD-5B029405ED33}"/>
                </a:ext>
              </a:extLst>
            </p:cNvPr>
            <p:cNvSpPr/>
            <p:nvPr/>
          </p:nvSpPr>
          <p:spPr>
            <a:xfrm>
              <a:off x="4873701" y="378256"/>
              <a:ext cx="372317" cy="19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7" name="그림 356">
              <a:extLst>
                <a:ext uri="{FF2B5EF4-FFF2-40B4-BE49-F238E27FC236}">
                  <a16:creationId xmlns:a16="http://schemas.microsoft.com/office/drawing/2014/main" id="{A8E1219C-4BF6-4C23-B6FB-46D1DF156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3292" y="313812"/>
              <a:ext cx="314325" cy="276225"/>
            </a:xfrm>
            <a:prstGeom prst="rect">
              <a:avLst/>
            </a:prstGeom>
          </p:spPr>
        </p:pic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A260F1D-C7E0-4FEB-95AE-C64677C3539E}"/>
              </a:ext>
            </a:extLst>
          </p:cNvPr>
          <p:cNvGrpSpPr/>
          <p:nvPr/>
        </p:nvGrpSpPr>
        <p:grpSpPr>
          <a:xfrm>
            <a:off x="5192349" y="1785582"/>
            <a:ext cx="2042762" cy="458173"/>
            <a:chOff x="4307931" y="68236"/>
            <a:chExt cx="2790613" cy="683665"/>
          </a:xfrm>
        </p:grpSpPr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6B4FB726-C6F9-465C-B499-E3689E25A959}"/>
                </a:ext>
              </a:extLst>
            </p:cNvPr>
            <p:cNvGrpSpPr/>
            <p:nvPr/>
          </p:nvGrpSpPr>
          <p:grpSpPr>
            <a:xfrm>
              <a:off x="4307931" y="68236"/>
              <a:ext cx="2790613" cy="683665"/>
              <a:chOff x="809625" y="1411285"/>
              <a:chExt cx="3371849" cy="771526"/>
            </a:xfrm>
          </p:grpSpPr>
          <p:pic>
            <p:nvPicPr>
              <p:cNvPr id="367" name="그림 366">
                <a:extLst>
                  <a:ext uri="{FF2B5EF4-FFF2-40B4-BE49-F238E27FC236}">
                    <a16:creationId xmlns:a16="http://schemas.microsoft.com/office/drawing/2014/main" id="{20B53ACA-E573-44D2-BB33-D238C45747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6371" t="63480" r="17840" b="8151"/>
              <a:stretch/>
            </p:blipFill>
            <p:spPr>
              <a:xfrm>
                <a:off x="809625" y="1411285"/>
                <a:ext cx="3371849" cy="771526"/>
              </a:xfrm>
              <a:prstGeom prst="rect">
                <a:avLst/>
              </a:prstGeom>
            </p:spPr>
          </p:pic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053687BE-383A-4DB6-B367-59F8B0867801}"/>
                  </a:ext>
                </a:extLst>
              </p:cNvPr>
              <p:cNvSpPr/>
              <p:nvPr/>
            </p:nvSpPr>
            <p:spPr>
              <a:xfrm>
                <a:off x="2438397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CC78F86E-4262-488E-8D82-D48DA19A4814}"/>
                  </a:ext>
                </a:extLst>
              </p:cNvPr>
              <p:cNvSpPr/>
              <p:nvPr/>
            </p:nvSpPr>
            <p:spPr>
              <a:xfrm>
                <a:off x="3448046" y="1706560"/>
                <a:ext cx="514351" cy="236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0" name="그림 369">
                <a:extLst>
                  <a:ext uri="{FF2B5EF4-FFF2-40B4-BE49-F238E27FC236}">
                    <a16:creationId xmlns:a16="http://schemas.microsoft.com/office/drawing/2014/main" id="{4F00167B-ABDD-4714-BB67-E79665426B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336" t="16431" r="68018" b="72014"/>
              <a:stretch/>
            </p:blipFill>
            <p:spPr>
              <a:xfrm>
                <a:off x="2495545" y="1667666"/>
                <a:ext cx="238127" cy="314255"/>
              </a:xfrm>
              <a:prstGeom prst="rect">
                <a:avLst/>
              </a:prstGeom>
            </p:spPr>
          </p:pic>
          <p:pic>
            <p:nvPicPr>
              <p:cNvPr id="371" name="그림 370">
                <a:extLst>
                  <a:ext uri="{FF2B5EF4-FFF2-40B4-BE49-F238E27FC236}">
                    <a16:creationId xmlns:a16="http://schemas.microsoft.com/office/drawing/2014/main" id="{D94538AA-4A96-4336-A862-EC067105FD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7336" t="16431" r="68018" b="72014"/>
              <a:stretch/>
            </p:blipFill>
            <p:spPr>
              <a:xfrm>
                <a:off x="3495669" y="1667666"/>
                <a:ext cx="238127" cy="314255"/>
              </a:xfrm>
              <a:prstGeom prst="rect">
                <a:avLst/>
              </a:prstGeom>
            </p:spPr>
          </p:pic>
        </p:grp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329888AE-F071-4F8A-8BC4-BF8C5863A199}"/>
                </a:ext>
              </a:extLst>
            </p:cNvPr>
            <p:cNvSpPr/>
            <p:nvPr/>
          </p:nvSpPr>
          <p:spPr>
            <a:xfrm>
              <a:off x="4873701" y="378256"/>
              <a:ext cx="372317" cy="19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6" name="그림 365">
              <a:extLst>
                <a:ext uri="{FF2B5EF4-FFF2-40B4-BE49-F238E27FC236}">
                  <a16:creationId xmlns:a16="http://schemas.microsoft.com/office/drawing/2014/main" id="{26AAB1F6-63FA-4B47-8B85-A3AADA1CC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3292" y="313812"/>
              <a:ext cx="314325" cy="276225"/>
            </a:xfrm>
            <a:prstGeom prst="rect">
              <a:avLst/>
            </a:prstGeom>
          </p:spPr>
        </p:pic>
      </p:grpSp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E711D3BC-4E1C-43B1-BDE5-D008DD6024CB}"/>
              </a:ext>
            </a:extLst>
          </p:cNvPr>
          <p:cNvCxnSpPr>
            <a:cxnSpLocks/>
          </p:cNvCxnSpPr>
          <p:nvPr/>
        </p:nvCxnSpPr>
        <p:spPr>
          <a:xfrm flipV="1">
            <a:off x="5770541" y="2326410"/>
            <a:ext cx="503720" cy="83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4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790615" y="2949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581780" y="3946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53A60D8B-9D47-4C86-A027-1833B3FEE38F}"/>
              </a:ext>
            </a:extLst>
          </p:cNvPr>
          <p:cNvSpPr txBox="1"/>
          <p:nvPr/>
        </p:nvSpPr>
        <p:spPr>
          <a:xfrm>
            <a:off x="6429215" y="2040175"/>
            <a:ext cx="5229166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latent vector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arcface</a:t>
            </a:r>
            <a:r>
              <a:rPr lang="ko-KR" altLang="en-US" sz="1600" dirty="0"/>
              <a:t>를 적용해 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 latent vector</a:t>
            </a:r>
            <a:r>
              <a:rPr lang="ko-KR" altLang="en-US" sz="1600" dirty="0"/>
              <a:t>와 </a:t>
            </a:r>
            <a:r>
              <a:rPr lang="en-US" altLang="ko-KR" sz="1600" dirty="0"/>
              <a:t>signal latent vector</a:t>
            </a:r>
            <a:r>
              <a:rPr lang="ko-KR" altLang="en-US" sz="1600" dirty="0"/>
              <a:t> 사이의 거리를 벌림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=&gt; Transformer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s, f</a:t>
            </a:r>
            <a:r>
              <a:rPr lang="ko-KR" altLang="en-US" sz="1600" dirty="0"/>
              <a:t> 따로 </a:t>
            </a:r>
            <a:r>
              <a:rPr lang="en-US" altLang="ko-KR" sz="1600" dirty="0"/>
              <a:t>Self-attention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/>
              <a:t>각 </a:t>
            </a:r>
            <a:r>
              <a:rPr lang="en-US" altLang="ko-KR" sz="1600" dirty="0"/>
              <a:t>CLS</a:t>
            </a:r>
            <a:r>
              <a:rPr lang="ko-KR" altLang="en-US" sz="1600" dirty="0"/>
              <a:t>를 </a:t>
            </a:r>
            <a:r>
              <a:rPr lang="en-US" altLang="ko-KR" sz="1600" dirty="0"/>
              <a:t>1D decoder</a:t>
            </a:r>
            <a:r>
              <a:rPr lang="ko-KR" altLang="en-US" sz="1600" dirty="0"/>
              <a:t>에 넣어서 </a:t>
            </a:r>
            <a:r>
              <a:rPr lang="en-US" altLang="ko-KR" sz="1600" dirty="0"/>
              <a:t>signal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AUC: 0.9219</a:t>
            </a:r>
            <a:endParaRPr lang="ko-KR" altLang="en-US" sz="1600" b="1" dirty="0"/>
          </a:p>
        </p:txBody>
      </p:sp>
      <p:sp>
        <p:nvSpPr>
          <p:cNvPr id="113" name="순서도: 수동 연산 112">
            <a:extLst>
              <a:ext uri="{FF2B5EF4-FFF2-40B4-BE49-F238E27FC236}">
                <a16:creationId xmlns:a16="http://schemas.microsoft.com/office/drawing/2014/main" id="{67F03230-DE46-4649-BC66-E24298D95715}"/>
              </a:ext>
            </a:extLst>
          </p:cNvPr>
          <p:cNvSpPr/>
          <p:nvPr/>
        </p:nvSpPr>
        <p:spPr>
          <a:xfrm rot="10800000">
            <a:off x="2313632" y="540784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순서도: 수동 연산 113">
            <a:extLst>
              <a:ext uri="{FF2B5EF4-FFF2-40B4-BE49-F238E27FC236}">
                <a16:creationId xmlns:a16="http://schemas.microsoft.com/office/drawing/2014/main" id="{5E549197-6F9E-454D-98AF-F38097204A78}"/>
              </a:ext>
            </a:extLst>
          </p:cNvPr>
          <p:cNvSpPr/>
          <p:nvPr/>
        </p:nvSpPr>
        <p:spPr>
          <a:xfrm rot="10800000">
            <a:off x="3981658" y="5407844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A407F9F-A8E3-41C9-8CAD-22C2BEA3ACC9}"/>
              </a:ext>
            </a:extLst>
          </p:cNvPr>
          <p:cNvSpPr/>
          <p:nvPr/>
        </p:nvSpPr>
        <p:spPr>
          <a:xfrm>
            <a:off x="1950602" y="4441689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9B6805E-0D58-49A0-B538-9ACC8DEE7D14}"/>
              </a:ext>
            </a:extLst>
          </p:cNvPr>
          <p:cNvSpPr/>
          <p:nvPr/>
        </p:nvSpPr>
        <p:spPr>
          <a:xfrm>
            <a:off x="1950602" y="3881677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92A391-3CB2-4B29-B9BC-01EBAAF66D65}"/>
              </a:ext>
            </a:extLst>
          </p:cNvPr>
          <p:cNvSpPr/>
          <p:nvPr/>
        </p:nvSpPr>
        <p:spPr>
          <a:xfrm>
            <a:off x="1950602" y="3559126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6B6EA2D-4011-4797-A446-2CDF89DB9E54}"/>
              </a:ext>
            </a:extLst>
          </p:cNvPr>
          <p:cNvSpPr/>
          <p:nvPr/>
        </p:nvSpPr>
        <p:spPr>
          <a:xfrm>
            <a:off x="1950602" y="299911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34E63B3-79AD-4B4D-B758-40C83524A012}"/>
              </a:ext>
            </a:extLst>
          </p:cNvPr>
          <p:cNvSpPr/>
          <p:nvPr/>
        </p:nvSpPr>
        <p:spPr>
          <a:xfrm>
            <a:off x="3618628" y="4441689"/>
            <a:ext cx="1393820" cy="23746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Linear(1→64→128)</a:t>
            </a:r>
            <a:endParaRPr lang="ko-KR" altLang="en-US" sz="1100" dirty="0"/>
          </a:p>
        </p:txBody>
      </p:sp>
      <p:sp>
        <p:nvSpPr>
          <p:cNvPr id="120" name="순서도: 수동 연산 119">
            <a:extLst>
              <a:ext uri="{FF2B5EF4-FFF2-40B4-BE49-F238E27FC236}">
                <a16:creationId xmlns:a16="http://schemas.microsoft.com/office/drawing/2014/main" id="{9EC52DC5-D6AC-4F21-AD60-866E26555521}"/>
              </a:ext>
            </a:extLst>
          </p:cNvPr>
          <p:cNvSpPr/>
          <p:nvPr/>
        </p:nvSpPr>
        <p:spPr>
          <a:xfrm>
            <a:off x="2668228" y="156290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80B5D2-F928-4F4B-9AA6-CE7C27D6BFDE}"/>
              </a:ext>
            </a:extLst>
          </p:cNvPr>
          <p:cNvSpPr txBox="1"/>
          <p:nvPr/>
        </p:nvSpPr>
        <p:spPr>
          <a:xfrm>
            <a:off x="2392111" y="6152570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E853DEA-6737-43E6-A577-B3ED350A5618}"/>
              </a:ext>
            </a:extLst>
          </p:cNvPr>
          <p:cNvSpPr txBox="1"/>
          <p:nvPr/>
        </p:nvSpPr>
        <p:spPr>
          <a:xfrm>
            <a:off x="3922956" y="6152570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41E6289-2983-4AAE-9FE6-7DA67AA0FE96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3056800" y="6291070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59D2869-C494-4581-A0A9-ED40DDF817BD}"/>
              </a:ext>
            </a:extLst>
          </p:cNvPr>
          <p:cNvSpPr txBox="1"/>
          <p:nvPr/>
        </p:nvSpPr>
        <p:spPr>
          <a:xfrm>
            <a:off x="3135282" y="6314028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81545DE-8A91-4A11-9753-C337DCCC99CE}"/>
              </a:ext>
            </a:extLst>
          </p:cNvPr>
          <p:cNvCxnSpPr>
            <a:stCxn id="121" idx="0"/>
            <a:endCxn id="113" idx="0"/>
          </p:cNvCxnSpPr>
          <p:nvPr/>
        </p:nvCxnSpPr>
        <p:spPr>
          <a:xfrm flipV="1">
            <a:off x="2724456" y="5911630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F7BBDE9-A267-400D-B517-97AC8F8B9CE5}"/>
              </a:ext>
            </a:extLst>
          </p:cNvPr>
          <p:cNvCxnSpPr/>
          <p:nvPr/>
        </p:nvCxnSpPr>
        <p:spPr>
          <a:xfrm flipV="1">
            <a:off x="4403748" y="5911630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42ECE16-6C34-4CFC-B5FF-E06D2E21CB0B}"/>
              </a:ext>
            </a:extLst>
          </p:cNvPr>
          <p:cNvCxnSpPr>
            <a:cxnSpLocks/>
          </p:cNvCxnSpPr>
          <p:nvPr/>
        </p:nvCxnSpPr>
        <p:spPr>
          <a:xfrm flipH="1" flipV="1">
            <a:off x="2647512" y="4766497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44C7E99-ABF2-48E2-8235-0B0D5701EFF4}"/>
              </a:ext>
            </a:extLst>
          </p:cNvPr>
          <p:cNvCxnSpPr>
            <a:cxnSpLocks/>
          </p:cNvCxnSpPr>
          <p:nvPr/>
        </p:nvCxnSpPr>
        <p:spPr>
          <a:xfrm flipH="1" flipV="1">
            <a:off x="4315538" y="4746777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E432DC4-6CF5-40B3-A6EB-C34FA517D280}"/>
              </a:ext>
            </a:extLst>
          </p:cNvPr>
          <p:cNvSpPr/>
          <p:nvPr/>
        </p:nvSpPr>
        <p:spPr>
          <a:xfrm>
            <a:off x="1950602" y="4215100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1DA586CE-114C-4663-95D9-2BDE479646A2}"/>
              </a:ext>
            </a:extLst>
          </p:cNvPr>
          <p:cNvSpPr/>
          <p:nvPr/>
        </p:nvSpPr>
        <p:spPr>
          <a:xfrm>
            <a:off x="2315167" y="4201632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B97CB17-F1F6-4065-AF38-DDD56699CC95}"/>
              </a:ext>
            </a:extLst>
          </p:cNvPr>
          <p:cNvSpPr/>
          <p:nvPr/>
        </p:nvSpPr>
        <p:spPr>
          <a:xfrm>
            <a:off x="3058337" y="4201632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C61AE30-FD5E-4C71-9F10-97555A32E0C6}"/>
              </a:ext>
            </a:extLst>
          </p:cNvPr>
          <p:cNvSpPr/>
          <p:nvPr/>
        </p:nvSpPr>
        <p:spPr>
          <a:xfrm>
            <a:off x="3618628" y="4201632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348A9815-6049-4C92-B52C-D985536BD9F5}"/>
              </a:ext>
            </a:extLst>
          </p:cNvPr>
          <p:cNvSpPr/>
          <p:nvPr/>
        </p:nvSpPr>
        <p:spPr>
          <a:xfrm>
            <a:off x="3998354" y="4201632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40CC7E7-5312-4D2F-B00E-05C3AD1E1BE4}"/>
              </a:ext>
            </a:extLst>
          </p:cNvPr>
          <p:cNvSpPr/>
          <p:nvPr/>
        </p:nvSpPr>
        <p:spPr>
          <a:xfrm>
            <a:off x="4726363" y="4201632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B13BFD-24CE-415D-8905-540A4BEBF467}"/>
                  </a:ext>
                </a:extLst>
              </p:cNvPr>
              <p:cNvSpPr txBox="1"/>
              <p:nvPr/>
            </p:nvSpPr>
            <p:spPr>
              <a:xfrm>
                <a:off x="2678611" y="4131059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B13BFD-24CE-415D-8905-540A4BEB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611" y="4131059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9C44A3-E2FD-4B23-A7AF-44C0928596E1}"/>
                  </a:ext>
                </a:extLst>
              </p:cNvPr>
              <p:cNvSpPr txBox="1"/>
              <p:nvPr/>
            </p:nvSpPr>
            <p:spPr>
              <a:xfrm>
                <a:off x="4365939" y="4131059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C9C44A3-E2FD-4B23-A7AF-44C092859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39" y="4131059"/>
                <a:ext cx="278923" cy="276999"/>
              </a:xfrm>
              <a:prstGeom prst="rect">
                <a:avLst/>
              </a:prstGeom>
              <a:blipFill>
                <a:blip r:embed="rId5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F5327A-B240-417E-8E85-6480BC60E2A0}"/>
                  </a:ext>
                </a:extLst>
              </p:cNvPr>
              <p:cNvSpPr txBox="1"/>
              <p:nvPr/>
            </p:nvSpPr>
            <p:spPr>
              <a:xfrm>
                <a:off x="3404581" y="3223591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DF5327A-B240-417E-8E85-6480BC60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581" y="3223591"/>
                <a:ext cx="153888" cy="276999"/>
              </a:xfrm>
              <a:prstGeom prst="rect">
                <a:avLst/>
              </a:prstGeom>
              <a:blipFill>
                <a:blip r:embed="rId6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CC9C9FC-BA06-4EDF-BF4B-5246DAA705C9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2093645" y="2177143"/>
            <a:ext cx="863889" cy="61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E3057079-8A62-4CFA-BBF2-2BFD1C41BA22}"/>
              </a:ext>
            </a:extLst>
          </p:cNvPr>
          <p:cNvSpPr/>
          <p:nvPr/>
        </p:nvSpPr>
        <p:spPr>
          <a:xfrm>
            <a:off x="1950602" y="2788354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D52D79-0227-4CBD-B901-189843FBFD98}"/>
              </a:ext>
            </a:extLst>
          </p:cNvPr>
          <p:cNvSpPr txBox="1"/>
          <p:nvPr/>
        </p:nvSpPr>
        <p:spPr>
          <a:xfrm>
            <a:off x="2230736" y="891523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5D07C7F-5A35-4367-A7B6-2D98E24E422D}"/>
              </a:ext>
            </a:extLst>
          </p:cNvPr>
          <p:cNvCxnSpPr>
            <a:cxnSpLocks/>
          </p:cNvCxnSpPr>
          <p:nvPr/>
        </p:nvCxnSpPr>
        <p:spPr>
          <a:xfrm flipH="1" flipV="1">
            <a:off x="2963227" y="1385557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순서도: 수동 연산 141">
            <a:extLst>
              <a:ext uri="{FF2B5EF4-FFF2-40B4-BE49-F238E27FC236}">
                <a16:creationId xmlns:a16="http://schemas.microsoft.com/office/drawing/2014/main" id="{ABA91F71-31C9-4243-BE6B-D8A5754BB5D4}"/>
              </a:ext>
            </a:extLst>
          </p:cNvPr>
          <p:cNvSpPr/>
          <p:nvPr/>
        </p:nvSpPr>
        <p:spPr>
          <a:xfrm rot="10800000">
            <a:off x="1703535" y="156290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A0F9182-C0FB-447E-A91B-B128FF4F618B}"/>
              </a:ext>
            </a:extLst>
          </p:cNvPr>
          <p:cNvSpPr txBox="1"/>
          <p:nvPr/>
        </p:nvSpPr>
        <p:spPr>
          <a:xfrm>
            <a:off x="1855819" y="1662947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A627969-9857-4A19-8B94-E2082CEC3543}"/>
              </a:ext>
            </a:extLst>
          </p:cNvPr>
          <p:cNvSpPr txBox="1"/>
          <p:nvPr/>
        </p:nvSpPr>
        <p:spPr>
          <a:xfrm>
            <a:off x="1126411" y="613840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01E416-D83F-4FE9-A640-370316EE8A2B}"/>
              </a:ext>
            </a:extLst>
          </p:cNvPr>
          <p:cNvSpPr txBox="1"/>
          <p:nvPr/>
        </p:nvSpPr>
        <p:spPr>
          <a:xfrm>
            <a:off x="1397391" y="476649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8841F7-7B57-4A9C-B07E-BF8C59983240}"/>
              </a:ext>
            </a:extLst>
          </p:cNvPr>
          <p:cNvSpPr txBox="1"/>
          <p:nvPr/>
        </p:nvSpPr>
        <p:spPr>
          <a:xfrm>
            <a:off x="551681" y="417293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E798C4B-BD3D-4AA0-A804-2328CAE4179E}"/>
              </a:ext>
            </a:extLst>
          </p:cNvPr>
          <p:cNvSpPr txBox="1"/>
          <p:nvPr/>
        </p:nvSpPr>
        <p:spPr>
          <a:xfrm>
            <a:off x="551681" y="274600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05B8022-B11E-44AB-BBBD-5342E149027E}"/>
              </a:ext>
            </a:extLst>
          </p:cNvPr>
          <p:cNvSpPr txBox="1"/>
          <p:nvPr/>
        </p:nvSpPr>
        <p:spPr>
          <a:xfrm>
            <a:off x="1019415" y="125663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A416D47-6105-4BCC-8BCD-E2AFAFEA7037}"/>
              </a:ext>
            </a:extLst>
          </p:cNvPr>
          <p:cNvSpPr txBox="1"/>
          <p:nvPr/>
        </p:nvSpPr>
        <p:spPr>
          <a:xfrm>
            <a:off x="5228746" y="6138401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83EC81B-E13A-4AE4-A8DD-855E1220CF9F}"/>
              </a:ext>
            </a:extLst>
          </p:cNvPr>
          <p:cNvSpPr txBox="1"/>
          <p:nvPr/>
        </p:nvSpPr>
        <p:spPr>
          <a:xfrm>
            <a:off x="4586964" y="4778275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69D0BF2-5A23-45C9-9B99-D072AAC245E3}"/>
              </a:ext>
            </a:extLst>
          </p:cNvPr>
          <p:cNvSpPr txBox="1"/>
          <p:nvPr/>
        </p:nvSpPr>
        <p:spPr>
          <a:xfrm>
            <a:off x="4929128" y="417293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41DD5DD-087D-4A85-8502-DF856DD1061C}"/>
              </a:ext>
            </a:extLst>
          </p:cNvPr>
          <p:cNvSpPr txBox="1"/>
          <p:nvPr/>
        </p:nvSpPr>
        <p:spPr>
          <a:xfrm>
            <a:off x="551681" y="387450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E723AEB2-96A8-4B6A-89F0-3AB51E2A763F}"/>
              </a:ext>
            </a:extLst>
          </p:cNvPr>
          <p:cNvSpPr/>
          <p:nvPr/>
        </p:nvSpPr>
        <p:spPr>
          <a:xfrm>
            <a:off x="3628932" y="2772262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C8F3390-7D25-46D4-B63A-787028DB58B5}"/>
              </a:ext>
            </a:extLst>
          </p:cNvPr>
          <p:cNvCxnSpPr>
            <a:cxnSpLocks/>
            <a:stCxn id="153" idx="0"/>
          </p:cNvCxnSpPr>
          <p:nvPr/>
        </p:nvCxnSpPr>
        <p:spPr>
          <a:xfrm flipH="1" flipV="1">
            <a:off x="3135282" y="2211861"/>
            <a:ext cx="636693" cy="5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B937F26-9147-40C1-B639-0229D573FB40}"/>
              </a:ext>
            </a:extLst>
          </p:cNvPr>
          <p:cNvCxnSpPr>
            <a:cxnSpLocks/>
          </p:cNvCxnSpPr>
          <p:nvPr/>
        </p:nvCxnSpPr>
        <p:spPr>
          <a:xfrm flipH="1" flipV="1">
            <a:off x="3195711" y="1385557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0E5338-40F9-4F62-9CD2-0F143861358A}"/>
              </a:ext>
            </a:extLst>
          </p:cNvPr>
          <p:cNvSpPr txBox="1"/>
          <p:nvPr/>
        </p:nvSpPr>
        <p:spPr>
          <a:xfrm>
            <a:off x="3034176" y="891523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8674FC0-C119-4BAF-8D61-EACF73500D84}"/>
              </a:ext>
            </a:extLst>
          </p:cNvPr>
          <p:cNvSpPr/>
          <p:nvPr/>
        </p:nvSpPr>
        <p:spPr>
          <a:xfrm>
            <a:off x="3969825" y="5081415"/>
            <a:ext cx="788654" cy="213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arcface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D2D739-E6D7-4C1E-ADC2-0C1DDA0152C3}"/>
              </a:ext>
            </a:extLst>
          </p:cNvPr>
          <p:cNvSpPr/>
          <p:nvPr/>
        </p:nvSpPr>
        <p:spPr>
          <a:xfrm>
            <a:off x="2331733" y="5081415"/>
            <a:ext cx="725067" cy="2030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arcface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2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Transformer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7A1AAF-438C-43DD-B043-971B42DD8FA2}"/>
              </a:ext>
            </a:extLst>
          </p:cNvPr>
          <p:cNvSpPr txBox="1"/>
          <p:nvPr/>
        </p:nvSpPr>
        <p:spPr>
          <a:xfrm>
            <a:off x="770838" y="1074974"/>
            <a:ext cx="532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Multimodal </a:t>
            </a:r>
            <a:r>
              <a:rPr lang="ko-KR" altLang="en-US" dirty="0"/>
              <a:t>모델 구조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4E4B0-03A1-42FF-84F9-640CAE7F81F7}"/>
              </a:ext>
            </a:extLst>
          </p:cNvPr>
          <p:cNvSpPr txBox="1"/>
          <p:nvPr/>
        </p:nvSpPr>
        <p:spPr>
          <a:xfrm>
            <a:off x="6787868" y="2282812"/>
            <a:ext cx="4835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FE5D2F"/>
                </a:solidFill>
              </a:rPr>
              <a:t>freq</a:t>
            </a:r>
            <a:r>
              <a:rPr lang="en-US" altLang="ko-KR" b="1" dirty="0">
                <a:solidFill>
                  <a:srgbClr val="FE5D2F"/>
                </a:solidFill>
              </a:rPr>
              <a:t>, signal</a:t>
            </a:r>
            <a:r>
              <a:rPr lang="ko-KR" altLang="en-US" b="1" dirty="0">
                <a:solidFill>
                  <a:srgbClr val="FE5D2F"/>
                </a:solidFill>
              </a:rPr>
              <a:t>의 </a:t>
            </a:r>
            <a:r>
              <a:rPr lang="en-US" altLang="ko-KR" b="1" dirty="0">
                <a:solidFill>
                  <a:srgbClr val="FE5D2F"/>
                </a:solidFill>
              </a:rPr>
              <a:t>distribution matching</a:t>
            </a:r>
            <a:r>
              <a:rPr lang="ko-KR" altLang="en-US" b="1" dirty="0">
                <a:solidFill>
                  <a:srgbClr val="FE5D2F"/>
                </a:solidFill>
              </a:rPr>
              <a:t>을 </a:t>
            </a:r>
            <a:endParaRPr lang="en-US" altLang="ko-KR" b="1" dirty="0">
              <a:solidFill>
                <a:srgbClr val="FE5D2F"/>
              </a:solidFill>
            </a:endParaRPr>
          </a:p>
          <a:p>
            <a:r>
              <a:rPr lang="en-US" altLang="ko-KR" b="1" dirty="0">
                <a:solidFill>
                  <a:srgbClr val="FE5D2F"/>
                </a:solidFill>
              </a:rPr>
              <a:t>    </a:t>
            </a:r>
            <a:r>
              <a:rPr lang="ko-KR" altLang="en-US" b="1" dirty="0">
                <a:solidFill>
                  <a:srgbClr val="FE5D2F"/>
                </a:solidFill>
              </a:rPr>
              <a:t>위해 </a:t>
            </a:r>
            <a:r>
              <a:rPr lang="en-US" altLang="ko-KR" b="1" dirty="0">
                <a:solidFill>
                  <a:srgbClr val="FE5D2F"/>
                </a:solidFill>
              </a:rPr>
              <a:t>linear </a:t>
            </a:r>
            <a:r>
              <a:rPr lang="ko-KR" altLang="en-US" b="1" dirty="0">
                <a:solidFill>
                  <a:srgbClr val="FE5D2F"/>
                </a:solidFill>
              </a:rPr>
              <a:t>단에서 </a:t>
            </a:r>
            <a:r>
              <a:rPr lang="en-US" altLang="ko-KR" b="1" dirty="0">
                <a:solidFill>
                  <a:srgbClr val="FE5D2F"/>
                </a:solidFill>
              </a:rPr>
              <a:t>feature</a:t>
            </a:r>
            <a:r>
              <a:rPr lang="ko-KR" altLang="en-US" b="1" dirty="0">
                <a:solidFill>
                  <a:srgbClr val="FE5D2F"/>
                </a:solidFill>
              </a:rPr>
              <a:t>를 먼저 </a:t>
            </a:r>
            <a:r>
              <a:rPr lang="en-US" altLang="ko-KR" b="1" dirty="0">
                <a:solidFill>
                  <a:srgbClr val="FE5D2F"/>
                </a:solidFill>
              </a:rPr>
              <a:t>fusion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2. Transformer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를 통한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feature fusion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3. Signal generation</a:t>
            </a:r>
          </a:p>
          <a:p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4. Train –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모델이 정상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ECG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특징을 학습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5. Test –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모델을 통과해 만들어진 정상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ECG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에 가까운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signal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과 원본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signal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사이의 차이를 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통해 이상 탐지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ko-KR" dirty="0"/>
          </a:p>
        </p:txBody>
      </p:sp>
      <p:sp>
        <p:nvSpPr>
          <p:cNvPr id="26" name="순서도: 수동 연산 25">
            <a:extLst>
              <a:ext uri="{FF2B5EF4-FFF2-40B4-BE49-F238E27FC236}">
                <a16:creationId xmlns:a16="http://schemas.microsoft.com/office/drawing/2014/main" id="{F2ECD312-1253-4678-99FB-3DBCF29E9380}"/>
              </a:ext>
            </a:extLst>
          </p:cNvPr>
          <p:cNvSpPr/>
          <p:nvPr/>
        </p:nvSpPr>
        <p:spPr>
          <a:xfrm rot="10800000">
            <a:off x="2560201" y="5170000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수동 연산 26">
            <a:extLst>
              <a:ext uri="{FF2B5EF4-FFF2-40B4-BE49-F238E27FC236}">
                <a16:creationId xmlns:a16="http://schemas.microsoft.com/office/drawing/2014/main" id="{A72E46A5-7425-4591-8332-F164CE109125}"/>
              </a:ext>
            </a:extLst>
          </p:cNvPr>
          <p:cNvSpPr/>
          <p:nvPr/>
        </p:nvSpPr>
        <p:spPr>
          <a:xfrm rot="10800000">
            <a:off x="4228227" y="5170000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928B6-791D-4B1B-B091-D378BB5410A4}"/>
              </a:ext>
            </a:extLst>
          </p:cNvPr>
          <p:cNvSpPr/>
          <p:nvPr/>
        </p:nvSpPr>
        <p:spPr>
          <a:xfrm>
            <a:off x="2871263" y="4679430"/>
            <a:ext cx="1735512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linear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feature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fusion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0EA721-552C-4D18-B597-09046E186394}"/>
              </a:ext>
            </a:extLst>
          </p:cNvPr>
          <p:cNvSpPr/>
          <p:nvPr/>
        </p:nvSpPr>
        <p:spPr>
          <a:xfrm>
            <a:off x="2756867" y="3239208"/>
            <a:ext cx="2044052" cy="109178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r>
              <a:rPr lang="ko-KR" altLang="en-US" sz="1200" b="1" dirty="0">
                <a:solidFill>
                  <a:srgbClr val="FF0000"/>
                </a:solidFill>
              </a:rPr>
              <a:t>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feature fusion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순서도: 수동 연산 29">
            <a:extLst>
              <a:ext uri="{FF2B5EF4-FFF2-40B4-BE49-F238E27FC236}">
                <a16:creationId xmlns:a16="http://schemas.microsoft.com/office/drawing/2014/main" id="{049087D8-62F0-47CF-835E-81E981575D33}"/>
              </a:ext>
            </a:extLst>
          </p:cNvPr>
          <p:cNvSpPr/>
          <p:nvPr/>
        </p:nvSpPr>
        <p:spPr>
          <a:xfrm>
            <a:off x="2560201" y="237148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906CE-9EF2-4EE4-8D7E-026AC6562150}"/>
              </a:ext>
            </a:extLst>
          </p:cNvPr>
          <p:cNvSpPr txBox="1"/>
          <p:nvPr/>
        </p:nvSpPr>
        <p:spPr>
          <a:xfrm>
            <a:off x="2638680" y="5914726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7F1B7-D4AE-47EF-BEAA-9078C0171019}"/>
              </a:ext>
            </a:extLst>
          </p:cNvPr>
          <p:cNvSpPr txBox="1"/>
          <p:nvPr/>
        </p:nvSpPr>
        <p:spPr>
          <a:xfrm>
            <a:off x="4169525" y="5914726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029197-DA3F-459B-AF5A-EF4BB2F5EDF6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303369" y="6053226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8394EC-E72C-4215-BF24-9742DD417775}"/>
              </a:ext>
            </a:extLst>
          </p:cNvPr>
          <p:cNvSpPr txBox="1"/>
          <p:nvPr/>
        </p:nvSpPr>
        <p:spPr>
          <a:xfrm>
            <a:off x="3381851" y="6076184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08B418C-F497-40F9-855B-3751EF4AA852}"/>
              </a:ext>
            </a:extLst>
          </p:cNvPr>
          <p:cNvCxnSpPr>
            <a:stCxn id="32" idx="0"/>
            <a:endCxn id="26" idx="0"/>
          </p:cNvCxnSpPr>
          <p:nvPr/>
        </p:nvCxnSpPr>
        <p:spPr>
          <a:xfrm flipV="1">
            <a:off x="2971025" y="5673786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5DC19D-6A11-44CC-BB97-6A0B326E8FF5}"/>
              </a:ext>
            </a:extLst>
          </p:cNvPr>
          <p:cNvCxnSpPr/>
          <p:nvPr/>
        </p:nvCxnSpPr>
        <p:spPr>
          <a:xfrm flipV="1">
            <a:off x="4650317" y="5673786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7671B8A-3687-44CB-ABA2-B0742F0D03D7}"/>
              </a:ext>
            </a:extLst>
          </p:cNvPr>
          <p:cNvSpPr/>
          <p:nvPr/>
        </p:nvSpPr>
        <p:spPr>
          <a:xfrm>
            <a:off x="2751767" y="4419617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EFAC673-7DEB-44B3-9A75-DFC7301D7858}"/>
              </a:ext>
            </a:extLst>
          </p:cNvPr>
          <p:cNvSpPr/>
          <p:nvPr/>
        </p:nvSpPr>
        <p:spPr>
          <a:xfrm>
            <a:off x="3144325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C99ABB-9B7B-4098-9BBE-E97EA66373A3}"/>
                  </a:ext>
                </a:extLst>
              </p:cNvPr>
              <p:cNvSpPr txBox="1"/>
              <p:nvPr/>
            </p:nvSpPr>
            <p:spPr>
              <a:xfrm>
                <a:off x="4053200" y="4334904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C99ABB-9B7B-4098-9BBE-E97EA663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00" y="4334904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2E27B0-FF80-44DA-8BFC-D39936F9FA9C}"/>
              </a:ext>
            </a:extLst>
          </p:cNvPr>
          <p:cNvCxnSpPr>
            <a:cxnSpLocks/>
            <a:stCxn id="58" idx="0"/>
            <a:endCxn id="30" idx="2"/>
          </p:cNvCxnSpPr>
          <p:nvPr/>
        </p:nvCxnSpPr>
        <p:spPr>
          <a:xfrm flipV="1">
            <a:off x="2922803" y="2875270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C13301-4B38-45B7-AD38-2E1CCD09CBB0}"/>
              </a:ext>
            </a:extLst>
          </p:cNvPr>
          <p:cNvSpPr txBox="1"/>
          <p:nvPr/>
        </p:nvSpPr>
        <p:spPr>
          <a:xfrm>
            <a:off x="2501498" y="1732476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E0D7F-72E6-4362-B1B8-DA6CFCD8EBC2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2971024" y="2194141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순서도: 수동 연산 46">
            <a:extLst>
              <a:ext uri="{FF2B5EF4-FFF2-40B4-BE49-F238E27FC236}">
                <a16:creationId xmlns:a16="http://schemas.microsoft.com/office/drawing/2014/main" id="{D14D4BAA-8B2D-4562-A538-446FAE3D2C1A}"/>
              </a:ext>
            </a:extLst>
          </p:cNvPr>
          <p:cNvSpPr/>
          <p:nvPr/>
        </p:nvSpPr>
        <p:spPr>
          <a:xfrm rot="10800000">
            <a:off x="1595508" y="2371484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2F2415-86E2-4280-9434-29BF4FE41F09}"/>
              </a:ext>
            </a:extLst>
          </p:cNvPr>
          <p:cNvSpPr txBox="1"/>
          <p:nvPr/>
        </p:nvSpPr>
        <p:spPr>
          <a:xfrm>
            <a:off x="1747792" y="2471531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5679DA-B874-4109-8848-61276E1C657C}"/>
              </a:ext>
            </a:extLst>
          </p:cNvPr>
          <p:cNvSpPr txBox="1"/>
          <p:nvPr/>
        </p:nvSpPr>
        <p:spPr>
          <a:xfrm>
            <a:off x="1372980" y="5900557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C50258-AE27-48AB-8526-E2FEC84E5FC2}"/>
              </a:ext>
            </a:extLst>
          </p:cNvPr>
          <p:cNvSpPr txBox="1"/>
          <p:nvPr/>
        </p:nvSpPr>
        <p:spPr>
          <a:xfrm>
            <a:off x="1372980" y="492906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157271-9C26-457D-8230-1356A2E2B0C6}"/>
              </a:ext>
            </a:extLst>
          </p:cNvPr>
          <p:cNvSpPr txBox="1"/>
          <p:nvPr/>
        </p:nvSpPr>
        <p:spPr>
          <a:xfrm>
            <a:off x="847201" y="4422841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CB566C-8B02-435C-BCA7-A27191FF4FB1}"/>
              </a:ext>
            </a:extLst>
          </p:cNvPr>
          <p:cNvSpPr txBox="1"/>
          <p:nvPr/>
        </p:nvSpPr>
        <p:spPr>
          <a:xfrm>
            <a:off x="875194" y="299591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B36051-4B47-4E26-9A38-74524AA493D6}"/>
              </a:ext>
            </a:extLst>
          </p:cNvPr>
          <p:cNvSpPr txBox="1"/>
          <p:nvPr/>
        </p:nvSpPr>
        <p:spPr>
          <a:xfrm>
            <a:off x="875194" y="186598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664045-FA36-4B4D-A47B-5A15CBB5108C}"/>
              </a:ext>
            </a:extLst>
          </p:cNvPr>
          <p:cNvSpPr/>
          <p:nvPr/>
        </p:nvSpPr>
        <p:spPr>
          <a:xfrm>
            <a:off x="3518953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2CC6C7A-206C-4500-960C-F3B46D6EE70A}"/>
              </a:ext>
            </a:extLst>
          </p:cNvPr>
          <p:cNvSpPr/>
          <p:nvPr/>
        </p:nvSpPr>
        <p:spPr>
          <a:xfrm>
            <a:off x="4533631" y="4406149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6CB85F-1B82-4072-91EE-CC0AF0E3128C}"/>
              </a:ext>
            </a:extLst>
          </p:cNvPr>
          <p:cNvSpPr/>
          <p:nvPr/>
        </p:nvSpPr>
        <p:spPr>
          <a:xfrm>
            <a:off x="2779760" y="299826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BE1176-5D7C-46E4-B6E4-27BA09A28C14}"/>
              </a:ext>
            </a:extLst>
          </p:cNvPr>
          <p:cNvSpPr txBox="1"/>
          <p:nvPr/>
        </p:nvSpPr>
        <p:spPr>
          <a:xfrm>
            <a:off x="5089457" y="5900557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52330B-A090-4DB5-9DA6-38325026ED1B}"/>
              </a:ext>
            </a:extLst>
          </p:cNvPr>
          <p:cNvSpPr txBox="1"/>
          <p:nvPr/>
        </p:nvSpPr>
        <p:spPr>
          <a:xfrm>
            <a:off x="4819504" y="488265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9A5E506-B34A-4503-860C-3DFCEDA60283}"/>
              </a:ext>
            </a:extLst>
          </p:cNvPr>
          <p:cNvSpPr/>
          <p:nvPr/>
        </p:nvSpPr>
        <p:spPr>
          <a:xfrm>
            <a:off x="3181939" y="299826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5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Linear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fusion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순서도: 수동 연산 63">
            <a:extLst>
              <a:ext uri="{FF2B5EF4-FFF2-40B4-BE49-F238E27FC236}">
                <a16:creationId xmlns:a16="http://schemas.microsoft.com/office/drawing/2014/main" id="{B24F3180-D4E0-4D01-B79F-8BF72CE68BE2}"/>
              </a:ext>
            </a:extLst>
          </p:cNvPr>
          <p:cNvSpPr/>
          <p:nvPr/>
        </p:nvSpPr>
        <p:spPr>
          <a:xfrm rot="10800000">
            <a:off x="4874286" y="5432353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순서도: 수동 연산 64">
            <a:extLst>
              <a:ext uri="{FF2B5EF4-FFF2-40B4-BE49-F238E27FC236}">
                <a16:creationId xmlns:a16="http://schemas.microsoft.com/office/drawing/2014/main" id="{87C43AFD-07B1-48C4-9DCE-86963147784C}"/>
              </a:ext>
            </a:extLst>
          </p:cNvPr>
          <p:cNvSpPr/>
          <p:nvPr/>
        </p:nvSpPr>
        <p:spPr>
          <a:xfrm rot="10800000">
            <a:off x="6542312" y="5432353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AD1FBE-070E-489F-918B-42340C1EA3F1}"/>
              </a:ext>
            </a:extLst>
          </p:cNvPr>
          <p:cNvSpPr/>
          <p:nvPr/>
        </p:nvSpPr>
        <p:spPr>
          <a:xfrm>
            <a:off x="4904047" y="4684774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9131E7-45F2-4209-A1CB-5292066EBDE7}"/>
              </a:ext>
            </a:extLst>
          </p:cNvPr>
          <p:cNvSpPr/>
          <p:nvPr/>
        </p:nvSpPr>
        <p:spPr>
          <a:xfrm>
            <a:off x="5070952" y="2303657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순서도: 수동 연산 67">
            <a:extLst>
              <a:ext uri="{FF2B5EF4-FFF2-40B4-BE49-F238E27FC236}">
                <a16:creationId xmlns:a16="http://schemas.microsoft.com/office/drawing/2014/main" id="{705DC90B-8EF8-4C88-A325-FC7A5E271448}"/>
              </a:ext>
            </a:extLst>
          </p:cNvPr>
          <p:cNvSpPr/>
          <p:nvPr/>
        </p:nvSpPr>
        <p:spPr>
          <a:xfrm>
            <a:off x="4874286" y="1393729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CD60031D-DCFA-46C7-B013-70F38EC2E82E}"/>
              </a:ext>
            </a:extLst>
          </p:cNvPr>
          <p:cNvSpPr txBox="1"/>
          <p:nvPr/>
        </p:nvSpPr>
        <p:spPr>
          <a:xfrm>
            <a:off x="4952765" y="6177079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356B9905-4FFC-4D9F-B12C-594C84887E3C}"/>
              </a:ext>
            </a:extLst>
          </p:cNvPr>
          <p:cNvSpPr txBox="1"/>
          <p:nvPr/>
        </p:nvSpPr>
        <p:spPr>
          <a:xfrm>
            <a:off x="6483610" y="6177079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0BFD8D3-AF2C-4AEC-A9CD-94C588E6BAF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5617454" y="6315579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14">
            <a:extLst>
              <a:ext uri="{FF2B5EF4-FFF2-40B4-BE49-F238E27FC236}">
                <a16:creationId xmlns:a16="http://schemas.microsoft.com/office/drawing/2014/main" id="{EC113429-8C67-4C40-B9DE-C0B8A15729E0}"/>
              </a:ext>
            </a:extLst>
          </p:cNvPr>
          <p:cNvSpPr txBox="1"/>
          <p:nvPr/>
        </p:nvSpPr>
        <p:spPr>
          <a:xfrm>
            <a:off x="5695936" y="6338537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54B5417-AA18-4519-9E7C-7FD2510167CF}"/>
              </a:ext>
            </a:extLst>
          </p:cNvPr>
          <p:cNvCxnSpPr/>
          <p:nvPr/>
        </p:nvCxnSpPr>
        <p:spPr>
          <a:xfrm flipV="1">
            <a:off x="6964402" y="5936139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09DA93-303C-4DC9-B031-165DA0F6F1DC}"/>
              </a:ext>
            </a:extLst>
          </p:cNvPr>
          <p:cNvSpPr/>
          <p:nvPr/>
        </p:nvSpPr>
        <p:spPr>
          <a:xfrm>
            <a:off x="5047055" y="372530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00F8B68-E18F-46C0-B4C4-E0B399CE7AAA}"/>
              </a:ext>
            </a:extLst>
          </p:cNvPr>
          <p:cNvSpPr/>
          <p:nvPr/>
        </p:nvSpPr>
        <p:spPr>
          <a:xfrm>
            <a:off x="5439613" y="371184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19">
                <a:extLst>
                  <a:ext uri="{FF2B5EF4-FFF2-40B4-BE49-F238E27FC236}">
                    <a16:creationId xmlns:a16="http://schemas.microsoft.com/office/drawing/2014/main" id="{827173DA-57C9-488D-90EC-EBA2002AEEF0}"/>
                  </a:ext>
                </a:extLst>
              </p:cNvPr>
              <p:cNvSpPr txBox="1"/>
              <p:nvPr/>
            </p:nvSpPr>
            <p:spPr>
              <a:xfrm>
                <a:off x="6348488" y="364059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19">
                <a:extLst>
                  <a:ext uri="{FF2B5EF4-FFF2-40B4-BE49-F238E27FC236}">
                    <a16:creationId xmlns:a16="http://schemas.microsoft.com/office/drawing/2014/main" id="{827173DA-57C9-488D-90EC-EBA2002A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88" y="3640595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5FEB6A-98E4-4972-AD40-E7E2F9EA4079}"/>
              </a:ext>
            </a:extLst>
          </p:cNvPr>
          <p:cNvCxnSpPr>
            <a:cxnSpLocks/>
            <a:stCxn id="95" idx="0"/>
            <a:endCxn id="68" idx="2"/>
          </p:cNvCxnSpPr>
          <p:nvPr/>
        </p:nvCxnSpPr>
        <p:spPr>
          <a:xfrm flipV="1">
            <a:off x="5236888" y="1897515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22">
            <a:extLst>
              <a:ext uri="{FF2B5EF4-FFF2-40B4-BE49-F238E27FC236}">
                <a16:creationId xmlns:a16="http://schemas.microsoft.com/office/drawing/2014/main" id="{10F55CFF-A12E-44A2-9A88-E97C340EF461}"/>
              </a:ext>
            </a:extLst>
          </p:cNvPr>
          <p:cNvSpPr txBox="1"/>
          <p:nvPr/>
        </p:nvSpPr>
        <p:spPr>
          <a:xfrm>
            <a:off x="4815583" y="754721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E1CB01F-822F-4C1C-941F-24AD701EC56B}"/>
              </a:ext>
            </a:extLst>
          </p:cNvPr>
          <p:cNvCxnSpPr>
            <a:cxnSpLocks/>
            <a:stCxn id="68" idx="0"/>
            <a:endCxn id="81" idx="2"/>
          </p:cNvCxnSpPr>
          <p:nvPr/>
        </p:nvCxnSpPr>
        <p:spPr>
          <a:xfrm flipH="1" flipV="1">
            <a:off x="5285109" y="1216386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수동 연산 84">
            <a:extLst>
              <a:ext uri="{FF2B5EF4-FFF2-40B4-BE49-F238E27FC236}">
                <a16:creationId xmlns:a16="http://schemas.microsoft.com/office/drawing/2014/main" id="{C72D14AA-4F4D-4D32-9917-6A0CA751653B}"/>
              </a:ext>
            </a:extLst>
          </p:cNvPr>
          <p:cNvSpPr/>
          <p:nvPr/>
        </p:nvSpPr>
        <p:spPr>
          <a:xfrm rot="10800000">
            <a:off x="3909593" y="1393729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xtBox 29">
            <a:extLst>
              <a:ext uri="{FF2B5EF4-FFF2-40B4-BE49-F238E27FC236}">
                <a16:creationId xmlns:a16="http://schemas.microsoft.com/office/drawing/2014/main" id="{24732F0D-39D5-4E01-B156-E12D66EB1395}"/>
              </a:ext>
            </a:extLst>
          </p:cNvPr>
          <p:cNvSpPr txBox="1"/>
          <p:nvPr/>
        </p:nvSpPr>
        <p:spPr>
          <a:xfrm>
            <a:off x="4061877" y="1493776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30">
            <a:extLst>
              <a:ext uri="{FF2B5EF4-FFF2-40B4-BE49-F238E27FC236}">
                <a16:creationId xmlns:a16="http://schemas.microsoft.com/office/drawing/2014/main" id="{9DAF2EB8-45C9-45A7-A215-5145BC05F1CE}"/>
              </a:ext>
            </a:extLst>
          </p:cNvPr>
          <p:cNvSpPr txBox="1"/>
          <p:nvPr/>
        </p:nvSpPr>
        <p:spPr>
          <a:xfrm>
            <a:off x="3578525" y="6161578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31">
            <a:extLst>
              <a:ext uri="{FF2B5EF4-FFF2-40B4-BE49-F238E27FC236}">
                <a16:creationId xmlns:a16="http://schemas.microsoft.com/office/drawing/2014/main" id="{F33F3372-1C79-42C4-8F9F-55C09C215C3C}"/>
              </a:ext>
            </a:extLst>
          </p:cNvPr>
          <p:cNvSpPr txBox="1"/>
          <p:nvPr/>
        </p:nvSpPr>
        <p:spPr>
          <a:xfrm>
            <a:off x="3295647" y="364332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32">
            <a:extLst>
              <a:ext uri="{FF2B5EF4-FFF2-40B4-BE49-F238E27FC236}">
                <a16:creationId xmlns:a16="http://schemas.microsoft.com/office/drawing/2014/main" id="{33953F7C-038F-40F3-B561-0E73E49E3DC7}"/>
              </a:ext>
            </a:extLst>
          </p:cNvPr>
          <p:cNvSpPr txBox="1"/>
          <p:nvPr/>
        </p:nvSpPr>
        <p:spPr>
          <a:xfrm>
            <a:off x="3189279" y="201816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33">
            <a:extLst>
              <a:ext uri="{FF2B5EF4-FFF2-40B4-BE49-F238E27FC236}">
                <a16:creationId xmlns:a16="http://schemas.microsoft.com/office/drawing/2014/main" id="{B0B1E935-66B0-4C75-B7CC-065ABE112E2B}"/>
              </a:ext>
            </a:extLst>
          </p:cNvPr>
          <p:cNvSpPr txBox="1"/>
          <p:nvPr/>
        </p:nvSpPr>
        <p:spPr>
          <a:xfrm>
            <a:off x="3189279" y="888232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6D5397A-8725-4509-A4E9-13EA518A0D2F}"/>
              </a:ext>
            </a:extLst>
          </p:cNvPr>
          <p:cNvSpPr/>
          <p:nvPr/>
        </p:nvSpPr>
        <p:spPr>
          <a:xfrm>
            <a:off x="5814241" y="371184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F0F61ED-4055-4C90-A737-CA30119F4ABE}"/>
              </a:ext>
            </a:extLst>
          </p:cNvPr>
          <p:cNvSpPr/>
          <p:nvPr/>
        </p:nvSpPr>
        <p:spPr>
          <a:xfrm>
            <a:off x="6828919" y="371184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7BA3339-8822-4257-82C8-C2A57A409D02}"/>
              </a:ext>
            </a:extLst>
          </p:cNvPr>
          <p:cNvSpPr/>
          <p:nvPr/>
        </p:nvSpPr>
        <p:spPr>
          <a:xfrm>
            <a:off x="5093845" y="2020513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8BCDCF7-A98A-41BA-9697-2A656355AA92}"/>
              </a:ext>
            </a:extLst>
          </p:cNvPr>
          <p:cNvSpPr txBox="1"/>
          <p:nvPr/>
        </p:nvSpPr>
        <p:spPr>
          <a:xfrm>
            <a:off x="7650046" y="6161578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38">
            <a:extLst>
              <a:ext uri="{FF2B5EF4-FFF2-40B4-BE49-F238E27FC236}">
                <a16:creationId xmlns:a16="http://schemas.microsoft.com/office/drawing/2014/main" id="{AA880A71-55FE-484E-86B4-C9BAFAA69E85}"/>
              </a:ext>
            </a:extLst>
          </p:cNvPr>
          <p:cNvSpPr txBox="1"/>
          <p:nvPr/>
        </p:nvSpPr>
        <p:spPr>
          <a:xfrm>
            <a:off x="6481038" y="515968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96A0B07-E29F-4CBC-8C61-FB31B143983D}"/>
              </a:ext>
            </a:extLst>
          </p:cNvPr>
          <p:cNvSpPr/>
          <p:nvPr/>
        </p:nvSpPr>
        <p:spPr>
          <a:xfrm>
            <a:off x="5496024" y="2020513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50E9A7A1-26E1-49EC-AB02-F46DE197EF30}"/>
              </a:ext>
            </a:extLst>
          </p:cNvPr>
          <p:cNvSpPr txBox="1"/>
          <p:nvPr/>
        </p:nvSpPr>
        <p:spPr>
          <a:xfrm>
            <a:off x="4810076" y="515968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D1A5A4-63D8-4BA1-95DC-C27530557FDE}"/>
              </a:ext>
            </a:extLst>
          </p:cNvPr>
          <p:cNvSpPr/>
          <p:nvPr/>
        </p:nvSpPr>
        <p:spPr>
          <a:xfrm>
            <a:off x="5093845" y="3979382"/>
            <a:ext cx="2044049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55EA12-EB49-4BF1-A385-06902670823A}"/>
              </a:ext>
            </a:extLst>
          </p:cNvPr>
          <p:cNvSpPr/>
          <p:nvPr/>
        </p:nvSpPr>
        <p:spPr>
          <a:xfrm>
            <a:off x="6627411" y="4725182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155AF3-886E-4A1B-B87A-47EE65A304D8}"/>
              </a:ext>
            </a:extLst>
          </p:cNvPr>
          <p:cNvSpPr/>
          <p:nvPr/>
        </p:nvSpPr>
        <p:spPr>
          <a:xfrm>
            <a:off x="5070952" y="2739701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A1A0DE-3506-4F20-AE6B-E4F69AFD5F11}"/>
              </a:ext>
            </a:extLst>
          </p:cNvPr>
          <p:cNvSpPr/>
          <p:nvPr/>
        </p:nvSpPr>
        <p:spPr>
          <a:xfrm>
            <a:off x="5070952" y="3176909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218B03-113F-47E1-BBF3-DDE07A27AA6E}"/>
              </a:ext>
            </a:extLst>
          </p:cNvPr>
          <p:cNvCxnSpPr/>
          <p:nvPr/>
        </p:nvCxnSpPr>
        <p:spPr>
          <a:xfrm flipV="1">
            <a:off x="5285110" y="5936139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C7DFBED-5A07-47FF-8BA6-2CCDFBBF1DFF}"/>
              </a:ext>
            </a:extLst>
          </p:cNvPr>
          <p:cNvCxnSpPr>
            <a:cxnSpLocks/>
          </p:cNvCxnSpPr>
          <p:nvPr/>
        </p:nvCxnSpPr>
        <p:spPr>
          <a:xfrm flipV="1">
            <a:off x="5333140" y="4415418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59393B-1D43-4C69-B2A3-C4D09B639F26}"/>
              </a:ext>
            </a:extLst>
          </p:cNvPr>
          <p:cNvCxnSpPr>
            <a:cxnSpLocks/>
          </p:cNvCxnSpPr>
          <p:nvPr/>
        </p:nvCxnSpPr>
        <p:spPr>
          <a:xfrm flipV="1">
            <a:off x="7038236" y="4462519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18B250C-FD5A-4CC4-A454-AF10CE4365F9}"/>
              </a:ext>
            </a:extLst>
          </p:cNvPr>
          <p:cNvSpPr txBox="1"/>
          <p:nvPr/>
        </p:nvSpPr>
        <p:spPr>
          <a:xfrm>
            <a:off x="9225243" y="3739924"/>
            <a:ext cx="25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AUC :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0.9399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88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Linear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fusion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순서도: 수동 연산 63">
            <a:extLst>
              <a:ext uri="{FF2B5EF4-FFF2-40B4-BE49-F238E27FC236}">
                <a16:creationId xmlns:a16="http://schemas.microsoft.com/office/drawing/2014/main" id="{B24F3180-D4E0-4D01-B79F-8BF72CE68BE2}"/>
              </a:ext>
            </a:extLst>
          </p:cNvPr>
          <p:cNvSpPr/>
          <p:nvPr/>
        </p:nvSpPr>
        <p:spPr>
          <a:xfrm rot="10800000">
            <a:off x="4640634" y="5234741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순서도: 수동 연산 64">
            <a:extLst>
              <a:ext uri="{FF2B5EF4-FFF2-40B4-BE49-F238E27FC236}">
                <a16:creationId xmlns:a16="http://schemas.microsoft.com/office/drawing/2014/main" id="{87C43AFD-07B1-48C4-9DCE-86963147784C}"/>
              </a:ext>
            </a:extLst>
          </p:cNvPr>
          <p:cNvSpPr/>
          <p:nvPr/>
        </p:nvSpPr>
        <p:spPr>
          <a:xfrm rot="10800000">
            <a:off x="6308660" y="5234741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9131E7-45F2-4209-A1CB-5292066EBDE7}"/>
              </a:ext>
            </a:extLst>
          </p:cNvPr>
          <p:cNvSpPr/>
          <p:nvPr/>
        </p:nvSpPr>
        <p:spPr>
          <a:xfrm>
            <a:off x="4837300" y="2783444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순서도: 수동 연산 67">
            <a:extLst>
              <a:ext uri="{FF2B5EF4-FFF2-40B4-BE49-F238E27FC236}">
                <a16:creationId xmlns:a16="http://schemas.microsoft.com/office/drawing/2014/main" id="{705DC90B-8EF8-4C88-A325-FC7A5E271448}"/>
              </a:ext>
            </a:extLst>
          </p:cNvPr>
          <p:cNvSpPr/>
          <p:nvPr/>
        </p:nvSpPr>
        <p:spPr>
          <a:xfrm>
            <a:off x="4640634" y="1873516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CD60031D-DCFA-46C7-B013-70F38EC2E82E}"/>
              </a:ext>
            </a:extLst>
          </p:cNvPr>
          <p:cNvSpPr txBox="1"/>
          <p:nvPr/>
        </p:nvSpPr>
        <p:spPr>
          <a:xfrm>
            <a:off x="4719113" y="5979467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356B9905-4FFC-4D9F-B12C-594C84887E3C}"/>
              </a:ext>
            </a:extLst>
          </p:cNvPr>
          <p:cNvSpPr txBox="1"/>
          <p:nvPr/>
        </p:nvSpPr>
        <p:spPr>
          <a:xfrm>
            <a:off x="6249958" y="5979467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0BFD8D3-AF2C-4AEC-A9CD-94C588E6BAF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5383802" y="6117967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14">
            <a:extLst>
              <a:ext uri="{FF2B5EF4-FFF2-40B4-BE49-F238E27FC236}">
                <a16:creationId xmlns:a16="http://schemas.microsoft.com/office/drawing/2014/main" id="{EC113429-8C67-4C40-B9DE-C0B8A15729E0}"/>
              </a:ext>
            </a:extLst>
          </p:cNvPr>
          <p:cNvSpPr txBox="1"/>
          <p:nvPr/>
        </p:nvSpPr>
        <p:spPr>
          <a:xfrm>
            <a:off x="5462284" y="6140925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F0E1042-367A-460A-A7FF-6F8663BDB566}"/>
              </a:ext>
            </a:extLst>
          </p:cNvPr>
          <p:cNvCxnSpPr>
            <a:stCxn id="70" idx="0"/>
            <a:endCxn id="64" idx="0"/>
          </p:cNvCxnSpPr>
          <p:nvPr/>
        </p:nvCxnSpPr>
        <p:spPr>
          <a:xfrm flipV="1">
            <a:off x="5051458" y="5738527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54B5417-AA18-4519-9E7C-7FD2510167CF}"/>
              </a:ext>
            </a:extLst>
          </p:cNvPr>
          <p:cNvCxnSpPr/>
          <p:nvPr/>
        </p:nvCxnSpPr>
        <p:spPr>
          <a:xfrm flipV="1">
            <a:off x="6730750" y="5738527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09DA93-303C-4DC9-B031-165DA0F6F1DC}"/>
              </a:ext>
            </a:extLst>
          </p:cNvPr>
          <p:cNvSpPr/>
          <p:nvPr/>
        </p:nvSpPr>
        <p:spPr>
          <a:xfrm>
            <a:off x="4813403" y="4216919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00F8B68-E18F-46C0-B4C4-E0B399CE7AAA}"/>
              </a:ext>
            </a:extLst>
          </p:cNvPr>
          <p:cNvSpPr/>
          <p:nvPr/>
        </p:nvSpPr>
        <p:spPr>
          <a:xfrm>
            <a:off x="5205961" y="4203451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19">
                <a:extLst>
                  <a:ext uri="{FF2B5EF4-FFF2-40B4-BE49-F238E27FC236}">
                    <a16:creationId xmlns:a16="http://schemas.microsoft.com/office/drawing/2014/main" id="{827173DA-57C9-488D-90EC-EBA2002AEEF0}"/>
                  </a:ext>
                </a:extLst>
              </p:cNvPr>
              <p:cNvSpPr txBox="1"/>
              <p:nvPr/>
            </p:nvSpPr>
            <p:spPr>
              <a:xfrm>
                <a:off x="6114836" y="4132206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19">
                <a:extLst>
                  <a:ext uri="{FF2B5EF4-FFF2-40B4-BE49-F238E27FC236}">
                    <a16:creationId xmlns:a16="http://schemas.microsoft.com/office/drawing/2014/main" id="{827173DA-57C9-488D-90EC-EBA2002A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36" y="4132206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5FEB6A-98E4-4972-AD40-E7E2F9EA4079}"/>
              </a:ext>
            </a:extLst>
          </p:cNvPr>
          <p:cNvCxnSpPr>
            <a:cxnSpLocks/>
            <a:stCxn id="95" idx="0"/>
            <a:endCxn id="68" idx="2"/>
          </p:cNvCxnSpPr>
          <p:nvPr/>
        </p:nvCxnSpPr>
        <p:spPr>
          <a:xfrm flipV="1">
            <a:off x="5003236" y="2377302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22">
            <a:extLst>
              <a:ext uri="{FF2B5EF4-FFF2-40B4-BE49-F238E27FC236}">
                <a16:creationId xmlns:a16="http://schemas.microsoft.com/office/drawing/2014/main" id="{10F55CFF-A12E-44A2-9A88-E97C340EF461}"/>
              </a:ext>
            </a:extLst>
          </p:cNvPr>
          <p:cNvSpPr txBox="1"/>
          <p:nvPr/>
        </p:nvSpPr>
        <p:spPr>
          <a:xfrm>
            <a:off x="4581931" y="1234508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E1CB01F-822F-4C1C-941F-24AD701EC56B}"/>
              </a:ext>
            </a:extLst>
          </p:cNvPr>
          <p:cNvCxnSpPr>
            <a:cxnSpLocks/>
            <a:stCxn id="68" idx="0"/>
            <a:endCxn id="81" idx="2"/>
          </p:cNvCxnSpPr>
          <p:nvPr/>
        </p:nvCxnSpPr>
        <p:spPr>
          <a:xfrm flipH="1" flipV="1">
            <a:off x="5051457" y="1696173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수동 연산 84">
            <a:extLst>
              <a:ext uri="{FF2B5EF4-FFF2-40B4-BE49-F238E27FC236}">
                <a16:creationId xmlns:a16="http://schemas.microsoft.com/office/drawing/2014/main" id="{C72D14AA-4F4D-4D32-9917-6A0CA751653B}"/>
              </a:ext>
            </a:extLst>
          </p:cNvPr>
          <p:cNvSpPr/>
          <p:nvPr/>
        </p:nvSpPr>
        <p:spPr>
          <a:xfrm rot="10800000">
            <a:off x="3675941" y="1873516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xtBox 29">
            <a:extLst>
              <a:ext uri="{FF2B5EF4-FFF2-40B4-BE49-F238E27FC236}">
                <a16:creationId xmlns:a16="http://schemas.microsoft.com/office/drawing/2014/main" id="{24732F0D-39D5-4E01-B156-E12D66EB1395}"/>
              </a:ext>
            </a:extLst>
          </p:cNvPr>
          <p:cNvSpPr txBox="1"/>
          <p:nvPr/>
        </p:nvSpPr>
        <p:spPr>
          <a:xfrm>
            <a:off x="3828225" y="1973563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30">
            <a:extLst>
              <a:ext uri="{FF2B5EF4-FFF2-40B4-BE49-F238E27FC236}">
                <a16:creationId xmlns:a16="http://schemas.microsoft.com/office/drawing/2014/main" id="{9DAF2EB8-45C9-45A7-A215-5145BC05F1CE}"/>
              </a:ext>
            </a:extLst>
          </p:cNvPr>
          <p:cNvSpPr txBox="1"/>
          <p:nvPr/>
        </p:nvSpPr>
        <p:spPr>
          <a:xfrm>
            <a:off x="3344873" y="5963966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31">
            <a:extLst>
              <a:ext uri="{FF2B5EF4-FFF2-40B4-BE49-F238E27FC236}">
                <a16:creationId xmlns:a16="http://schemas.microsoft.com/office/drawing/2014/main" id="{F33F3372-1C79-42C4-8F9F-55C09C215C3C}"/>
              </a:ext>
            </a:extLst>
          </p:cNvPr>
          <p:cNvSpPr txBox="1"/>
          <p:nvPr/>
        </p:nvSpPr>
        <p:spPr>
          <a:xfrm>
            <a:off x="3061995" y="413493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32">
            <a:extLst>
              <a:ext uri="{FF2B5EF4-FFF2-40B4-BE49-F238E27FC236}">
                <a16:creationId xmlns:a16="http://schemas.microsoft.com/office/drawing/2014/main" id="{33953F7C-038F-40F3-B561-0E73E49E3DC7}"/>
              </a:ext>
            </a:extLst>
          </p:cNvPr>
          <p:cNvSpPr txBox="1"/>
          <p:nvPr/>
        </p:nvSpPr>
        <p:spPr>
          <a:xfrm>
            <a:off x="2955627" y="2497947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33">
            <a:extLst>
              <a:ext uri="{FF2B5EF4-FFF2-40B4-BE49-F238E27FC236}">
                <a16:creationId xmlns:a16="http://schemas.microsoft.com/office/drawing/2014/main" id="{B0B1E935-66B0-4C75-B7CC-065ABE112E2B}"/>
              </a:ext>
            </a:extLst>
          </p:cNvPr>
          <p:cNvSpPr txBox="1"/>
          <p:nvPr/>
        </p:nvSpPr>
        <p:spPr>
          <a:xfrm>
            <a:off x="2955627" y="136801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6D5397A-8725-4509-A4E9-13EA518A0D2F}"/>
              </a:ext>
            </a:extLst>
          </p:cNvPr>
          <p:cNvSpPr/>
          <p:nvPr/>
        </p:nvSpPr>
        <p:spPr>
          <a:xfrm>
            <a:off x="5580589" y="4203451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F0F61ED-4055-4C90-A737-CA30119F4ABE}"/>
              </a:ext>
            </a:extLst>
          </p:cNvPr>
          <p:cNvSpPr/>
          <p:nvPr/>
        </p:nvSpPr>
        <p:spPr>
          <a:xfrm>
            <a:off x="6595267" y="4203451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7BA3339-8822-4257-82C8-C2A57A409D02}"/>
              </a:ext>
            </a:extLst>
          </p:cNvPr>
          <p:cNvSpPr/>
          <p:nvPr/>
        </p:nvSpPr>
        <p:spPr>
          <a:xfrm>
            <a:off x="4860193" y="2500300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8BCDCF7-A98A-41BA-9697-2A656355AA92}"/>
              </a:ext>
            </a:extLst>
          </p:cNvPr>
          <p:cNvSpPr txBox="1"/>
          <p:nvPr/>
        </p:nvSpPr>
        <p:spPr>
          <a:xfrm>
            <a:off x="7416394" y="5963966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38">
            <a:extLst>
              <a:ext uri="{FF2B5EF4-FFF2-40B4-BE49-F238E27FC236}">
                <a16:creationId xmlns:a16="http://schemas.microsoft.com/office/drawing/2014/main" id="{AA880A71-55FE-484E-86B4-C9BAFAA69E85}"/>
              </a:ext>
            </a:extLst>
          </p:cNvPr>
          <p:cNvSpPr txBox="1"/>
          <p:nvPr/>
        </p:nvSpPr>
        <p:spPr>
          <a:xfrm>
            <a:off x="6234277" y="48951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96A0B07-E29F-4CBC-8C61-FB31B143983D}"/>
              </a:ext>
            </a:extLst>
          </p:cNvPr>
          <p:cNvSpPr/>
          <p:nvPr/>
        </p:nvSpPr>
        <p:spPr>
          <a:xfrm>
            <a:off x="5262372" y="2500300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50E9A7A1-26E1-49EC-AB02-F46DE197EF30}"/>
              </a:ext>
            </a:extLst>
          </p:cNvPr>
          <p:cNvSpPr txBox="1"/>
          <p:nvPr/>
        </p:nvSpPr>
        <p:spPr>
          <a:xfrm>
            <a:off x="4563315" y="48951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D1A5A4-63D8-4BA1-95DC-C27530557FDE}"/>
              </a:ext>
            </a:extLst>
          </p:cNvPr>
          <p:cNvSpPr/>
          <p:nvPr/>
        </p:nvSpPr>
        <p:spPr>
          <a:xfrm>
            <a:off x="5477458" y="4504332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[bs,100,1]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155AF3-886E-4A1B-B87A-47EE65A304D8}"/>
              </a:ext>
            </a:extLst>
          </p:cNvPr>
          <p:cNvSpPr/>
          <p:nvPr/>
        </p:nvSpPr>
        <p:spPr>
          <a:xfrm>
            <a:off x="4837300" y="3219488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A1A0DE-3506-4F20-AE6B-E4F69AFD5F11}"/>
              </a:ext>
            </a:extLst>
          </p:cNvPr>
          <p:cNvSpPr/>
          <p:nvPr/>
        </p:nvSpPr>
        <p:spPr>
          <a:xfrm>
            <a:off x="4837300" y="3668520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EC2BC-0711-4B99-81EC-37416193932D}"/>
              </a:ext>
            </a:extLst>
          </p:cNvPr>
          <p:cNvSpPr txBox="1"/>
          <p:nvPr/>
        </p:nvSpPr>
        <p:spPr>
          <a:xfrm>
            <a:off x="9225243" y="3847587"/>
            <a:ext cx="25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: 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</a:rPr>
              <a:t>0.9529</a:t>
            </a:r>
          </a:p>
        </p:txBody>
      </p:sp>
    </p:spTree>
    <p:extLst>
      <p:ext uri="{BB962C8B-B14F-4D97-AF65-F5344CB8AC3E}">
        <p14:creationId xmlns:p14="http://schemas.microsoft.com/office/powerpoint/2010/main" val="651664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0418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Linear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fusion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4" name="순서도: 수동 연산 63">
            <a:extLst>
              <a:ext uri="{FF2B5EF4-FFF2-40B4-BE49-F238E27FC236}">
                <a16:creationId xmlns:a16="http://schemas.microsoft.com/office/drawing/2014/main" id="{B24F3180-D4E0-4D01-B79F-8BF72CE68BE2}"/>
              </a:ext>
            </a:extLst>
          </p:cNvPr>
          <p:cNvSpPr/>
          <p:nvPr/>
        </p:nvSpPr>
        <p:spPr>
          <a:xfrm rot="10800000">
            <a:off x="4874286" y="5432353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순서도: 수동 연산 64">
            <a:extLst>
              <a:ext uri="{FF2B5EF4-FFF2-40B4-BE49-F238E27FC236}">
                <a16:creationId xmlns:a16="http://schemas.microsoft.com/office/drawing/2014/main" id="{87C43AFD-07B1-48C4-9DCE-86963147784C}"/>
              </a:ext>
            </a:extLst>
          </p:cNvPr>
          <p:cNvSpPr/>
          <p:nvPr/>
        </p:nvSpPr>
        <p:spPr>
          <a:xfrm rot="10800000">
            <a:off x="6542312" y="5432353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9131E7-45F2-4209-A1CB-5292066EBDE7}"/>
              </a:ext>
            </a:extLst>
          </p:cNvPr>
          <p:cNvSpPr/>
          <p:nvPr/>
        </p:nvSpPr>
        <p:spPr>
          <a:xfrm>
            <a:off x="5070952" y="2303657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순서도: 수동 연산 67">
            <a:extLst>
              <a:ext uri="{FF2B5EF4-FFF2-40B4-BE49-F238E27FC236}">
                <a16:creationId xmlns:a16="http://schemas.microsoft.com/office/drawing/2014/main" id="{705DC90B-8EF8-4C88-A325-FC7A5E271448}"/>
              </a:ext>
            </a:extLst>
          </p:cNvPr>
          <p:cNvSpPr/>
          <p:nvPr/>
        </p:nvSpPr>
        <p:spPr>
          <a:xfrm>
            <a:off x="4874286" y="1393729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CD60031D-DCFA-46C7-B013-70F38EC2E82E}"/>
              </a:ext>
            </a:extLst>
          </p:cNvPr>
          <p:cNvSpPr txBox="1"/>
          <p:nvPr/>
        </p:nvSpPr>
        <p:spPr>
          <a:xfrm>
            <a:off x="4952765" y="6177079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356B9905-4FFC-4D9F-B12C-594C84887E3C}"/>
              </a:ext>
            </a:extLst>
          </p:cNvPr>
          <p:cNvSpPr txBox="1"/>
          <p:nvPr/>
        </p:nvSpPr>
        <p:spPr>
          <a:xfrm>
            <a:off x="6483610" y="6177079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0BFD8D3-AF2C-4AEC-A9CD-94C588E6BAF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5617454" y="6315579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14">
            <a:extLst>
              <a:ext uri="{FF2B5EF4-FFF2-40B4-BE49-F238E27FC236}">
                <a16:creationId xmlns:a16="http://schemas.microsoft.com/office/drawing/2014/main" id="{EC113429-8C67-4C40-B9DE-C0B8A15729E0}"/>
              </a:ext>
            </a:extLst>
          </p:cNvPr>
          <p:cNvSpPr txBox="1"/>
          <p:nvPr/>
        </p:nvSpPr>
        <p:spPr>
          <a:xfrm>
            <a:off x="5695936" y="6338537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54B5417-AA18-4519-9E7C-7FD2510167CF}"/>
              </a:ext>
            </a:extLst>
          </p:cNvPr>
          <p:cNvCxnSpPr/>
          <p:nvPr/>
        </p:nvCxnSpPr>
        <p:spPr>
          <a:xfrm flipV="1">
            <a:off x="6964402" y="5936139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D09DA93-303C-4DC9-B031-165DA0F6F1DC}"/>
              </a:ext>
            </a:extLst>
          </p:cNvPr>
          <p:cNvSpPr/>
          <p:nvPr/>
        </p:nvSpPr>
        <p:spPr>
          <a:xfrm>
            <a:off x="5047055" y="372530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00F8B68-E18F-46C0-B4C4-E0B399CE7AAA}"/>
              </a:ext>
            </a:extLst>
          </p:cNvPr>
          <p:cNvSpPr/>
          <p:nvPr/>
        </p:nvSpPr>
        <p:spPr>
          <a:xfrm>
            <a:off x="5439613" y="371184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19">
                <a:extLst>
                  <a:ext uri="{FF2B5EF4-FFF2-40B4-BE49-F238E27FC236}">
                    <a16:creationId xmlns:a16="http://schemas.microsoft.com/office/drawing/2014/main" id="{827173DA-57C9-488D-90EC-EBA2002AEEF0}"/>
                  </a:ext>
                </a:extLst>
              </p:cNvPr>
              <p:cNvSpPr txBox="1"/>
              <p:nvPr/>
            </p:nvSpPr>
            <p:spPr>
              <a:xfrm>
                <a:off x="6348488" y="364059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19">
                <a:extLst>
                  <a:ext uri="{FF2B5EF4-FFF2-40B4-BE49-F238E27FC236}">
                    <a16:creationId xmlns:a16="http://schemas.microsoft.com/office/drawing/2014/main" id="{827173DA-57C9-488D-90EC-EBA2002A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88" y="3640595"/>
                <a:ext cx="278923" cy="276999"/>
              </a:xfrm>
              <a:prstGeom prst="rect">
                <a:avLst/>
              </a:prstGeom>
              <a:blipFill>
                <a:blip r:embed="rId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5FEB6A-98E4-4972-AD40-E7E2F9EA4079}"/>
              </a:ext>
            </a:extLst>
          </p:cNvPr>
          <p:cNvCxnSpPr>
            <a:cxnSpLocks/>
            <a:stCxn id="95" idx="0"/>
            <a:endCxn id="68" idx="2"/>
          </p:cNvCxnSpPr>
          <p:nvPr/>
        </p:nvCxnSpPr>
        <p:spPr>
          <a:xfrm flipV="1">
            <a:off x="5236888" y="1897515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22">
            <a:extLst>
              <a:ext uri="{FF2B5EF4-FFF2-40B4-BE49-F238E27FC236}">
                <a16:creationId xmlns:a16="http://schemas.microsoft.com/office/drawing/2014/main" id="{10F55CFF-A12E-44A2-9A88-E97C340EF461}"/>
              </a:ext>
            </a:extLst>
          </p:cNvPr>
          <p:cNvSpPr txBox="1"/>
          <p:nvPr/>
        </p:nvSpPr>
        <p:spPr>
          <a:xfrm>
            <a:off x="4815583" y="754721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E1CB01F-822F-4C1C-941F-24AD701EC56B}"/>
              </a:ext>
            </a:extLst>
          </p:cNvPr>
          <p:cNvCxnSpPr>
            <a:cxnSpLocks/>
            <a:stCxn id="68" idx="0"/>
            <a:endCxn id="81" idx="2"/>
          </p:cNvCxnSpPr>
          <p:nvPr/>
        </p:nvCxnSpPr>
        <p:spPr>
          <a:xfrm flipH="1" flipV="1">
            <a:off x="5285109" y="1216386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수동 연산 84">
            <a:extLst>
              <a:ext uri="{FF2B5EF4-FFF2-40B4-BE49-F238E27FC236}">
                <a16:creationId xmlns:a16="http://schemas.microsoft.com/office/drawing/2014/main" id="{C72D14AA-4F4D-4D32-9917-6A0CA751653B}"/>
              </a:ext>
            </a:extLst>
          </p:cNvPr>
          <p:cNvSpPr/>
          <p:nvPr/>
        </p:nvSpPr>
        <p:spPr>
          <a:xfrm rot="10800000">
            <a:off x="3909593" y="1393729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xtBox 29">
            <a:extLst>
              <a:ext uri="{FF2B5EF4-FFF2-40B4-BE49-F238E27FC236}">
                <a16:creationId xmlns:a16="http://schemas.microsoft.com/office/drawing/2014/main" id="{24732F0D-39D5-4E01-B156-E12D66EB1395}"/>
              </a:ext>
            </a:extLst>
          </p:cNvPr>
          <p:cNvSpPr txBox="1"/>
          <p:nvPr/>
        </p:nvSpPr>
        <p:spPr>
          <a:xfrm>
            <a:off x="4061877" y="1493776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30">
            <a:extLst>
              <a:ext uri="{FF2B5EF4-FFF2-40B4-BE49-F238E27FC236}">
                <a16:creationId xmlns:a16="http://schemas.microsoft.com/office/drawing/2014/main" id="{9DAF2EB8-45C9-45A7-A215-5145BC05F1CE}"/>
              </a:ext>
            </a:extLst>
          </p:cNvPr>
          <p:cNvSpPr txBox="1"/>
          <p:nvPr/>
        </p:nvSpPr>
        <p:spPr>
          <a:xfrm>
            <a:off x="3578525" y="6161578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31">
            <a:extLst>
              <a:ext uri="{FF2B5EF4-FFF2-40B4-BE49-F238E27FC236}">
                <a16:creationId xmlns:a16="http://schemas.microsoft.com/office/drawing/2014/main" id="{F33F3372-1C79-42C4-8F9F-55C09C215C3C}"/>
              </a:ext>
            </a:extLst>
          </p:cNvPr>
          <p:cNvSpPr txBox="1"/>
          <p:nvPr/>
        </p:nvSpPr>
        <p:spPr>
          <a:xfrm>
            <a:off x="3295647" y="364332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32">
            <a:extLst>
              <a:ext uri="{FF2B5EF4-FFF2-40B4-BE49-F238E27FC236}">
                <a16:creationId xmlns:a16="http://schemas.microsoft.com/office/drawing/2014/main" id="{33953F7C-038F-40F3-B561-0E73E49E3DC7}"/>
              </a:ext>
            </a:extLst>
          </p:cNvPr>
          <p:cNvSpPr txBox="1"/>
          <p:nvPr/>
        </p:nvSpPr>
        <p:spPr>
          <a:xfrm>
            <a:off x="3189279" y="2018160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33">
            <a:extLst>
              <a:ext uri="{FF2B5EF4-FFF2-40B4-BE49-F238E27FC236}">
                <a16:creationId xmlns:a16="http://schemas.microsoft.com/office/drawing/2014/main" id="{B0B1E935-66B0-4C75-B7CC-065ABE112E2B}"/>
              </a:ext>
            </a:extLst>
          </p:cNvPr>
          <p:cNvSpPr txBox="1"/>
          <p:nvPr/>
        </p:nvSpPr>
        <p:spPr>
          <a:xfrm>
            <a:off x="3189279" y="888232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6D5397A-8725-4509-A4E9-13EA518A0D2F}"/>
              </a:ext>
            </a:extLst>
          </p:cNvPr>
          <p:cNvSpPr/>
          <p:nvPr/>
        </p:nvSpPr>
        <p:spPr>
          <a:xfrm>
            <a:off x="5814241" y="371184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F0F61ED-4055-4C90-A737-CA30119F4ABE}"/>
              </a:ext>
            </a:extLst>
          </p:cNvPr>
          <p:cNvSpPr/>
          <p:nvPr/>
        </p:nvSpPr>
        <p:spPr>
          <a:xfrm>
            <a:off x="6828919" y="371184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7BA3339-8822-4257-82C8-C2A57A409D02}"/>
              </a:ext>
            </a:extLst>
          </p:cNvPr>
          <p:cNvSpPr/>
          <p:nvPr/>
        </p:nvSpPr>
        <p:spPr>
          <a:xfrm>
            <a:off x="5093845" y="2020513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8BCDCF7-A98A-41BA-9697-2A656355AA92}"/>
              </a:ext>
            </a:extLst>
          </p:cNvPr>
          <p:cNvSpPr txBox="1"/>
          <p:nvPr/>
        </p:nvSpPr>
        <p:spPr>
          <a:xfrm>
            <a:off x="7650046" y="6161578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38">
            <a:extLst>
              <a:ext uri="{FF2B5EF4-FFF2-40B4-BE49-F238E27FC236}">
                <a16:creationId xmlns:a16="http://schemas.microsoft.com/office/drawing/2014/main" id="{AA880A71-55FE-484E-86B4-C9BAFAA69E85}"/>
              </a:ext>
            </a:extLst>
          </p:cNvPr>
          <p:cNvSpPr txBox="1"/>
          <p:nvPr/>
        </p:nvSpPr>
        <p:spPr>
          <a:xfrm>
            <a:off x="6481038" y="515968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96A0B07-E29F-4CBC-8C61-FB31B143983D}"/>
              </a:ext>
            </a:extLst>
          </p:cNvPr>
          <p:cNvSpPr/>
          <p:nvPr/>
        </p:nvSpPr>
        <p:spPr>
          <a:xfrm>
            <a:off x="5496024" y="2020513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1" name="TextBox 42">
            <a:extLst>
              <a:ext uri="{FF2B5EF4-FFF2-40B4-BE49-F238E27FC236}">
                <a16:creationId xmlns:a16="http://schemas.microsoft.com/office/drawing/2014/main" id="{50E9A7A1-26E1-49EC-AB02-F46DE197EF30}"/>
              </a:ext>
            </a:extLst>
          </p:cNvPr>
          <p:cNvSpPr txBox="1"/>
          <p:nvPr/>
        </p:nvSpPr>
        <p:spPr>
          <a:xfrm>
            <a:off x="4810076" y="5159680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E55EA12-EB49-4BF1-A385-06902670823A}"/>
              </a:ext>
            </a:extLst>
          </p:cNvPr>
          <p:cNvSpPr/>
          <p:nvPr/>
        </p:nvSpPr>
        <p:spPr>
          <a:xfrm>
            <a:off x="5725698" y="4854404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[bs,50,2]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6155AF3-886E-4A1B-B87A-47EE65A304D8}"/>
              </a:ext>
            </a:extLst>
          </p:cNvPr>
          <p:cNvSpPr/>
          <p:nvPr/>
        </p:nvSpPr>
        <p:spPr>
          <a:xfrm>
            <a:off x="5070952" y="2739701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A1A0DE-3506-4F20-AE6B-E4F69AFD5F11}"/>
              </a:ext>
            </a:extLst>
          </p:cNvPr>
          <p:cNvSpPr/>
          <p:nvPr/>
        </p:nvSpPr>
        <p:spPr>
          <a:xfrm>
            <a:off x="5070952" y="3176909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3218B03-113F-47E1-BBF3-DDE07A27AA6E}"/>
              </a:ext>
            </a:extLst>
          </p:cNvPr>
          <p:cNvCxnSpPr/>
          <p:nvPr/>
        </p:nvCxnSpPr>
        <p:spPr>
          <a:xfrm flipV="1">
            <a:off x="5285110" y="5936139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C7DFBED-5A07-47FF-8BA6-2CCDFBBF1DFF}"/>
              </a:ext>
            </a:extLst>
          </p:cNvPr>
          <p:cNvCxnSpPr>
            <a:cxnSpLocks/>
          </p:cNvCxnSpPr>
          <p:nvPr/>
        </p:nvCxnSpPr>
        <p:spPr>
          <a:xfrm flipV="1">
            <a:off x="6150991" y="3951155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BC769E-EE07-41AE-B781-ED0EFDC4E18E}"/>
              </a:ext>
            </a:extLst>
          </p:cNvPr>
          <p:cNvSpPr/>
          <p:nvPr/>
        </p:nvSpPr>
        <p:spPr>
          <a:xfrm>
            <a:off x="5725698" y="4496428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9BCC69-8D75-4166-8C1F-F33FB964B3D1}"/>
              </a:ext>
            </a:extLst>
          </p:cNvPr>
          <p:cNvSpPr/>
          <p:nvPr/>
        </p:nvSpPr>
        <p:spPr>
          <a:xfrm>
            <a:off x="5725698" y="4119715"/>
            <a:ext cx="850588" cy="27699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[bs,50,128]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BB0737-BB15-4FF9-B49C-F365ABBDBD0A}"/>
              </a:ext>
            </a:extLst>
          </p:cNvPr>
          <p:cNvSpPr txBox="1"/>
          <p:nvPr/>
        </p:nvSpPr>
        <p:spPr>
          <a:xfrm>
            <a:off x="9225243" y="3739924"/>
            <a:ext cx="25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: </a:t>
            </a: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</a:rPr>
              <a:t>0.9588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267628"/>
            <a:ext cx="11563350" cy="6590371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644828" y="110259"/>
            <a:ext cx="3403065" cy="48082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정확도 비교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460141" y="0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C2B5EBF-19BC-47E5-9E81-104FF4DD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09225"/>
              </p:ext>
            </p:extLst>
          </p:nvPr>
        </p:nvGraphicFramePr>
        <p:xfrm>
          <a:off x="566616" y="653606"/>
          <a:ext cx="10961451" cy="60778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5038">
                  <a:extLst>
                    <a:ext uri="{9D8B030D-6E8A-4147-A177-3AD203B41FA5}">
                      <a16:colId xmlns:a16="http://schemas.microsoft.com/office/drawing/2014/main" val="1935194808"/>
                    </a:ext>
                  </a:extLst>
                </a:gridCol>
                <a:gridCol w="716494">
                  <a:extLst>
                    <a:ext uri="{9D8B030D-6E8A-4147-A177-3AD203B41FA5}">
                      <a16:colId xmlns:a16="http://schemas.microsoft.com/office/drawing/2014/main" val="321001006"/>
                    </a:ext>
                  </a:extLst>
                </a:gridCol>
                <a:gridCol w="642179">
                  <a:extLst>
                    <a:ext uri="{9D8B030D-6E8A-4147-A177-3AD203B41FA5}">
                      <a16:colId xmlns:a16="http://schemas.microsoft.com/office/drawing/2014/main" val="2391374212"/>
                    </a:ext>
                  </a:extLst>
                </a:gridCol>
                <a:gridCol w="2481400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4036741">
                  <a:extLst>
                    <a:ext uri="{9D8B030D-6E8A-4147-A177-3AD203B41FA5}">
                      <a16:colId xmlns:a16="http://schemas.microsoft.com/office/drawing/2014/main" val="1133403119"/>
                    </a:ext>
                  </a:extLst>
                </a:gridCol>
                <a:gridCol w="1759599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</a:tblGrid>
              <a:tr h="36422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364220">
                <a:tc rowSpan="5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UNIMODAL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(signal -&gt; signal)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0.9404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60968"/>
                  </a:ext>
                </a:extLst>
              </a:tr>
              <a:tr h="3642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+ TF (signal -&gt;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0.9449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98421"/>
                  </a:ext>
                </a:extLst>
              </a:tr>
              <a:tr h="3642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B2I-GAN (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-&gt;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0.9460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9051"/>
                  </a:ext>
                </a:extLst>
              </a:tr>
              <a:tr h="3642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B2I-GAN + TF (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0.9517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78073"/>
                  </a:ext>
                </a:extLst>
              </a:tr>
              <a:tr h="3642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Freq -&gt; </a:t>
                      </a: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-&gt; Signal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0.9269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55741"/>
                  </a:ext>
                </a:extLst>
              </a:tr>
              <a:tr h="36422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Transformer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Fusion</a:t>
                      </a:r>
                      <a:endParaRPr lang="ko-KR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Transformer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Fusion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Linear fusion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적용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S+f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 self attention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0.9529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49950"/>
                  </a:ext>
                </a:extLst>
              </a:tr>
              <a:tr h="36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QKV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변경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0.9357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62768"/>
                  </a:ext>
                </a:extLst>
              </a:tr>
              <a:tr h="36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Transformer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Fusion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CLS </a:t>
                      </a:r>
                      <a:r>
                        <a:rPr lang="ko-KR" altLang="en-US" sz="1600" b="1" dirty="0">
                          <a:solidFill>
                            <a:srgbClr val="666666"/>
                          </a:solidFill>
                        </a:rPr>
                        <a:t>두개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Half attention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0.9376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  <a:tr h="36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Half attention + QKV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0.9376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26066"/>
                  </a:ext>
                </a:extLst>
              </a:tr>
              <a:tr h="364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Arcface</a:t>
                      </a: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loss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0.9219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507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Linear fusion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Linear fusion</a:t>
                      </a: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[bs,50,1], [bs,50,1] -&gt; [bs,100,1] -&gt; [bs,50,128]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0.9529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61217"/>
                  </a:ext>
                </a:extLst>
              </a:tr>
              <a:tr h="530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[bs,50,1], [bs,50,1] -&gt; [bs,50,128] -&gt; [bs,50,256]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0.9399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499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[bs,50,1], [bs,50,1] -&gt; [bs,50,2] -&gt; [bs,50,64] -&gt; [bs,50,128]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accent2"/>
                          </a:solidFill>
                        </a:rPr>
                        <a:t>0.9588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9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3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B2I-GAN</a:t>
            </a:r>
            <a:r>
              <a:rPr lang="ko-KR" altLang="en-US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목표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E4CF4D-4D16-47F3-A245-28F09862273C}"/>
              </a:ext>
            </a:extLst>
          </p:cNvPr>
          <p:cNvSpPr txBox="1"/>
          <p:nvPr/>
        </p:nvSpPr>
        <p:spPr>
          <a:xfrm>
            <a:off x="929943" y="2271307"/>
            <a:ext cx="10439729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차원의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ECG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차원의 이미지로 바꾸어서 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심부전을 탐지하는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GAN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기반의 알고리즘 개발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D7FD-2E2C-4169-B304-8F7F653337E4}"/>
              </a:ext>
            </a:extLst>
          </p:cNvPr>
          <p:cNvSpPr txBox="1"/>
          <p:nvPr/>
        </p:nvSpPr>
        <p:spPr>
          <a:xfrm>
            <a:off x="1923494" y="4805144"/>
            <a:ext cx="845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“B2I-GAN”</a:t>
            </a:r>
          </a:p>
          <a:p>
            <a:pPr algn="ctr"/>
            <a:r>
              <a:rPr lang="en-US" altLang="ko-KR" sz="2400" b="1" dirty="0">
                <a:solidFill>
                  <a:srgbClr val="FE5D2F"/>
                </a:solidFill>
              </a:rPr>
              <a:t>B</a:t>
            </a:r>
            <a:r>
              <a:rPr lang="en-US" altLang="ko-KR" sz="2400" b="1" dirty="0"/>
              <a:t>eat </a:t>
            </a:r>
            <a:r>
              <a:rPr lang="en-US" altLang="ko-KR" sz="2400" b="1" dirty="0">
                <a:solidFill>
                  <a:srgbClr val="FE5D2F"/>
                </a:solidFill>
              </a:rPr>
              <a:t>to I</a:t>
            </a:r>
            <a:r>
              <a:rPr lang="en-US" altLang="ko-KR" sz="2400" b="1" dirty="0"/>
              <a:t>mage </a:t>
            </a:r>
            <a:r>
              <a:rPr lang="en-US" altLang="ko-KR" sz="2400" b="1" dirty="0">
                <a:solidFill>
                  <a:srgbClr val="FE5D2F"/>
                </a:solidFill>
              </a:rPr>
              <a:t>GAN</a:t>
            </a:r>
            <a:endParaRPr lang="ko-KR" altLang="en-US" sz="2400" b="1" dirty="0">
              <a:solidFill>
                <a:srgbClr val="FE5D2F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E97CDA0-24E5-45C1-87D3-84A56E39C9F8}"/>
              </a:ext>
            </a:extLst>
          </p:cNvPr>
          <p:cNvSpPr/>
          <p:nvPr/>
        </p:nvSpPr>
        <p:spPr>
          <a:xfrm>
            <a:off x="5839522" y="4064777"/>
            <a:ext cx="512956" cy="497852"/>
          </a:xfrm>
          <a:prstGeom prst="downArrow">
            <a:avLst/>
          </a:prstGeom>
          <a:solidFill>
            <a:srgbClr val="FE5D2F"/>
          </a:solidFill>
          <a:ln>
            <a:solidFill>
              <a:srgbClr val="FE5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48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 결과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7D88026-5F2B-4081-9801-D0B68043C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09" t="262" r="3567" b="1513"/>
          <a:stretch/>
        </p:blipFill>
        <p:spPr>
          <a:xfrm>
            <a:off x="6661694" y="1691784"/>
            <a:ext cx="3166596" cy="3198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BAC10-A08D-45F8-8BA4-A179104F9753}"/>
              </a:ext>
            </a:extLst>
          </p:cNvPr>
          <p:cNvSpPr txBox="1"/>
          <p:nvPr/>
        </p:nvSpPr>
        <p:spPr>
          <a:xfrm>
            <a:off x="3433419" y="5041268"/>
            <a:ext cx="134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 </a:t>
            </a:r>
            <a:r>
              <a:rPr lang="en-US" altLang="ko-KR" dirty="0"/>
              <a:t>ECG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B95FF-CAE6-44FB-8C05-C285403C6541}"/>
              </a:ext>
            </a:extLst>
          </p:cNvPr>
          <p:cNvSpPr txBox="1"/>
          <p:nvPr/>
        </p:nvSpPr>
        <p:spPr>
          <a:xfrm>
            <a:off x="7558091" y="5186079"/>
            <a:ext cx="156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비정상 </a:t>
            </a:r>
            <a:r>
              <a:rPr lang="en-US" altLang="ko-KR" dirty="0"/>
              <a:t>ECG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8137C-A242-4612-AEC3-3EB10E18D812}"/>
              </a:ext>
            </a:extLst>
          </p:cNvPr>
          <p:cNvSpPr txBox="1"/>
          <p:nvPr/>
        </p:nvSpPr>
        <p:spPr>
          <a:xfrm>
            <a:off x="4076818" y="5869816"/>
            <a:ext cx="50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이상이 발생한 부분을 </a:t>
            </a:r>
            <a:r>
              <a:rPr lang="ko-KR" altLang="en-US"/>
              <a:t>잘 표시함을 확인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48155C-E3A5-421F-A786-4B26472AF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089" y="1539249"/>
            <a:ext cx="3166596" cy="34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1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 결과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AFFA581-0454-4517-B94E-47C74AFEE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" t="1118" r="58254" b="395"/>
          <a:stretch/>
        </p:blipFill>
        <p:spPr>
          <a:xfrm>
            <a:off x="1942780" y="2093908"/>
            <a:ext cx="4127309" cy="29074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A89211-B04F-410A-B8DE-20C2935D3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139" t="2684"/>
          <a:stretch/>
        </p:blipFill>
        <p:spPr>
          <a:xfrm>
            <a:off x="6850822" y="2257879"/>
            <a:ext cx="3894539" cy="2743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09C72-5B12-4737-B99B-EF08098B597A}"/>
              </a:ext>
            </a:extLst>
          </p:cNvPr>
          <p:cNvSpPr txBox="1"/>
          <p:nvPr/>
        </p:nvSpPr>
        <p:spPr>
          <a:xfrm>
            <a:off x="2998981" y="1739196"/>
            <a:ext cx="24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BeatGAN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3F9B0A-8075-4507-9FD4-0AF60AE397D5}"/>
              </a:ext>
            </a:extLst>
          </p:cNvPr>
          <p:cNvSpPr txBox="1"/>
          <p:nvPr/>
        </p:nvSpPr>
        <p:spPr>
          <a:xfrm>
            <a:off x="8336698" y="1759158"/>
            <a:ext cx="24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SIA-GAN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BF3D3-86D1-4822-862E-C8FD4B0F1D48}"/>
              </a:ext>
            </a:extLst>
          </p:cNvPr>
          <p:cNvSpPr txBox="1"/>
          <p:nvPr/>
        </p:nvSpPr>
        <p:spPr>
          <a:xfrm>
            <a:off x="8999034" y="4932067"/>
            <a:ext cx="30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0_N: </a:t>
            </a:r>
            <a:r>
              <a:rPr lang="ko-KR" altLang="en-US" sz="1400" dirty="0"/>
              <a:t>정상 </a:t>
            </a:r>
            <a:r>
              <a:rPr lang="en-US" altLang="ko-KR" sz="1400" dirty="0"/>
              <a:t>ECG</a:t>
            </a:r>
            <a:r>
              <a:rPr lang="ko-KR" altLang="en-US" sz="1400" dirty="0"/>
              <a:t>의 </a:t>
            </a:r>
            <a:r>
              <a:rPr lang="en-US" altLang="ko-KR" sz="1400" dirty="0"/>
              <a:t>anomaly score </a:t>
            </a:r>
          </a:p>
          <a:p>
            <a:r>
              <a:rPr lang="en-US" altLang="ko-KR" sz="1400" dirty="0"/>
              <a:t>A: </a:t>
            </a:r>
            <a:r>
              <a:rPr lang="ko-KR" altLang="en-US" sz="1400" dirty="0"/>
              <a:t>비정상 </a:t>
            </a:r>
            <a:r>
              <a:rPr lang="en-US" altLang="ko-KR" sz="1400" dirty="0"/>
              <a:t>ECG</a:t>
            </a:r>
            <a:r>
              <a:rPr lang="ko-KR" altLang="en-US" sz="1400" dirty="0"/>
              <a:t>의 </a:t>
            </a:r>
            <a:r>
              <a:rPr lang="en-US" altLang="ko-KR" sz="1400" dirty="0"/>
              <a:t>anomaly score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6ABC8-BBD7-425A-89D7-F2AAAF16A6D3}"/>
              </a:ext>
            </a:extLst>
          </p:cNvPr>
          <p:cNvSpPr txBox="1"/>
          <p:nvPr/>
        </p:nvSpPr>
        <p:spPr>
          <a:xfrm>
            <a:off x="4314825" y="5838849"/>
            <a:ext cx="805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BeatGAN</a:t>
            </a:r>
            <a:r>
              <a:rPr lang="ko-KR" altLang="en-US" dirty="0"/>
              <a:t>에 비해 </a:t>
            </a:r>
            <a:r>
              <a:rPr lang="en-US" altLang="ko-KR" dirty="0"/>
              <a:t>0_N</a:t>
            </a:r>
            <a:r>
              <a:rPr lang="ko-KR" altLang="en-US" dirty="0"/>
              <a:t>과 </a:t>
            </a:r>
            <a:r>
              <a:rPr lang="en-US" altLang="ko-KR" dirty="0"/>
              <a:t>A</a:t>
            </a:r>
            <a:r>
              <a:rPr lang="ko-KR" altLang="en-US" dirty="0"/>
              <a:t>가 잘 구분됨 </a:t>
            </a:r>
          </a:p>
        </p:txBody>
      </p:sp>
    </p:spTree>
    <p:extLst>
      <p:ext uri="{BB962C8B-B14F-4D97-AF65-F5344CB8AC3E}">
        <p14:creationId xmlns:p14="http://schemas.microsoft.com/office/powerpoint/2010/main" val="1588408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비교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E2FE0DD-C82D-47ED-8C07-79492CE5A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20751"/>
              </p:ext>
            </p:extLst>
          </p:nvPr>
        </p:nvGraphicFramePr>
        <p:xfrm>
          <a:off x="3329340" y="1997152"/>
          <a:ext cx="6722782" cy="24036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5046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3977736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</a:tblGrid>
              <a:tr h="644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BeatGAN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0.9404 (*0.9447)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B2I-GAN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0.9410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26066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SIA-GAN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0.9588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99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4E83B08-B5B9-4472-9965-8F2267C78CA0}"/>
              </a:ext>
            </a:extLst>
          </p:cNvPr>
          <p:cNvSpPr txBox="1"/>
          <p:nvPr/>
        </p:nvSpPr>
        <p:spPr>
          <a:xfrm>
            <a:off x="2330604" y="5087935"/>
            <a:ext cx="872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Unimodal</a:t>
            </a:r>
            <a:r>
              <a:rPr lang="ko-KR" altLang="en-US" dirty="0"/>
              <a:t>에서는 각 </a:t>
            </a:r>
            <a:r>
              <a:rPr lang="en-US" altLang="ko-KR" dirty="0"/>
              <a:t>0.94</a:t>
            </a:r>
            <a:r>
              <a:rPr lang="ko-KR" altLang="en-US" dirty="0"/>
              <a:t>초반의 </a:t>
            </a:r>
            <a:r>
              <a:rPr lang="en-US" altLang="ko-KR" dirty="0" err="1"/>
              <a:t>auc</a:t>
            </a:r>
            <a:r>
              <a:rPr lang="ko-KR" altLang="en-US" dirty="0"/>
              <a:t>를 보이지만 </a:t>
            </a:r>
            <a:endParaRPr lang="en-US" altLang="ko-KR" dirty="0"/>
          </a:p>
          <a:p>
            <a:pPr algn="ctr"/>
            <a:r>
              <a:rPr lang="ko-KR" altLang="en-US" dirty="0"/>
              <a:t>두 정보를 함께 사용한 </a:t>
            </a:r>
            <a:r>
              <a:rPr lang="en-US" altLang="ko-KR" dirty="0" err="1"/>
              <a:t>sia-gan</a:t>
            </a:r>
            <a:r>
              <a:rPr lang="ko-KR" altLang="en-US" dirty="0"/>
              <a:t>에서는 </a:t>
            </a:r>
            <a:r>
              <a:rPr lang="en-US" altLang="ko-KR" dirty="0"/>
              <a:t>0.96</a:t>
            </a:r>
            <a:r>
              <a:rPr lang="ko-KR" altLang="en-US" dirty="0"/>
              <a:t>에 가까운 성능을 보임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/>
              <a:t>효과적으로 </a:t>
            </a:r>
            <a:r>
              <a:rPr lang="en-US" altLang="ko-KR" dirty="0"/>
              <a:t>feature fusion</a:t>
            </a:r>
            <a:r>
              <a:rPr lang="ko-KR" altLang="en-US" dirty="0"/>
              <a:t>을 완수함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DC4D7-CD6E-4546-B799-63E6D80FBE00}"/>
              </a:ext>
            </a:extLst>
          </p:cNvPr>
          <p:cNvSpPr txBox="1"/>
          <p:nvPr/>
        </p:nvSpPr>
        <p:spPr>
          <a:xfrm>
            <a:off x="9850207" y="6297353"/>
            <a:ext cx="3989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en-US" altLang="ko-KR" sz="1400" dirty="0" err="1"/>
              <a:t>BeatGAN</a:t>
            </a:r>
            <a:r>
              <a:rPr lang="en-US" altLang="ko-KR" sz="1400" dirty="0"/>
              <a:t> </a:t>
            </a:r>
            <a:r>
              <a:rPr lang="ko-KR" altLang="en-US" sz="1400" dirty="0"/>
              <a:t>논문 </a:t>
            </a:r>
            <a:r>
              <a:rPr lang="en-US" altLang="ko-KR" sz="1400" dirty="0"/>
              <a:t>AUC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771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14325" y="649819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비교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E2FE0DD-C82D-47ED-8C07-79492CE5A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2035"/>
              </p:ext>
            </p:extLst>
          </p:nvPr>
        </p:nvGraphicFramePr>
        <p:xfrm>
          <a:off x="3251282" y="1248139"/>
          <a:ext cx="6722782" cy="41633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5046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3977736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</a:tblGrid>
              <a:tr h="644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666666"/>
                          </a:solidFill>
                        </a:rPr>
                        <a:t>AE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0.8944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4965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AnoGAN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0.8642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8103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GANnomaly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0.9083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07366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0.9404(0.9447)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B2I-GAN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0.9410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26066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dirty="0">
                          <a:solidFill>
                            <a:schemeClr val="accent2"/>
                          </a:solidFill>
                        </a:rPr>
                        <a:t>SIA-GAN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dirty="0">
                          <a:solidFill>
                            <a:schemeClr val="accent2"/>
                          </a:solidFill>
                        </a:rPr>
                        <a:t>0.9588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999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4E83B08-B5B9-4472-9965-8F2267C78CA0}"/>
              </a:ext>
            </a:extLst>
          </p:cNvPr>
          <p:cNvSpPr txBox="1"/>
          <p:nvPr/>
        </p:nvSpPr>
        <p:spPr>
          <a:xfrm>
            <a:off x="2118732" y="5619771"/>
            <a:ext cx="872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SIA-GAN</a:t>
            </a:r>
            <a:r>
              <a:rPr lang="ko-KR" altLang="en-US" dirty="0"/>
              <a:t>은 다른 </a:t>
            </a:r>
            <a:r>
              <a:rPr lang="en-US" altLang="ko-KR" dirty="0"/>
              <a:t>GAN</a:t>
            </a:r>
            <a:r>
              <a:rPr lang="ko-KR" altLang="en-US" dirty="0"/>
              <a:t>기반의</a:t>
            </a:r>
            <a:endParaRPr lang="en-US" altLang="ko-KR" dirty="0"/>
          </a:p>
          <a:p>
            <a:pPr algn="ctr"/>
            <a:r>
              <a:rPr lang="en-US" altLang="ko-KR" dirty="0"/>
              <a:t>Unimodal signal generation </a:t>
            </a:r>
            <a:r>
              <a:rPr lang="ko-KR" altLang="en-US" dirty="0"/>
              <a:t>모델들의 성능과 비교해도 높은 </a:t>
            </a:r>
            <a:r>
              <a:rPr lang="en-US" altLang="ko-KR" dirty="0"/>
              <a:t>AUC</a:t>
            </a:r>
            <a:r>
              <a:rPr lang="ko-KR" altLang="en-US" dirty="0"/>
              <a:t>를 가짐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65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604C39-4CA2-4B5E-B3E8-C5B3B017AC7B}"/>
              </a:ext>
            </a:extLst>
          </p:cNvPr>
          <p:cNvSpPr txBox="1"/>
          <p:nvPr/>
        </p:nvSpPr>
        <p:spPr>
          <a:xfrm>
            <a:off x="770838" y="1828195"/>
            <a:ext cx="9908593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연구들에서는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unimodal(signal)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정도에 그쳤는데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 모델은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freq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함께 사용해서 정확도를 높임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multimodal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효율적으로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fusion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새로운 방식 제시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심부전을 효율적으로 탐지하는 데 기여함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transformer fusion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발전시키면 더욱 성능향상이 있을 것으로 기대됨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B2I-GAN</a:t>
            </a:r>
            <a:r>
              <a:rPr lang="ko-KR" altLang="en-US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구조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4665DFF-F7AB-4FCB-9253-4EC407328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50" y="1516215"/>
            <a:ext cx="6037899" cy="4415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62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B2I-GAN</a:t>
            </a:r>
            <a:r>
              <a:rPr lang="ko-KR" altLang="en-US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실험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F72E52B-ED17-49A9-BCBC-DC0F50A8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19" y="1294168"/>
            <a:ext cx="7360908" cy="4301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497883-74CA-4796-87FB-AE274B210F21}"/>
              </a:ext>
            </a:extLst>
          </p:cNvPr>
          <p:cNvSpPr txBox="1"/>
          <p:nvPr/>
        </p:nvSpPr>
        <p:spPr>
          <a:xfrm>
            <a:off x="1168444" y="5695531"/>
            <a:ext cx="1083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ECG</a:t>
            </a:r>
            <a:r>
              <a:rPr lang="ko-KR" altLang="en-US" sz="1600" dirty="0"/>
              <a:t> 시그널을 </a:t>
            </a:r>
            <a:r>
              <a:rPr lang="en-US" altLang="ko-KR" sz="1600" dirty="0"/>
              <a:t>STFT </a:t>
            </a:r>
            <a:r>
              <a:rPr lang="ko-KR" altLang="en-US" sz="1600" dirty="0"/>
              <a:t>이미지로 변경해 </a:t>
            </a:r>
            <a:r>
              <a:rPr lang="en-US" altLang="ko-KR" sz="1600" dirty="0"/>
              <a:t>GAN</a:t>
            </a:r>
            <a:r>
              <a:rPr lang="ko-KR" altLang="en-US" sz="1600" dirty="0"/>
              <a:t>을 통해 진짜 같은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fake </a:t>
            </a:r>
            <a:r>
              <a:rPr lang="ko-KR" altLang="en-US" sz="1600" dirty="0"/>
              <a:t>이미지를 </a:t>
            </a:r>
            <a:r>
              <a:rPr lang="en-US" altLang="ko-KR" sz="1600" dirty="0"/>
              <a:t>generation</a:t>
            </a:r>
            <a:r>
              <a:rPr lang="ko-KR" altLang="en-US" sz="1600" dirty="0"/>
              <a:t>하고 차이를 이미지 상에서 표시</a:t>
            </a:r>
          </a:p>
        </p:txBody>
      </p:sp>
    </p:spTree>
    <p:extLst>
      <p:ext uri="{BB962C8B-B14F-4D97-AF65-F5344CB8AC3E}">
        <p14:creationId xmlns:p14="http://schemas.microsoft.com/office/powerpoint/2010/main" val="302284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B2I-GAN</a:t>
            </a:r>
            <a:r>
              <a:rPr lang="ko-KR" altLang="en-US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결과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9DE1C4-D769-40C5-9F73-36EFF22F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74032"/>
              </p:ext>
            </p:extLst>
          </p:nvPr>
        </p:nvGraphicFramePr>
        <p:xfrm>
          <a:off x="770838" y="1922734"/>
          <a:ext cx="10840943" cy="339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7508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3908850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  <a:gridCol w="4234585">
                  <a:extLst>
                    <a:ext uri="{9D8B030D-6E8A-4147-A177-3AD203B41FA5}">
                      <a16:colId xmlns:a16="http://schemas.microsoft.com/office/drawing/2014/main" val="418087692"/>
                    </a:ext>
                  </a:extLst>
                </a:gridCol>
              </a:tblGrid>
              <a:tr h="6114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AP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rgbClr val="666666"/>
                          </a:solidFill>
                        </a:rPr>
                        <a:t>AE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0.8944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0.8415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4965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AnoGAN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0.9642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0.8035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8103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GANnomaly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0.9083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0.8701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07366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endParaRPr lang="en-US" altLang="ko-KR"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0.9447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0.9143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dirty="0">
                          <a:solidFill>
                            <a:schemeClr val="accent2"/>
                          </a:solidFill>
                        </a:rPr>
                        <a:t>B2I-GAN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dirty="0">
                          <a:solidFill>
                            <a:schemeClr val="accent2"/>
                          </a:solidFill>
                        </a:rPr>
                        <a:t>0.9460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1" dirty="0">
                          <a:solidFill>
                            <a:schemeClr val="accent2"/>
                          </a:solidFill>
                        </a:rPr>
                        <a:t>0.9058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260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8CCA484-4842-46F2-B0F3-785FB1A051B3}"/>
              </a:ext>
            </a:extLst>
          </p:cNvPr>
          <p:cNvSpPr txBox="1"/>
          <p:nvPr/>
        </p:nvSpPr>
        <p:spPr>
          <a:xfrm>
            <a:off x="3726181" y="5582346"/>
            <a:ext cx="609382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Signal</a:t>
            </a:r>
            <a:r>
              <a:rPr lang="ko-KR" altLang="en-US" dirty="0"/>
              <a:t> </a:t>
            </a:r>
            <a:r>
              <a:rPr lang="en-US" altLang="ko-KR" dirty="0"/>
              <a:t>generation</a:t>
            </a:r>
            <a:r>
              <a:rPr lang="ko-KR" altLang="en-US" dirty="0"/>
              <a:t> 모델들과 </a:t>
            </a:r>
            <a:r>
              <a:rPr lang="en-US" altLang="ko-KR" dirty="0"/>
              <a:t>B2I-GAN </a:t>
            </a:r>
            <a:r>
              <a:rPr lang="ko-KR" altLang="en-US" dirty="0"/>
              <a:t>성능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29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77592" y="59108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SIA-GAN </a:t>
            </a: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4CC120A-A5F3-4DB2-81D3-EFA9394E9842}"/>
              </a:ext>
            </a:extLst>
          </p:cNvPr>
          <p:cNvSpPr txBox="1"/>
          <p:nvPr/>
        </p:nvSpPr>
        <p:spPr>
          <a:xfrm>
            <a:off x="663933" y="1121914"/>
            <a:ext cx="11150475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/>
              <a:t>STFT</a:t>
            </a:r>
            <a:r>
              <a:rPr lang="ko-KR" altLang="en-US" dirty="0"/>
              <a:t>를 이용해 </a:t>
            </a:r>
            <a:r>
              <a:rPr lang="en-US" altLang="ko-KR" dirty="0"/>
              <a:t>image</a:t>
            </a:r>
            <a:r>
              <a:rPr lang="ko-KR" altLang="en-US" dirty="0"/>
              <a:t>를 생성하는 방법은 </a:t>
            </a:r>
            <a:r>
              <a:rPr lang="en-US" altLang="ko-KR" dirty="0"/>
              <a:t>AUC</a:t>
            </a:r>
            <a:r>
              <a:rPr lang="ko-KR" altLang="en-US" dirty="0"/>
              <a:t>가 상승했으나 직관적으로 이해하기 어렵다는 문제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b="1" dirty="0"/>
              <a:t>Signal</a:t>
            </a:r>
            <a:r>
              <a:rPr lang="ko-KR" altLang="en-US" b="1" dirty="0"/>
              <a:t>의 이해하기 쉽다는 장점을 살릴 방법이 없을까</a:t>
            </a:r>
            <a:r>
              <a:rPr lang="en-US" altLang="ko-KR" b="1" dirty="0"/>
              <a:t>?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BeatGAN</a:t>
            </a:r>
            <a:r>
              <a:rPr lang="ko-KR" altLang="en-US" dirty="0"/>
              <a:t>에서는 주파수 정보를 활용할 수 없다는 문제점이 존재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반대로</a:t>
            </a:r>
            <a:r>
              <a:rPr lang="en-US" altLang="ko-KR" dirty="0"/>
              <a:t> B2I-GAN</a:t>
            </a:r>
            <a:r>
              <a:rPr lang="ko-KR" altLang="en-US" dirty="0"/>
              <a:t>에서는 결과 분석이 어렵고</a:t>
            </a:r>
            <a:r>
              <a:rPr lang="en-US" altLang="ko-KR" dirty="0"/>
              <a:t>, </a:t>
            </a:r>
            <a:r>
              <a:rPr lang="ko-KR" altLang="en-US" dirty="0"/>
              <a:t>시간이 오래 걸린다는 단점이 존재</a:t>
            </a:r>
            <a:endParaRPr lang="en-US" altLang="ko-KR" dirty="0"/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b="1" dirty="0"/>
              <a:t>두 </a:t>
            </a:r>
            <a:r>
              <a:rPr lang="ko-KR" altLang="en-US" b="1" dirty="0" err="1"/>
              <a:t>모달리티의</a:t>
            </a:r>
            <a:r>
              <a:rPr lang="ko-KR" altLang="en-US" b="1" dirty="0"/>
              <a:t> 단점은 최소화하고 장점을 최대화할 수는 없을까</a:t>
            </a:r>
            <a:r>
              <a:rPr lang="en-US" altLang="ko-KR" b="1" dirty="0"/>
              <a:t>?</a:t>
            </a:r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최근 다양한 분야에서 </a:t>
            </a:r>
            <a:r>
              <a:rPr lang="en-US" altLang="ko-KR" dirty="0"/>
              <a:t>Transformer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feature fusion </a:t>
            </a:r>
            <a:r>
              <a:rPr lang="ko-KR" altLang="en-US" dirty="0"/>
              <a:t>방식이 제안 되었고</a:t>
            </a:r>
            <a:r>
              <a:rPr lang="en-US" altLang="ko-KR" dirty="0"/>
              <a:t>, </a:t>
            </a:r>
            <a:r>
              <a:rPr lang="ko-KR" altLang="en-US" dirty="0"/>
              <a:t>효과적임이 </a:t>
            </a:r>
            <a:r>
              <a:rPr lang="ko-KR" altLang="en-US" dirty="0" err="1"/>
              <a:t>밝혀짐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b="1" dirty="0"/>
          </a:p>
          <a:p>
            <a:pPr marL="285750" indent="-285750" algn="just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6557D-B93F-45A1-AF07-17A7EF4EBF25}"/>
              </a:ext>
            </a:extLst>
          </p:cNvPr>
          <p:cNvSpPr txBox="1"/>
          <p:nvPr/>
        </p:nvSpPr>
        <p:spPr>
          <a:xfrm>
            <a:off x="2177555" y="5137689"/>
            <a:ext cx="7963422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rgbClr val="FE5D2F"/>
                </a:solidFill>
              </a:rPr>
              <a:t>Transformer</a:t>
            </a:r>
            <a:r>
              <a:rPr lang="ko-KR" altLang="en-US" sz="2000" b="1" dirty="0">
                <a:solidFill>
                  <a:srgbClr val="FE5D2F"/>
                </a:solidFill>
              </a:rPr>
              <a:t>를 통해 두 </a:t>
            </a:r>
            <a:r>
              <a:rPr lang="ko-KR" altLang="en-US" sz="2000" b="1" dirty="0" err="1">
                <a:solidFill>
                  <a:srgbClr val="FE5D2F"/>
                </a:solidFill>
              </a:rPr>
              <a:t>모달리티의</a:t>
            </a:r>
            <a:r>
              <a:rPr lang="ko-KR" altLang="en-US" sz="2000" b="1" dirty="0">
                <a:solidFill>
                  <a:srgbClr val="FE5D2F"/>
                </a:solidFill>
              </a:rPr>
              <a:t> </a:t>
            </a:r>
            <a:r>
              <a:rPr lang="en-US" altLang="ko-KR" sz="2000" b="1" dirty="0">
                <a:solidFill>
                  <a:srgbClr val="FE5D2F"/>
                </a:solidFill>
              </a:rPr>
              <a:t>feature</a:t>
            </a:r>
            <a:r>
              <a:rPr lang="ko-KR" altLang="en-US" sz="2000" b="1" dirty="0">
                <a:solidFill>
                  <a:srgbClr val="FE5D2F"/>
                </a:solidFill>
              </a:rPr>
              <a:t>를 </a:t>
            </a:r>
            <a:r>
              <a:rPr lang="en-US" altLang="ko-KR" sz="2000" b="1" dirty="0">
                <a:solidFill>
                  <a:srgbClr val="FE5D2F"/>
                </a:solidFill>
              </a:rPr>
              <a:t>fusion</a:t>
            </a:r>
            <a:r>
              <a:rPr lang="ko-KR" altLang="en-US" sz="2000" b="1" dirty="0">
                <a:solidFill>
                  <a:srgbClr val="FE5D2F"/>
                </a:solidFill>
              </a:rPr>
              <a:t>한다면</a:t>
            </a:r>
            <a:r>
              <a:rPr lang="en-US" altLang="ko-KR" sz="2000" b="1" dirty="0">
                <a:solidFill>
                  <a:srgbClr val="FE5D2F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E5D2F"/>
                </a:solidFill>
              </a:rPr>
              <a:t>    </a:t>
            </a:r>
            <a:r>
              <a:rPr lang="ko-KR" altLang="en-US" sz="2000" b="1" dirty="0">
                <a:solidFill>
                  <a:srgbClr val="FE5D2F"/>
                </a:solidFill>
              </a:rPr>
              <a:t>두가지의 장점을 모두 활용할 수 있을 것</a:t>
            </a:r>
            <a:endParaRPr lang="en-US" altLang="ko-KR" sz="2000" b="1" dirty="0">
              <a:solidFill>
                <a:srgbClr val="FE5D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1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SIA-GAN</a:t>
            </a:r>
            <a:r>
              <a:rPr lang="ko-KR" altLang="en-US" sz="2400" kern="0" dirty="0">
                <a:ln w="12700">
                  <a:noFill/>
                </a:ln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목표</a:t>
            </a:r>
            <a:endParaRPr lang="en-US" altLang="ko-KR" sz="2400" kern="0" dirty="0">
              <a:solidFill>
                <a:srgbClr val="FE5D2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E4CF4D-4D16-47F3-A245-28F09862273C}"/>
              </a:ext>
            </a:extLst>
          </p:cNvPr>
          <p:cNvSpPr txBox="1"/>
          <p:nvPr/>
        </p:nvSpPr>
        <p:spPr>
          <a:xfrm>
            <a:off x="1090817" y="2477008"/>
            <a:ext cx="10439729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Signal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Freq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두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모달리티의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장점을 최대화해  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효과적으로 심부전을 탐지하는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GAN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기반의 알고리즘 개발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BA2E1-DCBE-4335-9C6B-753E5B2D48D1}"/>
              </a:ext>
            </a:extLst>
          </p:cNvPr>
          <p:cNvSpPr txBox="1"/>
          <p:nvPr/>
        </p:nvSpPr>
        <p:spPr>
          <a:xfrm>
            <a:off x="2179973" y="4566190"/>
            <a:ext cx="845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“SIA-GAN”</a:t>
            </a:r>
          </a:p>
          <a:p>
            <a:pPr algn="ctr"/>
            <a:r>
              <a:rPr lang="en-US" altLang="ko-KR" sz="2400" b="1" dirty="0">
                <a:solidFill>
                  <a:srgbClr val="FE5D2F"/>
                </a:solidFill>
              </a:rPr>
              <a:t>S</a:t>
            </a:r>
            <a:r>
              <a:rPr lang="en-US" altLang="ko-KR" sz="2400" b="1" dirty="0"/>
              <a:t>ignal and </a:t>
            </a:r>
            <a:r>
              <a:rPr lang="en-US" altLang="ko-KR" sz="2400" b="1" dirty="0">
                <a:solidFill>
                  <a:srgbClr val="FE5D2F"/>
                </a:solidFill>
              </a:rPr>
              <a:t>I</a:t>
            </a:r>
            <a:r>
              <a:rPr lang="en-US" altLang="ko-KR" sz="2400" b="1" dirty="0"/>
              <a:t>mage </a:t>
            </a:r>
            <a:r>
              <a:rPr lang="en-US" altLang="ko-KR" sz="2400" b="1" dirty="0">
                <a:solidFill>
                  <a:srgbClr val="FE5D2F"/>
                </a:solidFill>
              </a:rPr>
              <a:t>A</a:t>
            </a:r>
            <a:r>
              <a:rPr lang="en-US" altLang="ko-KR" sz="2400" b="1" dirty="0"/>
              <a:t>ttention </a:t>
            </a:r>
            <a:r>
              <a:rPr lang="en-US" altLang="ko-KR" sz="2400" b="1" dirty="0">
                <a:solidFill>
                  <a:srgbClr val="FE5D2F"/>
                </a:solidFill>
              </a:rPr>
              <a:t>GAN</a:t>
            </a:r>
            <a:endParaRPr lang="ko-KR" altLang="en-US" sz="2400" b="1" dirty="0">
              <a:solidFill>
                <a:srgbClr val="FE5D2F"/>
              </a:solidFill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FBA702C-B819-4F87-B7DA-FD6AB9AE280E}"/>
              </a:ext>
            </a:extLst>
          </p:cNvPr>
          <p:cNvSpPr/>
          <p:nvPr/>
        </p:nvSpPr>
        <p:spPr>
          <a:xfrm>
            <a:off x="6096001" y="3825823"/>
            <a:ext cx="512956" cy="497852"/>
          </a:xfrm>
          <a:prstGeom prst="downArrow">
            <a:avLst/>
          </a:prstGeom>
          <a:solidFill>
            <a:srgbClr val="FE5D2F"/>
          </a:solidFill>
          <a:ln>
            <a:solidFill>
              <a:srgbClr val="FE5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1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22C7509-20AB-4CBE-9169-701EAAD819E7}"/>
              </a:ext>
            </a:extLst>
          </p:cNvPr>
          <p:cNvSpPr/>
          <p:nvPr/>
        </p:nvSpPr>
        <p:spPr>
          <a:xfrm>
            <a:off x="352425" y="596496"/>
            <a:ext cx="11563350" cy="6048546"/>
          </a:xfrm>
          <a:prstGeom prst="roundRect">
            <a:avLst>
              <a:gd name="adj" fmla="val 1550"/>
            </a:avLst>
          </a:prstGeom>
          <a:solidFill>
            <a:schemeClr val="bg1"/>
          </a:solidFill>
          <a:ln w="15875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600" kern="0" dirty="0">
              <a:solidFill>
                <a:srgbClr val="FE5D2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169C9B-6702-4673-82A1-36B57730B38B}"/>
              </a:ext>
            </a:extLst>
          </p:cNvPr>
          <p:cNvSpPr/>
          <p:nvPr/>
        </p:nvSpPr>
        <p:spPr>
          <a:xfrm>
            <a:off x="835607" y="233253"/>
            <a:ext cx="3479218" cy="64304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FE5D2F"/>
            </a:solidFill>
          </a:ln>
          <a:effectLst>
            <a:outerShdw dist="76200" dir="3000000" algn="t" rotWithShape="0">
              <a:srgbClr val="FE5D2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기반 </a:t>
            </a:r>
            <a:r>
              <a:rPr lang="en-US" altLang="ko-KR" sz="2400" kern="0" dirty="0">
                <a:solidFill>
                  <a:srgbClr val="FE5D2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DATASET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4854FFB-73E1-4144-AB77-442310665B21}"/>
              </a:ext>
            </a:extLst>
          </p:cNvPr>
          <p:cNvSpPr/>
          <p:nvPr/>
        </p:nvSpPr>
        <p:spPr>
          <a:xfrm>
            <a:off x="626772" y="332953"/>
            <a:ext cx="288132" cy="316866"/>
          </a:xfrm>
          <a:custGeom>
            <a:avLst/>
            <a:gdLst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66687 w 214312"/>
              <a:gd name="connsiteY0" fmla="*/ 242887 h 242887"/>
              <a:gd name="connsiteX1" fmla="*/ 0 w 214312"/>
              <a:gd name="connsiteY1" fmla="*/ 0 h 242887"/>
              <a:gd name="connsiteX2" fmla="*/ 214312 w 214312"/>
              <a:gd name="connsiteY2" fmla="*/ 85725 h 242887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14312"/>
              <a:gd name="connsiteY0" fmla="*/ 235301 h 235301"/>
              <a:gd name="connsiteX1" fmla="*/ 0 w 214312"/>
              <a:gd name="connsiteY1" fmla="*/ 0 h 235301"/>
              <a:gd name="connsiteX2" fmla="*/ 214312 w 214312"/>
              <a:gd name="connsiteY2" fmla="*/ 85725 h 235301"/>
              <a:gd name="connsiteX0" fmla="*/ 15720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62894 w 229485"/>
              <a:gd name="connsiteY0" fmla="*/ 235301 h 235301"/>
              <a:gd name="connsiteX1" fmla="*/ 0 w 229485"/>
              <a:gd name="connsiteY1" fmla="*/ 0 h 235301"/>
              <a:gd name="connsiteX2" fmla="*/ 229485 w 229485"/>
              <a:gd name="connsiteY2" fmla="*/ 87622 h 235301"/>
              <a:gd name="connsiteX0" fmla="*/ 159100 w 229485"/>
              <a:gd name="connsiteY0" fmla="*/ 229612 h 229612"/>
              <a:gd name="connsiteX1" fmla="*/ 0 w 229485"/>
              <a:gd name="connsiteY1" fmla="*/ 0 h 229612"/>
              <a:gd name="connsiteX2" fmla="*/ 229485 w 229485"/>
              <a:gd name="connsiteY2" fmla="*/ 87622 h 229612"/>
              <a:gd name="connsiteX0" fmla="*/ 160996 w 229485"/>
              <a:gd name="connsiteY0" fmla="*/ 248578 h 248578"/>
              <a:gd name="connsiteX1" fmla="*/ 0 w 229485"/>
              <a:gd name="connsiteY1" fmla="*/ 0 h 248578"/>
              <a:gd name="connsiteX2" fmla="*/ 229485 w 229485"/>
              <a:gd name="connsiteY2" fmla="*/ 87622 h 248578"/>
              <a:gd name="connsiteX0" fmla="*/ 166686 w 229485"/>
              <a:gd name="connsiteY0" fmla="*/ 252371 h 252371"/>
              <a:gd name="connsiteX1" fmla="*/ 0 w 229485"/>
              <a:gd name="connsiteY1" fmla="*/ 0 h 252371"/>
              <a:gd name="connsiteX2" fmla="*/ 229485 w 229485"/>
              <a:gd name="connsiteY2" fmla="*/ 87622 h 25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85" h="252371">
                <a:moveTo>
                  <a:pt x="166686" y="252371"/>
                </a:moveTo>
                <a:cubicBezTo>
                  <a:pt x="84573" y="230202"/>
                  <a:pt x="11941" y="135963"/>
                  <a:pt x="0" y="0"/>
                </a:cubicBezTo>
                <a:cubicBezTo>
                  <a:pt x="44885" y="43748"/>
                  <a:pt x="133393" y="96978"/>
                  <a:pt x="229485" y="87622"/>
                </a:cubicBezTo>
              </a:path>
            </a:pathLst>
          </a:custGeom>
          <a:solidFill>
            <a:schemeClr val="bg1"/>
          </a:solidFill>
          <a:ln w="50800" cap="rnd">
            <a:solidFill>
              <a:srgbClr val="FE5D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2728677-1C77-4006-AFF9-1935493D23AD}"/>
              </a:ext>
            </a:extLst>
          </p:cNvPr>
          <p:cNvGrpSpPr/>
          <p:nvPr/>
        </p:nvGrpSpPr>
        <p:grpSpPr>
          <a:xfrm>
            <a:off x="11309931" y="55114"/>
            <a:ext cx="436272" cy="436272"/>
            <a:chOff x="1651388" y="2172798"/>
            <a:chExt cx="1083168" cy="108316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185557F-DD43-4181-92CE-D018FDB99DE1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E5D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80BEC6C-0410-4B80-B905-3F24EEB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079DB52-7848-4ABB-911C-B20E7732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04" y="5114584"/>
            <a:ext cx="2609850" cy="8286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3CDF4B6-B10D-49F7-BF15-ACE30AD47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837" y="1907240"/>
            <a:ext cx="7629525" cy="2000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123709-1D17-4987-9B8D-58E367366D2E}"/>
              </a:ext>
            </a:extLst>
          </p:cNvPr>
          <p:cNvSpPr txBox="1"/>
          <p:nvPr/>
        </p:nvSpPr>
        <p:spPr>
          <a:xfrm>
            <a:off x="841983" y="1262301"/>
            <a:ext cx="1099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MIT-BIH DATABASE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심전도 샘플들을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클래스로 나누어 전처리한 데이터를 활용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BE1AB-37F4-4185-BA4A-A72DA9B60068}"/>
              </a:ext>
            </a:extLst>
          </p:cNvPr>
          <p:cNvSpPr txBox="1"/>
          <p:nvPr/>
        </p:nvSpPr>
        <p:spPr>
          <a:xfrm>
            <a:off x="914904" y="4563631"/>
            <a:ext cx="247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데이터의 개수</a:t>
            </a:r>
          </a:p>
        </p:txBody>
      </p:sp>
    </p:spTree>
    <p:extLst>
      <p:ext uri="{BB962C8B-B14F-4D97-AF65-F5344CB8AC3E}">
        <p14:creationId xmlns:p14="http://schemas.microsoft.com/office/powerpoint/2010/main" val="8256101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4016</Words>
  <Application>Microsoft Office PowerPoint</Application>
  <PresentationFormat>와이드스크린</PresentationFormat>
  <Paragraphs>825</Paragraphs>
  <Slides>34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나눔스퀘어</vt:lpstr>
      <vt:lpstr>맑은 고딕</vt:lpstr>
      <vt:lpstr>맑은 고딕</vt:lpstr>
      <vt:lpstr>배달의민족 도현</vt:lpstr>
      <vt:lpstr>Arial</vt:lpstr>
      <vt:lpstr>Cambria Math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해님</cp:lastModifiedBy>
  <cp:revision>138</cp:revision>
  <dcterms:created xsi:type="dcterms:W3CDTF">2021-06-08T15:16:48Z</dcterms:created>
  <dcterms:modified xsi:type="dcterms:W3CDTF">2021-12-21T02:50:58Z</dcterms:modified>
</cp:coreProperties>
</file>