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2" r:id="rId4"/>
    <p:sldId id="260" r:id="rId5"/>
    <p:sldId id="259" r:id="rId6"/>
    <p:sldId id="263" r:id="rId7"/>
    <p:sldId id="258" r:id="rId8"/>
    <p:sldId id="266" r:id="rId9"/>
    <p:sldId id="267" r:id="rId10"/>
    <p:sldId id="274" r:id="rId11"/>
    <p:sldId id="269" r:id="rId12"/>
    <p:sldId id="270" r:id="rId13"/>
    <p:sldId id="272" r:id="rId14"/>
    <p:sldId id="271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90" autoAdjust="0"/>
    <p:restoredTop sz="94660"/>
  </p:normalViewPr>
  <p:slideViewPr>
    <p:cSldViewPr snapToGrid="0">
      <p:cViewPr>
        <p:scale>
          <a:sx n="75" d="100"/>
          <a:sy n="75" d="100"/>
        </p:scale>
        <p:origin x="25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8A2C2-A76F-4FB6-A4B5-A5B3382B3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0FF68B-6ACD-48A8-A767-21F667F8E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24A06-ECB1-4A07-9FAA-0F9517B9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4C528-924C-4928-990A-FD54F37B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22BF9-B5B7-4144-847F-50B4721C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0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6AC57-3723-4278-9C0D-F42A35EE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BEE07-686E-4C8E-B5B0-7824B88B8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6822E-D4A4-47F2-882E-082922C5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4FA5D-AC31-4E71-8017-1EDF3A51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1A82E-565F-4CC4-9F6D-EBE33F4D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6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CCFB22-306F-4386-9342-68F2366F7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E3465-A5D8-4AFD-9B32-5A194FFA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3658D-F630-4BDC-8F51-8AA1ECB7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D7F3E-2711-4A99-AF20-4010845E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5D18A-7A6E-4A07-8E12-481860F4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A6F7-0A92-494A-B6C7-302F7710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5E464-F767-403C-BDA0-1AD041E9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E3BF6-85CC-4594-A482-07139A6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71FF3-66A1-4258-9F82-5A4927C7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62281-C7D0-47CA-8C2A-5F28DFD8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5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34606-F631-4C0F-8788-F8E5A894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3957D-3E75-4CCA-A712-3226620D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454AF-E709-40CD-898E-970903B3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C8612-5A88-49B1-AE5A-0CD7622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A443-B2F2-4A88-8AE9-FC38727C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EA4A-8D1B-436D-B057-4A60D14F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F92ED-A833-4AB5-AD05-0BD195D96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53906-1F6A-4FDE-A509-9D0240ABB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F3573-67E8-4C18-9DA1-5F8ABEE2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5D93B-9303-44B2-AF98-8F67C0DE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55550-6AEA-4323-BDDE-B7DEA3C2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1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0C241-ABE1-46F9-B64B-9356508D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B35CE-C1F9-4932-A47F-F4B9BBF5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29845-AB5D-4D81-B319-8642115C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3B2CB-EF8D-4AD4-9031-13BF0763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39D180-CF05-4AF5-A63D-566FC4284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B0D07B-5AB8-4F0E-B138-E9DD053F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7A6C7-16ED-4664-92A2-7198910A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120511-3900-4820-BC5E-6432C3F3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29B8-1616-411A-B439-3DB1C104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27EF1A-79A3-44C3-B47E-2D8CA2BC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811C0-9DB0-42AF-8E42-2F1C5337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01049-0949-489E-AE4A-AFCABFDB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3F132-F11A-402C-98FA-040FE76E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B35573-9D28-41D8-97D9-94175CA0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9FB4E-2CA3-48B6-B413-2DBC8B3A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0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B66FA-3EB4-4105-8AF1-CB5EF319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A6B11-26DF-4E18-A844-76C07389F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514710-8F79-4DCB-A4C5-825AEABC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15B92-03F8-456B-ACB0-2AA6B1CD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B1BEE-5085-42BE-947B-1B9414C6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4DDF-16D8-47D1-A4B4-167CE141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12BD-3144-429D-AA1B-87B4443C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DA89B9-BEC6-4116-8897-02BF6D625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8C0C97-DA08-4255-A84C-A75999B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027B6-B122-403B-9BBD-49142738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70DDE-00CF-4C47-A110-34FD30E1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60A7F-8108-4E21-B257-FA8BB061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DEC8AA-59EB-49EB-9562-81B449A7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5C174-F3DE-4193-A94D-F568F2EE7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F63FC-D490-4FAB-90BE-2D8106CD4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63CF-AD92-4EC4-BDC3-2DB7842B8AAB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C0C7E-6B1B-4D00-816F-B065CE2BF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BE778-93E3-4D6C-8C87-BF6EC874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251F-BC07-4EFC-8523-B8BB26EF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60677-1452-4BD8-B620-1B4006059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20220330 </a:t>
            </a:r>
            <a:r>
              <a:rPr lang="ko-KR" altLang="en-US" dirty="0"/>
              <a:t>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612D80-4C5E-4DBE-993D-5D990963B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222466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7544149-B9A7-413A-892C-3B376B8D1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8" t="5773" r="3322" b="89"/>
          <a:stretch/>
        </p:blipFill>
        <p:spPr>
          <a:xfrm>
            <a:off x="339945" y="1579906"/>
            <a:ext cx="6327827" cy="44212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725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Proposed Method – Cross domain transformer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A9ADB-30DC-491C-8834-344211DAA17D}"/>
              </a:ext>
            </a:extLst>
          </p:cNvPr>
          <p:cNvSpPr txBox="1"/>
          <p:nvPr/>
        </p:nvSpPr>
        <p:spPr>
          <a:xfrm>
            <a:off x="664180" y="1122415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branch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1521B-8E3C-4036-8E37-68559618867B}"/>
              </a:ext>
            </a:extLst>
          </p:cNvPr>
          <p:cNvSpPr txBox="1"/>
          <p:nvPr/>
        </p:nvSpPr>
        <p:spPr>
          <a:xfrm>
            <a:off x="2607280" y="983915"/>
            <a:ext cx="18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Source-target branch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8C367-9120-4C39-A099-F6FD387E0B12}"/>
              </a:ext>
            </a:extLst>
          </p:cNvPr>
          <p:cNvSpPr txBox="1"/>
          <p:nvPr/>
        </p:nvSpPr>
        <p:spPr>
          <a:xfrm>
            <a:off x="4813572" y="115176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branch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D5F4D-3CAD-4075-AEC5-A482D659E849}"/>
              </a:ext>
            </a:extLst>
          </p:cNvPr>
          <p:cNvSpPr txBox="1"/>
          <p:nvPr/>
        </p:nvSpPr>
        <p:spPr>
          <a:xfrm>
            <a:off x="6998611" y="1151763"/>
            <a:ext cx="445770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Source-target branch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쿼리는 </a:t>
            </a:r>
            <a:r>
              <a:rPr lang="en-US" altLang="ko-KR" sz="1600" dirty="0"/>
              <a:t>source branch</a:t>
            </a:r>
            <a:r>
              <a:rPr lang="ko-KR" altLang="en-US" sz="1600" dirty="0"/>
              <a:t>에서 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밸류는</a:t>
            </a:r>
            <a:r>
              <a:rPr lang="ko-KR" altLang="en-US" sz="1600" dirty="0"/>
              <a:t> </a:t>
            </a:r>
            <a:r>
              <a:rPr lang="en-US" altLang="ko-KR" sz="1600" dirty="0"/>
              <a:t>target branch</a:t>
            </a:r>
            <a:r>
              <a:rPr lang="ko-KR" altLang="en-US" sz="1600" dirty="0"/>
              <a:t>에서 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=&gt; source-target branch</a:t>
            </a:r>
            <a:r>
              <a:rPr lang="ko-KR" altLang="en-US" sz="1600" dirty="0"/>
              <a:t>에서는</a:t>
            </a:r>
            <a:r>
              <a:rPr lang="en-US" altLang="ko-KR" sz="1600" dirty="0"/>
              <a:t> cross-attention</a:t>
            </a:r>
            <a:r>
              <a:rPr lang="ko-KR" altLang="en-US" sz="1600" dirty="0"/>
              <a:t>을 사용해 </a:t>
            </a:r>
            <a:r>
              <a:rPr lang="en-US" altLang="ko-KR" sz="1600" dirty="0"/>
              <a:t>noise</a:t>
            </a:r>
            <a:r>
              <a:rPr lang="ko-KR" altLang="en-US" sz="1600" dirty="0"/>
              <a:t>에 </a:t>
            </a:r>
            <a:r>
              <a:rPr lang="en-US" altLang="ko-KR" sz="1600" dirty="0"/>
              <a:t>robust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/>
              <a:t>Source-target branch</a:t>
            </a:r>
            <a:r>
              <a:rPr lang="ko-KR" altLang="en-US" sz="1600" dirty="0"/>
              <a:t>를 </a:t>
            </a:r>
            <a:r>
              <a:rPr lang="en-US" altLang="ko-KR" sz="1600" dirty="0"/>
              <a:t>target branch</a:t>
            </a:r>
            <a:r>
              <a:rPr lang="ko-KR" altLang="en-US" sz="1600" dirty="0"/>
              <a:t>의 </a:t>
            </a:r>
            <a:r>
              <a:rPr lang="en-US" altLang="ko-KR" sz="1600" dirty="0"/>
              <a:t>teacher</a:t>
            </a:r>
            <a:r>
              <a:rPr lang="ko-KR" altLang="en-US" sz="1600" dirty="0"/>
              <a:t>로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0BF32-2C76-4348-98A1-14AE13E9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25" y="5147577"/>
            <a:ext cx="2560872" cy="8536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C00BCD-F88D-4DC0-85D6-46D6F0760CF7}"/>
              </a:ext>
            </a:extLst>
          </p:cNvPr>
          <p:cNvSpPr/>
          <p:nvPr/>
        </p:nvSpPr>
        <p:spPr>
          <a:xfrm>
            <a:off x="9118600" y="5350823"/>
            <a:ext cx="292345" cy="406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92FF9-CC6D-489E-AD73-EEDF094C6979}"/>
              </a:ext>
            </a:extLst>
          </p:cNvPr>
          <p:cNvSpPr/>
          <p:nvPr/>
        </p:nvSpPr>
        <p:spPr>
          <a:xfrm>
            <a:off x="9764624" y="5350822"/>
            <a:ext cx="331876" cy="4064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73AF7-8FA0-4696-BD6D-1EC12BC2E10B}"/>
              </a:ext>
            </a:extLst>
          </p:cNvPr>
          <p:cNvSpPr txBox="1"/>
          <p:nvPr/>
        </p:nvSpPr>
        <p:spPr>
          <a:xfrm>
            <a:off x="9264772" y="5832220"/>
            <a:ext cx="207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Target branch</a:t>
            </a:r>
            <a:r>
              <a:rPr lang="ko-KR" altLang="en-US" sz="1400" dirty="0"/>
              <a:t>에서 </a:t>
            </a:r>
            <a:endParaRPr lang="en-US" altLang="ko-KR" sz="1400" dirty="0"/>
          </a:p>
          <a:p>
            <a:r>
              <a:rPr lang="ko-KR" altLang="en-US" sz="1400" dirty="0"/>
              <a:t>카테고리 </a:t>
            </a:r>
            <a:r>
              <a:rPr lang="en-US" altLang="ko-KR" sz="1400" dirty="0"/>
              <a:t>k</a:t>
            </a:r>
            <a:r>
              <a:rPr lang="ko-KR" altLang="en-US" sz="1400" dirty="0"/>
              <a:t> 확률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4775B-BFFB-482D-9FA6-80A8317CB5AB}"/>
              </a:ext>
            </a:extLst>
          </p:cNvPr>
          <p:cNvSpPr txBox="1"/>
          <p:nvPr/>
        </p:nvSpPr>
        <p:spPr>
          <a:xfrm>
            <a:off x="8132674" y="4779340"/>
            <a:ext cx="207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Source-Target branch</a:t>
            </a:r>
            <a:r>
              <a:rPr lang="ko-KR" altLang="en-US" sz="1400" dirty="0"/>
              <a:t>에서 카테고리 </a:t>
            </a:r>
            <a:r>
              <a:rPr lang="en-US" altLang="ko-KR" sz="1400" dirty="0"/>
              <a:t>k</a:t>
            </a:r>
            <a:r>
              <a:rPr lang="ko-KR" altLang="en-US" sz="1400" dirty="0"/>
              <a:t> 확률</a:t>
            </a:r>
          </a:p>
        </p:txBody>
      </p:sp>
    </p:spTree>
    <p:extLst>
      <p:ext uri="{BB962C8B-B14F-4D97-AF65-F5344CB8AC3E}">
        <p14:creationId xmlns:p14="http://schemas.microsoft.com/office/powerpoint/2010/main" val="118399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725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Experiments – dataset and implementation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1B723-B8FB-4AB8-A2FC-BC97ABD2418A}"/>
              </a:ext>
            </a:extLst>
          </p:cNvPr>
          <p:cNvSpPr txBox="1"/>
          <p:nvPr/>
        </p:nvSpPr>
        <p:spPr>
          <a:xfrm>
            <a:off x="558800" y="1432457"/>
            <a:ext cx="516890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개의 유명한 </a:t>
            </a:r>
            <a:r>
              <a:rPr lang="en-US" altLang="ko-KR" dirty="0"/>
              <a:t>UDA dataset</a:t>
            </a:r>
            <a:r>
              <a:rPr lang="ko-KR" altLang="en-US" dirty="0"/>
              <a:t>에서 검증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VisDA-2017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Office-Home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Office-31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DomainNe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이미지 사이즈 </a:t>
            </a:r>
            <a:r>
              <a:rPr lang="en-US" altLang="ko-KR" dirty="0"/>
              <a:t>: 224x224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Batch-size: 64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33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4BBFB8-3851-4918-AD1B-EA1C2744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11" y="585439"/>
            <a:ext cx="8575676" cy="49872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725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Experiments – visia-2017</a:t>
            </a:r>
            <a:r>
              <a:rPr lang="ko-KR" altLang="en-US" sz="2400" b="1" dirty="0"/>
              <a:t>에서의 </a:t>
            </a:r>
            <a:r>
              <a:rPr lang="en-US" altLang="ko-KR" sz="2400" b="1" dirty="0" err="1"/>
              <a:t>sota</a:t>
            </a:r>
            <a:r>
              <a:rPr lang="en-US" altLang="ko-KR" sz="2400" b="1" dirty="0"/>
              <a:t> method</a:t>
            </a:r>
            <a:r>
              <a:rPr lang="ko-KR" altLang="en-US" sz="2400" b="1" dirty="0"/>
              <a:t>들과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12774-0F89-48D5-AC44-EFB30996D9C5}"/>
              </a:ext>
            </a:extLst>
          </p:cNvPr>
          <p:cNvSpPr txBox="1"/>
          <p:nvPr/>
        </p:nvSpPr>
        <p:spPr>
          <a:xfrm>
            <a:off x="3098799" y="5572712"/>
            <a:ext cx="67437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가지 부분에서 </a:t>
            </a:r>
            <a:r>
              <a:rPr lang="en-US" altLang="ko-KR" dirty="0" err="1"/>
              <a:t>sota</a:t>
            </a:r>
            <a:r>
              <a:rPr lang="en-US" altLang="ko-KR" dirty="0"/>
              <a:t> </a:t>
            </a:r>
            <a:r>
              <a:rPr lang="ko-KR" altLang="en-US" dirty="0"/>
              <a:t>성능 달성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Baseline</a:t>
            </a:r>
            <a:r>
              <a:rPr lang="ko-KR" altLang="en-US" dirty="0"/>
              <a:t>의 </a:t>
            </a:r>
            <a:r>
              <a:rPr lang="en-US" altLang="ko-KR" dirty="0"/>
              <a:t>person </a:t>
            </a:r>
            <a:r>
              <a:rPr lang="ko-KR" altLang="en-US" dirty="0"/>
              <a:t>카테고리에 비해 매우 높은 성능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=&gt; </a:t>
            </a:r>
            <a:r>
              <a:rPr lang="ko-KR" altLang="en-US" dirty="0" err="1"/>
              <a:t>라벨링</a:t>
            </a:r>
            <a:r>
              <a:rPr lang="ko-KR" altLang="en-US" dirty="0"/>
              <a:t> 노이즈에 </a:t>
            </a:r>
            <a:r>
              <a:rPr lang="en-US" altLang="ko-KR" dirty="0"/>
              <a:t>robust</a:t>
            </a:r>
            <a:r>
              <a:rPr lang="ko-KR" altLang="en-US" dirty="0"/>
              <a:t>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40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725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Experiments – </a:t>
            </a:r>
            <a:r>
              <a:rPr lang="en-US" altLang="ko-KR" sz="2400" b="1" dirty="0" err="1"/>
              <a:t>domainNet</a:t>
            </a:r>
            <a:r>
              <a:rPr lang="ko-KR" altLang="en-US" sz="2400" b="1" dirty="0"/>
              <a:t>에서의 </a:t>
            </a:r>
            <a:r>
              <a:rPr lang="en-US" altLang="ko-KR" sz="2400" b="1" dirty="0" err="1"/>
              <a:t>sota</a:t>
            </a:r>
            <a:r>
              <a:rPr lang="en-US" altLang="ko-KR" sz="2400" b="1" dirty="0"/>
              <a:t> method</a:t>
            </a:r>
            <a:r>
              <a:rPr lang="ko-KR" altLang="en-US" sz="2400" b="1" dirty="0"/>
              <a:t>들과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12774-0F89-48D5-AC44-EFB30996D9C5}"/>
              </a:ext>
            </a:extLst>
          </p:cNvPr>
          <p:cNvSpPr txBox="1"/>
          <p:nvPr/>
        </p:nvSpPr>
        <p:spPr>
          <a:xfrm>
            <a:off x="3086099" y="6220412"/>
            <a:ext cx="67437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가장 높은 성능을 보임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18843C-7E22-491B-AB4A-F59C6936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86" y="828968"/>
            <a:ext cx="9996468" cy="52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725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Experiments – office-home</a:t>
            </a:r>
            <a:r>
              <a:rPr lang="ko-KR" altLang="en-US" sz="2400" b="1" dirty="0"/>
              <a:t>에서의 </a:t>
            </a:r>
            <a:r>
              <a:rPr lang="en-US" altLang="ko-KR" sz="2400" b="1" dirty="0" err="1"/>
              <a:t>sota</a:t>
            </a:r>
            <a:r>
              <a:rPr lang="en-US" altLang="ko-KR" sz="2400" b="1" dirty="0"/>
              <a:t> method</a:t>
            </a:r>
            <a:r>
              <a:rPr lang="ko-KR" altLang="en-US" sz="2400" b="1" dirty="0"/>
              <a:t>들과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9D4465-2B73-441B-9F30-E447F0C2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911757"/>
            <a:ext cx="10313085" cy="443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C035D-B1C2-47EC-924A-E763232903F5}"/>
              </a:ext>
            </a:extLst>
          </p:cNvPr>
          <p:cNvSpPr txBox="1"/>
          <p:nvPr/>
        </p:nvSpPr>
        <p:spPr>
          <a:xfrm>
            <a:off x="1739900" y="5497044"/>
            <a:ext cx="914400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TVT</a:t>
            </a:r>
            <a:r>
              <a:rPr lang="ko-KR" altLang="en-US" sz="1600" dirty="0"/>
              <a:t>다음으로 높은 성능을 보임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TVT</a:t>
            </a:r>
            <a:r>
              <a:rPr lang="ko-KR" altLang="en-US" sz="1600" dirty="0"/>
              <a:t>가 성능이 높은 건 다른 </a:t>
            </a:r>
            <a:r>
              <a:rPr lang="en-US" altLang="ko-KR" sz="1600" dirty="0"/>
              <a:t>pretrained model</a:t>
            </a:r>
            <a:r>
              <a:rPr lang="ko-KR" altLang="en-US" sz="1600" dirty="0"/>
              <a:t>들은 </a:t>
            </a:r>
            <a:r>
              <a:rPr lang="en-US" altLang="ko-KR" sz="1600" dirty="0"/>
              <a:t>ImageNet1K</a:t>
            </a:r>
            <a:r>
              <a:rPr lang="ko-KR" altLang="en-US" sz="1600" dirty="0"/>
              <a:t>로 학습했는데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imageNet21K</a:t>
            </a:r>
            <a:r>
              <a:rPr lang="ko-KR" altLang="en-US" sz="1600" dirty="0"/>
              <a:t>로 </a:t>
            </a:r>
            <a:r>
              <a:rPr lang="en-US" altLang="ko-KR" sz="1600" dirty="0"/>
              <a:t>pretrain</a:t>
            </a:r>
            <a:r>
              <a:rPr lang="ko-KR" altLang="en-US" sz="1600" dirty="0"/>
              <a:t>된 </a:t>
            </a:r>
            <a:r>
              <a:rPr lang="en-US" altLang="ko-KR" sz="1600" dirty="0" err="1"/>
              <a:t>ViT</a:t>
            </a:r>
            <a:r>
              <a:rPr lang="ko-KR" altLang="en-US" sz="1600" dirty="0"/>
              <a:t>를 </a:t>
            </a:r>
            <a:r>
              <a:rPr lang="en-US" altLang="ko-KR" sz="1600" dirty="0"/>
              <a:t>backbone</a:t>
            </a:r>
            <a:r>
              <a:rPr lang="ko-KR" altLang="en-US" sz="1600" dirty="0"/>
              <a:t>으로 사용했기 때문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146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0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Experiments – office-31</a:t>
            </a:r>
            <a:r>
              <a:rPr lang="ko-KR" altLang="en-US" sz="2400" b="1" dirty="0"/>
              <a:t>에서의 </a:t>
            </a:r>
            <a:r>
              <a:rPr lang="en-US" altLang="ko-KR" sz="2400" b="1" dirty="0" err="1"/>
              <a:t>sota</a:t>
            </a:r>
            <a:r>
              <a:rPr lang="en-US" altLang="ko-KR" sz="2400" b="1" dirty="0"/>
              <a:t> method</a:t>
            </a:r>
            <a:r>
              <a:rPr lang="ko-KR" altLang="en-US" sz="2400" b="1" dirty="0"/>
              <a:t>들과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52486F-2A8B-46E6-84AF-483A289C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" y="1514474"/>
            <a:ext cx="6170828" cy="4657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90AD3-1F66-4A19-959A-AB3B57FC4E0C}"/>
              </a:ext>
            </a:extLst>
          </p:cNvPr>
          <p:cNvSpPr txBox="1"/>
          <p:nvPr/>
        </p:nvSpPr>
        <p:spPr>
          <a:xfrm>
            <a:off x="8547100" y="3843336"/>
            <a:ext cx="326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TVT</a:t>
            </a:r>
            <a:r>
              <a:rPr lang="ko-KR" altLang="en-US" dirty="0"/>
              <a:t> 다음으로 높은 성능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57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F89B4-A809-43EC-AA87-6D17C9BE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45D33-4096-47F8-BF5B-644D2381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코드 통일 후 </a:t>
            </a:r>
            <a:r>
              <a:rPr lang="en-US" altLang="ko-KR" sz="2400" dirty="0"/>
              <a:t>Selective masking </a:t>
            </a:r>
            <a:r>
              <a:rPr lang="ko-KR" altLang="en-US" sz="2400" dirty="0"/>
              <a:t>연구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새로운 </a:t>
            </a:r>
            <a:r>
              <a:rPr lang="en-US" altLang="ko-KR" sz="2400" dirty="0"/>
              <a:t>dataset</a:t>
            </a:r>
            <a:r>
              <a:rPr lang="ko-KR" altLang="en-US" sz="2400" dirty="0"/>
              <a:t>에서 성능 테스트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Selective masking</a:t>
            </a:r>
            <a:r>
              <a:rPr lang="ko-KR" altLang="en-US" sz="2400" dirty="0"/>
              <a:t>시 합이 </a:t>
            </a:r>
            <a:r>
              <a:rPr lang="en-US" altLang="ko-KR" sz="2400" dirty="0"/>
              <a:t>1</a:t>
            </a:r>
            <a:r>
              <a:rPr lang="ko-KR" altLang="en-US" sz="2400" dirty="0"/>
              <a:t>이 안되는 문제 해결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accent6"/>
                </a:solidFill>
              </a:rPr>
              <a:t>CDTrans</a:t>
            </a:r>
            <a:r>
              <a:rPr lang="en-US" altLang="ko-KR" sz="2400" dirty="0">
                <a:solidFill>
                  <a:schemeClr val="accent6"/>
                </a:solidFill>
              </a:rPr>
              <a:t> </a:t>
            </a:r>
            <a:r>
              <a:rPr lang="ko-KR" altLang="en-US" sz="2400" dirty="0">
                <a:solidFill>
                  <a:schemeClr val="accent6"/>
                </a:solidFill>
              </a:rPr>
              <a:t>논문 리뷰</a:t>
            </a:r>
            <a:endParaRPr lang="en-US" altLang="ko-KR" sz="2400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746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AC647-12A7-4042-8001-B65BB0A8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Proposed Method – self-attention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F25BA-C27E-49C0-BD9F-D9B4ACF4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3" y="2800058"/>
            <a:ext cx="7512210" cy="1132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CD857A-72C0-479C-8213-FFFAD6EB6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21"/>
          <a:stretch/>
        </p:blipFill>
        <p:spPr>
          <a:xfrm>
            <a:off x="1478627" y="1662243"/>
            <a:ext cx="1448436" cy="42154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0897AA1-9CB9-4ADE-BFA3-085034CDF1E0}"/>
              </a:ext>
            </a:extLst>
          </p:cNvPr>
          <p:cNvSpPr/>
          <p:nvPr/>
        </p:nvSpPr>
        <p:spPr>
          <a:xfrm>
            <a:off x="3225967" y="1622331"/>
            <a:ext cx="675962" cy="42154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9718A7-5453-42FA-8E7F-3EF2FE3D01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8" t="13042"/>
          <a:stretch/>
        </p:blipFill>
        <p:spPr>
          <a:xfrm>
            <a:off x="4200833" y="1662243"/>
            <a:ext cx="1619905" cy="351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41B746-A1BB-4EB9-8583-97ECA69E3774}"/>
              </a:ext>
            </a:extLst>
          </p:cNvPr>
          <p:cNvSpPr txBox="1"/>
          <p:nvPr/>
        </p:nvSpPr>
        <p:spPr>
          <a:xfrm>
            <a:off x="91606" y="4873698"/>
            <a:ext cx="4244121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H: height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W: width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C: channel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(P,P): </a:t>
            </a:r>
            <a:r>
              <a:rPr lang="ko-KR" altLang="en-US" sz="1600" dirty="0"/>
              <a:t>각 이미지 </a:t>
            </a:r>
            <a:r>
              <a:rPr lang="en-US" altLang="ko-KR" sz="1600" dirty="0"/>
              <a:t>patch</a:t>
            </a:r>
            <a:r>
              <a:rPr lang="ko-KR" altLang="en-US" sz="1600" dirty="0"/>
              <a:t>의 해상도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N: patch</a:t>
            </a:r>
            <a:r>
              <a:rPr lang="ko-KR" altLang="en-US" sz="1600" dirty="0"/>
              <a:t>의 개수 </a:t>
            </a:r>
            <a:r>
              <a:rPr lang="en-US" altLang="ko-KR" sz="1600" dirty="0"/>
              <a:t>(HW/P^2)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70B08E-720E-4B36-8C28-8645251EF4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51" t="-8129" r="45500"/>
          <a:stretch/>
        </p:blipFill>
        <p:spPr>
          <a:xfrm>
            <a:off x="9716764" y="5334883"/>
            <a:ext cx="2017005" cy="4696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CA4FD9-3C68-4C71-8FCB-3D70C26CFD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41352" r="78599" b="-1"/>
          <a:stretch/>
        </p:blipFill>
        <p:spPr>
          <a:xfrm>
            <a:off x="9533515" y="4557421"/>
            <a:ext cx="2017005" cy="6325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A13918-27C1-4C64-885A-618D6260B5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30" t="-8129" r="5143"/>
          <a:stretch/>
        </p:blipFill>
        <p:spPr>
          <a:xfrm>
            <a:off x="9716764" y="6093814"/>
            <a:ext cx="2017005" cy="4556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9774E1-4498-4C26-94BC-DF13D3809AB3}"/>
              </a:ext>
            </a:extLst>
          </p:cNvPr>
          <p:cNvSpPr txBox="1"/>
          <p:nvPr/>
        </p:nvSpPr>
        <p:spPr>
          <a:xfrm>
            <a:off x="404427" y="1018492"/>
            <a:ext cx="506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transformer </a:t>
            </a:r>
            <a:r>
              <a:rPr lang="ko-KR" altLang="en-US" dirty="0"/>
              <a:t>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A0F92-8698-401D-B0F3-2DD569A1831A}"/>
              </a:ext>
            </a:extLst>
          </p:cNvPr>
          <p:cNvSpPr txBox="1"/>
          <p:nvPr/>
        </p:nvSpPr>
        <p:spPr>
          <a:xfrm>
            <a:off x="343181" y="1622331"/>
            <a:ext cx="208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 :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66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AC647-12A7-4042-8001-B65BB0A8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Proposed Method – cross-attention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CD857A-72C0-479C-8213-FFFAD6EB6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1"/>
          <a:stretch/>
        </p:blipFill>
        <p:spPr>
          <a:xfrm>
            <a:off x="2212856" y="1795705"/>
            <a:ext cx="1448436" cy="4215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9718A7-5453-42FA-8E7F-3EF2FE3D0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8" t="12907"/>
          <a:stretch/>
        </p:blipFill>
        <p:spPr>
          <a:xfrm>
            <a:off x="5393998" y="1795705"/>
            <a:ext cx="1619905" cy="351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9774E1-4498-4C26-94BC-DF13D3809AB3}"/>
              </a:ext>
            </a:extLst>
          </p:cNvPr>
          <p:cNvSpPr txBox="1"/>
          <p:nvPr/>
        </p:nvSpPr>
        <p:spPr>
          <a:xfrm>
            <a:off x="404427" y="1018492"/>
            <a:ext cx="506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transformer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2A2DFA-B884-460B-B7D3-60B6E168E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95" y="4406556"/>
            <a:ext cx="6937592" cy="10821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15DD41-3FD8-482B-AB73-D2BACC940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36" y="4589429"/>
            <a:ext cx="1978496" cy="4978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0D6518-A608-4678-911C-556947CE52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64" r="49900"/>
          <a:stretch/>
        </p:blipFill>
        <p:spPr>
          <a:xfrm>
            <a:off x="9302067" y="5208513"/>
            <a:ext cx="1873835" cy="4978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EA9A93-CDD1-4142-A44B-BEF84404FF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184" t="-2033" b="-1"/>
          <a:stretch/>
        </p:blipFill>
        <p:spPr>
          <a:xfrm>
            <a:off x="9382179" y="5803617"/>
            <a:ext cx="1713610" cy="59107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715610-54F9-46CE-89E2-6E6E238890BE}"/>
              </a:ext>
            </a:extLst>
          </p:cNvPr>
          <p:cNvSpPr/>
          <p:nvPr/>
        </p:nvSpPr>
        <p:spPr>
          <a:xfrm>
            <a:off x="4377555" y="1713760"/>
            <a:ext cx="675962" cy="42154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89ABDD7-6B17-4E91-9C4A-7B250AADD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6"/>
          <a:stretch/>
        </p:blipFill>
        <p:spPr>
          <a:xfrm>
            <a:off x="2212856" y="2499652"/>
            <a:ext cx="1448436" cy="4372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7E092FF-2104-4228-AA84-96CDE5BB8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8" t="12907"/>
          <a:stretch/>
        </p:blipFill>
        <p:spPr>
          <a:xfrm>
            <a:off x="5393998" y="2515322"/>
            <a:ext cx="1619905" cy="351921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DE79F67-3B0B-425E-A279-C01464BFEF56}"/>
              </a:ext>
            </a:extLst>
          </p:cNvPr>
          <p:cNvSpPr/>
          <p:nvPr/>
        </p:nvSpPr>
        <p:spPr>
          <a:xfrm>
            <a:off x="4377555" y="2433377"/>
            <a:ext cx="675962" cy="42154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9A62718-641D-470F-AC06-EE58AA7467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63" r="66422"/>
          <a:stretch/>
        </p:blipFill>
        <p:spPr>
          <a:xfrm>
            <a:off x="2016821" y="1796114"/>
            <a:ext cx="380601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61F60C4-5FCB-46B9-B291-D0E75E9C52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703" t="1" r="6621" b="1"/>
          <a:stretch/>
        </p:blipFill>
        <p:spPr>
          <a:xfrm>
            <a:off x="2131320" y="2454593"/>
            <a:ext cx="266102" cy="4126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3C15B2-36AE-4AB5-81FC-AD08F138D1DD}"/>
              </a:ext>
            </a:extLst>
          </p:cNvPr>
          <p:cNvSpPr/>
          <p:nvPr/>
        </p:nvSpPr>
        <p:spPr>
          <a:xfrm>
            <a:off x="10401300" y="4571070"/>
            <a:ext cx="326222" cy="37654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FCAEA4-D285-4086-B68A-4F964BF7C52F}"/>
              </a:ext>
            </a:extLst>
          </p:cNvPr>
          <p:cNvSpPr/>
          <p:nvPr/>
        </p:nvSpPr>
        <p:spPr>
          <a:xfrm>
            <a:off x="10412011" y="5184533"/>
            <a:ext cx="315511" cy="314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31E9DA-FF2C-422B-BF77-C3BE42256168}"/>
              </a:ext>
            </a:extLst>
          </p:cNvPr>
          <p:cNvSpPr/>
          <p:nvPr/>
        </p:nvSpPr>
        <p:spPr>
          <a:xfrm>
            <a:off x="10311206" y="5843535"/>
            <a:ext cx="315511" cy="314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47CD5E-7717-4431-BED5-EE071A6EC0A0}"/>
              </a:ext>
            </a:extLst>
          </p:cNvPr>
          <p:cNvSpPr txBox="1"/>
          <p:nvPr/>
        </p:nvSpPr>
        <p:spPr>
          <a:xfrm>
            <a:off x="10120905" y="411288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 패치 개수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FAB08D0-0928-478C-A281-E6D55C7ECA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63" r="66422"/>
          <a:stretch/>
        </p:blipFill>
        <p:spPr>
          <a:xfrm>
            <a:off x="9840510" y="4123883"/>
            <a:ext cx="380601" cy="3693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A4F4F7-E6B7-4D4A-AFA0-8BE7B0866439}"/>
              </a:ext>
            </a:extLst>
          </p:cNvPr>
          <p:cNvSpPr txBox="1"/>
          <p:nvPr/>
        </p:nvSpPr>
        <p:spPr>
          <a:xfrm>
            <a:off x="10120905" y="6392566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 패치 개수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F9890DD-6A48-4506-9761-0C274082F3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703" t="1" r="6621" b="1"/>
          <a:stretch/>
        </p:blipFill>
        <p:spPr>
          <a:xfrm>
            <a:off x="9854803" y="6356843"/>
            <a:ext cx="266102" cy="41265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74B5DB1-AEF8-4BAE-8970-7C1437E9A1FE}"/>
              </a:ext>
            </a:extLst>
          </p:cNvPr>
          <p:cNvSpPr txBox="1"/>
          <p:nvPr/>
        </p:nvSpPr>
        <p:spPr>
          <a:xfrm>
            <a:off x="7456508" y="1776835"/>
            <a:ext cx="161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이미지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F8702-0DEE-4DAF-81FC-4F0E501B9D6D}"/>
              </a:ext>
            </a:extLst>
          </p:cNvPr>
          <p:cNvSpPr txBox="1"/>
          <p:nvPr/>
        </p:nvSpPr>
        <p:spPr>
          <a:xfrm>
            <a:off x="7373853" y="2432074"/>
            <a:ext cx="161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이미지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F6BAD-ACE9-47BE-AED1-92300258D430}"/>
              </a:ext>
            </a:extLst>
          </p:cNvPr>
          <p:cNvSpPr txBox="1"/>
          <p:nvPr/>
        </p:nvSpPr>
        <p:spPr>
          <a:xfrm>
            <a:off x="696021" y="2107673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input: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0E8C50-BA5C-4146-A89A-A19C0C13C49F}"/>
              </a:ext>
            </a:extLst>
          </p:cNvPr>
          <p:cNvSpPr txBox="1"/>
          <p:nvPr/>
        </p:nvSpPr>
        <p:spPr>
          <a:xfrm>
            <a:off x="696021" y="37204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cross-attention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038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AC647-12A7-4042-8001-B65BB0A8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Proposed Method – cross-attention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9774E1-4498-4C26-94BC-DF13D3809AB3}"/>
              </a:ext>
            </a:extLst>
          </p:cNvPr>
          <p:cNvSpPr txBox="1"/>
          <p:nvPr/>
        </p:nvSpPr>
        <p:spPr>
          <a:xfrm>
            <a:off x="404427" y="1018492"/>
            <a:ext cx="506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transformer </a:t>
            </a:r>
            <a:r>
              <a:rPr lang="ko-KR" altLang="en-US" dirty="0"/>
              <a:t>사용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D3164C2-35DC-401F-AE4F-BDDB42D3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34" y="1524000"/>
            <a:ext cx="6353175" cy="381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BC874FE-25CC-4E83-A7E1-2347C785716A}"/>
              </a:ext>
            </a:extLst>
          </p:cNvPr>
          <p:cNvSpPr txBox="1"/>
          <p:nvPr/>
        </p:nvSpPr>
        <p:spPr>
          <a:xfrm>
            <a:off x="3359150" y="5665232"/>
            <a:ext cx="547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타겟 이미지의 모든 패치 중에서 소스 이미지의 </a:t>
            </a:r>
            <a:endParaRPr lang="en-US" altLang="ko-KR" dirty="0"/>
          </a:p>
          <a:p>
            <a:r>
              <a:rPr lang="ko-KR" altLang="en-US" dirty="0"/>
              <a:t>쿼리와 비슷할 수록 </a:t>
            </a:r>
            <a:r>
              <a:rPr lang="en-US" altLang="ko-KR" dirty="0"/>
              <a:t>output</a:t>
            </a:r>
            <a:r>
              <a:rPr lang="ko-KR" altLang="en-US" dirty="0"/>
              <a:t>에 더 큰 기여를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66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AC647-12A7-4042-8001-B65BB0A8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Proposed Method – cross-attention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9774E1-4498-4C26-94BC-DF13D3809AB3}"/>
              </a:ext>
            </a:extLst>
          </p:cNvPr>
          <p:cNvSpPr txBox="1"/>
          <p:nvPr/>
        </p:nvSpPr>
        <p:spPr>
          <a:xfrm>
            <a:off x="404427" y="1018492"/>
            <a:ext cx="506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transformer </a:t>
            </a:r>
            <a:r>
              <a:rPr lang="ko-KR" altLang="en-US" dirty="0"/>
              <a:t>사용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6631BE0-8C2A-4845-8AFC-5BD18E0F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6" y="2620574"/>
            <a:ext cx="4373091" cy="321893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6C81C6-82A1-426A-8861-6290DE52CE6D}"/>
              </a:ext>
            </a:extLst>
          </p:cNvPr>
          <p:cNvSpPr txBox="1"/>
          <p:nvPr/>
        </p:nvSpPr>
        <p:spPr>
          <a:xfrm>
            <a:off x="5469722" y="2994098"/>
            <a:ext cx="685800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Red : cross-attention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Green: cross-attention </a:t>
            </a:r>
            <a:r>
              <a:rPr lang="ko-KR" altLang="en-US" dirty="0"/>
              <a:t>사용 안함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Blue: false positive pair</a:t>
            </a:r>
            <a:r>
              <a:rPr lang="ko-KR" altLang="en-US" dirty="0"/>
              <a:t>를 없앴을 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/>
              <a:t>Cross attention</a:t>
            </a:r>
            <a:r>
              <a:rPr lang="ko-KR" altLang="en-US" dirty="0"/>
              <a:t>을 활용하면 </a:t>
            </a:r>
            <a:r>
              <a:rPr lang="en-US" altLang="ko-KR" dirty="0"/>
              <a:t>false positive pair</a:t>
            </a:r>
            <a:r>
              <a:rPr lang="ko-KR" altLang="en-US" dirty="0"/>
              <a:t>에 </a:t>
            </a:r>
            <a:r>
              <a:rPr lang="en-US" altLang="ko-KR" dirty="0"/>
              <a:t>robust</a:t>
            </a:r>
            <a:r>
              <a:rPr lang="ko-KR" altLang="en-US" dirty="0"/>
              <a:t>하다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 err="1"/>
              <a:t>Nosiy</a:t>
            </a:r>
            <a:r>
              <a:rPr lang="ko-KR" altLang="en-US" dirty="0"/>
              <a:t>한 </a:t>
            </a:r>
            <a:r>
              <a:rPr lang="en-US" altLang="ko-KR" dirty="0"/>
              <a:t>label</a:t>
            </a:r>
            <a:r>
              <a:rPr lang="ko-KR" altLang="en-US" dirty="0"/>
              <a:t>에 </a:t>
            </a:r>
            <a:r>
              <a:rPr lang="en-US" altLang="ko-KR" dirty="0"/>
              <a:t>robust </a:t>
            </a:r>
            <a:r>
              <a:rPr lang="ko-KR" altLang="en-US" dirty="0"/>
              <a:t>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79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Proposed Method – two way labeling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A5C47-C9CE-4F0F-B65B-7E679BAA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25563"/>
            <a:ext cx="11722100" cy="485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Training set</a:t>
            </a:r>
            <a:r>
              <a:rPr lang="ko-KR" altLang="en-US" sz="1800" dirty="0"/>
              <a:t>을 만들기 위해 소스 도메인의 각 이미지에 대해 타겟 도메인에서 가장 유사한 이미지를 찾음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800" dirty="0"/>
              <a:t> 모든 소스 데이터를 사용할 수 있지만</a:t>
            </a:r>
            <a:r>
              <a:rPr lang="en-US" altLang="ko-KR" sz="1800" dirty="0"/>
              <a:t> </a:t>
            </a:r>
            <a:r>
              <a:rPr lang="ko-KR" altLang="en-US" sz="1800" dirty="0"/>
              <a:t>타겟 데이터는 일부만 포함하게 됨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800" dirty="0"/>
              <a:t> 이 </a:t>
            </a:r>
            <a:r>
              <a:rPr lang="en-US" altLang="ko-KR" sz="1800" dirty="0"/>
              <a:t>bias</a:t>
            </a:r>
            <a:r>
              <a:rPr lang="ko-KR" altLang="en-US" sz="1800" dirty="0"/>
              <a:t>를 해결하기 위해 타겟 도메인에의 각 이미지에 대해 소스 도메인에서 가장 유사한 이미지도 찾음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8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800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94269-D0B4-444B-B3DE-A220EFAF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20862"/>
            <a:ext cx="6240937" cy="741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59FCA-1CA9-4A04-8583-2849E0C29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8" y="4570968"/>
            <a:ext cx="5930900" cy="5403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98974D-24FE-4DB0-B860-B2116781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32437"/>
            <a:ext cx="2471795" cy="637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5B1EC8-EB45-4CFC-BF36-D1A30E2CE708}"/>
              </a:ext>
            </a:extLst>
          </p:cNvPr>
          <p:cNvSpPr txBox="1"/>
          <p:nvPr/>
        </p:nvSpPr>
        <p:spPr>
          <a:xfrm>
            <a:off x="3708400" y="5641735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</a:t>
            </a:r>
            <a:r>
              <a:rPr lang="en-US" altLang="ko-KR" dirty="0"/>
              <a:t>training </a:t>
            </a:r>
            <a:r>
              <a:rPr lang="en-US" altLang="ko-KR" dirty="0" err="1"/>
              <a:t>parirs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7544149-B9A7-413A-892C-3B376B8D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0" y="1336428"/>
            <a:ext cx="10603171" cy="46966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54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Proposed Method – Cross domain transformer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A5C47-C9CE-4F0F-B65B-7E679BAA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86" y="670172"/>
            <a:ext cx="11722100" cy="485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weight-sharing transformer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세개의 </a:t>
            </a:r>
            <a:r>
              <a:rPr lang="ko-KR" altLang="en-US" sz="1600" dirty="0" err="1"/>
              <a:t>브랜치가</a:t>
            </a:r>
            <a:r>
              <a:rPr lang="ko-KR" altLang="en-US" sz="1600" dirty="0"/>
              <a:t> 같은 </a:t>
            </a:r>
            <a:r>
              <a:rPr lang="en-US" altLang="ko-KR" sz="1600" dirty="0"/>
              <a:t>classifier</a:t>
            </a:r>
            <a:r>
              <a:rPr lang="ko-KR" altLang="en-US" sz="1600" dirty="0"/>
              <a:t>를 공유</a:t>
            </a:r>
            <a:endParaRPr lang="en-US" altLang="ko-KR" sz="1600" dirty="0"/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A9ADB-30DC-491C-8834-344211DAA17D}"/>
              </a:ext>
            </a:extLst>
          </p:cNvPr>
          <p:cNvSpPr txBox="1"/>
          <p:nvPr/>
        </p:nvSpPr>
        <p:spPr>
          <a:xfrm>
            <a:off x="4985136" y="128823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branch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1521B-8E3C-4036-8E37-68559618867B}"/>
              </a:ext>
            </a:extLst>
          </p:cNvPr>
          <p:cNvSpPr txBox="1"/>
          <p:nvPr/>
        </p:nvSpPr>
        <p:spPr>
          <a:xfrm>
            <a:off x="6928236" y="1149733"/>
            <a:ext cx="18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Source-target branch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8C367-9120-4C39-A099-F6FD387E0B12}"/>
              </a:ext>
            </a:extLst>
          </p:cNvPr>
          <p:cNvSpPr txBox="1"/>
          <p:nvPr/>
        </p:nvSpPr>
        <p:spPr>
          <a:xfrm>
            <a:off x="9134528" y="1317581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branch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AA208-E1CA-40F6-8980-662DA9D94E92}"/>
              </a:ext>
            </a:extLst>
          </p:cNvPr>
          <p:cNvSpPr txBox="1"/>
          <p:nvPr/>
        </p:nvSpPr>
        <p:spPr>
          <a:xfrm>
            <a:off x="7060695" y="6001221"/>
            <a:ext cx="188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Cross attention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7C5B-6031-4392-B489-94A7673FA2A2}"/>
              </a:ext>
            </a:extLst>
          </p:cNvPr>
          <p:cNvSpPr txBox="1"/>
          <p:nvPr/>
        </p:nvSpPr>
        <p:spPr>
          <a:xfrm>
            <a:off x="5200371" y="6003162"/>
            <a:ext cx="188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self attention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1D896-2D6C-4680-9BD2-1B1CB5F0AC82}"/>
              </a:ext>
            </a:extLst>
          </p:cNvPr>
          <p:cNvSpPr txBox="1"/>
          <p:nvPr/>
        </p:nvSpPr>
        <p:spPr>
          <a:xfrm>
            <a:off x="9105900" y="6028863"/>
            <a:ext cx="188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Self attention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5F057F-D154-4294-8BFF-6FB878A9C07F}"/>
              </a:ext>
            </a:extLst>
          </p:cNvPr>
          <p:cNvSpPr txBox="1"/>
          <p:nvPr/>
        </p:nvSpPr>
        <p:spPr>
          <a:xfrm>
            <a:off x="384009" y="6329971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Domain specific representation </a:t>
            </a:r>
            <a:r>
              <a:rPr lang="ko-KR" altLang="en-US" dirty="0"/>
              <a:t>학습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CB9270-BF17-4250-8CD0-7EA618E9FA2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33900" y="6187828"/>
            <a:ext cx="666471" cy="22148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665A52-26DB-4993-857D-E8B0D324A8C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60900" y="6398195"/>
            <a:ext cx="5386414" cy="1547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7544149-B9A7-413A-892C-3B376B8D1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8" t="5773" r="3322" b="89"/>
          <a:stretch/>
        </p:blipFill>
        <p:spPr>
          <a:xfrm>
            <a:off x="339945" y="1579906"/>
            <a:ext cx="6327827" cy="44212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8F51F8-4C50-4B66-A51A-D338163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1725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Proposed Method – Cross domain transformer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A9ADB-30DC-491C-8834-344211DAA17D}"/>
              </a:ext>
            </a:extLst>
          </p:cNvPr>
          <p:cNvSpPr txBox="1"/>
          <p:nvPr/>
        </p:nvSpPr>
        <p:spPr>
          <a:xfrm>
            <a:off x="664180" y="1122415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branch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1521B-8E3C-4036-8E37-68559618867B}"/>
              </a:ext>
            </a:extLst>
          </p:cNvPr>
          <p:cNvSpPr txBox="1"/>
          <p:nvPr/>
        </p:nvSpPr>
        <p:spPr>
          <a:xfrm>
            <a:off x="2607280" y="983915"/>
            <a:ext cx="18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Source-target branch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8C367-9120-4C39-A099-F6FD387E0B12}"/>
              </a:ext>
            </a:extLst>
          </p:cNvPr>
          <p:cNvSpPr txBox="1"/>
          <p:nvPr/>
        </p:nvSpPr>
        <p:spPr>
          <a:xfrm>
            <a:off x="4813572" y="115176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branch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D5F4D-3CAD-4075-AEC5-A482D659E849}"/>
              </a:ext>
            </a:extLst>
          </p:cNvPr>
          <p:cNvSpPr txBox="1"/>
          <p:nvPr/>
        </p:nvSpPr>
        <p:spPr>
          <a:xfrm>
            <a:off x="6972300" y="1930400"/>
            <a:ext cx="445770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Source-target branch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쿼리는 </a:t>
            </a:r>
            <a:r>
              <a:rPr lang="en-US" altLang="ko-KR" sz="1600" dirty="0"/>
              <a:t>source branch</a:t>
            </a:r>
            <a:r>
              <a:rPr lang="ko-KR" altLang="en-US" sz="1600" dirty="0"/>
              <a:t>에서 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밸류는</a:t>
            </a:r>
            <a:r>
              <a:rPr lang="ko-KR" altLang="en-US" sz="1600" dirty="0"/>
              <a:t> </a:t>
            </a:r>
            <a:r>
              <a:rPr lang="en-US" altLang="ko-KR" sz="1600" dirty="0"/>
              <a:t>target branch</a:t>
            </a:r>
            <a:r>
              <a:rPr lang="ko-KR" altLang="en-US" sz="1600" dirty="0"/>
              <a:t>에서 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=&gt; source-target branch</a:t>
            </a:r>
            <a:r>
              <a:rPr lang="ko-KR" altLang="en-US" sz="1600" dirty="0"/>
              <a:t>에서는</a:t>
            </a:r>
            <a:r>
              <a:rPr lang="en-US" altLang="ko-KR" sz="1600" dirty="0"/>
              <a:t> cross-attention</a:t>
            </a:r>
            <a:r>
              <a:rPr lang="ko-KR" altLang="en-US" sz="1600" dirty="0"/>
              <a:t>을 사용해 </a:t>
            </a:r>
            <a:r>
              <a:rPr lang="en-US" altLang="ko-KR" sz="1600" dirty="0"/>
              <a:t>noise</a:t>
            </a:r>
            <a:r>
              <a:rPr lang="ko-KR" altLang="en-US" sz="1600" dirty="0"/>
              <a:t>에 </a:t>
            </a:r>
            <a:r>
              <a:rPr lang="en-US" altLang="ko-KR" sz="1600" dirty="0"/>
              <a:t>robust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/>
              <a:t>Source-target branch</a:t>
            </a:r>
            <a:r>
              <a:rPr lang="ko-KR" altLang="en-US" sz="1600" dirty="0"/>
              <a:t>를 </a:t>
            </a:r>
            <a:r>
              <a:rPr lang="en-US" altLang="ko-KR" sz="1600" dirty="0"/>
              <a:t>target branch</a:t>
            </a:r>
            <a:r>
              <a:rPr lang="ko-KR" altLang="en-US" sz="1600" dirty="0"/>
              <a:t>의 </a:t>
            </a:r>
            <a:r>
              <a:rPr lang="en-US" altLang="ko-KR" sz="1600" dirty="0"/>
              <a:t>teacher</a:t>
            </a:r>
            <a:r>
              <a:rPr lang="ko-KR" altLang="en-US" sz="1600" dirty="0"/>
              <a:t>로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7102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455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Symbol</vt:lpstr>
      <vt:lpstr>Office 테마</vt:lpstr>
      <vt:lpstr>20220330 자료</vt:lpstr>
      <vt:lpstr>comments</vt:lpstr>
      <vt:lpstr>Proposed Method – self-attention</vt:lpstr>
      <vt:lpstr>Proposed Method – cross-attention</vt:lpstr>
      <vt:lpstr>Proposed Method – cross-attention</vt:lpstr>
      <vt:lpstr>Proposed Method – cross-attention</vt:lpstr>
      <vt:lpstr>Proposed Method – two way labeling</vt:lpstr>
      <vt:lpstr>Proposed Method – Cross domain transformer</vt:lpstr>
      <vt:lpstr>Proposed Method – Cross domain transformer</vt:lpstr>
      <vt:lpstr>Proposed Method – Cross domain transformer</vt:lpstr>
      <vt:lpstr>Experiments – dataset and implementation</vt:lpstr>
      <vt:lpstr>Experiments – visia-2017에서의 sota method들과 비교</vt:lpstr>
      <vt:lpstr>Experiments – domainNet에서의 sota method들과 비교</vt:lpstr>
      <vt:lpstr>Experiments – office-home에서의 sota method들과 비교</vt:lpstr>
      <vt:lpstr>Experiments – office-31에서의 sota method들과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해님</dc:creator>
  <cp:lastModifiedBy>이 해님</cp:lastModifiedBy>
  <cp:revision>4</cp:revision>
  <dcterms:created xsi:type="dcterms:W3CDTF">2022-03-28T17:48:26Z</dcterms:created>
  <dcterms:modified xsi:type="dcterms:W3CDTF">2022-03-30T02:14:52Z</dcterms:modified>
</cp:coreProperties>
</file>