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  <p15:guide id="3" pos="428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744"/>
        <p:guide pos="42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260b4f94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</a:endParaRPr>
          </a:p>
        </p:txBody>
      </p:sp>
      <p:sp>
        <p:nvSpPr>
          <p:cNvPr id="165" name="Google Shape;165;g99260b4f94_0_5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9260b4f9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99260b4f94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f2984d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target, 레이블: 결과값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cf2984dd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260b4f94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피처: 판단하기 위해 쓰이는 값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레이블: 결과값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99260b4f94_0_6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260b4f9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학습용 데이터와 테스트용 데이터 분리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분리안하면 예측 정확도 = 1.0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이미 학습한 데이터 세트를 기반으로 예측했기 때문에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과적합(overfitting): 학습 모델에만 최적화되어 실체 예측을 다른 데이터로 수행할 경우에는 예측 성능일 떨어지는 것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train: 피처 데이터 세트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test: 레이블 데이터 세트</a:t>
            </a:r>
            <a:endParaRPr/>
          </a:p>
        </p:txBody>
      </p:sp>
      <p:sp>
        <p:nvSpPr>
          <p:cNvPr id="227" name="Google Shape;227;g99260b4f94_0_5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여러 세트로 구성된 학습 데이터 세트와 검증 데이터 세트에서 학습과 평가를 수행하는 것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이를 통해 하이퍼 파라미터 조절 가능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하이퍼 파라미터: 사용자가 조절할 수 있는 값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파라미터: 모델 내부에서 정해지는 변수 (ex 표준편차값)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교차 검증 → 테스트 데이터로 최종 평가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9260b4f9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가장 보편적으로 사용되는 교차 검증 기법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K 개의 데이터 폴드 세트를 만들어서 K번 만큼 각 폴드 세트에 학습과 검증 평가를 반복적으로 수행하는 방법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평가 결과는 K번의 폴드 평가 결과의 평균</a:t>
            </a:r>
            <a:endParaRPr/>
          </a:p>
        </p:txBody>
      </p:sp>
      <p:sp>
        <p:nvSpPr>
          <p:cNvPr id="264" name="Google Shape;264;g99260b4f94_0_6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9260b4f94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불균형한 분포도를 가진 레이블 데이터 집합을 위한 K 폴드 방식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원본 레이블의 분포를 확인하고 분리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특정 레이블 값이 특이하게 많거나 매주 적어서 값의 분포가 한쪽으로 치우치는 것 (대출 사기)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K 폴드 방식 적용시 적은 건수가 균등하게 나눠지기 어려움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일반적인 분류에서는 K 폴드가 아니라 Stratified K 폴드로 분할돼야 한다</a:t>
            </a:r>
            <a:endParaRPr/>
          </a:p>
        </p:txBody>
      </p:sp>
      <p:sp>
        <p:nvSpPr>
          <p:cNvPr id="280" name="Google Shape;280;g99260b4f94_0_6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결손값, NaN, Null 값은 허용되지 않는다. 변환필요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사이킷런의 머신러닝 알고리즘은 문자열 값을 입력 값으로 허용하지 않는다. 전부 숫자형으로 변환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피쳐 스케일링 → 표준화/정규화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레이블 인코딩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카테고리 피처를 코드형 숫자 값으로 변환하는 것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몇몇 ML 알고리즘에서는 예측 성능을 떨어지게 함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1보다 2가 더 큰 값이므로 특정 ML 알고리즘에서는 가중치 부여 → 예측 성능 떨어짐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원-핫 인코딩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피처 값의 유형에 따라 새로운 피처를 추가해 고유 값에 해당하는 칼럼에만 1을 표시하고 나머지 칼럼에는 0을 표시하는 방법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8b49419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7" name="Google Shape;317;ga8b4941921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a6062f7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IQR: Inter Quantile Range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사분위 값의 편차를 이용하는 기법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(75%-25%) x 1.5 범위를 벗어나는 경우 out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아웃라이어: 전체 데이터의 패턴에서 벗어난 이상 값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333" name="Google Shape;333;g9a6062f78c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a6062f7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오버 샘플링 / 언더 샘플링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언더 샘플링: 많은 데이터 세트를 적은 데이터 세트 수준으로 감소시키는 방식 → 잘 사용 안함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오버 샘플링: 적은 데이터 세트를 증식하여 학습을 위한 충분한 데이터를 확보하는 방법 → 기존 데이터 약간 변형 → 새로운 데이터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347" name="Google Shape;347;g9a6062f78c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260b4f9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99260b4f94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9260b4f94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정확도 = 예측 결과가 동일한 데이터 건수 / 전체 예측 데이터 건수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정확도 지표가 ML 모델 성능을 왜곡할 수도 있다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MNIST Data set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이 데이터 세트를 모든 데이터를 True로 분류하는 classifier를 이용해 정확도 측정시 90%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5" name="Google Shape;375;g99260b4f94_0_7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9260b4f9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오차행렬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불균형한레이블 클래스인 경우: 보통 적은수의 결과값에 Postivie (1), 많은 결과값에 Negative(0) (ex 암)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불균형한 이진 분류 데이터 세트에서는 Positive 데이터 건수가 매우 작기 때문에 데이터에 기반한 ML 알고리즘은 Positive보다는 Negative로 예측 정확도가 높아지는 경향 ⇒ TN은 커지고 TP는 작아짐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Negative로 예측할때 정확도가 높기 때문에 FN(n으로 예측할때 틀린 데이터 수)이 매우 작고, Positive로 예측하는 경우가 작기 때문에 FP 매우 작아짐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결과적으로 Negative에 대한 예측 정확도만으로도 분류의 정확도가 매우 높게 나타나는 수치적인 판단 오류 발생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6" name="Google Shape;406;g99260b4f94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260b4f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정밀도와 재현율</a:t>
            </a:r>
            <a:endParaRPr sz="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Positive 데이터 세트의 예측 성능에 좀 더 초점을 맞춘 평가 지표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정밀도 = TP / (FP+TP) = 예측을 Positive로 한 대상 중에 예측과 실제 값이 Positive로 일치한 데이터의 비율 = 양성 예측도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재현율 = TP / (FN+TP) = 실제 값이 Positive인 대상 중에 예측과 실제 값이 Positive로 일치한 데이터의 비율 = 민감도 또는 TPR(True Positive Rate)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정밀도가 중요한 경우: 실제 음성 데이터 예측을 양성으로 잘못 판단하게 되면 큰 영향이 발생하는 경우 (스팸 메일)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재현율이 중요 지표인 경우: 실제 양성 데이터를 음성으로 잘못 판단하게 되면 큰 영향이 발생하는 경우 (암, 보험 사기 등)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가장 좋은 성능 평가는 재현율과 정밀도 모두 높은 경우, 한쪽만 높은건 바람직하지 않다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정밀도와 재현율은 상호 보완적인 평가 지표 → 한쪽을 강제로 높이면 다른 하나는 떨어짐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1" name="Google Shape;421;g99260b4f94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9260b4f94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정밀도/재현율 트레이드오프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임계값을 낮추면 재현율이 올라가고 정밀도가 떨어짐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함수로 정밀도와 재현율이 비슷한 지점이 최종답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정밀도와 재현율의 맹점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정밀도가 100%가 되는 방법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확실한 기준이 되는 경우만 양성, 나머진 모두 음성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재현율이 100%가 되는 방법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모든 환자를 다 양성으로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따라서 어느 한 수치만 높이면 안된다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39" name="Google Shape;439;g99260b4f94_0_7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9260b4f9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정밀도와 재현율을 결합한 지표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정밀도와 재현율이 어느 한쪽으로 치우치지 않았을 때 상대적으로 높은 값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하지만 F1 스코어가 높다고 무조건 좋은 것은 아님. 어느 하나가 많이 낮을수도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54" name="Google Shape;454;g99260b4f94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9260b4f9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99260b4f94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9260b4f9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데이터에 있는 규칙을 학습을 통해 자동으로 찾아내 트리 기반의 분류 규칙을 만드는 것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데이터의 어떤 기준을 바탕으로 규칙을 만들지가 중요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규칙 노드, 리프 노드, 서브 트리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규칙이 너무 많으면 과적합 가능 → 트리의 깊이가 깊어질수록 결정 트리의 예측 성능이 저하될 가능성 높아짐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결정 트리의 장점: 알고리즘이 쉽고 직관적이다. 정보의 균일도만 신경 쓰면 되므로 특별한 경우를 제외하고는 각 피처의 스케일링과 정규화 같은 전처리 작업이 필요없다.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결정 트리의 단점: 과적합으로 정확도가 떨어진다.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82" name="Google Shape;482;g99260b4f94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99260b4f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99260b4f9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9260b4f9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여러 개의 분류기를 생성하고 예측을 결합함으로써 보다 정확한 최종 예측을 도출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정형 데이터 분류 시에는 앙상블이 뛰어난 성능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보팅 방식과 배깅 방식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00" name="Google Shape;500;g99260b4f94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a6062f7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하드 보팅: 다수결 원칙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다수의 분류기가 결정한 예측값을 최종 보팅 결과값으로 선정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소프트 보팅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분류기들의 레이블 값 결정 확률을 모두 더하고 평균을 구하여 확률이 가장 높은 레이블 값을 최종 보팅 결과값으로 선정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일반적으로 이 방법을 사용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14" name="Google Shape;514;g9a6062f78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9260b4f9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배깅의 대표적인 알고리즘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결정트리로서 쉽고 직관적인 장점을 그대로 가지고 있음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하이퍼 파라미터가 너무 많고, 그로 인해서 튜닝을 위한 시간이 많이 소모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	트리 기반 자체의 하이퍼 파라미터가 원래 많은 데다 배깅, 부스팅, 학습, 정규화 등을 하이퍼 파라미터 추가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28" name="Google Shape;528;g99260b4f94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a6062f7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GBM의 개요 및 실습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부스팅 알고리즘: 여러 개의 약한 학습기를 순차적으로 학습-예측하면서 잘못 예측한 데이터에 가중치 부여를 통해 오류를 개선해 나가면서 학습하는 방식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일반적으로 GBM이 랜덤 포레스트보다 예측 성능이 뛰어난 경우가 많음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하지만 수행 시간이 더 길고, 하이퍼 파라미터 튜닝 노력도 더 필요 (loss, learning_rate)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2" name="Google Shape;542;g9a6062f78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a6062f7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GBM과 비슷하지만 트리 기반의 앙상블 학습에서 가장 각광받고 있는 알고리즘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분류와 회귀에서 일반적으로 다른 머신러닝보다 뛰어난 예측 성능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GBM의 느린 수행 시간 및 과적합 규제 부재를 해결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조기 중단(Early Stopping)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정해진 횟수보다 적은 값을 체크 값으로 두고, 그때 마다 학습 오류가 감소하지 않으면 더 이상 부스팅을 진행하지 않고 종료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병렬 CPU 환경에서 병렬 학습이 가능 → 학습 속도 up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그러나 다른 알고리즘에 비해서 빠른 것은 아님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6" name="Google Shape;556;g9a6062f78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a6062f7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XGBoost와 함께 부스팅 계열 알고리즘에서 각광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리프 중심 트리 분할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균형 잡힌 트리는 오버피팅에 보다 더 강한 구조이지만 시간이 오래 걸림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리프 중심 분할: 최대 손실 값을 가지는 리프 노드를 지속적으로 분할하면서 트리의 깊이가 깊어지고 비대칭적인 규칙 트리가 생성, 예측 오류 손실을 최소화 할 수 있다.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XGBoost보다 학습 시간이 훨씬 적다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메모리 사용량도 상대적으로 적다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예측 성능은 차이가 거의 없음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적은 데이터 세트에 적용할 경우 과적합이 발생하기 쉽다 (만건이하)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570" name="Google Shape;570;g9a6062f78c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877af7e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a877af7eab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877af7e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여러 개의 독립변수와 한 개의 종속변수 간의 상관관계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598" name="Google Shape;598;ga877af7eab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877af7ea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RSS: 오류 값의 제곱을 구해서 더하는 방식 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RSS는 비용이며, 회귀 계수로 구성되는 RSS를 비용 함수, 손실 함수라고 함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회귀 알고리즘은 최소의 RSS를 구하는 것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solidFill>
                  <a:schemeClr val="dk1"/>
                </a:solidFill>
              </a:rPr>
              <a:t>점진적으로 반복적인 계산을 통해 회귀 계수 값을 업데리트하면서 오류 값이 최소가 되는 회귀 계수를 구하는 방식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solidFill>
                  <a:schemeClr val="dk1"/>
                </a:solidFill>
              </a:rPr>
              <a:t>오류 값이 더 이상 작아지지 않으면 그 오류 값을 최소 비용으로 판단하고 그때의 회귀 계수를 최적 파라미터로 반환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solidFill>
                  <a:schemeClr val="dk1"/>
                </a:solidFill>
              </a:rPr>
              <a:t>경사 하강법은 모든 학습 데이터에 대해 반복적으로 비용함수 최소화를 위한 값을 업데이트하기 때문에 수행 시간이 매우 오래 걸림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solidFill>
                  <a:schemeClr val="dk1"/>
                </a:solidFill>
              </a:rPr>
              <a:t>실전에서는 대부분 확률적 경사 하강법 이용 → 일부만 사용 → 빠름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solidFill>
                  <a:schemeClr val="dk1"/>
                </a:solidFill>
              </a:rPr>
              <a:t>성능 차이 별로 없음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613" name="Google Shape;613;ga877af7eab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877af7ea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MAE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직관적, 단순함, MSE 보단 아웃라이어에 덜 민감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단위가 달라도 차이가 같을 수 있다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MSE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직관적, 단순함, 아웃라이어에 민감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값의 왜곡 → 1미만은 작아지고 1이상은 커진다 / 단위가 달라도 차이가 같을 수 있다.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RMSE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값의 왜곡이 줄어든다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RMSLE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아웃라이어에 강건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상대적 에러 측정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Char char="-"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과소 평가에 더 큰 패널티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627" name="Google Shape;627;ga877af7eab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f2984ddc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ai(인공지능): 사람을 흉내 낼 수 있게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머신러</a:t>
            </a:r>
            <a:r>
              <a:rPr lang="en-US"/>
              <a:t>닝: 데이터로 학습하여 결과를 찾는 것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딥러닝: 머신러닝의 일부분, 머신러닝과 같이 알고리즘들이지만 알고리즘이 인간의 뇌처럼 복잡하게 연관되어있어서 artificial neural network으로 불리기도 함</a:t>
            </a:r>
            <a:endParaRPr/>
          </a:p>
        </p:txBody>
      </p:sp>
      <p:sp>
        <p:nvSpPr>
          <p:cNvPr id="62" name="Google Shape;62;g5cf2984ddc_4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877af7ea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641" name="Google Shape;641;ga877af7eab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8b494192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655" name="Google Shape;655;ga8b4941921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877af7e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예측값과 실제 값의 RSS (Residual Sum of Squares)를 최소화하는 방향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669" name="Google Shape;669;ga877af7eab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77af7ea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릿지: 선형 회귀에 L2 규제를 추가한 회귀 모델. L2 규제는 상대적으로 큰 회귀 계수 값의 예측 영향도를 감소시키기 위해 회귀 계수값을 더 작게 만드는 모델, alpha 조절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라쏘: 선형 회귀에 L1 규제를 추가한 회귀 모델. L1 규제는 예측 영향력이 작은 피처의 회귀 계수를 0으로 만들어 회귀 예측 시 피처가 선택되지 않게 하는 것, W 조절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엘라스틱넷: L2와 L1 규제를 함께 결합한 모델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alpha = 0 : W가 커도 비용함수는 Min(RSS(W))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alpha = 무한 : W를 0에 가깝게 해야함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684" name="Google Shape;684;ga877af7eab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877af7e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회귀를 이용한 분류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시그 모이드 함수(S자)의 반환 값을 확률로 간주해 분류를 결정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가볍고 빠르지만 이진 분류 예측 성능도 뛰어남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희소한 데이터 세트 분류에도 뛰어나 텍스트 분류에서 자주 사용됨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698" name="Google Shape;698;ga877af7eab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a877af7ea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리프 노드에 소속된 데이터 값의 평균값을 구해서 최종적으로 결정값으로 할당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결정트리, 랜덤 포레스트, GBM, XGBoost, LightGBM 등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너무 깊이 나누면 과적합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713" name="Google Shape;713;ga877af7eab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a877af7e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a877af7ea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8b4941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741" name="Google Shape;741;ga8b49419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8b49419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chemeClr val="lt1"/>
                </a:highlight>
              </a:rPr>
              <a:t>어떻게 모듈 탑제?</a:t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755" name="Google Shape;755;ga8b494192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877af7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775" name="Google Shape;775;ga877af7e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supervised vs unsupervised → label의 유무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지도학습: 분류, 회귀 → 고양이 분류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비지도학습: 클러스터링 → 동물 클러스터링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분류: class 예측 (꽃 품종)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회귀: 상관관계를 파악하는 연속적인 수 예측 (지하철 역 거리와 집값 사이 관계)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877af7e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highlight>
                <a:schemeClr val="lt1"/>
              </a:highlight>
            </a:endParaRPr>
          </a:p>
        </p:txBody>
      </p:sp>
      <p:sp>
        <p:nvSpPr>
          <p:cNvPr id="789" name="Google Shape;789;ga877af7eab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260b4f94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99260b4f94_0_4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260b4f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</a:rPr>
              <a:t>텐서플로, 케라스, 파이토치 → 파이썬을 지원하는 딥러닝 프레임 워크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</a:rPr>
              <a:t>파이썬 주로 이용 (R은 점점 줄어듦)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사이킷런: 머신러닝 패키지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넘파이: 행렬 선형대수 통계 패키지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판다스: 데이터 핸들링 패키지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맷플롯립: 시각화 패키지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g99260b4f9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260b4f9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행렬 선형대수 통계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데이터 타입은 ndarry (Multi-dimension array)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Ndarray의 연산은 같은 데이터 타입일때만 가능 (형변환 가능)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axis 0: row 방향, axis 1: column 방향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루프 사용하지 않고 배열 연산 → 속도 빠름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C/C++ 과 연동가능 → 속도 향상 가능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기능이 많다 → 마스터하기 오래걸린다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g99260b4f94_0_5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9260b4f9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g99260b4f94_0_5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9260b4f9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데이터 핸들링 프레임 워크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Numpy와 비슷하지만 보다 유연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DataFrame = 2차원 데이터를 담는 데이터 구조체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Index = 고유 key 값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Series = 칼럼이 하나인 데이터 구조체 → DataFrame은 여러 개의 Series로 이뤄졌다고 할 수 있음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칼럼명이 존재</a:t>
            </a:r>
            <a:endParaRPr>
              <a:solidFill>
                <a:srgbClr val="3A38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highlight>
                  <a:srgbClr val="FFFFFF"/>
                </a:highlight>
              </a:rPr>
              <a:t>다양한 포맷으로 된 파일을 DataFrame으로 로딩할 수 있음</a:t>
            </a:r>
            <a:endParaRPr>
              <a:solidFill>
                <a:srgbClr val="3A3838"/>
              </a:solidFill>
            </a:endParaRPr>
          </a:p>
        </p:txBody>
      </p:sp>
      <p:sp>
        <p:nvSpPr>
          <p:cNvPr id="151" name="Google Shape;151;g99260b4f94_0_5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31.png"/><Relationship Id="rId8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3.png"/><Relationship Id="rId6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5.png"/><Relationship Id="rId6" Type="http://schemas.openxmlformats.org/officeDocument/2006/relationships/image" Target="../media/image4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7.png"/><Relationship Id="rId6" Type="http://schemas.openxmlformats.org/officeDocument/2006/relationships/image" Target="../media/image5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452"/>
            </a:gs>
            <a:gs pos="23000">
              <a:srgbClr val="FFC452"/>
            </a:gs>
            <a:gs pos="69000">
              <a:srgbClr val="FFB31D"/>
            </a:gs>
            <a:gs pos="97000">
              <a:srgbClr val="FFAC0A"/>
            </a:gs>
            <a:gs pos="100000">
              <a:srgbClr val="FFAC0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3038913" y="4219427"/>
            <a:ext cx="61141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84106"/>
                </a:solidFill>
              </a:rPr>
              <a:t>머신러닝 스터디</a:t>
            </a:r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5265231" y="1794556"/>
            <a:ext cx="1662011" cy="2215102"/>
            <a:chOff x="4954772" y="1818167"/>
            <a:chExt cx="2349796" cy="3131772"/>
          </a:xfrm>
        </p:grpSpPr>
        <p:pic>
          <p:nvPicPr>
            <p:cNvPr id="15" name="Google Shape;15;p3"/>
            <p:cNvPicPr preferRelativeResize="0"/>
            <p:nvPr/>
          </p:nvPicPr>
          <p:blipFill rotWithShape="1">
            <a:blip r:embed="rId3">
              <a:alphaModFix/>
            </a:blip>
            <a:srcRect b="19442" l="16153" r="14156" t="7721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6" name="Google Shape;16;p3"/>
            <p:cNvPicPr preferRelativeResize="0"/>
            <p:nvPr/>
          </p:nvPicPr>
          <p:blipFill rotWithShape="1">
            <a:blip r:embed="rId3">
              <a:alphaModFix/>
            </a:blip>
            <a:srcRect b="-2883" l="-3186" r="14157" t="85302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3"/>
          <p:cNvSpPr txBox="1"/>
          <p:nvPr/>
        </p:nvSpPr>
        <p:spPr>
          <a:xfrm>
            <a:off x="4936280" y="5137112"/>
            <a:ext cx="231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4D18"/>
                </a:solidFill>
              </a:rPr>
              <a:t>이 혁</a:t>
            </a: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5654950" y="1506689"/>
            <a:ext cx="834472" cy="230238"/>
            <a:chOff x="5435701" y="1021996"/>
            <a:chExt cx="834472" cy="230238"/>
          </a:xfrm>
        </p:grpSpPr>
        <p:sp>
          <p:nvSpPr>
            <p:cNvPr id="19" name="Google Shape;19;p3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2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2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71" name="Google Shape;171;p12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172" name="Google Shape;172;p12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73" name="Google Shape;173;p12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74" name="Google Shape;174;p12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1</a:t>
            </a:r>
            <a:endParaRPr sz="2400"/>
          </a:p>
        </p:txBody>
      </p:sp>
      <p:pic>
        <p:nvPicPr>
          <p:cNvPr id="175" name="Google Shape;1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0023" y="71738"/>
            <a:ext cx="3060600" cy="13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7612" y="1093675"/>
            <a:ext cx="4291425" cy="15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6725" y="2752650"/>
            <a:ext cx="7980910" cy="39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3C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3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183" name="Google Shape;183;p13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84" name="Google Shape;184;p13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5" name="Google Shape;185;p13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3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7" name="Google Shape;187;p13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188" name="Google Shape;188;p13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89" name="Google Shape;189;p13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0" name="Google Shape;190;p13"/>
          <p:cNvSpPr txBox="1"/>
          <p:nvPr/>
        </p:nvSpPr>
        <p:spPr>
          <a:xfrm>
            <a:off x="5118000" y="3580525"/>
            <a:ext cx="19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- Scikit Learn</a:t>
            </a:r>
            <a:r>
              <a:rPr lang="en-US" sz="2000">
                <a:solidFill>
                  <a:schemeClr val="lt1"/>
                </a:solidFill>
              </a:rPr>
              <a:t> -</a:t>
            </a:r>
            <a:endParaRPr sz="2000"/>
          </a:p>
        </p:txBody>
      </p:sp>
      <p:sp>
        <p:nvSpPr>
          <p:cNvPr id="191" name="Google Shape;191;p13"/>
          <p:cNvSpPr txBox="1"/>
          <p:nvPr/>
        </p:nvSpPr>
        <p:spPr>
          <a:xfrm>
            <a:off x="4485600" y="2458500"/>
            <a:ext cx="3220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Chapter 2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4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198" name="Google Shape;198;p14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99" name="Google Shape;199;p14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0" name="Google Shape;200;p14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4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2" name="Google Shape;202;p14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03" name="Google Shape;203;p14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04" name="Google Shape;204;p14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5" name="Google Shape;205;p14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pic>
        <p:nvPicPr>
          <p:cNvPr id="206" name="Google Shape;2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009" y="5198950"/>
            <a:ext cx="6709593" cy="140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4"/>
          <p:cNvCxnSpPr/>
          <p:nvPr/>
        </p:nvCxnSpPr>
        <p:spPr>
          <a:xfrm>
            <a:off x="2470350" y="5032875"/>
            <a:ext cx="7809300" cy="66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800" y="1500000"/>
            <a:ext cx="5900050" cy="31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5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15" name="Google Shape;215;p15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16" name="Google Shape;216;p15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7" name="Google Shape;217;p15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5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9" name="Google Shape;219;p15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20" name="Google Shape;220;p15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21" name="Google Shape;221;p15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2" name="Google Shape;222;p15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pic>
        <p:nvPicPr>
          <p:cNvPr id="223" name="Google Shape;2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080" y="1591975"/>
            <a:ext cx="8266675" cy="10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6677" y="2835975"/>
            <a:ext cx="5792100" cy="38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6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31" name="Google Shape;231;p16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32" name="Google Shape;232;p16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3" name="Google Shape;233;p16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6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5" name="Google Shape;235;p16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36" name="Google Shape;236;p16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7" name="Google Shape;237;p16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8" name="Google Shape;238;p16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cxnSp>
        <p:nvCxnSpPr>
          <p:cNvPr id="239" name="Google Shape;239;p16"/>
          <p:cNvCxnSpPr/>
          <p:nvPr/>
        </p:nvCxnSpPr>
        <p:spPr>
          <a:xfrm>
            <a:off x="1555950" y="4880475"/>
            <a:ext cx="7809300" cy="66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775" y="1827750"/>
            <a:ext cx="9153450" cy="26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1512950" y="5267625"/>
            <a:ext cx="4059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예측 정확도: 0.9333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48" name="Google Shape;248;p17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249" name="Google Shape;249;p17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0" name="Google Shape;250;p17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7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52" name="Google Shape;252;p17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53" name="Google Shape;253;p17"/>
              <p:cNvPicPr preferRelativeResize="0"/>
              <p:nvPr/>
            </p:nvPicPr>
            <p:blipFill rotWithShape="1">
              <a:blip r:embed="rId3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54" name="Google Shape;254;p17"/>
              <p:cNvPicPr preferRelativeResize="0"/>
              <p:nvPr/>
            </p:nvPicPr>
            <p:blipFill rotWithShape="1">
              <a:blip r:embed="rId4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5" name="Google Shape;255;p17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sp>
        <p:nvSpPr>
          <p:cNvPr id="256" name="Google Shape;256;p17"/>
          <p:cNvSpPr/>
          <p:nvPr/>
        </p:nvSpPr>
        <p:spPr>
          <a:xfrm>
            <a:off x="2633800" y="2319175"/>
            <a:ext cx="4802100" cy="1006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Train Data Set</a:t>
            </a:r>
            <a:endParaRPr sz="2000"/>
          </a:p>
        </p:txBody>
      </p:sp>
      <p:sp>
        <p:nvSpPr>
          <p:cNvPr id="257" name="Google Shape;257;p17"/>
          <p:cNvSpPr/>
          <p:nvPr/>
        </p:nvSpPr>
        <p:spPr>
          <a:xfrm>
            <a:off x="7666700" y="2308075"/>
            <a:ext cx="1891500" cy="10065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Test Data Set</a:t>
            </a:r>
            <a:endParaRPr sz="2000"/>
          </a:p>
        </p:txBody>
      </p:sp>
      <p:sp>
        <p:nvSpPr>
          <p:cNvPr id="258" name="Google Shape;258;p17"/>
          <p:cNvSpPr/>
          <p:nvPr/>
        </p:nvSpPr>
        <p:spPr>
          <a:xfrm>
            <a:off x="2644863" y="4665425"/>
            <a:ext cx="3406800" cy="1006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Train Data Set</a:t>
            </a:r>
            <a:endParaRPr sz="2000"/>
          </a:p>
        </p:txBody>
      </p:sp>
      <p:sp>
        <p:nvSpPr>
          <p:cNvPr id="259" name="Google Shape;259;p17"/>
          <p:cNvSpPr/>
          <p:nvPr/>
        </p:nvSpPr>
        <p:spPr>
          <a:xfrm>
            <a:off x="6150075" y="4654375"/>
            <a:ext cx="1285800" cy="1006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Validation Data Set</a:t>
            </a:r>
            <a:endParaRPr sz="1800"/>
          </a:p>
        </p:txBody>
      </p:sp>
      <p:sp>
        <p:nvSpPr>
          <p:cNvPr id="260" name="Google Shape;260;p17"/>
          <p:cNvSpPr/>
          <p:nvPr/>
        </p:nvSpPr>
        <p:spPr>
          <a:xfrm>
            <a:off x="4800600" y="3641550"/>
            <a:ext cx="497700" cy="70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1519100" y="423050"/>
            <a:ext cx="4074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Cross Validation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8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68" name="Google Shape;268;p18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69" name="Google Shape;269;p18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" name="Google Shape;270;p18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8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2" name="Google Shape;272;p18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73" name="Google Shape;273;p18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4" name="Google Shape;274;p18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5" name="Google Shape;275;p18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sp>
        <p:nvSpPr>
          <p:cNvPr id="276" name="Google Shape;276;p18"/>
          <p:cNvSpPr txBox="1"/>
          <p:nvPr/>
        </p:nvSpPr>
        <p:spPr>
          <a:xfrm>
            <a:off x="1556132" y="426575"/>
            <a:ext cx="4415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 Fold Cross Validation</a:t>
            </a:r>
            <a:endParaRPr sz="2800"/>
          </a:p>
        </p:txBody>
      </p:sp>
      <p:pic>
        <p:nvPicPr>
          <p:cNvPr id="277" name="Google Shape;2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8800" y="1502175"/>
            <a:ext cx="6893849" cy="47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85" name="Google Shape;285;p19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Google Shape;286;p19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9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89" name="Google Shape;289;p19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0" name="Google Shape;290;p19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91" name="Google Shape;291;p19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sp>
        <p:nvSpPr>
          <p:cNvPr id="292" name="Google Shape;292;p19"/>
          <p:cNvSpPr txBox="1"/>
          <p:nvPr/>
        </p:nvSpPr>
        <p:spPr>
          <a:xfrm>
            <a:off x="1556113" y="426564"/>
            <a:ext cx="2786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Stratified </a:t>
            </a:r>
            <a:r>
              <a:rPr lang="en-US" sz="2800"/>
              <a:t>K Fold</a:t>
            </a:r>
            <a:endParaRPr sz="2800"/>
          </a:p>
        </p:txBody>
      </p:sp>
      <p:pic>
        <p:nvPicPr>
          <p:cNvPr id="293" name="Google Shape;2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675" y="1593150"/>
            <a:ext cx="9136651" cy="4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300" name="Google Shape;300;p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301" name="Google Shape;301;p20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2" name="Google Shape;302;p20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20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04" name="Google Shape;304;p2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05" name="Google Shape;305;p20"/>
              <p:cNvPicPr preferRelativeResize="0"/>
              <p:nvPr/>
            </p:nvPicPr>
            <p:blipFill rotWithShape="1">
              <a:blip r:embed="rId3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6" name="Google Shape;306;p20"/>
              <p:cNvPicPr preferRelativeResize="0"/>
              <p:nvPr/>
            </p:nvPicPr>
            <p:blipFill rotWithShape="1">
              <a:blip r:embed="rId4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7" name="Google Shape;307;p20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sp>
        <p:nvSpPr>
          <p:cNvPr id="308" name="Google Shape;308;p20"/>
          <p:cNvSpPr txBox="1"/>
          <p:nvPr/>
        </p:nvSpPr>
        <p:spPr>
          <a:xfrm>
            <a:off x="1556128" y="426575"/>
            <a:ext cx="3401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데이터 전처리(1)</a:t>
            </a:r>
            <a:endParaRPr sz="2800"/>
          </a:p>
        </p:txBody>
      </p:sp>
      <p:pic>
        <p:nvPicPr>
          <p:cNvPr id="309" name="Google Shape;3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100" y="1653500"/>
            <a:ext cx="2233000" cy="162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20"/>
          <p:cNvCxnSpPr/>
          <p:nvPr/>
        </p:nvCxnSpPr>
        <p:spPr>
          <a:xfrm flipH="1" rot="10800000">
            <a:off x="1597750" y="1891575"/>
            <a:ext cx="1327500" cy="1172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900" y="1912373"/>
            <a:ext cx="3499925" cy="110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0"/>
          <p:cNvCxnSpPr/>
          <p:nvPr/>
        </p:nvCxnSpPr>
        <p:spPr>
          <a:xfrm flipH="1" rot="10800000">
            <a:off x="3864100" y="1876925"/>
            <a:ext cx="1327500" cy="1172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3" name="Google Shape;3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2588" y="3857900"/>
            <a:ext cx="8174429" cy="26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3000" y="1254350"/>
            <a:ext cx="2417575" cy="24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1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321" name="Google Shape;321;p21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22" name="Google Shape;322;p21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3" name="Google Shape;323;p21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21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25" name="Google Shape;325;p21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26" name="Google Shape;326;p21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7" name="Google Shape;327;p21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" name="Google Shape;328;p21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2</a:t>
            </a:r>
            <a:endParaRPr sz="2400"/>
          </a:p>
        </p:txBody>
      </p:sp>
      <p:sp>
        <p:nvSpPr>
          <p:cNvPr id="329" name="Google Shape;329;p21"/>
          <p:cNvSpPr txBox="1"/>
          <p:nvPr/>
        </p:nvSpPr>
        <p:spPr>
          <a:xfrm>
            <a:off x="1556128" y="426575"/>
            <a:ext cx="3366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데이터 전처리(2)</a:t>
            </a:r>
            <a:endParaRPr sz="28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3275" y="1401702"/>
            <a:ext cx="7005450" cy="51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28" name="Google Shape;28;p4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" name="Google Shape;29;p4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4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1" name="Google Shape;31;p4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2" name="Google Shape;32;p4"/>
              <p:cNvPicPr preferRelativeResize="0"/>
              <p:nvPr/>
            </p:nvPicPr>
            <p:blipFill rotWithShape="1">
              <a:blip r:embed="rId3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4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" name="Google Shape;34;p4"/>
          <p:cNvSpPr txBox="1"/>
          <p:nvPr/>
        </p:nvSpPr>
        <p:spPr>
          <a:xfrm>
            <a:off x="817851" y="694425"/>
            <a:ext cx="20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4"/>
          <p:cNvCxnSpPr/>
          <p:nvPr/>
        </p:nvCxnSpPr>
        <p:spPr>
          <a:xfrm>
            <a:off x="803633" y="569290"/>
            <a:ext cx="1857900" cy="0"/>
          </a:xfrm>
          <a:prstGeom prst="straightConnector1">
            <a:avLst/>
          </a:prstGeom>
          <a:noFill/>
          <a:ln cap="flat" cmpd="sng" w="9525">
            <a:solidFill>
              <a:srgbClr val="FFE4AF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6" name="Google Shape;36;p4"/>
          <p:cNvGrpSpPr/>
          <p:nvPr/>
        </p:nvGrpSpPr>
        <p:grpSpPr>
          <a:xfrm>
            <a:off x="5080514" y="1341290"/>
            <a:ext cx="5904536" cy="5189100"/>
            <a:chOff x="4089914" y="579290"/>
            <a:chExt cx="5904536" cy="5189100"/>
          </a:xfrm>
        </p:grpSpPr>
        <p:grpSp>
          <p:nvGrpSpPr>
            <p:cNvPr id="37" name="Google Shape;37;p4"/>
            <p:cNvGrpSpPr/>
            <p:nvPr/>
          </p:nvGrpSpPr>
          <p:grpSpPr>
            <a:xfrm>
              <a:off x="4089914" y="579290"/>
              <a:ext cx="5904536" cy="5189100"/>
              <a:chOff x="1429094" y="503884"/>
              <a:chExt cx="5904536" cy="5189100"/>
            </a:xfrm>
          </p:grpSpPr>
          <p:sp>
            <p:nvSpPr>
              <p:cNvPr id="38" name="Google Shape;38;p4"/>
              <p:cNvSpPr txBox="1"/>
              <p:nvPr/>
            </p:nvSpPr>
            <p:spPr>
              <a:xfrm>
                <a:off x="1429094" y="503884"/>
                <a:ext cx="566100" cy="51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chemeClr val="lt1"/>
                    </a:solidFill>
                  </a:rPr>
                  <a:t>1</a:t>
                </a:r>
                <a:endParaRPr/>
              </a:p>
              <a:p>
                <a:pPr indent="0" lvl="0" marL="0" marR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chemeClr val="lt1"/>
                    </a:solidFill>
                  </a:rPr>
                  <a:t>2</a:t>
                </a:r>
                <a:endParaRPr/>
              </a:p>
              <a:p>
                <a:pPr indent="0" lvl="0" marL="0" marR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chemeClr val="lt1"/>
                    </a:solidFill>
                  </a:rPr>
                  <a:t>3</a:t>
                </a:r>
                <a:endParaRPr b="1" sz="2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chemeClr val="lt1"/>
                    </a:solidFill>
                  </a:rPr>
                  <a:t>4</a:t>
                </a:r>
                <a:endParaRPr b="1" sz="2300">
                  <a:solidFill>
                    <a:schemeClr val="lt1"/>
                  </a:solidFill>
                </a:endParaRPr>
              </a:p>
              <a:p>
                <a:pPr indent="0" lvl="0" marL="0" marR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chemeClr val="lt1"/>
                    </a:solidFill>
                  </a:rPr>
                  <a:t>5</a:t>
                </a:r>
                <a:endParaRPr b="1" sz="2300">
                  <a:solidFill>
                    <a:schemeClr val="lt1"/>
                  </a:solidFill>
                </a:endParaRPr>
              </a:p>
              <a:p>
                <a:pPr indent="0" lvl="0" marL="0" marR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chemeClr val="lt1"/>
                    </a:solidFill>
                  </a:rPr>
                  <a:t>6</a:t>
                </a:r>
                <a:endParaRPr b="1" sz="2300">
                  <a:solidFill>
                    <a:schemeClr val="lt1"/>
                  </a:solidFill>
                </a:endParaRPr>
              </a:p>
              <a:p>
                <a:pPr indent="0" lvl="0" marL="0" marR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chemeClr val="lt1"/>
                    </a:solidFill>
                  </a:rPr>
                  <a:t>7</a:t>
                </a:r>
                <a:endParaRPr b="1" sz="2300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Google Shape;39;p4"/>
              <p:cNvSpPr txBox="1"/>
              <p:nvPr/>
            </p:nvSpPr>
            <p:spPr>
              <a:xfrm>
                <a:off x="2223316" y="1322927"/>
                <a:ext cx="4316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Scikit Learn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Google Shape;40;p4"/>
              <p:cNvSpPr txBox="1"/>
              <p:nvPr/>
            </p:nvSpPr>
            <p:spPr>
              <a:xfrm>
                <a:off x="2217430" y="619524"/>
                <a:ext cx="5116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Basic</a:t>
                </a:r>
                <a:endParaRPr sz="1800"/>
              </a:p>
            </p:txBody>
          </p:sp>
        </p:grpSp>
        <p:sp>
          <p:nvSpPr>
            <p:cNvPr id="41" name="Google Shape;41;p4"/>
            <p:cNvSpPr txBox="1"/>
            <p:nvPr/>
          </p:nvSpPr>
          <p:spPr>
            <a:xfrm>
              <a:off x="4876715" y="2104058"/>
              <a:ext cx="215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Evaluation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4876715" y="2812060"/>
              <a:ext cx="215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Classification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4876715" y="4955908"/>
              <a:ext cx="215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Q&amp;A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44" name="Google Shape;44;p4"/>
          <p:cNvSpPr txBox="1"/>
          <p:nvPr/>
        </p:nvSpPr>
        <p:spPr>
          <a:xfrm>
            <a:off x="5874243" y="4278986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Regression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" name="Google Shape;45;p4"/>
          <p:cNvSpPr txBox="1"/>
          <p:nvPr/>
        </p:nvSpPr>
        <p:spPr>
          <a:xfrm>
            <a:off x="5874243" y="4991437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Project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22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22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39" name="Google Shape;339;p22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340" name="Google Shape;340;p22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341" name="Google Shape;341;p22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342" name="Google Shape;342;p22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343" name="Google Shape;343;p22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데이터 전처리</a:t>
            </a:r>
            <a:r>
              <a:rPr lang="en-US" sz="2800">
                <a:highlight>
                  <a:srgbClr val="FFFFFF"/>
                </a:highlight>
              </a:rPr>
              <a:t>(3)</a:t>
            </a:r>
            <a:endParaRPr sz="2800"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0713" y="1751425"/>
            <a:ext cx="9150580" cy="45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23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23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53" name="Google Shape;353;p23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354" name="Google Shape;354;p23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355" name="Google Shape;355;p23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356" name="Google Shape;356;p23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357" name="Google Shape;357;p23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데이터 전처리 (4)</a:t>
            </a:r>
            <a:endParaRPr sz="2800"/>
          </a:p>
        </p:txBody>
      </p:sp>
      <p:pic>
        <p:nvPicPr>
          <p:cNvPr id="358" name="Google Shape;3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88" y="2425077"/>
            <a:ext cx="11221625" cy="3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3C3C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4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364" name="Google Shape;364;p24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65" name="Google Shape;365;p24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6" name="Google Shape;366;p24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24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68" name="Google Shape;368;p24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69" name="Google Shape;369;p24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70" name="Google Shape;370;p24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1" name="Google Shape;371;p24"/>
          <p:cNvSpPr txBox="1"/>
          <p:nvPr/>
        </p:nvSpPr>
        <p:spPr>
          <a:xfrm>
            <a:off x="5239650" y="3596375"/>
            <a:ext cx="17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- Evaluation -</a:t>
            </a:r>
            <a:endParaRPr sz="2000"/>
          </a:p>
        </p:txBody>
      </p:sp>
      <p:sp>
        <p:nvSpPr>
          <p:cNvPr id="372" name="Google Shape;372;p24"/>
          <p:cNvSpPr txBox="1"/>
          <p:nvPr/>
        </p:nvSpPr>
        <p:spPr>
          <a:xfrm>
            <a:off x="4485600" y="2458500"/>
            <a:ext cx="3220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Chapter 3</a:t>
            </a:r>
            <a:endParaRPr sz="5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25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379" name="Google Shape;379;p25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80" name="Google Shape;380;p25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1" name="Google Shape;381;p25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25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83" name="Google Shape;383;p25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84" name="Google Shape;384;p25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85" name="Google Shape;385;p25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6" name="Google Shape;386;p25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3</a:t>
            </a:r>
            <a:endParaRPr sz="2400"/>
          </a:p>
        </p:txBody>
      </p:sp>
      <p:sp>
        <p:nvSpPr>
          <p:cNvPr id="387" name="Google Shape;387;p25"/>
          <p:cNvSpPr txBox="1"/>
          <p:nvPr/>
        </p:nvSpPr>
        <p:spPr>
          <a:xfrm>
            <a:off x="1556128" y="426575"/>
            <a:ext cx="3499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Accuracy</a:t>
            </a:r>
            <a:endParaRPr sz="2800"/>
          </a:p>
        </p:txBody>
      </p:sp>
      <p:pic>
        <p:nvPicPr>
          <p:cNvPr id="388" name="Google Shape;3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425" y="3867887"/>
            <a:ext cx="4487199" cy="226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7125" y="3867875"/>
            <a:ext cx="4487199" cy="2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"/>
          <p:cNvSpPr txBox="1"/>
          <p:nvPr/>
        </p:nvSpPr>
        <p:spPr>
          <a:xfrm>
            <a:off x="7320725" y="3867876"/>
            <a:ext cx="687600" cy="26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1" name="Google Shape;391;p25"/>
          <p:cNvSpPr txBox="1"/>
          <p:nvPr/>
        </p:nvSpPr>
        <p:spPr>
          <a:xfrm>
            <a:off x="8203175" y="3878798"/>
            <a:ext cx="687600" cy="26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2" name="Google Shape;392;p25"/>
          <p:cNvSpPr txBox="1"/>
          <p:nvPr/>
        </p:nvSpPr>
        <p:spPr>
          <a:xfrm>
            <a:off x="9085625" y="3878801"/>
            <a:ext cx="687600" cy="26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3" name="Google Shape;393;p25"/>
          <p:cNvSpPr txBox="1"/>
          <p:nvPr/>
        </p:nvSpPr>
        <p:spPr>
          <a:xfrm>
            <a:off x="9922575" y="3867726"/>
            <a:ext cx="687600" cy="26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4" name="Google Shape;394;p25"/>
          <p:cNvSpPr txBox="1"/>
          <p:nvPr/>
        </p:nvSpPr>
        <p:spPr>
          <a:xfrm>
            <a:off x="10806250" y="3872499"/>
            <a:ext cx="687600" cy="26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5" name="Google Shape;395;p25"/>
          <p:cNvSpPr txBox="1"/>
          <p:nvPr/>
        </p:nvSpPr>
        <p:spPr>
          <a:xfrm>
            <a:off x="7320725" y="4945905"/>
            <a:ext cx="687600" cy="29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6" name="Google Shape;396;p25"/>
          <p:cNvSpPr txBox="1"/>
          <p:nvPr/>
        </p:nvSpPr>
        <p:spPr>
          <a:xfrm>
            <a:off x="8195025" y="4945894"/>
            <a:ext cx="687600" cy="29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7" name="Google Shape;397;p25"/>
          <p:cNvSpPr txBox="1"/>
          <p:nvPr/>
        </p:nvSpPr>
        <p:spPr>
          <a:xfrm>
            <a:off x="9922575" y="4945894"/>
            <a:ext cx="687600" cy="29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8" name="Google Shape;398;p25"/>
          <p:cNvSpPr txBox="1"/>
          <p:nvPr/>
        </p:nvSpPr>
        <p:spPr>
          <a:xfrm>
            <a:off x="10806250" y="4945894"/>
            <a:ext cx="687600" cy="29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True</a:t>
            </a:r>
            <a:endParaRPr sz="1700"/>
          </a:p>
        </p:txBody>
      </p:sp>
      <p:sp>
        <p:nvSpPr>
          <p:cNvPr id="399" name="Google Shape;399;p25"/>
          <p:cNvSpPr txBox="1"/>
          <p:nvPr/>
        </p:nvSpPr>
        <p:spPr>
          <a:xfrm>
            <a:off x="9035400" y="4945900"/>
            <a:ext cx="886800" cy="29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False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5893200" y="4756375"/>
            <a:ext cx="1073100" cy="7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9825" y="1723325"/>
            <a:ext cx="7372350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25"/>
          <p:cNvCxnSpPr/>
          <p:nvPr/>
        </p:nvCxnSpPr>
        <p:spPr>
          <a:xfrm>
            <a:off x="5331550" y="2201200"/>
            <a:ext cx="1249800" cy="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5"/>
          <p:cNvCxnSpPr/>
          <p:nvPr/>
        </p:nvCxnSpPr>
        <p:spPr>
          <a:xfrm>
            <a:off x="7640975" y="2179000"/>
            <a:ext cx="1495800" cy="3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26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26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12" name="Google Shape;412;p26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413" name="Google Shape;413;p26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414" name="Google Shape;414;p26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15" name="Google Shape;415;p26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3</a:t>
            </a:r>
            <a:endParaRPr sz="2400"/>
          </a:p>
        </p:txBody>
      </p:sp>
      <p:sp>
        <p:nvSpPr>
          <p:cNvPr id="416" name="Google Shape;416;p26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Confusion Matrix</a:t>
            </a:r>
            <a:endParaRPr sz="2800"/>
          </a:p>
        </p:txBody>
      </p:sp>
      <p:sp>
        <p:nvSpPr>
          <p:cNvPr id="417" name="Google Shape;417;p26"/>
          <p:cNvSpPr txBox="1"/>
          <p:nvPr/>
        </p:nvSpPr>
        <p:spPr>
          <a:xfrm>
            <a:off x="6747375" y="1614950"/>
            <a:ext cx="43140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800" y="1614938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7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27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27" name="Google Shape;427;p27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428" name="Google Shape;428;p27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429" name="Google Shape;429;p27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30" name="Google Shape;430;p27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3</a:t>
            </a:r>
            <a:endParaRPr sz="2400"/>
          </a:p>
        </p:txBody>
      </p:sp>
      <p:sp>
        <p:nvSpPr>
          <p:cNvPr id="431" name="Google Shape;431;p27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Precision &amp; Recall (1)</a:t>
            </a:r>
            <a:endParaRPr sz="2800"/>
          </a:p>
        </p:txBody>
      </p:sp>
      <p:pic>
        <p:nvPicPr>
          <p:cNvPr id="432" name="Google Shape;4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3150" y="1429363"/>
            <a:ext cx="77724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7"/>
          <p:cNvSpPr/>
          <p:nvPr/>
        </p:nvSpPr>
        <p:spPr>
          <a:xfrm>
            <a:off x="4486525" y="3323300"/>
            <a:ext cx="3705300" cy="1227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697900" y="3323300"/>
            <a:ext cx="1603800" cy="24780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 txBox="1"/>
          <p:nvPr/>
        </p:nvSpPr>
        <p:spPr>
          <a:xfrm>
            <a:off x="8602550" y="3630575"/>
            <a:ext cx="1836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</a:rPr>
              <a:t>Precision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5046225" y="5950975"/>
            <a:ext cx="1836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</a:rPr>
              <a:t>Recall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8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28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28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45" name="Google Shape;445;p28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446" name="Google Shape;446;p28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447" name="Google Shape;447;p28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48" name="Google Shape;448;p28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3</a:t>
            </a:r>
            <a:endParaRPr sz="2400"/>
          </a:p>
        </p:txBody>
      </p:sp>
      <p:pic>
        <p:nvPicPr>
          <p:cNvPr id="449" name="Google Shape;4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136" y="2966425"/>
            <a:ext cx="9451724" cy="38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8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Precision &amp; Recall (2)</a:t>
            </a:r>
            <a:endParaRPr sz="2800"/>
          </a:p>
        </p:txBody>
      </p:sp>
      <p:pic>
        <p:nvPicPr>
          <p:cNvPr id="451" name="Google Shape;45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025" y="1454800"/>
            <a:ext cx="5346001" cy="205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9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29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60" name="Google Shape;460;p29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461" name="Google Shape;461;p29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462" name="Google Shape;462;p29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63" name="Google Shape;463;p29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3</a:t>
            </a:r>
            <a:endParaRPr sz="2400"/>
          </a:p>
        </p:txBody>
      </p:sp>
      <p:sp>
        <p:nvSpPr>
          <p:cNvPr id="464" name="Google Shape;464;p29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F1 Score</a:t>
            </a:r>
            <a:endParaRPr sz="2800"/>
          </a:p>
        </p:txBody>
      </p:sp>
      <p:pic>
        <p:nvPicPr>
          <p:cNvPr id="465" name="Google Shape;4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6813" y="2749325"/>
            <a:ext cx="8198375" cy="20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3C3C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0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471" name="Google Shape;471;p30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472" name="Google Shape;472;p30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3" name="Google Shape;473;p30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4" name="Google Shape;474;p30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75" name="Google Shape;475;p30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476" name="Google Shape;476;p30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7" name="Google Shape;477;p30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78" name="Google Shape;478;p30"/>
          <p:cNvSpPr txBox="1"/>
          <p:nvPr/>
        </p:nvSpPr>
        <p:spPr>
          <a:xfrm>
            <a:off x="5037600" y="3596375"/>
            <a:ext cx="21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- Classification -</a:t>
            </a:r>
            <a:endParaRPr sz="2000"/>
          </a:p>
        </p:txBody>
      </p:sp>
      <p:sp>
        <p:nvSpPr>
          <p:cNvPr id="479" name="Google Shape;479;p30"/>
          <p:cNvSpPr txBox="1"/>
          <p:nvPr/>
        </p:nvSpPr>
        <p:spPr>
          <a:xfrm>
            <a:off x="4485600" y="2458500"/>
            <a:ext cx="3220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Chapter 4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31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31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88" name="Google Shape;488;p31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489" name="Google Shape;489;p31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490" name="Google Shape;490;p31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91" name="Google Shape;491;p31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492" name="Google Shape;492;p31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Decision Tree</a:t>
            </a:r>
            <a:endParaRPr sz="2800"/>
          </a:p>
        </p:txBody>
      </p:sp>
      <p:pic>
        <p:nvPicPr>
          <p:cNvPr id="493" name="Google Shape;49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138" y="1349800"/>
            <a:ext cx="9223726" cy="499887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1"/>
          <p:cNvSpPr txBox="1"/>
          <p:nvPr/>
        </p:nvSpPr>
        <p:spPr>
          <a:xfrm>
            <a:off x="2732150" y="1327350"/>
            <a:ext cx="2765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1"/>
          <p:cNvSpPr txBox="1"/>
          <p:nvPr/>
        </p:nvSpPr>
        <p:spPr>
          <a:xfrm>
            <a:off x="5497550" y="2997600"/>
            <a:ext cx="1178700" cy="1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1"/>
          <p:cNvSpPr txBox="1"/>
          <p:nvPr/>
        </p:nvSpPr>
        <p:spPr>
          <a:xfrm>
            <a:off x="6513325" y="2997600"/>
            <a:ext cx="510600" cy="2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5973102" y="2533561"/>
            <a:ext cx="104700" cy="48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3C3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51" name="Google Shape;51;p5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52" name="Google Shape;52;p5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" name="Google Shape;53;p5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56" name="Google Shape;56;p5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7" name="Google Shape;57;p5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" name="Google Shape;58;p5"/>
          <p:cNvSpPr txBox="1"/>
          <p:nvPr/>
        </p:nvSpPr>
        <p:spPr>
          <a:xfrm>
            <a:off x="5509500" y="3607450"/>
            <a:ext cx="117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- Basic</a:t>
            </a:r>
            <a:r>
              <a:rPr lang="en-US" sz="2000">
                <a:solidFill>
                  <a:schemeClr val="lt1"/>
                </a:solidFill>
              </a:rPr>
              <a:t> -</a:t>
            </a:r>
            <a:endParaRPr sz="2000"/>
          </a:p>
        </p:txBody>
      </p:sp>
      <p:sp>
        <p:nvSpPr>
          <p:cNvPr id="59" name="Google Shape;59;p5"/>
          <p:cNvSpPr txBox="1"/>
          <p:nvPr/>
        </p:nvSpPr>
        <p:spPr>
          <a:xfrm>
            <a:off x="4485600" y="2458500"/>
            <a:ext cx="3220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Chapter 1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2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32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05" name="Google Shape;505;p32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06" name="Google Shape;506;p32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507" name="Google Shape;507;p32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508" name="Google Shape;508;p32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09" name="Google Shape;509;p32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510" name="Google Shape;510;p32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Ensemble Learning (1)</a:t>
            </a:r>
            <a:endParaRPr sz="2800"/>
          </a:p>
        </p:txBody>
      </p:sp>
      <p:pic>
        <p:nvPicPr>
          <p:cNvPr id="511" name="Google Shape;5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651" y="1818425"/>
            <a:ext cx="9888702" cy="437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3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33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19" name="Google Shape;519;p33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20" name="Google Shape;520;p33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521" name="Google Shape;521;p33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522" name="Google Shape;522;p33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23" name="Google Shape;523;p33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524" name="Google Shape;524;p33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Ensemble Learning (2)</a:t>
            </a:r>
            <a:endParaRPr sz="2800"/>
          </a:p>
        </p:txBody>
      </p:sp>
      <p:pic>
        <p:nvPicPr>
          <p:cNvPr id="525" name="Google Shape;5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50" y="1956500"/>
            <a:ext cx="10583101" cy="39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4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34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33" name="Google Shape;533;p34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34" name="Google Shape;534;p34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535" name="Google Shape;535;p34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536" name="Google Shape;536;p34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37" name="Google Shape;537;p34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538" name="Google Shape;538;p34"/>
          <p:cNvSpPr txBox="1"/>
          <p:nvPr/>
        </p:nvSpPr>
        <p:spPr>
          <a:xfrm>
            <a:off x="1556123" y="426575"/>
            <a:ext cx="534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Random Forest</a:t>
            </a:r>
            <a:endParaRPr sz="2800"/>
          </a:p>
        </p:txBody>
      </p:sp>
      <p:pic>
        <p:nvPicPr>
          <p:cNvPr id="539" name="Google Shape;5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801" y="1380875"/>
            <a:ext cx="7742400" cy="5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5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35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35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48" name="Google Shape;548;p35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549" name="Google Shape;549;p35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550" name="Google Shape;550;p35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51" name="Google Shape;551;p35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552" name="Google Shape;552;p35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GBM (Gradient Boosting Machine)</a:t>
            </a:r>
            <a:endParaRPr sz="2800"/>
          </a:p>
        </p:txBody>
      </p:sp>
      <p:pic>
        <p:nvPicPr>
          <p:cNvPr id="553" name="Google Shape;5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0600" y="1217075"/>
            <a:ext cx="4590795" cy="53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6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36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1" name="Google Shape;561;p36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62" name="Google Shape;562;p36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563" name="Google Shape;563;p36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564" name="Google Shape;564;p36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65" name="Google Shape;565;p36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566" name="Google Shape;566;p36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XGBOOST</a:t>
            </a:r>
            <a:r>
              <a:rPr lang="en-US" sz="2800">
                <a:highlight>
                  <a:srgbClr val="FFFFFF"/>
                </a:highlight>
              </a:rPr>
              <a:t> (eXtra Gradient Boost)</a:t>
            </a:r>
            <a:endParaRPr sz="2800"/>
          </a:p>
        </p:txBody>
      </p:sp>
      <p:pic>
        <p:nvPicPr>
          <p:cNvPr id="567" name="Google Shape;5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6337" y="1741750"/>
            <a:ext cx="7459325" cy="47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7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37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75" name="Google Shape;575;p37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576" name="Google Shape;576;p37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577" name="Google Shape;577;p37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578" name="Google Shape;578;p37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79" name="Google Shape;579;p37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4</a:t>
            </a:r>
            <a:endParaRPr sz="2400"/>
          </a:p>
        </p:txBody>
      </p:sp>
      <p:sp>
        <p:nvSpPr>
          <p:cNvPr id="580" name="Google Shape;580;p37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LightGBM</a:t>
            </a:r>
            <a:r>
              <a:rPr lang="en-US" sz="2800">
                <a:highlight>
                  <a:srgbClr val="FFFFFF"/>
                </a:highlight>
              </a:rPr>
              <a:t> (eXtra Gradient Boost)</a:t>
            </a:r>
            <a:endParaRPr sz="2800"/>
          </a:p>
        </p:txBody>
      </p:sp>
      <p:pic>
        <p:nvPicPr>
          <p:cNvPr id="581" name="Google Shape;58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252" y="2199850"/>
            <a:ext cx="9959500" cy="380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3C3C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8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587" name="Google Shape;587;p38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588" name="Google Shape;588;p38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9" name="Google Shape;589;p38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0" name="Google Shape;590;p38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91" name="Google Shape;591;p38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592" name="Google Shape;592;p38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93" name="Google Shape;593;p38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94" name="Google Shape;594;p38"/>
          <p:cNvSpPr txBox="1"/>
          <p:nvPr/>
        </p:nvSpPr>
        <p:spPr>
          <a:xfrm>
            <a:off x="5191950" y="3596375"/>
            <a:ext cx="18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- Regression -</a:t>
            </a:r>
            <a:endParaRPr sz="2000"/>
          </a:p>
        </p:txBody>
      </p:sp>
      <p:sp>
        <p:nvSpPr>
          <p:cNvPr id="595" name="Google Shape;595;p38"/>
          <p:cNvSpPr txBox="1"/>
          <p:nvPr/>
        </p:nvSpPr>
        <p:spPr>
          <a:xfrm>
            <a:off x="4485600" y="2458500"/>
            <a:ext cx="3220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Chapter 5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39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03" name="Google Shape;603;p39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04" name="Google Shape;604;p39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05" name="Google Shape;605;p39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606" name="Google Shape;606;p39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07" name="Google Shape;607;p39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608" name="Google Shape;608;p39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Regression?</a:t>
            </a:r>
            <a:endParaRPr sz="2800"/>
          </a:p>
        </p:txBody>
      </p:sp>
      <p:pic>
        <p:nvPicPr>
          <p:cNvPr id="609" name="Google Shape;6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100" y="2729861"/>
            <a:ext cx="6103801" cy="4039289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9"/>
          <p:cNvSpPr txBox="1"/>
          <p:nvPr/>
        </p:nvSpPr>
        <p:spPr>
          <a:xfrm>
            <a:off x="653475" y="2128950"/>
            <a:ext cx="113001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“데이터 값이 평균과 같은 일정한 값으로 돌아가려는 경향을 이용한 통계학 기법”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0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40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18" name="Google Shape;618;p40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19" name="Google Shape;619;p40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20" name="Google Shape;620;p40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621" name="Google Shape;621;p40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22" name="Google Shape;622;p40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623" name="Google Shape;623;p40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Gradient Descent</a:t>
            </a:r>
            <a:endParaRPr sz="2800"/>
          </a:p>
        </p:txBody>
      </p:sp>
      <p:pic>
        <p:nvPicPr>
          <p:cNvPr id="624" name="Google Shape;6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1800" y="1865100"/>
            <a:ext cx="8388400" cy="454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1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41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32" name="Google Shape;632;p41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33" name="Google Shape;633;p41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34" name="Google Shape;634;p41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635" name="Google Shape;635;p41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36" name="Google Shape;636;p41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637" name="Google Shape;637;p41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Regression Assessment</a:t>
            </a:r>
            <a:endParaRPr sz="2800"/>
          </a:p>
        </p:txBody>
      </p:sp>
      <p:sp>
        <p:nvSpPr>
          <p:cNvPr id="638" name="Google Shape;638;p41"/>
          <p:cNvSpPr txBox="1"/>
          <p:nvPr/>
        </p:nvSpPr>
        <p:spPr>
          <a:xfrm>
            <a:off x="3307700" y="1580100"/>
            <a:ext cx="76125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MAE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Mean Absolute Error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실제 값과 예측값의 차이를 절댓값으로 변환해 평균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Mean Squared Error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실제 값과 예측값의 차이를 제곱해 평균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RMSE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Root Mean Squared Error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MSE에 루트를 씌움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RMSLE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Root Mean Squared Log Error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RMSE의 각 인자에 로그화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</a:t>
            </a:r>
            <a:r>
              <a:rPr baseline="30000" lang="en-US" sz="1700"/>
              <a:t>2</a:t>
            </a:r>
            <a:r>
              <a:rPr lang="en-US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실제 값의 분산 대비 예측값의 분산 비율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1에 가까울수록 예측 정확도 높음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6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6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8" name="Google Shape;68;p6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9" name="Google Shape;69;p6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70" name="Google Shape;70;p6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1" name="Google Shape;71;p6"/>
          <p:cNvSpPr txBox="1"/>
          <p:nvPr/>
        </p:nvSpPr>
        <p:spPr>
          <a:xfrm>
            <a:off x="193475" y="499750"/>
            <a:ext cx="27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1</a:t>
            </a:r>
            <a:endParaRPr sz="2400"/>
          </a:p>
        </p:txBody>
      </p:sp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800" y="1143750"/>
            <a:ext cx="5032400" cy="50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2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42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46" name="Google Shape;646;p42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47" name="Google Shape;647;p42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48" name="Google Shape;648;p42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649" name="Google Shape;649;p42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50" name="Google Shape;650;p42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651" name="Google Shape;651;p42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Underfitting &amp; Overfitting</a:t>
            </a:r>
            <a:endParaRPr sz="2800"/>
          </a:p>
        </p:txBody>
      </p:sp>
      <p:pic>
        <p:nvPicPr>
          <p:cNvPr id="652" name="Google Shape;6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61800"/>
            <a:ext cx="12192002" cy="435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3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43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60" name="Google Shape;660;p43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61" name="Google Shape;661;p43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62" name="Google Shape;662;p43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663" name="Google Shape;663;p43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64" name="Google Shape;664;p43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665" name="Google Shape;665;p43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Bias-Variance Trade Off</a:t>
            </a:r>
            <a:endParaRPr sz="2800"/>
          </a:p>
        </p:txBody>
      </p:sp>
      <p:pic>
        <p:nvPicPr>
          <p:cNvPr id="666" name="Google Shape;66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200" y="1625600"/>
            <a:ext cx="7676375" cy="48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4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44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44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75" name="Google Shape;675;p44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76" name="Google Shape;676;p44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677" name="Google Shape;677;p44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78" name="Google Shape;678;p44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679" name="Google Shape;679;p44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Linear Regression</a:t>
            </a:r>
            <a:endParaRPr sz="2800"/>
          </a:p>
        </p:txBody>
      </p:sp>
      <p:sp>
        <p:nvSpPr>
          <p:cNvPr id="680" name="Google Shape;680;p44"/>
          <p:cNvSpPr txBox="1"/>
          <p:nvPr/>
        </p:nvSpPr>
        <p:spPr>
          <a:xfrm>
            <a:off x="1047100" y="1584800"/>
            <a:ext cx="76125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025" y="1637225"/>
            <a:ext cx="6876899" cy="45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5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45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89" name="Google Shape;689;p45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690" name="Google Shape;690;p45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691" name="Google Shape;691;p45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692" name="Google Shape;692;p45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93" name="Google Shape;693;p45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694" name="Google Shape;694;p45"/>
          <p:cNvSpPr txBox="1"/>
          <p:nvPr/>
        </p:nvSpPr>
        <p:spPr>
          <a:xfrm>
            <a:off x="1556125" y="426575"/>
            <a:ext cx="7103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Linear Model - Ridge, Lasso, Elastic Net </a:t>
            </a:r>
            <a:endParaRPr sz="2800"/>
          </a:p>
        </p:txBody>
      </p:sp>
      <p:sp>
        <p:nvSpPr>
          <p:cNvPr id="695" name="Google Shape;695;p45"/>
          <p:cNvSpPr txBox="1"/>
          <p:nvPr/>
        </p:nvSpPr>
        <p:spPr>
          <a:xfrm>
            <a:off x="1111200" y="3511550"/>
            <a:ext cx="97791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“ </a:t>
            </a:r>
            <a:r>
              <a:rPr lang="en-US" sz="4000"/>
              <a:t>Cost Function = Min(RSS(W) + alph*W) ”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6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p46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03" name="Google Shape;703;p46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04" name="Google Shape;704;p46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705" name="Google Shape;705;p46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706" name="Google Shape;706;p46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07" name="Google Shape;707;p46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708" name="Google Shape;708;p46"/>
          <p:cNvSpPr txBox="1"/>
          <p:nvPr/>
        </p:nvSpPr>
        <p:spPr>
          <a:xfrm>
            <a:off x="1556125" y="426575"/>
            <a:ext cx="7103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Logistic Regression</a:t>
            </a:r>
            <a:endParaRPr sz="2800"/>
          </a:p>
        </p:txBody>
      </p:sp>
      <p:sp>
        <p:nvSpPr>
          <p:cNvPr id="709" name="Google Shape;709;p46"/>
          <p:cNvSpPr txBox="1"/>
          <p:nvPr/>
        </p:nvSpPr>
        <p:spPr>
          <a:xfrm>
            <a:off x="1047100" y="1584800"/>
            <a:ext cx="76125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0" name="Google Shape;71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941" y="2024053"/>
            <a:ext cx="8654126" cy="390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7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7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47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18" name="Google Shape;718;p47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19" name="Google Shape;719;p47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720" name="Google Shape;720;p47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721" name="Google Shape;721;p47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22" name="Google Shape;722;p47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5</a:t>
            </a:r>
            <a:endParaRPr sz="2400"/>
          </a:p>
        </p:txBody>
      </p:sp>
      <p:sp>
        <p:nvSpPr>
          <p:cNvPr id="723" name="Google Shape;723;p47"/>
          <p:cNvSpPr txBox="1"/>
          <p:nvPr/>
        </p:nvSpPr>
        <p:spPr>
          <a:xfrm>
            <a:off x="1556125" y="426575"/>
            <a:ext cx="7103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Regression Tree</a:t>
            </a:r>
            <a:endParaRPr sz="2800"/>
          </a:p>
        </p:txBody>
      </p:sp>
      <p:pic>
        <p:nvPicPr>
          <p:cNvPr id="724" name="Google Shape;72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238" y="1369475"/>
            <a:ext cx="7339526" cy="52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3C3C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8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730" name="Google Shape;730;p48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731" name="Google Shape;731;p48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2" name="Google Shape;732;p48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3" name="Google Shape;733;p48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34" name="Google Shape;734;p48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735" name="Google Shape;735;p48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736" name="Google Shape;736;p48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37" name="Google Shape;737;p48"/>
          <p:cNvSpPr txBox="1"/>
          <p:nvPr/>
        </p:nvSpPr>
        <p:spPr>
          <a:xfrm>
            <a:off x="5422200" y="3607450"/>
            <a:ext cx="13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- Project -</a:t>
            </a:r>
            <a:endParaRPr sz="2000"/>
          </a:p>
        </p:txBody>
      </p:sp>
      <p:sp>
        <p:nvSpPr>
          <p:cNvPr id="738" name="Google Shape;738;p48"/>
          <p:cNvSpPr txBox="1"/>
          <p:nvPr/>
        </p:nvSpPr>
        <p:spPr>
          <a:xfrm>
            <a:off x="4485600" y="2458500"/>
            <a:ext cx="3220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Chapter 6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9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5" name="Google Shape;745;p49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46" name="Google Shape;746;p49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47" name="Google Shape;747;p49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748" name="Google Shape;748;p49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749" name="Google Shape;749;p49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50" name="Google Shape;750;p49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6</a:t>
            </a:r>
            <a:endParaRPr sz="2400"/>
          </a:p>
        </p:txBody>
      </p:sp>
      <p:sp>
        <p:nvSpPr>
          <p:cNvPr id="751" name="Google Shape;751;p49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체지방량 예측</a:t>
            </a:r>
            <a:endParaRPr sz="2800"/>
          </a:p>
        </p:txBody>
      </p:sp>
      <p:sp>
        <p:nvSpPr>
          <p:cNvPr id="752" name="Google Shape;752;p49"/>
          <p:cNvSpPr txBox="1"/>
          <p:nvPr/>
        </p:nvSpPr>
        <p:spPr>
          <a:xfrm>
            <a:off x="1449725" y="2269325"/>
            <a:ext cx="105870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회귀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Feature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나이, 성별, 전압, 키, 몸무게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데이터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총: 438개 (1개 outlier)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train: 421개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test: 16개</a:t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0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0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50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60" name="Google Shape;760;p50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61" name="Google Shape;761;p50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762" name="Google Shape;762;p50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763" name="Google Shape;763;p50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64" name="Google Shape;764;p50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6</a:t>
            </a:r>
            <a:endParaRPr sz="2400"/>
          </a:p>
        </p:txBody>
      </p:sp>
      <p:cxnSp>
        <p:nvCxnSpPr>
          <p:cNvPr id="765" name="Google Shape;765;p50"/>
          <p:cNvCxnSpPr/>
          <p:nvPr/>
        </p:nvCxnSpPr>
        <p:spPr>
          <a:xfrm>
            <a:off x="2762525" y="4145500"/>
            <a:ext cx="187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50"/>
          <p:cNvSpPr txBox="1"/>
          <p:nvPr/>
        </p:nvSpPr>
        <p:spPr>
          <a:xfrm>
            <a:off x="2915635" y="3756550"/>
            <a:ext cx="1629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생체 데이터 전송</a:t>
            </a:r>
            <a:endParaRPr/>
          </a:p>
        </p:txBody>
      </p:sp>
      <p:sp>
        <p:nvSpPr>
          <p:cNvPr id="767" name="Google Shape;767;p50"/>
          <p:cNvSpPr/>
          <p:nvPr/>
        </p:nvSpPr>
        <p:spPr>
          <a:xfrm>
            <a:off x="5078025" y="3615548"/>
            <a:ext cx="2502000" cy="907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ML Model</a:t>
            </a:r>
            <a:endParaRPr sz="2100"/>
          </a:p>
        </p:txBody>
      </p:sp>
      <p:sp>
        <p:nvSpPr>
          <p:cNvPr id="768" name="Google Shape;768;p50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체지방량 예측</a:t>
            </a:r>
            <a:endParaRPr sz="2800"/>
          </a:p>
        </p:txBody>
      </p:sp>
      <p:pic>
        <p:nvPicPr>
          <p:cNvPr id="769" name="Google Shape;76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00" y="2945413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0" name="Google Shape;770;p50"/>
          <p:cNvCxnSpPr/>
          <p:nvPr/>
        </p:nvCxnSpPr>
        <p:spPr>
          <a:xfrm>
            <a:off x="8207925" y="4122750"/>
            <a:ext cx="187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50"/>
          <p:cNvSpPr txBox="1"/>
          <p:nvPr/>
        </p:nvSpPr>
        <p:spPr>
          <a:xfrm>
            <a:off x="8513435" y="3733800"/>
            <a:ext cx="1629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 값 전송</a:t>
            </a:r>
            <a:endParaRPr/>
          </a:p>
        </p:txBody>
      </p:sp>
      <p:pic>
        <p:nvPicPr>
          <p:cNvPr id="772" name="Google Shape;77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46225" y="3019988"/>
            <a:ext cx="1998062" cy="199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1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p51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80" name="Google Shape;780;p51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81" name="Google Shape;781;p51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782" name="Google Shape;782;p51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783" name="Google Shape;783;p51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84" name="Google Shape;784;p51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6</a:t>
            </a:r>
            <a:endParaRPr sz="2400"/>
          </a:p>
        </p:txBody>
      </p:sp>
      <p:sp>
        <p:nvSpPr>
          <p:cNvPr id="785" name="Google Shape;785;p51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</a:rPr>
              <a:t>대사 증후군 예측</a:t>
            </a:r>
            <a:endParaRPr sz="2800"/>
          </a:p>
        </p:txBody>
      </p:sp>
      <p:sp>
        <p:nvSpPr>
          <p:cNvPr id="786" name="Google Shape;786;p51"/>
          <p:cNvSpPr txBox="1"/>
          <p:nvPr/>
        </p:nvSpPr>
        <p:spPr>
          <a:xfrm>
            <a:off x="1449725" y="2269325"/>
            <a:ext cx="105870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회귀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Feature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성별, 나이, SBP, DBP, HR, FBS, hbA1c, TC, TG, HDL, BMI, 표준 체중, 체지방량, 근육량, 체수분량, 기초 대사량, 허리둘레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허리둘레 위험군, BP 위험군, TG 위험군, HDL 위험군, Glucose 위험군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대사 증후군 분류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0: 정상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1: 저위험군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2: 고위험군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3: 환자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데이터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총: 99개 (아웃라이어 4개)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Train: 85개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Test: 10개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1208701" y="1632476"/>
            <a:ext cx="1783800" cy="17847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2501244" y="2190793"/>
            <a:ext cx="26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4106"/>
                </a:solidFill>
              </a:rPr>
              <a:t>Supervised </a:t>
            </a:r>
            <a:endParaRPr sz="2000">
              <a:solidFill>
                <a:srgbClr val="6841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4106"/>
                </a:solidFill>
              </a:rPr>
              <a:t>Learning</a:t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7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7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83" name="Google Shape;83;p7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84" name="Google Shape;84;p7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85" name="Google Shape;85;p7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86" name="Google Shape;86;p7"/>
          <p:cNvGrpSpPr/>
          <p:nvPr/>
        </p:nvGrpSpPr>
        <p:grpSpPr>
          <a:xfrm>
            <a:off x="1187747" y="3912720"/>
            <a:ext cx="1720912" cy="1746743"/>
            <a:chOff x="2494997" y="3528700"/>
            <a:chExt cx="2870100" cy="2870100"/>
          </a:xfrm>
        </p:grpSpPr>
        <p:sp>
          <p:nvSpPr>
            <p:cNvPr id="87" name="Google Shape;87;p7"/>
            <p:cNvSpPr/>
            <p:nvPr/>
          </p:nvSpPr>
          <p:spPr>
            <a:xfrm>
              <a:off x="2494997" y="3528700"/>
              <a:ext cx="2870100" cy="287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" name="Google Shape;88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27600" y="4061298"/>
              <a:ext cx="1804900" cy="180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7"/>
          <p:cNvSpPr txBox="1"/>
          <p:nvPr/>
        </p:nvSpPr>
        <p:spPr>
          <a:xfrm>
            <a:off x="2393850" y="4548300"/>
            <a:ext cx="28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4106"/>
                </a:solidFill>
              </a:rPr>
              <a:t>Uns</a:t>
            </a:r>
            <a:r>
              <a:rPr lang="en-US" sz="2000">
                <a:solidFill>
                  <a:srgbClr val="684106"/>
                </a:solidFill>
              </a:rPr>
              <a:t>upervised </a:t>
            </a:r>
            <a:endParaRPr sz="2000">
              <a:solidFill>
                <a:srgbClr val="6841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4106"/>
                </a:solidFill>
              </a:rPr>
              <a:t>Learning</a:t>
            </a:r>
            <a:endParaRPr/>
          </a:p>
        </p:txBody>
      </p:sp>
      <p:cxnSp>
        <p:nvCxnSpPr>
          <p:cNvPr id="90" name="Google Shape;90;p7"/>
          <p:cNvCxnSpPr/>
          <p:nvPr/>
        </p:nvCxnSpPr>
        <p:spPr>
          <a:xfrm>
            <a:off x="5860250" y="1367450"/>
            <a:ext cx="0" cy="4394400"/>
          </a:xfrm>
          <a:prstGeom prst="straightConnector1">
            <a:avLst/>
          </a:prstGeom>
          <a:noFill/>
          <a:ln cap="flat" cmpd="sng" w="19050">
            <a:solidFill>
              <a:srgbClr val="DD8C07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7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1</a:t>
            </a:r>
            <a:endParaRPr sz="2400"/>
          </a:p>
        </p:txBody>
      </p:sp>
      <p:sp>
        <p:nvSpPr>
          <p:cNvPr id="92" name="Google Shape;92;p7"/>
          <p:cNvSpPr txBox="1"/>
          <p:nvPr/>
        </p:nvSpPr>
        <p:spPr>
          <a:xfrm>
            <a:off x="8977317" y="2390618"/>
            <a:ext cx="2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4106"/>
                </a:solidFill>
              </a:rPr>
              <a:t>Classification</a:t>
            </a:r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8868667" y="4614218"/>
            <a:ext cx="22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4106"/>
                </a:solidFill>
              </a:rPr>
              <a:t>Regression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7401975" y="1632475"/>
            <a:ext cx="1847700" cy="1771200"/>
            <a:chOff x="8197150" y="1566550"/>
            <a:chExt cx="1847700" cy="1771200"/>
          </a:xfrm>
        </p:grpSpPr>
        <p:sp>
          <p:nvSpPr>
            <p:cNvPr id="95" name="Google Shape;95;p7"/>
            <p:cNvSpPr/>
            <p:nvPr/>
          </p:nvSpPr>
          <p:spPr>
            <a:xfrm>
              <a:off x="8197150" y="1566550"/>
              <a:ext cx="1847700" cy="177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07049" y="1774925"/>
              <a:ext cx="1227900" cy="122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7"/>
          <p:cNvGrpSpPr/>
          <p:nvPr/>
        </p:nvGrpSpPr>
        <p:grpSpPr>
          <a:xfrm>
            <a:off x="7401963" y="3926263"/>
            <a:ext cx="1847700" cy="1771200"/>
            <a:chOff x="8197138" y="3860338"/>
            <a:chExt cx="1847700" cy="1771200"/>
          </a:xfrm>
        </p:grpSpPr>
        <p:sp>
          <p:nvSpPr>
            <p:cNvPr id="98" name="Google Shape;98;p7"/>
            <p:cNvSpPr/>
            <p:nvPr/>
          </p:nvSpPr>
          <p:spPr>
            <a:xfrm>
              <a:off x="8197138" y="3860338"/>
              <a:ext cx="1847700" cy="177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" name="Google Shape;99;p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63950" y="4212688"/>
              <a:ext cx="1066500" cy="1066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100" name="Google Shape;100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1000" y="1881413"/>
            <a:ext cx="1286775" cy="1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2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2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3" name="Google Shape;793;p52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94" name="Google Shape;794;p52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95" name="Google Shape;795;p52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796" name="Google Shape;796;p52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797" name="Google Shape;797;p52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98" name="Google Shape;798;p52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6</a:t>
            </a:r>
            <a:endParaRPr sz="2400"/>
          </a:p>
        </p:txBody>
      </p:sp>
      <p:sp>
        <p:nvSpPr>
          <p:cNvPr id="799" name="Google Shape;799;p52"/>
          <p:cNvSpPr/>
          <p:nvPr/>
        </p:nvSpPr>
        <p:spPr>
          <a:xfrm>
            <a:off x="7504000" y="3832750"/>
            <a:ext cx="3275400" cy="230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0" name="Google Shape;80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5200" y="2605125"/>
            <a:ext cx="2918975" cy="16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52"/>
          <p:cNvSpPr/>
          <p:nvPr/>
        </p:nvSpPr>
        <p:spPr>
          <a:xfrm>
            <a:off x="8500275" y="5163425"/>
            <a:ext cx="1398900" cy="56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ML Model</a:t>
            </a:r>
            <a:endParaRPr sz="2100"/>
          </a:p>
        </p:txBody>
      </p:sp>
      <p:pic>
        <p:nvPicPr>
          <p:cNvPr id="802" name="Google Shape;80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8550" y="2086052"/>
            <a:ext cx="2830600" cy="28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3" name="Google Shape;803;p52"/>
          <p:cNvCxnSpPr/>
          <p:nvPr/>
        </p:nvCxnSpPr>
        <p:spPr>
          <a:xfrm>
            <a:off x="4591325" y="3002500"/>
            <a:ext cx="223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52"/>
          <p:cNvCxnSpPr/>
          <p:nvPr/>
        </p:nvCxnSpPr>
        <p:spPr>
          <a:xfrm rot="10800000">
            <a:off x="4591300" y="4056825"/>
            <a:ext cx="22212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52"/>
          <p:cNvSpPr txBox="1"/>
          <p:nvPr/>
        </p:nvSpPr>
        <p:spPr>
          <a:xfrm>
            <a:off x="4954125" y="2613550"/>
            <a:ext cx="1934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생체 데이터 전송</a:t>
            </a:r>
            <a:endParaRPr/>
          </a:p>
        </p:txBody>
      </p:sp>
      <p:sp>
        <p:nvSpPr>
          <p:cNvPr id="806" name="Google Shape;806;p52"/>
          <p:cNvSpPr txBox="1"/>
          <p:nvPr/>
        </p:nvSpPr>
        <p:spPr>
          <a:xfrm>
            <a:off x="5209264" y="4041918"/>
            <a:ext cx="1934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 값</a:t>
            </a:r>
            <a:r>
              <a:rPr lang="en-US"/>
              <a:t> 전송</a:t>
            </a:r>
            <a:endParaRPr/>
          </a:p>
        </p:txBody>
      </p:sp>
      <p:cxnSp>
        <p:nvCxnSpPr>
          <p:cNvPr id="807" name="Google Shape;807;p52"/>
          <p:cNvCxnSpPr/>
          <p:nvPr/>
        </p:nvCxnSpPr>
        <p:spPr>
          <a:xfrm>
            <a:off x="9510225" y="4447300"/>
            <a:ext cx="20700" cy="58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52"/>
          <p:cNvCxnSpPr/>
          <p:nvPr/>
        </p:nvCxnSpPr>
        <p:spPr>
          <a:xfrm rot="10800000">
            <a:off x="8798275" y="4420750"/>
            <a:ext cx="15900" cy="59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52"/>
          <p:cNvSpPr txBox="1"/>
          <p:nvPr/>
        </p:nvSpPr>
        <p:spPr>
          <a:xfrm>
            <a:off x="9556832" y="4534461"/>
            <a:ext cx="775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입력값</a:t>
            </a:r>
            <a:endParaRPr/>
          </a:p>
        </p:txBody>
      </p:sp>
      <p:sp>
        <p:nvSpPr>
          <p:cNvPr id="810" name="Google Shape;810;p52"/>
          <p:cNvSpPr txBox="1"/>
          <p:nvPr/>
        </p:nvSpPr>
        <p:spPr>
          <a:xfrm>
            <a:off x="8090828" y="4534468"/>
            <a:ext cx="839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출력</a:t>
            </a:r>
            <a:r>
              <a:rPr lang="en-US"/>
              <a:t>값</a:t>
            </a:r>
            <a:endParaRPr/>
          </a:p>
        </p:txBody>
      </p:sp>
      <p:sp>
        <p:nvSpPr>
          <p:cNvPr id="811" name="Google Shape;811;p52"/>
          <p:cNvSpPr txBox="1"/>
          <p:nvPr/>
        </p:nvSpPr>
        <p:spPr>
          <a:xfrm>
            <a:off x="1556125" y="426575"/>
            <a:ext cx="6103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lt1"/>
                </a:highlight>
              </a:rPr>
              <a:t>체지방량 예측</a:t>
            </a:r>
            <a:endParaRPr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3C3C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53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817" name="Google Shape;817;p53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818" name="Google Shape;818;p53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9" name="Google Shape;819;p53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0" name="Google Shape;820;p53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21" name="Google Shape;821;p53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822" name="Google Shape;822;p53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823" name="Google Shape;823;p53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24" name="Google Shape;824;p53"/>
          <p:cNvSpPr txBox="1"/>
          <p:nvPr/>
        </p:nvSpPr>
        <p:spPr>
          <a:xfrm>
            <a:off x="5034000" y="3068100"/>
            <a:ext cx="2124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Q &amp; A</a:t>
            </a:r>
            <a:endParaRPr sz="5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31D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4"/>
          <p:cNvSpPr txBox="1"/>
          <p:nvPr/>
        </p:nvSpPr>
        <p:spPr>
          <a:xfrm>
            <a:off x="4534875" y="2970150"/>
            <a:ext cx="32322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감사합니다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0" name="Google Shape;830;p54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831" name="Google Shape;831;p54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1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4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1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8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8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09" name="Google Shape;109;p8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110" name="Google Shape;110;p8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11" name="Google Shape;111;p8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12" name="Google Shape;112;p8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1</a:t>
            </a:r>
            <a:endParaRPr sz="2400"/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12" y="1764199"/>
            <a:ext cx="4883912" cy="19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9600" y="4322001"/>
            <a:ext cx="3983104" cy="1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7600" y="1631623"/>
            <a:ext cx="3467101" cy="192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6300" y="4402950"/>
            <a:ext cx="4543039" cy="16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5" y="1925425"/>
            <a:ext cx="6481326" cy="33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9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9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26" name="Google Shape;126;p9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127" name="Google Shape;127;p9"/>
            <p:cNvPicPr preferRelativeResize="0"/>
            <p:nvPr/>
          </p:nvPicPr>
          <p:blipFill rotWithShape="1">
            <a:blip r:embed="rId4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28" name="Google Shape;128;p9"/>
            <p:cNvPicPr preferRelativeResize="0"/>
            <p:nvPr/>
          </p:nvPicPr>
          <p:blipFill rotWithShape="1">
            <a:blip r:embed="rId5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29" name="Google Shape;129;p9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1</a:t>
            </a:r>
            <a:endParaRPr sz="2400"/>
          </a:p>
        </p:txBody>
      </p:sp>
      <p:pic>
        <p:nvPicPr>
          <p:cNvPr id="130" name="Google Shape;13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549" y="205750"/>
            <a:ext cx="2783501" cy="11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/>
        </p:nvSpPr>
        <p:spPr>
          <a:xfrm>
            <a:off x="4509053" y="499750"/>
            <a:ext cx="3709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= Numerical Python</a:t>
            </a:r>
            <a:endParaRPr sz="2200"/>
          </a:p>
        </p:txBody>
      </p:sp>
      <p:pic>
        <p:nvPicPr>
          <p:cNvPr id="132" name="Google Shape;132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1525" y="2568025"/>
            <a:ext cx="2389275" cy="23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93875" y="2400751"/>
            <a:ext cx="2642150" cy="25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0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0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42" name="Google Shape;142;p10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143" name="Google Shape;143;p10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44" name="Google Shape;144;p10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45" name="Google Shape;145;p10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1</a:t>
            </a:r>
            <a:endParaRPr sz="2400"/>
          </a:p>
        </p:txBody>
      </p:sp>
      <p:pic>
        <p:nvPicPr>
          <p:cNvPr id="146" name="Google Shape;14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5549" y="205750"/>
            <a:ext cx="2783501" cy="11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3775" y="2210500"/>
            <a:ext cx="4645300" cy="3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4375" y="2940850"/>
            <a:ext cx="4810225" cy="18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 flipH="1" rot="-5400000">
            <a:off x="11050118" y="324450"/>
            <a:ext cx="1227900" cy="579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1"/>
          <p:cNvCxnSpPr/>
          <p:nvPr/>
        </p:nvCxnSpPr>
        <p:spPr>
          <a:xfrm rot="10800000">
            <a:off x="11402595" y="900669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1"/>
          <p:cNvCxnSpPr/>
          <p:nvPr/>
        </p:nvCxnSpPr>
        <p:spPr>
          <a:xfrm rot="10800000">
            <a:off x="11402595" y="205750"/>
            <a:ext cx="51060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57" name="Google Shape;157;p11"/>
          <p:cNvGrpSpPr/>
          <p:nvPr/>
        </p:nvGrpSpPr>
        <p:grpSpPr>
          <a:xfrm flipH="1">
            <a:off x="11428916" y="309023"/>
            <a:ext cx="411669" cy="486179"/>
            <a:chOff x="5827464" y="1399010"/>
            <a:chExt cx="4436091" cy="5238997"/>
          </a:xfrm>
        </p:grpSpPr>
        <p:pic>
          <p:nvPicPr>
            <p:cNvPr id="158" name="Google Shape;158;p11"/>
            <p:cNvPicPr preferRelativeResize="0"/>
            <p:nvPr/>
          </p:nvPicPr>
          <p:blipFill rotWithShape="1">
            <a:blip r:embed="rId3">
              <a:alphaModFix/>
            </a:blip>
            <a:srcRect b="19440" l="16154" r="14154" t="7720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59" name="Google Shape;159;p11"/>
            <p:cNvPicPr preferRelativeResize="0"/>
            <p:nvPr/>
          </p:nvPicPr>
          <p:blipFill rotWithShape="1">
            <a:blip r:embed="rId4">
              <a:alphaModFix/>
            </a:blip>
            <a:srcRect b="-2881" l="-3187" r="14155" t="85300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60" name="Google Shape;160;p11"/>
          <p:cNvSpPr txBox="1"/>
          <p:nvPr/>
        </p:nvSpPr>
        <p:spPr>
          <a:xfrm>
            <a:off x="193475" y="499750"/>
            <a:ext cx="30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3C3C"/>
                </a:solidFill>
              </a:rPr>
              <a:t>Chap. 1</a:t>
            </a:r>
            <a:endParaRPr sz="2400"/>
          </a:p>
        </p:txBody>
      </p:sp>
      <p:pic>
        <p:nvPicPr>
          <p:cNvPr id="161" name="Google Shape;16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0023" y="71738"/>
            <a:ext cx="3060600" cy="13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300" y="2038245"/>
            <a:ext cx="10665500" cy="396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