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handoutMasterIdLst>
    <p:handoutMasterId r:id="rId25"/>
  </p:handoutMasterIdLst>
  <p:sldIdLst>
    <p:sldId id="334" r:id="rId2"/>
    <p:sldId id="335" r:id="rId3"/>
    <p:sldId id="342" r:id="rId4"/>
    <p:sldId id="345" r:id="rId5"/>
    <p:sldId id="360" r:id="rId6"/>
    <p:sldId id="359" r:id="rId7"/>
    <p:sldId id="364" r:id="rId8"/>
    <p:sldId id="365" r:id="rId9"/>
    <p:sldId id="357" r:id="rId10"/>
    <p:sldId id="347" r:id="rId11"/>
    <p:sldId id="367" r:id="rId12"/>
    <p:sldId id="368" r:id="rId13"/>
    <p:sldId id="369" r:id="rId14"/>
    <p:sldId id="373" r:id="rId15"/>
    <p:sldId id="374" r:id="rId16"/>
    <p:sldId id="376" r:id="rId17"/>
    <p:sldId id="371" r:id="rId18"/>
    <p:sldId id="379" r:id="rId19"/>
    <p:sldId id="370" r:id="rId20"/>
    <p:sldId id="377" r:id="rId21"/>
    <p:sldId id="381" r:id="rId22"/>
    <p:sldId id="382" r:id="rId23"/>
    <p:sldId id="340" r:id="rId24"/>
  </p:sldIdLst>
  <p:sldSz cx="9144000" cy="6858000" type="screen4x3"/>
  <p:notesSz cx="6858000" cy="9144000"/>
  <p:embeddedFontLst>
    <p:embeddedFont>
      <p:font typeface="나눔바른고딕" panose="020B0600000101010101" charset="-12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배달의민족 한나는 열한살" panose="020B0600000101010101" pitchFamily="50" charset="-127"/>
      <p:regular r:id="rId34"/>
    </p:embeddedFont>
    <p:embeddedFont>
      <p:font typeface="한컴 윤고딕 240" panose="020206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0C393F"/>
    <a:srgbClr val="0BABEF"/>
    <a:srgbClr val="092A2E"/>
    <a:srgbClr val="0A2C31"/>
    <a:srgbClr val="010708"/>
    <a:srgbClr val="FAFAFA"/>
    <a:srgbClr val="000000"/>
    <a:srgbClr val="06373F"/>
    <a:srgbClr val="009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1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30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C0BE9-C5BC-4054-A2F4-C3E06BD0B6D0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69553-52BC-43F2-9C75-53A8E1E35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8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0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-81280" y="1255365"/>
            <a:ext cx="9326879" cy="5053994"/>
          </a:xfrm>
          <a:prstGeom prst="roundRect">
            <a:avLst>
              <a:gd name="adj" fmla="val 253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699206" y="528202"/>
            <a:ext cx="0" cy="72716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-111878"/>
            <a:ext cx="9245600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 userDrawn="1"/>
        </p:nvSpPr>
        <p:spPr>
          <a:xfrm>
            <a:off x="613422" y="-11187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 userDrawn="1"/>
        </p:nvSpPr>
        <p:spPr>
          <a:xfrm>
            <a:off x="1848444" y="-111879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 userDrawn="1"/>
        </p:nvSpPr>
        <p:spPr>
          <a:xfrm>
            <a:off x="3083466" y="-11116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 userDrawn="1"/>
        </p:nvSpPr>
        <p:spPr>
          <a:xfrm>
            <a:off x="4318488" y="-11116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 userDrawn="1"/>
        </p:nvSpPr>
        <p:spPr>
          <a:xfrm>
            <a:off x="5553510" y="-11080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 userDrawn="1"/>
        </p:nvSpPr>
        <p:spPr>
          <a:xfrm>
            <a:off x="6788532" y="-11080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 userDrawn="1"/>
        </p:nvSpPr>
        <p:spPr>
          <a:xfrm>
            <a:off x="8023554" y="-11008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9297" y="-288338"/>
            <a:ext cx="1391920" cy="702293"/>
          </a:xfrm>
          <a:prstGeom prst="roundRect">
            <a:avLst>
              <a:gd name="adj" fmla="val 6448"/>
            </a:avLst>
          </a:prstGeom>
          <a:solidFill>
            <a:srgbClr val="9295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11589" y="193227"/>
            <a:ext cx="154213" cy="154213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1237494" y="193227"/>
            <a:ext cx="156245" cy="156245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-81280" y="1255365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-81280" y="6309360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7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 userDrawn="1"/>
        </p:nvSpPr>
        <p:spPr>
          <a:xfrm>
            <a:off x="0" y="6413700"/>
            <a:ext cx="9144000" cy="230832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3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ⓒ </a:t>
            </a:r>
            <a:r>
              <a:rPr lang="en-US" altLang="ko-KR" sz="900" spc="3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D.sual</a:t>
            </a:r>
            <a:r>
              <a:rPr lang="en-US" altLang="ko-KR" sz="900" spc="3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2018. All Rights Reserved</a:t>
            </a:r>
            <a:endParaRPr lang="ko-KR" altLang="en-US" sz="900" spc="3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21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134271">
            <a:off x="280805" y="690916"/>
            <a:ext cx="7403785" cy="466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그룹 6"/>
          <p:cNvGrpSpPr/>
          <p:nvPr/>
        </p:nvGrpSpPr>
        <p:grpSpPr>
          <a:xfrm>
            <a:off x="2282294" y="2130998"/>
            <a:ext cx="4720111" cy="1569660"/>
            <a:chOff x="-1346462" y="2275497"/>
            <a:chExt cx="12566528" cy="1569660"/>
          </a:xfrm>
        </p:grpSpPr>
        <p:sp>
          <p:nvSpPr>
            <p:cNvPr id="3" name="TextBox 2"/>
            <p:cNvSpPr txBox="1"/>
            <p:nvPr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1346462" y="2275497"/>
              <a:ext cx="12566528" cy="156966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b="1" spc="3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MOVIE</a:t>
              </a:r>
              <a:endParaRPr lang="ko-KR" altLang="en-US" sz="9600" b="1" spc="3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19" name="그림 18" descr="1111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58272">
            <a:off x="72671" y="4990938"/>
            <a:ext cx="1025007" cy="72570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029354" y="3629438"/>
            <a:ext cx="7225990" cy="1015663"/>
            <a:chOff x="-967393" y="2706739"/>
            <a:chExt cx="12887386" cy="979689"/>
          </a:xfrm>
        </p:grpSpPr>
        <p:sp>
          <p:nvSpPr>
            <p:cNvPr id="12" name="TextBox 11"/>
            <p:cNvSpPr txBox="1"/>
            <p:nvPr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967393" y="2706739"/>
              <a:ext cx="12887386" cy="97968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3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데이터베이스</a:t>
              </a:r>
              <a:r>
                <a:rPr lang="en-US" altLang="ko-KR" sz="3000" b="1" spc="3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_9</a:t>
              </a:r>
              <a:r>
                <a:rPr lang="ko-KR" altLang="en-US" sz="3000" b="1" spc="3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조</a:t>
              </a:r>
              <a:endParaRPr lang="en-US" altLang="ko-KR" sz="3000" b="1" spc="3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 sz="3000" b="1" spc="3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Final Presentation</a:t>
              </a:r>
              <a:endParaRPr lang="ko-KR" altLang="en-US" sz="3000" b="1" spc="3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02405" y="5101948"/>
            <a:ext cx="1879128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18102002</a:t>
            </a:r>
          </a:p>
          <a:p>
            <a:r>
              <a:rPr lang="en-US" altLang="ko-KR" spc="-15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18102011</a:t>
            </a:r>
          </a:p>
          <a:p>
            <a:r>
              <a:rPr lang="en-US" altLang="ko-KR" spc="-15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18102022</a:t>
            </a:r>
          </a:p>
          <a:p>
            <a:r>
              <a:rPr lang="en-US" altLang="ko-KR" spc="-15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18101990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832E2A-3CF3-4DF6-BE5F-198DE4B18971}"/>
              </a:ext>
            </a:extLst>
          </p:cNvPr>
          <p:cNvSpPr/>
          <p:nvPr/>
        </p:nvSpPr>
        <p:spPr>
          <a:xfrm>
            <a:off x="2295412" y="882603"/>
            <a:ext cx="4691918" cy="4691918"/>
          </a:xfrm>
          <a:prstGeom prst="ellipse">
            <a:avLst/>
          </a:prstGeom>
          <a:noFill/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F83FAB-8C45-4DDC-8A47-6EAB6F24021A}"/>
              </a:ext>
            </a:extLst>
          </p:cNvPr>
          <p:cNvSpPr txBox="1"/>
          <p:nvPr/>
        </p:nvSpPr>
        <p:spPr>
          <a:xfrm>
            <a:off x="8071321" y="5101947"/>
            <a:ext cx="814658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이현진</a:t>
            </a:r>
            <a:endParaRPr lang="en-US" altLang="ko-KR" spc="-150" dirty="0"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pc="-150" dirty="0" err="1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조주혜한종한</a:t>
            </a:r>
            <a:endParaRPr lang="en-US" altLang="ko-KR" spc="-150" dirty="0"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pc="-150" dirty="0" err="1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유동균</a:t>
            </a:r>
            <a:endParaRPr lang="en-US" altLang="ko-KR" spc="-150" dirty="0"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6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2435506-6C02-4D4A-B06F-50BBA1E96C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0" b="89831" l="2593" r="90000">
                        <a14:foregroundMark x1="34259" y1="16949" x2="34259" y2="16949"/>
                        <a14:foregroundMark x1="44259" y1="22760" x2="44259" y2="22760"/>
                        <a14:foregroundMark x1="18889" y1="30993" x2="18889" y2="30993"/>
                        <a14:foregroundMark x1="26111" y1="61743" x2="26111" y2="61743"/>
                        <a14:foregroundMark x1="34815" y1="61017" x2="34815" y2="61017"/>
                        <a14:foregroundMark x1="32963" y1="74818" x2="32963" y2="74818"/>
                        <a14:foregroundMark x1="22593" y1="81840" x2="22593" y2="81840"/>
                        <a14:foregroundMark x1="60741" y1="44552" x2="60741" y2="44552"/>
                        <a14:foregroundMark x1="67593" y1="44552" x2="67593" y2="44552"/>
                        <a14:foregroundMark x1="72407" y1="38499" x2="72407" y2="38499"/>
                        <a14:foregroundMark x1="72963" y1="49395" x2="72963" y2="49395"/>
                        <a14:foregroundMark x1="72593" y1="59564" x2="72593" y2="59564"/>
                      </a14:backgroundRemoval>
                    </a14:imgEffect>
                    <a14:imgEffect>
                      <a14:colorTemperature colorTemp="6201"/>
                    </a14:imgEffect>
                    <a14:imgEffect>
                      <a14:saturation sat="0"/>
                    </a14:imgEffect>
                    <a14:imgEffect>
                      <a14:brightnessContrast bright="70000" contrast="-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001" y="1947695"/>
            <a:ext cx="2124055" cy="1624509"/>
          </a:xfrm>
          <a:prstGeom prst="rect">
            <a:avLst/>
          </a:prstGeom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994BEC-3C1C-4205-BE4C-B832D1D3A83B}"/>
              </a:ext>
            </a:extLst>
          </p:cNvPr>
          <p:cNvSpPr txBox="1"/>
          <p:nvPr/>
        </p:nvSpPr>
        <p:spPr>
          <a:xfrm>
            <a:off x="942465" y="1639320"/>
            <a:ext cx="87589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</a:t>
            </a:r>
            <a:r>
              <a:rPr lang="en-US" altLang="ko-KR" sz="20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ko-KR" altLang="en-US" sz="20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  <p:sp>
        <p:nvSpPr>
          <p:cNvPr id="25" name="오른쪽 화살표 13">
            <a:extLst>
              <a:ext uri="{FF2B5EF4-FFF2-40B4-BE49-F238E27FC236}">
                <a16:creationId xmlns:a16="http://schemas.microsoft.com/office/drawing/2014/main" id="{8DF731CD-AE14-44AF-A048-8D02A4741DC7}"/>
              </a:ext>
            </a:extLst>
          </p:cNvPr>
          <p:cNvSpPr/>
          <p:nvPr/>
        </p:nvSpPr>
        <p:spPr>
          <a:xfrm>
            <a:off x="2612483" y="2441394"/>
            <a:ext cx="708232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6B345-8099-4F97-A114-BCD3C79076F8}"/>
              </a:ext>
            </a:extLst>
          </p:cNvPr>
          <p:cNvSpPr txBox="1"/>
          <p:nvPr/>
        </p:nvSpPr>
        <p:spPr>
          <a:xfrm>
            <a:off x="3530701" y="2370992"/>
            <a:ext cx="1541811" cy="584775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코미디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21F960-03C3-4EAD-9D50-51DE683D9CC0}"/>
              </a:ext>
            </a:extLst>
          </p:cNvPr>
          <p:cNvSpPr txBox="1"/>
          <p:nvPr/>
        </p:nvSpPr>
        <p:spPr>
          <a:xfrm>
            <a:off x="2670290" y="3991471"/>
            <a:ext cx="6050199" cy="584775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평균누적매출액 </a:t>
            </a:r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12,363,321,553</a:t>
            </a:r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원</a:t>
            </a:r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7F3484-F3FA-4A41-B1C5-AAD7D82DB7FF}"/>
              </a:ext>
            </a:extLst>
          </p:cNvPr>
          <p:cNvSpPr txBox="1"/>
          <p:nvPr/>
        </p:nvSpPr>
        <p:spPr>
          <a:xfrm>
            <a:off x="2668559" y="4597025"/>
            <a:ext cx="5332396" cy="584775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평균누적관객수</a:t>
            </a:r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1,542,654</a:t>
            </a:r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명</a:t>
            </a:r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72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07595" y="639011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AD83F4-7190-422D-9E3F-6B800BA03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6665"/>
          <a:stretch/>
        </p:blipFill>
        <p:spPr>
          <a:xfrm>
            <a:off x="381000" y="1369499"/>
            <a:ext cx="8281737" cy="15012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28D271-23A7-44A1-A407-7B73AA289799}"/>
              </a:ext>
            </a:extLst>
          </p:cNvPr>
          <p:cNvSpPr txBox="1"/>
          <p:nvPr/>
        </p:nvSpPr>
        <p:spPr>
          <a:xfrm>
            <a:off x="1892166" y="2963580"/>
            <a:ext cx="5530435" cy="367106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장르가 코미디인 경우에서 조건에 맞게 새 테이블을 만듦</a:t>
            </a:r>
          </a:p>
        </p:txBody>
      </p:sp>
      <p:sp>
        <p:nvSpPr>
          <p:cNvPr id="17" name="오른쪽 화살표 13">
            <a:extLst>
              <a:ext uri="{FF2B5EF4-FFF2-40B4-BE49-F238E27FC236}">
                <a16:creationId xmlns:a16="http://schemas.microsoft.com/office/drawing/2014/main" id="{487DFC53-0526-474A-B89E-B8E2759F6D03}"/>
              </a:ext>
            </a:extLst>
          </p:cNvPr>
          <p:cNvSpPr/>
          <p:nvPr/>
        </p:nvSpPr>
        <p:spPr>
          <a:xfrm rot="5400000">
            <a:off x="4450448" y="3321408"/>
            <a:ext cx="367108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A62D9F-FFB9-4AAF-ACDC-A136218DC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76" b="63165"/>
          <a:stretch/>
        </p:blipFill>
        <p:spPr>
          <a:xfrm>
            <a:off x="1799132" y="3863934"/>
            <a:ext cx="2529678" cy="25261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E134CB-359C-4BAB-950A-0B11B26FD219}"/>
              </a:ext>
            </a:extLst>
          </p:cNvPr>
          <p:cNvSpPr txBox="1"/>
          <p:nvPr/>
        </p:nvSpPr>
        <p:spPr>
          <a:xfrm>
            <a:off x="4815191" y="4442805"/>
            <a:ext cx="3770544" cy="954107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데이터가 </a:t>
            </a:r>
            <a:r>
              <a:rPr lang="en-US" altLang="ko-KR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36</a:t>
            </a:r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개인</a:t>
            </a:r>
            <a:endParaRPr lang="en-US" altLang="ko-KR" sz="28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새로운 테이블이 만들어짐</a:t>
            </a:r>
          </a:p>
        </p:txBody>
      </p:sp>
    </p:spTree>
    <p:extLst>
      <p:ext uri="{BB962C8B-B14F-4D97-AF65-F5344CB8AC3E}">
        <p14:creationId xmlns:p14="http://schemas.microsoft.com/office/powerpoint/2010/main" val="297741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69E1CF-ED6E-4FE5-9C8C-A02B651AB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31"/>
          <a:stretch/>
        </p:blipFill>
        <p:spPr>
          <a:xfrm>
            <a:off x="631857" y="1287563"/>
            <a:ext cx="7880284" cy="1179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C1092E-7F23-4A35-A596-D8F770FDF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63857" r="73221" b="2143"/>
          <a:stretch/>
        </p:blipFill>
        <p:spPr>
          <a:xfrm>
            <a:off x="3551414" y="3715352"/>
            <a:ext cx="2084138" cy="2685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38BD9F-D254-46D5-BD45-F40EB17625EA}"/>
              </a:ext>
            </a:extLst>
          </p:cNvPr>
          <p:cNvSpPr txBox="1"/>
          <p:nvPr/>
        </p:nvSpPr>
        <p:spPr>
          <a:xfrm>
            <a:off x="1806781" y="2581673"/>
            <a:ext cx="5530435" cy="646331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 테이블과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actors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테이블 조인 후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출현횟수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회이상인 배우들을 중복없이 뽑아 냄</a:t>
            </a:r>
          </a:p>
        </p:txBody>
      </p:sp>
      <p:sp>
        <p:nvSpPr>
          <p:cNvPr id="19" name="오른쪽 화살표 13">
            <a:extLst>
              <a:ext uri="{FF2B5EF4-FFF2-40B4-BE49-F238E27FC236}">
                <a16:creationId xmlns:a16="http://schemas.microsoft.com/office/drawing/2014/main" id="{796CB1D5-355D-4BC0-8ABD-F5AC1B404369}"/>
              </a:ext>
            </a:extLst>
          </p:cNvPr>
          <p:cNvSpPr/>
          <p:nvPr/>
        </p:nvSpPr>
        <p:spPr>
          <a:xfrm rot="5400000">
            <a:off x="4409929" y="3189851"/>
            <a:ext cx="367108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BDFA2-C515-44A1-BAC7-5239DBCE9002}"/>
              </a:ext>
            </a:extLst>
          </p:cNvPr>
          <p:cNvSpPr txBox="1"/>
          <p:nvPr/>
        </p:nvSpPr>
        <p:spPr>
          <a:xfrm>
            <a:off x="1351540" y="2651476"/>
            <a:ext cx="6959914" cy="17543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김혜수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윤여정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성동일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강하늘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류승룡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박해준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진선규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마동석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이광수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이제훈 중 참고해서 배우 캐스팅함</a:t>
            </a:r>
            <a:r>
              <a:rPr lang="en-US" altLang="ko-KR" sz="3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  <a:endParaRPr lang="ko-KR" altLang="en-US" sz="3600" spc="-150" dirty="0"/>
          </a:p>
        </p:txBody>
      </p:sp>
    </p:spTree>
    <p:extLst>
      <p:ext uri="{BB962C8B-B14F-4D97-AF65-F5344CB8AC3E}">
        <p14:creationId xmlns:p14="http://schemas.microsoft.com/office/powerpoint/2010/main" val="217685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994BEC-3C1C-4205-BE4C-B832D1D3A83B}"/>
              </a:ext>
            </a:extLst>
          </p:cNvPr>
          <p:cNvSpPr txBox="1"/>
          <p:nvPr/>
        </p:nvSpPr>
        <p:spPr>
          <a:xfrm>
            <a:off x="2203376" y="2324945"/>
            <a:ext cx="146003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</a:t>
            </a:r>
            <a:r>
              <a:rPr lang="en-US" altLang="ko-KR" sz="24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  <a:r>
              <a:rPr lang="ko-KR" altLang="en-US" sz="24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  <p:sp>
        <p:nvSpPr>
          <p:cNvPr id="25" name="오른쪽 화살표 13">
            <a:extLst>
              <a:ext uri="{FF2B5EF4-FFF2-40B4-BE49-F238E27FC236}">
                <a16:creationId xmlns:a16="http://schemas.microsoft.com/office/drawing/2014/main" id="{8DF731CD-AE14-44AF-A048-8D02A4741DC7}"/>
              </a:ext>
            </a:extLst>
          </p:cNvPr>
          <p:cNvSpPr/>
          <p:nvPr/>
        </p:nvSpPr>
        <p:spPr>
          <a:xfrm>
            <a:off x="4572000" y="3377338"/>
            <a:ext cx="1029200" cy="644369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6B345-8099-4F97-A114-BCD3C79076F8}"/>
              </a:ext>
            </a:extLst>
          </p:cNvPr>
          <p:cNvSpPr txBox="1"/>
          <p:nvPr/>
        </p:nvSpPr>
        <p:spPr>
          <a:xfrm>
            <a:off x="5978922" y="3376358"/>
            <a:ext cx="1541811" cy="646331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드라마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5E13750-9152-4901-A5A6-2218BDBA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0" b="89831" l="2593" r="90000">
                        <a14:foregroundMark x1="34259" y1="16949" x2="34259" y2="16949"/>
                        <a14:foregroundMark x1="44259" y1="22760" x2="44259" y2="22760"/>
                        <a14:foregroundMark x1="18889" y1="30993" x2="18889" y2="30993"/>
                        <a14:foregroundMark x1="26111" y1="61743" x2="26111" y2="61743"/>
                        <a14:foregroundMark x1="34815" y1="61017" x2="34815" y2="61017"/>
                        <a14:foregroundMark x1="32963" y1="74818" x2="32963" y2="74818"/>
                        <a14:foregroundMark x1="22593" y1="81840" x2="22593" y2="81840"/>
                        <a14:foregroundMark x1="60741" y1="44552" x2="60741" y2="44552"/>
                        <a14:foregroundMark x1="67593" y1="44552" x2="67593" y2="44552"/>
                        <a14:foregroundMark x1="72407" y1="38499" x2="72407" y2="38499"/>
                        <a14:foregroundMark x1="72963" y1="49395" x2="72963" y2="49395"/>
                        <a14:foregroundMark x1="72593" y1="59564" x2="72593" y2="59564"/>
                      </a14:backgroundRemoval>
                    </a14:imgEffect>
                    <a14:imgEffect>
                      <a14:colorTemperature colorTemp="6201"/>
                    </a14:imgEffect>
                    <a14:imgEffect>
                      <a14:saturation sat="0"/>
                    </a14:imgEffect>
                    <a14:imgEffect>
                      <a14:brightnessContrast bright="70000" contrast="-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8339" y="2625056"/>
            <a:ext cx="3126852" cy="23914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971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07595" y="639011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8D271-23A7-44A1-A407-7B73AA289799}"/>
              </a:ext>
            </a:extLst>
          </p:cNvPr>
          <p:cNvSpPr txBox="1"/>
          <p:nvPr/>
        </p:nvSpPr>
        <p:spPr>
          <a:xfrm>
            <a:off x="1892166" y="2963580"/>
            <a:ext cx="5530435" cy="367106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장르가 드라마인 경우에서 조건에 맞게 새 테이블을 만듦</a:t>
            </a:r>
          </a:p>
        </p:txBody>
      </p:sp>
      <p:sp>
        <p:nvSpPr>
          <p:cNvPr id="17" name="오른쪽 화살표 13">
            <a:extLst>
              <a:ext uri="{FF2B5EF4-FFF2-40B4-BE49-F238E27FC236}">
                <a16:creationId xmlns:a16="http://schemas.microsoft.com/office/drawing/2014/main" id="{487DFC53-0526-474A-B89E-B8E2759F6D03}"/>
              </a:ext>
            </a:extLst>
          </p:cNvPr>
          <p:cNvSpPr/>
          <p:nvPr/>
        </p:nvSpPr>
        <p:spPr>
          <a:xfrm rot="5400000">
            <a:off x="4450448" y="3321408"/>
            <a:ext cx="367108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134CB-359C-4BAB-950A-0B11B26FD219}"/>
              </a:ext>
            </a:extLst>
          </p:cNvPr>
          <p:cNvSpPr txBox="1"/>
          <p:nvPr/>
        </p:nvSpPr>
        <p:spPr>
          <a:xfrm>
            <a:off x="4815191" y="4442805"/>
            <a:ext cx="3770544" cy="954107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데이터가 </a:t>
            </a:r>
            <a:r>
              <a:rPr lang="en-US" altLang="ko-KR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63</a:t>
            </a:r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개인</a:t>
            </a:r>
            <a:endParaRPr lang="en-US" altLang="ko-KR" sz="28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새로운 테이블이 만들어짐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FD2185-E317-4745-A952-714F4A7A4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37"/>
          <a:stretch/>
        </p:blipFill>
        <p:spPr>
          <a:xfrm>
            <a:off x="586716" y="1428233"/>
            <a:ext cx="7651155" cy="14270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FC56016-D823-4FEB-AAA2-5AA7D0387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08" b="63370"/>
          <a:stretch/>
        </p:blipFill>
        <p:spPr>
          <a:xfrm>
            <a:off x="1892166" y="3802318"/>
            <a:ext cx="2184618" cy="25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38BD9F-D254-46D5-BD45-F40EB17625EA}"/>
              </a:ext>
            </a:extLst>
          </p:cNvPr>
          <p:cNvSpPr txBox="1"/>
          <p:nvPr/>
        </p:nvSpPr>
        <p:spPr>
          <a:xfrm>
            <a:off x="1806781" y="2581673"/>
            <a:ext cx="5530435" cy="646331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 테이블과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actors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테이블 조인 후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출현횟수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회이상인 배우들을 중복없이 뽑아 냄</a:t>
            </a:r>
          </a:p>
        </p:txBody>
      </p:sp>
      <p:sp>
        <p:nvSpPr>
          <p:cNvPr id="19" name="오른쪽 화살표 13">
            <a:extLst>
              <a:ext uri="{FF2B5EF4-FFF2-40B4-BE49-F238E27FC236}">
                <a16:creationId xmlns:a16="http://schemas.microsoft.com/office/drawing/2014/main" id="{796CB1D5-355D-4BC0-8ABD-F5AC1B404369}"/>
              </a:ext>
            </a:extLst>
          </p:cNvPr>
          <p:cNvSpPr/>
          <p:nvPr/>
        </p:nvSpPr>
        <p:spPr>
          <a:xfrm rot="5400000">
            <a:off x="4409929" y="3189851"/>
            <a:ext cx="367108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9B2115-0A6D-43E6-B149-94A57A054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21"/>
          <a:stretch/>
        </p:blipFill>
        <p:spPr>
          <a:xfrm>
            <a:off x="1028198" y="1223741"/>
            <a:ext cx="7087604" cy="11916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0AC3E6-A614-4A21-982A-848B13FEC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49" r="66776" b="3118"/>
          <a:stretch/>
        </p:blipFill>
        <p:spPr>
          <a:xfrm>
            <a:off x="3698288" y="3861224"/>
            <a:ext cx="1747419" cy="2539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0BDFA2-C515-44A1-BAC7-5239DBCE9002}"/>
              </a:ext>
            </a:extLst>
          </p:cNvPr>
          <p:cNvSpPr txBox="1"/>
          <p:nvPr/>
        </p:nvSpPr>
        <p:spPr>
          <a:xfrm>
            <a:off x="417898" y="2644170"/>
            <a:ext cx="8351170" cy="1569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곽도원</a:t>
            </a:r>
            <a:r>
              <a:rPr lang="ko-KR" altLang="en-US" sz="32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200" spc="-15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윤계상</a:t>
            </a:r>
            <a:r>
              <a:rPr lang="ko-KR" altLang="en-US" sz="32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공유 김남길 </a:t>
            </a:r>
            <a:r>
              <a:rPr lang="ko-KR" altLang="en-US" sz="3200" spc="-15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유연석</a:t>
            </a:r>
            <a:r>
              <a:rPr lang="ko-KR" altLang="en-US" sz="32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송강호 유해진 </a:t>
            </a:r>
            <a:endParaRPr lang="en-US" altLang="ko-KR" sz="3200" spc="-15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3200" spc="-15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강하늘</a:t>
            </a:r>
            <a:r>
              <a:rPr lang="ko-KR" altLang="en-US" sz="32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200" spc="-15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조여정</a:t>
            </a:r>
            <a:r>
              <a:rPr lang="ko-KR" altLang="en-US" sz="32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오달수 하정우 이경영 이제훈 황정민 </a:t>
            </a:r>
            <a:endParaRPr lang="en-US" altLang="ko-KR" sz="3200" spc="-15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32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중 참고해서 배우 캐스팅함</a:t>
            </a:r>
            <a:r>
              <a:rPr lang="en-US" altLang="ko-KR" sz="32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  <a:endParaRPr lang="ko-KR" altLang="en-US" sz="3200" spc="-150" dirty="0"/>
          </a:p>
        </p:txBody>
      </p:sp>
    </p:spTree>
    <p:extLst>
      <p:ext uri="{BB962C8B-B14F-4D97-AF65-F5344CB8AC3E}">
        <p14:creationId xmlns:p14="http://schemas.microsoft.com/office/powerpoint/2010/main" val="42755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EC3653-B84C-4A3D-92A2-3F008BA05CF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6" b="89848" l="2588" r="89882">
                        <a14:foregroundMark x1="41176" y1="36802" x2="41176" y2="36802"/>
                        <a14:foregroundMark x1="43059" y1="23604" x2="43059" y2="23604"/>
                        <a14:foregroundMark x1="42118" y1="48985" x2="42118" y2="48985"/>
                        <a14:foregroundMark x1="42118" y1="60406" x2="42118" y2="60406"/>
                        <a14:foregroundMark x1="49647" y1="56853" x2="49647" y2="56853"/>
                        <a14:foregroundMark x1="35059" y1="57614" x2="35059" y2="57614"/>
                        <a14:foregroundMark x1="68706" y1="69289" x2="68706" y2="69289"/>
                        <a14:foregroundMark x1="14588" y1="69797" x2="14588" y2="69797"/>
                        <a14:foregroundMark x1="8706" y1="20558" x2="8706" y2="20558"/>
                        <a14:foregroundMark x1="72941" y1="18782" x2="72941" y2="18782"/>
                      </a14:backgroundRemoval>
                    </a14:imgEffect>
                    <a14:imgEffect>
                      <a14:sharpenSoften amount="99000"/>
                    </a14:imgEffect>
                    <a14:imgEffect>
                      <a14:colorTemperature colorTemp="11200"/>
                    </a14:imgEffect>
                    <a14:imgEffect>
                      <a14:brightnessContrast bright="70000" contrast="-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083" y="1481464"/>
            <a:ext cx="2298954" cy="2131266"/>
          </a:xfrm>
          <a:prstGeom prst="rect">
            <a:avLst/>
          </a:prstGeom>
          <a:noFill/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BF42D6-3224-4134-891B-EE92D88300F5}"/>
              </a:ext>
            </a:extLst>
          </p:cNvPr>
          <p:cNvSpPr txBox="1"/>
          <p:nvPr/>
        </p:nvSpPr>
        <p:spPr>
          <a:xfrm>
            <a:off x="4049829" y="1397850"/>
            <a:ext cx="1044342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투자자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235B8-D39F-4449-91AA-43E95A71ABF3}"/>
              </a:ext>
            </a:extLst>
          </p:cNvPr>
          <p:cNvSpPr txBox="1"/>
          <p:nvPr/>
        </p:nvSpPr>
        <p:spPr>
          <a:xfrm>
            <a:off x="1766375" y="3568755"/>
            <a:ext cx="547790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투자여부 조건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932A7E-4CA9-44BA-AAAE-1501561EE194}"/>
              </a:ext>
            </a:extLst>
          </p:cNvPr>
          <p:cNvSpPr txBox="1"/>
          <p:nvPr/>
        </p:nvSpPr>
        <p:spPr>
          <a:xfrm>
            <a:off x="1181921" y="4424481"/>
            <a:ext cx="678015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 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무조건 누적매출액이 평균누적매출액보다 커야 함 </a:t>
            </a:r>
            <a:endParaRPr lang="en-US" altLang="ko-KR" sz="2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BEBCE-4642-4822-8270-2CF95BB9EED9}"/>
              </a:ext>
            </a:extLst>
          </p:cNvPr>
          <p:cNvSpPr txBox="1"/>
          <p:nvPr/>
        </p:nvSpPr>
        <p:spPr>
          <a:xfrm>
            <a:off x="1140698" y="4886146"/>
            <a:ext cx="6950724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 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누적매출액이 평균누적매출액보다 크고 출현횟수가 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 이상인 배우들이 세명 중 두 명 이상</a:t>
            </a:r>
          </a:p>
        </p:txBody>
      </p:sp>
    </p:spTree>
    <p:extLst>
      <p:ext uri="{BB962C8B-B14F-4D97-AF65-F5344CB8AC3E}">
        <p14:creationId xmlns:p14="http://schemas.microsoft.com/office/powerpoint/2010/main" val="348803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20053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81E7B-0935-4AA7-AA38-91D113EBF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5" b="79822"/>
          <a:stretch/>
        </p:blipFill>
        <p:spPr>
          <a:xfrm>
            <a:off x="381000" y="1453139"/>
            <a:ext cx="8582025" cy="14341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900F11-69BB-4D15-B94A-6BA25EA1DD4F}"/>
              </a:ext>
            </a:extLst>
          </p:cNvPr>
          <p:cNvSpPr/>
          <p:nvPr/>
        </p:nvSpPr>
        <p:spPr>
          <a:xfrm>
            <a:off x="2325883" y="2953793"/>
            <a:ext cx="43588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조건에 맞는 배우들 뽑아서 새로운 테이블 만듦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오른쪽 화살표 13">
            <a:extLst>
              <a:ext uri="{FF2B5EF4-FFF2-40B4-BE49-F238E27FC236}">
                <a16:creationId xmlns:a16="http://schemas.microsoft.com/office/drawing/2014/main" id="{2203941A-A38C-4008-BE3A-1AF80955FB75}"/>
              </a:ext>
            </a:extLst>
          </p:cNvPr>
          <p:cNvSpPr/>
          <p:nvPr/>
        </p:nvSpPr>
        <p:spPr>
          <a:xfrm rot="5400000">
            <a:off x="4388445" y="3351459"/>
            <a:ext cx="367108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70CF2D-AA55-447D-9F0C-548AC8A6C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" t="21298" r="82301" b="52561"/>
          <a:stretch/>
        </p:blipFill>
        <p:spPr>
          <a:xfrm>
            <a:off x="2325883" y="3897260"/>
            <a:ext cx="1784962" cy="23822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D357AE-8BFE-4D24-9BDF-0DD9DA84B86C}"/>
              </a:ext>
            </a:extLst>
          </p:cNvPr>
          <p:cNvSpPr txBox="1"/>
          <p:nvPr/>
        </p:nvSpPr>
        <p:spPr>
          <a:xfrm>
            <a:off x="4734604" y="4431984"/>
            <a:ext cx="3770544" cy="954107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데이터가 </a:t>
            </a:r>
            <a:r>
              <a:rPr lang="en-US" altLang="ko-KR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65</a:t>
            </a:r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개인</a:t>
            </a:r>
            <a:endParaRPr lang="en-US" altLang="ko-KR" sz="28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새로운 테이블이 만들어짐</a:t>
            </a:r>
          </a:p>
        </p:txBody>
      </p:sp>
    </p:spTree>
    <p:extLst>
      <p:ext uri="{BB962C8B-B14F-4D97-AF65-F5344CB8AC3E}">
        <p14:creationId xmlns:p14="http://schemas.microsoft.com/office/powerpoint/2010/main" val="13605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20053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900F11-69BB-4D15-B94A-6BA25EA1DD4F}"/>
              </a:ext>
            </a:extLst>
          </p:cNvPr>
          <p:cNvSpPr/>
          <p:nvPr/>
        </p:nvSpPr>
        <p:spPr>
          <a:xfrm>
            <a:off x="2325883" y="2953793"/>
            <a:ext cx="43428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조건에 맞는 감독들 뽑아서 새로운 테이블 만듦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오른쪽 화살표 13">
            <a:extLst>
              <a:ext uri="{FF2B5EF4-FFF2-40B4-BE49-F238E27FC236}">
                <a16:creationId xmlns:a16="http://schemas.microsoft.com/office/drawing/2014/main" id="{2203941A-A38C-4008-BE3A-1AF80955FB75}"/>
              </a:ext>
            </a:extLst>
          </p:cNvPr>
          <p:cNvSpPr/>
          <p:nvPr/>
        </p:nvSpPr>
        <p:spPr>
          <a:xfrm rot="5400000">
            <a:off x="4388445" y="3351459"/>
            <a:ext cx="367108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D357AE-8BFE-4D24-9BDF-0DD9DA84B86C}"/>
              </a:ext>
            </a:extLst>
          </p:cNvPr>
          <p:cNvSpPr txBox="1"/>
          <p:nvPr/>
        </p:nvSpPr>
        <p:spPr>
          <a:xfrm>
            <a:off x="4734604" y="4431984"/>
            <a:ext cx="3770544" cy="954107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데이터가 </a:t>
            </a:r>
            <a:r>
              <a:rPr lang="en-US" altLang="ko-KR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107</a:t>
            </a:r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개인</a:t>
            </a:r>
            <a:endParaRPr lang="en-US" altLang="ko-KR" sz="28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새로운 테이블이 만들어짐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DA45C9-D837-4911-A3F5-2A5C26F3F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85"/>
          <a:stretch/>
        </p:blipFill>
        <p:spPr>
          <a:xfrm>
            <a:off x="2325883" y="3800791"/>
            <a:ext cx="1735978" cy="23889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F39A6F-32BD-40BA-A263-C3ABBABB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39" y="1645334"/>
            <a:ext cx="5207719" cy="12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오른쪽 화살표 13">
            <a:extLst>
              <a:ext uri="{FF2B5EF4-FFF2-40B4-BE49-F238E27FC236}">
                <a16:creationId xmlns:a16="http://schemas.microsoft.com/office/drawing/2014/main" id="{8DF731CD-AE14-44AF-A048-8D02A4741DC7}"/>
              </a:ext>
            </a:extLst>
          </p:cNvPr>
          <p:cNvSpPr/>
          <p:nvPr/>
        </p:nvSpPr>
        <p:spPr>
          <a:xfrm>
            <a:off x="4595289" y="3212945"/>
            <a:ext cx="708232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6B345-8099-4F97-A114-BCD3C79076F8}"/>
              </a:ext>
            </a:extLst>
          </p:cNvPr>
          <p:cNvSpPr txBox="1"/>
          <p:nvPr/>
        </p:nvSpPr>
        <p:spPr>
          <a:xfrm>
            <a:off x="779646" y="3032526"/>
            <a:ext cx="3815643" cy="830997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 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조원희</a:t>
            </a:r>
            <a:endParaRPr lang="en-US" altLang="ko-KR" sz="2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 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류승룡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박누리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한예리</a:t>
            </a:r>
            <a:endParaRPr lang="ko-KR" altLang="en-US" sz="2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EC3653-B84C-4A3D-92A2-3F008BA05CF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6" b="89848" l="2588" r="89882">
                        <a14:foregroundMark x1="41176" y1="36802" x2="41176" y2="36802"/>
                        <a14:foregroundMark x1="43059" y1="23604" x2="43059" y2="23604"/>
                        <a14:foregroundMark x1="42118" y1="48985" x2="42118" y2="48985"/>
                        <a14:foregroundMark x1="42118" y1="60406" x2="42118" y2="60406"/>
                        <a14:foregroundMark x1="49647" y1="56853" x2="49647" y2="56853"/>
                        <a14:foregroundMark x1="35059" y1="57614" x2="35059" y2="57614"/>
                        <a14:foregroundMark x1="68706" y1="69289" x2="68706" y2="69289"/>
                        <a14:foregroundMark x1="14588" y1="69797" x2="14588" y2="69797"/>
                        <a14:foregroundMark x1="8706" y1="20558" x2="8706" y2="20558"/>
                        <a14:foregroundMark x1="72941" y1="18782" x2="72941" y2="18782"/>
                      </a14:backgroundRemoval>
                    </a14:imgEffect>
                    <a14:imgEffect>
                      <a14:sharpenSoften amount="99000"/>
                    </a14:imgEffect>
                    <a14:imgEffect>
                      <a14:colorTemperature colorTemp="11200"/>
                    </a14:imgEffect>
                    <a14:imgEffect>
                      <a14:brightnessContrast bright="70000" contrast="-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7139" y="2369018"/>
            <a:ext cx="3086646" cy="2861503"/>
          </a:xfrm>
          <a:prstGeom prst="rect">
            <a:avLst/>
          </a:prstGeom>
          <a:noFill/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BF42D6-3224-4134-891B-EE92D88300F5}"/>
              </a:ext>
            </a:extLst>
          </p:cNvPr>
          <p:cNvSpPr txBox="1"/>
          <p:nvPr/>
        </p:nvSpPr>
        <p:spPr>
          <a:xfrm>
            <a:off x="6293220" y="2369018"/>
            <a:ext cx="137249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투자자</a:t>
            </a:r>
            <a:r>
              <a:rPr lang="en-US" altLang="ko-KR" sz="24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</a:t>
            </a:r>
            <a:endParaRPr lang="ko-KR" altLang="en-US" sz="2400" dirty="0">
              <a:solidFill>
                <a:srgbClr val="E0E0E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5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449660" y="1616435"/>
            <a:ext cx="6253558" cy="3967619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85710"/>
            <a:ext cx="914400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INDEX</a:t>
            </a:r>
            <a:endParaRPr lang="ko-KR" altLang="en-US" sz="5400" b="1" spc="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206" y="1851688"/>
            <a:ext cx="5117794" cy="349711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</a:t>
            </a:r>
            <a:endParaRPr lang="en-US" altLang="ko-KR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수정된 </a:t>
            </a:r>
            <a:r>
              <a:rPr lang="en-US" altLang="ko-KR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ER</a:t>
            </a:r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모델</a:t>
            </a:r>
            <a:endParaRPr lang="en-US" altLang="ko-KR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가공된 테이블</a:t>
            </a:r>
            <a:endParaRPr lang="en-US" altLang="ko-KR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질의 활용 계획</a:t>
            </a:r>
            <a:endParaRPr lang="en-US" altLang="ko-KR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질의 활용</a:t>
            </a:r>
          </a:p>
        </p:txBody>
      </p:sp>
      <p:pic>
        <p:nvPicPr>
          <p:cNvPr id="15" name="그림 14" descr="그림1.png"/>
          <p:cNvPicPr>
            <a:picLocks noChangeAspect="1"/>
          </p:cNvPicPr>
          <p:nvPr/>
        </p:nvPicPr>
        <p:blipFill>
          <a:blip r:embed="rId2"/>
          <a:srcRect l="7479"/>
          <a:stretch>
            <a:fillRect/>
          </a:stretch>
        </p:blipFill>
        <p:spPr>
          <a:xfrm>
            <a:off x="7809463" y="2896241"/>
            <a:ext cx="1334537" cy="3961759"/>
          </a:xfrm>
          <a:prstGeom prst="rect">
            <a:avLst/>
          </a:prstGeom>
        </p:spPr>
      </p:pic>
      <p:pic>
        <p:nvPicPr>
          <p:cNvPr id="16" name="그림 15" descr="그림1.png"/>
          <p:cNvPicPr>
            <a:picLocks noChangeAspect="1"/>
          </p:cNvPicPr>
          <p:nvPr/>
        </p:nvPicPr>
        <p:blipFill>
          <a:blip r:embed="rId2"/>
          <a:srcRect l="7479"/>
          <a:stretch>
            <a:fillRect/>
          </a:stretch>
        </p:blipFill>
        <p:spPr>
          <a:xfrm>
            <a:off x="106244" y="2846903"/>
            <a:ext cx="1237171" cy="39617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7D572-29A4-40F3-8306-AA5F02A1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6" y="1981200"/>
            <a:ext cx="3771900" cy="2895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956C9-88D1-422F-BE34-2C25C9012AC3}"/>
              </a:ext>
            </a:extLst>
          </p:cNvPr>
          <p:cNvSpPr/>
          <p:nvPr/>
        </p:nvSpPr>
        <p:spPr>
          <a:xfrm>
            <a:off x="856529" y="4945942"/>
            <a:ext cx="31021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감독에 대한 질의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조건 만족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X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796FB-9EC3-4C70-B597-DE1DD7F96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1"/>
          <a:stretch/>
        </p:blipFill>
        <p:spPr>
          <a:xfrm>
            <a:off x="4572000" y="1981201"/>
            <a:ext cx="4167514" cy="289559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050166-3A65-41DB-BF52-FED3618C8757}"/>
              </a:ext>
            </a:extLst>
          </p:cNvPr>
          <p:cNvSpPr/>
          <p:nvPr/>
        </p:nvSpPr>
        <p:spPr>
          <a:xfrm>
            <a:off x="5063199" y="4945942"/>
            <a:ext cx="311335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배우에 대한 질의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조건 만족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X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한사람만 만족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D6DCC-3094-4FD0-B3C7-289A360BD449}"/>
              </a:ext>
            </a:extLst>
          </p:cNvPr>
          <p:cNvSpPr txBox="1"/>
          <p:nvPr/>
        </p:nvSpPr>
        <p:spPr>
          <a:xfrm>
            <a:off x="3109407" y="2875002"/>
            <a:ext cx="2925186" cy="11079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투자 </a:t>
            </a:r>
            <a:r>
              <a:rPr lang="en-US" altLang="ko-KR" sz="6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X</a:t>
            </a:r>
            <a:endParaRPr lang="ko-KR" altLang="en-US" sz="6600" spc="-150" dirty="0"/>
          </a:p>
        </p:txBody>
      </p:sp>
    </p:spTree>
    <p:extLst>
      <p:ext uri="{BB962C8B-B14F-4D97-AF65-F5344CB8AC3E}">
        <p14:creationId xmlns:p14="http://schemas.microsoft.com/office/powerpoint/2010/main" val="11696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오른쪽 화살표 13">
            <a:extLst>
              <a:ext uri="{FF2B5EF4-FFF2-40B4-BE49-F238E27FC236}">
                <a16:creationId xmlns:a16="http://schemas.microsoft.com/office/drawing/2014/main" id="{8DF731CD-AE14-44AF-A048-8D02A4741DC7}"/>
              </a:ext>
            </a:extLst>
          </p:cNvPr>
          <p:cNvSpPr/>
          <p:nvPr/>
        </p:nvSpPr>
        <p:spPr>
          <a:xfrm>
            <a:off x="4595289" y="3212945"/>
            <a:ext cx="708232" cy="44341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6B345-8099-4F97-A114-BCD3C79076F8}"/>
              </a:ext>
            </a:extLst>
          </p:cNvPr>
          <p:cNvSpPr txBox="1"/>
          <p:nvPr/>
        </p:nvSpPr>
        <p:spPr>
          <a:xfrm>
            <a:off x="779646" y="3032526"/>
            <a:ext cx="3815643" cy="830997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 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이병헌</a:t>
            </a:r>
            <a:endParaRPr lang="en-US" altLang="ko-KR" sz="2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 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류승룡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박누리</a:t>
            </a:r>
            <a:r>
              <a:rPr lang="en-US" altLang="ko-KR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김혜수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EC3653-B84C-4A3D-92A2-3F008BA05CF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6" b="89848" l="2588" r="89882">
                        <a14:foregroundMark x1="41176" y1="36802" x2="41176" y2="36802"/>
                        <a14:foregroundMark x1="43059" y1="23604" x2="43059" y2="23604"/>
                        <a14:foregroundMark x1="42118" y1="48985" x2="42118" y2="48985"/>
                        <a14:foregroundMark x1="42118" y1="60406" x2="42118" y2="60406"/>
                        <a14:foregroundMark x1="49647" y1="56853" x2="49647" y2="56853"/>
                        <a14:foregroundMark x1="35059" y1="57614" x2="35059" y2="57614"/>
                        <a14:foregroundMark x1="68706" y1="69289" x2="68706" y2="69289"/>
                        <a14:foregroundMark x1="14588" y1="69797" x2="14588" y2="69797"/>
                        <a14:foregroundMark x1="8706" y1="20558" x2="8706" y2="20558"/>
                        <a14:foregroundMark x1="72941" y1="18782" x2="72941" y2="18782"/>
                      </a14:backgroundRemoval>
                    </a14:imgEffect>
                    <a14:imgEffect>
                      <a14:sharpenSoften amount="99000"/>
                    </a14:imgEffect>
                    <a14:imgEffect>
                      <a14:colorTemperature colorTemp="11200"/>
                    </a14:imgEffect>
                    <a14:imgEffect>
                      <a14:brightnessContrast bright="70000" contrast="-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7139" y="2369018"/>
            <a:ext cx="3086646" cy="2861503"/>
          </a:xfrm>
          <a:prstGeom prst="rect">
            <a:avLst/>
          </a:prstGeom>
          <a:noFill/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BF42D6-3224-4134-891B-EE92D88300F5}"/>
              </a:ext>
            </a:extLst>
          </p:cNvPr>
          <p:cNvSpPr txBox="1"/>
          <p:nvPr/>
        </p:nvSpPr>
        <p:spPr>
          <a:xfrm>
            <a:off x="6293220" y="2369018"/>
            <a:ext cx="137249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투자자</a:t>
            </a:r>
            <a:r>
              <a:rPr lang="en-US" altLang="ko-KR" sz="2400" dirty="0">
                <a:solidFill>
                  <a:srgbClr val="E0E0E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</a:t>
            </a:r>
            <a:endParaRPr lang="ko-KR" altLang="en-US" sz="2400" dirty="0">
              <a:solidFill>
                <a:srgbClr val="E0E0E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19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39B541-F956-43E1-AB86-E9333F345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5"/>
          <a:stretch/>
        </p:blipFill>
        <p:spPr>
          <a:xfrm>
            <a:off x="4803947" y="2092819"/>
            <a:ext cx="3935567" cy="27448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768591-DF57-4A9A-9137-E64E17E4D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27"/>
          <a:stretch/>
        </p:blipFill>
        <p:spPr>
          <a:xfrm>
            <a:off x="404486" y="2092819"/>
            <a:ext cx="3804461" cy="27448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472" y="0"/>
            <a:ext cx="2464136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956C9-88D1-422F-BE34-2C25C9012AC3}"/>
              </a:ext>
            </a:extLst>
          </p:cNvPr>
          <p:cNvSpPr/>
          <p:nvPr/>
        </p:nvSpPr>
        <p:spPr>
          <a:xfrm>
            <a:off x="859735" y="4944297"/>
            <a:ext cx="30957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감독에 대한 질의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조건 만족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O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050166-3A65-41DB-BF52-FED3618C8757}"/>
              </a:ext>
            </a:extLst>
          </p:cNvPr>
          <p:cNvSpPr/>
          <p:nvPr/>
        </p:nvSpPr>
        <p:spPr>
          <a:xfrm>
            <a:off x="5215053" y="4944297"/>
            <a:ext cx="31069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배우에 대한 질의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조건 만족</a:t>
            </a:r>
            <a:r>
              <a:rPr lang="en-US" altLang="ko-KR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O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두 사람 만족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D6DCC-3094-4FD0-B3C7-289A360BD449}"/>
              </a:ext>
            </a:extLst>
          </p:cNvPr>
          <p:cNvSpPr txBox="1"/>
          <p:nvPr/>
        </p:nvSpPr>
        <p:spPr>
          <a:xfrm>
            <a:off x="3109407" y="2875002"/>
            <a:ext cx="2925186" cy="11079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투자 </a:t>
            </a:r>
            <a:r>
              <a:rPr lang="en-US" altLang="ko-KR" sz="6600" spc="-15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O</a:t>
            </a:r>
            <a:endParaRPr lang="ko-KR" altLang="en-US" sz="6600" spc="-150" dirty="0"/>
          </a:p>
        </p:txBody>
      </p:sp>
    </p:spTree>
    <p:extLst>
      <p:ext uri="{BB962C8B-B14F-4D97-AF65-F5344CB8AC3E}">
        <p14:creationId xmlns:p14="http://schemas.microsoft.com/office/powerpoint/2010/main" val="36258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846" y="2295720"/>
            <a:ext cx="7704306" cy="206210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0" b="1" spc="3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</a:t>
            </a:r>
          </a:p>
          <a:p>
            <a:pPr algn="ctr"/>
            <a:r>
              <a:rPr lang="en-US" altLang="ko-KR" sz="6400" b="1" spc="3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YOU</a:t>
            </a:r>
            <a:endParaRPr lang="ko-KR" altLang="en-US" sz="6400" b="1" spc="3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03438" y="1348675"/>
            <a:ext cx="3480430" cy="348043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tollyw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7089"/>
            <a:ext cx="1322962" cy="11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6187" y="175098"/>
            <a:ext cx="160653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주제</a:t>
            </a:r>
            <a:endParaRPr lang="ko-KR" altLang="en-US" sz="3600" spc="-15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32" name="AutoShape 8" descr="유튜브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3972FA-760B-41FF-9FD1-F1EE936A5C0C}"/>
              </a:ext>
            </a:extLst>
          </p:cNvPr>
          <p:cNvGrpSpPr/>
          <p:nvPr/>
        </p:nvGrpSpPr>
        <p:grpSpPr>
          <a:xfrm>
            <a:off x="2212617" y="1794306"/>
            <a:ext cx="4948237" cy="1895475"/>
            <a:chOff x="2214563" y="4338182"/>
            <a:chExt cx="4948237" cy="1895475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14563" y="4338182"/>
              <a:ext cx="1838325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57650" y="4662032"/>
              <a:ext cx="3105150" cy="15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Picture 6" descr="아이디어 이미지 검색결과&quot;">
            <a:extLst>
              <a:ext uri="{FF2B5EF4-FFF2-40B4-BE49-F238E27FC236}">
                <a16:creationId xmlns:a16="http://schemas.microsoft.com/office/drawing/2014/main" id="{7C5CAD96-6AA5-4F7A-912A-FA9998FD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1892" y="1261727"/>
            <a:ext cx="1136650" cy="11366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오른쪽 화살표 13">
            <a:extLst>
              <a:ext uri="{FF2B5EF4-FFF2-40B4-BE49-F238E27FC236}">
                <a16:creationId xmlns:a16="http://schemas.microsoft.com/office/drawing/2014/main" id="{8DD947B3-6A60-41A1-BDFC-4353B40A5FF2}"/>
              </a:ext>
            </a:extLst>
          </p:cNvPr>
          <p:cNvSpPr/>
          <p:nvPr/>
        </p:nvSpPr>
        <p:spPr>
          <a:xfrm>
            <a:off x="4166829" y="4664290"/>
            <a:ext cx="1095375" cy="68580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AC674-CB1E-40B7-B204-FA871BC986C6}"/>
              </a:ext>
            </a:extLst>
          </p:cNvPr>
          <p:cNvSpPr txBox="1"/>
          <p:nvPr/>
        </p:nvSpPr>
        <p:spPr>
          <a:xfrm>
            <a:off x="832309" y="4222360"/>
            <a:ext cx="2887616" cy="1569660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2018</a:t>
            </a:r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년도 </a:t>
            </a:r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년간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한국영화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일반영화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7E18E-9C7A-4B41-99AE-F26EE417DBE1}"/>
              </a:ext>
            </a:extLst>
          </p:cNvPr>
          <p:cNvSpPr txBox="1"/>
          <p:nvPr/>
        </p:nvSpPr>
        <p:spPr>
          <a:xfrm>
            <a:off x="5709109" y="4222360"/>
            <a:ext cx="2887616" cy="1569660"/>
          </a:xfrm>
          <a:prstGeom prst="rect">
            <a:avLst/>
          </a:prstGeom>
          <a:noFill/>
          <a:ln w="28575">
            <a:noFill/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2014~2019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한국영화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일반영화</a:t>
            </a:r>
          </a:p>
        </p:txBody>
      </p:sp>
    </p:spTree>
    <p:extLst>
      <p:ext uri="{BB962C8B-B14F-4D97-AF65-F5344CB8AC3E}">
        <p14:creationId xmlns:p14="http://schemas.microsoft.com/office/powerpoint/2010/main" val="350038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912" y="0"/>
            <a:ext cx="3440365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수정된 </a:t>
            </a: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ER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모델</a:t>
            </a:r>
            <a:endParaRPr lang="en-US" altLang="ko-KR" sz="3600" b="1" spc="-15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7FEA6-6674-425E-B714-778B3B3E20EE}"/>
              </a:ext>
            </a:extLst>
          </p:cNvPr>
          <p:cNvSpPr/>
          <p:nvPr/>
        </p:nvSpPr>
        <p:spPr>
          <a:xfrm>
            <a:off x="5351516" y="4561591"/>
            <a:ext cx="1344892" cy="4935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F47071-9559-49D9-A1B2-70D2FF063DD3}"/>
              </a:ext>
            </a:extLst>
          </p:cNvPr>
          <p:cNvSpPr/>
          <p:nvPr/>
        </p:nvSpPr>
        <p:spPr>
          <a:xfrm>
            <a:off x="2332823" y="2137326"/>
            <a:ext cx="1078095" cy="408431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영화명</a:t>
            </a:r>
            <a:endParaRPr lang="ko-KR" altLang="en-US" sz="16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72A402-D44D-404A-B564-D86823AF6079}"/>
              </a:ext>
            </a:extLst>
          </p:cNvPr>
          <p:cNvSpPr/>
          <p:nvPr/>
        </p:nvSpPr>
        <p:spPr>
          <a:xfrm>
            <a:off x="1929902" y="2504206"/>
            <a:ext cx="783966" cy="29700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2E98D0-52FC-44B9-B549-475E9A4EA1B5}"/>
              </a:ext>
            </a:extLst>
          </p:cNvPr>
          <p:cNvSpPr/>
          <p:nvPr/>
        </p:nvSpPr>
        <p:spPr>
          <a:xfrm>
            <a:off x="4236597" y="5692944"/>
            <a:ext cx="1361826" cy="515921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배우번호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48C13A-52DC-4889-910D-1DE55EE27258}"/>
              </a:ext>
            </a:extLst>
          </p:cNvPr>
          <p:cNvSpPr/>
          <p:nvPr/>
        </p:nvSpPr>
        <p:spPr>
          <a:xfrm>
            <a:off x="2878420" y="5717245"/>
            <a:ext cx="1297676" cy="4916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배우이름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79E06B0-3CA0-47F9-93CD-DC493EFF8D1C}"/>
              </a:ext>
            </a:extLst>
          </p:cNvPr>
          <p:cNvSpPr/>
          <p:nvPr/>
        </p:nvSpPr>
        <p:spPr>
          <a:xfrm>
            <a:off x="550889" y="2807386"/>
            <a:ext cx="1302720" cy="49353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영화번호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B3B614-7158-4476-B3B8-BE1F79CE6FA1}"/>
              </a:ext>
            </a:extLst>
          </p:cNvPr>
          <p:cNvSpPr/>
          <p:nvPr/>
        </p:nvSpPr>
        <p:spPr>
          <a:xfrm>
            <a:off x="947247" y="3435291"/>
            <a:ext cx="1302720" cy="49353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등급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FA1686-A026-4858-9291-BA88C69D03E4}"/>
              </a:ext>
            </a:extLst>
          </p:cNvPr>
          <p:cNvSpPr/>
          <p:nvPr/>
        </p:nvSpPr>
        <p:spPr>
          <a:xfrm>
            <a:off x="1929903" y="3090323"/>
            <a:ext cx="783966" cy="29700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E5C1B50-3E01-4B7E-B1F3-D4A316EF4F6A}"/>
              </a:ext>
            </a:extLst>
          </p:cNvPr>
          <p:cNvSpPr/>
          <p:nvPr/>
        </p:nvSpPr>
        <p:spPr>
          <a:xfrm>
            <a:off x="4499630" y="1657861"/>
            <a:ext cx="1559032" cy="59063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누적관객수</a:t>
            </a:r>
            <a:endParaRPr lang="ko-KR" altLang="en-US" sz="16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2BD59E-BCFC-40F1-8086-72CDF6A5B576}"/>
              </a:ext>
            </a:extLst>
          </p:cNvPr>
          <p:cNvSpPr/>
          <p:nvPr/>
        </p:nvSpPr>
        <p:spPr>
          <a:xfrm>
            <a:off x="862722" y="2105260"/>
            <a:ext cx="1302720" cy="49353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개봉일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28A578-BE3B-4586-9403-392BE42B4B2E}"/>
              </a:ext>
            </a:extLst>
          </p:cNvPr>
          <p:cNvSpPr/>
          <p:nvPr/>
        </p:nvSpPr>
        <p:spPr>
          <a:xfrm>
            <a:off x="2677564" y="1523009"/>
            <a:ext cx="1559033" cy="59063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누적매출액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AC96D8-0013-49FD-A898-FCCAC2F5A9E4}"/>
              </a:ext>
            </a:extLst>
          </p:cNvPr>
          <p:cNvSpPr/>
          <p:nvPr/>
        </p:nvSpPr>
        <p:spPr>
          <a:xfrm>
            <a:off x="6886849" y="5055121"/>
            <a:ext cx="1302720" cy="49353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감독이름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E0FAA8-457E-4F4D-B0A1-0FFF928FCE63}"/>
              </a:ext>
            </a:extLst>
          </p:cNvPr>
          <p:cNvSpPr/>
          <p:nvPr/>
        </p:nvSpPr>
        <p:spPr>
          <a:xfrm>
            <a:off x="3545900" y="2179223"/>
            <a:ext cx="1078095" cy="408431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</a:t>
            </a:r>
            <a:r>
              <a:rPr lang="en-US" altLang="ko-KR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564B17-3909-4F62-9F32-D817B6925126}"/>
              </a:ext>
            </a:extLst>
          </p:cNvPr>
          <p:cNvSpPr/>
          <p:nvPr/>
        </p:nvSpPr>
        <p:spPr>
          <a:xfrm>
            <a:off x="6886849" y="4133330"/>
            <a:ext cx="1302720" cy="49353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감독번호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C8F28E1F-CD76-4FF2-B02B-EAD4801AFFAF}"/>
              </a:ext>
            </a:extLst>
          </p:cNvPr>
          <p:cNvSpPr/>
          <p:nvPr/>
        </p:nvSpPr>
        <p:spPr>
          <a:xfrm>
            <a:off x="4499630" y="3776028"/>
            <a:ext cx="1344892" cy="408431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연출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B279F24E-3858-46D5-8A1F-DB8E184A96FA}"/>
              </a:ext>
            </a:extLst>
          </p:cNvPr>
          <p:cNvSpPr/>
          <p:nvPr/>
        </p:nvSpPr>
        <p:spPr>
          <a:xfrm>
            <a:off x="2792234" y="3926658"/>
            <a:ext cx="1344892" cy="408431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5F32190-B3A9-40D4-B1B1-9853445A41A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84947" y="3218028"/>
            <a:ext cx="414683" cy="762216"/>
          </a:xfrm>
          <a:prstGeom prst="line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5EE92B-1775-4192-80EC-FE2B3CAB3938}"/>
              </a:ext>
            </a:extLst>
          </p:cNvPr>
          <p:cNvCxnSpPr>
            <a:stCxn id="25" idx="3"/>
            <a:endCxn id="9" idx="0"/>
          </p:cNvCxnSpPr>
          <p:nvPr/>
        </p:nvCxnSpPr>
        <p:spPr>
          <a:xfrm>
            <a:off x="5844522" y="3980244"/>
            <a:ext cx="179440" cy="581347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F62A7FD-4334-427A-B464-A8B16FFA5CE2}"/>
              </a:ext>
            </a:extLst>
          </p:cNvPr>
          <p:cNvCxnSpPr>
            <a:stCxn id="26" idx="2"/>
            <a:endCxn id="8" idx="0"/>
          </p:cNvCxnSpPr>
          <p:nvPr/>
        </p:nvCxnSpPr>
        <p:spPr>
          <a:xfrm>
            <a:off x="3464680" y="4335089"/>
            <a:ext cx="0" cy="548386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C151328-C958-42FD-85A5-FF4CC5F7E39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464680" y="5377005"/>
            <a:ext cx="62578" cy="340240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D8BE7B-DD34-49BE-9565-D31A8B999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840949" y="5367945"/>
            <a:ext cx="1076561" cy="324999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9BD6EF-83CC-4394-AC40-1A47055D503A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2713868" y="2652708"/>
            <a:ext cx="76296" cy="245451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B6DCED1-A8D1-4626-AD81-F5491FDD7B99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840949" y="2587654"/>
            <a:ext cx="243999" cy="203589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EF4DE6-E6AD-44D5-BA94-926CB5612551}"/>
              </a:ext>
            </a:extLst>
          </p:cNvPr>
          <p:cNvCxnSpPr>
            <a:stCxn id="24" idx="2"/>
          </p:cNvCxnSpPr>
          <p:nvPr/>
        </p:nvCxnSpPr>
        <p:spPr>
          <a:xfrm flipH="1">
            <a:off x="6700696" y="4380095"/>
            <a:ext cx="186153" cy="296856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67264D-4180-4F9A-9983-A3F799F34BED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6700696" y="4916996"/>
            <a:ext cx="186153" cy="384889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CC1E09F-0E02-4B64-9502-288588C8B7A3}"/>
              </a:ext>
            </a:extLst>
          </p:cNvPr>
          <p:cNvCxnSpPr>
            <a:stCxn id="19" idx="4"/>
            <a:endCxn id="7" idx="0"/>
          </p:cNvCxnSpPr>
          <p:nvPr/>
        </p:nvCxnSpPr>
        <p:spPr>
          <a:xfrm flipH="1">
            <a:off x="3426506" y="2113641"/>
            <a:ext cx="30575" cy="678144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4EE9A8-A8AA-4B5F-A2CA-315723D3655E}"/>
              </a:ext>
            </a:extLst>
          </p:cNvPr>
          <p:cNvCxnSpPr>
            <a:stCxn id="10" idx="4"/>
          </p:cNvCxnSpPr>
          <p:nvPr/>
        </p:nvCxnSpPr>
        <p:spPr>
          <a:xfrm>
            <a:off x="2871870" y="2545757"/>
            <a:ext cx="323816" cy="252564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F91D9FB-8B7E-4299-9C50-626DC0C3E23B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3929767" y="2248493"/>
            <a:ext cx="1349380" cy="551038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BF63EF-3499-451C-BB25-57BF9CCAB9B9}"/>
              </a:ext>
            </a:extLst>
          </p:cNvPr>
          <p:cNvCxnSpPr>
            <a:stCxn id="18" idx="4"/>
            <a:endCxn id="7" idx="1"/>
          </p:cNvCxnSpPr>
          <p:nvPr/>
        </p:nvCxnSpPr>
        <p:spPr>
          <a:xfrm>
            <a:off x="1514082" y="2598790"/>
            <a:ext cx="1245505" cy="437732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CDCE69-1FB0-4EE4-B9C5-D7BE0A721D2B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2713868" y="3160267"/>
            <a:ext cx="76296" cy="78556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FC8338E-8B26-43A8-923A-64DC1B465A23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853609" y="3054151"/>
            <a:ext cx="936554" cy="30075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A001D6A-2D69-49E2-91D9-5C9F52CE4F6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249966" y="3216163"/>
            <a:ext cx="540197" cy="465893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25A2267-5FD2-47DD-8619-CA8BE49A99A0}"/>
              </a:ext>
            </a:extLst>
          </p:cNvPr>
          <p:cNvCxnSpPr>
            <a:cxnSpLocks/>
          </p:cNvCxnSpPr>
          <p:nvPr/>
        </p:nvCxnSpPr>
        <p:spPr>
          <a:xfrm>
            <a:off x="781823" y="3160267"/>
            <a:ext cx="811474" cy="0"/>
          </a:xfrm>
          <a:prstGeom prst="line">
            <a:avLst/>
          </a:prstGeom>
          <a:solidFill>
            <a:schemeClr val="bg2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16B66DD-59C7-4B76-B297-CF866943E457}"/>
              </a:ext>
            </a:extLst>
          </p:cNvPr>
          <p:cNvCxnSpPr>
            <a:cxnSpLocks/>
          </p:cNvCxnSpPr>
          <p:nvPr/>
        </p:nvCxnSpPr>
        <p:spPr>
          <a:xfrm>
            <a:off x="7111961" y="4482899"/>
            <a:ext cx="834644" cy="0"/>
          </a:xfrm>
          <a:prstGeom prst="line">
            <a:avLst/>
          </a:prstGeom>
          <a:solidFill>
            <a:schemeClr val="bg2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D6F394D-1B6A-49E7-AD82-10213EF7CA3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464680" y="3300916"/>
            <a:ext cx="0" cy="625742"/>
          </a:xfrm>
          <a:prstGeom prst="straightConnector1">
            <a:avLst/>
          </a:prstGeom>
          <a:solidFill>
            <a:schemeClr val="bg2"/>
          </a:solidFill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D23EAA36-8DD7-4B1A-BFE5-8AE39A546895}"/>
              </a:ext>
            </a:extLst>
          </p:cNvPr>
          <p:cNvSpPr/>
          <p:nvPr/>
        </p:nvSpPr>
        <p:spPr>
          <a:xfrm>
            <a:off x="4764998" y="2382812"/>
            <a:ext cx="1078095" cy="408431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</a:t>
            </a:r>
            <a:r>
              <a:rPr lang="en-US" altLang="ko-KR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E9C0FBD-1A5C-4DDA-B387-5E7398D372D3}"/>
              </a:ext>
            </a:extLst>
          </p:cNvPr>
          <p:cNvSpPr/>
          <p:nvPr/>
        </p:nvSpPr>
        <p:spPr>
          <a:xfrm>
            <a:off x="4740098" y="2849935"/>
            <a:ext cx="1078095" cy="408431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</a:t>
            </a:r>
            <a:r>
              <a:rPr lang="en-US" altLang="ko-KR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3A28B95-AEAC-4912-9C42-B7EAA5958EC1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4118103" y="2731430"/>
            <a:ext cx="804778" cy="232212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9DEF61F-39BC-4F5F-A56C-E3ED7C4B632E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118103" y="3054151"/>
            <a:ext cx="621995" cy="72160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CDAE83-04CB-45DE-B71E-F2626DB8E222}"/>
              </a:ext>
            </a:extLst>
          </p:cNvPr>
          <p:cNvSpPr/>
          <p:nvPr/>
        </p:nvSpPr>
        <p:spPr>
          <a:xfrm>
            <a:off x="2759587" y="2791785"/>
            <a:ext cx="1333837" cy="48947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EF7AA4-AA75-48B1-B40D-B9DDBD2F0080}"/>
              </a:ext>
            </a:extLst>
          </p:cNvPr>
          <p:cNvSpPr/>
          <p:nvPr/>
        </p:nvSpPr>
        <p:spPr>
          <a:xfrm>
            <a:off x="2792234" y="4883475"/>
            <a:ext cx="1344892" cy="4935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2091635-5E39-470E-A05F-442843BB878E}"/>
              </a:ext>
            </a:extLst>
          </p:cNvPr>
          <p:cNvCxnSpPr>
            <a:cxnSpLocks/>
          </p:cNvCxnSpPr>
          <p:nvPr/>
        </p:nvCxnSpPr>
        <p:spPr>
          <a:xfrm>
            <a:off x="4504625" y="6067072"/>
            <a:ext cx="846891" cy="0"/>
          </a:xfrm>
          <a:prstGeom prst="line">
            <a:avLst/>
          </a:prstGeom>
          <a:solidFill>
            <a:schemeClr val="bg2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80266A49-D207-4EA7-9080-821B734F5673}"/>
              </a:ext>
            </a:extLst>
          </p:cNvPr>
          <p:cNvSpPr/>
          <p:nvPr/>
        </p:nvSpPr>
        <p:spPr>
          <a:xfrm>
            <a:off x="1563391" y="5633202"/>
            <a:ext cx="1297677" cy="4916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출현횟수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439C454-A63F-4EBB-B3E8-126E4B31E968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212230" y="5388356"/>
            <a:ext cx="872862" cy="244846"/>
          </a:xfrm>
          <a:prstGeom prst="lin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0686" y="0"/>
            <a:ext cx="3256021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가공된 테이블</a:t>
            </a:r>
            <a:endParaRPr lang="en-US" altLang="ko-KR" sz="3600" b="1" spc="-15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4BA52-2100-4172-A197-25E7A0F30442}"/>
              </a:ext>
            </a:extLst>
          </p:cNvPr>
          <p:cNvSpPr txBox="1"/>
          <p:nvPr/>
        </p:nvSpPr>
        <p:spPr>
          <a:xfrm>
            <a:off x="3195941" y="1339213"/>
            <a:ext cx="2690509" cy="523220"/>
          </a:xfrm>
          <a:prstGeom prst="rect">
            <a:avLst/>
          </a:prstGeom>
          <a:solidFill>
            <a:schemeClr val="bg2">
              <a:lumMod val="10000"/>
            </a:schemeClr>
          </a:solidFill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MOVIES  </a:t>
            </a:r>
            <a:r>
              <a:rPr lang="ko-KR" altLang="en-US" sz="28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테이블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A7116-2B24-4D25-9A88-7D1785A3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6" y="2260982"/>
            <a:ext cx="7807752" cy="38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0686" y="0"/>
            <a:ext cx="3256021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가공된 테이블</a:t>
            </a:r>
            <a:endParaRPr lang="en-US" altLang="ko-KR" sz="3600" b="1" spc="-15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DCEC9-5B4A-445C-B6BF-DE84FB6D4296}"/>
              </a:ext>
            </a:extLst>
          </p:cNvPr>
          <p:cNvSpPr txBox="1"/>
          <p:nvPr/>
        </p:nvSpPr>
        <p:spPr>
          <a:xfrm>
            <a:off x="1352084" y="1354272"/>
            <a:ext cx="2852097" cy="461665"/>
          </a:xfrm>
          <a:prstGeom prst="rect">
            <a:avLst/>
          </a:prstGeom>
          <a:solidFill>
            <a:schemeClr val="bg2">
              <a:lumMod val="10000"/>
            </a:schemeClr>
          </a:solidFill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DIRECTORS  </a:t>
            </a:r>
            <a:r>
              <a:rPr lang="ko-KR" altLang="en-US" sz="24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780F4-2591-4A8C-86A2-09B7F72CB415}"/>
              </a:ext>
            </a:extLst>
          </p:cNvPr>
          <p:cNvSpPr txBox="1"/>
          <p:nvPr/>
        </p:nvSpPr>
        <p:spPr>
          <a:xfrm>
            <a:off x="4815191" y="1354271"/>
            <a:ext cx="2626198" cy="461665"/>
          </a:xfrm>
          <a:prstGeom prst="rect">
            <a:avLst/>
          </a:prstGeom>
          <a:solidFill>
            <a:schemeClr val="bg2">
              <a:lumMod val="10000"/>
            </a:schemeClr>
          </a:solidFill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ACTORS  </a:t>
            </a:r>
            <a:r>
              <a:rPr lang="ko-KR" altLang="en-US" sz="24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테이블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68594-74DC-4416-B23F-7DE91AE5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843" y="2025425"/>
            <a:ext cx="2174894" cy="4375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F523C8-C1EA-4984-8138-8EA19FF8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63" y="2025426"/>
            <a:ext cx="1699738" cy="43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700" y="-2432"/>
            <a:ext cx="3398687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 계획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B16807-F969-4FE6-BA88-620F6CDB762C}"/>
              </a:ext>
            </a:extLst>
          </p:cNvPr>
          <p:cNvGrpSpPr/>
          <p:nvPr/>
        </p:nvGrpSpPr>
        <p:grpSpPr>
          <a:xfrm>
            <a:off x="898064" y="2003543"/>
            <a:ext cx="3547994" cy="3520396"/>
            <a:chOff x="898064" y="2003543"/>
            <a:chExt cx="3547994" cy="352039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1EA251-43A5-4466-AFAB-5A93D3961AD5}"/>
                </a:ext>
              </a:extLst>
            </p:cNvPr>
            <p:cNvSpPr/>
            <p:nvPr/>
          </p:nvSpPr>
          <p:spPr>
            <a:xfrm>
              <a:off x="898064" y="2494083"/>
              <a:ext cx="3029856" cy="3029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59090A-D1FA-4ED9-A2D7-B64FAA8CD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90" b="89831" l="2593" r="90000">
                          <a14:foregroundMark x1="34259" y1="16949" x2="34259" y2="16949"/>
                          <a14:foregroundMark x1="44259" y1="22760" x2="44259" y2="22760"/>
                          <a14:foregroundMark x1="18889" y1="30993" x2="18889" y2="30993"/>
                          <a14:foregroundMark x1="26111" y1="61743" x2="26111" y2="61743"/>
                          <a14:foregroundMark x1="34815" y1="61017" x2="34815" y2="61017"/>
                          <a14:foregroundMark x1="32963" y1="74818" x2="32963" y2="74818"/>
                          <a14:foregroundMark x1="22593" y1="81840" x2="22593" y2="81840"/>
                          <a14:foregroundMark x1="60741" y1="44552" x2="60741" y2="44552"/>
                          <a14:foregroundMark x1="67593" y1="44552" x2="67593" y2="44552"/>
                          <a14:foregroundMark x1="72407" y1="38499" x2="72407" y2="38499"/>
                          <a14:foregroundMark x1="72963" y1="49395" x2="72963" y2="49395"/>
                          <a14:foregroundMark x1="72593" y1="59564" x2="72593" y2="59564"/>
                        </a14:backgroundRemoval>
                      </a14:imgEffect>
                      <a14:imgEffect>
                        <a14:brightnessContrast bright="70000" contrast="-6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5267" y="2855580"/>
              <a:ext cx="3260791" cy="2493901"/>
            </a:xfrm>
            <a:prstGeom prst="rect">
              <a:avLst/>
            </a:prstGeom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5A9B1E-4905-4174-8196-EF1FBB6924F1}"/>
                </a:ext>
              </a:extLst>
            </p:cNvPr>
            <p:cNvSpPr txBox="1"/>
            <p:nvPr/>
          </p:nvSpPr>
          <p:spPr>
            <a:xfrm>
              <a:off x="2027411" y="2003543"/>
              <a:ext cx="805029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감독 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B62C94-C354-4832-8B23-82EA16ACC5D6}"/>
              </a:ext>
            </a:extLst>
          </p:cNvPr>
          <p:cNvGrpSpPr/>
          <p:nvPr/>
        </p:nvGrpSpPr>
        <p:grpSpPr>
          <a:xfrm>
            <a:off x="5088014" y="2003543"/>
            <a:ext cx="3327159" cy="3520397"/>
            <a:chOff x="5088014" y="2003543"/>
            <a:chExt cx="3327159" cy="352039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EF88E77-20C1-448B-9300-759BD862B32D}"/>
                </a:ext>
              </a:extLst>
            </p:cNvPr>
            <p:cNvSpPr/>
            <p:nvPr/>
          </p:nvSpPr>
          <p:spPr>
            <a:xfrm>
              <a:off x="5088014" y="2494084"/>
              <a:ext cx="3029856" cy="3029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626ACAF-10CD-4A43-9437-8D8F61C3F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076" b="89848" l="2588" r="89882">
                          <a14:foregroundMark x1="41176" y1="36802" x2="41176" y2="36802"/>
                          <a14:foregroundMark x1="43059" y1="23604" x2="43059" y2="23604"/>
                          <a14:foregroundMark x1="42118" y1="48985" x2="42118" y2="48985"/>
                          <a14:foregroundMark x1="42118" y1="60406" x2="42118" y2="60406"/>
                          <a14:foregroundMark x1="49647" y1="56853" x2="49647" y2="56853"/>
                          <a14:foregroundMark x1="35059" y1="57614" x2="35059" y2="57614"/>
                          <a14:foregroundMark x1="68706" y1="69289" x2="68706" y2="69289"/>
                          <a14:foregroundMark x1="14588" y1="69797" x2="14588" y2="69797"/>
                          <a14:foregroundMark x1="8706" y1="20558" x2="8706" y2="20558"/>
                          <a14:foregroundMark x1="72941" y1="18782" x2="72941" y2="18782"/>
                        </a14:backgroundRemoval>
                      </a14:imgEffect>
                      <a14:imgEffect>
                        <a14:sharpenSoften amount="99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70000" contrast="-6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34000" y="2580797"/>
              <a:ext cx="3081173" cy="2856429"/>
            </a:xfrm>
            <a:prstGeom prst="rect">
              <a:avLst/>
            </a:prstGeom>
            <a:noFill/>
            <a:effectLst/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AB75B-6C0E-4D46-B39E-BCA47971BA47}"/>
                </a:ext>
              </a:extLst>
            </p:cNvPr>
            <p:cNvSpPr txBox="1"/>
            <p:nvPr/>
          </p:nvSpPr>
          <p:spPr>
            <a:xfrm>
              <a:off x="6143296" y="2003543"/>
              <a:ext cx="1080745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투자자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84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700" y="-2432"/>
            <a:ext cx="3398687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 계획</a:t>
            </a:r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B16807-F969-4FE6-BA88-620F6CDB762C}"/>
              </a:ext>
            </a:extLst>
          </p:cNvPr>
          <p:cNvGrpSpPr/>
          <p:nvPr/>
        </p:nvGrpSpPr>
        <p:grpSpPr>
          <a:xfrm>
            <a:off x="898064" y="2003543"/>
            <a:ext cx="3547994" cy="3520396"/>
            <a:chOff x="898064" y="2003543"/>
            <a:chExt cx="3547994" cy="352039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1EA251-43A5-4466-AFAB-5A93D3961AD5}"/>
                </a:ext>
              </a:extLst>
            </p:cNvPr>
            <p:cNvSpPr/>
            <p:nvPr/>
          </p:nvSpPr>
          <p:spPr>
            <a:xfrm>
              <a:off x="898064" y="2494083"/>
              <a:ext cx="3029856" cy="3029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59090A-D1FA-4ED9-A2D7-B64FAA8CD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90" b="89831" l="2593" r="90000">
                          <a14:foregroundMark x1="34259" y1="16949" x2="34259" y2="16949"/>
                          <a14:foregroundMark x1="44259" y1="22760" x2="44259" y2="22760"/>
                          <a14:foregroundMark x1="18889" y1="30993" x2="18889" y2="30993"/>
                          <a14:foregroundMark x1="26111" y1="61743" x2="26111" y2="61743"/>
                          <a14:foregroundMark x1="34815" y1="61017" x2="34815" y2="61017"/>
                          <a14:foregroundMark x1="32963" y1="74818" x2="32963" y2="74818"/>
                          <a14:foregroundMark x1="22593" y1="81840" x2="22593" y2="81840"/>
                          <a14:foregroundMark x1="60741" y1="44552" x2="60741" y2="44552"/>
                          <a14:foregroundMark x1="67593" y1="44552" x2="67593" y2="44552"/>
                          <a14:foregroundMark x1="72407" y1="38499" x2="72407" y2="38499"/>
                          <a14:foregroundMark x1="72963" y1="49395" x2="72963" y2="49395"/>
                          <a14:foregroundMark x1="72593" y1="59564" x2="72593" y2="59564"/>
                        </a14:backgroundRemoval>
                      </a14:imgEffect>
                      <a14:imgEffect>
                        <a14:brightnessContrast bright="70000" contrast="-6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5267" y="2855580"/>
              <a:ext cx="3260791" cy="2493901"/>
            </a:xfrm>
            <a:prstGeom prst="rect">
              <a:avLst/>
            </a:prstGeom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5A9B1E-4905-4174-8196-EF1FBB6924F1}"/>
                </a:ext>
              </a:extLst>
            </p:cNvPr>
            <p:cNvSpPr txBox="1"/>
            <p:nvPr/>
          </p:nvSpPr>
          <p:spPr>
            <a:xfrm>
              <a:off x="2027411" y="2003543"/>
              <a:ext cx="805029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감독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D159781-1026-4C24-AA14-43B7719E0863}"/>
              </a:ext>
            </a:extLst>
          </p:cNvPr>
          <p:cNvSpPr txBox="1"/>
          <p:nvPr/>
        </p:nvSpPr>
        <p:spPr>
          <a:xfrm>
            <a:off x="4446058" y="2188274"/>
            <a:ext cx="272061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제작하려는 영화의 장르에서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AC116-A5AA-41B3-8B4B-B39D379F5070}"/>
              </a:ext>
            </a:extLst>
          </p:cNvPr>
          <p:cNvSpPr txBox="1"/>
          <p:nvPr/>
        </p:nvSpPr>
        <p:spPr>
          <a:xfrm>
            <a:off x="4446058" y="2629263"/>
            <a:ext cx="36407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누적매출액이 평균누적매출액보다 높고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BAD4B9-2197-4AA9-A53B-3DFB2F16211B}"/>
              </a:ext>
            </a:extLst>
          </p:cNvPr>
          <p:cNvSpPr txBox="1"/>
          <p:nvPr/>
        </p:nvSpPr>
        <p:spPr>
          <a:xfrm>
            <a:off x="4446058" y="3065135"/>
            <a:ext cx="367440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누적관객수가 </a:t>
            </a:r>
            <a:r>
              <a:rPr lang="ko-KR" altLang="en-US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평균누적관객수보다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높은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F4B8C-2BC3-4AC9-8AB6-8A997326174E}"/>
              </a:ext>
            </a:extLst>
          </p:cNvPr>
          <p:cNvSpPr txBox="1"/>
          <p:nvPr/>
        </p:nvSpPr>
        <p:spPr>
          <a:xfrm>
            <a:off x="4430647" y="3506124"/>
            <a:ext cx="381707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배우들을 뽑아내서 새로운 테이블을 생성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1375E-8597-41C7-8827-5E76E54D555B}"/>
              </a:ext>
            </a:extLst>
          </p:cNvPr>
          <p:cNvSpPr txBox="1"/>
          <p:nvPr/>
        </p:nvSpPr>
        <p:spPr>
          <a:xfrm>
            <a:off x="4430647" y="4240380"/>
            <a:ext cx="231345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새롭게 만든 테이블에서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C258CF-EC6C-4A64-8E1B-2EB8F8D09133}"/>
              </a:ext>
            </a:extLst>
          </p:cNvPr>
          <p:cNvSpPr txBox="1"/>
          <p:nvPr/>
        </p:nvSpPr>
        <p:spPr>
          <a:xfrm>
            <a:off x="4430647" y="4681369"/>
            <a:ext cx="294824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출현횟수 세번 이상인 배우들을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FB810A-8F9C-45A6-A6CF-4F15AC6D4080}"/>
              </a:ext>
            </a:extLst>
          </p:cNvPr>
          <p:cNvSpPr txBox="1"/>
          <p:nvPr/>
        </p:nvSpPr>
        <p:spPr>
          <a:xfrm>
            <a:off x="4430646" y="5117241"/>
            <a:ext cx="435728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질의를 통해 뽑아 냄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참고해서 배우 캐스팅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!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65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90776" y="6400800"/>
            <a:ext cx="4229100" cy="266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4945"/>
            <a:ext cx="481519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2" name="AutoShape 2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6" name="AutoShape 6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8" name="AutoShape 8" descr="감독 캐릭터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84FADA-C616-472A-8AEE-57973E24E535}"/>
              </a:ext>
            </a:extLst>
          </p:cNvPr>
          <p:cNvGrpSpPr/>
          <p:nvPr/>
        </p:nvGrpSpPr>
        <p:grpSpPr>
          <a:xfrm>
            <a:off x="898064" y="2003543"/>
            <a:ext cx="3327159" cy="3520397"/>
            <a:chOff x="5088014" y="2003543"/>
            <a:chExt cx="3327159" cy="352039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AE3829C-C3D8-4971-A2D4-93F7ABD1FD26}"/>
                </a:ext>
              </a:extLst>
            </p:cNvPr>
            <p:cNvSpPr/>
            <p:nvPr/>
          </p:nvSpPr>
          <p:spPr>
            <a:xfrm>
              <a:off x="5088014" y="2494084"/>
              <a:ext cx="3029856" cy="3029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27F696-E186-487E-B028-C38CA13BD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076" b="89848" l="2588" r="89882">
                          <a14:foregroundMark x1="41176" y1="36802" x2="41176" y2="36802"/>
                          <a14:foregroundMark x1="43059" y1="23604" x2="43059" y2="23604"/>
                          <a14:foregroundMark x1="42118" y1="48985" x2="42118" y2="48985"/>
                          <a14:foregroundMark x1="42118" y1="60406" x2="42118" y2="60406"/>
                          <a14:foregroundMark x1="49647" y1="56853" x2="49647" y2="56853"/>
                          <a14:foregroundMark x1="35059" y1="57614" x2="35059" y2="57614"/>
                          <a14:foregroundMark x1="68706" y1="69289" x2="68706" y2="69289"/>
                          <a14:foregroundMark x1="14588" y1="69797" x2="14588" y2="69797"/>
                          <a14:foregroundMark x1="8706" y1="20558" x2="8706" y2="20558"/>
                          <a14:foregroundMark x1="72941" y1="18782" x2="72941" y2="18782"/>
                        </a14:backgroundRemoval>
                      </a14:imgEffect>
                      <a14:imgEffect>
                        <a14:sharpenSoften amount="99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70000" contrast="-6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34000" y="2580797"/>
              <a:ext cx="3081173" cy="2856429"/>
            </a:xfrm>
            <a:prstGeom prst="rect">
              <a:avLst/>
            </a:prstGeom>
            <a:noFill/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141701-55BB-4729-9004-F1F960828228}"/>
                </a:ext>
              </a:extLst>
            </p:cNvPr>
            <p:cNvSpPr txBox="1"/>
            <p:nvPr/>
          </p:nvSpPr>
          <p:spPr>
            <a:xfrm>
              <a:off x="6143296" y="2003543"/>
              <a:ext cx="1080745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투자자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EE8CD7-A41B-4511-8A1F-CA5056FDE73A}"/>
              </a:ext>
            </a:extLst>
          </p:cNvPr>
          <p:cNvSpPr txBox="1"/>
          <p:nvPr/>
        </p:nvSpPr>
        <p:spPr>
          <a:xfrm>
            <a:off x="114700" y="-2432"/>
            <a:ext cx="3398687" cy="8323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3600" b="1" spc="-15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질의 활용 계획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FC0E5-A7DA-4744-B20B-7E1B33AFF8D9}"/>
              </a:ext>
            </a:extLst>
          </p:cNvPr>
          <p:cNvSpPr txBox="1"/>
          <p:nvPr/>
        </p:nvSpPr>
        <p:spPr>
          <a:xfrm>
            <a:off x="4428865" y="4518671"/>
            <a:ext cx="39162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투자제의 받은 영화의 감독들과 배우들을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88B37-58F7-4EE4-9354-B350EC450140}"/>
              </a:ext>
            </a:extLst>
          </p:cNvPr>
          <p:cNvSpPr txBox="1"/>
          <p:nvPr/>
        </p:nvSpPr>
        <p:spPr>
          <a:xfrm>
            <a:off x="4446058" y="2042122"/>
            <a:ext cx="36407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누적매출액이 평균누적매출액보다 높고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3466D8-1492-4710-B05E-7133647693A8}"/>
              </a:ext>
            </a:extLst>
          </p:cNvPr>
          <p:cNvSpPr txBox="1"/>
          <p:nvPr/>
        </p:nvSpPr>
        <p:spPr>
          <a:xfrm>
            <a:off x="4446058" y="2477994"/>
            <a:ext cx="212910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출현횟수가 </a:t>
            </a:r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회이상인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55929-EF57-49D5-B58D-000AB12B79AA}"/>
              </a:ext>
            </a:extLst>
          </p:cNvPr>
          <p:cNvSpPr txBox="1"/>
          <p:nvPr/>
        </p:nvSpPr>
        <p:spPr>
          <a:xfrm>
            <a:off x="4430647" y="2918983"/>
            <a:ext cx="381707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배우들을 뽑아내서 새로운 테이블을 생성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2E2C81-CE9C-49BF-94F6-1DE66F6FFF9F}"/>
              </a:ext>
            </a:extLst>
          </p:cNvPr>
          <p:cNvSpPr txBox="1"/>
          <p:nvPr/>
        </p:nvSpPr>
        <p:spPr>
          <a:xfrm>
            <a:off x="4428865" y="4957149"/>
            <a:ext cx="436529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새롭게 만든 </a:t>
            </a:r>
            <a:r>
              <a:rPr lang="ko-KR" altLang="en-US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테이블들에서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질의를 통해 판단 후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EFD24-1081-45EA-A841-8A9A4BE84BB1}"/>
              </a:ext>
            </a:extLst>
          </p:cNvPr>
          <p:cNvSpPr txBox="1"/>
          <p:nvPr/>
        </p:nvSpPr>
        <p:spPr>
          <a:xfrm>
            <a:off x="4446058" y="5395531"/>
            <a:ext cx="204895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투자할지 </a:t>
            </a:r>
            <a:r>
              <a:rPr lang="ko-KR" altLang="en-US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안할지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 결정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0344CC-6FD1-4CDB-88A7-47ACFF551ABB}"/>
              </a:ext>
            </a:extLst>
          </p:cNvPr>
          <p:cNvSpPr txBox="1"/>
          <p:nvPr/>
        </p:nvSpPr>
        <p:spPr>
          <a:xfrm>
            <a:off x="4428865" y="3373037"/>
            <a:ext cx="36391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누적매출액이 평균누적매출액보다 높은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4C107C-5A59-482A-97F0-3F21246B34E9}"/>
              </a:ext>
            </a:extLst>
          </p:cNvPr>
          <p:cNvSpPr txBox="1"/>
          <p:nvPr/>
        </p:nvSpPr>
        <p:spPr>
          <a:xfrm>
            <a:off x="4428865" y="3808909"/>
            <a:ext cx="380104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감독들을 뽑아내서 새로운 테이블을 생성</a:t>
            </a:r>
            <a:endParaRPr lang="en-US" altLang="ko-KR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38789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440</Words>
  <Application>Microsoft Office PowerPoint</Application>
  <PresentationFormat>화면 슬라이드 쇼(4:3)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한컴 윤고딕 240</vt:lpstr>
      <vt:lpstr>배달의민족 한나는 열한살</vt:lpstr>
      <vt:lpstr>Calibri</vt:lpstr>
      <vt:lpstr>Arial</vt:lpstr>
      <vt:lpstr>나눔바른고딕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주혜 조</cp:lastModifiedBy>
  <cp:revision>409</cp:revision>
  <dcterms:created xsi:type="dcterms:W3CDTF">2016-10-31T18:44:21Z</dcterms:created>
  <dcterms:modified xsi:type="dcterms:W3CDTF">2019-12-16T11:35:14Z</dcterms:modified>
</cp:coreProperties>
</file>