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2" autoAdjust="0"/>
    <p:restoredTop sz="94665" autoAdjust="0"/>
  </p:normalViewPr>
  <p:slideViewPr>
    <p:cSldViewPr>
      <p:cViewPr varScale="1">
        <p:scale>
          <a:sx n="71" d="100"/>
          <a:sy n="71" d="100"/>
        </p:scale>
        <p:origin x="9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5:47:07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10469,'7'7'0,"-2"-2"0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EBD08-A200-C444-AB47-06D407A16766}" type="datetimeFigureOut">
              <a:rPr lang="en-DE" smtClean="0"/>
              <a:t>21.07.23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9537F-53F2-F84E-B8DE-57F9B701E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800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537F-53F2-F84E-B8DE-57F9B701E2B3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815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In today's fast-paced world, we often struggle to find the perfect songs that match our mood or situation.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SpotiFind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is here to change that!</a:t>
            </a:r>
          </a:p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182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SpotiFind</a:t>
            </a:r>
            <a:r>
              <a:rPr lang="en-US" sz="12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here  to provide a seamless and efficient song discovery experience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537F-53F2-F84E-B8DE-57F9B701E2B3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4456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DE" dirty="0"/>
              <a:t>n near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537F-53F2-F84E-B8DE-57F9B701E2B3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934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537F-53F2-F84E-B8DE-57F9B701E2B3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7847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4.sv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4.sv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2229983" y="1872445"/>
            <a:ext cx="5029317" cy="5029317"/>
          </a:xfrm>
          <a:custGeom>
            <a:avLst/>
            <a:gdLst/>
            <a:ahLst/>
            <a:cxnLst/>
            <a:rect l="l" t="t" r="r" b="b"/>
            <a:pathLst>
              <a:path w="5029317" h="5029317">
                <a:moveTo>
                  <a:pt x="0" y="0"/>
                </a:moveTo>
                <a:lnTo>
                  <a:pt x="5029317" y="0"/>
                </a:lnTo>
                <a:lnTo>
                  <a:pt x="5029317" y="5029316"/>
                </a:lnTo>
                <a:lnTo>
                  <a:pt x="0" y="50293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" name="AutoShape 2"/>
          <p:cNvSpPr/>
          <p:nvPr/>
        </p:nvSpPr>
        <p:spPr>
          <a:xfrm>
            <a:off x="0" y="1009650"/>
            <a:ext cx="14196060" cy="9525"/>
          </a:xfrm>
          <a:prstGeom prst="line">
            <a:avLst/>
          </a:prstGeom>
          <a:ln w="19050" cap="flat">
            <a:solidFill>
              <a:srgbClr val="40D1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882352" y="7035203"/>
            <a:ext cx="14105044" cy="144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80"/>
              </a:lnSpc>
            </a:pPr>
            <a:r>
              <a:rPr lang="en-US" sz="14400" b="1" spc="443" dirty="0">
                <a:solidFill>
                  <a:srgbClr val="40D1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SPOTIFIND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91317" y="9031605"/>
            <a:ext cx="10172347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spc="347" dirty="0">
                <a:solidFill>
                  <a:srgbClr val="F6DF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Arya </a:t>
            </a:r>
            <a:r>
              <a:rPr lang="en-US" sz="2399" spc="347" dirty="0" err="1">
                <a:solidFill>
                  <a:srgbClr val="F6DF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Sheth</a:t>
            </a:r>
            <a:r>
              <a:rPr lang="en-US" sz="2399" spc="347" dirty="0">
                <a:solidFill>
                  <a:srgbClr val="F6DF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Deborah </a:t>
            </a:r>
            <a:r>
              <a:rPr lang="en-US" sz="2399" spc="347" dirty="0" err="1">
                <a:solidFill>
                  <a:srgbClr val="F6DF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Haar</a:t>
            </a:r>
            <a:r>
              <a:rPr lang="en-US" sz="2399" spc="347" dirty="0">
                <a:solidFill>
                  <a:srgbClr val="F6DF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Simran Agarwal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09273" y="782955"/>
            <a:ext cx="3178021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399" spc="347" dirty="0">
                <a:solidFill>
                  <a:srgbClr val="40D1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9034378-AD8E-FB2C-1A94-5058B652AF3C}"/>
                  </a:ext>
                </a:extLst>
              </p14:cNvPr>
              <p14:cNvContentPartPr/>
              <p14:nvPr/>
            </p14:nvContentPartPr>
            <p14:xfrm>
              <a:off x="12809746" y="2379424"/>
              <a:ext cx="4680" cy="4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9034378-AD8E-FB2C-1A94-5058B652AF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00746" y="2370424"/>
                <a:ext cx="22320" cy="2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143711" y="285028"/>
            <a:ext cx="735698" cy="2085742"/>
          </a:xfrm>
          <a:custGeom>
            <a:avLst/>
            <a:gdLst/>
            <a:ahLst/>
            <a:cxnLst/>
            <a:rect l="l" t="t" r="r" b="b"/>
            <a:pathLst>
              <a:path w="735698" h="2085742">
                <a:moveTo>
                  <a:pt x="0" y="0"/>
                </a:moveTo>
                <a:lnTo>
                  <a:pt x="735698" y="0"/>
                </a:lnTo>
                <a:lnTo>
                  <a:pt x="735698" y="2085741"/>
                </a:lnTo>
                <a:lnTo>
                  <a:pt x="0" y="20857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9861158" y="1733847"/>
            <a:ext cx="7854381" cy="6502397"/>
            <a:chOff x="0" y="0"/>
            <a:chExt cx="12395200" cy="10261600"/>
          </a:xfrm>
        </p:grpSpPr>
        <p:sp>
          <p:nvSpPr>
            <p:cNvPr id="4" name="Freeform 4"/>
            <p:cNvSpPr/>
            <p:nvPr/>
          </p:nvSpPr>
          <p:spPr>
            <a:xfrm>
              <a:off x="444500" y="342900"/>
              <a:ext cx="11430000" cy="9525000"/>
            </a:xfrm>
            <a:custGeom>
              <a:avLst/>
              <a:gdLst/>
              <a:ahLst/>
              <a:cxnLst/>
              <a:rect l="l" t="t" r="r" b="b"/>
              <a:pathLst>
                <a:path w="11430000" h="9525000">
                  <a:moveTo>
                    <a:pt x="0" y="0"/>
                  </a:moveTo>
                  <a:lnTo>
                    <a:pt x="11430000" y="0"/>
                  </a:lnTo>
                  <a:lnTo>
                    <a:pt x="11430000" y="9525000"/>
                  </a:lnTo>
                  <a:lnTo>
                    <a:pt x="0" y="9525000"/>
                  </a:lnTo>
                  <a:close/>
                </a:path>
              </a:pathLst>
            </a:custGeom>
            <a:blipFill>
              <a:blip r:embed="rId5"/>
              <a:stretch>
                <a:fillRect l="-24074" r="-24074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395200" cy="10261600"/>
            </a:xfrm>
            <a:custGeom>
              <a:avLst/>
              <a:gdLst/>
              <a:ahLst/>
              <a:cxnLst/>
              <a:rect l="l" t="t" r="r" b="b"/>
              <a:pathLst>
                <a:path w="12395200" h="10261600">
                  <a:moveTo>
                    <a:pt x="0" y="0"/>
                  </a:moveTo>
                  <a:lnTo>
                    <a:pt x="12395200" y="0"/>
                  </a:lnTo>
                  <a:lnTo>
                    <a:pt x="12395200" y="10261600"/>
                  </a:lnTo>
                  <a:lnTo>
                    <a:pt x="0" y="10261600"/>
                  </a:lnTo>
                  <a:close/>
                </a:path>
              </a:pathLst>
            </a:custGeom>
            <a:blipFill>
              <a:blip r:embed="rId6"/>
              <a:stretch>
                <a:fillRect l="-97" r="-97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521085" y="3684825"/>
            <a:ext cx="3220561" cy="332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4"/>
              </a:lnSpc>
            </a:pPr>
            <a:r>
              <a:rPr lang="en-US" sz="1800" spc="14">
                <a:solidFill>
                  <a:srgbClr val="090707"/>
                </a:solidFill>
                <a:latin typeface="Be Vietnam"/>
              </a:rPr>
              <a:t>ABC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0" y="9723000"/>
            <a:ext cx="17241226" cy="9525"/>
          </a:xfrm>
          <a:prstGeom prst="line">
            <a:avLst/>
          </a:prstGeom>
          <a:ln w="19050" cap="flat">
            <a:solidFill>
              <a:srgbClr val="40D1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283288" y="3207672"/>
            <a:ext cx="5983951" cy="609275"/>
          </a:xfrm>
          <a:custGeom>
            <a:avLst/>
            <a:gdLst/>
            <a:ahLst/>
            <a:cxnLst/>
            <a:rect l="l" t="t" r="r" b="b"/>
            <a:pathLst>
              <a:path w="5983951" h="609275">
                <a:moveTo>
                  <a:pt x="0" y="0"/>
                </a:moveTo>
                <a:lnTo>
                  <a:pt x="5983952" y="0"/>
                </a:lnTo>
                <a:lnTo>
                  <a:pt x="5983952" y="609275"/>
                </a:lnTo>
                <a:lnTo>
                  <a:pt x="0" y="6092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7372393" y="9394265"/>
            <a:ext cx="676520" cy="676520"/>
          </a:xfrm>
          <a:custGeom>
            <a:avLst/>
            <a:gdLst/>
            <a:ahLst/>
            <a:cxnLst/>
            <a:rect l="l" t="t" r="r" b="b"/>
            <a:pathLst>
              <a:path w="676520" h="676520">
                <a:moveTo>
                  <a:pt x="0" y="0"/>
                </a:moveTo>
                <a:lnTo>
                  <a:pt x="676521" y="0"/>
                </a:lnTo>
                <a:lnTo>
                  <a:pt x="676521" y="676520"/>
                </a:lnTo>
                <a:lnTo>
                  <a:pt x="0" y="67652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953778" y="3311531"/>
            <a:ext cx="3280648" cy="307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7"/>
              </a:lnSpc>
            </a:pPr>
            <a:r>
              <a:rPr lang="en-US" sz="1655" spc="231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enter a song title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3288" y="2257722"/>
            <a:ext cx="7860712" cy="805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75"/>
              </a:lnSpc>
            </a:pPr>
            <a:r>
              <a:rPr lang="en-US" sz="7500" b="1" spc="277" dirty="0">
                <a:solidFill>
                  <a:srgbClr val="40D1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7500" spc="277" dirty="0">
              <a:solidFill>
                <a:srgbClr val="40D15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83288" y="5143665"/>
            <a:ext cx="7610298" cy="320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all love Spotify, but with millions of songs at our fingertips, discovering the right ones can be overwhelming</a:t>
            </a:r>
          </a:p>
          <a:p>
            <a:pPr>
              <a:lnSpc>
                <a:spcPts val="2800"/>
              </a:lnSpc>
              <a:spcBef>
                <a:spcPct val="0"/>
              </a:spcBef>
            </a:pPr>
            <a:endParaRPr lang="en-US" sz="2000" spc="182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spend significant time browsing through playlists and recommendations to find that perfect song</a:t>
            </a:r>
          </a:p>
          <a:p>
            <a:pPr>
              <a:lnSpc>
                <a:spcPts val="2800"/>
              </a:lnSpc>
              <a:spcBef>
                <a:spcPct val="0"/>
              </a:spcBef>
            </a:pPr>
            <a:endParaRPr lang="en-US" sz="2000" spc="182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spc="182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SpotiFind</a:t>
            </a:r>
            <a:r>
              <a:rPr lang="en-US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addresses this issue by providing a seamless and efficient song discovery experience</a:t>
            </a: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D3411EFC-1A0A-BC99-0CC2-18C68BE4FB03}"/>
              </a:ext>
            </a:extLst>
          </p:cNvPr>
          <p:cNvSpPr/>
          <p:nvPr/>
        </p:nvSpPr>
        <p:spPr>
          <a:xfrm>
            <a:off x="1283288" y="3924625"/>
            <a:ext cx="5983951" cy="609275"/>
          </a:xfrm>
          <a:custGeom>
            <a:avLst/>
            <a:gdLst/>
            <a:ahLst/>
            <a:cxnLst/>
            <a:rect l="l" t="t" r="r" b="b"/>
            <a:pathLst>
              <a:path w="5983951" h="609275">
                <a:moveTo>
                  <a:pt x="0" y="0"/>
                </a:moveTo>
                <a:lnTo>
                  <a:pt x="5983952" y="0"/>
                </a:lnTo>
                <a:lnTo>
                  <a:pt x="5983952" y="609275"/>
                </a:lnTo>
                <a:lnTo>
                  <a:pt x="0" y="6092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C5541465-F972-AF45-0175-4AAB224F7BC9}"/>
              </a:ext>
            </a:extLst>
          </p:cNvPr>
          <p:cNvSpPr txBox="1"/>
          <p:nvPr/>
        </p:nvSpPr>
        <p:spPr>
          <a:xfrm>
            <a:off x="1953778" y="4076700"/>
            <a:ext cx="3913622" cy="254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1655" spc="231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enter the artist's name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143711" y="285028"/>
            <a:ext cx="735698" cy="2085742"/>
          </a:xfrm>
          <a:custGeom>
            <a:avLst/>
            <a:gdLst/>
            <a:ahLst/>
            <a:cxnLst/>
            <a:rect l="l" t="t" r="r" b="b"/>
            <a:pathLst>
              <a:path w="735698" h="2085742">
                <a:moveTo>
                  <a:pt x="0" y="0"/>
                </a:moveTo>
                <a:lnTo>
                  <a:pt x="735698" y="0"/>
                </a:lnTo>
                <a:lnTo>
                  <a:pt x="735698" y="2085741"/>
                </a:lnTo>
                <a:lnTo>
                  <a:pt x="0" y="2085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21085" y="3684825"/>
            <a:ext cx="3220561" cy="332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4"/>
              </a:lnSpc>
            </a:pPr>
            <a:r>
              <a:rPr lang="en-US" sz="1800" spc="14">
                <a:solidFill>
                  <a:srgbClr val="090707"/>
                </a:solidFill>
                <a:latin typeface="Be Vietnam"/>
              </a:rPr>
              <a:t>ABC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0" y="9723000"/>
            <a:ext cx="17241226" cy="9525"/>
          </a:xfrm>
          <a:prstGeom prst="line">
            <a:avLst/>
          </a:prstGeom>
          <a:ln w="19050" cap="flat">
            <a:solidFill>
              <a:srgbClr val="40D1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7372393" y="9394265"/>
            <a:ext cx="676520" cy="676520"/>
          </a:xfrm>
          <a:custGeom>
            <a:avLst/>
            <a:gdLst/>
            <a:ahLst/>
            <a:cxnLst/>
            <a:rect l="l" t="t" r="r" b="b"/>
            <a:pathLst>
              <a:path w="676520" h="676520">
                <a:moveTo>
                  <a:pt x="0" y="0"/>
                </a:moveTo>
                <a:lnTo>
                  <a:pt x="676521" y="0"/>
                </a:lnTo>
                <a:lnTo>
                  <a:pt x="676521" y="676520"/>
                </a:lnTo>
                <a:lnTo>
                  <a:pt x="0" y="676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045326" y="3546408"/>
            <a:ext cx="3280648" cy="307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7"/>
              </a:lnSpc>
            </a:pPr>
            <a:r>
              <a:rPr lang="en-US" sz="1655" spc="231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YOUR SONG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3288" y="2257722"/>
            <a:ext cx="7860712" cy="805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75"/>
              </a:lnSpc>
            </a:pPr>
            <a:r>
              <a:rPr lang="en-US" sz="7500" b="1" spc="277" dirty="0">
                <a:solidFill>
                  <a:srgbClr val="40D1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Solution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3288" y="5197938"/>
            <a:ext cx="7610298" cy="2841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spc="182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SpotiFind</a:t>
            </a:r>
            <a:r>
              <a:rPr lang="en-US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revolutionary app designed to match users with their ideal songs</a:t>
            </a:r>
          </a:p>
          <a:p>
            <a:pPr>
              <a:lnSpc>
                <a:spcPts val="2800"/>
              </a:lnSpc>
              <a:spcBef>
                <a:spcPct val="0"/>
              </a:spcBef>
            </a:pPr>
            <a:endParaRPr lang="en-US" sz="2000" spc="182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app matches the energy, tempo, and all the fancy stuff to recommend tracks tailored to your taste</a:t>
            </a:r>
          </a:p>
          <a:p>
            <a:pPr>
              <a:lnSpc>
                <a:spcPts val="2800"/>
              </a:lnSpc>
              <a:spcBef>
                <a:spcPct val="0"/>
              </a:spcBef>
            </a:pPr>
            <a:endParaRPr lang="en-US" sz="2000" spc="182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spc="182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SpotiFind</a:t>
            </a:r>
            <a:r>
              <a:rPr lang="en-US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you'll never have to spend hours searching for the right song again</a:t>
            </a:r>
          </a:p>
        </p:txBody>
      </p:sp>
      <p:pic>
        <p:nvPicPr>
          <p:cNvPr id="1028" name="Picture 4" descr="Tanzparty Bilder - Kostenloser Download auf Freepik">
            <a:extLst>
              <a:ext uri="{FF2B5EF4-FFF2-40B4-BE49-F238E27FC236}">
                <a16:creationId xmlns:a16="http://schemas.microsoft.com/office/drawing/2014/main" id="{058BE876-F989-33B5-0527-6AECE5948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3" b="14815"/>
          <a:stretch/>
        </p:blipFill>
        <p:spPr bwMode="auto">
          <a:xfrm>
            <a:off x="9668241" y="1388147"/>
            <a:ext cx="7716837" cy="717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8">
            <a:extLst>
              <a:ext uri="{FF2B5EF4-FFF2-40B4-BE49-F238E27FC236}">
                <a16:creationId xmlns:a16="http://schemas.microsoft.com/office/drawing/2014/main" id="{8F1E66A1-453C-2E7D-B085-B23BDBA0F7E8}"/>
              </a:ext>
            </a:extLst>
          </p:cNvPr>
          <p:cNvSpPr/>
          <p:nvPr/>
        </p:nvSpPr>
        <p:spPr>
          <a:xfrm>
            <a:off x="1283288" y="3207672"/>
            <a:ext cx="5983951" cy="609275"/>
          </a:xfrm>
          <a:custGeom>
            <a:avLst/>
            <a:gdLst/>
            <a:ahLst/>
            <a:cxnLst/>
            <a:rect l="l" t="t" r="r" b="b"/>
            <a:pathLst>
              <a:path w="5983951" h="609275">
                <a:moveTo>
                  <a:pt x="0" y="0"/>
                </a:moveTo>
                <a:lnTo>
                  <a:pt x="5983952" y="0"/>
                </a:lnTo>
                <a:lnTo>
                  <a:pt x="5983952" y="609275"/>
                </a:lnTo>
                <a:lnTo>
                  <a:pt x="0" y="609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C7347D6E-37D3-B10D-063E-5C5A36F2604E}"/>
              </a:ext>
            </a:extLst>
          </p:cNvPr>
          <p:cNvSpPr txBox="1"/>
          <p:nvPr/>
        </p:nvSpPr>
        <p:spPr>
          <a:xfrm>
            <a:off x="1953778" y="3311531"/>
            <a:ext cx="3280648" cy="307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7"/>
              </a:lnSpc>
            </a:pPr>
            <a:r>
              <a:rPr lang="en-US" sz="1655" spc="231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enter a song title</a:t>
            </a: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344666A3-5332-5530-4E4C-81847FFCF25E}"/>
              </a:ext>
            </a:extLst>
          </p:cNvPr>
          <p:cNvSpPr/>
          <p:nvPr/>
        </p:nvSpPr>
        <p:spPr>
          <a:xfrm>
            <a:off x="1283288" y="3924625"/>
            <a:ext cx="5983951" cy="609275"/>
          </a:xfrm>
          <a:custGeom>
            <a:avLst/>
            <a:gdLst/>
            <a:ahLst/>
            <a:cxnLst/>
            <a:rect l="l" t="t" r="r" b="b"/>
            <a:pathLst>
              <a:path w="5983951" h="609275">
                <a:moveTo>
                  <a:pt x="0" y="0"/>
                </a:moveTo>
                <a:lnTo>
                  <a:pt x="5983952" y="0"/>
                </a:lnTo>
                <a:lnTo>
                  <a:pt x="5983952" y="609275"/>
                </a:lnTo>
                <a:lnTo>
                  <a:pt x="0" y="609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08AA5A5F-33A2-191F-7A7B-C8217B69318C}"/>
              </a:ext>
            </a:extLst>
          </p:cNvPr>
          <p:cNvSpPr txBox="1"/>
          <p:nvPr/>
        </p:nvSpPr>
        <p:spPr>
          <a:xfrm>
            <a:off x="1953778" y="4050615"/>
            <a:ext cx="3913622" cy="254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1655" spc="231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enter the artist's name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143711" y="285028"/>
            <a:ext cx="735698" cy="2085742"/>
          </a:xfrm>
          <a:custGeom>
            <a:avLst/>
            <a:gdLst/>
            <a:ahLst/>
            <a:cxnLst/>
            <a:rect l="l" t="t" r="r" b="b"/>
            <a:pathLst>
              <a:path w="735698" h="2085742">
                <a:moveTo>
                  <a:pt x="0" y="0"/>
                </a:moveTo>
                <a:lnTo>
                  <a:pt x="735698" y="0"/>
                </a:lnTo>
                <a:lnTo>
                  <a:pt x="735698" y="2085741"/>
                </a:lnTo>
                <a:lnTo>
                  <a:pt x="0" y="2085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21085" y="3684825"/>
            <a:ext cx="3220561" cy="332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4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" normalizeH="0" baseline="0" noProof="0">
                <a:ln>
                  <a:noFill/>
                </a:ln>
                <a:solidFill>
                  <a:srgbClr val="090707"/>
                </a:solidFill>
                <a:effectLst/>
                <a:uLnTx/>
                <a:uFillTx/>
                <a:latin typeface="Be Vietnam"/>
                <a:ea typeface="+mn-ea"/>
                <a:cs typeface="+mn-cs"/>
              </a:rPr>
              <a:t>ABC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0" y="9723000"/>
            <a:ext cx="17241226" cy="9525"/>
          </a:xfrm>
          <a:prstGeom prst="line">
            <a:avLst/>
          </a:prstGeom>
          <a:ln w="19050" cap="flat">
            <a:solidFill>
              <a:srgbClr val="40D1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7372393" y="9394265"/>
            <a:ext cx="676520" cy="676520"/>
          </a:xfrm>
          <a:custGeom>
            <a:avLst/>
            <a:gdLst/>
            <a:ahLst/>
            <a:cxnLst/>
            <a:rect l="l" t="t" r="r" b="b"/>
            <a:pathLst>
              <a:path w="676520" h="676520">
                <a:moveTo>
                  <a:pt x="0" y="0"/>
                </a:moveTo>
                <a:lnTo>
                  <a:pt x="676521" y="0"/>
                </a:lnTo>
                <a:lnTo>
                  <a:pt x="676521" y="676520"/>
                </a:lnTo>
                <a:lnTo>
                  <a:pt x="0" y="676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045326" y="3546408"/>
            <a:ext cx="3280648" cy="307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4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55" b="0" i="0" u="none" strike="noStrike" kern="1200" cap="none" spc="231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 YOUR SONG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3288" y="2257722"/>
            <a:ext cx="7860712" cy="805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0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0" b="1" i="0" u="none" strike="noStrike" kern="1200" cap="none" spc="277" normalizeH="0" baseline="0" noProof="0" dirty="0">
                <a:ln>
                  <a:noFill/>
                </a:ln>
                <a:solidFill>
                  <a:srgbClr val="40D15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it works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3288" y="5119687"/>
            <a:ext cx="7610298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GB" sz="2000" spc="182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SpotiFind</a:t>
            </a:r>
            <a:r>
              <a:rPr lang="en-GB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user-friendly and straightforward. Let me walk you through the simple process: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spc="182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  <a:r>
              <a:rPr lang="en-GB" sz="2000" spc="182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SpotiFind</a:t>
            </a:r>
            <a:r>
              <a:rPr lang="en-GB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page</a:t>
            </a:r>
          </a:p>
          <a:p>
            <a:pPr marL="457200" indent="-457200" algn="l">
              <a:buFont typeface="+mj-lt"/>
              <a:buAutoNum type="arabicPeriod"/>
            </a:pPr>
            <a:endParaRPr lang="en-GB" sz="2000" spc="182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a song and the artist to start the search</a:t>
            </a:r>
          </a:p>
          <a:p>
            <a:pPr marL="457200" indent="-457200" algn="l">
              <a:buFont typeface="+mj-lt"/>
              <a:buAutoNum type="arabicPeriod"/>
            </a:pPr>
            <a:endParaRPr lang="en-GB" sz="2000" spc="182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and enjoy the recommended songs!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1BA9A7F-3D9C-D540-E642-4C9B01038DCF}"/>
              </a:ext>
            </a:extLst>
          </p:cNvPr>
          <p:cNvGrpSpPr>
            <a:grpSpLocks noChangeAspect="1"/>
          </p:cNvGrpSpPr>
          <p:nvPr/>
        </p:nvGrpSpPr>
        <p:grpSpPr>
          <a:xfrm>
            <a:off x="9861158" y="1733847"/>
            <a:ext cx="7854381" cy="6502397"/>
            <a:chOff x="0" y="0"/>
            <a:chExt cx="12395200" cy="102616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0978EA9-A8F7-2247-461B-5980451749E3}"/>
                </a:ext>
              </a:extLst>
            </p:cNvPr>
            <p:cNvSpPr/>
            <p:nvPr/>
          </p:nvSpPr>
          <p:spPr>
            <a:xfrm>
              <a:off x="444500" y="342900"/>
              <a:ext cx="11430000" cy="9525000"/>
            </a:xfrm>
            <a:custGeom>
              <a:avLst/>
              <a:gdLst/>
              <a:ahLst/>
              <a:cxnLst/>
              <a:rect l="l" t="t" r="r" b="b"/>
              <a:pathLst>
                <a:path w="11430000" h="9525000">
                  <a:moveTo>
                    <a:pt x="0" y="0"/>
                  </a:moveTo>
                  <a:lnTo>
                    <a:pt x="11430000" y="0"/>
                  </a:lnTo>
                  <a:lnTo>
                    <a:pt x="11430000" y="9525000"/>
                  </a:lnTo>
                  <a:lnTo>
                    <a:pt x="0" y="9525000"/>
                  </a:lnTo>
                  <a:close/>
                </a:path>
              </a:pathLst>
            </a:custGeom>
            <a:blipFill>
              <a:blip r:embed="rId5"/>
              <a:stretch>
                <a:fillRect l="-24074" r="-24074"/>
              </a:stretch>
            </a:blipFill>
          </p:spPr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D473A37-C5EF-AA26-8261-53A48683C839}"/>
                </a:ext>
              </a:extLst>
            </p:cNvPr>
            <p:cNvSpPr/>
            <p:nvPr/>
          </p:nvSpPr>
          <p:spPr>
            <a:xfrm>
              <a:off x="0" y="0"/>
              <a:ext cx="12395200" cy="10261600"/>
            </a:xfrm>
            <a:custGeom>
              <a:avLst/>
              <a:gdLst/>
              <a:ahLst/>
              <a:cxnLst/>
              <a:rect l="l" t="t" r="r" b="b"/>
              <a:pathLst>
                <a:path w="12395200" h="10261600">
                  <a:moveTo>
                    <a:pt x="0" y="0"/>
                  </a:moveTo>
                  <a:lnTo>
                    <a:pt x="12395200" y="0"/>
                  </a:lnTo>
                  <a:lnTo>
                    <a:pt x="12395200" y="10261600"/>
                  </a:lnTo>
                  <a:lnTo>
                    <a:pt x="0" y="10261600"/>
                  </a:lnTo>
                  <a:close/>
                </a:path>
              </a:pathLst>
            </a:custGeom>
            <a:blipFill>
              <a:blip r:embed="rId6"/>
              <a:stretch>
                <a:fillRect l="-97" r="-97"/>
              </a:stretch>
            </a:blipFill>
          </p:spPr>
        </p:sp>
      </p:grpSp>
      <p:sp>
        <p:nvSpPr>
          <p:cNvPr id="13" name="Freeform 8">
            <a:extLst>
              <a:ext uri="{FF2B5EF4-FFF2-40B4-BE49-F238E27FC236}">
                <a16:creationId xmlns:a16="http://schemas.microsoft.com/office/drawing/2014/main" id="{17E461DA-7F3C-BC8E-CAB2-7CFFE383C3F4}"/>
              </a:ext>
            </a:extLst>
          </p:cNvPr>
          <p:cNvSpPr/>
          <p:nvPr/>
        </p:nvSpPr>
        <p:spPr>
          <a:xfrm>
            <a:off x="1283288" y="3207672"/>
            <a:ext cx="5983951" cy="609275"/>
          </a:xfrm>
          <a:custGeom>
            <a:avLst/>
            <a:gdLst/>
            <a:ahLst/>
            <a:cxnLst/>
            <a:rect l="l" t="t" r="r" b="b"/>
            <a:pathLst>
              <a:path w="5983951" h="609275">
                <a:moveTo>
                  <a:pt x="0" y="0"/>
                </a:moveTo>
                <a:lnTo>
                  <a:pt x="5983952" y="0"/>
                </a:lnTo>
                <a:lnTo>
                  <a:pt x="5983952" y="609275"/>
                </a:lnTo>
                <a:lnTo>
                  <a:pt x="0" y="6092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B3C71238-40B1-28D9-CFC1-D5C204CFAF0C}"/>
              </a:ext>
            </a:extLst>
          </p:cNvPr>
          <p:cNvSpPr txBox="1"/>
          <p:nvPr/>
        </p:nvSpPr>
        <p:spPr>
          <a:xfrm>
            <a:off x="1953778" y="3367390"/>
            <a:ext cx="3280648" cy="307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7"/>
              </a:lnSpc>
            </a:pPr>
            <a:r>
              <a:rPr lang="en-US" sz="1655" spc="231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enter a song title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3C8165C0-6B8D-222D-3CA5-6FED4A82C47E}"/>
              </a:ext>
            </a:extLst>
          </p:cNvPr>
          <p:cNvSpPr/>
          <p:nvPr/>
        </p:nvSpPr>
        <p:spPr>
          <a:xfrm>
            <a:off x="1283288" y="3924625"/>
            <a:ext cx="5983951" cy="609275"/>
          </a:xfrm>
          <a:custGeom>
            <a:avLst/>
            <a:gdLst/>
            <a:ahLst/>
            <a:cxnLst/>
            <a:rect l="l" t="t" r="r" b="b"/>
            <a:pathLst>
              <a:path w="5983951" h="609275">
                <a:moveTo>
                  <a:pt x="0" y="0"/>
                </a:moveTo>
                <a:lnTo>
                  <a:pt x="5983952" y="0"/>
                </a:lnTo>
                <a:lnTo>
                  <a:pt x="5983952" y="609275"/>
                </a:lnTo>
                <a:lnTo>
                  <a:pt x="0" y="6092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201F02CF-D9EA-5235-653A-3D3476FBDAB3}"/>
              </a:ext>
            </a:extLst>
          </p:cNvPr>
          <p:cNvSpPr txBox="1"/>
          <p:nvPr/>
        </p:nvSpPr>
        <p:spPr>
          <a:xfrm>
            <a:off x="1953778" y="4076700"/>
            <a:ext cx="3913622" cy="254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1655" spc="231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enter the artist's name</a:t>
            </a:r>
          </a:p>
        </p:txBody>
      </p:sp>
    </p:spTree>
    <p:extLst>
      <p:ext uri="{BB962C8B-B14F-4D97-AF65-F5344CB8AC3E}">
        <p14:creationId xmlns:p14="http://schemas.microsoft.com/office/powerpoint/2010/main" val="229320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143711" y="285028"/>
            <a:ext cx="735698" cy="2085742"/>
          </a:xfrm>
          <a:custGeom>
            <a:avLst/>
            <a:gdLst/>
            <a:ahLst/>
            <a:cxnLst/>
            <a:rect l="l" t="t" r="r" b="b"/>
            <a:pathLst>
              <a:path w="735698" h="2085742">
                <a:moveTo>
                  <a:pt x="0" y="0"/>
                </a:moveTo>
                <a:lnTo>
                  <a:pt x="735698" y="0"/>
                </a:lnTo>
                <a:lnTo>
                  <a:pt x="735698" y="2085741"/>
                </a:lnTo>
                <a:lnTo>
                  <a:pt x="0" y="2085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21085" y="3684825"/>
            <a:ext cx="3220561" cy="332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4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" normalizeH="0" baseline="0" noProof="0">
                <a:ln>
                  <a:noFill/>
                </a:ln>
                <a:solidFill>
                  <a:srgbClr val="090707"/>
                </a:solidFill>
                <a:effectLst/>
                <a:uLnTx/>
                <a:uFillTx/>
                <a:latin typeface="Be Vietnam"/>
                <a:ea typeface="+mn-ea"/>
                <a:cs typeface="+mn-cs"/>
              </a:rPr>
              <a:t>ABC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0" y="9723000"/>
            <a:ext cx="17241226" cy="9525"/>
          </a:xfrm>
          <a:prstGeom prst="line">
            <a:avLst/>
          </a:prstGeom>
          <a:ln w="19050" cap="flat">
            <a:solidFill>
              <a:srgbClr val="40D1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7372393" y="9394265"/>
            <a:ext cx="676520" cy="676520"/>
          </a:xfrm>
          <a:custGeom>
            <a:avLst/>
            <a:gdLst/>
            <a:ahLst/>
            <a:cxnLst/>
            <a:rect l="l" t="t" r="r" b="b"/>
            <a:pathLst>
              <a:path w="676520" h="676520">
                <a:moveTo>
                  <a:pt x="0" y="0"/>
                </a:moveTo>
                <a:lnTo>
                  <a:pt x="676521" y="0"/>
                </a:lnTo>
                <a:lnTo>
                  <a:pt x="676521" y="676520"/>
                </a:lnTo>
                <a:lnTo>
                  <a:pt x="0" y="676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045326" y="3546408"/>
            <a:ext cx="3280648" cy="307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4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55" b="0" i="0" u="none" strike="noStrike" kern="1200" cap="none" spc="231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 YOUR SONG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3288" y="2257722"/>
            <a:ext cx="8165512" cy="8056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0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0" b="1" i="0" u="none" strike="noStrike" kern="1200" cap="none" spc="277" normalizeH="0" baseline="0" noProof="0" dirty="0">
                <a:ln>
                  <a:noFill/>
                </a:ln>
                <a:solidFill>
                  <a:srgbClr val="40D15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Target Audience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3288" y="5430441"/>
            <a:ext cx="7610298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GB" sz="2000" spc="182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SpotiFind</a:t>
            </a:r>
            <a:r>
              <a:rPr lang="en-GB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caters to music enthusiasts of all ages, from casual listeners to passionate music lovers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en-GB" sz="2000" spc="182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Busy professionals, students, and anyone seeking a curated music experience will benefit from </a:t>
            </a:r>
            <a:r>
              <a:rPr lang="en-GB" sz="2000" spc="182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SpotiFind's</a:t>
            </a:r>
            <a:r>
              <a:rPr lang="en-GB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convenience</a:t>
            </a:r>
          </a:p>
        </p:txBody>
      </p:sp>
      <p:pic>
        <p:nvPicPr>
          <p:cNvPr id="1028" name="Picture 4" descr="Tanzparty Bilder - Kostenloser Download auf Freepik">
            <a:extLst>
              <a:ext uri="{FF2B5EF4-FFF2-40B4-BE49-F238E27FC236}">
                <a16:creationId xmlns:a16="http://schemas.microsoft.com/office/drawing/2014/main" id="{058BE876-F989-33B5-0527-6AECE5948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3" b="14815"/>
          <a:stretch/>
        </p:blipFill>
        <p:spPr bwMode="auto">
          <a:xfrm>
            <a:off x="9668241" y="1388147"/>
            <a:ext cx="7716837" cy="717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8">
            <a:extLst>
              <a:ext uri="{FF2B5EF4-FFF2-40B4-BE49-F238E27FC236}">
                <a16:creationId xmlns:a16="http://schemas.microsoft.com/office/drawing/2014/main" id="{FB2405BC-A82F-4981-53E6-3B8F1A6C0CF2}"/>
              </a:ext>
            </a:extLst>
          </p:cNvPr>
          <p:cNvSpPr/>
          <p:nvPr/>
        </p:nvSpPr>
        <p:spPr>
          <a:xfrm>
            <a:off x="1283288" y="3283872"/>
            <a:ext cx="5983951" cy="609275"/>
          </a:xfrm>
          <a:custGeom>
            <a:avLst/>
            <a:gdLst/>
            <a:ahLst/>
            <a:cxnLst/>
            <a:rect l="l" t="t" r="r" b="b"/>
            <a:pathLst>
              <a:path w="5983951" h="609275">
                <a:moveTo>
                  <a:pt x="0" y="0"/>
                </a:moveTo>
                <a:lnTo>
                  <a:pt x="5983952" y="0"/>
                </a:lnTo>
                <a:lnTo>
                  <a:pt x="5983952" y="609275"/>
                </a:lnTo>
                <a:lnTo>
                  <a:pt x="0" y="609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59165260-3BC5-15BF-732A-E9FFA26F7185}"/>
              </a:ext>
            </a:extLst>
          </p:cNvPr>
          <p:cNvSpPr txBox="1"/>
          <p:nvPr/>
        </p:nvSpPr>
        <p:spPr>
          <a:xfrm>
            <a:off x="1953778" y="3387731"/>
            <a:ext cx="3280648" cy="307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7"/>
              </a:lnSpc>
            </a:pPr>
            <a:r>
              <a:rPr lang="en-US" sz="1655" spc="231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enter a song title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8E962BFC-9D9B-93A0-0CED-593054E56414}"/>
              </a:ext>
            </a:extLst>
          </p:cNvPr>
          <p:cNvSpPr/>
          <p:nvPr/>
        </p:nvSpPr>
        <p:spPr>
          <a:xfrm>
            <a:off x="1283288" y="4000825"/>
            <a:ext cx="5983951" cy="609275"/>
          </a:xfrm>
          <a:custGeom>
            <a:avLst/>
            <a:gdLst/>
            <a:ahLst/>
            <a:cxnLst/>
            <a:rect l="l" t="t" r="r" b="b"/>
            <a:pathLst>
              <a:path w="5983951" h="609275">
                <a:moveTo>
                  <a:pt x="0" y="0"/>
                </a:moveTo>
                <a:lnTo>
                  <a:pt x="5983952" y="0"/>
                </a:lnTo>
                <a:lnTo>
                  <a:pt x="5983952" y="609275"/>
                </a:lnTo>
                <a:lnTo>
                  <a:pt x="0" y="609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E33BB8B6-0E7C-525A-DAB2-AA952D41840F}"/>
              </a:ext>
            </a:extLst>
          </p:cNvPr>
          <p:cNvSpPr txBox="1"/>
          <p:nvPr/>
        </p:nvSpPr>
        <p:spPr>
          <a:xfrm>
            <a:off x="1953778" y="4126815"/>
            <a:ext cx="3913622" cy="254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1655" spc="231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enter the artist's name</a:t>
            </a:r>
          </a:p>
        </p:txBody>
      </p:sp>
    </p:spTree>
    <p:extLst>
      <p:ext uri="{BB962C8B-B14F-4D97-AF65-F5344CB8AC3E}">
        <p14:creationId xmlns:p14="http://schemas.microsoft.com/office/powerpoint/2010/main" val="147179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143711" y="285028"/>
            <a:ext cx="735698" cy="2085742"/>
          </a:xfrm>
          <a:custGeom>
            <a:avLst/>
            <a:gdLst/>
            <a:ahLst/>
            <a:cxnLst/>
            <a:rect l="l" t="t" r="r" b="b"/>
            <a:pathLst>
              <a:path w="735698" h="2085742">
                <a:moveTo>
                  <a:pt x="0" y="0"/>
                </a:moveTo>
                <a:lnTo>
                  <a:pt x="735698" y="0"/>
                </a:lnTo>
                <a:lnTo>
                  <a:pt x="735698" y="2085741"/>
                </a:lnTo>
                <a:lnTo>
                  <a:pt x="0" y="20857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21085" y="3684825"/>
            <a:ext cx="3220561" cy="332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4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" normalizeH="0" baseline="0" noProof="0">
                <a:ln>
                  <a:noFill/>
                </a:ln>
                <a:solidFill>
                  <a:srgbClr val="090707"/>
                </a:solidFill>
                <a:effectLst/>
                <a:uLnTx/>
                <a:uFillTx/>
                <a:latin typeface="Be Vietnam"/>
                <a:ea typeface="+mn-ea"/>
                <a:cs typeface="+mn-cs"/>
              </a:rPr>
              <a:t>ABC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0" y="9723000"/>
            <a:ext cx="17241226" cy="9525"/>
          </a:xfrm>
          <a:prstGeom prst="line">
            <a:avLst/>
          </a:prstGeom>
          <a:ln w="19050" cap="flat">
            <a:solidFill>
              <a:srgbClr val="40D1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7372393" y="9394265"/>
            <a:ext cx="676520" cy="676520"/>
          </a:xfrm>
          <a:custGeom>
            <a:avLst/>
            <a:gdLst/>
            <a:ahLst/>
            <a:cxnLst/>
            <a:rect l="l" t="t" r="r" b="b"/>
            <a:pathLst>
              <a:path w="676520" h="676520">
                <a:moveTo>
                  <a:pt x="0" y="0"/>
                </a:moveTo>
                <a:lnTo>
                  <a:pt x="676521" y="0"/>
                </a:lnTo>
                <a:lnTo>
                  <a:pt x="676521" y="676520"/>
                </a:lnTo>
                <a:lnTo>
                  <a:pt x="0" y="6765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045326" y="3546408"/>
            <a:ext cx="3280648" cy="307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4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55" b="0" i="0" u="none" strike="noStrike" kern="1200" cap="none" spc="231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 YOUR SONG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3287" y="2257722"/>
            <a:ext cx="8384953" cy="8056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0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0" b="1" i="0" u="none" strike="noStrike" kern="1200" cap="none" spc="277" normalizeH="0" baseline="0" noProof="0" dirty="0">
                <a:ln>
                  <a:noFill/>
                </a:ln>
                <a:solidFill>
                  <a:srgbClr val="40D15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Market Potential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3288" y="5427464"/>
            <a:ext cx="7610298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GB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music streaming industry continues to grow rapidly, with Spotify leading the pack</a:t>
            </a:r>
          </a:p>
          <a:p>
            <a:pPr algn="l"/>
            <a:endParaRPr lang="en-GB" sz="2000" spc="182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spc="182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SpotiFind</a:t>
            </a:r>
            <a:r>
              <a:rPr lang="en-GB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fills a crucial gap in the market by offering a focused, tailored music discovery solution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spc="182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anticipate a significant increase in user adoption and engagement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802095CF-D8E6-8876-C010-5715A2A2C644}"/>
              </a:ext>
            </a:extLst>
          </p:cNvPr>
          <p:cNvGrpSpPr>
            <a:grpSpLocks noChangeAspect="1"/>
          </p:cNvGrpSpPr>
          <p:nvPr/>
        </p:nvGrpSpPr>
        <p:grpSpPr>
          <a:xfrm>
            <a:off x="9861158" y="1733847"/>
            <a:ext cx="7854381" cy="6502397"/>
            <a:chOff x="0" y="0"/>
            <a:chExt cx="12395200" cy="102616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247C40F-F214-F953-1A25-13923CD4EA0A}"/>
                </a:ext>
              </a:extLst>
            </p:cNvPr>
            <p:cNvSpPr/>
            <p:nvPr/>
          </p:nvSpPr>
          <p:spPr>
            <a:xfrm>
              <a:off x="444500" y="342900"/>
              <a:ext cx="11430000" cy="9525000"/>
            </a:xfrm>
            <a:custGeom>
              <a:avLst/>
              <a:gdLst/>
              <a:ahLst/>
              <a:cxnLst/>
              <a:rect l="l" t="t" r="r" b="b"/>
              <a:pathLst>
                <a:path w="11430000" h="9525000">
                  <a:moveTo>
                    <a:pt x="0" y="0"/>
                  </a:moveTo>
                  <a:lnTo>
                    <a:pt x="11430000" y="0"/>
                  </a:lnTo>
                  <a:lnTo>
                    <a:pt x="11430000" y="9525000"/>
                  </a:lnTo>
                  <a:lnTo>
                    <a:pt x="0" y="9525000"/>
                  </a:lnTo>
                  <a:close/>
                </a:path>
              </a:pathLst>
            </a:custGeom>
            <a:blipFill>
              <a:blip r:embed="rId6"/>
              <a:stretch>
                <a:fillRect l="-24074" r="-24074"/>
              </a:stretch>
            </a:blipFill>
          </p:spPr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380A825-15C3-BDF3-A955-2D3DC5BC557D}"/>
                </a:ext>
              </a:extLst>
            </p:cNvPr>
            <p:cNvSpPr/>
            <p:nvPr/>
          </p:nvSpPr>
          <p:spPr>
            <a:xfrm>
              <a:off x="0" y="0"/>
              <a:ext cx="12395200" cy="10261600"/>
            </a:xfrm>
            <a:custGeom>
              <a:avLst/>
              <a:gdLst/>
              <a:ahLst/>
              <a:cxnLst/>
              <a:rect l="l" t="t" r="r" b="b"/>
              <a:pathLst>
                <a:path w="12395200" h="10261600">
                  <a:moveTo>
                    <a:pt x="0" y="0"/>
                  </a:moveTo>
                  <a:lnTo>
                    <a:pt x="12395200" y="0"/>
                  </a:lnTo>
                  <a:lnTo>
                    <a:pt x="12395200" y="10261600"/>
                  </a:lnTo>
                  <a:lnTo>
                    <a:pt x="0" y="10261600"/>
                  </a:lnTo>
                  <a:close/>
                </a:path>
              </a:pathLst>
            </a:custGeom>
            <a:blipFill>
              <a:blip r:embed="rId7"/>
              <a:stretch>
                <a:fillRect l="-97" r="-97"/>
              </a:stretch>
            </a:blipFill>
          </p:spPr>
        </p:sp>
      </p:grpSp>
      <p:sp>
        <p:nvSpPr>
          <p:cNvPr id="13" name="Freeform 8">
            <a:extLst>
              <a:ext uri="{FF2B5EF4-FFF2-40B4-BE49-F238E27FC236}">
                <a16:creationId xmlns:a16="http://schemas.microsoft.com/office/drawing/2014/main" id="{4E2F3635-71CB-BCB5-9F94-8244D4A0D1DD}"/>
              </a:ext>
            </a:extLst>
          </p:cNvPr>
          <p:cNvSpPr/>
          <p:nvPr/>
        </p:nvSpPr>
        <p:spPr>
          <a:xfrm>
            <a:off x="1283288" y="3283872"/>
            <a:ext cx="5983951" cy="609275"/>
          </a:xfrm>
          <a:custGeom>
            <a:avLst/>
            <a:gdLst/>
            <a:ahLst/>
            <a:cxnLst/>
            <a:rect l="l" t="t" r="r" b="b"/>
            <a:pathLst>
              <a:path w="5983951" h="609275">
                <a:moveTo>
                  <a:pt x="0" y="0"/>
                </a:moveTo>
                <a:lnTo>
                  <a:pt x="5983952" y="0"/>
                </a:lnTo>
                <a:lnTo>
                  <a:pt x="5983952" y="609275"/>
                </a:lnTo>
                <a:lnTo>
                  <a:pt x="0" y="6092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45FB132F-2B53-9332-4955-CD90633BB6AF}"/>
              </a:ext>
            </a:extLst>
          </p:cNvPr>
          <p:cNvSpPr txBox="1"/>
          <p:nvPr/>
        </p:nvSpPr>
        <p:spPr>
          <a:xfrm>
            <a:off x="1953778" y="3390900"/>
            <a:ext cx="3280648" cy="307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7"/>
              </a:lnSpc>
            </a:pPr>
            <a:r>
              <a:rPr lang="en-US" sz="1655" spc="231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enter a song title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7EA64479-4506-39DF-1AEF-831B35DACEDE}"/>
              </a:ext>
            </a:extLst>
          </p:cNvPr>
          <p:cNvSpPr/>
          <p:nvPr/>
        </p:nvSpPr>
        <p:spPr>
          <a:xfrm>
            <a:off x="1283288" y="4000825"/>
            <a:ext cx="5983951" cy="609275"/>
          </a:xfrm>
          <a:custGeom>
            <a:avLst/>
            <a:gdLst/>
            <a:ahLst/>
            <a:cxnLst/>
            <a:rect l="l" t="t" r="r" b="b"/>
            <a:pathLst>
              <a:path w="5983951" h="609275">
                <a:moveTo>
                  <a:pt x="0" y="0"/>
                </a:moveTo>
                <a:lnTo>
                  <a:pt x="5983952" y="0"/>
                </a:lnTo>
                <a:lnTo>
                  <a:pt x="5983952" y="609275"/>
                </a:lnTo>
                <a:lnTo>
                  <a:pt x="0" y="6092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B664CEAF-4267-15EA-D48B-D0CACDB00082}"/>
              </a:ext>
            </a:extLst>
          </p:cNvPr>
          <p:cNvSpPr txBox="1"/>
          <p:nvPr/>
        </p:nvSpPr>
        <p:spPr>
          <a:xfrm>
            <a:off x="1953778" y="4126815"/>
            <a:ext cx="3913622" cy="254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1655" spc="231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enter the artist's name</a:t>
            </a:r>
          </a:p>
        </p:txBody>
      </p:sp>
    </p:spTree>
    <p:extLst>
      <p:ext uri="{BB962C8B-B14F-4D97-AF65-F5344CB8AC3E}">
        <p14:creationId xmlns:p14="http://schemas.microsoft.com/office/powerpoint/2010/main" val="137194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143711" y="285028"/>
            <a:ext cx="735698" cy="2085742"/>
          </a:xfrm>
          <a:custGeom>
            <a:avLst/>
            <a:gdLst/>
            <a:ahLst/>
            <a:cxnLst/>
            <a:rect l="l" t="t" r="r" b="b"/>
            <a:pathLst>
              <a:path w="735698" h="2085742">
                <a:moveTo>
                  <a:pt x="0" y="0"/>
                </a:moveTo>
                <a:lnTo>
                  <a:pt x="735698" y="0"/>
                </a:lnTo>
                <a:lnTo>
                  <a:pt x="735698" y="2085741"/>
                </a:lnTo>
                <a:lnTo>
                  <a:pt x="0" y="2085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21085" y="3684825"/>
            <a:ext cx="3220561" cy="332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4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" normalizeH="0" baseline="0" noProof="0">
                <a:ln>
                  <a:noFill/>
                </a:ln>
                <a:solidFill>
                  <a:srgbClr val="090707"/>
                </a:solidFill>
                <a:effectLst/>
                <a:uLnTx/>
                <a:uFillTx/>
                <a:latin typeface="Be Vietnam"/>
                <a:ea typeface="+mn-ea"/>
                <a:cs typeface="+mn-cs"/>
              </a:rPr>
              <a:t>ABC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0" y="9723000"/>
            <a:ext cx="17241226" cy="9525"/>
          </a:xfrm>
          <a:prstGeom prst="line">
            <a:avLst/>
          </a:prstGeom>
          <a:ln w="19050" cap="flat">
            <a:solidFill>
              <a:srgbClr val="40D1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7372393" y="9394265"/>
            <a:ext cx="676520" cy="676520"/>
          </a:xfrm>
          <a:custGeom>
            <a:avLst/>
            <a:gdLst/>
            <a:ahLst/>
            <a:cxnLst/>
            <a:rect l="l" t="t" r="r" b="b"/>
            <a:pathLst>
              <a:path w="676520" h="676520">
                <a:moveTo>
                  <a:pt x="0" y="0"/>
                </a:moveTo>
                <a:lnTo>
                  <a:pt x="676521" y="0"/>
                </a:lnTo>
                <a:lnTo>
                  <a:pt x="676521" y="676520"/>
                </a:lnTo>
                <a:lnTo>
                  <a:pt x="0" y="676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045326" y="3546408"/>
            <a:ext cx="3280648" cy="307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4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55" b="0" i="0" u="none" strike="noStrike" kern="1200" cap="none" spc="231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 YOUR SONG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68690" y="2257722"/>
            <a:ext cx="10275510" cy="8056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0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0" b="1" i="0" u="none" strike="noStrike" kern="1200" cap="none" spc="277" normalizeH="0" baseline="0" noProof="0" dirty="0">
                <a:ln>
                  <a:noFill/>
                </a:ln>
                <a:solidFill>
                  <a:srgbClr val="40D15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Marketing Strategy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3288" y="4955381"/>
            <a:ext cx="7610298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GB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reach our audience, we will:</a:t>
            </a:r>
          </a:p>
          <a:p>
            <a:pPr algn="l"/>
            <a:endParaRPr lang="en-GB" sz="2000" spc="182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Collaborate with popular music influencers to promote </a:t>
            </a:r>
            <a:r>
              <a:rPr lang="en-GB" sz="2000" spc="182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SpotiFind</a:t>
            </a:r>
            <a:endParaRPr lang="en-GB" sz="2000" spc="182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sz="2000" spc="182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targeted online ads to generate interest</a:t>
            </a:r>
          </a:p>
          <a:p>
            <a:pPr algn="l"/>
            <a:endParaRPr lang="en-GB" sz="2000" spc="182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Utilize social media platforms to engage with users and share updates</a:t>
            </a:r>
          </a:p>
          <a:p>
            <a:pPr algn="l"/>
            <a:endParaRPr lang="en-GB" sz="2000" spc="182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 a referral program to encourage word-of-mouth marketing</a:t>
            </a:r>
          </a:p>
        </p:txBody>
      </p:sp>
      <p:pic>
        <p:nvPicPr>
          <p:cNvPr id="1028" name="Picture 4" descr="Tanzparty Bilder - Kostenloser Download auf Freepik">
            <a:extLst>
              <a:ext uri="{FF2B5EF4-FFF2-40B4-BE49-F238E27FC236}">
                <a16:creationId xmlns:a16="http://schemas.microsoft.com/office/drawing/2014/main" id="{058BE876-F989-33B5-0527-6AECE5948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3" b="14815"/>
          <a:stretch/>
        </p:blipFill>
        <p:spPr bwMode="auto">
          <a:xfrm>
            <a:off x="9668241" y="1388147"/>
            <a:ext cx="7716837" cy="717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8">
            <a:extLst>
              <a:ext uri="{FF2B5EF4-FFF2-40B4-BE49-F238E27FC236}">
                <a16:creationId xmlns:a16="http://schemas.microsoft.com/office/drawing/2014/main" id="{C27FF6B6-11B3-BC6E-EC3F-4AF484557D76}"/>
              </a:ext>
            </a:extLst>
          </p:cNvPr>
          <p:cNvSpPr/>
          <p:nvPr/>
        </p:nvSpPr>
        <p:spPr>
          <a:xfrm>
            <a:off x="1283288" y="3207672"/>
            <a:ext cx="5983951" cy="609275"/>
          </a:xfrm>
          <a:custGeom>
            <a:avLst/>
            <a:gdLst/>
            <a:ahLst/>
            <a:cxnLst/>
            <a:rect l="l" t="t" r="r" b="b"/>
            <a:pathLst>
              <a:path w="5983951" h="609275">
                <a:moveTo>
                  <a:pt x="0" y="0"/>
                </a:moveTo>
                <a:lnTo>
                  <a:pt x="5983952" y="0"/>
                </a:lnTo>
                <a:lnTo>
                  <a:pt x="5983952" y="609275"/>
                </a:lnTo>
                <a:lnTo>
                  <a:pt x="0" y="609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C42D035B-8E9B-EF9C-9E0A-16BEB7DA72EF}"/>
              </a:ext>
            </a:extLst>
          </p:cNvPr>
          <p:cNvSpPr txBox="1"/>
          <p:nvPr/>
        </p:nvSpPr>
        <p:spPr>
          <a:xfrm>
            <a:off x="1953778" y="3311531"/>
            <a:ext cx="3280648" cy="307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7"/>
              </a:lnSpc>
            </a:pPr>
            <a:r>
              <a:rPr lang="en-US" sz="1655" spc="231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enter a song title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DC39D217-A303-D6ED-1309-2EA1A575FBC9}"/>
              </a:ext>
            </a:extLst>
          </p:cNvPr>
          <p:cNvSpPr/>
          <p:nvPr/>
        </p:nvSpPr>
        <p:spPr>
          <a:xfrm>
            <a:off x="1283288" y="3924625"/>
            <a:ext cx="5983951" cy="609275"/>
          </a:xfrm>
          <a:custGeom>
            <a:avLst/>
            <a:gdLst/>
            <a:ahLst/>
            <a:cxnLst/>
            <a:rect l="l" t="t" r="r" b="b"/>
            <a:pathLst>
              <a:path w="5983951" h="609275">
                <a:moveTo>
                  <a:pt x="0" y="0"/>
                </a:moveTo>
                <a:lnTo>
                  <a:pt x="5983952" y="0"/>
                </a:lnTo>
                <a:lnTo>
                  <a:pt x="5983952" y="609275"/>
                </a:lnTo>
                <a:lnTo>
                  <a:pt x="0" y="609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84760320-7D7E-40EB-C733-C2AC89AA1786}"/>
              </a:ext>
            </a:extLst>
          </p:cNvPr>
          <p:cNvSpPr txBox="1"/>
          <p:nvPr/>
        </p:nvSpPr>
        <p:spPr>
          <a:xfrm>
            <a:off x="1953778" y="4050615"/>
            <a:ext cx="3913622" cy="254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1655" spc="231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enter the artist's name</a:t>
            </a:r>
          </a:p>
        </p:txBody>
      </p:sp>
    </p:spTree>
    <p:extLst>
      <p:ext uri="{BB962C8B-B14F-4D97-AF65-F5344CB8AC3E}">
        <p14:creationId xmlns:p14="http://schemas.microsoft.com/office/powerpoint/2010/main" val="123604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143711" y="285028"/>
            <a:ext cx="735698" cy="2085742"/>
          </a:xfrm>
          <a:custGeom>
            <a:avLst/>
            <a:gdLst/>
            <a:ahLst/>
            <a:cxnLst/>
            <a:rect l="l" t="t" r="r" b="b"/>
            <a:pathLst>
              <a:path w="735698" h="2085742">
                <a:moveTo>
                  <a:pt x="0" y="0"/>
                </a:moveTo>
                <a:lnTo>
                  <a:pt x="735698" y="0"/>
                </a:lnTo>
                <a:lnTo>
                  <a:pt x="735698" y="2085741"/>
                </a:lnTo>
                <a:lnTo>
                  <a:pt x="0" y="20857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21085" y="3684825"/>
            <a:ext cx="3220561" cy="332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4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" normalizeH="0" baseline="0" noProof="0">
                <a:ln>
                  <a:noFill/>
                </a:ln>
                <a:solidFill>
                  <a:srgbClr val="090707"/>
                </a:solidFill>
                <a:effectLst/>
                <a:uLnTx/>
                <a:uFillTx/>
                <a:latin typeface="Be Vietnam"/>
                <a:ea typeface="+mn-ea"/>
                <a:cs typeface="+mn-cs"/>
              </a:rPr>
              <a:t>ABC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0" y="9723000"/>
            <a:ext cx="17241226" cy="9525"/>
          </a:xfrm>
          <a:prstGeom prst="line">
            <a:avLst/>
          </a:prstGeom>
          <a:ln w="19050" cap="flat">
            <a:solidFill>
              <a:srgbClr val="40D1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7372393" y="9394265"/>
            <a:ext cx="676520" cy="676520"/>
          </a:xfrm>
          <a:custGeom>
            <a:avLst/>
            <a:gdLst/>
            <a:ahLst/>
            <a:cxnLst/>
            <a:rect l="l" t="t" r="r" b="b"/>
            <a:pathLst>
              <a:path w="676520" h="676520">
                <a:moveTo>
                  <a:pt x="0" y="0"/>
                </a:moveTo>
                <a:lnTo>
                  <a:pt x="676521" y="0"/>
                </a:lnTo>
                <a:lnTo>
                  <a:pt x="676521" y="676520"/>
                </a:lnTo>
                <a:lnTo>
                  <a:pt x="0" y="6765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045326" y="3546408"/>
            <a:ext cx="3280648" cy="307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4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55" b="0" i="0" u="none" strike="noStrike" kern="1200" cap="none" spc="231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 YOUR SONG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3288" y="2257722"/>
            <a:ext cx="7860712" cy="805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0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0" b="1" i="0" u="none" strike="noStrike" kern="1200" cap="none" spc="277" normalizeH="0" baseline="0" noProof="0" dirty="0">
                <a:ln>
                  <a:noFill/>
                </a:ln>
                <a:solidFill>
                  <a:srgbClr val="40D15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Launch &amp; Plans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3288" y="5034558"/>
            <a:ext cx="7610298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GB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plan to launch </a:t>
            </a:r>
            <a:r>
              <a:rPr lang="en-GB" sz="2000" spc="182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SpotiFind</a:t>
            </a:r>
            <a:r>
              <a:rPr lang="en-GB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GB" sz="2000" spc="182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Gnoosic’s</a:t>
            </a:r>
            <a:r>
              <a:rPr lang="en-GB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site within the next month</a:t>
            </a:r>
          </a:p>
          <a:p>
            <a:pPr algn="l"/>
            <a:endParaRPr lang="en-GB" sz="2000" spc="182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updates will include the ability to launch the searched songs directly through the </a:t>
            </a:r>
            <a:r>
              <a:rPr lang="en-GB" sz="2000" spc="182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SpotiFind</a:t>
            </a:r>
            <a:r>
              <a:rPr lang="en-GB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app, integrations with other music platforms, and a mobile version</a:t>
            </a:r>
          </a:p>
          <a:p>
            <a:endParaRPr lang="en-GB" sz="2000" spc="182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spc="18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updates will be announced on social media for wider reach</a:t>
            </a:r>
          </a:p>
          <a:p>
            <a:endParaRPr lang="en-GB" sz="2000" spc="182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E70D7010-F737-EF02-078F-A307424160E0}"/>
              </a:ext>
            </a:extLst>
          </p:cNvPr>
          <p:cNvGrpSpPr>
            <a:grpSpLocks noChangeAspect="1"/>
          </p:cNvGrpSpPr>
          <p:nvPr/>
        </p:nvGrpSpPr>
        <p:grpSpPr>
          <a:xfrm>
            <a:off x="9861158" y="1733847"/>
            <a:ext cx="7854381" cy="6502397"/>
            <a:chOff x="0" y="0"/>
            <a:chExt cx="12395200" cy="102616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578AEA9-B13C-72D6-CDB7-1D369A831B49}"/>
                </a:ext>
              </a:extLst>
            </p:cNvPr>
            <p:cNvSpPr/>
            <p:nvPr/>
          </p:nvSpPr>
          <p:spPr>
            <a:xfrm>
              <a:off x="444500" y="342900"/>
              <a:ext cx="11430000" cy="9525000"/>
            </a:xfrm>
            <a:custGeom>
              <a:avLst/>
              <a:gdLst/>
              <a:ahLst/>
              <a:cxnLst/>
              <a:rect l="l" t="t" r="r" b="b"/>
              <a:pathLst>
                <a:path w="11430000" h="9525000">
                  <a:moveTo>
                    <a:pt x="0" y="0"/>
                  </a:moveTo>
                  <a:lnTo>
                    <a:pt x="11430000" y="0"/>
                  </a:lnTo>
                  <a:lnTo>
                    <a:pt x="11430000" y="9525000"/>
                  </a:lnTo>
                  <a:lnTo>
                    <a:pt x="0" y="9525000"/>
                  </a:lnTo>
                  <a:close/>
                </a:path>
              </a:pathLst>
            </a:custGeom>
            <a:blipFill>
              <a:blip r:embed="rId6"/>
              <a:stretch>
                <a:fillRect l="-24074" r="-24074"/>
              </a:stretch>
            </a:blipFill>
          </p:spPr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0060E02-7295-427C-BE8E-023010A7B344}"/>
                </a:ext>
              </a:extLst>
            </p:cNvPr>
            <p:cNvSpPr/>
            <p:nvPr/>
          </p:nvSpPr>
          <p:spPr>
            <a:xfrm>
              <a:off x="0" y="0"/>
              <a:ext cx="12395200" cy="10261600"/>
            </a:xfrm>
            <a:custGeom>
              <a:avLst/>
              <a:gdLst/>
              <a:ahLst/>
              <a:cxnLst/>
              <a:rect l="l" t="t" r="r" b="b"/>
              <a:pathLst>
                <a:path w="12395200" h="10261600">
                  <a:moveTo>
                    <a:pt x="0" y="0"/>
                  </a:moveTo>
                  <a:lnTo>
                    <a:pt x="12395200" y="0"/>
                  </a:lnTo>
                  <a:lnTo>
                    <a:pt x="12395200" y="10261600"/>
                  </a:lnTo>
                  <a:lnTo>
                    <a:pt x="0" y="10261600"/>
                  </a:lnTo>
                  <a:close/>
                </a:path>
              </a:pathLst>
            </a:custGeom>
            <a:blipFill>
              <a:blip r:embed="rId7"/>
              <a:stretch>
                <a:fillRect l="-97" r="-97"/>
              </a:stretch>
            </a:blipFill>
          </p:spPr>
        </p:sp>
      </p:grpSp>
      <p:sp>
        <p:nvSpPr>
          <p:cNvPr id="13" name="Freeform 8">
            <a:extLst>
              <a:ext uri="{FF2B5EF4-FFF2-40B4-BE49-F238E27FC236}">
                <a16:creationId xmlns:a16="http://schemas.microsoft.com/office/drawing/2014/main" id="{EAC12ACD-DA58-3330-6B9C-C173AF9F11F3}"/>
              </a:ext>
            </a:extLst>
          </p:cNvPr>
          <p:cNvSpPr/>
          <p:nvPr/>
        </p:nvSpPr>
        <p:spPr>
          <a:xfrm>
            <a:off x="1283288" y="3220050"/>
            <a:ext cx="5983951" cy="609275"/>
          </a:xfrm>
          <a:custGeom>
            <a:avLst/>
            <a:gdLst/>
            <a:ahLst/>
            <a:cxnLst/>
            <a:rect l="l" t="t" r="r" b="b"/>
            <a:pathLst>
              <a:path w="5983951" h="609275">
                <a:moveTo>
                  <a:pt x="0" y="0"/>
                </a:moveTo>
                <a:lnTo>
                  <a:pt x="5983952" y="0"/>
                </a:lnTo>
                <a:lnTo>
                  <a:pt x="5983952" y="609275"/>
                </a:lnTo>
                <a:lnTo>
                  <a:pt x="0" y="6092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AF341FFA-2389-A13C-1CFA-00C138715DD2}"/>
              </a:ext>
            </a:extLst>
          </p:cNvPr>
          <p:cNvSpPr txBox="1"/>
          <p:nvPr/>
        </p:nvSpPr>
        <p:spPr>
          <a:xfrm>
            <a:off x="1953778" y="3379768"/>
            <a:ext cx="3280648" cy="307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7"/>
              </a:lnSpc>
            </a:pPr>
            <a:r>
              <a:rPr lang="en-US" sz="1655" spc="231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enter a song title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C81DE72A-169C-2841-E889-FD82B0451CFA}"/>
              </a:ext>
            </a:extLst>
          </p:cNvPr>
          <p:cNvSpPr/>
          <p:nvPr/>
        </p:nvSpPr>
        <p:spPr>
          <a:xfrm>
            <a:off x="1283288" y="3937003"/>
            <a:ext cx="5983951" cy="609275"/>
          </a:xfrm>
          <a:custGeom>
            <a:avLst/>
            <a:gdLst/>
            <a:ahLst/>
            <a:cxnLst/>
            <a:rect l="l" t="t" r="r" b="b"/>
            <a:pathLst>
              <a:path w="5983951" h="609275">
                <a:moveTo>
                  <a:pt x="0" y="0"/>
                </a:moveTo>
                <a:lnTo>
                  <a:pt x="5983952" y="0"/>
                </a:lnTo>
                <a:lnTo>
                  <a:pt x="5983952" y="609275"/>
                </a:lnTo>
                <a:lnTo>
                  <a:pt x="0" y="6092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B2BF9543-6547-162B-E8B4-779BE41A704D}"/>
              </a:ext>
            </a:extLst>
          </p:cNvPr>
          <p:cNvSpPr txBox="1"/>
          <p:nvPr/>
        </p:nvSpPr>
        <p:spPr>
          <a:xfrm>
            <a:off x="1953778" y="4062993"/>
            <a:ext cx="3913622" cy="254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1655" spc="231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enter the artist's name</a:t>
            </a:r>
          </a:p>
        </p:txBody>
      </p:sp>
    </p:spTree>
    <p:extLst>
      <p:ext uri="{BB962C8B-B14F-4D97-AF65-F5344CB8AC3E}">
        <p14:creationId xmlns:p14="http://schemas.microsoft.com/office/powerpoint/2010/main" val="293664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143711" y="285028"/>
            <a:ext cx="735698" cy="2085742"/>
          </a:xfrm>
          <a:custGeom>
            <a:avLst/>
            <a:gdLst/>
            <a:ahLst/>
            <a:cxnLst/>
            <a:rect l="l" t="t" r="r" b="b"/>
            <a:pathLst>
              <a:path w="735698" h="2085742">
                <a:moveTo>
                  <a:pt x="0" y="0"/>
                </a:moveTo>
                <a:lnTo>
                  <a:pt x="735698" y="0"/>
                </a:lnTo>
                <a:lnTo>
                  <a:pt x="735698" y="2085741"/>
                </a:lnTo>
                <a:lnTo>
                  <a:pt x="0" y="2085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21085" y="3684825"/>
            <a:ext cx="3220561" cy="332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4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" normalizeH="0" baseline="0" noProof="0">
                <a:ln>
                  <a:noFill/>
                </a:ln>
                <a:solidFill>
                  <a:srgbClr val="090707"/>
                </a:solidFill>
                <a:effectLst/>
                <a:uLnTx/>
                <a:uFillTx/>
                <a:latin typeface="Be Vietnam"/>
                <a:ea typeface="+mn-ea"/>
                <a:cs typeface="+mn-cs"/>
              </a:rPr>
              <a:t>ABC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0" y="9723000"/>
            <a:ext cx="17241226" cy="9525"/>
          </a:xfrm>
          <a:prstGeom prst="line">
            <a:avLst/>
          </a:prstGeom>
          <a:ln w="19050" cap="flat">
            <a:solidFill>
              <a:srgbClr val="40D1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7372393" y="9394265"/>
            <a:ext cx="676520" cy="676520"/>
          </a:xfrm>
          <a:custGeom>
            <a:avLst/>
            <a:gdLst/>
            <a:ahLst/>
            <a:cxnLst/>
            <a:rect l="l" t="t" r="r" b="b"/>
            <a:pathLst>
              <a:path w="676520" h="676520">
                <a:moveTo>
                  <a:pt x="0" y="0"/>
                </a:moveTo>
                <a:lnTo>
                  <a:pt x="676521" y="0"/>
                </a:lnTo>
                <a:lnTo>
                  <a:pt x="676521" y="676520"/>
                </a:lnTo>
                <a:lnTo>
                  <a:pt x="0" y="676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045326" y="3546408"/>
            <a:ext cx="3280648" cy="307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4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55" b="0" i="0" u="none" strike="noStrike" kern="1200" cap="none" spc="231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 YOUR SONG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895053" y="3553725"/>
            <a:ext cx="13030200" cy="8056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0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0" b="1" i="0" u="none" strike="noStrike" kern="1200" cap="none" spc="277" normalizeH="0" baseline="0" noProof="0" dirty="0">
                <a:ln>
                  <a:noFill/>
                </a:ln>
                <a:solidFill>
                  <a:srgbClr val="40D15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95485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473</Words>
  <Application>Microsoft Macintosh PowerPoint</Application>
  <PresentationFormat>Custom</PresentationFormat>
  <Paragraphs>87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 Vietnam</vt:lpstr>
      <vt:lpstr>Calibri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Neutral Minimalist Modern Marketing Presentation</dc:title>
  <cp:lastModifiedBy>Amiya Purey</cp:lastModifiedBy>
  <cp:revision>40</cp:revision>
  <dcterms:created xsi:type="dcterms:W3CDTF">2006-08-16T00:00:00Z</dcterms:created>
  <dcterms:modified xsi:type="dcterms:W3CDTF">2023-07-21T10:46:35Z</dcterms:modified>
  <dc:identifier>DAFpKL6wDXE</dc:identifier>
</cp:coreProperties>
</file>