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5" r:id="rId4"/>
    <p:sldId id="266" r:id="rId5"/>
    <p:sldId id="267" r:id="rId6"/>
    <p:sldId id="268" r:id="rId7"/>
    <p:sldId id="269" r:id="rId8"/>
    <p:sldId id="291" r:id="rId9"/>
    <p:sldId id="292" r:id="rId10"/>
    <p:sldId id="293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7" r:id="rId32"/>
    <p:sldId id="294" r:id="rId33"/>
    <p:sldId id="295" r:id="rId34"/>
    <p:sldId id="296" r:id="rId35"/>
    <p:sldId id="298" r:id="rId36"/>
    <p:sldId id="319" r:id="rId37"/>
    <p:sldId id="320" r:id="rId38"/>
    <p:sldId id="321" r:id="rId39"/>
    <p:sldId id="322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93" y="48"/>
      </p:cViewPr>
      <p:guideLst>
        <p:guide orient="horz"/>
        <p:guide pos="10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1" Type="http://schemas.openxmlformats.org/officeDocument/2006/relationships/image" Target="../media/image20.wmf"/><Relationship Id="rId10" Type="http://schemas.openxmlformats.org/officeDocument/2006/relationships/image" Target="../media/image19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7" Type="http://schemas.openxmlformats.org/officeDocument/2006/relationships/image" Target="../media/image145.emf"/><Relationship Id="rId6" Type="http://schemas.openxmlformats.org/officeDocument/2006/relationships/image" Target="../media/image144.e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49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11.wmf"/><Relationship Id="rId3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e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0" Type="http://schemas.openxmlformats.org/officeDocument/2006/relationships/image" Target="../media/image53.wmf"/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3.png"/><Relationship Id="rId7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6" Type="http://schemas.openxmlformats.org/officeDocument/2006/relationships/hyperlink" Target="/&#32447;&#24615;&#20195;&#25968;&#30005;&#23376;&#25945;&#26696;/&#20027;&#30028;&#38754;.PPT#4. PowerPoint &#28436;&#31034;&#25991;&#31295;" TargetMode="External"/><Relationship Id="rId5" Type="http://schemas.openxmlformats.org/officeDocument/2006/relationships/slide" Target="slide28.xml"/><Relationship Id="rId4" Type="http://schemas.openxmlformats.org/officeDocument/2006/relationships/slide" Target="slide15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57.e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4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8.emf"/><Relationship Id="rId1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5.e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8.e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54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9.emf"/><Relationship Id="rId1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0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5.e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4.emf"/><Relationship Id="rId1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8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79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8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6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7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3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9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0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10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11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08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4.w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1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2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18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23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2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4.wmf"/><Relationship Id="rId16" Type="http://schemas.openxmlformats.org/officeDocument/2006/relationships/vmlDrawing" Target="../drawings/vmlDrawing2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3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3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33.wmf"/><Relationship Id="rId1" Type="http://schemas.openxmlformats.org/officeDocument/2006/relationships/oleObject" Target="../embeddings/oleObject14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6" Type="http://schemas.openxmlformats.org/officeDocument/2006/relationships/vmlDrawing" Target="../drawings/vmlDrawing2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19.bin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8.bin"/><Relationship Id="rId20" Type="http://schemas.openxmlformats.org/officeDocument/2006/relationships/image" Target="../media/image18.wmf"/><Relationship Id="rId2" Type="http://schemas.openxmlformats.org/officeDocument/2006/relationships/image" Target="../media/image10.w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16" Type="http://schemas.openxmlformats.org/officeDocument/2006/relationships/oleObject" Target="../embeddings/oleObject15.bin"/><Relationship Id="rId15" Type="http://schemas.openxmlformats.org/officeDocument/2006/relationships/image" Target="../media/image16.wmf"/><Relationship Id="rId14" Type="http://schemas.openxmlformats.org/officeDocument/2006/relationships/oleObject" Target="../embeddings/oleObject14.bin"/><Relationship Id="rId13" Type="http://schemas.openxmlformats.org/officeDocument/2006/relationships/image" Target="../media/image15.wmf"/><Relationship Id="rId12" Type="http://schemas.openxmlformats.org/officeDocument/2006/relationships/oleObject" Target="../embeddings/oleObject13.bin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14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39.wmf"/><Relationship Id="rId18" Type="http://schemas.openxmlformats.org/officeDocument/2006/relationships/vmlDrawing" Target="../drawings/vmlDrawing3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15" Type="http://schemas.openxmlformats.org/officeDocument/2006/relationships/oleObject" Target="../embeddings/oleObject153.bin"/><Relationship Id="rId14" Type="http://schemas.openxmlformats.org/officeDocument/2006/relationships/image" Target="../media/image145.emf"/><Relationship Id="rId13" Type="http://schemas.openxmlformats.org/officeDocument/2006/relationships/oleObject" Target="../embeddings/oleObject152.bin"/><Relationship Id="rId12" Type="http://schemas.openxmlformats.org/officeDocument/2006/relationships/image" Target="../media/image144.emf"/><Relationship Id="rId11" Type="http://schemas.openxmlformats.org/officeDocument/2006/relationships/oleObject" Target="../embeddings/oleObject151.bin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4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50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5.bin"/><Relationship Id="rId20" Type="http://schemas.openxmlformats.org/officeDocument/2006/relationships/vmlDrawing" Target="../drawings/vmlDrawing31.vml"/><Relationship Id="rId2" Type="http://schemas.openxmlformats.org/officeDocument/2006/relationships/image" Target="../media/image14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5.wmf"/><Relationship Id="rId17" Type="http://schemas.openxmlformats.org/officeDocument/2006/relationships/oleObject" Target="../embeddings/oleObject162.bin"/><Relationship Id="rId16" Type="http://schemas.openxmlformats.org/officeDocument/2006/relationships/image" Target="../media/image154.wmf"/><Relationship Id="rId15" Type="http://schemas.openxmlformats.org/officeDocument/2006/relationships/oleObject" Target="../embeddings/oleObject161.bin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5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56.wmf"/><Relationship Id="rId18" Type="http://schemas.openxmlformats.org/officeDocument/2006/relationships/vmlDrawing" Target="../drawings/vmlDrawing3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6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7.png"/><Relationship Id="rId1" Type="http://schemas.openxmlformats.org/officeDocument/2006/relationships/image" Target="../media/image1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7.wmf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32.bin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31.bin"/><Relationship Id="rId1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0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9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6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.emf"/><Relationship Id="rId1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7.e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8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3.wmf"/><Relationship Id="rId2" Type="http://schemas.openxmlformats.org/officeDocument/2006/relationships/image" Target="../media/image44.e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52.e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49.e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48.emf"/><Relationship Id="rId1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8" name="Picture 32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84500"/>
            <a:ext cx="4572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9" name="Picture 33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12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0" name="Picture 34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91013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3" name="Rectangle 2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95400" y="297180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4" name="Rectangle 2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81400"/>
            <a:ext cx="571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5" name="Rectangle 2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47800" y="4208463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5" name="Rectangle 39">
            <a:hlinkClick r:id="rId6"/>
          </p:cNvPr>
          <p:cNvSpPr>
            <a:spLocks noChangeArrowheads="1"/>
          </p:cNvSpPr>
          <p:nvPr/>
        </p:nvSpPr>
        <p:spPr bwMode="auto">
          <a:xfrm>
            <a:off x="7743825" y="640715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6" name="Rectangle 40">
            <a:hlinkClick r:id="rId7"/>
          </p:cNvPr>
          <p:cNvSpPr>
            <a:spLocks noChangeArrowheads="1"/>
          </p:cNvSpPr>
          <p:nvPr/>
        </p:nvSpPr>
        <p:spPr bwMode="auto">
          <a:xfrm>
            <a:off x="6781800" y="64008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57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82" y="4778375"/>
            <a:ext cx="704215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2286000" y="609600"/>
          <a:ext cx="4013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9" name="Equation" r:id="rId1" imgW="4013200" imgH="2628900" progId="Equation.3">
                  <p:embed/>
                </p:oleObj>
              </mc:Choice>
              <mc:Fallback>
                <p:oleObj name="Equation" r:id="rId1" imgW="4013200" imgH="2628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9600"/>
                        <a:ext cx="40132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838200" y="3200400"/>
          <a:ext cx="745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0" name="Equation" r:id="rId3" imgW="7454900" imgH="419100" progId="Equation.3">
                  <p:embed/>
                </p:oleObj>
              </mc:Choice>
              <mc:Fallback>
                <p:oleObj name="Equation" r:id="rId3" imgW="74549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745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38200" y="4572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得</a:t>
            </a:r>
            <a:endParaRPr lang="zh-CN" altLang="en-US" sz="2800" b="1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555750" y="3543300"/>
          <a:ext cx="57785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1" name="Equation" r:id="rId5" imgW="5778500" imgH="2628900" progId="Equation.3">
                  <p:embed/>
                </p:oleObj>
              </mc:Choice>
              <mc:Fallback>
                <p:oleObj name="Equation" r:id="rId5" imgW="5778500" imgH="2628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3543300"/>
                        <a:ext cx="57785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4419600" y="1676400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2" name="Equation" r:id="rId7" imgW="469900" imgH="622300" progId="Equation.3">
                  <p:embed/>
                </p:oleObj>
              </mc:Choice>
              <mc:Fallback>
                <p:oleObj name="Equation" r:id="rId7" imgW="469900" imgH="622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35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5029200" y="3581400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3" name="Equation" r:id="rId9" imgW="469900" imgH="622300" progId="Equation.3">
                  <p:embed/>
                </p:oleObj>
              </mc:Choice>
              <mc:Fallback>
                <p:oleObj name="Equation" r:id="rId9" imgW="469900" imgH="622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35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143000" y="914400"/>
          <a:ext cx="701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1" name="Equation" r:id="rId1" imgW="6946900" imgH="952500" progId="Equation.3">
                  <p:embed/>
                </p:oleObj>
              </mc:Choice>
              <mc:Fallback>
                <p:oleObj name="Equation" r:id="rId1" imgW="69469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4400"/>
                        <a:ext cx="7010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362200" y="1371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得</a:t>
            </a:r>
            <a:endParaRPr lang="zh-CN" altLang="en-US" sz="2800" b="1"/>
          </a:p>
        </p:txBody>
      </p:sp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066800" y="2590800"/>
          <a:ext cx="7239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2" name="Equation" r:id="rId3" imgW="7239000" imgH="2628900" progId="Equation.3">
                  <p:embed/>
                </p:oleObj>
              </mc:Choice>
              <mc:Fallback>
                <p:oleObj name="Equation" r:id="rId3" imgW="7239000" imgH="262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72390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114800" y="2667000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3" name="Equation" r:id="rId5" imgW="469900" imgH="622300" progId="Equation.3">
                  <p:embed/>
                </p:oleObj>
              </mc:Choice>
              <mc:Fallback>
                <p:oleObj name="Equation" r:id="rId5" imgW="4699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67000"/>
                        <a:ext cx="35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492250" y="838200"/>
          <a:ext cx="59309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6" name="Equation" r:id="rId1" imgW="5930900" imgH="2628900" progId="Equation.3">
                  <p:embed/>
                </p:oleObj>
              </mc:Choice>
              <mc:Fallback>
                <p:oleObj name="Equation" r:id="rId1" imgW="5930900" imgH="2628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838200"/>
                        <a:ext cx="59309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752600" y="3543300"/>
          <a:ext cx="56769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7" name="Equation" r:id="rId3" imgW="5676900" imgH="2628900" progId="Equation.3">
                  <p:embed/>
                </p:oleObj>
              </mc:Choice>
              <mc:Fallback>
                <p:oleObj name="Equation" r:id="rId3" imgW="5676900" imgH="2628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43300"/>
                        <a:ext cx="56769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3276600" y="914400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8" name="Equation" r:id="rId5" imgW="469900" imgH="622300" progId="Equation.3">
                  <p:embed/>
                </p:oleObj>
              </mc:Choice>
              <mc:Fallback>
                <p:oleObj name="Equation" r:id="rId5" imgW="4699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14400"/>
                        <a:ext cx="35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276600" y="3581400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9" name="Equation" r:id="rId7" imgW="469900" imgH="622300" progId="Equation.3">
                  <p:embed/>
                </p:oleObj>
              </mc:Choice>
              <mc:Fallback>
                <p:oleObj name="Equation" r:id="rId7" imgW="4699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81400"/>
                        <a:ext cx="35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219200" y="3543300"/>
          <a:ext cx="4013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1" name="Equation" r:id="rId1" imgW="4013200" imgH="2628900" progId="Equation.3">
                  <p:embed/>
                </p:oleObj>
              </mc:Choice>
              <mc:Fallback>
                <p:oleObj name="Equation" r:id="rId1" imgW="4013200" imgH="2628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43300"/>
                        <a:ext cx="40132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899" name="Group 3"/>
          <p:cNvGrpSpPr/>
          <p:nvPr/>
        </p:nvGrpSpPr>
        <p:grpSpPr bwMode="auto">
          <a:xfrm>
            <a:off x="5334000" y="4495800"/>
            <a:ext cx="2552700" cy="546100"/>
            <a:chOff x="528" y="480"/>
            <a:chExt cx="1608" cy="344"/>
          </a:xfrm>
        </p:grpSpPr>
        <p:sp>
          <p:nvSpPr>
            <p:cNvPr id="80900" name="Text Box 4"/>
            <p:cNvSpPr txBox="1">
              <a:spLocks noChangeArrowheads="1"/>
            </p:cNvSpPr>
            <p:nvPr/>
          </p:nvSpPr>
          <p:spPr bwMode="auto">
            <a:xfrm>
              <a:off x="528" y="480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中的余子式</a:t>
              </a:r>
              <a:endParaRPr lang="zh-CN" altLang="en-US" sz="2800" b="1"/>
            </a:p>
          </p:txBody>
        </p:sp>
        <p:graphicFrame>
          <p:nvGraphicFramePr>
            <p:cNvPr id="80901" name="Object 5"/>
            <p:cNvGraphicFramePr>
              <a:graphicFrameLocks noChangeAspect="1"/>
            </p:cNvGraphicFramePr>
            <p:nvPr/>
          </p:nvGraphicFramePr>
          <p:xfrm>
            <a:off x="1728" y="528"/>
            <a:ext cx="4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2" name="Equation" r:id="rId3" imgW="647700" imgH="469900" progId="Equation.3">
                    <p:embed/>
                  </p:oleObj>
                </mc:Choice>
                <mc:Fallback>
                  <p:oleObj name="Equation" r:id="rId3" imgW="647700" imgH="469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528"/>
                          <a:ext cx="4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02" name="Group 6"/>
          <p:cNvGrpSpPr/>
          <p:nvPr/>
        </p:nvGrpSpPr>
        <p:grpSpPr bwMode="auto">
          <a:xfrm>
            <a:off x="914400" y="457200"/>
            <a:ext cx="7696200" cy="3124200"/>
            <a:chOff x="576" y="288"/>
            <a:chExt cx="4848" cy="1968"/>
          </a:xfrm>
        </p:grpSpPr>
        <p:graphicFrame>
          <p:nvGraphicFramePr>
            <p:cNvPr id="80903" name="Object 7"/>
            <p:cNvGraphicFramePr>
              <a:graphicFrameLocks noChangeAspect="1"/>
            </p:cNvGraphicFramePr>
            <p:nvPr/>
          </p:nvGraphicFramePr>
          <p:xfrm>
            <a:off x="576" y="288"/>
            <a:ext cx="4848" cy="1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3" name="Equation" r:id="rId5" imgW="7518400" imgH="3238500" progId="Equation.3">
                    <p:embed/>
                  </p:oleObj>
                </mc:Choice>
                <mc:Fallback>
                  <p:oleObj name="Equation" r:id="rId5" imgW="7518400" imgH="3238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88"/>
                          <a:ext cx="4848" cy="1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4" name="Object 8"/>
            <p:cNvGraphicFramePr>
              <a:graphicFrameLocks noChangeAspect="1"/>
            </p:cNvGraphicFramePr>
            <p:nvPr/>
          </p:nvGraphicFramePr>
          <p:xfrm>
            <a:off x="2304" y="288"/>
            <a:ext cx="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4" name="Equation" r:id="rId7" imgW="469900" imgH="622300" progId="Equation.3">
                    <p:embed/>
                  </p:oleObj>
                </mc:Choice>
                <mc:Fallback>
                  <p:oleObj name="Equation" r:id="rId7" imgW="469900" imgH="622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88"/>
                          <a:ext cx="2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3352800" y="4648200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5" name="Equation" r:id="rId9" imgW="469900" imgH="622300" progId="Equation.3">
                  <p:embed/>
                </p:oleObj>
              </mc:Choice>
              <mc:Fallback>
                <p:oleObj name="Equation" r:id="rId9" imgW="469900" imgH="622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48200"/>
                        <a:ext cx="35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838200" y="3733800"/>
            <a:ext cx="1501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故得</a:t>
            </a:r>
            <a:endParaRPr lang="zh-CN" altLang="en-US" sz="2800" b="1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914400" y="3429000"/>
          <a:ext cx="58674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6" name="Equation" r:id="rId1" imgW="6045200" imgH="2628900" progId="Equation.3">
                  <p:embed/>
                </p:oleObj>
              </mc:Choice>
              <mc:Fallback>
                <p:oleObj name="Equation" r:id="rId1" imgW="6045200" imgH="2628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58674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6781800" y="4495800"/>
          <a:ext cx="205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7" name="Equation" r:id="rId3" imgW="2286000" imgH="546100" progId="Equation.3">
                  <p:embed/>
                </p:oleObj>
              </mc:Choice>
              <mc:Fallback>
                <p:oleObj name="Equation" r:id="rId3" imgW="22860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95800"/>
                        <a:ext cx="2057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25" name="Group 5"/>
          <p:cNvGrpSpPr/>
          <p:nvPr/>
        </p:nvGrpSpPr>
        <p:grpSpPr bwMode="auto">
          <a:xfrm>
            <a:off x="914400" y="685800"/>
            <a:ext cx="6972300" cy="2628900"/>
            <a:chOff x="576" y="432"/>
            <a:chExt cx="4392" cy="1656"/>
          </a:xfrm>
        </p:grpSpPr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576" y="1056"/>
              <a:ext cx="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于是有</a:t>
              </a:r>
              <a:endParaRPr lang="zh-CN" altLang="en-US" sz="2800" b="1"/>
            </a:p>
          </p:txBody>
        </p:sp>
        <p:graphicFrame>
          <p:nvGraphicFramePr>
            <p:cNvPr id="81927" name="Object 7"/>
            <p:cNvGraphicFramePr>
              <a:graphicFrameLocks noChangeAspect="1"/>
            </p:cNvGraphicFramePr>
            <p:nvPr/>
          </p:nvGraphicFramePr>
          <p:xfrm>
            <a:off x="1440" y="432"/>
            <a:ext cx="2752" cy="1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88" name="Equation" r:id="rId5" imgW="4368800" imgH="2628900" progId="Equation.3">
                    <p:embed/>
                  </p:oleObj>
                </mc:Choice>
                <mc:Fallback>
                  <p:oleObj name="Equation" r:id="rId5" imgW="4368800" imgH="2628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432"/>
                          <a:ext cx="2752" cy="1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8" name="Object 8"/>
            <p:cNvGraphicFramePr>
              <a:graphicFrameLocks noChangeAspect="1"/>
            </p:cNvGraphicFramePr>
            <p:nvPr/>
          </p:nvGraphicFramePr>
          <p:xfrm>
            <a:off x="4176" y="1104"/>
            <a:ext cx="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89" name="Equation" r:id="rId7" imgW="1257300" imgH="469900" progId="Equation.3">
                    <p:embed/>
                  </p:oleObj>
                </mc:Choice>
                <mc:Fallback>
                  <p:oleObj name="Equation" r:id="rId7" imgW="1257300" imgH="469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04"/>
                          <a:ext cx="7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9" name="Object 9"/>
            <p:cNvGraphicFramePr>
              <a:graphicFrameLocks noChangeAspect="1"/>
            </p:cNvGraphicFramePr>
            <p:nvPr/>
          </p:nvGraphicFramePr>
          <p:xfrm>
            <a:off x="1584" y="432"/>
            <a:ext cx="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0" name="Equation" r:id="rId9" imgW="469900" imgH="622300" progId="Equation.3">
                    <p:embed/>
                  </p:oleObj>
                </mc:Choice>
                <mc:Fallback>
                  <p:oleObj name="Equation" r:id="rId9" imgW="469900" imgH="622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32"/>
                          <a:ext cx="2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2771140" y="3429000"/>
          <a:ext cx="35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1" name="Equation" r:id="rId11" imgW="469900" imgH="622300" progId="Equation.3">
                  <p:embed/>
                </p:oleObj>
              </mc:Choice>
              <mc:Fallback>
                <p:oleObj name="Equation" r:id="rId11" imgW="469900" imgH="622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140" y="3429000"/>
                        <a:ext cx="35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定理３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 行列式等于它的任一行（列）的各元素与其对应的代数余子式乘积之和，即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074738" y="2754313"/>
          <a:ext cx="469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0" name="Equation" r:id="rId1" imgW="4699000" imgH="431800" progId="Equation.3">
                  <p:embed/>
                </p:oleObj>
              </mc:Choice>
              <mc:Fallback>
                <p:oleObj name="Equation" r:id="rId1" imgW="4699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754313"/>
                        <a:ext cx="469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6096000" y="2795588"/>
          <a:ext cx="1981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1" name="Equation" r:id="rId3" imgW="1981200" imgH="406400" progId="Equation.3">
                  <p:embed/>
                </p:oleObj>
              </mc:Choice>
              <mc:Fallback>
                <p:oleObj name="Equation" r:id="rId3" imgW="19812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95588"/>
                        <a:ext cx="1981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914400" y="3276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143000" y="3629025"/>
          <a:ext cx="7319963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Equation" r:id="rId5" imgW="8559800" imgH="2590800" progId="Equation.3">
                  <p:embed/>
                </p:oleObj>
              </mc:Choice>
              <mc:Fallback>
                <p:oleObj name="Equation" r:id="rId5" imgW="8559800" imgH="259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29025"/>
                        <a:ext cx="7319963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762000"/>
            <a:ext cx="7562850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r>
              <a:rPr lang="zh-CN" altLang="en-US" sz="4000">
                <a:solidFill>
                  <a:srgbClr val="3333FF"/>
                </a:solidFill>
              </a:rPr>
              <a:t>二、行列式按行（列）展开法则</a:t>
            </a:r>
            <a:endParaRPr lang="zh-CN" altLang="en-US" sz="4000">
              <a:solidFill>
                <a:srgbClr val="3333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utoUpdateAnimBg="0"/>
      <p:bldP spid="8294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143000" y="912813"/>
          <a:ext cx="2600325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9" name="公式" r:id="rId1" imgW="3187700" imgH="2768600" progId="Equation.3">
                  <p:embed/>
                </p:oleObj>
              </mc:Choice>
              <mc:Fallback>
                <p:oleObj name="公式" r:id="rId1" imgW="3187700" imgH="276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2813"/>
                        <a:ext cx="2600325" cy="251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4038600" y="912813"/>
          <a:ext cx="2590800" cy="251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0" name="公式" r:id="rId3" imgW="3175000" imgH="2768600" progId="Equation.3">
                  <p:embed/>
                </p:oleObj>
              </mc:Choice>
              <mc:Fallback>
                <p:oleObj name="公式" r:id="rId3" imgW="3175000" imgH="276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12813"/>
                        <a:ext cx="2590800" cy="251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233488" y="3519488"/>
          <a:ext cx="31400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1" name="公式" r:id="rId5" imgW="3848100" imgH="2768600" progId="Equation.3">
                  <p:embed/>
                </p:oleObj>
              </mc:Choice>
              <mc:Fallback>
                <p:oleObj name="公式" r:id="rId5" imgW="3848100" imgH="276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3519488"/>
                        <a:ext cx="314007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4495800" y="4551363"/>
          <a:ext cx="40132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2" name="Equation" r:id="rId7" imgW="4318000" imgH="431800" progId="Equation.3">
                  <p:embed/>
                </p:oleObj>
              </mc:Choice>
              <mc:Fallback>
                <p:oleObj name="Equation" r:id="rId7" imgW="4318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51363"/>
                        <a:ext cx="40132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6553200" y="5187950"/>
          <a:ext cx="1981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3" name="Equation" r:id="rId9" imgW="1981200" imgH="406400" progId="Equation.3">
                  <p:embed/>
                </p:oleObj>
              </mc:Choice>
              <mc:Fallback>
                <p:oleObj name="Equation" r:id="rId9" imgW="19812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187950"/>
                        <a:ext cx="1981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05" name="Group 13"/>
          <p:cNvGrpSpPr/>
          <p:nvPr/>
        </p:nvGrpSpPr>
        <p:grpSpPr bwMode="auto">
          <a:xfrm>
            <a:off x="914400" y="762000"/>
            <a:ext cx="4216400" cy="2730500"/>
            <a:chOff x="576" y="480"/>
            <a:chExt cx="2656" cy="1720"/>
          </a:xfrm>
        </p:grpSpPr>
        <p:sp>
          <p:nvSpPr>
            <p:cNvPr id="84994" name="Text Box 2"/>
            <p:cNvSpPr txBox="1">
              <a:spLocks noChangeArrowheads="1"/>
            </p:cNvSpPr>
            <p:nvPr/>
          </p:nvSpPr>
          <p:spPr bwMode="auto">
            <a:xfrm>
              <a:off x="576" y="480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ea typeface="黑体" panose="02010609060101010101" pitchFamily="2" charset="-122"/>
                </a:rPr>
                <a:t>1</a:t>
              </a:r>
              <a:endParaRPr lang="en-US" altLang="zh-CN" sz="2800" b="1">
                <a:ea typeface="黑体" panose="02010609060101010101" pitchFamily="2" charset="-122"/>
              </a:endParaRPr>
            </a:p>
          </p:txBody>
        </p:sp>
        <p:graphicFrame>
          <p:nvGraphicFramePr>
            <p:cNvPr id="84995" name="Object 3"/>
            <p:cNvGraphicFramePr>
              <a:graphicFrameLocks noChangeAspect="1"/>
            </p:cNvGraphicFramePr>
            <p:nvPr/>
          </p:nvGraphicFramePr>
          <p:xfrm>
            <a:off x="960" y="912"/>
            <a:ext cx="227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2" name="Equation" r:id="rId1" imgW="3606800" imgH="2044700" progId="Equation.3">
                    <p:embed/>
                  </p:oleObj>
                </mc:Choice>
                <mc:Fallback>
                  <p:oleObj name="Equation" r:id="rId1" imgW="3606800" imgH="20447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12"/>
                          <a:ext cx="2272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429000" y="3886200"/>
          <a:ext cx="2971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3" name="Equation" r:id="rId3" imgW="2971800" imgH="2044700" progId="Equation.3">
                  <p:embed/>
                </p:oleObj>
              </mc:Choice>
              <mc:Fallback>
                <p:oleObj name="Equation" r:id="rId3" imgW="29718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2971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7" name="Group 5"/>
          <p:cNvGrpSpPr/>
          <p:nvPr/>
        </p:nvGrpSpPr>
        <p:grpSpPr bwMode="auto">
          <a:xfrm>
            <a:off x="1752600" y="4419600"/>
            <a:ext cx="1524000" cy="965200"/>
            <a:chOff x="1104" y="2784"/>
            <a:chExt cx="960" cy="608"/>
          </a:xfrm>
        </p:grpSpPr>
        <p:grpSp>
          <p:nvGrpSpPr>
            <p:cNvPr id="84998" name="Group 6"/>
            <p:cNvGrpSpPr/>
            <p:nvPr/>
          </p:nvGrpSpPr>
          <p:grpSpPr bwMode="auto">
            <a:xfrm>
              <a:off x="1149" y="3051"/>
              <a:ext cx="862" cy="89"/>
              <a:chOff x="3696" y="2688"/>
              <a:chExt cx="1008" cy="96"/>
            </a:xfrm>
          </p:grpSpPr>
          <p:sp>
            <p:nvSpPr>
              <p:cNvPr id="84999" name="Line 7"/>
              <p:cNvSpPr>
                <a:spLocks noChangeShapeType="1"/>
              </p:cNvSpPr>
              <p:nvPr/>
            </p:nvSpPr>
            <p:spPr bwMode="auto">
              <a:xfrm>
                <a:off x="3696" y="268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5000" name="Line 8"/>
              <p:cNvSpPr>
                <a:spLocks noChangeShapeType="1"/>
              </p:cNvSpPr>
              <p:nvPr/>
            </p:nvSpPr>
            <p:spPr bwMode="auto">
              <a:xfrm>
                <a:off x="3696" y="278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85001" name="Object 9"/>
            <p:cNvGraphicFramePr>
              <a:graphicFrameLocks noChangeAspect="1"/>
            </p:cNvGraphicFramePr>
            <p:nvPr/>
          </p:nvGraphicFramePr>
          <p:xfrm>
            <a:off x="1104" y="2784"/>
            <a:ext cx="9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4" name="Equation" r:id="rId5" imgW="1612900" imgH="431800" progId="Equation.3">
                    <p:embed/>
                  </p:oleObj>
                </mc:Choice>
                <mc:Fallback>
                  <p:oleObj name="Equation" r:id="rId5" imgW="16129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9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2" name="Object 10"/>
            <p:cNvGraphicFramePr>
              <a:graphicFrameLocks noChangeAspect="1"/>
            </p:cNvGraphicFramePr>
            <p:nvPr/>
          </p:nvGraphicFramePr>
          <p:xfrm>
            <a:off x="1285" y="3140"/>
            <a:ext cx="5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5" name="Equation" r:id="rId7" imgW="939165" imgH="431800" progId="Equation.3">
                    <p:embed/>
                  </p:oleObj>
                </mc:Choice>
                <mc:Fallback>
                  <p:oleObj name="Equation" r:id="rId7" imgW="939165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3140"/>
                          <a:ext cx="5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3352800" y="5181600"/>
            <a:ext cx="3352800" cy="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5410200" y="3733800"/>
            <a:ext cx="0" cy="220980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  <p:bldP spid="850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1219200" y="1066800"/>
          <a:ext cx="363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8" name="Equation" r:id="rId1" imgW="3632200" imgH="1511300" progId="Equation.3">
                  <p:embed/>
                </p:oleObj>
              </mc:Choice>
              <mc:Fallback>
                <p:oleObj name="Equation" r:id="rId1" imgW="36322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3632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2895600" y="2971800"/>
          <a:ext cx="182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9" name="Equation" r:id="rId3" imgW="1828800" imgH="1511300" progId="Equation.3">
                  <p:embed/>
                </p:oleObj>
              </mc:Choice>
              <mc:Fallback>
                <p:oleObj name="Equation" r:id="rId3" imgW="18288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1828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193800" y="4724400"/>
          <a:ext cx="269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0" name="Equation" r:id="rId5" imgW="2692400" imgH="977900" progId="Equation.3">
                  <p:embed/>
                </p:oleObj>
              </mc:Choice>
              <mc:Fallback>
                <p:oleObj name="Equation" r:id="rId5" imgW="26924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724400"/>
                        <a:ext cx="2692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3962400" y="47244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1" name="Equation" r:id="rId7" imgW="1676400" imgH="977900" progId="Equation.3">
                  <p:embed/>
                </p:oleObj>
              </mc:Choice>
              <mc:Fallback>
                <p:oleObj name="Equation" r:id="rId7" imgW="16764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24400"/>
                        <a:ext cx="1676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5715000" y="5030788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2" name="Equation" r:id="rId9" imgW="774065" imgH="317500" progId="Equation.3">
                  <p:embed/>
                </p:oleObj>
              </mc:Choice>
              <mc:Fallback>
                <p:oleObj name="Equation" r:id="rId9" imgW="774065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030788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3" name="Group 7"/>
          <p:cNvGrpSpPr/>
          <p:nvPr/>
        </p:nvGrpSpPr>
        <p:grpSpPr bwMode="auto">
          <a:xfrm>
            <a:off x="1295400" y="3276600"/>
            <a:ext cx="1447800" cy="533400"/>
            <a:chOff x="816" y="2064"/>
            <a:chExt cx="912" cy="336"/>
          </a:xfrm>
        </p:grpSpPr>
        <p:grpSp>
          <p:nvGrpSpPr>
            <p:cNvPr id="86024" name="Group 8"/>
            <p:cNvGrpSpPr/>
            <p:nvPr/>
          </p:nvGrpSpPr>
          <p:grpSpPr bwMode="auto">
            <a:xfrm>
              <a:off x="816" y="2352"/>
              <a:ext cx="912" cy="48"/>
              <a:chOff x="3648" y="2496"/>
              <a:chExt cx="912" cy="96"/>
            </a:xfrm>
          </p:grpSpPr>
          <p:sp>
            <p:nvSpPr>
              <p:cNvPr id="86025" name="Line 9"/>
              <p:cNvSpPr>
                <a:spLocks noChangeShapeType="1"/>
              </p:cNvSpPr>
              <p:nvPr/>
            </p:nvSpPr>
            <p:spPr bwMode="auto">
              <a:xfrm>
                <a:off x="3648" y="2496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026" name="Line 10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86027" name="Object 11"/>
            <p:cNvGraphicFramePr>
              <a:graphicFrameLocks noChangeAspect="1"/>
            </p:cNvGraphicFramePr>
            <p:nvPr/>
          </p:nvGraphicFramePr>
          <p:xfrm>
            <a:off x="1008" y="2064"/>
            <a:ext cx="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63" name="Equation" r:id="rId11" imgW="825500" imgH="419100" progId="Equation.3">
                    <p:embed/>
                  </p:oleObj>
                </mc:Choice>
                <mc:Fallback>
                  <p:oleObj name="Equation" r:id="rId11" imgW="825500" imgH="419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064"/>
                          <a:ext cx="5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2743200" y="3200400"/>
            <a:ext cx="2133600" cy="0"/>
          </a:xfrm>
          <a:prstGeom prst="line">
            <a:avLst/>
          </a:prstGeom>
          <a:noFill/>
          <a:ln w="28575" cap="rnd">
            <a:solidFill>
              <a:srgbClr val="3333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4572000" y="2895600"/>
            <a:ext cx="0" cy="167640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8" grpId="0" animBg="1"/>
      <p:bldP spid="860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914400" y="39417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1752600" y="39624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用数学归纳法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1338263" y="4564063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2" name="Equation" r:id="rId1" imgW="2565400" imgH="977900" progId="Equation.3">
                  <p:embed/>
                </p:oleObj>
              </mc:Choice>
              <mc:Fallback>
                <p:oleObj name="Equation" r:id="rId1" imgW="25654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564063"/>
                        <a:ext cx="256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4005263" y="4873625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3" name="Equation" r:id="rId3" imgW="1384300" imgH="419100" progId="Equation.3">
                  <p:embed/>
                </p:oleObj>
              </mc:Choice>
              <mc:Fallback>
                <p:oleObj name="Equation" r:id="rId3" imgW="13843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4873625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5549900" y="4852988"/>
          <a:ext cx="22225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4" name="Equation" r:id="rId5" imgW="2387600" imgH="762000" progId="Equation.3">
                  <p:embed/>
                </p:oleObj>
              </mc:Choice>
              <mc:Fallback>
                <p:oleObj name="Equation" r:id="rId5" imgW="2387600" imgH="76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4852988"/>
                        <a:ext cx="22225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1301750" y="5680075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5" name="Equation" r:id="rId7" imgW="4191000" imgH="431800" progId="Equation.3">
                  <p:embed/>
                </p:oleObj>
              </mc:Choice>
              <mc:Fallback>
                <p:oleObj name="Equation" r:id="rId7" imgW="41910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5680075"/>
                        <a:ext cx="419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57" name="Group 17"/>
          <p:cNvGrpSpPr/>
          <p:nvPr/>
        </p:nvGrpSpPr>
        <p:grpSpPr bwMode="auto">
          <a:xfrm>
            <a:off x="914400" y="776288"/>
            <a:ext cx="7540625" cy="3082925"/>
            <a:chOff x="576" y="489"/>
            <a:chExt cx="4750" cy="1942"/>
          </a:xfrm>
        </p:grpSpPr>
        <p:sp>
          <p:nvSpPr>
            <p:cNvPr id="87042" name="Text Box 2"/>
            <p:cNvSpPr txBox="1">
              <a:spLocks noChangeArrowheads="1"/>
            </p:cNvSpPr>
            <p:nvPr/>
          </p:nvSpPr>
          <p:spPr bwMode="auto">
            <a:xfrm>
              <a:off x="576" y="489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ea typeface="黑体" panose="02010609060101010101" pitchFamily="2" charset="-122"/>
                </a:rPr>
                <a:t>2</a:t>
              </a:r>
              <a:endParaRPr lang="en-US" altLang="zh-CN" sz="2800" b="1">
                <a:ea typeface="黑体" panose="02010609060101010101" pitchFamily="2" charset="-122"/>
              </a:endParaRPr>
            </a:p>
          </p:txBody>
        </p:sp>
        <p:sp>
          <p:nvSpPr>
            <p:cNvPr id="87043" name="Text Box 3"/>
            <p:cNvSpPr txBox="1">
              <a:spLocks noChangeArrowheads="1"/>
            </p:cNvSpPr>
            <p:nvPr/>
          </p:nvSpPr>
          <p:spPr bwMode="auto">
            <a:xfrm>
              <a:off x="1200" y="489"/>
              <a:ext cx="38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证明范德蒙德</a:t>
              </a:r>
              <a:r>
                <a:rPr lang="en-US" altLang="zh-CN" sz="2800" b="1">
                  <a:solidFill>
                    <a:schemeClr val="tx2"/>
                  </a:solidFill>
                </a:rPr>
                <a:t>(Vandermonde)</a:t>
              </a:r>
              <a:r>
                <a:rPr lang="zh-CN" altLang="en-US" sz="2800" b="1">
                  <a:solidFill>
                    <a:schemeClr val="tx2"/>
                  </a:solidFill>
                </a:rPr>
                <a:t>行列式</a:t>
              </a:r>
              <a:endParaRPr lang="zh-CN" altLang="en-US" sz="2800" b="1">
                <a:solidFill>
                  <a:schemeClr val="tx2"/>
                </a:solidFill>
              </a:endParaRPr>
            </a:p>
          </p:txBody>
        </p:sp>
        <p:graphicFrame>
          <p:nvGraphicFramePr>
            <p:cNvPr id="87044" name="Object 4"/>
            <p:cNvGraphicFramePr>
              <a:graphicFrameLocks noChangeAspect="1"/>
            </p:cNvGraphicFramePr>
            <p:nvPr/>
          </p:nvGraphicFramePr>
          <p:xfrm>
            <a:off x="920" y="912"/>
            <a:ext cx="3880" cy="1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6" name="Equation" r:id="rId9" imgW="6616700" imgH="2590800" progId="Equation.3">
                    <p:embed/>
                  </p:oleObj>
                </mc:Choice>
                <mc:Fallback>
                  <p:oleObj name="Equation" r:id="rId9" imgW="6616700" imgH="2590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912"/>
                          <a:ext cx="3880" cy="1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1" name="Object 11"/>
            <p:cNvGraphicFramePr>
              <a:graphicFrameLocks noChangeAspect="1"/>
            </p:cNvGraphicFramePr>
            <p:nvPr/>
          </p:nvGraphicFramePr>
          <p:xfrm>
            <a:off x="5062" y="1562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7" name="Equation" r:id="rId11" imgW="419100" imgH="393700" progId="Equation.3">
                    <p:embed/>
                  </p:oleObj>
                </mc:Choice>
                <mc:Fallback>
                  <p:oleObj name="Equation" r:id="rId11" imgW="419100" imgH="393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1562"/>
                          <a:ext cx="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utoUpdateAnimBg="0"/>
      <p:bldP spid="8704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7" name="Object 1027"/>
          <p:cNvGraphicFramePr>
            <a:graphicFrameLocks noChangeAspect="1"/>
          </p:cNvGraphicFramePr>
          <p:nvPr/>
        </p:nvGraphicFramePr>
        <p:xfrm>
          <a:off x="3352800" y="2438400"/>
          <a:ext cx="502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8" name="Equation" r:id="rId1" imgW="5029200" imgH="1016000" progId="Equation.3">
                  <p:embed/>
                </p:oleObj>
              </mc:Choice>
              <mc:Fallback>
                <p:oleObj name="Equation" r:id="rId1" imgW="5029200" imgH="1016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5029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1028"/>
          <p:cNvGraphicFramePr>
            <a:graphicFrameLocks noChangeAspect="1"/>
          </p:cNvGraphicFramePr>
          <p:nvPr/>
        </p:nvGraphicFramePr>
        <p:xfrm>
          <a:off x="1295400" y="2057400"/>
          <a:ext cx="2057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9" name="Equation" r:id="rId3" imgW="2057400" imgH="1536700" progId="Equation.3">
                  <p:embed/>
                </p:oleObj>
              </mc:Choice>
              <mc:Fallback>
                <p:oleObj name="Equation" r:id="rId3" imgW="2057400" imgH="1536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2057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1029"/>
          <p:cNvSpPr>
            <a:spLocks noChangeArrowheads="1"/>
          </p:cNvSpPr>
          <p:nvPr/>
        </p:nvSpPr>
        <p:spPr bwMode="auto">
          <a:xfrm>
            <a:off x="1600200" y="1447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例如</a:t>
            </a:r>
            <a:endParaRPr lang="zh-CN" altLang="en-US" sz="2800" b="1"/>
          </a:p>
        </p:txBody>
      </p:sp>
      <p:sp>
        <p:nvSpPr>
          <p:cNvPr id="72710" name="Rectangle 1030"/>
          <p:cNvSpPr>
            <a:spLocks noChangeArrowheads="1"/>
          </p:cNvSpPr>
          <p:nvPr/>
        </p:nvSpPr>
        <p:spPr bwMode="auto">
          <a:xfrm>
            <a:off x="1295400" y="2133600"/>
            <a:ext cx="20574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1" name="Line 1031"/>
          <p:cNvSpPr>
            <a:spLocks noChangeShapeType="1"/>
          </p:cNvSpPr>
          <p:nvPr/>
        </p:nvSpPr>
        <p:spPr bwMode="auto">
          <a:xfrm>
            <a:off x="3733800" y="2895600"/>
            <a:ext cx="10668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2" name="Line 1032"/>
          <p:cNvSpPr>
            <a:spLocks noChangeShapeType="1"/>
          </p:cNvSpPr>
          <p:nvPr/>
        </p:nvSpPr>
        <p:spPr bwMode="auto">
          <a:xfrm>
            <a:off x="3733800" y="3429000"/>
            <a:ext cx="1066800" cy="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3" name="Line 1033"/>
          <p:cNvSpPr>
            <a:spLocks noChangeShapeType="1"/>
          </p:cNvSpPr>
          <p:nvPr/>
        </p:nvSpPr>
        <p:spPr bwMode="auto">
          <a:xfrm>
            <a:off x="5334000" y="2895600"/>
            <a:ext cx="1143000" cy="0"/>
          </a:xfrm>
          <a:prstGeom prst="line">
            <a:avLst/>
          </a:prstGeom>
          <a:noFill/>
          <a:ln w="19050">
            <a:solidFill>
              <a:srgbClr val="66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4" name="Line 1034"/>
          <p:cNvSpPr>
            <a:spLocks noChangeShapeType="1"/>
          </p:cNvSpPr>
          <p:nvPr/>
        </p:nvSpPr>
        <p:spPr bwMode="auto">
          <a:xfrm>
            <a:off x="5334000" y="3429000"/>
            <a:ext cx="1143000" cy="0"/>
          </a:xfrm>
          <a:prstGeom prst="line">
            <a:avLst/>
          </a:prstGeom>
          <a:noFill/>
          <a:ln w="19050">
            <a:solidFill>
              <a:srgbClr val="66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5" name="Line 1035"/>
          <p:cNvSpPr>
            <a:spLocks noChangeShapeType="1"/>
          </p:cNvSpPr>
          <p:nvPr/>
        </p:nvSpPr>
        <p:spPr bwMode="auto">
          <a:xfrm>
            <a:off x="6781800" y="2895600"/>
            <a:ext cx="1143000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6" name="Line 1036"/>
          <p:cNvSpPr>
            <a:spLocks noChangeShapeType="1"/>
          </p:cNvSpPr>
          <p:nvPr/>
        </p:nvSpPr>
        <p:spPr bwMode="auto">
          <a:xfrm>
            <a:off x="6934200" y="3429000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2717" name="Object 1037"/>
          <p:cNvGraphicFramePr>
            <a:graphicFrameLocks noChangeAspect="1"/>
          </p:cNvGraphicFramePr>
          <p:nvPr/>
        </p:nvGraphicFramePr>
        <p:xfrm>
          <a:off x="1371600" y="3810000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0" name="Equation" r:id="rId5" imgW="2971800" imgH="431800" progId="Equation.3">
                  <p:embed/>
                </p:oleObj>
              </mc:Choice>
              <mc:Fallback>
                <p:oleObj name="Equation" r:id="rId5" imgW="2971800" imgH="4318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038"/>
          <p:cNvGraphicFramePr>
            <a:graphicFrameLocks noChangeAspect="1"/>
          </p:cNvGraphicFramePr>
          <p:nvPr/>
        </p:nvGraphicFramePr>
        <p:xfrm>
          <a:off x="4343400" y="3810000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1" name="Equation" r:id="rId7" imgW="2959100" imgH="431800" progId="Equation.3">
                  <p:embed/>
                </p:oleObj>
              </mc:Choice>
              <mc:Fallback>
                <p:oleObj name="Equation" r:id="rId7" imgW="2959100" imgH="4318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10000"/>
                        <a:ext cx="295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039"/>
          <p:cNvGraphicFramePr>
            <a:graphicFrameLocks noChangeAspect="1"/>
          </p:cNvGraphicFramePr>
          <p:nvPr/>
        </p:nvGraphicFramePr>
        <p:xfrm>
          <a:off x="1676400" y="4343400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2" name="Equation" r:id="rId9" imgW="2959100" imgH="431800" progId="Equation.3">
                  <p:embed/>
                </p:oleObj>
              </mc:Choice>
              <mc:Fallback>
                <p:oleObj name="Equation" r:id="rId9" imgW="2959100" imgH="4318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95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040"/>
          <p:cNvGraphicFramePr>
            <a:graphicFrameLocks noChangeAspect="1"/>
          </p:cNvGraphicFramePr>
          <p:nvPr/>
        </p:nvGraphicFramePr>
        <p:xfrm>
          <a:off x="1344613" y="5013325"/>
          <a:ext cx="67389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3" name="Equation" r:id="rId11" imgW="69189600" imgH="12192000" progId="Equation.DSMT4">
                  <p:embed/>
                </p:oleObj>
              </mc:Choice>
              <mc:Fallback>
                <p:oleObj name="Equation" r:id="rId11" imgW="69189600" imgH="12192000" progId="Equation.DSMT4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5013325"/>
                        <a:ext cx="673893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Line 1041"/>
          <p:cNvSpPr>
            <a:spLocks noChangeShapeType="1"/>
          </p:cNvSpPr>
          <p:nvPr/>
        </p:nvSpPr>
        <p:spPr bwMode="auto">
          <a:xfrm>
            <a:off x="1447800" y="1981200"/>
            <a:ext cx="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2" name="Line 1042"/>
          <p:cNvSpPr>
            <a:spLocks noChangeShapeType="1"/>
          </p:cNvSpPr>
          <p:nvPr/>
        </p:nvSpPr>
        <p:spPr bwMode="auto">
          <a:xfrm>
            <a:off x="2286000" y="1905000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3" name="Line 1043"/>
          <p:cNvSpPr>
            <a:spLocks noChangeShapeType="1"/>
          </p:cNvSpPr>
          <p:nvPr/>
        </p:nvSpPr>
        <p:spPr bwMode="auto">
          <a:xfrm>
            <a:off x="3048000" y="1905000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5" name="Rectangle 104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4000">
                <a:solidFill>
                  <a:srgbClr val="0000FF"/>
                </a:solidFill>
                <a:latin typeface="Arial Black" panose="020B0A04020102020204" pitchFamily="34" charset="0"/>
              </a:rPr>
              <a:t>一、余子式与代数余子式</a:t>
            </a:r>
            <a:endParaRPr lang="zh-CN" altLang="en-US" sz="400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5220072" y="3140968"/>
            <a:ext cx="3744416" cy="172819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00"/>
                </a:solidFill>
              </a:rPr>
              <a:t>三阶行列式可以用二阶行列式表示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  <p:sp>
        <p:nvSpPr>
          <p:cNvPr id="3" name="椭圆形标注 2"/>
          <p:cNvSpPr/>
          <p:nvPr/>
        </p:nvSpPr>
        <p:spPr>
          <a:xfrm>
            <a:off x="251520" y="2743200"/>
            <a:ext cx="3384376" cy="2990056"/>
          </a:xfrm>
          <a:prstGeom prst="wedgeEllipseCallout">
            <a:avLst>
              <a:gd name="adj1" fmla="val 55057"/>
              <a:gd name="adj2" fmla="val 58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00"/>
                </a:solidFill>
              </a:rPr>
              <a:t>思考题  任意一个行列式是否都可以用较低阶的行列式表示？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utoUpdateAnimBg="0"/>
      <p:bldP spid="72710" grpId="0" animBg="1"/>
      <p:bldP spid="72711" grpId="0" animBg="1"/>
      <p:bldP spid="72712" grpId="0" animBg="1"/>
      <p:bldP spid="72713" grpId="0" animBg="1"/>
      <p:bldP spid="72714" grpId="0" animBg="1"/>
      <p:bldP spid="72715" grpId="0" animBg="1"/>
      <p:bldP spid="72716" grpId="0" animBg="1"/>
      <p:bldP spid="72721" grpId="0" animBg="1"/>
      <p:bldP spid="72722" grpId="0" animBg="1"/>
      <p:bldP spid="72723" grpId="0" animBg="1"/>
      <p:bldP spid="2" grpId="0" animBg="1"/>
      <p:bldP spid="2" grpId="1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990600" y="908050"/>
          <a:ext cx="687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3" name="Equation" r:id="rId1" imgW="6870700" imgH="444500" progId="Equation.3">
                  <p:embed/>
                </p:oleObj>
              </mc:Choice>
              <mc:Fallback>
                <p:oleObj name="Equation" r:id="rId1" imgW="68707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08050"/>
                        <a:ext cx="687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914400" y="1676400"/>
          <a:ext cx="7707313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Equation" r:id="rId3" imgW="8280400" imgH="3136900" progId="Equation.3">
                  <p:embed/>
                </p:oleObj>
              </mc:Choice>
              <mc:Fallback>
                <p:oleObj name="Equation" r:id="rId3" imgW="8280400" imgH="313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707313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927100" y="5029200"/>
          <a:ext cx="768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5" imgW="7531100" imgH="952500" progId="Equation.3">
                  <p:embed/>
                </p:oleObj>
              </mc:Choice>
              <mc:Fallback>
                <p:oleObj name="Equation" r:id="rId5" imgW="75311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029200"/>
                        <a:ext cx="7683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914400" y="3962400"/>
          <a:ext cx="725963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7" name="Equation" r:id="rId1" imgW="7797800" imgH="762000" progId="Equation.3">
                  <p:embed/>
                </p:oleObj>
              </mc:Choice>
              <mc:Fallback>
                <p:oleObj name="Equation" r:id="rId1" imgW="7797800" imgH="76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725963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057400" y="5029200"/>
          <a:ext cx="22240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8" name="Equation" r:id="rId3" imgW="2387600" imgH="762000" progId="Equation.3">
                  <p:embed/>
                </p:oleObj>
              </mc:Choice>
              <mc:Fallback>
                <p:oleObj name="Equation" r:id="rId3" imgW="2387600" imgH="76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22240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914400" y="1066800"/>
          <a:ext cx="752951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9" name="Equation" r:id="rId5" imgW="8089900" imgH="2057400" progId="Equation.3">
                  <p:embed/>
                </p:oleObj>
              </mc:Choice>
              <mc:Fallback>
                <p:oleObj name="Equation" r:id="rId5" imgW="80899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52951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914400" y="2895600"/>
            <a:ext cx="4114800" cy="609600"/>
          </a:xfrm>
          <a:prstGeom prst="wedgeRoundRectCallout">
            <a:avLst>
              <a:gd name="adj1" fmla="val 59875"/>
              <a:gd name="adj2" fmla="val -113542"/>
              <a:gd name="adj3" fmla="val 16667"/>
            </a:avLst>
          </a:prstGeom>
          <a:noFill/>
          <a:ln w="12700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800" b="1" i="1">
                <a:solidFill>
                  <a:schemeClr val="tx2"/>
                </a:solidFill>
              </a:rPr>
              <a:t> n-</a:t>
            </a:r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</a:rPr>
              <a:t>阶范德蒙德行列式</a:t>
            </a:r>
            <a:endParaRPr lang="zh-CN" altLang="en-US" sz="28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900113" y="80645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推论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行列式任一行（列）的元素与另一行（列）的对应元素的代数余子式乘积之和等于零，即</a:t>
            </a:r>
            <a:endParaRPr lang="zh-CN" altLang="en-US" sz="2800" b="1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743075" y="1855788"/>
          <a:ext cx="59451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7" name="公式" r:id="rId1" imgW="5943600" imgH="495300" progId="Equation.3">
                  <p:embed/>
                </p:oleObj>
              </mc:Choice>
              <mc:Fallback>
                <p:oleObj name="公式" r:id="rId1" imgW="59436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855788"/>
                        <a:ext cx="59451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828800" y="3124200"/>
          <a:ext cx="4800600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8" name="Equation" r:id="rId3" imgW="5410200" imgH="3657600" progId="Equation.3">
                  <p:embed/>
                </p:oleObj>
              </mc:Choice>
              <mc:Fallback>
                <p:oleObj name="Equation" r:id="rId3" imgW="5410200" imgH="365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4800600" cy="288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914400" y="24003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600200" y="2476500"/>
          <a:ext cx="6273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Equation" r:id="rId5" imgW="6273800" imgH="495300" progId="Equation.3">
                  <p:embed/>
                </p:oleObj>
              </mc:Choice>
              <mc:Fallback>
                <p:oleObj name="Equation" r:id="rId5" imgW="62738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76500"/>
                        <a:ext cx="6273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1268413" y="1524000"/>
          <a:ext cx="4732337" cy="288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5" name="Equation" r:id="rId1" imgW="5334000" imgH="3657600" progId="Equation.3">
                  <p:embed/>
                </p:oleObj>
              </mc:Choice>
              <mc:Fallback>
                <p:oleObj name="Equation" r:id="rId1" imgW="5334000" imgH="365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524000"/>
                        <a:ext cx="4732337" cy="288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1219200" y="920750"/>
          <a:ext cx="494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6" name="Equation" r:id="rId3" imgW="4940300" imgH="482600" progId="Equation.3">
                  <p:embed/>
                </p:oleObj>
              </mc:Choice>
              <mc:Fallback>
                <p:oleObj name="Equation" r:id="rId3" imgW="4940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20750"/>
                        <a:ext cx="4940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0" name="Group 4"/>
          <p:cNvGrpSpPr/>
          <p:nvPr/>
        </p:nvGrpSpPr>
        <p:grpSpPr bwMode="auto">
          <a:xfrm>
            <a:off x="6400800" y="3124200"/>
            <a:ext cx="1143000" cy="457200"/>
            <a:chOff x="3888" y="1968"/>
            <a:chExt cx="720" cy="288"/>
          </a:xfrm>
        </p:grpSpPr>
        <p:graphicFrame>
          <p:nvGraphicFramePr>
            <p:cNvPr id="91141" name="Object 5"/>
            <p:cNvGraphicFramePr>
              <a:graphicFrameLocks noChangeAspect="1"/>
            </p:cNvGraphicFramePr>
            <p:nvPr/>
          </p:nvGraphicFramePr>
          <p:xfrm>
            <a:off x="3968" y="2023"/>
            <a:ext cx="55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7" name="Equation" r:id="rId5" imgW="1091565" imgH="444500" progId="Equation.3">
                    <p:embed/>
                  </p:oleObj>
                </mc:Choice>
                <mc:Fallback>
                  <p:oleObj name="Equation" r:id="rId5" imgW="1091565" imgH="444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023"/>
                          <a:ext cx="55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2" name="AutoShape 6"/>
            <p:cNvSpPr>
              <a:spLocks noChangeArrowheads="1"/>
            </p:cNvSpPr>
            <p:nvPr/>
          </p:nvSpPr>
          <p:spPr bwMode="auto">
            <a:xfrm>
              <a:off x="3888" y="1968"/>
              <a:ext cx="720" cy="288"/>
            </a:xfrm>
            <a:prstGeom prst="wedgeRoundRectCallout">
              <a:avLst>
                <a:gd name="adj1" fmla="val -101944"/>
                <a:gd name="adj2" fmla="val 15625"/>
                <a:gd name="adj3" fmla="val 16667"/>
              </a:avLst>
            </a:prstGeom>
            <a:noFill/>
            <a:ln w="127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</p:grpSp>
      <p:grpSp>
        <p:nvGrpSpPr>
          <p:cNvPr id="91143" name="Group 7"/>
          <p:cNvGrpSpPr/>
          <p:nvPr/>
        </p:nvGrpSpPr>
        <p:grpSpPr bwMode="auto">
          <a:xfrm>
            <a:off x="6400800" y="2286000"/>
            <a:ext cx="1143000" cy="457200"/>
            <a:chOff x="3888" y="1440"/>
            <a:chExt cx="720" cy="288"/>
          </a:xfrm>
        </p:grpSpPr>
        <p:graphicFrame>
          <p:nvGraphicFramePr>
            <p:cNvPr id="91144" name="Object 8"/>
            <p:cNvGraphicFramePr>
              <a:graphicFrameLocks noChangeAspect="1"/>
            </p:cNvGraphicFramePr>
            <p:nvPr/>
          </p:nvGraphicFramePr>
          <p:xfrm>
            <a:off x="4032" y="1495"/>
            <a:ext cx="52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68" name="Equation" r:id="rId7" imgW="1040765" imgH="444500" progId="Equation.3">
                    <p:embed/>
                  </p:oleObj>
                </mc:Choice>
                <mc:Fallback>
                  <p:oleObj name="Equation" r:id="rId7" imgW="1040765" imgH="444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95"/>
                          <a:ext cx="52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5" name="AutoShape 9"/>
            <p:cNvSpPr>
              <a:spLocks noChangeArrowheads="1"/>
            </p:cNvSpPr>
            <p:nvPr/>
          </p:nvSpPr>
          <p:spPr bwMode="auto">
            <a:xfrm>
              <a:off x="3888" y="1440"/>
              <a:ext cx="720" cy="288"/>
            </a:xfrm>
            <a:prstGeom prst="wedgeRoundRectCallout">
              <a:avLst>
                <a:gd name="adj1" fmla="val -101944"/>
                <a:gd name="adj2" fmla="val 15625"/>
                <a:gd name="adj3" fmla="val 16667"/>
              </a:avLst>
            </a:prstGeom>
            <a:noFill/>
            <a:ln w="127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</p:grp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990600" y="4391025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9" name="Equation" r:id="rId9" imgW="1637665" imgH="431800" progId="Equation.3">
                  <p:embed/>
                </p:oleObj>
              </mc:Choice>
              <mc:Fallback>
                <p:oleObj name="Equation" r:id="rId9" imgW="1637665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91025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1600200" y="4953000"/>
          <a:ext cx="6400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0" name="Equation" r:id="rId11" imgW="6172200" imgH="469900" progId="Equation.3">
                  <p:embed/>
                </p:oleObj>
              </mc:Choice>
              <mc:Fallback>
                <p:oleObj name="Equation" r:id="rId11" imgW="61722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6400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914400" y="557688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同理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2000250" y="5657850"/>
          <a:ext cx="5827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1" name="Equation" r:id="rId13" imgW="6159500" imgH="469900" progId="Equation.3">
                  <p:embed/>
                </p:oleObj>
              </mc:Choice>
              <mc:Fallback>
                <p:oleObj name="Equation" r:id="rId13" imgW="61595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657850"/>
                        <a:ext cx="5827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55" name="Group 19"/>
          <p:cNvGrpSpPr/>
          <p:nvPr/>
        </p:nvGrpSpPr>
        <p:grpSpPr bwMode="auto">
          <a:xfrm>
            <a:off x="7543800" y="2514600"/>
            <a:ext cx="1046163" cy="762000"/>
            <a:chOff x="4752" y="1584"/>
            <a:chExt cx="659" cy="480"/>
          </a:xfrm>
        </p:grpSpPr>
        <p:grpSp>
          <p:nvGrpSpPr>
            <p:cNvPr id="91156" name="Group 20"/>
            <p:cNvGrpSpPr/>
            <p:nvPr/>
          </p:nvGrpSpPr>
          <p:grpSpPr bwMode="auto">
            <a:xfrm>
              <a:off x="4752" y="1584"/>
              <a:ext cx="144" cy="480"/>
              <a:chOff x="4752" y="1584"/>
              <a:chExt cx="144" cy="480"/>
            </a:xfrm>
          </p:grpSpPr>
          <p:sp>
            <p:nvSpPr>
              <p:cNvPr id="91157" name="Line 21"/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144" cy="24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8" name="Line 22"/>
              <p:cNvSpPr>
                <a:spLocks noChangeShapeType="1"/>
              </p:cNvSpPr>
              <p:nvPr/>
            </p:nvSpPr>
            <p:spPr bwMode="auto">
              <a:xfrm flipV="1">
                <a:off x="4752" y="1776"/>
                <a:ext cx="144" cy="288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1159" name="Text Box 23"/>
            <p:cNvSpPr txBox="1">
              <a:spLocks noChangeArrowheads="1"/>
            </p:cNvSpPr>
            <p:nvPr/>
          </p:nvSpPr>
          <p:spPr bwMode="auto">
            <a:xfrm>
              <a:off x="4848" y="1632"/>
              <a:ext cx="5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tx2"/>
                  </a:solidFill>
                </a:rPr>
                <a:t>相同</a:t>
              </a:r>
              <a:endParaRPr lang="zh-CN" altLang="en-US" sz="2800" b="1">
                <a:solidFill>
                  <a:schemeClr val="tx2"/>
                </a:solidFill>
              </a:endParaRPr>
            </a:p>
          </p:txBody>
        </p:sp>
      </p:grp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4191000" y="3581400"/>
            <a:ext cx="1600200" cy="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8" grpId="0" autoUpdateAnimBg="0"/>
      <p:bldP spid="911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58850" y="744538"/>
            <a:ext cx="5099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anose="02010609060101010101" pitchFamily="2" charset="-122"/>
              </a:rPr>
              <a:t>关于代数余子式的重要性质</a:t>
            </a:r>
            <a:endParaRPr lang="zh-CN" altLang="en-US" sz="32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746250" y="1676400"/>
          <a:ext cx="448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5" name="Equation" r:id="rId1" imgW="4483100" imgH="977900" progId="Equation.3">
                  <p:embed/>
                </p:oleObj>
              </mc:Choice>
              <mc:Fallback>
                <p:oleObj name="Equation" r:id="rId1" imgW="44831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676400"/>
                        <a:ext cx="448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663700" y="3124200"/>
          <a:ext cx="453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6" name="Equation" r:id="rId3" imgW="4533900" imgH="977900" progId="Equation.3">
                  <p:embed/>
                </p:oleObj>
              </mc:Choice>
              <mc:Fallback>
                <p:oleObj name="Equation" r:id="rId3" imgW="45339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124200"/>
                        <a:ext cx="453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676400" y="4724400"/>
          <a:ext cx="3581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7" name="Equation" r:id="rId5" imgW="3581400" imgH="977900" progId="Equation.3">
                  <p:embed/>
                </p:oleObj>
              </mc:Choice>
              <mc:Fallback>
                <p:oleObj name="Equation" r:id="rId5" imgW="35814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3581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2"/>
          <p:cNvGrpSpPr/>
          <p:nvPr/>
        </p:nvGrpSpPr>
        <p:grpSpPr bwMode="auto">
          <a:xfrm>
            <a:off x="936625" y="935038"/>
            <a:ext cx="5437188" cy="1485900"/>
            <a:chOff x="590" y="589"/>
            <a:chExt cx="3425" cy="936"/>
          </a:xfrm>
        </p:grpSpPr>
        <p:sp>
          <p:nvSpPr>
            <p:cNvPr id="93187" name="Text Box 3"/>
            <p:cNvSpPr txBox="1">
              <a:spLocks noChangeArrowheads="1"/>
            </p:cNvSpPr>
            <p:nvPr/>
          </p:nvSpPr>
          <p:spPr bwMode="auto">
            <a:xfrm>
              <a:off x="590" y="873"/>
              <a:ext cx="20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anose="02010609060101010101" pitchFamily="2" charset="-122"/>
                </a:rPr>
                <a:t>例３</a:t>
              </a:r>
              <a:r>
                <a:rPr lang="zh-CN" altLang="en-US" sz="2800" b="1"/>
                <a:t>   计算行列式</a:t>
              </a:r>
              <a:endParaRPr lang="zh-CN" altLang="en-US" b="1"/>
            </a:p>
          </p:txBody>
        </p:sp>
        <p:graphicFrame>
          <p:nvGraphicFramePr>
            <p:cNvPr id="93188" name="Object 4"/>
            <p:cNvGraphicFramePr>
              <a:graphicFrameLocks noChangeAspect="1"/>
            </p:cNvGraphicFramePr>
            <p:nvPr/>
          </p:nvGraphicFramePr>
          <p:xfrm>
            <a:off x="2487" y="589"/>
            <a:ext cx="152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91" name="公式" r:id="rId1" imgW="2654300" imgH="1625600" progId="Equation.3">
                    <p:embed/>
                  </p:oleObj>
                </mc:Choice>
                <mc:Fallback>
                  <p:oleObj name="公式" r:id="rId1" imgW="2654300" imgH="1625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589"/>
                          <a:ext cx="152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914400" y="2743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b="1">
              <a:ea typeface="黑体" panose="02010609060101010101" pitchFamily="2" charset="-122"/>
            </a:endParaRPr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854200" y="3651250"/>
          <a:ext cx="19780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2" name="Equation" r:id="rId3" imgW="2133600" imgH="977900" progId="Equation.3">
                  <p:embed/>
                </p:oleObj>
              </mc:Choice>
              <mc:Fallback>
                <p:oleObj name="Equation" r:id="rId3" imgW="21336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651250"/>
                        <a:ext cx="19780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2209800" y="4953000"/>
          <a:ext cx="7731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3" name="Equation" r:id="rId5" imgW="774065" imgH="317500" progId="Equation.3">
                  <p:embed/>
                </p:oleObj>
              </mc:Choice>
              <mc:Fallback>
                <p:oleObj name="Equation" r:id="rId5" imgW="774065" imgH="31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7731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752600" y="27432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</a:rPr>
              <a:t>按第一行展开，得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3886200" y="3657600"/>
          <a:ext cx="11890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4" name="Equation" r:id="rId7" imgW="1282700" imgH="977900" progId="Equation.3">
                  <p:embed/>
                </p:oleObj>
              </mc:Choice>
              <mc:Fallback>
                <p:oleObj name="Equation" r:id="rId7" imgW="12827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118903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5129213" y="3657600"/>
          <a:ext cx="14239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5" name="Equation" r:id="rId9" imgW="1536700" imgH="977900" progId="Equation.3">
                  <p:embed/>
                </p:oleObj>
              </mc:Choice>
              <mc:Fallback>
                <p:oleObj name="Equation" r:id="rId9" imgW="15367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213" y="3657600"/>
                        <a:ext cx="14239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utoUpdateAnimBg="0"/>
      <p:bldP spid="9319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4116388" y="762000"/>
          <a:ext cx="3556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2" name="Equation" r:id="rId1" imgW="3556000" imgH="2578100" progId="Equation.3">
                  <p:embed/>
                </p:oleObj>
              </mc:Choice>
              <mc:Fallback>
                <p:oleObj name="Equation" r:id="rId1" imgW="3556000" imgH="2578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762000"/>
                        <a:ext cx="35560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914400" y="1760538"/>
            <a:ext cx="296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例４</a:t>
            </a:r>
            <a:r>
              <a:rPr lang="zh-CN" altLang="en-US" sz="2800" b="1"/>
              <a:t>   计算行列式</a:t>
            </a:r>
            <a:endParaRPr lang="zh-CN" altLang="en-US" sz="2800" b="1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b="1">
              <a:ea typeface="黑体" panose="02010609060101010101" pitchFamily="2" charset="-122"/>
            </a:endParaRP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828800" y="3517900"/>
          <a:ext cx="3556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3" name="Equation" r:id="rId3" imgW="3556000" imgH="2578100" progId="Equation.3">
                  <p:embed/>
                </p:oleObj>
              </mc:Choice>
              <mc:Fallback>
                <p:oleObj name="Equation" r:id="rId3" imgW="3556000" imgH="2578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17900"/>
                        <a:ext cx="35560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Line 6"/>
          <p:cNvSpPr>
            <a:spLocks noChangeShapeType="1"/>
          </p:cNvSpPr>
          <p:nvPr/>
        </p:nvSpPr>
        <p:spPr bwMode="auto">
          <a:xfrm>
            <a:off x="2266950" y="4267200"/>
            <a:ext cx="33528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4705350" y="3352800"/>
            <a:ext cx="19050" cy="30480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4" grpId="0" animBg="1"/>
      <p:bldP spid="942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914400" y="3581400"/>
          <a:ext cx="2768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1" name="Equation" r:id="rId1" imgW="2768600" imgH="1511300" progId="Equation.3">
                  <p:embed/>
                </p:oleObj>
              </mc:Choice>
              <mc:Fallback>
                <p:oleObj name="Equation" r:id="rId1" imgW="27686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2768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3733800" y="3810000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2" name="Equation" r:id="rId3" imgW="2882900" imgH="977900" progId="Equation.3">
                  <p:embed/>
                </p:oleObj>
              </mc:Choice>
              <mc:Fallback>
                <p:oleObj name="Equation" r:id="rId3" imgW="28829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0"/>
                        <a:ext cx="288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1295400" y="5486400"/>
          <a:ext cx="3644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3" name="Equation" r:id="rId5" imgW="3644900" imgH="406400" progId="Equation.3">
                  <p:embed/>
                </p:oleObj>
              </mc:Choice>
              <mc:Fallback>
                <p:oleObj name="Equation" r:id="rId5" imgW="36449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86400"/>
                        <a:ext cx="3644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019800" y="1295400"/>
          <a:ext cx="2628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4" name="Equation" r:id="rId7" imgW="2628900" imgH="1511300" progId="Equation.3">
                  <p:embed/>
                </p:oleObj>
              </mc:Choice>
              <mc:Fallback>
                <p:oleObj name="Equation" r:id="rId7" imgW="26289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295400"/>
                        <a:ext cx="2628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914400" y="990600"/>
          <a:ext cx="3733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5" name="Equation" r:id="rId9" imgW="3848100" imgH="2044700" progId="Equation.3">
                  <p:embed/>
                </p:oleObj>
              </mc:Choice>
              <mc:Fallback>
                <p:oleObj name="Equation" r:id="rId9" imgW="3848100" imgH="204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3733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2203450" y="1219200"/>
            <a:ext cx="26670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H="1">
            <a:off x="2514600" y="838200"/>
            <a:ext cx="6350" cy="22098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5241" name="Group 9"/>
          <p:cNvGrpSpPr/>
          <p:nvPr/>
        </p:nvGrpSpPr>
        <p:grpSpPr bwMode="auto">
          <a:xfrm>
            <a:off x="4648200" y="1600200"/>
            <a:ext cx="1371600" cy="914400"/>
            <a:chOff x="2928" y="1008"/>
            <a:chExt cx="864" cy="576"/>
          </a:xfrm>
        </p:grpSpPr>
        <p:graphicFrame>
          <p:nvGraphicFramePr>
            <p:cNvPr id="95242" name="Object 10"/>
            <p:cNvGraphicFramePr>
              <a:graphicFrameLocks noChangeAspect="1"/>
            </p:cNvGraphicFramePr>
            <p:nvPr/>
          </p:nvGraphicFramePr>
          <p:xfrm>
            <a:off x="3101" y="1351"/>
            <a:ext cx="46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6" name="Equation" r:id="rId11" imgW="825500" imgH="431800" progId="Equation.3">
                    <p:embed/>
                  </p:oleObj>
                </mc:Choice>
                <mc:Fallback>
                  <p:oleObj name="Equation" r:id="rId11" imgW="82550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" y="1351"/>
                          <a:ext cx="46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243" name="Group 11"/>
            <p:cNvGrpSpPr/>
            <p:nvPr/>
          </p:nvGrpSpPr>
          <p:grpSpPr bwMode="auto">
            <a:xfrm>
              <a:off x="2971" y="1255"/>
              <a:ext cx="778" cy="82"/>
              <a:chOff x="3696" y="3456"/>
              <a:chExt cx="864" cy="96"/>
            </a:xfrm>
          </p:grpSpPr>
          <p:sp>
            <p:nvSpPr>
              <p:cNvPr id="95244" name="Line 12"/>
              <p:cNvSpPr>
                <a:spLocks noChangeShapeType="1"/>
              </p:cNvSpPr>
              <p:nvPr/>
            </p:nvSpPr>
            <p:spPr bwMode="auto">
              <a:xfrm>
                <a:off x="3696" y="34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45" name="Line 13"/>
              <p:cNvSpPr>
                <a:spLocks noChangeShapeType="1"/>
              </p:cNvSpPr>
              <p:nvPr/>
            </p:nvSpPr>
            <p:spPr bwMode="auto">
              <a:xfrm>
                <a:off x="3696" y="3552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95246" name="Object 14"/>
            <p:cNvGraphicFramePr>
              <a:graphicFrameLocks noChangeAspect="1"/>
            </p:cNvGraphicFramePr>
            <p:nvPr/>
          </p:nvGraphicFramePr>
          <p:xfrm>
            <a:off x="2928" y="1008"/>
            <a:ext cx="86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67" name="Equation" r:id="rId13" imgW="1524000" imgH="419100" progId="Equation.3">
                    <p:embed/>
                  </p:oleObj>
                </mc:Choice>
                <mc:Fallback>
                  <p:oleObj name="Equation" r:id="rId13" imgW="1524000" imgH="419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008"/>
                          <a:ext cx="86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7" name="Line 15"/>
          <p:cNvSpPr>
            <a:spLocks noChangeShapeType="1"/>
          </p:cNvSpPr>
          <p:nvPr/>
        </p:nvSpPr>
        <p:spPr bwMode="auto">
          <a:xfrm>
            <a:off x="1524000" y="3810000"/>
            <a:ext cx="22860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2057400" y="3581400"/>
            <a:ext cx="0" cy="15240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 animBg="1"/>
      <p:bldP spid="95240" grpId="0" animBg="1"/>
      <p:bldP spid="95247" grpId="0" animBg="1"/>
      <p:bldP spid="952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838200" y="16002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        1.  </a:t>
            </a:r>
            <a:r>
              <a:rPr lang="zh-CN" altLang="en-US" sz="2800" b="1">
                <a:solidFill>
                  <a:schemeClr val="tx2"/>
                </a:solidFill>
              </a:rPr>
              <a:t>行列式按行（列）展开法则是把高阶行列式的计算化为低阶行列式计算的重要工具</a:t>
            </a:r>
            <a:r>
              <a:rPr lang="en-US" altLang="zh-CN" sz="2800" b="1">
                <a:solidFill>
                  <a:schemeClr val="tx2"/>
                </a:solidFill>
              </a:rPr>
              <a:t>.</a:t>
            </a:r>
            <a:r>
              <a:rPr lang="en-US" altLang="zh-CN" sz="2800" b="1">
                <a:solidFill>
                  <a:schemeClr val="bg2"/>
                </a:solidFill>
              </a:rPr>
              <a:t> 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676400" y="2667000"/>
          <a:ext cx="482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7" name="Equation" r:id="rId1" imgW="4826000" imgH="977900" progId="Equation.3">
                  <p:embed/>
                </p:oleObj>
              </mc:Choice>
              <mc:Fallback>
                <p:oleObj name="Equation" r:id="rId1" imgW="48260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82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968500" y="3810000"/>
          <a:ext cx="453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Equation" r:id="rId3" imgW="4533900" imgH="977900" progId="Equation.3">
                  <p:embed/>
                </p:oleObj>
              </mc:Choice>
              <mc:Fallback>
                <p:oleObj name="Equation" r:id="rId3" imgW="45339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810000"/>
                        <a:ext cx="453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828800" y="5118100"/>
          <a:ext cx="3581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Equation" r:id="rId5" imgW="3581400" imgH="977900" progId="Equation.3">
                  <p:embed/>
                </p:oleObj>
              </mc:Choice>
              <mc:Fallback>
                <p:oleObj name="Equation" r:id="rId5" imgW="35814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18100"/>
                        <a:ext cx="3581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4000">
                <a:solidFill>
                  <a:srgbClr val="0000FF"/>
                </a:solidFill>
              </a:rPr>
              <a:t>三、小结</a:t>
            </a:r>
            <a:endParaRPr lang="zh-CN" altLang="en-US" sz="40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1722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ea typeface="黑体" panose="02010609060101010101" pitchFamily="2" charset="-122"/>
              </a:rPr>
              <a:t>思考题</a:t>
            </a:r>
            <a:endParaRPr lang="zh-CN" altLang="en-US" sz="40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905000" y="16764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1" name="Equation" r:id="rId1" imgW="2019300" imgH="393700" progId="Equation.3">
                  <p:embed/>
                </p:oleObj>
              </mc:Choice>
              <mc:Fallback>
                <p:oleObj name="Equation" r:id="rId1" imgW="20193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2438400" y="2286000"/>
          <a:ext cx="32258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2" name="Equation" r:id="rId3" imgW="3225800" imgH="2578100" progId="Equation.3">
                  <p:embed/>
                </p:oleObj>
              </mc:Choice>
              <mc:Fallback>
                <p:oleObj name="Equation" r:id="rId3" imgW="3225800" imgH="2578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32258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838200" y="4953000"/>
            <a:ext cx="556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求第一行各元素的代数余子式之和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2819400" y="5638800"/>
          <a:ext cx="287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3" name="Equation" r:id="rId5" imgW="2870200" imgH="431800" progId="Equation.3">
                  <p:embed/>
                </p:oleObj>
              </mc:Choice>
              <mc:Fallback>
                <p:oleObj name="Equation" r:id="rId5" imgW="2870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0"/>
                        <a:ext cx="287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2"/>
          <p:cNvGrpSpPr/>
          <p:nvPr/>
        </p:nvGrpSpPr>
        <p:grpSpPr bwMode="auto">
          <a:xfrm>
            <a:off x="914400" y="762000"/>
            <a:ext cx="7696200" cy="1425575"/>
            <a:chOff x="576" y="2437"/>
            <a:chExt cx="4848" cy="898"/>
          </a:xfrm>
        </p:grpSpPr>
        <p:sp>
          <p:nvSpPr>
            <p:cNvPr id="73731" name="Text Box 3"/>
            <p:cNvSpPr txBox="1">
              <a:spLocks noChangeArrowheads="1"/>
            </p:cNvSpPr>
            <p:nvPr/>
          </p:nvSpPr>
          <p:spPr bwMode="auto">
            <a:xfrm>
              <a:off x="576" y="2437"/>
              <a:ext cx="484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在    阶行列式中，把元素      所在的第    行和第    列划去后，留下来的            阶行列式叫做元素      的</a:t>
              </a:r>
              <a:r>
                <a:rPr lang="zh-CN" altLang="en-US" sz="2800" b="1">
                  <a:solidFill>
                    <a:srgbClr val="3333FF"/>
                  </a:solidFill>
                </a:rPr>
                <a:t>余子式</a:t>
              </a:r>
              <a:r>
                <a:rPr lang="zh-CN" altLang="en-US" sz="2800" b="1"/>
                <a:t>，记作</a:t>
              </a:r>
              <a:endParaRPr lang="zh-CN" altLang="en-US" sz="2800" b="1"/>
            </a:p>
          </p:txBody>
        </p:sp>
        <p:graphicFrame>
          <p:nvGraphicFramePr>
            <p:cNvPr id="73732" name="Object 4"/>
            <p:cNvGraphicFramePr>
              <a:graphicFrameLocks noChangeAspect="1"/>
            </p:cNvGraphicFramePr>
            <p:nvPr/>
          </p:nvGraphicFramePr>
          <p:xfrm>
            <a:off x="864" y="254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0" name="公式" r:id="rId1" imgW="241300" imgH="254000" progId="Equation.3">
                    <p:embed/>
                  </p:oleObj>
                </mc:Choice>
                <mc:Fallback>
                  <p:oleObj name="公式" r:id="rId1" imgW="241300" imgH="254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54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3" name="Object 5"/>
            <p:cNvGraphicFramePr>
              <a:graphicFrameLocks noChangeAspect="1"/>
            </p:cNvGraphicFramePr>
            <p:nvPr/>
          </p:nvGraphicFramePr>
          <p:xfrm>
            <a:off x="3120" y="2448"/>
            <a:ext cx="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1" name="公式" r:id="rId3" imgW="355600" imgH="494665" progId="Equation.3">
                    <p:embed/>
                  </p:oleObj>
                </mc:Choice>
                <mc:Fallback>
                  <p:oleObj name="公式" r:id="rId3" imgW="355600" imgH="49466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48"/>
                          <a:ext cx="28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4" name="Object 6"/>
            <p:cNvGraphicFramePr>
              <a:graphicFrameLocks noChangeAspect="1"/>
            </p:cNvGraphicFramePr>
            <p:nvPr/>
          </p:nvGraphicFramePr>
          <p:xfrm>
            <a:off x="4416" y="2496"/>
            <a:ext cx="10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2" name="公式" r:id="rId5" imgW="165100" imgH="330200" progId="Equation.3">
                    <p:embed/>
                  </p:oleObj>
                </mc:Choice>
                <mc:Fallback>
                  <p:oleObj name="公式" r:id="rId5" imgW="165100" imgH="330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96"/>
                          <a:ext cx="10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5" name="Object 7"/>
            <p:cNvGraphicFramePr>
              <a:graphicFrameLocks noChangeAspect="1"/>
            </p:cNvGraphicFramePr>
            <p:nvPr/>
          </p:nvGraphicFramePr>
          <p:xfrm>
            <a:off x="5232" y="2496"/>
            <a:ext cx="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3" name="公式" r:id="rId7" imgW="228600" imgH="406400" progId="Equation.3">
                    <p:embed/>
                  </p:oleObj>
                </mc:Choice>
                <mc:Fallback>
                  <p:oleObj name="公式" r:id="rId7" imgW="228600" imgH="406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496"/>
                          <a:ext cx="1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6" name="Object 8"/>
            <p:cNvGraphicFramePr>
              <a:graphicFrameLocks noChangeAspect="1"/>
            </p:cNvGraphicFramePr>
            <p:nvPr/>
          </p:nvGraphicFramePr>
          <p:xfrm>
            <a:off x="2736" y="2736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4" name="公式" r:id="rId9" imgW="749300" imgH="330200" progId="Equation.3">
                    <p:embed/>
                  </p:oleObj>
                </mc:Choice>
                <mc:Fallback>
                  <p:oleObj name="公式" r:id="rId9" imgW="749300" imgH="330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736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7" name="Object 9"/>
            <p:cNvGraphicFramePr>
              <a:graphicFrameLocks noChangeAspect="1"/>
            </p:cNvGraphicFramePr>
            <p:nvPr/>
          </p:nvGraphicFramePr>
          <p:xfrm>
            <a:off x="5127" y="2723"/>
            <a:ext cx="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5" name="公式" r:id="rId11" imgW="355600" imgH="494665" progId="Equation.3">
                    <p:embed/>
                  </p:oleObj>
                </mc:Choice>
                <mc:Fallback>
                  <p:oleObj name="公式" r:id="rId11" imgW="355600" imgH="49466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2723"/>
                          <a:ext cx="28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8" name="Object 10"/>
            <p:cNvGraphicFramePr>
              <a:graphicFrameLocks noChangeAspect="1"/>
            </p:cNvGraphicFramePr>
            <p:nvPr/>
          </p:nvGraphicFramePr>
          <p:xfrm>
            <a:off x="2256" y="3024"/>
            <a:ext cx="4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6" name="公式" r:id="rId12" imgW="673100" imgH="495300" progId="Equation.3">
                    <p:embed/>
                  </p:oleObj>
                </mc:Choice>
                <mc:Fallback>
                  <p:oleObj name="公式" r:id="rId12" imgW="673100" imgH="495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024"/>
                          <a:ext cx="4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9" name="Line 11"/>
            <p:cNvSpPr>
              <a:spLocks noChangeShapeType="1"/>
            </p:cNvSpPr>
            <p:nvPr/>
          </p:nvSpPr>
          <p:spPr bwMode="auto">
            <a:xfrm>
              <a:off x="834" y="3277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914400" y="2286000"/>
          <a:ext cx="321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7" name="Equation" r:id="rId14" imgW="3213100" imgH="546100" progId="Equation.3">
                  <p:embed/>
                </p:oleObj>
              </mc:Choice>
              <mc:Fallback>
                <p:oleObj name="Equation" r:id="rId14" imgW="3213100" imgH="546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3213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1" name="Group 13"/>
          <p:cNvGrpSpPr/>
          <p:nvPr/>
        </p:nvGrpSpPr>
        <p:grpSpPr bwMode="auto">
          <a:xfrm>
            <a:off x="4391025" y="2286000"/>
            <a:ext cx="4752975" cy="525463"/>
            <a:chOff x="1248" y="3676"/>
            <a:chExt cx="2994" cy="331"/>
          </a:xfrm>
        </p:grpSpPr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1248" y="3676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叫做元素       的</a:t>
              </a:r>
              <a:r>
                <a:rPr lang="zh-CN" altLang="en-US" sz="2800" b="1">
                  <a:solidFill>
                    <a:srgbClr val="3333FF"/>
                  </a:solidFill>
                </a:rPr>
                <a:t>代数余子式</a:t>
              </a:r>
              <a:r>
                <a:rPr lang="zh-CN" altLang="en-US" sz="2800" b="1"/>
                <a:t>．</a:t>
              </a:r>
              <a:endParaRPr lang="zh-CN" altLang="en-US" b="1"/>
            </a:p>
          </p:txBody>
        </p:sp>
        <p:graphicFrame>
          <p:nvGraphicFramePr>
            <p:cNvPr id="73743" name="Object 15"/>
            <p:cNvGraphicFramePr>
              <a:graphicFrameLocks noChangeAspect="1"/>
            </p:cNvGraphicFramePr>
            <p:nvPr/>
          </p:nvGraphicFramePr>
          <p:xfrm>
            <a:off x="2256" y="3696"/>
            <a:ext cx="3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08" name="公式" r:id="rId16" imgW="355600" imgH="494665" progId="Equation.3">
                    <p:embed/>
                  </p:oleObj>
                </mc:Choice>
                <mc:Fallback>
                  <p:oleObj name="公式" r:id="rId16" imgW="355600" imgH="49466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696"/>
                          <a:ext cx="33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6972300" y="2895600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876300" y="3048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例如</a:t>
            </a:r>
            <a:endParaRPr lang="zh-CN" altLang="en-US" b="1"/>
          </a:p>
        </p:txBody>
      </p:sp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1403350" y="3213100"/>
          <a:ext cx="3619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9" name="公式" r:id="rId17" imgW="3619500" imgH="2209800" progId="Equation.3">
                  <p:embed/>
                </p:oleObj>
              </mc:Choice>
              <mc:Fallback>
                <p:oleObj name="公式" r:id="rId17" imgW="3619500" imgH="220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3619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2268538" y="4149725"/>
            <a:ext cx="2679700" cy="33338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V="1">
            <a:off x="3924300" y="3213100"/>
            <a:ext cx="0" cy="1981200"/>
          </a:xfrm>
          <a:prstGeom prst="line">
            <a:avLst/>
          </a:prstGeom>
          <a:noFill/>
          <a:ln w="28575">
            <a:solidFill>
              <a:srgbClr val="FF00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54" name="Object 26"/>
          <p:cNvGraphicFramePr>
            <a:graphicFrameLocks noChangeAspect="1"/>
          </p:cNvGraphicFramePr>
          <p:nvPr/>
        </p:nvGraphicFramePr>
        <p:xfrm>
          <a:off x="5448300" y="3429000"/>
          <a:ext cx="3162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0" name="Equation" r:id="rId19" imgW="3162300" imgH="1511300" progId="Equation.3">
                  <p:embed/>
                </p:oleObj>
              </mc:Choice>
              <mc:Fallback>
                <p:oleObj name="Equation" r:id="rId19" imgW="3162300" imgH="1511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429000"/>
                        <a:ext cx="3162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27"/>
          <p:cNvGraphicFramePr>
            <a:graphicFrameLocks noChangeAspect="1"/>
          </p:cNvGraphicFramePr>
          <p:nvPr/>
        </p:nvGraphicFramePr>
        <p:xfrm>
          <a:off x="1371600" y="5562600"/>
          <a:ext cx="262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1" name="Equation" r:id="rId21" imgW="2628900" imgH="508000" progId="Equation.3">
                  <p:embed/>
                </p:oleObj>
              </mc:Choice>
              <mc:Fallback>
                <p:oleObj name="Equation" r:id="rId21" imgW="2628900" imgH="508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62600"/>
                        <a:ext cx="2628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28"/>
          <p:cNvGraphicFramePr>
            <a:graphicFrameLocks noChangeAspect="1"/>
          </p:cNvGraphicFramePr>
          <p:nvPr/>
        </p:nvGraphicFramePr>
        <p:xfrm>
          <a:off x="4038600" y="5638800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2" name="Equation" r:id="rId23" imgW="1269365" imgH="431800" progId="Equation.3">
                  <p:embed/>
                </p:oleObj>
              </mc:Choice>
              <mc:Fallback>
                <p:oleObj name="Equation" r:id="rId23" imgW="1269365" imgH="431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638800"/>
                        <a:ext cx="127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 animBg="1"/>
      <p:bldP spid="73745" grpId="0" autoUpdateAnimBg="0"/>
      <p:bldP spid="73747" grpId="0" animBg="1"/>
      <p:bldP spid="737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2747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ea typeface="黑体" panose="02010609060101010101" pitchFamily="2" charset="-122"/>
              </a:rPr>
              <a:t>思考题解答</a:t>
            </a:r>
            <a:endParaRPr lang="zh-CN" altLang="en-US" sz="40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838200" y="1752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600200" y="1752600"/>
            <a:ext cx="7000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tx2"/>
                </a:solidFill>
              </a:rPr>
              <a:t>第一行各元素的代数余子式之和可以表示成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914400" y="3733800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4" name="Equation" r:id="rId1" imgW="2755900" imgH="431800" progId="Equation.3">
                  <p:embed/>
                </p:oleObj>
              </mc:Choice>
              <mc:Fallback>
                <p:oleObj name="Equation" r:id="rId1" imgW="2755900" imgH="431800" progId="Equation.3">
                  <p:embed/>
                  <p:pic>
                    <p:nvPicPr>
                      <p:cNvPr id="0" name="图片 128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275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3733800" y="2667000"/>
          <a:ext cx="2730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5" name="Equation" r:id="rId3" imgW="2730500" imgH="2578100" progId="Equation.3">
                  <p:embed/>
                </p:oleObj>
              </mc:Choice>
              <mc:Fallback>
                <p:oleObj name="Equation" r:id="rId3" imgW="2730500" imgH="2578100" progId="Equation.3">
                  <p:embed/>
                  <p:pic>
                    <p:nvPicPr>
                      <p:cNvPr id="0" name="图片 128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667000"/>
                        <a:ext cx="2730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6426200" y="3429000"/>
          <a:ext cx="2184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16" name="Equation" r:id="rId5" imgW="2184400" imgH="1054100" progId="Equation.3">
                  <p:embed/>
                </p:oleObj>
              </mc:Choice>
              <mc:Fallback>
                <p:oleObj name="Equation" r:id="rId5" imgW="2184400" imgH="1054100" progId="Equation.3">
                  <p:embed/>
                  <p:pic>
                    <p:nvPicPr>
                      <p:cNvPr id="0" name="图片 128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3429000"/>
                        <a:ext cx="2184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2"/>
          <p:cNvSpPr>
            <a:spLocks noChangeArrowheads="1"/>
          </p:cNvSpPr>
          <p:nvPr/>
        </p:nvSpPr>
        <p:spPr bwMode="auto">
          <a:xfrm>
            <a:off x="266700" y="1157288"/>
            <a:ext cx="2865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设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     元的余子式和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代数余子式依次记作   和    ，求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66700" y="4133850"/>
            <a:ext cx="178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利用</a:t>
            </a: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331913" y="404813"/>
          <a:ext cx="3189287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0" name="Equation" r:id="rId1" imgW="1447800" imgH="927100" progId="Equation.DSMT4">
                  <p:embed/>
                </p:oleObj>
              </mc:Choice>
              <mc:Fallback>
                <p:oleObj name="Equation" r:id="rId1" imgW="1447800" imgH="927100" progId="Equation.DSMT4">
                  <p:embed/>
                  <p:pic>
                    <p:nvPicPr>
                      <p:cNvPr id="0" name="图片 124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4813"/>
                        <a:ext cx="3189287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931728" y="1235393"/>
          <a:ext cx="3651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1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图片 124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728" y="1235393"/>
                        <a:ext cx="3651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5580063" y="1196975"/>
          <a:ext cx="7540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2" name="Equation" r:id="rId5" imgW="342900" imgH="203200" progId="Equation.DSMT4">
                  <p:embed/>
                </p:oleObj>
              </mc:Choice>
              <mc:Fallback>
                <p:oleObj name="Equation" r:id="rId5" imgW="342900" imgH="203200" progId="Equation.DSMT4">
                  <p:embed/>
                  <p:pic>
                    <p:nvPicPr>
                      <p:cNvPr id="0" name="图片 124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196975"/>
                        <a:ext cx="7540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7"/>
          <p:cNvGraphicFramePr>
            <a:graphicFrameLocks noChangeAspect="1"/>
          </p:cNvGraphicFramePr>
          <p:nvPr/>
        </p:nvGraphicFramePr>
        <p:xfrm>
          <a:off x="3076575" y="2681288"/>
          <a:ext cx="558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3" name="Equation" r:id="rId7" imgW="254000" imgH="241300" progId="Equation.DSMT4">
                  <p:embed/>
                </p:oleObj>
              </mc:Choice>
              <mc:Fallback>
                <p:oleObj name="Equation" r:id="rId7" imgW="254000" imgH="241300" progId="Equation.DSMT4">
                  <p:embed/>
                  <p:pic>
                    <p:nvPicPr>
                      <p:cNvPr id="0" name="图片 124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2681288"/>
                        <a:ext cx="558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8"/>
          <p:cNvGraphicFramePr>
            <a:graphicFrameLocks noChangeAspect="1"/>
          </p:cNvGraphicFramePr>
          <p:nvPr/>
        </p:nvGraphicFramePr>
        <p:xfrm>
          <a:off x="3851275" y="2681288"/>
          <a:ext cx="4460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4" name="Equation" r:id="rId9" imgW="203200" imgH="241300" progId="Equation.DSMT4">
                  <p:embed/>
                </p:oleObj>
              </mc:Choice>
              <mc:Fallback>
                <p:oleObj name="Equation" r:id="rId9" imgW="203200" imgH="241300" progId="Equation.DSMT4">
                  <p:embed/>
                  <p:pic>
                    <p:nvPicPr>
                      <p:cNvPr id="0" name="图片 124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681288"/>
                        <a:ext cx="44608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9"/>
          <p:cNvGraphicFramePr>
            <a:graphicFrameLocks noChangeAspect="1"/>
          </p:cNvGraphicFramePr>
          <p:nvPr/>
        </p:nvGraphicFramePr>
        <p:xfrm>
          <a:off x="1042988" y="3286125"/>
          <a:ext cx="2797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5" name="Equation" r:id="rId11" imgW="1689100" imgH="304800" progId="Equation.DSMT4">
                  <p:embed/>
                </p:oleObj>
              </mc:Choice>
              <mc:Fallback>
                <p:oleObj name="Equation" r:id="rId11" imgW="1689100" imgH="304800" progId="Equation.DSMT4">
                  <p:embed/>
                  <p:pic>
                    <p:nvPicPr>
                      <p:cNvPr id="0" name="图片 124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86125"/>
                        <a:ext cx="2797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3851275" y="32131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及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440" name="Object 11"/>
          <p:cNvGraphicFramePr>
            <a:graphicFrameLocks noChangeAspect="1"/>
          </p:cNvGraphicFramePr>
          <p:nvPr/>
        </p:nvGraphicFramePr>
        <p:xfrm>
          <a:off x="4379913" y="3286125"/>
          <a:ext cx="3359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6" name="Equation" r:id="rId13" imgW="2032000" imgH="304800" progId="Equation.DSMT4">
                  <p:embed/>
                </p:oleObj>
              </mc:Choice>
              <mc:Fallback>
                <p:oleObj name="Equation" r:id="rId13" imgW="2032000" imgH="304800" progId="Equation.DSMT4">
                  <p:embed/>
                  <p:pic>
                    <p:nvPicPr>
                      <p:cNvPr id="0" name="图片 124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3286125"/>
                        <a:ext cx="3359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1284288" y="3992563"/>
          <a:ext cx="725963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7" name="Equation" r:id="rId15" imgW="3302000" imgH="939800" progId="Equation.DSMT4">
                  <p:embed/>
                </p:oleObj>
              </mc:Choice>
              <mc:Fallback>
                <p:oleObj name="Equation" r:id="rId15" imgW="3302000" imgH="939800" progId="Equation.DSMT4">
                  <p:embed/>
                  <p:pic>
                    <p:nvPicPr>
                      <p:cNvPr id="0" name="图片 124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3992563"/>
                        <a:ext cx="7259637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733550" y="4699000"/>
          <a:ext cx="173513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9" name="Equation" r:id="rId1" imgW="787400" imgH="698500" progId="Equation.DSMT4">
                  <p:embed/>
                </p:oleObj>
              </mc:Choice>
              <mc:Fallback>
                <p:oleObj name="Equation" r:id="rId1" imgW="787400" imgH="698500" progId="Equation.DSMT4">
                  <p:embed/>
                  <p:pic>
                    <p:nvPicPr>
                      <p:cNvPr id="0" name="图片 125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699000"/>
                        <a:ext cx="1735138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3"/>
          <p:cNvSpPr>
            <a:spLocks noChangeArrowheads="1"/>
          </p:cNvSpPr>
          <p:nvPr/>
        </p:nvSpPr>
        <p:spPr bwMode="auto">
          <a:xfrm>
            <a:off x="266700" y="1157288"/>
            <a:ext cx="48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900113" y="404813"/>
          <a:ext cx="5624512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0" name="Equation" r:id="rId3" imgW="2552700" imgH="927100" progId="Equation.DSMT4">
                  <p:embed/>
                </p:oleObj>
              </mc:Choice>
              <mc:Fallback>
                <p:oleObj name="Equation" r:id="rId3" imgW="2552700" imgH="927100" progId="Equation.DSMT4">
                  <p:embed/>
                  <p:pic>
                    <p:nvPicPr>
                      <p:cNvPr id="0" name="图片 125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3"/>
                        <a:ext cx="5624512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444500" y="3048000"/>
            <a:ext cx="1223963" cy="965200"/>
            <a:chOff x="4105" y="598"/>
            <a:chExt cx="771" cy="608"/>
          </a:xfrm>
        </p:grpSpPr>
        <p:graphicFrame>
          <p:nvGraphicFramePr>
            <p:cNvPr id="19465" name="Object 6"/>
            <p:cNvGraphicFramePr>
              <a:graphicFrameLocks noChangeAspect="1"/>
            </p:cNvGraphicFramePr>
            <p:nvPr/>
          </p:nvGraphicFramePr>
          <p:xfrm>
            <a:off x="4229" y="598"/>
            <a:ext cx="54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1" name="Equation" r:id="rId5" imgW="393700" imgH="228600" progId="Equation.DSMT4">
                    <p:embed/>
                  </p:oleObj>
                </mc:Choice>
                <mc:Fallback>
                  <p:oleObj name="Equation" r:id="rId5" imgW="393700" imgH="228600" progId="Equation.DSMT4">
                    <p:embed/>
                    <p:pic>
                      <p:nvPicPr>
                        <p:cNvPr id="0" name="图片 1260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598"/>
                          <a:ext cx="54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7" name="Group 7"/>
            <p:cNvGrpSpPr/>
            <p:nvPr/>
          </p:nvGrpSpPr>
          <p:grpSpPr bwMode="auto">
            <a:xfrm>
              <a:off x="4105" y="885"/>
              <a:ext cx="771" cy="40"/>
              <a:chOff x="4105" y="885"/>
              <a:chExt cx="771" cy="40"/>
            </a:xfrm>
          </p:grpSpPr>
          <p:sp>
            <p:nvSpPr>
              <p:cNvPr id="19478" name="Line 8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9" name="Line 9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9466" name="Object 10"/>
            <p:cNvGraphicFramePr>
              <a:graphicFrameLocks noChangeAspect="1"/>
            </p:cNvGraphicFramePr>
            <p:nvPr/>
          </p:nvGraphicFramePr>
          <p:xfrm>
            <a:off x="4238" y="890"/>
            <a:ext cx="52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2" name="Equation" r:id="rId7" imgW="381000" imgH="228600" progId="Equation.DSMT4">
                    <p:embed/>
                  </p:oleObj>
                </mc:Choice>
                <mc:Fallback>
                  <p:oleObj name="Equation" r:id="rId7" imgW="381000" imgH="228600" progId="Equation.DSMT4">
                    <p:embed/>
                    <p:pic>
                      <p:nvPicPr>
                        <p:cNvPr id="0" name="图片 1260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890"/>
                          <a:ext cx="52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1733550" y="2509838"/>
          <a:ext cx="23780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3" name="Equation" r:id="rId9" imgW="1079500" imgH="927100" progId="Equation.DSMT4">
                  <p:embed/>
                </p:oleObj>
              </mc:Choice>
              <mc:Fallback>
                <p:oleObj name="Equation" r:id="rId9" imgW="1079500" imgH="927100" progId="Equation.DSMT4">
                  <p:embed/>
                  <p:pic>
                    <p:nvPicPr>
                      <p:cNvPr id="0" name="图片 126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509838"/>
                        <a:ext cx="2378075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1835150" y="5949950"/>
            <a:ext cx="1512888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2124075" y="4724400"/>
            <a:ext cx="0" cy="144145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4117975" y="2762250"/>
          <a:ext cx="2182813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4" name="Equation" r:id="rId11" imgW="990600" imgH="698500" progId="Equation.DSMT4">
                  <p:embed/>
                </p:oleObj>
              </mc:Choice>
              <mc:Fallback>
                <p:oleObj name="Equation" r:id="rId11" imgW="990600" imgH="698500" progId="Equation.DSMT4">
                  <p:embed/>
                  <p:pic>
                    <p:nvPicPr>
                      <p:cNvPr id="0" name="图片 126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2762250"/>
                        <a:ext cx="2182813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 bwMode="auto">
          <a:xfrm>
            <a:off x="444500" y="4941888"/>
            <a:ext cx="1223963" cy="519112"/>
            <a:chOff x="4241" y="2024"/>
            <a:chExt cx="771" cy="327"/>
          </a:xfrm>
        </p:grpSpPr>
        <p:graphicFrame>
          <p:nvGraphicFramePr>
            <p:cNvPr id="19464" name="Object 16"/>
            <p:cNvGraphicFramePr>
              <a:graphicFrameLocks noChangeAspect="1"/>
            </p:cNvGraphicFramePr>
            <p:nvPr/>
          </p:nvGraphicFramePr>
          <p:xfrm>
            <a:off x="4348" y="2024"/>
            <a:ext cx="58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05" name="Equation" r:id="rId13" imgW="419100" imgH="228600" progId="Equation.DSMT4">
                    <p:embed/>
                  </p:oleObj>
                </mc:Choice>
                <mc:Fallback>
                  <p:oleObj name="Equation" r:id="rId13" imgW="419100" imgH="228600" progId="Equation.DSMT4">
                    <p:embed/>
                    <p:pic>
                      <p:nvPicPr>
                        <p:cNvPr id="0" name="图片 1260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2024"/>
                          <a:ext cx="58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4" name="Group 17"/>
            <p:cNvGrpSpPr/>
            <p:nvPr/>
          </p:nvGrpSpPr>
          <p:grpSpPr bwMode="auto">
            <a:xfrm>
              <a:off x="4241" y="2311"/>
              <a:ext cx="771" cy="40"/>
              <a:chOff x="4105" y="885"/>
              <a:chExt cx="771" cy="40"/>
            </a:xfrm>
          </p:grpSpPr>
          <p:sp>
            <p:nvSpPr>
              <p:cNvPr id="19475" name="Line 18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6" name="Line 19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3471863" y="4951413"/>
          <a:ext cx="13160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6" name="Equation" r:id="rId15" imgW="596900" imgH="469900" progId="Equation.DSMT4">
                  <p:embed/>
                </p:oleObj>
              </mc:Choice>
              <mc:Fallback>
                <p:oleObj name="Equation" r:id="rId15" imgW="596900" imgH="469900" progId="Equation.DSMT4">
                  <p:embed/>
                  <p:pic>
                    <p:nvPicPr>
                      <p:cNvPr id="0" name="图片 126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4951413"/>
                        <a:ext cx="131603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4787900" y="5272088"/>
          <a:ext cx="615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7" name="Equation" r:id="rId17" imgW="279400" imgH="177800" progId="Equation.DSMT4">
                  <p:embed/>
                </p:oleObj>
              </mc:Choice>
              <mc:Fallback>
                <p:oleObj name="Equation" r:id="rId17" imgW="279400" imgH="177800" progId="Equation.DSMT4">
                  <p:embed/>
                  <p:pic>
                    <p:nvPicPr>
                      <p:cNvPr id="0" name="图片 1260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272088"/>
                        <a:ext cx="615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1835150" y="2781300"/>
            <a:ext cx="2160588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3260725" y="2636838"/>
            <a:ext cx="0" cy="1800225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8" grpId="0" animBg="1"/>
      <p:bldP spid="50189" grpId="0" animBg="1"/>
      <p:bldP spid="50198" grpId="0" animBg="1"/>
      <p:bldP spid="501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95288" y="1760538"/>
          <a:ext cx="28257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8" name="Equation" r:id="rId1" imgW="1282700" imgH="927100" progId="Equation.DSMT4">
                  <p:embed/>
                </p:oleObj>
              </mc:Choice>
              <mc:Fallback>
                <p:oleObj name="Equation" r:id="rId1" imgW="1282700" imgH="927100" progId="Equation.DSMT4">
                  <p:embed/>
                  <p:pic>
                    <p:nvPicPr>
                      <p:cNvPr id="0" name="图片 127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60538"/>
                        <a:ext cx="2825750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957638" y="4365625"/>
          <a:ext cx="195897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19" name="Equation" r:id="rId3" imgW="889000" imgH="698500" progId="Equation.DSMT4">
                  <p:embed/>
                </p:oleObj>
              </mc:Choice>
              <mc:Fallback>
                <p:oleObj name="Equation" r:id="rId3" imgW="889000" imgH="698500" progId="Equation.DSMT4">
                  <p:embed/>
                  <p:pic>
                    <p:nvPicPr>
                      <p:cNvPr id="0" name="图片 127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4365625"/>
                        <a:ext cx="1958975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3276600" y="2301875"/>
            <a:ext cx="1223963" cy="519113"/>
            <a:chOff x="2185" y="1920"/>
            <a:chExt cx="771" cy="327"/>
          </a:xfrm>
        </p:grpSpPr>
        <p:graphicFrame>
          <p:nvGraphicFramePr>
            <p:cNvPr id="20489" name="Object 5"/>
            <p:cNvGraphicFramePr>
              <a:graphicFrameLocks noChangeAspect="1"/>
            </p:cNvGraphicFramePr>
            <p:nvPr/>
          </p:nvGraphicFramePr>
          <p:xfrm>
            <a:off x="2309" y="1920"/>
            <a:ext cx="54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20" name="Equation" r:id="rId5" imgW="393700" imgH="228600" progId="Equation.DSMT4">
                    <p:embed/>
                  </p:oleObj>
                </mc:Choice>
                <mc:Fallback>
                  <p:oleObj name="Equation" r:id="rId5" imgW="393700" imgH="228600" progId="Equation.DSMT4">
                    <p:embed/>
                    <p:pic>
                      <p:nvPicPr>
                        <p:cNvPr id="0" name="图片 1270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" y="1920"/>
                          <a:ext cx="54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7" name="Group 6"/>
            <p:cNvGrpSpPr/>
            <p:nvPr/>
          </p:nvGrpSpPr>
          <p:grpSpPr bwMode="auto">
            <a:xfrm>
              <a:off x="2185" y="2207"/>
              <a:ext cx="771" cy="40"/>
              <a:chOff x="4105" y="885"/>
              <a:chExt cx="771" cy="40"/>
            </a:xfrm>
          </p:grpSpPr>
          <p:sp>
            <p:nvSpPr>
              <p:cNvPr id="20498" name="Line 7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9" name="Line 8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4570413" y="1760538"/>
          <a:ext cx="2378075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1" name="Equation" r:id="rId7" imgW="1079500" imgH="927100" progId="Equation.DSMT4">
                  <p:embed/>
                </p:oleObj>
              </mc:Choice>
              <mc:Fallback>
                <p:oleObj name="Equation" r:id="rId7" imgW="1079500" imgH="927100" progId="Equation.DSMT4">
                  <p:embed/>
                  <p:pic>
                    <p:nvPicPr>
                      <p:cNvPr id="0" name="图片 127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760538"/>
                        <a:ext cx="2378075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395288" y="4437063"/>
          <a:ext cx="2239962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2" name="Equation" r:id="rId9" imgW="1016000" imgH="698500" progId="Equation.DSMT4">
                  <p:embed/>
                </p:oleObj>
              </mc:Choice>
              <mc:Fallback>
                <p:oleObj name="Equation" r:id="rId9" imgW="1016000" imgH="698500" progId="Equation.DSMT4">
                  <p:embed/>
                  <p:pic>
                    <p:nvPicPr>
                      <p:cNvPr id="0" name="图片 127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437063"/>
                        <a:ext cx="2239962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 bwMode="auto">
          <a:xfrm>
            <a:off x="2660650" y="4668838"/>
            <a:ext cx="1223963" cy="519112"/>
            <a:chOff x="4241" y="2024"/>
            <a:chExt cx="771" cy="327"/>
          </a:xfrm>
        </p:grpSpPr>
        <p:graphicFrame>
          <p:nvGraphicFramePr>
            <p:cNvPr id="20488" name="Object 12"/>
            <p:cNvGraphicFramePr>
              <a:graphicFrameLocks noChangeAspect="1"/>
            </p:cNvGraphicFramePr>
            <p:nvPr/>
          </p:nvGraphicFramePr>
          <p:xfrm>
            <a:off x="4322" y="2024"/>
            <a:ext cx="63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23" name="Equation" r:id="rId11" imgW="457200" imgH="228600" progId="Equation.DSMT4">
                    <p:embed/>
                  </p:oleObj>
                </mc:Choice>
                <mc:Fallback>
                  <p:oleObj name="Equation" r:id="rId11" imgW="457200" imgH="228600" progId="Equation.DSMT4">
                    <p:embed/>
                    <p:pic>
                      <p:nvPicPr>
                        <p:cNvPr id="0" name="图片 1270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024"/>
                          <a:ext cx="63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4" name="Group 13"/>
            <p:cNvGrpSpPr/>
            <p:nvPr/>
          </p:nvGrpSpPr>
          <p:grpSpPr bwMode="auto">
            <a:xfrm>
              <a:off x="4241" y="2311"/>
              <a:ext cx="771" cy="40"/>
              <a:chOff x="4105" y="885"/>
              <a:chExt cx="771" cy="40"/>
            </a:xfrm>
          </p:grpSpPr>
          <p:sp>
            <p:nvSpPr>
              <p:cNvPr id="20495" name="Line 14"/>
              <p:cNvSpPr>
                <a:spLocks noChangeShapeType="1"/>
              </p:cNvSpPr>
              <p:nvPr/>
            </p:nvSpPr>
            <p:spPr bwMode="auto">
              <a:xfrm>
                <a:off x="4105" y="88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6" name="Line 15"/>
              <p:cNvSpPr>
                <a:spLocks noChangeShapeType="1"/>
              </p:cNvSpPr>
              <p:nvPr/>
            </p:nvSpPr>
            <p:spPr bwMode="auto">
              <a:xfrm>
                <a:off x="4105" y="925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5900738" y="4940300"/>
          <a:ext cx="615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4" name="Equation" r:id="rId13" imgW="279400" imgH="177800" progId="Equation.DSMT4">
                  <p:embed/>
                </p:oleObj>
              </mc:Choice>
              <mc:Fallback>
                <p:oleObj name="Equation" r:id="rId13" imgW="279400" imgH="177800" progId="Equation.DSMT4">
                  <p:embed/>
                  <p:pic>
                    <p:nvPicPr>
                      <p:cNvPr id="0" name="图片 1270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4940300"/>
                        <a:ext cx="615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900113" y="1196975"/>
          <a:ext cx="6324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5" name="Equation" r:id="rId15" imgW="2870200" imgH="228600" progId="Equation.DSMT4">
                  <p:embed/>
                </p:oleObj>
              </mc:Choice>
              <mc:Fallback>
                <p:oleObj name="Equation" r:id="rId15" imgW="2870200" imgH="228600" progId="Equation.DSMT4">
                  <p:embed/>
                  <p:pic>
                    <p:nvPicPr>
                      <p:cNvPr id="0" name="图片 127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6324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4700588" y="3573463"/>
            <a:ext cx="2160587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5580063" y="1882775"/>
            <a:ext cx="0" cy="1906588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 animBg="1"/>
      <p:bldP spid="512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22562"/>
          <p:cNvPicPr/>
          <p:nvPr/>
        </p:nvPicPr>
        <p:blipFill>
          <a:blip r:embed="rId1"/>
          <a:stretch>
            <a:fillRect/>
          </a:stretch>
        </p:blipFill>
        <p:spPr>
          <a:xfrm>
            <a:off x="899319" y="1795463"/>
            <a:ext cx="7345363" cy="3267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6800" y="762000"/>
            <a:ext cx="1689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思考题</a:t>
            </a:r>
            <a:endParaRPr kumimoji="1" lang="zh-CN" alt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528320"/>
            <a:ext cx="4705350" cy="580072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2524125"/>
            <a:ext cx="6915150" cy="18097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764540"/>
            <a:ext cx="5676900" cy="1190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5" y="1916430"/>
            <a:ext cx="6343650" cy="43815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196340"/>
            <a:ext cx="5467350" cy="42291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085850" y="838200"/>
          <a:ext cx="3556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4" name="Equation" r:id="rId1" imgW="3556000" imgH="2057400" progId="Equation.3">
                  <p:embed/>
                </p:oleObj>
              </mc:Choice>
              <mc:Fallback>
                <p:oleObj name="Equation" r:id="rId1" imgW="3556000" imgH="205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838200"/>
                        <a:ext cx="3556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1905000" y="1143000"/>
            <a:ext cx="25908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2743200" y="838200"/>
            <a:ext cx="0" cy="21336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5124450" y="1219200"/>
          <a:ext cx="3111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5" name="Equation" r:id="rId3" imgW="3111500" imgH="1536700" progId="Equation.3">
                  <p:embed/>
                </p:oleObj>
              </mc:Choice>
              <mc:Fallback>
                <p:oleObj name="Equation" r:id="rId3" imgW="31115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1219200"/>
                        <a:ext cx="31115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143000" y="2971800"/>
          <a:ext cx="257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6" name="Equation" r:id="rId5" imgW="2578100" imgH="495300" progId="Equation.3">
                  <p:embed/>
                </p:oleObj>
              </mc:Choice>
              <mc:Fallback>
                <p:oleObj name="Equation" r:id="rId5" imgW="25781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257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3810000" y="30480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7" name="Equation" r:id="rId7" imgW="1257300" imgH="419100" progId="Equation.3">
                  <p:embed/>
                </p:oleObj>
              </mc:Choice>
              <mc:Fallback>
                <p:oleObj name="Equation" r:id="rId7" imgW="12573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125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1676400" y="2743200"/>
            <a:ext cx="2971800" cy="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267200" y="762000"/>
            <a:ext cx="0" cy="2209800"/>
          </a:xfrm>
          <a:prstGeom prst="line">
            <a:avLst/>
          </a:prstGeom>
          <a:noFill/>
          <a:ln w="28575" cap="rnd">
            <a:solidFill>
              <a:srgbClr val="3333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219200" y="3505200"/>
          <a:ext cx="3124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8" name="Equation" r:id="rId9" imgW="3124200" imgH="1536700" progId="Equation.3">
                  <p:embed/>
                </p:oleObj>
              </mc:Choice>
              <mc:Fallback>
                <p:oleObj name="Equation" r:id="rId9" imgW="3124200" imgH="1536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3124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495800" y="4038600"/>
          <a:ext cx="360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9" name="Equation" r:id="rId11" imgW="3606800" imgH="495300" progId="Equation.3">
                  <p:embed/>
                </p:oleObj>
              </mc:Choice>
              <mc:Fallback>
                <p:oleObj name="Equation" r:id="rId11" imgW="3606800" imgH="495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038600"/>
                        <a:ext cx="360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11188" y="5389563"/>
            <a:ext cx="8278812" cy="10636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结论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因为行标和列标可唯一标识行列式的元素，所以</a:t>
            </a:r>
            <a:r>
              <a:rPr kumimoji="1" lang="zh-CN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行列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式中每一个元素都分别对应着一个余子式和一个代数余子式.</a:t>
            </a:r>
            <a:endParaRPr kumimoji="1" lang="zh-CN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/>
      <p:bldP spid="74756" grpId="0" animBg="1"/>
      <p:bldP spid="74760" grpId="0" animBg="1"/>
      <p:bldP spid="7476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/>
          <p:cNvGrpSpPr/>
          <p:nvPr/>
        </p:nvGrpSpPr>
        <p:grpSpPr bwMode="auto">
          <a:xfrm>
            <a:off x="914400" y="838200"/>
            <a:ext cx="7696200" cy="1428750"/>
            <a:chOff x="576" y="528"/>
            <a:chExt cx="4848" cy="900"/>
          </a:xfrm>
        </p:grpSpPr>
        <p:sp>
          <p:nvSpPr>
            <p:cNvPr id="75779" name="Text Box 3"/>
            <p:cNvSpPr txBox="1">
              <a:spLocks noChangeArrowheads="1"/>
            </p:cNvSpPr>
            <p:nvPr/>
          </p:nvSpPr>
          <p:spPr bwMode="auto">
            <a:xfrm>
              <a:off x="576" y="528"/>
              <a:ext cx="484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引理</a:t>
              </a:r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 一个  阶行列式，如果其中第  行所有元素除  外都为零，那末这行列式等于  与它的代数余子式的乘积，即         ．</a:t>
              </a: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5780" name="Object 4"/>
            <p:cNvGraphicFramePr>
              <a:graphicFrameLocks noChangeAspect="1"/>
            </p:cNvGraphicFramePr>
            <p:nvPr/>
          </p:nvGraphicFramePr>
          <p:xfrm>
            <a:off x="3151" y="1117"/>
            <a:ext cx="92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3" name="公式" r:id="rId1" imgW="1459865" imgH="495300" progId="Equation.3">
                    <p:embed/>
                  </p:oleObj>
                </mc:Choice>
                <mc:Fallback>
                  <p:oleObj name="公式" r:id="rId1" imgW="1459865" imgH="495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117"/>
                          <a:ext cx="92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1" name="Object 5"/>
            <p:cNvGraphicFramePr>
              <a:graphicFrameLocks noChangeAspect="1"/>
            </p:cNvGraphicFramePr>
            <p:nvPr/>
          </p:nvGraphicFramePr>
          <p:xfrm>
            <a:off x="1920" y="62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4" name="公式" r:id="rId3" imgW="241300" imgH="254000" progId="Equation.3">
                    <p:embed/>
                  </p:oleObj>
                </mc:Choice>
                <mc:Fallback>
                  <p:oleObj name="公式" r:id="rId3" imgW="2413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62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2" name="Object 6"/>
            <p:cNvGraphicFramePr>
              <a:graphicFrameLocks noChangeAspect="1"/>
            </p:cNvGraphicFramePr>
            <p:nvPr/>
          </p:nvGraphicFramePr>
          <p:xfrm>
            <a:off x="4394" y="602"/>
            <a:ext cx="10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5" name="公式" r:id="rId5" imgW="165100" imgH="330200" progId="Equation.3">
                    <p:embed/>
                  </p:oleObj>
                </mc:Choice>
                <mc:Fallback>
                  <p:oleObj name="公式" r:id="rId5" imgW="165100" imgH="330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4" y="602"/>
                          <a:ext cx="10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3" name="Object 7"/>
            <p:cNvGraphicFramePr>
              <a:graphicFrameLocks noChangeAspect="1"/>
            </p:cNvGraphicFramePr>
            <p:nvPr/>
          </p:nvGraphicFramePr>
          <p:xfrm>
            <a:off x="1344" y="816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6" name="公式" r:id="rId7" imgW="355600" imgH="494665" progId="Equation.3">
                    <p:embed/>
                  </p:oleObj>
                </mc:Choice>
                <mc:Fallback>
                  <p:oleObj name="公式" r:id="rId7" imgW="355600" imgH="49466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816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4" name="Object 8"/>
            <p:cNvGraphicFramePr>
              <a:graphicFrameLocks noChangeAspect="1"/>
            </p:cNvGraphicFramePr>
            <p:nvPr/>
          </p:nvGraphicFramePr>
          <p:xfrm>
            <a:off x="4464" y="816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7" name="公式" r:id="rId9" imgW="355600" imgH="494665" progId="Equation.3">
                    <p:embed/>
                  </p:oleObj>
                </mc:Choice>
                <mc:Fallback>
                  <p:oleObj name="公式" r:id="rId9" imgW="355600" imgH="49466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816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925638" y="2259013"/>
          <a:ext cx="3594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8" name="Equation" r:id="rId10" imgW="3594100" imgH="2057400" progId="Equation.3">
                  <p:embed/>
                </p:oleObj>
              </mc:Choice>
              <mc:Fallback>
                <p:oleObj name="Equation" r:id="rId10" imgW="3594100" imgH="2057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259013"/>
                        <a:ext cx="3594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2260600" y="4584700"/>
          <a:ext cx="4064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9" name="Equation" r:id="rId12" imgW="4064000" imgH="1511300" progId="Equation.3">
                  <p:embed/>
                </p:oleObj>
              </mc:Choice>
              <mc:Fallback>
                <p:oleObj name="Equation" r:id="rId12" imgW="4064000" imgH="151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4584700"/>
                        <a:ext cx="4064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914400" y="29654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例如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/>
          <p:nvPr/>
        </p:nvGrpSpPr>
        <p:grpSpPr bwMode="auto">
          <a:xfrm>
            <a:off x="947738" y="796925"/>
            <a:ext cx="5183187" cy="582613"/>
            <a:chOff x="597" y="502"/>
            <a:chExt cx="3265" cy="367"/>
          </a:xfrm>
        </p:grpSpPr>
        <p:sp>
          <p:nvSpPr>
            <p:cNvPr id="76803" name="Text Box 3"/>
            <p:cNvSpPr txBox="1">
              <a:spLocks noChangeArrowheads="1"/>
            </p:cNvSpPr>
            <p:nvPr/>
          </p:nvSpPr>
          <p:spPr bwMode="auto">
            <a:xfrm>
              <a:off x="597" y="50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2" charset="-122"/>
                </a:rPr>
                <a:t>证</a:t>
              </a:r>
              <a:endParaRPr lang="zh-CN" altLang="en-US" b="1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6804" name="Text Box 4"/>
            <p:cNvSpPr txBox="1">
              <a:spLocks noChangeArrowheads="1"/>
            </p:cNvSpPr>
            <p:nvPr/>
          </p:nvSpPr>
          <p:spPr bwMode="auto">
            <a:xfrm>
              <a:off x="1104" y="542"/>
              <a:ext cx="27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当      位于第一行第一列时</a:t>
              </a:r>
              <a:r>
                <a:rPr lang="en-US" altLang="zh-CN" sz="2800" b="1"/>
                <a:t>,</a:t>
              </a:r>
              <a:endParaRPr lang="en-US" altLang="zh-CN" b="1"/>
            </a:p>
          </p:txBody>
        </p:sp>
        <p:graphicFrame>
          <p:nvGraphicFramePr>
            <p:cNvPr id="76805" name="Object 5"/>
            <p:cNvGraphicFramePr>
              <a:graphicFrameLocks noChangeAspect="1"/>
            </p:cNvGraphicFramePr>
            <p:nvPr/>
          </p:nvGraphicFramePr>
          <p:xfrm>
            <a:off x="1440" y="528"/>
            <a:ext cx="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6" name="Equation" r:id="rId1" imgW="355600" imgH="469900" progId="Equation.3">
                    <p:embed/>
                  </p:oleObj>
                </mc:Choice>
                <mc:Fallback>
                  <p:oleObj name="Equation" r:id="rId1" imgW="355600" imgH="469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28"/>
                          <a:ext cx="2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362200" y="1447800"/>
          <a:ext cx="3416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7" name="Equation" r:id="rId3" imgW="3416300" imgH="2057400" progId="Equation.3">
                  <p:embed/>
                </p:oleObj>
              </mc:Choice>
              <mc:Fallback>
                <p:oleObj name="Equation" r:id="rId3" imgW="3416300" imgH="205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47800"/>
                        <a:ext cx="34163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914400" y="36258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即有</a:t>
            </a:r>
            <a:endParaRPr lang="zh-CN" altLang="en-US" sz="2800" b="1"/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1981200" y="3733800"/>
          <a:ext cx="173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8" name="Equation" r:id="rId5" imgW="1739900" imgH="419100" progId="Equation.3">
                  <p:embed/>
                </p:oleObj>
              </mc:Choice>
              <mc:Fallback>
                <p:oleObj name="Equation" r:id="rId5" imgW="17399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173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914400" y="4343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又</a:t>
            </a:r>
            <a:endParaRPr lang="zh-CN" altLang="en-US" sz="2800" b="1"/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1981200" y="4343400"/>
          <a:ext cx="245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9" name="Equation" r:id="rId7" imgW="2451100" imgH="495300" progId="Equation.3">
                  <p:embed/>
                </p:oleObj>
              </mc:Choice>
              <mc:Fallback>
                <p:oleObj name="Equation" r:id="rId7" imgW="2451100" imgH="495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245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4419600" y="4419600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0" name="Equation" r:id="rId9" imgW="1002665" imgH="419100" progId="Equation.3">
                  <p:embed/>
                </p:oleObj>
              </mc:Choice>
              <mc:Fallback>
                <p:oleObj name="Equation" r:id="rId9" imgW="1002665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19600"/>
                        <a:ext cx="100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914400" y="4953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从而</a:t>
            </a:r>
            <a:endParaRPr lang="zh-CN" altLang="en-US" sz="2800" b="1"/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2057400" y="5029200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1" name="Equation" r:id="rId11" imgW="1625600" imgH="419100" progId="Equation.3">
                  <p:embed/>
                </p:oleObj>
              </mc:Choice>
              <mc:Fallback>
                <p:oleObj name="Equation" r:id="rId11" imgW="16256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0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914400" y="5576888"/>
            <a:ext cx="243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再证一般情形</a:t>
            </a:r>
            <a:r>
              <a:rPr lang="en-US" altLang="zh-CN" sz="2800" b="1" dirty="0"/>
              <a:t>,</a:t>
            </a:r>
            <a:endParaRPr lang="en-US" altLang="zh-CN" sz="2800" b="1" dirty="0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429000" y="55768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此时</a:t>
            </a:r>
            <a:endParaRPr lang="zh-CN" altLang="en-US" sz="2800" b="1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57501" y="3697288"/>
            <a:ext cx="350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（根据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P.14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的结论）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utoUpdateAnimBg="0"/>
      <p:bldP spid="76809" grpId="0" autoUpdateAnimBg="0"/>
      <p:bldP spid="76812" grpId="0" autoUpdateAnimBg="0"/>
      <p:bldP spid="76814" grpId="0" autoUpdateAnimBg="0"/>
      <p:bldP spid="76815" grpId="0" autoUpdateAnimBg="0"/>
      <p:bldP spid="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403350" y="1125538"/>
          <a:ext cx="2527300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3" name="Equation" r:id="rId1" imgW="1663700" imgH="1257300" progId="Equation.DSMT4">
                  <p:embed/>
                </p:oleObj>
              </mc:Choice>
              <mc:Fallback>
                <p:oleObj name="Equation" r:id="rId1" imgW="1663700" imgH="1257300" progId="Equation.DSMT4">
                  <p:embed/>
                  <p:pic>
                    <p:nvPicPr>
                      <p:cNvPr id="0" name="图片 1218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25538"/>
                        <a:ext cx="2527300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3"/>
          <p:cNvSpPr>
            <a:spLocks noChangeArrowheads="1"/>
          </p:cNvSpPr>
          <p:nvPr/>
        </p:nvSpPr>
        <p:spPr bwMode="auto">
          <a:xfrm>
            <a:off x="468313" y="450850"/>
            <a:ext cx="340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我们以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阶行列式为例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911600" y="1125538"/>
          <a:ext cx="3611563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4" name="Equation" r:id="rId3" imgW="2374900" imgH="1257300" progId="Equation.DSMT4">
                  <p:embed/>
                </p:oleObj>
              </mc:Choice>
              <mc:Fallback>
                <p:oleObj name="Equation" r:id="rId3" imgW="2374900" imgH="1257300" progId="Equation.DSMT4">
                  <p:embed/>
                  <p:pic>
                    <p:nvPicPr>
                      <p:cNvPr id="0" name="图片 1218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1125538"/>
                        <a:ext cx="3611563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95263" y="3524250"/>
          <a:ext cx="374173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5" name="Equation" r:id="rId5" imgW="2451100" imgH="1257300" progId="Equation.DSMT4">
                  <p:embed/>
                </p:oleObj>
              </mc:Choice>
              <mc:Fallback>
                <p:oleObj name="Equation" r:id="rId5" imgW="2451100" imgH="1257300" progId="Equation.DSMT4">
                  <p:embed/>
                  <p:pic>
                    <p:nvPicPr>
                      <p:cNvPr id="0" name="图片 1218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3524250"/>
                        <a:ext cx="3741737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940175" y="3524250"/>
          <a:ext cx="381952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6" name="Equation" r:id="rId7" imgW="2501900" imgH="1257300" progId="Equation.DSMT4">
                  <p:embed/>
                </p:oleObj>
              </mc:Choice>
              <mc:Fallback>
                <p:oleObj name="Equation" r:id="rId7" imgW="2501900" imgH="1257300" progId="Equation.DSMT4">
                  <p:embed/>
                  <p:pic>
                    <p:nvPicPr>
                      <p:cNvPr id="0" name="图片 121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524250"/>
                        <a:ext cx="3819525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198438" y="5716588"/>
            <a:ext cx="8769350" cy="5778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思考题：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能否以      代替上述两次行变换？</a:t>
            </a:r>
            <a:endParaRPr kumimoji="1" lang="zh-CN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411413" y="5807075"/>
          <a:ext cx="9540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7" name="Equation" r:id="rId9" imgW="622300" imgH="304800" progId="Equation.DSMT4">
                  <p:embed/>
                </p:oleObj>
              </mc:Choice>
              <mc:Fallback>
                <p:oleObj name="Equation" r:id="rId9" imgW="622300" imgH="304800" progId="Equation.DSMT4">
                  <p:embed/>
                  <p:pic>
                    <p:nvPicPr>
                      <p:cNvPr id="0" name="图片 121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07075"/>
                        <a:ext cx="9540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982663" y="981075"/>
          <a:ext cx="621665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7" name="Equation" r:id="rId1" imgW="4076700" imgH="1257300" progId="Equation.DSMT4">
                  <p:embed/>
                </p:oleObj>
              </mc:Choice>
              <mc:Fallback>
                <p:oleObj name="Equation" r:id="rId1" imgW="4076700" imgH="1257300" progId="Equation.DSMT4">
                  <p:embed/>
                  <p:pic>
                    <p:nvPicPr>
                      <p:cNvPr id="0" name="图片 122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981075"/>
                        <a:ext cx="621665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98438" y="366713"/>
            <a:ext cx="6421951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思考题：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能否以           代替上述两次行变换？</a:t>
            </a:r>
            <a:endParaRPr lang="zh-CN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82663" y="3213100"/>
          <a:ext cx="608965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8" name="Equation" r:id="rId3" imgW="4000500" imgH="1257300" progId="Equation.DSMT4">
                  <p:embed/>
                </p:oleObj>
              </mc:Choice>
              <mc:Fallback>
                <p:oleObj name="Equation" r:id="rId3" imgW="4000500" imgH="1257300" progId="Equation.DSMT4">
                  <p:embed/>
                  <p:pic>
                    <p:nvPicPr>
                      <p:cNvPr id="0" name="图片 122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213100"/>
                        <a:ext cx="6089650" cy="206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198438" y="5716588"/>
            <a:ext cx="8769350" cy="57785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答：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不能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zh-CN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2411413" y="428625"/>
          <a:ext cx="9540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9" name="Equation" r:id="rId5" imgW="622300" imgH="304800" progId="Equation.DSMT4">
                  <p:embed/>
                </p:oleObj>
              </mc:Choice>
              <mc:Fallback>
                <p:oleObj name="Equation" r:id="rId5" imgW="622300" imgH="304800" progId="Equation.DSMT4">
                  <p:embed/>
                  <p:pic>
                    <p:nvPicPr>
                      <p:cNvPr id="0" name="图片 1228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28625"/>
                        <a:ext cx="9540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79388" y="404813"/>
          <a:ext cx="3819525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6" name="Equation" r:id="rId1" imgW="2501900" imgH="1257300" progId="Equation.DSMT4">
                  <p:embed/>
                </p:oleObj>
              </mc:Choice>
              <mc:Fallback>
                <p:oleObj name="Equation" r:id="rId1" imgW="2501900" imgH="1257300" progId="Equation.DSMT4">
                  <p:embed/>
                  <p:pic>
                    <p:nvPicPr>
                      <p:cNvPr id="0" name="图片 123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4813"/>
                        <a:ext cx="3819525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017963" y="404813"/>
          <a:ext cx="4802187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7" name="Equation" r:id="rId3" imgW="3149600" imgH="1257300" progId="Equation.DSMT4">
                  <p:embed/>
                </p:oleObj>
              </mc:Choice>
              <mc:Fallback>
                <p:oleObj name="Equation" r:id="rId3" imgW="3149600" imgH="1257300" progId="Equation.DSMT4">
                  <p:embed/>
                  <p:pic>
                    <p:nvPicPr>
                      <p:cNvPr id="0" name="图片 123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3" y="404813"/>
                        <a:ext cx="4802187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30175" y="2636838"/>
          <a:ext cx="4829175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8" name="Equation" r:id="rId5" imgW="3162300" imgH="1257300" progId="Equation.DSMT4">
                  <p:embed/>
                </p:oleObj>
              </mc:Choice>
              <mc:Fallback>
                <p:oleObj name="Equation" r:id="rId5" imgW="3162300" imgH="1257300" progId="Equation.DSMT4">
                  <p:embed/>
                  <p:pic>
                    <p:nvPicPr>
                      <p:cNvPr id="0" name="图片 123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2636838"/>
                        <a:ext cx="4829175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30175" y="5472113"/>
          <a:ext cx="1419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9" name="Equation" r:id="rId7" imgW="927100" imgH="304800" progId="Equation.DSMT4">
                  <p:embed/>
                </p:oleObj>
              </mc:Choice>
              <mc:Fallback>
                <p:oleObj name="Equation" r:id="rId7" imgW="927100" imgH="304800" progId="Equation.DSMT4">
                  <p:embed/>
                  <p:pic>
                    <p:nvPicPr>
                      <p:cNvPr id="0" name="图片 123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5472113"/>
                        <a:ext cx="14192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860800" y="5445125"/>
          <a:ext cx="1574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0" name="Equation" r:id="rId9" imgW="1028700" imgH="317500" progId="Equation.DSMT4">
                  <p:embed/>
                </p:oleObj>
              </mc:Choice>
              <mc:Fallback>
                <p:oleObj name="Equation" r:id="rId9" imgW="1028700" imgH="317500" progId="Equation.DSMT4">
                  <p:embed/>
                  <p:pic>
                    <p:nvPicPr>
                      <p:cNvPr id="0" name="图片 123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5445125"/>
                        <a:ext cx="1574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5935663" y="5462588"/>
          <a:ext cx="10842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1" name="Equation" r:id="rId11" imgW="711200" imgH="304800" progId="Equation.DSMT4">
                  <p:embed/>
                </p:oleObj>
              </mc:Choice>
              <mc:Fallback>
                <p:oleObj name="Equation" r:id="rId11" imgW="711200" imgH="304800" progId="Equation.DSMT4">
                  <p:embed/>
                  <p:pic>
                    <p:nvPicPr>
                      <p:cNvPr id="0" name="图片 1239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5462588"/>
                        <a:ext cx="10842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508625" y="2778125"/>
            <a:ext cx="3095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   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被调换到第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行，第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</a:t>
            </a:r>
            <a:endParaRPr lang="zh-CN" altLang="en-US" sz="20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5526088" y="2755900"/>
          <a:ext cx="3889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2" name="Equation" r:id="rId13" imgW="215900" imgH="228600" progId="Equation.DSMT4">
                  <p:embed/>
                </p:oleObj>
              </mc:Choice>
              <mc:Fallback>
                <p:oleObj name="Equation" r:id="rId13" imgW="215900" imgH="228600" progId="Equation.DSMT4">
                  <p:embed/>
                  <p:pic>
                    <p:nvPicPr>
                      <p:cNvPr id="0" name="图片 1239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2755900"/>
                        <a:ext cx="38893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403350" y="5033963"/>
          <a:ext cx="2486025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3" name="Equation" r:id="rId15" imgW="1129665" imgH="711200" progId="Equation.DSMT4">
                  <p:embed/>
                </p:oleObj>
              </mc:Choice>
              <mc:Fallback>
                <p:oleObj name="Equation" r:id="rId15" imgW="1129665" imgH="711200" progId="Equation.DSMT4">
                  <p:embed/>
                  <p:pic>
                    <p:nvPicPr>
                      <p:cNvPr id="0" name="图片 123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033963"/>
                        <a:ext cx="2486025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364163" y="5473700"/>
          <a:ext cx="593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4" name="Equation" r:id="rId17" imgW="393700" imgH="304800" progId="Equation.DSMT4">
                  <p:embed/>
                </p:oleObj>
              </mc:Choice>
              <mc:Fallback>
                <p:oleObj name="Equation" r:id="rId17" imgW="393700" imgH="304800" progId="Equation.DSMT4">
                  <p:embed/>
                  <p:pic>
                    <p:nvPicPr>
                      <p:cNvPr id="0" name="图片 123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473700"/>
                        <a:ext cx="593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6019800" y="3284538"/>
          <a:ext cx="186531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5" name="Equation" r:id="rId19" imgW="1244600" imgH="939800" progId="Equation.DSMT4">
                  <p:embed/>
                </p:oleObj>
              </mc:Choice>
              <mc:Fallback>
                <p:oleObj name="Equation" r:id="rId19" imgW="1244600" imgH="939800" progId="Equation.DSMT4">
                  <p:embed/>
                  <p:pic>
                    <p:nvPicPr>
                      <p:cNvPr id="0" name="图片 1239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84538"/>
                        <a:ext cx="1865313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292725" y="2565400"/>
            <a:ext cx="3527425" cy="24479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092825" y="4148138"/>
            <a:ext cx="17272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7604125" y="3355975"/>
            <a:ext cx="0" cy="1368425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  <p:bldP spid="37901" grpId="0" animBg="1"/>
      <p:bldP spid="37902" grpId="0" animBg="1"/>
      <p:bldP spid="37903" grpId="0" animBg="1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776</Words>
  <Application>WPS 演示</Application>
  <PresentationFormat>全屏显示(4:3)</PresentationFormat>
  <Paragraphs>123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170</vt:i4>
      </vt:variant>
      <vt:variant>
        <vt:lpstr>幻灯片标题</vt:lpstr>
      </vt:variant>
      <vt:variant>
        <vt:i4>38</vt:i4>
      </vt:variant>
    </vt:vector>
  </HeadingPairs>
  <TitlesOfParts>
    <vt:vector size="221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黑体</vt:lpstr>
      <vt:lpstr>微软雅黑</vt:lpstr>
      <vt:lpstr>Calibri</vt:lpstr>
      <vt:lpstr>Arial Unicode MS</vt:lpstr>
      <vt:lpstr>主题1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一、余子式与代数余子式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二、行列式按行（列）展开法则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eye</dc:creator>
  <cp:lastModifiedBy>eye</cp:lastModifiedBy>
  <cp:revision>52</cp:revision>
  <dcterms:created xsi:type="dcterms:W3CDTF">2000-09-15T03:38:00Z</dcterms:created>
  <dcterms:modified xsi:type="dcterms:W3CDTF">2021-10-03T16:18:33Z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65F0D35EB3934561ACCB095AFF8D801C</vt:lpwstr>
  </property>
  <property fmtid="{D5CDD505-2E9C-101B-9397-08002B2CF9AE}" pid="3" name="KSOProductBuildVer">
    <vt:lpwstr>2052-11.1.0.10700</vt:lpwstr>
  </property>
</Properties>
</file>