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1" r:id="rId4"/>
    <p:sldId id="292" r:id="rId5"/>
    <p:sldId id="259" r:id="rId6"/>
    <p:sldId id="288" r:id="rId7"/>
    <p:sldId id="29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98" r:id="rId16"/>
    <p:sldId id="299" r:id="rId17"/>
    <p:sldId id="300" r:id="rId18"/>
    <p:sldId id="301" r:id="rId19"/>
    <p:sldId id="284" r:id="rId20"/>
    <p:sldId id="285" r:id="rId21"/>
    <p:sldId id="297" r:id="rId22"/>
    <p:sldId id="267" r:id="rId23"/>
    <p:sldId id="268" r:id="rId24"/>
    <p:sldId id="269" r:id="rId25"/>
    <p:sldId id="286" r:id="rId26"/>
    <p:sldId id="287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302" r:id="rId39"/>
    <p:sldId id="303" r:id="rId40"/>
    <p:sldId id="304" r:id="rId41"/>
    <p:sldId id="305" r:id="rId42"/>
    <p:sldId id="306" r:id="rId43"/>
    <p:sldId id="281" r:id="rId44"/>
    <p:sldId id="282" r:id="rId45"/>
    <p:sldId id="283" r:id="rId46"/>
    <p:sldId id="307" r:id="rId47"/>
    <p:sldId id="308" r:id="rId48"/>
    <p:sldId id="309" r:id="rId49"/>
    <p:sldId id="310" r:id="rId50"/>
    <p:sldId id="342" r:id="rId51"/>
    <p:sldId id="343" r:id="rId52"/>
    <p:sldId id="339" r:id="rId53"/>
    <p:sldId id="338" r:id="rId54"/>
    <p:sldId id="340" r:id="rId55"/>
  </p:sldIdLst>
  <p:sldSz cx="9144000" cy="6858000" type="screen4x3"/>
  <p:notesSz cx="6858000" cy="9144000"/>
  <p:custDataLst>
    <p:tags r:id="rId5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4" autoAdjust="0"/>
    <p:restoredTop sz="94660"/>
  </p:normalViewPr>
  <p:slideViewPr>
    <p:cSldViewPr>
      <p:cViewPr varScale="1">
        <p:scale>
          <a:sx n="165" d="100"/>
          <a:sy n="165" d="100"/>
        </p:scale>
        <p:origin x="1572" y="96"/>
      </p:cViewPr>
      <p:guideLst>
        <p:guide orient="horz" pos="480"/>
        <p:guide pos="54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5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emf"/><Relationship Id="rId8" Type="http://schemas.openxmlformats.org/officeDocument/2006/relationships/image" Target="../media/image76.e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8" Type="http://schemas.openxmlformats.org/officeDocument/2006/relationships/image" Target="../media/image85.emf"/><Relationship Id="rId17" Type="http://schemas.openxmlformats.org/officeDocument/2006/relationships/image" Target="../media/image84.emf"/><Relationship Id="rId16" Type="http://schemas.openxmlformats.org/officeDocument/2006/relationships/image" Target="../media/image83.emf"/><Relationship Id="rId15" Type="http://schemas.openxmlformats.org/officeDocument/2006/relationships/image" Target="../media/image82.emf"/><Relationship Id="rId14" Type="http://schemas.openxmlformats.org/officeDocument/2006/relationships/image" Target="../media/image81.wmf"/><Relationship Id="rId13" Type="http://schemas.openxmlformats.org/officeDocument/2006/relationships/image" Target="../media/image80.emf"/><Relationship Id="rId12" Type="http://schemas.openxmlformats.org/officeDocument/2006/relationships/image" Target="../media/image79.wmf"/><Relationship Id="rId11" Type="http://schemas.openxmlformats.org/officeDocument/2006/relationships/image" Target="../media/image78.emf"/><Relationship Id="rId10" Type="http://schemas.openxmlformats.org/officeDocument/2006/relationships/image" Target="../media/image65.wmf"/><Relationship Id="rId1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wmf"/><Relationship Id="rId8" Type="http://schemas.openxmlformats.org/officeDocument/2006/relationships/image" Target="../media/image131.wmf"/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6.wmf"/><Relationship Id="rId4" Type="http://schemas.openxmlformats.org/officeDocument/2006/relationships/image" Target="../media/image105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1" Type="http://schemas.openxmlformats.org/officeDocument/2006/relationships/image" Target="../media/image160.emf"/><Relationship Id="rId10" Type="http://schemas.openxmlformats.org/officeDocument/2006/relationships/image" Target="../media/image159.wmf"/><Relationship Id="rId1" Type="http://schemas.openxmlformats.org/officeDocument/2006/relationships/image" Target="../media/image150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e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9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7" Type="http://schemas.openxmlformats.org/officeDocument/2006/relationships/image" Target="../media/image196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7.wmf"/><Relationship Id="rId4" Type="http://schemas.openxmlformats.org/officeDocument/2006/relationships/image" Target="../media/image206.wmf"/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0" Type="http://schemas.openxmlformats.org/officeDocument/2006/relationships/image" Target="../media/image22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16.wmf"/><Relationship Id="rId3" Type="http://schemas.openxmlformats.org/officeDocument/2006/relationships/image" Target="../media/image24.wmf"/><Relationship Id="rId2" Type="http://schemas.openxmlformats.org/officeDocument/2006/relationships/image" Target="../media/image6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e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4" Type="http://schemas.openxmlformats.org/officeDocument/2006/relationships/image" Target="../media/image68.wmf"/><Relationship Id="rId13" Type="http://schemas.openxmlformats.org/officeDocument/2006/relationships/image" Target="../media/image67.emf"/><Relationship Id="rId12" Type="http://schemas.openxmlformats.org/officeDocument/2006/relationships/image" Target="../media/image66.wmf"/><Relationship Id="rId11" Type="http://schemas.openxmlformats.org/officeDocument/2006/relationships/image" Target="../media/image65.wmf"/><Relationship Id="rId10" Type="http://schemas.openxmlformats.org/officeDocument/2006/relationships/image" Target="../media/image64.emf"/><Relationship Id="rId1" Type="http://schemas.openxmlformats.org/officeDocument/2006/relationships/image" Target="../media/image5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7" Type="http://schemas.openxmlformats.org/officeDocument/2006/relationships/hyperlink" Target="/&#32447;&#24615;&#20195;&#25968;&#30005;&#23376;&#25945;&#26696;/&#20027;&#30028;&#38754;.ppt#5. PowerPoint &#28436;&#31034;&#25991;&#31295;" TargetMode="External"/><Relationship Id="rId6" Type="http://schemas.openxmlformats.org/officeDocument/2006/relationships/slide" Target="slide42.xml"/><Relationship Id="rId5" Type="http://schemas.openxmlformats.org/officeDocument/2006/relationships/slide" Target="slide18.xml"/><Relationship Id="rId4" Type="http://schemas.openxmlformats.org/officeDocument/2006/relationships/slide" Target="slide4.xml"/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52.bin"/><Relationship Id="rId26" Type="http://schemas.openxmlformats.org/officeDocument/2006/relationships/vmlDrawing" Target="../drawings/vmlDrawing8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54.wmf"/><Relationship Id="rId23" Type="http://schemas.openxmlformats.org/officeDocument/2006/relationships/oleObject" Target="../embeddings/oleObject62.bin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61.bin"/><Relationship Id="rId20" Type="http://schemas.openxmlformats.org/officeDocument/2006/relationships/image" Target="../media/image52.wmf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60.bin"/><Relationship Id="rId18" Type="http://schemas.openxmlformats.org/officeDocument/2006/relationships/image" Target="../media/image51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6.wmf"/><Relationship Id="rId31" Type="http://schemas.openxmlformats.org/officeDocument/2006/relationships/vmlDrawing" Target="../drawings/vmlDrawing9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64.bin"/><Relationship Id="rId29" Type="http://schemas.openxmlformats.org/officeDocument/2006/relationships/oleObject" Target="../embeddings/oleObject77.bin"/><Relationship Id="rId28" Type="http://schemas.openxmlformats.org/officeDocument/2006/relationships/image" Target="../media/image68.wmf"/><Relationship Id="rId27" Type="http://schemas.openxmlformats.org/officeDocument/2006/relationships/oleObject" Target="../embeddings/oleObject76.bin"/><Relationship Id="rId26" Type="http://schemas.openxmlformats.org/officeDocument/2006/relationships/image" Target="../media/image67.emf"/><Relationship Id="rId25" Type="http://schemas.openxmlformats.org/officeDocument/2006/relationships/oleObject" Target="../embeddings/oleObject75.bin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74.bin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73.bin"/><Relationship Id="rId20" Type="http://schemas.openxmlformats.org/officeDocument/2006/relationships/image" Target="../media/image64.emf"/><Relationship Id="rId2" Type="http://schemas.openxmlformats.org/officeDocument/2006/relationships/image" Target="../media/image55.wmf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63.e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0.wmf"/><Relationship Id="rId38" Type="http://schemas.openxmlformats.org/officeDocument/2006/relationships/vmlDrawing" Target="../drawings/vmlDrawing10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5.emf"/><Relationship Id="rId35" Type="http://schemas.openxmlformats.org/officeDocument/2006/relationships/oleObject" Target="../embeddings/oleObject95.bin"/><Relationship Id="rId34" Type="http://schemas.openxmlformats.org/officeDocument/2006/relationships/image" Target="../media/image84.emf"/><Relationship Id="rId33" Type="http://schemas.openxmlformats.org/officeDocument/2006/relationships/oleObject" Target="../embeddings/oleObject94.bin"/><Relationship Id="rId32" Type="http://schemas.openxmlformats.org/officeDocument/2006/relationships/image" Target="../media/image83.emf"/><Relationship Id="rId31" Type="http://schemas.openxmlformats.org/officeDocument/2006/relationships/oleObject" Target="../embeddings/oleObject93.bin"/><Relationship Id="rId30" Type="http://schemas.openxmlformats.org/officeDocument/2006/relationships/image" Target="../media/image82.emf"/><Relationship Id="rId3" Type="http://schemas.openxmlformats.org/officeDocument/2006/relationships/oleObject" Target="../embeddings/oleObject79.bin"/><Relationship Id="rId29" Type="http://schemas.openxmlformats.org/officeDocument/2006/relationships/oleObject" Target="../embeddings/oleObject92.bin"/><Relationship Id="rId28" Type="http://schemas.openxmlformats.org/officeDocument/2006/relationships/image" Target="../media/image81.wmf"/><Relationship Id="rId27" Type="http://schemas.openxmlformats.org/officeDocument/2006/relationships/oleObject" Target="../embeddings/oleObject91.bin"/><Relationship Id="rId26" Type="http://schemas.openxmlformats.org/officeDocument/2006/relationships/image" Target="../media/image80.emf"/><Relationship Id="rId25" Type="http://schemas.openxmlformats.org/officeDocument/2006/relationships/oleObject" Target="../embeddings/oleObject90.bin"/><Relationship Id="rId24" Type="http://schemas.openxmlformats.org/officeDocument/2006/relationships/image" Target="../media/image79.wmf"/><Relationship Id="rId23" Type="http://schemas.openxmlformats.org/officeDocument/2006/relationships/oleObject" Target="../embeddings/oleObject89.bin"/><Relationship Id="rId22" Type="http://schemas.openxmlformats.org/officeDocument/2006/relationships/image" Target="../media/image78.emf"/><Relationship Id="rId21" Type="http://schemas.openxmlformats.org/officeDocument/2006/relationships/oleObject" Target="../embeddings/oleObject88.bin"/><Relationship Id="rId20" Type="http://schemas.openxmlformats.org/officeDocument/2006/relationships/image" Target="../media/image65.wmf"/><Relationship Id="rId2" Type="http://schemas.openxmlformats.org/officeDocument/2006/relationships/image" Target="../media/image69.wmf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77.e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76.e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7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86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9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94.wmf"/><Relationship Id="rId1" Type="http://schemas.openxmlformats.org/officeDocument/2006/relationships/oleObject" Target="../embeddings/oleObject104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10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98.wmf"/><Relationship Id="rId1" Type="http://schemas.openxmlformats.org/officeDocument/2006/relationships/oleObject" Target="../embeddings/oleObject108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11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03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1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09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19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15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2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0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3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36.bin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12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32.wmf"/><Relationship Id="rId17" Type="http://schemas.openxmlformats.org/officeDocument/2006/relationships/oleObject" Target="../embeddings/oleObject143.bin"/><Relationship Id="rId16" Type="http://schemas.openxmlformats.org/officeDocument/2006/relationships/image" Target="../media/image131.w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3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33.wmf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4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37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1.wmf"/><Relationship Id="rId1" Type="http://schemas.openxmlformats.org/officeDocument/2006/relationships/oleObject" Target="../embeddings/oleObject14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42.wmf"/><Relationship Id="rId18" Type="http://schemas.openxmlformats.org/officeDocument/2006/relationships/vmlDrawing" Target="../drawings/vmlDrawing2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9.emf"/><Relationship Id="rId15" Type="http://schemas.openxmlformats.org/officeDocument/2006/relationships/oleObject" Target="../embeddings/oleObject161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60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5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63.bin"/><Relationship Id="rId24" Type="http://schemas.openxmlformats.org/officeDocument/2006/relationships/vmlDrawing" Target="../drawings/vmlDrawing2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60.emf"/><Relationship Id="rId21" Type="http://schemas.openxmlformats.org/officeDocument/2006/relationships/oleObject" Target="../embeddings/oleObject172.bin"/><Relationship Id="rId20" Type="http://schemas.openxmlformats.org/officeDocument/2006/relationships/image" Target="../media/image159.wmf"/><Relationship Id="rId2" Type="http://schemas.openxmlformats.org/officeDocument/2006/relationships/image" Target="../media/image150.wmf"/><Relationship Id="rId19" Type="http://schemas.openxmlformats.org/officeDocument/2006/relationships/oleObject" Target="../embeddings/oleObject171.bin"/><Relationship Id="rId18" Type="http://schemas.openxmlformats.org/officeDocument/2006/relationships/image" Target="../media/image158.wmf"/><Relationship Id="rId17" Type="http://schemas.openxmlformats.org/officeDocument/2006/relationships/oleObject" Target="../embeddings/oleObject170.bin"/><Relationship Id="rId16" Type="http://schemas.openxmlformats.org/officeDocument/2006/relationships/image" Target="../media/image157.wmf"/><Relationship Id="rId15" Type="http://schemas.openxmlformats.org/officeDocument/2006/relationships/oleObject" Target="../embeddings/oleObject169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54.wmf"/><Relationship Id="rId1" Type="http://schemas.openxmlformats.org/officeDocument/2006/relationships/oleObject" Target="../embeddings/oleObject16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74.bin"/><Relationship Id="rId20" Type="http://schemas.openxmlformats.org/officeDocument/2006/relationships/vmlDrawing" Target="../drawings/vmlDrawing25.vml"/><Relationship Id="rId2" Type="http://schemas.openxmlformats.org/officeDocument/2006/relationships/image" Target="../media/image16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69.wmf"/><Relationship Id="rId17" Type="http://schemas.openxmlformats.org/officeDocument/2006/relationships/oleObject" Target="../embeddings/oleObject181.bin"/><Relationship Id="rId16" Type="http://schemas.openxmlformats.org/officeDocument/2006/relationships/image" Target="../media/image168.emf"/><Relationship Id="rId15" Type="http://schemas.openxmlformats.org/officeDocument/2006/relationships/oleObject" Target="../embeddings/oleObject180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79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7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70.wmf"/><Relationship Id="rId1" Type="http://schemas.openxmlformats.org/officeDocument/2006/relationships/oleObject" Target="../embeddings/oleObject18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9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86.bin"/><Relationship Id="rId2" Type="http://schemas.openxmlformats.org/officeDocument/2006/relationships/image" Target="../media/image173.wmf"/><Relationship Id="rId16" Type="http://schemas.openxmlformats.org/officeDocument/2006/relationships/vmlDrawing" Target="../drawings/vmlDrawing2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9.wmf"/><Relationship Id="rId13" Type="http://schemas.openxmlformats.org/officeDocument/2006/relationships/oleObject" Target="../embeddings/oleObject191.bin"/><Relationship Id="rId12" Type="http://schemas.openxmlformats.org/officeDocument/2006/relationships/image" Target="../media/image178.wmf"/><Relationship Id="rId11" Type="http://schemas.openxmlformats.org/officeDocument/2006/relationships/oleObject" Target="../embeddings/oleObject190.bin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18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180.wmf"/><Relationship Id="rId1" Type="http://schemas.openxmlformats.org/officeDocument/2006/relationships/oleObject" Target="../embeddings/oleObject19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83.wmf"/><Relationship Id="rId1" Type="http://schemas.openxmlformats.org/officeDocument/2006/relationships/oleObject" Target="../embeddings/oleObject19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199.bin"/><Relationship Id="rId2" Type="http://schemas.openxmlformats.org/officeDocument/2006/relationships/image" Target="../media/image186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19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wmf"/><Relationship Id="rId8" Type="http://schemas.openxmlformats.org/officeDocument/2006/relationships/oleObject" Target="../embeddings/oleObject206.bin"/><Relationship Id="rId7" Type="http://schemas.openxmlformats.org/officeDocument/2006/relationships/image" Target="../media/image192.wmf"/><Relationship Id="rId6" Type="http://schemas.openxmlformats.org/officeDocument/2006/relationships/oleObject" Target="../embeddings/oleObject205.bin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03.bin"/><Relationship Id="rId2" Type="http://schemas.openxmlformats.org/officeDocument/2006/relationships/image" Target="../media/image190.wmf"/><Relationship Id="rId19" Type="http://schemas.openxmlformats.org/officeDocument/2006/relationships/vmlDrawing" Target="../drawings/vmlDrawing31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97.wmf"/><Relationship Id="rId16" Type="http://schemas.openxmlformats.org/officeDocument/2006/relationships/oleObject" Target="../embeddings/oleObject210.bin"/><Relationship Id="rId15" Type="http://schemas.openxmlformats.org/officeDocument/2006/relationships/image" Target="../media/image196.wmf"/><Relationship Id="rId14" Type="http://schemas.openxmlformats.org/officeDocument/2006/relationships/oleObject" Target="../embeddings/oleObject209.bin"/><Relationship Id="rId13" Type="http://schemas.openxmlformats.org/officeDocument/2006/relationships/image" Target="../media/image195.wmf"/><Relationship Id="rId12" Type="http://schemas.openxmlformats.org/officeDocument/2006/relationships/oleObject" Target="../embeddings/oleObject208.bin"/><Relationship Id="rId11" Type="http://schemas.openxmlformats.org/officeDocument/2006/relationships/image" Target="../media/image194.wmf"/><Relationship Id="rId10" Type="http://schemas.openxmlformats.org/officeDocument/2006/relationships/oleObject" Target="../embeddings/oleObject207.bin"/><Relationship Id="rId1" Type="http://schemas.openxmlformats.org/officeDocument/2006/relationships/oleObject" Target="../embeddings/oleObject202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wmf"/><Relationship Id="rId8" Type="http://schemas.openxmlformats.org/officeDocument/2006/relationships/oleObject" Target="../embeddings/oleObject215.bin"/><Relationship Id="rId7" Type="http://schemas.openxmlformats.org/officeDocument/2006/relationships/image" Target="../media/image200.wmf"/><Relationship Id="rId6" Type="http://schemas.openxmlformats.org/officeDocument/2006/relationships/oleObject" Target="../embeddings/oleObject214.bin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198.wmf"/><Relationship Id="rId13" Type="http://schemas.openxmlformats.org/officeDocument/2006/relationships/vmlDrawing" Target="../drawings/vmlDrawing3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02.wmf"/><Relationship Id="rId10" Type="http://schemas.openxmlformats.org/officeDocument/2006/relationships/oleObject" Target="../embeddings/oleObject216.bin"/><Relationship Id="rId1" Type="http://schemas.openxmlformats.org/officeDocument/2006/relationships/oleObject" Target="../embeddings/oleObject21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206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04.wmf"/><Relationship Id="rId3" Type="http://schemas.openxmlformats.org/officeDocument/2006/relationships/oleObject" Target="../embeddings/oleObject218.bin"/><Relationship Id="rId2" Type="http://schemas.openxmlformats.org/officeDocument/2006/relationships/image" Target="../media/image203.w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07.wmf"/><Relationship Id="rId1" Type="http://schemas.openxmlformats.org/officeDocument/2006/relationships/oleObject" Target="../embeddings/oleObject217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23.bin"/><Relationship Id="rId2" Type="http://schemas.openxmlformats.org/officeDocument/2006/relationships/image" Target="../media/image208.wmf"/><Relationship Id="rId1" Type="http://schemas.openxmlformats.org/officeDocument/2006/relationships/oleObject" Target="../embeddings/oleObject22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2.png"/><Relationship Id="rId1" Type="http://schemas.openxmlformats.org/officeDocument/2006/relationships/image" Target="../media/image2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3" Type="http://schemas.openxmlformats.org/officeDocument/2006/relationships/vmlDrawing" Target="../drawings/vmlDrawing3.vml"/><Relationship Id="rId22" Type="http://schemas.openxmlformats.org/officeDocument/2006/relationships/slideLayout" Target="../slideLayouts/slideLayout6.xml"/><Relationship Id="rId21" Type="http://schemas.openxmlformats.org/officeDocument/2006/relationships/image" Target="../media/image13.wmf"/><Relationship Id="rId20" Type="http://schemas.openxmlformats.org/officeDocument/2006/relationships/oleObject" Target="../embeddings/oleObject14.bin"/><Relationship Id="rId2" Type="http://schemas.openxmlformats.org/officeDocument/2006/relationships/image" Target="../media/image5.wmf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13.bin"/><Relationship Id="rId17" Type="http://schemas.openxmlformats.org/officeDocument/2006/relationships/image" Target="../media/image11.wmf"/><Relationship Id="rId16" Type="http://schemas.openxmlformats.org/officeDocument/2006/relationships/oleObject" Target="../embeddings/oleObject12.bin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11.bin"/><Relationship Id="rId13" Type="http://schemas.openxmlformats.org/officeDocument/2006/relationships/oleObject" Target="../embeddings/oleObject10.bin"/><Relationship Id="rId12" Type="http://schemas.openxmlformats.org/officeDocument/2006/relationships/oleObject" Target="../embeddings/oleObject9.bin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5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219.w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25.bin"/><Relationship Id="rId2" Type="http://schemas.openxmlformats.org/officeDocument/2006/relationships/image" Target="../media/image216.wmf"/><Relationship Id="rId14" Type="http://schemas.openxmlformats.org/officeDocument/2006/relationships/vmlDrawing" Target="../drawings/vmlDrawing35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221.wmf"/><Relationship Id="rId11" Type="http://schemas.openxmlformats.org/officeDocument/2006/relationships/oleObject" Target="../embeddings/oleObject229.bin"/><Relationship Id="rId10" Type="http://schemas.openxmlformats.org/officeDocument/2006/relationships/image" Target="../media/image220.wmf"/><Relationship Id="rId1" Type="http://schemas.openxmlformats.org/officeDocument/2006/relationships/oleObject" Target="../embeddings/oleObject224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2.wmf"/><Relationship Id="rId1" Type="http://schemas.openxmlformats.org/officeDocument/2006/relationships/oleObject" Target="../embeddings/oleObject230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3.wmf"/><Relationship Id="rId1" Type="http://schemas.openxmlformats.org/officeDocument/2006/relationships/oleObject" Target="../embeddings/oleObject23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6.png"/><Relationship Id="rId1" Type="http://schemas.openxmlformats.org/officeDocument/2006/relationships/image" Target="../media/image22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8.emf"/><Relationship Id="rId1" Type="http://schemas.openxmlformats.org/officeDocument/2006/relationships/image" Target="../media/image22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0.emf"/><Relationship Id="rId1" Type="http://schemas.openxmlformats.org/officeDocument/2006/relationships/image" Target="../media/image22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1.emf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15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7.bin"/><Relationship Id="rId3" Type="http://schemas.openxmlformats.org/officeDocument/2006/relationships/oleObject" Target="../embeddings/oleObject16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22.wmf"/><Relationship Id="rId21" Type="http://schemas.openxmlformats.org/officeDocument/2006/relationships/oleObject" Target="../embeddings/oleObject26.bin"/><Relationship Id="rId20" Type="http://schemas.openxmlformats.org/officeDocument/2006/relationships/oleObject" Target="../embeddings/oleObject25.bin"/><Relationship Id="rId2" Type="http://schemas.openxmlformats.org/officeDocument/2006/relationships/image" Target="../media/image6.wmf"/><Relationship Id="rId19" Type="http://schemas.openxmlformats.org/officeDocument/2006/relationships/image" Target="../media/image21.wmf"/><Relationship Id="rId18" Type="http://schemas.openxmlformats.org/officeDocument/2006/relationships/oleObject" Target="../embeddings/oleObject24.bin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23.bin"/><Relationship Id="rId15" Type="http://schemas.openxmlformats.org/officeDocument/2006/relationships/image" Target="../media/image19.wmf"/><Relationship Id="rId14" Type="http://schemas.openxmlformats.org/officeDocument/2006/relationships/oleObject" Target="../embeddings/oleObject22.bin"/><Relationship Id="rId13" Type="http://schemas.openxmlformats.org/officeDocument/2006/relationships/image" Target="../media/image18.wmf"/><Relationship Id="rId12" Type="http://schemas.openxmlformats.org/officeDocument/2006/relationships/oleObject" Target="../embeddings/oleObject21.bin"/><Relationship Id="rId11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1" Type="http://schemas.openxmlformats.org/officeDocument/2006/relationships/oleObject" Target="../embeddings/oleObject15.bin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33.emf"/><Relationship Id="rId4" Type="http://schemas.openxmlformats.org/officeDocument/2006/relationships/image" Target="../media/image232.emf"/><Relationship Id="rId3" Type="http://schemas.openxmlformats.org/officeDocument/2006/relationships/tags" Target="../tags/tag3.xml"/><Relationship Id="rId2" Type="http://schemas.openxmlformats.org/officeDocument/2006/relationships/image" Target="../media/image231.emf"/><Relationship Id="rId1" Type="http://schemas.openxmlformats.org/officeDocument/2006/relationships/tags" Target="../tags/tag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tags" Target="../tags/tag4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8.png"/><Relationship Id="rId2" Type="http://schemas.openxmlformats.org/officeDocument/2006/relationships/image" Target="../media/image237.png"/><Relationship Id="rId1" Type="http://schemas.openxmlformats.org/officeDocument/2006/relationships/image" Target="../media/image236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42.png"/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image" Target="../media/image2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8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2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2.e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7.bin"/><Relationship Id="rId21" Type="http://schemas.openxmlformats.org/officeDocument/2006/relationships/vmlDrawing" Target="../drawings/vmlDrawing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9" Type="http://schemas.openxmlformats.org/officeDocument/2006/relationships/image" Target="../media/image37.wmf"/><Relationship Id="rId18" Type="http://schemas.openxmlformats.org/officeDocument/2006/relationships/oleObject" Target="../embeddings/oleObject45.bin"/><Relationship Id="rId17" Type="http://schemas.openxmlformats.org/officeDocument/2006/relationships/image" Target="../media/image36.wmf"/><Relationship Id="rId16" Type="http://schemas.openxmlformats.org/officeDocument/2006/relationships/oleObject" Target="../embeddings/oleObject44.bin"/><Relationship Id="rId15" Type="http://schemas.openxmlformats.org/officeDocument/2006/relationships/image" Target="../media/image35.wmf"/><Relationship Id="rId14" Type="http://schemas.openxmlformats.org/officeDocument/2006/relationships/oleObject" Target="../embeddings/oleObject43.bin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38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1" name="Picture 33" descr="ARR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606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ARR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ARR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14825"/>
            <a:ext cx="457200" cy="2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Picture 37" descr="ARR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530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Rectangle 2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95400" y="2895600"/>
            <a:ext cx="388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7" name="Rectangle 2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47800" y="3581400"/>
            <a:ext cx="502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" name="Rectangle 3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524000" y="4191000"/>
            <a:ext cx="4038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9" name="Rectangle 3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524000" y="4876800"/>
            <a:ext cx="4038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" name="Rectangle 41">
            <a:hlinkClick r:id="rId7"/>
          </p:cNvPr>
          <p:cNvSpPr>
            <a:spLocks noChangeArrowheads="1"/>
          </p:cNvSpPr>
          <p:nvPr/>
        </p:nvSpPr>
        <p:spPr bwMode="auto">
          <a:xfrm>
            <a:off x="7769225" y="640715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0" name="Rectangle 42">
            <a:hlinkClick r:id="rId8"/>
          </p:cNvPr>
          <p:cNvSpPr>
            <a:spLocks noChangeArrowheads="1"/>
          </p:cNvSpPr>
          <p:nvPr/>
        </p:nvSpPr>
        <p:spPr bwMode="auto">
          <a:xfrm>
            <a:off x="6781800" y="64008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279650" y="1619250"/>
          <a:ext cx="2222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8" name="Equation" r:id="rId1" imgW="2222500" imgH="444500" progId="Equation.3">
                  <p:embed/>
                </p:oleObj>
              </mc:Choice>
              <mc:Fallback>
                <p:oleObj name="Equation" r:id="rId1" imgW="22225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619250"/>
                        <a:ext cx="2222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4953000" y="1600200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9" name="Equation" r:id="rId3" imgW="1345565" imgH="444500" progId="Equation.3">
                  <p:embed/>
                </p:oleObj>
              </mc:Choice>
              <mc:Fallback>
                <p:oleObj name="Equation" r:id="rId3" imgW="1345565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134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990600" y="2362200"/>
          <a:ext cx="1993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0" name="Equation" r:id="rId5" imgW="1993900" imgH="444500" progId="Equation.3">
                  <p:embed/>
                </p:oleObj>
              </mc:Choice>
              <mc:Fallback>
                <p:oleObj name="Equation" r:id="rId5" imgW="1993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1993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3314700" y="2368550"/>
          <a:ext cx="736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1" name="Equation" r:id="rId7" imgW="736600" imgH="381000" progId="Equation.3">
                  <p:embed/>
                </p:oleObj>
              </mc:Choice>
              <mc:Fallback>
                <p:oleObj name="Equation" r:id="rId7" imgW="7366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368550"/>
                        <a:ext cx="736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638300" y="3289300"/>
          <a:ext cx="11684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2" name="Equation" r:id="rId9" imgW="1167765" imgH="292100" progId="Equation.3">
                  <p:embed/>
                </p:oleObj>
              </mc:Choice>
              <mc:Fallback>
                <p:oleObj name="Equation" r:id="rId9" imgW="1167765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289300"/>
                        <a:ext cx="11684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819400" y="3200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3" name="Equation" r:id="rId11" imgW="1549400" imgH="457200" progId="Equation.3">
                  <p:embed/>
                </p:oleObj>
              </mc:Choice>
              <mc:Fallback>
                <p:oleObj name="Equation" r:id="rId11" imgW="15494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154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419600" y="3200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4" name="Equation" r:id="rId13" imgW="1612900" imgH="457200" progId="Equation.3">
                  <p:embed/>
                </p:oleObj>
              </mc:Choice>
              <mc:Fallback>
                <p:oleObj name="Equation" r:id="rId13" imgW="16129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 flipV="1">
          <a:off x="1961771" y="3723694"/>
          <a:ext cx="1242745" cy="42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5" name="Equation" r:id="rId15" imgW="1104900" imgH="381000" progId="Equation.DSMT4">
                  <p:embed/>
                </p:oleObj>
              </mc:Choice>
              <mc:Fallback>
                <p:oleObj name="Equation" r:id="rId15" imgW="11049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1961771" y="3723694"/>
                        <a:ext cx="1242745" cy="427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 flipV="1">
          <a:off x="3350213" y="3684217"/>
          <a:ext cx="1151937" cy="48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6" name="Equation" r:id="rId17" imgW="939165" imgH="393700" progId="Equation.3">
                  <p:embed/>
                </p:oleObj>
              </mc:Choice>
              <mc:Fallback>
                <p:oleObj name="Equation" r:id="rId17" imgW="939165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3350213" y="3684217"/>
                        <a:ext cx="1151937" cy="48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7391400" y="3962400"/>
          <a:ext cx="6858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7" name="Equation" r:id="rId19" imgW="748665" imgH="381000" progId="Equation.3">
                  <p:embed/>
                </p:oleObj>
              </mc:Choice>
              <mc:Fallback>
                <p:oleObj name="Equation" r:id="rId19" imgW="748665" imgH="38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962400"/>
                        <a:ext cx="6858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5" name="Group 17"/>
          <p:cNvGrpSpPr/>
          <p:nvPr/>
        </p:nvGrpSpPr>
        <p:grpSpPr bwMode="auto">
          <a:xfrm>
            <a:off x="914400" y="762000"/>
            <a:ext cx="6945313" cy="547688"/>
            <a:chOff x="576" y="480"/>
            <a:chExt cx="4375" cy="345"/>
          </a:xfrm>
        </p:grpSpPr>
        <p:graphicFrame>
          <p:nvGraphicFramePr>
            <p:cNvPr id="53260" name="Object 12"/>
            <p:cNvGraphicFramePr>
              <a:graphicFrameLocks noChangeAspect="1"/>
            </p:cNvGraphicFramePr>
            <p:nvPr/>
          </p:nvGraphicFramePr>
          <p:xfrm>
            <a:off x="1318" y="518"/>
            <a:ext cx="363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8" name="Equation" r:id="rId21" imgW="4914900" imgH="457200" progId="Equation.3">
                    <p:embed/>
                  </p:oleObj>
                </mc:Choice>
                <mc:Fallback>
                  <p:oleObj name="Equation" r:id="rId21" imgW="4914900" imgH="45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518"/>
                          <a:ext cx="363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576" y="480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2" charset="-122"/>
                </a:rPr>
                <a:t>推论</a:t>
              </a:r>
              <a:endParaRPr lang="zh-CN" altLang="en-US" sz="2800" b="1">
                <a:ea typeface="黑体" panose="02010609060101010101" pitchFamily="2" charset="-122"/>
              </a:endParaRPr>
            </a:p>
          </p:txBody>
        </p:sp>
      </p:grp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914400" y="1524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914400" y="5334000"/>
          <a:ext cx="599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9" name="Equation" r:id="rId23" imgW="5994400" imgH="546100" progId="Equation.3">
                  <p:embed/>
                </p:oleObj>
              </mc:Choice>
              <mc:Fallback>
                <p:oleObj name="Equation" r:id="rId23" imgW="5994400" imgH="546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5994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914400" y="4648200"/>
            <a:ext cx="303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逆矩阵的运算性质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 autoUpdateAnimBg="0"/>
      <p:bldP spid="532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914400" y="838200"/>
          <a:ext cx="51831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2" name="Equation" r:id="rId1" imgW="5181600" imgH="876300" progId="Equation.3">
                  <p:embed/>
                </p:oleObj>
              </mc:Choice>
              <mc:Fallback>
                <p:oleObj name="Equation" r:id="rId1" imgW="5181600" imgH="87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51831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914400" y="2438400"/>
          <a:ext cx="72405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3" name="Equation" r:id="rId3" imgW="7239000" imgH="952500" progId="Equation.3">
                  <p:embed/>
                </p:oleObj>
              </mc:Choice>
              <mc:Fallback>
                <p:oleObj name="Equation" r:id="rId3" imgW="7239000" imgH="952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72405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206500" y="3881438"/>
          <a:ext cx="1889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4" name="Equation" r:id="rId5" imgW="190500" imgH="419100" progId="Equation.3">
                  <p:embed/>
                </p:oleObj>
              </mc:Choice>
              <mc:Fallback>
                <p:oleObj name="Equation" r:id="rId5" imgW="190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881438"/>
                        <a:ext cx="1889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362200" y="3962400"/>
          <a:ext cx="389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5" name="Equation" r:id="rId7" imgW="4127500" imgH="457200" progId="Equation.3">
                  <p:embed/>
                </p:oleObj>
              </mc:Choice>
              <mc:Fallback>
                <p:oleObj name="Equation" r:id="rId7" imgW="41275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389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4343400" y="47244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6" name="Equation" r:id="rId9" imgW="1295400" imgH="381000" progId="Equation.3">
                  <p:embed/>
                </p:oleObj>
              </mc:Choice>
              <mc:Fallback>
                <p:oleObj name="Equation" r:id="rId9" imgW="12954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724400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5754688" y="4692650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7" name="Equation" r:id="rId11" imgW="1828800" imgH="444500" progId="Equation.3">
                  <p:embed/>
                </p:oleObj>
              </mc:Choice>
              <mc:Fallback>
                <p:oleObj name="Equation" r:id="rId11" imgW="18288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4692650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2514600" y="5410200"/>
          <a:ext cx="2832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8" name="Equation" r:id="rId13" imgW="2832100" imgH="482600" progId="Equation.3">
                  <p:embed/>
                </p:oleObj>
              </mc:Choice>
              <mc:Fallback>
                <p:oleObj name="Equation" r:id="rId13" imgW="28321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0"/>
                        <a:ext cx="2832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914400" y="3886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pSp>
        <p:nvGrpSpPr>
          <p:cNvPr id="54291" name="Group 19"/>
          <p:cNvGrpSpPr/>
          <p:nvPr/>
        </p:nvGrpSpPr>
        <p:grpSpPr bwMode="auto">
          <a:xfrm>
            <a:off x="2590800" y="3124200"/>
            <a:ext cx="2527300" cy="495300"/>
            <a:chOff x="1632" y="1968"/>
            <a:chExt cx="1592" cy="312"/>
          </a:xfrm>
        </p:grpSpPr>
        <p:graphicFrame>
          <p:nvGraphicFramePr>
            <p:cNvPr id="54282" name="Object 10"/>
            <p:cNvGraphicFramePr>
              <a:graphicFrameLocks noChangeAspect="1"/>
            </p:cNvGraphicFramePr>
            <p:nvPr/>
          </p:nvGraphicFramePr>
          <p:xfrm>
            <a:off x="1632" y="1968"/>
            <a:ext cx="7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9" name="Equation" r:id="rId15" imgW="1485265" imgH="495300" progId="Equation.3">
                    <p:embed/>
                  </p:oleObj>
                </mc:Choice>
                <mc:Fallback>
                  <p:oleObj name="Equation" r:id="rId15" imgW="1485265" imgH="495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68"/>
                          <a:ext cx="76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3" name="Object 11"/>
            <p:cNvGraphicFramePr>
              <a:graphicFrameLocks noChangeAspect="1"/>
            </p:cNvGraphicFramePr>
            <p:nvPr/>
          </p:nvGraphicFramePr>
          <p:xfrm>
            <a:off x="1680" y="201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40" name="Equation" r:id="rId17" imgW="393700" imgH="406400" progId="Equation.3">
                    <p:embed/>
                  </p:oleObj>
                </mc:Choice>
                <mc:Fallback>
                  <p:oleObj name="Equation" r:id="rId17" imgW="393700" imgH="406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01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289" name="Group 17"/>
            <p:cNvGrpSpPr/>
            <p:nvPr/>
          </p:nvGrpSpPr>
          <p:grpSpPr bwMode="auto">
            <a:xfrm>
              <a:off x="2496" y="1968"/>
              <a:ext cx="728" cy="264"/>
              <a:chOff x="2752" y="2016"/>
              <a:chExt cx="728" cy="264"/>
            </a:xfrm>
          </p:grpSpPr>
          <p:graphicFrame>
            <p:nvGraphicFramePr>
              <p:cNvPr id="54285" name="Object 13"/>
              <p:cNvGraphicFramePr>
                <a:graphicFrameLocks noChangeAspect="1"/>
              </p:cNvGraphicFramePr>
              <p:nvPr/>
            </p:nvGraphicFramePr>
            <p:xfrm>
              <a:off x="2752" y="2040"/>
              <a:ext cx="2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41" name="Equation" r:id="rId19" imgW="546100" imgH="508000" progId="Equation.3">
                      <p:embed/>
                    </p:oleObj>
                  </mc:Choice>
                  <mc:Fallback>
                    <p:oleObj name="Equation" r:id="rId19" imgW="546100" imgH="5080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2" y="2040"/>
                            <a:ext cx="25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6" name="Object 14"/>
              <p:cNvGraphicFramePr>
                <a:graphicFrameLocks noChangeAspect="1"/>
              </p:cNvGraphicFramePr>
              <p:nvPr/>
            </p:nvGraphicFramePr>
            <p:xfrm>
              <a:off x="2928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42" name="Equation" r:id="rId21" imgW="266700" imgH="381000" progId="Equation.3">
                      <p:embed/>
                    </p:oleObj>
                  </mc:Choice>
                  <mc:Fallback>
                    <p:oleObj name="Equation" r:id="rId21" imgW="266700" imgH="3810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7" name="Object 15"/>
              <p:cNvGraphicFramePr>
                <a:graphicFrameLocks noChangeAspect="1"/>
              </p:cNvGraphicFramePr>
              <p:nvPr/>
            </p:nvGraphicFramePr>
            <p:xfrm>
              <a:off x="3312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43" name="Equation" r:id="rId23" imgW="266700" imgH="381000" progId="Equation.3">
                      <p:embed/>
                    </p:oleObj>
                  </mc:Choice>
                  <mc:Fallback>
                    <p:oleObj name="Equation" r:id="rId23" imgW="266700" imgH="3810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8" name="Object 16"/>
              <p:cNvGraphicFramePr>
                <a:graphicFrameLocks noChangeAspect="1"/>
              </p:cNvGraphicFramePr>
              <p:nvPr/>
            </p:nvGraphicFramePr>
            <p:xfrm>
              <a:off x="3120" y="206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44" name="Equation" r:id="rId25" imgW="393700" imgH="406400" progId="Equation.3">
                      <p:embed/>
                    </p:oleObj>
                  </mc:Choice>
                  <mc:Fallback>
                    <p:oleObj name="Equation" r:id="rId25" imgW="393700" imgH="4064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06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2895600" y="1371600"/>
          <a:ext cx="222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5" name="Equation" r:id="rId27" imgW="2222500" imgH="838200" progId="Equation.3">
                  <p:embed/>
                </p:oleObj>
              </mc:Choice>
              <mc:Fallback>
                <p:oleObj name="Equation" r:id="rId27" imgW="2222500" imgH="838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371600"/>
                        <a:ext cx="222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2941464" y="3120008"/>
          <a:ext cx="40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6" name="Equation" r:id="rId29" imgW="546100" imgH="508000" progId="Equation.3">
                  <p:embed/>
                </p:oleObj>
              </mc:Choice>
              <mc:Fallback>
                <p:oleObj name="Equation" r:id="rId29" imgW="546100" imgH="508000" progId="Equation.3">
                  <p:embed/>
                  <p:pic>
                    <p:nvPicPr>
                      <p:cNvPr id="0" name="图片 54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464" y="3120008"/>
                        <a:ext cx="40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133600" y="2514600"/>
          <a:ext cx="3289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1" name="Equation" r:id="rId1" imgW="3289300" imgH="546100" progId="Equation.3">
                  <p:embed/>
                </p:oleObj>
              </mc:Choice>
              <mc:Fallback>
                <p:oleObj name="Equation" r:id="rId1" imgW="32893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3289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5486400" y="2590800"/>
          <a:ext cx="914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2" name="Equation" r:id="rId3" imgW="761365" imgH="381000" progId="Equation.3">
                  <p:embed/>
                </p:oleObj>
              </mc:Choice>
              <mc:Fallback>
                <p:oleObj name="Equation" r:id="rId3" imgW="761365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914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6477000" y="2667000"/>
          <a:ext cx="6096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3" name="Equation" r:id="rId5" imgW="698500" imgH="355600" progId="Equation.3">
                  <p:embed/>
                </p:oleObj>
              </mc:Choice>
              <mc:Fallback>
                <p:oleObj name="Equation" r:id="rId5" imgW="698500" imgH="35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667000"/>
                        <a:ext cx="6096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2133600" y="3429000"/>
          <a:ext cx="27051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4" name="Equation" r:id="rId7" imgW="2705100" imgH="546100" progId="Equation.3">
                  <p:embed/>
                </p:oleObj>
              </mc:Choice>
              <mc:Fallback>
                <p:oleObj name="Equation" r:id="rId7" imgW="27051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27051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914400" y="4267200"/>
          <a:ext cx="43449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5" name="Equation" r:id="rId9" imgW="4343400" imgH="1104900" progId="Equation.3">
                  <p:embed/>
                </p:oleObj>
              </mc:Choice>
              <mc:Fallback>
                <p:oleObj name="Equation" r:id="rId9" imgW="4343400" imgH="1104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4344988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14400" y="2514600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914400" y="56388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6" name="Equation" r:id="rId11" imgW="1879600" imgH="419100" progId="Equation.3">
                  <p:embed/>
                </p:oleObj>
              </mc:Choice>
              <mc:Fallback>
                <p:oleObj name="Equation" r:id="rId11" imgW="1879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17" name="Group 21"/>
          <p:cNvGrpSpPr/>
          <p:nvPr/>
        </p:nvGrpSpPr>
        <p:grpSpPr bwMode="auto">
          <a:xfrm>
            <a:off x="990600" y="838200"/>
            <a:ext cx="4991100" cy="508000"/>
            <a:chOff x="720" y="480"/>
            <a:chExt cx="3144" cy="320"/>
          </a:xfrm>
        </p:grpSpPr>
        <p:graphicFrame>
          <p:nvGraphicFramePr>
            <p:cNvPr id="55298" name="Object 2"/>
            <p:cNvGraphicFramePr>
              <a:graphicFrameLocks noChangeAspect="1"/>
            </p:cNvGraphicFramePr>
            <p:nvPr/>
          </p:nvGraphicFramePr>
          <p:xfrm>
            <a:off x="720" y="480"/>
            <a:ext cx="31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17" name="Equation" r:id="rId13" imgW="5207000" imgH="495300" progId="Equation.3">
                    <p:embed/>
                  </p:oleObj>
                </mc:Choice>
                <mc:Fallback>
                  <p:oleObj name="Equation" r:id="rId13" imgW="5207000" imgH="4953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480"/>
                          <a:ext cx="31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7" name="Object 11"/>
            <p:cNvGraphicFramePr>
              <a:graphicFrameLocks noChangeAspect="1"/>
            </p:cNvGraphicFramePr>
            <p:nvPr/>
          </p:nvGraphicFramePr>
          <p:xfrm>
            <a:off x="1392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18" name="Equation" r:id="rId15" imgW="495300" imgH="558800" progId="Equation.3">
                    <p:embed/>
                  </p:oleObj>
                </mc:Choice>
                <mc:Fallback>
                  <p:oleObj name="Equation" r:id="rId15" imgW="495300" imgH="558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8" name="Object 12"/>
            <p:cNvGraphicFramePr>
              <a:graphicFrameLocks noChangeAspect="1"/>
            </p:cNvGraphicFramePr>
            <p:nvPr/>
          </p:nvGraphicFramePr>
          <p:xfrm>
            <a:off x="2112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19" name="Equation" r:id="rId17" imgW="609600" imgH="571500" progId="Equation.3">
                    <p:embed/>
                  </p:oleObj>
                </mc:Choice>
                <mc:Fallback>
                  <p:oleObj name="Equation" r:id="rId17" imgW="609600" imgH="571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9" name="Object 13"/>
            <p:cNvGraphicFramePr>
              <a:graphicFrameLocks noChangeAspect="1"/>
            </p:cNvGraphicFramePr>
            <p:nvPr/>
          </p:nvGraphicFramePr>
          <p:xfrm>
            <a:off x="2928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0" name="Equation" r:id="rId19" imgW="266700" imgH="381000" progId="Equation.3">
                    <p:embed/>
                  </p:oleObj>
                </mc:Choice>
                <mc:Fallback>
                  <p:oleObj name="Equation" r:id="rId19" imgW="266700" imgH="381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2" name="Object 16"/>
            <p:cNvGraphicFramePr>
              <a:graphicFrameLocks noChangeAspect="1"/>
            </p:cNvGraphicFramePr>
            <p:nvPr/>
          </p:nvGraphicFramePr>
          <p:xfrm>
            <a:off x="2736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1" name="Equation" r:id="rId21" imgW="609600" imgH="571500" progId="Equation.3">
                    <p:embed/>
                  </p:oleObj>
                </mc:Choice>
                <mc:Fallback>
                  <p:oleObj name="Equation" r:id="rId21" imgW="609600" imgH="571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3" name="Object 17"/>
            <p:cNvGraphicFramePr>
              <a:graphicFrameLocks noChangeAspect="1"/>
            </p:cNvGraphicFramePr>
            <p:nvPr/>
          </p:nvGraphicFramePr>
          <p:xfrm>
            <a:off x="3696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2" name="Equation" r:id="rId23" imgW="266700" imgH="381000" progId="Equation.3">
                    <p:embed/>
                  </p:oleObj>
                </mc:Choice>
                <mc:Fallback>
                  <p:oleObj name="Equation" r:id="rId23" imgW="266700" imgH="381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5" name="Object 19"/>
            <p:cNvGraphicFramePr>
              <a:graphicFrameLocks noChangeAspect="1"/>
            </p:cNvGraphicFramePr>
            <p:nvPr/>
          </p:nvGraphicFramePr>
          <p:xfrm>
            <a:off x="3504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3" name="Equation" r:id="rId25" imgW="495300" imgH="558800" progId="Equation.3">
                    <p:embed/>
                  </p:oleObj>
                </mc:Choice>
                <mc:Fallback>
                  <p:oleObj name="Equation" r:id="rId25" imgW="495300" imgH="558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22" name="Group 26"/>
          <p:cNvGrpSpPr/>
          <p:nvPr/>
        </p:nvGrpSpPr>
        <p:grpSpPr bwMode="auto">
          <a:xfrm>
            <a:off x="1085850" y="1676400"/>
            <a:ext cx="6343650" cy="544513"/>
            <a:chOff x="684" y="1056"/>
            <a:chExt cx="3996" cy="343"/>
          </a:xfrm>
        </p:grpSpPr>
        <p:graphicFrame>
          <p:nvGraphicFramePr>
            <p:cNvPr id="55299" name="Object 3"/>
            <p:cNvGraphicFramePr>
              <a:graphicFrameLocks noChangeAspect="1"/>
            </p:cNvGraphicFramePr>
            <p:nvPr/>
          </p:nvGraphicFramePr>
          <p:xfrm>
            <a:off x="684" y="1056"/>
            <a:ext cx="398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4" name="Equation" r:id="rId27" imgW="6324600" imgH="546100" progId="Equation.3">
                    <p:embed/>
                  </p:oleObj>
                </mc:Choice>
                <mc:Fallback>
                  <p:oleObj name="Equation" r:id="rId27" imgW="6324600" imgH="5461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056"/>
                          <a:ext cx="398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8" name="Object 22"/>
            <p:cNvGraphicFramePr>
              <a:graphicFrameLocks noChangeAspect="1"/>
            </p:cNvGraphicFramePr>
            <p:nvPr/>
          </p:nvGraphicFramePr>
          <p:xfrm>
            <a:off x="3648" y="1056"/>
            <a:ext cx="1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5" name="Equation" r:id="rId29" imgW="254000" imgH="508000" progId="Equation.3">
                    <p:embed/>
                  </p:oleObj>
                </mc:Choice>
                <mc:Fallback>
                  <p:oleObj name="Equation" r:id="rId29" imgW="254000" imgH="5080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056"/>
                          <a:ext cx="1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9" name="Object 23"/>
            <p:cNvGraphicFramePr>
              <a:graphicFrameLocks noChangeAspect="1"/>
            </p:cNvGraphicFramePr>
            <p:nvPr/>
          </p:nvGraphicFramePr>
          <p:xfrm>
            <a:off x="4560" y="1056"/>
            <a:ext cx="1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6" name="Equation" r:id="rId31" imgW="254000" imgH="508000" progId="Equation.3">
                    <p:embed/>
                  </p:oleObj>
                </mc:Choice>
                <mc:Fallback>
                  <p:oleObj name="Equation" r:id="rId31" imgW="254000" imgH="5080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056"/>
                          <a:ext cx="1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0" name="Object 24"/>
            <p:cNvGraphicFramePr>
              <a:graphicFrameLocks noChangeAspect="1"/>
            </p:cNvGraphicFramePr>
            <p:nvPr/>
          </p:nvGraphicFramePr>
          <p:xfrm>
            <a:off x="3792" y="1056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7" name="Equation" r:id="rId33" imgW="355600" imgH="508000" progId="Equation.3">
                    <p:embed/>
                  </p:oleObj>
                </mc:Choice>
                <mc:Fallback>
                  <p:oleObj name="Equation" r:id="rId33" imgW="355600" imgH="5080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56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1" name="Object 25"/>
            <p:cNvGraphicFramePr>
              <a:graphicFrameLocks noChangeAspect="1"/>
            </p:cNvGraphicFramePr>
            <p:nvPr/>
          </p:nvGraphicFramePr>
          <p:xfrm>
            <a:off x="4320" y="1056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28" name="Equation" r:id="rId35" imgW="355600" imgH="508000" progId="Equation.3">
                    <p:embed/>
                  </p:oleObj>
                </mc:Choice>
                <mc:Fallback>
                  <p:oleObj name="Equation" r:id="rId35" imgW="355600" imgH="5080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056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914400" y="2438400"/>
          <a:ext cx="4584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8" name="Equation" r:id="rId1" imgW="4584700" imgH="571500" progId="Equation.3">
                  <p:embed/>
                </p:oleObj>
              </mc:Choice>
              <mc:Fallback>
                <p:oleObj name="Equation" r:id="rId1" imgW="4584700" imgH="571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4584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914400" y="3429000"/>
          <a:ext cx="1066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9" name="Equation" r:id="rId3" imgW="1066800" imgH="419100" progId="Equation.3">
                  <p:embed/>
                </p:oleObj>
              </mc:Choice>
              <mc:Fallback>
                <p:oleObj name="Equation" r:id="rId3" imgW="1066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1066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438400" y="33528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0" name="公式" r:id="rId5" imgW="1828800" imgH="381000" progId="Equation.3">
                  <p:embed/>
                </p:oleObj>
              </mc:Choice>
              <mc:Fallback>
                <p:oleObj name="公式" r:id="rId5" imgW="18288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182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438400" y="40386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1" name="公式" r:id="rId7" imgW="1879600" imgH="533400" progId="Equation.3">
                  <p:embed/>
                </p:oleObj>
              </mc:Choice>
              <mc:Fallback>
                <p:oleObj name="公式" r:id="rId7" imgW="18796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2438400" y="4953000"/>
          <a:ext cx="2565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2" name="公式" r:id="rId9" imgW="2565400" imgH="571500" progId="Equation.3">
                  <p:embed/>
                </p:oleObj>
              </mc:Choice>
              <mc:Fallback>
                <p:oleObj name="公式" r:id="rId9" imgW="25654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53000"/>
                        <a:ext cx="2565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914400" y="838200"/>
          <a:ext cx="388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3" name="Equation" r:id="rId11" imgW="3886200" imgH="444500" progId="Equation.3">
                  <p:embed/>
                </p:oleObj>
              </mc:Choice>
              <mc:Fallback>
                <p:oleObj name="Equation" r:id="rId11" imgW="38862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388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1752600" y="1600200"/>
          <a:ext cx="210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4" name="Equation" r:id="rId13" imgW="2108200" imgH="444500" progId="Equation.3">
                  <p:embed/>
                </p:oleObj>
              </mc:Choice>
              <mc:Fallback>
                <p:oleObj name="Equation" r:id="rId13" imgW="21082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210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419600" y="1524000"/>
          <a:ext cx="1892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5" name="Equation" r:id="rId15" imgW="1892300" imgH="533400" progId="Equation.3">
                  <p:embed/>
                </p:oleObj>
              </mc:Choice>
              <mc:Fallback>
                <p:oleObj name="Equation" r:id="rId15" imgW="18923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524000"/>
                        <a:ext cx="1892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线性变换    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974850" y="652463"/>
          <a:ext cx="42735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name="Equation" r:id="rId1" imgW="1993900" imgH="939800" progId="Equation.DSMT4">
                  <p:embed/>
                </p:oleObj>
              </mc:Choice>
              <mc:Fallback>
                <p:oleObj name="Equation" r:id="rId1" imgW="1993900" imgH="939800" progId="Equation.DSMT4">
                  <p:embed/>
                  <p:pic>
                    <p:nvPicPr>
                      <p:cNvPr id="0" name="图片 90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652463"/>
                        <a:ext cx="4273550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2916238"/>
            <a:ext cx="530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的系数矩阵是一个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阶方阵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，若记   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024188" y="3429000"/>
          <a:ext cx="2995612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name="Equation" r:id="rId3" imgW="1397000" imgH="939800" progId="Equation.DSMT4">
                  <p:embed/>
                </p:oleObj>
              </mc:Choice>
              <mc:Fallback>
                <p:oleObj name="Equation" r:id="rId3" imgW="1397000" imgH="939800" progId="Equation.DSMT4">
                  <p:embed/>
                  <p:pic>
                    <p:nvPicPr>
                      <p:cNvPr id="0" name="图片 90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429000"/>
                        <a:ext cx="2995612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3400" y="5715000"/>
            <a:ext cx="477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则上述线性变换可记作 </a:t>
            </a:r>
            <a:r>
              <a:rPr kumimoji="1" lang="en-US" altLang="zh-CN" sz="2400" b="1" i="1">
                <a:solidFill>
                  <a:srgbClr val="000000"/>
                </a:solidFill>
              </a:rPr>
              <a:t>Y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</a:rPr>
              <a:t>AX 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</a:rPr>
              <a:t>.  </a:t>
            </a:r>
            <a:endParaRPr kumimoji="1" lang="en-US" altLang="zh-CN" sz="2400" b="1">
              <a:solidFill>
                <a:srgbClr val="00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923925"/>
            <a:ext cx="608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设线性变换的系数矩阵是一个 </a:t>
            </a:r>
            <a:r>
              <a:rPr kumimoji="1" lang="en-US" altLang="zh-CN" sz="2400" b="1">
                <a:solidFill>
                  <a:srgbClr val="000000"/>
                </a:solidFill>
              </a:rPr>
              <a:t>3 </a:t>
            </a:r>
            <a:r>
              <a:rPr kumimoji="1" lang="zh-CN" altLang="en-US" sz="2400" b="1">
                <a:solidFill>
                  <a:srgbClr val="000000"/>
                </a:solidFill>
              </a:rPr>
              <a:t>阶方阵 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306513" y="1752600"/>
          <a:ext cx="3078162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4" name="Equation" r:id="rId1" imgW="1435100" imgH="711200" progId="Equation.DSMT4">
                  <p:embed/>
                </p:oleObj>
              </mc:Choice>
              <mc:Fallback>
                <p:oleObj name="Equation" r:id="rId1" imgW="1435100" imgH="711200" progId="Equation.DSMT4">
                  <p:embed/>
                  <p:pic>
                    <p:nvPicPr>
                      <p:cNvPr id="0" name="图片 91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752600"/>
                        <a:ext cx="3078162" cy="15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424613" y="4333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Equation" r:id="rId3" imgW="990600" imgH="698500" progId="Equation.DSMT4">
                  <p:embed/>
                </p:oleObj>
              </mc:Choice>
              <mc:Fallback>
                <p:oleObj name="Equation" r:id="rId3" imgW="990600" imgH="698500" progId="Equation.DSMT4">
                  <p:embed/>
                  <p:pic>
                    <p:nvPicPr>
                      <p:cNvPr id="0" name="图片 91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433388"/>
                        <a:ext cx="2122487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28638" y="2249488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记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33400" y="3413125"/>
            <a:ext cx="8210550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则上述线性变换可记作 </a:t>
            </a:r>
            <a:r>
              <a:rPr kumimoji="1" lang="en-US" altLang="zh-CN" sz="2400" b="1" i="1">
                <a:solidFill>
                  <a:srgbClr val="000000"/>
                </a:solidFill>
              </a:rPr>
              <a:t>Y </a:t>
            </a:r>
            <a:r>
              <a:rPr kumimoji="1" lang="en-US" altLang="zh-CN" sz="2400" b="1">
                <a:solidFill>
                  <a:srgbClr val="000000"/>
                </a:solidFill>
              </a:rPr>
              <a:t>= </a:t>
            </a:r>
            <a:r>
              <a:rPr kumimoji="1" lang="en-US" altLang="zh-CN" sz="2400" b="1" i="1">
                <a:solidFill>
                  <a:srgbClr val="000000"/>
                </a:solidFill>
              </a:rPr>
              <a:t>AX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求变量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>
                <a:solidFill>
                  <a:srgbClr val="000000"/>
                </a:solidFill>
              </a:rPr>
              <a:t>y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到变量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</a:rPr>
              <a:t>的线性变换相当于求方阵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的逆矩阵</a:t>
            </a:r>
            <a:r>
              <a:rPr kumimoji="1" lang="en-US" altLang="zh-CN" sz="2400" b="1">
                <a:solidFill>
                  <a:srgbClr val="000000"/>
                </a:solidFill>
              </a:rPr>
              <a:t>.    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33400" y="1516063"/>
            <a:ext cx="792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已知                                      ，于是                  ，即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9200" y="1022350"/>
          <a:ext cx="2913063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Equation" r:id="rId1" imgW="1358900" imgH="698500" progId="Equation.DSMT4">
                  <p:embed/>
                </p:oleObj>
              </mc:Choice>
              <mc:Fallback>
                <p:oleObj name="Equation" r:id="rId1" imgW="1358900" imgH="698500" progId="Equation.DSMT4">
                  <p:embed/>
                  <p:pic>
                    <p:nvPicPr>
                      <p:cNvPr id="0" name="图片 92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22350"/>
                        <a:ext cx="2913063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211263" y="2820988"/>
          <a:ext cx="327025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Equation" r:id="rId3" imgW="1524000" imgH="711200" progId="Equation.DSMT4">
                  <p:embed/>
                </p:oleObj>
              </mc:Choice>
              <mc:Fallback>
                <p:oleObj name="Equation" r:id="rId3" imgW="1524000" imgH="711200" progId="Equation.DSMT4">
                  <p:embed/>
                  <p:pic>
                    <p:nvPicPr>
                      <p:cNvPr id="0" name="图片 92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2820988"/>
                        <a:ext cx="327025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029200" y="1524000"/>
          <a:ext cx="1416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Equation" r:id="rId5" imgW="660400" imgH="190500" progId="Equation.DSMT4">
                  <p:embed/>
                </p:oleObj>
              </mc:Choice>
              <mc:Fallback>
                <p:oleObj name="Equation" r:id="rId5" imgW="660400" imgH="190500" progId="Equation.DSMT4">
                  <p:embed/>
                  <p:pic>
                    <p:nvPicPr>
                      <p:cNvPr id="0" name="图片 92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524000"/>
                        <a:ext cx="1416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1279525"/>
            <a:ext cx="530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求二阶矩阵                      的逆矩阵</a:t>
            </a:r>
            <a:r>
              <a:rPr kumimoji="1" lang="en-US" altLang="zh-CN" sz="2400" b="1">
                <a:solidFill>
                  <a:srgbClr val="000000"/>
                </a:solidFill>
              </a:rPr>
              <a:t>.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743200" y="1063625"/>
          <a:ext cx="168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8" name="Equation" r:id="rId1" imgW="787400" imgH="469900" progId="Equation.DSMT4">
                  <p:embed/>
                </p:oleObj>
              </mc:Choice>
              <mc:Fallback>
                <p:oleObj name="Equation" r:id="rId1" imgW="787400" imgH="469900" progId="Equation.DSMT4">
                  <p:embed/>
                  <p:pic>
                    <p:nvPicPr>
                      <p:cNvPr id="0" name="图片 93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063625"/>
                        <a:ext cx="16875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012950" y="234632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Equation" r:id="rId3" imgW="1549400" imgH="469900" progId="Equation.DSMT4">
                  <p:embed/>
                </p:oleObj>
              </mc:Choice>
              <mc:Fallback>
                <p:oleObj name="Equation" r:id="rId3" imgW="1549400" imgH="469900" progId="Equation.DSMT4">
                  <p:embed/>
                  <p:pic>
                    <p:nvPicPr>
                      <p:cNvPr id="0" name="图片 93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346325"/>
                        <a:ext cx="33178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9" name="Group 7"/>
          <p:cNvGrpSpPr/>
          <p:nvPr/>
        </p:nvGrpSpPr>
        <p:grpSpPr bwMode="auto">
          <a:xfrm>
            <a:off x="914400" y="1676400"/>
            <a:ext cx="6296025" cy="1511300"/>
            <a:chOff x="576" y="1056"/>
            <a:chExt cx="3966" cy="952"/>
          </a:xfrm>
        </p:grpSpPr>
        <p:sp>
          <p:nvSpPr>
            <p:cNvPr id="74755" name="Rectangle 3"/>
            <p:cNvSpPr>
              <a:spLocks noChangeArrowheads="1"/>
            </p:cNvSpPr>
            <p:nvPr/>
          </p:nvSpPr>
          <p:spPr bwMode="auto">
            <a:xfrm>
              <a:off x="576" y="1344"/>
              <a:ext cx="39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1  </a:t>
              </a:r>
              <a:r>
                <a:rPr lang="zh-CN" altLang="en-US" sz="2800" b="1">
                  <a:latin typeface="宋体" panose="02010600030101010101" pitchFamily="2" charset="-122"/>
                </a:rPr>
                <a:t>求方阵              的逆矩阵</a:t>
              </a:r>
              <a:r>
                <a:rPr lang="en-US" altLang="zh-CN" sz="2800" b="1">
                  <a:latin typeface="宋体" panose="02010600030101010101" pitchFamily="2" charset="-122"/>
                </a:rPr>
                <a:t>.</a:t>
              </a:r>
              <a:endParaRPr lang="en-US" altLang="zh-CN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74756" name="Object 4"/>
            <p:cNvGraphicFramePr>
              <a:graphicFrameLocks noChangeAspect="1"/>
            </p:cNvGraphicFramePr>
            <p:nvPr/>
          </p:nvGraphicFramePr>
          <p:xfrm>
            <a:off x="1968" y="1056"/>
            <a:ext cx="140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8" name="Equation" r:id="rId1" imgW="2222500" imgH="1511300" progId="Equation.3">
                    <p:embed/>
                  </p:oleObj>
                </mc:Choice>
                <mc:Fallback>
                  <p:oleObj name="Equation" r:id="rId1" imgW="2222500" imgH="151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056"/>
                          <a:ext cx="140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914400" y="3886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1752600" y="3429000"/>
          <a:ext cx="2400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9" name="Equation" r:id="rId3" imgW="2400300" imgH="1511300" progId="Equation.3">
                  <p:embed/>
                </p:oleObj>
              </mc:Choice>
              <mc:Fallback>
                <p:oleObj name="Equation" r:id="rId3" imgW="24003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429000"/>
                        <a:ext cx="2400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4267200" y="39624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0" name="Equation" r:id="rId5" imgW="584200" imgH="368300" progId="Equation.3">
                  <p:embed/>
                </p:oleObj>
              </mc:Choice>
              <mc:Fallback>
                <p:oleObj name="Equation" r:id="rId5" imgW="5842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9624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5181600" y="38862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1" name="Equation" r:id="rId7" imgW="1727200" imgH="469900" progId="Equation.3">
                  <p:embed/>
                </p:oleObj>
              </mc:Choice>
              <mc:Fallback>
                <p:oleObj name="Equation" r:id="rId7" imgW="17272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862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5" name="Group 13"/>
          <p:cNvGrpSpPr/>
          <p:nvPr/>
        </p:nvGrpSpPr>
        <p:grpSpPr bwMode="auto">
          <a:xfrm>
            <a:off x="3505200" y="1524000"/>
            <a:ext cx="1905000" cy="1752600"/>
            <a:chOff x="2208" y="960"/>
            <a:chExt cx="1200" cy="1104"/>
          </a:xfrm>
        </p:grpSpPr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>
              <a:off x="2208" y="1200"/>
              <a:ext cx="1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>
              <a:off x="2544" y="960"/>
              <a:ext cx="0" cy="11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1371600" y="5105400"/>
          <a:ext cx="227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2" name="Equation" r:id="rId9" imgW="2273300" imgH="977900" progId="Equation.3">
                  <p:embed/>
                </p:oleObj>
              </mc:Choice>
              <mc:Fallback>
                <p:oleObj name="Equation" r:id="rId9" imgW="2273300" imgH="977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2273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9" name="Group 17"/>
          <p:cNvGrpSpPr/>
          <p:nvPr/>
        </p:nvGrpSpPr>
        <p:grpSpPr bwMode="auto">
          <a:xfrm>
            <a:off x="3581400" y="1676400"/>
            <a:ext cx="1676400" cy="1600200"/>
            <a:chOff x="2256" y="1056"/>
            <a:chExt cx="1056" cy="1008"/>
          </a:xfrm>
        </p:grpSpPr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>
              <a:off x="2256" y="1200"/>
              <a:ext cx="105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>
              <a:off x="2880" y="1056"/>
              <a:ext cx="0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4770" name="Object 18"/>
          <p:cNvGraphicFramePr>
            <a:graphicFrameLocks noChangeAspect="1"/>
          </p:cNvGraphicFramePr>
          <p:nvPr/>
        </p:nvGraphicFramePr>
        <p:xfrm>
          <a:off x="4495800" y="5105400"/>
          <a:ext cx="269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3" name="Equation" r:id="rId11" imgW="2692400" imgH="977900" progId="Equation.3">
                  <p:embed/>
                </p:oleObj>
              </mc:Choice>
              <mc:Fallback>
                <p:oleObj name="Equation" r:id="rId11" imgW="2692400" imgH="977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05400"/>
                        <a:ext cx="2692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三、逆矩阵的求法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同理可得</a:t>
            </a:r>
            <a:endParaRPr lang="zh-CN" altLang="en-US" sz="2800" b="1"/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819400" y="838200"/>
          <a:ext cx="524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2" name="Equation" r:id="rId1" imgW="5245100" imgH="431800" progId="Equation.3">
                  <p:embed/>
                </p:oleObj>
              </mc:Choice>
              <mc:Fallback>
                <p:oleObj name="Equation" r:id="rId1" imgW="5245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838200"/>
                        <a:ext cx="524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1066800" y="1447800"/>
          <a:ext cx="415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3" name="Equation" r:id="rId3" imgW="4152900" imgH="431800" progId="Equation.3">
                  <p:embed/>
                </p:oleObj>
              </mc:Choice>
              <mc:Fallback>
                <p:oleObj name="Equation" r:id="rId3" imgW="4152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415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6800" y="2209800"/>
          <a:ext cx="4292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4" name="Equation" r:id="rId5" imgW="4292600" imgH="1511300" progId="Equation.3">
                  <p:embed/>
                </p:oleObj>
              </mc:Choice>
              <mc:Fallback>
                <p:oleObj name="Equation" r:id="rId5" imgW="42926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4292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990600" y="3886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故</a:t>
            </a:r>
            <a:endParaRPr lang="zh-CN" altLang="en-US" sz="2800" b="1"/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914400" y="4572000"/>
          <a:ext cx="170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5" name="Equation" r:id="rId7" imgW="1701800" imgH="927100" progId="Equation.3">
                  <p:embed/>
                </p:oleObj>
              </mc:Choice>
              <mc:Fallback>
                <p:oleObj name="Equation" r:id="rId7" imgW="1701800" imgH="927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170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2590800" y="4267200"/>
          <a:ext cx="2921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6" name="Equation" r:id="rId9" imgW="2921000" imgH="1511300" progId="Equation.3">
                  <p:embed/>
                </p:oleObj>
              </mc:Choice>
              <mc:Fallback>
                <p:oleObj name="Equation" r:id="rId9" imgW="29210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67200"/>
                        <a:ext cx="2921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5499100" y="4191000"/>
          <a:ext cx="3111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7" name="Equation" r:id="rId11" imgW="3111500" imgH="1511300" progId="Equation.3">
                  <p:embed/>
                </p:oleObj>
              </mc:Choice>
              <mc:Fallback>
                <p:oleObj name="Equation" r:id="rId11" imgW="31115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4191000"/>
                        <a:ext cx="3111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23850" y="381000"/>
            <a:ext cx="8308975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00007D"/>
                </a:solidFill>
              </a:rPr>
              <a:t>矩阵与复数相仿，有加、减、乘三种运算</a:t>
            </a:r>
            <a:r>
              <a:rPr kumimoji="1" lang="en-US" altLang="zh-CN" sz="2400" b="1">
                <a:solidFill>
                  <a:srgbClr val="00007D"/>
                </a:solidFill>
              </a:rPr>
              <a:t>.  </a:t>
            </a:r>
            <a:endParaRPr kumimoji="1" lang="en-US" altLang="zh-CN" sz="2400" b="1">
              <a:solidFill>
                <a:srgbClr val="00007D"/>
              </a:solidFill>
            </a:endParaRPr>
          </a:p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00007D"/>
                </a:solidFill>
              </a:rPr>
              <a:t>矩阵的乘法是否也和复数一样有逆运算呢？</a:t>
            </a:r>
            <a:endParaRPr kumimoji="1" lang="zh-CN" altLang="en-US" sz="2400" b="1">
              <a:solidFill>
                <a:srgbClr val="00007D"/>
              </a:solidFill>
            </a:endParaRPr>
          </a:p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00007D"/>
                </a:solidFill>
              </a:rPr>
              <a:t>这就是本节所要讨论的问题</a:t>
            </a:r>
            <a:r>
              <a:rPr kumimoji="1" lang="en-US" altLang="zh-CN" sz="2400" b="1">
                <a:solidFill>
                  <a:srgbClr val="00007D"/>
                </a:solidFill>
              </a:rPr>
              <a:t>.</a:t>
            </a:r>
            <a:endParaRPr kumimoji="1" lang="en-US" altLang="zh-CN" sz="2400" b="1">
              <a:solidFill>
                <a:srgbClr val="00007D"/>
              </a:solidFill>
            </a:endParaRPr>
          </a:p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00007D"/>
                </a:solidFill>
              </a:rPr>
              <a:t>这一节所讨论的矩阵，如不特别说明，所指的都是 </a:t>
            </a:r>
            <a:r>
              <a:rPr kumimoji="1" lang="en-US" altLang="zh-CN" sz="2400" b="1" i="1">
                <a:solidFill>
                  <a:srgbClr val="00007D"/>
                </a:solidFill>
              </a:rPr>
              <a:t>n </a:t>
            </a:r>
            <a:r>
              <a:rPr kumimoji="1" lang="zh-CN" altLang="en-US" sz="2400" b="1">
                <a:solidFill>
                  <a:srgbClr val="00007D"/>
                </a:solidFill>
              </a:rPr>
              <a:t>阶方阵</a:t>
            </a:r>
            <a:r>
              <a:rPr kumimoji="1" lang="en-US" altLang="zh-CN" sz="2400" b="1">
                <a:solidFill>
                  <a:srgbClr val="00007D"/>
                </a:solidFill>
                <a:latin typeface="楷体_GB2312" pitchFamily="49" charset="-122"/>
              </a:rPr>
              <a:t>.</a:t>
            </a:r>
            <a:endParaRPr kumimoji="1" lang="en-US" altLang="zh-CN" sz="2400" b="1">
              <a:solidFill>
                <a:srgbClr val="00007D"/>
              </a:solidFill>
              <a:latin typeface="楷体_GB2312" pitchFamily="49" charset="-122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23850" y="4756150"/>
            <a:ext cx="83105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</a:rPr>
              <a:t>从乘法的角度来看，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阶单位矩阵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</a:rPr>
              <a:t>在同阶方阵中的地位类似于 </a:t>
            </a:r>
            <a:r>
              <a:rPr kumimoji="1" lang="en-US" altLang="zh-CN" sz="2400" b="1">
                <a:solidFill>
                  <a:srgbClr val="000000"/>
                </a:solidFill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</a:rPr>
              <a:t>在复数中的地位． 一个复数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b="1">
                <a:solidFill>
                  <a:srgbClr val="000000"/>
                </a:solidFill>
              </a:rPr>
              <a:t>≠</a:t>
            </a:r>
            <a:r>
              <a:rPr kumimoji="1" lang="en-US" altLang="zh-CN" sz="2400" b="1">
                <a:solidFill>
                  <a:srgbClr val="000000"/>
                </a:solidFill>
              </a:rPr>
              <a:t> 0</a:t>
            </a:r>
            <a:r>
              <a:rPr kumimoji="1" lang="zh-CN" altLang="en-US" sz="2400" b="1">
                <a:solidFill>
                  <a:srgbClr val="000000"/>
                </a:solidFill>
              </a:rPr>
              <a:t>的倒数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en-US" b="1" baseline="30000">
                <a:solidFill>
                  <a:srgbClr val="000000"/>
                </a:solidFill>
              </a:rPr>
              <a:t>－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</a:rPr>
              <a:t>可以用等式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a</a:t>
            </a:r>
            <a:r>
              <a:rPr kumimoji="1" lang="en-US" altLang="en-US" b="1" baseline="30000">
                <a:solidFill>
                  <a:srgbClr val="000000"/>
                </a:solidFill>
              </a:rPr>
              <a:t>－</a:t>
            </a:r>
            <a:r>
              <a:rPr kumimoji="1" lang="en-US" altLang="zh-CN" sz="2400" b="1" baseline="30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b="1">
                <a:solidFill>
                  <a:srgbClr val="000000"/>
                </a:solidFill>
              </a:rPr>
              <a:t>=</a:t>
            </a:r>
            <a:r>
              <a:rPr kumimoji="1" lang="en-US" altLang="zh-CN" sz="2400" b="1">
                <a:solidFill>
                  <a:srgbClr val="000000"/>
                </a:solidFill>
              </a:rPr>
              <a:t> 1 </a:t>
            </a:r>
            <a:r>
              <a:rPr kumimoji="1" lang="zh-CN" altLang="en-US" sz="2400" b="1">
                <a:solidFill>
                  <a:srgbClr val="000000"/>
                </a:solidFill>
              </a:rPr>
              <a:t>来刻划</a:t>
            </a:r>
            <a:r>
              <a:rPr kumimoji="1" lang="en-US" altLang="zh-CN" sz="2400" b="1">
                <a:solidFill>
                  <a:srgbClr val="000000"/>
                </a:solidFill>
              </a:rPr>
              <a:t>.  </a:t>
            </a:r>
            <a:r>
              <a:rPr kumimoji="1" lang="zh-CN" altLang="en-US" sz="2400" b="1">
                <a:solidFill>
                  <a:srgbClr val="000000"/>
                </a:solidFill>
              </a:rPr>
              <a:t>类似地，我们引入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pSp>
        <p:nvGrpSpPr>
          <p:cNvPr id="30730" name="Group 10"/>
          <p:cNvGrpSpPr/>
          <p:nvPr/>
        </p:nvGrpSpPr>
        <p:grpSpPr bwMode="auto">
          <a:xfrm>
            <a:off x="339725" y="3429000"/>
            <a:ext cx="6323013" cy="1135063"/>
            <a:chOff x="336" y="2160"/>
            <a:chExt cx="3983" cy="715"/>
          </a:xfrm>
        </p:grpSpPr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336" y="2160"/>
              <a:ext cx="39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对于 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n 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阶单位矩阵 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E 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以及同阶的方阵 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A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，都有</a:t>
              </a:r>
              <a:endParaRPr kumimoji="1" lang="zh-CN" altLang="en-US" sz="24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30732" name="Object 12"/>
            <p:cNvGraphicFramePr>
              <a:graphicFrameLocks noChangeAspect="1"/>
            </p:cNvGraphicFramePr>
            <p:nvPr/>
          </p:nvGraphicFramePr>
          <p:xfrm>
            <a:off x="2074" y="2566"/>
            <a:ext cx="161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32" name="Equation" r:id="rId1" imgW="1193800" imgH="228600" progId="Equation.DSMT4">
                    <p:embed/>
                  </p:oleObj>
                </mc:Choice>
                <mc:Fallback>
                  <p:oleObj name="Equation" r:id="rId1" imgW="1193800" imgH="228600" progId="Equation.DSMT4">
                    <p:embed/>
                    <p:pic>
                      <p:nvPicPr>
                        <p:cNvPr id="0" name="图片 86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2566"/>
                          <a:ext cx="1612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 build="p"/>
      <p:bldP spid="307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561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</a:rPr>
              <a:t>例：</a:t>
            </a:r>
            <a:r>
              <a:rPr kumimoji="1" lang="zh-CN" altLang="en-US" sz="2400" b="1">
                <a:solidFill>
                  <a:srgbClr val="000000"/>
                </a:solidFill>
              </a:rPr>
              <a:t>求</a:t>
            </a:r>
            <a:r>
              <a:rPr kumimoji="1" lang="en-US" altLang="zh-CN" sz="2400" b="1">
                <a:solidFill>
                  <a:srgbClr val="000000"/>
                </a:solidFill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</a:rPr>
              <a:t>阶方阵                            的逆矩阵</a:t>
            </a:r>
            <a:r>
              <a:rPr kumimoji="1" lang="en-US" altLang="zh-CN" sz="2400" b="1">
                <a:solidFill>
                  <a:srgbClr val="000000"/>
                </a:solidFill>
              </a:rPr>
              <a:t>.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601913" y="4206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0" name="Equation" r:id="rId1" imgW="990600" imgH="698500" progId="Equation.DSMT4">
                  <p:embed/>
                </p:oleObj>
              </mc:Choice>
              <mc:Fallback>
                <p:oleObj name="Equation" r:id="rId1" imgW="990600" imgH="698500" progId="Equation.DSMT4">
                  <p:embed/>
                  <p:pic>
                    <p:nvPicPr>
                      <p:cNvPr id="0" name="图片 89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420688"/>
                        <a:ext cx="2122487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28638" y="1989138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</a:rPr>
              <a:t>解</a:t>
            </a:r>
            <a:r>
              <a:rPr kumimoji="1" lang="zh-CN" altLang="en-US" sz="2400" b="1">
                <a:solidFill>
                  <a:srgbClr val="0000FF"/>
                </a:solidFill>
                <a:sym typeface="Wingdings" panose="05000000000000000000" pitchFamily="2" charset="2"/>
              </a:rPr>
              <a:t>：</a:t>
            </a:r>
            <a:r>
              <a:rPr kumimoji="1"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| </a:t>
            </a:r>
            <a:r>
              <a:rPr kumimoji="1" lang="en-US" altLang="zh-CN" sz="2400" b="1" i="1">
                <a:solidFill>
                  <a:srgbClr val="000000"/>
                </a:solidFill>
                <a:sym typeface="Wingdings" panose="05000000000000000000" pitchFamily="2" charset="2"/>
              </a:rPr>
              <a:t>A </a:t>
            </a:r>
            <a:r>
              <a:rPr kumimoji="1" lang="en-US" altLang="zh-CN" sz="2400" b="1">
                <a:solidFill>
                  <a:srgbClr val="000000"/>
                </a:solidFill>
                <a:sym typeface="Wingdings" panose="05000000000000000000" pitchFamily="2" charset="2"/>
              </a:rPr>
              <a:t>| =  1</a:t>
            </a:r>
            <a:r>
              <a:rPr kumimoji="1" lang="zh-CN" altLang="en-US" sz="2400" b="1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700338" y="1987550"/>
          <a:ext cx="4462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1" name="Equation" r:id="rId3" imgW="2082800" imgH="698500" progId="Equation.DSMT4">
                  <p:embed/>
                </p:oleObj>
              </mc:Choice>
              <mc:Fallback>
                <p:oleObj name="Equation" r:id="rId3" imgW="2082800" imgH="698500" progId="Equation.DSMT4">
                  <p:embed/>
                  <p:pic>
                    <p:nvPicPr>
                      <p:cNvPr id="0" name="图片 89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87550"/>
                        <a:ext cx="4462462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Group 14"/>
          <p:cNvGrpSpPr/>
          <p:nvPr/>
        </p:nvGrpSpPr>
        <p:grpSpPr bwMode="auto">
          <a:xfrm>
            <a:off x="533400" y="3582988"/>
            <a:ext cx="6248400" cy="1522412"/>
            <a:chOff x="336" y="2257"/>
            <a:chExt cx="3936" cy="959"/>
          </a:xfrm>
        </p:grpSpPr>
        <p:sp>
          <p:nvSpPr>
            <p:cNvPr id="14339" name="Text Box 3"/>
            <p:cNvSpPr txBox="1">
              <a:spLocks noChangeArrowheads="1"/>
            </p:cNvSpPr>
            <p:nvPr/>
          </p:nvSpPr>
          <p:spPr bwMode="auto">
            <a:xfrm>
              <a:off x="336" y="2283"/>
              <a:ext cx="309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则</a:t>
              </a:r>
              <a:endParaRPr kumimoji="1" lang="zh-CN" altLang="en-US" sz="24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1031" y="2257"/>
            <a:ext cx="324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62" name="Equation" r:id="rId5" imgW="2400300" imgH="711200" progId="Equation.DSMT4">
                    <p:embed/>
                  </p:oleObj>
                </mc:Choice>
                <mc:Fallback>
                  <p:oleObj name="Equation" r:id="rId5" imgW="2400300" imgH="711200" progId="Equation.DSMT4">
                    <p:embed/>
                    <p:pic>
                      <p:nvPicPr>
                        <p:cNvPr id="0" name="图片 89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" y="2257"/>
                          <a:ext cx="3241" cy="9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224088" y="5183188"/>
          <a:ext cx="35671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3" name="Equation" r:id="rId7" imgW="1663700" imgH="711200" progId="Equation.DSMT4">
                  <p:embed/>
                </p:oleObj>
              </mc:Choice>
              <mc:Fallback>
                <p:oleObj name="Equation" r:id="rId7" imgW="1663700" imgH="711200" progId="Equation.DSMT4">
                  <p:embed/>
                  <p:pic>
                    <p:nvPicPr>
                      <p:cNvPr id="0" name="图片 89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5183188"/>
                        <a:ext cx="3567112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5791200" y="5195888"/>
          <a:ext cx="2368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4" name="Equation" r:id="rId9" imgW="1104900" imgH="698500" progId="Equation.DSMT4">
                  <p:embed/>
                </p:oleObj>
              </mc:Choice>
              <mc:Fallback>
                <p:oleObj name="Equation" r:id="rId9" imgW="1104900" imgH="698500" progId="Equation.DSMT4">
                  <p:embed/>
                  <p:pic>
                    <p:nvPicPr>
                      <p:cNvPr id="0" name="图片 89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95888"/>
                        <a:ext cx="236855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524000" y="2286000"/>
          <a:ext cx="2311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8" name="Equation" r:id="rId1" imgW="2311400" imgH="1511300" progId="Equation.3">
                  <p:embed/>
                </p:oleObj>
              </mc:Choice>
              <mc:Fallback>
                <p:oleObj name="Equation" r:id="rId1" imgW="23114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2311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4648200" y="2209800"/>
          <a:ext cx="2959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9" name="Equation" r:id="rId3" imgW="2959100" imgH="1511300" progId="Equation.3">
                  <p:embed/>
                </p:oleObj>
              </mc:Choice>
              <mc:Fallback>
                <p:oleObj name="Equation" r:id="rId3" imgW="29591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09800"/>
                        <a:ext cx="2959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990600" y="47244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解</a:t>
            </a:r>
            <a:endParaRPr lang="zh-CN" altLang="en-US" sz="2800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438400" y="4267200"/>
          <a:ext cx="2146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0" name="公式" r:id="rId5" imgW="2146300" imgH="1625600" progId="Equation.3">
                  <p:embed/>
                </p:oleObj>
              </mc:Choice>
              <mc:Fallback>
                <p:oleObj name="公式" r:id="rId5" imgW="2146300" imgH="162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21463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572000" y="4267200"/>
          <a:ext cx="2273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1" name="公式" r:id="rId7" imgW="2273300" imgH="1625600" progId="Equation.3">
                  <p:embed/>
                </p:oleObj>
              </mc:Choice>
              <mc:Fallback>
                <p:oleObj name="公式" r:id="rId7" imgW="2273300" imgH="162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67200"/>
                        <a:ext cx="22733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2" name="Group 8"/>
          <p:cNvGrpSpPr/>
          <p:nvPr/>
        </p:nvGrpSpPr>
        <p:grpSpPr bwMode="auto">
          <a:xfrm>
            <a:off x="838200" y="1066800"/>
            <a:ext cx="7518400" cy="1003300"/>
            <a:chOff x="528" y="1056"/>
            <a:chExt cx="4736" cy="632"/>
          </a:xfrm>
        </p:grpSpPr>
        <p:graphicFrame>
          <p:nvGraphicFramePr>
            <p:cNvPr id="57353" name="Object 9"/>
            <p:cNvGraphicFramePr>
              <a:graphicFrameLocks noChangeAspect="1"/>
            </p:cNvGraphicFramePr>
            <p:nvPr/>
          </p:nvGraphicFramePr>
          <p:xfrm>
            <a:off x="576" y="1104"/>
            <a:ext cx="468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52" name="Equation" r:id="rId9" imgW="7366000" imgH="927100" progId="Equation.3">
                    <p:embed/>
                  </p:oleObj>
                </mc:Choice>
                <mc:Fallback>
                  <p:oleObj name="Equation" r:id="rId9" imgW="7366000" imgH="927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04"/>
                          <a:ext cx="4688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528" y="1056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endParaRPr lang="en-US" altLang="zh-CN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914400" y="838200"/>
          <a:ext cx="2273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3" name="公式" r:id="rId1" imgW="2273300" imgH="1625600" progId="Equation.3">
                  <p:embed/>
                </p:oleObj>
              </mc:Choice>
              <mc:Fallback>
                <p:oleObj name="公式" r:id="rId1" imgW="2273300" imgH="162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22733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3200400" y="1143000"/>
          <a:ext cx="1727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4" name="公式" r:id="rId3" imgW="1727200" imgH="1041400" progId="Equation.3">
                  <p:embed/>
                </p:oleObj>
              </mc:Choice>
              <mc:Fallback>
                <p:oleObj name="公式" r:id="rId3" imgW="1727200" imgH="1041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43000"/>
                        <a:ext cx="1727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4984750" y="1466850"/>
          <a:ext cx="520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5" name="公式" r:id="rId5" imgW="520700" imgH="317500" progId="Equation.3">
                  <p:embed/>
                </p:oleObj>
              </mc:Choice>
              <mc:Fallback>
                <p:oleObj name="公式" r:id="rId5" imgW="5207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466850"/>
                        <a:ext cx="520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5486400" y="14478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" name="Equation" r:id="rId7" imgW="584200" imgH="368300" progId="Equation.3">
                  <p:embed/>
                </p:oleObj>
              </mc:Choice>
              <mc:Fallback>
                <p:oleObj name="Equation" r:id="rId7" imgW="5842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478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324600" y="1371600"/>
          <a:ext cx="190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7" name="公式" r:id="rId9" imgW="1904365" imgH="406400" progId="Equation.3">
                  <p:embed/>
                </p:oleObj>
              </mc:Choice>
              <mc:Fallback>
                <p:oleObj name="公式" r:id="rId9" imgW="1904365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371600"/>
                        <a:ext cx="1905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219200" y="2667000"/>
          <a:ext cx="26384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8" name="Equation" r:id="rId11" imgW="2959100" imgH="977900" progId="Equation.3">
                  <p:embed/>
                </p:oleObj>
              </mc:Choice>
              <mc:Fallback>
                <p:oleObj name="Equation" r:id="rId11" imgW="29591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26384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4800600" y="2667000"/>
          <a:ext cx="23812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9" name="Equation" r:id="rId13" imgW="2692400" imgH="977900" progId="Equation.3">
                  <p:embed/>
                </p:oleObj>
              </mc:Choice>
              <mc:Fallback>
                <p:oleObj name="Equation" r:id="rId13" imgW="26924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67000"/>
                        <a:ext cx="23812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1524000" y="3886200"/>
          <a:ext cx="21986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0" name="Equation" r:id="rId15" imgW="2273300" imgH="977900" progId="Equation.3">
                  <p:embed/>
                </p:oleObj>
              </mc:Choice>
              <mc:Fallback>
                <p:oleObj name="Equation" r:id="rId15" imgW="22733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86200"/>
                        <a:ext cx="21986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914400" y="4953000"/>
          <a:ext cx="75199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1" name="公式" r:id="rId17" imgW="7518400" imgH="1066800" progId="Equation.3">
                  <p:embed/>
                </p:oleObj>
              </mc:Choice>
              <mc:Fallback>
                <p:oleObj name="公式" r:id="rId17" imgW="7518400" imgH="1066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75199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295400" y="762000"/>
          <a:ext cx="404653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9" name="Equation" r:id="rId1" imgW="5003800" imgH="1536700" progId="Equation.3">
                  <p:embed/>
                </p:oleObj>
              </mc:Choice>
              <mc:Fallback>
                <p:oleObj name="Equation" r:id="rId1" imgW="5003800" imgH="153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762000"/>
                        <a:ext cx="4046538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133600" y="2590800"/>
          <a:ext cx="317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0" name="公式" r:id="rId3" imgW="3175000" imgH="1625600" progId="Equation.3">
                  <p:embed/>
                </p:oleObj>
              </mc:Choice>
              <mc:Fallback>
                <p:oleObj name="公式" r:id="rId3" imgW="3175000" imgH="162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90800"/>
                        <a:ext cx="31750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914400" y="4495800"/>
          <a:ext cx="3556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1" name="公式" r:id="rId5" imgW="3556000" imgH="1625600" progId="Equation.3">
                  <p:embed/>
                </p:oleObj>
              </mc:Choice>
              <mc:Fallback>
                <p:oleObj name="公式" r:id="rId5" imgW="3556000" imgH="162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5800"/>
                        <a:ext cx="35560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4495800" y="51054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2" name="Equation" r:id="rId7" imgW="584200" imgH="368300" progId="Equation.3">
                  <p:embed/>
                </p:oleObj>
              </mc:Choice>
              <mc:Fallback>
                <p:oleObj name="Equation" r:id="rId7" imgW="5842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054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5638800" y="5029200"/>
          <a:ext cx="2057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3" name="公式" r:id="rId9" imgW="1904365" imgH="406400" progId="Equation.3">
                  <p:embed/>
                </p:oleObj>
              </mc:Choice>
              <mc:Fallback>
                <p:oleObj name="公式" r:id="rId9" imgW="1904365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029200"/>
                        <a:ext cx="2057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616200" y="762000"/>
          <a:ext cx="5994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2" name="Equation" r:id="rId1" imgW="5994400" imgH="1511300" progId="Equation.3">
                  <p:embed/>
                </p:oleObj>
              </mc:Choice>
              <mc:Fallback>
                <p:oleObj name="Equation" r:id="rId1" imgW="59944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762000"/>
                        <a:ext cx="5994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1" name="Group 11"/>
          <p:cNvGrpSpPr/>
          <p:nvPr/>
        </p:nvGrpSpPr>
        <p:grpSpPr bwMode="auto">
          <a:xfrm>
            <a:off x="914400" y="1219200"/>
            <a:ext cx="4152900" cy="1803400"/>
            <a:chOff x="576" y="768"/>
            <a:chExt cx="2616" cy="1136"/>
          </a:xfrm>
        </p:grpSpPr>
        <p:sp>
          <p:nvSpPr>
            <p:cNvPr id="76802" name="Rectangle 2"/>
            <p:cNvSpPr>
              <a:spLocks noChangeArrowheads="1"/>
            </p:cNvSpPr>
            <p:nvPr/>
          </p:nvSpPr>
          <p:spPr bwMode="auto">
            <a:xfrm>
              <a:off x="576" y="768"/>
              <a:ext cx="1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3   </a:t>
              </a:r>
              <a:r>
                <a:rPr lang="zh-CN" altLang="en-US" sz="2800" b="1">
                  <a:latin typeface="宋体" panose="02010600030101010101" pitchFamily="2" charset="-122"/>
                </a:rPr>
                <a:t>设</a:t>
              </a:r>
              <a:endParaRPr lang="zh-CN" altLang="en-US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76804" name="Object 4"/>
            <p:cNvGraphicFramePr>
              <a:graphicFrameLocks noChangeAspect="1"/>
            </p:cNvGraphicFramePr>
            <p:nvPr/>
          </p:nvGraphicFramePr>
          <p:xfrm>
            <a:off x="624" y="1632"/>
            <a:ext cx="25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3" name="Equation" r:id="rId3" imgW="4076700" imgH="431800" progId="Equation.3">
                    <p:embed/>
                  </p:oleObj>
                </mc:Choice>
                <mc:Fallback>
                  <p:oleObj name="Equation" r:id="rId3" imgW="40767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632"/>
                          <a:ext cx="25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838200" y="3810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1600200" y="3352800"/>
          <a:ext cx="347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Equation" r:id="rId5" imgW="3479800" imgH="1511300" progId="Equation.3">
                  <p:embed/>
                </p:oleObj>
              </mc:Choice>
              <mc:Fallback>
                <p:oleObj name="Equation" r:id="rId5" imgW="34798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3479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5257800" y="3581400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5" name="Equation" r:id="rId7" imgW="2641600" imgH="977900" progId="Equation.3">
                  <p:embed/>
                </p:oleObj>
              </mc:Choice>
              <mc:Fallback>
                <p:oleObj name="Equation" r:id="rId7" imgW="26416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81400"/>
                        <a:ext cx="264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1600200" y="5181600"/>
          <a:ext cx="278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6" name="Equation" r:id="rId9" imgW="2781300" imgH="469900" progId="Equation.3">
                  <p:embed/>
                </p:oleObj>
              </mc:Choice>
              <mc:Fallback>
                <p:oleObj name="Equation" r:id="rId9" imgW="27813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278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914400" y="762000"/>
          <a:ext cx="4152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0" name="Equation" r:id="rId1" imgW="4152900" imgH="1511300" progId="Equation.3">
                  <p:embed/>
                </p:oleObj>
              </mc:Choice>
              <mc:Fallback>
                <p:oleObj name="Equation" r:id="rId1" imgW="41529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4152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5410200" y="9906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1" name="Equation" r:id="rId3" imgW="2565400" imgH="977900" progId="Equation.3">
                  <p:embed/>
                </p:oleObj>
              </mc:Choice>
              <mc:Fallback>
                <p:oleObj name="Equation" r:id="rId3" imgW="25654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90600"/>
                        <a:ext cx="256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990600" y="2667000"/>
          <a:ext cx="243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2" name="Equation" r:id="rId5" imgW="2438400" imgH="431800" progId="Equation.3">
                  <p:embed/>
                </p:oleObj>
              </mc:Choice>
              <mc:Fallback>
                <p:oleObj name="Equation" r:id="rId5" imgW="2438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243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3581400" y="2590800"/>
          <a:ext cx="382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3" name="Equation" r:id="rId7" imgW="3822700" imgH="393700" progId="Equation.3">
                  <p:embed/>
                </p:oleObj>
              </mc:Choice>
              <mc:Fallback>
                <p:oleObj name="Equation" r:id="rId7" imgW="38227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90800"/>
                        <a:ext cx="382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3581400" y="3505200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4" name="Equation" r:id="rId9" imgW="2476500" imgH="393700" progId="Equation.3">
                  <p:embed/>
                </p:oleObj>
              </mc:Choice>
              <mc:Fallback>
                <p:oleObj name="Equation" r:id="rId9" imgW="2476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05200"/>
                        <a:ext cx="247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914400" y="3962400"/>
            <a:ext cx="165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于是</a:t>
            </a:r>
            <a:endParaRPr lang="zh-CN" altLang="en-US" sz="2800" b="1"/>
          </a:p>
        </p:txBody>
      </p:sp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1828800" y="4038600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5" name="Equation" r:id="rId11" imgW="1930400" imgH="393700" progId="Equation.3">
                  <p:embed/>
                </p:oleObj>
              </mc:Choice>
              <mc:Fallback>
                <p:oleObj name="Equation" r:id="rId11" imgW="19304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193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2209800" y="4572000"/>
          <a:ext cx="563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6" name="Equation" r:id="rId13" imgW="5638800" imgH="1511300" progId="Equation.3">
                  <p:embed/>
                </p:oleObj>
              </mc:Choice>
              <mc:Fallback>
                <p:oleObj name="Equation" r:id="rId13" imgW="56388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5638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3962400" y="2590800"/>
            <a:ext cx="838200" cy="4572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5029200" y="2590800"/>
            <a:ext cx="838200" cy="4572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841" name="Group 17"/>
          <p:cNvGrpSpPr/>
          <p:nvPr/>
        </p:nvGrpSpPr>
        <p:grpSpPr bwMode="auto">
          <a:xfrm>
            <a:off x="4572000" y="3048000"/>
            <a:ext cx="609600" cy="444500"/>
            <a:chOff x="2880" y="1920"/>
            <a:chExt cx="384" cy="280"/>
          </a:xfrm>
        </p:grpSpPr>
        <p:grpSp>
          <p:nvGrpSpPr>
            <p:cNvPr id="77839" name="Group 15"/>
            <p:cNvGrpSpPr/>
            <p:nvPr/>
          </p:nvGrpSpPr>
          <p:grpSpPr bwMode="auto">
            <a:xfrm>
              <a:off x="2880" y="1920"/>
              <a:ext cx="384" cy="96"/>
              <a:chOff x="2880" y="1920"/>
              <a:chExt cx="384" cy="96"/>
            </a:xfrm>
          </p:grpSpPr>
          <p:sp>
            <p:nvSpPr>
              <p:cNvPr id="77837" name="Line 13"/>
              <p:cNvSpPr>
                <a:spLocks noChangeShapeType="1"/>
              </p:cNvSpPr>
              <p:nvPr/>
            </p:nvSpPr>
            <p:spPr bwMode="auto">
              <a:xfrm>
                <a:off x="2880" y="192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7838" name="Line 14"/>
              <p:cNvSpPr>
                <a:spLocks noChangeShapeType="1"/>
              </p:cNvSpPr>
              <p:nvPr/>
            </p:nvSpPr>
            <p:spPr bwMode="auto">
              <a:xfrm flipH="1">
                <a:off x="3072" y="1920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77840" name="Object 16"/>
            <p:cNvGraphicFramePr>
              <a:graphicFrameLocks noChangeAspect="1"/>
            </p:cNvGraphicFramePr>
            <p:nvPr/>
          </p:nvGraphicFramePr>
          <p:xfrm>
            <a:off x="2976" y="2016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7" name="Equation" r:id="rId15" imgW="419100" imgH="393700" progId="Equation.3">
                    <p:embed/>
                  </p:oleObj>
                </mc:Choice>
                <mc:Fallback>
                  <p:oleObj name="Equation" r:id="rId15" imgW="419100" imgH="393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016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autoUpdateAnimBg="0"/>
      <p:bldP spid="77834" grpId="0" animBg="1"/>
      <p:bldP spid="778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123950" y="3790950"/>
          <a:ext cx="7223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4" name="Equation" r:id="rId1" imgW="723900" imgH="368300" progId="Equation.3">
                  <p:embed/>
                </p:oleObj>
              </mc:Choice>
              <mc:Fallback>
                <p:oleObj name="Equation" r:id="rId1" imgW="7239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790950"/>
                        <a:ext cx="72231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2286000" y="3733800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5" name="Equation" r:id="rId3" imgW="2743200" imgH="444500" progId="Equation.3">
                  <p:embed/>
                </p:oleObj>
              </mc:Choice>
              <mc:Fallback>
                <p:oleObj name="Equation" r:id="rId3" imgW="27432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33800"/>
                        <a:ext cx="274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286000" y="4572000"/>
          <a:ext cx="2565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6" name="Equation" r:id="rId5" imgW="2565400" imgH="419100" progId="Equation.3">
                  <p:embed/>
                </p:oleObj>
              </mc:Choice>
              <mc:Fallback>
                <p:oleObj name="Equation" r:id="rId5" imgW="25654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565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4641850" y="5505450"/>
          <a:ext cx="1358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7" name="Equation" r:id="rId7" imgW="1435100" imgH="444500" progId="Equation.3">
                  <p:embed/>
                </p:oleObj>
              </mc:Choice>
              <mc:Fallback>
                <p:oleObj name="Equation" r:id="rId7" imgW="14351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5505450"/>
                        <a:ext cx="1358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5029200" y="4343400"/>
          <a:ext cx="2311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8" name="Equation" r:id="rId9" imgW="2311400" imgH="825500" progId="Equation.3">
                  <p:embed/>
                </p:oleObj>
              </mc:Choice>
              <mc:Fallback>
                <p:oleObj name="Equation" r:id="rId9" imgW="2311400" imgH="825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0"/>
                        <a:ext cx="2311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2260600" y="5295900"/>
          <a:ext cx="2298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9" name="Equation" r:id="rId11" imgW="2298700" imgH="901700" progId="Equation.3">
                  <p:embed/>
                </p:oleObj>
              </mc:Choice>
              <mc:Fallback>
                <p:oleObj name="Equation" r:id="rId11" imgW="2298700" imgH="901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295900"/>
                        <a:ext cx="2298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1" name="Group 15"/>
          <p:cNvGrpSpPr/>
          <p:nvPr/>
        </p:nvGrpSpPr>
        <p:grpSpPr bwMode="auto">
          <a:xfrm>
            <a:off x="1066800" y="2438400"/>
            <a:ext cx="7186613" cy="1079500"/>
            <a:chOff x="672" y="1536"/>
            <a:chExt cx="4527" cy="680"/>
          </a:xfrm>
        </p:grpSpPr>
        <p:graphicFrame>
          <p:nvGraphicFramePr>
            <p:cNvPr id="60427" name="Object 11"/>
            <p:cNvGraphicFramePr>
              <a:graphicFrameLocks noChangeAspect="1"/>
            </p:cNvGraphicFramePr>
            <p:nvPr/>
          </p:nvGraphicFramePr>
          <p:xfrm>
            <a:off x="672" y="1584"/>
            <a:ext cx="4527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0" name="Equation" r:id="rId13" imgW="7175500" imgH="1003300" progId="Equation.3">
                    <p:embed/>
                  </p:oleObj>
                </mc:Choice>
                <mc:Fallback>
                  <p:oleObj name="Equation" r:id="rId13" imgW="7175500" imgH="1003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584"/>
                          <a:ext cx="4527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672" y="1536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endParaRPr lang="en-US" altLang="zh-CN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1066800" y="762000"/>
          <a:ext cx="3187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1" name="Equation" r:id="rId15" imgW="3187700" imgH="1511300" progId="Equation.3">
                  <p:embed/>
                </p:oleObj>
              </mc:Choice>
              <mc:Fallback>
                <p:oleObj name="Equation" r:id="rId15" imgW="3187700" imgH="151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762000"/>
                        <a:ext cx="3187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4343400" y="762000"/>
          <a:ext cx="2146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2" name="Equation" r:id="rId17" imgW="2146300" imgH="1511300" progId="Equation.3">
                  <p:embed/>
                </p:oleObj>
              </mc:Choice>
              <mc:Fallback>
                <p:oleObj name="Equation" r:id="rId17" imgW="2146300" imgH="151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2146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6248400" y="5486400"/>
          <a:ext cx="15351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3" name="Equation" r:id="rId19" imgW="1422400" imgH="381000" progId="Equation.3">
                  <p:embed/>
                </p:oleObj>
              </mc:Choice>
              <mc:Fallback>
                <p:oleObj name="Equation" r:id="rId19" imgW="1422400" imgH="38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486400"/>
                        <a:ext cx="15351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7" name="Group 21"/>
          <p:cNvGrpSpPr/>
          <p:nvPr/>
        </p:nvGrpSpPr>
        <p:grpSpPr bwMode="auto">
          <a:xfrm>
            <a:off x="5715000" y="3733800"/>
            <a:ext cx="1600200" cy="1524000"/>
            <a:chOff x="3600" y="2352"/>
            <a:chExt cx="1008" cy="960"/>
          </a:xfrm>
        </p:grpSpPr>
        <p:sp>
          <p:nvSpPr>
            <p:cNvPr id="60434" name="Oval 18"/>
            <p:cNvSpPr>
              <a:spLocks noChangeArrowheads="1"/>
            </p:cNvSpPr>
            <p:nvPr/>
          </p:nvSpPr>
          <p:spPr bwMode="auto">
            <a:xfrm>
              <a:off x="3600" y="2688"/>
              <a:ext cx="672" cy="62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 flipV="1">
              <a:off x="4128" y="2544"/>
              <a:ext cx="144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0436" name="Object 20"/>
            <p:cNvGraphicFramePr>
              <a:graphicFrameLocks noChangeAspect="1"/>
            </p:cNvGraphicFramePr>
            <p:nvPr/>
          </p:nvGraphicFramePr>
          <p:xfrm>
            <a:off x="4272" y="2352"/>
            <a:ext cx="3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24" name="Equation" r:id="rId21" imgW="711200" imgH="508000" progId="Equation.3">
                    <p:embed/>
                  </p:oleObj>
                </mc:Choice>
                <mc:Fallback>
                  <p:oleObj name="Equation" r:id="rId21" imgW="711200" imgH="5080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352"/>
                          <a:ext cx="33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219200" y="1752600"/>
          <a:ext cx="326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2" name="公式" r:id="rId1" imgW="3263900" imgH="419100" progId="Equation.3">
                  <p:embed/>
                </p:oleObj>
              </mc:Choice>
              <mc:Fallback>
                <p:oleObj name="公式" r:id="rId1" imgW="32639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3263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295400" y="2590800"/>
          <a:ext cx="4699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3" name="公式" r:id="rId3" imgW="4699000" imgH="431800" progId="Equation.3">
                  <p:embed/>
                </p:oleObj>
              </mc:Choice>
              <mc:Fallback>
                <p:oleObj name="公式" r:id="rId3" imgW="4699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4699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295400" y="3276600"/>
          <a:ext cx="453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4" name="Equation" r:id="rId5" imgW="4533900" imgH="901700" progId="Equation.3">
                  <p:embed/>
                </p:oleObj>
              </mc:Choice>
              <mc:Fallback>
                <p:oleObj name="Equation" r:id="rId5" imgW="45339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4533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6273800" y="4572000"/>
          <a:ext cx="2336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5" name="公式" r:id="rId7" imgW="2336800" imgH="406400" progId="Equation.3">
                  <p:embed/>
                </p:oleObj>
              </mc:Choice>
              <mc:Fallback>
                <p:oleObj name="公式" r:id="rId7" imgW="23368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4572000"/>
                        <a:ext cx="2336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143000" y="5257800"/>
          <a:ext cx="4152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6" name="Equation" r:id="rId9" imgW="4152900" imgH="825500" progId="Equation.3">
                  <p:embed/>
                </p:oleObj>
              </mc:Choice>
              <mc:Fallback>
                <p:oleObj name="Equation" r:id="rId9" imgW="4152900" imgH="825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4152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5334000" y="5257800"/>
          <a:ext cx="152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7" name="Equation" r:id="rId11" imgW="1524000" imgH="825500" progId="Equation.3">
                  <p:embed/>
                </p:oleObj>
              </mc:Choice>
              <mc:Fallback>
                <p:oleObj name="Equation" r:id="rId11" imgW="1524000" imgH="825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257800"/>
                        <a:ext cx="1524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1257300" y="838200"/>
          <a:ext cx="2755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8" name="Equation" r:id="rId13" imgW="2755900" imgH="825500" progId="Equation.3">
                  <p:embed/>
                </p:oleObj>
              </mc:Choice>
              <mc:Fallback>
                <p:oleObj name="Equation" r:id="rId13" imgW="2755900" imgH="825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838200"/>
                        <a:ext cx="2755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7" name="Group 17"/>
          <p:cNvGrpSpPr/>
          <p:nvPr/>
        </p:nvGrpSpPr>
        <p:grpSpPr bwMode="auto">
          <a:xfrm>
            <a:off x="2971800" y="3124200"/>
            <a:ext cx="4038600" cy="1414463"/>
            <a:chOff x="2016" y="2018"/>
            <a:chExt cx="2544" cy="891"/>
          </a:xfrm>
        </p:grpSpPr>
        <p:sp>
          <p:nvSpPr>
            <p:cNvPr id="61451" name="Oval 11"/>
            <p:cNvSpPr>
              <a:spLocks noChangeArrowheads="1"/>
            </p:cNvSpPr>
            <p:nvPr/>
          </p:nvSpPr>
          <p:spPr bwMode="auto">
            <a:xfrm>
              <a:off x="2016" y="2018"/>
              <a:ext cx="1376" cy="71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53" name="Object 13"/>
            <p:cNvGraphicFramePr>
              <a:graphicFrameLocks noChangeAspect="1"/>
            </p:cNvGraphicFramePr>
            <p:nvPr/>
          </p:nvGraphicFramePr>
          <p:xfrm>
            <a:off x="3600" y="2592"/>
            <a:ext cx="9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9" name="Equation" r:id="rId15" imgW="2095500" imgH="647700" progId="Equation.3">
                    <p:embed/>
                  </p:oleObj>
                </mc:Choice>
                <mc:Fallback>
                  <p:oleObj name="Equation" r:id="rId15" imgW="2095500" imgH="647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592"/>
                          <a:ext cx="96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>
              <a:off x="3120" y="2640"/>
              <a:ext cx="528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1295400" y="4343400"/>
          <a:ext cx="4089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0" name="Equation" r:id="rId17" imgW="4089400" imgH="901700" progId="Equation.3">
                  <p:embed/>
                </p:oleObj>
              </mc:Choice>
              <mc:Fallback>
                <p:oleObj name="Equation" r:id="rId17" imgW="4089400" imgH="901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4089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295400" y="2362200"/>
          <a:ext cx="5156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" name="Equation" r:id="rId1" imgW="5156200" imgH="1511300" progId="Equation.3">
                  <p:embed/>
                </p:oleObj>
              </mc:Choice>
              <mc:Fallback>
                <p:oleObj name="Equation" r:id="rId1" imgW="51562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5156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295400" y="4343400"/>
          <a:ext cx="66690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" name="Equation" r:id="rId3" imgW="6667500" imgH="1511300" progId="Equation.3">
                  <p:embed/>
                </p:oleObj>
              </mc:Choice>
              <mc:Fallback>
                <p:oleObj name="Equation" r:id="rId3" imgW="66675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66690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68" name="Group 4"/>
          <p:cNvGrpSpPr/>
          <p:nvPr/>
        </p:nvGrpSpPr>
        <p:grpSpPr bwMode="auto">
          <a:xfrm>
            <a:off x="1143000" y="990600"/>
            <a:ext cx="6884988" cy="977900"/>
            <a:chOff x="720" y="624"/>
            <a:chExt cx="4337" cy="616"/>
          </a:xfrm>
        </p:grpSpPr>
        <p:graphicFrame>
          <p:nvGraphicFramePr>
            <p:cNvPr id="62469" name="Object 5"/>
            <p:cNvGraphicFramePr>
              <a:graphicFrameLocks noChangeAspect="1"/>
            </p:cNvGraphicFramePr>
            <p:nvPr/>
          </p:nvGraphicFramePr>
          <p:xfrm>
            <a:off x="1056" y="624"/>
            <a:ext cx="4001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1" name="Equation" r:id="rId5" imgW="6350000" imgH="977900" progId="Equation.3">
                    <p:embed/>
                  </p:oleObj>
                </mc:Choice>
                <mc:Fallback>
                  <p:oleObj name="Equation" r:id="rId5" imgW="6350000" imgH="977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24"/>
                          <a:ext cx="4001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720" y="720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5</a:t>
              </a:r>
              <a:endParaRPr lang="en-US" altLang="zh-CN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854075" y="3505200"/>
          <a:ext cx="6350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4" name="Equation" r:id="rId1" imgW="7912100" imgH="1054100" progId="Equation.3">
                  <p:embed/>
                </p:oleObj>
              </mc:Choice>
              <mc:Fallback>
                <p:oleObj name="Equation" r:id="rId1" imgW="7912100" imgH="1054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3505200"/>
                        <a:ext cx="6350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4191000" y="5029200"/>
          <a:ext cx="24955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5" name="Equation" r:id="rId3" imgW="2946400" imgH="977900" progId="Equation.3">
                  <p:embed/>
                </p:oleObj>
              </mc:Choice>
              <mc:Fallback>
                <p:oleObj name="Equation" r:id="rId3" imgW="29464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24955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6705600" y="5029200"/>
          <a:ext cx="1984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6" name="Equation" r:id="rId5" imgW="2336800" imgH="977900" progId="Equation.3">
                  <p:embed/>
                </p:oleObj>
              </mc:Choice>
              <mc:Fallback>
                <p:oleObj name="Equation" r:id="rId5" imgW="23368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029200"/>
                        <a:ext cx="19843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914400" y="9144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1905000" y="762000"/>
          <a:ext cx="448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7" name="Equation" r:id="rId7" imgW="4483100" imgH="977900" progId="Equation.3">
                  <p:embed/>
                </p:oleObj>
              </mc:Choice>
              <mc:Fallback>
                <p:oleObj name="Equation" r:id="rId7" imgW="44831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762000"/>
                        <a:ext cx="448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838200" y="2133600"/>
            <a:ext cx="3341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给方程两端左乘矩阵</a:t>
            </a:r>
            <a:endParaRPr lang="zh-CN" altLang="en-US" sz="2800" b="1"/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4267200" y="1905000"/>
          <a:ext cx="1549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8" name="Equation" r:id="rId9" imgW="1930400" imgH="1054100" progId="Equation.3">
                  <p:embed/>
                </p:oleObj>
              </mc:Choice>
              <mc:Fallback>
                <p:oleObj name="Equation" r:id="rId9" imgW="1930400" imgH="1054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05000"/>
                        <a:ext cx="1549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914400" y="4953000"/>
          <a:ext cx="32210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9" name="Equation" r:id="rId11" imgW="4013200" imgH="1054100" progId="Equation.3">
                  <p:embed/>
                </p:oleObj>
              </mc:Choice>
              <mc:Fallback>
                <p:oleObj name="Equation" r:id="rId11" imgW="4013200" imgH="1054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322103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1371600" y="3352800"/>
            <a:ext cx="2895600" cy="1371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499" name="Group 11"/>
          <p:cNvGrpSpPr/>
          <p:nvPr/>
        </p:nvGrpSpPr>
        <p:grpSpPr bwMode="auto">
          <a:xfrm>
            <a:off x="2438400" y="2743200"/>
            <a:ext cx="393700" cy="609600"/>
            <a:chOff x="1536" y="1728"/>
            <a:chExt cx="248" cy="384"/>
          </a:xfrm>
        </p:grpSpPr>
        <p:sp>
          <p:nvSpPr>
            <p:cNvPr id="63500" name="AutoShape 12"/>
            <p:cNvSpPr>
              <a:spLocks noChangeArrowheads="1"/>
            </p:cNvSpPr>
            <p:nvPr/>
          </p:nvSpPr>
          <p:spPr bwMode="auto">
            <a:xfrm>
              <a:off x="1536" y="1920"/>
              <a:ext cx="240" cy="19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graphicFrame>
          <p:nvGraphicFramePr>
            <p:cNvPr id="63501" name="Object 13"/>
            <p:cNvGraphicFramePr>
              <a:graphicFrameLocks noChangeAspect="1"/>
            </p:cNvGraphicFramePr>
            <p:nvPr/>
          </p:nvGraphicFramePr>
          <p:xfrm>
            <a:off x="1584" y="1728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20" name="Equation" r:id="rId13" imgW="317500" imgH="292100" progId="Equation.3">
                    <p:embed/>
                  </p:oleObj>
                </mc:Choice>
                <mc:Fallback>
                  <p:oleObj name="Equation" r:id="rId13" imgW="317500" imgH="292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28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4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789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</a:rPr>
              <a:t>定义：</a:t>
            </a:r>
            <a:r>
              <a:rPr kumimoji="1" lang="zh-CN" altLang="en-US" sz="2400" b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阶方阵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称为</a:t>
            </a:r>
            <a:r>
              <a:rPr kumimoji="1" lang="zh-CN" altLang="en-US" sz="2400" b="1">
                <a:solidFill>
                  <a:srgbClr val="FF0000"/>
                </a:solidFill>
              </a:rPr>
              <a:t>可逆的</a:t>
            </a:r>
            <a:r>
              <a:rPr kumimoji="1" lang="zh-CN" altLang="en-US" sz="2400" b="1">
                <a:solidFill>
                  <a:srgbClr val="000000"/>
                </a:solidFill>
              </a:rPr>
              <a:t>，如果有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阶方阵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</a:rPr>
              <a:t>，使得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335088" y="1981200"/>
            <a:ext cx="338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这里 </a:t>
            </a:r>
            <a:r>
              <a:rPr kumimoji="1" lang="en-US" altLang="zh-CN" sz="2400" b="1" i="1">
                <a:solidFill>
                  <a:srgbClr val="000000"/>
                </a:solidFill>
              </a:rPr>
              <a:t>E </a:t>
            </a:r>
            <a:r>
              <a:rPr kumimoji="1" lang="zh-CN" altLang="en-US" sz="2400" b="1">
                <a:solidFill>
                  <a:srgbClr val="000000"/>
                </a:solidFill>
              </a:rPr>
              <a:t>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阶单位矩阵</a:t>
            </a:r>
            <a:r>
              <a:rPr kumimoji="1" lang="en-US" altLang="zh-CN" sz="2400" b="1">
                <a:solidFill>
                  <a:srgbClr val="000000"/>
                </a:solidFill>
              </a:rPr>
              <a:t>.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592513" y="1371600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Equation" r:id="rId1" imgW="914400" imgH="165100" progId="Equation.DSMT4">
                  <p:embed/>
                </p:oleObj>
              </mc:Choice>
              <mc:Fallback>
                <p:oleObj name="Equation" r:id="rId1" imgW="914400" imgH="165100" progId="Equation.DSMT4">
                  <p:embed/>
                  <p:pic>
                    <p:nvPicPr>
                      <p:cNvPr id="0" name="图片 87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1371600"/>
                        <a:ext cx="19589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231900" y="2667000"/>
            <a:ext cx="7512050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rgbClr val="000000"/>
                </a:solidFill>
              </a:rPr>
              <a:t>根据矩阵的乘法法则，只有方阵才能满足上述等式</a:t>
            </a:r>
            <a:r>
              <a:rPr kumimoji="1" lang="en-US" altLang="zh-CN" sz="2400" b="1">
                <a:solidFill>
                  <a:srgbClr val="000000"/>
                </a:solidFill>
              </a:rPr>
              <a:t>.  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rgbClr val="000000"/>
                </a:solidFill>
              </a:rPr>
              <a:t>对于任意的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阶方阵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，适合上述等式的矩阵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</a:rPr>
              <a:t>是唯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一的（如果有的话）</a:t>
            </a:r>
            <a:r>
              <a:rPr kumimoji="1" lang="en-US" altLang="zh-CN" sz="2400" b="1">
                <a:solidFill>
                  <a:srgbClr val="000000"/>
                </a:solidFill>
              </a:rPr>
              <a:t>.</a:t>
            </a:r>
            <a:endParaRPr kumimoji="1" lang="en-US" altLang="zh-CN" sz="2400" b="1" i="1">
              <a:solidFill>
                <a:srgbClr val="0000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81000" y="4957763"/>
            <a:ext cx="86804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</a:rPr>
              <a:t>定义：</a:t>
            </a:r>
            <a:r>
              <a:rPr kumimoji="1" lang="zh-CN" altLang="en-US" sz="2400" b="1">
                <a:solidFill>
                  <a:srgbClr val="000000"/>
                </a:solidFill>
              </a:rPr>
              <a:t> 如果矩阵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</a:rPr>
              <a:t>满足上述等式，那么 </a:t>
            </a:r>
            <a:r>
              <a:rPr kumimoji="1" lang="en-US" altLang="zh-CN" sz="2400" b="1" i="1">
                <a:solidFill>
                  <a:srgbClr val="000000"/>
                </a:solidFill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</a:rPr>
              <a:t>就称为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的</a:t>
            </a:r>
            <a:r>
              <a:rPr kumimoji="1" lang="zh-CN" altLang="en-US" sz="2400" b="1">
                <a:solidFill>
                  <a:srgbClr val="FF0000"/>
                </a:solidFill>
              </a:rPr>
              <a:t>逆矩阵</a:t>
            </a:r>
            <a:r>
              <a:rPr kumimoji="1" lang="zh-CN" altLang="en-US" sz="2400" b="1">
                <a:solidFill>
                  <a:srgbClr val="00007D"/>
                </a:solidFill>
              </a:rPr>
              <a:t>，</a:t>
            </a:r>
            <a:endParaRPr kumimoji="1" lang="zh-CN" altLang="en-US" sz="2400" b="1">
              <a:solidFill>
                <a:srgbClr val="00007D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	记作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zh-CN" sz="2400" b="1" baseline="30000">
                <a:solidFill>
                  <a:srgbClr val="000000"/>
                </a:solidFill>
              </a:rPr>
              <a:t>－1</a:t>
            </a:r>
            <a:r>
              <a:rPr kumimoji="1" lang="en-US" altLang="zh-CN" sz="2400" b="1">
                <a:solidFill>
                  <a:srgbClr val="000000"/>
                </a:solidFill>
              </a:rPr>
              <a:t> .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autoUpdateAnimBg="0" build="p"/>
      <p:bldP spid="10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914400" y="762000"/>
          <a:ext cx="5410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7" name="公式" r:id="rId1" imgW="5410200" imgH="1625600" progId="Equation.3">
                  <p:embed/>
                </p:oleObj>
              </mc:Choice>
              <mc:Fallback>
                <p:oleObj name="公式" r:id="rId1" imgW="5410200" imgH="162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54102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981200" y="4343400"/>
          <a:ext cx="5118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公式" r:id="rId3" imgW="5118100" imgH="1689100" progId="Equation.3">
                  <p:embed/>
                </p:oleObj>
              </mc:Choice>
              <mc:Fallback>
                <p:oleObj name="公式" r:id="rId3" imgW="5118100" imgH="168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51181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914400" y="3124200"/>
            <a:ext cx="3349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给方程两端右乘矩阵</a:t>
            </a:r>
            <a:endParaRPr lang="zh-CN" altLang="en-US" sz="2800" b="1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4800600" y="2590800"/>
          <a:ext cx="21717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Equation" r:id="rId5" imgW="2171700" imgH="1587500" progId="Equation.3">
                  <p:embed/>
                </p:oleObj>
              </mc:Choice>
              <mc:Fallback>
                <p:oleObj name="Equation" r:id="rId5" imgW="2171700" imgH="158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0800"/>
                        <a:ext cx="21717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914400" y="4876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得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1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914400" y="2590800"/>
          <a:ext cx="70500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0" name="公式" r:id="rId1" imgW="7048500" imgH="1625600" progId="Equation.3">
                  <p:embed/>
                </p:oleObj>
              </mc:Choice>
              <mc:Fallback>
                <p:oleObj name="公式" r:id="rId1" imgW="7048500" imgH="162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7050088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968375" y="819150"/>
          <a:ext cx="27749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1" name="Equation" r:id="rId3" imgW="2921000" imgH="1511300" progId="Equation.3">
                  <p:embed/>
                </p:oleObj>
              </mc:Choice>
              <mc:Fallback>
                <p:oleObj name="Equation" r:id="rId3" imgW="29210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819150"/>
                        <a:ext cx="27749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914400" y="4953000"/>
            <a:ext cx="3341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给方程两端左乘矩阵</a:t>
            </a:r>
            <a:endParaRPr lang="zh-CN" altLang="en-US" sz="2800" b="1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4362450" y="4495800"/>
          <a:ext cx="21717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Equation" r:id="rId5" imgW="2171700" imgH="1587500" progId="Equation.3">
                  <p:embed/>
                </p:oleObj>
              </mc:Choice>
              <mc:Fallback>
                <p:oleObj name="Equation" r:id="rId5" imgW="2171700" imgH="158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4495800"/>
                        <a:ext cx="21717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914400" y="4441825"/>
          <a:ext cx="54102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2" name="Equation" r:id="rId1" imgW="6781800" imgH="1511300" progId="Equation.3">
                  <p:embed/>
                </p:oleObj>
              </mc:Choice>
              <mc:Fallback>
                <p:oleObj name="Equation" r:id="rId1" imgW="67818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41825"/>
                        <a:ext cx="54102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6324600" y="4495800"/>
          <a:ext cx="2209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3" name="Equation" r:id="rId3" imgW="3276600" imgH="1511300" progId="Equation.3">
                  <p:embed/>
                </p:oleObj>
              </mc:Choice>
              <mc:Fallback>
                <p:oleObj name="Equation" r:id="rId3" imgW="32766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95800"/>
                        <a:ext cx="2209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676400" y="2514600"/>
          <a:ext cx="701198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4" name="公式" r:id="rId5" imgW="7010400" imgH="1689100" progId="Equation.3">
                  <p:embed/>
                </p:oleObj>
              </mc:Choice>
              <mc:Fallback>
                <p:oleObj name="公式" r:id="rId5" imgW="7010400" imgH="168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7011988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914400" y="3048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得</a:t>
            </a:r>
            <a:endParaRPr lang="zh-CN" altLang="en-US" sz="2800" b="1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914400" y="1295400"/>
            <a:ext cx="3349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给方程两端右乘矩阵</a:t>
            </a:r>
            <a:endParaRPr lang="zh-CN" altLang="en-US" sz="2800" b="1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419600" y="762000"/>
          <a:ext cx="21717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5" name="Equation" r:id="rId7" imgW="2171700" imgH="1587500" progId="Equation.3">
                  <p:embed/>
                </p:oleObj>
              </mc:Choice>
              <mc:Fallback>
                <p:oleObj name="Equation" r:id="rId7" imgW="2171700" imgH="158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762000"/>
                        <a:ext cx="21717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/>
          <p:nvPr/>
        </p:nvGrpSpPr>
        <p:grpSpPr bwMode="auto">
          <a:xfrm>
            <a:off x="1079500" y="1700213"/>
            <a:ext cx="6570663" cy="1728787"/>
            <a:chOff x="355" y="624"/>
            <a:chExt cx="4139" cy="1089"/>
          </a:xfrm>
        </p:grpSpPr>
        <p:graphicFrame>
          <p:nvGraphicFramePr>
            <p:cNvPr id="67587" name="Object 3"/>
            <p:cNvGraphicFramePr>
              <a:graphicFrameLocks noChangeAspect="1"/>
            </p:cNvGraphicFramePr>
            <p:nvPr/>
          </p:nvGraphicFramePr>
          <p:xfrm>
            <a:off x="355" y="624"/>
            <a:ext cx="4139" cy="1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3" name="公式" r:id="rId1" imgW="2654300" imgH="698500" progId="Equation.3">
                    <p:embed/>
                  </p:oleObj>
                </mc:Choice>
                <mc:Fallback>
                  <p:oleObj name="公式" r:id="rId1" imgW="2654300" imgH="6985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" y="624"/>
                          <a:ext cx="4139" cy="10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8" name="Object 4"/>
            <p:cNvGraphicFramePr>
              <a:graphicFrameLocks noChangeAspect="1"/>
            </p:cNvGraphicFramePr>
            <p:nvPr/>
          </p:nvGraphicFramePr>
          <p:xfrm>
            <a:off x="3120" y="1296"/>
            <a:ext cx="34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4" name="公式" r:id="rId3" imgW="127000" imgH="139700" progId="Equation.3">
                    <p:embed/>
                  </p:oleObj>
                </mc:Choice>
                <mc:Fallback>
                  <p:oleObj name="公式" r:id="rId3" imgW="127000" imgH="139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296"/>
                          <a:ext cx="341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3744" y="672"/>
            <a:ext cx="341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5" name="公式" r:id="rId5" imgW="127000" imgH="139700" progId="Equation.3">
                    <p:embed/>
                  </p:oleObj>
                </mc:Choice>
                <mc:Fallback>
                  <p:oleObj name="公式" r:id="rId5" imgW="127000" imgH="139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672"/>
                          <a:ext cx="341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7696200" y="2362200"/>
          <a:ext cx="749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6" name="公式" r:id="rId6" imgW="748665" imgH="406400" progId="Equation.3">
                  <p:embed/>
                </p:oleObj>
              </mc:Choice>
              <mc:Fallback>
                <p:oleObj name="公式" r:id="rId6" imgW="748665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362200"/>
                        <a:ext cx="749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905000" y="3581400"/>
          <a:ext cx="2794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7" name="公式" r:id="rId8" imgW="2794000" imgH="393700" progId="Equation.3">
                  <p:embed/>
                </p:oleObj>
              </mc:Choice>
              <mc:Fallback>
                <p:oleObj name="公式" r:id="rId8" imgW="27940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2794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1612900" y="4267200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8" name="Equation" r:id="rId10" imgW="3098800" imgH="457200" progId="Equation.3">
                  <p:embed/>
                </p:oleObj>
              </mc:Choice>
              <mc:Fallback>
                <p:oleObj name="Equation" r:id="rId10" imgW="30988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4267200"/>
                        <a:ext cx="309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4800600" y="4267200"/>
          <a:ext cx="289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9" name="Equation" r:id="rId12" imgW="2895600" imgH="457200" progId="Equation.3">
                  <p:embed/>
                </p:oleObj>
              </mc:Choice>
              <mc:Fallback>
                <p:oleObj name="Equation" r:id="rId12" imgW="28956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67200"/>
                        <a:ext cx="289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1600200" y="5105400"/>
          <a:ext cx="295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50" name="Equation" r:id="rId14" imgW="2959100" imgH="533400" progId="Equation.3">
                  <p:embed/>
                </p:oleObj>
              </mc:Choice>
              <mc:Fallback>
                <p:oleObj name="Equation" r:id="rId14" imgW="2959100" imgH="533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295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066800" y="3505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pSp>
        <p:nvGrpSpPr>
          <p:cNvPr id="67596" name="Group 12"/>
          <p:cNvGrpSpPr/>
          <p:nvPr/>
        </p:nvGrpSpPr>
        <p:grpSpPr bwMode="auto">
          <a:xfrm>
            <a:off x="1066800" y="990600"/>
            <a:ext cx="5588000" cy="555625"/>
            <a:chOff x="672" y="624"/>
            <a:chExt cx="3520" cy="350"/>
          </a:xfrm>
        </p:grpSpPr>
        <p:graphicFrame>
          <p:nvGraphicFramePr>
            <p:cNvPr id="67597" name="Object 13"/>
            <p:cNvGraphicFramePr>
              <a:graphicFrameLocks noChangeAspect="1"/>
            </p:cNvGraphicFramePr>
            <p:nvPr/>
          </p:nvGraphicFramePr>
          <p:xfrm>
            <a:off x="1104" y="672"/>
            <a:ext cx="308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51" name="Equation" r:id="rId16" imgW="4368800" imgH="431800" progId="Equation.3">
                    <p:embed/>
                  </p:oleObj>
                </mc:Choice>
                <mc:Fallback>
                  <p:oleObj name="Equation" r:id="rId16" imgW="4368800" imgH="431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72"/>
                          <a:ext cx="308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672" y="624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6</a:t>
              </a:r>
              <a:endParaRPr lang="en-US" altLang="zh-CN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914400" y="1943100"/>
          <a:ext cx="4762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" name="公式" r:id="rId1" imgW="4762500" imgH="1714500" progId="Equation.3">
                  <p:embed/>
                </p:oleObj>
              </mc:Choice>
              <mc:Fallback>
                <p:oleObj name="公式" r:id="rId1" imgW="4762500" imgH="171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43100"/>
                        <a:ext cx="4762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5638800" y="1981200"/>
          <a:ext cx="24130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" name="公式" r:id="rId3" imgW="2413000" imgH="1689100" progId="Equation.3">
                  <p:embed/>
                </p:oleObj>
              </mc:Choice>
              <mc:Fallback>
                <p:oleObj name="公式" r:id="rId3" imgW="2413000" imgH="168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981200"/>
                        <a:ext cx="24130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914400" y="4191000"/>
          <a:ext cx="24130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公式" r:id="rId5" imgW="2413000" imgH="1689100" progId="Equation.3">
                  <p:embed/>
                </p:oleObj>
              </mc:Choice>
              <mc:Fallback>
                <p:oleObj name="公式" r:id="rId5" imgW="2413000" imgH="168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24130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3352800" y="4267200"/>
          <a:ext cx="2768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" name="公式" r:id="rId6" imgW="2768600" imgH="1625600" progId="Equation.3">
                  <p:embed/>
                </p:oleObj>
              </mc:Choice>
              <mc:Fallback>
                <p:oleObj name="公式" r:id="rId6" imgW="2768600" imgH="162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2768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6096000" y="4343400"/>
          <a:ext cx="1955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" name="Equation" r:id="rId8" imgW="1955800" imgH="1511300" progId="Equation.3">
                  <p:embed/>
                </p:oleObj>
              </mc:Choice>
              <mc:Fallback>
                <p:oleObj name="Equation" r:id="rId8" imgW="19558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43400"/>
                        <a:ext cx="1955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219200" y="1066800"/>
          <a:ext cx="241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7" name="Equation" r:id="rId10" imgW="2413000" imgH="533400" progId="Equation.3">
                  <p:embed/>
                </p:oleObj>
              </mc:Choice>
              <mc:Fallback>
                <p:oleObj name="Equation" r:id="rId10" imgW="24130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2413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1981200" y="4114800"/>
          <a:ext cx="1968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2" name="Equation" r:id="rId1" imgW="1968500" imgH="444500" progId="Equation.3">
                  <p:embed/>
                </p:oleObj>
              </mc:Choice>
              <mc:Fallback>
                <p:oleObj name="Equation" r:id="rId1" imgW="19685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1968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990600" y="5105400"/>
          <a:ext cx="27733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3" name="Equation" r:id="rId3" imgW="2501900" imgH="406400" progId="Equation.3">
                  <p:embed/>
                </p:oleObj>
              </mc:Choice>
              <mc:Fallback>
                <p:oleObj name="Equation" r:id="rId3" imgW="25019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27733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3810000" y="5105400"/>
          <a:ext cx="1917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4" name="Equation" r:id="rId5" imgW="1917065" imgH="482600" progId="Equation.3">
                  <p:embed/>
                </p:oleObj>
              </mc:Choice>
              <mc:Fallback>
                <p:oleObj name="Equation" r:id="rId5" imgW="1917065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05400"/>
                        <a:ext cx="1917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914400" y="40386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4572000" y="4038600"/>
          <a:ext cx="1651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5" name="Equation" r:id="rId7" imgW="1651000" imgH="419100" progId="Equation.3">
                  <p:embed/>
                </p:oleObj>
              </mc:Choice>
              <mc:Fallback>
                <p:oleObj name="Equation" r:id="rId7" imgW="16510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38600"/>
                        <a:ext cx="1651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9" name="Group 7"/>
          <p:cNvGrpSpPr/>
          <p:nvPr/>
        </p:nvGrpSpPr>
        <p:grpSpPr bwMode="auto">
          <a:xfrm>
            <a:off x="838200" y="914400"/>
            <a:ext cx="6702425" cy="2779713"/>
            <a:chOff x="528" y="576"/>
            <a:chExt cx="4222" cy="1751"/>
          </a:xfrm>
        </p:grpSpPr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1008" y="576"/>
            <a:ext cx="3742" cy="1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6" name="Equation" r:id="rId9" imgW="5321300" imgH="2578100" progId="Equation.3">
                    <p:embed/>
                  </p:oleObj>
                </mc:Choice>
                <mc:Fallback>
                  <p:oleObj name="Equation" r:id="rId9" imgW="5321300" imgH="2578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576"/>
                          <a:ext cx="3742" cy="1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528" y="1248"/>
              <a:ext cx="5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7</a:t>
              </a:r>
              <a:endParaRPr lang="en-US" altLang="zh-CN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914400" y="762000"/>
          <a:ext cx="7315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公式" r:id="rId1" imgW="9182100" imgH="2755900" progId="Equation.3">
                  <p:embed/>
                </p:oleObj>
              </mc:Choice>
              <mc:Fallback>
                <p:oleObj name="公式" r:id="rId1" imgW="9182100" imgH="275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315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914400" y="3624263"/>
          <a:ext cx="48768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Equation" r:id="rId3" imgW="4064000" imgH="2578100" progId="Equation.3">
                  <p:embed/>
                </p:oleObj>
              </mc:Choice>
              <mc:Fallback>
                <p:oleObj name="Equation" r:id="rId3" imgW="40640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24263"/>
                        <a:ext cx="48768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1" descr="C:\Users\john\AppData\Roaming\Tencent\Users\3969052\QQ\WinTemp\RichOle\%)2%M1$T9RC`QI@TGKJ{I8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31" y="764703"/>
            <a:ext cx="9185960" cy="468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44000" cy="185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9144000" cy="229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" y="620687"/>
            <a:ext cx="9115945" cy="606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93539" y="2619041"/>
            <a:ext cx="8784976" cy="4032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二、逆矩阵的概念和性质</a:t>
            </a:r>
            <a:endParaRPr lang="zh-CN" altLang="en-US"/>
          </a:p>
        </p:txBody>
      </p:sp>
      <p:grpSp>
        <p:nvGrpSpPr>
          <p:cNvPr id="49155" name="Group 3"/>
          <p:cNvGrpSpPr/>
          <p:nvPr/>
        </p:nvGrpSpPr>
        <p:grpSpPr bwMode="auto">
          <a:xfrm>
            <a:off x="914400" y="1752600"/>
            <a:ext cx="8164513" cy="1800225"/>
            <a:chOff x="443" y="1104"/>
            <a:chExt cx="5143" cy="1134"/>
          </a:xfrm>
        </p:grpSpPr>
        <p:grpSp>
          <p:nvGrpSpPr>
            <p:cNvPr id="49156" name="Group 4"/>
            <p:cNvGrpSpPr/>
            <p:nvPr/>
          </p:nvGrpSpPr>
          <p:grpSpPr bwMode="auto">
            <a:xfrm>
              <a:off x="443" y="1104"/>
              <a:ext cx="5143" cy="1134"/>
              <a:chOff x="510" y="1104"/>
              <a:chExt cx="5143" cy="1134"/>
            </a:xfrm>
          </p:grpSpPr>
          <p:sp>
            <p:nvSpPr>
              <p:cNvPr id="49157" name="Text Box 5"/>
              <p:cNvSpPr txBox="1">
                <a:spLocks noChangeArrowheads="1"/>
              </p:cNvSpPr>
              <p:nvPr/>
            </p:nvSpPr>
            <p:spPr bwMode="auto">
              <a:xfrm>
                <a:off x="510" y="1104"/>
                <a:ext cx="5143" cy="1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rgbClr val="0000FF"/>
                    </a:solidFill>
                    <a:ea typeface="黑体" panose="02010609060101010101" pitchFamily="2" charset="-122"/>
                  </a:rPr>
                  <a:t> </a:t>
                </a:r>
                <a:r>
                  <a:rPr lang="zh-CN" altLang="en-US" sz="2800" b="1">
                    <a:solidFill>
                      <a:srgbClr val="0000FF"/>
                    </a:solidFill>
                    <a:ea typeface="黑体" panose="02010609060101010101" pitchFamily="2" charset="-122"/>
                  </a:rPr>
                  <a:t>定义</a:t>
                </a:r>
                <a:r>
                  <a:rPr lang="zh-CN" altLang="en-US" sz="2800" b="1"/>
                  <a:t>     </a:t>
                </a:r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对于  阶矩阵  ，如果有一个  阶矩阵    </a:t>
                </a:r>
                <a:endPara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</a:t>
                </a:r>
                <a:endPara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endPara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则说矩阵 是</a:t>
                </a:r>
                <a:r>
                  <a:rPr lang="zh-CN" altLang="en-US" sz="2800" b="1">
                    <a:solidFill>
                      <a:srgbClr val="0000FF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可逆</a:t>
                </a:r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的，并把矩阵  称为  的</a:t>
                </a:r>
                <a:r>
                  <a:rPr lang="zh-CN" altLang="en-US" sz="2800" b="1">
                    <a:solidFill>
                      <a:srgbClr val="0000FF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逆矩阵</a:t>
                </a:r>
                <a:r>
                  <a:rPr lang="en-US" altLang="zh-CN" sz="2800" b="1">
                    <a:solidFill>
                      <a:schemeClr val="bg2"/>
                    </a:solidFill>
                  </a:rPr>
                  <a:t>.</a:t>
                </a:r>
                <a:endParaRPr lang="en-US" altLang="zh-CN" sz="2800" b="1">
                  <a:solidFill>
                    <a:schemeClr val="bg2"/>
                  </a:solidFill>
                </a:endParaRPr>
              </a:p>
            </p:txBody>
          </p:sp>
          <p:graphicFrame>
            <p:nvGraphicFramePr>
              <p:cNvPr id="49158" name="Object 6"/>
              <p:cNvGraphicFramePr>
                <a:graphicFrameLocks noChangeAspect="1"/>
              </p:cNvGraphicFramePr>
              <p:nvPr/>
            </p:nvGraphicFramePr>
            <p:xfrm>
              <a:off x="1806" y="1200"/>
              <a:ext cx="145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76" name="公式" r:id="rId1" imgW="241300" imgH="254000" progId="Equation.3">
                      <p:embed/>
                    </p:oleObj>
                  </mc:Choice>
                  <mc:Fallback>
                    <p:oleObj name="公式" r:id="rId1" imgW="241300" imgH="2540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6" y="1200"/>
                            <a:ext cx="145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59" name="Object 7"/>
              <p:cNvGraphicFramePr>
                <a:graphicFrameLocks noChangeAspect="1"/>
              </p:cNvGraphicFramePr>
              <p:nvPr/>
            </p:nvGraphicFramePr>
            <p:xfrm>
              <a:off x="2725" y="1156"/>
              <a:ext cx="176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77" name="Equation" r:id="rId3" imgW="292100" imgH="304800" progId="Equation.3">
                      <p:embed/>
                    </p:oleObj>
                  </mc:Choice>
                  <mc:Fallback>
                    <p:oleObj name="Equation" r:id="rId3" imgW="292100" imgH="3048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5" y="1156"/>
                            <a:ext cx="176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0" name="Object 8"/>
              <p:cNvGraphicFramePr>
                <a:graphicFrameLocks noChangeAspect="1"/>
              </p:cNvGraphicFramePr>
              <p:nvPr/>
            </p:nvGraphicFramePr>
            <p:xfrm>
              <a:off x="5172" y="1152"/>
              <a:ext cx="186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78" name="Equation" r:id="rId5" imgW="292100" imgH="292100" progId="Equation.3">
                      <p:embed/>
                    </p:oleObj>
                  </mc:Choice>
                  <mc:Fallback>
                    <p:oleObj name="Equation" r:id="rId5" imgW="292100" imgH="2921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2" y="1152"/>
                            <a:ext cx="186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1" name="Object 9"/>
              <p:cNvGraphicFramePr>
                <a:graphicFrameLocks noChangeAspect="1"/>
              </p:cNvGraphicFramePr>
              <p:nvPr/>
            </p:nvGraphicFramePr>
            <p:xfrm>
              <a:off x="1902" y="1536"/>
              <a:ext cx="1297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79" name="Equation" r:id="rId7" imgW="2146300" imgH="368300" progId="Equation.3">
                      <p:embed/>
                    </p:oleObj>
                  </mc:Choice>
                  <mc:Fallback>
                    <p:oleObj name="Equation" r:id="rId7" imgW="2146300" imgH="3683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2" y="1536"/>
                            <a:ext cx="1297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2" name="Object 10"/>
              <p:cNvGraphicFramePr>
                <a:graphicFrameLocks noChangeAspect="1"/>
              </p:cNvGraphicFramePr>
              <p:nvPr/>
            </p:nvGraphicFramePr>
            <p:xfrm>
              <a:off x="3648" y="1968"/>
              <a:ext cx="176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0" name="Equation" r:id="rId9" imgW="292100" imgH="292100" progId="Equation.3">
                      <p:embed/>
                    </p:oleObj>
                  </mc:Choice>
                  <mc:Fallback>
                    <p:oleObj name="Equation" r:id="rId9" imgW="292100" imgH="2921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968"/>
                            <a:ext cx="176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3" name="Object 11"/>
              <p:cNvGraphicFramePr>
                <a:graphicFrameLocks noChangeAspect="1"/>
              </p:cNvGraphicFramePr>
              <p:nvPr/>
            </p:nvGraphicFramePr>
            <p:xfrm>
              <a:off x="4272" y="1968"/>
              <a:ext cx="17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81" name="Equation" r:id="rId11" imgW="292100" imgH="304800" progId="Equation.3">
                      <p:embed/>
                    </p:oleObj>
                  </mc:Choice>
                  <mc:Fallback>
                    <p:oleObj name="Equation" r:id="rId11" imgW="292100" imgH="3048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968"/>
                            <a:ext cx="175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9164" name="Object 12"/>
            <p:cNvGraphicFramePr>
              <a:graphicFrameLocks noChangeAspect="1"/>
            </p:cNvGraphicFramePr>
            <p:nvPr/>
          </p:nvGraphicFramePr>
          <p:xfrm>
            <a:off x="4205" y="1200"/>
            <a:ext cx="14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2" name="公式" r:id="rId12" imgW="241300" imgH="254000" progId="Equation.3">
                    <p:embed/>
                  </p:oleObj>
                </mc:Choice>
                <mc:Fallback>
                  <p:oleObj name="公式" r:id="rId12" imgW="241300" imgH="254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200"/>
                          <a:ext cx="14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5" name="Object 13"/>
            <p:cNvGraphicFramePr>
              <a:graphicFrameLocks noChangeAspect="1"/>
            </p:cNvGraphicFramePr>
            <p:nvPr/>
          </p:nvGraphicFramePr>
          <p:xfrm>
            <a:off x="1373" y="1968"/>
            <a:ext cx="17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83" name="Equation" r:id="rId13" imgW="292100" imgH="304800" progId="Equation.3">
                    <p:embed/>
                  </p:oleObj>
                </mc:Choice>
                <mc:Fallback>
                  <p:oleObj name="Equation" r:id="rId13" imgW="292100" imgH="304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1968"/>
                          <a:ext cx="17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576" y="1474"/>
              <a:ext cx="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使得</a:t>
              </a:r>
              <a:endParaRPr lang="zh-CN" altLang="en-US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914400" y="3657600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4" name="Equation" r:id="rId14" imgW="3149600" imgH="469900" progId="Equation.3">
                  <p:embed/>
                </p:oleObj>
              </mc:Choice>
              <mc:Fallback>
                <p:oleObj name="Equation" r:id="rId14" imgW="31496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314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990600" y="449580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</a:t>
            </a:r>
            <a:r>
              <a:rPr lang="zh-CN" altLang="en-US" sz="2800" b="1"/>
              <a:t>    设</a:t>
            </a:r>
            <a:endParaRPr lang="zh-CN" altLang="en-US" sz="2800" b="1"/>
          </a:p>
        </p:txBody>
      </p:sp>
      <p:graphicFrame>
        <p:nvGraphicFramePr>
          <p:cNvPr id="49181" name="Object 29"/>
          <p:cNvGraphicFramePr>
            <a:graphicFrameLocks noChangeAspect="1"/>
          </p:cNvGraphicFramePr>
          <p:nvPr/>
        </p:nvGraphicFramePr>
        <p:xfrm>
          <a:off x="2438400" y="4267200"/>
          <a:ext cx="466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5" name="Equation" r:id="rId16" imgW="4660900" imgH="977900" progId="Equation.3">
                  <p:embed/>
                </p:oleObj>
              </mc:Choice>
              <mc:Fallback>
                <p:oleObj name="Equation" r:id="rId16" imgW="4660900" imgH="977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4660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/>
          <p:cNvGraphicFramePr>
            <a:graphicFrameLocks noChangeAspect="1"/>
          </p:cNvGraphicFramePr>
          <p:nvPr/>
        </p:nvGraphicFramePr>
        <p:xfrm>
          <a:off x="1143000" y="556260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6" name="Equation" r:id="rId18" imgW="2425700" imgH="393700" progId="Equation.3">
                  <p:embed/>
                </p:oleObj>
              </mc:Choice>
              <mc:Fallback>
                <p:oleObj name="Equation" r:id="rId18" imgW="2425700" imgH="393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242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3962400" y="5486400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7" name="Equation" r:id="rId20" imgW="3429000" imgH="444500" progId="Equation.3">
                  <p:embed/>
                </p:oleObj>
              </mc:Choice>
              <mc:Fallback>
                <p:oleObj name="Equation" r:id="rId20" imgW="3429000" imgH="4445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86400"/>
                        <a:ext cx="342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03837" cy="377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908"/>
            <a:ext cx="9144343" cy="504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1676400" y="2003425"/>
            <a:ext cx="418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逆矩阵的概念及运算性质</a:t>
            </a:r>
            <a:r>
              <a:rPr lang="en-US" altLang="zh-CN" sz="2800" b="1">
                <a:ea typeface="黑体" panose="02010609060101010101" pitchFamily="2" charset="-122"/>
              </a:rPr>
              <a:t>.</a:t>
            </a:r>
            <a:endParaRPr lang="en-US" altLang="zh-CN" sz="2800" b="1">
              <a:ea typeface="黑体" panose="02010609060101010101" pitchFamily="2" charset="-122"/>
            </a:endParaRP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4730750" y="28956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1" name="Equation" r:id="rId1" imgW="989965" imgH="444500" progId="Equation.3">
                  <p:embed/>
                </p:oleObj>
              </mc:Choice>
              <mc:Fallback>
                <p:oleObj name="Equation" r:id="rId1" imgW="989965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895600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676400" y="3581400"/>
            <a:ext cx="302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逆矩阵的计算方法</a:t>
            </a:r>
            <a:endParaRPr lang="zh-CN" altLang="en-US" sz="2800" b="1"/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4337050" y="4191000"/>
          <a:ext cx="3302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2" name="Equation" r:id="rId3" imgW="3302000" imgH="977900" progId="Equation.3">
                  <p:embed/>
                </p:oleObj>
              </mc:Choice>
              <mc:Fallback>
                <p:oleObj name="Equation" r:id="rId3" imgW="33020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4191000"/>
                        <a:ext cx="3302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1" name="Group 11"/>
          <p:cNvGrpSpPr/>
          <p:nvPr/>
        </p:nvGrpSpPr>
        <p:grpSpPr bwMode="auto">
          <a:xfrm>
            <a:off x="1676400" y="2819400"/>
            <a:ext cx="2678113" cy="519113"/>
            <a:chOff x="1056" y="1776"/>
            <a:chExt cx="1687" cy="327"/>
          </a:xfrm>
        </p:grpSpPr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1056" y="1776"/>
              <a:ext cx="1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宋体" panose="02010600030101010101" pitchFamily="2" charset="-122"/>
                </a:rPr>
                <a:t>逆矩阵    存在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71690" name="Object 10"/>
            <p:cNvGraphicFramePr>
              <a:graphicFrameLocks noChangeAspect="1"/>
            </p:cNvGraphicFramePr>
            <p:nvPr/>
          </p:nvGraphicFramePr>
          <p:xfrm>
            <a:off x="1824" y="1824"/>
            <a:ext cx="3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3" name="Equation" r:id="rId5" imgW="533400" imgH="381000" progId="Equation.3">
                    <p:embed/>
                  </p:oleObj>
                </mc:Choice>
                <mc:Fallback>
                  <p:oleObj name="Equation" r:id="rId5" imgW="533400" imgH="381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824"/>
                          <a:ext cx="33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4267200" y="3048000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4" name="Equation" r:id="rId7" imgW="419100" imgH="241300" progId="Equation.3">
                  <p:embed/>
                </p:oleObj>
              </mc:Choice>
              <mc:Fallback>
                <p:oleObj name="Equation" r:id="rId7" imgW="4191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48000"/>
                        <a:ext cx="4191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1752600" y="4495800"/>
          <a:ext cx="231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5" name="Equation" r:id="rId9" imgW="2311400" imgH="431800" progId="Equation.3">
                  <p:embed/>
                </p:oleObj>
              </mc:Choice>
              <mc:Fallback>
                <p:oleObj name="Equation" r:id="rId9" imgW="23114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2311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1752600" y="5257800"/>
          <a:ext cx="435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6" name="Equation" r:id="rId11" imgW="4356100" imgH="431800" progId="Equation.3">
                  <p:embed/>
                </p:oleObj>
              </mc:Choice>
              <mc:Fallback>
                <p:oleObj name="Equation" r:id="rId11" imgW="43561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435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14400" y="1868488"/>
          <a:ext cx="695642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8" name="Equation" r:id="rId1" imgW="6934200" imgH="1524000" progId="Equation.3">
                  <p:embed/>
                </p:oleObj>
              </mc:Choice>
              <mc:Fallback>
                <p:oleObj name="Equation" r:id="rId1" imgW="6934200" imgH="152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68488"/>
                        <a:ext cx="6956425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828800" y="1905000"/>
          <a:ext cx="571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Equation" r:id="rId1" imgW="5359400" imgH="469900" progId="Equation.3">
                  <p:embed/>
                </p:oleObj>
              </mc:Choice>
              <mc:Fallback>
                <p:oleObj name="Equation" r:id="rId1" imgW="53594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571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答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204864"/>
            <a:ext cx="11179436" cy="83509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824" y="2276872"/>
            <a:ext cx="8354477" cy="936104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32240" y="2348880"/>
            <a:ext cx="288032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4191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3" y="2116832"/>
            <a:ext cx="8188711" cy="13121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4068915"/>
            <a:ext cx="8017481" cy="15841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52320" y="58052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060848"/>
            <a:ext cx="8193814" cy="12241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3861048"/>
            <a:ext cx="7990193" cy="1800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84368" y="573325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5603"/>
          <a:stretch>
            <a:fillRect/>
          </a:stretch>
        </p:blipFill>
        <p:spPr>
          <a:xfrm>
            <a:off x="539750" y="548640"/>
            <a:ext cx="6498590" cy="197866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5" name="Group 3"/>
          <p:cNvGrpSpPr/>
          <p:nvPr/>
        </p:nvGrpSpPr>
        <p:grpSpPr bwMode="auto">
          <a:xfrm>
            <a:off x="914400" y="990600"/>
            <a:ext cx="7696200" cy="519113"/>
            <a:chOff x="576" y="2688"/>
            <a:chExt cx="4848" cy="327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576" y="2688"/>
              <a:ext cx="4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2" charset="-122"/>
                </a:rPr>
                <a:t>说明</a:t>
              </a:r>
              <a:r>
                <a:rPr lang="zh-CN" altLang="en-US" sz="2800" b="1"/>
                <a:t>  </a:t>
              </a:r>
              <a:r>
                <a:rPr lang="zh-CN" altLang="en-US" sz="2800" b="1">
                  <a:solidFill>
                    <a:schemeClr val="bg2"/>
                  </a:solidFill>
                </a:rPr>
                <a:t>若    是可逆矩阵，则     的逆矩阵是</a:t>
              </a:r>
              <a:r>
                <a:rPr lang="zh-CN" altLang="en-US" sz="2800" b="1">
                  <a:solidFill>
                    <a:srgbClr val="0000FF"/>
                  </a:solidFill>
                </a:rPr>
                <a:t>唯一</a:t>
              </a:r>
              <a:r>
                <a:rPr lang="zh-CN" altLang="en-US" sz="2800" b="1">
                  <a:solidFill>
                    <a:schemeClr val="bg2"/>
                  </a:solidFill>
                </a:rPr>
                <a:t>的</a:t>
              </a:r>
              <a:r>
                <a:rPr lang="en-US" altLang="zh-CN" sz="2800" b="1">
                  <a:solidFill>
                    <a:schemeClr val="bg2"/>
                  </a:solidFill>
                </a:rPr>
                <a:t>.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9877" name="Object 5"/>
            <p:cNvGraphicFramePr>
              <a:graphicFrameLocks noChangeAspect="1"/>
            </p:cNvGraphicFramePr>
            <p:nvPr/>
          </p:nvGraphicFramePr>
          <p:xfrm>
            <a:off x="1440" y="2736"/>
            <a:ext cx="18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89" name="Equation" r:id="rId1" imgW="292100" imgH="304800" progId="Equation.3">
                    <p:embed/>
                  </p:oleObj>
                </mc:Choice>
                <mc:Fallback>
                  <p:oleObj name="Equation" r:id="rId1" imgW="292100" imgH="304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736"/>
                          <a:ext cx="18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8" name="Object 6"/>
            <p:cNvGraphicFramePr>
              <a:graphicFrameLocks noChangeAspect="1"/>
            </p:cNvGraphicFramePr>
            <p:nvPr/>
          </p:nvGraphicFramePr>
          <p:xfrm>
            <a:off x="3264" y="2736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90" name="Equation" r:id="rId3" imgW="292100" imgH="304800" progId="Equation.3">
                    <p:embed/>
                  </p:oleObj>
                </mc:Choice>
                <mc:Fallback>
                  <p:oleObj name="Equation" r:id="rId3" imgW="292100" imgH="304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736"/>
                          <a:ext cx="18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879" name="Group 7"/>
          <p:cNvGrpSpPr/>
          <p:nvPr/>
        </p:nvGrpSpPr>
        <p:grpSpPr bwMode="auto">
          <a:xfrm>
            <a:off x="914400" y="1676400"/>
            <a:ext cx="5251450" cy="519113"/>
            <a:chOff x="1104" y="3120"/>
            <a:chExt cx="3308" cy="327"/>
          </a:xfrm>
        </p:grpSpPr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1104" y="3120"/>
              <a:ext cx="3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若设      和      是     的可逆矩阵，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9881" name="Object 9"/>
            <p:cNvGraphicFramePr>
              <a:graphicFrameLocks noChangeAspect="1"/>
            </p:cNvGraphicFramePr>
            <p:nvPr/>
          </p:nvGraphicFramePr>
          <p:xfrm>
            <a:off x="1680" y="3168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91" name="公式" r:id="rId4" imgW="317500" imgH="317500" progId="Equation.3">
                    <p:embed/>
                  </p:oleObj>
                </mc:Choice>
                <mc:Fallback>
                  <p:oleObj name="公式" r:id="rId4" imgW="317500" imgH="317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68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2" name="Object 10"/>
            <p:cNvGraphicFramePr>
              <a:graphicFrameLocks noChangeAspect="1"/>
            </p:cNvGraphicFramePr>
            <p:nvPr/>
          </p:nvGraphicFramePr>
          <p:xfrm>
            <a:off x="2264" y="3172"/>
            <a:ext cx="18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92" name="Equation" r:id="rId6" imgW="292100" imgH="317500" progId="Equation.3">
                    <p:embed/>
                  </p:oleObj>
                </mc:Choice>
                <mc:Fallback>
                  <p:oleObj name="Equation" r:id="rId6" imgW="292100" imgH="317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3172"/>
                          <a:ext cx="18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3" name="Object 11"/>
            <p:cNvGraphicFramePr>
              <a:graphicFrameLocks noChangeAspect="1"/>
            </p:cNvGraphicFramePr>
            <p:nvPr/>
          </p:nvGraphicFramePr>
          <p:xfrm>
            <a:off x="2736" y="3168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93" name="公式" r:id="rId8" imgW="317500" imgH="317500" progId="Equation.3">
                    <p:embed/>
                  </p:oleObj>
                </mc:Choice>
                <mc:Fallback>
                  <p:oleObj name="公式" r:id="rId8" imgW="317500" imgH="317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68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5943600" y="1600200"/>
            <a:ext cx="134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</a:rPr>
              <a:t>则有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1905000" y="2438400"/>
          <a:ext cx="4584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4" name="Equation" r:id="rId10" imgW="4584700" imgH="393700" progId="Equation.3">
                  <p:embed/>
                </p:oleObj>
              </mc:Choice>
              <mc:Fallback>
                <p:oleObj name="Equation" r:id="rId10" imgW="45847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8400"/>
                        <a:ext cx="4584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796925" y="3113088"/>
            <a:ext cx="150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</a:rPr>
              <a:t>可得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1749425" y="3254375"/>
          <a:ext cx="11684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5" name="Equation" r:id="rId12" imgW="1167765" imgH="292100" progId="Equation.3">
                  <p:embed/>
                </p:oleObj>
              </mc:Choice>
              <mc:Fallback>
                <p:oleObj name="Equation" r:id="rId12" imgW="1167765" imgH="292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3254375"/>
                        <a:ext cx="11684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3082925" y="3189288"/>
          <a:ext cx="1212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6" name="Equation" r:id="rId14" imgW="1282700" imgH="406400" progId="Equation.3">
                  <p:embed/>
                </p:oleObj>
              </mc:Choice>
              <mc:Fallback>
                <p:oleObj name="Equation" r:id="rId14" imgW="1282700" imgH="40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3189288"/>
                        <a:ext cx="1212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4419600" y="3200400"/>
          <a:ext cx="12747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7" name="Equation" r:id="rId16" imgW="1345565" imgH="406400" progId="Equation.3">
                  <p:embed/>
                </p:oleObj>
              </mc:Choice>
              <mc:Fallback>
                <p:oleObj name="Equation" r:id="rId16" imgW="1345565" imgH="406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12747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/>
          <p:cNvGraphicFramePr>
            <a:graphicFrameLocks noChangeAspect="1"/>
          </p:cNvGraphicFramePr>
          <p:nvPr/>
        </p:nvGraphicFramePr>
        <p:xfrm>
          <a:off x="5826125" y="3189288"/>
          <a:ext cx="14478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8" name="Equation" r:id="rId18" imgW="1523365" imgH="317500" progId="Equation.3">
                  <p:embed/>
                </p:oleObj>
              </mc:Choice>
              <mc:Fallback>
                <p:oleObj name="Equation" r:id="rId18" imgW="1523365" imgH="317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3189288"/>
                        <a:ext cx="14478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1" name="Group 19"/>
          <p:cNvGrpSpPr/>
          <p:nvPr/>
        </p:nvGrpSpPr>
        <p:grpSpPr bwMode="auto">
          <a:xfrm>
            <a:off x="914400" y="3962400"/>
            <a:ext cx="4624388" cy="519113"/>
            <a:chOff x="576" y="1104"/>
            <a:chExt cx="2913" cy="327"/>
          </a:xfrm>
        </p:grpSpPr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>
              <a:off x="576" y="1104"/>
              <a:ext cx="29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所以     的逆矩阵是唯一的</a:t>
              </a:r>
              <a:r>
                <a:rPr lang="en-US" altLang="zh-CN" sz="2800" b="1">
                  <a:solidFill>
                    <a:schemeClr val="bg2"/>
                  </a:solidFill>
                </a:rPr>
                <a:t>,</a:t>
              </a:r>
              <a:r>
                <a:rPr lang="zh-CN" altLang="en-US" sz="2800" b="1">
                  <a:solidFill>
                    <a:schemeClr val="bg2"/>
                  </a:solidFill>
                </a:rPr>
                <a:t>即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9893" name="Object 21"/>
            <p:cNvGraphicFramePr>
              <a:graphicFrameLocks noChangeAspect="1"/>
            </p:cNvGraphicFramePr>
            <p:nvPr/>
          </p:nvGraphicFramePr>
          <p:xfrm>
            <a:off x="1112" y="1156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99" name="Equation" r:id="rId20" imgW="292100" imgH="304800" progId="Equation.3">
                    <p:embed/>
                  </p:oleObj>
                </mc:Choice>
                <mc:Fallback>
                  <p:oleObj name="Equation" r:id="rId20" imgW="292100" imgH="304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1156"/>
                          <a:ext cx="18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94" name="Object 22"/>
          <p:cNvGraphicFramePr>
            <a:graphicFrameLocks noChangeAspect="1"/>
          </p:cNvGraphicFramePr>
          <p:nvPr/>
        </p:nvGraphicFramePr>
        <p:xfrm>
          <a:off x="2971800" y="4800600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0" name="Equation" r:id="rId21" imgW="1905000" imgH="393700" progId="Equation.3">
                  <p:embed/>
                </p:oleObj>
              </mc:Choice>
              <mc:Fallback>
                <p:oleObj name="Equation" r:id="rId21" imgW="1905000" imgH="393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4" grpId="0" autoUpdateAnimBg="0"/>
      <p:bldP spid="7988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5603"/>
          <a:stretch>
            <a:fillRect/>
          </a:stretch>
        </p:blipFill>
        <p:spPr>
          <a:xfrm>
            <a:off x="539750" y="548640"/>
            <a:ext cx="6498590" cy="1978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7360" y="2472690"/>
            <a:ext cx="7257415" cy="327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r="19386"/>
          <a:stretch>
            <a:fillRect/>
          </a:stretch>
        </p:blipFill>
        <p:spPr>
          <a:xfrm>
            <a:off x="467360" y="5661025"/>
            <a:ext cx="6060440" cy="113220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5580" y="1484630"/>
            <a:ext cx="8753475" cy="220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4076700"/>
            <a:ext cx="4914900" cy="2133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764540"/>
            <a:ext cx="4629150" cy="1781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2493010"/>
            <a:ext cx="8495665" cy="1203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3789045"/>
            <a:ext cx="5467350" cy="22098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196340"/>
            <a:ext cx="7787640" cy="617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2060575"/>
            <a:ext cx="5705475" cy="1945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220845"/>
            <a:ext cx="5678170" cy="795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5445125"/>
            <a:ext cx="7598410" cy="4229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4935538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下面要解决的问题是：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000000"/>
                </a:solidFill>
              </a:rPr>
              <a:t>在什么条件下，方阵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是可逆的？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400" b="1">
                <a:solidFill>
                  <a:srgbClr val="000000"/>
                </a:solidFill>
              </a:rPr>
              <a:t>如果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可逆，怎样求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zh-CN" sz="2400" b="1" baseline="30000">
                <a:solidFill>
                  <a:srgbClr val="000000"/>
                </a:solidFill>
              </a:rPr>
              <a:t>－1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？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87" name="Group 11"/>
          <p:cNvGrpSpPr/>
          <p:nvPr/>
        </p:nvGrpSpPr>
        <p:grpSpPr bwMode="auto">
          <a:xfrm>
            <a:off x="990600" y="990600"/>
            <a:ext cx="7315200" cy="1492250"/>
            <a:chOff x="816" y="2112"/>
            <a:chExt cx="4608" cy="940"/>
          </a:xfrm>
        </p:grpSpPr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816" y="2112"/>
              <a:ext cx="460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定理</a:t>
              </a:r>
              <a:r>
                <a:rPr lang="en-US" altLang="zh-CN" sz="28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lang="en-US" altLang="zh-CN" sz="2800" b="1"/>
                <a:t>    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矩阵  可逆的充要条件是      ，且</a:t>
              </a:r>
              <a:r>
                <a:rPr lang="zh-CN" altLang="en-US" sz="2800" b="1">
                  <a:solidFill>
                    <a:schemeClr val="bg2"/>
                  </a:solidFill>
                </a:rPr>
                <a:t>　</a:t>
              </a:r>
              <a:r>
                <a:rPr lang="zh-CN" altLang="en-US" sz="2800" b="1"/>
                <a:t>　　　　　</a:t>
              </a:r>
              <a:r>
                <a:rPr lang="zh-CN" altLang="en-US" sz="2800" b="1">
                  <a:solidFill>
                    <a:schemeClr val="bg2"/>
                  </a:solidFill>
                </a:rPr>
                <a:t> </a:t>
              </a:r>
              <a:r>
                <a:rPr lang="zh-CN" altLang="en-US" sz="2800" b="1"/>
                <a:t>               </a:t>
              </a:r>
              <a:endParaRPr lang="zh-CN" altLang="en-US" sz="2800" b="1"/>
            </a:p>
          </p:txBody>
        </p:sp>
        <p:graphicFrame>
          <p:nvGraphicFramePr>
            <p:cNvPr id="50189" name="Object 13"/>
            <p:cNvGraphicFramePr>
              <a:graphicFrameLocks noChangeAspect="1"/>
            </p:cNvGraphicFramePr>
            <p:nvPr/>
          </p:nvGraphicFramePr>
          <p:xfrm>
            <a:off x="2388" y="2468"/>
            <a:ext cx="114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5" name="Equation" r:id="rId1" imgW="1816100" imgH="927100" progId="Equation.3">
                    <p:embed/>
                  </p:oleObj>
                </mc:Choice>
                <mc:Fallback>
                  <p:oleObj name="Equation" r:id="rId1" imgW="1816100" imgH="927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2468"/>
                          <a:ext cx="1144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0" name="Object 14"/>
            <p:cNvGraphicFramePr>
              <a:graphicFrameLocks noChangeAspect="1"/>
            </p:cNvGraphicFramePr>
            <p:nvPr/>
          </p:nvGraphicFramePr>
          <p:xfrm>
            <a:off x="2112" y="2160"/>
            <a:ext cx="18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6" name="Equation" r:id="rId3" imgW="292100" imgH="304800" progId="Equation.3">
                    <p:embed/>
                  </p:oleObj>
                </mc:Choice>
                <mc:Fallback>
                  <p:oleObj name="Equation" r:id="rId3" imgW="292100" imgH="304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60"/>
                          <a:ext cx="183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1" name="Object 15"/>
            <p:cNvGraphicFramePr>
              <a:graphicFrameLocks noChangeAspect="1"/>
            </p:cNvGraphicFramePr>
            <p:nvPr/>
          </p:nvGraphicFramePr>
          <p:xfrm>
            <a:off x="4143" y="2124"/>
            <a:ext cx="53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7" name="Equation" r:id="rId5" imgW="914400" imgH="444500" progId="Equation.3">
                    <p:embed/>
                  </p:oleObj>
                </mc:Choice>
                <mc:Fallback>
                  <p:oleObj name="Equation" r:id="rId5" imgW="914400" imgH="444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2124"/>
                          <a:ext cx="53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1066800" y="3581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pSp>
        <p:nvGrpSpPr>
          <p:cNvPr id="50193" name="Group 17"/>
          <p:cNvGrpSpPr/>
          <p:nvPr/>
        </p:nvGrpSpPr>
        <p:grpSpPr bwMode="auto">
          <a:xfrm>
            <a:off x="1981200" y="3657600"/>
            <a:ext cx="2055813" cy="519113"/>
            <a:chOff x="1296" y="686"/>
            <a:chExt cx="1295" cy="327"/>
          </a:xfrm>
        </p:grpSpPr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1296" y="686"/>
              <a:ext cx="1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若     可逆，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50195" name="Object 19"/>
            <p:cNvGraphicFramePr>
              <a:graphicFrameLocks noChangeAspect="1"/>
            </p:cNvGraphicFramePr>
            <p:nvPr/>
          </p:nvGraphicFramePr>
          <p:xfrm>
            <a:off x="1632" y="720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8" name="公式" r:id="rId7" imgW="317500" imgH="317500" progId="Equation.3">
                    <p:embed/>
                  </p:oleObj>
                </mc:Choice>
                <mc:Fallback>
                  <p:oleObj name="公式" r:id="rId7" imgW="317500" imgH="3175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20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3962400" y="3657600"/>
          <a:ext cx="3175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9" name="公式" r:id="rId9" imgW="3175000" imgH="431800" progId="Equation.3">
                  <p:embed/>
                </p:oleObj>
              </mc:Choice>
              <mc:Fallback>
                <p:oleObj name="公式" r:id="rId9" imgW="31750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57600"/>
                        <a:ext cx="3175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1143000" y="4495800"/>
          <a:ext cx="2844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0" name="Equation" r:id="rId11" imgW="2844800" imgH="546100" progId="Equation.3">
                  <p:embed/>
                </p:oleObj>
              </mc:Choice>
              <mc:Fallback>
                <p:oleObj name="Equation" r:id="rId11" imgW="2844800" imgH="546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5800"/>
                        <a:ext cx="2844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4419600" y="4572000"/>
          <a:ext cx="16891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1" name="Equation" r:id="rId13" imgW="1688465" imgH="444500" progId="Equation.3">
                  <p:embed/>
                </p:oleObj>
              </mc:Choice>
              <mc:Fallback>
                <p:oleObj name="Equation" r:id="rId13" imgW="1688465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72000"/>
                        <a:ext cx="16891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1066800" y="2819400"/>
          <a:ext cx="427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2" name="Equation" r:id="rId15" imgW="4279900" imgH="419100" progId="Equation.3">
                  <p:embed/>
                </p:oleObj>
              </mc:Choice>
              <mc:Fallback>
                <p:oleObj name="Equation" r:id="rId15" imgW="42799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427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1143000" y="5334000"/>
          <a:ext cx="1651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53" name="Equation" r:id="rId17" imgW="1651000" imgH="444500" progId="Equation.3">
                  <p:embed/>
                </p:oleObj>
              </mc:Choice>
              <mc:Fallback>
                <p:oleObj name="Equation" r:id="rId17" imgW="1651000" imgH="444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1651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71550" y="781050"/>
          <a:ext cx="1651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1" name="Equation" r:id="rId1" imgW="1651000" imgH="444500" progId="Equation.3">
                  <p:embed/>
                </p:oleObj>
              </mc:Choice>
              <mc:Fallback>
                <p:oleObj name="Equation" r:id="rId1" imgW="16510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81050"/>
                        <a:ext cx="1651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295400" y="1447800"/>
          <a:ext cx="59261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2" name="Equation" r:id="rId3" imgW="7327900" imgH="2057400" progId="Equation.3">
                  <p:embed/>
                </p:oleObj>
              </mc:Choice>
              <mc:Fallback>
                <p:oleObj name="Equation" r:id="rId3" imgW="73279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592613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4" name="Group 14"/>
          <p:cNvGrpSpPr/>
          <p:nvPr/>
        </p:nvGrpSpPr>
        <p:grpSpPr bwMode="auto">
          <a:xfrm>
            <a:off x="1752600" y="1143000"/>
            <a:ext cx="3124200" cy="2362200"/>
            <a:chOff x="1104" y="720"/>
            <a:chExt cx="1968" cy="1488"/>
          </a:xfrm>
        </p:grpSpPr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1104" y="1104"/>
              <a:ext cx="17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3072" y="720"/>
              <a:ext cx="0" cy="14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212" name="Group 12"/>
          <p:cNvGrpSpPr/>
          <p:nvPr/>
        </p:nvGrpSpPr>
        <p:grpSpPr bwMode="auto">
          <a:xfrm>
            <a:off x="1371600" y="2133600"/>
            <a:ext cx="6781800" cy="914400"/>
            <a:chOff x="768" y="1584"/>
            <a:chExt cx="4272" cy="576"/>
          </a:xfrm>
        </p:grpSpPr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768" y="1584"/>
              <a:ext cx="4272" cy="57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11" name="Object 11"/>
            <p:cNvGraphicFramePr>
              <a:graphicFrameLocks noChangeAspect="1"/>
            </p:cNvGraphicFramePr>
            <p:nvPr/>
          </p:nvGraphicFramePr>
          <p:xfrm>
            <a:off x="1440" y="1728"/>
            <a:ext cx="29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3" name="Equation" r:id="rId5" imgW="6248400" imgH="596900" progId="Equation.3">
                    <p:embed/>
                  </p:oleObj>
                </mc:Choice>
                <mc:Fallback>
                  <p:oleObj name="Equation" r:id="rId5" imgW="6248400" imgH="596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728"/>
                          <a:ext cx="295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2514600" y="3886200"/>
            <a:ext cx="914400" cy="685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17" name="Group 17"/>
          <p:cNvGrpSpPr/>
          <p:nvPr/>
        </p:nvGrpSpPr>
        <p:grpSpPr bwMode="auto">
          <a:xfrm>
            <a:off x="1676400" y="1219200"/>
            <a:ext cx="5181600" cy="2590800"/>
            <a:chOff x="1056" y="768"/>
            <a:chExt cx="3264" cy="1632"/>
          </a:xfrm>
        </p:grpSpPr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056" y="2112"/>
              <a:ext cx="172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4320" y="768"/>
              <a:ext cx="0" cy="16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224" name="Group 24"/>
          <p:cNvGrpSpPr/>
          <p:nvPr/>
        </p:nvGrpSpPr>
        <p:grpSpPr bwMode="auto">
          <a:xfrm>
            <a:off x="1371600" y="3048000"/>
            <a:ext cx="6781800" cy="838200"/>
            <a:chOff x="864" y="1920"/>
            <a:chExt cx="4272" cy="528"/>
          </a:xfrm>
        </p:grpSpPr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864" y="1920"/>
              <a:ext cx="4272" cy="52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19" name="Object 19"/>
            <p:cNvGraphicFramePr>
              <a:graphicFrameLocks noChangeAspect="1"/>
            </p:cNvGraphicFramePr>
            <p:nvPr/>
          </p:nvGraphicFramePr>
          <p:xfrm>
            <a:off x="1348" y="2020"/>
            <a:ext cx="30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4" name="Equation" r:id="rId7" imgW="6489700" imgH="596900" progId="Equation.3">
                    <p:embed/>
                  </p:oleObj>
                </mc:Choice>
                <mc:Fallback>
                  <p:oleObj name="Equation" r:id="rId7" imgW="6489700" imgH="5969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020"/>
                          <a:ext cx="30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5257800" y="5334000"/>
            <a:ext cx="914400" cy="685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23" name="Group 23"/>
          <p:cNvGrpSpPr/>
          <p:nvPr/>
        </p:nvGrpSpPr>
        <p:grpSpPr bwMode="auto">
          <a:xfrm>
            <a:off x="2057400" y="4038600"/>
            <a:ext cx="4760913" cy="1855788"/>
            <a:chOff x="1296" y="2544"/>
            <a:chExt cx="2999" cy="1169"/>
          </a:xfrm>
        </p:grpSpPr>
        <p:graphicFrame>
          <p:nvGraphicFramePr>
            <p:cNvPr id="51205" name="Object 5"/>
            <p:cNvGraphicFramePr>
              <a:graphicFrameLocks noChangeAspect="1"/>
            </p:cNvGraphicFramePr>
            <p:nvPr/>
          </p:nvGraphicFramePr>
          <p:xfrm>
            <a:off x="1296" y="2544"/>
            <a:ext cx="2744" cy="1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5" name="Equation" r:id="rId9" imgW="3111500" imgH="2070100" progId="Equation.3">
                    <p:embed/>
                  </p:oleObj>
                </mc:Choice>
                <mc:Fallback>
                  <p:oleObj name="Equation" r:id="rId9" imgW="3111500" imgH="2070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544"/>
                          <a:ext cx="2744" cy="1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6" name="Object 6"/>
            <p:cNvGraphicFramePr>
              <a:graphicFrameLocks noChangeAspect="1"/>
            </p:cNvGraphicFramePr>
            <p:nvPr/>
          </p:nvGraphicFramePr>
          <p:xfrm>
            <a:off x="3054" y="2647"/>
            <a:ext cx="124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6" name="Equation" r:id="rId11" imgW="292100" imgH="317500" progId="Equation.3">
                    <p:embed/>
                  </p:oleObj>
                </mc:Choice>
                <mc:Fallback>
                  <p:oleObj name="Equation" r:id="rId11" imgW="292100" imgH="31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" y="2647"/>
                          <a:ext cx="1241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7" name="Object 7"/>
            <p:cNvGraphicFramePr>
              <a:graphicFrameLocks noChangeAspect="1"/>
            </p:cNvGraphicFramePr>
            <p:nvPr/>
          </p:nvGraphicFramePr>
          <p:xfrm>
            <a:off x="1920" y="3216"/>
            <a:ext cx="950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7" name="Equation" r:id="rId13" imgW="292100" imgH="317500" progId="Equation.3">
                    <p:embed/>
                  </p:oleObj>
                </mc:Choice>
                <mc:Fallback>
                  <p:oleObj name="Equation" r:id="rId13" imgW="292100" imgH="317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216"/>
                          <a:ext cx="950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2" name="Object 22"/>
            <p:cNvGraphicFramePr>
              <a:graphicFrameLocks noChangeAspect="1"/>
            </p:cNvGraphicFramePr>
            <p:nvPr/>
          </p:nvGraphicFramePr>
          <p:xfrm>
            <a:off x="2640" y="3024"/>
            <a:ext cx="20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8" name="Equation" r:id="rId14" imgW="330200" imgH="342900" progId="Equation.3">
                    <p:embed/>
                  </p:oleObj>
                </mc:Choice>
                <mc:Fallback>
                  <p:oleObj name="Equation" r:id="rId14" imgW="330200" imgH="3429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024"/>
                          <a:ext cx="20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1"/>
          <p:cNvGrpSpPr/>
          <p:nvPr/>
        </p:nvGrpSpPr>
        <p:grpSpPr bwMode="auto">
          <a:xfrm>
            <a:off x="5724525" y="3905250"/>
            <a:ext cx="3352800" cy="1828800"/>
            <a:chOff x="3648" y="2160"/>
            <a:chExt cx="2112" cy="1152"/>
          </a:xfrm>
        </p:grpSpPr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>
              <a:off x="3648" y="2160"/>
              <a:ext cx="2112" cy="1152"/>
            </a:xfrm>
            <a:prstGeom prst="cloudCallout">
              <a:avLst>
                <a:gd name="adj1" fmla="val -59468"/>
                <a:gd name="adj2" fmla="val -539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</a:rPr>
                <a:t>元素      的代数余子式      位于第 </a:t>
              </a:r>
              <a:r>
                <a:rPr kumimoji="1" lang="en-US" altLang="zh-CN" sz="2400" b="1" i="1" dirty="0">
                  <a:solidFill>
                    <a:srgbClr val="000000"/>
                  </a:solidFill>
                </a:rPr>
                <a:t>j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行第 </a:t>
              </a:r>
              <a:r>
                <a:rPr kumimoji="1" lang="en-US" altLang="zh-CN" sz="2400" b="1" i="1" dirty="0" err="1">
                  <a:solidFill>
                    <a:srgbClr val="000000"/>
                  </a:solidFill>
                </a:rPr>
                <a:t>i</a:t>
              </a:r>
              <a:r>
                <a:rPr kumimoji="1" lang="en-US" altLang="zh-CN" sz="2400" b="1" i="1" dirty="0">
                  <a:solidFill>
                    <a:srgbClr val="000000"/>
                  </a:solidFill>
                </a:rPr>
                <a:t>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列</a:t>
              </a:r>
              <a:endParaRPr kumimoji="1" lang="zh-CN" altLang="en-US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5" name="Object 23"/>
            <p:cNvGraphicFramePr>
              <a:graphicFrameLocks noChangeAspect="1"/>
            </p:cNvGraphicFramePr>
            <p:nvPr/>
          </p:nvGraphicFramePr>
          <p:xfrm>
            <a:off x="4412" y="2304"/>
            <a:ext cx="25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9" name="Equation" r:id="rId16" imgW="177800" imgH="241300" progId="Equation.DSMT4">
                    <p:embed/>
                  </p:oleObj>
                </mc:Choice>
                <mc:Fallback>
                  <p:oleObj name="Equation" r:id="rId16" imgW="177800" imgH="241300" progId="Equation.DSMT4">
                    <p:embed/>
                    <p:pic>
                      <p:nvPicPr>
                        <p:cNvPr id="0" name="图片 51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304"/>
                          <a:ext cx="256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4"/>
            <p:cNvGraphicFramePr>
              <a:graphicFrameLocks noChangeAspect="1"/>
            </p:cNvGraphicFramePr>
            <p:nvPr/>
          </p:nvGraphicFramePr>
          <p:xfrm>
            <a:off x="4560" y="2526"/>
            <a:ext cx="29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0" name="Equation" r:id="rId18" imgW="203200" imgH="241300" progId="Equation.DSMT4">
                    <p:embed/>
                  </p:oleObj>
                </mc:Choice>
                <mc:Fallback>
                  <p:oleObj name="Equation" r:id="rId18" imgW="203200" imgH="241300" progId="Equation.DSMT4">
                    <p:embed/>
                    <p:pic>
                      <p:nvPicPr>
                        <p:cNvPr id="0" name="图片 51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26"/>
                          <a:ext cx="292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  <p:bldP spid="512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996950" y="1073150"/>
          <a:ext cx="2679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Equation" r:id="rId1" imgW="2679700" imgH="482600" progId="Equation.3">
                  <p:embed/>
                </p:oleObj>
              </mc:Choice>
              <mc:Fallback>
                <p:oleObj name="Equation" r:id="rId1" imgW="26797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073150"/>
                        <a:ext cx="2679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3733800" y="838200"/>
          <a:ext cx="27162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Equation" r:id="rId3" imgW="3022600" imgH="977900" progId="Equation.3">
                  <p:embed/>
                </p:oleObj>
              </mc:Choice>
              <mc:Fallback>
                <p:oleObj name="Equation" r:id="rId3" imgW="30226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838200"/>
                        <a:ext cx="27162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352800" y="2438400"/>
          <a:ext cx="1473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Equation" r:id="rId5" imgW="1473200" imgH="977900" progId="Equation.3">
                  <p:embed/>
                </p:oleObj>
              </mc:Choice>
              <mc:Fallback>
                <p:oleObj name="Equation" r:id="rId5" imgW="14732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8400"/>
                        <a:ext cx="1473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914400" y="1905000"/>
            <a:ext cx="303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按逆矩阵的定义得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7467600" y="2667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证毕</a:t>
            </a:r>
            <a:endParaRPr lang="zh-CN" altLang="en-US" sz="2800" b="1"/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062038" y="4495800"/>
          <a:ext cx="75152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7" name="Equation" r:id="rId7" imgW="7505700" imgH="952500" progId="Equation.3">
                  <p:embed/>
                </p:oleObj>
              </mc:Choice>
              <mc:Fallback>
                <p:oleObj name="Equation" r:id="rId7" imgW="7505700" imgH="952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495800"/>
                        <a:ext cx="75152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914400" y="3657600"/>
            <a:ext cx="484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奇异矩阵与非奇异矩阵的定义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908050" y="5638800"/>
          <a:ext cx="7785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Equation" r:id="rId9" imgW="7772400" imgH="406400" progId="Equation.3">
                  <p:embed/>
                </p:oleObj>
              </mc:Choice>
              <mc:Fallback>
                <p:oleObj name="Equation" r:id="rId9" imgW="7772400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638800"/>
                        <a:ext cx="77851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0" grpId="0" autoUpdateAnimBg="0"/>
      <p:bldP spid="52232" grpId="0" autoUpdateAnimBg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116,&quot;width&quot;:10234}"/>
</p:tagLst>
</file>

<file path=ppt/tags/tag2.xml><?xml version="1.0" encoding="utf-8"?>
<p:tagLst xmlns:p="http://schemas.openxmlformats.org/presentationml/2006/main">
  <p:tag name="KSO_WM_UNIT_PLACING_PICTURE_USER_VIEWPORT" val="{&quot;height&quot;:3116,&quot;width&quot;:10234}"/>
</p:tagLst>
</file>

<file path=ppt/tags/tag3.xml><?xml version="1.0" encoding="utf-8"?>
<p:tagLst xmlns:p="http://schemas.openxmlformats.org/presentationml/2006/main">
  <p:tag name="KSO_WM_UNIT_PLACING_PICTURE_USER_VIEWPORT" val="{&quot;height&quot;:3740,&quot;width&quot;:8300}"/>
</p:tagLst>
</file>

<file path=ppt/tags/tag4.xml><?xml version="1.0" encoding="utf-8"?>
<p:tagLst xmlns:p="http://schemas.openxmlformats.org/presentationml/2006/main">
  <p:tag name="KSO_WM_UNIT_PLACING_PICTURE_USER_VIEWPORT" val="{&quot;height&quot;:3480,&quot;width&quot;:13785}"/>
</p:tagLst>
</file>

<file path=ppt/tags/tag5.xml><?xml version="1.0" encoding="utf-8"?>
<p:tagLst xmlns:p="http://schemas.openxmlformats.org/presentationml/2006/main">
  <p:tag name="KSO_WPP_MARK_KEY" val="542f0842-7ec4-48c8-b4fb-891a4d32915f"/>
  <p:tag name="COMMONDATA" val="eyJoZGlkIjoiMGEzYjRmNzE0YWUxOWQyYTcyNDllOWIzZGIwNDI2NjAifQ=="/>
</p:tagLst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1141</Words>
  <Application>WPS 演示</Application>
  <PresentationFormat>全屏显示(4:3)</PresentationFormat>
  <Paragraphs>160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231</vt:i4>
      </vt:variant>
      <vt:variant>
        <vt:lpstr>幻灯片标题</vt:lpstr>
      </vt:variant>
      <vt:variant>
        <vt:i4>53</vt:i4>
      </vt:variant>
    </vt:vector>
  </HeadingPairs>
  <TitlesOfParts>
    <vt:vector size="297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黑体</vt:lpstr>
      <vt:lpstr>微软雅黑</vt:lpstr>
      <vt:lpstr>Arial Unicode MS</vt:lpstr>
      <vt:lpstr>Calibri</vt:lpstr>
      <vt:lpstr>主题1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二、逆矩阵的概念和性质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三、逆矩阵的求法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思考题</vt:lpstr>
      <vt:lpstr>思考题解答</vt:lpstr>
      <vt:lpstr>思考题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西安通信学院数学教研室</dc:creator>
  <cp:lastModifiedBy>eye</cp:lastModifiedBy>
  <cp:revision>70</cp:revision>
  <dcterms:created xsi:type="dcterms:W3CDTF">1990-03-25T13:45:00Z</dcterms:created>
  <dcterms:modified xsi:type="dcterms:W3CDTF">2022-10-26T08:11:47Z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E57C0EAE41464037AB4AFA768450363C</vt:lpwstr>
  </property>
  <property fmtid="{D5CDD505-2E9C-101B-9397-08002B2CF9AE}" pid="3" name="KSOProductBuildVer">
    <vt:lpwstr>2052-11.1.0.12598</vt:lpwstr>
  </property>
</Properties>
</file>