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77" r:id="rId4"/>
    <p:sldId id="256" r:id="rId5"/>
    <p:sldId id="284" r:id="rId6"/>
    <p:sldId id="257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60" r:id="rId15"/>
    <p:sldId id="279" r:id="rId16"/>
    <p:sldId id="292" r:id="rId17"/>
    <p:sldId id="293" r:id="rId18"/>
    <p:sldId id="261" r:id="rId19"/>
    <p:sldId id="295" r:id="rId20"/>
    <p:sldId id="294" r:id="rId21"/>
    <p:sldId id="262" r:id="rId22"/>
    <p:sldId id="280" r:id="rId23"/>
    <p:sldId id="263" r:id="rId24"/>
    <p:sldId id="264" r:id="rId25"/>
    <p:sldId id="265" r:id="rId26"/>
    <p:sldId id="266" r:id="rId27"/>
    <p:sldId id="282" r:id="rId28"/>
    <p:sldId id="281" r:id="rId29"/>
    <p:sldId id="267" r:id="rId30"/>
    <p:sldId id="268" r:id="rId31"/>
    <p:sldId id="302" r:id="rId32"/>
    <p:sldId id="283" r:id="rId33"/>
    <p:sldId id="270" r:id="rId34"/>
    <p:sldId id="271" r:id="rId35"/>
    <p:sldId id="272" r:id="rId36"/>
    <p:sldId id="303" r:id="rId37"/>
    <p:sldId id="304" r:id="rId38"/>
    <p:sldId id="305" r:id="rId39"/>
    <p:sldId id="306" r:id="rId40"/>
    <p:sldId id="307" r:id="rId41"/>
    <p:sldId id="308" r:id="rId42"/>
    <p:sldId id="274" r:id="rId43"/>
    <p:sldId id="275" r:id="rId44"/>
    <p:sldId id="276" r:id="rId45"/>
    <p:sldId id="300" r:id="rId46"/>
    <p:sldId id="325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95" autoAdjust="0"/>
    <p:restoredTop sz="90929"/>
  </p:normalViewPr>
  <p:slideViewPr>
    <p:cSldViewPr>
      <p:cViewPr varScale="1">
        <p:scale>
          <a:sx n="118" d="100"/>
          <a:sy n="118" d="100"/>
        </p:scale>
        <p:origin x="417" y="42"/>
      </p:cViewPr>
      <p:guideLst>
        <p:guide orient="horz" pos="3648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e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70.wmf"/><Relationship Id="rId6" Type="http://schemas.openxmlformats.org/officeDocument/2006/relationships/image" Target="../media/image69.emf"/><Relationship Id="rId5" Type="http://schemas.openxmlformats.org/officeDocument/2006/relationships/image" Target="../media/image68.emf"/><Relationship Id="rId4" Type="http://schemas.openxmlformats.org/officeDocument/2006/relationships/image" Target="../media/image67.wmf"/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85.wmf"/><Relationship Id="rId3" Type="http://schemas.openxmlformats.org/officeDocument/2006/relationships/image" Target="../media/image83.wmf"/><Relationship Id="rId2" Type="http://schemas.openxmlformats.org/officeDocument/2006/relationships/image" Target="../media/image79.wmf"/><Relationship Id="rId1" Type="http://schemas.openxmlformats.org/officeDocument/2006/relationships/image" Target="../media/image84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wmf"/><Relationship Id="rId8" Type="http://schemas.openxmlformats.org/officeDocument/2006/relationships/image" Target="../media/image99.wmf"/><Relationship Id="rId7" Type="http://schemas.openxmlformats.org/officeDocument/2006/relationships/image" Target="../media/image98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9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5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8.wmf"/><Relationship Id="rId8" Type="http://schemas.openxmlformats.org/officeDocument/2006/relationships/image" Target="../media/image147.wmf"/><Relationship Id="rId7" Type="http://schemas.openxmlformats.org/officeDocument/2006/relationships/image" Target="../media/image146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8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8.wmf"/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6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image" Target="../media/image39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1" Type="http://schemas.openxmlformats.org/officeDocument/2006/relationships/image" Target="../media/image42.wmf"/><Relationship Id="rId10" Type="http://schemas.openxmlformats.org/officeDocument/2006/relationships/image" Target="../media/image41.wmf"/><Relationship Id="rId1" Type="http://schemas.openxmlformats.org/officeDocument/2006/relationships/image" Target="../media/image3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25T00:56: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2803 17214,'75'0,"123"0,-49 0,-25 0,74 0,1 0,24 0,-74 0,25 0,-50 0,-50 0,0 0,-24 0,0 0,-26 0,26 0,24 0,-24 0,49 0,1 0,-1 0,-25 0,1 0,-26 0,1 0,-25 0,24 0,1 0,-25 0,-1 0,51 0,-50 0,74 0,-50 0,51 0,-1 0,0 0,0 0,1 0,-1 0,0 0,-49 0,24 0,-49 0,24 0,26 0,24 0,-49 0,49 0,0 0,25 0,-74 0,49 0,-49 0,24 0,-24 0,-1 0,26 0,-1 0,0 0,1 0,24 0,0 0,-49 0,24 0,1 0,-1 0,-24 0,49 0,0 0,0 0,1 0,-1 0,0 0,-25 0,-24 0,-25 0,49 0,-49 0,0 0,25 0,-26 0,26 0,49 0,0 0,-24 0,24 0,0 0,0 0,1 0,-51 0,75 0,-24 0,-1 0,-50 0,51 0,-51 0,26 0,-26 0,50 0,-24 0,-1 0,25 0,25 0,-24 0,-1 0,0 0,-24 0,24 0,-74 0,49 0,-24 0,-26 0,51 0,-26 0,26 0,-26 0,1 0,0 0,-26 0,26 0,0 0,49 0,-49 0,24 0,25 0,-49 0,24 0,1 0,24 0,-25 0,1 0,24 0,0 0,25 0,0 0,-25 0,-24 0,24 0,0 0,-49 0,24 0,25 0,-24 0,-1 0,25 0,-24 0,24 0,-24 0,-1 0,0 0,-24 0,0 0,-26 0,1 0,50 0,-51 0,1 0,50 0,-26 0,26 0,-51 0,76 0,-51 0,-24 0,49 0,-24 0,25 0,-51 0,26 0,0 0,-26 0,1 0,50 0,-26 0,26 0,-51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25T00:56: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2754 17537,'49'0,"1"0,-25 0,49 0,-49 0,0 0,24 0,1 0,49 0,25 0,-25 0,50 0,0 0,49 0,-73 0,23 0,-48 0,-26 0,-24 0,-26 0,26 25,0 0,-26-25,26 0,49 0,0 0,1 0,-26 0,50 24,-49 1,-1-25,0 0,1 0,-50 0,-1 25,1-25,50 0,24 25,25-25,0 25,25-25,-50 0,0 0,-24 0,-1 0,0 0,-24 0,0 0,-26 0,76 0,-26 0,-24 0,24 0,-24 0,-26 0,26 0,-25 0,24 0,1 0,-25 0,25 0,49 0,-25 0,-24 0,49 0,-49 0,24 0,-49 0,74 0,-49 0,49 0,0 0,50 0,-25 0,25 0,24 0,-49 0,0 0,-74 0,49 0,-74 0,0 0,24 0,-24 0,0 0,49 0,-49 0,25 0,49 0,-24 0,-51 0,26 0,24 0,-24 0,24 0,-24 0,24 0,1-25,-26 25,1 0,49 0,0 0,-49 0,49 0,1 0,-26 0,-24 0,-1 0,1 0,-25 0,49-50,-24 50,-1 0,50-25,25 25,-24 0,24 0,-75 0,26 0,-50 0,49 0,-49 0,24 0,1-24,24 24,26 0,24-25,0 25,0 0,24 0,-23 0,-1-50,-25 50,0-25,0 25,-49 0,24 0,-24 0,-25 0,49 0,-24 0,24 0,25 0,1 0,24-25,24 25,-24-24,0 24,0-50,-49 25,-1 25,-24 0,-1 0,-24 0,25 0,0 0,-1 0,26 0,-1 0,25 0,0 0,1 0,-51 0,26 0,-26 0,26 0,-51 0,76 0,-26 0,0 0,1 0,-25 0,-26 0,26 0,-25 0,0 0,74 0,-25 0,-24 0,-1 0,-24 0,-50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25T00:56: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6202 17338,'99'0,"99"-24,-24 24,-25 0,-25 0,24 0,-23 0,-1 0,-25 0,-25 0,-24 0,-25 0,99 0,-25 0,50 0,-25 0,-25 0,25 0,-50 0,-24 0,-25 0,0 0,24 0,-24 0,74 0,0 0,25 0,25 0,-25 0,-25 0,-49 0,25 0,-51 0,1 0,0 0,49 0,-49 0,74 0,-49 0,24 0,-24 0,24 0,-24 0,24 0,26 0,-51 0,-24 0,49 0,-24 0,25 0,-51 0,1 0,50 0,-51 0,76 0,-76 0,51 0,-26-50,51 50,-51 0,26 0,24 0,-50 0,75 0,-24 0,24 0,25 0,-1 0,1 0,-50 0,1 0,-1 0,-74 0,-1 0,26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25T00:56:4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2902 16818,'-24'24,"98"-24,1 50,73-50,-48 0,-1 0,0 0,-25 0,-49 0,0 0,0 0,49 25,-49-25,49 25,-24-25,24 0,-49 0,0 0,0 0,25 0,-26 0,26 0,24 0,-49 0,74 0,-49 0,49 0,0 0,1 0,-26 0,25 0,0 0,-49 0,49 0,1 0,-51 0,75 0,-49 0,24 0,25 0,0 0,-50 0,1 0,24 0,-50 0,26 0,-25 0,-26 0,51 0,-26 0,51 0,-1 0,25 0,25 0,-25 0,24 0,-23 0,-26 0,0 0,-25 0,-24 0,0 0,-1 0,1 0,49 0,0 0,25 0,0 0,0 0,0 0,-49 0,24 0,-25 0,-24 0,-25 0,49 0,-24 0,49 0,-25 0,1 0,49 0,0 0,50 0,-50 0,0 0,0 0,0 0,-50 0,25 0,0 0,-49 0,74 0,-25 0,50-50,25 25,-1 0,-24 1,50 24,-50-50,-25 25,0 0,-25 25,-50 0,26 0,-26 0,1 0,-25 0,24 0,51 0,-26 0,50 0,25 0,0 0,49 0,-49 0,0 0,0 0,-25 0,-50 0,-24 0,-1 0,-24 0,0 0,49 0,-49 0,0 0,0 0,49 0,25 0,-49 0,49 0,0 0,-49 0,49 0,-49 0,49-24,-24 24,-51 0,26 0,49 0,0 0,1 0,48 0,-48 0,24 0,-25 0,-25 0,-49 0,50 0,-51 0,51 0,-1 0,25 0,25 24,-24-24,-1 0,-50 0,51 0,-76 25,-48 0,-1 0,0 0,0-1,0 26,1-25,-1 0,0-25,-49 0,49 0,0 0,-49 0,24 0,-49 0,0 0,-1 0,-24 0,0 0,0 0,0 0,25 0,25 0,-26 0,51 0,-26 0,1 0,24 0,1 0,-26 0,1 0,-1 0,1 0,24 0,-49 0,0 0,49 0,-49 0,0 0,49 0,-24 0,0 0,-1 0,26 0,-26 0,25 0,1 0,24 0,-74 0,49 0,-74 0,50 0,-1 0,-24 0,0 0,0 0,24 0,-24 0,0 0,49 0,-49 0,-25 0,25 0,-25 0,0 0,-25 0,25 0,-25 0,-25 0,75 0,-50 0,75 0,-25 0,0 0,-1 0,51 0,-26 0,1 0,-25 0,24 0,1 0,-1 0,-49 0,75 0,-50 0,-1 0,51 0,-26 0,26 0,-26 0,51 0,-51 0,25 0,26 0,-51 0,50 0,-49 0,24 0,26 0,-51 0,26 0,-51 0,1 0,0 0,25 0,-26 0,1 0,-25 0,0 0,25 0,-25 0,0 0,25 0,-1 0,-24 0,25 0,25 0,24 0,-24 0,49 0,-25 0,-24 0,24 0,-49 0,25 0,-50 0,74 0,-49 0,0 0,24 0,-24 0,24 0,-49 0,75 0,-75 0,49 0,1 0,0 0,49 0,0 0,-49 24,49-24,-50 0,26 0,-50 0,-1 0,26 0,-25 0,-1 0,1 0,25 0,-25 0,-1 0,51 0,-26 25,26 0,-26-25,26 0,-26 25,-24-25,25 0,-26 0,-24 0,0 0,25 0,0 0,49 0,26 0,-26 0,25 25,149-1,25-24,0 75,0-75,-1 0,-48 0,-26 0,1 0,-51 0,26 0,24 0,-49 25,50-25,-26 0,26 0,-51 0,26 0,24 24,-49-24,50 50,-51-50,26 25,24 0,-24-25,25 0,24 0,-50 0,51 24,-1-24,-25 0,50 0,-49 0,24 50,-74-50,-1 0,1 25,25-25,-25 0,24 0,26 0,-26 0,51 0,-26 0,50 25,-50-25,1 49,-26-24,26-25,-26 0,26 0,-26 0,1 25,-25-25,24 0,51 25,-76-25,51 0,-25 0,-1 0,-24 0,25 0,24 0,-24 0,-1 0,-24 25,74-25,-49 0,24 49,1-49,-1 0,-49 0,0 0,49 25,-49-25,0 0,24 25,-24-25,25 0,-1 0,1 0,24 0,-24 0,24 0,-24 0,24 0,-49 0,25 0,24 0,-24 0,-1 0,26 0,-26 0,1 0,-25 0,49 0,-24 0,24 0,-24 0,24 0,-24 0,24 0,-24 0,0 0,-1 0,-24 0,25 0,-1 0,-24 0,25 0,-1 0,-24 0,49 0,-24 0,24 0,-49 0,50 0,-26 0,51 0,-1 0,-25 0,50 0,-25 0,25 0,-49 0,-1 0,1 0,-51 0,51-25,-26 0,26 25,-1-25,1 25,-1 0,1 0,24 0,0-24,0 24,0-25,1 25,24 0,-25 0,25 0,-25 0,25 0,-49 0,-1 0,-24 0,49 0,0 0,0 0,-24 0,49 0,0 0,-25 0,-25 0,1 0,-1 0,-49 0,49 0,-49 0,25 0,-1 0,-24 0,25 0,24 0,-49 0,49 0,1 0,-1 0,26 0,-51 0,26 0,-26 0,26 0,-51 0,26 0,0 0,-1 0,26 0,-26 0,26 0,-1 0,0 0,-49 0,50 0,-51 0,1 0,0 0,25 0,-1 0,26 0,-50 0,24 0,1 0,-25 0,-1 0,1 0,25 0,-25 0,24-25,-24 0,25 25,-26 0,1 0,25 0,-25 0,-1-25,1 25,25 0,-25 0,24 0,1 0,24 0,-24 0,-25-25,-50 1,0-1,25 0,-25 0,25 0,0-24,0 24,0 0,-49-24,49 24,0 0,0 0,0 0,-25 1,0 24,-49 0,-26 0,51 0,-50 0,49 0,-24 0,49 0,0 0,-25 0,26 0,-1 24,-50 26,51-50,-1 25,99-25,25 0,1 0,-1 0,-50 0,26 0,-50 0,-1 0,1 0,25 0,-25 0,-1 0,1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1-10-25T00:56: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17984 16842,'-25'-24,"50"-26,0 25,-1-49,1-1,50 1,-51 49,26-24,24-1,-24 25,-25 25,0 0,24-25,1 25,49 0,25 25,0 25,0-1,0 26,-74-50,-1-1,1 26,-50-25,0 49,0-49,0 25,0 24,0-24,0 24,-25 50,-74-50,0 26,24-26,-49 0,25 1,25-25,-1-1,50-24,1 0,-1-25,0 25</inkml:trace>
  <inkml:trace contextRef="#ctx0" brushRef="#br0">18331 18207,'25'0,"0"0,24 0,-24 0,0 0,0 0,24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2533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54B58-4F22-4CB2-BDE0-2EBC5F11BB1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 build="p">
        <p:tmplLst>
          <p:tmpl lvl="1"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A7A249-E954-4D79-8FF2-E2A674C11DD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C150C-0381-4242-AE77-929CD4DB6E5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99536" y="72708"/>
            <a:ext cx="1114425" cy="12573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33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2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3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57F42-4733-4BF5-8C1E-DD5A0BA743A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4A247-8713-426D-B14E-6A2A9635C0F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03D67-DB1D-4366-A253-4325EB42967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3EE20-4E64-4615-9452-F3759C8D955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B8A5F-F02F-4D5D-B93F-27DA4409076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BDFD4-6A61-423A-B2D5-C3456B31E679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C8B4C-72DC-4755-8E65-D8C8A179C45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D4F37-B1F6-4001-955B-A5FC400BD3F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18E80-263F-4BE2-982F-2E4EFAC9B8F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48970-C049-48B0-A6AA-624668BB740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4D971-FC46-4D8D-89E8-B587CD8ED48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BC0729-F5AC-4172-A82C-8EFE055B57F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187093-4F22-4EA4-A461-2CD54BF935C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6B4E-5841-40E8-9E0F-5F75DC978C0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3F42A1-9959-4C8A-89C0-EE25D6F7875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9A756-C28D-4522-A48B-51518A5F083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E40E37-1469-424A-939E-C8507DD58B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90471-8C71-41BC-A5FB-78C3CEED5E4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0F4AC1-A84A-4E30-ACA9-A6195AE6384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endParaRPr kumimoji="0" lang="en-US" altLang="zh-CN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6366AAC-2D99-4B8D-9740-7BAE57AEB914}" type="slidenum">
              <a:rPr kumimoji="0"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150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sp>
        <p:nvSpPr>
          <p:cNvPr id="215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kumimoji="0" lang="en-US" altLang="zh-CN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Rectangle 3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4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5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670B8621-7B74-4D5C-A0BB-864F0C2E7786}" type="slidenum">
              <a:rPr kumimoji="0" lang="en-US" altLang="zh-CN">
                <a:solidFill>
                  <a:srgbClr val="000000"/>
                </a:solidFill>
                <a:ea typeface="楷体_GB2312"/>
              </a:rPr>
            </a:fld>
            <a:endParaRPr kumimoji="0" lang="en-US" altLang="zh-CN">
              <a:solidFill>
                <a:srgbClr val="000000"/>
              </a:solidFill>
              <a:ea typeface="楷体_GB2312"/>
            </a:endParaRPr>
          </a:p>
        </p:txBody>
      </p:sp>
      <p:grpSp>
        <p:nvGrpSpPr>
          <p:cNvPr id="2052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 pitchFamily="34" charset="0"/>
                <a:ea typeface="楷体_GB2312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 pitchFamily="34" charset="0"/>
                <a:ea typeface="楷体_GB2312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 pitchFamily="34" charset="0"/>
                <a:ea typeface="楷体_GB2312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 pitchFamily="34" charset="0"/>
                <a:ea typeface="楷体_GB2312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 pitchFamily="34" charset="0"/>
                <a:ea typeface="楷体_GB2312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 pitchFamily="34" charset="0"/>
                <a:ea typeface="楷体_GB2312"/>
              </a:endParaRPr>
            </a:p>
          </p:txBody>
        </p:sp>
      </p:grpSp>
      <p:sp>
        <p:nvSpPr>
          <p:cNvPr id="2053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4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30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hyperlink" Target="/&#32447;&#24615;&#20195;&#25968;&#30005;&#23376;&#25945;&#26696;/&#20027;&#30028;&#38754;.ppt#14. PowerPoint &#28436;&#31034;&#25991;&#31295;" TargetMode="External"/><Relationship Id="rId6" Type="http://schemas.openxmlformats.org/officeDocument/2006/relationships/hyperlink" Target="/&#32447;&#24615;&#20195;&#25968;&#30005;&#23376;&#25945;&#26696;/&#20027;&#30028;&#38754;.ppt#6. PowerPoint &#28436;&#31034;&#25991;&#31295;" TargetMode="External"/><Relationship Id="rId5" Type="http://schemas.openxmlformats.org/officeDocument/2006/relationships/slide" Target="slide40.xml"/><Relationship Id="rId4" Type="http://schemas.openxmlformats.org/officeDocument/2006/relationships/slide" Target="slide16.xml"/><Relationship Id="rId3" Type="http://schemas.openxmlformats.org/officeDocument/2006/relationships/slide" Target="slide2.xml"/><Relationship Id="rId2" Type="http://schemas.openxmlformats.org/officeDocument/2006/relationships/image" Target="../media/image3.GIF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5.wmf"/><Relationship Id="rId13" Type="http://schemas.openxmlformats.org/officeDocument/2006/relationships/vmlDrawing" Target="../drawings/vmlDrawing8.vml"/><Relationship Id="rId12" Type="http://schemas.openxmlformats.org/officeDocument/2006/relationships/slideLayout" Target="../slideLayouts/slideLayout19.xml"/><Relationship Id="rId11" Type="http://schemas.openxmlformats.org/officeDocument/2006/relationships/audio" Target="../media/audio1.wav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5.bin"/><Relationship Id="rId28" Type="http://schemas.openxmlformats.org/officeDocument/2006/relationships/vmlDrawing" Target="../drawings/vmlDrawing9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42.wmf"/><Relationship Id="rId25" Type="http://schemas.openxmlformats.org/officeDocument/2006/relationships/oleObject" Target="../embeddings/oleObject48.bin"/><Relationship Id="rId24" Type="http://schemas.openxmlformats.org/officeDocument/2006/relationships/image" Target="../media/image41.wmf"/><Relationship Id="rId23" Type="http://schemas.openxmlformats.org/officeDocument/2006/relationships/oleObject" Target="../embeddings/oleObject47.bin"/><Relationship Id="rId22" Type="http://schemas.openxmlformats.org/officeDocument/2006/relationships/oleObject" Target="../embeddings/oleObject46.bin"/><Relationship Id="rId21" Type="http://schemas.openxmlformats.org/officeDocument/2006/relationships/oleObject" Target="../embeddings/oleObject45.bin"/><Relationship Id="rId20" Type="http://schemas.openxmlformats.org/officeDocument/2006/relationships/image" Target="../media/image40.wmf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44.bin"/><Relationship Id="rId18" Type="http://schemas.openxmlformats.org/officeDocument/2006/relationships/oleObject" Target="../embeddings/oleObject43.bin"/><Relationship Id="rId17" Type="http://schemas.openxmlformats.org/officeDocument/2006/relationships/oleObject" Target="../embeddings/oleObject42.bin"/><Relationship Id="rId16" Type="http://schemas.openxmlformats.org/officeDocument/2006/relationships/image" Target="../media/image39.wmf"/><Relationship Id="rId15" Type="http://schemas.openxmlformats.org/officeDocument/2006/relationships/oleObject" Target="../embeddings/oleObject41.bin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37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5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9.e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48.emf"/><Relationship Id="rId1" Type="http://schemas.openxmlformats.org/officeDocument/2006/relationships/oleObject" Target="../embeddings/oleObject5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49.emf"/><Relationship Id="rId1" Type="http://schemas.openxmlformats.org/officeDocument/2006/relationships/oleObject" Target="../embeddings/oleObject57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52.wmf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7.w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60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61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58.w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63.w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62.wmf"/><Relationship Id="rId1" Type="http://schemas.openxmlformats.org/officeDocument/2006/relationships/oleObject" Target="../embeddings/oleObject66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image" Target="../media/image67.w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66.e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65.e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64.wmf"/><Relationship Id="rId16" Type="http://schemas.openxmlformats.org/officeDocument/2006/relationships/vmlDrawing" Target="../drawings/vmlDrawing1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0.wmf"/><Relationship Id="rId13" Type="http://schemas.openxmlformats.org/officeDocument/2006/relationships/oleObject" Target="../embeddings/oleObject78.bin"/><Relationship Id="rId12" Type="http://schemas.openxmlformats.org/officeDocument/2006/relationships/image" Target="../media/image69.emf"/><Relationship Id="rId11" Type="http://schemas.openxmlformats.org/officeDocument/2006/relationships/oleObject" Target="../embeddings/oleObject77.bin"/><Relationship Id="rId10" Type="http://schemas.openxmlformats.org/officeDocument/2006/relationships/image" Target="../media/image68.emf"/><Relationship Id="rId1" Type="http://schemas.openxmlformats.org/officeDocument/2006/relationships/oleObject" Target="../embeddings/oleObject7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71.wmf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75.wmf"/><Relationship Id="rId1" Type="http://schemas.openxmlformats.org/officeDocument/2006/relationships/oleObject" Target="../embeddings/oleObject79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8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77.wmf"/><Relationship Id="rId1" Type="http://schemas.openxmlformats.org/officeDocument/2006/relationships/oleObject" Target="../embeddings/oleObject8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0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79.wmf"/><Relationship Id="rId1" Type="http://schemas.openxmlformats.org/officeDocument/2006/relationships/oleObject" Target="../embeddings/oleObject8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79.wmf"/><Relationship Id="rId1" Type="http://schemas.openxmlformats.org/officeDocument/2006/relationships/oleObject" Target="../embeddings/oleObject90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5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79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84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93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89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88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87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86.wmf"/><Relationship Id="rId14" Type="http://schemas.openxmlformats.org/officeDocument/2006/relationships/vmlDrawing" Target="../drawings/vmlDrawing2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1.wmf"/><Relationship Id="rId11" Type="http://schemas.openxmlformats.org/officeDocument/2006/relationships/oleObject" Target="../embeddings/oleObject102.bin"/><Relationship Id="rId10" Type="http://schemas.openxmlformats.org/officeDocument/2006/relationships/image" Target="../media/image90.wmf"/><Relationship Id="rId1" Type="http://schemas.openxmlformats.org/officeDocument/2006/relationships/oleObject" Target="../embeddings/oleObject97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104.bin"/><Relationship Id="rId20" Type="http://schemas.openxmlformats.org/officeDocument/2006/relationships/vmlDrawing" Target="../drawings/vmlDrawing23.vml"/><Relationship Id="rId2" Type="http://schemas.openxmlformats.org/officeDocument/2006/relationships/image" Target="../media/image9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00.wmf"/><Relationship Id="rId17" Type="http://schemas.openxmlformats.org/officeDocument/2006/relationships/oleObject" Target="../embeddings/oleObject111.bin"/><Relationship Id="rId16" Type="http://schemas.openxmlformats.org/officeDocument/2006/relationships/image" Target="../media/image99.wmf"/><Relationship Id="rId15" Type="http://schemas.openxmlformats.org/officeDocument/2006/relationships/oleObject" Target="../embeddings/oleObject110.bin"/><Relationship Id="rId14" Type="http://schemas.openxmlformats.org/officeDocument/2006/relationships/image" Target="../media/image98.wmf"/><Relationship Id="rId13" Type="http://schemas.openxmlformats.org/officeDocument/2006/relationships/oleObject" Target="../embeddings/oleObject109.bin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108.bin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103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01.wmf"/><Relationship Id="rId1" Type="http://schemas.openxmlformats.org/officeDocument/2006/relationships/oleObject" Target="../embeddings/oleObject112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w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03.wmf"/><Relationship Id="rId16" Type="http://schemas.openxmlformats.org/officeDocument/2006/relationships/vmlDrawing" Target="../drawings/vmlDrawing2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9.wmf"/><Relationship Id="rId13" Type="http://schemas.openxmlformats.org/officeDocument/2006/relationships/oleObject" Target="../embeddings/oleObject120.bin"/><Relationship Id="rId12" Type="http://schemas.openxmlformats.org/officeDocument/2006/relationships/image" Target="../media/image108.w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07.wmf"/><Relationship Id="rId1" Type="http://schemas.openxmlformats.org/officeDocument/2006/relationships/oleObject" Target="../embeddings/oleObject114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10.wmf"/><Relationship Id="rId12" Type="http://schemas.openxmlformats.org/officeDocument/2006/relationships/vmlDrawing" Target="../drawings/vmlDrawing2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121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129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115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126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22.w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19.wmf"/><Relationship Id="rId16" Type="http://schemas.openxmlformats.org/officeDocument/2006/relationships/vmlDrawing" Target="../drawings/vmlDrawing2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25.wmf"/><Relationship Id="rId13" Type="http://schemas.openxmlformats.org/officeDocument/2006/relationships/oleObject" Target="../embeddings/oleObject136.bin"/><Relationship Id="rId12" Type="http://schemas.openxmlformats.org/officeDocument/2006/relationships/image" Target="../media/image124.w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23.wmf"/><Relationship Id="rId1" Type="http://schemas.openxmlformats.org/officeDocument/2006/relationships/oleObject" Target="../embeddings/oleObject130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customXml" Target="../ink/ink5.xml"/><Relationship Id="rId8" Type="http://schemas.openxmlformats.org/officeDocument/2006/relationships/image" Target="../media/image129.png"/><Relationship Id="rId7" Type="http://schemas.openxmlformats.org/officeDocument/2006/relationships/customXml" Target="../ink/ink4.xml"/><Relationship Id="rId6" Type="http://schemas.openxmlformats.org/officeDocument/2006/relationships/image" Target="../media/image128.png"/><Relationship Id="rId5" Type="http://schemas.openxmlformats.org/officeDocument/2006/relationships/customXml" Target="../ink/ink3.xml"/><Relationship Id="rId4" Type="http://schemas.openxmlformats.org/officeDocument/2006/relationships/image" Target="../media/image127.png"/><Relationship Id="rId3" Type="http://schemas.openxmlformats.org/officeDocument/2006/relationships/customXml" Target="../ink/ink2.xml"/><Relationship Id="rId2" Type="http://schemas.openxmlformats.org/officeDocument/2006/relationships/image" Target="../media/image126.png"/><Relationship Id="rId11" Type="http://schemas.openxmlformats.org/officeDocument/2006/relationships/slideLayout" Target="../slideLayouts/slideLayout19.xml"/><Relationship Id="rId10" Type="http://schemas.openxmlformats.org/officeDocument/2006/relationships/image" Target="../media/image130.png"/><Relationship Id="rId1" Type="http://schemas.openxmlformats.org/officeDocument/2006/relationships/customXml" Target="../ink/ink1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31.emf"/><Relationship Id="rId1" Type="http://schemas.openxmlformats.org/officeDocument/2006/relationships/oleObject" Target="../embeddings/oleObject137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9.xml"/><Relationship Id="rId6" Type="http://schemas.openxmlformats.org/officeDocument/2006/relationships/slide" Target="slide30.xml"/><Relationship Id="rId5" Type="http://schemas.openxmlformats.org/officeDocument/2006/relationships/image" Target="../media/image138.wmf"/><Relationship Id="rId4" Type="http://schemas.openxmlformats.org/officeDocument/2006/relationships/image" Target="../media/image137.wmf"/><Relationship Id="rId3" Type="http://schemas.openxmlformats.org/officeDocument/2006/relationships/image" Target="../media/image136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9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9.wmf"/><Relationship Id="rId1" Type="http://schemas.openxmlformats.org/officeDocument/2006/relationships/oleObject" Target="../embeddings/oleObject138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43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41.wmf"/><Relationship Id="rId3" Type="http://schemas.openxmlformats.org/officeDocument/2006/relationships/oleObject" Target="../embeddings/oleObject140.bin"/><Relationship Id="rId20" Type="http://schemas.openxmlformats.org/officeDocument/2006/relationships/vmlDrawing" Target="../drawings/vmlDrawing31.vml"/><Relationship Id="rId2" Type="http://schemas.openxmlformats.org/officeDocument/2006/relationships/image" Target="../media/image140.wmf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148.wmf"/><Relationship Id="rId17" Type="http://schemas.openxmlformats.org/officeDocument/2006/relationships/oleObject" Target="../embeddings/oleObject147.bin"/><Relationship Id="rId16" Type="http://schemas.openxmlformats.org/officeDocument/2006/relationships/image" Target="../media/image147.wmf"/><Relationship Id="rId15" Type="http://schemas.openxmlformats.org/officeDocument/2006/relationships/oleObject" Target="../embeddings/oleObject146.bin"/><Relationship Id="rId14" Type="http://schemas.openxmlformats.org/officeDocument/2006/relationships/image" Target="../media/image146.wmf"/><Relationship Id="rId13" Type="http://schemas.openxmlformats.org/officeDocument/2006/relationships/oleObject" Target="../embeddings/oleObject145.bin"/><Relationship Id="rId12" Type="http://schemas.openxmlformats.org/officeDocument/2006/relationships/image" Target="../media/image145.wmf"/><Relationship Id="rId11" Type="http://schemas.openxmlformats.org/officeDocument/2006/relationships/oleObject" Target="../embeddings/oleObject144.bin"/><Relationship Id="rId10" Type="http://schemas.openxmlformats.org/officeDocument/2006/relationships/image" Target="../media/image144.wmf"/><Relationship Id="rId1" Type="http://schemas.openxmlformats.org/officeDocument/2006/relationships/oleObject" Target="../embeddings/oleObject139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9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4.png"/><Relationship Id="rId4" Type="http://schemas.openxmlformats.org/officeDocument/2006/relationships/image" Target="../media/image153.png"/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image" Target="../media/image1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19.xml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24" name="Picture 2072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60688"/>
            <a:ext cx="457200" cy="2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25" name="Picture 2073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125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26" name="Picture 2074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84663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20" name="Rectangle 206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982788" y="2898775"/>
            <a:ext cx="3351212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1" name="Rectangle 2069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76400" y="3622675"/>
            <a:ext cx="3733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2" name="Rectangle 2070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752600" y="4225925"/>
            <a:ext cx="381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7" name="Rectangle 2085">
            <a:hlinkClick r:id="rId6"/>
          </p:cNvPr>
          <p:cNvSpPr>
            <a:spLocks noChangeArrowheads="1"/>
          </p:cNvSpPr>
          <p:nvPr/>
        </p:nvSpPr>
        <p:spPr bwMode="auto">
          <a:xfrm>
            <a:off x="7769225" y="640715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8" name="Rectangle 2086">
            <a:hlinkClick r:id="rId7"/>
          </p:cNvPr>
          <p:cNvSpPr>
            <a:spLocks noChangeArrowheads="1"/>
          </p:cNvSpPr>
          <p:nvPr/>
        </p:nvSpPr>
        <p:spPr bwMode="auto">
          <a:xfrm>
            <a:off x="6781800" y="6400800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4343400" y="1343025"/>
            <a:ext cx="304800" cy="3048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4862513" y="1800225"/>
            <a:ext cx="304800" cy="3048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5895975" y="2271713"/>
            <a:ext cx="304800" cy="3048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14341" name="Rectangle 2"/>
          <p:cNvSpPr>
            <a:spLocks noChangeArrowheads="1"/>
          </p:cNvSpPr>
          <p:nvPr/>
        </p:nvSpPr>
        <p:spPr bwMode="auto">
          <a:xfrm>
            <a:off x="457200" y="51911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求矩阵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和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的秩，其中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4342" name="Object 3"/>
          <p:cNvGraphicFramePr>
            <a:graphicFrameLocks noChangeAspect="1"/>
          </p:cNvGraphicFramePr>
          <p:nvPr/>
        </p:nvGraphicFramePr>
        <p:xfrm>
          <a:off x="1066800" y="1498600"/>
          <a:ext cx="2138363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0" name="Equation" r:id="rId1" imgW="1066800" imgH="698500" progId="Equation.DSMT4">
                  <p:embed/>
                </p:oleObj>
              </mc:Choice>
              <mc:Fallback>
                <p:oleObj name="Equation" r:id="rId1" imgW="1066800" imgH="698500" progId="Equation.DSMT4">
                  <p:embed/>
                  <p:pic>
                    <p:nvPicPr>
                      <p:cNvPr id="0" name="图片 696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98600"/>
                        <a:ext cx="2138363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57200" y="3276600"/>
            <a:ext cx="8231188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>
                <a:solidFill>
                  <a:srgbClr val="0000FF"/>
                </a:solidFill>
                <a:latin typeface="Times New Roman" panose="02020603050405020304" charset="0"/>
              </a:rPr>
              <a:t>解（续）：</a:t>
            </a:r>
            <a:r>
              <a:rPr kumimoji="0" lang="zh-CN" altLang="zh-CN" i="1">
                <a:solidFill>
                  <a:srgbClr val="000000"/>
                </a:solidFill>
                <a:latin typeface="Times New Roman" panose="02020603050405020304" charset="0"/>
              </a:rPr>
              <a:t>B</a:t>
            </a:r>
            <a:r>
              <a:rPr kumimoji="0" lang="zh-CN" altLang="zh-CN">
                <a:solidFill>
                  <a:srgbClr val="000000"/>
                </a:solidFill>
                <a:latin typeface="Times New Roman" panose="02020603050405020304" charset="0"/>
              </a:rPr>
              <a:t> 是一个行阶梯形矩阵，其非零行有 3 行，因此其 4 阶子式全为零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</a:rPr>
              <a:t>．</a:t>
            </a:r>
            <a:endParaRPr lang="zh-CN" altLang="en-US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57200" y="4294188"/>
            <a:ext cx="8507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</a:rPr>
              <a:t>以非零行的第一个非零元为对角元的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charset="0"/>
              </a:rPr>
              <a:t>3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charset="0"/>
              </a:rPr>
              <a:t>阶子式 </a:t>
            </a:r>
            <a:endParaRPr lang="zh-CN" altLang="en-US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pSp>
        <p:nvGrpSpPr>
          <p:cNvPr id="2" name="Group 21"/>
          <p:cNvGrpSpPr/>
          <p:nvPr/>
        </p:nvGrpSpPr>
        <p:grpSpPr bwMode="auto">
          <a:xfrm>
            <a:off x="4267200" y="1665288"/>
            <a:ext cx="2663825" cy="944562"/>
            <a:chOff x="2688" y="1049"/>
            <a:chExt cx="1678" cy="595"/>
          </a:xfrm>
        </p:grpSpPr>
        <p:sp>
          <p:nvSpPr>
            <p:cNvPr id="14356" name="Line 9"/>
            <p:cNvSpPr>
              <a:spLocks noChangeShapeType="1"/>
            </p:cNvSpPr>
            <p:nvPr/>
          </p:nvSpPr>
          <p:spPr bwMode="auto">
            <a:xfrm>
              <a:off x="2688" y="1056"/>
              <a:ext cx="29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1">
                <a:solidFill>
                  <a:srgbClr val="000000"/>
                </a:solidFill>
                <a:latin typeface="Arial" panose="020B0604020202020204" pitchFamily="34" charset="0"/>
                <a:ea typeface="楷体_GB2312"/>
              </a:endParaRPr>
            </a:p>
          </p:txBody>
        </p:sp>
        <p:sp>
          <p:nvSpPr>
            <p:cNvPr id="14357" name="Line 10"/>
            <p:cNvSpPr>
              <a:spLocks noChangeShapeType="1"/>
            </p:cNvSpPr>
            <p:nvPr/>
          </p:nvSpPr>
          <p:spPr bwMode="auto">
            <a:xfrm>
              <a:off x="2983" y="1049"/>
              <a:ext cx="0" cy="29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1">
                <a:solidFill>
                  <a:srgbClr val="000000"/>
                </a:solidFill>
                <a:latin typeface="Arial" panose="020B0604020202020204" pitchFamily="34" charset="0"/>
                <a:ea typeface="楷体_GB2312"/>
              </a:endParaRPr>
            </a:p>
          </p:txBody>
        </p:sp>
        <p:sp>
          <p:nvSpPr>
            <p:cNvPr id="14358" name="Line 11"/>
            <p:cNvSpPr>
              <a:spLocks noChangeShapeType="1"/>
            </p:cNvSpPr>
            <p:nvPr/>
          </p:nvSpPr>
          <p:spPr bwMode="auto">
            <a:xfrm>
              <a:off x="2983" y="1344"/>
              <a:ext cx="63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1">
                <a:solidFill>
                  <a:srgbClr val="000000"/>
                </a:solidFill>
                <a:latin typeface="Arial" panose="020B0604020202020204" pitchFamily="34" charset="0"/>
                <a:ea typeface="楷体_GB2312"/>
              </a:endParaRPr>
            </a:p>
          </p:txBody>
        </p:sp>
        <p:sp>
          <p:nvSpPr>
            <p:cNvPr id="14359" name="Line 12"/>
            <p:cNvSpPr>
              <a:spLocks noChangeShapeType="1"/>
            </p:cNvSpPr>
            <p:nvPr/>
          </p:nvSpPr>
          <p:spPr bwMode="auto">
            <a:xfrm>
              <a:off x="3618" y="1349"/>
              <a:ext cx="0" cy="29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1">
                <a:solidFill>
                  <a:srgbClr val="000000"/>
                </a:solidFill>
                <a:latin typeface="Arial" panose="020B0604020202020204" pitchFamily="34" charset="0"/>
                <a:ea typeface="楷体_GB2312"/>
              </a:endParaRPr>
            </a:p>
          </p:txBody>
        </p:sp>
        <p:sp>
          <p:nvSpPr>
            <p:cNvPr id="14360" name="Line 13"/>
            <p:cNvSpPr>
              <a:spLocks noChangeShapeType="1"/>
            </p:cNvSpPr>
            <p:nvPr/>
          </p:nvSpPr>
          <p:spPr bwMode="auto">
            <a:xfrm>
              <a:off x="3618" y="1644"/>
              <a:ext cx="74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1">
                <a:solidFill>
                  <a:srgbClr val="000000"/>
                </a:solidFill>
                <a:latin typeface="Arial" panose="020B0604020202020204" pitchFamily="34" charset="0"/>
                <a:ea typeface="楷体_GB2312"/>
              </a:endParaRPr>
            </a:p>
          </p:txBody>
        </p:sp>
      </p:grpSp>
      <p:graphicFrame>
        <p:nvGraphicFramePr>
          <p:cNvPr id="24600" name="Object 24"/>
          <p:cNvGraphicFramePr>
            <a:graphicFrameLocks noChangeAspect="1"/>
          </p:cNvGraphicFramePr>
          <p:nvPr/>
        </p:nvGraphicFramePr>
        <p:xfrm>
          <a:off x="457200" y="4959350"/>
          <a:ext cx="2633663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1" name="Equation" r:id="rId3" imgW="1320800" imgH="698500" progId="Equation.DSMT4">
                  <p:embed/>
                </p:oleObj>
              </mc:Choice>
              <mc:Fallback>
                <p:oleObj name="Equation" r:id="rId3" imgW="1320800" imgH="698500" progId="Equation.DSMT4">
                  <p:embed/>
                  <p:pic>
                    <p:nvPicPr>
                      <p:cNvPr id="0" name="图片 696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959350"/>
                        <a:ext cx="2633663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2971800" y="5426075"/>
            <a:ext cx="277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0" lang="zh-CN" altLang="en-US">
                <a:solidFill>
                  <a:srgbClr val="000000"/>
                </a:solidFill>
                <a:latin typeface="Times New Roman" panose="02020603050405020304" charset="0"/>
              </a:rPr>
              <a:t>，因此 </a:t>
            </a:r>
            <a:r>
              <a:rPr kumimoji="0" lang="en-US" altLang="zh-CN" i="1">
                <a:solidFill>
                  <a:srgbClr val="000000"/>
                </a:solidFill>
                <a:latin typeface="Times New Roman" panose="02020603050405020304" charset="0"/>
              </a:rPr>
              <a:t>R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charset="0"/>
              </a:rPr>
              <a:t>(</a:t>
            </a:r>
            <a:r>
              <a:rPr kumimoji="0" lang="en-US" altLang="zh-CN" i="1">
                <a:solidFill>
                  <a:srgbClr val="000000"/>
                </a:solidFill>
                <a:latin typeface="Times New Roman" panose="02020603050405020304" charset="0"/>
              </a:rPr>
              <a:t>B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charset="0"/>
              </a:rPr>
              <a:t>) = 3 </a:t>
            </a:r>
            <a:r>
              <a:rPr lang="zh-CN" altLang="en-US" sz="1800">
                <a:solidFill>
                  <a:srgbClr val="000000"/>
                </a:solidFill>
              </a:rPr>
              <a:t>．</a:t>
            </a: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4267200" y="1524000"/>
            <a:ext cx="2667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4267200" y="1981200"/>
            <a:ext cx="2667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4267200" y="2438400"/>
            <a:ext cx="2667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>
            <a:off x="4495800" y="1371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>
            <a:off x="4995863" y="1371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>
            <a:off x="6019800" y="1371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24608" name="AutoShape 32"/>
          <p:cNvSpPr>
            <a:spLocks noChangeArrowheads="1"/>
          </p:cNvSpPr>
          <p:nvPr/>
        </p:nvSpPr>
        <p:spPr bwMode="auto">
          <a:xfrm>
            <a:off x="6443663" y="4868863"/>
            <a:ext cx="2555875" cy="1800225"/>
          </a:xfrm>
          <a:prstGeom prst="cloudCallout">
            <a:avLst>
              <a:gd name="adj1" fmla="val -71306"/>
              <a:gd name="adj2" fmla="val 4347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algn="ctr"/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还存在其它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阶非零子式吗？</a:t>
            </a:r>
            <a:endParaRPr lang="zh-CN" altLang="en-US" b="1">
              <a:solidFill>
                <a:srgbClr val="000000"/>
              </a:solidFill>
              <a:latin typeface="楷体_GB2312" pitchFamily="49" charset="-122"/>
              <a:ea typeface="楷体_GB2312"/>
            </a:endParaRPr>
          </a:p>
        </p:txBody>
      </p:sp>
      <p:graphicFrame>
        <p:nvGraphicFramePr>
          <p:cNvPr id="14355" name="Object 23"/>
          <p:cNvGraphicFramePr>
            <a:graphicFrameLocks noChangeAspect="1"/>
          </p:cNvGraphicFramePr>
          <p:nvPr/>
        </p:nvGraphicFramePr>
        <p:xfrm>
          <a:off x="3667125" y="1274763"/>
          <a:ext cx="3343275" cy="184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2" name="Equation" r:id="rId5" imgW="1676400" imgH="927100" progId="Equation.DSMT4">
                  <p:embed/>
                </p:oleObj>
              </mc:Choice>
              <mc:Fallback>
                <p:oleObj name="Equation" r:id="rId5" imgW="1676400" imgH="927100" progId="Equation.DSMT4">
                  <p:embed/>
                  <p:pic>
                    <p:nvPicPr>
                      <p:cNvPr id="0" name="图片 696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1274763"/>
                        <a:ext cx="3343275" cy="184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animBg="1"/>
      <p:bldP spid="24593" grpId="0" animBg="1"/>
      <p:bldP spid="24594" grpId="0" animBg="1"/>
      <p:bldP spid="24581" grpId="0"/>
      <p:bldP spid="24583" grpId="0" autoUpdateAnimBg="0"/>
      <p:bldP spid="24601" grpId="0" autoUpdateAnimBg="0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57200" y="51911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求矩阵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和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的秩，其中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066800" y="1498600"/>
          <a:ext cx="2138363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8" name="Equation" r:id="rId1" imgW="1066800" imgH="698500" progId="Equation.DSMT4">
                  <p:embed/>
                </p:oleObj>
              </mc:Choice>
              <mc:Fallback>
                <p:oleObj name="Equation" r:id="rId1" imgW="1066800" imgH="698500" progId="Equation.DSMT4">
                  <p:embed/>
                  <p:pic>
                    <p:nvPicPr>
                      <p:cNvPr id="0" name="图片 707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98600"/>
                        <a:ext cx="2138363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457200" y="3276600"/>
            <a:ext cx="823118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>
                <a:solidFill>
                  <a:srgbClr val="0000FF"/>
                </a:solidFill>
                <a:latin typeface="Times New Roman" panose="02020603050405020304" charset="0"/>
              </a:rPr>
              <a:t>解（续）：</a:t>
            </a:r>
            <a:r>
              <a:rPr kumimoji="0" lang="zh-CN" altLang="zh-CN" i="1">
                <a:solidFill>
                  <a:srgbClr val="000000"/>
                </a:solidFill>
                <a:latin typeface="Times New Roman" panose="02020603050405020304" charset="0"/>
              </a:rPr>
              <a:t>B</a:t>
            </a:r>
            <a:r>
              <a:rPr kumimoji="0" lang="en-US" altLang="zh-CN" i="1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zh-CN" altLang="zh-CN">
                <a:solidFill>
                  <a:srgbClr val="000000"/>
                </a:solidFill>
                <a:latin typeface="Times New Roman" panose="02020603050405020304" charset="0"/>
              </a:rPr>
              <a:t>还有其它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zh-CN" altLang="zh-CN">
                <a:solidFill>
                  <a:srgbClr val="000000"/>
                </a:solidFill>
                <a:latin typeface="Times New Roman" panose="02020603050405020304" charset="0"/>
              </a:rPr>
              <a:t>3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zh-CN" altLang="zh-CN">
                <a:solidFill>
                  <a:srgbClr val="000000"/>
                </a:solidFill>
                <a:latin typeface="Times New Roman" panose="02020603050405020304" charset="0"/>
              </a:rPr>
              <a:t>阶非零子式，例如</a:t>
            </a:r>
            <a:endParaRPr lang="zh-CN" altLang="en-US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457200" y="3967163"/>
          <a:ext cx="1849438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9" name="Equation" r:id="rId3" imgW="927100" imgH="698500" progId="Equation.DSMT4">
                  <p:embed/>
                </p:oleObj>
              </mc:Choice>
              <mc:Fallback>
                <p:oleObj name="Equation" r:id="rId3" imgW="927100" imgH="698500" progId="Equation.DSMT4">
                  <p:embed/>
                  <p:pic>
                    <p:nvPicPr>
                      <p:cNvPr id="0" name="图片 707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67163"/>
                        <a:ext cx="1849438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9" name="Object 25"/>
          <p:cNvGraphicFramePr>
            <a:graphicFrameLocks noChangeAspect="1"/>
          </p:cNvGraphicFramePr>
          <p:nvPr/>
        </p:nvGraphicFramePr>
        <p:xfrm>
          <a:off x="3319463" y="3967163"/>
          <a:ext cx="2330450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0" name="Equation" r:id="rId5" imgW="1168400" imgH="698500" progId="Equation.DSMT4">
                  <p:embed/>
                </p:oleObj>
              </mc:Choice>
              <mc:Fallback>
                <p:oleObj name="Equation" r:id="rId5" imgW="1168400" imgH="698500" progId="Equation.DSMT4">
                  <p:embed/>
                  <p:pic>
                    <p:nvPicPr>
                      <p:cNvPr id="0" name="图片 707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9463" y="3967163"/>
                        <a:ext cx="2330450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Object 26"/>
          <p:cNvGraphicFramePr>
            <a:graphicFrameLocks noChangeAspect="1"/>
          </p:cNvGraphicFramePr>
          <p:nvPr/>
        </p:nvGraphicFramePr>
        <p:xfrm>
          <a:off x="6662738" y="3967163"/>
          <a:ext cx="202565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1" name="Equation" r:id="rId7" imgW="1016000" imgH="698500" progId="Equation.DSMT4">
                  <p:embed/>
                </p:oleObj>
              </mc:Choice>
              <mc:Fallback>
                <p:oleObj name="Equation" r:id="rId7" imgW="1016000" imgH="698500" progId="Equation.DSMT4">
                  <p:embed/>
                  <p:pic>
                    <p:nvPicPr>
                      <p:cNvPr id="0" name="图片 707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2738" y="3967163"/>
                        <a:ext cx="2025650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1" name="AutoShape 27"/>
          <p:cNvSpPr>
            <a:spLocks noChangeArrowheads="1"/>
          </p:cNvSpPr>
          <p:nvPr/>
        </p:nvSpPr>
        <p:spPr bwMode="auto">
          <a:xfrm>
            <a:off x="436563" y="5694363"/>
            <a:ext cx="8269287" cy="5254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457200" indent="-457200" eaLnBrk="0" hangingPunct="0"/>
            <a:r>
              <a:rPr kumimoji="0"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结论：行阶梯形矩阵的秩就等于非零行的行数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>
            <a:off x="4267200" y="1524000"/>
            <a:ext cx="2667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4267200" y="1981200"/>
            <a:ext cx="2667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4267200" y="2438400"/>
            <a:ext cx="2667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>
            <a:off x="4495800" y="1371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>
            <a:off x="4995863" y="1371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>
            <a:off x="6019800" y="1371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5534025" y="1371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26661" name="Line 37"/>
          <p:cNvSpPr>
            <a:spLocks noChangeShapeType="1"/>
          </p:cNvSpPr>
          <p:nvPr/>
        </p:nvSpPr>
        <p:spPr bwMode="auto">
          <a:xfrm>
            <a:off x="6629400" y="1371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graphicFrame>
        <p:nvGraphicFramePr>
          <p:cNvPr id="15377" name="Object 29"/>
          <p:cNvGraphicFramePr>
            <a:graphicFrameLocks noChangeAspect="1"/>
          </p:cNvGraphicFramePr>
          <p:nvPr/>
        </p:nvGraphicFramePr>
        <p:xfrm>
          <a:off x="3667125" y="1274763"/>
          <a:ext cx="3343275" cy="184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22" name="Equation" r:id="rId9" imgW="1676400" imgH="927100" progId="Equation.DSMT4">
                  <p:embed/>
                </p:oleObj>
              </mc:Choice>
              <mc:Fallback>
                <p:oleObj name="Equation" r:id="rId9" imgW="1676400" imgH="927100" progId="Equation.DSMT4">
                  <p:embed/>
                  <p:pic>
                    <p:nvPicPr>
                      <p:cNvPr id="0" name="图片 707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1274763"/>
                        <a:ext cx="3343275" cy="184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51" grpId="0" animBg="1" autoUpdateAnimBg="0"/>
      <p:bldP spid="26654" grpId="0" animBg="1"/>
      <p:bldP spid="26655" grpId="0" animBg="1"/>
      <p:bldP spid="26656" grpId="0" animBg="1"/>
      <p:bldP spid="26657" grpId="0" animBg="1"/>
      <p:bldP spid="26657" grpId="1" animBg="1"/>
      <p:bldP spid="26657" grpId="2" animBg="1"/>
      <p:bldP spid="26657" grpId="3" animBg="1"/>
      <p:bldP spid="26657" grpId="4" animBg="1"/>
      <p:bldP spid="26658" grpId="0" animBg="1"/>
      <p:bldP spid="26658" grpId="1" animBg="1"/>
      <p:bldP spid="26659" grpId="0" animBg="1"/>
      <p:bldP spid="26659" grpId="1" animBg="1"/>
      <p:bldP spid="26660" grpId="0" animBg="1"/>
      <p:bldP spid="26660" grpId="1" animBg="1"/>
      <p:bldP spid="26660" grpId="2" animBg="1"/>
      <p:bldP spid="26661" grpId="0" animBg="1"/>
      <p:bldP spid="26661" grpId="1" animBg="1"/>
      <p:bldP spid="26661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914400" y="147478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endParaRPr lang="en-US" altLang="zh-CN" sz="2800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981200" y="1003300"/>
          <a:ext cx="6642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7" name="Equation" r:id="rId1" imgW="6642100" imgH="1511300" progId="Equation.3">
                  <p:embed/>
                </p:oleObj>
              </mc:Choice>
              <mc:Fallback>
                <p:oleObj name="Equation" r:id="rId1" imgW="6642100" imgH="1511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03300"/>
                        <a:ext cx="6642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651000" y="2603500"/>
          <a:ext cx="2540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8" name="Equation" r:id="rId3" imgW="2540000" imgH="977900" progId="Equation.3">
                  <p:embed/>
                </p:oleObj>
              </mc:Choice>
              <mc:Fallback>
                <p:oleObj name="Equation" r:id="rId3" imgW="25400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2603500"/>
                        <a:ext cx="2540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762000" y="3759200"/>
          <a:ext cx="1968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9" name="Equation" r:id="rId5" imgW="1968500" imgH="1511300" progId="Equation.3">
                  <p:embed/>
                </p:oleObj>
              </mc:Choice>
              <mc:Fallback>
                <p:oleObj name="Equation" r:id="rId5" imgW="1968500" imgH="151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759200"/>
                        <a:ext cx="1968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2997200" y="3759200"/>
          <a:ext cx="1587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0" name="Equation" r:id="rId7" imgW="1587500" imgH="1511300" progId="Equation.3">
                  <p:embed/>
                </p:oleObj>
              </mc:Choice>
              <mc:Fallback>
                <p:oleObj name="Equation" r:id="rId7" imgW="1587500" imgH="151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3759200"/>
                        <a:ext cx="1587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914400" y="280193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ea typeface="黑体" panose="02010609060101010101" pitchFamily="2" charset="-122"/>
              </a:rPr>
              <a:t>解</a:t>
            </a:r>
            <a:endParaRPr lang="zh-CN" altLang="en-US" sz="2800" b="1">
              <a:solidFill>
                <a:schemeClr val="bg2"/>
              </a:solidFill>
              <a:ea typeface="黑体" panose="02010609060101010101" pitchFamily="2" charset="-122"/>
            </a:endParaRP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4419600" y="2832100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计算</a:t>
            </a:r>
            <a:r>
              <a:rPr lang="en-US" altLang="zh-CN" sz="2800" b="1" i="1"/>
              <a:t>A</a:t>
            </a:r>
            <a:r>
              <a:rPr lang="zh-CN" altLang="en-US" sz="2800" b="1"/>
              <a:t>的</a:t>
            </a:r>
            <a:r>
              <a:rPr lang="en-US" altLang="zh-CN" sz="2800" b="1"/>
              <a:t>3</a:t>
            </a:r>
            <a:r>
              <a:rPr lang="zh-CN" altLang="en-US" sz="2800" b="1"/>
              <a:t>阶子式，</a:t>
            </a:r>
            <a:endParaRPr lang="zh-CN" altLang="en-US" sz="2800" b="1"/>
          </a:p>
        </p:txBody>
      </p:sp>
      <p:grpSp>
        <p:nvGrpSpPr>
          <p:cNvPr id="8217" name="Group 25"/>
          <p:cNvGrpSpPr/>
          <p:nvPr/>
        </p:nvGrpSpPr>
        <p:grpSpPr bwMode="auto">
          <a:xfrm>
            <a:off x="3810000" y="990600"/>
            <a:ext cx="1295400" cy="1447800"/>
            <a:chOff x="2376" y="632"/>
            <a:chExt cx="816" cy="912"/>
          </a:xfrm>
        </p:grpSpPr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2776" y="63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5" name="Line 23"/>
            <p:cNvSpPr>
              <a:spLocks noChangeShapeType="1"/>
            </p:cNvSpPr>
            <p:nvPr/>
          </p:nvSpPr>
          <p:spPr bwMode="auto">
            <a:xfrm>
              <a:off x="2376" y="63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>
              <a:off x="3192" y="63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222" name="Group 30"/>
          <p:cNvGrpSpPr/>
          <p:nvPr/>
        </p:nvGrpSpPr>
        <p:grpSpPr bwMode="auto">
          <a:xfrm>
            <a:off x="3810000" y="990600"/>
            <a:ext cx="1905000" cy="1447800"/>
            <a:chOff x="2400" y="48"/>
            <a:chExt cx="1200" cy="912"/>
          </a:xfrm>
        </p:grpSpPr>
        <p:sp>
          <p:nvSpPr>
            <p:cNvPr id="8219" name="Line 27"/>
            <p:cNvSpPr>
              <a:spLocks noChangeShapeType="1"/>
            </p:cNvSpPr>
            <p:nvPr/>
          </p:nvSpPr>
          <p:spPr bwMode="auto">
            <a:xfrm>
              <a:off x="2800" y="48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0" name="Line 28"/>
            <p:cNvSpPr>
              <a:spLocks noChangeShapeType="1"/>
            </p:cNvSpPr>
            <p:nvPr/>
          </p:nvSpPr>
          <p:spPr bwMode="auto">
            <a:xfrm>
              <a:off x="2400" y="48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21" name="Line 29"/>
            <p:cNvSpPr>
              <a:spLocks noChangeShapeType="1"/>
            </p:cNvSpPr>
            <p:nvPr/>
          </p:nvSpPr>
          <p:spPr bwMode="auto">
            <a:xfrm>
              <a:off x="3600" y="48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8223" name="Object 31"/>
          <p:cNvGraphicFramePr>
            <a:graphicFrameLocks noChangeAspect="1"/>
          </p:cNvGraphicFramePr>
          <p:nvPr/>
        </p:nvGraphicFramePr>
        <p:xfrm>
          <a:off x="2641600" y="4318000"/>
          <a:ext cx="69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1" name="Equation" r:id="rId9" imgW="698500" imgH="393700" progId="Equation.3">
                  <p:embed/>
                </p:oleObj>
              </mc:Choice>
              <mc:Fallback>
                <p:oleObj name="Equation" r:id="rId9" imgW="698500" imgH="3937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318000"/>
                        <a:ext cx="69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4" name="Object 32"/>
          <p:cNvGraphicFramePr>
            <a:graphicFrameLocks noChangeAspect="1"/>
          </p:cNvGraphicFramePr>
          <p:nvPr/>
        </p:nvGraphicFramePr>
        <p:xfrm>
          <a:off x="4584700" y="4292600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2" name="Equation" r:id="rId11" imgW="584200" imgH="368300" progId="Equation.3">
                  <p:embed/>
                </p:oleObj>
              </mc:Choice>
              <mc:Fallback>
                <p:oleObj name="Equation" r:id="rId11" imgW="584200" imgH="3683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4292600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5" name="Object 33"/>
          <p:cNvGraphicFramePr>
            <a:graphicFrameLocks noChangeAspect="1"/>
          </p:cNvGraphicFramePr>
          <p:nvPr/>
        </p:nvGraphicFramePr>
        <p:xfrm>
          <a:off x="4800600" y="3746500"/>
          <a:ext cx="15875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3" name="Equation" r:id="rId13" imgW="1587500" imgH="1511300" progId="Equation.3">
                  <p:embed/>
                </p:oleObj>
              </mc:Choice>
              <mc:Fallback>
                <p:oleObj name="Equation" r:id="rId13" imgW="1587500" imgH="15113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746500"/>
                        <a:ext cx="15875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6" name="Object 34"/>
          <p:cNvGraphicFramePr>
            <a:graphicFrameLocks noChangeAspect="1"/>
          </p:cNvGraphicFramePr>
          <p:nvPr/>
        </p:nvGraphicFramePr>
        <p:xfrm>
          <a:off x="6629400" y="3746500"/>
          <a:ext cx="1854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4" name="Equation" r:id="rId15" imgW="1854200" imgH="1511300" progId="Equation.3">
                  <p:embed/>
                </p:oleObj>
              </mc:Choice>
              <mc:Fallback>
                <p:oleObj name="Equation" r:id="rId15" imgW="1854200" imgH="15113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746500"/>
                        <a:ext cx="1854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7" name="Object 35"/>
          <p:cNvGraphicFramePr>
            <a:graphicFrameLocks noChangeAspect="1"/>
          </p:cNvGraphicFramePr>
          <p:nvPr/>
        </p:nvGraphicFramePr>
        <p:xfrm>
          <a:off x="6400800" y="4292600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5" name="Equation" r:id="rId17" imgW="584200" imgH="368300" progId="Equation.3">
                  <p:embed/>
                </p:oleObj>
              </mc:Choice>
              <mc:Fallback>
                <p:oleObj name="Equation" r:id="rId17" imgW="584200" imgH="3683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292600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8" name="Object 36"/>
          <p:cNvGraphicFramePr>
            <a:graphicFrameLocks noChangeAspect="1"/>
          </p:cNvGraphicFramePr>
          <p:nvPr/>
        </p:nvGraphicFramePr>
        <p:xfrm>
          <a:off x="8470900" y="4279900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56" name="Equation" r:id="rId18" imgW="584200" imgH="368300" progId="Equation.3">
                  <p:embed/>
                </p:oleObj>
              </mc:Choice>
              <mc:Fallback>
                <p:oleObj name="Equation" r:id="rId18" imgW="584200" imgH="3683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0900" y="4279900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35" name="Group 43"/>
          <p:cNvGrpSpPr/>
          <p:nvPr/>
        </p:nvGrpSpPr>
        <p:grpSpPr bwMode="auto">
          <a:xfrm>
            <a:off x="990600" y="4495800"/>
            <a:ext cx="5651500" cy="1371600"/>
            <a:chOff x="624" y="3456"/>
            <a:chExt cx="3560" cy="864"/>
          </a:xfrm>
        </p:grpSpPr>
        <p:graphicFrame>
          <p:nvGraphicFramePr>
            <p:cNvPr id="8229" name="Object 37"/>
            <p:cNvGraphicFramePr>
              <a:graphicFrameLocks noChangeAspect="1"/>
            </p:cNvGraphicFramePr>
            <p:nvPr/>
          </p:nvGraphicFramePr>
          <p:xfrm>
            <a:off x="1712" y="3456"/>
            <a:ext cx="152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57" name="Equation" r:id="rId19" imgW="241300" imgH="152400" progId="Equation.3">
                    <p:embed/>
                  </p:oleObj>
                </mc:Choice>
                <mc:Fallback>
                  <p:oleObj name="Equation" r:id="rId19" imgW="241300" imgH="1524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2" y="3456"/>
                          <a:ext cx="152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0" name="Object 38"/>
            <p:cNvGraphicFramePr>
              <a:graphicFrameLocks noChangeAspect="1"/>
            </p:cNvGraphicFramePr>
            <p:nvPr/>
          </p:nvGraphicFramePr>
          <p:xfrm>
            <a:off x="2880" y="3456"/>
            <a:ext cx="152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58" name="Equation" r:id="rId21" imgW="241300" imgH="152400" progId="Equation.3">
                    <p:embed/>
                  </p:oleObj>
                </mc:Choice>
                <mc:Fallback>
                  <p:oleObj name="Equation" r:id="rId21" imgW="241300" imgH="1524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456"/>
                          <a:ext cx="152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1" name="Object 39"/>
            <p:cNvGraphicFramePr>
              <a:graphicFrameLocks noChangeAspect="1"/>
            </p:cNvGraphicFramePr>
            <p:nvPr/>
          </p:nvGraphicFramePr>
          <p:xfrm>
            <a:off x="4032" y="3456"/>
            <a:ext cx="152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59" name="Equation" r:id="rId22" imgW="241300" imgH="152400" progId="Equation.3">
                    <p:embed/>
                  </p:oleObj>
                </mc:Choice>
                <mc:Fallback>
                  <p:oleObj name="Equation" r:id="rId22" imgW="241300" imgH="1524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456"/>
                          <a:ext cx="152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32" name="Object 40"/>
            <p:cNvGraphicFramePr>
              <a:graphicFrameLocks noChangeAspect="1"/>
            </p:cNvGraphicFramePr>
            <p:nvPr/>
          </p:nvGraphicFramePr>
          <p:xfrm>
            <a:off x="624" y="4120"/>
            <a:ext cx="3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60" name="Equation" r:id="rId23" imgW="583565" imgH="317500" progId="Equation.3">
                    <p:embed/>
                  </p:oleObj>
                </mc:Choice>
                <mc:Fallback>
                  <p:oleObj name="Equation" r:id="rId23" imgW="583565" imgH="3175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4120"/>
                          <a:ext cx="3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40" name="Group 48"/>
          <p:cNvGrpSpPr/>
          <p:nvPr/>
        </p:nvGrpSpPr>
        <p:grpSpPr bwMode="auto">
          <a:xfrm>
            <a:off x="3810000" y="990600"/>
            <a:ext cx="1905000" cy="1447800"/>
            <a:chOff x="2496" y="192"/>
            <a:chExt cx="1200" cy="912"/>
          </a:xfrm>
        </p:grpSpPr>
        <p:sp>
          <p:nvSpPr>
            <p:cNvPr id="8237" name="Line 45"/>
            <p:cNvSpPr>
              <a:spLocks noChangeShapeType="1"/>
            </p:cNvSpPr>
            <p:nvPr/>
          </p:nvSpPr>
          <p:spPr bwMode="auto">
            <a:xfrm>
              <a:off x="3312" y="19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8" name="Line 46"/>
            <p:cNvSpPr>
              <a:spLocks noChangeShapeType="1"/>
            </p:cNvSpPr>
            <p:nvPr/>
          </p:nvSpPr>
          <p:spPr bwMode="auto">
            <a:xfrm>
              <a:off x="2496" y="19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9" name="Line 47"/>
            <p:cNvSpPr>
              <a:spLocks noChangeShapeType="1"/>
            </p:cNvSpPr>
            <p:nvPr/>
          </p:nvSpPr>
          <p:spPr bwMode="auto">
            <a:xfrm>
              <a:off x="3696" y="19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241" name="Group 49"/>
          <p:cNvGrpSpPr/>
          <p:nvPr/>
        </p:nvGrpSpPr>
        <p:grpSpPr bwMode="auto">
          <a:xfrm>
            <a:off x="4445000" y="977900"/>
            <a:ext cx="1295400" cy="1447800"/>
            <a:chOff x="2376" y="632"/>
            <a:chExt cx="816" cy="912"/>
          </a:xfrm>
        </p:grpSpPr>
        <p:sp>
          <p:nvSpPr>
            <p:cNvPr id="8242" name="Line 50"/>
            <p:cNvSpPr>
              <a:spLocks noChangeShapeType="1"/>
            </p:cNvSpPr>
            <p:nvPr/>
          </p:nvSpPr>
          <p:spPr bwMode="auto">
            <a:xfrm>
              <a:off x="2776" y="63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3" name="Line 51"/>
            <p:cNvSpPr>
              <a:spLocks noChangeShapeType="1"/>
            </p:cNvSpPr>
            <p:nvPr/>
          </p:nvSpPr>
          <p:spPr bwMode="auto">
            <a:xfrm>
              <a:off x="2376" y="63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4" name="Line 52"/>
            <p:cNvSpPr>
              <a:spLocks noChangeShapeType="1"/>
            </p:cNvSpPr>
            <p:nvPr/>
          </p:nvSpPr>
          <p:spPr bwMode="auto">
            <a:xfrm>
              <a:off x="3192" y="632"/>
              <a:ext cx="0" cy="912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8245" name="Object 53"/>
          <p:cNvGraphicFramePr>
            <a:graphicFrameLocks noChangeAspect="1"/>
          </p:cNvGraphicFramePr>
          <p:nvPr/>
        </p:nvGraphicFramePr>
        <p:xfrm>
          <a:off x="2603500" y="5499100"/>
          <a:ext cx="1739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1" name="Equation" r:id="rId25" imgW="1739900" imgH="406400" progId="Equation.3">
                  <p:embed/>
                </p:oleObj>
              </mc:Choice>
              <mc:Fallback>
                <p:oleObj name="Equation" r:id="rId25" imgW="1739900" imgH="4064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5499100"/>
                        <a:ext cx="17399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8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4" grpId="0" autoUpdateAnimBg="0"/>
      <p:bldP spid="821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1" name="Object 1029"/>
          <p:cNvGraphicFramePr>
            <a:graphicFrameLocks noChangeAspect="1"/>
          </p:cNvGraphicFramePr>
          <p:nvPr/>
        </p:nvGraphicFramePr>
        <p:xfrm>
          <a:off x="2006600" y="990600"/>
          <a:ext cx="6451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5" name="Equation" r:id="rId1" imgW="6451600" imgH="1511300" progId="Equation.3">
                  <p:embed/>
                </p:oleObj>
              </mc:Choice>
              <mc:Fallback>
                <p:oleObj name="Equation" r:id="rId1" imgW="6451600" imgH="15113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990600"/>
                        <a:ext cx="64516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1030"/>
          <p:cNvSpPr txBox="1">
            <a:spLocks noChangeArrowheads="1"/>
          </p:cNvSpPr>
          <p:nvPr/>
        </p:nvSpPr>
        <p:spPr bwMode="auto">
          <a:xfrm>
            <a:off x="914400" y="14478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ea typeface="黑体" panose="02010609060101010101" pitchFamily="2" charset="-122"/>
              </a:rPr>
              <a:t>另解</a:t>
            </a:r>
            <a:endParaRPr lang="zh-CN" altLang="en-US" sz="2800" b="1">
              <a:solidFill>
                <a:schemeClr val="bg2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39943" name="Object 1031"/>
          <p:cNvGraphicFramePr>
            <a:graphicFrameLocks noChangeAspect="1"/>
          </p:cNvGraphicFramePr>
          <p:nvPr/>
        </p:nvGraphicFramePr>
        <p:xfrm>
          <a:off x="1676400" y="2895600"/>
          <a:ext cx="6007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6" name="Equation" r:id="rId3" imgW="6007100" imgH="1511300" progId="Equation.3">
                  <p:embed/>
                </p:oleObj>
              </mc:Choice>
              <mc:Fallback>
                <p:oleObj name="Equation" r:id="rId3" imgW="6007100" imgH="15113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95600"/>
                        <a:ext cx="6007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4" name="Line 1032"/>
          <p:cNvSpPr>
            <a:spLocks noChangeShapeType="1"/>
          </p:cNvSpPr>
          <p:nvPr/>
        </p:nvSpPr>
        <p:spPr bwMode="auto">
          <a:xfrm>
            <a:off x="5410200" y="3276600"/>
            <a:ext cx="457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5" name="Line 1033"/>
          <p:cNvSpPr>
            <a:spLocks noChangeShapeType="1"/>
          </p:cNvSpPr>
          <p:nvPr/>
        </p:nvSpPr>
        <p:spPr bwMode="auto">
          <a:xfrm>
            <a:off x="5867400" y="32766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6" name="Line 1034"/>
          <p:cNvSpPr>
            <a:spLocks noChangeShapeType="1"/>
          </p:cNvSpPr>
          <p:nvPr/>
        </p:nvSpPr>
        <p:spPr bwMode="auto">
          <a:xfrm>
            <a:off x="5867400" y="3810000"/>
            <a:ext cx="1676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9" name="Text Box 1037"/>
          <p:cNvSpPr txBox="1">
            <a:spLocks noChangeArrowheads="1"/>
          </p:cNvSpPr>
          <p:nvPr/>
        </p:nvSpPr>
        <p:spPr bwMode="auto">
          <a:xfrm>
            <a:off x="1600200" y="4648200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显然，非零行的行数为</a:t>
            </a:r>
            <a:r>
              <a:rPr lang="en-US" altLang="zh-CN" sz="2800" b="1"/>
              <a:t>2</a:t>
            </a:r>
            <a:r>
              <a:rPr lang="zh-CN" altLang="en-US" sz="2800" b="1"/>
              <a:t>，</a:t>
            </a:r>
            <a:endParaRPr lang="zh-CN" altLang="en-US" sz="2800" b="1"/>
          </a:p>
        </p:txBody>
      </p:sp>
      <p:graphicFrame>
        <p:nvGraphicFramePr>
          <p:cNvPr id="39950" name="Object 1038"/>
          <p:cNvGraphicFramePr>
            <a:graphicFrameLocks noChangeAspect="1"/>
          </p:cNvGraphicFramePr>
          <p:nvPr/>
        </p:nvGraphicFramePr>
        <p:xfrm>
          <a:off x="1600200" y="5462588"/>
          <a:ext cx="17399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7" name="Equation" r:id="rId5" imgW="1739900" imgH="406400" progId="Equation.3">
                  <p:embed/>
                </p:oleObj>
              </mc:Choice>
              <mc:Fallback>
                <p:oleObj name="Equation" r:id="rId5" imgW="1739900" imgH="40640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62588"/>
                        <a:ext cx="17399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1" name="AutoShape 1039"/>
          <p:cNvSpPr>
            <a:spLocks noChangeArrowheads="1"/>
          </p:cNvSpPr>
          <p:nvPr/>
        </p:nvSpPr>
        <p:spPr bwMode="auto">
          <a:xfrm>
            <a:off x="5715000" y="5181600"/>
            <a:ext cx="2895600" cy="838200"/>
          </a:xfrm>
          <a:prstGeom prst="wedgeEllipseCallout">
            <a:avLst>
              <a:gd name="adj1" fmla="val -53125"/>
              <a:gd name="adj2" fmla="val -88824"/>
            </a:avLst>
          </a:prstGeom>
          <a:noFill/>
          <a:ln w="952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800" b="1"/>
              <a:t>此方法简单！</a:t>
            </a:r>
            <a:endParaRPr lang="zh-CN" altLang="en-US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nimBg="1"/>
      <p:bldP spid="39945" grpId="0" animBg="1"/>
      <p:bldP spid="39946" grpId="0" animBg="1"/>
      <p:bldP spid="39949" grpId="0" autoUpdateAnimBg="0"/>
      <p:bldP spid="3995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二、矩阵的秩的计算</a:t>
            </a:r>
            <a:endParaRPr lang="zh-CN" altLang="en-US"/>
          </a:p>
        </p:txBody>
      </p:sp>
      <p:sp>
        <p:nvSpPr>
          <p:cNvPr id="16387" name="Rectangle 10"/>
          <p:cNvSpPr>
            <a:spLocks noChangeArrowheads="1"/>
          </p:cNvSpPr>
          <p:nvPr/>
        </p:nvSpPr>
        <p:spPr bwMode="auto">
          <a:xfrm>
            <a:off x="457200" y="1817688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求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的秩，其中                                               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6388" name="Object 11"/>
          <p:cNvGraphicFramePr>
            <a:graphicFrameLocks noChangeAspect="1"/>
          </p:cNvGraphicFramePr>
          <p:nvPr/>
        </p:nvGraphicFramePr>
        <p:xfrm>
          <a:off x="3948113" y="1143000"/>
          <a:ext cx="3533775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5" name="Equation" r:id="rId1" imgW="1765300" imgH="927100" progId="Equation.DSMT4">
                  <p:embed/>
                </p:oleObj>
              </mc:Choice>
              <mc:Fallback>
                <p:oleObj name="Equation" r:id="rId1" imgW="1765300" imgH="927100" progId="Equation.DSMT4">
                  <p:embed/>
                  <p:pic>
                    <p:nvPicPr>
                      <p:cNvPr id="0" name="图片 717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3" y="1143000"/>
                        <a:ext cx="3533775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457200" y="3790950"/>
            <a:ext cx="604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0000FF"/>
                </a:solidFill>
                <a:latin typeface="Times New Roman" panose="02020603050405020304" charset="0"/>
              </a:rPr>
              <a:t>分析：</a:t>
            </a:r>
            <a:r>
              <a:rPr kumimoji="0" lang="zh-CN" altLang="en-US">
                <a:solidFill>
                  <a:srgbClr val="000000"/>
                </a:solidFill>
                <a:latin typeface="Times New Roman" panose="02020603050405020304" charset="0"/>
              </a:rPr>
              <a:t>在</a:t>
            </a:r>
            <a:r>
              <a:rPr kumimoji="0" lang="zh-CN" altLang="en-US" i="1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kumimoji="0" lang="en-US" altLang="zh-CN" i="1">
                <a:solidFill>
                  <a:srgbClr val="000000"/>
                </a:solidFill>
                <a:latin typeface="Times New Roman" panose="02020603050405020304" charset="0"/>
              </a:rPr>
              <a:t>A </a:t>
            </a:r>
            <a:r>
              <a:rPr kumimoji="0" lang="zh-CN" altLang="en-US">
                <a:solidFill>
                  <a:srgbClr val="000000"/>
                </a:solidFill>
                <a:latin typeface="Times New Roman" panose="02020603050405020304" charset="0"/>
              </a:rPr>
              <a:t>中，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charset="0"/>
              </a:rPr>
              <a:t>2 </a:t>
            </a:r>
            <a:r>
              <a:rPr kumimoji="0" lang="zh-CN" altLang="en-US">
                <a:solidFill>
                  <a:srgbClr val="000000"/>
                </a:solidFill>
                <a:latin typeface="Times New Roman" panose="02020603050405020304" charset="0"/>
              </a:rPr>
              <a:t>阶子式                       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</a:rPr>
              <a:t>．   </a:t>
            </a:r>
            <a:endParaRPr lang="zh-CN" altLang="en-US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25614" name="Object 14"/>
          <p:cNvGraphicFramePr>
            <a:graphicFrameLocks noChangeAspect="1"/>
          </p:cNvGraphicFramePr>
          <p:nvPr/>
        </p:nvGraphicFramePr>
        <p:xfrm>
          <a:off x="3962400" y="3549650"/>
          <a:ext cx="18288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6" name="Equation" r:id="rId3" imgW="914400" imgH="469900" progId="Equation.DSMT4">
                  <p:embed/>
                </p:oleObj>
              </mc:Choice>
              <mc:Fallback>
                <p:oleObj name="Equation" r:id="rId3" imgW="914400" imgH="469900" progId="Equation.DSMT4">
                  <p:embed/>
                  <p:pic>
                    <p:nvPicPr>
                      <p:cNvPr id="0" name="图片 717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549650"/>
                        <a:ext cx="18288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457200" y="4648200"/>
            <a:ext cx="8382000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0" lang="en-US" altLang="zh-CN" i="1">
                <a:solidFill>
                  <a:srgbClr val="000000"/>
                </a:solidFill>
                <a:latin typeface="Times New Roman" panose="02020603050405020304" charset="0"/>
              </a:rPr>
              <a:t>A </a:t>
            </a:r>
            <a:r>
              <a:rPr kumimoji="0" lang="zh-CN" altLang="en-US">
                <a:solidFill>
                  <a:srgbClr val="000000"/>
                </a:solidFill>
                <a:latin typeface="Times New Roman" panose="02020603050405020304" charset="0"/>
              </a:rPr>
              <a:t>的 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charset="0"/>
              </a:rPr>
              <a:t>3 </a:t>
            </a:r>
            <a:r>
              <a:rPr kumimoji="0" lang="zh-CN" altLang="en-US">
                <a:solidFill>
                  <a:srgbClr val="000000"/>
                </a:solidFill>
                <a:latin typeface="Times New Roman" panose="02020603050405020304" charset="0"/>
              </a:rPr>
              <a:t>阶子式共有                    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charset="0"/>
              </a:rPr>
              <a:t>(</a:t>
            </a:r>
            <a:r>
              <a:rPr kumimoji="0" lang="zh-CN" altLang="en-US">
                <a:solidFill>
                  <a:srgbClr val="000000"/>
                </a:solidFill>
                <a:latin typeface="Times New Roman" panose="02020603050405020304" charset="0"/>
              </a:rPr>
              <a:t>个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charset="0"/>
              </a:rPr>
              <a:t>)</a:t>
            </a:r>
            <a:r>
              <a:rPr kumimoji="0" lang="zh-CN" altLang="en-US">
                <a:solidFill>
                  <a:srgbClr val="000000"/>
                </a:solidFill>
                <a:latin typeface="Times New Roman" panose="02020603050405020304" charset="0"/>
              </a:rPr>
              <a:t>，</a:t>
            </a:r>
            <a:endParaRPr kumimoji="0" lang="zh-CN" altLang="en-US">
              <a:solidFill>
                <a:srgbClr val="000000"/>
              </a:solidFill>
              <a:latin typeface="Times New Roman" panose="02020603050405020304" charset="0"/>
            </a:endParaRPr>
          </a:p>
          <a:p>
            <a:pPr>
              <a:lnSpc>
                <a:spcPct val="140000"/>
              </a:lnSpc>
            </a:pPr>
            <a:r>
              <a:rPr kumimoji="0" lang="zh-CN" altLang="en-US">
                <a:solidFill>
                  <a:srgbClr val="000000"/>
                </a:solidFill>
                <a:latin typeface="Times New Roman" panose="02020603050405020304" charset="0"/>
              </a:rPr>
              <a:t>要从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charset="0"/>
              </a:rPr>
              <a:t>40</a:t>
            </a:r>
            <a:r>
              <a:rPr kumimoji="0" lang="zh-CN" altLang="en-US">
                <a:solidFill>
                  <a:srgbClr val="000000"/>
                </a:solidFill>
                <a:latin typeface="Times New Roman" panose="02020603050405020304" charset="0"/>
              </a:rPr>
              <a:t>个子式中找出一个非零子式是比较麻烦的．</a:t>
            </a: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3008313" y="4679950"/>
          <a:ext cx="139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7" name="Equation" r:id="rId5" imgW="698500" imgH="241300" progId="Equation.DSMT4">
                  <p:embed/>
                </p:oleObj>
              </mc:Choice>
              <mc:Fallback>
                <p:oleObj name="Equation" r:id="rId5" imgW="698500" imgH="241300" progId="Equation.DSMT4">
                  <p:embed/>
                  <p:pic>
                    <p:nvPicPr>
                      <p:cNvPr id="0" name="图片 717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8313" y="4679950"/>
                        <a:ext cx="1397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3" grpId="0"/>
      <p:bldP spid="2561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517525" y="960438"/>
            <a:ext cx="839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0" lang="zh-CN" altLang="en-US">
                <a:solidFill>
                  <a:srgbClr val="000000"/>
                </a:solidFill>
                <a:latin typeface="Times New Roman" panose="02020603050405020304" charset="0"/>
              </a:rPr>
              <a:t>一般的矩阵，当行数和列数较高时，按定义求秩是很麻烦的 </a:t>
            </a:r>
            <a:r>
              <a:rPr kumimoji="0" lang="en-US" altLang="zh-CN">
                <a:solidFill>
                  <a:srgbClr val="000000"/>
                </a:solidFill>
                <a:latin typeface="楷体_GB2312" pitchFamily="49" charset="-122"/>
              </a:rPr>
              <a:t>.</a:t>
            </a:r>
            <a:endParaRPr kumimoji="0" lang="en-US" altLang="zh-CN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143000" y="2189163"/>
            <a:ext cx="741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/>
              </a:rPr>
              <a:t>行阶梯形矩阵的秩就等于非零行的行数</a:t>
            </a:r>
            <a:r>
              <a:rPr lang="en-US" altLang="zh-CN" b="1">
                <a:solidFill>
                  <a:srgbClr val="FF0000"/>
                </a:solidFill>
                <a:latin typeface="楷体_GB2312" pitchFamily="49" charset="-122"/>
                <a:ea typeface="楷体_GB2312"/>
              </a:rPr>
              <a:t>.</a:t>
            </a:r>
            <a:endParaRPr lang="en-US" altLang="zh-CN">
              <a:solidFill>
                <a:srgbClr val="FF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304800" y="1600200"/>
            <a:ext cx="790575" cy="1081088"/>
          </a:xfrm>
          <a:prstGeom prst="curvedRightArrow">
            <a:avLst>
              <a:gd name="adj1" fmla="val 27349"/>
              <a:gd name="adj2" fmla="val 54699"/>
              <a:gd name="adj3" fmla="val 33333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851025" y="3417888"/>
            <a:ext cx="67087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0" lang="zh-CN" altLang="en-US">
                <a:solidFill>
                  <a:srgbClr val="000000"/>
                </a:solidFill>
                <a:latin typeface="Times New Roman" panose="02020603050405020304" charset="0"/>
              </a:rPr>
              <a:t>一个自然的想法是用初等变换将一般的矩阵化为行阶梯形矩阵</a:t>
            </a:r>
            <a:r>
              <a:rPr lang="en-US" altLang="zh-CN">
                <a:solidFill>
                  <a:srgbClr val="000000"/>
                </a:solidFill>
                <a:latin typeface="楷体_GB2312" pitchFamily="49" charset="-122"/>
              </a:rPr>
              <a:t>.</a:t>
            </a:r>
            <a:endParaRPr lang="en-US" altLang="zh-CN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1062038" y="2895600"/>
            <a:ext cx="790575" cy="1081088"/>
          </a:xfrm>
          <a:prstGeom prst="curvedRightArrow">
            <a:avLst>
              <a:gd name="adj1" fmla="val 27349"/>
              <a:gd name="adj2" fmla="val 54699"/>
              <a:gd name="adj3" fmla="val 33333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571750" y="5013325"/>
            <a:ext cx="5988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0" lang="zh-CN" altLang="en-US">
                <a:solidFill>
                  <a:srgbClr val="FF0000"/>
                </a:solidFill>
                <a:latin typeface="Times New Roman" panose="02020603050405020304" charset="0"/>
              </a:rPr>
              <a:t>两个等价的矩阵的秩是否相等？</a:t>
            </a:r>
            <a:endParaRPr kumimoji="0" lang="zh-CN" altLang="en-US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28682" name="AutoShape 10"/>
          <p:cNvSpPr>
            <a:spLocks noChangeArrowheads="1"/>
          </p:cNvSpPr>
          <p:nvPr/>
        </p:nvSpPr>
        <p:spPr bwMode="auto">
          <a:xfrm>
            <a:off x="1817688" y="4357688"/>
            <a:ext cx="790575" cy="1081087"/>
          </a:xfrm>
          <a:prstGeom prst="curvedRightArrow">
            <a:avLst>
              <a:gd name="adj1" fmla="val 27349"/>
              <a:gd name="adj2" fmla="val 54699"/>
              <a:gd name="adj3" fmla="val 33333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28678" grpId="0" animBg="1"/>
      <p:bldP spid="28679" grpId="0"/>
      <p:bldP spid="28680" grpId="0" animBg="1"/>
      <p:bldP spid="28681" grpId="0"/>
      <p:bldP spid="286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098550" y="1828800"/>
          <a:ext cx="7340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" name="Equation" r:id="rId1" imgW="9791700" imgH="1270000" progId="Equation.3">
                  <p:embed/>
                </p:oleObj>
              </mc:Choice>
              <mc:Fallback>
                <p:oleObj name="Equation" r:id="rId1" imgW="9791700" imgH="1270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1828800"/>
                        <a:ext cx="7340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914400" y="2895600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2" charset="-122"/>
              </a:rPr>
              <a:t>问题：</a:t>
            </a:r>
            <a:r>
              <a:rPr lang="zh-CN" altLang="en-US" sz="2800" b="1"/>
              <a:t>经过变换矩阵的秩变吗？</a:t>
            </a:r>
            <a:endParaRPr lang="zh-CN" altLang="en-US" sz="2800" b="1"/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996950" y="3657600"/>
          <a:ext cx="5219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6" name="Equation" r:id="rId3" imgW="6959600" imgH="571500" progId="Equation.3">
                  <p:embed/>
                </p:oleObj>
              </mc:Choice>
              <mc:Fallback>
                <p:oleObj name="Equation" r:id="rId3" imgW="6959600" imgH="571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3657600"/>
                        <a:ext cx="52197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 Black" panose="020B0A04020102020204" pitchFamily="34" charset="0"/>
              </a:rPr>
              <a:t>二、矩阵秩的求法</a:t>
            </a:r>
            <a:endParaRPr lang="zh-CN" altLang="en-US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457200" y="533400"/>
            <a:ext cx="823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定理：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若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~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，则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 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457200" y="1295400"/>
            <a:ext cx="82296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证明思路：</a:t>
            </a:r>
            <a:endParaRPr kumimoji="0"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Font typeface="Wingdings" panose="05000000000000000000" pitchFamily="2" charset="2"/>
              <a:buAutoNum type="arabicPeriod"/>
            </a:pP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证明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经过一次初等行变换变为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，则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en-US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Font typeface="Wingdings" panose="05000000000000000000" pitchFamily="2" charset="2"/>
              <a:buAutoNum type="arabicPeriod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也可经由一次初等行变换变为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，则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en-US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，于是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 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Font typeface="Wingdings" panose="05000000000000000000" pitchFamily="2" charset="2"/>
              <a:buAutoNum type="arabicPeriod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经过一次初等行变换的矩阵的秩不变，经过有限次初等行变换的矩阵的秩仍然不变．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Font typeface="Wingdings" panose="05000000000000000000" pitchFamily="2" charset="2"/>
              <a:buAutoNum type="arabicPeriod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设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经过</a:t>
            </a:r>
            <a:r>
              <a:rPr kumimoji="0"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初等列变换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变为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kumimoji="0"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则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 baseline="30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T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经过</a:t>
            </a:r>
            <a:r>
              <a:rPr kumimoji="0"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初等行变换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变为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kumimoji="0" lang="en-US" altLang="zh-CN" b="1" baseline="30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T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，从而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 baseline="30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kumimoji="0" lang="en-US" altLang="zh-CN" b="1" baseline="30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又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 baseline="30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kumimoji="0" lang="en-US" altLang="zh-CN" b="1" baseline="30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，因此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996950" y="1556792"/>
          <a:ext cx="52197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9" name="Equation" r:id="rId1" imgW="6959600" imgH="571500" progId="Equation.3">
                  <p:embed/>
                </p:oleObj>
              </mc:Choice>
              <mc:Fallback>
                <p:oleObj name="Equation" r:id="rId1" imgW="6959600" imgH="571500" progId="Equation.3">
                  <p:embed/>
                  <p:pic>
                    <p:nvPicPr>
                      <p:cNvPr id="0" name="图片 727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1556792"/>
                        <a:ext cx="52197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939800" y="2166392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2" charset="-122"/>
              </a:rPr>
              <a:t>证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1079500" y="2179092"/>
          <a:ext cx="6718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0" name="Equation" r:id="rId3" imgW="6718300" imgH="977900" progId="Equation.3">
                  <p:embed/>
                </p:oleObj>
              </mc:Choice>
              <mc:Fallback>
                <p:oleObj name="Equation" r:id="rId3" imgW="6718300" imgH="977900" progId="Equation.3">
                  <p:embed/>
                  <p:pic>
                    <p:nvPicPr>
                      <p:cNvPr id="0" name="图片 727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179092"/>
                        <a:ext cx="6718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1295400" y="3385592"/>
          <a:ext cx="6426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1" name="Equation" r:id="rId5" imgW="6426200" imgH="444500" progId="Equation.3">
                  <p:embed/>
                </p:oleObj>
              </mc:Choice>
              <mc:Fallback>
                <p:oleObj name="Equation" r:id="rId5" imgW="6426200" imgH="444500" progId="Equation.3">
                  <p:embed/>
                  <p:pic>
                    <p:nvPicPr>
                      <p:cNvPr id="0" name="图片 727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385592"/>
                        <a:ext cx="6426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511300" y="927100"/>
          <a:ext cx="4813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8" name="Equation" r:id="rId1" imgW="4813300" imgH="520700" progId="Equation.3">
                  <p:embed/>
                </p:oleObj>
              </mc:Choice>
              <mc:Fallback>
                <p:oleObj name="Equation" r:id="rId1" imgW="4813300" imgH="520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927100"/>
                        <a:ext cx="4813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422400" y="3657600"/>
          <a:ext cx="558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9" name="Equation" r:id="rId3" imgW="5588000" imgH="482600" progId="Equation.3">
                  <p:embed/>
                </p:oleObj>
              </mc:Choice>
              <mc:Fallback>
                <p:oleObj name="Equation" r:id="rId3" imgW="55880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3657600"/>
                        <a:ext cx="5588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1016000" y="1600200"/>
          <a:ext cx="6375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0" name="Equation" r:id="rId5" imgW="6375400" imgH="457200" progId="Equation.3">
                  <p:embed/>
                </p:oleObj>
              </mc:Choice>
              <mc:Fallback>
                <p:oleObj name="Equation" r:id="rId5" imgW="63754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600200"/>
                        <a:ext cx="6375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12"/>
          <p:cNvGraphicFramePr>
            <a:graphicFrameLocks noChangeAspect="1"/>
          </p:cNvGraphicFramePr>
          <p:nvPr/>
        </p:nvGraphicFramePr>
        <p:xfrm>
          <a:off x="990600" y="2209800"/>
          <a:ext cx="632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1" name="Equation" r:id="rId7" imgW="6324600" imgH="457200" progId="Equation.3">
                  <p:embed/>
                </p:oleObj>
              </mc:Choice>
              <mc:Fallback>
                <p:oleObj name="Equation" r:id="rId7" imgW="63246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09800"/>
                        <a:ext cx="632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13"/>
          <p:cNvGraphicFramePr>
            <a:graphicFrameLocks noChangeAspect="1"/>
          </p:cNvGraphicFramePr>
          <p:nvPr/>
        </p:nvGraphicFramePr>
        <p:xfrm>
          <a:off x="914400" y="2959100"/>
          <a:ext cx="4419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2" name="Equation" r:id="rId9" imgW="4419600" imgH="469900" progId="Equation.3">
                  <p:embed/>
                </p:oleObj>
              </mc:Choice>
              <mc:Fallback>
                <p:oleObj name="Equation" r:id="rId9" imgW="44196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59100"/>
                        <a:ext cx="4419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1435100" y="4406900"/>
          <a:ext cx="45593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3" name="Equation" r:id="rId11" imgW="4559300" imgH="1574800" progId="Equation.3">
                  <p:embed/>
                </p:oleObj>
              </mc:Choice>
              <mc:Fallback>
                <p:oleObj name="Equation" r:id="rId11" imgW="4559300" imgH="1574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4406900"/>
                        <a:ext cx="45593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914400" y="1930400"/>
          <a:ext cx="7770813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Equation" r:id="rId1" imgW="7581900" imgH="1498600" progId="Equation.3">
                  <p:embed/>
                </p:oleObj>
              </mc:Choice>
              <mc:Fallback>
                <p:oleObj name="Equation" r:id="rId1" imgW="7581900" imgH="149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30400"/>
                        <a:ext cx="7770813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977900" y="3771900"/>
          <a:ext cx="75565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Equation" r:id="rId3" imgW="7556500" imgH="2095500" progId="Equation.3">
                  <p:embed/>
                </p:oleObj>
              </mc:Choice>
              <mc:Fallback>
                <p:oleObj name="Equation" r:id="rId3" imgW="7556500" imgH="2095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771900"/>
                        <a:ext cx="75565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Arial Black" panose="020B0A04020102020204" pitchFamily="34" charset="0"/>
              </a:rPr>
              <a:t>一、矩阵秩的概念</a:t>
            </a:r>
            <a:endParaRPr lang="zh-CN" altLang="en-US">
              <a:latin typeface="Arial Black" panose="020B0A04020102020204" pitchFamily="34" charset="0"/>
            </a:endParaRPr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6807200" y="2908300"/>
            <a:ext cx="1752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927100" y="3454400"/>
            <a:ext cx="3683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68" name="AutoShape 20"/>
          <p:cNvSpPr/>
          <p:nvPr/>
        </p:nvSpPr>
        <p:spPr bwMode="auto">
          <a:xfrm>
            <a:off x="3786188" y="3073400"/>
            <a:ext cx="1243012" cy="304800"/>
          </a:xfrm>
          <a:prstGeom prst="callout1">
            <a:avLst>
              <a:gd name="adj1" fmla="val 125000"/>
              <a:gd name="adj2" fmla="val 90806"/>
              <a:gd name="adj3" fmla="val 125000"/>
              <a:gd name="adj4" fmla="val -198338"/>
            </a:avLst>
          </a:prstGeom>
          <a:noFill/>
          <a:ln w="12700">
            <a:solidFill>
              <a:srgbClr val="0000FF"/>
            </a:solidFill>
            <a:miter lim="800000"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1800" b="1">
                <a:solidFill>
                  <a:schemeClr val="accent2"/>
                </a:solidFill>
              </a:rPr>
              <a:t>矩阵的秩</a:t>
            </a:r>
            <a:endParaRPr lang="zh-CN" altLang="en-US" sz="1800" b="1">
              <a:solidFill>
                <a:schemeClr val="accent2"/>
              </a:solidFill>
            </a:endParaRP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1701800" y="5816600"/>
            <a:ext cx="2819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云形 1"/>
          <p:cNvSpPr/>
          <p:nvPr/>
        </p:nvSpPr>
        <p:spPr>
          <a:xfrm>
            <a:off x="4521200" y="4221088"/>
            <a:ext cx="3651200" cy="2520280"/>
          </a:xfrm>
          <a:prstGeom prst="clou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概念辨析： </a:t>
            </a:r>
            <a:r>
              <a:rPr lang="en-US" altLang="zh-CN" b="1" dirty="0"/>
              <a:t>k </a:t>
            </a:r>
            <a:r>
              <a:rPr lang="zh-CN" altLang="en-US" b="1" dirty="0"/>
              <a:t>阶子式、矩阵的子块、余子式、代数余子式</a:t>
            </a:r>
            <a:endParaRPr lang="zh-CN" altLang="en-US" b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 animBg="1"/>
      <p:bldP spid="2066" grpId="0" animBg="1"/>
      <p:bldP spid="2068" grpId="0" animBg="1" autoUpdateAnimBg="0"/>
      <p:bldP spid="2069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2051"/>
          <p:cNvGraphicFramePr>
            <a:graphicFrameLocks noChangeAspect="1"/>
          </p:cNvGraphicFramePr>
          <p:nvPr/>
        </p:nvGraphicFramePr>
        <p:xfrm>
          <a:off x="1016000" y="914400"/>
          <a:ext cx="7531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2" name="Equation" r:id="rId1" imgW="7531100" imgH="1003300" progId="Equation.3">
                  <p:embed/>
                </p:oleObj>
              </mc:Choice>
              <mc:Fallback>
                <p:oleObj name="Equation" r:id="rId1" imgW="7531100" imgH="10033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914400"/>
                        <a:ext cx="75311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2052"/>
          <p:cNvGraphicFramePr>
            <a:graphicFrameLocks noChangeAspect="1"/>
          </p:cNvGraphicFramePr>
          <p:nvPr/>
        </p:nvGraphicFramePr>
        <p:xfrm>
          <a:off x="1790700" y="2159000"/>
          <a:ext cx="1714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3" name="Equation" r:id="rId3" imgW="1714500" imgH="431800" progId="Equation.3">
                  <p:embed/>
                </p:oleObj>
              </mc:Choice>
              <mc:Fallback>
                <p:oleObj name="Equation" r:id="rId3" imgW="1714500" imgH="4318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159000"/>
                        <a:ext cx="1714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2053"/>
          <p:cNvGraphicFramePr>
            <a:graphicFrameLocks noChangeAspect="1"/>
          </p:cNvGraphicFramePr>
          <p:nvPr/>
        </p:nvGraphicFramePr>
        <p:xfrm>
          <a:off x="1676400" y="2743200"/>
          <a:ext cx="5245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4" name="Equation" r:id="rId5" imgW="5245100" imgH="1511300" progId="Equation.3">
                  <p:embed/>
                </p:oleObj>
              </mc:Choice>
              <mc:Fallback>
                <p:oleObj name="Equation" r:id="rId5" imgW="5245100" imgH="151130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5245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2054"/>
          <p:cNvGraphicFramePr>
            <a:graphicFrameLocks noChangeAspect="1"/>
          </p:cNvGraphicFramePr>
          <p:nvPr/>
        </p:nvGraphicFramePr>
        <p:xfrm>
          <a:off x="1714500" y="4330700"/>
          <a:ext cx="1409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5" name="Equation" r:id="rId7" imgW="1409700" imgH="469900" progId="Equation.3">
                  <p:embed/>
                </p:oleObj>
              </mc:Choice>
              <mc:Fallback>
                <p:oleObj name="Equation" r:id="rId7" imgW="1409700" imgH="46990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330700"/>
                        <a:ext cx="1409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2055"/>
          <p:cNvGraphicFramePr>
            <a:graphicFrameLocks noChangeAspect="1"/>
          </p:cNvGraphicFramePr>
          <p:nvPr/>
        </p:nvGraphicFramePr>
        <p:xfrm>
          <a:off x="1168400" y="4940300"/>
          <a:ext cx="71374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6" name="Equation" r:id="rId9" imgW="7137400" imgH="1003300" progId="Equation.3">
                  <p:embed/>
                </p:oleObj>
              </mc:Choice>
              <mc:Fallback>
                <p:oleObj name="Equation" r:id="rId9" imgW="7137400" imgH="1003300" progId="Equation.3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4940300"/>
                        <a:ext cx="71374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2056"/>
          <p:cNvGraphicFramePr>
            <a:graphicFrameLocks noChangeAspect="1"/>
          </p:cNvGraphicFramePr>
          <p:nvPr/>
        </p:nvGraphicFramePr>
        <p:xfrm>
          <a:off x="3276600" y="5562600"/>
          <a:ext cx="1981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7" name="Equation" r:id="rId11" imgW="1981200" imgH="393700" progId="Equation.3">
                  <p:embed/>
                </p:oleObj>
              </mc:Choice>
              <mc:Fallback>
                <p:oleObj name="Equation" r:id="rId11" imgW="1981200" imgH="393700" progId="Equation.3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562600"/>
                        <a:ext cx="1981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485900" y="965200"/>
          <a:ext cx="1409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9" name="Equation" r:id="rId1" imgW="1409700" imgH="469900" progId="Equation.3">
                  <p:embed/>
                </p:oleObj>
              </mc:Choice>
              <mc:Fallback>
                <p:oleObj name="Equation" r:id="rId1" imgW="14097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965200"/>
                        <a:ext cx="1409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/>
        </p:nvGraphicFramePr>
        <p:xfrm>
          <a:off x="1143000" y="1612900"/>
          <a:ext cx="732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0" name="Equation" r:id="rId3" imgW="9766300" imgH="596900" progId="Equation.3">
                  <p:embed/>
                </p:oleObj>
              </mc:Choice>
              <mc:Fallback>
                <p:oleObj name="Equation" r:id="rId3" imgW="9766300" imgH="596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12900"/>
                        <a:ext cx="732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1524000" y="2222500"/>
          <a:ext cx="607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1" name="Equation" r:id="rId5" imgW="8089900" imgH="596900" progId="Equation.3">
                  <p:embed/>
                </p:oleObj>
              </mc:Choice>
              <mc:Fallback>
                <p:oleObj name="Equation" r:id="rId5" imgW="8089900" imgH="596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22500"/>
                        <a:ext cx="607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/>
        </p:nvGraphicFramePr>
        <p:xfrm>
          <a:off x="3276600" y="990600"/>
          <a:ext cx="4508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2" name="Equation" r:id="rId7" imgW="4508500" imgH="457200" progId="Equation.3">
                  <p:embed/>
                </p:oleObj>
              </mc:Choice>
              <mc:Fallback>
                <p:oleObj name="Equation" r:id="rId7" imgW="45085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990600"/>
                        <a:ext cx="4508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7"/>
          <p:cNvGraphicFramePr>
            <a:graphicFrameLocks noChangeAspect="1"/>
          </p:cNvGraphicFramePr>
          <p:nvPr/>
        </p:nvGraphicFramePr>
        <p:xfrm>
          <a:off x="2514600" y="3429000"/>
          <a:ext cx="280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3" name="Equation" r:id="rId9" imgW="3746500" imgH="571500" progId="Equation.3">
                  <p:embed/>
                </p:oleObj>
              </mc:Choice>
              <mc:Fallback>
                <p:oleObj name="Equation" r:id="rId9" imgW="3746500" imgH="571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429000"/>
                        <a:ext cx="280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1066800" y="2844800"/>
          <a:ext cx="3187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4" name="Equation" r:id="rId11" imgW="4254500" imgH="571500" progId="Equation.3">
                  <p:embed/>
                </p:oleObj>
              </mc:Choice>
              <mc:Fallback>
                <p:oleObj name="Equation" r:id="rId11" imgW="4254500" imgH="571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44800"/>
                        <a:ext cx="3187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914400" y="4038600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        </a:t>
            </a:r>
            <a:r>
              <a:rPr lang="zh-CN" altLang="en-US" sz="2800" b="1">
                <a:solidFill>
                  <a:schemeClr val="bg2"/>
                </a:solidFill>
              </a:rPr>
              <a:t>经一次初等行变换矩阵的秩不变，即可知经有限次初等行变换矩阵的秩仍不变．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1079500" y="5270500"/>
          <a:ext cx="692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5" name="Equation" r:id="rId13" imgW="6921500" imgH="444500" progId="Equation.3">
                  <p:embed/>
                </p:oleObj>
              </mc:Choice>
              <mc:Fallback>
                <p:oleObj name="Equation" r:id="rId13" imgW="6921500" imgH="444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5270500"/>
                        <a:ext cx="692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1701800" y="990600"/>
          <a:ext cx="408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0" name="Equation" r:id="rId1" imgW="4089400" imgH="444500" progId="Equation.3">
                  <p:embed/>
                </p:oleObj>
              </mc:Choice>
              <mc:Fallback>
                <p:oleObj name="Equation" r:id="rId1" imgW="40894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990600"/>
                        <a:ext cx="408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952500" y="4432300"/>
          <a:ext cx="6972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1" name="Equation" r:id="rId3" imgW="6972300" imgH="977900" progId="Equation.3">
                  <p:embed/>
                </p:oleObj>
              </mc:Choice>
              <mc:Fallback>
                <p:oleObj name="Equation" r:id="rId3" imgW="69723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432300"/>
                        <a:ext cx="6972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1066800" y="1600200"/>
          <a:ext cx="445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2" name="Equation" r:id="rId5" imgW="4457700" imgH="469900" progId="Equation.3">
                  <p:embed/>
                </p:oleObj>
              </mc:Choice>
              <mc:Fallback>
                <p:oleObj name="Equation" r:id="rId5" imgW="44577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445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914400" y="2273300"/>
          <a:ext cx="3238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3" name="Equation" r:id="rId7" imgW="3238500" imgH="469900" progId="Equation.3">
                  <p:embed/>
                </p:oleObj>
              </mc:Choice>
              <mc:Fallback>
                <p:oleObj name="Equation" r:id="rId7" imgW="3238500" imgH="469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73300"/>
                        <a:ext cx="3238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/>
        </p:nvGraphicFramePr>
        <p:xfrm>
          <a:off x="990600" y="3035300"/>
          <a:ext cx="4902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4" name="Equation" r:id="rId9" imgW="4902200" imgH="469900" progId="Equation.3">
                  <p:embed/>
                </p:oleObj>
              </mc:Choice>
              <mc:Fallback>
                <p:oleObj name="Equation" r:id="rId9" imgW="4902200" imgH="469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35300"/>
                        <a:ext cx="4902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1447800" y="3733800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5" name="Equation" r:id="rId11" imgW="2603500" imgH="393700" progId="Equation.3">
                  <p:embed/>
                </p:oleObj>
              </mc:Choice>
              <mc:Fallback>
                <p:oleObj name="Equation" r:id="rId11" imgW="2603500" imgH="393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260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7239000" y="54102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证毕</a:t>
            </a:r>
            <a:endParaRPr lang="zh-CN" altLang="en-US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914400" y="838200"/>
            <a:ext cx="4489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ea typeface="黑体" panose="02010609060101010101" pitchFamily="2" charset="-122"/>
              </a:rPr>
              <a:t>初等变换求矩阵秩的方法：</a:t>
            </a:r>
            <a:endParaRPr lang="zh-CN" altLang="en-US" sz="2800" b="1">
              <a:solidFill>
                <a:schemeClr val="bg2"/>
              </a:solidFill>
              <a:ea typeface="黑体" panose="02010609060101010101" pitchFamily="2" charset="-122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914400" y="1492250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        </a:t>
            </a:r>
            <a:r>
              <a:rPr lang="zh-CN" altLang="en-US" sz="2800" b="1">
                <a:solidFill>
                  <a:schemeClr val="accent2"/>
                </a:solidFill>
              </a:rPr>
              <a:t>把矩阵用初等行变换变成为行阶梯形矩阵，行阶梯形矩阵中非零行的行数就是矩阵的秩</a:t>
            </a:r>
            <a:r>
              <a:rPr lang="en-US" altLang="zh-CN" sz="2800" b="1">
                <a:solidFill>
                  <a:schemeClr val="accent2"/>
                </a:solidFill>
              </a:rPr>
              <a:t>.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914400" y="3429000"/>
            <a:ext cx="100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ea typeface="黑体" panose="02010609060101010101" pitchFamily="2" charset="-122"/>
              </a:rPr>
              <a:t>4</a:t>
            </a:r>
            <a:endParaRPr lang="en-US" altLang="zh-CN" sz="2800" b="1">
              <a:solidFill>
                <a:schemeClr val="bg2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771650" y="2667000"/>
          <a:ext cx="67818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2" name="Equation" r:id="rId1" imgW="6781800" imgH="2603500" progId="Equation.3">
                  <p:embed/>
                </p:oleObj>
              </mc:Choice>
              <mc:Fallback>
                <p:oleObj name="Equation" r:id="rId1" imgW="6781800" imgH="2603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2667000"/>
                        <a:ext cx="6781800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1601788" y="5537200"/>
          <a:ext cx="617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3" name="Equation" r:id="rId3" imgW="6172200" imgH="406400" progId="Equation.3">
                  <p:embed/>
                </p:oleObj>
              </mc:Choice>
              <mc:Fallback>
                <p:oleObj name="Equation" r:id="rId3" imgW="6172200" imgH="40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5537200"/>
                        <a:ext cx="617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914400" y="55006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ea typeface="黑体" panose="02010609060101010101" pitchFamily="2" charset="-122"/>
              </a:rPr>
              <a:t>解</a:t>
            </a:r>
            <a:endParaRPr lang="zh-CN" altLang="en-US" sz="2800" b="1">
              <a:solidFill>
                <a:schemeClr val="bg2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6" grpId="0" autoUpdateAnimBg="0"/>
      <p:bldP spid="1332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320800" y="1003300"/>
          <a:ext cx="4394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9" name="Equation" r:id="rId1" imgW="4394200" imgH="2044700" progId="Equation.3">
                  <p:embed/>
                </p:oleObj>
              </mc:Choice>
              <mc:Fallback>
                <p:oleObj name="Equation" r:id="rId1" imgW="4394200" imgH="204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003300"/>
                        <a:ext cx="43942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2971800" y="3505200"/>
          <a:ext cx="3670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0" name="Equation" r:id="rId3" imgW="3670300" imgH="2044700" progId="Equation.3">
                  <p:embed/>
                </p:oleObj>
              </mc:Choice>
              <mc:Fallback>
                <p:oleObj name="Equation" r:id="rId3" imgW="3670300" imgH="2044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05200"/>
                        <a:ext cx="36703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8" name="Group 22"/>
          <p:cNvGrpSpPr/>
          <p:nvPr/>
        </p:nvGrpSpPr>
        <p:grpSpPr bwMode="auto">
          <a:xfrm>
            <a:off x="2273300" y="1193800"/>
            <a:ext cx="3619500" cy="1625600"/>
            <a:chOff x="1432" y="752"/>
            <a:chExt cx="2280" cy="1024"/>
          </a:xfrm>
        </p:grpSpPr>
        <p:sp>
          <p:nvSpPr>
            <p:cNvPr id="14350" name="Arc 14"/>
            <p:cNvSpPr/>
            <p:nvPr/>
          </p:nvSpPr>
          <p:spPr bwMode="auto">
            <a:xfrm>
              <a:off x="3472" y="754"/>
              <a:ext cx="240" cy="102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749"/>
                <a:gd name="T2" fmla="*/ 4390 w 21600"/>
                <a:gd name="T3" fmla="*/ 42749 h 42749"/>
                <a:gd name="T4" fmla="*/ 0 w 21600"/>
                <a:gd name="T5" fmla="*/ 21600 h 4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74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837"/>
                    <a:pt x="14413" y="40668"/>
                    <a:pt x="4390" y="42749"/>
                  </a:cubicBezTo>
                </a:path>
                <a:path w="21600" h="4274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837"/>
                    <a:pt x="14413" y="40668"/>
                    <a:pt x="4390" y="4274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>
              <a:off x="1432" y="752"/>
              <a:ext cx="196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3" name="Line 17"/>
            <p:cNvSpPr>
              <a:spLocks noChangeShapeType="1"/>
            </p:cNvSpPr>
            <p:nvPr/>
          </p:nvSpPr>
          <p:spPr bwMode="auto">
            <a:xfrm>
              <a:off x="1440" y="1776"/>
              <a:ext cx="196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365" name="Group 29"/>
          <p:cNvGrpSpPr/>
          <p:nvPr/>
        </p:nvGrpSpPr>
        <p:grpSpPr bwMode="auto">
          <a:xfrm>
            <a:off x="3200400" y="4251325"/>
            <a:ext cx="3581400" cy="1082675"/>
            <a:chOff x="2016" y="2678"/>
            <a:chExt cx="2256" cy="682"/>
          </a:xfrm>
        </p:grpSpPr>
        <p:sp>
          <p:nvSpPr>
            <p:cNvPr id="14360" name="Arc 24"/>
            <p:cNvSpPr/>
            <p:nvPr/>
          </p:nvSpPr>
          <p:spPr bwMode="auto">
            <a:xfrm>
              <a:off x="4080" y="2678"/>
              <a:ext cx="192" cy="63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831"/>
                <a:gd name="T2" fmla="*/ 3974 w 21600"/>
                <a:gd name="T3" fmla="*/ 42831 h 42831"/>
                <a:gd name="T4" fmla="*/ 0 w 21600"/>
                <a:gd name="T5" fmla="*/ 21600 h 42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83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996"/>
                    <a:pt x="14193" y="40918"/>
                    <a:pt x="3974" y="42831"/>
                  </a:cubicBezTo>
                </a:path>
                <a:path w="21600" h="4283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996"/>
                    <a:pt x="14193" y="40918"/>
                    <a:pt x="3974" y="4283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>
              <a:off x="2016" y="3360"/>
              <a:ext cx="196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369" name="Group 33"/>
          <p:cNvGrpSpPr/>
          <p:nvPr/>
        </p:nvGrpSpPr>
        <p:grpSpPr bwMode="auto">
          <a:xfrm>
            <a:off x="1600200" y="4000500"/>
            <a:ext cx="1041400" cy="558800"/>
            <a:chOff x="1008" y="2520"/>
            <a:chExt cx="656" cy="352"/>
          </a:xfrm>
        </p:grpSpPr>
        <p:graphicFrame>
          <p:nvGraphicFramePr>
            <p:cNvPr id="14356" name="Object 20"/>
            <p:cNvGraphicFramePr>
              <a:graphicFrameLocks noChangeAspect="1"/>
            </p:cNvGraphicFramePr>
            <p:nvPr/>
          </p:nvGraphicFramePr>
          <p:xfrm>
            <a:off x="1008" y="2520"/>
            <a:ext cx="6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61" name="Equation" r:id="rId5" imgW="1040765" imgH="419100" progId="Equation.3">
                    <p:embed/>
                  </p:oleObj>
                </mc:Choice>
                <mc:Fallback>
                  <p:oleObj name="Equation" r:id="rId5" imgW="1040765" imgH="4191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520"/>
                          <a:ext cx="65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8" name="Freeform 32"/>
            <p:cNvSpPr/>
            <p:nvPr/>
          </p:nvSpPr>
          <p:spPr bwMode="auto">
            <a:xfrm rot="374069">
              <a:off x="1024" y="2824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1026"/>
          <p:cNvGraphicFramePr>
            <a:graphicFrameLocks noChangeAspect="1"/>
          </p:cNvGraphicFramePr>
          <p:nvPr/>
        </p:nvGraphicFramePr>
        <p:xfrm>
          <a:off x="1320800" y="1003300"/>
          <a:ext cx="4394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3" name="Equation" r:id="rId1" imgW="4394200" imgH="2044700" progId="Equation.3">
                  <p:embed/>
                </p:oleObj>
              </mc:Choice>
              <mc:Fallback>
                <p:oleObj name="Equation" r:id="rId1" imgW="4394200" imgH="20447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003300"/>
                        <a:ext cx="43942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1030"/>
          <p:cNvGraphicFramePr>
            <a:graphicFrameLocks noChangeAspect="1"/>
          </p:cNvGraphicFramePr>
          <p:nvPr/>
        </p:nvGraphicFramePr>
        <p:xfrm>
          <a:off x="2971800" y="3505200"/>
          <a:ext cx="3670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84" name="Equation" r:id="rId3" imgW="3670300" imgH="2044700" progId="Equation.3">
                  <p:embed/>
                </p:oleObj>
              </mc:Choice>
              <mc:Fallback>
                <p:oleObj name="Equation" r:id="rId3" imgW="3670300" imgH="20447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505200"/>
                        <a:ext cx="36703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23" name="Group 1039"/>
          <p:cNvGrpSpPr/>
          <p:nvPr/>
        </p:nvGrpSpPr>
        <p:grpSpPr bwMode="auto">
          <a:xfrm>
            <a:off x="3200400" y="3711575"/>
            <a:ext cx="3581400" cy="1622425"/>
            <a:chOff x="2016" y="2338"/>
            <a:chExt cx="2256" cy="1022"/>
          </a:xfrm>
        </p:grpSpPr>
        <p:sp>
          <p:nvSpPr>
            <p:cNvPr id="43017" name="Arc 1033"/>
            <p:cNvSpPr/>
            <p:nvPr/>
          </p:nvSpPr>
          <p:spPr bwMode="auto">
            <a:xfrm>
              <a:off x="4032" y="2338"/>
              <a:ext cx="240" cy="102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749"/>
                <a:gd name="T2" fmla="*/ 4390 w 21600"/>
                <a:gd name="T3" fmla="*/ 42749 h 42749"/>
                <a:gd name="T4" fmla="*/ 0 w 21600"/>
                <a:gd name="T5" fmla="*/ 21600 h 4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74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837"/>
                    <a:pt x="14413" y="40668"/>
                    <a:pt x="4390" y="42749"/>
                  </a:cubicBezTo>
                </a:path>
                <a:path w="21600" h="4274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837"/>
                    <a:pt x="14413" y="40668"/>
                    <a:pt x="4390" y="4274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18" name="Arc 1034"/>
            <p:cNvSpPr/>
            <p:nvPr/>
          </p:nvSpPr>
          <p:spPr bwMode="auto">
            <a:xfrm>
              <a:off x="4032" y="2342"/>
              <a:ext cx="192" cy="63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831"/>
                <a:gd name="T2" fmla="*/ 3974 w 21600"/>
                <a:gd name="T3" fmla="*/ 42831 h 42831"/>
                <a:gd name="T4" fmla="*/ 0 w 21600"/>
                <a:gd name="T5" fmla="*/ 21600 h 42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83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996"/>
                    <a:pt x="14193" y="40918"/>
                    <a:pt x="3974" y="42831"/>
                  </a:cubicBezTo>
                </a:path>
                <a:path w="21600" h="4283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996"/>
                    <a:pt x="14193" y="40918"/>
                    <a:pt x="3974" y="4283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2" name="Line 1038"/>
            <p:cNvSpPr>
              <a:spLocks noChangeShapeType="1"/>
            </p:cNvSpPr>
            <p:nvPr/>
          </p:nvSpPr>
          <p:spPr bwMode="auto">
            <a:xfrm>
              <a:off x="2016" y="2352"/>
              <a:ext cx="196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3030" name="Group 1046"/>
          <p:cNvGrpSpPr/>
          <p:nvPr/>
        </p:nvGrpSpPr>
        <p:grpSpPr bwMode="auto">
          <a:xfrm>
            <a:off x="1600200" y="3975100"/>
            <a:ext cx="1041400" cy="977900"/>
            <a:chOff x="1008" y="2504"/>
            <a:chExt cx="656" cy="616"/>
          </a:xfrm>
        </p:grpSpPr>
        <p:graphicFrame>
          <p:nvGraphicFramePr>
            <p:cNvPr id="43015" name="Object 1031"/>
            <p:cNvGraphicFramePr>
              <a:graphicFrameLocks noChangeAspect="1"/>
            </p:cNvGraphicFramePr>
            <p:nvPr/>
          </p:nvGraphicFramePr>
          <p:xfrm>
            <a:off x="1008" y="2504"/>
            <a:ext cx="656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5" name="Equation" r:id="rId5" imgW="1041400" imgH="977900" progId="Equation.3">
                    <p:embed/>
                  </p:oleObj>
                </mc:Choice>
                <mc:Fallback>
                  <p:oleObj name="Equation" r:id="rId5" imgW="1041400" imgH="977900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504"/>
                          <a:ext cx="656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26" name="Freeform 1042"/>
            <p:cNvSpPr/>
            <p:nvPr/>
          </p:nvSpPr>
          <p:spPr bwMode="auto">
            <a:xfrm rot="374069">
              <a:off x="1008" y="2832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2895600" y="3505200"/>
          <a:ext cx="4064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0" name="Equation" r:id="rId1" imgW="4064000" imgH="2044700" progId="Equation.3">
                  <p:embed/>
                </p:oleObj>
              </mc:Choice>
              <mc:Fallback>
                <p:oleObj name="Equation" r:id="rId1" imgW="4064000" imgH="2044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05200"/>
                        <a:ext cx="40640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1320800" y="1003300"/>
          <a:ext cx="4394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1" name="Equation" r:id="rId3" imgW="4394200" imgH="2044700" progId="Equation.3">
                  <p:embed/>
                </p:oleObj>
              </mc:Choice>
              <mc:Fallback>
                <p:oleObj name="Equation" r:id="rId3" imgW="4394200" imgH="2044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003300"/>
                        <a:ext cx="43942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10" name="Group 26"/>
          <p:cNvGrpSpPr/>
          <p:nvPr/>
        </p:nvGrpSpPr>
        <p:grpSpPr bwMode="auto">
          <a:xfrm>
            <a:off x="3200400" y="4267200"/>
            <a:ext cx="3873500" cy="1041400"/>
            <a:chOff x="2016" y="2688"/>
            <a:chExt cx="2440" cy="656"/>
          </a:xfrm>
        </p:grpSpPr>
        <p:sp>
          <p:nvSpPr>
            <p:cNvPr id="42007" name="Arc 23"/>
            <p:cNvSpPr/>
            <p:nvPr/>
          </p:nvSpPr>
          <p:spPr bwMode="auto">
            <a:xfrm>
              <a:off x="4248" y="2714"/>
              <a:ext cx="96" cy="30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749"/>
                <a:gd name="T2" fmla="*/ 4390 w 21600"/>
                <a:gd name="T3" fmla="*/ 42749 h 42749"/>
                <a:gd name="T4" fmla="*/ 0 w 21600"/>
                <a:gd name="T5" fmla="*/ 21600 h 4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74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837"/>
                    <a:pt x="14413" y="40668"/>
                    <a:pt x="4390" y="42749"/>
                  </a:cubicBezTo>
                </a:path>
                <a:path w="21600" h="4274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837"/>
                    <a:pt x="14413" y="40668"/>
                    <a:pt x="4390" y="4274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8" name="Arc 24"/>
            <p:cNvSpPr/>
            <p:nvPr/>
          </p:nvSpPr>
          <p:spPr bwMode="auto">
            <a:xfrm>
              <a:off x="4264" y="2710"/>
              <a:ext cx="192" cy="63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831"/>
                <a:gd name="T2" fmla="*/ 3974 w 21600"/>
                <a:gd name="T3" fmla="*/ 42831 h 42831"/>
                <a:gd name="T4" fmla="*/ 0 w 21600"/>
                <a:gd name="T5" fmla="*/ 21600 h 428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83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996"/>
                    <a:pt x="14193" y="40918"/>
                    <a:pt x="3974" y="42831"/>
                  </a:cubicBezTo>
                </a:path>
                <a:path w="21600" h="4283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996"/>
                    <a:pt x="14193" y="40918"/>
                    <a:pt x="3974" y="4283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9" name="Line 25"/>
            <p:cNvSpPr>
              <a:spLocks noChangeShapeType="1"/>
            </p:cNvSpPr>
            <p:nvPr/>
          </p:nvSpPr>
          <p:spPr bwMode="auto">
            <a:xfrm>
              <a:off x="2016" y="2688"/>
              <a:ext cx="220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2012" name="Group 28"/>
          <p:cNvGrpSpPr/>
          <p:nvPr/>
        </p:nvGrpSpPr>
        <p:grpSpPr bwMode="auto">
          <a:xfrm>
            <a:off x="1524000" y="3429000"/>
            <a:ext cx="1041400" cy="2133600"/>
            <a:chOff x="960" y="2160"/>
            <a:chExt cx="656" cy="1344"/>
          </a:xfrm>
        </p:grpSpPr>
        <p:graphicFrame>
          <p:nvGraphicFramePr>
            <p:cNvPr id="41987" name="Object 3"/>
            <p:cNvGraphicFramePr>
              <a:graphicFrameLocks noChangeAspect="1"/>
            </p:cNvGraphicFramePr>
            <p:nvPr/>
          </p:nvGraphicFramePr>
          <p:xfrm>
            <a:off x="960" y="2160"/>
            <a:ext cx="656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22" name="Equation" r:id="rId5" imgW="1041400" imgH="977900" progId="Equation.3">
                    <p:embed/>
                  </p:oleObj>
                </mc:Choice>
                <mc:Fallback>
                  <p:oleObj name="Equation" r:id="rId5" imgW="1041400" imgH="977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160"/>
                          <a:ext cx="656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88" name="Object 4"/>
            <p:cNvGraphicFramePr>
              <a:graphicFrameLocks noChangeAspect="1"/>
            </p:cNvGraphicFramePr>
            <p:nvPr/>
          </p:nvGraphicFramePr>
          <p:xfrm>
            <a:off x="964" y="2888"/>
            <a:ext cx="640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23" name="Equation" r:id="rId7" imgW="1016000" imgH="977900" progId="Equation.3">
                    <p:embed/>
                  </p:oleObj>
                </mc:Choice>
                <mc:Fallback>
                  <p:oleObj name="Equation" r:id="rId7" imgW="1016000" imgH="9779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4" y="2888"/>
                          <a:ext cx="640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1" name="Freeform 27"/>
            <p:cNvSpPr/>
            <p:nvPr/>
          </p:nvSpPr>
          <p:spPr bwMode="auto">
            <a:xfrm rot="374069">
              <a:off x="960" y="2808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971800" y="927100"/>
          <a:ext cx="3746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0" name="Equation" r:id="rId1" imgW="3746500" imgH="2044700" progId="Equation.3">
                  <p:embed/>
                </p:oleObj>
              </mc:Choice>
              <mc:Fallback>
                <p:oleObj name="Equation" r:id="rId1" imgW="3746500" imgH="2044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927100"/>
                        <a:ext cx="37465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2971800" y="3276600"/>
          <a:ext cx="3746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1" name="Equation" r:id="rId3" imgW="3746500" imgH="2044700" progId="Equation.3">
                  <p:embed/>
                </p:oleObj>
              </mc:Choice>
              <mc:Fallback>
                <p:oleObj name="Equation" r:id="rId3" imgW="3746500" imgH="2044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276600"/>
                        <a:ext cx="37465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976313" y="5532438"/>
            <a:ext cx="5257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</a:rPr>
              <a:t>由阶梯形矩阵有三个非零行可知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6324600" y="5638800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72" name="Equation" r:id="rId5" imgW="1447165" imgH="393700" progId="Equation.3">
                  <p:embed/>
                </p:oleObj>
              </mc:Choice>
              <mc:Fallback>
                <p:oleObj name="Equation" r:id="rId5" imgW="1447165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638800"/>
                        <a:ext cx="1447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81" name="Group 21"/>
          <p:cNvGrpSpPr/>
          <p:nvPr/>
        </p:nvGrpSpPr>
        <p:grpSpPr bwMode="auto">
          <a:xfrm>
            <a:off x="3086100" y="2209800"/>
            <a:ext cx="3695700" cy="485775"/>
            <a:chOff x="2040" y="1392"/>
            <a:chExt cx="2328" cy="306"/>
          </a:xfrm>
        </p:grpSpPr>
        <p:sp>
          <p:nvSpPr>
            <p:cNvPr id="15378" name="Arc 18"/>
            <p:cNvSpPr/>
            <p:nvPr/>
          </p:nvSpPr>
          <p:spPr bwMode="auto">
            <a:xfrm>
              <a:off x="4257" y="1393"/>
              <a:ext cx="111" cy="305"/>
            </a:xfrm>
            <a:custGeom>
              <a:avLst/>
              <a:gdLst>
                <a:gd name="G0" fmla="+- 3419 0 0"/>
                <a:gd name="G1" fmla="+- 21600 0 0"/>
                <a:gd name="G2" fmla="+- 21600 0 0"/>
                <a:gd name="T0" fmla="*/ 3419 w 25019"/>
                <a:gd name="T1" fmla="*/ 0 h 43200"/>
                <a:gd name="T2" fmla="*/ 0 w 25019"/>
                <a:gd name="T3" fmla="*/ 42928 h 43200"/>
                <a:gd name="T4" fmla="*/ 3419 w 25019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019" h="43200" fill="none" extrusionOk="0">
                  <a:moveTo>
                    <a:pt x="3418" y="0"/>
                  </a:moveTo>
                  <a:cubicBezTo>
                    <a:pt x="15348" y="0"/>
                    <a:pt x="25019" y="9670"/>
                    <a:pt x="25019" y="21600"/>
                  </a:cubicBezTo>
                  <a:cubicBezTo>
                    <a:pt x="25019" y="33529"/>
                    <a:pt x="15348" y="43200"/>
                    <a:pt x="3419" y="43200"/>
                  </a:cubicBezTo>
                  <a:cubicBezTo>
                    <a:pt x="2273" y="43200"/>
                    <a:pt x="1130" y="43108"/>
                    <a:pt x="0" y="42927"/>
                  </a:cubicBezTo>
                </a:path>
                <a:path w="25019" h="43200" stroke="0" extrusionOk="0">
                  <a:moveTo>
                    <a:pt x="3418" y="0"/>
                  </a:moveTo>
                  <a:cubicBezTo>
                    <a:pt x="15348" y="0"/>
                    <a:pt x="25019" y="9670"/>
                    <a:pt x="25019" y="21600"/>
                  </a:cubicBezTo>
                  <a:cubicBezTo>
                    <a:pt x="25019" y="33529"/>
                    <a:pt x="15348" y="43200"/>
                    <a:pt x="3419" y="43200"/>
                  </a:cubicBezTo>
                  <a:cubicBezTo>
                    <a:pt x="2273" y="43200"/>
                    <a:pt x="1130" y="43108"/>
                    <a:pt x="0" y="42927"/>
                  </a:cubicBezTo>
                  <a:lnTo>
                    <a:pt x="3419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>
              <a:off x="2040" y="1392"/>
              <a:ext cx="2208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386" name="Group 26"/>
          <p:cNvGrpSpPr/>
          <p:nvPr/>
        </p:nvGrpSpPr>
        <p:grpSpPr bwMode="auto">
          <a:xfrm>
            <a:off x="1752600" y="1397000"/>
            <a:ext cx="1041400" cy="1079500"/>
            <a:chOff x="1104" y="880"/>
            <a:chExt cx="656" cy="680"/>
          </a:xfrm>
        </p:grpSpPr>
        <p:graphicFrame>
          <p:nvGraphicFramePr>
            <p:cNvPr id="15363" name="Object 3"/>
            <p:cNvGraphicFramePr>
              <a:graphicFrameLocks noChangeAspect="1"/>
            </p:cNvGraphicFramePr>
            <p:nvPr/>
          </p:nvGraphicFramePr>
          <p:xfrm>
            <a:off x="1104" y="880"/>
            <a:ext cx="65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73" name="Equation" r:id="rId7" imgW="1040765" imgH="431800" progId="Equation.3">
                    <p:embed/>
                  </p:oleObj>
                </mc:Choice>
                <mc:Fallback>
                  <p:oleObj name="Equation" r:id="rId7" imgW="1040765" imgH="4318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880"/>
                          <a:ext cx="65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4" name="Object 4"/>
            <p:cNvGraphicFramePr>
              <a:graphicFrameLocks noChangeAspect="1"/>
            </p:cNvGraphicFramePr>
            <p:nvPr/>
          </p:nvGraphicFramePr>
          <p:xfrm>
            <a:off x="1104" y="1296"/>
            <a:ext cx="64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74" name="Equation" r:id="rId9" imgW="1028700" imgH="419100" progId="Equation.3">
                    <p:embed/>
                  </p:oleObj>
                </mc:Choice>
                <mc:Fallback>
                  <p:oleObj name="Equation" r:id="rId9" imgW="1028700" imgH="4191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296"/>
                          <a:ext cx="64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3" name="Freeform 23"/>
            <p:cNvSpPr/>
            <p:nvPr/>
          </p:nvSpPr>
          <p:spPr bwMode="auto">
            <a:xfrm rot="374069">
              <a:off x="1104" y="1200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385" name="Group 25"/>
          <p:cNvGrpSpPr/>
          <p:nvPr/>
        </p:nvGrpSpPr>
        <p:grpSpPr bwMode="auto">
          <a:xfrm>
            <a:off x="1676400" y="3835400"/>
            <a:ext cx="990600" cy="584200"/>
            <a:chOff x="1056" y="2416"/>
            <a:chExt cx="624" cy="368"/>
          </a:xfrm>
        </p:grpSpPr>
        <p:graphicFrame>
          <p:nvGraphicFramePr>
            <p:cNvPr id="15367" name="Object 7"/>
            <p:cNvGraphicFramePr>
              <a:graphicFrameLocks noChangeAspect="1"/>
            </p:cNvGraphicFramePr>
            <p:nvPr/>
          </p:nvGraphicFramePr>
          <p:xfrm>
            <a:off x="1104" y="2416"/>
            <a:ext cx="5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75" name="Equation" r:id="rId11" imgW="850265" imgH="431800" progId="Equation.3">
                    <p:embed/>
                  </p:oleObj>
                </mc:Choice>
                <mc:Fallback>
                  <p:oleObj name="Equation" r:id="rId11" imgW="850265" imgH="431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416"/>
                          <a:ext cx="5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4" name="Freeform 24"/>
            <p:cNvSpPr/>
            <p:nvPr/>
          </p:nvSpPr>
          <p:spPr bwMode="auto">
            <a:xfrm rot="374069">
              <a:off x="1056" y="2736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524000" y="850900"/>
          <a:ext cx="424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3" name="Equation" r:id="rId1" imgW="4241800" imgH="444500" progId="Equation.3">
                  <p:embed/>
                </p:oleObj>
              </mc:Choice>
              <mc:Fallback>
                <p:oleObj name="Equation" r:id="rId1" imgW="4241800" imgH="444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850900"/>
                        <a:ext cx="424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143000" y="1435100"/>
          <a:ext cx="227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4" name="Equation" r:id="rId3" imgW="2273300" imgH="393700" progId="Equation.3">
                  <p:embed/>
                </p:oleObj>
              </mc:Choice>
              <mc:Fallback>
                <p:oleObj name="Equation" r:id="rId3" imgW="22733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35100"/>
                        <a:ext cx="227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441700" y="1422400"/>
          <a:ext cx="501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5" name="Equation" r:id="rId5" imgW="4699000" imgH="393700" progId="Equation.3">
                  <p:embed/>
                </p:oleObj>
              </mc:Choice>
              <mc:Fallback>
                <p:oleObj name="Equation" r:id="rId5" imgW="46990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1422400"/>
                        <a:ext cx="5016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1" name="Group 17"/>
          <p:cNvGrpSpPr/>
          <p:nvPr/>
        </p:nvGrpSpPr>
        <p:grpSpPr bwMode="auto">
          <a:xfrm>
            <a:off x="1085850" y="2006600"/>
            <a:ext cx="5543550" cy="482600"/>
            <a:chOff x="684" y="1264"/>
            <a:chExt cx="3492" cy="304"/>
          </a:xfrm>
        </p:grpSpPr>
        <p:graphicFrame>
          <p:nvGraphicFramePr>
            <p:cNvPr id="16389" name="Object 5"/>
            <p:cNvGraphicFramePr>
              <a:graphicFrameLocks noChangeAspect="1"/>
            </p:cNvGraphicFramePr>
            <p:nvPr/>
          </p:nvGraphicFramePr>
          <p:xfrm>
            <a:off x="684" y="1284"/>
            <a:ext cx="17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36" name="Equation" r:id="rId7" imgW="2819400" imgH="431800" progId="Equation.3">
                    <p:embed/>
                  </p:oleObj>
                </mc:Choice>
                <mc:Fallback>
                  <p:oleObj name="Equation" r:id="rId7" imgW="2819400" imgH="431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4" y="1284"/>
                          <a:ext cx="17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Object 6"/>
            <p:cNvGraphicFramePr>
              <a:graphicFrameLocks noChangeAspect="1"/>
            </p:cNvGraphicFramePr>
            <p:nvPr/>
          </p:nvGraphicFramePr>
          <p:xfrm>
            <a:off x="2520" y="1264"/>
            <a:ext cx="165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37" name="Equation" r:id="rId9" imgW="2628900" imgH="482600" progId="Equation.3">
                    <p:embed/>
                  </p:oleObj>
                </mc:Choice>
                <mc:Fallback>
                  <p:oleObj name="Equation" r:id="rId9" imgW="2628900" imgH="482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0" y="1264"/>
                          <a:ext cx="165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3" name="Object 9"/>
          <p:cNvGraphicFramePr>
            <a:graphicFrameLocks noChangeAspect="1"/>
          </p:cNvGraphicFramePr>
          <p:nvPr/>
        </p:nvGraphicFramePr>
        <p:xfrm>
          <a:off x="1054100" y="3200400"/>
          <a:ext cx="7251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8" name="Equation" r:id="rId11" imgW="7251700" imgH="952500" progId="Equation.3">
                  <p:embed/>
                </p:oleObj>
              </mc:Choice>
              <mc:Fallback>
                <p:oleObj name="Equation" r:id="rId11" imgW="7251700" imgH="952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200400"/>
                        <a:ext cx="7251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1371600" y="2667000"/>
          <a:ext cx="3911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9" name="Equation" r:id="rId13" imgW="3911600" imgH="406400" progId="Equation.3">
                  <p:embed/>
                </p:oleObj>
              </mc:Choice>
              <mc:Fallback>
                <p:oleObj name="Equation" r:id="rId13" imgW="3911600" imgH="406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67000"/>
                        <a:ext cx="3911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 noChangeAspect="1"/>
          </p:cNvGraphicFramePr>
          <p:nvPr/>
        </p:nvGraphicFramePr>
        <p:xfrm>
          <a:off x="3429000" y="3962400"/>
          <a:ext cx="2095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0" name="Equation" r:id="rId15" imgW="2095500" imgH="2044700" progId="Equation.3">
                  <p:embed/>
                </p:oleObj>
              </mc:Choice>
              <mc:Fallback>
                <p:oleObj name="Equation" r:id="rId15" imgW="2095500" imgH="2044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962400"/>
                        <a:ext cx="20955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6165850" y="5016500"/>
          <a:ext cx="200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1" name="Equation" r:id="rId17" imgW="2005965" imgH="393700" progId="Equation.3">
                  <p:embed/>
                </p:oleObj>
              </mc:Choice>
              <mc:Fallback>
                <p:oleObj name="Equation" r:id="rId17" imgW="2005965" imgH="393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5016500"/>
                        <a:ext cx="200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8"/>
          <p:cNvGraphicFramePr>
            <a:graphicFrameLocks noChangeAspect="1"/>
          </p:cNvGraphicFramePr>
          <p:nvPr/>
        </p:nvGraphicFramePr>
        <p:xfrm>
          <a:off x="2008188" y="609600"/>
          <a:ext cx="49514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0" name="Equation" r:id="rId1" imgW="2476500" imgH="927100" progId="Equation.DSMT4">
                  <p:embed/>
                </p:oleObj>
              </mc:Choice>
              <mc:Fallback>
                <p:oleObj name="Equation" r:id="rId1" imgW="2476500" imgH="927100" progId="Equation.DSMT4">
                  <p:embed/>
                  <p:pic>
                    <p:nvPicPr>
                      <p:cNvPr id="0" name="图片 768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609600"/>
                        <a:ext cx="49514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5613" y="2674938"/>
            <a:ext cx="8148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i="1">
                <a:solidFill>
                  <a:srgbClr val="000000"/>
                </a:solidFill>
                <a:latin typeface="Times New Roman" panose="02020603050405020304" charset="0"/>
              </a:rPr>
              <a:t>R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charset="0"/>
              </a:rPr>
              <a:t>(</a:t>
            </a:r>
            <a:r>
              <a:rPr lang="zh-CN" altLang="zh-CN" sz="2400" i="1">
                <a:solidFill>
                  <a:srgbClr val="000000"/>
                </a:solidFill>
                <a:latin typeface="Times New Roman" panose="02020603050405020304" charset="0"/>
              </a:rPr>
              <a:t>A</a:t>
            </a:r>
            <a:r>
              <a:rPr lang="zh-CN" altLang="zh-CN" sz="2400" baseline="-25000">
                <a:solidFill>
                  <a:srgbClr val="000000"/>
                </a:solidFill>
                <a:latin typeface="Times New Roman" panose="02020603050405020304" charset="0"/>
              </a:rPr>
              <a:t>0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charset="0"/>
              </a:rPr>
              <a:t>) = 3，计算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zh-CN" altLang="zh-CN" sz="2400" i="1">
                <a:solidFill>
                  <a:srgbClr val="000000"/>
                </a:solidFill>
                <a:latin typeface="Times New Roman" panose="02020603050405020304" charset="0"/>
              </a:rPr>
              <a:t>A</a:t>
            </a:r>
            <a:r>
              <a:rPr lang="zh-CN" altLang="zh-CN" sz="2400" baseline="-25000">
                <a:solidFill>
                  <a:srgbClr val="000000"/>
                </a:solidFill>
                <a:latin typeface="Times New Roman" panose="02020603050405020304" charset="0"/>
              </a:rPr>
              <a:t>0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charset="0"/>
              </a:rPr>
              <a:t>的前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3 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charset="0"/>
              </a:rPr>
              <a:t>行构成的子式</a:t>
            </a: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pSp>
        <p:nvGrpSpPr>
          <p:cNvPr id="2" name="Group 29"/>
          <p:cNvGrpSpPr/>
          <p:nvPr/>
        </p:nvGrpSpPr>
        <p:grpSpPr bwMode="auto">
          <a:xfrm>
            <a:off x="4640263" y="1092200"/>
            <a:ext cx="1595437" cy="863600"/>
            <a:chOff x="2923" y="3312"/>
            <a:chExt cx="1005" cy="544"/>
          </a:xfrm>
        </p:grpSpPr>
        <p:sp>
          <p:nvSpPr>
            <p:cNvPr id="26631" name="Line 30"/>
            <p:cNvSpPr>
              <a:spLocks noChangeShapeType="1"/>
            </p:cNvSpPr>
            <p:nvPr/>
          </p:nvSpPr>
          <p:spPr bwMode="auto">
            <a:xfrm>
              <a:off x="2923" y="3312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2" name="Line 31"/>
            <p:cNvSpPr>
              <a:spLocks noChangeShapeType="1"/>
            </p:cNvSpPr>
            <p:nvPr/>
          </p:nvSpPr>
          <p:spPr bwMode="auto">
            <a:xfrm>
              <a:off x="3231" y="3312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3" name="Line 32"/>
            <p:cNvSpPr>
              <a:spLocks noChangeShapeType="1"/>
            </p:cNvSpPr>
            <p:nvPr/>
          </p:nvSpPr>
          <p:spPr bwMode="auto">
            <a:xfrm>
              <a:off x="3231" y="3584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4" name="Line 33"/>
            <p:cNvSpPr>
              <a:spLocks noChangeShapeType="1"/>
            </p:cNvSpPr>
            <p:nvPr/>
          </p:nvSpPr>
          <p:spPr bwMode="auto">
            <a:xfrm>
              <a:off x="3543" y="3584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35" name="Line 34"/>
            <p:cNvSpPr>
              <a:spLocks noChangeShapeType="1"/>
            </p:cNvSpPr>
            <p:nvPr/>
          </p:nvSpPr>
          <p:spPr bwMode="auto">
            <a:xfrm>
              <a:off x="3543" y="3856"/>
              <a:ext cx="38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4851" name="Object 35"/>
          <p:cNvGraphicFramePr>
            <a:graphicFrameLocks noChangeAspect="1"/>
          </p:cNvGraphicFramePr>
          <p:nvPr/>
        </p:nvGraphicFramePr>
        <p:xfrm>
          <a:off x="1690688" y="3343275"/>
          <a:ext cx="56880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21" name="Equation" r:id="rId3" imgW="2844800" imgH="698500" progId="Equation.DSMT4">
                  <p:embed/>
                </p:oleObj>
              </mc:Choice>
              <mc:Fallback>
                <p:oleObj name="Equation" r:id="rId3" imgW="2844800" imgH="698500" progId="Equation.DSMT4">
                  <p:embed/>
                  <p:pic>
                    <p:nvPicPr>
                      <p:cNvPr id="0" name="图片 768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3343275"/>
                        <a:ext cx="5688012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455613" y="4953000"/>
            <a:ext cx="8148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</a:rPr>
              <a:t>因此这就是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A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</a:rPr>
              <a:t>的一个最高阶非零子式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charset="0"/>
              </a:rPr>
              <a:t>．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34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12725" y="2338388"/>
            <a:ext cx="420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charset="0"/>
              </a:rPr>
              <a:t>与元素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a</a:t>
            </a:r>
            <a:r>
              <a:rPr kumimoji="1" lang="en-US" altLang="zh-CN" sz="2400" baseline="-25000">
                <a:solidFill>
                  <a:srgbClr val="000000"/>
                </a:solidFill>
                <a:latin typeface="Times New Roman" panose="02020603050405020304" charset="0"/>
              </a:rPr>
              <a:t>12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charset="0"/>
              </a:rPr>
              <a:t>相对应的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charset="0"/>
              </a:rPr>
              <a:t>余子式</a:t>
            </a:r>
            <a:endParaRPr kumimoji="1" lang="zh-CN" altLang="en-US" sz="240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1412875" y="781050"/>
            <a:ext cx="1739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176463" y="652463"/>
            <a:ext cx="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271588" y="3038475"/>
          <a:ext cx="20304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0" name="Equation" r:id="rId1" imgW="1016000" imgH="482600" progId="Equation.DSMT4">
                  <p:embed/>
                </p:oleObj>
              </mc:Choice>
              <mc:Fallback>
                <p:oleObj name="Equation" r:id="rId1" imgW="1016000" imgH="482600" progId="Equation.DSMT4">
                  <p:embed/>
                  <p:pic>
                    <p:nvPicPr>
                      <p:cNvPr id="0" name="图片 656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3038475"/>
                        <a:ext cx="20304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12725" y="4248150"/>
            <a:ext cx="3140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charset="0"/>
              </a:rPr>
              <a:t>相应的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charset="0"/>
              </a:rPr>
              <a:t>代数余子式</a:t>
            </a:r>
            <a:endParaRPr kumimoji="1" lang="zh-CN" altLang="en-US" sz="240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7175" name="Line 10"/>
          <p:cNvSpPr>
            <a:spLocks noChangeShapeType="1"/>
          </p:cNvSpPr>
          <p:nvPr/>
        </p:nvSpPr>
        <p:spPr bwMode="auto">
          <a:xfrm>
            <a:off x="4572000" y="2209800"/>
            <a:ext cx="0" cy="46482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176" name="Line 11"/>
          <p:cNvSpPr>
            <a:spLocks noChangeShapeType="1"/>
          </p:cNvSpPr>
          <p:nvPr/>
        </p:nvSpPr>
        <p:spPr bwMode="auto">
          <a:xfrm>
            <a:off x="0" y="2209800"/>
            <a:ext cx="91440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6157913" y="650875"/>
            <a:ext cx="0" cy="12207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5565775" y="1524000"/>
            <a:ext cx="25558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7481888" y="650875"/>
            <a:ext cx="0" cy="12207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4876800" y="424815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charset="0"/>
              </a:rPr>
              <a:t>矩阵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A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charset="0"/>
              </a:rPr>
              <a:t>的一个 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charset="0"/>
              </a:rPr>
              <a:t>2 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charset="0"/>
              </a:rPr>
              <a:t>阶子块</a:t>
            </a:r>
            <a:endParaRPr kumimoji="1" lang="zh-CN" altLang="en-US" sz="240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6134100" y="4949825"/>
          <a:ext cx="14208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1" name="Equation" r:id="rId3" imgW="711200" imgH="482600" progId="Equation.DSMT4">
                  <p:embed/>
                </p:oleObj>
              </mc:Choice>
              <mc:Fallback>
                <p:oleObj name="Equation" r:id="rId3" imgW="711200" imgH="482600" progId="Equation.DSMT4">
                  <p:embed/>
                  <p:pic>
                    <p:nvPicPr>
                      <p:cNvPr id="0" name="图片 656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4949825"/>
                        <a:ext cx="14208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4876800" y="2338388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charset="0"/>
              </a:rPr>
              <a:t>矩阵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A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charset="0"/>
              </a:rPr>
              <a:t>的一个 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charset="0"/>
              </a:rPr>
              <a:t>2 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charset="0"/>
              </a:rPr>
              <a:t>阶子式</a:t>
            </a:r>
            <a:endParaRPr kumimoji="1" lang="zh-CN" altLang="en-US" sz="240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6248400" y="3038475"/>
          <a:ext cx="119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2" name="Equation" r:id="rId5" imgW="596900" imgH="482600" progId="Equation.DSMT4">
                  <p:embed/>
                </p:oleObj>
              </mc:Choice>
              <mc:Fallback>
                <p:oleObj name="Equation" r:id="rId5" imgW="596900" imgH="482600" progId="Equation.DSMT4">
                  <p:embed/>
                  <p:pic>
                    <p:nvPicPr>
                      <p:cNvPr id="0" name="图片 656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038475"/>
                        <a:ext cx="1193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6400800" y="650875"/>
            <a:ext cx="0" cy="12207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5565775" y="779463"/>
            <a:ext cx="25558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7058025" y="650875"/>
            <a:ext cx="0" cy="12207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5565775" y="1247775"/>
            <a:ext cx="25558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8458" name="Object 26"/>
          <p:cNvGraphicFramePr>
            <a:graphicFrameLocks noChangeAspect="1"/>
          </p:cNvGraphicFramePr>
          <p:nvPr/>
        </p:nvGraphicFramePr>
        <p:xfrm>
          <a:off x="382588" y="4949825"/>
          <a:ext cx="38084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3" name="Equation" r:id="rId7" imgW="1905000" imgH="482600" progId="Equation.DSMT4">
                  <p:embed/>
                </p:oleObj>
              </mc:Choice>
              <mc:Fallback>
                <p:oleObj name="Equation" r:id="rId7" imgW="1905000" imgH="482600" progId="Equation.DSMT4">
                  <p:embed/>
                  <p:pic>
                    <p:nvPicPr>
                      <p:cNvPr id="0" name="图片 656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4949825"/>
                        <a:ext cx="38084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358900" y="533400"/>
          <a:ext cx="185420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4" name="Equation" r:id="rId9" imgW="927100" imgH="711200" progId="Equation.DSMT4">
                  <p:embed/>
                </p:oleObj>
              </mc:Choice>
              <mc:Fallback>
                <p:oleObj name="Equation" r:id="rId9" imgW="927100" imgH="711200" progId="Equation.DSMT4">
                  <p:embed/>
                  <p:pic>
                    <p:nvPicPr>
                      <p:cNvPr id="0" name="图片 656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533400"/>
                        <a:ext cx="1854200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12"/>
          <p:cNvGraphicFramePr>
            <a:graphicFrameLocks noChangeAspect="1"/>
          </p:cNvGraphicFramePr>
          <p:nvPr/>
        </p:nvGraphicFramePr>
        <p:xfrm>
          <a:off x="5486400" y="533400"/>
          <a:ext cx="2716213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5" name="Equation" r:id="rId11" imgW="1358265" imgH="711200" progId="Equation.DSMT4">
                  <p:embed/>
                </p:oleObj>
              </mc:Choice>
              <mc:Fallback>
                <p:oleObj name="Equation" r:id="rId11" imgW="1358265" imgH="711200" progId="Equation.DSMT4">
                  <p:embed/>
                  <p:pic>
                    <p:nvPicPr>
                      <p:cNvPr id="0" name="图片 656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33400"/>
                        <a:ext cx="2716213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38" grpId="0" animBg="1"/>
      <p:bldP spid="18439" grpId="0" animBg="1"/>
      <p:bldP spid="18441" grpId="0" autoUpdateAnimBg="0"/>
      <p:bldP spid="18446" grpId="0" animBg="1"/>
      <p:bldP spid="18447" grpId="0" animBg="1"/>
      <p:bldP spid="18448" grpId="0" animBg="1"/>
      <p:bldP spid="18449" grpId="0" autoUpdateAnimBg="0"/>
      <p:bldP spid="18451" grpId="0" autoUpdateAnimBg="0"/>
      <p:bldP spid="18454" grpId="0" animBg="1"/>
      <p:bldP spid="18454" grpId="1" animBg="1"/>
      <p:bldP spid="18455" grpId="0" animBg="1"/>
      <p:bldP spid="18455" grpId="1" animBg="1"/>
      <p:bldP spid="18456" grpId="0" animBg="1"/>
      <p:bldP spid="18456" grpId="1" animBg="1"/>
      <p:bldP spid="18457" grpId="0" animBg="1"/>
      <p:bldP spid="18457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2"/>
          <p:cNvGraphicFramePr>
            <a:graphicFrameLocks noChangeAspect="1"/>
          </p:cNvGraphicFramePr>
          <p:nvPr/>
        </p:nvGraphicFramePr>
        <p:xfrm>
          <a:off x="1549400" y="939800"/>
          <a:ext cx="309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5" name="Equation" r:id="rId1" imgW="2984500" imgH="431800" progId="Equation.3">
                  <p:embed/>
                </p:oleObj>
              </mc:Choice>
              <mc:Fallback>
                <p:oleObj name="Equation" r:id="rId1" imgW="29845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939800"/>
                        <a:ext cx="309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577975" y="1600200"/>
          <a:ext cx="16224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6" name="Equation" r:id="rId3" imgW="1562100" imgH="444500" progId="Equation.3">
                  <p:embed/>
                </p:oleObj>
              </mc:Choice>
              <mc:Fallback>
                <p:oleObj name="Equation" r:id="rId3" imgW="15621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1600200"/>
                        <a:ext cx="16224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3414713" y="1600200"/>
          <a:ext cx="48148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7" name="Equation" r:id="rId5" imgW="4635500" imgH="444500" progId="Equation.3">
                  <p:embed/>
                </p:oleObj>
              </mc:Choice>
              <mc:Fallback>
                <p:oleObj name="Equation" r:id="rId5" imgW="46355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4713" y="1600200"/>
                        <a:ext cx="48148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1143000" y="2286000"/>
          <a:ext cx="15303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8" name="Equation" r:id="rId7" imgW="1473200" imgH="393700" progId="Equation.3">
                  <p:embed/>
                </p:oleObj>
              </mc:Choice>
              <mc:Fallback>
                <p:oleObj name="Equation" r:id="rId7" imgW="14732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15303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2979738" y="2286000"/>
          <a:ext cx="52498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9" name="Equation" r:id="rId9" imgW="5054600" imgH="431800" progId="Equation.3">
                  <p:embed/>
                </p:oleObj>
              </mc:Choice>
              <mc:Fallback>
                <p:oleObj name="Equation" r:id="rId9" imgW="50546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9738" y="2286000"/>
                        <a:ext cx="52498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990600" y="3098800"/>
          <a:ext cx="71485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0" name="Equation" r:id="rId11" imgW="6883400" imgH="927100" progId="Equation.3">
                  <p:embed/>
                </p:oleObj>
              </mc:Choice>
              <mc:Fallback>
                <p:oleObj name="Equation" r:id="rId11" imgW="6883400" imgH="927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98800"/>
                        <a:ext cx="714851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 noChangeAspect="1"/>
          </p:cNvGraphicFramePr>
          <p:nvPr/>
        </p:nvGraphicFramePr>
        <p:xfrm>
          <a:off x="3035300" y="3644900"/>
          <a:ext cx="3481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1" name="Equation" r:id="rId13" imgW="3352800" imgH="393700" progId="Equation.3">
                  <p:embed/>
                </p:oleObj>
              </mc:Choice>
              <mc:Fallback>
                <p:oleObj name="Equation" r:id="rId13" imgW="3352800" imgH="393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3644900"/>
                        <a:ext cx="3481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2" name="Line 10"/>
          <p:cNvSpPr>
            <a:spLocks noChangeShapeType="1"/>
          </p:cNvSpPr>
          <p:nvPr/>
        </p:nvSpPr>
        <p:spPr bwMode="auto">
          <a:xfrm>
            <a:off x="1308100" y="4025900"/>
            <a:ext cx="1524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3" name="Line 11"/>
          <p:cNvSpPr>
            <a:spLocks noChangeShapeType="1"/>
          </p:cNvSpPr>
          <p:nvPr/>
        </p:nvSpPr>
        <p:spPr bwMode="auto">
          <a:xfrm>
            <a:off x="4826000" y="4025900"/>
            <a:ext cx="1524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2" grpId="0" animBg="1"/>
      <p:bldP spid="440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914400" y="16002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endParaRPr lang="en-US" altLang="zh-CN" sz="2800" b="1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1879600" y="927100"/>
          <a:ext cx="5359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3" name="Equation" r:id="rId1" imgW="5359400" imgH="2044700" progId="Equation.3">
                  <p:embed/>
                </p:oleObj>
              </mc:Choice>
              <mc:Fallback>
                <p:oleObj name="Equation" r:id="rId1" imgW="5359400" imgH="2044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927100"/>
                        <a:ext cx="53594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952500" y="3200400"/>
          <a:ext cx="575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4" name="Equation" r:id="rId3" imgW="4914900" imgH="444500" progId="Equation.3">
                  <p:embed/>
                </p:oleObj>
              </mc:Choice>
              <mc:Fallback>
                <p:oleObj name="Equation" r:id="rId3" imgW="49149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3200400"/>
                        <a:ext cx="575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914400" y="38100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bg2"/>
                </a:solidFill>
                <a:ea typeface="黑体" panose="02010609060101010101" pitchFamily="2" charset="-122"/>
              </a:rPr>
              <a:t>解</a:t>
            </a:r>
            <a:endParaRPr lang="zh-CN" altLang="en-US" sz="2800" b="1">
              <a:solidFill>
                <a:schemeClr val="bg2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1752600" y="3886200"/>
          <a:ext cx="618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5" name="Equation" r:id="rId5" imgW="6184900" imgH="457200" progId="Equation.3">
                  <p:embed/>
                </p:oleObj>
              </mc:Choice>
              <mc:Fallback>
                <p:oleObj name="Equation" r:id="rId5" imgW="61849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86200"/>
                        <a:ext cx="6184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1600200" y="38100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分析：</a:t>
            </a:r>
            <a:endParaRPr lang="zh-CN" altLang="en-US" sz="2800" b="1"/>
          </a:p>
        </p:txBody>
      </p:sp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1371600" y="4648200"/>
          <a:ext cx="4546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6" name="Equation" r:id="rId7" imgW="4546600" imgH="457200" progId="Equation.3">
                  <p:embed/>
                </p:oleObj>
              </mc:Choice>
              <mc:Fallback>
                <p:oleObj name="Equation" r:id="rId7" imgW="454660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48200"/>
                        <a:ext cx="4546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1143000" y="5334000"/>
          <a:ext cx="673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7" name="Equation" r:id="rId9" imgW="6731000" imgH="457200" progId="Equation.3">
                  <p:embed/>
                </p:oleObj>
              </mc:Choice>
              <mc:Fallback>
                <p:oleObj name="Equation" r:id="rId9" imgW="6731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334000"/>
                        <a:ext cx="673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4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981200" y="1003300"/>
          <a:ext cx="4343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1" imgW="4343400" imgH="2044700" progId="Equation.3">
                  <p:embed/>
                </p:oleObj>
              </mc:Choice>
              <mc:Fallback>
                <p:oleObj name="Equation" r:id="rId1" imgW="4343400" imgH="2044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003300"/>
                        <a:ext cx="43434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2755900" y="3657600"/>
          <a:ext cx="3416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Equation" r:id="rId3" imgW="3416300" imgH="2044700" progId="Equation.3">
                  <p:embed/>
                </p:oleObj>
              </mc:Choice>
              <mc:Fallback>
                <p:oleObj name="Equation" r:id="rId3" imgW="3416300" imgH="2044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3657600"/>
                        <a:ext cx="34163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71" name="Group 15"/>
          <p:cNvGrpSpPr/>
          <p:nvPr/>
        </p:nvGrpSpPr>
        <p:grpSpPr bwMode="auto">
          <a:xfrm>
            <a:off x="1371600" y="3657600"/>
            <a:ext cx="1066800" cy="1670050"/>
            <a:chOff x="864" y="2304"/>
            <a:chExt cx="672" cy="1052"/>
          </a:xfrm>
        </p:grpSpPr>
        <p:graphicFrame>
          <p:nvGraphicFramePr>
            <p:cNvPr id="19460" name="Object 4"/>
            <p:cNvGraphicFramePr>
              <a:graphicFrameLocks noChangeAspect="1"/>
            </p:cNvGraphicFramePr>
            <p:nvPr/>
          </p:nvGraphicFramePr>
          <p:xfrm>
            <a:off x="888" y="2304"/>
            <a:ext cx="64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6" name="Equation" r:id="rId5" imgW="1028700" imgH="977900" progId="Equation.3">
                    <p:embed/>
                  </p:oleObj>
                </mc:Choice>
                <mc:Fallback>
                  <p:oleObj name="Equation" r:id="rId5" imgW="1028700" imgH="9779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2304"/>
                          <a:ext cx="648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5"/>
            <p:cNvGraphicFramePr>
              <a:graphicFrameLocks noChangeAspect="1"/>
            </p:cNvGraphicFramePr>
            <p:nvPr/>
          </p:nvGraphicFramePr>
          <p:xfrm>
            <a:off x="864" y="3092"/>
            <a:ext cx="6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27" name="Equation" r:id="rId7" imgW="1016000" imgH="419100" progId="Equation.3">
                    <p:embed/>
                  </p:oleObj>
                </mc:Choice>
                <mc:Fallback>
                  <p:oleObj name="Equation" r:id="rId7" imgW="1016000" imgH="4191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092"/>
                          <a:ext cx="6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0" name="Freeform 14"/>
            <p:cNvSpPr/>
            <p:nvPr/>
          </p:nvSpPr>
          <p:spPr bwMode="auto">
            <a:xfrm rot="374069">
              <a:off x="912" y="2976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3048000" y="990600"/>
          <a:ext cx="3124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3" name="Equation" r:id="rId1" imgW="3124200" imgH="2044700" progId="Equation.3">
                  <p:embed/>
                </p:oleObj>
              </mc:Choice>
              <mc:Fallback>
                <p:oleObj name="Equation" r:id="rId1" imgW="3124200" imgH="2044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990600"/>
                        <a:ext cx="31242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3048000" y="3213100"/>
          <a:ext cx="3124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4" name="Equation" r:id="rId3" imgW="3124200" imgH="2044700" progId="Equation.3">
                  <p:embed/>
                </p:oleObj>
              </mc:Choice>
              <mc:Fallback>
                <p:oleObj name="Equation" r:id="rId3" imgW="3124200" imgH="2044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213100"/>
                        <a:ext cx="31242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3124200" y="36703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4267200" y="36703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>
            <a:off x="4267200" y="4203700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>
            <a:off x="5562600" y="4203700"/>
            <a:ext cx="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>
            <a:off x="5562600" y="4737100"/>
            <a:ext cx="533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03" name="Group 23"/>
          <p:cNvGrpSpPr/>
          <p:nvPr/>
        </p:nvGrpSpPr>
        <p:grpSpPr bwMode="auto">
          <a:xfrm>
            <a:off x="1752600" y="1066800"/>
            <a:ext cx="1041400" cy="1670050"/>
            <a:chOff x="1340" y="528"/>
            <a:chExt cx="656" cy="1052"/>
          </a:xfrm>
        </p:grpSpPr>
        <p:graphicFrame>
          <p:nvGraphicFramePr>
            <p:cNvPr id="20483" name="Object 3"/>
            <p:cNvGraphicFramePr>
              <a:graphicFrameLocks noChangeAspect="1"/>
            </p:cNvGraphicFramePr>
            <p:nvPr/>
          </p:nvGraphicFramePr>
          <p:xfrm>
            <a:off x="1404" y="528"/>
            <a:ext cx="536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05" name="Equation" r:id="rId5" imgW="850900" imgH="977900" progId="Equation.3">
                    <p:embed/>
                  </p:oleObj>
                </mc:Choice>
                <mc:Fallback>
                  <p:oleObj name="Equation" r:id="rId5" imgW="850900" imgH="977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4" y="528"/>
                          <a:ext cx="536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4" name="Object 4"/>
            <p:cNvGraphicFramePr>
              <a:graphicFrameLocks noChangeAspect="1"/>
            </p:cNvGraphicFramePr>
            <p:nvPr/>
          </p:nvGraphicFramePr>
          <p:xfrm>
            <a:off x="1340" y="1316"/>
            <a:ext cx="6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06" name="Equation" r:id="rId7" imgW="1040765" imgH="419100" progId="Equation.3">
                    <p:embed/>
                  </p:oleObj>
                </mc:Choice>
                <mc:Fallback>
                  <p:oleObj name="Equation" r:id="rId7" imgW="1040765" imgH="4191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0" y="1316"/>
                          <a:ext cx="65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2" name="Freeform 22"/>
            <p:cNvSpPr/>
            <p:nvPr/>
          </p:nvSpPr>
          <p:spPr bwMode="auto">
            <a:xfrm rot="374069">
              <a:off x="1344" y="1200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0508" name="Group 28"/>
          <p:cNvGrpSpPr/>
          <p:nvPr/>
        </p:nvGrpSpPr>
        <p:grpSpPr bwMode="auto">
          <a:xfrm>
            <a:off x="1701800" y="3695700"/>
            <a:ext cx="990600" cy="1092200"/>
            <a:chOff x="1072" y="2328"/>
            <a:chExt cx="624" cy="688"/>
          </a:xfrm>
        </p:grpSpPr>
        <p:graphicFrame>
          <p:nvGraphicFramePr>
            <p:cNvPr id="20487" name="Object 7"/>
            <p:cNvGraphicFramePr>
              <a:graphicFrameLocks noChangeAspect="1"/>
            </p:cNvGraphicFramePr>
            <p:nvPr/>
          </p:nvGraphicFramePr>
          <p:xfrm>
            <a:off x="1128" y="2328"/>
            <a:ext cx="5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07" name="Equation" r:id="rId9" imgW="799465" imgH="431800" progId="Equation.3">
                    <p:embed/>
                  </p:oleObj>
                </mc:Choice>
                <mc:Fallback>
                  <p:oleObj name="Equation" r:id="rId9" imgW="799465" imgH="431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2328"/>
                          <a:ext cx="5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8"/>
            <p:cNvGraphicFramePr>
              <a:graphicFrameLocks noChangeAspect="1"/>
            </p:cNvGraphicFramePr>
            <p:nvPr/>
          </p:nvGraphicFramePr>
          <p:xfrm>
            <a:off x="1104" y="2744"/>
            <a:ext cx="5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08" name="Equation" r:id="rId11" imgW="850265" imgH="431800" progId="Equation.3">
                    <p:embed/>
                  </p:oleObj>
                </mc:Choice>
                <mc:Fallback>
                  <p:oleObj name="Equation" r:id="rId11" imgW="850265" imgH="431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744"/>
                          <a:ext cx="5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6" name="Freeform 26"/>
            <p:cNvSpPr/>
            <p:nvPr/>
          </p:nvSpPr>
          <p:spPr bwMode="auto">
            <a:xfrm rot="374069">
              <a:off x="1072" y="2640"/>
              <a:ext cx="624" cy="48"/>
            </a:xfrm>
            <a:custGeom>
              <a:avLst/>
              <a:gdLst>
                <a:gd name="T0" fmla="*/ 0 w 624"/>
                <a:gd name="T1" fmla="*/ 48 h 48"/>
                <a:gd name="T2" fmla="*/ 192 w 624"/>
                <a:gd name="T3" fmla="*/ 0 h 48"/>
                <a:gd name="T4" fmla="*/ 384 w 624"/>
                <a:gd name="T5" fmla="*/ 48 h 48"/>
                <a:gd name="T6" fmla="*/ 624 w 624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4" h="48">
                  <a:moveTo>
                    <a:pt x="0" y="48"/>
                  </a:moveTo>
                  <a:cubicBezTo>
                    <a:pt x="64" y="24"/>
                    <a:pt x="128" y="0"/>
                    <a:pt x="192" y="0"/>
                  </a:cubicBezTo>
                  <a:cubicBezTo>
                    <a:pt x="256" y="0"/>
                    <a:pt x="312" y="48"/>
                    <a:pt x="384" y="48"/>
                  </a:cubicBezTo>
                  <a:cubicBezTo>
                    <a:pt x="456" y="48"/>
                    <a:pt x="540" y="24"/>
                    <a:pt x="624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0507" name="Object 27"/>
          <p:cNvGraphicFramePr>
            <a:graphicFrameLocks noChangeAspect="1"/>
          </p:cNvGraphicFramePr>
          <p:nvPr/>
        </p:nvGraphicFramePr>
        <p:xfrm>
          <a:off x="1885950" y="5530850"/>
          <a:ext cx="350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09" name="Equation" r:id="rId13" imgW="3505200" imgH="393700" progId="Equation.3">
                  <p:embed/>
                </p:oleObj>
              </mc:Choice>
              <mc:Fallback>
                <p:oleObj name="Equation" r:id="rId13" imgW="3505200" imgH="3937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5530850"/>
                        <a:ext cx="350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 animBg="1"/>
      <p:bldP spid="20491" grpId="0" animBg="1"/>
      <p:bldP spid="20492" grpId="0" animBg="1"/>
      <p:bldP spid="20493" grpId="0" animBg="1"/>
      <p:bldP spid="2049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9"/>
          <p:cNvSpPr>
            <a:spLocks noChangeArrowheads="1"/>
          </p:cNvSpPr>
          <p:nvPr/>
        </p:nvSpPr>
        <p:spPr bwMode="auto">
          <a:xfrm>
            <a:off x="457200" y="533400"/>
            <a:ext cx="823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矩阵的秩的性质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43028" name="AutoShape 20"/>
          <p:cNvSpPr>
            <a:spLocks noChangeArrowheads="1"/>
          </p:cNvSpPr>
          <p:nvPr/>
        </p:nvSpPr>
        <p:spPr bwMode="auto">
          <a:xfrm>
            <a:off x="265113" y="1117600"/>
            <a:ext cx="8610600" cy="561181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Font typeface="Wingdings" panose="05000000000000000000" pitchFamily="2" charset="2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若</a:t>
            </a:r>
            <a:r>
              <a:rPr lang="zh-CN" altLang="en-US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 </a:t>
            </a:r>
            <a:r>
              <a:rPr kumimoji="0" lang="en-US" altLang="zh-CN" b="1" i="1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kumimoji="0" lang="en-US" altLang="zh-CN" b="1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kumimoji="0" lang="en-US" altLang="zh-CN" b="1" i="1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矩阵，则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0≤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)≤min(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m, n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Font typeface="Wingdings" panose="05000000000000000000" pitchFamily="2" charset="2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T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Font typeface="Wingdings" panose="05000000000000000000" pitchFamily="2" charset="2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若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~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，则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Font typeface="Wingdings" panose="05000000000000000000" pitchFamily="2" charset="2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若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、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可逆，则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R(PAQ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Font typeface="Wingdings" panose="05000000000000000000" pitchFamily="2" charset="2"/>
              <a:buAutoNum type="circleNumDbPlain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max{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)}≤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)≤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＋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特别地，当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为非零列向量时，有</a:t>
            </a:r>
            <a:endParaRPr lang="zh-CN" altLang="en-US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 algn="ctr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)≤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)≤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＋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Font typeface="Wingdings" panose="05000000000000000000" pitchFamily="2" charset="2"/>
              <a:buAutoNum type="circleNumDbPlain" startAt="6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＋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)≤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＋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Font typeface="Wingdings" panose="05000000000000000000" pitchFamily="2" charset="2"/>
              <a:buAutoNum type="circleNumDbPlain" startAt="6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)≤min{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)}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457200" indent="-4572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Font typeface="Wingdings" panose="05000000000000000000" pitchFamily="2" charset="2"/>
              <a:buAutoNum type="circleNumDbPlain" startAt="6"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若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 i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kumimoji="0" lang="en-US" altLang="zh-CN" b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kumimoji="0" lang="en-US" altLang="zh-CN" b="1" i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kumimoji="0" lang="en-US" altLang="zh-CN" b="1" i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kumimoji="0" lang="en-US" altLang="zh-CN" b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kumimoji="0" lang="en-US" altLang="zh-CN" b="1" i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O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，则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＋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)≤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3" name="墨迹 2"/>
              <p14:cNvContentPartPr/>
              <p14:nvPr/>
            </p14:nvContentPartPr>
            <p14:xfrm>
              <a:off x="1009080" y="6197040"/>
              <a:ext cx="479556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2"/>
            </p:blipFill>
            <p:spPr>
              <a:xfrm>
                <a:off x="1009080" y="6197040"/>
                <a:ext cx="47955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4" name="墨迹 3"/>
              <p14:cNvContentPartPr/>
              <p14:nvPr/>
            </p14:nvContentPartPr>
            <p14:xfrm>
              <a:off x="991440" y="6250680"/>
              <a:ext cx="4822200" cy="12564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4"/>
            </p:blipFill>
            <p:spPr>
              <a:xfrm>
                <a:off x="991440" y="6250680"/>
                <a:ext cx="4822200" cy="125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5" name="墨迹 4"/>
              <p14:cNvContentPartPr/>
              <p14:nvPr/>
            </p14:nvContentPartPr>
            <p14:xfrm>
              <a:off x="2232720" y="6215040"/>
              <a:ext cx="2214720" cy="270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6"/>
            </p:blipFill>
            <p:spPr>
              <a:xfrm>
                <a:off x="2232720" y="6215040"/>
                <a:ext cx="2214720" cy="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6" name="墨迹 5"/>
              <p14:cNvContentPartPr/>
              <p14:nvPr/>
            </p14:nvContentPartPr>
            <p14:xfrm>
              <a:off x="1036080" y="6009840"/>
              <a:ext cx="4938480" cy="35748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8"/>
            </p:blipFill>
            <p:spPr>
              <a:xfrm>
                <a:off x="1036080" y="6009840"/>
                <a:ext cx="4938480" cy="357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7" name="墨迹 6"/>
              <p14:cNvContentPartPr/>
              <p14:nvPr/>
            </p14:nvContentPartPr>
            <p14:xfrm>
              <a:off x="6465240" y="5884560"/>
              <a:ext cx="455760" cy="67032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0"/>
            </p:blipFill>
            <p:spPr>
              <a:xfrm>
                <a:off x="6465240" y="5884560"/>
                <a:ext cx="455760" cy="67032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430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4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3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43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43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43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43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3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43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43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43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8" grpId="0" animBg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矩形 1"/>
          <p:cNvSpPr>
            <a:spLocks noChangeArrowheads="1"/>
          </p:cNvSpPr>
          <p:nvPr/>
        </p:nvSpPr>
        <p:spPr bwMode="auto">
          <a:xfrm>
            <a:off x="698500" y="1387475"/>
            <a:ext cx="68405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【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推论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】 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若可逆矩阵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P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、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Q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使得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PAQ=B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，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		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则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R(PAQ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 =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B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。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endParaRPr lang="zh-CN" altLang="en-US" sz="2800">
              <a:latin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906463" y="2868613"/>
            <a:ext cx="8216900" cy="954087"/>
            <a:chOff x="971600" y="2060848"/>
            <a:chExt cx="8217432" cy="954107"/>
          </a:xfrm>
        </p:grpSpPr>
        <p:sp>
          <p:nvSpPr>
            <p:cNvPr id="34824" name="文本框 2"/>
            <p:cNvSpPr txBox="1">
              <a:spLocks noChangeArrowheads="1"/>
            </p:cNvSpPr>
            <p:nvPr/>
          </p:nvSpPr>
          <p:spPr bwMode="auto">
            <a:xfrm>
              <a:off x="971600" y="2060848"/>
              <a:ext cx="9028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Times New Roman" panose="02020603050405020304" charset="0"/>
                </a:rPr>
                <a:t>由于</a:t>
              </a:r>
              <a:endParaRPr lang="zh-CN" altLang="en-US" sz="2800">
                <a:latin typeface="Times New Roman" panose="02020603050405020304" charset="0"/>
              </a:endParaRPr>
            </a:p>
          </p:txBody>
        </p:sp>
        <p:sp>
          <p:nvSpPr>
            <p:cNvPr id="34825" name="矩形 4"/>
            <p:cNvSpPr>
              <a:spLocks noChangeArrowheads="1"/>
            </p:cNvSpPr>
            <p:nvPr/>
          </p:nvSpPr>
          <p:spPr bwMode="auto">
            <a:xfrm>
              <a:off x="971600" y="2060848"/>
              <a:ext cx="8217432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Times New Roman" panose="02020603050405020304" charset="0"/>
                </a:rPr>
                <a:t>       </a:t>
              </a:r>
              <a:r>
                <a:rPr lang="zh-CN" altLang="en-US" sz="2800" dirty="0">
                  <a:latin typeface="Times New Roman" panose="02020603050405020304" charset="0"/>
                </a:rPr>
                <a:t>“</a:t>
              </a:r>
              <a:r>
                <a:rPr lang="en-US" altLang="zh-CN" sz="2800" dirty="0">
                  <a:latin typeface="Times New Roman" panose="02020603050405020304" charset="0"/>
                </a:rPr>
                <a:t>A~B	</a:t>
              </a:r>
              <a:r>
                <a:rPr lang="zh-CN" altLang="en-US" sz="2800" dirty="0">
                  <a:latin typeface="Times New Roman" panose="02020603050405020304" charset="0"/>
                </a:rPr>
                <a:t>的充分必要条件是存在</a:t>
              </a:r>
              <a:r>
                <a:rPr lang="en-US" altLang="zh-CN" sz="2800" dirty="0">
                  <a:latin typeface="Times New Roman" panose="02020603050405020304" charset="0"/>
                </a:rPr>
                <a:t>m</a:t>
              </a:r>
              <a:r>
                <a:rPr lang="zh-CN" altLang="en-US" sz="2800" dirty="0">
                  <a:latin typeface="Times New Roman" panose="02020603050405020304" charset="0"/>
                </a:rPr>
                <a:t>阶可逆矩阵</a:t>
              </a:r>
              <a:r>
                <a:rPr lang="en-US" altLang="zh-CN" sz="2800" dirty="0">
                  <a:latin typeface="Times New Roman" panose="02020603050405020304" charset="0"/>
                </a:rPr>
                <a:t>P </a:t>
              </a:r>
              <a:r>
                <a:rPr lang="zh-CN" altLang="en-US" sz="2800" dirty="0">
                  <a:latin typeface="Times New Roman" panose="02020603050405020304" charset="0"/>
                </a:rPr>
                <a:t>和</a:t>
              </a:r>
              <a:r>
                <a:rPr lang="en-US" altLang="zh-CN" sz="2800" dirty="0">
                  <a:latin typeface="Times New Roman" panose="02020603050405020304" charset="0"/>
                </a:rPr>
                <a:t>n</a:t>
              </a:r>
              <a:r>
                <a:rPr lang="zh-CN" altLang="en-US" sz="2800" dirty="0">
                  <a:latin typeface="Times New Roman" panose="02020603050405020304" charset="0"/>
                </a:rPr>
                <a:t>阶可逆矩阵</a:t>
              </a:r>
              <a:r>
                <a:rPr lang="en-US" altLang="zh-CN" sz="2800" dirty="0">
                  <a:latin typeface="Times New Roman" panose="02020603050405020304" charset="0"/>
                </a:rPr>
                <a:t>Q</a:t>
              </a:r>
              <a:r>
                <a:rPr lang="zh-CN" altLang="en-US" sz="2800" dirty="0">
                  <a:latin typeface="Times New Roman" panose="02020603050405020304" charset="0"/>
                </a:rPr>
                <a:t>，使得</a:t>
              </a:r>
              <a:r>
                <a:rPr lang="en-US" altLang="zh-CN" sz="2800" dirty="0">
                  <a:latin typeface="Times New Roman" panose="02020603050405020304" charset="0"/>
                </a:rPr>
                <a:t>PAQ=B</a:t>
              </a:r>
              <a:r>
                <a:rPr lang="zh-CN" altLang="en-US" sz="2800" dirty="0">
                  <a:latin typeface="Times New Roman" panose="02020603050405020304" charset="0"/>
                </a:rPr>
                <a:t>”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charset="0"/>
                </a:rPr>
                <a:t>（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charset="0"/>
                </a:rPr>
                <a:t>P61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charset="0"/>
                </a:rPr>
                <a:t>定理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charset="0"/>
                </a:rPr>
                <a:t>1(iii)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charset="0"/>
                </a:rPr>
                <a:t>）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charset="0"/>
              </a:endParaRPr>
            </a:p>
          </p:txBody>
        </p:sp>
      </p:grpSp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985838" y="3822700"/>
          <a:ext cx="701357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name="Equation" r:id="rId1" imgW="4051300" imgH="330200" progId="Equation.DSMT4">
                  <p:embed/>
                </p:oleObj>
              </mc:Choice>
              <mc:Fallback>
                <p:oleObj name="Equation" r:id="rId1" imgW="4051300" imgH="330200" progId="Equation.DSMT4">
                  <p:embed/>
                  <p:pic>
                    <p:nvPicPr>
                      <p:cNvPr id="0" name="图片 778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3822700"/>
                        <a:ext cx="701357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81038" y="2363788"/>
            <a:ext cx="1620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latin typeface="Times New Roman" panose="02020603050405020304" charset="0"/>
              </a:rPr>
              <a:t>【</a:t>
            </a:r>
            <a:r>
              <a:rPr lang="zh-CN" altLang="en-US" sz="2800" b="1">
                <a:latin typeface="Times New Roman" panose="02020603050405020304" charset="0"/>
              </a:rPr>
              <a:t>证明</a:t>
            </a:r>
            <a:r>
              <a:rPr lang="en-US" altLang="zh-CN" sz="2800" b="1">
                <a:latin typeface="Times New Roman" panose="02020603050405020304" charset="0"/>
              </a:rPr>
              <a:t>】</a:t>
            </a:r>
            <a:endParaRPr lang="zh-CN" altLang="en-US" sz="2800" b="1">
              <a:latin typeface="Times New Roman" panose="02020603050405020304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906463" y="4346575"/>
            <a:ext cx="37957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Times New Roman" panose="02020603050405020304" charset="0"/>
              </a:rPr>
              <a:t>故有  </a:t>
            </a:r>
            <a:r>
              <a:rPr lang="en-US" altLang="zh-CN" sz="2800">
                <a:latin typeface="Times New Roman" panose="02020603050405020304" charset="0"/>
              </a:rPr>
              <a:t>R(PAQ) = R(B)</a:t>
            </a:r>
            <a:r>
              <a:rPr lang="zh-CN" altLang="en-US" sz="2800">
                <a:latin typeface="Times New Roman" panose="02020603050405020304" charset="0"/>
              </a:rPr>
              <a:t>。 </a:t>
            </a:r>
            <a:endParaRPr lang="zh-CN" altLang="en-US" sz="2800"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755650" y="549275"/>
            <a:ext cx="823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P71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8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	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设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为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n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阶矩阵， 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  <a:sym typeface="Times New Roman" panose="0202060305040502030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			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证明：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＋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E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)＋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－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E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n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． </a:t>
            </a:r>
            <a:endParaRPr lang="zh-CN" altLang="en-US" sz="2000" dirty="0"/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757238" y="1989138"/>
            <a:ext cx="82296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7D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证明：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因为</a:t>
            </a:r>
            <a:r>
              <a:rPr lang="zh-CN" altLang="en-US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＋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)＋</a:t>
            </a:r>
            <a:r>
              <a:rPr lang="zh-CN" altLang="en-US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－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 = 2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E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，</a:t>
            </a:r>
            <a:endParaRPr lang="zh-CN" altLang="en-US" sz="28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  <a:sym typeface="Times New Roman" panose="02020603050405020304" charset="0"/>
            </a:endParaRPr>
          </a:p>
          <a:p>
            <a:pPr eaLnBrk="1" hangingPunct="1">
              <a:buClr>
                <a:srgbClr val="00007D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由性质</a:t>
            </a:r>
            <a:r>
              <a:rPr lang="zh-CN" altLang="en-US" sz="2800" b="1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“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＋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B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)≤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)＋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B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 </a:t>
            </a:r>
            <a:r>
              <a:rPr lang="en-US" altLang="zh-CN" sz="2800" b="1">
                <a:solidFill>
                  <a:srgbClr val="000000"/>
                </a:solidFill>
                <a:ea typeface="楷体_GB2312" pitchFamily="49" charset="-122"/>
                <a:sym typeface="Times New Roman" panose="02020603050405020304" charset="0"/>
              </a:rPr>
              <a:t>”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有</a:t>
            </a:r>
            <a:endParaRPr lang="zh-CN" altLang="en-US" sz="28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  <a:sym typeface="Times New Roman" panose="02020603050405020304" charset="0"/>
            </a:endParaRPr>
          </a:p>
          <a:p>
            <a:pPr algn="ctr" eaLnBrk="1" hangingPunct="1">
              <a:buClr>
                <a:srgbClr val="00007D"/>
              </a:buClr>
              <a:buFont typeface="Wingdings" panose="05000000000000000000" pitchFamily="2" charset="2"/>
              <a:buNone/>
            </a:pP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＋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)＋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－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)≥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(2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= n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．</a:t>
            </a:r>
            <a:endParaRPr lang="zh-CN" altLang="en-US" sz="28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  <a:sym typeface="Times New Roman" panose="02020603050405020304" charset="0"/>
            </a:endParaRPr>
          </a:p>
          <a:p>
            <a:pPr eaLnBrk="1" hangingPunct="1">
              <a:buClr>
                <a:srgbClr val="00007D"/>
              </a:buClr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又因为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－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 =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－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，所以</a:t>
            </a:r>
            <a:endParaRPr lang="zh-CN" altLang="en-US" sz="28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  <a:sym typeface="Times New Roman" panose="02020603050405020304" charset="0"/>
            </a:endParaRPr>
          </a:p>
          <a:p>
            <a:pPr algn="ctr" eaLnBrk="1" hangingPunct="1">
              <a:buClr>
                <a:srgbClr val="00007D"/>
              </a:buClr>
              <a:buFont typeface="Wingdings" panose="05000000000000000000" pitchFamily="2" charset="2"/>
              <a:buNone/>
            </a:pP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＋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)＋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－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E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)≥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n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．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ldLvl="0" autoUpdateAnimBg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3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5373688"/>
            <a:ext cx="7620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1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50" y="3322638"/>
            <a:ext cx="1943100" cy="241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482" name="Rectangle 5"/>
          <p:cNvSpPr>
            <a:spLocks noChangeArrowheads="1"/>
          </p:cNvSpPr>
          <p:nvPr/>
        </p:nvSpPr>
        <p:spPr bwMode="auto">
          <a:xfrm>
            <a:off x="755650" y="1125538"/>
            <a:ext cx="823118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7D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分析：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若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 =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，则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的行最简形矩阵应该</a:t>
            </a:r>
            <a:endParaRPr lang="zh-CN" altLang="en-US" sz="24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  <a:sym typeface="Times New Roman" panose="02020603050405020304" charset="0"/>
            </a:endParaRPr>
          </a:p>
          <a:p>
            <a:pPr eaLnBrk="1" hangingPunct="1">
              <a:buClr>
                <a:srgbClr val="00007D"/>
              </a:buClr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有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个非零行；</a:t>
            </a:r>
            <a:endParaRPr lang="zh-CN" altLang="en-US" sz="24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  <a:sym typeface="Times New Roman" panose="02020603050405020304" charset="0"/>
            </a:endParaRPr>
          </a:p>
          <a:p>
            <a:pPr eaLnBrk="1" hangingPunct="1">
              <a:buClr>
                <a:srgbClr val="00007D"/>
              </a:buClr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每个非零行的第一个非零元为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1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；</a:t>
            </a:r>
            <a:endParaRPr lang="zh-CN" altLang="en-US" sz="24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  <a:sym typeface="Times New Roman" panose="02020603050405020304" charset="0"/>
            </a:endParaRPr>
          </a:p>
          <a:p>
            <a:pPr eaLnBrk="1" hangingPunct="1">
              <a:buClr>
                <a:srgbClr val="00007D"/>
              </a:buClr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每个非零元所在的列的其它元素都为零．</a:t>
            </a:r>
            <a:endParaRPr lang="zh-CN" altLang="en-US" sz="24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  <a:sym typeface="Times New Roman" panose="02020603050405020304" charset="0"/>
            </a:endParaRPr>
          </a:p>
          <a:p>
            <a:pPr eaLnBrk="1" hangingPunct="1">
              <a:buClr>
                <a:srgbClr val="00007D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于是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的行最简形中应该包含以下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个列向量：</a:t>
            </a:r>
            <a:endParaRPr lang="zh-CN" altLang="en-US" sz="24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  <a:sym typeface="Times New Roman" panose="02020603050405020304" charset="0"/>
            </a:endParaRPr>
          </a:p>
        </p:txBody>
      </p:sp>
      <p:sp>
        <p:nvSpPr>
          <p:cNvPr id="276484" name="Rectangle 8"/>
          <p:cNvSpPr>
            <a:spLocks noChangeArrowheads="1"/>
          </p:cNvSpPr>
          <p:nvPr/>
        </p:nvSpPr>
        <p:spPr bwMode="auto">
          <a:xfrm>
            <a:off x="755650" y="5624513"/>
            <a:ext cx="8418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7D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又因为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是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m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×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n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矩阵，所以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的行最简形矩阵为           ．</a:t>
            </a:r>
            <a:endParaRPr lang="zh-CN" altLang="en-US" sz="1800"/>
          </a:p>
        </p:txBody>
      </p:sp>
      <p:sp>
        <p:nvSpPr>
          <p:cNvPr id="276485" name="AutoShape 9"/>
          <p:cNvSpPr/>
          <p:nvPr/>
        </p:nvSpPr>
        <p:spPr bwMode="auto">
          <a:xfrm>
            <a:off x="3575050" y="3382963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1905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76486" name="Text Box 10"/>
          <p:cNvSpPr>
            <a:spLocks noChangeArrowheads="1"/>
          </p:cNvSpPr>
          <p:nvPr/>
        </p:nvSpPr>
        <p:spPr bwMode="auto">
          <a:xfrm>
            <a:off x="2613025" y="3770313"/>
            <a:ext cx="885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前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n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zh-CN" altLang="en-US" sz="1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行</a:t>
            </a:r>
            <a:endParaRPr lang="zh-CN" altLang="en-US" sz="1800"/>
          </a:p>
        </p:txBody>
      </p:sp>
      <p:sp>
        <p:nvSpPr>
          <p:cNvPr id="276487" name="AutoShape 13"/>
          <p:cNvSpPr/>
          <p:nvPr/>
        </p:nvSpPr>
        <p:spPr bwMode="auto">
          <a:xfrm>
            <a:off x="3625850" y="4906963"/>
            <a:ext cx="101600" cy="762000"/>
          </a:xfrm>
          <a:prstGeom prst="leftBrace">
            <a:avLst>
              <a:gd name="adj1" fmla="val 62500"/>
              <a:gd name="adj2" fmla="val 50000"/>
            </a:avLst>
          </a:prstGeom>
          <a:noFill/>
          <a:ln w="1905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276488" name="Text Box 14"/>
          <p:cNvSpPr>
            <a:spLocks noChangeArrowheads="1"/>
          </p:cNvSpPr>
          <p:nvPr/>
        </p:nvSpPr>
        <p:spPr bwMode="auto">
          <a:xfrm>
            <a:off x="2244725" y="5105400"/>
            <a:ext cx="1254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后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m 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- </a:t>
            </a:r>
            <a:r>
              <a:rPr lang="en-US" altLang="zh-CN" sz="18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n</a:t>
            </a:r>
            <a:r>
              <a:rPr lang="en-US" altLang="zh-CN" sz="1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zh-CN" altLang="en-US" sz="18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行</a:t>
            </a:r>
            <a:endParaRPr lang="zh-CN" altLang="en-US" sz="1800"/>
          </a:p>
        </p:txBody>
      </p:sp>
      <p:sp>
        <p:nvSpPr>
          <p:cNvPr id="41994" name="Rectangle 17"/>
          <p:cNvSpPr>
            <a:spLocks noChangeArrowheads="1"/>
          </p:cNvSpPr>
          <p:nvPr/>
        </p:nvSpPr>
        <p:spPr bwMode="auto">
          <a:xfrm>
            <a:off x="755650" y="363538"/>
            <a:ext cx="823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7D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P71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9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若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m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×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n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B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n</a:t>
            </a:r>
            <a:r>
              <a:rPr lang="en-US" altLang="zh-CN" sz="2400" b="1" baseline="-25000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×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l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，且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 =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，则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  =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．</a:t>
            </a:r>
            <a:endParaRPr lang="zh-CN" alt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76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76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76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76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76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4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9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2" grpId="0" bldLvl="0" autoUpdateAnimBg="0" build="p"/>
      <p:bldP spid="276484" grpId="0" bldLvl="0" autoUpdateAnimBg="0"/>
      <p:bldP spid="276485" grpId="0" bldLvl="0" animBg="1" autoUpdateAnimBg="0"/>
      <p:bldP spid="276486" grpId="0" bldLvl="0" autoUpdateAnimBg="0"/>
      <p:bldP spid="276487" grpId="0" bldLvl="0" animBg="1" autoUpdateAnimBg="0"/>
      <p:bldP spid="276488" grpId="0" bldLvl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0"/>
          <p:cNvPicPr>
            <a:picLocks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588" y="1268413"/>
            <a:ext cx="11176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1" name="Picture 1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88" y="2157413"/>
            <a:ext cx="1816100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2" name="Picture 1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588" y="3490913"/>
            <a:ext cx="27051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3" name="Picture 1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288" y="3490913"/>
            <a:ext cx="8763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14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588" y="4786313"/>
            <a:ext cx="18669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890588" y="1509713"/>
            <a:ext cx="8229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7D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解：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因为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 =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，</a:t>
            </a:r>
            <a:r>
              <a:rPr lang="zh-CN" altLang="en-US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所以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的行最简形矩阵为               ，</a:t>
            </a:r>
            <a:endParaRPr lang="zh-CN" altLang="en-US" sz="24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  <a:sym typeface="Times New Roman" panose="02020603050405020304" charset="0"/>
            </a:endParaRPr>
          </a:p>
          <a:p>
            <a:pPr eaLnBrk="1" hangingPunct="1">
              <a:buClr>
                <a:srgbClr val="00007D"/>
              </a:buClr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  <a:sym typeface="Times New Roman" panose="02020603050405020304" charset="0"/>
            </a:endParaRPr>
          </a:p>
          <a:p>
            <a:pPr eaLnBrk="1" hangingPunct="1">
              <a:buClr>
                <a:srgbClr val="00007D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设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m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阶可逆矩阵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P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，满足                         ．</a:t>
            </a:r>
            <a:endParaRPr lang="zh-CN" altLang="en-US" sz="24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  <a:sym typeface="Times New Roman" panose="02020603050405020304" charset="0"/>
            </a:endParaRPr>
          </a:p>
          <a:p>
            <a:pPr eaLnBrk="1" hangingPunct="1">
              <a:buClr>
                <a:srgbClr val="00007D"/>
              </a:buClr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  <a:sym typeface="Times New Roman" panose="02020603050405020304" charset="0"/>
            </a:endParaRPr>
          </a:p>
          <a:p>
            <a:pPr eaLnBrk="1" hangingPunct="1">
              <a:buClr>
                <a:srgbClr val="00007D"/>
              </a:buClr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  <a:sym typeface="Times New Roman" panose="02020603050405020304" charset="0"/>
            </a:endParaRPr>
          </a:p>
          <a:p>
            <a:pPr eaLnBrk="1" hangingPunct="1">
              <a:buClr>
                <a:srgbClr val="00007D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于是</a:t>
            </a:r>
            <a:endParaRPr lang="zh-CN" altLang="en-US" sz="24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  <a:sym typeface="Times New Roman" panose="02020603050405020304" charset="0"/>
            </a:endParaRPr>
          </a:p>
          <a:p>
            <a:pPr eaLnBrk="1" hangingPunct="1">
              <a:buClr>
                <a:srgbClr val="00007D"/>
              </a:buClr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  <a:sym typeface="Times New Roman" panose="02020603050405020304" charset="0"/>
            </a:endParaRPr>
          </a:p>
          <a:p>
            <a:pPr eaLnBrk="1" hangingPunct="1">
              <a:buClr>
                <a:srgbClr val="00007D"/>
              </a:buClr>
              <a:buFont typeface="Wingdings" panose="05000000000000000000" pitchFamily="2" charset="2"/>
              <a:buNone/>
            </a:pPr>
            <a:endParaRPr lang="zh-CN" altLang="en-US" sz="2400" b="1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  <a:sym typeface="Times New Roman" panose="02020603050405020304" charset="0"/>
            </a:endParaRPr>
          </a:p>
          <a:p>
            <a:pPr eaLnBrk="1" hangingPunct="1">
              <a:buClr>
                <a:srgbClr val="00007D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因为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C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  =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PC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，而                         ，故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B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  =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C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．</a:t>
            </a:r>
            <a:endParaRPr lang="zh-CN" altLang="en-US" sz="1800"/>
          </a:p>
        </p:txBody>
      </p:sp>
      <p:sp>
        <p:nvSpPr>
          <p:cNvPr id="274441" name="AutoShape 9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8382000" y="6172200"/>
            <a:ext cx="509588" cy="509588"/>
          </a:xfrm>
          <a:prstGeom prst="actionButtonInformation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1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3017" name="Rectangle 17"/>
          <p:cNvSpPr>
            <a:spLocks noChangeArrowheads="1"/>
          </p:cNvSpPr>
          <p:nvPr/>
        </p:nvSpPr>
        <p:spPr bwMode="auto">
          <a:xfrm>
            <a:off x="755650" y="363538"/>
            <a:ext cx="823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7D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P71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9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：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若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m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×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n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B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n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×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l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=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C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，且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 =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，则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B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  =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C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．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500"/>
                                        <p:tgtEl>
                                          <p:spTgt spid="27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5" dur="500"/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5" dur="500"/>
                                        <p:tgtEl>
                                          <p:spTgt spid="27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5" grpId="0" bldLvl="0" autoUpdateAnimBg="0" build="p"/>
      <p:bldP spid="274441" grpId="0" bldLvl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8" name="Rectangle 4"/>
          <p:cNvSpPr>
            <a:spLocks noChangeArrowheads="1"/>
          </p:cNvSpPr>
          <p:nvPr/>
        </p:nvSpPr>
        <p:spPr bwMode="auto">
          <a:xfrm>
            <a:off x="754063" y="1557338"/>
            <a:ext cx="8229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附注：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charset="0"/>
              <a:ea typeface="楷体_GB2312" pitchFamily="49" charset="-122"/>
              <a:sym typeface="Times New Roman" panose="02020603050405020304" charset="0"/>
            </a:endParaRPr>
          </a:p>
          <a:p>
            <a:pPr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当一个矩阵的秩等于它的列数时，这样的矩阵称为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列满秩矩阵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．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  <a:sym typeface="Times New Roman" panose="02020603050405020304" charset="0"/>
            </a:endParaRPr>
          </a:p>
          <a:p>
            <a:pPr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特别地，当一个矩阵为方阵时，列满秩矩阵就成为满秩矩阵，也就是可逆矩阵．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  <a:sym typeface="Times New Roman" panose="02020603050405020304" charset="0"/>
            </a:endParaRPr>
          </a:p>
          <a:p>
            <a:pPr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本题中，当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C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=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O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，这时结论为：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  <a:sym typeface="Times New Roman" panose="02020603050405020304" charset="0"/>
            </a:endParaRPr>
          </a:p>
          <a:p>
            <a:pPr eaLnBrk="1" hangingPunct="1">
              <a:buClr>
                <a:srgbClr val="00007D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	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设 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AB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= 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O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，若 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为列满秩矩阵，则</a:t>
            </a:r>
            <a:r>
              <a:rPr lang="zh-CN" alt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 = 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O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．</a:t>
            </a:r>
            <a:endParaRPr lang="zh-CN" altLang="en-US" sz="1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035" name="Rectangle 17"/>
          <p:cNvSpPr>
            <a:spLocks noChangeArrowheads="1"/>
          </p:cNvSpPr>
          <p:nvPr/>
        </p:nvSpPr>
        <p:spPr bwMode="auto">
          <a:xfrm>
            <a:off x="755650" y="363538"/>
            <a:ext cx="823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007D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P71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9</a:t>
            </a:r>
            <a:r>
              <a:rPr lang="zh-CN" altLang="en-US" sz="2400" b="1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：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若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m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×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n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B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n</a:t>
            </a:r>
            <a:r>
              <a:rPr lang="en-US" altLang="zh-CN" sz="2400" b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×</a:t>
            </a:r>
            <a:r>
              <a:rPr lang="en-US" altLang="zh-CN" sz="2400" b="1" i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l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=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 C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，且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 =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n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，则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B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  =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R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C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) 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  <a:sym typeface="Times New Roman" panose="02020603050405020304" charset="0"/>
              </a:rPr>
              <a:t>．</a:t>
            </a:r>
            <a:endParaRPr lang="zh-CN" alt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272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500"/>
                                        <p:tgtEl>
                                          <p:spTgt spid="272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7" dur="500"/>
                                        <p:tgtEl>
                                          <p:spTgt spid="272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2" dur="500"/>
                                        <p:tgtEl>
                                          <p:spTgt spid="272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7" dur="500"/>
                                        <p:tgtEl>
                                          <p:spTgt spid="272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bldLvl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933450" y="1651000"/>
          <a:ext cx="76454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0" name="Equation" r:id="rId1" imgW="7645400" imgH="2565400" progId="Equation.3">
                  <p:embed/>
                </p:oleObj>
              </mc:Choice>
              <mc:Fallback>
                <p:oleObj name="Equation" r:id="rId1" imgW="7645400" imgH="2565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1651000"/>
                        <a:ext cx="7645400" cy="256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990600" y="4330700"/>
          <a:ext cx="73660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1" name="Equation" r:id="rId3" imgW="7366000" imgH="927100" progId="Equation.3">
                  <p:embed/>
                </p:oleObj>
              </mc:Choice>
              <mc:Fallback>
                <p:oleObj name="Equation" r:id="rId3" imgW="7366000" imgH="927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330700"/>
                        <a:ext cx="73660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168400" y="5549900"/>
          <a:ext cx="134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2" name="Equation" r:id="rId5" imgW="1346200" imgH="469900" progId="Equation.3">
                  <p:embed/>
                </p:oleObj>
              </mc:Choice>
              <mc:Fallback>
                <p:oleObj name="Equation" r:id="rId5" imgW="13462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5549900"/>
                        <a:ext cx="1346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2819400" y="5549900"/>
          <a:ext cx="302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3" name="Equation" r:id="rId7" imgW="3022600" imgH="469900" progId="Equation.3">
                  <p:embed/>
                </p:oleObj>
              </mc:Choice>
              <mc:Fallback>
                <p:oleObj name="Equation" r:id="rId7" imgW="3022600" imgH="469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549900"/>
                        <a:ext cx="3022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1397000" y="952500"/>
          <a:ext cx="637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4" name="Equation" r:id="rId9" imgW="6375400" imgH="482600" progId="Equation.3">
                  <p:embed/>
                </p:oleObj>
              </mc:Choice>
              <mc:Fallback>
                <p:oleObj name="Equation" r:id="rId9" imgW="63754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952500"/>
                        <a:ext cx="6375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733300" y="6212160"/>
            <a:ext cx="823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规定：</a:t>
            </a:r>
            <a:r>
              <a:rPr kumimoji="1" lang="zh-CN" altLang="en-US" sz="2400" dirty="0">
                <a:solidFill>
                  <a:srgbClr val="000000"/>
                </a:solidFill>
                <a:latin typeface="楷体_GB2312" pitchFamily="49" charset="-122"/>
              </a:rPr>
              <a:t>零矩阵的秩等于零．</a:t>
            </a:r>
            <a:endParaRPr kumimoji="1" lang="zh-CN" altLang="en-US" sz="2400" dirty="0">
              <a:solidFill>
                <a:srgbClr val="000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三、小结</a:t>
            </a:r>
            <a:endParaRPr lang="zh-CN" alt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990600" y="3810000"/>
            <a:ext cx="252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(2)</a:t>
            </a:r>
            <a:r>
              <a:rPr lang="zh-CN" altLang="en-US" sz="2800" b="1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初等变换法</a:t>
            </a:r>
            <a:endParaRPr lang="zh-CN" altLang="en-US" sz="2800" b="1">
              <a:solidFill>
                <a:schemeClr val="bg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990600" y="1752600"/>
            <a:ext cx="2733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bg2"/>
                </a:solidFill>
                <a:ea typeface="黑体" panose="02010609060101010101" pitchFamily="2" charset="-122"/>
              </a:rPr>
              <a:t>1.  </a:t>
            </a:r>
            <a:r>
              <a:rPr lang="zh-CN" altLang="en-US" sz="2800" b="1">
                <a:solidFill>
                  <a:schemeClr val="bg2"/>
                </a:solidFill>
                <a:ea typeface="黑体" panose="02010609060101010101" pitchFamily="2" charset="-122"/>
              </a:rPr>
              <a:t>矩阵秩的概念</a:t>
            </a:r>
            <a:endParaRPr lang="zh-CN" altLang="en-US" sz="2800" b="1">
              <a:solidFill>
                <a:schemeClr val="bg2"/>
              </a:solidFill>
              <a:ea typeface="黑体" panose="02010609060101010101" pitchFamily="2" charset="-122"/>
            </a:endParaRPr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990600" y="2286000"/>
            <a:ext cx="3108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bg2"/>
                </a:solidFill>
                <a:ea typeface="黑体" panose="02010609060101010101" pitchFamily="2" charset="-122"/>
              </a:rPr>
              <a:t>2.  </a:t>
            </a:r>
            <a:r>
              <a:rPr lang="zh-CN" altLang="en-US" sz="2800" b="1">
                <a:solidFill>
                  <a:schemeClr val="bg2"/>
                </a:solidFill>
                <a:ea typeface="黑体" panose="02010609060101010101" pitchFamily="2" charset="-122"/>
              </a:rPr>
              <a:t>求矩阵秩的方法</a:t>
            </a:r>
            <a:endParaRPr lang="zh-CN" altLang="en-US" sz="2800" b="1">
              <a:solidFill>
                <a:schemeClr val="bg2"/>
              </a:solidFill>
              <a:ea typeface="黑体" panose="02010609060101010101" pitchFamily="2" charset="-122"/>
            </a:endParaRP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990600" y="2819400"/>
            <a:ext cx="2162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(1)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利用定义</a:t>
            </a:r>
            <a:endParaRPr lang="zh-CN" altLang="en-US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990600" y="4419600"/>
            <a:ext cx="7467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(</a:t>
            </a:r>
            <a:r>
              <a:rPr lang="zh-CN" altLang="en-US" sz="2800" b="1"/>
              <a:t>把矩阵用初等行变换变成为行阶梯形矩阵，行阶梯形矩阵中非零行的行数就是矩阵的秩</a:t>
            </a:r>
            <a:r>
              <a:rPr lang="en-US" altLang="zh-CN" sz="2800" b="1"/>
              <a:t>).</a:t>
            </a:r>
            <a:endParaRPr lang="en-US" altLang="zh-CN" sz="2800" b="1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990600" y="3352800"/>
            <a:ext cx="589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(</a:t>
            </a:r>
            <a:r>
              <a:rPr lang="zh-CN" altLang="en-US" sz="2800" b="1"/>
              <a:t>即寻找矩阵中非零子式的最高阶数</a:t>
            </a:r>
            <a:r>
              <a:rPr lang="en-US" altLang="zh-CN" sz="2800" b="1"/>
              <a:t>);</a:t>
            </a:r>
            <a:endParaRPr lang="en-US" altLang="zh-CN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7" grpId="0" autoUpdateAnimBg="0"/>
      <p:bldP spid="22538" grpId="0" autoUpdateAnimBg="0"/>
      <p:bldP spid="22539" grpId="0" autoUpdateAnimBg="0"/>
      <p:bldP spid="22540" grpId="0" autoUpdateAnimBg="0"/>
      <p:bldP spid="22541" grpId="0" autoUpdateAnimBg="0"/>
      <p:bldP spid="22542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  <a:endParaRPr lang="zh-CN" altLang="en-US"/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914400" y="1981200"/>
          <a:ext cx="76120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Equation" r:id="rId1" imgW="7670800" imgH="469900" progId="Equation.3">
                  <p:embed/>
                </p:oleObj>
              </mc:Choice>
              <mc:Fallback>
                <p:oleObj name="Equation" r:id="rId1" imgW="76708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81200"/>
                        <a:ext cx="761206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思考题解答</a:t>
            </a:r>
            <a:endParaRPr lang="zh-CN" alt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676400" y="1752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2" charset="-122"/>
              </a:rPr>
              <a:t>答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2" charset="-122"/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2438400" y="1828800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相等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graphicFrame>
        <p:nvGraphicFramePr>
          <p:cNvPr id="24588" name="Object 12"/>
          <p:cNvGraphicFramePr>
            <a:graphicFrameLocks noChangeAspect="1"/>
          </p:cNvGraphicFramePr>
          <p:nvPr/>
        </p:nvGraphicFramePr>
        <p:xfrm>
          <a:off x="1752600" y="2590800"/>
          <a:ext cx="434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6" name="Equation" r:id="rId1" imgW="4064000" imgH="406400" progId="Equation.3">
                  <p:embed/>
                </p:oleObj>
              </mc:Choice>
              <mc:Fallback>
                <p:oleObj name="Equation" r:id="rId1" imgW="4064000" imgH="406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90800"/>
                        <a:ext cx="4343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3"/>
          <p:cNvGraphicFramePr>
            <a:graphicFrameLocks noChangeAspect="1"/>
          </p:cNvGraphicFramePr>
          <p:nvPr/>
        </p:nvGraphicFramePr>
        <p:xfrm>
          <a:off x="6248400" y="2590800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7" name="Equation" r:id="rId3" imgW="1752600" imgH="406400" progId="Equation.3">
                  <p:embed/>
                </p:oleObj>
              </mc:Choice>
              <mc:Fallback>
                <p:oleObj name="Equation" r:id="rId3" imgW="1752600" imgH="406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590800"/>
                        <a:ext cx="175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914400" y="3276600"/>
          <a:ext cx="223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8" name="Equation" r:id="rId5" imgW="2235200" imgH="444500" progId="Equation.3">
                  <p:embed/>
                </p:oleObj>
              </mc:Choice>
              <mc:Fallback>
                <p:oleObj name="Equation" r:id="rId5" imgW="2235200" imgH="444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2235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/>
          <p:cNvGraphicFramePr>
            <a:graphicFrameLocks noChangeAspect="1"/>
          </p:cNvGraphicFramePr>
          <p:nvPr/>
        </p:nvGraphicFramePr>
        <p:xfrm>
          <a:off x="3238500" y="3276600"/>
          <a:ext cx="330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9" name="Equation" r:id="rId7" imgW="3302000" imgH="444500" progId="Equation.3">
                  <p:embed/>
                </p:oleObj>
              </mc:Choice>
              <mc:Fallback>
                <p:oleObj name="Equation" r:id="rId7" imgW="3302000" imgH="444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3276600"/>
                        <a:ext cx="3302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/>
        </p:nvGraphicFramePr>
        <p:xfrm>
          <a:off x="6477000" y="3276600"/>
          <a:ext cx="185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0" name="Equation" r:id="rId9" imgW="1854200" imgH="393700" progId="Equation.3">
                  <p:embed/>
                </p:oleObj>
              </mc:Choice>
              <mc:Fallback>
                <p:oleObj name="Equation" r:id="rId9" imgW="1854200" imgH="393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276600"/>
                        <a:ext cx="185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85800" y="3962400"/>
            <a:ext cx="77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  </a:t>
            </a:r>
            <a:r>
              <a:rPr lang="zh-CN" altLang="en-US" sz="2800" b="1"/>
              <a:t>即</a:t>
            </a:r>
            <a:endParaRPr lang="zh-CN" altLang="en-US" sz="2800" b="1"/>
          </a:p>
        </p:txBody>
      </p:sp>
      <p:graphicFrame>
        <p:nvGraphicFramePr>
          <p:cNvPr id="24594" name="Object 18"/>
          <p:cNvGraphicFramePr>
            <a:graphicFrameLocks noChangeAspect="1"/>
          </p:cNvGraphicFramePr>
          <p:nvPr/>
        </p:nvGraphicFramePr>
        <p:xfrm>
          <a:off x="1524000" y="3962400"/>
          <a:ext cx="2159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1" name="Equation" r:id="rId11" imgW="2159000" imgH="482600" progId="Equation.3">
                  <p:embed/>
                </p:oleObj>
              </mc:Choice>
              <mc:Fallback>
                <p:oleObj name="Equation" r:id="rId11" imgW="2159000" imgH="482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62400"/>
                        <a:ext cx="2159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19"/>
          <p:cNvGraphicFramePr>
            <a:graphicFrameLocks noChangeAspect="1"/>
          </p:cNvGraphicFramePr>
          <p:nvPr/>
        </p:nvGraphicFramePr>
        <p:xfrm>
          <a:off x="3733800" y="4038600"/>
          <a:ext cx="156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2" name="Equation" r:id="rId13" imgW="1562100" imgH="368300" progId="Equation.3">
                  <p:embed/>
                </p:oleObj>
              </mc:Choice>
              <mc:Fallback>
                <p:oleObj name="Equation" r:id="rId13" imgW="1562100" imgH="3683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038600"/>
                        <a:ext cx="156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838200" y="4572000"/>
            <a:ext cx="160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由此可知</a:t>
            </a:r>
            <a:endParaRPr lang="zh-CN" altLang="en-US" sz="2800" b="1"/>
          </a:p>
        </p:txBody>
      </p:sp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2743200" y="4648200"/>
          <a:ext cx="355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3" name="Equation" r:id="rId15" imgW="3556000" imgH="444500" progId="Equation.3">
                  <p:embed/>
                </p:oleObj>
              </mc:Choice>
              <mc:Fallback>
                <p:oleObj name="Equation" r:id="rId15" imgW="3556000" imgH="4445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648200"/>
                        <a:ext cx="355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22"/>
          <p:cNvGraphicFramePr>
            <a:graphicFrameLocks noChangeAspect="1"/>
          </p:cNvGraphicFramePr>
          <p:nvPr/>
        </p:nvGraphicFramePr>
        <p:xfrm>
          <a:off x="914400" y="5334000"/>
          <a:ext cx="2832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24" name="Equation" r:id="rId17" imgW="2832100" imgH="469900" progId="Equation.3">
                  <p:embed/>
                </p:oleObj>
              </mc:Choice>
              <mc:Fallback>
                <p:oleObj name="Equation" r:id="rId17" imgW="2832100" imgH="469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0"/>
                        <a:ext cx="2832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 autoUpdateAnimBg="0"/>
      <p:bldP spid="24587" grpId="0" autoUpdateAnimBg="0"/>
      <p:bldP spid="24593" grpId="0" autoUpdateAnimBg="0"/>
      <p:bldP spid="2459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39552" y="908720"/>
            <a:ext cx="6722269" cy="664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关于矩阵的秩：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28625" indent="-428625" algn="ctr">
              <a:buFont typeface="+mj-ea"/>
              <a:buAutoNum type="circleNumDbPlain"/>
            </a:pPr>
            <a:endParaRPr lang="en-US" altLang="zh-CN" sz="225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25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428625" indent="-428625">
              <a:buFont typeface="+mj-lt"/>
              <a:buAutoNum type="alphaLcParenR"/>
            </a:pPr>
            <a:endParaRPr lang="en-US" altLang="zh-CN" sz="225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78765" indent="-278765">
              <a:buFont typeface="+mj-ea"/>
              <a:buAutoNum type="circleNumDbPlain"/>
            </a:pPr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713" y="1991996"/>
            <a:ext cx="7906574" cy="19073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79531" y="2130735"/>
            <a:ext cx="256802" cy="346249"/>
          </a:xfrm>
          <a:prstGeom prst="rect">
            <a:avLst/>
          </a:prstGeom>
          <a:noFill/>
        </p:spPr>
        <p:txBody>
          <a:bodyPr wrap="none" lIns="34290" tIns="17145" rIns="34290" bIns="17145">
            <a:spAutoFit/>
          </a:bodyPr>
          <a:lstStyle/>
          <a:p>
            <a:pPr algn="ctr"/>
            <a:r>
              <a:rPr lang="en-US" altLang="zh-CN" sz="2025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</a:t>
            </a:r>
            <a:endParaRPr lang="zh-CN" altLang="en-US" sz="2025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226" y="4381017"/>
            <a:ext cx="8947547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sz="1350" b="1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若秩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r(A)=n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，说明行列式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|A|≠0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，说明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|A*|≠0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，所以这时候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r(A*)=n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en-US" altLang="zh-CN" sz="1350" b="1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br>
              <a:rPr lang="en-US" altLang="zh-CN" sz="1350" b="1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若秩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r(A)&lt;n-1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，说明，行列式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|A|=0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，同时，矩阵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中所有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n-1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阶子式均为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，即行列式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|A|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的所有代数余子式均为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，所以这时候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r(A*)=0;</a:t>
            </a:r>
            <a:endParaRPr lang="en-US" altLang="zh-CN" sz="1350" b="1" dirty="0">
              <a:solidFill>
                <a:srgbClr val="333333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br>
              <a:rPr lang="en-US" altLang="zh-CN" sz="1350" b="1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若秩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r(A)=n-1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，说明，行列式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|A|=0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，但是矩阵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中存在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n-1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阶子式不为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，对此有：</a:t>
            </a:r>
            <a:br>
              <a:rPr lang="zh-CN" altLang="en-US" sz="1350" b="1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AA*=|A|E=0</a:t>
            </a:r>
            <a:br>
              <a:rPr lang="en-US" altLang="zh-CN" sz="1350" b="1" dirty="0">
                <a:latin typeface="微软雅黑" panose="020B0503020204020204" charset="-122"/>
                <a:ea typeface="微软雅黑" panose="020B0503020204020204" charset="-122"/>
              </a:rPr>
            </a:br>
            <a:br>
              <a:rPr lang="en-US" altLang="zh-CN" sz="1350" b="1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从而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r(A)+r(A*)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小于或等于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，也就是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r(A*)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小于或等于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，又因为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中存在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n-1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阶子式不为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，所以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Aij≠0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，得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r(A*)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大于或等于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，所以最后等于</a:t>
            </a:r>
            <a:r>
              <a:rPr lang="en-US" altLang="zh-CN" sz="1350" b="1" dirty="0">
                <a:solidFill>
                  <a:srgbClr val="333333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endParaRPr lang="zh-CN" altLang="en-US" sz="135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7250" y="908685"/>
            <a:ext cx="7430135" cy="3270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454150"/>
            <a:ext cx="6069965" cy="4013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2073910"/>
            <a:ext cx="5441315" cy="24403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4732655"/>
            <a:ext cx="7282180" cy="381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940" y="5156835"/>
            <a:ext cx="3975100" cy="10414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3519488" y="2847975"/>
            <a:ext cx="10795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5286375" y="2847975"/>
            <a:ext cx="10795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7072313" y="2847975"/>
            <a:ext cx="10795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0200" name="Object 24"/>
          <p:cNvGraphicFramePr>
            <a:graphicFrameLocks noChangeAspect="1"/>
          </p:cNvGraphicFramePr>
          <p:nvPr/>
        </p:nvGraphicFramePr>
        <p:xfrm>
          <a:off x="2819400" y="2786063"/>
          <a:ext cx="5380038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8" name="Equation" r:id="rId1" imgW="2692400" imgH="482600" progId="Equation.DSMT4">
                  <p:embed/>
                </p:oleObj>
              </mc:Choice>
              <mc:Fallback>
                <p:oleObj name="Equation" r:id="rId1" imgW="2692400" imgH="482600" progId="Equation.DSMT4">
                  <p:embed/>
                  <p:pic>
                    <p:nvPicPr>
                      <p:cNvPr id="0" name="图片 665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786063"/>
                        <a:ext cx="5380038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457200" y="2011363"/>
            <a:ext cx="823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charset="0"/>
              </a:rPr>
              <a:t>矩阵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A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charset="0"/>
              </a:rPr>
              <a:t>的一个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3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charset="0"/>
              </a:rPr>
              <a:t>阶子式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976313" y="2557463"/>
          <a:ext cx="1852612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9" name="Equation" r:id="rId3" imgW="927100" imgH="711200" progId="Equation.DSMT4">
                  <p:embed/>
                </p:oleObj>
              </mc:Choice>
              <mc:Fallback>
                <p:oleObj name="Equation" r:id="rId3" imgW="927100" imgH="711200" progId="Equation.DSMT4">
                  <p:embed/>
                  <p:pic>
                    <p:nvPicPr>
                      <p:cNvPr id="0" name="图片 665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313" y="2557463"/>
                        <a:ext cx="1852612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3733800" y="560388"/>
            <a:ext cx="0" cy="1220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4389438" y="560388"/>
            <a:ext cx="0" cy="1220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3552825" y="688975"/>
            <a:ext cx="25558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5045075" y="560388"/>
            <a:ext cx="0" cy="1220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3552825" y="1144588"/>
            <a:ext cx="25558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3552825" y="1600200"/>
            <a:ext cx="25558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 flipV="1">
            <a:off x="4114800" y="1920875"/>
            <a:ext cx="2895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H="1">
            <a:off x="5867400" y="1920875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7010400" y="1920875"/>
            <a:ext cx="48895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6248400" y="1447800"/>
            <a:ext cx="2590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charset="0"/>
              </a:rPr>
              <a:t>矩阵 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anose="02020603050405020304" charset="0"/>
              </a:rPr>
              <a:t>A 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charset="0"/>
              </a:rPr>
              <a:t>的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charset="0"/>
              </a:rPr>
              <a:t>2 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charset="0"/>
              </a:rPr>
              <a:t>阶子式 </a:t>
            </a:r>
            <a:endParaRPr kumimoji="1" lang="zh-CN" altLang="en-US" sz="2000">
              <a:solidFill>
                <a:srgbClr val="0000FF"/>
              </a:solidFill>
              <a:latin typeface="Times New Roman" panose="02020603050405020304" charset="0"/>
            </a:endParaRP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457200" y="4114800"/>
            <a:ext cx="82311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charset="0"/>
              </a:rPr>
              <a:t>如果矩阵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 charset="0"/>
              </a:rPr>
              <a:t>A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charset="0"/>
              </a:rPr>
              <a:t>中所有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2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charset="0"/>
              </a:rPr>
              <a:t>阶子式都等于零，那么这个 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charset="0"/>
              </a:rPr>
              <a:t>3 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charset="0"/>
              </a:rPr>
              <a:t>阶子式也等于零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charset="0"/>
              </a:rPr>
              <a:t>．</a:t>
            </a:r>
            <a:endParaRPr lang="zh-CN" altLang="en-US" sz="240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4267200" y="990600"/>
            <a:ext cx="1079500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236" name="Object 4"/>
          <p:cNvGraphicFramePr>
            <a:graphicFrameLocks noChangeAspect="1"/>
          </p:cNvGraphicFramePr>
          <p:nvPr/>
        </p:nvGraphicFramePr>
        <p:xfrm>
          <a:off x="2947988" y="442913"/>
          <a:ext cx="3248025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0" name="Equation" r:id="rId5" imgW="1625600" imgH="711200" progId="Equation.DSMT4">
                  <p:embed/>
                </p:oleObj>
              </mc:Choice>
              <mc:Fallback>
                <p:oleObj name="Equation" r:id="rId5" imgW="1625600" imgH="711200" progId="Equation.DSMT4">
                  <p:embed/>
                  <p:pic>
                    <p:nvPicPr>
                      <p:cNvPr id="0" name="图片 665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442913"/>
                        <a:ext cx="3248025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22" presetClass="entr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8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1" presetID="22" presetClass="entr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2" grpId="0" animBg="1"/>
      <p:bldP spid="50193" grpId="0" animBg="1"/>
      <p:bldP spid="50194" grpId="0" animBg="1"/>
      <p:bldP spid="50182" grpId="0" autoUpdateAnimBg="0"/>
      <p:bldP spid="50184" grpId="0" animBg="1"/>
      <p:bldP spid="50184" grpId="1" animBg="1"/>
      <p:bldP spid="50184" grpId="2" animBg="1"/>
      <p:bldP spid="50184" grpId="3" animBg="1"/>
      <p:bldP spid="50185" grpId="0" animBg="1"/>
      <p:bldP spid="50185" grpId="1" animBg="1"/>
      <p:bldP spid="50185" grpId="2" animBg="1"/>
      <p:bldP spid="50185" grpId="3" animBg="1"/>
      <p:bldP spid="50186" grpId="0" animBg="1"/>
      <p:bldP spid="50186" grpId="1" animBg="1"/>
      <p:bldP spid="50187" grpId="0" animBg="1"/>
      <p:bldP spid="50187" grpId="1" animBg="1"/>
      <p:bldP spid="50187" grpId="2" animBg="1"/>
      <p:bldP spid="50187" grpId="3" animBg="1"/>
      <p:bldP spid="50188" grpId="0" animBg="1"/>
      <p:bldP spid="50188" grpId="1" animBg="1"/>
      <p:bldP spid="50188" grpId="2" animBg="1"/>
      <p:bldP spid="50188" grpId="3" animBg="1"/>
      <p:bldP spid="50188" grpId="4" animBg="1"/>
      <p:bldP spid="50189" grpId="0" animBg="1"/>
      <p:bldP spid="50189" grpId="1" animBg="1"/>
      <p:bldP spid="50189" grpId="2" animBg="1"/>
      <p:bldP spid="50189" grpId="3" animBg="1"/>
      <p:bldP spid="50189" grpId="4" animBg="1"/>
      <p:bldP spid="50195" grpId="0" animBg="1"/>
      <p:bldP spid="50196" grpId="0" animBg="1"/>
      <p:bldP spid="50197" grpId="0" animBg="1"/>
      <p:bldP spid="50198" grpId="0" autoUpdateAnimBg="0"/>
      <p:bldP spid="50199" grpId="0" autoUpdateAnimBg="0"/>
      <p:bldP spid="5020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229600" cy="13335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定义：</a:t>
            </a:r>
            <a:r>
              <a:rPr lang="zh-CN" altLang="en-US"/>
              <a:t>设矩阵 </a:t>
            </a:r>
            <a:r>
              <a:rPr lang="en-US" altLang="zh-CN" i="1"/>
              <a:t>A </a:t>
            </a:r>
            <a:r>
              <a:rPr lang="zh-CN" altLang="en-US"/>
              <a:t>中有一个不等于零的 </a:t>
            </a:r>
            <a:r>
              <a:rPr lang="en-US" altLang="zh-CN" i="1"/>
              <a:t>r </a:t>
            </a:r>
            <a:r>
              <a:rPr lang="zh-CN" altLang="en-US"/>
              <a:t>阶子式</a:t>
            </a:r>
            <a:r>
              <a:rPr lang="zh-CN" altLang="en-US" i="1"/>
              <a:t> </a:t>
            </a:r>
            <a:r>
              <a:rPr lang="en-US" altLang="zh-CN" i="1"/>
              <a:t>D</a:t>
            </a:r>
            <a:r>
              <a:rPr lang="zh-CN" altLang="en-US"/>
              <a:t>，且所有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1"/>
              <a:t>r</a:t>
            </a:r>
            <a:r>
              <a:rPr lang="en-US" altLang="zh-CN"/>
              <a:t> +1 </a:t>
            </a:r>
            <a:r>
              <a:rPr lang="zh-CN" altLang="en-US"/>
              <a:t>阶子式（如果存在的话）全等于零，那么</a:t>
            </a:r>
            <a:r>
              <a:rPr lang="zh-CN" altLang="en-US" i="1"/>
              <a:t> </a:t>
            </a:r>
            <a:r>
              <a:rPr lang="en-US" altLang="zh-CN" i="1"/>
              <a:t>D </a:t>
            </a:r>
            <a:r>
              <a:rPr lang="zh-CN" altLang="en-US"/>
              <a:t>称为矩阵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最高阶非零子式</a:t>
            </a:r>
            <a:r>
              <a:rPr lang="zh-CN" altLang="en-US"/>
              <a:t>，数 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FF0000"/>
                </a:solidFill>
              </a:rPr>
              <a:t>矩阵</a:t>
            </a:r>
            <a:r>
              <a:rPr lang="zh-CN" altLang="en-US" i="1">
                <a:solidFill>
                  <a:srgbClr val="FF0000"/>
                </a:solidFill>
              </a:rPr>
              <a:t> 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的秩</a:t>
            </a:r>
            <a:r>
              <a:rPr lang="zh-CN" altLang="en-US"/>
              <a:t>，记作 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lang="zh-CN" altLang="en-US"/>
              <a:t>．</a:t>
            </a:r>
            <a:endParaRPr lang="zh-CN" altLang="en-US"/>
          </a:p>
        </p:txBody>
      </p:sp>
      <p:sp>
        <p:nvSpPr>
          <p:cNvPr id="51203" name="AutoShape 3"/>
          <p:cNvSpPr>
            <a:spLocks noChangeArrowheads="1"/>
          </p:cNvSpPr>
          <p:nvPr/>
        </p:nvSpPr>
        <p:spPr bwMode="auto">
          <a:xfrm>
            <a:off x="268288" y="2667000"/>
            <a:ext cx="8604250" cy="39243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根据行列式按行（列）展开法则可知，矩阵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中任何一个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+2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阶子式（如果存在的话）都可以用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+1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阶子式来表示．</a:t>
            </a:r>
            <a:endParaRPr kumimoji="0"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如果矩阵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中所有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+1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阶子式都等于零，那么所有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+2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阶子式也都等于零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kumimoji="0"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Char char="l"/>
            </a:pP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事实上，所有高于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+1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阶的子式（如果存在的话）也都等于零 ．</a:t>
            </a:r>
            <a:endParaRPr kumimoji="0"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因此矩阵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的秩就是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中非零子式的最高阶数</a:t>
            </a:r>
            <a:r>
              <a:rPr kumimoji="0"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．</a:t>
            </a:r>
            <a:endParaRPr kumimoji="0" lang="zh-CN" altLang="en-US" b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57200" y="2038350"/>
            <a:ext cx="823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0000FF"/>
                </a:solidFill>
                <a:latin typeface="楷体_GB2312" pitchFamily="49" charset="-122"/>
              </a:rPr>
              <a:t>规定：</a:t>
            </a:r>
            <a:r>
              <a:rPr lang="zh-CN" altLang="en-US">
                <a:solidFill>
                  <a:srgbClr val="000000"/>
                </a:solidFill>
                <a:latin typeface="楷体_GB2312" pitchFamily="49" charset="-122"/>
              </a:rPr>
              <a:t>零矩阵的秩等于零．</a:t>
            </a:r>
            <a:endParaRPr lang="zh-CN" altLang="en-US">
              <a:solidFill>
                <a:srgbClr val="000000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512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nimBg="1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6"/>
          <p:cNvSpPr>
            <a:spLocks noChangeArrowheads="1"/>
          </p:cNvSpPr>
          <p:nvPr/>
        </p:nvSpPr>
        <p:spPr bwMode="auto">
          <a:xfrm>
            <a:off x="457200" y="533400"/>
            <a:ext cx="6408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的秩就是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中非零子式的最高阶数</a:t>
            </a:r>
            <a:r>
              <a:rPr kumimoji="0"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．    </a:t>
            </a:r>
            <a:endParaRPr kumimoji="0" lang="zh-CN" altLang="en-US" b="1">
              <a:solidFill>
                <a:srgbClr val="FF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457200" y="1143000"/>
            <a:ext cx="8229600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显然，</a:t>
            </a:r>
            <a:endParaRPr kumimoji="0"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若矩阵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中有某个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s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阶子式不等于零，则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≥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s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；</a:t>
            </a:r>
            <a:endParaRPr kumimoji="0"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若矩阵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中所有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t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阶子式等于零，则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&lt;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若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阶矩阵，则 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阶子式只有一个，即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|A|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当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|A|</a:t>
            </a:r>
            <a:r>
              <a:rPr kumimoji="0" lang="en-US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≠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0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;</a:t>
            </a:r>
            <a:endParaRPr kumimoji="0"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可逆矩阵（非奇异矩阵）又称为</a:t>
            </a:r>
            <a:r>
              <a:rPr kumimoji="0"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满秩矩阵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kumimoji="0"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当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|A| = 0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&lt;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;</a:t>
            </a:r>
            <a:endParaRPr kumimoji="0"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不可逆矩阵（奇异矩阵）又称为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降秩矩阵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若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矩阵，则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0≤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)≤min(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m, 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30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2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2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2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2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2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225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25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25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25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225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457200" y="2947988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</a:rPr>
              <a:t>矩阵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</a:rPr>
              <a:t>A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</a:rPr>
              <a:t>的一个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</a:rPr>
              <a:t>2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</a:rPr>
              <a:t>阶子式</a:t>
            </a:r>
            <a:endParaRPr lang="zh-CN" altLang="en-US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1981200" y="1260475"/>
            <a:ext cx="0" cy="12207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1146175" y="1389063"/>
            <a:ext cx="25558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2638425" y="1260475"/>
            <a:ext cx="0" cy="12207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1146175" y="1857375"/>
            <a:ext cx="25558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graphicFrame>
        <p:nvGraphicFramePr>
          <p:cNvPr id="52246" name="Object 22"/>
          <p:cNvGraphicFramePr>
            <a:graphicFrameLocks noChangeAspect="1"/>
          </p:cNvGraphicFramePr>
          <p:nvPr/>
        </p:nvGraphicFramePr>
        <p:xfrm>
          <a:off x="5408613" y="3940175"/>
          <a:ext cx="7350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8" name="Equation" r:id="rId1" imgW="368300" imgH="190500" progId="Equation.DSMT4">
                  <p:embed/>
                </p:oleObj>
              </mc:Choice>
              <mc:Fallback>
                <p:oleObj name="Equation" r:id="rId1" imgW="368300" imgH="190500" progId="Equation.DSMT4">
                  <p:embed/>
                  <p:pic>
                    <p:nvPicPr>
                      <p:cNvPr id="0" name="图片 676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3940175"/>
                        <a:ext cx="7350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5029200" y="2947988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</a:rPr>
              <a:t>矩阵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</a:rPr>
              <a:t>A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charset="0"/>
              </a:rPr>
              <a:t>T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</a:rPr>
              <a:t>的一个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</a:rPr>
              <a:t>2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</a:rPr>
              <a:t>阶子式</a:t>
            </a:r>
            <a:endParaRPr lang="zh-CN" altLang="en-US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rot="16200000" flipH="1">
            <a:off x="7004051" y="674687"/>
            <a:ext cx="0" cy="19081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 rot="16200000" flipH="1">
            <a:off x="5366543" y="1872457"/>
            <a:ext cx="176371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 rot="16200000" flipH="1">
            <a:off x="7004051" y="1103312"/>
            <a:ext cx="0" cy="19081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 rot="16200000" flipH="1">
            <a:off x="6004718" y="1872457"/>
            <a:ext cx="176371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Arial" panose="020B0604020202020204" pitchFamily="34" charset="0"/>
              <a:ea typeface="楷体_GB2312"/>
            </a:endParaRPr>
          </a:p>
        </p:txBody>
      </p:sp>
      <p:graphicFrame>
        <p:nvGraphicFramePr>
          <p:cNvPr id="12301" name="Object 32"/>
          <p:cNvGraphicFramePr>
            <a:graphicFrameLocks noChangeAspect="1"/>
          </p:cNvGraphicFramePr>
          <p:nvPr/>
        </p:nvGraphicFramePr>
        <p:xfrm>
          <a:off x="531813" y="1143000"/>
          <a:ext cx="3249612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59" name="Equation" r:id="rId3" imgW="1625600" imgH="711200" progId="Equation.DSMT4">
                  <p:embed/>
                </p:oleObj>
              </mc:Choice>
              <mc:Fallback>
                <p:oleObj name="Equation" r:id="rId3" imgW="1625600" imgH="711200" progId="Equation.DSMT4">
                  <p:embed/>
                  <p:pic>
                    <p:nvPicPr>
                      <p:cNvPr id="0" name="图片 676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1143000"/>
                        <a:ext cx="3249612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5" name="Object 31"/>
          <p:cNvGraphicFramePr>
            <a:graphicFrameLocks noChangeAspect="1"/>
          </p:cNvGraphicFramePr>
          <p:nvPr/>
        </p:nvGraphicFramePr>
        <p:xfrm>
          <a:off x="1824038" y="1147763"/>
          <a:ext cx="119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0" name="Equation" r:id="rId5" imgW="596900" imgH="482600" progId="Equation.DSMT4">
                  <p:embed/>
                </p:oleObj>
              </mc:Choice>
              <mc:Fallback>
                <p:oleObj name="Equation" r:id="rId5" imgW="596900" imgH="482600" progId="Equation.DSMT4">
                  <p:embed/>
                  <p:pic>
                    <p:nvPicPr>
                      <p:cNvPr id="0" name="图片 676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1147763"/>
                        <a:ext cx="1193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0" name="Object 36"/>
          <p:cNvGraphicFramePr>
            <a:graphicFrameLocks noChangeAspect="1"/>
          </p:cNvGraphicFramePr>
          <p:nvPr/>
        </p:nvGraphicFramePr>
        <p:xfrm>
          <a:off x="1295400" y="3965575"/>
          <a:ext cx="584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1" name="Equation" r:id="rId7" imgW="292100" imgH="165100" progId="Equation.DSMT4">
                  <p:embed/>
                </p:oleObj>
              </mc:Choice>
              <mc:Fallback>
                <p:oleObj name="Equation" r:id="rId7" imgW="292100" imgH="165100" progId="Equation.DSMT4">
                  <p:embed/>
                  <p:pic>
                    <p:nvPicPr>
                      <p:cNvPr id="0" name="图片 676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65575"/>
                        <a:ext cx="584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/>
          <p:cNvGrpSpPr/>
          <p:nvPr/>
        </p:nvGrpSpPr>
        <p:grpSpPr bwMode="auto">
          <a:xfrm>
            <a:off x="3852863" y="4060825"/>
            <a:ext cx="719137" cy="138113"/>
            <a:chOff x="1056" y="2601"/>
            <a:chExt cx="453" cy="87"/>
          </a:xfrm>
        </p:grpSpPr>
        <p:sp>
          <p:nvSpPr>
            <p:cNvPr id="12308" name="Line 37"/>
            <p:cNvSpPr>
              <a:spLocks noChangeShapeType="1"/>
            </p:cNvSpPr>
            <p:nvPr/>
          </p:nvSpPr>
          <p:spPr bwMode="auto">
            <a:xfrm>
              <a:off x="1056" y="2601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1">
                <a:solidFill>
                  <a:srgbClr val="000000"/>
                </a:solidFill>
                <a:latin typeface="Arial" panose="020B0604020202020204" pitchFamily="34" charset="0"/>
                <a:ea typeface="楷体_GB2312"/>
              </a:endParaRPr>
            </a:p>
          </p:txBody>
        </p:sp>
        <p:sp>
          <p:nvSpPr>
            <p:cNvPr id="12309" name="Line 38"/>
            <p:cNvSpPr>
              <a:spLocks noChangeShapeType="1"/>
            </p:cNvSpPr>
            <p:nvPr/>
          </p:nvSpPr>
          <p:spPr bwMode="auto">
            <a:xfrm>
              <a:off x="1056" y="2688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kumimoji="0" lang="zh-CN" altLang="en-US" sz="1800" b="1">
                <a:solidFill>
                  <a:srgbClr val="000000"/>
                </a:solidFill>
                <a:latin typeface="Arial" panose="020B0604020202020204" pitchFamily="34" charset="0"/>
                <a:ea typeface="楷体_GB2312"/>
              </a:endParaRPr>
            </a:p>
          </p:txBody>
        </p:sp>
      </p:grpSp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457200" y="4800600"/>
            <a:ext cx="823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</a:rPr>
              <a:t>A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charset="0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</a:rPr>
              <a:t>的子式与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</a:rPr>
              <a:t>的子式对应相等，从而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</a:rPr>
              <a:t>R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</a:rPr>
              <a:t>A</a:t>
            </a:r>
            <a:r>
              <a:rPr lang="en-US" altLang="zh-CN" baseline="30000">
                <a:solidFill>
                  <a:srgbClr val="000000"/>
                </a:solidFill>
                <a:latin typeface="Times New Roman" panose="02020603050405020304" charset="0"/>
              </a:rPr>
              <a:t>T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</a:rPr>
              <a:t>) = 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</a:rPr>
              <a:t>R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</a:rPr>
              <a:t>(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charset="0"/>
              </a:rPr>
              <a:t>A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charset="0"/>
              </a:rPr>
              <a:t>)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</a:rPr>
              <a:t>．</a:t>
            </a:r>
            <a:endParaRPr lang="zh-CN" altLang="en-US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12306" name="Object 34"/>
          <p:cNvGraphicFramePr>
            <a:graphicFrameLocks noChangeAspect="1"/>
          </p:cNvGraphicFramePr>
          <p:nvPr/>
        </p:nvGraphicFramePr>
        <p:xfrm>
          <a:off x="5268913" y="914400"/>
          <a:ext cx="2765425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2" name="Equation" r:id="rId9" imgW="1384300" imgH="939800" progId="Equation.DSMT4">
                  <p:embed/>
                </p:oleObj>
              </mc:Choice>
              <mc:Fallback>
                <p:oleObj name="Equation" r:id="rId9" imgW="1384300" imgH="939800" progId="Equation.DSMT4">
                  <p:embed/>
                  <p:pic>
                    <p:nvPicPr>
                      <p:cNvPr id="0" name="图片 676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913" y="914400"/>
                        <a:ext cx="2765425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9" name="Object 35"/>
          <p:cNvGraphicFramePr>
            <a:graphicFrameLocks noChangeAspect="1"/>
          </p:cNvGraphicFramePr>
          <p:nvPr/>
        </p:nvGraphicFramePr>
        <p:xfrm>
          <a:off x="6081713" y="1363663"/>
          <a:ext cx="1193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63" name="Equation" r:id="rId11" imgW="596900" imgH="482600" progId="Equation.DSMT4">
                  <p:embed/>
                </p:oleObj>
              </mc:Choice>
              <mc:Fallback>
                <p:oleObj name="Equation" r:id="rId11" imgW="596900" imgH="482600" progId="Equation.DSMT4">
                  <p:embed/>
                  <p:pic>
                    <p:nvPicPr>
                      <p:cNvPr id="0" name="图片 676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1363663"/>
                        <a:ext cx="1193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3167 L 3.05556E-6 0.3646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295  E" pathEditMode="relative" ptsTypes="">
                                      <p:cBhvr>
                                        <p:cTn id="61" dur="2000" fill="hold"/>
                                        <p:tgtEl>
                                          <p:spTgt spid="52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3" grpId="0"/>
      <p:bldP spid="52235" grpId="0" animBg="1"/>
      <p:bldP spid="52236" grpId="0" animBg="1"/>
      <p:bldP spid="52237" grpId="0" animBg="1"/>
      <p:bldP spid="52238" grpId="0" animBg="1"/>
      <p:bldP spid="52247" grpId="0"/>
      <p:bldP spid="52249" grpId="0" animBg="1"/>
      <p:bldP spid="52250" grpId="0" animBg="1"/>
      <p:bldP spid="52251" grpId="0" animBg="1"/>
      <p:bldP spid="52252" grpId="0" animBg="1"/>
      <p:bldP spid="522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457200" y="51911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求矩阵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和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的秩，其中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1066800" y="1498600"/>
          <a:ext cx="2138363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6" name="Equation" r:id="rId1" imgW="1066800" imgH="698500" progId="Equation.DSMT4">
                  <p:embed/>
                </p:oleObj>
              </mc:Choice>
              <mc:Fallback>
                <p:oleObj name="Equation" r:id="rId1" imgW="1066800" imgH="698500" progId="Equation.DSMT4">
                  <p:embed/>
                  <p:pic>
                    <p:nvPicPr>
                      <p:cNvPr id="0" name="图片 68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498600"/>
                        <a:ext cx="2138363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"/>
          <p:cNvGraphicFramePr>
            <a:graphicFrameLocks noChangeAspect="1"/>
          </p:cNvGraphicFramePr>
          <p:nvPr/>
        </p:nvGraphicFramePr>
        <p:xfrm>
          <a:off x="3667125" y="1274763"/>
          <a:ext cx="3343275" cy="184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7" name="Equation" r:id="rId3" imgW="1676400" imgH="927100" progId="Equation.DSMT4">
                  <p:embed/>
                </p:oleObj>
              </mc:Choice>
              <mc:Fallback>
                <p:oleObj name="Equation" r:id="rId3" imgW="1676400" imgH="927100" progId="Equation.DSMT4">
                  <p:embed/>
                  <p:pic>
                    <p:nvPicPr>
                      <p:cNvPr id="0" name="图片 686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1274763"/>
                        <a:ext cx="3343275" cy="184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457200" y="3630613"/>
            <a:ext cx="5049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0000FF"/>
                </a:solidFill>
                <a:latin typeface="Times New Roman" panose="02020603050405020304" charset="0"/>
              </a:rPr>
              <a:t>解：</a:t>
            </a:r>
            <a:r>
              <a:rPr kumimoji="0" lang="zh-CN" altLang="en-US">
                <a:solidFill>
                  <a:srgbClr val="000000"/>
                </a:solidFill>
                <a:latin typeface="Times New Roman" panose="02020603050405020304" charset="0"/>
              </a:rPr>
              <a:t>在</a:t>
            </a:r>
            <a:r>
              <a:rPr kumimoji="0" lang="zh-CN" altLang="en-US" i="1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kumimoji="0" lang="en-US" altLang="zh-CN" i="1">
                <a:solidFill>
                  <a:srgbClr val="000000"/>
                </a:solidFill>
                <a:latin typeface="Times New Roman" panose="02020603050405020304" charset="0"/>
              </a:rPr>
              <a:t>A </a:t>
            </a:r>
            <a:r>
              <a:rPr kumimoji="0" lang="zh-CN" altLang="en-US">
                <a:solidFill>
                  <a:srgbClr val="000000"/>
                </a:solidFill>
                <a:latin typeface="Times New Roman" panose="02020603050405020304" charset="0"/>
              </a:rPr>
              <a:t>中，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charset="0"/>
              </a:rPr>
              <a:t>2 </a:t>
            </a:r>
            <a:r>
              <a:rPr kumimoji="0" lang="zh-CN" altLang="en-US">
                <a:solidFill>
                  <a:srgbClr val="000000"/>
                </a:solidFill>
                <a:latin typeface="Times New Roman" panose="02020603050405020304" charset="0"/>
              </a:rPr>
              <a:t>阶子式                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</a:rPr>
              <a:t>．   </a:t>
            </a:r>
            <a:endParaRPr lang="zh-CN" altLang="en-US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3632200" y="3389313"/>
          <a:ext cx="1244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8" name="Equation" r:id="rId5" imgW="622300" imgH="469900" progId="Equation.DSMT4">
                  <p:embed/>
                </p:oleObj>
              </mc:Choice>
              <mc:Fallback>
                <p:oleObj name="Equation" r:id="rId5" imgW="622300" imgH="469900" progId="Equation.DSMT4">
                  <p:embed/>
                  <p:pic>
                    <p:nvPicPr>
                      <p:cNvPr id="0" name="图片 686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0" y="3389313"/>
                        <a:ext cx="1244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457200" y="4495800"/>
            <a:ext cx="8507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0" lang="en-US" altLang="zh-CN" i="1">
                <a:solidFill>
                  <a:srgbClr val="000000"/>
                </a:solidFill>
                <a:latin typeface="Times New Roman" panose="02020603050405020304" charset="0"/>
              </a:rPr>
              <a:t>A </a:t>
            </a:r>
            <a:r>
              <a:rPr kumimoji="0" lang="zh-CN" altLang="en-US">
                <a:solidFill>
                  <a:srgbClr val="000000"/>
                </a:solidFill>
                <a:latin typeface="Times New Roman" panose="02020603050405020304" charset="0"/>
              </a:rPr>
              <a:t>的 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charset="0"/>
              </a:rPr>
              <a:t>3 </a:t>
            </a:r>
            <a:r>
              <a:rPr kumimoji="0" lang="zh-CN" altLang="en-US">
                <a:solidFill>
                  <a:srgbClr val="000000"/>
                </a:solidFill>
                <a:latin typeface="Times New Roman" panose="02020603050405020304" charset="0"/>
              </a:rPr>
              <a:t>阶子式只有一个，即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charset="0"/>
              </a:rPr>
              <a:t>|</a:t>
            </a:r>
            <a:r>
              <a:rPr kumimoji="0" lang="en-US" altLang="zh-CN" i="1">
                <a:solidFill>
                  <a:srgbClr val="000000"/>
                </a:solidFill>
                <a:latin typeface="Times New Roman" panose="02020603050405020304" charset="0"/>
              </a:rPr>
              <a:t>A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charset="0"/>
              </a:rPr>
              <a:t>|</a:t>
            </a:r>
            <a:r>
              <a:rPr kumimoji="0" lang="zh-CN" altLang="en-US">
                <a:solidFill>
                  <a:srgbClr val="000000"/>
                </a:solidFill>
                <a:latin typeface="Times New Roman" panose="02020603050405020304" charset="0"/>
              </a:rPr>
              <a:t>，而且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charset="0"/>
              </a:rPr>
              <a:t>|</a:t>
            </a:r>
            <a:r>
              <a:rPr kumimoji="0" lang="en-US" altLang="zh-CN" i="1">
                <a:solidFill>
                  <a:srgbClr val="000000"/>
                </a:solidFill>
                <a:latin typeface="Times New Roman" panose="02020603050405020304" charset="0"/>
              </a:rPr>
              <a:t>A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charset="0"/>
              </a:rPr>
              <a:t>| = 0</a:t>
            </a:r>
            <a:r>
              <a:rPr kumimoji="0" lang="zh-CN" altLang="en-US">
                <a:solidFill>
                  <a:srgbClr val="000000"/>
                </a:solidFill>
                <a:latin typeface="Times New Roman" panose="02020603050405020304" charset="0"/>
              </a:rPr>
              <a:t>，因此 </a:t>
            </a:r>
            <a:r>
              <a:rPr kumimoji="0" lang="en-US" altLang="zh-CN" i="1">
                <a:solidFill>
                  <a:srgbClr val="000000"/>
                </a:solidFill>
                <a:latin typeface="Times New Roman" panose="02020603050405020304" charset="0"/>
              </a:rPr>
              <a:t>R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charset="0"/>
              </a:rPr>
              <a:t>(</a:t>
            </a:r>
            <a:r>
              <a:rPr kumimoji="0" lang="en-US" altLang="zh-CN" i="1">
                <a:solidFill>
                  <a:srgbClr val="000000"/>
                </a:solidFill>
                <a:latin typeface="Times New Roman" panose="02020603050405020304" charset="0"/>
              </a:rPr>
              <a:t>A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charset="0"/>
              </a:rPr>
              <a:t>) = 2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</a:rPr>
              <a:t>．</a:t>
            </a:r>
            <a:endParaRPr lang="zh-CN" altLang="en-US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/>
      <p:bldP spid="23561" grpId="0" autoUpdateAnimBg="0"/>
    </p:bld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3231</Words>
  <Application>WPS 演示</Application>
  <PresentationFormat>全屏显示(4:3)</PresentationFormat>
  <Paragraphs>267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147</vt:i4>
      </vt:variant>
      <vt:variant>
        <vt:lpstr>幻灯片标题</vt:lpstr>
      </vt:variant>
      <vt:variant>
        <vt:i4>44</vt:i4>
      </vt:variant>
    </vt:vector>
  </HeadingPairs>
  <TitlesOfParts>
    <vt:vector size="207" baseType="lpstr">
      <vt:lpstr>Arial</vt:lpstr>
      <vt:lpstr>宋体</vt:lpstr>
      <vt:lpstr>Wingdings</vt:lpstr>
      <vt:lpstr>Times New Roman</vt:lpstr>
      <vt:lpstr>Arial</vt:lpstr>
      <vt:lpstr>Arial Black</vt:lpstr>
      <vt:lpstr>楷体_GB2312</vt:lpstr>
      <vt:lpstr>新宋体</vt:lpstr>
      <vt:lpstr>楷体_GB2312</vt:lpstr>
      <vt:lpstr>Times New Roman</vt:lpstr>
      <vt:lpstr>微软雅黑</vt:lpstr>
      <vt:lpstr>Arial Unicode MS</vt:lpstr>
      <vt:lpstr>Calibri</vt:lpstr>
      <vt:lpstr>黑体</vt:lpstr>
      <vt:lpstr>主题1</vt:lpstr>
      <vt:lpstr>12_Pixel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一、矩阵秩的概念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二、矩阵的秩的计算</vt:lpstr>
      <vt:lpstr>PowerPoint 演示文稿</vt:lpstr>
      <vt:lpstr>二、矩阵秩的求法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三、小结</vt:lpstr>
      <vt:lpstr>思考题</vt:lpstr>
      <vt:lpstr>思考题解答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eye</dc:creator>
  <cp:lastModifiedBy>eye</cp:lastModifiedBy>
  <cp:revision>44</cp:revision>
  <dcterms:created xsi:type="dcterms:W3CDTF">1990-03-28T00:00:00Z</dcterms:created>
  <dcterms:modified xsi:type="dcterms:W3CDTF">2021-10-24T16:58:04Z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DDFA448FAC4E449E8C60A23ACBB381F6</vt:lpwstr>
  </property>
  <property fmtid="{D5CDD505-2E9C-101B-9397-08002B2CF9AE}" pid="3" name="KSOProductBuildVer">
    <vt:lpwstr>2052-11.1.0.11045</vt:lpwstr>
  </property>
</Properties>
</file>