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62"/>
  </p:notesMasterIdLst>
  <p:handoutMasterIdLst>
    <p:handoutMasterId r:id="rId63"/>
  </p:handoutMasterIdLst>
  <p:sldIdLst>
    <p:sldId id="257" r:id="rId5"/>
    <p:sldId id="338" r:id="rId6"/>
    <p:sldId id="339" r:id="rId7"/>
    <p:sldId id="256" r:id="rId8"/>
    <p:sldId id="301" r:id="rId9"/>
    <p:sldId id="258" r:id="rId10"/>
    <p:sldId id="340" r:id="rId11"/>
    <p:sldId id="341" r:id="rId12"/>
    <p:sldId id="319" r:id="rId13"/>
    <p:sldId id="323" r:id="rId14"/>
    <p:sldId id="342" r:id="rId15"/>
    <p:sldId id="348" r:id="rId16"/>
    <p:sldId id="349" r:id="rId17"/>
    <p:sldId id="350" r:id="rId18"/>
    <p:sldId id="351" r:id="rId19"/>
    <p:sldId id="352" r:id="rId20"/>
    <p:sldId id="328" r:id="rId21"/>
    <p:sldId id="343" r:id="rId22"/>
    <p:sldId id="344" r:id="rId23"/>
    <p:sldId id="345" r:id="rId24"/>
    <p:sldId id="346" r:id="rId25"/>
    <p:sldId id="347" r:id="rId26"/>
    <p:sldId id="266" r:id="rId27"/>
    <p:sldId id="267" r:id="rId28"/>
    <p:sldId id="268" r:id="rId29"/>
    <p:sldId id="353" r:id="rId30"/>
    <p:sldId id="355" r:id="rId31"/>
    <p:sldId id="354" r:id="rId32"/>
    <p:sldId id="333" r:id="rId33"/>
    <p:sldId id="317" r:id="rId34"/>
    <p:sldId id="281" r:id="rId35"/>
    <p:sldId id="324" r:id="rId36"/>
    <p:sldId id="285" r:id="rId37"/>
    <p:sldId id="325" r:id="rId38"/>
    <p:sldId id="356" r:id="rId39"/>
    <p:sldId id="357" r:id="rId40"/>
    <p:sldId id="334" r:id="rId41"/>
    <p:sldId id="335" r:id="rId42"/>
    <p:sldId id="336" r:id="rId43"/>
    <p:sldId id="337" r:id="rId44"/>
    <p:sldId id="293" r:id="rId45"/>
    <p:sldId id="294" r:id="rId46"/>
    <p:sldId id="318" r:id="rId47"/>
    <p:sldId id="295" r:id="rId48"/>
    <p:sldId id="296" r:id="rId49"/>
    <p:sldId id="297" r:id="rId50"/>
    <p:sldId id="298" r:id="rId51"/>
    <p:sldId id="299" r:id="rId52"/>
    <p:sldId id="289" r:id="rId53"/>
    <p:sldId id="290" r:id="rId54"/>
    <p:sldId id="291" r:id="rId55"/>
    <p:sldId id="304" r:id="rId56"/>
    <p:sldId id="315" r:id="rId57"/>
    <p:sldId id="320" r:id="rId58"/>
    <p:sldId id="327" r:id="rId59"/>
    <p:sldId id="392" r:id="rId60"/>
    <p:sldId id="393" r:id="rId6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1F1FEB"/>
    <a:srgbClr val="FFFFCC"/>
    <a:srgbClr val="FFCC99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7" autoAdjust="0"/>
    <p:restoredTop sz="90929"/>
  </p:normalViewPr>
  <p:slideViewPr>
    <p:cSldViewPr>
      <p:cViewPr varScale="1">
        <p:scale>
          <a:sx n="114" d="100"/>
          <a:sy n="114" d="100"/>
        </p:scale>
        <p:origin x="1036" y="60"/>
      </p:cViewPr>
      <p:guideLst>
        <p:guide orient="horz" pos="480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60AF2-C1C5-472D-A1DC-F4EDBD8D0AA7}" type="datetimeFigureOut">
              <a:rPr lang="zh-CN" altLang="en-US" smtClean="0"/>
              <a:t>2023/1/22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A61E5-7A86-4A26-B022-0DAB3B940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989C6-994C-44F7-BE01-536FAD37E457}" type="datetimeFigureOut">
              <a:rPr lang="zh-CN" altLang="en-US" smtClean="0"/>
              <a:t>2023/1/22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8C416-DC81-4A84-974E-58AE333598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253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3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22533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253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254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8654B58-4F22-4CB2-BDE0-2EBC5F11BB1F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5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7" grpId="0"/>
      <p:bldP spid="22548" grpId="0" build="p">
        <p:tmplLst>
          <p:tmpl lvl="1">
            <p:tnLst>
              <p:par>
                <p:cTn presetID="18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A7A249-E954-4D79-8FF2-E2A674C11DDD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9C150C-0381-4242-AE77-929CD4DB6E5A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7CC9D6-4D73-41F4-A54F-64145B2AC029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1BC19-E3B0-4927-80F9-F4FB8A0D76E1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8F474-DD5B-41D1-BE9D-FA6C1839D44B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23723-C3F8-4297-AF4C-10B5332E1D70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F008-A48C-4B25-8917-B7149F6F65D0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89EAF-B387-4B64-BE5B-01138779FA0F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59E66-D014-4CEE-9AB8-1BE8EF4574AB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8C32B-94E7-4A77-B47F-94252B757C93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DD4F37-B1F6-4001-955B-A5FC400BD3F1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5BDE7-6046-4E91-A936-99459F3FF0E6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6AC0D-90D3-47EF-B1C1-031297D9E793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16FE8-B831-4166-8EE2-084B199DF275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7CC9D6-4D73-41F4-A54F-64145B2AC029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1BC19-E3B0-4927-80F9-F4FB8A0D76E1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8F474-DD5B-41D1-BE9D-FA6C1839D44B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23723-C3F8-4297-AF4C-10B5332E1D70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F008-A48C-4B25-8917-B7149F6F65D0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89EAF-B387-4B64-BE5B-01138779FA0F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59E66-D014-4CEE-9AB8-1BE8EF4574AB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187093-4F22-4EA4-A461-2CD54BF935C1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8C32B-94E7-4A77-B47F-94252B757C93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5BDE7-6046-4E91-A936-99459F3FF0E6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6AC0D-90D3-47EF-B1C1-031297D9E793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16FE8-B831-4166-8EE2-084B199DF275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7CC9D6-4D73-41F4-A54F-64145B2AC029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1BC19-E3B0-4927-80F9-F4FB8A0D76E1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8F474-DD5B-41D1-BE9D-FA6C1839D44B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23723-C3F8-4297-AF4C-10B5332E1D70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F008-A48C-4B25-8917-B7149F6F65D0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89EAF-B387-4B64-BE5B-01138779FA0F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26B4E-5841-40E8-9E0F-5F75DC978C0E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59E66-D014-4CEE-9AB8-1BE8EF4574AB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8C32B-94E7-4A77-B47F-94252B757C93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5BDE7-6046-4E91-A936-99459F3FF0E6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6AC0D-90D3-47EF-B1C1-031297D9E793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16FE8-B831-4166-8EE2-084B199DF275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3F42A1-9959-4C8A-89C0-EE25D6F7875F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E9A756-C28D-4522-A48B-51518A5F0832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E40E37-1469-424A-939E-C8507DD58B12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90471-8C71-41BC-A5FB-78C3CEED5E48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0F4AC1-A84A-4E30-ACA9-A6195AE6384C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/>
            </a:lvl1pPr>
          </a:lstStyle>
          <a:p>
            <a:endParaRPr kumimoji="0" lang="en-US" altLang="zh-CN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36366AAC-2D99-4B8D-9740-7BAE57AEB914}" type="slidenum">
              <a:rPr kumimoji="0"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t>‹#›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2150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</p:grpSp>
      <p:sp>
        <p:nvSpPr>
          <p:cNvPr id="2151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151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kumimoji="0" lang="en-US" altLang="zh-CN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7" name="Rectangle 11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2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13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 b="0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786B275-5B50-479F-A87B-FC50EB25C407}" type="slidenum">
              <a:rPr kumimoji="0" lang="en-US" altLang="zh-CN" b="0">
                <a:solidFill>
                  <a:srgbClr val="000000"/>
                </a:solidFill>
              </a:rPr>
              <a:t>‹#›</a:t>
            </a:fld>
            <a:endParaRPr kumimoji="0" lang="en-US" altLang="zh-CN" b="0">
              <a:solidFill>
                <a:srgbClr val="000000"/>
              </a:solidFill>
            </a:endParaRPr>
          </a:p>
        </p:txBody>
      </p:sp>
      <p:grpSp>
        <p:nvGrpSpPr>
          <p:cNvPr id="14340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</a:endParaRPr>
            </a:p>
          </p:txBody>
        </p:sp>
      </p:grpSp>
      <p:sp>
        <p:nvSpPr>
          <p:cNvPr id="1434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434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 b="0">
              <a:solidFill>
                <a:srgbClr val="000000"/>
              </a:solidFill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 b="0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786B275-5B50-479F-A87B-FC50EB25C407}" type="slidenum">
              <a:rPr kumimoji="0" lang="en-US" altLang="zh-CN" b="0">
                <a:solidFill>
                  <a:srgbClr val="000000"/>
                </a:solidFill>
              </a:rPr>
              <a:t>‹#›</a:t>
            </a:fld>
            <a:endParaRPr kumimoji="0" lang="en-US" altLang="zh-CN" b="0">
              <a:solidFill>
                <a:srgbClr val="000000"/>
              </a:solidFill>
            </a:endParaRPr>
          </a:p>
        </p:txBody>
      </p:sp>
      <p:grpSp>
        <p:nvGrpSpPr>
          <p:cNvPr id="14340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</p:grpSp>
      <p:sp>
        <p:nvSpPr>
          <p:cNvPr id="1434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434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 b="0">
              <a:solidFill>
                <a:srgbClr val="000000"/>
              </a:solidFill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 b="0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786B275-5B50-479F-A87B-FC50EB25C407}" type="slidenum">
              <a:rPr kumimoji="0" lang="en-US" altLang="zh-CN" b="0">
                <a:solidFill>
                  <a:srgbClr val="000000"/>
                </a:solidFill>
              </a:rPr>
              <a:t>‹#›</a:t>
            </a:fld>
            <a:endParaRPr kumimoji="0" lang="en-US" altLang="zh-CN" b="0">
              <a:solidFill>
                <a:srgbClr val="000000"/>
              </a:solidFill>
            </a:endParaRPr>
          </a:p>
        </p:txBody>
      </p:sp>
      <p:grpSp>
        <p:nvGrpSpPr>
          <p:cNvPr id="14340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</p:grpSp>
      <p:sp>
        <p:nvSpPr>
          <p:cNvPr id="1434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434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 b="0">
              <a:solidFill>
                <a:srgbClr val="000000"/>
              </a:solidFill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/&#32447;&#24615;&#20195;&#25968;&#30005;&#23376;&#25945;&#26696;/&#20027;&#30028;&#38754;.ppt#7. PowerPoint &#28436;&#31034;&#25991;&#31295;" TargetMode="External"/><Relationship Id="rId3" Type="http://schemas.openxmlformats.org/officeDocument/2006/relationships/image" Target="../media/image2.GIF"/><Relationship Id="rId7" Type="http://schemas.openxmlformats.org/officeDocument/2006/relationships/slide" Target="slide4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slide" Target="slide30.xml"/><Relationship Id="rId5" Type="http://schemas.openxmlformats.org/officeDocument/2006/relationships/slide" Target="slide9.xml"/><Relationship Id="rId4" Type="http://schemas.openxmlformats.org/officeDocument/2006/relationships/slide" Target="slide4.xml"/><Relationship Id="rId9" Type="http://schemas.openxmlformats.org/officeDocument/2006/relationships/hyperlink" Target="/&#32447;&#24615;&#20195;&#25968;&#30005;&#23376;&#25945;&#26696;/&#20027;&#30028;&#38754;.ppt#14. PowerPoint &#28436;&#31034;&#25991;&#31295;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0.wmf"/><Relationship Id="rId3" Type="http://schemas.openxmlformats.org/officeDocument/2006/relationships/image" Target="../media/image34.wmf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42.bin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39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3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4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image" Target="../media/image42.wmf"/><Relationship Id="rId7" Type="http://schemas.openxmlformats.org/officeDocument/2006/relationships/image" Target="../media/image44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5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55.wmf"/><Relationship Id="rId2" Type="http://schemas.openxmlformats.org/officeDocument/2006/relationships/oleObject" Target="../embeddings/oleObject51.bin"/><Relationship Id="rId16" Type="http://schemas.openxmlformats.org/officeDocument/2006/relationships/oleObject" Target="../embeddings/oleObject5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5" Type="http://schemas.openxmlformats.org/officeDocument/2006/relationships/image" Target="../media/image54.w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5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63.wmf"/><Relationship Id="rId2" Type="http://schemas.openxmlformats.org/officeDocument/2006/relationships/oleObject" Target="../embeddings/oleObject59.bin"/><Relationship Id="rId16" Type="http://schemas.openxmlformats.org/officeDocument/2006/relationships/oleObject" Target="../embeddings/oleObject6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5" Type="http://schemas.openxmlformats.org/officeDocument/2006/relationships/image" Target="../media/image62.w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65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6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image" Target="../media/image66.wmf"/><Relationship Id="rId7" Type="http://schemas.openxmlformats.org/officeDocument/2006/relationships/image" Target="../media/image68.w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70.wmf"/><Relationship Id="rId5" Type="http://schemas.openxmlformats.org/officeDocument/2006/relationships/image" Target="../media/image67.wmf"/><Relationship Id="rId10" Type="http://schemas.openxmlformats.org/officeDocument/2006/relationships/oleObject" Target="../embeddings/oleObject73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6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79.bin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75.wmf"/><Relationship Id="rId5" Type="http://schemas.openxmlformats.org/officeDocument/2006/relationships/image" Target="../media/image72.wmf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5.bin"/><Relationship Id="rId9" Type="http://schemas.openxmlformats.org/officeDocument/2006/relationships/image" Target="../media/image7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image" Target="../media/image77.wmf"/><Relationship Id="rId7" Type="http://schemas.openxmlformats.org/officeDocument/2006/relationships/image" Target="../media/image79.w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2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81.bin"/><Relationship Id="rId9" Type="http://schemas.openxmlformats.org/officeDocument/2006/relationships/image" Target="../media/image80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image" Target="../media/image81.wmf"/><Relationship Id="rId7" Type="http://schemas.openxmlformats.org/officeDocument/2006/relationships/image" Target="../media/image83.wmf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6.bin"/><Relationship Id="rId5" Type="http://schemas.openxmlformats.org/officeDocument/2006/relationships/image" Target="../media/image82.wmf"/><Relationship Id="rId4" Type="http://schemas.openxmlformats.org/officeDocument/2006/relationships/oleObject" Target="../embeddings/oleObject85.bin"/><Relationship Id="rId9" Type="http://schemas.openxmlformats.org/officeDocument/2006/relationships/image" Target="../media/image8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7" Type="http://schemas.openxmlformats.org/officeDocument/2006/relationships/image" Target="../media/image87.wmf"/><Relationship Id="rId2" Type="http://schemas.openxmlformats.org/officeDocument/2006/relationships/oleObject" Target="../embeddings/oleObject8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0.bin"/><Relationship Id="rId5" Type="http://schemas.openxmlformats.org/officeDocument/2006/relationships/image" Target="../media/image86.wmf"/><Relationship Id="rId4" Type="http://schemas.openxmlformats.org/officeDocument/2006/relationships/oleObject" Target="../embeddings/oleObject89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93.wmf"/><Relationship Id="rId3" Type="http://schemas.openxmlformats.org/officeDocument/2006/relationships/image" Target="../media/image88.emf"/><Relationship Id="rId7" Type="http://schemas.openxmlformats.org/officeDocument/2006/relationships/image" Target="../media/image90.emf"/><Relationship Id="rId12" Type="http://schemas.openxmlformats.org/officeDocument/2006/relationships/oleObject" Target="../embeddings/oleObject96.bin"/><Relationship Id="rId17" Type="http://schemas.openxmlformats.org/officeDocument/2006/relationships/image" Target="../media/image95.wmf"/><Relationship Id="rId2" Type="http://schemas.openxmlformats.org/officeDocument/2006/relationships/oleObject" Target="../embeddings/oleObject91.bin"/><Relationship Id="rId16" Type="http://schemas.openxmlformats.org/officeDocument/2006/relationships/oleObject" Target="../embeddings/oleObject9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92.emf"/><Relationship Id="rId5" Type="http://schemas.openxmlformats.org/officeDocument/2006/relationships/image" Target="../media/image89.wmf"/><Relationship Id="rId15" Type="http://schemas.openxmlformats.org/officeDocument/2006/relationships/image" Target="../media/image94.emf"/><Relationship Id="rId10" Type="http://schemas.openxmlformats.org/officeDocument/2006/relationships/oleObject" Target="../embeddings/oleObject95.bin"/><Relationship Id="rId4" Type="http://schemas.openxmlformats.org/officeDocument/2006/relationships/oleObject" Target="../embeddings/oleObject92.bin"/><Relationship Id="rId9" Type="http://schemas.openxmlformats.org/officeDocument/2006/relationships/image" Target="../media/image91.wmf"/><Relationship Id="rId14" Type="http://schemas.openxmlformats.org/officeDocument/2006/relationships/oleObject" Target="../embeddings/oleObject97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image" Target="../media/image96.wmf"/><Relationship Id="rId7" Type="http://schemas.openxmlformats.org/officeDocument/2006/relationships/image" Target="../media/image33.wmf"/><Relationship Id="rId2" Type="http://schemas.openxmlformats.org/officeDocument/2006/relationships/oleObject" Target="../embeddings/oleObject9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1.bin"/><Relationship Id="rId5" Type="http://schemas.openxmlformats.org/officeDocument/2006/relationships/image" Target="../media/image97.wmf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40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oleObject" Target="../embeddings/oleObject103.bin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image" Target="../media/image99.wmf"/><Relationship Id="rId7" Type="http://schemas.openxmlformats.org/officeDocument/2006/relationships/image" Target="../media/image101.wmf"/><Relationship Id="rId2" Type="http://schemas.openxmlformats.org/officeDocument/2006/relationships/oleObject" Target="../embeddings/oleObject10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6.bin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102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13" Type="http://schemas.openxmlformats.org/officeDocument/2006/relationships/image" Target="../media/image108.wmf"/><Relationship Id="rId3" Type="http://schemas.openxmlformats.org/officeDocument/2006/relationships/image" Target="../media/image103.wmf"/><Relationship Id="rId7" Type="http://schemas.openxmlformats.org/officeDocument/2006/relationships/image" Target="../media/image105.wmf"/><Relationship Id="rId12" Type="http://schemas.openxmlformats.org/officeDocument/2006/relationships/oleObject" Target="../embeddings/oleObject113.bin"/><Relationship Id="rId2" Type="http://schemas.openxmlformats.org/officeDocument/2006/relationships/oleObject" Target="../embeddings/oleObject10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0.bin"/><Relationship Id="rId11" Type="http://schemas.openxmlformats.org/officeDocument/2006/relationships/image" Target="../media/image107.wmf"/><Relationship Id="rId5" Type="http://schemas.openxmlformats.org/officeDocument/2006/relationships/image" Target="../media/image104.wmf"/><Relationship Id="rId15" Type="http://schemas.openxmlformats.org/officeDocument/2006/relationships/image" Target="../media/image109.wmf"/><Relationship Id="rId10" Type="http://schemas.openxmlformats.org/officeDocument/2006/relationships/oleObject" Target="../embeddings/oleObject112.bin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106.wmf"/><Relationship Id="rId14" Type="http://schemas.openxmlformats.org/officeDocument/2006/relationships/oleObject" Target="../embeddings/oleObject114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3" Type="http://schemas.openxmlformats.org/officeDocument/2006/relationships/image" Target="../media/image110.wmf"/><Relationship Id="rId7" Type="http://schemas.openxmlformats.org/officeDocument/2006/relationships/image" Target="../media/image112.wmf"/><Relationship Id="rId2" Type="http://schemas.openxmlformats.org/officeDocument/2006/relationships/oleObject" Target="../embeddings/oleObject1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7.bin"/><Relationship Id="rId5" Type="http://schemas.openxmlformats.org/officeDocument/2006/relationships/image" Target="../media/image111.wmf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11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oleObject" Target="../embeddings/oleObject11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5.wmf"/><Relationship Id="rId4" Type="http://schemas.openxmlformats.org/officeDocument/2006/relationships/oleObject" Target="../embeddings/oleObject120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oleObject" Target="../embeddings/oleObject12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7.wmf"/><Relationship Id="rId4" Type="http://schemas.openxmlformats.org/officeDocument/2006/relationships/oleObject" Target="../embeddings/oleObject122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3" Type="http://schemas.openxmlformats.org/officeDocument/2006/relationships/image" Target="../media/image118.wmf"/><Relationship Id="rId7" Type="http://schemas.openxmlformats.org/officeDocument/2006/relationships/image" Target="../media/image120.wmf"/><Relationship Id="rId2" Type="http://schemas.openxmlformats.org/officeDocument/2006/relationships/oleObject" Target="../embeddings/oleObject12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5.bin"/><Relationship Id="rId5" Type="http://schemas.openxmlformats.org/officeDocument/2006/relationships/image" Target="../media/image119.wmf"/><Relationship Id="rId4" Type="http://schemas.openxmlformats.org/officeDocument/2006/relationships/oleObject" Target="../embeddings/oleObject124.bin"/><Relationship Id="rId9" Type="http://schemas.openxmlformats.org/officeDocument/2006/relationships/image" Target="../media/image121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7" Type="http://schemas.openxmlformats.org/officeDocument/2006/relationships/image" Target="../media/image124.wmf"/><Relationship Id="rId2" Type="http://schemas.openxmlformats.org/officeDocument/2006/relationships/oleObject" Target="../embeddings/oleObject12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9.bin"/><Relationship Id="rId5" Type="http://schemas.openxmlformats.org/officeDocument/2006/relationships/image" Target="../media/image123.wmf"/><Relationship Id="rId4" Type="http://schemas.openxmlformats.org/officeDocument/2006/relationships/oleObject" Target="../embeddings/oleObject128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oleObject" Target="../embeddings/oleObject13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6.wmf"/><Relationship Id="rId4" Type="http://schemas.openxmlformats.org/officeDocument/2006/relationships/oleObject" Target="../embeddings/oleObject131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7" Type="http://schemas.openxmlformats.org/officeDocument/2006/relationships/image" Target="../media/image117.wmf"/><Relationship Id="rId2" Type="http://schemas.openxmlformats.org/officeDocument/2006/relationships/oleObject" Target="../embeddings/oleObject13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4.bin"/><Relationship Id="rId5" Type="http://schemas.openxmlformats.org/officeDocument/2006/relationships/image" Target="../media/image128.wmf"/><Relationship Id="rId4" Type="http://schemas.openxmlformats.org/officeDocument/2006/relationships/oleObject" Target="../embeddings/oleObject133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oleObject" Target="../embeddings/oleObject13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0.wmf"/><Relationship Id="rId4" Type="http://schemas.openxmlformats.org/officeDocument/2006/relationships/oleObject" Target="../embeddings/oleObject136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oleObject" Target="../embeddings/oleObject13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2.wmf"/><Relationship Id="rId4" Type="http://schemas.openxmlformats.org/officeDocument/2006/relationships/oleObject" Target="../embeddings/oleObject138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oleObject" Target="../embeddings/oleObject13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4.wmf"/><Relationship Id="rId4" Type="http://schemas.openxmlformats.org/officeDocument/2006/relationships/oleObject" Target="../embeddings/oleObject140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oleObject" Target="../embeddings/oleObject14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6.wmf"/><Relationship Id="rId4" Type="http://schemas.openxmlformats.org/officeDocument/2006/relationships/oleObject" Target="../embeddings/oleObject14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3" Type="http://schemas.openxmlformats.org/officeDocument/2006/relationships/image" Target="../media/image137.wmf"/><Relationship Id="rId7" Type="http://schemas.openxmlformats.org/officeDocument/2006/relationships/image" Target="../media/image139.wmf"/><Relationship Id="rId2" Type="http://schemas.openxmlformats.org/officeDocument/2006/relationships/oleObject" Target="../embeddings/oleObject14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5.bin"/><Relationship Id="rId5" Type="http://schemas.openxmlformats.org/officeDocument/2006/relationships/image" Target="../media/image138.wmf"/><Relationship Id="rId4" Type="http://schemas.openxmlformats.org/officeDocument/2006/relationships/oleObject" Target="../embeddings/oleObject144.bin"/><Relationship Id="rId9" Type="http://schemas.openxmlformats.org/officeDocument/2006/relationships/image" Target="../media/image140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3" Type="http://schemas.openxmlformats.org/officeDocument/2006/relationships/image" Target="../media/image141.wmf"/><Relationship Id="rId7" Type="http://schemas.openxmlformats.org/officeDocument/2006/relationships/image" Target="../media/image143.wmf"/><Relationship Id="rId2" Type="http://schemas.openxmlformats.org/officeDocument/2006/relationships/oleObject" Target="../embeddings/oleObject14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9.bin"/><Relationship Id="rId5" Type="http://schemas.openxmlformats.org/officeDocument/2006/relationships/image" Target="../media/image142.wmf"/><Relationship Id="rId4" Type="http://schemas.openxmlformats.org/officeDocument/2006/relationships/oleObject" Target="../embeddings/oleObject148.bin"/><Relationship Id="rId9" Type="http://schemas.openxmlformats.org/officeDocument/2006/relationships/image" Target="../media/image144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4.bin"/><Relationship Id="rId13" Type="http://schemas.openxmlformats.org/officeDocument/2006/relationships/image" Target="../media/image150.wmf"/><Relationship Id="rId18" Type="http://schemas.openxmlformats.org/officeDocument/2006/relationships/oleObject" Target="../embeddings/oleObject159.bin"/><Relationship Id="rId3" Type="http://schemas.openxmlformats.org/officeDocument/2006/relationships/image" Target="../media/image145.wmf"/><Relationship Id="rId21" Type="http://schemas.openxmlformats.org/officeDocument/2006/relationships/image" Target="../media/image154.emf"/><Relationship Id="rId7" Type="http://schemas.openxmlformats.org/officeDocument/2006/relationships/image" Target="../media/image147.wmf"/><Relationship Id="rId12" Type="http://schemas.openxmlformats.org/officeDocument/2006/relationships/oleObject" Target="../embeddings/oleObject156.bin"/><Relationship Id="rId17" Type="http://schemas.openxmlformats.org/officeDocument/2006/relationships/image" Target="../media/image152.wmf"/><Relationship Id="rId2" Type="http://schemas.openxmlformats.org/officeDocument/2006/relationships/oleObject" Target="../embeddings/oleObject151.bin"/><Relationship Id="rId16" Type="http://schemas.openxmlformats.org/officeDocument/2006/relationships/oleObject" Target="../embeddings/oleObject158.bin"/><Relationship Id="rId20" Type="http://schemas.openxmlformats.org/officeDocument/2006/relationships/oleObject" Target="../embeddings/oleObject16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3.bin"/><Relationship Id="rId11" Type="http://schemas.openxmlformats.org/officeDocument/2006/relationships/image" Target="../media/image149.wmf"/><Relationship Id="rId5" Type="http://schemas.openxmlformats.org/officeDocument/2006/relationships/image" Target="../media/image146.emf"/><Relationship Id="rId15" Type="http://schemas.openxmlformats.org/officeDocument/2006/relationships/image" Target="../media/image151.wmf"/><Relationship Id="rId23" Type="http://schemas.openxmlformats.org/officeDocument/2006/relationships/image" Target="../media/image155.emf"/><Relationship Id="rId10" Type="http://schemas.openxmlformats.org/officeDocument/2006/relationships/oleObject" Target="../embeddings/oleObject155.bin"/><Relationship Id="rId19" Type="http://schemas.openxmlformats.org/officeDocument/2006/relationships/image" Target="../media/image153.emf"/><Relationship Id="rId4" Type="http://schemas.openxmlformats.org/officeDocument/2006/relationships/oleObject" Target="../embeddings/oleObject152.bin"/><Relationship Id="rId9" Type="http://schemas.openxmlformats.org/officeDocument/2006/relationships/image" Target="../media/image148.wmf"/><Relationship Id="rId14" Type="http://schemas.openxmlformats.org/officeDocument/2006/relationships/oleObject" Target="../embeddings/oleObject157.bin"/><Relationship Id="rId22" Type="http://schemas.openxmlformats.org/officeDocument/2006/relationships/oleObject" Target="../embeddings/oleObject161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3" Type="http://schemas.openxmlformats.org/officeDocument/2006/relationships/image" Target="../media/image156.wmf"/><Relationship Id="rId7" Type="http://schemas.openxmlformats.org/officeDocument/2006/relationships/image" Target="../media/image158.wmf"/><Relationship Id="rId2" Type="http://schemas.openxmlformats.org/officeDocument/2006/relationships/oleObject" Target="../embeddings/oleObject16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64.bin"/><Relationship Id="rId11" Type="http://schemas.openxmlformats.org/officeDocument/2006/relationships/image" Target="../media/image160.wmf"/><Relationship Id="rId5" Type="http://schemas.openxmlformats.org/officeDocument/2006/relationships/image" Target="../media/image157.wmf"/><Relationship Id="rId10" Type="http://schemas.openxmlformats.org/officeDocument/2006/relationships/oleObject" Target="../embeddings/oleObject166.bin"/><Relationship Id="rId4" Type="http://schemas.openxmlformats.org/officeDocument/2006/relationships/oleObject" Target="../embeddings/oleObject163.bin"/><Relationship Id="rId9" Type="http://schemas.openxmlformats.org/officeDocument/2006/relationships/image" Target="../media/image159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0.bin"/><Relationship Id="rId13" Type="http://schemas.openxmlformats.org/officeDocument/2006/relationships/image" Target="../media/image166.wmf"/><Relationship Id="rId3" Type="http://schemas.openxmlformats.org/officeDocument/2006/relationships/image" Target="../media/image161.wmf"/><Relationship Id="rId7" Type="http://schemas.openxmlformats.org/officeDocument/2006/relationships/image" Target="../media/image163.wmf"/><Relationship Id="rId12" Type="http://schemas.openxmlformats.org/officeDocument/2006/relationships/oleObject" Target="../embeddings/oleObject172.bin"/><Relationship Id="rId2" Type="http://schemas.openxmlformats.org/officeDocument/2006/relationships/oleObject" Target="../embeddings/oleObject16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69.bin"/><Relationship Id="rId11" Type="http://schemas.openxmlformats.org/officeDocument/2006/relationships/image" Target="../media/image165.wmf"/><Relationship Id="rId5" Type="http://schemas.openxmlformats.org/officeDocument/2006/relationships/image" Target="../media/image162.wmf"/><Relationship Id="rId10" Type="http://schemas.openxmlformats.org/officeDocument/2006/relationships/oleObject" Target="../embeddings/oleObject171.bin"/><Relationship Id="rId4" Type="http://schemas.openxmlformats.org/officeDocument/2006/relationships/oleObject" Target="../embeddings/oleObject168.bin"/><Relationship Id="rId9" Type="http://schemas.openxmlformats.org/officeDocument/2006/relationships/image" Target="../media/image164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6.bin"/><Relationship Id="rId13" Type="http://schemas.openxmlformats.org/officeDocument/2006/relationships/image" Target="../media/image172.wmf"/><Relationship Id="rId3" Type="http://schemas.openxmlformats.org/officeDocument/2006/relationships/image" Target="../media/image167.wmf"/><Relationship Id="rId7" Type="http://schemas.openxmlformats.org/officeDocument/2006/relationships/image" Target="../media/image169.wmf"/><Relationship Id="rId12" Type="http://schemas.openxmlformats.org/officeDocument/2006/relationships/oleObject" Target="../embeddings/oleObject178.bin"/><Relationship Id="rId2" Type="http://schemas.openxmlformats.org/officeDocument/2006/relationships/oleObject" Target="../embeddings/oleObject17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5.bin"/><Relationship Id="rId11" Type="http://schemas.openxmlformats.org/officeDocument/2006/relationships/image" Target="../media/image171.wmf"/><Relationship Id="rId5" Type="http://schemas.openxmlformats.org/officeDocument/2006/relationships/image" Target="../media/image168.wmf"/><Relationship Id="rId10" Type="http://schemas.openxmlformats.org/officeDocument/2006/relationships/oleObject" Target="../embeddings/oleObject177.bin"/><Relationship Id="rId4" Type="http://schemas.openxmlformats.org/officeDocument/2006/relationships/oleObject" Target="../embeddings/oleObject174.bin"/><Relationship Id="rId9" Type="http://schemas.openxmlformats.org/officeDocument/2006/relationships/image" Target="../media/image170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6.png"/><Relationship Id="rId4" Type="http://schemas.openxmlformats.org/officeDocument/2006/relationships/image" Target="../media/image17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9" name="Picture 37" descr="C:\My Documents\ARR3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998788"/>
            <a:ext cx="457200" cy="23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0" name="Picture 38" descr="C:\My Documents\ARR3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67665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1" name="Picture 39" descr="C:\My Documents\ARR3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99110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2" name="Picture 40" descr="C:\My Documents\ARR3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432435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3" name="Rectangle 4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619250" y="287655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4" name="Rectangle 4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619250" y="356235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5" name="Rectangle 43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619250" y="4191000"/>
            <a:ext cx="510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6" name="Rectangle 44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619250" y="485775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7" name="Rectangle 45">
            <a:hlinkClick r:id="rId8"/>
          </p:cNvPr>
          <p:cNvSpPr>
            <a:spLocks noChangeArrowheads="1"/>
          </p:cNvSpPr>
          <p:nvPr/>
        </p:nvSpPr>
        <p:spPr bwMode="auto">
          <a:xfrm>
            <a:off x="7708900" y="6362700"/>
            <a:ext cx="6858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9" name="Rectangle 47">
            <a:hlinkClick r:id="rId9"/>
          </p:cNvPr>
          <p:cNvSpPr>
            <a:spLocks noChangeArrowheads="1"/>
          </p:cNvSpPr>
          <p:nvPr/>
        </p:nvSpPr>
        <p:spPr bwMode="auto">
          <a:xfrm>
            <a:off x="6724650" y="638175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Object 1026"/>
          <p:cNvGraphicFramePr>
            <a:graphicFrameLocks noChangeAspect="1"/>
          </p:cNvGraphicFramePr>
          <p:nvPr/>
        </p:nvGraphicFramePr>
        <p:xfrm>
          <a:off x="1025525" y="1295400"/>
          <a:ext cx="75517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77100" imgH="977900" progId="Equation.3">
                  <p:embed/>
                </p:oleObj>
              </mc:Choice>
              <mc:Fallback>
                <p:oleObj name="Equation" r:id="rId2" imgW="7277100" imgH="9779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1295400"/>
                        <a:ext cx="755173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Object 1027"/>
          <p:cNvGraphicFramePr>
            <a:graphicFrameLocks noChangeAspect="1"/>
          </p:cNvGraphicFramePr>
          <p:nvPr/>
        </p:nvGraphicFramePr>
        <p:xfrm>
          <a:off x="2514600" y="2819400"/>
          <a:ext cx="3746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91100" imgH="571500" progId="Equation.3">
                  <p:embed/>
                </p:oleObj>
              </mc:Choice>
              <mc:Fallback>
                <p:oleObj name="Equation" r:id="rId4" imgW="4991100" imgH="5715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819400"/>
                        <a:ext cx="3746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1028"/>
          <p:cNvGraphicFramePr>
            <a:graphicFrameLocks noChangeAspect="1"/>
          </p:cNvGraphicFramePr>
          <p:nvPr/>
        </p:nvGraphicFramePr>
        <p:xfrm>
          <a:off x="895350" y="3824288"/>
          <a:ext cx="45720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0" imgH="444500" progId="Equation.3">
                  <p:embed/>
                </p:oleObj>
              </mc:Choice>
              <mc:Fallback>
                <p:oleObj name="Equation" r:id="rId6" imgW="4572000" imgH="4445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3824288"/>
                        <a:ext cx="45720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895350" y="5064625"/>
            <a:ext cx="785311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spcBef>
                <a:spcPct val="5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齐次线性方程组的解集的最大无关组称为该齐次线性方程组的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基础解系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（不唯一）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．</a:t>
            </a:r>
            <a:endParaRPr lang="zh-CN" altLang="en-US" sz="2400" baseline="-25000" dirty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回顾：向量组的秩的概念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656138"/>
          </a:xfrm>
          <a:noFill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0000FF"/>
                </a:solidFill>
              </a:rPr>
              <a:t>定义：</a:t>
            </a:r>
            <a:r>
              <a:rPr kumimoji="1" lang="zh-CN" altLang="en-US"/>
              <a:t>设有向量组 </a:t>
            </a:r>
            <a:r>
              <a:rPr kumimoji="1" lang="en-US" altLang="zh-CN" i="1"/>
              <a:t>A</a:t>
            </a:r>
            <a:r>
              <a:rPr kumimoji="1" lang="en-US" altLang="zh-CN"/>
              <a:t> </a:t>
            </a:r>
            <a:r>
              <a:rPr kumimoji="1" lang="zh-CN" altLang="en-US"/>
              <a:t>，如果在 </a:t>
            </a:r>
            <a:r>
              <a:rPr kumimoji="1" lang="en-US" altLang="zh-CN" i="1"/>
              <a:t>A</a:t>
            </a:r>
            <a:r>
              <a:rPr kumimoji="1" lang="en-US" altLang="zh-CN"/>
              <a:t> </a:t>
            </a:r>
            <a:r>
              <a:rPr kumimoji="1" lang="zh-CN" altLang="en-US"/>
              <a:t>中能选出 </a:t>
            </a:r>
            <a:r>
              <a:rPr kumimoji="1" lang="en-US" altLang="zh-CN" i="1"/>
              <a:t>r </a:t>
            </a:r>
            <a:r>
              <a:rPr kumimoji="1" lang="zh-CN" altLang="en-US"/>
              <a:t>个向量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1</a:t>
            </a:r>
            <a:r>
              <a:rPr kumimoji="1" lang="en-US" altLang="zh-CN"/>
              <a:t>, 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2</a:t>
            </a:r>
            <a:r>
              <a:rPr kumimoji="1" lang="en-US" altLang="zh-CN"/>
              <a:t>, …,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/>
              <a:t> </a:t>
            </a:r>
            <a:r>
              <a:rPr kumimoji="1" lang="en-US" altLang="zh-CN" i="1"/>
              <a:t>a</a:t>
            </a:r>
            <a:r>
              <a:rPr kumimoji="1" lang="en-US" altLang="zh-CN" i="1" baseline="-25000"/>
              <a:t>r</a:t>
            </a:r>
            <a:r>
              <a:rPr kumimoji="1" lang="zh-CN" altLang="en-US"/>
              <a:t>，满足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0000FF"/>
                </a:solidFill>
              </a:rPr>
              <a:t>①</a:t>
            </a:r>
            <a:r>
              <a:rPr kumimoji="1" lang="zh-CN" altLang="en-US"/>
              <a:t>  向量组 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0 </a:t>
            </a:r>
            <a:r>
              <a:rPr kumimoji="1" lang="zh-CN" altLang="en-US"/>
              <a:t>：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1</a:t>
            </a:r>
            <a:r>
              <a:rPr kumimoji="1" lang="en-US" altLang="zh-CN"/>
              <a:t>, 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2</a:t>
            </a:r>
            <a:r>
              <a:rPr kumimoji="1" lang="en-US" altLang="zh-CN"/>
              <a:t>, …, </a:t>
            </a:r>
            <a:r>
              <a:rPr kumimoji="1" lang="en-US" altLang="zh-CN" i="1"/>
              <a:t>a</a:t>
            </a:r>
            <a:r>
              <a:rPr kumimoji="1" lang="en-US" altLang="zh-CN" i="1" baseline="-25000"/>
              <a:t>r </a:t>
            </a:r>
            <a:r>
              <a:rPr kumimoji="1" lang="zh-CN" altLang="en-US"/>
              <a:t>线性无关；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0000FF"/>
                </a:solidFill>
              </a:rPr>
              <a:t>②</a:t>
            </a:r>
            <a:r>
              <a:rPr kumimoji="1" lang="zh-CN" altLang="en-US"/>
              <a:t>  向量组 </a:t>
            </a:r>
            <a:r>
              <a:rPr kumimoji="1" lang="en-US" altLang="zh-CN" i="1"/>
              <a:t>A</a:t>
            </a:r>
            <a:r>
              <a:rPr kumimoji="1" lang="en-US" altLang="zh-CN"/>
              <a:t> </a:t>
            </a:r>
            <a:r>
              <a:rPr kumimoji="1" lang="zh-CN" altLang="en-US"/>
              <a:t>中任意 </a:t>
            </a:r>
            <a:r>
              <a:rPr kumimoji="1" lang="en-US" altLang="zh-CN" i="1"/>
              <a:t>r </a:t>
            </a:r>
            <a:r>
              <a:rPr kumimoji="1" lang="en-US" altLang="zh-CN"/>
              <a:t>+ 1</a:t>
            </a:r>
            <a:r>
              <a:rPr kumimoji="1" lang="zh-CN" altLang="en-US"/>
              <a:t>个向量（如果 </a:t>
            </a:r>
            <a:r>
              <a:rPr kumimoji="1" lang="en-US" altLang="zh-CN" i="1"/>
              <a:t>A</a:t>
            </a:r>
            <a:r>
              <a:rPr kumimoji="1" lang="en-US" altLang="zh-CN"/>
              <a:t> </a:t>
            </a:r>
            <a:r>
              <a:rPr kumimoji="1" lang="zh-CN" altLang="en-US"/>
              <a:t>中有</a:t>
            </a:r>
            <a:r>
              <a:rPr kumimoji="1" lang="en-US" altLang="zh-CN" i="1"/>
              <a:t>r </a:t>
            </a:r>
            <a:r>
              <a:rPr kumimoji="1" lang="en-US" altLang="zh-CN"/>
              <a:t>+ 1</a:t>
            </a:r>
            <a:r>
              <a:rPr kumimoji="1" lang="zh-CN" altLang="en-US"/>
              <a:t>个向量的   话）都线性相关；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0000FF"/>
                </a:solidFill>
              </a:rPr>
              <a:t>②</a:t>
            </a:r>
            <a:r>
              <a:rPr kumimoji="1" lang="en-US" altLang="zh-CN">
                <a:solidFill>
                  <a:srgbClr val="0000FF"/>
                </a:solidFill>
              </a:rPr>
              <a:t>'</a:t>
            </a:r>
            <a:r>
              <a:rPr kumimoji="1" lang="en-US" altLang="zh-CN">
                <a:cs typeface="Times New Roman" panose="02020603050405020304" charset="0"/>
              </a:rPr>
              <a:t> </a:t>
            </a:r>
            <a:r>
              <a:rPr kumimoji="1" lang="zh-CN" altLang="en-US"/>
              <a:t>向量组 </a:t>
            </a:r>
            <a:r>
              <a:rPr kumimoji="1" lang="en-US" altLang="zh-CN" i="1"/>
              <a:t>A</a:t>
            </a:r>
            <a:r>
              <a:rPr kumimoji="1" lang="en-US" altLang="zh-CN"/>
              <a:t> </a:t>
            </a:r>
            <a:r>
              <a:rPr kumimoji="1" lang="zh-CN" altLang="en-US"/>
              <a:t>中任意一个向量都能由向量组 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0</a:t>
            </a:r>
            <a:r>
              <a:rPr kumimoji="1" lang="en-US" altLang="zh-CN"/>
              <a:t> </a:t>
            </a:r>
            <a:r>
              <a:rPr kumimoji="1" lang="zh-CN" altLang="en-US"/>
              <a:t>线性表示；</a:t>
            </a:r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/>
              <a:t>那么称向量组 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0 </a:t>
            </a:r>
            <a:r>
              <a:rPr kumimoji="1" lang="zh-CN" altLang="en-US"/>
              <a:t>是向量组 </a:t>
            </a:r>
            <a:r>
              <a:rPr kumimoji="1" lang="en-US" altLang="zh-CN" i="1"/>
              <a:t>A</a:t>
            </a:r>
            <a:r>
              <a:rPr kumimoji="1" lang="en-US" altLang="zh-CN"/>
              <a:t> </a:t>
            </a:r>
            <a:r>
              <a:rPr kumimoji="1" lang="zh-CN" altLang="en-US"/>
              <a:t>的一个</a:t>
            </a:r>
            <a:r>
              <a:rPr kumimoji="1" lang="zh-CN" altLang="en-US">
                <a:solidFill>
                  <a:srgbClr val="FF0000"/>
                </a:solidFill>
              </a:rPr>
              <a:t>最大无关组</a:t>
            </a:r>
            <a:r>
              <a:rPr kumimoji="1" lang="zh-CN" altLang="en-US"/>
              <a:t>．</a:t>
            </a:r>
          </a:p>
          <a:p>
            <a:pPr marL="457200" indent="-457200" eaLnBrk="1" hangingPunct="1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/>
          </a:p>
          <a:p>
            <a:pPr marL="457200" indent="-457200" eaLnBrk="1" hangingPunct="1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/>
              <a:t>向量组的最大无关组一般是不唯一的．</a:t>
            </a:r>
            <a:endParaRPr kumimoji="1" lang="zh-CN" altLang="en-US"/>
          </a:p>
        </p:txBody>
      </p:sp>
      <p:sp>
        <p:nvSpPr>
          <p:cNvPr id="23556" name="AutoShape 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75638" y="6191250"/>
            <a:ext cx="684212" cy="406400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楷体_GB2312"/>
              </a:rPr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17" name="Text Box 33"/>
          <p:cNvSpPr txBox="1">
            <a:spLocks noChangeArrowheads="1"/>
          </p:cNvSpPr>
          <p:nvPr/>
        </p:nvSpPr>
        <p:spPr bwMode="auto">
          <a:xfrm>
            <a:off x="2500313" y="4364038"/>
            <a:ext cx="1279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18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后 </a:t>
            </a:r>
            <a:r>
              <a:rPr kumimoji="0" lang="en-US" altLang="zh-CN" sz="1800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n </a:t>
            </a:r>
            <a:r>
              <a:rPr kumimoji="0" lang="en-US" altLang="zh-CN" sz="18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- </a:t>
            </a:r>
            <a:r>
              <a:rPr kumimoji="0" lang="en-US" altLang="zh-CN" sz="1800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kumimoji="0" lang="en-US" altLang="zh-CN" sz="18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zh-CN" altLang="en-US" sz="18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列  </a:t>
            </a:r>
          </a:p>
        </p:txBody>
      </p:sp>
      <p:sp>
        <p:nvSpPr>
          <p:cNvPr id="93215" name="Text Box 31"/>
          <p:cNvSpPr txBox="1">
            <a:spLocks noChangeArrowheads="1"/>
          </p:cNvSpPr>
          <p:nvPr/>
        </p:nvSpPr>
        <p:spPr bwMode="auto">
          <a:xfrm>
            <a:off x="1196975" y="4364038"/>
            <a:ext cx="962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18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前 </a:t>
            </a:r>
            <a:r>
              <a:rPr kumimoji="0" lang="en-US" altLang="zh-CN" sz="1800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kumimoji="0" lang="en-US" altLang="zh-CN" sz="18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zh-CN" altLang="en-US" sz="18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列  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55613"/>
            <a:ext cx="4038600" cy="38862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/>
              <a:t>设</a:t>
            </a:r>
            <a:r>
              <a:rPr lang="zh-CN" altLang="en-US" sz="2400">
                <a:solidFill>
                  <a:srgbClr val="0000FF"/>
                </a:solidFill>
              </a:rPr>
              <a:t> </a:t>
            </a:r>
            <a:r>
              <a:rPr kumimoji="1" lang="en-US" altLang="zh-CN" sz="2400" i="1"/>
              <a:t>R</a:t>
            </a:r>
            <a:r>
              <a:rPr kumimoji="1" lang="en-US" altLang="zh-CN" sz="2400"/>
              <a:t>(</a:t>
            </a:r>
            <a:r>
              <a:rPr kumimoji="1" lang="en-US" altLang="zh-CN" sz="2400" i="1"/>
              <a:t>A</a:t>
            </a:r>
            <a:r>
              <a:rPr kumimoji="1" lang="en-US" altLang="zh-CN" sz="2400"/>
              <a:t>) = </a:t>
            </a:r>
            <a:r>
              <a:rPr kumimoji="1" lang="en-US" altLang="zh-CN" sz="2400" i="1"/>
              <a:t>r </a:t>
            </a:r>
            <a:r>
              <a:rPr kumimoji="1" lang="zh-CN" altLang="en-US" sz="2400"/>
              <a:t>，为叙述方便，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zh-CN" altLang="en-US" sz="2400"/>
              <a:t>不妨设 </a:t>
            </a:r>
            <a:r>
              <a:rPr kumimoji="1" lang="en-US" altLang="zh-CN" sz="2400" i="1"/>
              <a:t>A </a:t>
            </a:r>
            <a:r>
              <a:rPr kumimoji="1" lang="zh-CN" altLang="en-US" sz="2400">
                <a:solidFill>
                  <a:srgbClr val="FF0000"/>
                </a:solidFill>
              </a:rPr>
              <a:t>行最简形矩阵</a:t>
            </a:r>
            <a:r>
              <a:rPr kumimoji="1" lang="zh-CN" altLang="en-US" sz="2400"/>
              <a:t>为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455613"/>
            <a:ext cx="4244975" cy="38862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kumimoji="1" lang="en-US" altLang="zh-CN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400"/>
              <a:t>对应的齐次线性方程组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400"/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400"/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400"/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400"/>
              <a:t>令 </a:t>
            </a:r>
            <a:r>
              <a:rPr kumimoji="1" lang="en-US" altLang="zh-CN" sz="2400" i="1"/>
              <a:t>x</a:t>
            </a:r>
            <a:r>
              <a:rPr kumimoji="1" lang="en-US" altLang="zh-CN" sz="2400" i="1" baseline="-25000"/>
              <a:t>r</a:t>
            </a:r>
            <a:r>
              <a:rPr kumimoji="1" lang="en-US" altLang="zh-CN" sz="2400" baseline="-25000"/>
              <a:t>+1</a:t>
            </a:r>
            <a:r>
              <a:rPr kumimoji="1" lang="en-US" altLang="zh-CN" sz="2400"/>
              <a:t>, …, </a:t>
            </a:r>
            <a:r>
              <a:rPr kumimoji="1" lang="en-US" altLang="zh-CN" sz="2400" i="1"/>
              <a:t>x</a:t>
            </a:r>
            <a:r>
              <a:rPr kumimoji="1" lang="en-US" altLang="zh-CN" sz="2400" i="1" baseline="-25000"/>
              <a:t>n</a:t>
            </a:r>
            <a:r>
              <a:rPr kumimoji="1" lang="en-US" altLang="zh-CN" sz="2400"/>
              <a:t> </a:t>
            </a:r>
            <a:r>
              <a:rPr kumimoji="1" lang="zh-CN" altLang="en-US" sz="2400"/>
              <a:t>作自由变量，则</a:t>
            </a:r>
          </a:p>
        </p:txBody>
      </p:sp>
      <p:graphicFrame>
        <p:nvGraphicFramePr>
          <p:cNvPr id="93205" name="Object 21"/>
          <p:cNvGraphicFramePr>
            <a:graphicFrameLocks noChangeAspect="1"/>
          </p:cNvGraphicFramePr>
          <p:nvPr/>
        </p:nvGraphicFramePr>
        <p:xfrm>
          <a:off x="600075" y="1536700"/>
          <a:ext cx="3752850" cy="278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01900" imgH="1854200" progId="Equation.DSMT4">
                  <p:embed/>
                </p:oleObj>
              </mc:Choice>
              <mc:Fallback>
                <p:oleObj name="Equation" r:id="rId2" imgW="2501900" imgH="1854200" progId="Equation.DSMT4">
                  <p:embed/>
                  <p:pic>
                    <p:nvPicPr>
                      <p:cNvPr id="0" name="图片 1546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1536700"/>
                        <a:ext cx="3752850" cy="278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/>
          <p:nvPr/>
        </p:nvGrpSpPr>
        <p:grpSpPr bwMode="auto">
          <a:xfrm>
            <a:off x="1063625" y="1871663"/>
            <a:ext cx="2960688" cy="1079500"/>
            <a:chOff x="639" y="1134"/>
            <a:chExt cx="1865" cy="680"/>
          </a:xfrm>
        </p:grpSpPr>
        <p:sp>
          <p:nvSpPr>
            <p:cNvPr id="2060" name="Line 23"/>
            <p:cNvSpPr>
              <a:spLocks noChangeShapeType="1"/>
            </p:cNvSpPr>
            <p:nvPr/>
          </p:nvSpPr>
          <p:spPr bwMode="auto">
            <a:xfrm>
              <a:off x="639" y="1146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1" name="Line 24"/>
            <p:cNvSpPr>
              <a:spLocks noChangeShapeType="1"/>
            </p:cNvSpPr>
            <p:nvPr/>
          </p:nvSpPr>
          <p:spPr bwMode="auto">
            <a:xfrm>
              <a:off x="821" y="1134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2" name="Line 25"/>
            <p:cNvSpPr>
              <a:spLocks noChangeShapeType="1"/>
            </p:cNvSpPr>
            <p:nvPr/>
          </p:nvSpPr>
          <p:spPr bwMode="auto">
            <a:xfrm>
              <a:off x="814" y="1355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3" name="Line 26"/>
            <p:cNvSpPr>
              <a:spLocks noChangeShapeType="1"/>
            </p:cNvSpPr>
            <p:nvPr/>
          </p:nvSpPr>
          <p:spPr bwMode="auto">
            <a:xfrm>
              <a:off x="1008" y="1343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4" name="Line 27"/>
            <p:cNvSpPr>
              <a:spLocks noChangeShapeType="1"/>
            </p:cNvSpPr>
            <p:nvPr/>
          </p:nvSpPr>
          <p:spPr bwMode="auto">
            <a:xfrm>
              <a:off x="1001" y="1564"/>
              <a:ext cx="29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5" name="Line 28"/>
            <p:cNvSpPr>
              <a:spLocks noChangeShapeType="1"/>
            </p:cNvSpPr>
            <p:nvPr/>
          </p:nvSpPr>
          <p:spPr bwMode="auto">
            <a:xfrm>
              <a:off x="1287" y="1587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6" name="Line 29"/>
            <p:cNvSpPr>
              <a:spLocks noChangeShapeType="1"/>
            </p:cNvSpPr>
            <p:nvPr/>
          </p:nvSpPr>
          <p:spPr bwMode="auto">
            <a:xfrm>
              <a:off x="1280" y="1808"/>
              <a:ext cx="122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b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3214" name="AutoShape 30"/>
          <p:cNvSpPr/>
          <p:nvPr/>
        </p:nvSpPr>
        <p:spPr bwMode="auto">
          <a:xfrm rot="-5400000">
            <a:off x="1630363" y="3859212"/>
            <a:ext cx="179388" cy="1008063"/>
          </a:xfrm>
          <a:prstGeom prst="leftBrace">
            <a:avLst>
              <a:gd name="adj1" fmla="val 46829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216" name="AutoShape 32"/>
          <p:cNvSpPr/>
          <p:nvPr/>
        </p:nvSpPr>
        <p:spPr bwMode="auto">
          <a:xfrm rot="-5400000">
            <a:off x="3098800" y="3859213"/>
            <a:ext cx="179388" cy="1008062"/>
          </a:xfrm>
          <a:prstGeom prst="leftBrace">
            <a:avLst>
              <a:gd name="adj1" fmla="val 46829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3219" name="Object 35"/>
          <p:cNvGraphicFramePr>
            <a:graphicFrameLocks noChangeAspect="1"/>
          </p:cNvGraphicFramePr>
          <p:nvPr/>
        </p:nvGraphicFramePr>
        <p:xfrm>
          <a:off x="4975225" y="1536700"/>
          <a:ext cx="3751263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01900" imgH="952500" progId="Equation.DSMT4">
                  <p:embed/>
                </p:oleObj>
              </mc:Choice>
              <mc:Fallback>
                <p:oleObj name="Equation" r:id="rId4" imgW="2501900" imgH="952500" progId="Equation.DSMT4">
                  <p:embed/>
                  <p:pic>
                    <p:nvPicPr>
                      <p:cNvPr id="0" name="图片 1546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225" y="1536700"/>
                        <a:ext cx="3751263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0" name="Object 36"/>
          <p:cNvGraphicFramePr>
            <a:graphicFrameLocks noChangeAspect="1"/>
          </p:cNvGraphicFramePr>
          <p:nvPr/>
        </p:nvGraphicFramePr>
        <p:xfrm>
          <a:off x="4975225" y="3789363"/>
          <a:ext cx="2760663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41500" imgH="952500" progId="Equation.DSMT4">
                  <p:embed/>
                </p:oleObj>
              </mc:Choice>
              <mc:Fallback>
                <p:oleObj name="Equation" r:id="rId6" imgW="1841500" imgH="952500" progId="Equation.DSMT4">
                  <p:embed/>
                  <p:pic>
                    <p:nvPicPr>
                      <p:cNvPr id="0" name="图片 1546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225" y="3789363"/>
                        <a:ext cx="2760663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9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9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9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93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17" grpId="0"/>
      <p:bldP spid="93215" grpId="0"/>
      <p:bldP spid="93214" grpId="0" animBg="1"/>
      <p:bldP spid="932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2"/>
          <p:cNvGraphicFramePr>
            <a:graphicFrameLocks noChangeAspect="1"/>
          </p:cNvGraphicFramePr>
          <p:nvPr/>
        </p:nvGraphicFramePr>
        <p:xfrm>
          <a:off x="1025525" y="2897188"/>
          <a:ext cx="3121025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82800" imgH="1397000" progId="Equation.DSMT4">
                  <p:embed/>
                </p:oleObj>
              </mc:Choice>
              <mc:Fallback>
                <p:oleObj name="Equation" r:id="rId2" imgW="2082800" imgH="1397000" progId="Equation.DSMT4">
                  <p:embed/>
                  <p:pic>
                    <p:nvPicPr>
                      <p:cNvPr id="0" name="图片 1556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2897188"/>
                        <a:ext cx="3121025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490538" y="2063750"/>
            <a:ext cx="5076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令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+1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+2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n-r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，则</a:t>
            </a:r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4149725" y="2733675"/>
          <a:ext cx="3979863" cy="241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54300" imgH="1612900" progId="Equation.DSMT4">
                  <p:embed/>
                </p:oleObj>
              </mc:Choice>
              <mc:Fallback>
                <p:oleObj name="Equation" r:id="rId4" imgW="2654300" imgH="1612900" progId="Equation.DSMT4">
                  <p:embed/>
                  <p:pic>
                    <p:nvPicPr>
                      <p:cNvPr id="0" name="图片 1556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725" y="2733675"/>
                        <a:ext cx="3979863" cy="241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5" name="AutoShape 5"/>
          <p:cNvSpPr>
            <a:spLocks noChangeArrowheads="1"/>
          </p:cNvSpPr>
          <p:nvPr/>
        </p:nvSpPr>
        <p:spPr bwMode="auto">
          <a:xfrm>
            <a:off x="6659563" y="1270000"/>
            <a:ext cx="2232025" cy="1079500"/>
          </a:xfrm>
          <a:prstGeom prst="cloudCallout">
            <a:avLst>
              <a:gd name="adj1" fmla="val -56755"/>
              <a:gd name="adj2" fmla="val 75296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pPr algn="ctr"/>
            <a:r>
              <a:rPr kumimoji="0"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楷体_GB2312"/>
              </a:rPr>
              <a:t>齐次线性方程组的通解</a:t>
            </a:r>
          </a:p>
        </p:txBody>
      </p:sp>
      <p:graphicFrame>
        <p:nvGraphicFramePr>
          <p:cNvPr id="3076" name="Object 6"/>
          <p:cNvGraphicFramePr>
            <a:graphicFrameLocks noChangeAspect="1"/>
          </p:cNvGraphicFramePr>
          <p:nvPr/>
        </p:nvGraphicFramePr>
        <p:xfrm>
          <a:off x="2755900" y="433388"/>
          <a:ext cx="3598863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00300" imgH="952500" progId="Equation.DSMT4">
                  <p:embed/>
                </p:oleObj>
              </mc:Choice>
              <mc:Fallback>
                <p:oleObj name="Equation" r:id="rId6" imgW="2400300" imgH="952500" progId="Equation.DSMT4">
                  <p:embed/>
                  <p:pic>
                    <p:nvPicPr>
                      <p:cNvPr id="0" name="图片 1556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433388"/>
                        <a:ext cx="3598863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490538" y="5413375"/>
            <a:ext cx="8231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记作 </a:t>
            </a:r>
            <a:r>
              <a:rPr kumimoji="0" lang="en-US" altLang="zh-CN" sz="2400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kumimoji="0" lang="en-US" altLang="zh-CN" sz="24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en-US" altLang="zh-CN" sz="2400" i="1">
                <a:solidFill>
                  <a:srgbClr val="FF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+ 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kumimoji="0" lang="en-US" altLang="zh-CN" sz="2400" i="1">
                <a:solidFill>
                  <a:srgbClr val="FF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+ … + 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sz="2400" i="1" baseline="-250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-</a:t>
            </a:r>
            <a:r>
              <a:rPr lang="en-US" altLang="zh-CN" sz="2400" i="1" baseline="-250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kumimoji="0" lang="en-US" altLang="zh-CN" sz="2400" i="1">
                <a:solidFill>
                  <a:srgbClr val="FF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i="1" baseline="-250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-</a:t>
            </a:r>
            <a:r>
              <a:rPr lang="en-US" altLang="zh-CN" sz="2400" i="1" baseline="-250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r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．（满足基础解系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②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）</a:t>
            </a:r>
            <a:r>
              <a:rPr lang="zh-CN" altLang="en-US" sz="2400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/>
      <p:bldP spid="97285" grpId="0" animBg="1"/>
      <p:bldP spid="9728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636713" y="423863"/>
          <a:ext cx="4248150" cy="276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32100" imgH="1841500" progId="Equation.DSMT4">
                  <p:embed/>
                </p:oleObj>
              </mc:Choice>
              <mc:Fallback>
                <p:oleObj name="Equation" r:id="rId2" imgW="2832100" imgH="1841500" progId="Equation.DSMT4">
                  <p:embed/>
                  <p:pic>
                    <p:nvPicPr>
                      <p:cNvPr id="0" name="图片 1566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423863"/>
                        <a:ext cx="4248150" cy="276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Text Box 8"/>
          <p:cNvSpPr txBox="1">
            <a:spLocks noChangeArrowheads="1"/>
          </p:cNvSpPr>
          <p:nvPr/>
        </p:nvSpPr>
        <p:spPr bwMode="auto">
          <a:xfrm>
            <a:off x="4029075" y="3254375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2000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n</a:t>
            </a:r>
            <a:r>
              <a:rPr kumimoji="0" lang="zh-CN" altLang="en-US" sz="2000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en-US" altLang="en-US" sz="2000">
                <a:solidFill>
                  <a:srgbClr val="000000"/>
                </a:solidFill>
              </a:rPr>
              <a:t>−</a:t>
            </a:r>
            <a:r>
              <a:rPr kumimoji="0" lang="zh-CN" altLang="en-US" sz="2000">
                <a:solidFill>
                  <a:srgbClr val="000000"/>
                </a:solidFill>
              </a:rPr>
              <a:t> </a:t>
            </a:r>
            <a:r>
              <a:rPr kumimoji="0" lang="en-US" altLang="zh-CN" sz="2000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zh-CN" altLang="en-US" sz="2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列</a:t>
            </a:r>
          </a:p>
        </p:txBody>
      </p:sp>
      <p:sp>
        <p:nvSpPr>
          <p:cNvPr id="4100" name="AutoShape 9"/>
          <p:cNvSpPr/>
          <p:nvPr/>
        </p:nvSpPr>
        <p:spPr bwMode="auto">
          <a:xfrm rot="-5400000">
            <a:off x="4438651" y="2368550"/>
            <a:ext cx="177800" cy="1724025"/>
          </a:xfrm>
          <a:prstGeom prst="leftBrace">
            <a:avLst>
              <a:gd name="adj1" fmla="val 80804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1" name="AutoShape 10"/>
          <p:cNvSpPr/>
          <p:nvPr/>
        </p:nvSpPr>
        <p:spPr bwMode="auto">
          <a:xfrm>
            <a:off x="5969000" y="549275"/>
            <a:ext cx="176213" cy="1150938"/>
          </a:xfrm>
          <a:prstGeom prst="rightBrace">
            <a:avLst>
              <a:gd name="adj1" fmla="val 54429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2" name="Text Box 11"/>
          <p:cNvSpPr txBox="1">
            <a:spLocks noChangeArrowheads="1"/>
          </p:cNvSpPr>
          <p:nvPr/>
        </p:nvSpPr>
        <p:spPr bwMode="auto">
          <a:xfrm>
            <a:off x="6183313" y="917575"/>
            <a:ext cx="920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2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前</a:t>
            </a:r>
            <a:r>
              <a:rPr kumimoji="0" lang="zh-CN" altLang="en-US" sz="2000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en-US" altLang="zh-CN" sz="2000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zh-CN" altLang="en-US" sz="2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行</a:t>
            </a:r>
          </a:p>
        </p:txBody>
      </p:sp>
      <p:sp>
        <p:nvSpPr>
          <p:cNvPr id="4103" name="AutoShape 12"/>
          <p:cNvSpPr/>
          <p:nvPr/>
        </p:nvSpPr>
        <p:spPr bwMode="auto">
          <a:xfrm>
            <a:off x="5969000" y="1916113"/>
            <a:ext cx="176213" cy="1150937"/>
          </a:xfrm>
          <a:prstGeom prst="rightBrace">
            <a:avLst>
              <a:gd name="adj1" fmla="val 54429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4" name="Text Box 13"/>
          <p:cNvSpPr txBox="1">
            <a:spLocks noChangeArrowheads="1"/>
          </p:cNvSpPr>
          <p:nvPr/>
        </p:nvSpPr>
        <p:spPr bwMode="auto">
          <a:xfrm>
            <a:off x="6164263" y="2284413"/>
            <a:ext cx="1350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2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后</a:t>
            </a:r>
            <a:r>
              <a:rPr kumimoji="0" lang="zh-CN" altLang="en-US" sz="2000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en-US" altLang="zh-CN" sz="2000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n</a:t>
            </a:r>
            <a:r>
              <a:rPr kumimoji="0" lang="zh-CN" altLang="en-US" sz="2000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en-US" altLang="en-US" sz="2000">
                <a:solidFill>
                  <a:srgbClr val="000000"/>
                </a:solidFill>
              </a:rPr>
              <a:t>−</a:t>
            </a:r>
            <a:r>
              <a:rPr kumimoji="0" lang="zh-CN" altLang="en-US" sz="2000">
                <a:solidFill>
                  <a:srgbClr val="000000"/>
                </a:solidFill>
              </a:rPr>
              <a:t> </a:t>
            </a:r>
            <a:r>
              <a:rPr kumimoji="0" lang="en-US" altLang="zh-CN" sz="2000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zh-CN" altLang="en-US" sz="2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行</a:t>
            </a:r>
          </a:p>
        </p:txBody>
      </p:sp>
      <p:sp>
        <p:nvSpPr>
          <p:cNvPr id="90126" name="Rectangle 14"/>
          <p:cNvSpPr>
            <a:spLocks noChangeArrowheads="1"/>
          </p:cNvSpPr>
          <p:nvPr/>
        </p:nvSpPr>
        <p:spPr bwMode="auto">
          <a:xfrm>
            <a:off x="457200" y="3763963"/>
            <a:ext cx="83629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故 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kumimoji="0"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 , </a:t>
            </a:r>
            <a:r>
              <a:rPr kumimoji="0"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-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 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kumimoji="0" lang="zh-CN" altLang="en-US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−</a:t>
            </a: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</a:p>
          <a:p>
            <a:pPr marL="342900" indent="-342900">
              <a:lnSpc>
                <a:spcPct val="160000"/>
              </a:lnSpc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即 </a:t>
            </a:r>
            <a:r>
              <a:rPr kumimoji="0"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 , </a:t>
            </a:r>
            <a:r>
              <a:rPr kumimoji="0"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-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线性无关． （满足基础解系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①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）</a:t>
            </a:r>
          </a:p>
          <a:p>
            <a:pPr marL="342900" indent="-342900">
              <a:lnSpc>
                <a:spcPct val="160000"/>
              </a:lnSpc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于是 </a:t>
            </a:r>
            <a:r>
              <a:rPr kumimoji="0"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 , </a:t>
            </a:r>
            <a:r>
              <a:rPr kumimoji="0"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-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就是齐次线性方程组 </a:t>
            </a:r>
            <a:r>
              <a:rPr kumimoji="0" lang="en-US" altLang="zh-CN" sz="2400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Ax = </a:t>
            </a:r>
            <a:r>
              <a:rPr kumimoji="0" lang="en-US" altLang="zh-CN" sz="24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0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的基础解系．</a:t>
            </a:r>
          </a:p>
        </p:txBody>
      </p:sp>
      <p:sp>
        <p:nvSpPr>
          <p:cNvPr id="90128" name="Rectangle 16"/>
          <p:cNvSpPr>
            <a:spLocks noChangeArrowheads="1"/>
          </p:cNvSpPr>
          <p:nvPr/>
        </p:nvSpPr>
        <p:spPr bwMode="auto">
          <a:xfrm>
            <a:off x="3433763" y="1816100"/>
            <a:ext cx="2305050" cy="12969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0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0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6" grpId="0" build="allAtOnce"/>
      <p:bldP spid="901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4" name="Object 2"/>
          <p:cNvGraphicFramePr>
            <a:graphicFrameLocks noChangeAspect="1"/>
          </p:cNvGraphicFramePr>
          <p:nvPr/>
        </p:nvGraphicFramePr>
        <p:xfrm>
          <a:off x="1023938" y="2725738"/>
          <a:ext cx="3122612" cy="24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82800" imgH="1625600" progId="Equation.DSMT4">
                  <p:embed/>
                </p:oleObj>
              </mc:Choice>
              <mc:Fallback>
                <p:oleObj name="Equation" r:id="rId2" imgW="2082800" imgH="1625600" progId="Equation.DSMT4">
                  <p:embed/>
                  <p:pic>
                    <p:nvPicPr>
                      <p:cNvPr id="0" name="图片 1577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2725738"/>
                        <a:ext cx="3122612" cy="243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490538" y="2063750"/>
            <a:ext cx="5076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令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+1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+2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n-r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，则</a:t>
            </a:r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4140200" y="2733675"/>
          <a:ext cx="3979863" cy="241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54300" imgH="1612900" progId="Equation.DSMT4">
                  <p:embed/>
                </p:oleObj>
              </mc:Choice>
              <mc:Fallback>
                <p:oleObj name="Equation" r:id="rId4" imgW="2654300" imgH="1612900" progId="Equation.DSMT4">
                  <p:embed/>
                  <p:pic>
                    <p:nvPicPr>
                      <p:cNvPr id="0" name="图片 1577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733675"/>
                        <a:ext cx="3979863" cy="241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7" name="AutoShape 5"/>
          <p:cNvSpPr>
            <a:spLocks noChangeArrowheads="1"/>
          </p:cNvSpPr>
          <p:nvPr/>
        </p:nvSpPr>
        <p:spPr bwMode="auto">
          <a:xfrm>
            <a:off x="6659563" y="1270000"/>
            <a:ext cx="2232025" cy="1079500"/>
          </a:xfrm>
          <a:prstGeom prst="cloudCallout">
            <a:avLst>
              <a:gd name="adj1" fmla="val -56755"/>
              <a:gd name="adj2" fmla="val 75296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pPr algn="ctr"/>
            <a:r>
              <a:rPr kumimoji="0"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楷体_GB2312"/>
              </a:rPr>
              <a:t>线性方程组的通解</a:t>
            </a:r>
          </a:p>
        </p:txBody>
      </p:sp>
      <p:graphicFrame>
        <p:nvGraphicFramePr>
          <p:cNvPr id="5124" name="Object 6"/>
          <p:cNvGraphicFramePr>
            <a:graphicFrameLocks noChangeAspect="1"/>
          </p:cNvGraphicFramePr>
          <p:nvPr/>
        </p:nvGraphicFramePr>
        <p:xfrm>
          <a:off x="2755900" y="433388"/>
          <a:ext cx="3598863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00300" imgH="952500" progId="Equation.DSMT4">
                  <p:embed/>
                </p:oleObj>
              </mc:Choice>
              <mc:Fallback>
                <p:oleObj name="Equation" r:id="rId6" imgW="2400300" imgH="952500" progId="Equation.DSMT4">
                  <p:embed/>
                  <p:pic>
                    <p:nvPicPr>
                      <p:cNvPr id="0" name="图片 1577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433388"/>
                        <a:ext cx="3598863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490538" y="5413375"/>
            <a:ext cx="8231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记作 </a:t>
            </a:r>
            <a:r>
              <a:rPr kumimoji="0" lang="en-US" altLang="zh-CN" sz="2400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kumimoji="0" lang="en-US" altLang="zh-CN" sz="24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en-US" altLang="zh-CN" sz="2400" i="1">
                <a:solidFill>
                  <a:srgbClr val="FF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+ 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kumimoji="0" lang="en-US" altLang="zh-CN" sz="2400" i="1">
                <a:solidFill>
                  <a:srgbClr val="FF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+ … + 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sz="2400" i="1" baseline="-250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-</a:t>
            </a:r>
            <a:r>
              <a:rPr lang="en-US" altLang="zh-CN" sz="2400" i="1" baseline="-250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kumimoji="0" lang="en-US" altLang="zh-CN" sz="2400" i="1">
                <a:solidFill>
                  <a:srgbClr val="FF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i="1" baseline="-250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-</a:t>
            </a:r>
            <a:r>
              <a:rPr lang="en-US" altLang="zh-CN" sz="2400" i="1" baseline="-250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r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．（满足基础解系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②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）</a:t>
            </a:r>
            <a:r>
              <a:rPr lang="zh-CN" altLang="en-US" sz="2400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/>
      <p:bldP spid="95237" grpId="0" animBg="1"/>
      <p:bldP spid="952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8" name="Object 2"/>
          <p:cNvGraphicFramePr>
            <a:graphicFrameLocks noChangeAspect="1"/>
          </p:cNvGraphicFramePr>
          <p:nvPr/>
        </p:nvGraphicFramePr>
        <p:xfrm>
          <a:off x="996950" y="2162175"/>
          <a:ext cx="2495550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700" imgH="939800" progId="Equation.DSMT4">
                  <p:embed/>
                </p:oleObj>
              </mc:Choice>
              <mc:Fallback>
                <p:oleObj name="Equation" r:id="rId2" imgW="1663700" imgH="939800" progId="Equation.DSMT4">
                  <p:embed/>
                  <p:pic>
                    <p:nvPicPr>
                      <p:cNvPr id="0" name="图片 1587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162175"/>
                        <a:ext cx="2495550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2755900" y="433388"/>
          <a:ext cx="3598863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00300" imgH="952500" progId="Equation.DSMT4">
                  <p:embed/>
                </p:oleObj>
              </mc:Choice>
              <mc:Fallback>
                <p:oleObj name="Equation" r:id="rId4" imgW="2400300" imgH="952500" progId="Equation.DSMT4">
                  <p:embed/>
                  <p:pic>
                    <p:nvPicPr>
                      <p:cNvPr id="0" name="图片 1587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433388"/>
                        <a:ext cx="3598863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5027613" y="4362450"/>
            <a:ext cx="3937000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此即为 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Ax = 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0</a:t>
            </a:r>
            <a:r>
              <a:rPr kumimoji="0" lang="en-US" altLang="zh-CN" sz="24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的基础解系．</a:t>
            </a: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通解为</a:t>
            </a: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sz="2400" i="1">
                <a:solidFill>
                  <a:srgbClr val="FF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kumimoji="0" lang="en-US" altLang="zh-CN" sz="24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en-US" altLang="zh-CN" sz="2400" i="1">
                <a:solidFill>
                  <a:srgbClr val="FF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+ 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kumimoji="0" lang="en-US" altLang="zh-CN" sz="2400" i="1">
                <a:solidFill>
                  <a:srgbClr val="FF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+ … + 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sz="2400" i="1" baseline="-250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-</a:t>
            </a:r>
            <a:r>
              <a:rPr lang="en-US" altLang="zh-CN" sz="2400" i="1" baseline="-250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kumimoji="0" lang="en-US" altLang="zh-CN" sz="2400" i="1">
                <a:solidFill>
                  <a:srgbClr val="FF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i="1" baseline="-250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-</a:t>
            </a:r>
            <a:r>
              <a:rPr lang="en-US" altLang="zh-CN" sz="2400" i="1" baseline="-250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r </a:t>
            </a:r>
          </a:p>
        </p:txBody>
      </p:sp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4140200" y="2141538"/>
          <a:ext cx="3463925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11400" imgH="952500" progId="Equation.DSMT4">
                  <p:embed/>
                </p:oleObj>
              </mc:Choice>
              <mc:Fallback>
                <p:oleObj name="Equation" r:id="rId6" imgW="2311400" imgH="952500" progId="Equation.DSMT4">
                  <p:embed/>
                  <p:pic>
                    <p:nvPicPr>
                      <p:cNvPr id="0" name="图片 1587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141538"/>
                        <a:ext cx="3463925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574675" y="3894138"/>
          <a:ext cx="4170363" cy="241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81300" imgH="1612900" progId="Equation.DSMT4">
                  <p:embed/>
                </p:oleObj>
              </mc:Choice>
              <mc:Fallback>
                <p:oleObj name="Equation" r:id="rId8" imgW="2781300" imgH="1612900" progId="Equation.DSMT4">
                  <p:embed/>
                  <p:pic>
                    <p:nvPicPr>
                      <p:cNvPr id="0" name="图片 1587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3894138"/>
                        <a:ext cx="4170363" cy="241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490538" y="2635250"/>
            <a:ext cx="372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，则</a:t>
            </a:r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490538" y="2635250"/>
            <a:ext cx="372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令</a:t>
            </a: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2268538" y="2133600"/>
            <a:ext cx="431800" cy="14398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269" name="Rectangle 13"/>
          <p:cNvSpPr>
            <a:spLocks noChangeArrowheads="1"/>
          </p:cNvSpPr>
          <p:nvPr/>
        </p:nvSpPr>
        <p:spPr bwMode="auto">
          <a:xfrm>
            <a:off x="2700338" y="2133600"/>
            <a:ext cx="792162" cy="14398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5578475" y="2133600"/>
            <a:ext cx="755650" cy="14398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271" name="Rectangle 15"/>
          <p:cNvSpPr>
            <a:spLocks noChangeArrowheads="1"/>
          </p:cNvSpPr>
          <p:nvPr/>
        </p:nvSpPr>
        <p:spPr bwMode="auto">
          <a:xfrm>
            <a:off x="6327775" y="2133600"/>
            <a:ext cx="1339850" cy="14398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272" name="Rectangle 16"/>
          <p:cNvSpPr>
            <a:spLocks noChangeArrowheads="1"/>
          </p:cNvSpPr>
          <p:nvPr/>
        </p:nvSpPr>
        <p:spPr bwMode="auto">
          <a:xfrm>
            <a:off x="3362325" y="476250"/>
            <a:ext cx="395288" cy="13684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273" name="Rectangle 17"/>
          <p:cNvSpPr>
            <a:spLocks noChangeArrowheads="1"/>
          </p:cNvSpPr>
          <p:nvPr/>
        </p:nvSpPr>
        <p:spPr bwMode="auto">
          <a:xfrm>
            <a:off x="5378450" y="476250"/>
            <a:ext cx="647700" cy="13684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274" name="Rectangle 18"/>
          <p:cNvSpPr>
            <a:spLocks noChangeArrowheads="1"/>
          </p:cNvSpPr>
          <p:nvPr/>
        </p:nvSpPr>
        <p:spPr bwMode="auto">
          <a:xfrm>
            <a:off x="4133850" y="476250"/>
            <a:ext cx="438150" cy="13684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0" dur="5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96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96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96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3" grpId="0" build="p"/>
      <p:bldP spid="96266" grpId="0"/>
      <p:bldP spid="96267" grpId="0"/>
      <p:bldP spid="96268" grpId="0" animBg="1"/>
      <p:bldP spid="96269" grpId="0" animBg="1"/>
      <p:bldP spid="96270" grpId="0" animBg="1"/>
      <p:bldP spid="96271" grpId="0" animBg="1"/>
      <p:bldP spid="96272" grpId="0" animBg="1"/>
      <p:bldP spid="96273" grpId="0" animBg="1"/>
      <p:bldP spid="9627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838200" y="758825"/>
            <a:ext cx="1082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定理</a:t>
            </a:r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</a:p>
        </p:txBody>
      </p:sp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939800" y="838200"/>
          <a:ext cx="75184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518400" imgH="1524000" progId="Equation.3">
                  <p:embed/>
                </p:oleObj>
              </mc:Choice>
              <mc:Fallback>
                <p:oleObj name="Equation" r:id="rId2" imgW="7518400" imgH="1524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838200"/>
                        <a:ext cx="75184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0" name="Object 10"/>
          <p:cNvGraphicFramePr>
            <a:graphicFrameLocks noChangeAspect="1"/>
          </p:cNvGraphicFramePr>
          <p:nvPr/>
        </p:nvGraphicFramePr>
        <p:xfrm>
          <a:off x="914400" y="2457450"/>
          <a:ext cx="7581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581900" imgH="977900" progId="Equation.3">
                  <p:embed/>
                </p:oleObj>
              </mc:Choice>
              <mc:Fallback>
                <p:oleObj name="Equation" r:id="rId4" imgW="7581900" imgH="977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57450"/>
                        <a:ext cx="7581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1" name="Object 11"/>
          <p:cNvGraphicFramePr>
            <a:graphicFrameLocks noChangeAspect="1"/>
          </p:cNvGraphicFramePr>
          <p:nvPr/>
        </p:nvGraphicFramePr>
        <p:xfrm>
          <a:off x="920750" y="3429000"/>
          <a:ext cx="77470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7000" imgH="2692400" progId="Equation.3">
                  <p:embed/>
                </p:oleObj>
              </mc:Choice>
              <mc:Fallback>
                <p:oleObj name="Equation" r:id="rId6" imgW="7747000" imgH="2692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3429000"/>
                        <a:ext cx="7747000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基础解系的求解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591550" cy="1771650"/>
          </a:xfrm>
          <a:noFill/>
        </p:spPr>
        <p:txBody>
          <a:bodyPr wrap="non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例：</a:t>
            </a:r>
            <a:r>
              <a:rPr lang="zh-CN" altLang="en-US"/>
              <a:t>求齐次线性方程组                                              的基础解系</a:t>
            </a:r>
            <a:r>
              <a:rPr kumimoji="1" lang="zh-CN" altLang="en-US"/>
              <a:t>．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>
              <a:solidFill>
                <a:srgbClr val="0000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>
              <a:solidFill>
                <a:srgbClr val="0000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方法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zh-CN" altLang="en-US">
                <a:solidFill>
                  <a:srgbClr val="0000FF"/>
                </a:solidFill>
              </a:rPr>
              <a:t>：</a:t>
            </a:r>
            <a:r>
              <a:rPr lang="zh-CN" altLang="en-US">
                <a:solidFill>
                  <a:srgbClr val="FF0000"/>
                </a:solidFill>
              </a:rPr>
              <a:t>先求出通解，再从通解求得基础解系</a:t>
            </a:r>
            <a:r>
              <a:rPr kumimoji="1" lang="zh-CN" altLang="en-US">
                <a:solidFill>
                  <a:srgbClr val="FF0000"/>
                </a:solidFill>
              </a:rPr>
              <a:t>．</a:t>
            </a:r>
          </a:p>
        </p:txBody>
      </p:sp>
      <p:graphicFrame>
        <p:nvGraphicFramePr>
          <p:cNvPr id="7170" name="Object 7"/>
          <p:cNvGraphicFramePr>
            <a:graphicFrameLocks noChangeAspect="1"/>
          </p:cNvGraphicFramePr>
          <p:nvPr/>
        </p:nvGraphicFramePr>
        <p:xfrm>
          <a:off x="3630613" y="1168400"/>
          <a:ext cx="3389312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88465" imgH="711200" progId="Equation.DSMT4">
                  <p:embed/>
                </p:oleObj>
              </mc:Choice>
              <mc:Fallback>
                <p:oleObj name="Equation" r:id="rId2" imgW="1688465" imgH="711200" progId="Equation.DSMT4">
                  <p:embed/>
                  <p:pic>
                    <p:nvPicPr>
                      <p:cNvPr id="0" name="图片 1597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613" y="1168400"/>
                        <a:ext cx="3389312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4" name="Object 8"/>
          <p:cNvGraphicFramePr>
            <a:graphicFrameLocks noChangeAspect="1"/>
          </p:cNvGraphicFramePr>
          <p:nvPr/>
        </p:nvGraphicFramePr>
        <p:xfrm>
          <a:off x="1692275" y="3517900"/>
          <a:ext cx="5286375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41600" imgH="698500" progId="Equation.DSMT4">
                  <p:embed/>
                </p:oleObj>
              </mc:Choice>
              <mc:Fallback>
                <p:oleObj name="Equation" r:id="rId4" imgW="2641600" imgH="698500" progId="Equation.DSMT4">
                  <p:embed/>
                  <p:pic>
                    <p:nvPicPr>
                      <p:cNvPr id="0" name="图片 1597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517900"/>
                        <a:ext cx="5286375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5" name="Object 9"/>
          <p:cNvGraphicFramePr>
            <a:graphicFrameLocks noChangeAspect="1"/>
          </p:cNvGraphicFramePr>
          <p:nvPr/>
        </p:nvGraphicFramePr>
        <p:xfrm>
          <a:off x="1692275" y="5200650"/>
          <a:ext cx="28717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35100" imgH="482600" progId="Equation.DSMT4">
                  <p:embed/>
                </p:oleObj>
              </mc:Choice>
              <mc:Fallback>
                <p:oleObj name="Equation" r:id="rId6" imgW="1435100" imgH="482600" progId="Equation.DSMT4">
                  <p:embed/>
                  <p:pic>
                    <p:nvPicPr>
                      <p:cNvPr id="0" name="图片 1597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200650"/>
                        <a:ext cx="28717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6" name="Object 10"/>
          <p:cNvGraphicFramePr>
            <a:graphicFrameLocks noChangeAspect="1"/>
          </p:cNvGraphicFramePr>
          <p:nvPr/>
        </p:nvGraphicFramePr>
        <p:xfrm>
          <a:off x="5332413" y="5200650"/>
          <a:ext cx="22637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29665" imgH="482600" progId="Equation.DSMT4">
                  <p:embed/>
                </p:oleObj>
              </mc:Choice>
              <mc:Fallback>
                <p:oleObj name="Equation" r:id="rId8" imgW="1129665" imgH="482600" progId="Equation.DSMT4">
                  <p:embed/>
                  <p:pic>
                    <p:nvPicPr>
                      <p:cNvPr id="0" name="图片 1597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5200650"/>
                        <a:ext cx="226377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8" name="Rectangle 12"/>
          <p:cNvSpPr>
            <a:spLocks noChangeArrowheads="1"/>
          </p:cNvSpPr>
          <p:nvPr/>
        </p:nvSpPr>
        <p:spPr bwMode="auto">
          <a:xfrm>
            <a:off x="4800600" y="5454650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2"/>
          <p:cNvSpPr>
            <a:spLocks noChangeArrowheads="1"/>
          </p:cNvSpPr>
          <p:nvPr/>
        </p:nvSpPr>
        <p:spPr bwMode="auto">
          <a:xfrm>
            <a:off x="457200" y="455613"/>
            <a:ext cx="8291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令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kumimoji="0"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kumimoji="0"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 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kumimoji="0"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4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kumimoji="0"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 得通解表达式</a:t>
            </a:r>
            <a:endParaRPr kumimoji="0" lang="zh-CN" altLang="en-US" sz="2400" baseline="3000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88080" name="Object 16"/>
          <p:cNvGraphicFramePr>
            <a:graphicFrameLocks noChangeAspect="1"/>
          </p:cNvGraphicFramePr>
          <p:nvPr/>
        </p:nvGraphicFramePr>
        <p:xfrm>
          <a:off x="1055688" y="1052513"/>
          <a:ext cx="7010400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2000" imgH="939800" progId="Equation.DSMT4">
                  <p:embed/>
                </p:oleObj>
              </mc:Choice>
              <mc:Fallback>
                <p:oleObj name="Equation" r:id="rId2" imgW="3302000" imgH="939800" progId="Equation.DSMT4">
                  <p:embed/>
                  <p:pic>
                    <p:nvPicPr>
                      <p:cNvPr id="0" name="图片 1607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1052513"/>
                        <a:ext cx="7010400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457200" y="3144838"/>
            <a:ext cx="8231188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因为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方程组的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任意一个解都可以表示为</a:t>
            </a:r>
            <a:r>
              <a:rPr kumimoji="0"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kumimoji="0" lang="en-US" altLang="zh-CN" sz="2400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1</a:t>
            </a:r>
            <a:r>
              <a:rPr kumimoji="0" lang="en-US" altLang="zh-CN" sz="240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, </a:t>
            </a:r>
            <a:r>
              <a:rPr kumimoji="0"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kumimoji="0" lang="en-US" altLang="zh-CN" sz="2400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2</a:t>
            </a:r>
            <a:r>
              <a:rPr kumimoji="0" lang="en-US" altLang="zh-CN" sz="2400" baseline="-2500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的线性组合．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kumimoji="0"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kumimoji="0" lang="en-US" altLang="zh-CN" sz="2400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1</a:t>
            </a:r>
            <a:r>
              <a:rPr kumimoji="0" lang="en-US" altLang="zh-CN" sz="240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, </a:t>
            </a:r>
            <a:r>
              <a:rPr kumimoji="0"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kumimoji="0" lang="en-US" altLang="zh-CN" sz="2400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2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的四个分量不成比例，所以 </a:t>
            </a:r>
            <a:r>
              <a:rPr kumimoji="0"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kumimoji="0" lang="en-US" altLang="zh-CN" sz="2400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1</a:t>
            </a:r>
            <a:r>
              <a:rPr kumimoji="0" lang="en-US" altLang="zh-CN" sz="240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, </a:t>
            </a:r>
            <a:r>
              <a:rPr kumimoji="0"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kumimoji="0" lang="en-US" altLang="zh-CN" sz="2400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2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线性无关．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40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所以</a:t>
            </a:r>
            <a:r>
              <a:rPr kumimoji="0"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kumimoji="0" lang="en-US" altLang="zh-CN" sz="2400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1</a:t>
            </a:r>
            <a:r>
              <a:rPr kumimoji="0" lang="en-US" altLang="zh-CN" sz="240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, </a:t>
            </a:r>
            <a:r>
              <a:rPr kumimoji="0"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kumimoji="0" lang="en-US" altLang="zh-CN" sz="2400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2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是原方程组的基础解系．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8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8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8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8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回顾：线性方程组的解的判定</a:t>
            </a:r>
          </a:p>
        </p:txBody>
      </p:sp>
      <p:sp>
        <p:nvSpPr>
          <p:cNvPr id="1435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3414713"/>
          </a:xfrm>
          <a:noFill/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>
                <a:solidFill>
                  <a:srgbClr val="000000"/>
                </a:solidFill>
              </a:rPr>
              <a:t>包含 </a:t>
            </a:r>
            <a:r>
              <a:rPr lang="en-US" altLang="zh-CN" i="1">
                <a:solidFill>
                  <a:srgbClr val="000000"/>
                </a:solidFill>
              </a:rPr>
              <a:t>n </a:t>
            </a:r>
            <a:r>
              <a:rPr lang="zh-CN" altLang="en-US">
                <a:solidFill>
                  <a:srgbClr val="000000"/>
                </a:solidFill>
              </a:rPr>
              <a:t>个未知数的齐次线性方程组 </a:t>
            </a:r>
            <a:r>
              <a:rPr lang="en-US" altLang="zh-CN" i="1">
                <a:solidFill>
                  <a:srgbClr val="FF0000"/>
                </a:solidFill>
              </a:rPr>
              <a:t>Ax = 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en-US" altLang="zh-CN" i="1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有</a:t>
            </a:r>
            <a:r>
              <a:rPr lang="zh-CN" altLang="en-US">
                <a:solidFill>
                  <a:srgbClr val="0000FF"/>
                </a:solidFill>
              </a:rPr>
              <a:t>非零解</a:t>
            </a:r>
            <a:r>
              <a:rPr lang="zh-CN" altLang="en-US">
                <a:solidFill>
                  <a:srgbClr val="000000"/>
                </a:solidFill>
              </a:rPr>
              <a:t>的充分必要条件是系数矩阵的秩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A</a:t>
            </a:r>
            <a:r>
              <a:rPr lang="en-US" altLang="zh-CN">
                <a:solidFill>
                  <a:srgbClr val="000000"/>
                </a:solidFill>
              </a:rPr>
              <a:t>) </a:t>
            </a:r>
            <a:r>
              <a:rPr lang="en-US" altLang="zh-CN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i="1">
                <a:solidFill>
                  <a:srgbClr val="000000"/>
                </a:solidFill>
              </a:rPr>
              <a:t>n </a:t>
            </a:r>
            <a:r>
              <a:rPr kumimoji="1" lang="zh-CN" altLang="en-US"/>
              <a:t>．</a:t>
            </a:r>
            <a:endParaRPr lang="zh-CN" altLang="en-US">
              <a:solidFill>
                <a:srgbClr val="000000"/>
              </a:solidFill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AutoNum type="arabicPeriod" startAt="2"/>
            </a:pPr>
            <a:r>
              <a:rPr lang="zh-CN" altLang="en-US">
                <a:solidFill>
                  <a:srgbClr val="000000"/>
                </a:solidFill>
              </a:rPr>
              <a:t>包含 </a:t>
            </a:r>
            <a:r>
              <a:rPr lang="en-US" altLang="zh-CN" i="1">
                <a:solidFill>
                  <a:srgbClr val="000000"/>
                </a:solidFill>
              </a:rPr>
              <a:t>n </a:t>
            </a:r>
            <a:r>
              <a:rPr lang="zh-CN" altLang="en-US">
                <a:solidFill>
                  <a:srgbClr val="000000"/>
                </a:solidFill>
              </a:rPr>
              <a:t>个未知数的非齐次线性方程组 </a:t>
            </a:r>
            <a:r>
              <a:rPr lang="en-US" altLang="zh-CN" i="1">
                <a:solidFill>
                  <a:srgbClr val="FF0000"/>
                </a:solidFill>
              </a:rPr>
              <a:t>Ax = b</a:t>
            </a:r>
            <a:r>
              <a:rPr lang="en-US" altLang="zh-CN" i="1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有解的充分必要条件是系数矩阵的秩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A</a:t>
            </a:r>
            <a:r>
              <a:rPr lang="en-US" altLang="zh-CN">
                <a:solidFill>
                  <a:srgbClr val="000000"/>
                </a:solidFill>
              </a:rPr>
              <a:t>) = R(</a:t>
            </a:r>
            <a:r>
              <a:rPr lang="en-US" altLang="zh-CN" i="1">
                <a:solidFill>
                  <a:srgbClr val="000000"/>
                </a:solidFill>
              </a:rPr>
              <a:t>A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en-US" altLang="zh-CN" i="1">
                <a:solidFill>
                  <a:srgbClr val="000000"/>
                </a:solidFill>
              </a:rPr>
              <a:t>b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，并且</a:t>
            </a:r>
          </a:p>
          <a:p>
            <a:pPr marL="914400" lvl="1" indent="-457200" eaLnBrk="1" hangingPunct="1">
              <a:lnSpc>
                <a:spcPct val="130000"/>
              </a:lnSpc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000000"/>
                </a:solidFill>
              </a:rPr>
              <a:t>当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A</a:t>
            </a:r>
            <a:r>
              <a:rPr lang="en-US" altLang="zh-CN">
                <a:solidFill>
                  <a:srgbClr val="000000"/>
                </a:solidFill>
              </a:rPr>
              <a:t>) =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A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en-US" altLang="zh-CN" i="1">
                <a:solidFill>
                  <a:srgbClr val="000000"/>
                </a:solidFill>
              </a:rPr>
              <a:t>b</a:t>
            </a:r>
            <a:r>
              <a:rPr lang="en-US" altLang="zh-CN">
                <a:solidFill>
                  <a:srgbClr val="000000"/>
                </a:solidFill>
              </a:rPr>
              <a:t>) = </a:t>
            </a:r>
            <a:r>
              <a:rPr lang="en-US" altLang="zh-CN" i="1">
                <a:solidFill>
                  <a:srgbClr val="000000"/>
                </a:solidFill>
              </a:rPr>
              <a:t>n</a:t>
            </a:r>
            <a:r>
              <a:rPr lang="zh-CN" altLang="en-US">
                <a:solidFill>
                  <a:srgbClr val="000000"/>
                </a:solidFill>
              </a:rPr>
              <a:t>时，方程组有</a:t>
            </a:r>
            <a:r>
              <a:rPr lang="zh-CN" altLang="en-US">
                <a:solidFill>
                  <a:srgbClr val="0000FF"/>
                </a:solidFill>
              </a:rPr>
              <a:t>唯一解</a:t>
            </a:r>
            <a:r>
              <a:rPr lang="zh-CN" altLang="en-US">
                <a:solidFill>
                  <a:srgbClr val="000000"/>
                </a:solidFill>
              </a:rPr>
              <a:t>；</a:t>
            </a:r>
          </a:p>
          <a:p>
            <a:pPr marL="914400" lvl="1" indent="-457200" eaLnBrk="1" hangingPunct="1">
              <a:lnSpc>
                <a:spcPct val="130000"/>
              </a:lnSpc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>
                <a:solidFill>
                  <a:srgbClr val="000000"/>
                </a:solidFill>
              </a:rPr>
              <a:t>当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A</a:t>
            </a:r>
            <a:r>
              <a:rPr lang="en-US" altLang="zh-CN">
                <a:solidFill>
                  <a:srgbClr val="000000"/>
                </a:solidFill>
              </a:rPr>
              <a:t>) =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A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en-US" altLang="zh-CN" i="1">
                <a:solidFill>
                  <a:srgbClr val="000000"/>
                </a:solidFill>
              </a:rPr>
              <a:t>b</a:t>
            </a:r>
            <a:r>
              <a:rPr lang="en-US" altLang="zh-CN">
                <a:solidFill>
                  <a:srgbClr val="000000"/>
                </a:solidFill>
              </a:rPr>
              <a:t>) </a:t>
            </a:r>
            <a:r>
              <a:rPr lang="en-US" altLang="zh-CN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 i="1">
                <a:solidFill>
                  <a:srgbClr val="000000"/>
                </a:solidFill>
              </a:rPr>
              <a:t>n</a:t>
            </a:r>
            <a:r>
              <a:rPr lang="zh-CN" altLang="en-US">
                <a:solidFill>
                  <a:srgbClr val="000000"/>
                </a:solidFill>
              </a:rPr>
              <a:t>时，方程组有</a:t>
            </a:r>
            <a:r>
              <a:rPr lang="zh-CN" altLang="en-US">
                <a:solidFill>
                  <a:srgbClr val="0000FF"/>
                </a:solidFill>
              </a:rPr>
              <a:t>无限多个解</a:t>
            </a:r>
            <a:r>
              <a:rPr kumimoji="1" lang="zh-CN" altLang="en-US"/>
              <a:t>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2"/>
          <p:cNvSpPr>
            <a:spLocks noChangeArrowheads="1"/>
          </p:cNvSpPr>
          <p:nvPr/>
        </p:nvSpPr>
        <p:spPr bwMode="auto">
          <a:xfrm>
            <a:off x="455613" y="455613"/>
            <a:ext cx="8291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方法</a:t>
            </a:r>
            <a:r>
              <a:rPr kumimoji="0" lang="en-US" altLang="zh-CN" sz="24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2</a:t>
            </a:r>
            <a:r>
              <a:rPr kumimoji="0" lang="zh-CN" altLang="en-US" sz="24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：</a:t>
            </a:r>
            <a:r>
              <a:rPr kumimoji="0" lang="zh-CN" altLang="en-US" sz="24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先求出基础解系，再写出通解．</a:t>
            </a:r>
            <a:endParaRPr lang="zh-CN" altLang="en-US" sz="2400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108553" name="Object 9"/>
          <p:cNvGraphicFramePr>
            <a:graphicFrameLocks noChangeAspect="1"/>
          </p:cNvGraphicFramePr>
          <p:nvPr/>
        </p:nvGraphicFramePr>
        <p:xfrm>
          <a:off x="1692275" y="1052513"/>
          <a:ext cx="5286375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41600" imgH="698500" progId="Equation.DSMT4">
                  <p:embed/>
                </p:oleObj>
              </mc:Choice>
              <mc:Fallback>
                <p:oleObj name="Equation" r:id="rId2" imgW="2641600" imgH="698500" progId="Equation.DSMT4">
                  <p:embed/>
                  <p:pic>
                    <p:nvPicPr>
                      <p:cNvPr id="0" name="图片 1618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052513"/>
                        <a:ext cx="5286375" cy="139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4" name="Object 10"/>
          <p:cNvGraphicFramePr>
            <a:graphicFrameLocks noChangeAspect="1"/>
          </p:cNvGraphicFramePr>
          <p:nvPr/>
        </p:nvGraphicFramePr>
        <p:xfrm>
          <a:off x="1692275" y="2587625"/>
          <a:ext cx="28717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35100" imgH="482600" progId="Equation.DSMT4">
                  <p:embed/>
                </p:oleObj>
              </mc:Choice>
              <mc:Fallback>
                <p:oleObj name="Equation" r:id="rId4" imgW="1435100" imgH="482600" progId="Equation.DSMT4">
                  <p:embed/>
                  <p:pic>
                    <p:nvPicPr>
                      <p:cNvPr id="0" name="图片 1618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587625"/>
                        <a:ext cx="28717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5" name="Object 11"/>
          <p:cNvGraphicFramePr>
            <a:graphicFrameLocks noChangeAspect="1"/>
          </p:cNvGraphicFramePr>
          <p:nvPr/>
        </p:nvGraphicFramePr>
        <p:xfrm>
          <a:off x="5332413" y="2587625"/>
          <a:ext cx="22637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29665" imgH="482600" progId="Equation.DSMT4">
                  <p:embed/>
                </p:oleObj>
              </mc:Choice>
              <mc:Fallback>
                <p:oleObj name="Equation" r:id="rId6" imgW="1129665" imgH="482600" progId="Equation.DSMT4">
                  <p:embed/>
                  <p:pic>
                    <p:nvPicPr>
                      <p:cNvPr id="0" name="图片 1618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2587625"/>
                        <a:ext cx="226377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4800600" y="2841625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即</a:t>
            </a:r>
          </a:p>
        </p:txBody>
      </p:sp>
      <p:sp>
        <p:nvSpPr>
          <p:cNvPr id="108568" name="Text Box 24"/>
          <p:cNvSpPr txBox="1">
            <a:spLocks noChangeArrowheads="1"/>
          </p:cNvSpPr>
          <p:nvPr/>
        </p:nvSpPr>
        <p:spPr bwMode="auto">
          <a:xfrm>
            <a:off x="455613" y="3963988"/>
            <a:ext cx="33274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108569" name="Object 25"/>
          <p:cNvGraphicFramePr>
            <a:graphicFrameLocks noChangeAspect="1"/>
          </p:cNvGraphicFramePr>
          <p:nvPr/>
        </p:nvGraphicFramePr>
        <p:xfrm>
          <a:off x="976313" y="3692525"/>
          <a:ext cx="2082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40765" imgH="482600" progId="Equation.DSMT4">
                  <p:embed/>
                </p:oleObj>
              </mc:Choice>
              <mc:Fallback>
                <p:oleObj name="Equation" r:id="rId8" imgW="1040765" imgH="482600" progId="Equation.DSMT4">
                  <p:embed/>
                  <p:pic>
                    <p:nvPicPr>
                      <p:cNvPr id="0" name="图片 1618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3692525"/>
                        <a:ext cx="2082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70" name="Object 26"/>
          <p:cNvGraphicFramePr>
            <a:graphicFrameLocks noChangeAspect="1"/>
          </p:cNvGraphicFramePr>
          <p:nvPr/>
        </p:nvGraphicFramePr>
        <p:xfrm>
          <a:off x="3933825" y="3692525"/>
          <a:ext cx="2438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18565" imgH="482600" progId="Equation.DSMT4">
                  <p:embed/>
                </p:oleObj>
              </mc:Choice>
              <mc:Fallback>
                <p:oleObj name="Equation" r:id="rId10" imgW="1218565" imgH="482600" progId="Equation.DSMT4">
                  <p:embed/>
                  <p:pic>
                    <p:nvPicPr>
                      <p:cNvPr id="0" name="图片 1618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3825" y="3692525"/>
                        <a:ext cx="2438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74" name="Object 30"/>
          <p:cNvGraphicFramePr>
            <a:graphicFrameLocks noChangeAspect="1"/>
          </p:cNvGraphicFramePr>
          <p:nvPr/>
        </p:nvGraphicFramePr>
        <p:xfrm>
          <a:off x="3594100" y="4797425"/>
          <a:ext cx="2778125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84300" imgH="927100" progId="Equation.DSMT4">
                  <p:embed/>
                </p:oleObj>
              </mc:Choice>
              <mc:Fallback>
                <p:oleObj name="Equation" r:id="rId12" imgW="1384300" imgH="927100" progId="Equation.DSMT4">
                  <p:embed/>
                  <p:pic>
                    <p:nvPicPr>
                      <p:cNvPr id="0" name="图片 1618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4797425"/>
                        <a:ext cx="2778125" cy="185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75" name="Text Box 31"/>
          <p:cNvSpPr txBox="1">
            <a:spLocks noChangeArrowheads="1"/>
          </p:cNvSpPr>
          <p:nvPr/>
        </p:nvSpPr>
        <p:spPr bwMode="auto">
          <a:xfrm>
            <a:off x="455613" y="5516563"/>
            <a:ext cx="79375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合起来便得到基础解系</a:t>
            </a:r>
          </a:p>
        </p:txBody>
      </p:sp>
      <p:sp>
        <p:nvSpPr>
          <p:cNvPr id="108576" name="Text Box 32"/>
          <p:cNvSpPr txBox="1">
            <a:spLocks noChangeArrowheads="1"/>
          </p:cNvSpPr>
          <p:nvPr/>
        </p:nvSpPr>
        <p:spPr bwMode="auto">
          <a:xfrm>
            <a:off x="455613" y="3963988"/>
            <a:ext cx="33274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，得</a:t>
            </a:r>
          </a:p>
        </p:txBody>
      </p:sp>
      <p:sp>
        <p:nvSpPr>
          <p:cNvPr id="108577" name="AutoShape 33"/>
          <p:cNvSpPr>
            <a:spLocks noChangeArrowheads="1"/>
          </p:cNvSpPr>
          <p:nvPr/>
        </p:nvSpPr>
        <p:spPr bwMode="auto">
          <a:xfrm>
            <a:off x="6516688" y="4149725"/>
            <a:ext cx="2555875" cy="1800225"/>
          </a:xfrm>
          <a:prstGeom prst="cloudCallout">
            <a:avLst>
              <a:gd name="adj1" fmla="val -47204"/>
              <a:gd name="adj2" fmla="val 7725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r>
              <a:rPr kumimoji="0"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楷体_GB2312"/>
              </a:rPr>
              <a:t>还能找出其它基础解系吗？</a:t>
            </a:r>
          </a:p>
        </p:txBody>
      </p:sp>
      <p:sp>
        <p:nvSpPr>
          <p:cNvPr id="108578" name="Rectangle 34"/>
          <p:cNvSpPr>
            <a:spLocks noChangeArrowheads="1"/>
          </p:cNvSpPr>
          <p:nvPr/>
        </p:nvSpPr>
        <p:spPr bwMode="auto">
          <a:xfrm>
            <a:off x="2425700" y="3673475"/>
            <a:ext cx="647700" cy="1008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8579" name="Rectangle 35"/>
          <p:cNvSpPr>
            <a:spLocks noChangeArrowheads="1"/>
          </p:cNvSpPr>
          <p:nvPr/>
        </p:nvSpPr>
        <p:spPr bwMode="auto">
          <a:xfrm>
            <a:off x="5580063" y="3673475"/>
            <a:ext cx="792162" cy="1008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108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500"/>
                                        <p:tgtEl>
                                          <p:spTgt spid="1085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4" dur="500"/>
                                        <p:tgtEl>
                                          <p:spTgt spid="10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6" grpId="0"/>
      <p:bldP spid="108568" grpId="0"/>
      <p:bldP spid="108575" grpId="0"/>
      <p:bldP spid="108576" grpId="0"/>
      <p:bldP spid="108577" grpId="0" animBg="1"/>
      <p:bldP spid="108578" grpId="0" animBg="1"/>
      <p:bldP spid="10857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455613" y="1922463"/>
            <a:ext cx="8291512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问题：</a:t>
            </a: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是否可以把 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kumimoji="0" lang="en-US" altLang="zh-CN" sz="2400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选作自由变量？</a:t>
            </a: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答：</a:t>
            </a: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可以，因为是否把系数矩阵化为行最简形矩阵，其实并</a:t>
            </a: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不影响方程组的求解．当两个矩阵</a:t>
            </a:r>
            <a:r>
              <a:rPr kumimoji="0" lang="zh-CN" altLang="en-US" sz="24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行等价</a:t>
            </a: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时，以这两个矩阵</a:t>
            </a: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为系数矩阵的齐次线性方程组同解．</a:t>
            </a: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1692275" y="433388"/>
          <a:ext cx="5286375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41600" imgH="698500" progId="Equation.DSMT4">
                  <p:embed/>
                </p:oleObj>
              </mc:Choice>
              <mc:Fallback>
                <p:oleObj name="Equation" r:id="rId2" imgW="2641600" imgH="698500" progId="Equation.DSMT4">
                  <p:embed/>
                  <p:pic>
                    <p:nvPicPr>
                      <p:cNvPr id="0" name="图片 1628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33388"/>
                        <a:ext cx="5286375" cy="139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2" name="Object 14"/>
          <p:cNvGraphicFramePr>
            <a:graphicFrameLocks noChangeAspect="1"/>
          </p:cNvGraphicFramePr>
          <p:nvPr/>
        </p:nvGraphicFramePr>
        <p:xfrm>
          <a:off x="1692275" y="3789363"/>
          <a:ext cx="5438775" cy="284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17800" imgH="1422400" progId="Equation.DSMT4">
                  <p:embed/>
                </p:oleObj>
              </mc:Choice>
              <mc:Fallback>
                <p:oleObj name="Equation" r:id="rId4" imgW="2717800" imgH="1422400" progId="Equation.DSMT4">
                  <p:embed/>
                  <p:pic>
                    <p:nvPicPr>
                      <p:cNvPr id="0" name="图片 1628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89363"/>
                        <a:ext cx="5438775" cy="284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3" name="Rectangle 15"/>
          <p:cNvSpPr>
            <a:spLocks noChangeArrowheads="1"/>
          </p:cNvSpPr>
          <p:nvPr/>
        </p:nvSpPr>
        <p:spPr bwMode="auto">
          <a:xfrm>
            <a:off x="4572000" y="3789363"/>
            <a:ext cx="2592388" cy="1395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9584" name="Rectangle 16"/>
          <p:cNvSpPr>
            <a:spLocks noChangeArrowheads="1"/>
          </p:cNvSpPr>
          <p:nvPr/>
        </p:nvSpPr>
        <p:spPr bwMode="auto">
          <a:xfrm>
            <a:off x="1647825" y="5229225"/>
            <a:ext cx="2592388" cy="1395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9585" name="Rectangle 17"/>
          <p:cNvSpPr>
            <a:spLocks noChangeArrowheads="1"/>
          </p:cNvSpPr>
          <p:nvPr/>
        </p:nvSpPr>
        <p:spPr bwMode="auto">
          <a:xfrm>
            <a:off x="4240213" y="5229225"/>
            <a:ext cx="2924175" cy="1395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6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3" grpId="0" animBg="1"/>
      <p:bldP spid="109584" grpId="0" animBg="1"/>
      <p:bldP spid="10958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455613" y="3268663"/>
            <a:ext cx="480218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令 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x</a:t>
            </a:r>
            <a:r>
              <a:rPr kumimoji="0" lang="en-US" altLang="zh-CN" sz="2400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1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= 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c</a:t>
            </a:r>
            <a:r>
              <a:rPr kumimoji="0" lang="en-US" altLang="zh-CN" sz="2400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1</a:t>
            </a: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， 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x</a:t>
            </a:r>
            <a:r>
              <a:rPr kumimoji="0" lang="en-US" altLang="zh-CN" sz="2400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2</a:t>
            </a:r>
            <a:r>
              <a:rPr kumimoji="0" lang="en-US" altLang="zh-CN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= </a:t>
            </a:r>
            <a:r>
              <a:rPr kumimoji="0" lang="en-US" altLang="zh-CN" sz="2400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c</a:t>
            </a:r>
            <a:r>
              <a:rPr kumimoji="0" lang="en-US" altLang="zh-CN" sz="2400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2</a:t>
            </a: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， 得通解表达式</a:t>
            </a: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1692275" y="447675"/>
          <a:ext cx="5284788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41600" imgH="698500" progId="Equation.DSMT4">
                  <p:embed/>
                </p:oleObj>
              </mc:Choice>
              <mc:Fallback>
                <p:oleObj name="Equation" r:id="rId2" imgW="2641600" imgH="698500" progId="Equation.DSMT4">
                  <p:embed/>
                  <p:pic>
                    <p:nvPicPr>
                      <p:cNvPr id="0" name="图片 1638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47675"/>
                        <a:ext cx="5284788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1355725" y="2073275"/>
          <a:ext cx="32019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00200" imgH="482600" progId="Equation.DSMT4">
                  <p:embed/>
                </p:oleObj>
              </mc:Choice>
              <mc:Fallback>
                <p:oleObj name="Equation" r:id="rId4" imgW="1600200" imgH="482600" progId="Equation.DSMT4">
                  <p:embed/>
                  <p:pic>
                    <p:nvPicPr>
                      <p:cNvPr id="0" name="图片 1638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2073275"/>
                        <a:ext cx="32019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7" name="Object 5"/>
          <p:cNvGraphicFramePr>
            <a:graphicFrameLocks noChangeAspect="1"/>
          </p:cNvGraphicFramePr>
          <p:nvPr/>
        </p:nvGraphicFramePr>
        <p:xfrm>
          <a:off x="5248275" y="2073275"/>
          <a:ext cx="20605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28065" imgH="482600" progId="Equation.DSMT4">
                  <p:embed/>
                </p:oleObj>
              </mc:Choice>
              <mc:Fallback>
                <p:oleObj name="Equation" r:id="rId6" imgW="1028065" imgH="482600" progId="Equation.DSMT4">
                  <p:embed/>
                  <p:pic>
                    <p:nvPicPr>
                      <p:cNvPr id="0" name="图片 1638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275" y="2073275"/>
                        <a:ext cx="206057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4800600" y="2327275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即</a:t>
            </a:r>
          </a:p>
        </p:txBody>
      </p:sp>
      <p:graphicFrame>
        <p:nvGraphicFramePr>
          <p:cNvPr id="110602" name="Object 10"/>
          <p:cNvGraphicFramePr>
            <a:graphicFrameLocks noChangeAspect="1"/>
          </p:cNvGraphicFramePr>
          <p:nvPr/>
        </p:nvGraphicFramePr>
        <p:xfrm>
          <a:off x="1477963" y="3921125"/>
          <a:ext cx="6118225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48000" imgH="939800" progId="Equation.DSMT4">
                  <p:embed/>
                </p:oleObj>
              </mc:Choice>
              <mc:Fallback>
                <p:oleObj name="Equation" r:id="rId8" imgW="3048000" imgH="939800" progId="Equation.DSMT4">
                  <p:embed/>
                  <p:pic>
                    <p:nvPicPr>
                      <p:cNvPr id="0" name="图片 1638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3921125"/>
                        <a:ext cx="6118225" cy="188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6" name="Text Box 14"/>
          <p:cNvSpPr txBox="1">
            <a:spLocks noChangeArrowheads="1"/>
          </p:cNvSpPr>
          <p:nvPr/>
        </p:nvSpPr>
        <p:spPr bwMode="auto">
          <a:xfrm>
            <a:off x="455613" y="5961063"/>
            <a:ext cx="51720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从而可得另一个基础解系：</a:t>
            </a:r>
            <a:r>
              <a:rPr kumimoji="0"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h</a:t>
            </a:r>
            <a:r>
              <a:rPr kumimoji="0" lang="en-US" altLang="zh-CN" sz="2400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1</a:t>
            </a: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和 </a:t>
            </a:r>
            <a:r>
              <a:rPr kumimoji="0" lang="en-US" altLang="zh-CN" sz="2400" i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h</a:t>
            </a:r>
            <a:r>
              <a:rPr kumimoji="0" lang="en-US" altLang="zh-CN" sz="2400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2 </a:t>
            </a:r>
            <a:r>
              <a:rPr kumimoji="0" lang="zh-CN" altLang="en-US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1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4" grpId="0"/>
      <p:bldP spid="110598" grpId="0"/>
      <p:bldP spid="11060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8200" y="762000"/>
            <a:ext cx="3224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en-US" altLang="zh-CN"/>
              <a:t>    </a:t>
            </a:r>
            <a:r>
              <a:rPr lang="zh-CN" altLang="en-US"/>
              <a:t>解线性方程组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828800" y="1447800"/>
          <a:ext cx="46101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10100" imgH="2057400" progId="Equation.3">
                  <p:embed/>
                </p:oleObj>
              </mc:Choice>
              <mc:Fallback>
                <p:oleObj name="Equation" r:id="rId2" imgW="4610100" imgH="2057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46101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38200" y="44958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2" charset="-122"/>
              </a:rPr>
              <a:t>解</a:t>
            </a:r>
            <a:endParaRPr lang="zh-CN" altLang="en-US"/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4462463" y="3886200"/>
          <a:ext cx="38862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38600" imgH="2044700" progId="Equation.3">
                  <p:embed/>
                </p:oleObj>
              </mc:Choice>
              <mc:Fallback>
                <p:oleObj name="Equation" r:id="rId4" imgW="4038600" imgH="2044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2463" y="3886200"/>
                        <a:ext cx="38862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676400" y="4572000"/>
            <a:ext cx="233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对系数矩阵施</a:t>
            </a:r>
          </a:p>
          <a:p>
            <a:r>
              <a:rPr lang="zh-CN" altLang="en-US"/>
              <a:t>行初等行变换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29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4648200" y="914400"/>
          <a:ext cx="36830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3000" imgH="2044700" progId="Equation.3">
                  <p:embed/>
                </p:oleObj>
              </mc:Choice>
              <mc:Fallback>
                <p:oleObj name="Equation" r:id="rId2" imgW="3683000" imgH="2044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914400"/>
                        <a:ext cx="36830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990600" y="3048000"/>
          <a:ext cx="4356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56100" imgH="419100" progId="Equation.3">
                  <p:embed/>
                </p:oleObj>
              </mc:Choice>
              <mc:Fallback>
                <p:oleObj name="Equation" r:id="rId4" imgW="43561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48000"/>
                        <a:ext cx="4356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181600" y="2971800"/>
            <a:ext cx="3771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即方程组有无穷多解，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09600" y="3657600"/>
            <a:ext cx="6623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   </a:t>
            </a:r>
            <a:r>
              <a:rPr lang="zh-CN" altLang="en-US"/>
              <a:t>其基础解系中有三个线性无关的解向量</a:t>
            </a:r>
            <a:r>
              <a:rPr lang="en-US" altLang="zh-CN"/>
              <a:t>.</a:t>
            </a:r>
          </a:p>
        </p:txBody>
      </p:sp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4495800" y="4648200"/>
          <a:ext cx="4191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737100" imgH="990600" progId="Equation.3">
                  <p:embed/>
                </p:oleObj>
              </mc:Choice>
              <mc:Fallback>
                <p:oleObj name="Equation" r:id="rId6" imgW="4737100" imgH="990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648200"/>
                        <a:ext cx="4191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990600" y="914400"/>
          <a:ext cx="36576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721100" imgH="2044700" progId="Equation.3">
                  <p:embed/>
                </p:oleObj>
              </mc:Choice>
              <mc:Fallback>
                <p:oleObj name="Equation" r:id="rId8" imgW="3721100" imgH="2044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14400"/>
                        <a:ext cx="36576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990600" y="4419600"/>
          <a:ext cx="8763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04900" imgH="1536700" progId="Equation.3">
                  <p:embed/>
                </p:oleObj>
              </mc:Choice>
              <mc:Fallback>
                <p:oleObj name="Equation" r:id="rId10" imgW="1104900" imgH="1536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19600"/>
                        <a:ext cx="8763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2667000" y="4419600"/>
          <a:ext cx="1016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16000" imgH="1511300" progId="Equation.3">
                  <p:embed/>
                </p:oleObj>
              </mc:Choice>
              <mc:Fallback>
                <p:oleObj name="Equation" r:id="rId12" imgW="1016000" imgH="151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19600"/>
                        <a:ext cx="10160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1905000" y="4419600"/>
          <a:ext cx="952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52500" imgH="1511300" progId="Equation.3">
                  <p:embed/>
                </p:oleObj>
              </mc:Choice>
              <mc:Fallback>
                <p:oleObj name="Equation" r:id="rId14" imgW="952500" imgH="151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19600"/>
                        <a:ext cx="952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3810000" y="4419600"/>
          <a:ext cx="6477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47700" imgH="1511300" progId="Equation.3">
                  <p:embed/>
                </p:oleObj>
              </mc:Choice>
              <mc:Fallback>
                <p:oleObj name="Equation" r:id="rId16" imgW="647700" imgH="1511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19600"/>
                        <a:ext cx="6477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  <p:bldP spid="1331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841375" y="1905000"/>
            <a:ext cx="5159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所以原方程组的一个基础解系为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752600" y="2514600"/>
          <a:ext cx="19685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68500" imgH="2578100" progId="Equation.3">
                  <p:embed/>
                </p:oleObj>
              </mc:Choice>
              <mc:Fallback>
                <p:oleObj name="Equation" r:id="rId2" imgW="1968500" imgH="2578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14600"/>
                        <a:ext cx="19685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819150" y="5105400"/>
            <a:ext cx="3389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故原方程组的通解为</a:t>
            </a: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4406900" y="5181600"/>
          <a:ext cx="32893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89300" imgH="431800" progId="Equation.3">
                  <p:embed/>
                </p:oleObj>
              </mc:Choice>
              <mc:Fallback>
                <p:oleObj name="Equation" r:id="rId4" imgW="32893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5181600"/>
                        <a:ext cx="32893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914400" y="5676900"/>
          <a:ext cx="38862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86200" imgH="444500" progId="Equation.3">
                  <p:embed/>
                </p:oleObj>
              </mc:Choice>
              <mc:Fallback>
                <p:oleObj name="Equation" r:id="rId6" imgW="38862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76900"/>
                        <a:ext cx="38862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914400" y="762000"/>
          <a:ext cx="3238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38500" imgH="977900" progId="Equation.3">
                  <p:embed/>
                </p:oleObj>
              </mc:Choice>
              <mc:Fallback>
                <p:oleObj name="Equation" r:id="rId8" imgW="3238500" imgH="977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3238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5562600" y="762000"/>
          <a:ext cx="64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47700" imgH="977900" progId="Equation.3">
                  <p:embed/>
                </p:oleObj>
              </mc:Choice>
              <mc:Fallback>
                <p:oleObj name="Equation" r:id="rId10" imgW="647700" imgH="977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762000"/>
                        <a:ext cx="647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4343400" y="762000"/>
          <a:ext cx="939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39800" imgH="977900" progId="Equation.3">
                  <p:embed/>
                </p:oleObj>
              </mc:Choice>
              <mc:Fallback>
                <p:oleObj name="Equation" r:id="rId12" imgW="939800" imgH="977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939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3657600" y="2514600"/>
          <a:ext cx="19939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93900" imgH="2578100" progId="Equation.3">
                  <p:embed/>
                </p:oleObj>
              </mc:Choice>
              <mc:Fallback>
                <p:oleObj name="Equation" r:id="rId14" imgW="1993900" imgH="2578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514600"/>
                        <a:ext cx="19939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5715000" y="2514600"/>
          <a:ext cx="13335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33500" imgH="2578100" progId="Equation.3">
                  <p:embed/>
                </p:oleObj>
              </mc:Choice>
              <mc:Fallback>
                <p:oleObj name="Equation" r:id="rId16" imgW="1333500" imgH="2578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14600"/>
                        <a:ext cx="13335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4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292851" cy="2579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定理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7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：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设 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m</a:t>
            </a:r>
            <a:r>
              <a:rPr kumimoji="1" lang="en-US" altLang="en-US" sz="2400" b="1" dirty="0" err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×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矩阵的秩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) =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，则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n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元齐次线性方程组</a:t>
            </a:r>
          </a:p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Ax =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0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的解集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S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的秩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S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=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n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−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．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定理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7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在向量组线性相关性方面的应用</a:t>
            </a:r>
          </a:p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endParaRPr kumimoji="1" lang="zh-CN" altLang="en-US" sz="2400" b="1" dirty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55613" y="4349973"/>
            <a:ext cx="81486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例：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设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m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×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n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B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n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×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l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=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O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（零矩阵），证明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(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) +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(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) 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≤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n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．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5613" y="5240560"/>
            <a:ext cx="814863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例：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证明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(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lang="en-US" altLang="zh-CN" sz="2400" baseline="30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T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) =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(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)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．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55613" y="2948210"/>
            <a:ext cx="8148637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例：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设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元齐次线性方程组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Ax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= 0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与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Bx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= 0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同解，证明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(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) =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(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B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)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．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84213" y="1957983"/>
            <a:ext cx="7886700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buFontTx/>
              <a:buNone/>
            </a:pPr>
            <a:r>
              <a:rPr lang="en-US" altLang="zh-CN" sz="2800">
                <a:solidFill>
                  <a:srgbClr val="1F1FEB"/>
                </a:solidFill>
              </a:rPr>
              <a:t>【</a:t>
            </a:r>
            <a:r>
              <a:rPr lang="zh-CN" altLang="en-US" sz="2800">
                <a:solidFill>
                  <a:srgbClr val="1F1FEB"/>
                </a:solidFill>
              </a:rPr>
              <a:t>证明</a:t>
            </a:r>
            <a:r>
              <a:rPr lang="en-US" altLang="zh-CN" sz="2800">
                <a:solidFill>
                  <a:srgbClr val="1F1FEB"/>
                </a:solidFill>
              </a:rPr>
              <a:t>】</a:t>
            </a:r>
            <a:endParaRPr lang="zh-CN" altLang="en-US" sz="2800">
              <a:solidFill>
                <a:srgbClr val="1F1FEB"/>
              </a:solidFill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825500" y="2478683"/>
            <a:ext cx="77501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0"/>
              <a:t>由于方程组</a:t>
            </a:r>
            <a:r>
              <a:rPr lang="en-US" altLang="zh-CN" b="0"/>
              <a:t>Ax=0</a:t>
            </a:r>
            <a:r>
              <a:rPr lang="zh-CN" altLang="en-US" b="0"/>
              <a:t>与</a:t>
            </a:r>
            <a:r>
              <a:rPr lang="en-US" altLang="zh-CN" b="0"/>
              <a:t>Bx=0</a:t>
            </a:r>
            <a:r>
              <a:rPr lang="zh-CN" altLang="en-US" b="0"/>
              <a:t>有相同的解集，设为</a:t>
            </a:r>
            <a:r>
              <a:rPr lang="en-US" altLang="zh-CN" b="0"/>
              <a:t>S</a:t>
            </a:r>
            <a:r>
              <a:rPr lang="zh-CN" altLang="en-US" b="0"/>
              <a:t>，</a:t>
            </a:r>
            <a:endParaRPr lang="en-US" altLang="zh-CN" b="0"/>
          </a:p>
          <a:p>
            <a:pPr>
              <a:lnSpc>
                <a:spcPct val="150000"/>
              </a:lnSpc>
            </a:pPr>
            <a:r>
              <a:rPr lang="zh-CN" altLang="en-US" b="0"/>
              <a:t>则由定理</a:t>
            </a:r>
            <a:r>
              <a:rPr lang="en-US" altLang="zh-CN" b="0"/>
              <a:t>7</a:t>
            </a:r>
            <a:r>
              <a:rPr lang="zh-CN" altLang="en-US" b="0"/>
              <a:t>可知</a:t>
            </a:r>
            <a:endParaRPr lang="en-US" altLang="zh-CN" b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513013" y="3797895"/>
          <a:ext cx="42306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900" imgH="228600" progId="Equation.DSMT4">
                  <p:embed/>
                </p:oleObj>
              </mc:Choice>
              <mc:Fallback>
                <p:oleObj name="Equation" r:id="rId2" imgW="1739900" imgH="228600" progId="Equation.DSMT4">
                  <p:embed/>
                  <p:pic>
                    <p:nvPicPr>
                      <p:cNvPr id="0" name="图片 1648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13" y="3797895"/>
                        <a:ext cx="423068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500438" y="4540845"/>
          <a:ext cx="22542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26465" imgH="215900" progId="Equation.DSMT4">
                  <p:embed/>
                </p:oleObj>
              </mc:Choice>
              <mc:Fallback>
                <p:oleObj name="Equation" r:id="rId4" imgW="926465" imgH="215900" progId="Equation.DSMT4">
                  <p:embed/>
                  <p:pic>
                    <p:nvPicPr>
                      <p:cNvPr id="0" name="图片 1648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4540845"/>
                        <a:ext cx="22542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Text Box 5"/>
          <p:cNvSpPr>
            <a:spLocks noChangeArrowheads="1"/>
          </p:cNvSpPr>
          <p:nvPr/>
        </p:nvSpPr>
        <p:spPr bwMode="auto">
          <a:xfrm>
            <a:off x="830263" y="626070"/>
            <a:ext cx="8148637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  <a:sym typeface="Times New Roman" panose="02020603050405020304" charset="0"/>
              </a:rPr>
              <a:t>例：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设 </a:t>
            </a:r>
            <a:r>
              <a:rPr lang="en-US" altLang="zh-CN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元齐次线性方程组 </a:t>
            </a:r>
            <a:r>
              <a:rPr lang="en-US" altLang="zh-CN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Ax 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= 0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与</a:t>
            </a:r>
            <a:r>
              <a:rPr lang="en-US" altLang="zh-CN" i="1" dirty="0" err="1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Bx</a:t>
            </a:r>
            <a:r>
              <a:rPr lang="en-US" altLang="zh-CN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= 0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同解，    </a:t>
            </a:r>
            <a:endParaRPr lang="en-US" altLang="zh-CN" dirty="0">
              <a:solidFill>
                <a:srgbClr val="000000"/>
              </a:solidFill>
              <a:ea typeface="楷体_GB2312" pitchFamily="49" charset="-122"/>
              <a:sym typeface="Times New Roman" panose="02020603050405020304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	  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证明</a:t>
            </a:r>
            <a:r>
              <a:rPr lang="en-US" altLang="zh-CN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R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) = </a:t>
            </a:r>
            <a:r>
              <a:rPr lang="en-US" altLang="zh-CN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R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)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．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704850" y="1795463"/>
            <a:ext cx="7886700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buFontTx/>
              <a:buNone/>
            </a:pPr>
            <a:r>
              <a:rPr lang="en-US" altLang="zh-CN" sz="2800">
                <a:solidFill>
                  <a:srgbClr val="1F1FEB"/>
                </a:solidFill>
              </a:rPr>
              <a:t>【</a:t>
            </a:r>
            <a:r>
              <a:rPr lang="zh-CN" altLang="en-US" sz="2800">
                <a:solidFill>
                  <a:srgbClr val="1F1FEB"/>
                </a:solidFill>
              </a:rPr>
              <a:t>证明</a:t>
            </a:r>
            <a:r>
              <a:rPr lang="en-US" altLang="zh-CN" sz="2800">
                <a:solidFill>
                  <a:srgbClr val="1F1FEB"/>
                </a:solidFill>
              </a:rPr>
              <a:t>】</a:t>
            </a:r>
            <a:endParaRPr lang="zh-CN" altLang="en-US" sz="2800">
              <a:solidFill>
                <a:srgbClr val="1F1FEB"/>
              </a:solidFill>
            </a:endParaRPr>
          </a:p>
        </p:txBody>
      </p:sp>
      <p:sp>
        <p:nvSpPr>
          <p:cNvPr id="4" name="Text Box 3"/>
          <p:cNvSpPr>
            <a:spLocks noChangeArrowheads="1"/>
          </p:cNvSpPr>
          <p:nvPr/>
        </p:nvSpPr>
        <p:spPr bwMode="auto">
          <a:xfrm>
            <a:off x="846138" y="476250"/>
            <a:ext cx="8148637" cy="130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  <a:sym typeface="Times New Roman" panose="02020603050405020304" charset="0"/>
              </a:rPr>
              <a:t>例：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设 </a:t>
            </a:r>
            <a:r>
              <a:rPr lang="en-US" altLang="zh-CN" i="1" dirty="0" err="1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A</a:t>
            </a:r>
            <a:r>
              <a:rPr lang="en-US" altLang="zh-CN" i="1" baseline="-25000" dirty="0" err="1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m</a:t>
            </a:r>
            <a:r>
              <a:rPr lang="en-US" altLang="zh-CN" baseline="-25000" dirty="0" err="1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×</a:t>
            </a:r>
            <a:r>
              <a:rPr lang="en-US" altLang="zh-CN" i="1" baseline="-25000" dirty="0" err="1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n</a:t>
            </a:r>
            <a:r>
              <a:rPr lang="en-US" altLang="zh-CN" i="1" dirty="0" err="1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B</a:t>
            </a:r>
            <a:r>
              <a:rPr lang="en-US" altLang="zh-CN" i="1" baseline="-25000" dirty="0" err="1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n</a:t>
            </a:r>
            <a:r>
              <a:rPr lang="en-US" altLang="zh-CN" baseline="-25000" dirty="0" err="1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×</a:t>
            </a:r>
            <a:r>
              <a:rPr lang="en-US" altLang="zh-CN" i="1" baseline="-25000" dirty="0" err="1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l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 = </a:t>
            </a:r>
            <a:r>
              <a:rPr lang="en-US" altLang="zh-CN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O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（零矩阵），</a:t>
            </a:r>
            <a:b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</a:b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  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证明：</a:t>
            </a:r>
            <a:r>
              <a:rPr lang="en-US" altLang="zh-CN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R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) + </a:t>
            </a:r>
            <a:r>
              <a:rPr lang="en-US" altLang="zh-CN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R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)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≤ </a:t>
            </a:r>
            <a:r>
              <a:rPr lang="en-US" altLang="zh-CN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n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．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322513" y="1816100"/>
          <a:ext cx="36147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900" imgH="228600" progId="Equation.DSMT4">
                  <p:embed/>
                </p:oleObj>
              </mc:Choice>
              <mc:Fallback>
                <p:oleObj name="Equation" r:id="rId2" imgW="1485900" imgH="228600" progId="Equation.DSMT4">
                  <p:embed/>
                  <p:pic>
                    <p:nvPicPr>
                      <p:cNvPr id="0" name="图片 1658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1816100"/>
                        <a:ext cx="361473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859088" y="2349500"/>
          <a:ext cx="40163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51000" imgH="228600" progId="Equation.DSMT4">
                  <p:embed/>
                </p:oleObj>
              </mc:Choice>
              <mc:Fallback>
                <p:oleObj name="Equation" r:id="rId4" imgW="1651000" imgH="228600" progId="Equation.DSMT4">
                  <p:embed/>
                  <p:pic>
                    <p:nvPicPr>
                      <p:cNvPr id="0" name="图片 1659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088" y="2349500"/>
                        <a:ext cx="40163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322513" y="2881313"/>
          <a:ext cx="3490912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35100" imgH="228600" progId="Equation.DSMT4">
                  <p:embed/>
                </p:oleObj>
              </mc:Choice>
              <mc:Fallback>
                <p:oleObj name="Equation" r:id="rId6" imgW="1435100" imgH="228600" progId="Equation.DSMT4">
                  <p:embed/>
                  <p:pic>
                    <p:nvPicPr>
                      <p:cNvPr id="0" name="图片 1659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2881313"/>
                        <a:ext cx="3490912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846138" y="3271838"/>
            <a:ext cx="7805737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0"/>
              <a:t>表明矩阵</a:t>
            </a:r>
            <a:r>
              <a:rPr lang="en-US" altLang="zh-CN" b="0"/>
              <a:t>B</a:t>
            </a:r>
            <a:r>
              <a:rPr lang="zh-CN" altLang="en-US" b="0"/>
              <a:t>的</a:t>
            </a:r>
            <a:r>
              <a:rPr lang="en-US" altLang="zh-CN" b="0"/>
              <a:t>l</a:t>
            </a:r>
            <a:r>
              <a:rPr lang="zh-CN" altLang="en-US" b="0"/>
              <a:t>个列向量都是齐次方程</a:t>
            </a:r>
            <a:r>
              <a:rPr lang="en-US" altLang="zh-CN" b="0"/>
              <a:t>Ax=0</a:t>
            </a:r>
            <a:r>
              <a:rPr lang="zh-CN" altLang="en-US" b="0"/>
              <a:t>的解。</a:t>
            </a:r>
            <a:endParaRPr lang="en-US" altLang="zh-CN" b="0"/>
          </a:p>
          <a:p>
            <a:pPr>
              <a:lnSpc>
                <a:spcPct val="150000"/>
              </a:lnSpc>
            </a:pPr>
            <a:r>
              <a:rPr lang="zh-CN" altLang="en-US" b="0"/>
              <a:t>记方程</a:t>
            </a:r>
            <a:r>
              <a:rPr lang="en-US" altLang="zh-CN" b="0"/>
              <a:t>Ax=0</a:t>
            </a:r>
            <a:r>
              <a:rPr lang="zh-CN" altLang="en-US" b="0"/>
              <a:t>的解集为</a:t>
            </a:r>
            <a:r>
              <a:rPr lang="en-US" altLang="zh-CN" b="0"/>
              <a:t>S</a:t>
            </a:r>
            <a:r>
              <a:rPr lang="zh-CN" altLang="en-US" b="0"/>
              <a:t>，</a:t>
            </a:r>
            <a:endParaRPr lang="en-US" altLang="zh-CN" b="0"/>
          </a:p>
          <a:p>
            <a:pPr>
              <a:lnSpc>
                <a:spcPct val="150000"/>
              </a:lnSpc>
            </a:pPr>
            <a:r>
              <a:rPr lang="zh-CN" altLang="en-US" b="0"/>
              <a:t>由</a:t>
            </a:r>
            <a:r>
              <a:rPr lang="en-US" altLang="zh-CN" b="0"/>
              <a:t>b</a:t>
            </a:r>
            <a:r>
              <a:rPr lang="en-US" altLang="zh-CN" b="0" baseline="-25000"/>
              <a:t>i</a:t>
            </a:r>
            <a:r>
              <a:rPr lang="en-US" altLang="zh-CN" b="0"/>
              <a:t>∈S</a:t>
            </a:r>
            <a:r>
              <a:rPr lang="zh-CN" altLang="en-US" b="0"/>
              <a:t>，可知</a:t>
            </a:r>
            <a:endParaRPr lang="en-US" altLang="zh-CN" b="0"/>
          </a:p>
          <a:p>
            <a:pPr>
              <a:lnSpc>
                <a:spcPct val="150000"/>
              </a:lnSpc>
            </a:pPr>
            <a:r>
              <a:rPr lang="zh-CN" altLang="en-US" b="0"/>
              <a:t>由定理</a:t>
            </a:r>
            <a:r>
              <a:rPr lang="en-US" altLang="zh-CN" b="0"/>
              <a:t>7</a:t>
            </a:r>
            <a:r>
              <a:rPr lang="zh-CN" altLang="en-US" b="0"/>
              <a:t>可知</a:t>
            </a:r>
            <a:endParaRPr lang="en-US" altLang="zh-CN" b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309938" y="4733925"/>
          <a:ext cx="53117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84400" imgH="228600" progId="Equation.DSMT4">
                  <p:embed/>
                </p:oleObj>
              </mc:Choice>
              <mc:Fallback>
                <p:oleObj name="Equation" r:id="rId8" imgW="2184400" imgH="228600" progId="Equation.DSMT4">
                  <p:embed/>
                  <p:pic>
                    <p:nvPicPr>
                      <p:cNvPr id="0" name="图片 1659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4733925"/>
                        <a:ext cx="53117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124075" y="5829300"/>
          <a:ext cx="52197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46300" imgH="228600" progId="Equation.DSMT4">
                  <p:embed/>
                </p:oleObj>
              </mc:Choice>
              <mc:Fallback>
                <p:oleObj name="Equation" r:id="rId10" imgW="2146300" imgH="228600" progId="Equation.DSMT4">
                  <p:embed/>
                  <p:pic>
                    <p:nvPicPr>
                      <p:cNvPr id="0" name="图片 1659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829300"/>
                        <a:ext cx="52197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2" name="文本框 11"/>
          <p:cNvSpPr txBox="1">
            <a:spLocks noChangeArrowheads="1"/>
          </p:cNvSpPr>
          <p:nvPr/>
        </p:nvSpPr>
        <p:spPr bwMode="auto">
          <a:xfrm>
            <a:off x="5875338" y="1268413"/>
            <a:ext cx="32845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1F1FEB"/>
                </a:solidFill>
              </a:rPr>
              <a:t>（</a:t>
            </a:r>
            <a:r>
              <a:rPr lang="en-US" altLang="zh-CN">
                <a:solidFill>
                  <a:srgbClr val="1F1FEB"/>
                </a:solidFill>
              </a:rPr>
              <a:t>P71 3.2</a:t>
            </a:r>
            <a:r>
              <a:rPr lang="zh-CN" altLang="en-US">
                <a:solidFill>
                  <a:srgbClr val="1F1FEB"/>
                </a:solidFill>
              </a:rPr>
              <a:t>节性质</a:t>
            </a:r>
            <a:r>
              <a:rPr lang="en-US" altLang="zh-CN">
                <a:solidFill>
                  <a:srgbClr val="1F1FEB"/>
                </a:solidFill>
              </a:rPr>
              <a:t>8</a:t>
            </a:r>
            <a:r>
              <a:rPr lang="zh-CN" altLang="en-US">
                <a:solidFill>
                  <a:srgbClr val="1F1FEB"/>
                </a:solidFill>
              </a:rPr>
              <a:t>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bldLvl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11" name="Group 1035"/>
          <p:cNvGrpSpPr/>
          <p:nvPr/>
        </p:nvGrpSpPr>
        <p:grpSpPr bwMode="auto">
          <a:xfrm>
            <a:off x="838200" y="739775"/>
            <a:ext cx="4038600" cy="519113"/>
            <a:chOff x="528" y="466"/>
            <a:chExt cx="2544" cy="327"/>
          </a:xfrm>
        </p:grpSpPr>
        <p:sp>
          <p:nvSpPr>
            <p:cNvPr id="102402" name="Text Box 1026"/>
            <p:cNvSpPr txBox="1">
              <a:spLocks noChangeArrowheads="1"/>
            </p:cNvSpPr>
            <p:nvPr/>
          </p:nvSpPr>
          <p:spPr bwMode="auto">
            <a:xfrm>
              <a:off x="528" y="466"/>
              <a:ext cx="4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黑体" panose="02010609060101010101" pitchFamily="2" charset="-122"/>
                  <a:ea typeface="黑体" panose="02010609060101010101" pitchFamily="2" charset="-122"/>
                </a:rPr>
                <a:t>例</a:t>
              </a:r>
              <a:r>
                <a:rPr lang="en-US" altLang="zh-CN">
                  <a:latin typeface="黑体" panose="02010609060101010101" pitchFamily="2" charset="-122"/>
                  <a:ea typeface="黑体" panose="02010609060101010101" pitchFamily="2" charset="-122"/>
                </a:rPr>
                <a:t>3</a:t>
              </a:r>
              <a:endParaRPr lang="en-US" altLang="zh-CN"/>
            </a:p>
          </p:txBody>
        </p:sp>
        <p:graphicFrame>
          <p:nvGraphicFramePr>
            <p:cNvPr id="102403" name="Object 1027"/>
            <p:cNvGraphicFramePr>
              <a:graphicFrameLocks noChangeAspect="1"/>
            </p:cNvGraphicFramePr>
            <p:nvPr/>
          </p:nvGraphicFramePr>
          <p:xfrm>
            <a:off x="1056" y="504"/>
            <a:ext cx="20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200400" imgH="457200" progId="Equation.3">
                    <p:embed/>
                  </p:oleObj>
                </mc:Choice>
                <mc:Fallback>
                  <p:oleObj name="Equation" r:id="rId2" imgW="3200400" imgH="457200" progId="Equation.3">
                    <p:embed/>
                    <p:pic>
                      <p:nvPicPr>
                        <p:cNvPr id="0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504"/>
                          <a:ext cx="20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04" name="Text Box 1028"/>
          <p:cNvSpPr txBox="1">
            <a:spLocks noChangeArrowheads="1"/>
          </p:cNvSpPr>
          <p:nvPr/>
        </p:nvSpPr>
        <p:spPr bwMode="auto">
          <a:xfrm>
            <a:off x="838200" y="1576388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2" charset="-122"/>
              </a:rPr>
              <a:t>证</a:t>
            </a:r>
          </a:p>
        </p:txBody>
      </p:sp>
      <p:graphicFrame>
        <p:nvGraphicFramePr>
          <p:cNvPr id="102405" name="Object 1029"/>
          <p:cNvGraphicFramePr>
            <a:graphicFrameLocks noChangeAspect="1"/>
          </p:cNvGraphicFramePr>
          <p:nvPr/>
        </p:nvGraphicFramePr>
        <p:xfrm>
          <a:off x="1828800" y="1657350"/>
          <a:ext cx="4927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27600" imgH="406400" progId="Equation.3">
                  <p:embed/>
                </p:oleObj>
              </mc:Choice>
              <mc:Fallback>
                <p:oleObj name="Equation" r:id="rId4" imgW="4927600" imgH="4064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57350"/>
                        <a:ext cx="4927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6" name="Object 1030"/>
          <p:cNvGraphicFramePr>
            <a:graphicFrameLocks noChangeAspect="1"/>
          </p:cNvGraphicFramePr>
          <p:nvPr/>
        </p:nvGraphicFramePr>
        <p:xfrm>
          <a:off x="977900" y="2209800"/>
          <a:ext cx="6184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184900" imgH="1016000" progId="Equation.3">
                  <p:embed/>
                </p:oleObj>
              </mc:Choice>
              <mc:Fallback>
                <p:oleObj name="Equation" r:id="rId6" imgW="6184900" imgH="10160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2209800"/>
                        <a:ext cx="6184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7" name="Object 1031"/>
          <p:cNvGraphicFramePr>
            <a:graphicFrameLocks noChangeAspect="1"/>
          </p:cNvGraphicFramePr>
          <p:nvPr/>
        </p:nvGraphicFramePr>
        <p:xfrm>
          <a:off x="1054100" y="3308350"/>
          <a:ext cx="6921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921500" imgH="1054100" progId="Equation.3">
                  <p:embed/>
                </p:oleObj>
              </mc:Choice>
              <mc:Fallback>
                <p:oleObj name="Equation" r:id="rId8" imgW="6921500" imgH="10541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3308350"/>
                        <a:ext cx="6921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8" name="Object 1032"/>
          <p:cNvGraphicFramePr>
            <a:graphicFrameLocks noChangeAspect="1"/>
          </p:cNvGraphicFramePr>
          <p:nvPr/>
        </p:nvGraphicFramePr>
        <p:xfrm>
          <a:off x="1892300" y="4572000"/>
          <a:ext cx="6413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413500" imgH="457200" progId="Equation.3">
                  <p:embed/>
                </p:oleObj>
              </mc:Choice>
              <mc:Fallback>
                <p:oleObj name="Equation" r:id="rId10" imgW="6413500" imgH="4572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4572000"/>
                        <a:ext cx="6413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9" name="Object 1033"/>
          <p:cNvGraphicFramePr>
            <a:graphicFrameLocks noChangeAspect="1"/>
          </p:cNvGraphicFramePr>
          <p:nvPr/>
        </p:nvGraphicFramePr>
        <p:xfrm>
          <a:off x="971550" y="5257800"/>
          <a:ext cx="396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62400" imgH="457200" progId="Equation.3">
                  <p:embed/>
                </p:oleObj>
              </mc:Choice>
              <mc:Fallback>
                <p:oleObj name="Equation" r:id="rId12" imgW="3962400" imgH="4572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257800"/>
                        <a:ext cx="3962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2"/>
          <p:cNvSpPr txBox="1">
            <a:spLocks noChangeArrowheads="1"/>
          </p:cNvSpPr>
          <p:nvPr/>
        </p:nvSpPr>
        <p:spPr bwMode="auto">
          <a:xfrm>
            <a:off x="323528" y="5859288"/>
            <a:ext cx="8380413" cy="9540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F1FEB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（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1FEB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P51 2.5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F1FEB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节例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1FEB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19 </a:t>
            </a:r>
            <a:b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1FEB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</a:b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1FEB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	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F1FEB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证明矩阵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1FEB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A=O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F1FEB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的充分必要条件是方阵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1FEB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="1" i="0" u="none" strike="noStrike" kern="0" cap="none" spc="0" normalizeH="0" baseline="30000" noProof="0" dirty="0">
                <a:ln>
                  <a:noFill/>
                </a:ln>
                <a:solidFill>
                  <a:srgbClr val="1F1FEB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F1FEB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A=O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F1FEB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utoUpdateAnimBg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引言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3962400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问题：</a:t>
            </a:r>
            <a:r>
              <a:rPr kumimoji="1" lang="zh-CN" altLang="en-US"/>
              <a:t>什么是线性方程组的解的结构？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kumimoji="1"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答：</a:t>
            </a:r>
            <a:r>
              <a:rPr kumimoji="1" lang="zh-CN" altLang="en-US"/>
              <a:t>所谓线性方程组的解的结构，就是当线性方程组有无限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kumimoji="1" lang="zh-CN" altLang="en-US"/>
              <a:t>	   多个解时，解与解之间的相互关系．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0000FF"/>
                </a:solidFill>
              </a:rPr>
              <a:t>备注：</a:t>
            </a: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/>
              <a:t>当方程组存在唯一解时，无须讨论解的结构．</a:t>
            </a: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/>
              <a:t>下面的讨论都是假设线性方程组有解．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1012825" y="2209800"/>
          <a:ext cx="75977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594600" imgH="1003300" progId="Equation.3">
                  <p:embed/>
                </p:oleObj>
              </mc:Choice>
              <mc:Fallback>
                <p:oleObj name="Equation" r:id="rId2" imgW="7594600" imgH="1003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209800"/>
                        <a:ext cx="759777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620838" y="3505200"/>
            <a:ext cx="893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2" charset="-122"/>
              </a:rPr>
              <a:t>证明</a:t>
            </a:r>
            <a:endParaRPr lang="zh-CN" altLang="en-US"/>
          </a:p>
        </p:txBody>
      </p:sp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819400" y="4305300"/>
          <a:ext cx="3517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17900" imgH="419100" progId="Equation.3">
                  <p:embed/>
                </p:oleObj>
              </mc:Choice>
              <mc:Fallback>
                <p:oleObj name="Equation" r:id="rId4" imgW="35179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305300"/>
                        <a:ext cx="3517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990600" y="5145088"/>
          <a:ext cx="44196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94200" imgH="431800" progId="Equation.3">
                  <p:embed/>
                </p:oleObj>
              </mc:Choice>
              <mc:Fallback>
                <p:oleObj name="Equation" r:id="rId6" imgW="43942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45088"/>
                        <a:ext cx="44196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1" name="Object 11"/>
          <p:cNvGraphicFramePr>
            <a:graphicFrameLocks noChangeAspect="1"/>
          </p:cNvGraphicFramePr>
          <p:nvPr/>
        </p:nvGraphicFramePr>
        <p:xfrm>
          <a:off x="2819400" y="3581400"/>
          <a:ext cx="311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11500" imgH="419100" progId="Equation.3">
                  <p:embed/>
                </p:oleObj>
              </mc:Choice>
              <mc:Fallback>
                <p:oleObj name="Equation" r:id="rId8" imgW="3111500" imgH="419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81400"/>
                        <a:ext cx="3111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965200" y="1568450"/>
            <a:ext cx="520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１．非齐次线性方程组解的性质</a:t>
            </a:r>
          </a:p>
        </p:txBody>
      </p:sp>
      <p:sp>
        <p:nvSpPr>
          <p:cNvPr id="6657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三、非齐次线性方程组解的性质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autoUpdateAnimBg="0"/>
      <p:bldP spid="6657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1620838" y="25908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2" charset="-122"/>
              </a:rPr>
              <a:t>证明</a:t>
            </a:r>
            <a:endParaRPr lang="zh-CN" altLang="en-US"/>
          </a:p>
        </p:txBody>
      </p:sp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2603500" y="2667000"/>
          <a:ext cx="3009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09900" imgH="419100" progId="Equation.3">
                  <p:embed/>
                </p:oleObj>
              </mc:Choice>
              <mc:Fallback>
                <p:oleObj name="Equation" r:id="rId2" imgW="30099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2667000"/>
                        <a:ext cx="3009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5651500" y="2667000"/>
          <a:ext cx="1663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63700" imgH="368300" progId="Equation.3">
                  <p:embed/>
                </p:oleObj>
              </mc:Choice>
              <mc:Fallback>
                <p:oleObj name="Equation" r:id="rId4" imgW="1663700" imgH="368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667000"/>
                        <a:ext cx="1663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12"/>
          <p:cNvGraphicFramePr>
            <a:graphicFrameLocks noChangeAspect="1"/>
          </p:cNvGraphicFramePr>
          <p:nvPr/>
        </p:nvGraphicFramePr>
        <p:xfrm>
          <a:off x="990600" y="3449638"/>
          <a:ext cx="51054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105400" imgH="431800" progId="Equation.3">
                  <p:embed/>
                </p:oleObj>
              </mc:Choice>
              <mc:Fallback>
                <p:oleObj name="Equation" r:id="rId6" imgW="51054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449638"/>
                        <a:ext cx="51054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1641475" y="4205288"/>
            <a:ext cx="126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证毕．</a:t>
            </a:r>
          </a:p>
        </p:txBody>
      </p:sp>
      <p:graphicFrame>
        <p:nvGraphicFramePr>
          <p:cNvPr id="27681" name="Object 33"/>
          <p:cNvGraphicFramePr>
            <a:graphicFrameLocks noChangeAspect="1"/>
          </p:cNvGraphicFramePr>
          <p:nvPr/>
        </p:nvGraphicFramePr>
        <p:xfrm>
          <a:off x="990600" y="1219200"/>
          <a:ext cx="71770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175500" imgH="977900" progId="Equation.3">
                  <p:embed/>
                </p:oleObj>
              </mc:Choice>
              <mc:Fallback>
                <p:oleObj name="Equation" r:id="rId8" imgW="7175500" imgH="9779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19200"/>
                        <a:ext cx="717708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7" grpId="0" autoUpdateAnimBg="0"/>
      <p:bldP spid="2767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9" name="Object 1031"/>
          <p:cNvGraphicFramePr>
            <a:graphicFrameLocks noChangeAspect="1"/>
          </p:cNvGraphicFramePr>
          <p:nvPr/>
        </p:nvGraphicFramePr>
        <p:xfrm>
          <a:off x="2133600" y="2947988"/>
          <a:ext cx="41021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73700" imgH="647700" progId="Equation.3">
                  <p:embed/>
                </p:oleObj>
              </mc:Choice>
              <mc:Fallback>
                <p:oleObj name="Equation" r:id="rId2" imgW="5473700" imgH="6477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947988"/>
                        <a:ext cx="41021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887" name="Group 1039"/>
          <p:cNvGrpSpPr/>
          <p:nvPr/>
        </p:nvGrpSpPr>
        <p:grpSpPr bwMode="auto">
          <a:xfrm>
            <a:off x="914400" y="3884613"/>
            <a:ext cx="7773988" cy="1373187"/>
            <a:chOff x="576" y="2447"/>
            <a:chExt cx="4897" cy="865"/>
          </a:xfrm>
        </p:grpSpPr>
        <p:sp>
          <p:nvSpPr>
            <p:cNvPr id="79881" name="Rectangle 1033"/>
            <p:cNvSpPr>
              <a:spLocks noChangeArrowheads="1"/>
            </p:cNvSpPr>
            <p:nvPr/>
          </p:nvSpPr>
          <p:spPr bwMode="auto">
            <a:xfrm>
              <a:off x="576" y="2447"/>
              <a:ext cx="4897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　　其中                                 为对应齐次线性方程</a:t>
              </a:r>
            </a:p>
            <a:p>
              <a:r>
                <a:rPr lang="zh-CN" altLang="en-US"/>
                <a:t>组的通解，     为非齐次线性方程组的任意一个特</a:t>
              </a:r>
            </a:p>
            <a:p>
              <a:r>
                <a:rPr lang="zh-CN" altLang="en-US"/>
                <a:t>解</a:t>
              </a:r>
              <a:r>
                <a:rPr lang="en-US" altLang="zh-CN"/>
                <a:t>.</a:t>
              </a:r>
            </a:p>
          </p:txBody>
        </p:sp>
        <p:graphicFrame>
          <p:nvGraphicFramePr>
            <p:cNvPr id="79882" name="Object 1034"/>
            <p:cNvGraphicFramePr>
              <a:graphicFrameLocks noChangeAspect="1"/>
            </p:cNvGraphicFramePr>
            <p:nvPr/>
          </p:nvGraphicFramePr>
          <p:xfrm>
            <a:off x="1586" y="2495"/>
            <a:ext cx="177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692400" imgH="431800" progId="Equation.3">
                    <p:embed/>
                  </p:oleObj>
                </mc:Choice>
                <mc:Fallback>
                  <p:oleObj name="Equation" r:id="rId4" imgW="2692400" imgH="431800" progId="Equation.3">
                    <p:embed/>
                    <p:pic>
                      <p:nvPicPr>
                        <p:cNvPr id="0" name="Object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6" y="2495"/>
                          <a:ext cx="1774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3" name="Object 1035"/>
            <p:cNvGraphicFramePr>
              <a:graphicFrameLocks noChangeAspect="1"/>
            </p:cNvGraphicFramePr>
            <p:nvPr/>
          </p:nvGraphicFramePr>
          <p:xfrm>
            <a:off x="1728" y="2735"/>
            <a:ext cx="22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55600" imgH="469900" progId="Equation.3">
                    <p:embed/>
                  </p:oleObj>
                </mc:Choice>
                <mc:Fallback>
                  <p:oleObj name="Equation" r:id="rId6" imgW="355600" imgH="469900" progId="Equation.3">
                    <p:embed/>
                    <p:pic>
                      <p:nvPicPr>
                        <p:cNvPr id="0" name="Object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735"/>
                          <a:ext cx="223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9884" name="Text Box 1036"/>
          <p:cNvSpPr txBox="1">
            <a:spLocks noChangeArrowheads="1"/>
          </p:cNvSpPr>
          <p:nvPr/>
        </p:nvSpPr>
        <p:spPr bwMode="auto">
          <a:xfrm>
            <a:off x="981075" y="990600"/>
            <a:ext cx="4848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２．非齐次线性方程组的通解</a:t>
            </a:r>
          </a:p>
        </p:txBody>
      </p:sp>
      <p:sp>
        <p:nvSpPr>
          <p:cNvPr id="79885" name="Text Box 1037"/>
          <p:cNvSpPr txBox="1">
            <a:spLocks noChangeArrowheads="1"/>
          </p:cNvSpPr>
          <p:nvPr/>
        </p:nvSpPr>
        <p:spPr bwMode="auto">
          <a:xfrm>
            <a:off x="1660525" y="1995488"/>
            <a:ext cx="5326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非齐次线性方程组</a:t>
            </a:r>
            <a:r>
              <a:rPr lang="en-US" altLang="zh-CN"/>
              <a:t>Ax=b</a:t>
            </a:r>
            <a:r>
              <a:rPr lang="zh-CN" altLang="en-US"/>
              <a:t>的通解为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78" name="Group 34"/>
          <p:cNvGrpSpPr/>
          <p:nvPr/>
        </p:nvGrpSpPr>
        <p:grpSpPr bwMode="auto">
          <a:xfrm>
            <a:off x="847725" y="1004888"/>
            <a:ext cx="5934075" cy="519112"/>
            <a:chOff x="1056" y="624"/>
            <a:chExt cx="3738" cy="327"/>
          </a:xfrm>
        </p:grpSpPr>
        <p:sp>
          <p:nvSpPr>
            <p:cNvPr id="31766" name="Text Box 22"/>
            <p:cNvSpPr txBox="1">
              <a:spLocks noChangeArrowheads="1"/>
            </p:cNvSpPr>
            <p:nvPr/>
          </p:nvSpPr>
          <p:spPr bwMode="auto">
            <a:xfrm>
              <a:off x="1056" y="624"/>
              <a:ext cx="37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黑体" panose="02010609060101010101" pitchFamily="2" charset="-122"/>
                  <a:ea typeface="黑体" panose="02010609060101010101" pitchFamily="2" charset="-122"/>
                </a:rPr>
                <a:t>３．与方程组      有解等价的命题</a:t>
              </a:r>
            </a:p>
          </p:txBody>
        </p:sp>
        <p:graphicFrame>
          <p:nvGraphicFramePr>
            <p:cNvPr id="31767" name="Object 23"/>
            <p:cNvGraphicFramePr>
              <a:graphicFrameLocks noChangeAspect="1"/>
            </p:cNvGraphicFramePr>
            <p:nvPr/>
          </p:nvGraphicFramePr>
          <p:xfrm>
            <a:off x="2512" y="696"/>
            <a:ext cx="656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84300" imgH="419100" progId="Equation.3">
                    <p:embed/>
                  </p:oleObj>
                </mc:Choice>
                <mc:Fallback>
                  <p:oleObj name="Equation" r:id="rId2" imgW="1384300" imgH="4191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2" y="696"/>
                          <a:ext cx="656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68" name="Object 24"/>
          <p:cNvGraphicFramePr>
            <a:graphicFrameLocks noChangeAspect="1"/>
          </p:cNvGraphicFramePr>
          <p:nvPr/>
        </p:nvGraphicFramePr>
        <p:xfrm>
          <a:off x="1066800" y="2819400"/>
          <a:ext cx="62198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146800" imgH="444500" progId="Equation.3">
                  <p:embed/>
                </p:oleObj>
              </mc:Choice>
              <mc:Fallback>
                <p:oleObj name="Equation" r:id="rId4" imgW="6146800" imgH="4445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19400"/>
                        <a:ext cx="621982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2" name="Object 28"/>
          <p:cNvGraphicFramePr>
            <a:graphicFrameLocks noChangeAspect="1"/>
          </p:cNvGraphicFramePr>
          <p:nvPr/>
        </p:nvGraphicFramePr>
        <p:xfrm>
          <a:off x="982663" y="2362200"/>
          <a:ext cx="61753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12800" imgH="444500" progId="Equation.3">
                  <p:embed/>
                </p:oleObj>
              </mc:Choice>
              <mc:Fallback>
                <p:oleObj name="Equation" r:id="rId6" imgW="812800" imgH="4445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2362200"/>
                        <a:ext cx="617537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1143000" y="3824288"/>
          <a:ext cx="73294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327900" imgH="444500" progId="Equation.3">
                  <p:embed/>
                </p:oleObj>
              </mc:Choice>
              <mc:Fallback>
                <p:oleObj name="Equation" r:id="rId8" imgW="7327900" imgH="444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24288"/>
                        <a:ext cx="732948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3" name="Object 29"/>
          <p:cNvGraphicFramePr>
            <a:graphicFrameLocks noChangeAspect="1"/>
          </p:cNvGraphicFramePr>
          <p:nvPr/>
        </p:nvGraphicFramePr>
        <p:xfrm>
          <a:off x="982663" y="3343275"/>
          <a:ext cx="61753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12800" imgH="444500" progId="Equation.3">
                  <p:embed/>
                </p:oleObj>
              </mc:Choice>
              <mc:Fallback>
                <p:oleObj name="Equation" r:id="rId10" imgW="812800" imgH="4445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3343275"/>
                        <a:ext cx="617537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8" name="Object 14"/>
          <p:cNvGraphicFramePr>
            <a:graphicFrameLocks noChangeAspect="1"/>
          </p:cNvGraphicFramePr>
          <p:nvPr/>
        </p:nvGraphicFramePr>
        <p:xfrm>
          <a:off x="1143000" y="4914900"/>
          <a:ext cx="74834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480300" imgH="952500" progId="Equation.3">
                  <p:embed/>
                </p:oleObj>
              </mc:Choice>
              <mc:Fallback>
                <p:oleObj name="Equation" r:id="rId12" imgW="7480300" imgH="952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14900"/>
                        <a:ext cx="748347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Object 30"/>
          <p:cNvGraphicFramePr>
            <a:graphicFrameLocks noChangeAspect="1"/>
          </p:cNvGraphicFramePr>
          <p:nvPr/>
        </p:nvGraphicFramePr>
        <p:xfrm>
          <a:off x="982663" y="4410075"/>
          <a:ext cx="61753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12800" imgH="444500" progId="Equation.3">
                  <p:embed/>
                </p:oleObj>
              </mc:Choice>
              <mc:Fallback>
                <p:oleObj name="Equation" r:id="rId14" imgW="812800" imgH="4445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4410075"/>
                        <a:ext cx="617537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80" name="Group 36"/>
          <p:cNvGrpSpPr/>
          <p:nvPr/>
        </p:nvGrpSpPr>
        <p:grpSpPr bwMode="auto">
          <a:xfrm>
            <a:off x="1649413" y="1730375"/>
            <a:ext cx="3781425" cy="519113"/>
            <a:chOff x="1039" y="1090"/>
            <a:chExt cx="2382" cy="327"/>
          </a:xfrm>
        </p:grpSpPr>
        <p:sp>
          <p:nvSpPr>
            <p:cNvPr id="31771" name="Text Box 27"/>
            <p:cNvSpPr txBox="1">
              <a:spLocks noChangeArrowheads="1"/>
            </p:cNvSpPr>
            <p:nvPr/>
          </p:nvSpPr>
          <p:spPr bwMode="auto">
            <a:xfrm>
              <a:off x="1039" y="1090"/>
              <a:ext cx="2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黑体" panose="02010609060101010101" pitchFamily="2" charset="-122"/>
                  <a:ea typeface="黑体" panose="02010609060101010101" pitchFamily="2" charset="-122"/>
                </a:rPr>
                <a:t>线性方程组      有解</a:t>
              </a:r>
            </a:p>
          </p:txBody>
        </p:sp>
        <p:graphicFrame>
          <p:nvGraphicFramePr>
            <p:cNvPr id="31779" name="Object 35"/>
            <p:cNvGraphicFramePr>
              <a:graphicFrameLocks noChangeAspect="1"/>
            </p:cNvGraphicFramePr>
            <p:nvPr/>
          </p:nvGraphicFramePr>
          <p:xfrm>
            <a:off x="2268" y="1176"/>
            <a:ext cx="65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040765" imgH="317500" progId="Equation.3">
                    <p:embed/>
                  </p:oleObj>
                </mc:Choice>
                <mc:Fallback>
                  <p:oleObj name="Equation" r:id="rId16" imgW="1040765" imgH="3175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8" y="1176"/>
                          <a:ext cx="65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952500" y="914400"/>
            <a:ext cx="3771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４．线性方程组的解法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295400" y="1638300"/>
            <a:ext cx="4068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3200">
                <a:latin typeface="黑体" panose="02010609060101010101" pitchFamily="2" charset="-122"/>
                <a:ea typeface="黑体" panose="02010609060101010101" pitchFamily="2" charset="-122"/>
              </a:rPr>
              <a:t>）应用克莱姆法则</a:t>
            </a:r>
            <a:endParaRPr lang="zh-CN" altLang="en-US" sz="2400"/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1295400" y="3611563"/>
            <a:ext cx="36433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3200">
                <a:latin typeface="黑体" panose="02010609060101010101" pitchFamily="2" charset="-122"/>
                <a:ea typeface="黑体" panose="02010609060101010101" pitchFamily="2" charset="-122"/>
              </a:rPr>
              <a:t>）利用初等变换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838200" y="2286000"/>
            <a:ext cx="80772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　　特点：只适用于系数行列式不等于零的情形，</a:t>
            </a:r>
          </a:p>
          <a:p>
            <a:r>
              <a:rPr lang="zh-CN" altLang="en-US"/>
              <a:t>计算量大，容易出错，但有重要的理论价值，可</a:t>
            </a:r>
          </a:p>
          <a:p>
            <a:r>
              <a:rPr lang="zh-CN" altLang="en-US"/>
              <a:t>用来证明很多命题．</a:t>
            </a: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819150" y="4191000"/>
            <a:ext cx="77184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　　特点：适用于方程组有唯一解、无解以及有</a:t>
            </a:r>
          </a:p>
          <a:p>
            <a:r>
              <a:rPr lang="zh-CN" altLang="en-US"/>
              <a:t>无穷多解的各种情形，全部运算在一个矩阵（数</a:t>
            </a:r>
          </a:p>
          <a:p>
            <a:r>
              <a:rPr lang="zh-CN" altLang="en-US"/>
              <a:t>表）中进行，计算简单，易于编程实现，是有效</a:t>
            </a:r>
          </a:p>
          <a:p>
            <a:r>
              <a:rPr lang="zh-CN" altLang="en-US"/>
              <a:t>的计算方法．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utoUpdateAnimBg="0"/>
      <p:bldP spid="80900" grpId="0" autoUpdateAnimBg="0"/>
      <p:bldP spid="80902" grpId="0" autoUpdateAnimBg="0"/>
      <p:bldP spid="80903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457200" y="908050"/>
            <a:ext cx="744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例：</a:t>
            </a:r>
            <a:r>
              <a:rPr lang="zh-CN" altLang="en-US" sz="2400" b="1">
                <a:solidFill>
                  <a:srgbClr val="000000"/>
                </a:solidFill>
              </a:rPr>
              <a:t>求线性方程组                                              的通解</a:t>
            </a:r>
            <a:r>
              <a:rPr kumimoji="1" lang="zh-CN" altLang="en-US" sz="2400" b="1">
                <a:solidFill>
                  <a:srgbClr val="000000"/>
                </a:solidFill>
              </a:rPr>
              <a:t>． </a:t>
            </a:r>
            <a:endParaRPr lang="zh-CN" altLang="en-US" sz="2400" b="1">
              <a:solidFill>
                <a:srgbClr val="0000FF"/>
              </a:solidFill>
            </a:endParaRP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3059113" y="447675"/>
          <a:ext cx="3389312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88465" imgH="711200" progId="Equation.DSMT4">
                  <p:embed/>
                </p:oleObj>
              </mc:Choice>
              <mc:Fallback>
                <p:oleObj name="Equation" r:id="rId2" imgW="1688465" imgH="711200" progId="Equation.DSMT4">
                  <p:embed/>
                  <p:pic>
                    <p:nvPicPr>
                      <p:cNvPr id="0" name="图片 1669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47675"/>
                        <a:ext cx="3389312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455613" y="2720975"/>
            <a:ext cx="8148637" cy="334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解：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容易看出                 是方程组的一个特解</a:t>
            </a:r>
            <a:r>
              <a:rPr kumimoji="1" lang="zh-CN" altLang="en-US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．</a:t>
            </a:r>
          </a:p>
          <a:p>
            <a:pPr eaLnBrk="1" fontAlgn="base" hangingPunct="1">
              <a:lnSpc>
                <a:spcPct val="30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其对应的齐次线性方程组为</a:t>
            </a:r>
          </a:p>
          <a:p>
            <a:pPr eaLnBrk="1" fontAlgn="base" hangingPunct="1">
              <a:lnSpc>
                <a:spcPct val="40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根据前面的结论，导出组的基础解系为</a:t>
            </a:r>
          </a:p>
        </p:txBody>
      </p:sp>
      <p:graphicFrame>
        <p:nvGraphicFramePr>
          <p:cNvPr id="113671" name="Object 7"/>
          <p:cNvGraphicFramePr>
            <a:graphicFrameLocks noChangeAspect="1"/>
          </p:cNvGraphicFramePr>
          <p:nvPr/>
        </p:nvGraphicFramePr>
        <p:xfrm>
          <a:off x="2439988" y="2001838"/>
          <a:ext cx="1173162" cy="185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4200" imgH="926465" progId="Equation.DSMT4">
                  <p:embed/>
                </p:oleObj>
              </mc:Choice>
              <mc:Fallback>
                <p:oleObj name="Equation" r:id="rId4" imgW="584200" imgH="926465" progId="Equation.DSMT4">
                  <p:embed/>
                  <p:pic>
                    <p:nvPicPr>
                      <p:cNvPr id="0" name="图片 1669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8" y="2001838"/>
                        <a:ext cx="1173162" cy="185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Object 8"/>
          <p:cNvGraphicFramePr>
            <a:graphicFrameLocks noChangeAspect="1"/>
          </p:cNvGraphicFramePr>
          <p:nvPr/>
        </p:nvGraphicFramePr>
        <p:xfrm>
          <a:off x="4278313" y="3400425"/>
          <a:ext cx="3389312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88465" imgH="711200" progId="Equation.DSMT4">
                  <p:embed/>
                </p:oleObj>
              </mc:Choice>
              <mc:Fallback>
                <p:oleObj name="Equation" r:id="rId6" imgW="1688465" imgH="711200" progId="Equation.DSMT4">
                  <p:embed/>
                  <p:pic>
                    <p:nvPicPr>
                      <p:cNvPr id="0" name="图片 1669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313" y="3400425"/>
                        <a:ext cx="3389312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3" name="Object 9"/>
          <p:cNvGraphicFramePr>
            <a:graphicFrameLocks noChangeAspect="1"/>
          </p:cNvGraphicFramePr>
          <p:nvPr/>
        </p:nvGraphicFramePr>
        <p:xfrm>
          <a:off x="5795963" y="4797425"/>
          <a:ext cx="2778125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84300" imgH="927100" progId="Equation.DSMT4">
                  <p:embed/>
                </p:oleObj>
              </mc:Choice>
              <mc:Fallback>
                <p:oleObj name="Equation" r:id="rId8" imgW="1384300" imgH="927100" progId="Equation.DSMT4">
                  <p:embed/>
                  <p:pic>
                    <p:nvPicPr>
                      <p:cNvPr id="0" name="图片 1669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797425"/>
                        <a:ext cx="2778125" cy="185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3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3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1486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于是，原方程组的通解为</a:t>
            </a:r>
          </a:p>
        </p:txBody>
      </p:sp>
      <p:graphicFrame>
        <p:nvGraphicFramePr>
          <p:cNvPr id="115717" name="Object 5"/>
          <p:cNvGraphicFramePr>
            <a:graphicFrameLocks noChangeAspect="1"/>
          </p:cNvGraphicFramePr>
          <p:nvPr/>
        </p:nvGraphicFramePr>
        <p:xfrm>
          <a:off x="1581150" y="1065213"/>
          <a:ext cx="5959475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6700" imgH="927100" progId="Equation.DSMT4">
                  <p:embed/>
                </p:oleObj>
              </mc:Choice>
              <mc:Fallback>
                <p:oleObj name="Equation" r:id="rId2" imgW="2806700" imgH="927100" progId="Equation.DSMT4">
                  <p:embed/>
                  <p:pic>
                    <p:nvPicPr>
                      <p:cNvPr id="0" name="图片 1679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1065213"/>
                        <a:ext cx="5959475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4140200" y="981075"/>
            <a:ext cx="3527425" cy="2016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57" name="Group 9"/>
          <p:cNvGrpSpPr/>
          <p:nvPr/>
        </p:nvGrpSpPr>
        <p:grpSpPr bwMode="auto">
          <a:xfrm>
            <a:off x="838200" y="838200"/>
            <a:ext cx="7010400" cy="1511300"/>
            <a:chOff x="528" y="528"/>
            <a:chExt cx="4416" cy="952"/>
          </a:xfrm>
        </p:grpSpPr>
        <p:sp>
          <p:nvSpPr>
            <p:cNvPr id="104450" name="Rectangle 2"/>
            <p:cNvSpPr>
              <a:spLocks noChangeArrowheads="1"/>
            </p:cNvSpPr>
            <p:nvPr/>
          </p:nvSpPr>
          <p:spPr bwMode="auto">
            <a:xfrm>
              <a:off x="528" y="825"/>
              <a:ext cx="17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黑体" panose="02010609060101010101" pitchFamily="2" charset="-122"/>
                  <a:ea typeface="黑体" panose="02010609060101010101" pitchFamily="2" charset="-122"/>
                </a:rPr>
                <a:t>例</a:t>
              </a:r>
              <a:r>
                <a:rPr lang="en-US" altLang="zh-CN">
                  <a:latin typeface="黑体" panose="02010609060101010101" pitchFamily="2" charset="-122"/>
                  <a:ea typeface="黑体" panose="02010609060101010101" pitchFamily="2" charset="-122"/>
                </a:rPr>
                <a:t>4</a:t>
              </a:r>
              <a:r>
                <a:rPr lang="en-US" altLang="zh-CN"/>
                <a:t>   </a:t>
              </a:r>
              <a:r>
                <a:rPr lang="zh-CN" altLang="en-US"/>
                <a:t>求解方程组</a:t>
              </a:r>
            </a:p>
          </p:txBody>
        </p:sp>
        <p:graphicFrame>
          <p:nvGraphicFramePr>
            <p:cNvPr id="104451" name="Object 3"/>
            <p:cNvGraphicFramePr>
              <a:graphicFrameLocks noChangeAspect="1"/>
            </p:cNvGraphicFramePr>
            <p:nvPr/>
          </p:nvGraphicFramePr>
          <p:xfrm>
            <a:off x="2264" y="528"/>
            <a:ext cx="2680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254500" imgH="1511300" progId="Equation.3">
                    <p:embed/>
                  </p:oleObj>
                </mc:Choice>
                <mc:Fallback>
                  <p:oleObj name="Equation" r:id="rId2" imgW="4254500" imgH="15113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4" y="528"/>
                          <a:ext cx="2680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857250" y="257175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2" charset="-122"/>
              </a:rPr>
              <a:t>解</a:t>
            </a:r>
          </a:p>
        </p:txBody>
      </p:sp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1676400" y="2686050"/>
          <a:ext cx="477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775200" imgH="406400" progId="Equation.3">
                  <p:embed/>
                </p:oleObj>
              </mc:Choice>
              <mc:Fallback>
                <p:oleObj name="Equation" r:id="rId4" imgW="4775200" imgH="40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86050"/>
                        <a:ext cx="4775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7"/>
          <p:cNvGraphicFramePr>
            <a:graphicFrameLocks noChangeAspect="1"/>
          </p:cNvGraphicFramePr>
          <p:nvPr/>
        </p:nvGraphicFramePr>
        <p:xfrm>
          <a:off x="1752600" y="3048000"/>
          <a:ext cx="46101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610100" imgH="1511300" progId="Equation.3">
                  <p:embed/>
                </p:oleObj>
              </mc:Choice>
              <mc:Fallback>
                <p:oleObj name="Equation" r:id="rId6" imgW="4610100" imgH="151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48000"/>
                        <a:ext cx="46101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6" name="Object 8"/>
          <p:cNvGraphicFramePr>
            <a:graphicFrameLocks noChangeAspect="1"/>
          </p:cNvGraphicFramePr>
          <p:nvPr/>
        </p:nvGraphicFramePr>
        <p:xfrm>
          <a:off x="2070100" y="4572000"/>
          <a:ext cx="3873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73500" imgH="1511300" progId="Equation.3">
                  <p:embed/>
                </p:oleObj>
              </mc:Choice>
              <mc:Fallback>
                <p:oleObj name="Equation" r:id="rId8" imgW="3873500" imgH="151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4572000"/>
                        <a:ext cx="3873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914400" y="838200"/>
          <a:ext cx="6337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37300" imgH="431800" progId="Equation.3">
                  <p:embed/>
                </p:oleObj>
              </mc:Choice>
              <mc:Fallback>
                <p:oleObj name="Equation" r:id="rId2" imgW="63373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38200"/>
                        <a:ext cx="6337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5" name="Object 3"/>
          <p:cNvGraphicFramePr>
            <a:graphicFrameLocks noChangeAspect="1"/>
          </p:cNvGraphicFramePr>
          <p:nvPr/>
        </p:nvGraphicFramePr>
        <p:xfrm>
          <a:off x="2667000" y="1384300"/>
          <a:ext cx="2895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95600" imgH="977900" progId="Equation.3">
                  <p:embed/>
                </p:oleObj>
              </mc:Choice>
              <mc:Fallback>
                <p:oleObj name="Equation" r:id="rId4" imgW="2895600" imgH="977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384300"/>
                        <a:ext cx="2895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914400" y="2571750"/>
          <a:ext cx="213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32965" imgH="406400" progId="Equation.3">
                  <p:embed/>
                </p:oleObj>
              </mc:Choice>
              <mc:Fallback>
                <p:oleObj name="Equation" r:id="rId6" imgW="2132965" imgH="40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71750"/>
                        <a:ext cx="2133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3086100" y="2362200"/>
          <a:ext cx="2171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71700" imgH="838200" progId="Equation.3">
                  <p:embed/>
                </p:oleObj>
              </mc:Choice>
              <mc:Fallback>
                <p:oleObj name="Equation" r:id="rId8" imgW="2171700" imgH="83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2362200"/>
                        <a:ext cx="2171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8" name="Object 6"/>
          <p:cNvGraphicFramePr>
            <a:graphicFrameLocks noChangeAspect="1"/>
          </p:cNvGraphicFramePr>
          <p:nvPr/>
        </p:nvGraphicFramePr>
        <p:xfrm>
          <a:off x="5283200" y="2609850"/>
          <a:ext cx="325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251200" imgH="406400" progId="Equation.3">
                  <p:embed/>
                </p:oleObj>
              </mc:Choice>
              <mc:Fallback>
                <p:oleObj name="Equation" r:id="rId10" imgW="3251200" imgH="40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2609850"/>
                        <a:ext cx="325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9" name="Object 7"/>
          <p:cNvGraphicFramePr>
            <a:graphicFrameLocks noChangeAspect="1"/>
          </p:cNvGraphicFramePr>
          <p:nvPr/>
        </p:nvGraphicFramePr>
        <p:xfrm>
          <a:off x="2794000" y="3124200"/>
          <a:ext cx="16256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25600" imgH="2044700" progId="Equation.3">
                  <p:embed/>
                </p:oleObj>
              </mc:Choice>
              <mc:Fallback>
                <p:oleObj name="Equation" r:id="rId12" imgW="1625600" imgH="2044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3124200"/>
                        <a:ext cx="16256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0" name="Object 8"/>
          <p:cNvGraphicFramePr>
            <a:graphicFrameLocks noChangeAspect="1"/>
          </p:cNvGraphicFramePr>
          <p:nvPr/>
        </p:nvGraphicFramePr>
        <p:xfrm>
          <a:off x="914400" y="5029200"/>
          <a:ext cx="6819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819900" imgH="977900" progId="Equation.3">
                  <p:embed/>
                </p:oleObj>
              </mc:Choice>
              <mc:Fallback>
                <p:oleObj name="Equation" r:id="rId14" imgW="6819900" imgH="977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9200"/>
                        <a:ext cx="6819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98" name="Object 2"/>
          <p:cNvGraphicFramePr>
            <a:graphicFrameLocks noChangeAspect="1"/>
          </p:cNvGraphicFramePr>
          <p:nvPr/>
        </p:nvGraphicFramePr>
        <p:xfrm>
          <a:off x="1752600" y="1155700"/>
          <a:ext cx="2641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41600" imgH="977900" progId="Equation.3">
                  <p:embed/>
                </p:oleObj>
              </mc:Choice>
              <mc:Fallback>
                <p:oleObj name="Equation" r:id="rId2" imgW="2641600" imgH="977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55700"/>
                        <a:ext cx="2641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4572000" y="1155700"/>
          <a:ext cx="2984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84500" imgH="977900" progId="Equation.3">
                  <p:embed/>
                </p:oleObj>
              </mc:Choice>
              <mc:Fallback>
                <p:oleObj name="Equation" r:id="rId4" imgW="2984500" imgH="977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155700"/>
                        <a:ext cx="2984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990600" y="2705100"/>
          <a:ext cx="6121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121400" imgH="393700" progId="Equation.3">
                  <p:embed/>
                </p:oleObj>
              </mc:Choice>
              <mc:Fallback>
                <p:oleObj name="Equation" r:id="rId6" imgW="61214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705100"/>
                        <a:ext cx="6121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5"/>
          <p:cNvGraphicFramePr>
            <a:graphicFrameLocks noChangeAspect="1"/>
          </p:cNvGraphicFramePr>
          <p:nvPr/>
        </p:nvGraphicFramePr>
        <p:xfrm>
          <a:off x="2235200" y="3352800"/>
          <a:ext cx="36322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32200" imgH="2044700" progId="Equation.3">
                  <p:embed/>
                </p:oleObj>
              </mc:Choice>
              <mc:Fallback>
                <p:oleObj name="Equation" r:id="rId8" imgW="3632200" imgH="2044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3352800"/>
                        <a:ext cx="36322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838200" y="1676400"/>
            <a:ext cx="3460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latin typeface="黑体" panose="02010609060101010101" pitchFamily="2" charset="-122"/>
                <a:ea typeface="黑体" panose="02010609060101010101" pitchFamily="2" charset="-122"/>
              </a:rPr>
              <a:t>１．解向量的概念</a:t>
            </a:r>
            <a:endParaRPr lang="zh-CN" altLang="en-US" sz="24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524000" y="2514600"/>
            <a:ext cx="3405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设有齐次线性方程组</a:t>
            </a:r>
            <a:endParaRPr lang="zh-CN" altLang="en-US" sz="3200"/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1736725" y="3276600"/>
          <a:ext cx="46101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10100" imgH="2057400" progId="Equation.3">
                  <p:embed/>
                </p:oleObj>
              </mc:Choice>
              <mc:Fallback>
                <p:oleObj name="Equation" r:id="rId2" imgW="4610100" imgH="2057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3276600"/>
                        <a:ext cx="46101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838200" y="5481638"/>
            <a:ext cx="893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若记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6842125" y="3976688"/>
            <a:ext cx="1063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一、齐次线性方程组解的性质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utoUpdateAnimBg="0"/>
      <p:bldP spid="2053" grpId="0" autoUpdateAnimBg="0"/>
      <p:bldP spid="2058" grpId="0" autoUpdateAnimBg="0"/>
      <p:bldP spid="2060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2" name="Object 1026"/>
          <p:cNvGraphicFramePr>
            <a:graphicFrameLocks noChangeAspect="1"/>
          </p:cNvGraphicFramePr>
          <p:nvPr/>
        </p:nvGraphicFramePr>
        <p:xfrm>
          <a:off x="977900" y="1219200"/>
          <a:ext cx="2527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27300" imgH="393700" progId="Equation.3">
                  <p:embed/>
                </p:oleObj>
              </mc:Choice>
              <mc:Fallback>
                <p:oleObj name="Equation" r:id="rId2" imgW="2527300" imgH="3937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1219200"/>
                        <a:ext cx="2527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3" name="Object 1027"/>
          <p:cNvGraphicFramePr>
            <a:graphicFrameLocks noChangeAspect="1"/>
          </p:cNvGraphicFramePr>
          <p:nvPr/>
        </p:nvGraphicFramePr>
        <p:xfrm>
          <a:off x="1816100" y="2286000"/>
          <a:ext cx="61087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108700" imgH="2044700" progId="Equation.3">
                  <p:embed/>
                </p:oleObj>
              </mc:Choice>
              <mc:Fallback>
                <p:oleObj name="Equation" r:id="rId4" imgW="6108700" imgH="20447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2286000"/>
                        <a:ext cx="61087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1733550" y="1371600"/>
          <a:ext cx="50419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41900" imgH="2057400" progId="Equation.3">
                  <p:embed/>
                </p:oleObj>
              </mc:Choice>
              <mc:Fallback>
                <p:oleObj name="Equation" r:id="rId2" imgW="5041900" imgH="2057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1371600"/>
                        <a:ext cx="50419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904875" y="42672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2" charset="-122"/>
              </a:rPr>
              <a:t>解</a:t>
            </a:r>
          </a:p>
        </p:txBody>
      </p:sp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1752600" y="3594100"/>
          <a:ext cx="4294188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05300" imgH="2044700" progId="Equation.3">
                  <p:embed/>
                </p:oleObj>
              </mc:Choice>
              <mc:Fallback>
                <p:oleObj name="Equation" r:id="rId4" imgW="4305300" imgH="2044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94100"/>
                        <a:ext cx="4294188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838200" y="776288"/>
            <a:ext cx="386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en-US" altLang="zh-CN"/>
              <a:t>   </a:t>
            </a:r>
            <a:r>
              <a:rPr lang="zh-CN" altLang="en-US"/>
              <a:t>求下述方程组的解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1752600" y="990600"/>
          <a:ext cx="49276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27600" imgH="2044700" progId="Equation.3">
                  <p:embed/>
                </p:oleObj>
              </mc:Choice>
              <mc:Fallback>
                <p:oleObj name="Equation" r:id="rId2" imgW="4927600" imgH="2044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990600"/>
                        <a:ext cx="49276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914400" y="3505200"/>
          <a:ext cx="464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84700" imgH="419100" progId="Equation.3">
                  <p:embed/>
                </p:oleObj>
              </mc:Choice>
              <mc:Fallback>
                <p:oleObj name="Equation" r:id="rId4" imgW="45847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05200"/>
                        <a:ext cx="4648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5486400" y="3505200"/>
          <a:ext cx="3162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62300" imgH="406400" progId="Equation.3">
                  <p:embed/>
                </p:oleObj>
              </mc:Choice>
              <mc:Fallback>
                <p:oleObj name="Equation" r:id="rId6" imgW="3162300" imgH="40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505200"/>
                        <a:ext cx="31623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838200" y="4052888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所以方程组有无穷多解</a:t>
            </a:r>
            <a:r>
              <a:rPr lang="en-US" altLang="zh-CN"/>
              <a:t>.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4572000" y="4052888"/>
            <a:ext cx="4130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且原方程组等价于方程组</a:t>
            </a:r>
          </a:p>
        </p:txBody>
      </p:sp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2286000" y="4876800"/>
          <a:ext cx="4102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02100" imgH="990600" progId="Equation.3">
                  <p:embed/>
                </p:oleObj>
              </mc:Choice>
              <mc:Fallback>
                <p:oleObj name="Equation" r:id="rId8" imgW="4102100" imgH="990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76800"/>
                        <a:ext cx="4102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utoUpdateAnimBg="0"/>
      <p:bldP spid="41991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050"/>
          <p:cNvSpPr>
            <a:spLocks noChangeArrowheads="1"/>
          </p:cNvSpPr>
          <p:nvPr/>
        </p:nvSpPr>
        <p:spPr bwMode="auto">
          <a:xfrm>
            <a:off x="841375" y="914400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2" charset="-122"/>
              </a:rPr>
              <a:t>求基础解系</a:t>
            </a:r>
            <a:endParaRPr lang="zh-CN" altLang="en-US"/>
          </a:p>
        </p:txBody>
      </p:sp>
      <p:graphicFrame>
        <p:nvGraphicFramePr>
          <p:cNvPr id="67587" name="Object 2051"/>
          <p:cNvGraphicFramePr>
            <a:graphicFrameLocks noChangeAspect="1"/>
          </p:cNvGraphicFramePr>
          <p:nvPr/>
        </p:nvGraphicFramePr>
        <p:xfrm>
          <a:off x="2514600" y="1600200"/>
          <a:ext cx="36449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44900" imgH="1536700" progId="Equation.3">
                  <p:embed/>
                </p:oleObj>
              </mc:Choice>
              <mc:Fallback>
                <p:oleObj name="Equation" r:id="rId2" imgW="3644900" imgH="1536700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00200"/>
                        <a:ext cx="36449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Rectangle 2052"/>
          <p:cNvSpPr>
            <a:spLocks noChangeArrowheads="1"/>
          </p:cNvSpPr>
          <p:nvPr/>
        </p:nvSpPr>
        <p:spPr bwMode="auto">
          <a:xfrm>
            <a:off x="1371600" y="20574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令</a:t>
            </a:r>
          </a:p>
        </p:txBody>
      </p:sp>
      <p:sp>
        <p:nvSpPr>
          <p:cNvPr id="67589" name="Rectangle 2053"/>
          <p:cNvSpPr>
            <a:spLocks noChangeArrowheads="1"/>
          </p:cNvSpPr>
          <p:nvPr/>
        </p:nvSpPr>
        <p:spPr bwMode="auto">
          <a:xfrm>
            <a:off x="838200" y="51054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依次得</a:t>
            </a:r>
          </a:p>
        </p:txBody>
      </p:sp>
      <p:graphicFrame>
        <p:nvGraphicFramePr>
          <p:cNvPr id="67590" name="Object 2054"/>
          <p:cNvGraphicFramePr>
            <a:graphicFrameLocks noChangeAspect="1"/>
          </p:cNvGraphicFramePr>
          <p:nvPr/>
        </p:nvGraphicFramePr>
        <p:xfrm>
          <a:off x="2667000" y="4876800"/>
          <a:ext cx="4737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737100" imgH="977900" progId="Equation.3">
                  <p:embed/>
                </p:oleObj>
              </mc:Choice>
              <mc:Fallback>
                <p:oleObj name="Equation" r:id="rId4" imgW="4737100" imgH="977900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876800"/>
                        <a:ext cx="4737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2056"/>
          <p:cNvGraphicFramePr>
            <a:graphicFrameLocks noChangeAspect="1"/>
          </p:cNvGraphicFramePr>
          <p:nvPr/>
        </p:nvGraphicFramePr>
        <p:xfrm>
          <a:off x="914400" y="3505200"/>
          <a:ext cx="5156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156200" imgH="990600" progId="Equation.3">
                  <p:embed/>
                </p:oleObj>
              </mc:Choice>
              <mc:Fallback>
                <p:oleObj name="Equation" r:id="rId6" imgW="5156200" imgH="990600" progId="Equation.3">
                  <p:embed/>
                  <p:pic>
                    <p:nvPicPr>
                      <p:cNvPr id="0" name="Object 2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05200"/>
                        <a:ext cx="5156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utoUpdateAnimBg="0"/>
      <p:bldP spid="67589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1524000" y="1447800"/>
          <a:ext cx="5691188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689600" imgH="2578100" progId="Equation.3">
                  <p:embed/>
                </p:oleObj>
              </mc:Choice>
              <mc:Fallback>
                <p:oleObj name="Equation" r:id="rId2" imgW="5689600" imgH="2578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447800"/>
                        <a:ext cx="5691188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838200" y="39624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2" charset="-122"/>
              </a:rPr>
              <a:t>求特解</a:t>
            </a: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1752600" y="4495800"/>
          <a:ext cx="5803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03900" imgH="825500" progId="Equation.3">
                  <p:embed/>
                </p:oleObj>
              </mc:Choice>
              <mc:Fallback>
                <p:oleObj name="Equation" r:id="rId4" imgW="5803900" imgH="825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95800"/>
                        <a:ext cx="5803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914400" y="5486400"/>
            <a:ext cx="3413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所以方程组的通解为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914400" y="7620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故得基础解系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 autoUpdateAnimBg="0"/>
      <p:bldP spid="43016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1447800" y="838200"/>
          <a:ext cx="6516688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515100" imgH="2578100" progId="Equation.3">
                  <p:embed/>
                </p:oleObj>
              </mc:Choice>
              <mc:Fallback>
                <p:oleObj name="Equation" r:id="rId2" imgW="6515100" imgH="2578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838200"/>
                        <a:ext cx="6516688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914400" y="3589338"/>
          <a:ext cx="39624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62400" imgH="444500" progId="Equation.3">
                  <p:embed/>
                </p:oleObj>
              </mc:Choice>
              <mc:Fallback>
                <p:oleObj name="Equation" r:id="rId4" imgW="39624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9338"/>
                        <a:ext cx="39624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841375" y="4724400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2" charset="-122"/>
              </a:rPr>
              <a:t>另一种解法</a:t>
            </a:r>
          </a:p>
        </p:txBody>
      </p:sp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3352800" y="4038600"/>
          <a:ext cx="3792538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05300" imgH="2044700" progId="Equation.3">
                  <p:embed/>
                </p:oleObj>
              </mc:Choice>
              <mc:Fallback>
                <p:oleObj name="Equation" r:id="rId6" imgW="4305300" imgH="2044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038600"/>
                        <a:ext cx="3792538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2667000" y="838200"/>
          <a:ext cx="377825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27600" imgH="2044700" progId="Equation.3">
                  <p:embed/>
                </p:oleObj>
              </mc:Choice>
              <mc:Fallback>
                <p:oleObj name="Equation" r:id="rId2" imgW="4927600" imgH="2044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838200"/>
                        <a:ext cx="377825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2133600" y="3124200"/>
          <a:ext cx="4533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33900" imgH="2044700" progId="Equation.3">
                  <p:embed/>
                </p:oleObj>
              </mc:Choice>
              <mc:Fallback>
                <p:oleObj name="Equation" r:id="rId4" imgW="4533900" imgH="2044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124200"/>
                        <a:ext cx="45339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838200" y="5410200"/>
            <a:ext cx="4130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则原方程组等价于方程组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2209800" y="914400"/>
          <a:ext cx="40767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76700" imgH="1689100" progId="Equation.3">
                  <p:embed/>
                </p:oleObj>
              </mc:Choice>
              <mc:Fallback>
                <p:oleObj name="Equation" r:id="rId2" imgW="4076700" imgH="168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914400"/>
                        <a:ext cx="407670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1752600" y="2667000"/>
          <a:ext cx="51435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143500" imgH="2590800" progId="Equation.3">
                  <p:embed/>
                </p:oleObj>
              </mc:Choice>
              <mc:Fallback>
                <p:oleObj name="Equation" r:id="rId4" imgW="5143500" imgH="2590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667000"/>
                        <a:ext cx="51435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914400" y="5334000"/>
            <a:ext cx="3413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所以方程组的通解为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7" name="Object 1027"/>
          <p:cNvGraphicFramePr>
            <a:graphicFrameLocks noChangeAspect="1"/>
          </p:cNvGraphicFramePr>
          <p:nvPr/>
        </p:nvGraphicFramePr>
        <p:xfrm>
          <a:off x="1371600" y="1384300"/>
          <a:ext cx="6516688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515100" imgH="2578100" progId="Equation.3">
                  <p:embed/>
                </p:oleObj>
              </mc:Choice>
              <mc:Fallback>
                <p:oleObj name="Equation" r:id="rId2" imgW="6515100" imgH="25781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384300"/>
                        <a:ext cx="6516688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1028"/>
          <p:cNvGraphicFramePr>
            <a:graphicFrameLocks noChangeAspect="1"/>
          </p:cNvGraphicFramePr>
          <p:nvPr/>
        </p:nvGraphicFramePr>
        <p:xfrm>
          <a:off x="952500" y="4357688"/>
          <a:ext cx="40386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38600" imgH="444500" progId="Equation.3">
                  <p:embed/>
                </p:oleObj>
              </mc:Choice>
              <mc:Fallback>
                <p:oleObj name="Equation" r:id="rId4" imgW="4038600" imgH="4445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357688"/>
                        <a:ext cx="40386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641475" y="1447800"/>
            <a:ext cx="592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2" charset="-122"/>
              </a:rPr>
              <a:t>１．齐次线性方程组基础解系的求法</a:t>
            </a:r>
            <a:endParaRPr lang="zh-CN" altLang="en-US" u="sng"/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2133600" y="2819400"/>
          <a:ext cx="5029200" cy="311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29200" imgH="3111500" progId="Equation.3">
                  <p:embed/>
                </p:oleObj>
              </mc:Choice>
              <mc:Fallback>
                <p:oleObj name="Equation" r:id="rId2" imgW="5029200" imgH="3111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19400"/>
                        <a:ext cx="5029200" cy="311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7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四、小结</a:t>
            </a:r>
          </a:p>
        </p:txBody>
      </p:sp>
      <p:grpSp>
        <p:nvGrpSpPr>
          <p:cNvPr id="35859" name="Group 19"/>
          <p:cNvGrpSpPr/>
          <p:nvPr/>
        </p:nvGrpSpPr>
        <p:grpSpPr bwMode="auto">
          <a:xfrm>
            <a:off x="865188" y="1981200"/>
            <a:ext cx="7804150" cy="946150"/>
            <a:chOff x="545" y="1248"/>
            <a:chExt cx="4916" cy="596"/>
          </a:xfrm>
        </p:grpSpPr>
        <p:sp>
          <p:nvSpPr>
            <p:cNvPr id="35844" name="Text Box 4"/>
            <p:cNvSpPr txBox="1">
              <a:spLocks noChangeArrowheads="1"/>
            </p:cNvSpPr>
            <p:nvPr/>
          </p:nvSpPr>
          <p:spPr bwMode="auto">
            <a:xfrm>
              <a:off x="545" y="1248"/>
              <a:ext cx="491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　　（</a:t>
              </a:r>
              <a:r>
                <a:rPr lang="en-US" altLang="zh-CN"/>
                <a:t>1</a:t>
              </a:r>
              <a:r>
                <a:rPr lang="zh-CN" altLang="en-US"/>
                <a:t>）对系数矩阵   进行初等变换，将其化为</a:t>
              </a:r>
            </a:p>
            <a:p>
              <a:r>
                <a:rPr lang="zh-CN" altLang="en-US"/>
                <a:t>最简形</a:t>
              </a:r>
            </a:p>
          </p:txBody>
        </p:sp>
        <p:graphicFrame>
          <p:nvGraphicFramePr>
            <p:cNvPr id="35858" name="Object 18"/>
            <p:cNvGraphicFramePr>
              <a:graphicFrameLocks noChangeAspect="1"/>
            </p:cNvGraphicFramePr>
            <p:nvPr/>
          </p:nvGraphicFramePr>
          <p:xfrm>
            <a:off x="2748" y="1308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92100" imgH="304800" progId="Equation.3">
                    <p:embed/>
                  </p:oleObj>
                </mc:Choice>
                <mc:Fallback>
                  <p:oleObj name="Equation" r:id="rId4" imgW="292100" imgH="3048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8" y="1308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1026"/>
          <p:cNvGraphicFramePr>
            <a:graphicFrameLocks noChangeAspect="1"/>
          </p:cNvGraphicFramePr>
          <p:nvPr/>
        </p:nvGraphicFramePr>
        <p:xfrm>
          <a:off x="1447800" y="990600"/>
          <a:ext cx="39497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49700" imgH="2057400" progId="Equation.3">
                  <p:embed/>
                </p:oleObj>
              </mc:Choice>
              <mc:Fallback>
                <p:oleObj name="Equation" r:id="rId2" imgW="3949700" imgH="20574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990600"/>
                        <a:ext cx="39497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1027"/>
          <p:cNvGraphicFramePr>
            <a:graphicFrameLocks noChangeAspect="1"/>
          </p:cNvGraphicFramePr>
          <p:nvPr/>
        </p:nvGraphicFramePr>
        <p:xfrm>
          <a:off x="6172200" y="990600"/>
          <a:ext cx="13589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900" imgH="2057400" progId="Equation.3">
                  <p:embed/>
                </p:oleObj>
              </mc:Choice>
              <mc:Fallback>
                <p:oleObj name="Equation" r:id="rId4" imgW="1358900" imgH="20574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990600"/>
                        <a:ext cx="13589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Rectangle 1030"/>
          <p:cNvSpPr>
            <a:spLocks noChangeArrowheads="1"/>
          </p:cNvSpPr>
          <p:nvPr/>
        </p:nvSpPr>
        <p:spPr bwMode="auto">
          <a:xfrm>
            <a:off x="838200" y="3222625"/>
            <a:ext cx="5688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则上述方程组（</a:t>
            </a:r>
            <a:r>
              <a:rPr lang="en-US" altLang="zh-CN"/>
              <a:t>1</a:t>
            </a:r>
            <a:r>
              <a:rPr lang="zh-CN" altLang="en-US"/>
              <a:t>）可写成向量方程</a:t>
            </a:r>
          </a:p>
        </p:txBody>
      </p:sp>
      <p:graphicFrame>
        <p:nvGraphicFramePr>
          <p:cNvPr id="50183" name="Object 1031"/>
          <p:cNvGraphicFramePr>
            <a:graphicFrameLocks noChangeAspect="1"/>
          </p:cNvGraphicFramePr>
          <p:nvPr/>
        </p:nvGraphicFramePr>
        <p:xfrm>
          <a:off x="3429000" y="3962400"/>
          <a:ext cx="1168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68400" imgH="330200" progId="Equation.3">
                  <p:embed/>
                </p:oleObj>
              </mc:Choice>
              <mc:Fallback>
                <p:oleObj name="Equation" r:id="rId6" imgW="1168400" imgH="3302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962400"/>
                        <a:ext cx="1168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1032"/>
          <p:cNvGraphicFramePr>
            <a:graphicFrameLocks noChangeAspect="1"/>
          </p:cNvGraphicFramePr>
          <p:nvPr/>
        </p:nvGraphicFramePr>
        <p:xfrm>
          <a:off x="1371600" y="4572000"/>
          <a:ext cx="4495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95800" imgH="965200" progId="Equation.3">
                  <p:embed/>
                </p:oleObj>
              </mc:Choice>
              <mc:Fallback>
                <p:oleObj name="Equation" r:id="rId8" imgW="4495800" imgH="9652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72000"/>
                        <a:ext cx="4495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6" name="Text Box 1034"/>
          <p:cNvSpPr txBox="1">
            <a:spLocks noChangeArrowheads="1"/>
          </p:cNvSpPr>
          <p:nvPr/>
        </p:nvSpPr>
        <p:spPr bwMode="auto">
          <a:xfrm>
            <a:off x="838200" y="4495800"/>
            <a:ext cx="534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若</a:t>
            </a:r>
          </a:p>
        </p:txBody>
      </p:sp>
      <p:grpSp>
        <p:nvGrpSpPr>
          <p:cNvPr id="50192" name="Group 1040"/>
          <p:cNvGrpSpPr/>
          <p:nvPr/>
        </p:nvGrpSpPr>
        <p:grpSpPr bwMode="auto">
          <a:xfrm>
            <a:off x="838200" y="4518025"/>
            <a:ext cx="7559675" cy="1335088"/>
            <a:chOff x="624" y="2846"/>
            <a:chExt cx="4762" cy="841"/>
          </a:xfrm>
        </p:grpSpPr>
        <p:sp>
          <p:nvSpPr>
            <p:cNvPr id="50188" name="Text Box 1036"/>
            <p:cNvSpPr txBox="1">
              <a:spLocks noChangeArrowheads="1"/>
            </p:cNvSpPr>
            <p:nvPr/>
          </p:nvSpPr>
          <p:spPr bwMode="auto">
            <a:xfrm>
              <a:off x="3648" y="2846"/>
              <a:ext cx="17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为方程             的</a:t>
              </a:r>
            </a:p>
          </p:txBody>
        </p:sp>
        <p:graphicFrame>
          <p:nvGraphicFramePr>
            <p:cNvPr id="50189" name="Object 1037"/>
            <p:cNvGraphicFramePr>
              <a:graphicFrameLocks noChangeAspect="1"/>
            </p:cNvGraphicFramePr>
            <p:nvPr/>
          </p:nvGraphicFramePr>
          <p:xfrm>
            <a:off x="4416" y="2928"/>
            <a:ext cx="656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040765" imgH="317500" progId="Equation.3">
                    <p:embed/>
                  </p:oleObj>
                </mc:Choice>
                <mc:Fallback>
                  <p:oleObj name="Equation" r:id="rId10" imgW="1040765" imgH="317500" progId="Equation.3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928"/>
                          <a:ext cx="656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0" name="Text Box 1038"/>
            <p:cNvSpPr txBox="1">
              <a:spLocks noChangeArrowheads="1"/>
            </p:cNvSpPr>
            <p:nvPr/>
          </p:nvSpPr>
          <p:spPr bwMode="auto">
            <a:xfrm>
              <a:off x="624" y="3360"/>
              <a:ext cx="7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解，则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autoUpdateAnimBg="0"/>
      <p:bldP spid="50186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1778000" y="1949450"/>
          <a:ext cx="58420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42000" imgH="1587500" progId="Equation.3">
                  <p:embed/>
                </p:oleObj>
              </mc:Choice>
              <mc:Fallback>
                <p:oleObj name="Equation" r:id="rId2" imgW="5842000" imgH="1587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1949450"/>
                        <a:ext cx="584200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838200" y="24384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由于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904875" y="44958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令</a:t>
            </a:r>
          </a:p>
        </p:txBody>
      </p:sp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2470150" y="3886200"/>
          <a:ext cx="446405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03700" imgH="2057400" progId="Equation.3">
                  <p:embed/>
                </p:oleObj>
              </mc:Choice>
              <mc:Fallback>
                <p:oleObj name="Equation" r:id="rId4" imgW="4203700" imgH="2057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3886200"/>
                        <a:ext cx="446405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93" name="Group 29"/>
          <p:cNvGrpSpPr/>
          <p:nvPr/>
        </p:nvGrpSpPr>
        <p:grpSpPr bwMode="auto">
          <a:xfrm>
            <a:off x="831850" y="882650"/>
            <a:ext cx="7794625" cy="946150"/>
            <a:chOff x="384" y="480"/>
            <a:chExt cx="4910" cy="596"/>
          </a:xfrm>
        </p:grpSpPr>
        <p:sp>
          <p:nvSpPr>
            <p:cNvPr id="36879" name="Text Box 15"/>
            <p:cNvSpPr txBox="1">
              <a:spLocks noChangeArrowheads="1"/>
            </p:cNvSpPr>
            <p:nvPr/>
          </p:nvSpPr>
          <p:spPr bwMode="auto">
            <a:xfrm>
              <a:off x="384" y="480"/>
              <a:ext cx="491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　　（</a:t>
              </a:r>
              <a:r>
                <a:rPr lang="en-US" altLang="zh-CN"/>
                <a:t>2</a:t>
              </a:r>
              <a:r>
                <a:rPr lang="zh-CN" altLang="en-US"/>
                <a:t>）得出               ，同时也可知方程组的一</a:t>
              </a:r>
            </a:p>
            <a:p>
              <a:r>
                <a:rPr lang="zh-CN" altLang="en-US"/>
                <a:t>个基础解系含有        个线性无关的解向量．</a:t>
              </a:r>
            </a:p>
          </p:txBody>
        </p:sp>
        <p:grpSp>
          <p:nvGrpSpPr>
            <p:cNvPr id="36886" name="Group 22"/>
            <p:cNvGrpSpPr/>
            <p:nvPr/>
          </p:nvGrpSpPr>
          <p:grpSpPr bwMode="auto">
            <a:xfrm>
              <a:off x="2005" y="528"/>
              <a:ext cx="888" cy="487"/>
              <a:chOff x="1488" y="480"/>
              <a:chExt cx="896" cy="487"/>
            </a:xfrm>
          </p:grpSpPr>
          <p:graphicFrame>
            <p:nvGraphicFramePr>
              <p:cNvPr id="36881" name="Object 17"/>
              <p:cNvGraphicFramePr>
                <a:graphicFrameLocks noChangeAspect="1"/>
              </p:cNvGraphicFramePr>
              <p:nvPr/>
            </p:nvGraphicFramePr>
            <p:xfrm>
              <a:off x="1536" y="480"/>
              <a:ext cx="848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1345565" imgH="406400" progId="Equation.3">
                      <p:embed/>
                    </p:oleObj>
                  </mc:Choice>
                  <mc:Fallback>
                    <p:oleObj name="Equation" r:id="rId6" imgW="1345565" imgH="4064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480"/>
                            <a:ext cx="848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82" name="Object 18"/>
              <p:cNvGraphicFramePr>
                <a:graphicFrameLocks noChangeAspect="1"/>
              </p:cNvGraphicFramePr>
              <p:nvPr/>
            </p:nvGraphicFramePr>
            <p:xfrm>
              <a:off x="1488" y="816"/>
              <a:ext cx="464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736600" imgH="241300" progId="Equation.3">
                      <p:embed/>
                    </p:oleObj>
                  </mc:Choice>
                  <mc:Fallback>
                    <p:oleObj name="Equation" r:id="rId8" imgW="736600" imgH="2413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816"/>
                            <a:ext cx="464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autoUpdateAnimBg="0"/>
      <p:bldP spid="36871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1600200" y="2419350"/>
          <a:ext cx="1828800" cy="364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3644900" progId="Equation.3">
                  <p:embed/>
                </p:oleObj>
              </mc:Choice>
              <mc:Fallback>
                <p:oleObj name="Equation" r:id="rId2" imgW="1828800" imgH="3644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19350"/>
                        <a:ext cx="1828800" cy="364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3657600" y="2419350"/>
          <a:ext cx="1866900" cy="364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66900" imgH="3644900" progId="Equation.3">
                  <p:embed/>
                </p:oleObj>
              </mc:Choice>
              <mc:Fallback>
                <p:oleObj name="Equation" r:id="rId4" imgW="1866900" imgH="3644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419350"/>
                        <a:ext cx="1866900" cy="364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5715000" y="2419350"/>
          <a:ext cx="2870200" cy="364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70200" imgH="3644900" progId="Equation.3">
                  <p:embed/>
                </p:oleObj>
              </mc:Choice>
              <mc:Fallback>
                <p:oleObj name="Equation" r:id="rId6" imgW="2870200" imgH="3644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419350"/>
                        <a:ext cx="2870200" cy="364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904875" y="40386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故</a:t>
            </a:r>
          </a:p>
        </p:txBody>
      </p:sp>
      <p:graphicFrame>
        <p:nvGraphicFramePr>
          <p:cNvPr id="37899" name="Object 11"/>
          <p:cNvGraphicFramePr>
            <a:graphicFrameLocks noChangeAspect="1"/>
          </p:cNvGraphicFramePr>
          <p:nvPr/>
        </p:nvGraphicFramePr>
        <p:xfrm>
          <a:off x="963613" y="838200"/>
          <a:ext cx="6046787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045200" imgH="1587500" progId="Equation.3">
                  <p:embed/>
                </p:oleObj>
              </mc:Choice>
              <mc:Fallback>
                <p:oleObj name="Equation" r:id="rId8" imgW="6045200" imgH="1587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838200"/>
                        <a:ext cx="6046787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838200" y="990600"/>
            <a:ext cx="565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为齐次线性方程组的一个基础解系</a:t>
            </a:r>
            <a:r>
              <a:rPr lang="en-US" altLang="zh-CN"/>
              <a:t>.</a:t>
            </a:r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1828800" y="2514600"/>
          <a:ext cx="1752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393700" progId="Equation.3">
                  <p:embed/>
                </p:oleObj>
              </mc:Choice>
              <mc:Fallback>
                <p:oleObj name="Equation" r:id="rId2" imgW="17526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14600"/>
                        <a:ext cx="17526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3733800" y="2590800"/>
          <a:ext cx="4191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8800" imgH="317500" progId="Equation.3">
                  <p:embed/>
                </p:oleObj>
              </mc:Choice>
              <mc:Fallback>
                <p:oleObj name="Equation" r:id="rId4" imgW="558800" imgH="317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590800"/>
                        <a:ext cx="4191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 flipV="1">
          <a:off x="4286251" y="2564904"/>
          <a:ext cx="137160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71600" imgH="406400" progId="Equation.3">
                  <p:embed/>
                </p:oleObj>
              </mc:Choice>
              <mc:Fallback>
                <p:oleObj name="Equation" r:id="rId6" imgW="1371600" imgH="40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4286251" y="2564904"/>
                        <a:ext cx="1371600" cy="36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1763713" y="3151188"/>
          <a:ext cx="623728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235700" imgH="431800" progId="Equation.3">
                  <p:embed/>
                </p:oleObj>
              </mc:Choice>
              <mc:Fallback>
                <p:oleObj name="Equation" r:id="rId8" imgW="62357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151188"/>
                        <a:ext cx="623728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62" name="Group 14"/>
          <p:cNvGrpSpPr/>
          <p:nvPr/>
        </p:nvGrpSpPr>
        <p:grpSpPr bwMode="auto">
          <a:xfrm>
            <a:off x="1828800" y="3709988"/>
            <a:ext cx="2463800" cy="560387"/>
            <a:chOff x="1273" y="2982"/>
            <a:chExt cx="1552" cy="353"/>
          </a:xfrm>
        </p:grpSpPr>
        <p:sp>
          <p:nvSpPr>
            <p:cNvPr id="53263" name="Rectangle 15"/>
            <p:cNvSpPr>
              <a:spLocks noChangeArrowheads="1"/>
            </p:cNvSpPr>
            <p:nvPr/>
          </p:nvSpPr>
          <p:spPr bwMode="auto">
            <a:xfrm>
              <a:off x="1426" y="2982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zh-CN"/>
            </a:p>
          </p:txBody>
        </p:sp>
        <p:sp>
          <p:nvSpPr>
            <p:cNvPr id="53264" name="Rectangle 16"/>
            <p:cNvSpPr>
              <a:spLocks noChangeArrowheads="1"/>
            </p:cNvSpPr>
            <p:nvPr/>
          </p:nvSpPr>
          <p:spPr bwMode="auto">
            <a:xfrm>
              <a:off x="1677" y="2982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zh-CN"/>
            </a:p>
          </p:txBody>
        </p:sp>
        <p:sp>
          <p:nvSpPr>
            <p:cNvPr id="53265" name="Rectangle 17"/>
            <p:cNvSpPr>
              <a:spLocks noChangeArrowheads="1"/>
            </p:cNvSpPr>
            <p:nvPr/>
          </p:nvSpPr>
          <p:spPr bwMode="auto">
            <a:xfrm>
              <a:off x="2145" y="2982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zh-CN"/>
            </a:p>
          </p:txBody>
        </p:sp>
        <p:sp>
          <p:nvSpPr>
            <p:cNvPr id="53266" name="Rectangle 18"/>
            <p:cNvSpPr>
              <a:spLocks noChangeArrowheads="1"/>
            </p:cNvSpPr>
            <p:nvPr/>
          </p:nvSpPr>
          <p:spPr bwMode="auto">
            <a:xfrm>
              <a:off x="2396" y="2982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zh-CN"/>
            </a:p>
          </p:txBody>
        </p:sp>
        <p:sp>
          <p:nvSpPr>
            <p:cNvPr id="53267" name="Rectangle 19"/>
            <p:cNvSpPr>
              <a:spLocks noChangeArrowheads="1"/>
            </p:cNvSpPr>
            <p:nvPr/>
          </p:nvSpPr>
          <p:spPr bwMode="auto">
            <a:xfrm>
              <a:off x="2700" y="3066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53268" name="Rectangle 20"/>
            <p:cNvSpPr>
              <a:spLocks noChangeArrowheads="1"/>
            </p:cNvSpPr>
            <p:nvPr/>
          </p:nvSpPr>
          <p:spPr bwMode="auto">
            <a:xfrm>
              <a:off x="2231" y="3066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</a:rPr>
                <a:t>B</a:t>
              </a:r>
              <a:endParaRPr lang="en-US" altLang="zh-CN"/>
            </a:p>
          </p:txBody>
        </p:sp>
        <p:sp>
          <p:nvSpPr>
            <p:cNvPr id="53269" name="Rectangle 21"/>
            <p:cNvSpPr>
              <a:spLocks noChangeArrowheads="1"/>
            </p:cNvSpPr>
            <p:nvPr/>
          </p:nvSpPr>
          <p:spPr bwMode="auto">
            <a:xfrm>
              <a:off x="1992" y="3066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53270" name="Rectangle 22"/>
            <p:cNvSpPr>
              <a:spLocks noChangeArrowheads="1"/>
            </p:cNvSpPr>
            <p:nvPr/>
          </p:nvSpPr>
          <p:spPr bwMode="auto">
            <a:xfrm>
              <a:off x="1523" y="3066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53271" name="Rectangle 23"/>
            <p:cNvSpPr>
              <a:spLocks noChangeArrowheads="1"/>
            </p:cNvSpPr>
            <p:nvPr/>
          </p:nvSpPr>
          <p:spPr bwMode="auto">
            <a:xfrm>
              <a:off x="1273" y="3066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53272" name="Rectangle 24"/>
            <p:cNvSpPr>
              <a:spLocks noChangeArrowheads="1"/>
            </p:cNvSpPr>
            <p:nvPr/>
          </p:nvSpPr>
          <p:spPr bwMode="auto">
            <a:xfrm>
              <a:off x="2515" y="304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53273" name="Rectangle 25"/>
            <p:cNvSpPr>
              <a:spLocks noChangeArrowheads="1"/>
            </p:cNvSpPr>
            <p:nvPr/>
          </p:nvSpPr>
          <p:spPr bwMode="auto">
            <a:xfrm>
              <a:off x="1796" y="304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</p:grpSp>
      <p:grpSp>
        <p:nvGrpSpPr>
          <p:cNvPr id="53275" name="Group 27"/>
          <p:cNvGrpSpPr/>
          <p:nvPr/>
        </p:nvGrpSpPr>
        <p:grpSpPr bwMode="auto">
          <a:xfrm>
            <a:off x="1828800" y="4319588"/>
            <a:ext cx="2457450" cy="560387"/>
            <a:chOff x="1273" y="3366"/>
            <a:chExt cx="1548" cy="353"/>
          </a:xfrm>
        </p:grpSpPr>
        <p:sp>
          <p:nvSpPr>
            <p:cNvPr id="53276" name="Rectangle 28"/>
            <p:cNvSpPr>
              <a:spLocks noChangeArrowheads="1"/>
            </p:cNvSpPr>
            <p:nvPr/>
          </p:nvSpPr>
          <p:spPr bwMode="auto">
            <a:xfrm>
              <a:off x="1426" y="3366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zh-CN"/>
            </a:p>
          </p:txBody>
        </p:sp>
        <p:sp>
          <p:nvSpPr>
            <p:cNvPr id="53277" name="Rectangle 29"/>
            <p:cNvSpPr>
              <a:spLocks noChangeArrowheads="1"/>
            </p:cNvSpPr>
            <p:nvPr/>
          </p:nvSpPr>
          <p:spPr bwMode="auto">
            <a:xfrm>
              <a:off x="1677" y="3366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zh-CN"/>
            </a:p>
          </p:txBody>
        </p:sp>
        <p:sp>
          <p:nvSpPr>
            <p:cNvPr id="53278" name="Rectangle 30"/>
            <p:cNvSpPr>
              <a:spLocks noChangeArrowheads="1"/>
            </p:cNvSpPr>
            <p:nvPr/>
          </p:nvSpPr>
          <p:spPr bwMode="auto">
            <a:xfrm>
              <a:off x="2145" y="3366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zh-CN"/>
            </a:p>
          </p:txBody>
        </p:sp>
        <p:sp>
          <p:nvSpPr>
            <p:cNvPr id="53279" name="Rectangle 31"/>
            <p:cNvSpPr>
              <a:spLocks noChangeArrowheads="1"/>
            </p:cNvSpPr>
            <p:nvPr/>
          </p:nvSpPr>
          <p:spPr bwMode="auto">
            <a:xfrm>
              <a:off x="2396" y="3366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zh-CN"/>
            </a:p>
          </p:txBody>
        </p:sp>
        <p:sp>
          <p:nvSpPr>
            <p:cNvPr id="53280" name="Rectangle 32"/>
            <p:cNvSpPr>
              <a:spLocks noChangeArrowheads="1"/>
            </p:cNvSpPr>
            <p:nvPr/>
          </p:nvSpPr>
          <p:spPr bwMode="auto">
            <a:xfrm>
              <a:off x="2696" y="3450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53281" name="Rectangle 33"/>
            <p:cNvSpPr>
              <a:spLocks noChangeArrowheads="1"/>
            </p:cNvSpPr>
            <p:nvPr/>
          </p:nvSpPr>
          <p:spPr bwMode="auto">
            <a:xfrm>
              <a:off x="2231" y="3450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</a:rPr>
                <a:t>B</a:t>
              </a:r>
              <a:endParaRPr lang="en-US" altLang="zh-CN"/>
            </a:p>
          </p:txBody>
        </p:sp>
        <p:sp>
          <p:nvSpPr>
            <p:cNvPr id="53282" name="Rectangle 34"/>
            <p:cNvSpPr>
              <a:spLocks noChangeArrowheads="1"/>
            </p:cNvSpPr>
            <p:nvPr/>
          </p:nvSpPr>
          <p:spPr bwMode="auto">
            <a:xfrm>
              <a:off x="1992" y="3450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53283" name="Rectangle 35"/>
            <p:cNvSpPr>
              <a:spLocks noChangeArrowheads="1"/>
            </p:cNvSpPr>
            <p:nvPr/>
          </p:nvSpPr>
          <p:spPr bwMode="auto">
            <a:xfrm>
              <a:off x="1523" y="3450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53284" name="Rectangle 36"/>
            <p:cNvSpPr>
              <a:spLocks noChangeArrowheads="1"/>
            </p:cNvSpPr>
            <p:nvPr/>
          </p:nvSpPr>
          <p:spPr bwMode="auto">
            <a:xfrm>
              <a:off x="1273" y="3450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53285" name="Rectangle 37"/>
            <p:cNvSpPr>
              <a:spLocks noChangeArrowheads="1"/>
            </p:cNvSpPr>
            <p:nvPr/>
          </p:nvSpPr>
          <p:spPr bwMode="auto">
            <a:xfrm>
              <a:off x="2511" y="3425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anose="05050102010706020507" pitchFamily="18" charset="2"/>
                </a:rPr>
                <a:t>&lt;</a:t>
              </a:r>
              <a:endParaRPr lang="en-US" altLang="zh-CN"/>
            </a:p>
          </p:txBody>
        </p:sp>
        <p:sp>
          <p:nvSpPr>
            <p:cNvPr id="53286" name="Rectangle 38"/>
            <p:cNvSpPr>
              <a:spLocks noChangeArrowheads="1"/>
            </p:cNvSpPr>
            <p:nvPr/>
          </p:nvSpPr>
          <p:spPr bwMode="auto">
            <a:xfrm>
              <a:off x="1796" y="3425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</p:grpSp>
      <p:graphicFrame>
        <p:nvGraphicFramePr>
          <p:cNvPr id="53296" name="Object 48"/>
          <p:cNvGraphicFramePr>
            <a:graphicFrameLocks noChangeAspect="1"/>
          </p:cNvGraphicFramePr>
          <p:nvPr/>
        </p:nvGraphicFramePr>
        <p:xfrm>
          <a:off x="4978400" y="4471988"/>
          <a:ext cx="29464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46400" imgH="393700" progId="Equation.3">
                  <p:embed/>
                </p:oleObj>
              </mc:Choice>
              <mc:Fallback>
                <p:oleObj name="Equation" r:id="rId10" imgW="2946400" imgH="3937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4471988"/>
                        <a:ext cx="29464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7" name="Object 49"/>
          <p:cNvGraphicFramePr>
            <a:graphicFrameLocks noChangeAspect="1"/>
          </p:cNvGraphicFramePr>
          <p:nvPr/>
        </p:nvGraphicFramePr>
        <p:xfrm>
          <a:off x="1787525" y="5081588"/>
          <a:ext cx="19431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43100" imgH="406400" progId="Equation.3">
                  <p:embed/>
                </p:oleObj>
              </mc:Choice>
              <mc:Fallback>
                <p:oleObj name="Equation" r:id="rId12" imgW="1943100" imgH="4064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5081588"/>
                        <a:ext cx="19431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8" name="Object 50"/>
          <p:cNvGraphicFramePr>
            <a:graphicFrameLocks noChangeAspect="1"/>
          </p:cNvGraphicFramePr>
          <p:nvPr/>
        </p:nvGraphicFramePr>
        <p:xfrm>
          <a:off x="4978400" y="5081588"/>
          <a:ext cx="18669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66265" imgH="393700" progId="Equation.3">
                  <p:embed/>
                </p:oleObj>
              </mc:Choice>
              <mc:Fallback>
                <p:oleObj name="Equation" r:id="rId14" imgW="1866265" imgH="3937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5081588"/>
                        <a:ext cx="18669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9" name="Object 51"/>
          <p:cNvGraphicFramePr>
            <a:graphicFrameLocks noChangeAspect="1"/>
          </p:cNvGraphicFramePr>
          <p:nvPr/>
        </p:nvGraphicFramePr>
        <p:xfrm>
          <a:off x="4978400" y="3862388"/>
          <a:ext cx="2590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90800" imgH="393700" progId="Equation.3">
                  <p:embed/>
                </p:oleObj>
              </mc:Choice>
              <mc:Fallback>
                <p:oleObj name="Equation" r:id="rId16" imgW="2590800" imgH="3937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3862388"/>
                        <a:ext cx="25908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05" name="Rectangle 57"/>
          <p:cNvSpPr>
            <a:spLocks noChangeArrowheads="1"/>
          </p:cNvSpPr>
          <p:nvPr/>
        </p:nvSpPr>
        <p:spPr bwMode="auto">
          <a:xfrm>
            <a:off x="1641475" y="1676400"/>
            <a:ext cx="4219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2" charset="-122"/>
              </a:rPr>
              <a:t>２． 线性方程组解的情况</a:t>
            </a:r>
            <a:endParaRPr lang="zh-CN" altLang="en-US" u="sng"/>
          </a:p>
        </p:txBody>
      </p:sp>
      <p:graphicFrame>
        <p:nvGraphicFramePr>
          <p:cNvPr id="53306" name="Object 58"/>
          <p:cNvGraphicFramePr>
            <a:graphicFrameLocks noChangeAspect="1"/>
          </p:cNvGraphicFramePr>
          <p:nvPr/>
        </p:nvGraphicFramePr>
        <p:xfrm>
          <a:off x="4457700" y="3962400"/>
          <a:ext cx="4191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58800" imgH="317500" progId="Equation.3">
                  <p:embed/>
                </p:oleObj>
              </mc:Choice>
              <mc:Fallback>
                <p:oleObj name="Equation" r:id="rId18" imgW="558800" imgH="3175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962400"/>
                        <a:ext cx="4191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07" name="Object 59"/>
          <p:cNvGraphicFramePr>
            <a:graphicFrameLocks noChangeAspect="1"/>
          </p:cNvGraphicFramePr>
          <p:nvPr/>
        </p:nvGraphicFramePr>
        <p:xfrm>
          <a:off x="4457700" y="4572000"/>
          <a:ext cx="4191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58800" imgH="317500" progId="Equation.3">
                  <p:embed/>
                </p:oleObj>
              </mc:Choice>
              <mc:Fallback>
                <p:oleObj name="Equation" r:id="rId20" imgW="558800" imgH="3175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4572000"/>
                        <a:ext cx="4191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08" name="Object 60"/>
          <p:cNvGraphicFramePr>
            <a:graphicFrameLocks noChangeAspect="1"/>
          </p:cNvGraphicFramePr>
          <p:nvPr/>
        </p:nvGraphicFramePr>
        <p:xfrm>
          <a:off x="4457700" y="5181600"/>
          <a:ext cx="4191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558800" imgH="317500" progId="Equation.3">
                  <p:embed/>
                </p:oleObj>
              </mc:Choice>
              <mc:Fallback>
                <p:oleObj name="Equation" r:id="rId22" imgW="558800" imgH="3175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5181600"/>
                        <a:ext cx="4191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05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27" name="Group 1039"/>
          <p:cNvGrpSpPr/>
          <p:nvPr/>
        </p:nvGrpSpPr>
        <p:grpSpPr bwMode="auto">
          <a:xfrm>
            <a:off x="884238" y="1863725"/>
            <a:ext cx="7631112" cy="3252788"/>
            <a:chOff x="557" y="1174"/>
            <a:chExt cx="4807" cy="2049"/>
          </a:xfrm>
        </p:grpSpPr>
        <p:graphicFrame>
          <p:nvGraphicFramePr>
            <p:cNvPr id="64515" name="Object 1027"/>
            <p:cNvGraphicFramePr>
              <a:graphicFrameLocks noChangeAspect="1"/>
            </p:cNvGraphicFramePr>
            <p:nvPr/>
          </p:nvGraphicFramePr>
          <p:xfrm>
            <a:off x="557" y="1174"/>
            <a:ext cx="4807" cy="6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493000" imgH="1003300" progId="Equation.3">
                    <p:embed/>
                  </p:oleObj>
                </mc:Choice>
                <mc:Fallback>
                  <p:oleObj name="Equation" r:id="rId2" imgW="7493000" imgH="1003300" progId="Equation.3">
                    <p:embed/>
                    <p:pic>
                      <p:nvPicPr>
                        <p:cNvPr id="0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" y="1174"/>
                          <a:ext cx="4807" cy="6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16" name="Object 1028"/>
            <p:cNvGraphicFramePr>
              <a:graphicFrameLocks noChangeAspect="1"/>
            </p:cNvGraphicFramePr>
            <p:nvPr/>
          </p:nvGraphicFramePr>
          <p:xfrm>
            <a:off x="864" y="1920"/>
            <a:ext cx="1272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019300" imgH="1511300" progId="Equation.3">
                    <p:embed/>
                  </p:oleObj>
                </mc:Choice>
                <mc:Fallback>
                  <p:oleObj name="Equation" r:id="rId4" imgW="2019300" imgH="1511300" progId="Equation.3">
                    <p:embed/>
                    <p:pic>
                      <p:nvPicPr>
                        <p:cNvPr id="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920"/>
                          <a:ext cx="1272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17" name="Object 1029"/>
            <p:cNvGraphicFramePr>
              <a:graphicFrameLocks noChangeAspect="1"/>
            </p:cNvGraphicFramePr>
            <p:nvPr/>
          </p:nvGraphicFramePr>
          <p:xfrm>
            <a:off x="2232" y="1920"/>
            <a:ext cx="1488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362200" imgH="1511300" progId="Equation.3">
                    <p:embed/>
                  </p:oleObj>
                </mc:Choice>
                <mc:Fallback>
                  <p:oleObj name="Equation" r:id="rId6" imgW="2362200" imgH="1511300" progId="Equation.3">
                    <p:embed/>
                    <p:pic>
                      <p:nvPicPr>
                        <p:cNvPr id="0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2" y="1920"/>
                          <a:ext cx="1488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18" name="Object 1030"/>
            <p:cNvGraphicFramePr>
              <a:graphicFrameLocks noChangeAspect="1"/>
            </p:cNvGraphicFramePr>
            <p:nvPr/>
          </p:nvGraphicFramePr>
          <p:xfrm>
            <a:off x="3840" y="1920"/>
            <a:ext cx="1368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171700" imgH="1511300" progId="Equation.3">
                    <p:embed/>
                  </p:oleObj>
                </mc:Choice>
                <mc:Fallback>
                  <p:oleObj name="Equation" r:id="rId8" imgW="2171700" imgH="1511300" progId="Equation.3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920"/>
                          <a:ext cx="1368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19" name="Object 1031"/>
            <p:cNvGraphicFramePr>
              <a:graphicFrameLocks noChangeAspect="1"/>
            </p:cNvGraphicFramePr>
            <p:nvPr/>
          </p:nvGraphicFramePr>
          <p:xfrm>
            <a:off x="576" y="2976"/>
            <a:ext cx="159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527300" imgH="393700" progId="Equation.3">
                    <p:embed/>
                  </p:oleObj>
                </mc:Choice>
                <mc:Fallback>
                  <p:oleObj name="Equation" r:id="rId10" imgW="2527300" imgH="393700" progId="Equation.3">
                    <p:embed/>
                    <p:pic>
                      <p:nvPicPr>
                        <p:cNvPr id="0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976"/>
                          <a:ext cx="159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26" name="Rectangle 10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94" name="Object 1038"/>
          <p:cNvGraphicFramePr>
            <a:graphicFrameLocks noChangeAspect="1"/>
          </p:cNvGraphicFramePr>
          <p:nvPr/>
        </p:nvGraphicFramePr>
        <p:xfrm>
          <a:off x="838200" y="1447800"/>
          <a:ext cx="524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45100" imgH="431800" progId="Equation.3">
                  <p:embed/>
                </p:oleObj>
              </mc:Choice>
              <mc:Fallback>
                <p:oleObj name="Equation" r:id="rId2" imgW="5245100" imgH="431800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47800"/>
                        <a:ext cx="5245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6" name="Rectangle 10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思考题解答</a:t>
            </a:r>
          </a:p>
        </p:txBody>
      </p:sp>
      <p:graphicFrame>
        <p:nvGraphicFramePr>
          <p:cNvPr id="71697" name="Object 1041"/>
          <p:cNvGraphicFramePr>
            <a:graphicFrameLocks noChangeAspect="1"/>
          </p:cNvGraphicFramePr>
          <p:nvPr/>
        </p:nvGraphicFramePr>
        <p:xfrm>
          <a:off x="914400" y="1828800"/>
          <a:ext cx="7607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07300" imgH="939800" progId="Equation.3">
                  <p:embed/>
                </p:oleObj>
              </mc:Choice>
              <mc:Fallback>
                <p:oleObj name="Equation" r:id="rId4" imgW="7607300" imgH="939800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7607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8" name="Object 1042"/>
          <p:cNvGraphicFramePr>
            <a:graphicFrameLocks noChangeAspect="1"/>
          </p:cNvGraphicFramePr>
          <p:nvPr/>
        </p:nvGraphicFramePr>
        <p:xfrm>
          <a:off x="2032000" y="2819400"/>
          <a:ext cx="574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740400" imgH="457200" progId="Equation.3">
                  <p:embed/>
                </p:oleObj>
              </mc:Choice>
              <mc:Fallback>
                <p:oleObj name="Equation" r:id="rId6" imgW="5740400" imgH="45720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2819400"/>
                        <a:ext cx="5740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9" name="Object 1043"/>
          <p:cNvGraphicFramePr>
            <a:graphicFrameLocks noChangeAspect="1"/>
          </p:cNvGraphicFramePr>
          <p:nvPr/>
        </p:nvGraphicFramePr>
        <p:xfrm>
          <a:off x="971550" y="3200400"/>
          <a:ext cx="36957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95700" imgH="1511300" progId="Equation.3">
                  <p:embed/>
                </p:oleObj>
              </mc:Choice>
              <mc:Fallback>
                <p:oleObj name="Equation" r:id="rId8" imgW="3695700" imgH="1511300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200400"/>
                        <a:ext cx="36957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0" name="Object 1044"/>
          <p:cNvGraphicFramePr>
            <a:graphicFrameLocks noChangeAspect="1"/>
          </p:cNvGraphicFramePr>
          <p:nvPr/>
        </p:nvGraphicFramePr>
        <p:xfrm>
          <a:off x="965200" y="4648200"/>
          <a:ext cx="3987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87800" imgH="1511300" progId="Equation.3">
                  <p:embed/>
                </p:oleObj>
              </mc:Choice>
              <mc:Fallback>
                <p:oleObj name="Equation" r:id="rId10" imgW="3987800" imgH="1511300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4648200"/>
                        <a:ext cx="39878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1" name="Object 1045"/>
          <p:cNvGraphicFramePr>
            <a:graphicFrameLocks noChangeAspect="1"/>
          </p:cNvGraphicFramePr>
          <p:nvPr/>
        </p:nvGraphicFramePr>
        <p:xfrm>
          <a:off x="4826000" y="3200400"/>
          <a:ext cx="3708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708400" imgH="1511300" progId="Equation.3">
                  <p:embed/>
                </p:oleObj>
              </mc:Choice>
              <mc:Fallback>
                <p:oleObj name="Equation" r:id="rId12" imgW="3708400" imgH="1511300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3200400"/>
                        <a:ext cx="37084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2222500" y="850900"/>
          <a:ext cx="2349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49500" imgH="1511300" progId="Equation.3">
                  <p:embed/>
                </p:oleObj>
              </mc:Choice>
              <mc:Fallback>
                <p:oleObj name="Equation" r:id="rId2" imgW="2349500" imgH="151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850900"/>
                        <a:ext cx="2349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5029200" y="850900"/>
          <a:ext cx="1905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5000" imgH="1511300" progId="Equation.3">
                  <p:embed/>
                </p:oleObj>
              </mc:Choice>
              <mc:Fallback>
                <p:oleObj name="Equation" r:id="rId4" imgW="1905000" imgH="151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850900"/>
                        <a:ext cx="19050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914400" y="2501900"/>
          <a:ext cx="500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003800" imgH="393700" progId="Equation.3">
                  <p:embed/>
                </p:oleObj>
              </mc:Choice>
              <mc:Fallback>
                <p:oleObj name="Equation" r:id="rId6" imgW="50038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01900"/>
                        <a:ext cx="5003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1727200" y="3111500"/>
          <a:ext cx="276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68600" imgH="393700" progId="Equation.3">
                  <p:embed/>
                </p:oleObj>
              </mc:Choice>
              <mc:Fallback>
                <p:oleObj name="Equation" r:id="rId8" imgW="27686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3111500"/>
                        <a:ext cx="2768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2311400" y="3822700"/>
          <a:ext cx="4775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775200" imgH="1511300" progId="Equation.3">
                  <p:embed/>
                </p:oleObj>
              </mc:Choice>
              <mc:Fallback>
                <p:oleObj name="Equation" r:id="rId10" imgW="4775200" imgH="151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3822700"/>
                        <a:ext cx="4775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838200" y="5524500"/>
          <a:ext cx="3479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479800" imgH="419100" progId="Equation.3">
                  <p:embed/>
                </p:oleObj>
              </mc:Choice>
              <mc:Fallback>
                <p:oleObj name="Equation" r:id="rId12" imgW="34798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524500"/>
                        <a:ext cx="3479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95" y="764540"/>
            <a:ext cx="6162675" cy="18859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20" y="3095625"/>
            <a:ext cx="6867525" cy="666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920" y="4292600"/>
            <a:ext cx="5734050" cy="771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840" y="5229225"/>
            <a:ext cx="5800725" cy="132397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" y="476250"/>
            <a:ext cx="8610600" cy="2133600"/>
          </a:xfrm>
          <a:prstGeom prst="rect">
            <a:avLst/>
          </a:prstGeom>
        </p:spPr>
      </p:pic>
      <p:pic>
        <p:nvPicPr>
          <p:cNvPr id="3" name="内容占位符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5" y="2580640"/>
            <a:ext cx="8473440" cy="27920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80" y="5372735"/>
            <a:ext cx="8829675" cy="140017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3124200" y="1371600"/>
          <a:ext cx="20828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82800" imgH="2057400" progId="Equation.3">
                  <p:embed/>
                </p:oleObj>
              </mc:Choice>
              <mc:Fallback>
                <p:oleObj name="Equation" r:id="rId2" imgW="2082800" imgH="2057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371600"/>
                        <a:ext cx="20828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838200" y="3930650"/>
            <a:ext cx="78644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　　</a:t>
            </a:r>
            <a:r>
              <a:rPr lang="zh-CN" altLang="en-US"/>
              <a:t>称为方程组</a:t>
            </a:r>
            <a:r>
              <a:rPr lang="en-US" altLang="zh-CN"/>
              <a:t>(1) </a:t>
            </a:r>
            <a:r>
              <a:rPr lang="zh-CN" altLang="en-US"/>
              <a:t>的</a:t>
            </a:r>
            <a:r>
              <a:rPr lang="zh-CN" altLang="en-US">
                <a:ea typeface="黑体" panose="02010609060101010101" pitchFamily="2" charset="-122"/>
              </a:rPr>
              <a:t>解向量</a:t>
            </a:r>
            <a:r>
              <a:rPr lang="zh-CN" altLang="en-US"/>
              <a:t>，它也就是向量方程</a:t>
            </a:r>
          </a:p>
          <a:p>
            <a:r>
              <a:rPr lang="en-US" altLang="zh-CN"/>
              <a:t>(2)</a:t>
            </a:r>
            <a:r>
              <a:rPr lang="zh-CN" altLang="en-US"/>
              <a:t>的解．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齐次线性方程组的解的性质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692650"/>
          </a:xfrm>
          <a:noFill/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性质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zh-CN" altLang="en-US">
                <a:solidFill>
                  <a:srgbClr val="0000FF"/>
                </a:solidFill>
              </a:rPr>
              <a:t>：</a:t>
            </a:r>
            <a:r>
              <a:rPr lang="zh-CN" altLang="en-US"/>
              <a:t>若 </a:t>
            </a:r>
            <a:r>
              <a:rPr lang="en-US" altLang="zh-CN" i="1"/>
              <a:t>x</a:t>
            </a:r>
            <a:r>
              <a:rPr lang="en-US" altLang="zh-CN"/>
              <a:t> = </a:t>
            </a:r>
            <a:r>
              <a:rPr lang="en-US" altLang="zh-CN" i="1">
                <a:latin typeface="Symbol" panose="05050102010706020507" pitchFamily="18" charset="2"/>
              </a:rPr>
              <a:t>x</a:t>
            </a:r>
            <a:r>
              <a:rPr lang="en-US" altLang="zh-CN" baseline="-25000"/>
              <a:t>1</a:t>
            </a:r>
            <a:r>
              <a:rPr lang="zh-CN" altLang="en-US">
                <a:latin typeface="Symbol" panose="05050102010706020507" pitchFamily="18" charset="2"/>
              </a:rPr>
              <a:t>，</a:t>
            </a:r>
            <a:r>
              <a:rPr lang="zh-CN" altLang="en-US" baseline="-25000">
                <a:latin typeface="Symbol" panose="05050102010706020507" pitchFamily="18" charset="2"/>
              </a:rPr>
              <a:t> </a:t>
            </a:r>
            <a:r>
              <a:rPr lang="en-US" altLang="zh-CN" i="1"/>
              <a:t>x</a:t>
            </a:r>
            <a:r>
              <a:rPr lang="en-US" altLang="zh-CN"/>
              <a:t> = </a:t>
            </a:r>
            <a:r>
              <a:rPr lang="en-US" altLang="zh-CN" i="1">
                <a:latin typeface="Symbol" panose="05050102010706020507" pitchFamily="18" charset="2"/>
              </a:rPr>
              <a:t>x</a:t>
            </a:r>
            <a:r>
              <a:rPr lang="en-US" altLang="zh-CN" baseline="-25000"/>
              <a:t>2</a:t>
            </a:r>
            <a:r>
              <a:rPr lang="en-US" altLang="zh-CN" baseline="-25000">
                <a:latin typeface="Symbol" panose="05050102010706020507" pitchFamily="18" charset="2"/>
              </a:rPr>
              <a:t> </a:t>
            </a:r>
            <a:r>
              <a:rPr lang="zh-CN" altLang="en-US"/>
              <a:t>是齐次线性方程组 </a:t>
            </a:r>
            <a:r>
              <a:rPr lang="en-US" altLang="zh-CN" i="1">
                <a:solidFill>
                  <a:srgbClr val="0000FF"/>
                </a:solidFill>
              </a:rPr>
              <a:t>Ax = </a:t>
            </a:r>
            <a:r>
              <a:rPr lang="en-US" altLang="zh-CN">
                <a:solidFill>
                  <a:srgbClr val="0000FF"/>
                </a:solidFill>
              </a:rPr>
              <a:t>0</a:t>
            </a:r>
            <a:r>
              <a:rPr lang="en-US" altLang="zh-CN"/>
              <a:t> </a:t>
            </a:r>
            <a:r>
              <a:rPr lang="zh-CN" altLang="en-US"/>
              <a:t>的解，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/>
              <a:t>		  则 </a:t>
            </a:r>
            <a:r>
              <a:rPr lang="en-US" altLang="zh-CN" i="1">
                <a:solidFill>
                  <a:srgbClr val="FF0000"/>
                </a:solidFill>
              </a:rPr>
              <a:t>x</a:t>
            </a:r>
            <a:r>
              <a:rPr lang="en-US" altLang="zh-CN">
                <a:solidFill>
                  <a:srgbClr val="FF0000"/>
                </a:solidFill>
              </a:rPr>
              <a:t> = </a:t>
            </a:r>
            <a:r>
              <a:rPr lang="en-US" altLang="zh-CN" i="1">
                <a:solidFill>
                  <a:srgbClr val="FF0000"/>
                </a:solidFill>
                <a:latin typeface="Symbol" panose="05050102010706020507" pitchFamily="18" charset="2"/>
              </a:rPr>
              <a:t>x</a:t>
            </a:r>
            <a:r>
              <a:rPr lang="en-US" altLang="zh-CN" baseline="-25000">
                <a:solidFill>
                  <a:srgbClr val="FF0000"/>
                </a:solidFill>
              </a:rPr>
              <a:t>1 </a:t>
            </a:r>
            <a:r>
              <a:rPr lang="en-US" altLang="zh-CN">
                <a:solidFill>
                  <a:srgbClr val="FF0000"/>
                </a:solidFill>
                <a:latin typeface="Symbol" panose="05050102010706020507" pitchFamily="18" charset="2"/>
              </a:rPr>
              <a:t>+ </a:t>
            </a:r>
            <a:r>
              <a:rPr lang="en-US" altLang="zh-CN" i="1">
                <a:solidFill>
                  <a:srgbClr val="FF0000"/>
                </a:solidFill>
                <a:latin typeface="Symbol" panose="05050102010706020507" pitchFamily="18" charset="2"/>
              </a:rPr>
              <a:t>x</a:t>
            </a:r>
            <a:r>
              <a:rPr lang="en-US" altLang="zh-CN" baseline="-25000">
                <a:solidFill>
                  <a:srgbClr val="FF0000"/>
                </a:solidFill>
              </a:rPr>
              <a:t>2</a:t>
            </a:r>
            <a:r>
              <a:rPr lang="en-US" altLang="zh-CN" baseline="-25000"/>
              <a:t> </a:t>
            </a:r>
            <a:r>
              <a:rPr lang="zh-CN" altLang="en-US">
                <a:latin typeface="Symbol" panose="05050102010706020507" pitchFamily="18" charset="2"/>
              </a:rPr>
              <a:t>还</a:t>
            </a:r>
            <a:r>
              <a:rPr lang="zh-CN" altLang="en-US"/>
              <a:t>是 </a:t>
            </a:r>
            <a:r>
              <a:rPr lang="en-US" altLang="zh-CN" i="1">
                <a:solidFill>
                  <a:srgbClr val="0000FF"/>
                </a:solidFill>
              </a:rPr>
              <a:t>Ax = </a:t>
            </a:r>
            <a:r>
              <a:rPr lang="en-US" altLang="zh-CN">
                <a:solidFill>
                  <a:srgbClr val="0000FF"/>
                </a:solidFill>
              </a:rPr>
              <a:t>0</a:t>
            </a:r>
            <a:r>
              <a:rPr lang="en-US" altLang="zh-CN"/>
              <a:t> </a:t>
            </a:r>
            <a:r>
              <a:rPr lang="zh-CN" altLang="en-US"/>
              <a:t>的解</a:t>
            </a:r>
            <a:r>
              <a:rPr kumimoji="1" lang="zh-CN" altLang="en-US"/>
              <a:t>．</a:t>
            </a:r>
            <a:endParaRPr lang="zh-CN" altLang="en-US">
              <a:latin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证明：  </a:t>
            </a:r>
            <a:r>
              <a:rPr lang="en-US" altLang="zh-CN" i="1"/>
              <a:t>A</a:t>
            </a:r>
            <a:r>
              <a:rPr lang="en-US" altLang="zh-CN"/>
              <a:t>(</a:t>
            </a:r>
            <a:r>
              <a:rPr lang="en-US" altLang="zh-CN" i="1">
                <a:latin typeface="Symbol" panose="05050102010706020507" pitchFamily="18" charset="2"/>
              </a:rPr>
              <a:t>x</a:t>
            </a:r>
            <a:r>
              <a:rPr lang="en-US" altLang="zh-CN" baseline="-25000"/>
              <a:t>1 </a:t>
            </a:r>
            <a:r>
              <a:rPr lang="en-US" altLang="zh-CN">
                <a:latin typeface="Symbol" panose="05050102010706020507" pitchFamily="18" charset="2"/>
              </a:rPr>
              <a:t>+ </a:t>
            </a:r>
            <a:r>
              <a:rPr lang="en-US" altLang="zh-CN" i="1">
                <a:latin typeface="Symbol" panose="05050102010706020507" pitchFamily="18" charset="2"/>
              </a:rPr>
              <a:t>x</a:t>
            </a:r>
            <a:r>
              <a:rPr lang="en-US" altLang="zh-CN" baseline="-25000"/>
              <a:t>2 </a:t>
            </a:r>
            <a:r>
              <a:rPr lang="en-US" altLang="zh-CN">
                <a:latin typeface="Symbol" panose="05050102010706020507" pitchFamily="18" charset="2"/>
              </a:rPr>
              <a:t>) </a:t>
            </a:r>
            <a:r>
              <a:rPr lang="en-US" altLang="zh-CN"/>
              <a:t>=</a:t>
            </a:r>
            <a:r>
              <a:rPr lang="en-US" altLang="zh-CN">
                <a:latin typeface="Symbol" panose="05050102010706020507" pitchFamily="18" charset="2"/>
              </a:rPr>
              <a:t> </a:t>
            </a:r>
            <a:r>
              <a:rPr lang="en-US" altLang="zh-CN" i="1"/>
              <a:t>A</a:t>
            </a:r>
            <a:r>
              <a:rPr lang="en-US" altLang="zh-CN" i="1">
                <a:latin typeface="Symbol" panose="05050102010706020507" pitchFamily="18" charset="2"/>
              </a:rPr>
              <a:t>x</a:t>
            </a:r>
            <a:r>
              <a:rPr lang="en-US" altLang="zh-CN" baseline="-25000"/>
              <a:t>1</a:t>
            </a:r>
            <a:r>
              <a:rPr lang="en-US" altLang="zh-CN"/>
              <a:t>+ </a:t>
            </a:r>
            <a:r>
              <a:rPr lang="en-US" altLang="zh-CN" i="1"/>
              <a:t>A</a:t>
            </a:r>
            <a:r>
              <a:rPr lang="en-US" altLang="zh-CN" i="1">
                <a:latin typeface="Symbol" panose="05050102010706020507" pitchFamily="18" charset="2"/>
              </a:rPr>
              <a:t>x</a:t>
            </a:r>
            <a:r>
              <a:rPr lang="en-US" altLang="zh-CN" baseline="-25000"/>
              <a:t>2</a:t>
            </a:r>
            <a:r>
              <a:rPr lang="en-US" altLang="zh-CN" baseline="-25000">
                <a:latin typeface="Symbol" panose="05050102010706020507" pitchFamily="18" charset="2"/>
              </a:rPr>
              <a:t> </a:t>
            </a:r>
            <a:r>
              <a:rPr lang="en-US" altLang="zh-CN"/>
              <a:t>= 0 + 0 = 0 </a:t>
            </a:r>
            <a:r>
              <a:rPr kumimoji="1" lang="zh-CN" altLang="en-US"/>
              <a:t>．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zh-CN" altLang="en-US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性质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zh-CN" altLang="en-US">
                <a:solidFill>
                  <a:srgbClr val="0000FF"/>
                </a:solidFill>
              </a:rPr>
              <a:t>：</a:t>
            </a:r>
            <a:r>
              <a:rPr kumimoji="1" lang="zh-CN" altLang="en-US"/>
              <a:t>若 </a:t>
            </a:r>
            <a:r>
              <a:rPr lang="en-US" altLang="zh-CN" i="1"/>
              <a:t>x</a:t>
            </a:r>
            <a:r>
              <a:rPr lang="en-US" altLang="zh-CN"/>
              <a:t> = </a:t>
            </a:r>
            <a:r>
              <a:rPr lang="en-US" altLang="zh-CN" i="1">
                <a:latin typeface="Symbol" panose="05050102010706020507" pitchFamily="18" charset="2"/>
              </a:rPr>
              <a:t>x </a:t>
            </a:r>
            <a:r>
              <a:rPr kumimoji="1" lang="zh-CN" altLang="en-US"/>
              <a:t>是齐次线性方程组 </a:t>
            </a:r>
            <a:r>
              <a:rPr lang="en-US" altLang="zh-CN" i="1">
                <a:solidFill>
                  <a:srgbClr val="0000FF"/>
                </a:solidFill>
              </a:rPr>
              <a:t>Ax = </a:t>
            </a:r>
            <a:r>
              <a:rPr lang="en-US" altLang="zh-CN">
                <a:solidFill>
                  <a:srgbClr val="0000FF"/>
                </a:solidFill>
              </a:rPr>
              <a:t>0</a:t>
            </a:r>
            <a:r>
              <a:rPr lang="en-US" altLang="zh-CN"/>
              <a:t> </a:t>
            </a:r>
            <a:r>
              <a:rPr lang="zh-CN" altLang="en-US"/>
              <a:t>的解，</a:t>
            </a:r>
            <a:r>
              <a:rPr lang="en-US" altLang="zh-CN" i="1"/>
              <a:t>k </a:t>
            </a:r>
            <a:r>
              <a:rPr lang="zh-CN" altLang="en-US"/>
              <a:t>为实数，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/>
              <a:t>		  则 </a:t>
            </a:r>
            <a:r>
              <a:rPr lang="en-US" altLang="zh-CN" i="1">
                <a:solidFill>
                  <a:srgbClr val="FF0000"/>
                </a:solidFill>
              </a:rPr>
              <a:t>x</a:t>
            </a:r>
            <a:r>
              <a:rPr lang="en-US" altLang="zh-CN">
                <a:solidFill>
                  <a:srgbClr val="FF0000"/>
                </a:solidFill>
              </a:rPr>
              <a:t> = </a:t>
            </a:r>
            <a:r>
              <a:rPr lang="en-US" altLang="zh-CN" i="1">
                <a:solidFill>
                  <a:srgbClr val="FF0000"/>
                </a:solidFill>
              </a:rPr>
              <a:t>k</a:t>
            </a:r>
            <a:r>
              <a:rPr lang="en-US" altLang="zh-CN" i="1">
                <a:solidFill>
                  <a:srgbClr val="FF0000"/>
                </a:solidFill>
                <a:latin typeface="Symbol" panose="05050102010706020507" pitchFamily="18" charset="2"/>
              </a:rPr>
              <a:t>x</a:t>
            </a:r>
            <a:r>
              <a:rPr lang="en-US" altLang="zh-CN" baseline="-25000">
                <a:latin typeface="Symbol" panose="05050102010706020507" pitchFamily="18" charset="2"/>
              </a:rPr>
              <a:t>  </a:t>
            </a:r>
            <a:r>
              <a:rPr lang="zh-CN" altLang="en-US">
                <a:latin typeface="Symbol" panose="05050102010706020507" pitchFamily="18" charset="2"/>
              </a:rPr>
              <a:t>还</a:t>
            </a:r>
            <a:r>
              <a:rPr kumimoji="1" lang="zh-CN" altLang="en-US"/>
              <a:t>是 </a:t>
            </a:r>
            <a:r>
              <a:rPr lang="en-US" altLang="zh-CN" i="1">
                <a:solidFill>
                  <a:srgbClr val="0000FF"/>
                </a:solidFill>
              </a:rPr>
              <a:t>Ax = </a:t>
            </a:r>
            <a:r>
              <a:rPr lang="en-US" altLang="zh-CN">
                <a:solidFill>
                  <a:srgbClr val="0000FF"/>
                </a:solidFill>
              </a:rPr>
              <a:t>0 </a:t>
            </a:r>
            <a:r>
              <a:rPr lang="zh-CN" altLang="en-US">
                <a:latin typeface="Symbol" panose="05050102010706020507" pitchFamily="18" charset="2"/>
              </a:rPr>
              <a:t>的解</a:t>
            </a:r>
            <a:r>
              <a:rPr kumimoji="1" lang="zh-CN" altLang="en-US"/>
              <a:t>．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证明：</a:t>
            </a:r>
            <a:r>
              <a:rPr lang="zh-CN" altLang="en-US"/>
              <a:t>  </a:t>
            </a:r>
            <a:r>
              <a:rPr lang="en-US" altLang="zh-CN" i="1"/>
              <a:t>A</a:t>
            </a:r>
            <a:r>
              <a:rPr lang="en-US" altLang="zh-CN"/>
              <a:t>( </a:t>
            </a:r>
            <a:r>
              <a:rPr lang="en-US" altLang="zh-CN" i="1"/>
              <a:t>k</a:t>
            </a:r>
            <a:r>
              <a:rPr lang="en-US" altLang="zh-CN" i="1">
                <a:latin typeface="Symbol" panose="05050102010706020507" pitchFamily="18" charset="2"/>
              </a:rPr>
              <a:t>x </a:t>
            </a:r>
            <a:r>
              <a:rPr lang="en-US" altLang="zh-CN">
                <a:latin typeface="Symbol" panose="05050102010706020507" pitchFamily="18" charset="2"/>
              </a:rPr>
              <a:t>) </a:t>
            </a:r>
            <a:r>
              <a:rPr lang="en-US" altLang="zh-CN"/>
              <a:t>=</a:t>
            </a:r>
            <a:r>
              <a:rPr lang="en-US" altLang="zh-CN">
                <a:latin typeface="Symbol" panose="05050102010706020507" pitchFamily="18" charset="2"/>
              </a:rPr>
              <a:t> </a:t>
            </a:r>
            <a:r>
              <a:rPr lang="en-US" altLang="zh-CN" i="1"/>
              <a:t>k </a:t>
            </a:r>
            <a:r>
              <a:rPr lang="en-US" altLang="zh-CN"/>
              <a:t>( </a:t>
            </a:r>
            <a:r>
              <a:rPr lang="en-US" altLang="zh-CN" i="1"/>
              <a:t>A</a:t>
            </a:r>
            <a:r>
              <a:rPr lang="en-US" altLang="zh-CN" i="1">
                <a:latin typeface="Symbol" panose="05050102010706020507" pitchFamily="18" charset="2"/>
              </a:rPr>
              <a:t>x </a:t>
            </a:r>
            <a:r>
              <a:rPr lang="en-US" altLang="zh-CN"/>
              <a:t>)</a:t>
            </a:r>
            <a:r>
              <a:rPr lang="en-US" altLang="zh-CN" baseline="-25000">
                <a:latin typeface="Symbol" panose="05050102010706020507" pitchFamily="18" charset="2"/>
              </a:rPr>
              <a:t> </a:t>
            </a:r>
            <a:r>
              <a:rPr lang="en-US" altLang="zh-CN"/>
              <a:t>= </a:t>
            </a:r>
            <a:r>
              <a:rPr lang="en-US" altLang="zh-CN" i="1"/>
              <a:t>k</a:t>
            </a:r>
            <a:r>
              <a:rPr lang="en-US" altLang="zh-CN"/>
              <a:t> 0 = 0 </a:t>
            </a:r>
            <a:r>
              <a:rPr kumimoji="1" lang="zh-CN" altLang="en-US"/>
              <a:t>．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kumimoji="1" lang="zh-CN" altLang="en-US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0000FF"/>
                </a:solidFill>
              </a:rPr>
              <a:t>结论：</a:t>
            </a:r>
            <a:r>
              <a:rPr lang="zh-CN" altLang="en-US"/>
              <a:t>若 </a:t>
            </a:r>
            <a:r>
              <a:rPr lang="en-US" altLang="zh-CN" i="1"/>
              <a:t>x</a:t>
            </a:r>
            <a:r>
              <a:rPr lang="en-US" altLang="zh-CN"/>
              <a:t> = </a:t>
            </a:r>
            <a:r>
              <a:rPr lang="en-US" altLang="zh-CN" i="1">
                <a:latin typeface="Symbol" panose="05050102010706020507" pitchFamily="18" charset="2"/>
              </a:rPr>
              <a:t>x</a:t>
            </a:r>
            <a:r>
              <a:rPr lang="en-US" altLang="zh-CN" baseline="-25000"/>
              <a:t>1</a:t>
            </a:r>
            <a:r>
              <a:rPr lang="en-US" altLang="zh-CN">
                <a:latin typeface="Symbol" panose="05050102010706020507" pitchFamily="18" charset="2"/>
              </a:rPr>
              <a:t>, </a:t>
            </a:r>
            <a:r>
              <a:rPr lang="en-US" altLang="zh-CN" baseline="-25000">
                <a:latin typeface="Symbol" panose="05050102010706020507" pitchFamily="18" charset="2"/>
              </a:rPr>
              <a:t> </a:t>
            </a:r>
            <a:r>
              <a:rPr lang="en-US" altLang="zh-CN" i="1"/>
              <a:t>x</a:t>
            </a:r>
            <a:r>
              <a:rPr lang="en-US" altLang="zh-CN"/>
              <a:t> = </a:t>
            </a:r>
            <a:r>
              <a:rPr lang="en-US" altLang="zh-CN" i="1">
                <a:latin typeface="Symbol" panose="05050102010706020507" pitchFamily="18" charset="2"/>
              </a:rPr>
              <a:t>x</a:t>
            </a:r>
            <a:r>
              <a:rPr lang="en-US" altLang="zh-CN" baseline="-25000"/>
              <a:t>2</a:t>
            </a:r>
            <a:r>
              <a:rPr lang="en-US" altLang="zh-CN"/>
              <a:t>, ...,</a:t>
            </a:r>
            <a:r>
              <a:rPr lang="en-US" altLang="zh-CN">
                <a:latin typeface="Symbol" panose="05050102010706020507" pitchFamily="18" charset="2"/>
              </a:rPr>
              <a:t>, </a:t>
            </a:r>
            <a:r>
              <a:rPr lang="en-US" altLang="zh-CN" baseline="-25000">
                <a:latin typeface="Symbol" panose="05050102010706020507" pitchFamily="18" charset="2"/>
              </a:rPr>
              <a:t> </a:t>
            </a:r>
            <a:r>
              <a:rPr lang="en-US" altLang="zh-CN" i="1"/>
              <a:t>x</a:t>
            </a:r>
            <a:r>
              <a:rPr lang="en-US" altLang="zh-CN"/>
              <a:t> = </a:t>
            </a:r>
            <a:r>
              <a:rPr lang="en-US" altLang="zh-CN" i="1">
                <a:latin typeface="Symbol" panose="05050102010706020507" pitchFamily="18" charset="2"/>
              </a:rPr>
              <a:t>x</a:t>
            </a:r>
            <a:r>
              <a:rPr lang="en-US" altLang="zh-CN" i="1" baseline="-25000"/>
              <a:t>t</a:t>
            </a:r>
            <a:r>
              <a:rPr lang="en-US" altLang="zh-CN" baseline="-25000">
                <a:latin typeface="Symbol" panose="05050102010706020507" pitchFamily="18" charset="2"/>
              </a:rPr>
              <a:t> </a:t>
            </a:r>
            <a:r>
              <a:rPr lang="zh-CN" altLang="en-US"/>
              <a:t>是齐次线性方程组 </a:t>
            </a:r>
            <a:r>
              <a:rPr lang="en-US" altLang="zh-CN" i="1">
                <a:solidFill>
                  <a:srgbClr val="0000FF"/>
                </a:solidFill>
              </a:rPr>
              <a:t>Ax = </a:t>
            </a:r>
            <a:r>
              <a:rPr lang="en-US" altLang="zh-CN">
                <a:solidFill>
                  <a:srgbClr val="0000FF"/>
                </a:solidFill>
              </a:rPr>
              <a:t>0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/>
              <a:t>            </a:t>
            </a:r>
            <a:r>
              <a:rPr lang="zh-CN" altLang="en-US"/>
              <a:t>的解， 则 </a:t>
            </a:r>
            <a:r>
              <a:rPr lang="en-US" altLang="zh-CN" i="1">
                <a:solidFill>
                  <a:srgbClr val="FF0000"/>
                </a:solidFill>
              </a:rPr>
              <a:t>x</a:t>
            </a:r>
            <a:r>
              <a:rPr lang="en-US" altLang="zh-CN">
                <a:solidFill>
                  <a:srgbClr val="FF0000"/>
                </a:solidFill>
              </a:rPr>
              <a:t> = </a:t>
            </a:r>
            <a:r>
              <a:rPr kumimoji="1" lang="en-US" altLang="zh-CN" i="1">
                <a:solidFill>
                  <a:srgbClr val="FF0000"/>
                </a:solidFill>
              </a:rPr>
              <a:t>k</a:t>
            </a:r>
            <a:r>
              <a:rPr kumimoji="1" lang="en-US" altLang="zh-CN" baseline="-25000">
                <a:solidFill>
                  <a:srgbClr val="FF0000"/>
                </a:solidFill>
              </a:rPr>
              <a:t>1</a:t>
            </a:r>
            <a:r>
              <a:rPr lang="en-US" altLang="zh-CN" i="1">
                <a:solidFill>
                  <a:srgbClr val="FF0000"/>
                </a:solidFill>
                <a:latin typeface="Symbol" panose="05050102010706020507" pitchFamily="18" charset="2"/>
              </a:rPr>
              <a:t>x</a:t>
            </a:r>
            <a:r>
              <a:rPr kumimoji="1" lang="en-US" altLang="zh-CN" baseline="-25000">
                <a:solidFill>
                  <a:srgbClr val="FF0000"/>
                </a:solidFill>
              </a:rPr>
              <a:t>1 </a:t>
            </a:r>
            <a:r>
              <a:rPr kumimoji="1" lang="en-US" altLang="zh-CN">
                <a:solidFill>
                  <a:srgbClr val="FF0000"/>
                </a:solidFill>
              </a:rPr>
              <a:t>+ </a:t>
            </a:r>
            <a:r>
              <a:rPr kumimoji="1" lang="en-US" altLang="zh-CN" i="1">
                <a:solidFill>
                  <a:srgbClr val="FF0000"/>
                </a:solidFill>
              </a:rPr>
              <a:t>k</a:t>
            </a:r>
            <a:r>
              <a:rPr kumimoji="1" lang="en-US" altLang="zh-CN" baseline="-25000">
                <a:solidFill>
                  <a:srgbClr val="FF0000"/>
                </a:solidFill>
              </a:rPr>
              <a:t>2</a:t>
            </a:r>
            <a:r>
              <a:rPr lang="en-US" altLang="zh-CN" i="1">
                <a:solidFill>
                  <a:srgbClr val="FF0000"/>
                </a:solidFill>
                <a:latin typeface="Symbol" panose="05050102010706020507" pitchFamily="18" charset="2"/>
              </a:rPr>
              <a:t>x</a:t>
            </a:r>
            <a:r>
              <a:rPr kumimoji="1" lang="en-US" altLang="zh-CN" baseline="-25000">
                <a:solidFill>
                  <a:srgbClr val="FF0000"/>
                </a:solidFill>
              </a:rPr>
              <a:t>2 </a:t>
            </a:r>
            <a:r>
              <a:rPr kumimoji="1" lang="en-US" altLang="zh-CN">
                <a:solidFill>
                  <a:srgbClr val="FF0000"/>
                </a:solidFill>
              </a:rPr>
              <a:t>+ … + </a:t>
            </a:r>
            <a:r>
              <a:rPr kumimoji="1" lang="en-US" altLang="zh-CN" i="1">
                <a:solidFill>
                  <a:srgbClr val="FF0000"/>
                </a:solidFill>
              </a:rPr>
              <a:t>k</a:t>
            </a:r>
            <a:r>
              <a:rPr kumimoji="1" lang="en-US" altLang="zh-CN" i="1" baseline="-25000">
                <a:solidFill>
                  <a:srgbClr val="FF0000"/>
                </a:solidFill>
              </a:rPr>
              <a:t>t</a:t>
            </a:r>
            <a:r>
              <a:rPr lang="en-US" altLang="zh-CN" i="1">
                <a:solidFill>
                  <a:srgbClr val="FF0000"/>
                </a:solidFill>
                <a:latin typeface="Symbol" panose="05050102010706020507" pitchFamily="18" charset="2"/>
              </a:rPr>
              <a:t>x</a:t>
            </a:r>
            <a:r>
              <a:rPr kumimoji="1" lang="en-US" altLang="zh-CN" i="1" baseline="-25000">
                <a:solidFill>
                  <a:srgbClr val="FF0000"/>
                </a:solidFill>
              </a:rPr>
              <a:t>t</a:t>
            </a:r>
            <a:r>
              <a:rPr kumimoji="1" lang="en-US" altLang="zh-CN" i="1" baseline="-25000"/>
              <a:t> </a:t>
            </a:r>
            <a:r>
              <a:rPr lang="zh-CN" altLang="en-US">
                <a:latin typeface="Symbol" panose="05050102010706020507" pitchFamily="18" charset="2"/>
              </a:rPr>
              <a:t>还</a:t>
            </a:r>
            <a:r>
              <a:rPr lang="zh-CN" altLang="en-US"/>
              <a:t>是 </a:t>
            </a:r>
            <a:r>
              <a:rPr lang="en-US" altLang="zh-CN" i="1">
                <a:solidFill>
                  <a:srgbClr val="0000FF"/>
                </a:solidFill>
              </a:rPr>
              <a:t>Ax = </a:t>
            </a:r>
            <a:r>
              <a:rPr lang="en-US" altLang="zh-CN">
                <a:solidFill>
                  <a:srgbClr val="0000FF"/>
                </a:solidFill>
              </a:rPr>
              <a:t>0</a:t>
            </a:r>
            <a:r>
              <a:rPr lang="en-US" altLang="zh-CN"/>
              <a:t> </a:t>
            </a:r>
            <a:r>
              <a:rPr lang="zh-CN" altLang="en-US"/>
              <a:t>的解</a:t>
            </a:r>
            <a:r>
              <a:rPr lang="en-US" altLang="zh-CN">
                <a:latin typeface="楷体_GB2312" pitchFamily="49" charset="-122"/>
              </a:rPr>
              <a:t>.</a:t>
            </a:r>
            <a:endParaRPr kumimoji="1" lang="en-US" altLang="zh-CN"/>
          </a:p>
        </p:txBody>
      </p:sp>
      <p:grpSp>
        <p:nvGrpSpPr>
          <p:cNvPr id="4" name="Group 36"/>
          <p:cNvGrpSpPr/>
          <p:nvPr/>
        </p:nvGrpSpPr>
        <p:grpSpPr bwMode="auto">
          <a:xfrm>
            <a:off x="323528" y="4941168"/>
            <a:ext cx="8153400" cy="1800225"/>
            <a:chOff x="528" y="2274"/>
            <a:chExt cx="5136" cy="1134"/>
          </a:xfrm>
          <a:solidFill>
            <a:srgbClr val="FFC000"/>
          </a:solidFill>
        </p:grpSpPr>
        <p:sp>
          <p:nvSpPr>
            <p:cNvPr id="5" name="Text Box 16"/>
            <p:cNvSpPr txBox="1">
              <a:spLocks noChangeArrowheads="1"/>
            </p:cNvSpPr>
            <p:nvPr/>
          </p:nvSpPr>
          <p:spPr bwMode="auto">
            <a:xfrm>
              <a:off x="528" y="2274"/>
              <a:ext cx="5136" cy="113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2"/>
                  </a:solidFill>
                </a:rPr>
                <a:t>　　</a:t>
              </a:r>
              <a:r>
                <a:rPr lang="zh-CN" altLang="en-US" dirty="0"/>
                <a:t>由以上两个性质可知，方程组的全体解向量</a:t>
              </a:r>
            </a:p>
            <a:p>
              <a:r>
                <a:rPr lang="zh-CN" altLang="en-US" dirty="0"/>
                <a:t>所组成的集合，对于加法和数乘运算是封闭的，</a:t>
              </a:r>
            </a:p>
            <a:p>
              <a:r>
                <a:rPr lang="zh-CN" altLang="en-US" dirty="0"/>
                <a:t>因此构成一个向量空间，称此向量空间为齐次线</a:t>
              </a:r>
            </a:p>
            <a:p>
              <a:r>
                <a:rPr lang="zh-CN" altLang="en-US" dirty="0"/>
                <a:t>性方程组             的</a:t>
              </a:r>
              <a:r>
                <a:rPr lang="zh-CN" altLang="en-US" dirty="0">
                  <a:ea typeface="黑体" panose="02010609060101010101" pitchFamily="2" charset="-122"/>
                </a:rPr>
                <a:t>解空间</a:t>
              </a:r>
              <a:r>
                <a:rPr lang="zh-CN" altLang="en-US" dirty="0"/>
                <a:t>．</a:t>
              </a:r>
            </a:p>
          </p:txBody>
        </p:sp>
        <p:graphicFrame>
          <p:nvGraphicFramePr>
            <p:cNvPr id="6" name="Object 17"/>
            <p:cNvGraphicFramePr>
              <a:graphicFrameLocks noChangeAspect="1"/>
            </p:cNvGraphicFramePr>
            <p:nvPr/>
          </p:nvGraphicFramePr>
          <p:xfrm>
            <a:off x="1512" y="3132"/>
            <a:ext cx="5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40765" imgH="317500" progId="Equation.3">
                    <p:embed/>
                  </p:oleObj>
                </mc:Choice>
                <mc:Fallback>
                  <p:oleObj name="Equation" r:id="rId2" imgW="1040765" imgH="317500" progId="Equation.3">
                    <p:embed/>
                    <p:pic>
                      <p:nvPicPr>
                        <p:cNvPr id="0" name="图片 1536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2" y="3132"/>
                          <a:ext cx="57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148637" cy="485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结论：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若 </a:t>
            </a:r>
            <a:r>
              <a:rPr kumimoji="0" lang="en-US" altLang="zh-CN" sz="2400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x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= </a:t>
            </a:r>
            <a:r>
              <a:rPr kumimoji="0" lang="en-US" altLang="zh-CN" sz="2400" i="1" dirty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kumimoji="0" lang="en-US" altLang="zh-CN" sz="2400" baseline="-250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1</a:t>
            </a:r>
            <a:r>
              <a:rPr kumimoji="0" lang="en-US" altLang="zh-CN" sz="2400" dirty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, </a:t>
            </a:r>
            <a:r>
              <a:rPr kumimoji="0" lang="en-US" altLang="zh-CN" sz="2400" baseline="-25000" dirty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 </a:t>
            </a:r>
            <a:r>
              <a:rPr kumimoji="0" lang="en-US" altLang="zh-CN" sz="2400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x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= </a:t>
            </a:r>
            <a:r>
              <a:rPr kumimoji="0" lang="en-US" altLang="zh-CN" sz="2400" i="1" dirty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kumimoji="0" lang="en-US" altLang="zh-CN" sz="2400" baseline="-250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2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, ...,</a:t>
            </a:r>
            <a:r>
              <a:rPr kumimoji="0" lang="en-US" altLang="zh-CN" sz="2400" dirty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, </a:t>
            </a:r>
            <a:r>
              <a:rPr kumimoji="0" lang="en-US" altLang="zh-CN" sz="2400" baseline="-25000" dirty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 </a:t>
            </a:r>
            <a:r>
              <a:rPr kumimoji="0" lang="en-US" altLang="zh-CN" sz="2400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x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= </a:t>
            </a:r>
            <a:r>
              <a:rPr kumimoji="0" lang="en-US" altLang="zh-CN" sz="2400" i="1" dirty="0" err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kumimoji="0" lang="en-US" altLang="zh-CN" sz="2400" i="1" baseline="-25000" dirty="0" err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t</a:t>
            </a:r>
            <a:r>
              <a:rPr kumimoji="0" lang="en-US" altLang="zh-CN" sz="2400" baseline="-25000" dirty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 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是齐次线性方程组 </a:t>
            </a:r>
            <a:r>
              <a:rPr kumimoji="0" lang="en-US" altLang="zh-CN" sz="2400" i="1" dirty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Ax = </a:t>
            </a:r>
            <a:r>
              <a:rPr kumimoji="0" lang="en-US" altLang="zh-CN" sz="2400" dirty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0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4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的解， 则 </a:t>
            </a:r>
            <a:r>
              <a:rPr kumimoji="0" lang="en-US" altLang="zh-CN" sz="2400" i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x</a:t>
            </a:r>
            <a:r>
              <a:rPr kumimoji="0" lang="en-US" altLang="zh-CN" sz="240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 =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k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1</a:t>
            </a:r>
            <a:r>
              <a:rPr kumimoji="0" lang="en-US" altLang="zh-CN" sz="2400" i="1" dirty="0">
                <a:solidFill>
                  <a:srgbClr val="FF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1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+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k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2</a:t>
            </a:r>
            <a:r>
              <a:rPr kumimoji="0" lang="en-US" altLang="zh-CN" sz="2400" i="1" dirty="0">
                <a:solidFill>
                  <a:srgbClr val="FF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2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+ … + 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k</a:t>
            </a:r>
            <a:r>
              <a:rPr lang="en-US" altLang="zh-CN" sz="2400" i="1" baseline="-25000" dirty="0" err="1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t</a:t>
            </a:r>
            <a:r>
              <a:rPr kumimoji="0" lang="en-US" altLang="zh-CN" sz="2400" i="1" dirty="0" err="1">
                <a:solidFill>
                  <a:srgbClr val="FF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lang="en-US" altLang="zh-CN" sz="2400" i="1" baseline="-25000" dirty="0" err="1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t</a:t>
            </a:r>
            <a:r>
              <a:rPr lang="en-US" altLang="zh-CN" sz="2400" i="1" baseline="-250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 </a:t>
            </a:r>
            <a:r>
              <a:rPr kumimoji="0" lang="zh-CN" altLang="en-US" sz="2400" dirty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还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是 </a:t>
            </a:r>
            <a:r>
              <a:rPr kumimoji="0" lang="en-US" altLang="zh-CN" sz="2400" i="1" dirty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Ax = </a:t>
            </a:r>
            <a:r>
              <a:rPr kumimoji="0" lang="en-US" altLang="zh-CN" sz="2400" dirty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0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的解</a:t>
            </a:r>
            <a:r>
              <a:rPr kumimoji="0"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</a:pPr>
            <a:r>
              <a:rPr kumimoji="0" lang="zh-CN" altLang="en-US" sz="24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已知齐次方程组 </a:t>
            </a:r>
            <a:r>
              <a:rPr kumimoji="0" lang="en-US" altLang="zh-CN" sz="2400" i="1" dirty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Ax = </a:t>
            </a:r>
            <a:r>
              <a:rPr kumimoji="0" lang="en-US" altLang="zh-CN" sz="2400" dirty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0 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的几个解向量，可以通过这些解向量的线性组合给出更多的解．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</a:pPr>
            <a:r>
              <a:rPr kumimoji="0" lang="zh-CN" altLang="en-US" sz="24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能否通过</a:t>
            </a:r>
            <a:r>
              <a:rPr kumimoji="0" lang="zh-CN" altLang="en-US" sz="2400" dirty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有限个解向量的线性组合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把 </a:t>
            </a:r>
            <a:r>
              <a:rPr kumimoji="0" lang="en-US" altLang="zh-CN" sz="2400" i="1" dirty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Ax = </a:t>
            </a:r>
            <a:r>
              <a:rPr kumimoji="0" lang="en-US" altLang="zh-CN" sz="2400" dirty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0 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的解全部表示出来？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</a:pPr>
            <a:r>
              <a:rPr kumimoji="0" lang="zh-CN" altLang="en-US" sz="24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把 </a:t>
            </a:r>
            <a:r>
              <a:rPr kumimoji="0" lang="en-US" altLang="zh-CN" sz="2400" i="1" dirty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Ax = </a:t>
            </a:r>
            <a:r>
              <a:rPr kumimoji="0" lang="en-US" altLang="zh-CN" sz="2400" dirty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0 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的全体解组成的集合记作 </a:t>
            </a:r>
            <a:r>
              <a:rPr kumimoji="0" lang="en-US" altLang="zh-CN" sz="2400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S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，若求得 </a:t>
            </a:r>
            <a:r>
              <a:rPr kumimoji="0" lang="en-US" altLang="zh-CN" sz="2400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S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的一个最大无关组</a:t>
            </a:r>
            <a:r>
              <a:rPr kumimoji="0" lang="en-US" altLang="zh-CN" sz="2400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S</a:t>
            </a:r>
            <a:r>
              <a:rPr kumimoji="0" lang="en-US" altLang="zh-CN" sz="2400" baseline="-250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0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：</a:t>
            </a:r>
            <a:r>
              <a:rPr kumimoji="0" lang="en-US" altLang="zh-CN" sz="2400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x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= </a:t>
            </a:r>
            <a:r>
              <a:rPr kumimoji="0" lang="en-US" altLang="zh-CN" sz="2400" i="1" dirty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kumimoji="0" lang="en-US" altLang="zh-CN" sz="2400" baseline="-250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1</a:t>
            </a:r>
            <a:r>
              <a:rPr kumimoji="0" lang="en-US" altLang="zh-CN" sz="2400" dirty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, </a:t>
            </a:r>
            <a:r>
              <a:rPr kumimoji="0" lang="en-US" altLang="zh-CN" sz="2400" baseline="-25000" dirty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 </a:t>
            </a:r>
            <a:r>
              <a:rPr kumimoji="0" lang="en-US" altLang="zh-CN" sz="2400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x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= </a:t>
            </a:r>
            <a:r>
              <a:rPr kumimoji="0" lang="en-US" altLang="zh-CN" sz="2400" i="1" dirty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kumimoji="0" lang="en-US" altLang="zh-CN" sz="2400" baseline="-250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2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, ...,</a:t>
            </a:r>
            <a:r>
              <a:rPr kumimoji="0" lang="en-US" altLang="zh-CN" sz="2400" dirty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, </a:t>
            </a:r>
            <a:r>
              <a:rPr kumimoji="0" lang="en-US" altLang="zh-CN" sz="2400" baseline="-25000" dirty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 </a:t>
            </a:r>
            <a:r>
              <a:rPr kumimoji="0" lang="en-US" altLang="zh-CN" sz="2400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x</a:t>
            </a:r>
            <a:r>
              <a:rPr kumimoji="0" lang="en-US" altLang="zh-CN" sz="24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= </a:t>
            </a:r>
            <a:r>
              <a:rPr kumimoji="0" lang="en-US" altLang="zh-CN" sz="2400" i="1" dirty="0" err="1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kumimoji="0" lang="en-US" altLang="zh-CN" sz="2400" i="1" baseline="-25000" dirty="0" err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t</a:t>
            </a:r>
            <a:r>
              <a:rPr kumimoji="0" lang="en-US" altLang="zh-CN" sz="2400" baseline="-25000" dirty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 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，那么</a:t>
            </a:r>
            <a:r>
              <a:rPr kumimoji="0" lang="en-US" altLang="zh-CN" sz="2400" i="1" dirty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Ax = </a:t>
            </a:r>
            <a:r>
              <a:rPr kumimoji="0" lang="en-US" altLang="zh-CN" sz="2400" dirty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0 </a:t>
            </a:r>
            <a:r>
              <a:rPr kumimoji="0" lang="zh-CN" altLang="en-US" sz="24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的通解可表示为 </a:t>
            </a:r>
            <a:r>
              <a:rPr kumimoji="0" lang="en-US" altLang="zh-CN" sz="2400" i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x</a:t>
            </a:r>
            <a:r>
              <a:rPr kumimoji="0" lang="en-US" altLang="zh-CN" sz="240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 =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k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1</a:t>
            </a:r>
            <a:r>
              <a:rPr kumimoji="0" lang="en-US" altLang="zh-CN" sz="2400" i="1" dirty="0">
                <a:solidFill>
                  <a:srgbClr val="FF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1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+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k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2</a:t>
            </a:r>
            <a:r>
              <a:rPr kumimoji="0" lang="en-US" altLang="zh-CN" sz="2400" i="1" dirty="0">
                <a:solidFill>
                  <a:srgbClr val="FF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2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+ … + 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k</a:t>
            </a:r>
            <a:r>
              <a:rPr lang="en-US" altLang="zh-CN" sz="2400" i="1" baseline="-25000" dirty="0" err="1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t</a:t>
            </a:r>
            <a:r>
              <a:rPr kumimoji="0" lang="en-US" altLang="zh-CN" sz="2400" i="1" dirty="0" err="1">
                <a:solidFill>
                  <a:srgbClr val="FF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lang="en-US" altLang="zh-CN" sz="2400" i="1" baseline="-25000" dirty="0" err="1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t</a:t>
            </a:r>
            <a:r>
              <a:rPr lang="en-US" altLang="zh-CN" sz="2400" i="1" baseline="-250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．</a:t>
            </a:r>
          </a:p>
        </p:txBody>
      </p:sp>
      <p:sp>
        <p:nvSpPr>
          <p:cNvPr id="57347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8350" y="6165850"/>
            <a:ext cx="457200" cy="457200"/>
          </a:xfrm>
          <a:prstGeom prst="actionButtonInformatio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uiExpand="1" build="p"/>
      <p:bldP spid="57347" grpId="0" uiExpan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2" name="Object 3076"/>
          <p:cNvGraphicFramePr>
            <a:graphicFrameLocks noChangeAspect="1"/>
          </p:cNvGraphicFramePr>
          <p:nvPr/>
        </p:nvGraphicFramePr>
        <p:xfrm>
          <a:off x="914400" y="2298700"/>
          <a:ext cx="7683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83500" imgH="977900" progId="Equation.3">
                  <p:embed/>
                </p:oleObj>
              </mc:Choice>
              <mc:Fallback>
                <p:oleObj name="Equation" r:id="rId2" imgW="7683500" imgH="977900" progId="Equation.3">
                  <p:embed/>
                  <p:pic>
                    <p:nvPicPr>
                      <p:cNvPr id="0" name="Object 3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98700"/>
                        <a:ext cx="7683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3077"/>
          <p:cNvGraphicFramePr>
            <a:graphicFrameLocks noChangeAspect="1"/>
          </p:cNvGraphicFramePr>
          <p:nvPr/>
        </p:nvGraphicFramePr>
        <p:xfrm>
          <a:off x="1573213" y="3505200"/>
          <a:ext cx="71135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69100" imgH="444500" progId="Equation.3">
                  <p:embed/>
                </p:oleObj>
              </mc:Choice>
              <mc:Fallback>
                <p:oleObj name="Equation" r:id="rId4" imgW="6769100" imgH="444500" progId="Equation.3">
                  <p:embed/>
                  <p:pic>
                    <p:nvPicPr>
                      <p:cNvPr id="0" name="Object 3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3505200"/>
                        <a:ext cx="711358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3078"/>
          <p:cNvGraphicFramePr>
            <a:graphicFrameLocks noChangeAspect="1"/>
          </p:cNvGraphicFramePr>
          <p:nvPr/>
        </p:nvGraphicFramePr>
        <p:xfrm>
          <a:off x="852488" y="4105275"/>
          <a:ext cx="783431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454900" imgH="952500" progId="Equation.3">
                  <p:embed/>
                </p:oleObj>
              </mc:Choice>
              <mc:Fallback>
                <p:oleObj name="Equation" r:id="rId6" imgW="7454900" imgH="952500" progId="Equation.3">
                  <p:embed/>
                  <p:pic>
                    <p:nvPicPr>
                      <p:cNvPr id="0" name="Object 3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4105275"/>
                        <a:ext cx="7834312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4" name="Text Box 3088"/>
          <p:cNvSpPr txBox="1">
            <a:spLocks noChangeArrowheads="1"/>
          </p:cNvSpPr>
          <p:nvPr/>
        </p:nvSpPr>
        <p:spPr bwMode="auto">
          <a:xfrm>
            <a:off x="990600" y="1598613"/>
            <a:ext cx="3870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latin typeface="黑体" panose="02010609060101010101" pitchFamily="2" charset="-122"/>
                <a:ea typeface="黑体" panose="02010609060101010101" pitchFamily="2" charset="-122"/>
              </a:rPr>
              <a:t>１．基础解系的定义</a:t>
            </a:r>
          </a:p>
        </p:txBody>
      </p:sp>
      <p:sp>
        <p:nvSpPr>
          <p:cNvPr id="68626" name="Rectangle 30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二、基础解系及其求法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4" grpId="0" autoUpdateAnimBg="0"/>
    </p:bldLst>
  </p:timing>
</p:sld>
</file>

<file path=ppt/theme/theme1.xml><?xml version="1.0" encoding="utf-8"?>
<a:theme xmlns:a="http://schemas.openxmlformats.org/drawingml/2006/main" name="主题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7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8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9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9</TotalTime>
  <Words>1797</Words>
  <Application>Microsoft Office PowerPoint</Application>
  <PresentationFormat>全屏显示(4:3)</PresentationFormat>
  <Paragraphs>220</Paragraphs>
  <Slides>57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0" baseType="lpstr">
      <vt:lpstr>黑体</vt:lpstr>
      <vt:lpstr>楷体_GB2312</vt:lpstr>
      <vt:lpstr>Arial</vt:lpstr>
      <vt:lpstr>Arial Black</vt:lpstr>
      <vt:lpstr>Calibri</vt:lpstr>
      <vt:lpstr>Symbol</vt:lpstr>
      <vt:lpstr>Times New Roman</vt:lpstr>
      <vt:lpstr>Wingdings</vt:lpstr>
      <vt:lpstr>主题1</vt:lpstr>
      <vt:lpstr>17_Pixel</vt:lpstr>
      <vt:lpstr>18_Pixel</vt:lpstr>
      <vt:lpstr>19_Pixel</vt:lpstr>
      <vt:lpstr>Equation</vt:lpstr>
      <vt:lpstr>PowerPoint 演示文稿</vt:lpstr>
      <vt:lpstr>回顾：线性方程组的解的判定</vt:lpstr>
      <vt:lpstr>引言</vt:lpstr>
      <vt:lpstr>一、齐次线性方程组解的性质</vt:lpstr>
      <vt:lpstr>PowerPoint 演示文稿</vt:lpstr>
      <vt:lpstr>PowerPoint 演示文稿</vt:lpstr>
      <vt:lpstr>齐次线性方程组的解的性质</vt:lpstr>
      <vt:lpstr>PowerPoint 演示文稿</vt:lpstr>
      <vt:lpstr>二、基础解系及其求法</vt:lpstr>
      <vt:lpstr>PowerPoint 演示文稿</vt:lpstr>
      <vt:lpstr>回顾：向量组的秩的概念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基础解系的求解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三、非齐次线性方程组解的性质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四、小结</vt:lpstr>
      <vt:lpstr>PowerPoint 演示文稿</vt:lpstr>
      <vt:lpstr>PowerPoint 演示文稿</vt:lpstr>
      <vt:lpstr>PowerPoint 演示文稿</vt:lpstr>
      <vt:lpstr>思考题</vt:lpstr>
      <vt:lpstr>思考题解答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eye</dc:creator>
  <cp:lastModifiedBy>O365</cp:lastModifiedBy>
  <cp:revision>143</cp:revision>
  <cp:lastPrinted>2014-12-03T05:22:00Z</cp:lastPrinted>
  <dcterms:created xsi:type="dcterms:W3CDTF">2000-01-02T01:17:00Z</dcterms:created>
  <dcterms:modified xsi:type="dcterms:W3CDTF">2023-01-22T11:20:34Z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461F828C8E7149898D8F043EA814CFE9</vt:lpwstr>
  </property>
  <property fmtid="{D5CDD505-2E9C-101B-9397-08002B2CF9AE}" pid="3" name="KSOProductBuildVer">
    <vt:lpwstr>2052-11.1.0.11045</vt:lpwstr>
  </property>
</Properties>
</file>