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71"/>
  </p:notesMasterIdLst>
  <p:sldIdLst>
    <p:sldId id="279" r:id="rId11"/>
    <p:sldId id="256" r:id="rId12"/>
    <p:sldId id="286" r:id="rId13"/>
    <p:sldId id="257" r:id="rId14"/>
    <p:sldId id="280" r:id="rId15"/>
    <p:sldId id="258" r:id="rId16"/>
    <p:sldId id="287" r:id="rId17"/>
    <p:sldId id="281" r:id="rId18"/>
    <p:sldId id="259" r:id="rId19"/>
    <p:sldId id="288" r:id="rId20"/>
    <p:sldId id="289" r:id="rId21"/>
    <p:sldId id="290" r:id="rId22"/>
    <p:sldId id="260" r:id="rId23"/>
    <p:sldId id="261" r:id="rId24"/>
    <p:sldId id="282" r:id="rId25"/>
    <p:sldId id="262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83" r:id="rId35"/>
    <p:sldId id="299" r:id="rId36"/>
    <p:sldId id="263" r:id="rId37"/>
    <p:sldId id="264" r:id="rId38"/>
    <p:sldId id="284" r:id="rId39"/>
    <p:sldId id="265" r:id="rId40"/>
    <p:sldId id="285" r:id="rId41"/>
    <p:sldId id="266" r:id="rId42"/>
    <p:sldId id="300" r:id="rId43"/>
    <p:sldId id="301" r:id="rId44"/>
    <p:sldId id="302" r:id="rId45"/>
    <p:sldId id="303" r:id="rId46"/>
    <p:sldId id="304" r:id="rId47"/>
    <p:sldId id="267" r:id="rId48"/>
    <p:sldId id="268" r:id="rId49"/>
    <p:sldId id="269" r:id="rId50"/>
    <p:sldId id="367" r:id="rId51"/>
    <p:sldId id="368" r:id="rId52"/>
    <p:sldId id="369" r:id="rId53"/>
    <p:sldId id="370" r:id="rId54"/>
    <p:sldId id="371" r:id="rId55"/>
    <p:sldId id="348" r:id="rId56"/>
    <p:sldId id="353" r:id="rId57"/>
    <p:sldId id="354" r:id="rId58"/>
    <p:sldId id="355" r:id="rId59"/>
    <p:sldId id="356" r:id="rId60"/>
    <p:sldId id="357" r:id="rId61"/>
    <p:sldId id="349" r:id="rId62"/>
    <p:sldId id="350" r:id="rId63"/>
    <p:sldId id="351" r:id="rId64"/>
    <p:sldId id="352" r:id="rId65"/>
    <p:sldId id="358" r:id="rId66"/>
    <p:sldId id="359" r:id="rId67"/>
    <p:sldId id="360" r:id="rId68"/>
    <p:sldId id="361" r:id="rId69"/>
    <p:sldId id="366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645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0929"/>
  </p:normalViewPr>
  <p:slideViewPr>
    <p:cSldViewPr>
      <p:cViewPr varScale="1">
        <p:scale>
          <a:sx n="165" d="100"/>
          <a:sy n="165" d="100"/>
        </p:scale>
        <p:origin x="1964" y="96"/>
      </p:cViewPr>
      <p:guideLst>
        <p:guide orient="horz" pos="2160"/>
        <p:guide pos="10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0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9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9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85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0.wmf"/><Relationship Id="rId6" Type="http://schemas.openxmlformats.org/officeDocument/2006/relationships/image" Target="../media/image8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000EF-4FB3-4B82-9B51-6E85B25429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10EF-CCDA-41CC-805E-4D4C1197CE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BDC428-EA02-4348-B738-52BF46F12F87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矩形 21510">
            <a:hlinkClick r:id="" action="ppaction://hlinkshowjump?jump=previousslide"/>
          </p:cNvPr>
          <p:cNvSpPr/>
          <p:nvPr userDrawn="1"/>
        </p:nvSpPr>
        <p:spPr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矩形 21512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7" name="图片 21516" descr="xmulogo-offical_blue"/>
          <p:cNvPicPr>
            <a:picLocks noChangeAspect="1"/>
          </p:cNvPicPr>
          <p:nvPr userDrawn="1"/>
        </p:nvPicPr>
        <p:blipFill>
          <a:blip r:embed="rId15">
            <a:lum bright="70001" contrast="-70000"/>
          </a:blip>
          <a:stretch>
            <a:fillRect/>
          </a:stretch>
        </p:blipFill>
        <p:spPr>
          <a:xfrm>
            <a:off x="7524750" y="115888"/>
            <a:ext cx="1479550" cy="1479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ransition>
    <p:wipe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../..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6" Type="http://schemas.openxmlformats.org/officeDocument/2006/relationships/slide" Target="slide38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" Type="http://schemas.openxmlformats.org/officeDocument/2006/relationships/slide" Target="slide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oleObject" Target="../embeddings/oleObject51.bin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5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59.wmf"/><Relationship Id="rId20" Type="http://schemas.openxmlformats.org/officeDocument/2006/relationships/oleObject" Target="../embeddings/oleObject67.bin"/><Relationship Id="rId2" Type="http://schemas.openxmlformats.org/officeDocument/2006/relationships/image" Target="../media/image51.wmf"/><Relationship Id="rId19" Type="http://schemas.openxmlformats.org/officeDocument/2006/relationships/image" Target="../media/image58.wmf"/><Relationship Id="rId18" Type="http://schemas.openxmlformats.org/officeDocument/2006/relationships/oleObject" Target="../embeddings/oleObject66.bin"/><Relationship Id="rId17" Type="http://schemas.openxmlformats.org/officeDocument/2006/relationships/image" Target="../media/image57.wmf"/><Relationship Id="rId16" Type="http://schemas.openxmlformats.org/officeDocument/2006/relationships/oleObject" Target="../embeddings/oleObject65.bin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56.emf"/><Relationship Id="rId13" Type="http://schemas.openxmlformats.org/officeDocument/2006/relationships/oleObject" Target="../embeddings/oleObject63.bin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61.bin"/><Relationship Id="rId1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72.bin"/><Relationship Id="rId7" Type="http://schemas.openxmlformats.org/officeDocument/2006/relationships/oleObject" Target="../embeddings/oleObject71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0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74.bin"/><Relationship Id="rId10" Type="http://schemas.openxmlformats.org/officeDocument/2006/relationships/oleObject" Target="../embeddings/oleObject73.bin"/><Relationship Id="rId1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4.wmf"/><Relationship Id="rId19" Type="http://schemas.openxmlformats.org/officeDocument/2006/relationships/slideLayout" Target="../slideLayouts/slideLayout6.xml"/><Relationship Id="rId18" Type="http://schemas.openxmlformats.org/officeDocument/2006/relationships/slide" Target="slide4.xml"/><Relationship Id="rId17" Type="http://schemas.openxmlformats.org/officeDocument/2006/relationships/oleObject" Target="../embeddings/oleObject10.bin"/><Relationship Id="rId16" Type="http://schemas.openxmlformats.org/officeDocument/2006/relationships/oleObject" Target="../embeddings/oleObject9.bin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6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8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3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8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77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81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86.w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9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88.w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10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1.wmf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11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123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106.emf"/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4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07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25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4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2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3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3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117.emf"/><Relationship Id="rId1" Type="http://schemas.openxmlformats.org/officeDocument/2006/relationships/oleObject" Target="../embeddings/oleObject136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118.emf"/><Relationship Id="rId1" Type="http://schemas.openxmlformats.org/officeDocument/2006/relationships/oleObject" Target="../embeddings/oleObject137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3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120.emf"/><Relationship Id="rId1" Type="http://schemas.openxmlformats.org/officeDocument/2006/relationships/oleObject" Target="../embeddings/oleObject13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9.xml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140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22.emf"/><Relationship Id="rId1" Type="http://schemas.openxmlformats.org/officeDocument/2006/relationships/oleObject" Target="../embeddings/oleObject14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23.emf"/><Relationship Id="rId1" Type="http://schemas.openxmlformats.org/officeDocument/2006/relationships/oleObject" Target="../embeddings/oleObject142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124.emf"/><Relationship Id="rId1" Type="http://schemas.openxmlformats.org/officeDocument/2006/relationships/oleObject" Target="../embeddings/oleObject143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9.xml"/><Relationship Id="rId2" Type="http://schemas.openxmlformats.org/officeDocument/2006/relationships/image" Target="../media/image125.emf"/><Relationship Id="rId1" Type="http://schemas.openxmlformats.org/officeDocument/2006/relationships/oleObject" Target="../embeddings/oleObject144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26.emf"/><Relationship Id="rId1" Type="http://schemas.openxmlformats.org/officeDocument/2006/relationships/oleObject" Target="../embeddings/oleObject145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127.emf"/><Relationship Id="rId1" Type="http://schemas.openxmlformats.org/officeDocument/2006/relationships/oleObject" Target="../embeddings/oleObject146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28.emf"/><Relationship Id="rId1" Type="http://schemas.openxmlformats.org/officeDocument/2006/relationships/oleObject" Target="../embeddings/oleObject147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29.emf"/><Relationship Id="rId1" Type="http://schemas.openxmlformats.org/officeDocument/2006/relationships/oleObject" Target="../embeddings/oleObject148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30.emf"/><Relationship Id="rId1" Type="http://schemas.openxmlformats.org/officeDocument/2006/relationships/oleObject" Target="../embeddings/oleObject14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1.bin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2.xml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2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70" name="Picture 1046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1" name="Picture 1047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2" name="Picture 1048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720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3" name="Picture 1049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243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4" name="Rectangle 105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00200" y="28384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Rectangle 105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38300" y="354330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Rectangle 105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171950"/>
            <a:ext cx="472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Rectangle 105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5775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Rectangle 1054">
            <a:hlinkClick r:id="rId7"/>
          </p:cNvPr>
          <p:cNvSpPr>
            <a:spLocks noChangeArrowheads="1"/>
          </p:cNvSpPr>
          <p:nvPr/>
        </p:nvSpPr>
        <p:spPr bwMode="auto">
          <a:xfrm>
            <a:off x="7664450" y="6375400"/>
            <a:ext cx="7429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Rectangle 1056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4" name="AutoShape 46"/>
          <p:cNvSpPr>
            <a:spLocks noChangeAspect="1" noChangeArrowheads="1"/>
          </p:cNvSpPr>
          <p:nvPr/>
        </p:nvSpPr>
        <p:spPr bwMode="auto">
          <a:xfrm>
            <a:off x="236538" y="2305050"/>
            <a:ext cx="4318000" cy="1095375"/>
          </a:xfrm>
          <a:prstGeom prst="parallelogram">
            <a:avLst>
              <a:gd name="adj" fmla="val 9855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68313" y="930275"/>
            <a:ext cx="3527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792163" y="928688"/>
            <a:ext cx="172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519363" y="928688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927350" y="868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</a:rPr>
              <a:t>a</a:t>
            </a:r>
            <a:endParaRPr lang="en-US" altLang="zh-CN" b="1" i="1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366838" y="868363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 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4587875" y="692150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4587875" y="2630488"/>
            <a:ext cx="336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0790" name="AutoShape 22"/>
          <p:cNvSpPr>
            <a:spLocks noChangeAspect="1" noChangeArrowheads="1"/>
          </p:cNvSpPr>
          <p:nvPr/>
        </p:nvSpPr>
        <p:spPr bwMode="auto">
          <a:xfrm>
            <a:off x="236538" y="4724400"/>
            <a:ext cx="4318000" cy="1095375"/>
          </a:xfrm>
          <a:prstGeom prst="parallelogram">
            <a:avLst>
              <a:gd name="adj" fmla="val 9855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91" name="Line 23"/>
          <p:cNvSpPr>
            <a:spLocks noChangeShapeType="1"/>
          </p:cNvSpPr>
          <p:nvPr/>
        </p:nvSpPr>
        <p:spPr bwMode="auto">
          <a:xfrm flipV="1">
            <a:off x="1603375" y="4003675"/>
            <a:ext cx="2074863" cy="1339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92" name="Rectangle 24"/>
          <p:cNvSpPr>
            <a:spLocks noChangeArrowheads="1"/>
          </p:cNvSpPr>
          <p:nvPr/>
        </p:nvSpPr>
        <p:spPr bwMode="auto">
          <a:xfrm>
            <a:off x="1579563" y="5391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1196975" y="4843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1100138" y="4076700"/>
            <a:ext cx="1296987" cy="1439863"/>
            <a:chOff x="657" y="2568"/>
            <a:chExt cx="817" cy="907"/>
          </a:xfrm>
        </p:grpSpPr>
        <p:sp>
          <p:nvSpPr>
            <p:cNvPr id="19499" name="Line 27"/>
            <p:cNvSpPr>
              <a:spLocks noChangeShapeType="1"/>
            </p:cNvSpPr>
            <p:nvPr/>
          </p:nvSpPr>
          <p:spPr bwMode="auto">
            <a:xfrm>
              <a:off x="657" y="3475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0" name="Line 28"/>
            <p:cNvSpPr>
              <a:spLocks noChangeAspect="1" noChangeShapeType="1"/>
            </p:cNvSpPr>
            <p:nvPr/>
          </p:nvSpPr>
          <p:spPr bwMode="auto">
            <a:xfrm flipV="1">
              <a:off x="658" y="3022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1" name="Line 29"/>
            <p:cNvSpPr>
              <a:spLocks noChangeShapeType="1"/>
            </p:cNvSpPr>
            <p:nvPr/>
          </p:nvSpPr>
          <p:spPr bwMode="auto">
            <a:xfrm flipV="1">
              <a:off x="657" y="2568"/>
              <a:ext cx="0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812800" y="45672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3" name="Group 31"/>
          <p:cNvGrpSpPr/>
          <p:nvPr/>
        </p:nvGrpSpPr>
        <p:grpSpPr bwMode="auto">
          <a:xfrm>
            <a:off x="1603375" y="3975100"/>
            <a:ext cx="2089150" cy="1368425"/>
            <a:chOff x="657" y="3248"/>
            <a:chExt cx="1316" cy="862"/>
          </a:xfrm>
        </p:grpSpPr>
        <p:sp>
          <p:nvSpPr>
            <p:cNvPr id="19495" name="AutoShape 32"/>
            <p:cNvSpPr>
              <a:spLocks noChangeArrowheads="1"/>
            </p:cNvSpPr>
            <p:nvPr/>
          </p:nvSpPr>
          <p:spPr bwMode="auto">
            <a:xfrm>
              <a:off x="657" y="3248"/>
              <a:ext cx="1316" cy="86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6" name="Line 33"/>
            <p:cNvSpPr>
              <a:spLocks noChangeShapeType="1"/>
            </p:cNvSpPr>
            <p:nvPr/>
          </p:nvSpPr>
          <p:spPr bwMode="auto">
            <a:xfrm>
              <a:off x="875" y="3249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7" name="Line 34"/>
            <p:cNvSpPr>
              <a:spLocks noChangeShapeType="1"/>
            </p:cNvSpPr>
            <p:nvPr/>
          </p:nvSpPr>
          <p:spPr bwMode="auto">
            <a:xfrm flipV="1">
              <a:off x="657" y="3884"/>
              <a:ext cx="227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8" name="Line 35"/>
            <p:cNvSpPr>
              <a:spLocks noChangeShapeType="1"/>
            </p:cNvSpPr>
            <p:nvPr/>
          </p:nvSpPr>
          <p:spPr bwMode="auto">
            <a:xfrm>
              <a:off x="875" y="3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6"/>
          <p:cNvGrpSpPr/>
          <p:nvPr/>
        </p:nvGrpSpPr>
        <p:grpSpPr bwMode="auto">
          <a:xfrm>
            <a:off x="1603375" y="4335463"/>
            <a:ext cx="1728788" cy="1008062"/>
            <a:chOff x="1292" y="3612"/>
            <a:chExt cx="1089" cy="635"/>
          </a:xfrm>
        </p:grpSpPr>
        <p:sp>
          <p:nvSpPr>
            <p:cNvPr id="19492" name="Line 37"/>
            <p:cNvSpPr>
              <a:spLocks noChangeShapeType="1"/>
            </p:cNvSpPr>
            <p:nvPr/>
          </p:nvSpPr>
          <p:spPr bwMode="auto">
            <a:xfrm>
              <a:off x="1292" y="3612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3" name="Line 38"/>
            <p:cNvSpPr>
              <a:spLocks noChangeShapeType="1"/>
            </p:cNvSpPr>
            <p:nvPr/>
          </p:nvSpPr>
          <p:spPr bwMode="auto">
            <a:xfrm flipV="1">
              <a:off x="1292" y="4021"/>
              <a:ext cx="227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4" name="Line 39"/>
            <p:cNvSpPr>
              <a:spLocks noChangeShapeType="1"/>
            </p:cNvSpPr>
            <p:nvPr/>
          </p:nvSpPr>
          <p:spPr bwMode="auto">
            <a:xfrm>
              <a:off x="1292" y="4247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4587875" y="5043488"/>
            <a:ext cx="437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g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g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2465388" y="5276850"/>
            <a:ext cx="57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 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1892300" y="4437063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 b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1084263" y="4340225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</a:rPr>
              <a:t>g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 c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363663" y="3014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0816" name="Rectangle 48"/>
          <p:cNvSpPr>
            <a:spLocks noChangeArrowheads="1"/>
          </p:cNvSpPr>
          <p:nvPr/>
        </p:nvSpPr>
        <p:spPr bwMode="auto">
          <a:xfrm>
            <a:off x="981075" y="2466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5" name="Group 53"/>
          <p:cNvGrpSpPr/>
          <p:nvPr/>
        </p:nvGrpSpPr>
        <p:grpSpPr bwMode="auto">
          <a:xfrm>
            <a:off x="884238" y="2420938"/>
            <a:ext cx="1296987" cy="719137"/>
            <a:chOff x="657" y="1525"/>
            <a:chExt cx="817" cy="453"/>
          </a:xfrm>
        </p:grpSpPr>
        <p:sp>
          <p:nvSpPr>
            <p:cNvPr id="19490" name="Line 50"/>
            <p:cNvSpPr>
              <a:spLocks noChangeShapeType="1"/>
            </p:cNvSpPr>
            <p:nvPr/>
          </p:nvSpPr>
          <p:spPr bwMode="auto">
            <a:xfrm>
              <a:off x="657" y="1978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1" name="Line 51"/>
            <p:cNvSpPr>
              <a:spLocks noChangeAspect="1" noChangeShapeType="1"/>
            </p:cNvSpPr>
            <p:nvPr/>
          </p:nvSpPr>
          <p:spPr bwMode="auto">
            <a:xfrm flipV="1">
              <a:off x="658" y="1525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61"/>
          <p:cNvGrpSpPr/>
          <p:nvPr/>
        </p:nvGrpSpPr>
        <p:grpSpPr bwMode="auto">
          <a:xfrm>
            <a:off x="1389063" y="2608263"/>
            <a:ext cx="1728787" cy="358775"/>
            <a:chOff x="976" y="1616"/>
            <a:chExt cx="1089" cy="226"/>
          </a:xfrm>
        </p:grpSpPr>
        <p:sp>
          <p:nvSpPr>
            <p:cNvPr id="19488" name="Line 57"/>
            <p:cNvSpPr>
              <a:spLocks noChangeShapeType="1"/>
            </p:cNvSpPr>
            <p:nvPr/>
          </p:nvSpPr>
          <p:spPr bwMode="auto">
            <a:xfrm flipV="1">
              <a:off x="976" y="1616"/>
              <a:ext cx="227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9" name="Line 58"/>
            <p:cNvSpPr>
              <a:spLocks noChangeShapeType="1"/>
            </p:cNvSpPr>
            <p:nvPr/>
          </p:nvSpPr>
          <p:spPr bwMode="auto">
            <a:xfrm>
              <a:off x="976" y="1842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2251075" y="2900363"/>
            <a:ext cx="57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 a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1506538" y="2179638"/>
            <a:ext cx="58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 b</a:t>
            </a:r>
            <a:endParaRPr lang="en-US" altLang="zh-CN" b="1" i="1">
              <a:solidFill>
                <a:srgbClr val="FF0000"/>
              </a:solidFill>
              <a:latin typeface="Times New Roman" panose="02020603050405020304"/>
            </a:endParaRPr>
          </a:p>
        </p:txBody>
      </p:sp>
      <p:grpSp>
        <p:nvGrpSpPr>
          <p:cNvPr id="7" name="Group 62"/>
          <p:cNvGrpSpPr/>
          <p:nvPr/>
        </p:nvGrpSpPr>
        <p:grpSpPr bwMode="auto">
          <a:xfrm flipH="1" flipV="1">
            <a:off x="1746250" y="2579688"/>
            <a:ext cx="1728788" cy="358775"/>
            <a:chOff x="976" y="1616"/>
            <a:chExt cx="1089" cy="226"/>
          </a:xfrm>
        </p:grpSpPr>
        <p:sp>
          <p:nvSpPr>
            <p:cNvPr id="19486" name="Line 63"/>
            <p:cNvSpPr>
              <a:spLocks noChangeShapeType="1"/>
            </p:cNvSpPr>
            <p:nvPr/>
          </p:nvSpPr>
          <p:spPr bwMode="auto">
            <a:xfrm flipV="1">
              <a:off x="976" y="1616"/>
              <a:ext cx="227" cy="2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7" name="Line 64"/>
            <p:cNvSpPr>
              <a:spLocks noChangeShapeType="1"/>
            </p:cNvSpPr>
            <p:nvPr/>
          </p:nvSpPr>
          <p:spPr bwMode="auto">
            <a:xfrm>
              <a:off x="976" y="1842"/>
              <a:ext cx="10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0822" name="Line 54"/>
          <p:cNvSpPr>
            <a:spLocks noChangeAspect="1" noChangeShapeType="1"/>
          </p:cNvSpPr>
          <p:nvPr/>
        </p:nvSpPr>
        <p:spPr bwMode="auto">
          <a:xfrm flipV="1">
            <a:off x="1389063" y="2582863"/>
            <a:ext cx="2085975" cy="371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4" grpId="0" animBg="1"/>
      <p:bldP spid="160771" grpId="0" animBg="1"/>
      <p:bldP spid="160772" grpId="0" animBg="1"/>
      <p:bldP spid="160775" grpId="0"/>
      <p:bldP spid="160776" grpId="0"/>
      <p:bldP spid="160789" grpId="0"/>
      <p:bldP spid="160790" grpId="0" animBg="1"/>
      <p:bldP spid="160791" grpId="0" animBg="1"/>
      <p:bldP spid="160792" grpId="0"/>
      <p:bldP spid="160793" grpId="0"/>
      <p:bldP spid="160798" grpId="0"/>
      <p:bldP spid="160808" grpId="0"/>
      <p:bldP spid="160811" grpId="0"/>
      <p:bldP spid="160812" grpId="0"/>
      <p:bldP spid="160813" grpId="0"/>
      <p:bldP spid="160815" grpId="0"/>
      <p:bldP spid="160816" grpId="0"/>
      <p:bldP spid="160827" grpId="0"/>
      <p:bldP spid="160828" grpId="0"/>
      <p:bldP spid="1608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0"/>
          <p:cNvSpPr>
            <a:spLocks noChangeAspect="1" noChangeArrowheads="1"/>
          </p:cNvSpPr>
          <p:nvPr/>
        </p:nvSpPr>
        <p:spPr bwMode="auto">
          <a:xfrm>
            <a:off x="1187450" y="1271588"/>
            <a:ext cx="6746875" cy="1711325"/>
          </a:xfrm>
          <a:prstGeom prst="parallelogram">
            <a:avLst>
              <a:gd name="adj" fmla="val 98562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3" name="Group 3"/>
          <p:cNvGrpSpPr/>
          <p:nvPr/>
        </p:nvGrpSpPr>
        <p:grpSpPr bwMode="auto">
          <a:xfrm>
            <a:off x="2513013" y="1857375"/>
            <a:ext cx="1296987" cy="719138"/>
            <a:chOff x="1655" y="2614"/>
            <a:chExt cx="817" cy="453"/>
          </a:xfrm>
        </p:grpSpPr>
        <p:sp>
          <p:nvSpPr>
            <p:cNvPr id="20495" name="Line 4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6" name="Line 5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941638" y="244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484438" y="17891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649413" y="3416300"/>
            <a:ext cx="53292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则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</a:rPr>
              <a:t>问题：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?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 rot="-2695774">
            <a:off x="4313238" y="1457325"/>
            <a:ext cx="1296987" cy="719138"/>
            <a:chOff x="1655" y="2614"/>
            <a:chExt cx="817" cy="453"/>
          </a:xfrm>
        </p:grpSpPr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4" name="Line 11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378450" y="19081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endParaRPr lang="en-US" altLang="zh-CN" b="1" baseline="-25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4360863" y="1751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endParaRPr lang="en-US" altLang="zh-CN" b="1" baseline="-25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4759325" y="2536825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5189538" y="244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3</a:t>
            </a:r>
            <a:endParaRPr lang="en-US" altLang="zh-CN" b="1" baseline="-25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7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7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8" grpId="0"/>
      <p:bldP spid="157709" grpId="0"/>
      <p:bldP spid="1577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643063" y="2133600"/>
          <a:ext cx="6662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1" imgW="10096500" imgH="622300" progId="Equation.3">
                  <p:embed/>
                </p:oleObj>
              </mc:Choice>
              <mc:Fallback>
                <p:oleObj name="Equation" r:id="rId1" imgW="10096500" imgH="622300" progId="Equation.3">
                  <p:embed/>
                  <p:pic>
                    <p:nvPicPr>
                      <p:cNvPr id="0" name="图片 46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133600"/>
                        <a:ext cx="6662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1" name="Group 23"/>
          <p:cNvGrpSpPr/>
          <p:nvPr/>
        </p:nvGrpSpPr>
        <p:grpSpPr bwMode="auto">
          <a:xfrm>
            <a:off x="971550" y="838200"/>
            <a:ext cx="7556500" cy="1031875"/>
            <a:chOff x="612" y="528"/>
            <a:chExt cx="4760" cy="650"/>
          </a:xfrm>
        </p:grpSpPr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612" y="570"/>
            <a:ext cx="47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9" name="Equation" r:id="rId3" imgW="10071100" imgH="1270000" progId="Equation.3">
                    <p:embed/>
                  </p:oleObj>
                </mc:Choice>
                <mc:Fallback>
                  <p:oleObj name="Equation" r:id="rId3" imgW="10071100" imgH="1270000" progId="Equation.3">
                    <p:embed/>
                    <p:pic>
                      <p:nvPicPr>
                        <p:cNvPr id="0" name="图片 46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70"/>
                          <a:ext cx="476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960" y="52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一般地，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768" y="85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为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825500" y="2882900"/>
          <a:ext cx="78232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5" imgW="7823200" imgH="2679700" progId="Equation.3">
                  <p:embed/>
                </p:oleObj>
              </mc:Choice>
              <mc:Fallback>
                <p:oleObj name="Equation" r:id="rId5" imgW="7823200" imgH="2679700" progId="Equation.3">
                  <p:embed/>
                  <p:pic>
                    <p:nvPicPr>
                      <p:cNvPr id="0" name="图片 46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882900"/>
                        <a:ext cx="78232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550" y="5842000"/>
            <a:ext cx="5832698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等价的向量组所生成的空间相等．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90600" y="927100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" imgW="6210300" imgH="444500" progId="Equation.3">
                  <p:embed/>
                </p:oleObj>
              </mc:Choice>
              <mc:Fallback>
                <p:oleObj name="Equation" r:id="rId1" imgW="62103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27100"/>
                        <a:ext cx="621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38300" y="3975100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3" imgW="4838700" imgH="444500" progId="Equation.3">
                  <p:embed/>
                </p:oleObj>
              </mc:Choice>
              <mc:Fallback>
                <p:oleObj name="Equation" r:id="rId3" imgW="48387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975100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676400" y="5283200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5" imgW="5588000" imgH="431800" progId="Equation.3">
                  <p:embed/>
                </p:oleObj>
              </mc:Choice>
              <mc:Fallback>
                <p:oleObj name="Equation" r:id="rId5" imgW="5588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83200"/>
                        <a:ext cx="558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054100" y="1566863"/>
          <a:ext cx="7429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7" imgW="7429500" imgH="1003300" progId="Equation.3">
                  <p:embed/>
                </p:oleObj>
              </mc:Choice>
              <mc:Fallback>
                <p:oleObj name="Equation" r:id="rId7" imgW="7429500" imgH="1003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566863"/>
                        <a:ext cx="7429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138488" y="2132013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9" imgW="1752600" imgH="431800" progId="Equation.3">
                  <p:embed/>
                </p:oleObj>
              </mc:Choice>
              <mc:Fallback>
                <p:oleObj name="Equation" r:id="rId9" imgW="1752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132013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676400" y="2809875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11" imgW="4749800" imgH="431800" progId="Equation.3">
                  <p:embed/>
                </p:oleObj>
              </mc:Choice>
              <mc:Fallback>
                <p:oleObj name="Equation" r:id="rId11" imgW="47498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09875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990600" y="3349625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13" imgW="1968500" imgH="431800" progId="Equation.3">
                  <p:embed/>
                </p:oleObj>
              </mc:Choice>
              <mc:Fallback>
                <p:oleObj name="Equation" r:id="rId13" imgW="19685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49625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990600" y="459740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5" imgW="1968500" imgH="431800" progId="Equation.3">
                  <p:embed/>
                </p:oleObj>
              </mc:Choice>
              <mc:Fallback>
                <p:oleObj name="Equation" r:id="rId15" imgW="19685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97400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5" name="Group 69"/>
          <p:cNvGrpSpPr/>
          <p:nvPr/>
        </p:nvGrpSpPr>
        <p:grpSpPr bwMode="auto">
          <a:xfrm>
            <a:off x="895350" y="1797050"/>
            <a:ext cx="8039100" cy="949325"/>
            <a:chOff x="564" y="1132"/>
            <a:chExt cx="5064" cy="598"/>
          </a:xfrm>
        </p:grpSpPr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564" y="1132"/>
              <a:ext cx="506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设有向量空间  及  ，若向量空间　　　，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就说   是   的子空间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．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56" name="Object 40"/>
            <p:cNvGraphicFramePr>
              <a:graphicFrameLocks noChangeAspect="1"/>
            </p:cNvGraphicFramePr>
            <p:nvPr/>
          </p:nvGraphicFramePr>
          <p:xfrm>
            <a:off x="4656" y="1152"/>
            <a:ext cx="7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" name="Equation" r:id="rId1" imgW="1130300" imgH="419100" progId="Equation.3">
                    <p:embed/>
                  </p:oleObj>
                </mc:Choice>
                <mc:Fallback>
                  <p:oleObj name="Equation" r:id="rId1" imgW="1130300" imgH="4191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52"/>
                          <a:ext cx="7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" name="Object 41"/>
            <p:cNvGraphicFramePr>
              <a:graphicFrameLocks noChangeAspect="1"/>
            </p:cNvGraphicFramePr>
            <p:nvPr/>
          </p:nvGraphicFramePr>
          <p:xfrm>
            <a:off x="2688" y="1200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name="Equation" r:id="rId3" imgW="330200" imgH="419100" progId="Equation.3">
                    <p:embed/>
                  </p:oleObj>
                </mc:Choice>
                <mc:Fallback>
                  <p:oleObj name="Equation" r:id="rId3" imgW="330200" imgH="4191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200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1716" y="1466"/>
            <a:ext cx="22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" name="Equation" r:id="rId5" imgW="355600" imgH="419100" progId="Equation.3">
                    <p:embed/>
                  </p:oleObj>
                </mc:Choice>
                <mc:Fallback>
                  <p:oleObj name="Equation" r:id="rId5" imgW="355600" imgH="4191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466"/>
                          <a:ext cx="22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43"/>
            <p:cNvGraphicFramePr>
              <a:graphicFrameLocks noChangeAspect="1"/>
            </p:cNvGraphicFramePr>
            <p:nvPr/>
          </p:nvGraphicFramePr>
          <p:xfrm>
            <a:off x="1140" y="1464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" name="Equation" r:id="rId7" imgW="330200" imgH="419100" progId="Equation.3">
                    <p:embed/>
                  </p:oleObj>
                </mc:Choice>
                <mc:Fallback>
                  <p:oleObj name="Equation" r:id="rId7" imgW="330200" imgH="4191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464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44"/>
            <p:cNvGraphicFramePr>
              <a:graphicFrameLocks noChangeAspect="1"/>
            </p:cNvGraphicFramePr>
            <p:nvPr/>
          </p:nvGraphicFramePr>
          <p:xfrm>
            <a:off x="3120" y="1200"/>
            <a:ext cx="22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6" name="Equation" r:id="rId8" imgW="355600" imgH="419100" progId="Equation.3">
                    <p:embed/>
                  </p:oleObj>
                </mc:Choice>
                <mc:Fallback>
                  <p:oleObj name="Equation" r:id="rId8" imgW="355600" imgH="4191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00"/>
                          <a:ext cx="22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895350" y="29432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实例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1620838" y="4402138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9" imgW="1879600" imgH="419100" progId="Equation.3">
                  <p:embed/>
                </p:oleObj>
              </mc:Choice>
              <mc:Fallback>
                <p:oleObj name="Equation" r:id="rId9" imgW="1879600" imgH="4191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402138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/>
        </p:nvGraphicFramePr>
        <p:xfrm>
          <a:off x="1660525" y="5067300"/>
          <a:ext cx="363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11" imgW="3632200" imgH="419100" progId="Equation.3">
                  <p:embed/>
                </p:oleObj>
              </mc:Choice>
              <mc:Fallback>
                <p:oleObj name="Equation" r:id="rId11" imgW="3632200" imgH="4191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067300"/>
                        <a:ext cx="363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4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二、子空间</a:t>
            </a:r>
            <a:endParaRPr lang="zh-CN" altLang="en-US"/>
          </a:p>
        </p:txBody>
      </p:sp>
      <p:grpSp>
        <p:nvGrpSpPr>
          <p:cNvPr id="9288" name="Group 72"/>
          <p:cNvGrpSpPr/>
          <p:nvPr/>
        </p:nvGrpSpPr>
        <p:grpSpPr bwMode="auto">
          <a:xfrm>
            <a:off x="1524000" y="3736975"/>
            <a:ext cx="6099175" cy="519113"/>
            <a:chOff x="960" y="2354"/>
            <a:chExt cx="3842" cy="327"/>
          </a:xfrm>
        </p:grpSpPr>
        <p:sp>
          <p:nvSpPr>
            <p:cNvPr id="9281" name="Text Box 65"/>
            <p:cNvSpPr txBox="1">
              <a:spLocks noChangeArrowheads="1"/>
            </p:cNvSpPr>
            <p:nvPr/>
          </p:nvSpPr>
          <p:spPr bwMode="auto">
            <a:xfrm>
              <a:off x="960" y="2354"/>
              <a:ext cx="3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设   是由   维向量所组成的向量空间，</a:t>
              </a:r>
              <a:endParaRPr lang="zh-CN" altLang="en-US" sz="2800" b="1"/>
            </a:p>
          </p:txBody>
        </p:sp>
        <p:graphicFrame>
          <p:nvGraphicFramePr>
            <p:cNvPr id="9286" name="Object 70"/>
            <p:cNvGraphicFramePr>
              <a:graphicFrameLocks noChangeAspect="1"/>
            </p:cNvGraphicFramePr>
            <p:nvPr/>
          </p:nvGraphicFramePr>
          <p:xfrm>
            <a:off x="1248" y="24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7" name="Object 71"/>
            <p:cNvGraphicFramePr>
              <a:graphicFrameLocks noChangeAspect="1"/>
            </p:cNvGraphicFramePr>
            <p:nvPr/>
          </p:nvGraphicFramePr>
          <p:xfrm>
            <a:off x="1872" y="24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" name="Equation" r:id="rId15" imgW="228600" imgH="241300" progId="Equation.3">
                    <p:embed/>
                  </p:oleObj>
                </mc:Choice>
                <mc:Fallback>
                  <p:oleObj name="Equation" r:id="rId15" imgW="228600" imgH="2413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685800" y="2996952"/>
            <a:ext cx="8001000" cy="31947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例：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维向量的全体</a:t>
            </a:r>
            <a:r>
              <a:rPr lang="en-US" altLang="zh-CN" b="1" i="1" dirty="0">
                <a:solidFill>
                  <a:srgbClr val="000000"/>
                </a:solidFill>
              </a:rPr>
              <a:t>R</a:t>
            </a:r>
            <a:r>
              <a:rPr lang="en-US" altLang="zh-CN" b="1" i="1" baseline="30000" dirty="0">
                <a:solidFill>
                  <a:srgbClr val="000000"/>
                </a:solidFill>
              </a:rPr>
              <a:t>n</a:t>
            </a:r>
            <a:endParaRPr lang="en-US" altLang="zh-CN" b="1" i="1" baseline="30000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集合 </a:t>
            </a:r>
            <a:r>
              <a:rPr lang="en-US" altLang="zh-CN" b="1" i="1" dirty="0">
                <a:solidFill>
                  <a:srgbClr val="000000"/>
                </a:solidFill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 = { (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</a:rPr>
              <a:t>T </a:t>
            </a:r>
            <a:r>
              <a:rPr lang="en-US" altLang="zh-CN" b="1" dirty="0">
                <a:solidFill>
                  <a:srgbClr val="000000"/>
                </a:solidFill>
              </a:rPr>
              <a:t>|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</a:rPr>
              <a:t>R</a:t>
            </a:r>
            <a:r>
              <a:rPr lang="en-US" altLang="zh-CN" b="1" dirty="0">
                <a:solidFill>
                  <a:srgbClr val="000000"/>
                </a:solidFill>
              </a:rPr>
              <a:t> }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000000"/>
                </a:solidFill>
              </a:rPr>
              <a:t>集合 </a:t>
            </a:r>
            <a:r>
              <a:rPr lang="en-US" altLang="zh-CN" b="1" i="1" dirty="0">
                <a:solidFill>
                  <a:srgbClr val="000000"/>
                </a:solidFill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 = { (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en-US" altLang="zh-CN" b="1" baseline="30000" dirty="0">
                <a:solidFill>
                  <a:srgbClr val="000000"/>
                </a:solidFill>
              </a:rPr>
              <a:t>T </a:t>
            </a:r>
            <a:r>
              <a:rPr lang="en-US" altLang="zh-CN" b="1" dirty="0">
                <a:solidFill>
                  <a:srgbClr val="000000"/>
                </a:solidFill>
              </a:rPr>
              <a:t>|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b="1" baseline="-25000" dirty="0">
                <a:solidFill>
                  <a:srgbClr val="000000"/>
                </a:solidFill>
              </a:rPr>
              <a:t>2</a:t>
            </a:r>
            <a:r>
              <a:rPr lang="en-US" altLang="zh-CN" b="1" dirty="0">
                <a:solidFill>
                  <a:srgbClr val="000000"/>
                </a:solidFill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</a:rPr>
              <a:t>∈</a:t>
            </a:r>
            <a:r>
              <a:rPr lang="en-US" altLang="zh-CN" b="1" i="1" dirty="0" err="1">
                <a:solidFill>
                  <a:srgbClr val="000000"/>
                </a:solidFill>
              </a:rPr>
              <a:t>R</a:t>
            </a:r>
            <a:r>
              <a:rPr lang="en-US" altLang="zh-CN" b="1" dirty="0">
                <a:solidFill>
                  <a:srgbClr val="000000"/>
                </a:solidFill>
              </a:rPr>
              <a:t> }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解：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 </a:t>
            </a:r>
            <a:r>
              <a:rPr lang="zh-CN" altLang="en-US" b="1" dirty="0"/>
              <a:t>是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 </a:t>
            </a:r>
            <a:r>
              <a:rPr lang="zh-CN" altLang="en-US" b="1" dirty="0"/>
              <a:t>的子空间，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 </a:t>
            </a:r>
            <a:r>
              <a:rPr lang="zh-CN" altLang="en-US" b="1" dirty="0"/>
              <a:t>不是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 </a:t>
            </a:r>
            <a:r>
              <a:rPr lang="zh-CN" altLang="en-US" b="1" dirty="0"/>
              <a:t>的子空间．</a:t>
            </a:r>
            <a:endParaRPr lang="zh-CN" alt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9" grpId="0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606550" y="2971800"/>
          <a:ext cx="3892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1" imgW="3810000" imgH="431800" progId="Equation.3">
                  <p:embed/>
                </p:oleObj>
              </mc:Choice>
              <mc:Fallback>
                <p:oleObj name="Equation" r:id="rId1" imgW="3810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971800"/>
                        <a:ext cx="3892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600200" y="3683000"/>
          <a:ext cx="699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Equation" r:id="rId3" imgW="7023100" imgH="431800" progId="Equation.3">
                  <p:embed/>
                </p:oleObj>
              </mc:Choice>
              <mc:Fallback>
                <p:oleObj name="Equation" r:id="rId3" imgW="7023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83000"/>
                        <a:ext cx="699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6" name="Group 26"/>
          <p:cNvGrpSpPr/>
          <p:nvPr/>
        </p:nvGrpSpPr>
        <p:grpSpPr bwMode="auto">
          <a:xfrm>
            <a:off x="838200" y="4321175"/>
            <a:ext cx="8229600" cy="1546225"/>
            <a:chOff x="528" y="2722"/>
            <a:chExt cx="5184" cy="974"/>
          </a:xfrm>
        </p:grpSpPr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528" y="2722"/>
              <a:ext cx="48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那末，向量组            就称为向量　的一个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1968" y="2785"/>
            <a:ext cx="13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2" name="公式" r:id="rId5" imgW="2032000" imgH="457200" progId="Equation.3">
                    <p:embed/>
                  </p:oleObj>
                </mc:Choice>
                <mc:Fallback>
                  <p:oleObj name="公式" r:id="rId5" imgW="20320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85"/>
                          <a:ext cx="13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2"/>
            <p:cNvGraphicFramePr>
              <a:graphicFrameLocks noChangeAspect="1"/>
            </p:cNvGraphicFramePr>
            <p:nvPr/>
          </p:nvGraphicFramePr>
          <p:xfrm>
            <a:off x="4464" y="2808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3" name="公式" r:id="rId7" imgW="304800" imgH="330200" progId="Equation.3">
                    <p:embed/>
                  </p:oleObj>
                </mc:Choice>
                <mc:Fallback>
                  <p:oleObj name="公式" r:id="rId7" imgW="304800" imgH="330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08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528" y="3100"/>
              <a:ext cx="518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基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称为向量空间  的维数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并称  为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维向量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空间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．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0736" name="Object 16"/>
            <p:cNvGraphicFramePr>
              <a:graphicFrameLocks noChangeAspect="1"/>
            </p:cNvGraphicFramePr>
            <p:nvPr/>
          </p:nvGraphicFramePr>
          <p:xfrm>
            <a:off x="2544" y="3196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4" name="公式" r:id="rId9" imgW="304800" imgH="330200" progId="Equation.3">
                    <p:embed/>
                  </p:oleObj>
                </mc:Choice>
                <mc:Fallback>
                  <p:oleObj name="公式" r:id="rId9" imgW="304800" imgH="330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96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7"/>
            <p:cNvGraphicFramePr>
              <a:graphicFrameLocks noChangeAspect="1"/>
            </p:cNvGraphicFramePr>
            <p:nvPr/>
          </p:nvGraphicFramePr>
          <p:xfrm>
            <a:off x="960" y="320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5" name="公式" r:id="rId10" imgW="215900" imgH="241300" progId="Equation.3">
                    <p:embed/>
                  </p:oleObj>
                </mc:Choice>
                <mc:Fallback>
                  <p:oleObj name="公式" r:id="rId10" imgW="2159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20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18"/>
            <p:cNvGraphicFramePr>
              <a:graphicFrameLocks noChangeAspect="1"/>
            </p:cNvGraphicFramePr>
            <p:nvPr/>
          </p:nvGraphicFramePr>
          <p:xfrm>
            <a:off x="4128" y="3168"/>
            <a:ext cx="1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6" name="公式" r:id="rId12" imgW="304800" imgH="330200" progId="Equation.3">
                    <p:embed/>
                  </p:oleObj>
                </mc:Choice>
                <mc:Fallback>
                  <p:oleObj name="公式" r:id="rId12" imgW="304800" imgH="330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168"/>
                          <a:ext cx="1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9"/>
            <p:cNvGraphicFramePr>
              <a:graphicFrameLocks noChangeAspect="1"/>
            </p:cNvGraphicFramePr>
            <p:nvPr/>
          </p:nvGraphicFramePr>
          <p:xfrm>
            <a:off x="4608" y="321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7" name="公式" r:id="rId13" imgW="292100" imgH="317500" progId="Equation.3">
                    <p:embed/>
                  </p:oleObj>
                </mc:Choice>
                <mc:Fallback>
                  <p:oleObj name="公式" r:id="rId13" imgW="292100" imgH="317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1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三、向量空间的基与维数</a:t>
            </a:r>
            <a:endParaRPr lang="zh-CN" altLang="en-US"/>
          </a:p>
        </p:txBody>
      </p:sp>
      <p:grpSp>
        <p:nvGrpSpPr>
          <p:cNvPr id="30747" name="Group 27"/>
          <p:cNvGrpSpPr/>
          <p:nvPr/>
        </p:nvGrpSpPr>
        <p:grpSpPr bwMode="auto">
          <a:xfrm>
            <a:off x="914400" y="1797050"/>
            <a:ext cx="7620000" cy="1003300"/>
            <a:chOff x="576" y="1132"/>
            <a:chExt cx="4800" cy="6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576" y="1132"/>
              <a:ext cx="480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设  是向量空间，如果  个向量                     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      ，且满足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3756" y="1267"/>
            <a:ext cx="13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8" name="公式" r:id="rId15" imgW="215900" imgH="241300" progId="Equation.3">
                    <p:embed/>
                  </p:oleObj>
                </mc:Choice>
                <mc:Fallback>
                  <p:oleObj name="公式" r:id="rId15" imgW="2159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1267"/>
                          <a:ext cx="13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4704" y="1176"/>
            <a:ext cx="55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9" name="Equation" r:id="rId16" imgW="977900" imgH="419100" progId="Equation.3">
                    <p:embed/>
                  </p:oleObj>
                </mc:Choice>
                <mc:Fallback>
                  <p:oleObj name="Equation" r:id="rId16" imgW="977900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76"/>
                          <a:ext cx="55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1716" y="1238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0" name="Equation" r:id="rId18" imgW="292100" imgH="304800" progId="Equation.3">
                    <p:embed/>
                  </p:oleObj>
                </mc:Choice>
                <mc:Fallback>
                  <p:oleObj name="Equation" r:id="rId18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238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23"/>
            <p:cNvGraphicFramePr>
              <a:graphicFrameLocks noChangeAspect="1"/>
            </p:cNvGraphicFramePr>
            <p:nvPr/>
          </p:nvGraphicFramePr>
          <p:xfrm>
            <a:off x="672" y="1500"/>
            <a:ext cx="8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1" name="Equation" r:id="rId20" imgW="1473200" imgH="419100" progId="Equation.3">
                    <p:embed/>
                  </p:oleObj>
                </mc:Choice>
                <mc:Fallback>
                  <p:oleObj name="Equation" r:id="rId20" imgW="1473200" imgH="4191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00"/>
                          <a:ext cx="84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6" name="Group 16"/>
          <p:cNvGrpSpPr/>
          <p:nvPr/>
        </p:nvGrpSpPr>
        <p:grpSpPr bwMode="auto">
          <a:xfrm>
            <a:off x="1295400" y="5181600"/>
            <a:ext cx="7239000" cy="533400"/>
            <a:chOff x="816" y="3072"/>
            <a:chExt cx="4560" cy="336"/>
          </a:xfrm>
        </p:grpSpPr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816" y="3120"/>
            <a:ext cx="45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7" name="公式" r:id="rId1" imgW="7175500" imgH="457200" progId="Equation.3">
                    <p:embed/>
                  </p:oleObj>
                </mc:Choice>
                <mc:Fallback>
                  <p:oleObj name="公式" r:id="rId1" imgW="71755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20"/>
                          <a:ext cx="45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3963" y="3072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38200" y="149225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      </a:t>
            </a: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）只含有零向量的向量空间称为</a:t>
            </a:r>
            <a:r>
              <a:rPr lang="en-US" altLang="zh-CN" sz="2800" b="1"/>
              <a:t>0</a:t>
            </a:r>
            <a:r>
              <a:rPr lang="zh-CN" altLang="en-US" sz="2800" b="1"/>
              <a:t>维向量空间，因此它没有基．</a:t>
            </a:r>
            <a:endParaRPr lang="zh-CN" altLang="en-US" sz="2800" b="1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38200" y="8524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说明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pSp>
        <p:nvGrpSpPr>
          <p:cNvPr id="10271" name="Group 31"/>
          <p:cNvGrpSpPr/>
          <p:nvPr/>
        </p:nvGrpSpPr>
        <p:grpSpPr bwMode="auto">
          <a:xfrm>
            <a:off x="838200" y="4159250"/>
            <a:ext cx="7781925" cy="946150"/>
            <a:chOff x="528" y="2620"/>
            <a:chExt cx="4902" cy="596"/>
          </a:xfrm>
        </p:grpSpPr>
        <p:grpSp>
          <p:nvGrpSpPr>
            <p:cNvPr id="10259" name="Group 19"/>
            <p:cNvGrpSpPr/>
            <p:nvPr/>
          </p:nvGrpSpPr>
          <p:grpSpPr bwMode="auto">
            <a:xfrm>
              <a:off x="528" y="2620"/>
              <a:ext cx="4902" cy="596"/>
              <a:chOff x="528" y="2400"/>
              <a:chExt cx="4902" cy="596"/>
            </a:xfrm>
          </p:grpSpPr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490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2"/>
                    </a:solidFill>
                  </a:rPr>
                  <a:t>      </a:t>
                </a:r>
                <a:r>
                  <a:rPr lang="zh-CN" altLang="en-US" sz="2800" b="1"/>
                  <a:t>（</a:t>
                </a:r>
                <a:r>
                  <a:rPr lang="en-US" altLang="zh-CN" sz="2800" b="1"/>
                  <a:t>3</a:t>
                </a:r>
                <a:r>
                  <a:rPr lang="zh-CN" altLang="en-US" sz="2800" b="1"/>
                  <a:t>）若向量组                      是向量空间   的一</a:t>
                </a:r>
                <a:endParaRPr lang="zh-CN" altLang="en-US" sz="2800" b="1"/>
              </a:p>
              <a:p>
                <a:r>
                  <a:rPr lang="zh-CN" altLang="en-US" sz="2800" b="1"/>
                  <a:t>个基，则    可表示为</a:t>
                </a:r>
                <a:endParaRPr lang="zh-CN" altLang="en-US" sz="2800" b="1"/>
              </a:p>
            </p:txBody>
          </p:sp>
          <p:graphicFrame>
            <p:nvGraphicFramePr>
              <p:cNvPr id="10249" name="Object 9"/>
              <p:cNvGraphicFramePr>
                <a:graphicFrameLocks noChangeAspect="1"/>
              </p:cNvGraphicFramePr>
              <p:nvPr/>
            </p:nvGraphicFramePr>
            <p:xfrm>
              <a:off x="2440" y="2424"/>
              <a:ext cx="120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8" name="公式" r:id="rId3" imgW="1917700" imgH="457200" progId="Equation.3">
                      <p:embed/>
                    </p:oleObj>
                  </mc:Choice>
                  <mc:Fallback>
                    <p:oleObj name="公式" r:id="rId3" imgW="1917700" imgH="4572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" y="2424"/>
                            <a:ext cx="120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6" name="Object 26"/>
            <p:cNvGraphicFramePr>
              <a:graphicFrameLocks noChangeAspect="1"/>
            </p:cNvGraphicFramePr>
            <p:nvPr/>
          </p:nvGraphicFramePr>
          <p:xfrm>
            <a:off x="1536" y="29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9" name="Equation" r:id="rId5" imgW="292100" imgH="304800" progId="Equation.3">
                    <p:embed/>
                  </p:oleObj>
                </mc:Choice>
                <mc:Fallback>
                  <p:oleObj name="Equation" r:id="rId5" imgW="292100" imgH="304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27"/>
            <p:cNvGraphicFramePr>
              <a:graphicFrameLocks noChangeAspect="1"/>
            </p:cNvGraphicFramePr>
            <p:nvPr/>
          </p:nvGraphicFramePr>
          <p:xfrm>
            <a:off x="4764" y="27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0" name="Equation" r:id="rId7" imgW="292100" imgH="304800" progId="Equation.3">
                    <p:embed/>
                  </p:oleObj>
                </mc:Choice>
                <mc:Fallback>
                  <p:oleObj name="Equation" r:id="rId7" imgW="2921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7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70" name="Group 30"/>
          <p:cNvGrpSpPr/>
          <p:nvPr/>
        </p:nvGrpSpPr>
        <p:grpSpPr bwMode="auto">
          <a:xfrm>
            <a:off x="838200" y="2741613"/>
            <a:ext cx="7893050" cy="1373187"/>
            <a:chOff x="528" y="1727"/>
            <a:chExt cx="4972" cy="86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528" y="1727"/>
              <a:ext cx="497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</a:rPr>
                <a:t>      </a:t>
              </a:r>
              <a:r>
                <a:rPr lang="zh-CN" altLang="en-US" sz="2800" b="1"/>
                <a:t>（</a:t>
              </a:r>
              <a:r>
                <a:rPr lang="en-US" altLang="zh-CN" sz="2800" b="1"/>
                <a:t>2</a:t>
              </a:r>
              <a:r>
                <a:rPr lang="zh-CN" altLang="en-US" sz="2800" b="1"/>
                <a:t>）若把向量空间   看作向量组，那末   的基</a:t>
              </a:r>
              <a:endParaRPr lang="zh-CN" altLang="en-US" sz="2800" b="1"/>
            </a:p>
            <a:p>
              <a:r>
                <a:rPr lang="zh-CN" altLang="en-US" sz="2800" b="1"/>
                <a:t>就是向量组的最大无关组</a:t>
              </a:r>
              <a:r>
                <a:rPr lang="en-US" altLang="zh-CN" sz="2800" b="1"/>
                <a:t>,     </a:t>
              </a:r>
              <a:r>
                <a:rPr lang="zh-CN" altLang="en-US" sz="2800" b="1"/>
                <a:t>的维数就是向量组的</a:t>
              </a:r>
              <a:endParaRPr lang="zh-CN" altLang="en-US" sz="2800" b="1"/>
            </a:p>
            <a:p>
              <a:r>
                <a:rPr lang="zh-CN" altLang="en-US" sz="2800" b="1"/>
                <a:t>秩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10265" name="Object 25"/>
            <p:cNvGraphicFramePr>
              <a:graphicFrameLocks noChangeAspect="1"/>
            </p:cNvGraphicFramePr>
            <p:nvPr/>
          </p:nvGraphicFramePr>
          <p:xfrm>
            <a:off x="2868" y="18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1" name="Equation" r:id="rId8" imgW="292100" imgH="304800" progId="Equation.3">
                    <p:embed/>
                  </p:oleObj>
                </mc:Choice>
                <mc:Fallback>
                  <p:oleObj name="Equation" r:id="rId8" imgW="292100" imgH="304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18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28"/>
            <p:cNvGraphicFramePr>
              <a:graphicFrameLocks noChangeAspect="1"/>
            </p:cNvGraphicFramePr>
            <p:nvPr/>
          </p:nvGraphicFramePr>
          <p:xfrm>
            <a:off x="4824" y="18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2" name="Equation" r:id="rId10" imgW="292100" imgH="304800" progId="Equation.3">
                    <p:embed/>
                  </p:oleObj>
                </mc:Choice>
                <mc:Fallback>
                  <p:oleObj name="Equation" r:id="rId10" imgW="292100" imgH="30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18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9"/>
            <p:cNvGraphicFramePr>
              <a:graphicFrameLocks noChangeAspect="1"/>
            </p:cNvGraphicFramePr>
            <p:nvPr/>
          </p:nvGraphicFramePr>
          <p:xfrm>
            <a:off x="3204" y="20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3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20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838200" y="4221088"/>
            <a:ext cx="7910264" cy="1680460"/>
            <a:chOff x="838200" y="4221088"/>
            <a:chExt cx="7910264" cy="1680460"/>
          </a:xfrm>
          <a:solidFill>
            <a:srgbClr val="FFC000"/>
          </a:solidFill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838200" y="4221088"/>
              <a:ext cx="3719264" cy="16804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向量空间</a:t>
              </a:r>
              <a:endParaRPr lang="zh-CN" altLang="en-US" sz="2400" b="1" dirty="0">
                <a:solidFill>
                  <a:srgbClr val="000000"/>
                </a:solidFill>
              </a:endParaRP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向量空间的基</a:t>
              </a:r>
              <a:endParaRPr lang="zh-CN" altLang="en-US" sz="2400" b="1" dirty="0">
                <a:solidFill>
                  <a:srgbClr val="000000"/>
                </a:solidFill>
              </a:endParaRP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向量空间的维数</a:t>
              </a:r>
              <a:endParaRPr lang="zh-CN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5029200" y="4221088"/>
              <a:ext cx="3719264" cy="16804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向量组</a:t>
              </a:r>
              <a:endParaRPr lang="zh-CN" altLang="en-US" sz="2400" b="1">
                <a:solidFill>
                  <a:srgbClr val="000000"/>
                </a:solidFill>
              </a:endParaRP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向量组的最大无关组</a:t>
              </a:r>
              <a:endParaRPr lang="zh-CN" altLang="en-US" sz="2400" b="1">
                <a:solidFill>
                  <a:srgbClr val="000000"/>
                </a:solidFill>
              </a:endParaRPr>
            </a:p>
            <a:p>
              <a:pPr marL="342900" indent="-342900" algn="ctr" fontAlgn="base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向量组的秩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397541" y="4551288"/>
              <a:ext cx="596486" cy="0"/>
            </a:xfrm>
            <a:prstGeom prst="line">
              <a:avLst/>
            </a:prstGeom>
            <a:grpFill/>
            <a:ln w="762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397541" y="5105325"/>
              <a:ext cx="596486" cy="0"/>
            </a:xfrm>
            <a:prstGeom prst="line">
              <a:avLst/>
            </a:prstGeom>
            <a:grpFill/>
            <a:ln w="762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397541" y="5660950"/>
              <a:ext cx="596486" cy="0"/>
            </a:xfrm>
            <a:prstGeom prst="line">
              <a:avLst/>
            </a:prstGeom>
            <a:grpFill/>
            <a:ln w="762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维向量的全体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i="1" baseline="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的一个基，故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的维数等于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2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集合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(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0"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</a:rPr>
              <a:t>个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列向量是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的维数等于 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元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齐次线性方程组的解集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0 }</a:t>
            </a:r>
            <a:endParaRPr kumimoji="0"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齐次线性方程组的基础解系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数等于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维向量的全体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i="1" baseline="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的一个基，故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的维数等于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2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集合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(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0"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</a:rPr>
              <a:t>个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列向量是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的维数等于 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结论：若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的子空间，则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的维数不超过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的维数．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元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齐次线性方程组的解集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0 }</a:t>
            </a:r>
            <a:endParaRPr kumimoji="0"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齐次线性方程组的基础解系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的一个基，故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数等于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所生成的向量空间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线性无关，则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是向量空间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的一个基．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线性相关，则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	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endParaRPr lang="en-US" altLang="zh-CN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等价于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的最大无关组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从而   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就是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中向量的个数就是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4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35975" y="6165850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54000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38200" y="315277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说明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563813" y="4887913"/>
          <a:ext cx="407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1" imgW="4076700" imgH="431800" progId="Equation.3">
                  <p:embed/>
                </p:oleObj>
              </mc:Choice>
              <mc:Fallback>
                <p:oleObj name="Equation" r:id="rId1" imgW="4076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887913"/>
                        <a:ext cx="407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4" name="Group 26"/>
          <p:cNvGrpSpPr/>
          <p:nvPr/>
        </p:nvGrpSpPr>
        <p:grpSpPr bwMode="auto">
          <a:xfrm>
            <a:off x="1600200" y="5403850"/>
            <a:ext cx="6902450" cy="519113"/>
            <a:chOff x="1008" y="3404"/>
            <a:chExt cx="4348" cy="327"/>
          </a:xfrm>
        </p:grpSpPr>
        <p:grpSp>
          <p:nvGrpSpPr>
            <p:cNvPr id="2059" name="Group 11"/>
            <p:cNvGrpSpPr/>
            <p:nvPr/>
          </p:nvGrpSpPr>
          <p:grpSpPr bwMode="auto">
            <a:xfrm>
              <a:off x="1008" y="3404"/>
              <a:ext cx="4348" cy="327"/>
              <a:chOff x="1056" y="3072"/>
              <a:chExt cx="4348" cy="327"/>
            </a:xfrm>
          </p:grpSpPr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43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2</a:t>
                </a:r>
                <a:r>
                  <a:rPr lang="zh-CN" altLang="en-US" sz="2800" b="1"/>
                  <a:t>．   维向量的集合是一个向量空间</a:t>
                </a:r>
                <a:r>
                  <a:rPr lang="en-US" altLang="zh-CN" sz="2800" b="1"/>
                  <a:t>,</a:t>
                </a:r>
                <a:r>
                  <a:rPr lang="zh-CN" altLang="en-US" sz="2800" b="1"/>
                  <a:t>记作    </a:t>
                </a:r>
                <a:r>
                  <a:rPr lang="en-US" altLang="zh-CN" sz="2800" b="1"/>
                  <a:t>.</a:t>
                </a:r>
                <a:endParaRPr lang="en-US" altLang="zh-CN" sz="2800" b="1"/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/>
            </p:nvGraphicFramePr>
            <p:xfrm>
              <a:off x="1440" y="3168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" name="公式" r:id="rId3" imgW="241300" imgH="254000" progId="Equation.3">
                      <p:embed/>
                    </p:oleObj>
                  </mc:Choice>
                  <mc:Fallback>
                    <p:oleObj name="公式" r:id="rId3" imgW="241300" imgH="2540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168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4992" y="3420"/>
            <a:ext cx="28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Equation" r:id="rId5" imgW="457200" imgH="393700" progId="Equation.3">
                    <p:embed/>
                  </p:oleObj>
                </mc:Choice>
                <mc:Fallback>
                  <p:oleObj name="Equation" r:id="rId5" imgW="457200" imgH="393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420"/>
                          <a:ext cx="28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2563813" y="4305300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7" imgW="4622800" imgH="431800" progId="Equation.3">
                  <p:embed/>
                </p:oleObj>
              </mc:Choice>
              <mc:Fallback>
                <p:oleObj name="Equation" r:id="rId7" imgW="46228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305300"/>
                        <a:ext cx="462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一、向量空间的概念</a:t>
            </a:r>
            <a:endParaRPr lang="zh-CN" altLang="en-US"/>
          </a:p>
        </p:txBody>
      </p:sp>
      <p:grpSp>
        <p:nvGrpSpPr>
          <p:cNvPr id="2080" name="Group 32"/>
          <p:cNvGrpSpPr/>
          <p:nvPr/>
        </p:nvGrpSpPr>
        <p:grpSpPr bwMode="auto">
          <a:xfrm>
            <a:off x="809625" y="1730375"/>
            <a:ext cx="8086725" cy="1373188"/>
            <a:chOff x="510" y="1090"/>
            <a:chExt cx="5094" cy="865"/>
          </a:xfrm>
        </p:grpSpPr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10" y="1090"/>
              <a:ext cx="509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　设  为  维向量的集合，如果集合 非空，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且集合 对于加法及乘数两种运算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hlinkClick r:id="rId9" action="ppaction://hlinksldjump"/>
                </a:rPr>
                <a:t>封闭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，那么就称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  为向量空间．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081" y="118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公式" r:id="rId10" imgW="241300" imgH="254000" progId="Equation.3">
                    <p:embed/>
                  </p:oleObj>
                </mc:Choice>
                <mc:Fallback>
                  <p:oleObj name="公式" r:id="rId10" imgW="2413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118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092" y="17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7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632" y="11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1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1224" y="14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15" imgW="292100" imgH="304800" progId="Equation.3">
                    <p:embed/>
                  </p:oleObj>
                </mc:Choice>
                <mc:Fallback>
                  <p:oleObj name="Equation" r:id="rId15" imgW="292100" imgH="304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4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" name="Object 30"/>
            <p:cNvGraphicFramePr>
              <a:graphicFrameLocks noChangeAspect="1"/>
            </p:cNvGraphicFramePr>
            <p:nvPr/>
          </p:nvGraphicFramePr>
          <p:xfrm>
            <a:off x="4728" y="11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16" imgW="292100" imgH="304800" progId="Equation.3">
                    <p:embed/>
                  </p:oleObj>
                </mc:Choice>
                <mc:Fallback>
                  <p:oleObj name="Equation" r:id="rId16" imgW="292100" imgH="304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11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1" name="Group 33"/>
          <p:cNvGrpSpPr/>
          <p:nvPr/>
        </p:nvGrpSpPr>
        <p:grpSpPr bwMode="auto">
          <a:xfrm>
            <a:off x="1600200" y="3692525"/>
            <a:ext cx="6858000" cy="519113"/>
            <a:chOff x="1008" y="2326"/>
            <a:chExt cx="4320" cy="327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2326"/>
              <a:ext cx="4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1</a:t>
              </a:r>
              <a:r>
                <a:rPr lang="zh-CN" altLang="en-US" sz="2800" b="1"/>
                <a:t>．集合   对于加法及乘数两种运算封闭指</a:t>
              </a:r>
              <a:endParaRPr lang="zh-CN" altLang="en-US" sz="2800" b="1"/>
            </a:p>
          </p:txBody>
        </p:sp>
        <p:graphicFrame>
          <p:nvGraphicFramePr>
            <p:cNvPr id="2079" name="Object 31"/>
            <p:cNvGraphicFramePr>
              <a:graphicFrameLocks noChangeAspect="1"/>
            </p:cNvGraphicFramePr>
            <p:nvPr/>
          </p:nvGraphicFramePr>
          <p:xfrm>
            <a:off x="1860" y="24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17" imgW="292100" imgH="304800" progId="Equation.3">
                    <p:embed/>
                  </p:oleObj>
                </mc:Choice>
                <mc:Fallback>
                  <p:oleObj name="Equation" r:id="rId17" imgW="292100" imgH="304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动作按钮: 结束 1">
            <a:hlinkClick r:id="rId18" action="ppaction://hlinksldjump" highlightClick="1"/>
          </p:cNvPr>
          <p:cNvSpPr/>
          <p:nvPr/>
        </p:nvSpPr>
        <p:spPr>
          <a:xfrm>
            <a:off x="7505700" y="6165304"/>
            <a:ext cx="594692" cy="21602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所生成的向量空间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	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endParaRPr lang="en-US" altLang="zh-CN" b="1" i="1" baseline="-25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等价于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的最大无关组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就是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中向量的个数就是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的维数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一般来说，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的子空间．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是向量空间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的一个基，那么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}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32"/>
          <p:cNvSpPr>
            <a:spLocks noChangeAspect="1" noChangeArrowheads="1"/>
          </p:cNvSpPr>
          <p:nvPr/>
        </p:nvSpPr>
        <p:spPr bwMode="auto">
          <a:xfrm>
            <a:off x="1633538" y="1514475"/>
            <a:ext cx="5846762" cy="1482725"/>
          </a:xfrm>
          <a:prstGeom prst="parallelogram">
            <a:avLst>
              <a:gd name="adj" fmla="val 98581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649413" y="3257550"/>
            <a:ext cx="62944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{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等价于	相应的最大无关组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m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}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就是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的一个基，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的维数等于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3276600" y="19891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27653" name="Group 22"/>
          <p:cNvGrpSpPr/>
          <p:nvPr/>
        </p:nvGrpSpPr>
        <p:grpSpPr bwMode="auto">
          <a:xfrm>
            <a:off x="3908425" y="1912938"/>
            <a:ext cx="1296988" cy="719137"/>
            <a:chOff x="1655" y="2614"/>
            <a:chExt cx="817" cy="453"/>
          </a:xfrm>
        </p:grpSpPr>
        <p:sp>
          <p:nvSpPr>
            <p:cNvPr id="27658" name="Line 23"/>
            <p:cNvSpPr>
              <a:spLocks noChangeShapeType="1"/>
            </p:cNvSpPr>
            <p:nvPr/>
          </p:nvSpPr>
          <p:spPr bwMode="auto">
            <a:xfrm>
              <a:off x="1655" y="3067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9" name="Line 24"/>
            <p:cNvSpPr>
              <a:spLocks noChangeAspect="1" noChangeShapeType="1"/>
            </p:cNvSpPr>
            <p:nvPr/>
          </p:nvSpPr>
          <p:spPr bwMode="auto">
            <a:xfrm flipV="1">
              <a:off x="1656" y="2614"/>
              <a:ext cx="453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654" name="Rectangle 25"/>
          <p:cNvSpPr>
            <a:spLocks noChangeArrowheads="1"/>
          </p:cNvSpPr>
          <p:nvPr/>
        </p:nvSpPr>
        <p:spPr bwMode="auto">
          <a:xfrm>
            <a:off x="4337050" y="25003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7655" name="Rectangle 26"/>
          <p:cNvSpPr>
            <a:spLocks noChangeArrowheads="1"/>
          </p:cNvSpPr>
          <p:nvPr/>
        </p:nvSpPr>
        <p:spPr bwMode="auto">
          <a:xfrm>
            <a:off x="3879850" y="18446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 flipH="1" flipV="1">
            <a:off x="3419475" y="1700213"/>
            <a:ext cx="50482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1722438" y="620713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等价的向量组所生成的空间相等．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8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8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5" grpId="0"/>
      <p:bldP spid="158747" grpId="0" animBg="1"/>
      <p:bldP spid="1587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定义：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如果在向量空间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中取定一个基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，那么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endParaRPr lang="en-US" altLang="zh-CN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中任意一个向量可唯一表示为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…+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数组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l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称为向量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在基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...,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坐标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22888" y="4772025"/>
            <a:ext cx="214312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991225" y="4772025"/>
            <a:ext cx="214313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688138" y="4772025"/>
            <a:ext cx="214312" cy="3603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5613" y="3179763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                                 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116013" y="2752725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1" imgW="1765300" imgH="698500" progId="Equation.DSMT4">
                  <p:embed/>
                </p:oleObj>
              </mc:Choice>
              <mc:Fallback>
                <p:oleObj name="Equation" r:id="rId1" imgW="1765300" imgH="698500" progId="Equation.DSMT4">
                  <p:embed/>
                  <p:pic>
                    <p:nvPicPr>
                      <p:cNvPr id="0" name="图片 47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52725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2254250" y="4303713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3" imgW="1422400" imgH="698500" progId="Equation.DSMT4">
                  <p:embed/>
                </p:oleObj>
              </mc:Choice>
              <mc:Fallback>
                <p:oleObj name="Equation" r:id="rId3" imgW="1422400" imgH="698500" progId="Equation.DSMT4">
                  <p:embed/>
                  <p:pic>
                    <p:nvPicPr>
                      <p:cNvPr id="0" name="图片 47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303713"/>
                        <a:ext cx="28432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5091113" y="478790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5" imgW="1054100" imgH="228600" progId="Equation.DSMT4">
                  <p:embed/>
                </p:oleObj>
              </mc:Choice>
              <mc:Fallback>
                <p:oleObj name="Equation" r:id="rId5" imgW="1054100" imgH="228600" progId="Equation.DSMT4">
                  <p:embed/>
                  <p:pic>
                    <p:nvPicPr>
                      <p:cNvPr id="0" name="图片 47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787900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243013" y="4303713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7" imgW="508000" imgH="698500" progId="Equation.DSMT4">
                  <p:embed/>
                </p:oleObj>
              </mc:Choice>
              <mc:Fallback>
                <p:oleObj name="Equation" r:id="rId7" imgW="508000" imgH="698500" progId="Equation.DSMT4">
                  <p:embed/>
                  <p:pic>
                    <p:nvPicPr>
                      <p:cNvPr id="0" name="图片 47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303713"/>
                        <a:ext cx="10144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55613" y="47482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那么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425950" y="5564188"/>
            <a:ext cx="374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在基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中的坐标 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708400" y="2817813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4168775" y="2817813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5348288" y="5246688"/>
            <a:ext cx="1800225" cy="71437"/>
            <a:chOff x="1791" y="3394"/>
            <a:chExt cx="1633" cy="45"/>
          </a:xfrm>
        </p:grpSpPr>
        <p:sp>
          <p:nvSpPr>
            <p:cNvPr id="1044" name="Line 16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5" name="Line 17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5435600" y="5276850"/>
            <a:ext cx="1441450" cy="331788"/>
            <a:chOff x="3424" y="2024"/>
            <a:chExt cx="908" cy="209"/>
          </a:xfrm>
        </p:grpSpPr>
        <p:sp>
          <p:nvSpPr>
            <p:cNvPr id="1041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2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/>
      <p:bldP spid="139275" grpId="0"/>
      <p:bldP spid="139276" grpId="0"/>
      <p:bldP spid="139277" grpId="0" animBg="1"/>
      <p:bldP spid="1392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36563" y="5589588"/>
            <a:ext cx="822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阶单位矩阵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的列向量叫做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维单位坐标向量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阶单位矩阵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的列向量组称为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自然基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309813" y="442913"/>
          <a:ext cx="44942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1" imgW="2247900" imgH="1155700" progId="Equation.DSMT4">
                  <p:embed/>
                </p:oleObj>
              </mc:Choice>
              <mc:Fallback>
                <p:oleObj name="Equation" r:id="rId1" imgW="2247900" imgH="1155700" progId="Equation.DSMT4">
                  <p:embed/>
                  <p:pic>
                    <p:nvPicPr>
                      <p:cNvPr id="0" name="图片 48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42913"/>
                        <a:ext cx="4494212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1179513" y="444500"/>
          <a:ext cx="114141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3" imgW="571500" imgH="1167765" progId="Equation.DSMT4">
                  <p:embed/>
                </p:oleObj>
              </mc:Choice>
              <mc:Fallback>
                <p:oleObj name="Equation" r:id="rId3" imgW="571500" imgH="1167765" progId="Equation.DSMT4">
                  <p:embed/>
                  <p:pic>
                    <p:nvPicPr>
                      <p:cNvPr id="0" name="图片 48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44500"/>
                        <a:ext cx="1141412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3019425" y="3133725"/>
          <a:ext cx="30734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5" imgW="1536700" imgH="1155700" progId="Equation.DSMT4">
                  <p:embed/>
                </p:oleObj>
              </mc:Choice>
              <mc:Fallback>
                <p:oleObj name="Equation" r:id="rId5" imgW="1536700" imgH="1155700" progId="Equation.DSMT4">
                  <p:embed/>
                  <p:pic>
                    <p:nvPicPr>
                      <p:cNvPr id="0" name="图片 48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133725"/>
                        <a:ext cx="30734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132138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41402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H="1">
            <a:off x="4940300" y="2771775"/>
            <a:ext cx="207963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5867400" y="2771775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851275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284663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716463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148263" y="3213100"/>
            <a:ext cx="360362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695950" y="3213100"/>
            <a:ext cx="215900" cy="216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030538" y="4076700"/>
            <a:ext cx="6477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4" grpId="0" animBg="1"/>
      <p:bldP spid="141325" grpId="0" animBg="1"/>
      <p:bldP spid="141326" grpId="0" animBg="1"/>
      <p:bldP spid="1413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55613" y="1019175"/>
            <a:ext cx="82311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上三角形矩阵                                                的列向量组也是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b="1" baseline="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en-US" altLang="zh-CN" b="1" i="1" baseline="30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的一个基，那么 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411413" y="592138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1" imgW="1765300" imgH="698500" progId="Equation.DSMT4">
                  <p:embed/>
                </p:oleObj>
              </mc:Choice>
              <mc:Fallback>
                <p:oleObj name="Equation" r:id="rId1" imgW="1765300" imgH="698500" progId="Equation.DSMT4">
                  <p:embed/>
                  <p:pic>
                    <p:nvPicPr>
                      <p:cNvPr id="0" name="图片 49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92138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352550" y="2590800"/>
          <a:ext cx="6435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3" imgW="3213100" imgH="698500" progId="Equation.DSMT4">
                  <p:embed/>
                </p:oleObj>
              </mc:Choice>
              <mc:Fallback>
                <p:oleObj name="Equation" r:id="rId3" imgW="3213100" imgH="698500" progId="Equation.DSMT4">
                  <p:embed/>
                  <p:pic>
                    <p:nvPicPr>
                      <p:cNvPr id="0" name="图片 49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590800"/>
                        <a:ext cx="643572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4189413"/>
            <a:ext cx="8229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结论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同一个向量在不同基中的坐标是不同的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003800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464175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7" grpId="0" build="p"/>
      <p:bldP spid="143368" grpId="0" animBg="1"/>
      <p:bldP spid="1433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026"/>
          <p:cNvGraphicFramePr>
            <a:graphicFrameLocks noChangeAspect="1"/>
          </p:cNvGraphicFramePr>
          <p:nvPr/>
        </p:nvGraphicFramePr>
        <p:xfrm>
          <a:off x="1676400" y="1447800"/>
          <a:ext cx="497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1" imgW="4978400" imgH="1511300" progId="Equation.3">
                  <p:embed/>
                </p:oleObj>
              </mc:Choice>
              <mc:Fallback>
                <p:oleObj name="Equation" r:id="rId1" imgW="4978400" imgH="1511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97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027"/>
          <p:cNvGraphicFramePr>
            <a:graphicFrameLocks noChangeAspect="1"/>
          </p:cNvGraphicFramePr>
          <p:nvPr/>
        </p:nvGraphicFramePr>
        <p:xfrm>
          <a:off x="1676400" y="3213100"/>
          <a:ext cx="349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3" imgW="3492500" imgH="1511300" progId="Equation.3">
                  <p:embed/>
                </p:oleObj>
              </mc:Choice>
              <mc:Fallback>
                <p:oleObj name="Equation" r:id="rId3" imgW="3492500" imgH="151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13100"/>
                        <a:ext cx="349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28"/>
          <p:cNvGraphicFramePr>
            <a:graphicFrameLocks noChangeAspect="1"/>
          </p:cNvGraphicFramePr>
          <p:nvPr/>
        </p:nvGraphicFramePr>
        <p:xfrm>
          <a:off x="1016000" y="4800600"/>
          <a:ext cx="751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5" imgW="7518400" imgH="990600" progId="Equation.3">
                  <p:embed/>
                </p:oleObj>
              </mc:Choice>
              <mc:Fallback>
                <p:oleObj name="Equation" r:id="rId5" imgW="7518400" imgH="990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800600"/>
                        <a:ext cx="7518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029"/>
          <p:cNvGraphicFramePr>
            <a:graphicFrameLocks noChangeAspect="1"/>
          </p:cNvGraphicFramePr>
          <p:nvPr/>
        </p:nvGraphicFramePr>
        <p:xfrm>
          <a:off x="1003300" y="9144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7" imgW="1879600" imgH="393700" progId="Equation.3">
                  <p:embed/>
                </p:oleObj>
              </mc:Choice>
              <mc:Fallback>
                <p:oleObj name="Equation" r:id="rId7" imgW="1879600" imgH="3937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914400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5613" y="1008063"/>
            <a:ext cx="82311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设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验证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的一个基，并求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在这个基中的坐标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462088" y="577850"/>
          <a:ext cx="707548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1" imgW="3530600" imgH="698500" progId="Equation.DSMT4">
                  <p:embed/>
                </p:oleObj>
              </mc:Choice>
              <mc:Fallback>
                <p:oleObj name="Equation" r:id="rId1" imgW="3530600" imgH="698500" progId="Equation.DSMT4">
                  <p:embed/>
                  <p:pic>
                    <p:nvPicPr>
                      <p:cNvPr id="0" name="图片 501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77850"/>
                        <a:ext cx="707548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55613" y="2781300"/>
            <a:ext cx="823118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的一个基        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3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在这个基中的坐标          用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          时，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列向量组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列向量组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有相同的线性关系．（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P. 94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为此，考虑把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 = 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化为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行最简形矩阵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4198938" y="3443288"/>
            <a:ext cx="503237" cy="360362"/>
          </a:xfrm>
          <a:prstGeom prst="leftRightArrow">
            <a:avLst>
              <a:gd name="adj1" fmla="val 50000"/>
              <a:gd name="adj2" fmla="val 27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4298950" y="4086225"/>
            <a:ext cx="503238" cy="360363"/>
          </a:xfrm>
          <a:prstGeom prst="leftRightArrow">
            <a:avLst>
              <a:gd name="adj1" fmla="val 50000"/>
              <a:gd name="adj2" fmla="val 27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287463" y="4594225"/>
          <a:ext cx="788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3" imgW="393065" imgH="266700" progId="Equation.DSMT4">
                  <p:embed/>
                </p:oleObj>
              </mc:Choice>
              <mc:Fallback>
                <p:oleObj name="Equation" r:id="rId3" imgW="393065" imgH="266700" progId="Equation.DSMT4">
                  <p:embed/>
                  <p:pic>
                    <p:nvPicPr>
                      <p:cNvPr id="0" name="图片 501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594225"/>
                        <a:ext cx="788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nimBg="1"/>
      <p:bldP spid="1423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009650" y="863600"/>
          <a:ext cx="7442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1" imgW="7442200" imgH="990600" progId="Equation.3">
                  <p:embed/>
                </p:oleObj>
              </mc:Choice>
              <mc:Fallback>
                <p:oleObj name="Equation" r:id="rId1" imgW="7442200" imgH="990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863600"/>
                        <a:ext cx="7442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00200" y="2235200"/>
          <a:ext cx="510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3" imgW="5105400" imgH="977900" progId="Equation.3">
                  <p:embed/>
                </p:oleObj>
              </mc:Choice>
              <mc:Fallback>
                <p:oleObj name="Equation" r:id="rId3" imgW="51054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35200"/>
                        <a:ext cx="510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676400" y="3429000"/>
          <a:ext cx="4660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5" imgW="4660900" imgH="2057400" progId="Equation.3">
                  <p:embed/>
                </p:oleObj>
              </mc:Choice>
              <mc:Fallback>
                <p:oleObj name="Equation" r:id="rId5" imgW="4660900" imgH="205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4660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600200" y="5562600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7" imgW="2032000" imgH="393700" progId="Equation.3">
                  <p:embed/>
                </p:oleObj>
              </mc:Choice>
              <mc:Fallback>
                <p:oleObj name="Equation" r:id="rId7" imgW="20320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203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14400" y="9144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1" imgW="7696200" imgH="1549400" progId="Equation.3">
                  <p:embed/>
                </p:oleObj>
              </mc:Choice>
              <mc:Fallback>
                <p:oleObj name="Equation" r:id="rId1" imgW="76962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76400" y="2514600"/>
          <a:ext cx="494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3" imgW="4940300" imgH="1511300" progId="Equation.3">
                  <p:embed/>
                </p:oleObj>
              </mc:Choice>
              <mc:Fallback>
                <p:oleObj name="Equation" r:id="rId3" imgW="49403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4940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121150" y="4356100"/>
          <a:ext cx="3390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5" imgW="3390900" imgH="1511300" progId="Equation.3">
                  <p:embed/>
                </p:oleObj>
              </mc:Choice>
              <mc:Fallback>
                <p:oleObj name="Equation" r:id="rId5" imgW="3390900" imgH="151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356100"/>
                        <a:ext cx="3390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4" name="Group 16"/>
          <p:cNvGrpSpPr/>
          <p:nvPr/>
        </p:nvGrpSpPr>
        <p:grpSpPr bwMode="auto">
          <a:xfrm>
            <a:off x="1708150" y="4495800"/>
            <a:ext cx="2044700" cy="1104900"/>
            <a:chOff x="1076" y="2832"/>
            <a:chExt cx="1288" cy="696"/>
          </a:xfrm>
        </p:grpSpPr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1076" y="2832"/>
            <a:ext cx="12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Equation" r:id="rId7" imgW="2044700" imgH="838200" progId="Equation.3">
                    <p:embed/>
                  </p:oleObj>
                </mc:Choice>
                <mc:Fallback>
                  <p:oleObj name="Equation" r:id="rId7" imgW="2044700" imgH="838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832"/>
                          <a:ext cx="12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5"/>
            <p:cNvGraphicFramePr>
              <a:graphicFrameLocks noChangeAspect="1"/>
            </p:cNvGraphicFramePr>
            <p:nvPr/>
          </p:nvGraphicFramePr>
          <p:xfrm>
            <a:off x="1536" y="316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9" name="Equation" r:id="rId9" imgW="317500" imgH="571500" progId="Equation.3">
                    <p:embed/>
                  </p:oleObj>
                </mc:Choice>
                <mc:Fallback>
                  <p:oleObj name="Equation" r:id="rId9" imgW="317500" imgH="571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089400" y="3581400"/>
          <a:ext cx="3454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1" imgW="3454400" imgH="1511300" progId="Equation.3">
                  <p:embed/>
                </p:oleObj>
              </mc:Choice>
              <mc:Fallback>
                <p:oleObj name="Equation" r:id="rId1" imgW="34544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581400"/>
                        <a:ext cx="3454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3" name="Group 13"/>
          <p:cNvGrpSpPr/>
          <p:nvPr/>
        </p:nvGrpSpPr>
        <p:grpSpPr bwMode="auto">
          <a:xfrm>
            <a:off x="1708150" y="1079500"/>
            <a:ext cx="5803900" cy="1511300"/>
            <a:chOff x="1076" y="480"/>
            <a:chExt cx="3656" cy="952"/>
          </a:xfrm>
        </p:grpSpPr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2596" y="480"/>
            <a:ext cx="213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" name="Equation" r:id="rId3" imgW="3390900" imgH="1511300" progId="Equation.3">
                    <p:embed/>
                  </p:oleObj>
                </mc:Choice>
                <mc:Fallback>
                  <p:oleObj name="Equation" r:id="rId3" imgW="3390900" imgH="151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480"/>
                          <a:ext cx="213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70" name="Group 10"/>
            <p:cNvGrpSpPr/>
            <p:nvPr/>
          </p:nvGrpSpPr>
          <p:grpSpPr bwMode="auto">
            <a:xfrm>
              <a:off x="1076" y="568"/>
              <a:ext cx="1288" cy="696"/>
              <a:chOff x="1076" y="2832"/>
              <a:chExt cx="1288" cy="696"/>
            </a:xfrm>
          </p:grpSpPr>
          <p:graphicFrame>
            <p:nvGraphicFramePr>
              <p:cNvPr id="40971" name="Object 11"/>
              <p:cNvGraphicFramePr>
                <a:graphicFrameLocks noChangeAspect="1"/>
              </p:cNvGraphicFramePr>
              <p:nvPr/>
            </p:nvGraphicFramePr>
            <p:xfrm>
              <a:off x="1076" y="2832"/>
              <a:ext cx="1288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4" name="Equation" r:id="rId5" imgW="2044700" imgH="838200" progId="Equation.3">
                      <p:embed/>
                    </p:oleObj>
                  </mc:Choice>
                  <mc:Fallback>
                    <p:oleObj name="Equation" r:id="rId5" imgW="2044700" imgH="838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6" y="2832"/>
                            <a:ext cx="1288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2" name="Object 12"/>
              <p:cNvGraphicFramePr>
                <a:graphicFrameLocks noChangeAspect="1"/>
              </p:cNvGraphicFramePr>
              <p:nvPr/>
            </p:nvGraphicFramePr>
            <p:xfrm>
              <a:off x="1536" y="31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5" name="Equation" r:id="rId7" imgW="317500" imgH="571500" progId="Equation.3">
                      <p:embed/>
                    </p:oleObj>
                  </mc:Choice>
                  <mc:Fallback>
                    <p:oleObj name="Equation" r:id="rId7" imgW="317500" imgH="5715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1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975" name="Group 15"/>
          <p:cNvGrpSpPr/>
          <p:nvPr/>
        </p:nvGrpSpPr>
        <p:grpSpPr bwMode="auto">
          <a:xfrm>
            <a:off x="2184400" y="3670300"/>
            <a:ext cx="1066800" cy="977900"/>
            <a:chOff x="1376" y="2160"/>
            <a:chExt cx="672" cy="616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376" y="2160"/>
            <a:ext cx="67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6" name="Equation" r:id="rId9" imgW="1066800" imgH="977900" progId="Equation.3">
                    <p:embed/>
                  </p:oleObj>
                </mc:Choice>
                <mc:Fallback>
                  <p:oleObj name="Equation" r:id="rId9" imgW="1066800" imgH="977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160"/>
                          <a:ext cx="67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14"/>
            <p:cNvGraphicFramePr>
              <a:graphicFrameLocks noChangeAspect="1"/>
            </p:cNvGraphicFramePr>
            <p:nvPr/>
          </p:nvGraphicFramePr>
          <p:xfrm>
            <a:off x="1548" y="226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7" name="Equation" r:id="rId11" imgW="317500" imgH="571500" progId="Equation.3">
                    <p:embed/>
                  </p:oleObj>
                </mc:Choice>
                <mc:Fallback>
                  <p:oleObj name="Equation" r:id="rId11" imgW="317500" imgH="571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226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封闭的概念</a:t>
            </a:r>
            <a:endParaRPr lang="zh-CN" altLang="en-US"/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31956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所谓</a:t>
            </a:r>
            <a:r>
              <a:rPr kumimoji="1" lang="zh-CN" altLang="en-US">
                <a:solidFill>
                  <a:srgbClr val="FF0000"/>
                </a:solidFill>
              </a:rPr>
              <a:t>封闭</a:t>
            </a:r>
            <a:r>
              <a:rPr kumimoji="1" lang="zh-CN" altLang="en-US"/>
              <a:t>，是指集合中任意两个元素作某一运算得到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/>
              <a:t>的结果仍属于该集合．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例：</a:t>
            </a:r>
            <a:r>
              <a:rPr kumimoji="1" lang="zh-CN" altLang="en-US"/>
              <a:t>试讨论下列数集对四则运算是否封闭？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/>
              <a:t>整数集 </a:t>
            </a:r>
            <a:r>
              <a:rPr kumimoji="1" lang="en-US" altLang="zh-CN" i="1"/>
              <a:t>Z</a:t>
            </a:r>
            <a:endParaRPr kumimoji="1" lang="en-US" altLang="zh-CN" i="1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/>
              <a:t>有理数集 </a:t>
            </a:r>
            <a:r>
              <a:rPr kumimoji="1" lang="en-US" altLang="zh-CN" i="1"/>
              <a:t>Q</a:t>
            </a:r>
            <a:endParaRPr kumimoji="1" lang="en-US" altLang="zh-CN" i="1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/>
              <a:t>实数集 </a:t>
            </a:r>
            <a:r>
              <a:rPr kumimoji="1" lang="en-US" altLang="zh-CN" i="1"/>
              <a:t>R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" name="动作按钮: 开始 1">
            <a:hlinkClick r:id="rId1" action="ppaction://hlinksldjump" highlightClick="1"/>
          </p:cNvPr>
          <p:cNvSpPr/>
          <p:nvPr/>
        </p:nvSpPr>
        <p:spPr>
          <a:xfrm>
            <a:off x="7668344" y="6237312"/>
            <a:ext cx="648072" cy="21602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025900" y="3060700"/>
          <a:ext cx="2908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1" imgW="2908300" imgH="2578100" progId="Equation.3">
                  <p:embed/>
                </p:oleObj>
              </mc:Choice>
              <mc:Fallback>
                <p:oleObj name="Equation" r:id="rId1" imgW="2908300" imgH="2578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60700"/>
                        <a:ext cx="29083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9" name="Group 27"/>
          <p:cNvGrpSpPr/>
          <p:nvPr/>
        </p:nvGrpSpPr>
        <p:grpSpPr bwMode="auto">
          <a:xfrm>
            <a:off x="2120900" y="3759200"/>
            <a:ext cx="1282700" cy="1041400"/>
            <a:chOff x="1336" y="2368"/>
            <a:chExt cx="808" cy="656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1336" y="2368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Equation" r:id="rId3" imgW="1282700" imgH="419100" progId="Equation.3">
                    <p:embed/>
                  </p:oleObj>
                </mc:Choice>
                <mc:Fallback>
                  <p:oleObj name="Equation" r:id="rId3" imgW="12827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368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1432" y="2752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5" imgW="837565" imgH="431800" progId="Equation.3">
                    <p:embed/>
                  </p:oleObj>
                </mc:Choice>
                <mc:Fallback>
                  <p:oleObj name="Equation" r:id="rId5" imgW="837565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2752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5"/>
            <p:cNvGraphicFramePr>
              <a:graphicFrameLocks noChangeAspect="1"/>
            </p:cNvGraphicFramePr>
            <p:nvPr/>
          </p:nvGraphicFramePr>
          <p:xfrm>
            <a:off x="1632" y="2472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Equation" r:id="rId7" imgW="317500" imgH="571500" progId="Equation.3">
                    <p:embed/>
                  </p:oleObj>
                </mc:Choice>
                <mc:Fallback>
                  <p:oleObj name="Equation" r:id="rId7" imgW="317500" imgH="571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72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4" name="Group 32"/>
          <p:cNvGrpSpPr/>
          <p:nvPr/>
        </p:nvGrpSpPr>
        <p:grpSpPr bwMode="auto">
          <a:xfrm>
            <a:off x="2184400" y="1079500"/>
            <a:ext cx="5359400" cy="1511300"/>
            <a:chOff x="1376" y="480"/>
            <a:chExt cx="3376" cy="952"/>
          </a:xfrm>
        </p:grpSpPr>
        <p:graphicFrame>
          <p:nvGraphicFramePr>
            <p:cNvPr id="13340" name="Object 28"/>
            <p:cNvGraphicFramePr>
              <a:graphicFrameLocks noChangeAspect="1"/>
            </p:cNvGraphicFramePr>
            <p:nvPr/>
          </p:nvGraphicFramePr>
          <p:xfrm>
            <a:off x="2576" y="480"/>
            <a:ext cx="217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Equation" r:id="rId9" imgW="3454400" imgH="1511300" progId="Equation.3">
                    <p:embed/>
                  </p:oleObj>
                </mc:Choice>
                <mc:Fallback>
                  <p:oleObj name="Equation" r:id="rId9" imgW="3454400" imgH="1511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480"/>
                          <a:ext cx="217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1" name="Group 29"/>
            <p:cNvGrpSpPr/>
            <p:nvPr/>
          </p:nvGrpSpPr>
          <p:grpSpPr bwMode="auto">
            <a:xfrm>
              <a:off x="1376" y="536"/>
              <a:ext cx="672" cy="616"/>
              <a:chOff x="1376" y="2160"/>
              <a:chExt cx="672" cy="616"/>
            </a:xfrm>
          </p:grpSpPr>
          <p:graphicFrame>
            <p:nvGraphicFramePr>
              <p:cNvPr id="13342" name="Object 30"/>
              <p:cNvGraphicFramePr>
                <a:graphicFrameLocks noChangeAspect="1"/>
              </p:cNvGraphicFramePr>
              <p:nvPr/>
            </p:nvGraphicFramePr>
            <p:xfrm>
              <a:off x="1376" y="2160"/>
              <a:ext cx="672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2" name="Equation" r:id="rId11" imgW="1066800" imgH="977900" progId="Equation.3">
                      <p:embed/>
                    </p:oleObj>
                  </mc:Choice>
                  <mc:Fallback>
                    <p:oleObj name="Equation" r:id="rId11" imgW="1066800" imgH="9779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6" y="2160"/>
                            <a:ext cx="672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3" name="Object 31"/>
              <p:cNvGraphicFramePr>
                <a:graphicFrameLocks noChangeAspect="1"/>
              </p:cNvGraphicFramePr>
              <p:nvPr/>
            </p:nvGraphicFramePr>
            <p:xfrm>
              <a:off x="1548" y="22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3" name="Equation" r:id="rId13" imgW="317500" imgH="571500" progId="Equation.3">
                      <p:embed/>
                    </p:oleObj>
                  </mc:Choice>
                  <mc:Fallback>
                    <p:oleObj name="Equation" r:id="rId13" imgW="317500" imgH="5715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2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4073525" y="3475038"/>
          <a:ext cx="29337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2" name="Equation" r:id="rId1" imgW="2933700" imgH="2578100" progId="Equation.3">
                  <p:embed/>
                </p:oleObj>
              </mc:Choice>
              <mc:Fallback>
                <p:oleObj name="Equation" r:id="rId1" imgW="2933700" imgH="257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475038"/>
                        <a:ext cx="29337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2" name="Group 18"/>
          <p:cNvGrpSpPr/>
          <p:nvPr/>
        </p:nvGrpSpPr>
        <p:grpSpPr bwMode="auto">
          <a:xfrm>
            <a:off x="2120900" y="622300"/>
            <a:ext cx="4813300" cy="2578100"/>
            <a:chOff x="1336" y="392"/>
            <a:chExt cx="3032" cy="1624"/>
          </a:xfrm>
        </p:grpSpPr>
        <p:graphicFrame>
          <p:nvGraphicFramePr>
            <p:cNvPr id="41996" name="Object 12"/>
            <p:cNvGraphicFramePr>
              <a:graphicFrameLocks noChangeAspect="1"/>
            </p:cNvGraphicFramePr>
            <p:nvPr/>
          </p:nvGraphicFramePr>
          <p:xfrm>
            <a:off x="2536" y="392"/>
            <a:ext cx="1832" cy="1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3" name="Equation" r:id="rId3" imgW="2908300" imgH="2578100" progId="Equation.3">
                    <p:embed/>
                  </p:oleObj>
                </mc:Choice>
                <mc:Fallback>
                  <p:oleObj name="Equation" r:id="rId3" imgW="2908300" imgH="2578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92"/>
                          <a:ext cx="1832" cy="1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1336" y="832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4" name="Equation" r:id="rId5" imgW="1282700" imgH="419100" progId="Equation.3">
                    <p:embed/>
                  </p:oleObj>
                </mc:Choice>
                <mc:Fallback>
                  <p:oleObj name="Equation" r:id="rId5" imgW="12827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832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1432" y="1216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5" name="Equation" r:id="rId7" imgW="837565" imgH="431800" progId="Equation.3">
                    <p:embed/>
                  </p:oleObj>
                </mc:Choice>
                <mc:Fallback>
                  <p:oleObj name="Equation" r:id="rId7" imgW="837565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216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6"/>
            <p:cNvGraphicFramePr>
              <a:graphicFrameLocks noChangeAspect="1"/>
            </p:cNvGraphicFramePr>
            <p:nvPr/>
          </p:nvGraphicFramePr>
          <p:xfrm>
            <a:off x="1632" y="93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6" name="Equation" r:id="rId9" imgW="317500" imgH="571500" progId="Equation.3">
                    <p:embed/>
                  </p:oleObj>
                </mc:Choice>
                <mc:Fallback>
                  <p:oleObj name="Equation" r:id="rId9" imgW="3175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3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3" name="Group 19"/>
          <p:cNvGrpSpPr/>
          <p:nvPr/>
        </p:nvGrpSpPr>
        <p:grpSpPr bwMode="auto">
          <a:xfrm>
            <a:off x="2270125" y="4179888"/>
            <a:ext cx="958850" cy="1047750"/>
            <a:chOff x="1430" y="2633"/>
            <a:chExt cx="604" cy="660"/>
          </a:xfrm>
        </p:grpSpPr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1482" y="2633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7" name="Equation" r:id="rId11" imgW="876300" imgH="431800" progId="Equation.3">
                    <p:embed/>
                  </p:oleObj>
                </mc:Choice>
                <mc:Fallback>
                  <p:oleObj name="Equation" r:id="rId11" imgW="8763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2633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1430" y="3021"/>
            <a:ext cx="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8" name="Equation" r:id="rId13" imgW="901065" imgH="431800" progId="Equation.3">
                    <p:embed/>
                  </p:oleObj>
                </mc:Choice>
                <mc:Fallback>
                  <p:oleObj name="Equation" r:id="rId13" imgW="901065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021"/>
                          <a:ext cx="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1660" y="273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9" name="Equation" r:id="rId15" imgW="317500" imgH="571500" progId="Equation.3">
                    <p:embed/>
                  </p:oleObj>
                </mc:Choice>
                <mc:Fallback>
                  <p:oleObj name="Equation" r:id="rId15" imgW="317500" imgH="571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73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676400" y="3251200"/>
          <a:ext cx="641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1" imgW="6413500" imgH="482600" progId="Equation.3">
                  <p:embed/>
                </p:oleObj>
              </mc:Choice>
              <mc:Fallback>
                <p:oleObj name="Equation" r:id="rId1" imgW="6413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51200"/>
                        <a:ext cx="641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362200" y="3657600"/>
          <a:ext cx="43815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4381500" imgH="2578100" progId="Equation.3">
                  <p:embed/>
                </p:oleObj>
              </mc:Choice>
              <mc:Fallback>
                <p:oleObj name="Equation" r:id="rId3" imgW="43815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43815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209800" y="800100"/>
          <a:ext cx="5105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5105400" imgH="2578100" progId="Equation.3">
                  <p:embed/>
                </p:oleObj>
              </mc:Choice>
              <mc:Fallback>
                <p:oleObj name="Equation" r:id="rId5" imgW="5105400" imgH="2578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00100"/>
                        <a:ext cx="51054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476750" y="933450"/>
            <a:ext cx="1371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中取定一个基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，再取一个新基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① 求用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的表示式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（基变换公式）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② 求向量在两个基中的坐标之间的关系式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（坐标变换公式）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55613" y="2781300"/>
            <a:ext cx="823118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分析：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求解矩阵方程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25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，且                                                              ，求解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25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矩阵方程                          ．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2797175" y="3933825"/>
          <a:ext cx="46323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" imgW="2311400" imgH="711200" progId="Equation.DSMT4">
                  <p:embed/>
                </p:oleObj>
              </mc:Choice>
              <mc:Fallback>
                <p:oleObj name="Equation" r:id="rId1" imgW="2311400" imgH="711200" progId="Equation.DSMT4">
                  <p:embed/>
                  <p:pic>
                    <p:nvPicPr>
                      <p:cNvPr id="0" name="图片 512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933825"/>
                        <a:ext cx="46323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2268538" y="5073650"/>
          <a:ext cx="19097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3" imgW="951865" imgH="711200" progId="Equation.DSMT4">
                  <p:embed/>
                </p:oleObj>
              </mc:Choice>
              <mc:Fallback>
                <p:oleObj name="Equation" r:id="rId3" imgW="951865" imgH="711200" progId="Equation.DSMT4">
                  <p:embed/>
                  <p:pic>
                    <p:nvPicPr>
                      <p:cNvPr id="0" name="图片 512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73650"/>
                        <a:ext cx="190976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>
            <a:spLocks noChangeArrowheads="1"/>
          </p:cNvSpPr>
          <p:nvPr/>
        </p:nvSpPr>
        <p:spPr bwMode="auto">
          <a:xfrm>
            <a:off x="755650" y="404813"/>
            <a:ext cx="82311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在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中取定一个基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，再取一个新基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，</a:t>
            </a:r>
            <a:endParaRPr lang="zh-CN" altLang="en-US" b="1" dirty="0">
              <a:solidFill>
                <a:srgbClr val="000000"/>
              </a:solidFill>
              <a:ea typeface="楷体_GB2312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设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= (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．</a:t>
            </a:r>
            <a:endParaRPr lang="zh-CN" altLang="en-US" b="1" dirty="0">
              <a:solidFill>
                <a:srgbClr val="000000"/>
              </a:solidFill>
              <a:ea typeface="楷体_GB2312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① 求用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表示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的表示式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Times New Roman" panose="02020603050405020304" pitchFamily="18" charset="0"/>
              </a:rPr>
              <a:t>（基变换公式）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000000"/>
              </a:solidFill>
              <a:ea typeface="楷体_GB2312" pitchFamily="49" charset="-122"/>
              <a:sym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pitchFamily="18" charset="0"/>
              </a:rPr>
              <a:t>② 求向量在两个基中的坐标之间的关系式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Times New Roman" panose="02020603050405020304" pitchFamily="18" charset="0"/>
              </a:rPr>
              <a:t>（坐标变换公式）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.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2969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2015"/>
            <a:ext cx="8620571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37" y="3933387"/>
            <a:ext cx="7322851" cy="57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41" y="4677744"/>
            <a:ext cx="6159022" cy="105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4" y="5723346"/>
            <a:ext cx="7518539" cy="65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4" y="836711"/>
            <a:ext cx="8573039" cy="193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2" y="3000490"/>
            <a:ext cx="7416561" cy="14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0" y="4608188"/>
            <a:ext cx="5861420" cy="148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6" y="6092384"/>
            <a:ext cx="5196984" cy="3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6"/>
          <p:cNvSpPr>
            <a:spLocks noGrp="1"/>
          </p:cNvSpPr>
          <p:nvPr>
            <p:ph idx="4294967295"/>
          </p:nvPr>
        </p:nvSpPr>
        <p:spPr bwMode="auto">
          <a:xfrm>
            <a:off x="1096963" y="404813"/>
            <a:ext cx="8047037" cy="577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9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r>
              <a:rPr lang="zh-CN" altLang="en-US" sz="2400" dirty="0"/>
              <a:t>设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的两个基</a:t>
            </a:r>
            <a:r>
              <a:rPr lang="en-US" altLang="zh-CN" sz="24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II</a:t>
            </a:r>
            <a:r>
              <a:rPr lang="zh-CN" altLang="en-US" sz="2400" dirty="0"/>
              <a:t>为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）求由基</a:t>
            </a:r>
            <a:r>
              <a:rPr lang="en-US" altLang="zh-CN" sz="2400" dirty="0"/>
              <a:t>I</a:t>
            </a:r>
            <a:r>
              <a:rPr lang="zh-CN" altLang="en-US" sz="2400" dirty="0"/>
              <a:t>到基</a:t>
            </a:r>
            <a:r>
              <a:rPr lang="en-US" altLang="zh-CN" sz="2400" dirty="0"/>
              <a:t>II</a:t>
            </a:r>
            <a:r>
              <a:rPr lang="zh-CN" altLang="en-US" sz="2400" dirty="0"/>
              <a:t>的过渡矩阵；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）设向量</a:t>
            </a:r>
            <a:r>
              <a:rPr lang="en-US" altLang="zh-CN" sz="2400" dirty="0"/>
              <a:t>c</a:t>
            </a:r>
            <a:r>
              <a:rPr lang="zh-CN" altLang="en-US" sz="2400" dirty="0"/>
              <a:t>在基</a:t>
            </a:r>
            <a:r>
              <a:rPr lang="en-US" altLang="zh-CN" sz="2400" dirty="0"/>
              <a:t>I</a:t>
            </a:r>
            <a:r>
              <a:rPr lang="zh-CN" altLang="en-US" sz="2400" dirty="0"/>
              <a:t>中的坐标为</a:t>
            </a:r>
            <a:r>
              <a:rPr lang="en-US" altLang="zh-CN" sz="2400" dirty="0"/>
              <a:t>-2,1,2</a:t>
            </a:r>
            <a:r>
              <a:rPr lang="zh-CN" altLang="en-US" sz="2400" dirty="0"/>
              <a:t>，求</a:t>
            </a:r>
            <a:r>
              <a:rPr lang="en-US" altLang="zh-CN" sz="2400" dirty="0"/>
              <a:t>c</a:t>
            </a:r>
            <a:r>
              <a:rPr lang="zh-CN" altLang="en-US" sz="2400" dirty="0"/>
              <a:t>在基</a:t>
            </a:r>
            <a:r>
              <a:rPr lang="en-US" altLang="zh-CN" sz="2400" dirty="0"/>
              <a:t>II</a:t>
            </a:r>
            <a:r>
              <a:rPr lang="zh-CN" altLang="en-US" sz="2400" dirty="0"/>
              <a:t>中的坐标。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endParaRPr lang="zh-CN" altLang="en-US" sz="2400" dirty="0"/>
          </a:p>
        </p:txBody>
      </p:sp>
      <p:graphicFrame>
        <p:nvGraphicFramePr>
          <p:cNvPr id="31747" name="对象 7"/>
          <p:cNvGraphicFramePr>
            <a:graphicFrameLocks noChangeAspect="1"/>
          </p:cNvGraphicFramePr>
          <p:nvPr/>
        </p:nvGraphicFramePr>
        <p:xfrm>
          <a:off x="1139825" y="762000"/>
          <a:ext cx="76184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1" imgW="3810000" imgH="711200" progId="Equation.DSMT4">
                  <p:embed/>
                </p:oleObj>
              </mc:Choice>
              <mc:Fallback>
                <p:oleObj name="Equation" r:id="rId1" imgW="3810000" imgH="711200" progId="Equation.DSMT4">
                  <p:embed/>
                  <p:pic>
                    <p:nvPicPr>
                      <p:cNvPr id="0" name="图片 52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762000"/>
                        <a:ext cx="761841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3100" y="3068638"/>
            <a:ext cx="8212138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/>
              <a:t>解：（</a:t>
            </a:r>
            <a:r>
              <a:rPr lang="en-US" altLang="zh-CN" b="1"/>
              <a:t>1</a:t>
            </a:r>
            <a:r>
              <a:rPr lang="zh-CN" altLang="en-US" b="1"/>
              <a:t>）由基</a:t>
            </a:r>
            <a:r>
              <a:rPr lang="en-US" altLang="zh-CN" b="1"/>
              <a:t>I</a:t>
            </a:r>
            <a:r>
              <a:rPr lang="zh-CN" altLang="en-US" b="1"/>
              <a:t>到基</a:t>
            </a:r>
            <a:r>
              <a:rPr lang="en-US" altLang="zh-CN" b="1"/>
              <a:t>II</a:t>
            </a:r>
            <a:r>
              <a:rPr lang="zh-CN" altLang="en-US" b="1"/>
              <a:t>的过渡矩阵</a:t>
            </a:r>
            <a:r>
              <a:rPr lang="en-US" altLang="zh-CN" b="1"/>
              <a:t>P=A</a:t>
            </a:r>
            <a:r>
              <a:rPr lang="en-US" altLang="zh-CN" b="1" baseline="30000"/>
              <a:t>-1</a:t>
            </a:r>
            <a:r>
              <a:rPr lang="en-US" altLang="zh-CN" b="1"/>
              <a:t>B</a:t>
            </a:r>
            <a:r>
              <a:rPr lang="zh-CN" altLang="en-US" b="1"/>
              <a:t>，其中</a:t>
            </a:r>
            <a:r>
              <a:rPr lang="en-US" altLang="zh-CN" b="1"/>
              <a:t>A=(a</a:t>
            </a:r>
            <a:r>
              <a:rPr lang="en-US" altLang="zh-CN" b="1" baseline="-25000"/>
              <a:t>1</a:t>
            </a:r>
            <a:r>
              <a:rPr lang="en-US" altLang="zh-CN" b="1"/>
              <a:t>,a</a:t>
            </a:r>
            <a:r>
              <a:rPr lang="en-US" altLang="zh-CN" b="1" baseline="-25000"/>
              <a:t>2</a:t>
            </a:r>
            <a:r>
              <a:rPr lang="en-US" altLang="zh-CN" b="1"/>
              <a:t>,a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zh-CN" altLang="en-US" b="1"/>
              <a:t>，</a:t>
            </a:r>
            <a:r>
              <a:rPr lang="en-US" altLang="zh-CN" b="1"/>
              <a:t>B=(b</a:t>
            </a:r>
            <a:r>
              <a:rPr lang="en-US" altLang="zh-CN" b="1" baseline="-25000"/>
              <a:t>1</a:t>
            </a:r>
            <a:r>
              <a:rPr lang="en-US" altLang="zh-CN" b="1"/>
              <a:t>,b</a:t>
            </a:r>
            <a:r>
              <a:rPr lang="en-US" altLang="zh-CN" b="1" baseline="-25000"/>
              <a:t>2</a:t>
            </a:r>
            <a:r>
              <a:rPr lang="en-US" altLang="zh-CN" b="1"/>
              <a:t>,b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zh-CN" altLang="en-US" b="1"/>
              <a:t>，用矩阵初等变换把矩阵</a:t>
            </a:r>
            <a:r>
              <a:rPr lang="en-US" altLang="zh-CN" b="1"/>
              <a:t>(A,B)</a:t>
            </a:r>
            <a:r>
              <a:rPr lang="zh-CN" altLang="en-US" b="1"/>
              <a:t>中的</a:t>
            </a:r>
            <a:r>
              <a:rPr lang="en-US" altLang="zh-CN" b="1"/>
              <a:t>A</a:t>
            </a:r>
            <a:r>
              <a:rPr lang="zh-CN" altLang="en-US" b="1"/>
              <a:t>变成</a:t>
            </a:r>
            <a:r>
              <a:rPr lang="en-US" altLang="zh-CN" b="1"/>
              <a:t>E</a:t>
            </a:r>
            <a:r>
              <a:rPr lang="zh-CN" altLang="en-US" b="1"/>
              <a:t>，</a:t>
            </a:r>
            <a:endParaRPr lang="en-US" altLang="zh-CN" b="1"/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则</a:t>
            </a:r>
            <a:r>
              <a:rPr lang="en-US" altLang="zh-CN" b="1"/>
              <a:t>B</a:t>
            </a:r>
            <a:r>
              <a:rPr lang="zh-CN" altLang="en-US" b="1"/>
              <a:t>相应地变成</a:t>
            </a:r>
            <a:r>
              <a:rPr lang="en-US" altLang="zh-CN" b="1"/>
              <a:t>A</a:t>
            </a:r>
            <a:r>
              <a:rPr lang="en-US" altLang="zh-CN" b="1" baseline="30000"/>
              <a:t>-1</a:t>
            </a:r>
            <a:r>
              <a:rPr lang="en-US" altLang="zh-CN" b="1"/>
              <a:t>B</a:t>
            </a:r>
            <a:r>
              <a:rPr lang="zh-CN" altLang="en-US" b="1"/>
              <a:t>。</a:t>
            </a:r>
            <a:endParaRPr lang="zh-CN" altLang="en-US" b="1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03350" y="4137025"/>
          <a:ext cx="6350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3" imgW="3175000" imgH="711200" progId="Equation.DSMT4">
                  <p:embed/>
                </p:oleObj>
              </mc:Choice>
              <mc:Fallback>
                <p:oleObj name="Equation" r:id="rId3" imgW="3175000" imgH="711200" progId="Equation.DSMT4">
                  <p:embed/>
                  <p:pic>
                    <p:nvPicPr>
                      <p:cNvPr id="0" name="图片 52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37025"/>
                        <a:ext cx="6350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35150" y="5390976"/>
          <a:ext cx="3378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5" imgW="1688465" imgH="711200" progId="Equation.DSMT4">
                  <p:embed/>
                </p:oleObj>
              </mc:Choice>
              <mc:Fallback>
                <p:oleObj name="Equation" r:id="rId5" imgW="1688465" imgH="711200" progId="Equation.DSMT4">
                  <p:embed/>
                  <p:pic>
                    <p:nvPicPr>
                      <p:cNvPr id="0" name="图片 52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90976"/>
                        <a:ext cx="3378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矩形 13"/>
          <p:cNvSpPr>
            <a:spLocks noChangeArrowheads="1"/>
          </p:cNvSpPr>
          <p:nvPr/>
        </p:nvSpPr>
        <p:spPr bwMode="auto">
          <a:xfrm>
            <a:off x="3492500" y="5334000"/>
            <a:ext cx="1584325" cy="1422400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4156886">
            <a:off x="5361781" y="5612607"/>
            <a:ext cx="365125" cy="865188"/>
          </a:xfrm>
          <a:prstGeom prst="downArrow">
            <a:avLst>
              <a:gd name="adj1" fmla="val 50000"/>
              <a:gd name="adj2" fmla="val 498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949950" y="5559425"/>
            <a:ext cx="160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</a:rPr>
              <a:t>过渡矩阵</a:t>
            </a:r>
            <a:r>
              <a:rPr lang="en-US" altLang="zh-CN" b="1">
                <a:solidFill>
                  <a:srgbClr val="0000FF"/>
                </a:solidFill>
              </a:rPr>
              <a:t>P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1851696" y="5877272"/>
          <a:ext cx="20002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7" imgW="317500" imgH="571500" progId="Equation.3">
                  <p:embed/>
                </p:oleObj>
              </mc:Choice>
              <mc:Fallback>
                <p:oleObj name="Equation" r:id="rId7" imgW="317500" imgH="571500" progId="Equation.3">
                  <p:embed/>
                  <p:pic>
                    <p:nvPicPr>
                      <p:cNvPr id="0" name="图片 52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696" y="5877272"/>
                        <a:ext cx="200023" cy="3600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751" grpId="0" animBg="1"/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 bwMode="auto">
          <a:xfrm>
            <a:off x="1257300" y="908050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）易求得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故向量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zh-CN" altLang="en-US" sz="2400">
                <a:solidFill>
                  <a:srgbClr val="000000"/>
                </a:solidFill>
              </a:rPr>
              <a:t>在基</a:t>
            </a:r>
            <a:r>
              <a:rPr lang="en-US" altLang="zh-CN" sz="2400">
                <a:solidFill>
                  <a:srgbClr val="000000"/>
                </a:solidFill>
              </a:rPr>
              <a:t>II</a:t>
            </a:r>
            <a:r>
              <a:rPr lang="zh-CN" altLang="en-US" sz="2400">
                <a:solidFill>
                  <a:srgbClr val="000000"/>
                </a:solidFill>
              </a:rPr>
              <a:t>中的坐标（向量）为</a:t>
            </a: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即向量</a:t>
            </a:r>
            <a:r>
              <a:rPr lang="en-US" altLang="zh-CN" sz="2400">
                <a:solidFill>
                  <a:srgbClr val="000000"/>
                </a:solidFill>
              </a:rPr>
              <a:t>c</a:t>
            </a:r>
            <a:r>
              <a:rPr lang="zh-CN" altLang="en-US" sz="2400">
                <a:solidFill>
                  <a:srgbClr val="000000"/>
                </a:solidFill>
              </a:rPr>
              <a:t>在基</a:t>
            </a:r>
            <a:r>
              <a:rPr lang="en-US" altLang="zh-CN" sz="2400">
                <a:solidFill>
                  <a:srgbClr val="000000"/>
                </a:solidFill>
              </a:rPr>
              <a:t>II</a:t>
            </a:r>
            <a:r>
              <a:rPr lang="zh-CN" altLang="en-US" sz="2400">
                <a:solidFill>
                  <a:srgbClr val="000000"/>
                </a:solidFill>
              </a:rPr>
              <a:t>中的坐标为</a:t>
            </a:r>
            <a:r>
              <a:rPr lang="en-US" altLang="zh-CN" sz="2400">
                <a:solidFill>
                  <a:srgbClr val="000000"/>
                </a:solidFill>
              </a:rPr>
              <a:t>13,-3,-2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22600" y="1196975"/>
          <a:ext cx="2921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1" imgW="1459865" imgH="711200" progId="Equation.DSMT4">
                  <p:embed/>
                </p:oleObj>
              </mc:Choice>
              <mc:Fallback>
                <p:oleObj name="Equation" r:id="rId1" imgW="1459865" imgH="711200" progId="Equation.DSMT4">
                  <p:embed/>
                  <p:pic>
                    <p:nvPicPr>
                      <p:cNvPr id="0" name="图片 53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1196975"/>
                        <a:ext cx="2921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71725" y="3357563"/>
          <a:ext cx="5156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3" imgW="2578100" imgH="711200" progId="Equation.DSMT4">
                  <p:embed/>
                </p:oleObj>
              </mc:Choice>
              <mc:Fallback>
                <p:oleObj name="Equation" r:id="rId3" imgW="2578100" imgH="711200" progId="Equation.DSMT4">
                  <p:embed/>
                  <p:pic>
                    <p:nvPicPr>
                      <p:cNvPr id="0" name="图片 53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357563"/>
                        <a:ext cx="5156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03363" y="1806575"/>
            <a:ext cx="73358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１．向量空间的概念：</a:t>
            </a:r>
            <a:endParaRPr lang="zh-CN" altLang="en-US" sz="2800" b="1"/>
          </a:p>
          <a:p>
            <a:r>
              <a:rPr lang="zh-CN" altLang="en-US" sz="2800" b="1"/>
              <a:t>　　向量的集合</a:t>
            </a:r>
            <a:r>
              <a:rPr lang="zh-CN" altLang="en-US" sz="2800" b="1">
                <a:ea typeface="黑体" panose="02010609060101010101" pitchFamily="49" charset="-122"/>
              </a:rPr>
              <a:t>对加法及数乘两种运算封闭</a:t>
            </a:r>
            <a:r>
              <a:rPr lang="zh-CN" altLang="en-US" sz="2800" b="1">
                <a:solidFill>
                  <a:schemeClr val="bg2"/>
                </a:solidFill>
              </a:rPr>
              <a:t>；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由向量组生成的向量空间．</a:t>
            </a:r>
            <a:endParaRPr lang="zh-CN" altLang="en-US" sz="2800" b="1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03363" y="3330575"/>
            <a:ext cx="3389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２．子空间的概念．</a:t>
            </a:r>
            <a:endParaRPr lang="zh-CN" altLang="en-US" sz="2800" b="1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503363" y="4213225"/>
            <a:ext cx="5502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３．向量空间的基和维数：</a:t>
            </a:r>
            <a:endParaRPr lang="zh-CN" altLang="en-US" sz="2800" b="1"/>
          </a:p>
          <a:p>
            <a:r>
              <a:rPr lang="zh-CN" altLang="en-US" sz="2800" b="1"/>
              <a:t>　　求向量空间基和维数的方法．</a:t>
            </a:r>
            <a:endParaRPr lang="zh-CN" altLang="en-US" sz="2800" b="1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  <p:bldP spid="15369" grpId="0" autoUpdateAnimBg="0"/>
      <p:bldP spid="1537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39800" y="2017713"/>
          <a:ext cx="7594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" imgW="7594600" imgH="2692400" progId="Equation.3">
                  <p:embed/>
                </p:oleObj>
              </mc:Choice>
              <mc:Fallback>
                <p:oleObj name="Equation" r:id="rId1" imgW="7594600" imgH="269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017713"/>
                        <a:ext cx="7594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16000" y="990600"/>
          <a:ext cx="627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" imgW="6273800" imgH="444500" progId="Equation.3">
                  <p:embed/>
                </p:oleObj>
              </mc:Choice>
              <mc:Fallback>
                <p:oleObj name="Equation" r:id="rId1" imgW="6273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990600"/>
                        <a:ext cx="627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39800" y="2057400"/>
          <a:ext cx="759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3" imgW="7594600" imgH="977900" progId="Equation.3">
                  <p:embed/>
                </p:oleObj>
              </mc:Choice>
              <mc:Fallback>
                <p:oleObj name="Equation" r:id="rId3" imgW="75946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057400"/>
                        <a:ext cx="759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83568" y="5589240"/>
          <a:ext cx="762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7620000" imgH="977900" progId="Equation.3">
                  <p:embed/>
                </p:oleObj>
              </mc:Choice>
              <mc:Fallback>
                <p:oleObj name="Equation" r:id="rId5" imgW="7620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89240"/>
                        <a:ext cx="762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89" y="3212976"/>
            <a:ext cx="185737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39552" y="3332039"/>
            <a:ext cx="55753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向量空间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3</a:t>
            </a:r>
            <a:r>
              <a:rPr lang="zh-CN" altLang="en-US" b="1" dirty="0"/>
              <a:t>可形象地看作</a:t>
            </a:r>
            <a:r>
              <a:rPr lang="zh-CN" altLang="en-US" b="1" dirty="0">
                <a:solidFill>
                  <a:srgbClr val="0000FF"/>
                </a:solidFill>
              </a:rPr>
              <a:t>以坐标原点为起点的有向线段的全体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以原点为起点的有向线段与其终点一一对应，因此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3</a:t>
            </a:r>
            <a:r>
              <a:rPr lang="zh-CN" altLang="en-US" b="1" dirty="0"/>
              <a:t>也可看作</a:t>
            </a:r>
            <a:r>
              <a:rPr lang="zh-CN" altLang="en-US" b="1" dirty="0">
                <a:solidFill>
                  <a:srgbClr val="0000FF"/>
                </a:solidFill>
              </a:rPr>
              <a:t>取定坐标原点的点空间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016000" y="2038350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" imgW="3251200" imgH="393700" progId="Equation.3">
                  <p:embed/>
                </p:oleObj>
              </mc:Choice>
              <mc:Fallback>
                <p:oleObj name="Equation" r:id="rId1" imgW="3251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038350"/>
                        <a:ext cx="325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009650" y="2667000"/>
          <a:ext cx="754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67000"/>
                        <a:ext cx="754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562100" y="3714750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5" imgW="2946400" imgH="406400" progId="Equation.3">
                  <p:embed/>
                </p:oleObj>
              </mc:Choice>
              <mc:Fallback>
                <p:oleObj name="Equation" r:id="rId5" imgW="29464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714750"/>
                        <a:ext cx="294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689100" y="4381500"/>
          <a:ext cx="543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7" imgW="5435600" imgH="1003300" progId="Equation.3">
                  <p:embed/>
                </p:oleObj>
              </mc:Choice>
              <mc:Fallback>
                <p:oleObj name="Equation" r:id="rId7" imgW="5435600" imgH="1003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381500"/>
                        <a:ext cx="5435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文本框 423937"/>
          <p:cNvSpPr txBox="1"/>
          <p:nvPr/>
        </p:nvSpPr>
        <p:spPr>
          <a:xfrm>
            <a:off x="762000" y="769938"/>
            <a:ext cx="78486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8.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研究向量空间的基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维数对掌握向量空间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有什么作用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一般而言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一个向量空间中有无穷多个元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素如何掌握和表达它们呢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亦即它们之间的关系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通过向量空间的线性运算引入了基、维数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的概念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使得对向量的表达和运算简单化了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      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4962" name="矩形 424961"/>
          <p:cNvSpPr/>
          <p:nvPr/>
        </p:nvSpPr>
        <p:spPr>
          <a:xfrm>
            <a:off x="838200" y="1219200"/>
            <a:ext cx="76200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向量空间的一组基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可以说是它的一个最大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无关组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掌握了一个向量组的一个最大无关组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就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等于掌握了整个向量组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掌握了向量空间的一组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就等于掌握了整个向量空间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5986" name="文本框 425985"/>
          <p:cNvSpPr txBox="1"/>
          <p:nvPr/>
        </p:nvSpPr>
        <p:spPr>
          <a:xfrm>
            <a:off x="609600" y="617538"/>
            <a:ext cx="79248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9.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齐次线性方程组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= 0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的解空间是几维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空间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dist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设方程组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0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是有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个未知数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个方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程的方程组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=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则该方程组的解空间是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dist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 - 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维向量空间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它的基础解系由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 - 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个向量构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7010" name="文本框 427009"/>
          <p:cNvSpPr txBox="1"/>
          <p:nvPr/>
        </p:nvSpPr>
        <p:spPr>
          <a:xfrm>
            <a:off x="609600" y="846138"/>
            <a:ext cx="79248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10.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判断非齐次线性方程组有解的途径有哪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几种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非齐次线性方程组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Ax = 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的解分为三种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情况: 无解、有唯一解、有无穷多组解．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要判断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Ax = 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有解, 只需证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,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者证向量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是列向量 </a:t>
            </a:r>
            <a:r>
              <a:rPr lang="zh-CN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… , </a:t>
            </a:r>
            <a:r>
              <a:rPr lang="zh-CN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的线性组合.       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4" name="矩形 428033"/>
          <p:cNvSpPr/>
          <p:nvPr/>
        </p:nvSpPr>
        <p:spPr>
          <a:xfrm>
            <a:off x="685800" y="1138238"/>
            <a:ext cx="777240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dist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Ax = 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有唯一解. 当方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dist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程的个数与未知数的个数相等时,只需证 |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|  0,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dist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Ax = 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就有唯一解. 当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&lt;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时, 则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方程有无穷多组解.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对象 155650"/>
          <p:cNvGraphicFramePr/>
          <p:nvPr/>
        </p:nvGraphicFramePr>
        <p:xfrm>
          <a:off x="611188" y="620713"/>
          <a:ext cx="798195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" r:id="rId1" imgW="3183890" imgH="2035175" progId="Word.Document.8">
                  <p:embed/>
                </p:oleObj>
              </mc:Choice>
              <mc:Fallback>
                <p:oleObj name="" r:id="rId1" imgW="3183890" imgH="2035175" progId="Word.Document.8">
                  <p:embed/>
                  <p:pic>
                    <p:nvPicPr>
                      <p:cNvPr id="0" name="对象 1556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620713"/>
                        <a:ext cx="7981950" cy="509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矩形 155651"/>
          <p:cNvSpPr/>
          <p:nvPr/>
        </p:nvSpPr>
        <p:spPr>
          <a:xfrm>
            <a:off x="3059113" y="1119188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对象 150529"/>
          <p:cNvGraphicFramePr/>
          <p:nvPr/>
        </p:nvGraphicFramePr>
        <p:xfrm>
          <a:off x="468313" y="908050"/>
          <a:ext cx="798195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" r:id="rId1" imgW="3183890" imgH="1385570" progId="Word.Document.8">
                  <p:embed/>
                </p:oleObj>
              </mc:Choice>
              <mc:Fallback>
                <p:oleObj name="" r:id="rId1" imgW="3183890" imgH="1385570" progId="Word.Document.8">
                  <p:embed/>
                  <p:pic>
                    <p:nvPicPr>
                      <p:cNvPr id="0" name="对象 1505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908050"/>
                        <a:ext cx="7981950" cy="347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矩形 150530"/>
          <p:cNvSpPr/>
          <p:nvPr/>
        </p:nvSpPr>
        <p:spPr>
          <a:xfrm>
            <a:off x="971550" y="1766888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内容占位符 149505"/>
          <p:cNvGraphicFramePr>
            <a:graphicFrameLocks noGrp="1"/>
          </p:cNvGraphicFramePr>
          <p:nvPr>
            <p:ph idx="4294967295"/>
          </p:nvPr>
        </p:nvGraphicFramePr>
        <p:xfrm>
          <a:off x="539750" y="549275"/>
          <a:ext cx="7981950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" r:id="rId1" imgW="3183890" imgH="1385570" progId="Word.Document.8">
                  <p:embed/>
                </p:oleObj>
              </mc:Choice>
              <mc:Fallback>
                <p:oleObj name="" r:id="rId1" imgW="3183890" imgH="1385570" progId="Word.Document.8">
                  <p:embed/>
                  <p:pic>
                    <p:nvPicPr>
                      <p:cNvPr id="0" name="内容占位符 1495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549275"/>
                        <a:ext cx="7981950" cy="347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矩形 149507"/>
          <p:cNvSpPr/>
          <p:nvPr/>
        </p:nvSpPr>
        <p:spPr>
          <a:xfrm>
            <a:off x="1331913" y="1484313"/>
            <a:ext cx="5762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对象 148481"/>
          <p:cNvGraphicFramePr/>
          <p:nvPr/>
        </p:nvGraphicFramePr>
        <p:xfrm>
          <a:off x="679450" y="261938"/>
          <a:ext cx="7981950" cy="61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" r:id="rId1" imgW="3201670" imgH="2472690" progId="Word.Document.8">
                  <p:embed/>
                </p:oleObj>
              </mc:Choice>
              <mc:Fallback>
                <p:oleObj name="" r:id="rId1" imgW="3201670" imgH="2472690" progId="Word.Document.8">
                  <p:embed/>
                  <p:pic>
                    <p:nvPicPr>
                      <p:cNvPr id="0" name="对象 1484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450" y="261938"/>
                        <a:ext cx="7981950" cy="616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3" name="矩形 148482"/>
          <p:cNvSpPr/>
          <p:nvPr/>
        </p:nvSpPr>
        <p:spPr>
          <a:xfrm>
            <a:off x="2916238" y="1766888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/>
              <a:t>  </a:t>
            </a:r>
            <a:r>
              <a:rPr lang="zh-CN" altLang="en-US" sz="2800" b="1"/>
              <a:t>判别下列集合是否为向量空间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28675" name="Group 3"/>
          <p:cNvGrpSpPr/>
          <p:nvPr/>
        </p:nvGrpSpPr>
        <p:grpSpPr bwMode="auto">
          <a:xfrm>
            <a:off x="1524000" y="1447800"/>
            <a:ext cx="6211888" cy="571500"/>
            <a:chOff x="1076" y="2688"/>
            <a:chExt cx="3913" cy="360"/>
          </a:xfrm>
        </p:grpSpPr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1076" y="2712"/>
            <a:ext cx="39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7" name="Equation" r:id="rId1" imgW="6210300" imgH="533400" progId="Equation.3">
                    <p:embed/>
                  </p:oleObj>
                </mc:Choice>
                <mc:Fallback>
                  <p:oleObj name="Equation" r:id="rId1" imgW="6210300" imgH="533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712"/>
                          <a:ext cx="39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3504" y="2688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95350" y="220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676400" y="2286000"/>
          <a:ext cx="240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公式" r:id="rId3" imgW="2400300" imgH="469900" progId="Equation.3">
                  <p:embed/>
                </p:oleObj>
              </mc:Choice>
              <mc:Fallback>
                <p:oleObj name="公式" r:id="rId3" imgW="24003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240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485900" y="2908300"/>
          <a:ext cx="445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Equation" r:id="rId5" imgW="4457700" imgH="444500" progId="Equation.3">
                  <p:embed/>
                </p:oleObj>
              </mc:Choice>
              <mc:Fallback>
                <p:oleObj name="Equation" r:id="rId5" imgW="4457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908300"/>
                        <a:ext cx="445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676400" y="3649663"/>
          <a:ext cx="584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7" imgW="5842000" imgH="533400" progId="Equation.3">
                  <p:embed/>
                </p:oleObj>
              </mc:Choice>
              <mc:Fallback>
                <p:oleObj name="Equation" r:id="rId7" imgW="58420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49663"/>
                        <a:ext cx="584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7572375" y="3705225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公式" r:id="rId9" imgW="762000" imgH="457200" progId="Equation.3">
                  <p:embed/>
                </p:oleObj>
              </mc:Choice>
              <mc:Fallback>
                <p:oleObj name="公式" r:id="rId9" imgW="762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3705225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914400" y="4465638"/>
          <a:ext cx="622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Equation" r:id="rId11" imgW="6223000" imgH="508000" progId="Equation.3">
                  <p:embed/>
                </p:oleObj>
              </mc:Choice>
              <mc:Fallback>
                <p:oleObj name="Equation" r:id="rId11" imgW="62230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65638"/>
                        <a:ext cx="622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787525" y="5105400"/>
          <a:ext cx="4483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Equation" r:id="rId13" imgW="4483100" imgH="533400" progId="Equation.3">
                  <p:embed/>
                </p:oleObj>
              </mc:Choice>
              <mc:Fallback>
                <p:oleObj name="Equation" r:id="rId13" imgW="4483100" imgH="533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105400"/>
                        <a:ext cx="4483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对象 147457"/>
          <p:cNvGraphicFramePr/>
          <p:nvPr/>
        </p:nvGraphicFramePr>
        <p:xfrm>
          <a:off x="611188" y="404813"/>
          <a:ext cx="7981950" cy="556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" r:id="rId1" imgW="3183890" imgH="2220595" progId="Word.Document.8">
                  <p:embed/>
                </p:oleObj>
              </mc:Choice>
              <mc:Fallback>
                <p:oleObj name="" r:id="rId1" imgW="3183890" imgH="2220595" progId="Word.Document.8">
                  <p:embed/>
                  <p:pic>
                    <p:nvPicPr>
                      <p:cNvPr id="0" name="对象 1474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404813"/>
                        <a:ext cx="7981950" cy="556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矩形 147458"/>
          <p:cNvSpPr/>
          <p:nvPr/>
        </p:nvSpPr>
        <p:spPr>
          <a:xfrm>
            <a:off x="4859338" y="2703513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内容占位符 146433"/>
          <p:cNvGraphicFramePr>
            <a:graphicFrameLocks noGrp="1"/>
          </p:cNvGraphicFramePr>
          <p:nvPr>
            <p:ph idx="4294967295"/>
          </p:nvPr>
        </p:nvGraphicFramePr>
        <p:xfrm>
          <a:off x="757238" y="693738"/>
          <a:ext cx="79819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" r:id="rId1" imgW="3201670" imgH="1522095" progId="Word.Document.8">
                  <p:embed/>
                </p:oleObj>
              </mc:Choice>
              <mc:Fallback>
                <p:oleObj name="" r:id="rId1" imgW="3201670" imgH="1522095" progId="Word.Document.8">
                  <p:embed/>
                  <p:pic>
                    <p:nvPicPr>
                      <p:cNvPr id="0" name="内容占位符 146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693738"/>
                        <a:ext cx="7981950" cy="378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矩形 146435"/>
          <p:cNvSpPr/>
          <p:nvPr/>
        </p:nvSpPr>
        <p:spPr>
          <a:xfrm>
            <a:off x="1692275" y="16954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内容占位符 154625"/>
          <p:cNvGraphicFramePr>
            <a:graphicFrameLocks noGrp="1"/>
          </p:cNvGraphicFramePr>
          <p:nvPr>
            <p:ph idx="4294967295"/>
          </p:nvPr>
        </p:nvGraphicFramePr>
        <p:xfrm>
          <a:off x="827088" y="765175"/>
          <a:ext cx="798195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" r:id="rId1" imgW="3183890" imgH="1294130" progId="Word.Document.8">
                  <p:embed/>
                </p:oleObj>
              </mc:Choice>
              <mc:Fallback>
                <p:oleObj name="" r:id="rId1" imgW="3183890" imgH="1294130" progId="Word.Document.8">
                  <p:embed/>
                  <p:pic>
                    <p:nvPicPr>
                      <p:cNvPr id="0" name="内容占位符 1546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765175"/>
                        <a:ext cx="7981950" cy="323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矩形 154627"/>
          <p:cNvSpPr/>
          <p:nvPr/>
        </p:nvSpPr>
        <p:spPr>
          <a:xfrm>
            <a:off x="6804025" y="1844675"/>
            <a:ext cx="4191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对象 153601"/>
          <p:cNvGraphicFramePr/>
          <p:nvPr/>
        </p:nvGraphicFramePr>
        <p:xfrm>
          <a:off x="755650" y="765175"/>
          <a:ext cx="7978775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" r:id="rId1" imgW="3183890" imgH="793115" progId="Word.Document.8">
                  <p:embed/>
                </p:oleObj>
              </mc:Choice>
              <mc:Fallback>
                <p:oleObj name="" r:id="rId1" imgW="3183890" imgH="793115" progId="Word.Document.8">
                  <p:embed/>
                  <p:pic>
                    <p:nvPicPr>
                      <p:cNvPr id="0" name="对象 1536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7978775" cy="197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矩形 153602"/>
          <p:cNvSpPr/>
          <p:nvPr/>
        </p:nvSpPr>
        <p:spPr>
          <a:xfrm>
            <a:off x="2195513" y="1192213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对象 152577"/>
          <p:cNvGraphicFramePr/>
          <p:nvPr/>
        </p:nvGraphicFramePr>
        <p:xfrm>
          <a:off x="684213" y="549275"/>
          <a:ext cx="798195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" r:id="rId1" imgW="3183890" imgH="1184910" progId="Word.Document.8">
                  <p:embed/>
                </p:oleObj>
              </mc:Choice>
              <mc:Fallback>
                <p:oleObj name="" r:id="rId1" imgW="3183890" imgH="1184910" progId="Word.Document.8">
                  <p:embed/>
                  <p:pic>
                    <p:nvPicPr>
                      <p:cNvPr id="0" name="对象 1525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549275"/>
                        <a:ext cx="7981950" cy="296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9" name="矩形 152578"/>
          <p:cNvSpPr/>
          <p:nvPr/>
        </p:nvSpPr>
        <p:spPr>
          <a:xfrm>
            <a:off x="4643438" y="903288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内容占位符 151553"/>
          <p:cNvGraphicFramePr>
            <a:graphicFrameLocks noGrp="1"/>
          </p:cNvGraphicFramePr>
          <p:nvPr>
            <p:ph idx="4294967295"/>
          </p:nvPr>
        </p:nvGraphicFramePr>
        <p:xfrm>
          <a:off x="755650" y="842963"/>
          <a:ext cx="798195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" r:id="rId1" imgW="3201670" imgH="1188085" progId="Word.Document.8">
                  <p:embed/>
                </p:oleObj>
              </mc:Choice>
              <mc:Fallback>
                <p:oleObj name="" r:id="rId1" imgW="3201670" imgH="1188085" progId="Word.Document.8">
                  <p:embed/>
                  <p:pic>
                    <p:nvPicPr>
                      <p:cNvPr id="0" name="内容占位符 1515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842963"/>
                        <a:ext cx="7981950" cy="295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矩形 151555"/>
          <p:cNvSpPr/>
          <p:nvPr/>
        </p:nvSpPr>
        <p:spPr>
          <a:xfrm>
            <a:off x="4859338" y="1192213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对象 145409"/>
          <p:cNvGraphicFramePr/>
          <p:nvPr/>
        </p:nvGraphicFramePr>
        <p:xfrm>
          <a:off x="611188" y="333375"/>
          <a:ext cx="7981950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" r:id="rId1" imgW="3183890" imgH="2062480" progId="Word.Document.8">
                  <p:embed/>
                </p:oleObj>
              </mc:Choice>
              <mc:Fallback>
                <p:oleObj name="" r:id="rId1" imgW="3183890" imgH="2062480" progId="Word.Document.8">
                  <p:embed/>
                  <p:pic>
                    <p:nvPicPr>
                      <p:cNvPr id="0" name="对象 1454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333375"/>
                        <a:ext cx="7981950" cy="516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1" name="矩形 145410"/>
          <p:cNvSpPr/>
          <p:nvPr/>
        </p:nvSpPr>
        <p:spPr>
          <a:xfrm>
            <a:off x="6877050" y="1839913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内容占位符 144385"/>
          <p:cNvGraphicFramePr>
            <a:graphicFrameLocks noGrp="1"/>
          </p:cNvGraphicFramePr>
          <p:nvPr>
            <p:ph idx="4294967295"/>
          </p:nvPr>
        </p:nvGraphicFramePr>
        <p:xfrm>
          <a:off x="971550" y="620713"/>
          <a:ext cx="762952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" r:id="rId1" imgW="3183890" imgH="1746885" progId="Word.Document.8">
                  <p:embed/>
                </p:oleObj>
              </mc:Choice>
              <mc:Fallback>
                <p:oleObj name="" r:id="rId1" imgW="3183890" imgH="1746885" progId="Word.Document.8">
                  <p:embed/>
                  <p:pic>
                    <p:nvPicPr>
                      <p:cNvPr id="0" name="内容占位符 144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620713"/>
                        <a:ext cx="7629525" cy="418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矩形 144387"/>
          <p:cNvSpPr/>
          <p:nvPr/>
        </p:nvSpPr>
        <p:spPr>
          <a:xfrm>
            <a:off x="5148263" y="3063875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6" name="内容占位符 168965"/>
          <p:cNvGraphicFramePr>
            <a:graphicFrameLocks noGrp="1"/>
          </p:cNvGraphicFramePr>
          <p:nvPr>
            <p:ph idx="4294967295"/>
          </p:nvPr>
        </p:nvGraphicFramePr>
        <p:xfrm>
          <a:off x="468313" y="260350"/>
          <a:ext cx="13542962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" r:id="rId1" imgW="5282565" imgH="2375535" progId="Word.Document.8">
                  <p:embed/>
                </p:oleObj>
              </mc:Choice>
              <mc:Fallback>
                <p:oleObj name="" r:id="rId1" imgW="5282565" imgH="2375535" progId="Word.Document.8">
                  <p:embed/>
                  <p:pic>
                    <p:nvPicPr>
                      <p:cNvPr id="0" name="内容占位符 1689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260350"/>
                        <a:ext cx="13542962" cy="608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矩形 168966"/>
          <p:cNvSpPr/>
          <p:nvPr/>
        </p:nvSpPr>
        <p:spPr>
          <a:xfrm>
            <a:off x="6443663" y="1196975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2" name="内容占位符 171011"/>
          <p:cNvGraphicFramePr>
            <a:graphicFrameLocks noGrp="1"/>
          </p:cNvGraphicFramePr>
          <p:nvPr>
            <p:ph idx="4294967295"/>
          </p:nvPr>
        </p:nvGraphicFramePr>
        <p:xfrm>
          <a:off x="539750" y="188913"/>
          <a:ext cx="12341225" cy="647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" r:id="rId1" imgW="5282565" imgH="2770505" progId="Word.Document.8">
                  <p:embed/>
                </p:oleObj>
              </mc:Choice>
              <mc:Fallback>
                <p:oleObj name="" r:id="rId1" imgW="5282565" imgH="2770505" progId="Word.Document.8">
                  <p:embed/>
                  <p:pic>
                    <p:nvPicPr>
                      <p:cNvPr id="0" name="内容占位符 1710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88913"/>
                        <a:ext cx="12341225" cy="6475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矩形 171013"/>
          <p:cNvSpPr/>
          <p:nvPr/>
        </p:nvSpPr>
        <p:spPr>
          <a:xfrm>
            <a:off x="7380288" y="2133600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Group 19"/>
          <p:cNvGrpSpPr/>
          <p:nvPr/>
        </p:nvGrpSpPr>
        <p:grpSpPr bwMode="auto">
          <a:xfrm>
            <a:off x="838200" y="914400"/>
            <a:ext cx="6934200" cy="1219200"/>
            <a:chOff x="528" y="576"/>
            <a:chExt cx="4368" cy="768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528" y="576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2800" b="1"/>
                <a:t>  </a:t>
              </a:r>
              <a:r>
                <a:rPr lang="zh-CN" altLang="en-US" sz="2800" b="1"/>
                <a:t>判别下列集合是否为向量空间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983" y="1008"/>
            <a:ext cx="39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name="Equation" r:id="rId1" imgW="6210300" imgH="533400" progId="Equation.3">
                    <p:embed/>
                  </p:oleObj>
                </mc:Choice>
                <mc:Fallback>
                  <p:oleObj name="Equation" r:id="rId1" imgW="6210300" imgH="533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1008"/>
                          <a:ext cx="39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3420" y="1008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57250" y="24765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971550" y="4191000"/>
          <a:ext cx="433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3" imgW="4330700" imgH="508000" progId="Equation.3">
                  <p:embed/>
                </p:oleObj>
              </mc:Choice>
              <mc:Fallback>
                <p:oleObj name="Equation" r:id="rId3" imgW="43307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91000"/>
                        <a:ext cx="433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600200" y="2571750"/>
          <a:ext cx="280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5" imgW="2806700" imgH="469900" progId="Equation.3">
                  <p:embed/>
                </p:oleObj>
              </mc:Choice>
              <mc:Fallback>
                <p:oleObj name="公式" r:id="rId5" imgW="28067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71750"/>
                        <a:ext cx="280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990600" y="3365500"/>
          <a:ext cx="454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7" imgW="4546600" imgH="508000" progId="Equation.3">
                  <p:embed/>
                </p:oleObj>
              </mc:Choice>
              <mc:Fallback>
                <p:oleObj name="Equation" r:id="rId7" imgW="45466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65500"/>
                        <a:ext cx="454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76885"/>
            <a:ext cx="8239125" cy="1457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277110"/>
            <a:ext cx="8924925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381375"/>
            <a:ext cx="8982075" cy="71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4437380"/>
            <a:ext cx="7553325" cy="21621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488" y="1016261"/>
            <a:ext cx="8509000" cy="478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例：下列哪些向量组构成向量空间？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kumimoji="0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齐次线性方程组的解集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 }</a:t>
            </a:r>
            <a:endParaRPr kumimoji="0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kumimoji="0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非齐次线性方程组的解集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{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|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0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解：集合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是向量空间，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集合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不是向量空间．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定义：齐次线性方程组的解集称为齐次线性方程组的解空间</a:t>
            </a:r>
            <a:r>
              <a:rPr kumimoji="0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0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16000" y="1003300"/>
          <a:ext cx="609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1" imgW="6096000" imgH="419100" progId="Equation.3">
                  <p:embed/>
                </p:oleObj>
              </mc:Choice>
              <mc:Fallback>
                <p:oleObj name="Equation" r:id="rId1" imgW="60960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003300"/>
                        <a:ext cx="609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260600" y="1619250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3" imgW="3987800" imgH="444500" progId="Equation.3">
                  <p:embed/>
                </p:oleObj>
              </mc:Choice>
              <mc:Fallback>
                <p:oleObj name="Equation" r:id="rId3" imgW="3987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619250"/>
                        <a:ext cx="398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206375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试判断集合是否为向量空间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14400" y="2603500"/>
          <a:ext cx="668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5" imgW="6680200" imgH="444500" progId="Equation.3">
                  <p:embed/>
                </p:oleObj>
              </mc:Choice>
              <mc:Fallback>
                <p:oleObj name="Equation" r:id="rId5" imgW="6680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03500"/>
                        <a:ext cx="668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01700" y="3143250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Equation" r:id="rId7" imgW="2362200" imgH="419100" progId="Equation.3">
                  <p:embed/>
                </p:oleObj>
              </mc:Choice>
              <mc:Fallback>
                <p:oleObj name="Equation" r:id="rId7" imgW="2362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143250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606800" y="31369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9" imgW="735965" imgH="393700" progId="Equation.3">
                  <p:embed/>
                </p:oleObj>
              </mc:Choice>
              <mc:Fallback>
                <p:oleObj name="Equation" r:id="rId9" imgW="735965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13690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600200" y="3752850"/>
          <a:ext cx="566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11" imgW="5664200" imgH="419100" progId="Equation.3">
                  <p:embed/>
                </p:oleObj>
              </mc:Choice>
              <mc:Fallback>
                <p:oleObj name="Equation" r:id="rId11" imgW="56642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52850"/>
                        <a:ext cx="566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9"/>
          <p:cNvGrpSpPr/>
          <p:nvPr/>
        </p:nvGrpSpPr>
        <p:grpSpPr bwMode="auto">
          <a:xfrm>
            <a:off x="1631950" y="4419600"/>
            <a:ext cx="4152900" cy="457200"/>
            <a:chOff x="1572" y="2016"/>
            <a:chExt cx="2616" cy="288"/>
          </a:xfrm>
        </p:grpSpPr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1572" y="2016"/>
            <a:ext cx="26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59" name="Equation" r:id="rId13" imgW="4152900" imgH="457200" progId="Equation.3">
                    <p:embed/>
                  </p:oleObj>
                </mc:Choice>
                <mc:Fallback>
                  <p:oleObj name="Equation" r:id="rId13" imgW="41529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016"/>
                          <a:ext cx="26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2816" y="2020"/>
            <a:ext cx="1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0" name="Equation" r:id="rId15" imgW="203200" imgH="444500" progId="Equation.3">
                    <p:embed/>
                  </p:oleObj>
                </mc:Choice>
                <mc:Fallback>
                  <p:oleObj name="Equation" r:id="rId15" imgW="203200" imgH="444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020"/>
                          <a:ext cx="1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965200" y="5106988"/>
          <a:ext cx="764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17" imgW="7645400" imgH="927100" progId="Equation.3">
                  <p:embed/>
                </p:oleObj>
              </mc:Choice>
              <mc:Fallback>
                <p:oleObj name="Equation" r:id="rId17" imgW="7645400" imgH="9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106988"/>
                        <a:ext cx="764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1427089" y="2455044"/>
          <a:ext cx="6662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1" imgW="10096500" imgH="622300" progId="Equation.3">
                  <p:embed/>
                </p:oleObj>
              </mc:Choice>
              <mc:Fallback>
                <p:oleObj name="Equation" r:id="rId1" imgW="10096500" imgH="622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89" y="2455044"/>
                        <a:ext cx="6662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1" name="Group 23"/>
          <p:cNvGrpSpPr/>
          <p:nvPr/>
        </p:nvGrpSpPr>
        <p:grpSpPr bwMode="auto">
          <a:xfrm>
            <a:off x="755576" y="1159644"/>
            <a:ext cx="7556500" cy="1031875"/>
            <a:chOff x="612" y="528"/>
            <a:chExt cx="4760" cy="650"/>
          </a:xfrm>
        </p:grpSpPr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612" y="570"/>
            <a:ext cx="476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3" imgW="10071100" imgH="1270000" progId="Equation.3">
                    <p:embed/>
                  </p:oleObj>
                </mc:Choice>
                <mc:Fallback>
                  <p:oleObj name="Equation" r:id="rId3" imgW="10071100" imgH="1270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70"/>
                          <a:ext cx="476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960" y="52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一般地，</a:t>
              </a:r>
              <a:endParaRPr lang="zh-CN" altLang="en-US" sz="2800" b="1"/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768" y="85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为</a:t>
              </a:r>
              <a:endParaRPr lang="zh-CN" altLang="en-US" sz="2800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0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3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000000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4496</Words>
  <Application>WPS 演示</Application>
  <PresentationFormat>全屏显示(4:3)</PresentationFormat>
  <Paragraphs>340</Paragraphs>
  <Slides>60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149</vt:i4>
      </vt:variant>
      <vt:variant>
        <vt:lpstr>幻灯片标题</vt:lpstr>
      </vt:variant>
      <vt:variant>
        <vt:i4>60</vt:i4>
      </vt:variant>
    </vt:vector>
  </HeadingPairs>
  <TitlesOfParts>
    <vt:vector size="233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Symbol</vt:lpstr>
      <vt:lpstr>微软雅黑</vt:lpstr>
      <vt:lpstr>Arial Unicode MS</vt:lpstr>
      <vt:lpstr>Calibri</vt:lpstr>
      <vt:lpstr>主题1</vt:lpstr>
      <vt:lpstr>14_Pixel</vt:lpstr>
      <vt:lpstr>18_Pixel</vt:lpstr>
      <vt:lpstr>19_Pixel</vt:lpstr>
      <vt:lpstr>20_Pixel</vt:lpstr>
      <vt:lpstr>21_Pixel</vt:lpstr>
      <vt:lpstr>22_Pixel</vt:lpstr>
      <vt:lpstr>23_Pixel</vt:lpstr>
      <vt:lpstr>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一、向量空间的概念</vt:lpstr>
      <vt:lpstr>封闭的概念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二、子空间</vt:lpstr>
      <vt:lpstr>三、向量空间的基与维数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hlzeng</dc:creator>
  <cp:lastModifiedBy>eye</cp:lastModifiedBy>
  <cp:revision>72</cp:revision>
  <dcterms:created xsi:type="dcterms:W3CDTF">1990-03-28T01:10:00Z</dcterms:created>
  <dcterms:modified xsi:type="dcterms:W3CDTF">2021-11-24T15:27:14Z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C7C3EF9BF3E14A1E97C19E738AAF1D46</vt:lpwstr>
  </property>
  <property fmtid="{D5CDD505-2E9C-101B-9397-08002B2CF9AE}" pid="3" name="KSOProductBuildVer">
    <vt:lpwstr>2052-11.1.0.11045</vt:lpwstr>
  </property>
</Properties>
</file>