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20"/>
  </p:notesMasterIdLst>
  <p:sldIdLst>
    <p:sldId id="318" r:id="rId12"/>
    <p:sldId id="319" r:id="rId13"/>
    <p:sldId id="257" r:id="rId14"/>
    <p:sldId id="260" r:id="rId15"/>
    <p:sldId id="320" r:id="rId16"/>
    <p:sldId id="321" r:id="rId17"/>
    <p:sldId id="322" r:id="rId18"/>
    <p:sldId id="323" r:id="rId19"/>
    <p:sldId id="324" r:id="rId21"/>
    <p:sldId id="325" r:id="rId22"/>
    <p:sldId id="326" r:id="rId23"/>
    <p:sldId id="327" r:id="rId24"/>
    <p:sldId id="328" r:id="rId25"/>
    <p:sldId id="329" r:id="rId26"/>
    <p:sldId id="261" r:id="rId27"/>
    <p:sldId id="293" r:id="rId28"/>
    <p:sldId id="330" r:id="rId29"/>
    <p:sldId id="262" r:id="rId30"/>
    <p:sldId id="331" r:id="rId31"/>
    <p:sldId id="332" r:id="rId32"/>
    <p:sldId id="264" r:id="rId33"/>
    <p:sldId id="333" r:id="rId34"/>
    <p:sldId id="334" r:id="rId35"/>
    <p:sldId id="335" r:id="rId36"/>
    <p:sldId id="266" r:id="rId37"/>
    <p:sldId id="267" r:id="rId38"/>
    <p:sldId id="268" r:id="rId39"/>
    <p:sldId id="269" r:id="rId40"/>
    <p:sldId id="312" r:id="rId41"/>
    <p:sldId id="313" r:id="rId42"/>
    <p:sldId id="336" r:id="rId43"/>
    <p:sldId id="337" r:id="rId44"/>
    <p:sldId id="338" r:id="rId45"/>
    <p:sldId id="339" r:id="rId46"/>
    <p:sldId id="314" r:id="rId47"/>
    <p:sldId id="315" r:id="rId48"/>
    <p:sldId id="316" r:id="rId49"/>
    <p:sldId id="277" r:id="rId50"/>
    <p:sldId id="340" r:id="rId51"/>
    <p:sldId id="341" r:id="rId52"/>
    <p:sldId id="342" r:id="rId53"/>
    <p:sldId id="278" r:id="rId54"/>
    <p:sldId id="343" r:id="rId55"/>
    <p:sldId id="344" r:id="rId56"/>
    <p:sldId id="345" r:id="rId57"/>
    <p:sldId id="279" r:id="rId58"/>
    <p:sldId id="290" r:id="rId59"/>
    <p:sldId id="310" r:id="rId60"/>
    <p:sldId id="317" r:id="rId61"/>
    <p:sldId id="306" r:id="rId62"/>
    <p:sldId id="304" r:id="rId63"/>
    <p:sldId id="307" r:id="rId64"/>
    <p:sldId id="370" r:id="rId65"/>
    <p:sldId id="371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FF"/>
    <a:srgbClr val="FF00FF"/>
    <a:srgbClr val="009900"/>
    <a:srgbClr val="FFFFFF"/>
    <a:srgbClr val="FFFF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806" y="-9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54.xml"/><Relationship Id="rId65" Type="http://schemas.openxmlformats.org/officeDocument/2006/relationships/slide" Target="slides/slide53.xml"/><Relationship Id="rId64" Type="http://schemas.openxmlformats.org/officeDocument/2006/relationships/slide" Target="slides/slide52.xml"/><Relationship Id="rId63" Type="http://schemas.openxmlformats.org/officeDocument/2006/relationships/slide" Target="slides/slide51.xml"/><Relationship Id="rId62" Type="http://schemas.openxmlformats.org/officeDocument/2006/relationships/slide" Target="slides/slide50.xml"/><Relationship Id="rId61" Type="http://schemas.openxmlformats.org/officeDocument/2006/relationships/slide" Target="slides/slide49.xml"/><Relationship Id="rId60" Type="http://schemas.openxmlformats.org/officeDocument/2006/relationships/slide" Target="slides/slide48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7.xml"/><Relationship Id="rId58" Type="http://schemas.openxmlformats.org/officeDocument/2006/relationships/slide" Target="slides/slide46.xml"/><Relationship Id="rId57" Type="http://schemas.openxmlformats.org/officeDocument/2006/relationships/slide" Target="slides/slide45.xml"/><Relationship Id="rId56" Type="http://schemas.openxmlformats.org/officeDocument/2006/relationships/slide" Target="slides/slide44.xml"/><Relationship Id="rId55" Type="http://schemas.openxmlformats.org/officeDocument/2006/relationships/slide" Target="slides/slide43.xml"/><Relationship Id="rId54" Type="http://schemas.openxmlformats.org/officeDocument/2006/relationships/slide" Target="slides/slide42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7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0" Type="http://schemas.openxmlformats.org/officeDocument/2006/relationships/slide" Target="slides/slide28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e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99.e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emf"/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15" Type="http://schemas.openxmlformats.org/officeDocument/2006/relationships/image" Target="../media/image106.wmf"/><Relationship Id="rId14" Type="http://schemas.openxmlformats.org/officeDocument/2006/relationships/image" Target="../media/image105.emf"/><Relationship Id="rId13" Type="http://schemas.openxmlformats.org/officeDocument/2006/relationships/image" Target="../media/image104.emf"/><Relationship Id="rId12" Type="http://schemas.openxmlformats.org/officeDocument/2006/relationships/image" Target="../media/image103.wmf"/><Relationship Id="rId11" Type="http://schemas.openxmlformats.org/officeDocument/2006/relationships/image" Target="../media/image102.emf"/><Relationship Id="rId10" Type="http://schemas.openxmlformats.org/officeDocument/2006/relationships/image" Target="../media/image101.wmf"/><Relationship Id="rId1" Type="http://schemas.openxmlformats.org/officeDocument/2006/relationships/image" Target="../media/image9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05E4-E211-4854-B8B8-2B2B61DD32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12AB2-2826-4673-8C96-C728301866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E562855-3A9A-4842-8CE4-6A465661233C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846F2672-DB7E-4E3D-B19F-04651522153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9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4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5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84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95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95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06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7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3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5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4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71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audio" Target="../media/audio1.wav"/><Relationship Id="rId7" Type="http://schemas.openxmlformats.org/officeDocument/2006/relationships/slide" Target="slide32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8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oleObject" Target="../embeddings/oleObject88.bin"/><Relationship Id="rId7" Type="http://schemas.openxmlformats.org/officeDocument/2006/relationships/image" Target="../media/image85.wmf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6.bin"/><Relationship Id="rId3" Type="http://schemas.openxmlformats.org/officeDocument/2006/relationships/image" Target="../media/image83.wmf"/><Relationship Id="rId2" Type="http://schemas.openxmlformats.org/officeDocument/2006/relationships/oleObject" Target="../embeddings/oleObject85.bin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40.xml"/><Relationship Id="rId11" Type="http://schemas.openxmlformats.org/officeDocument/2006/relationships/image" Target="../media/image87.emf"/><Relationship Id="rId10" Type="http://schemas.openxmlformats.org/officeDocument/2006/relationships/oleObject" Target="../embeddings/oleObject89.bin"/><Relationship Id="rId1" Type="http://schemas.openxmlformats.org/officeDocument/2006/relationships/slide" Target="slid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9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5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emf"/><Relationship Id="rId34" Type="http://schemas.openxmlformats.org/officeDocument/2006/relationships/vmlDrawing" Target="../drawings/vmlDrawing28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107.emf"/><Relationship Id="rId31" Type="http://schemas.openxmlformats.org/officeDocument/2006/relationships/oleObject" Target="../embeddings/oleObject111.bin"/><Relationship Id="rId30" Type="http://schemas.openxmlformats.org/officeDocument/2006/relationships/image" Target="../media/image106.wmf"/><Relationship Id="rId3" Type="http://schemas.openxmlformats.org/officeDocument/2006/relationships/oleObject" Target="../embeddings/oleObject97.bin"/><Relationship Id="rId29" Type="http://schemas.openxmlformats.org/officeDocument/2006/relationships/oleObject" Target="../embeddings/oleObject110.bin"/><Relationship Id="rId28" Type="http://schemas.openxmlformats.org/officeDocument/2006/relationships/image" Target="../media/image105.emf"/><Relationship Id="rId27" Type="http://schemas.openxmlformats.org/officeDocument/2006/relationships/oleObject" Target="../embeddings/oleObject109.bin"/><Relationship Id="rId26" Type="http://schemas.openxmlformats.org/officeDocument/2006/relationships/image" Target="../media/image104.emf"/><Relationship Id="rId25" Type="http://schemas.openxmlformats.org/officeDocument/2006/relationships/oleObject" Target="../embeddings/oleObject108.bin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102.e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101.wmf"/><Relationship Id="rId2" Type="http://schemas.openxmlformats.org/officeDocument/2006/relationships/image" Target="../media/image92.e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6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0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30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40.xml"/><Relationship Id="rId4" Type="http://schemas.openxmlformats.org/officeDocument/2006/relationships/audio" Target="../media/audio1.wav"/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3.bin"/><Relationship Id="rId1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0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40.xml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7.vml"/><Relationship Id="rId8" Type="http://schemas.openxmlformats.org/officeDocument/2006/relationships/slideLayout" Target="../slideLayouts/slideLayout40.xml"/><Relationship Id="rId7" Type="http://schemas.openxmlformats.org/officeDocument/2006/relationships/slide" Target="slide43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40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43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4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147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5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49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5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15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56.wmf"/><Relationship Id="rId10" Type="http://schemas.openxmlformats.org/officeDocument/2006/relationships/vmlDrawing" Target="../drawings/vmlDrawing44.vml"/><Relationship Id="rId1" Type="http://schemas.openxmlformats.org/officeDocument/2006/relationships/oleObject" Target="../embeddings/oleObject161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4.png"/><Relationship Id="rId1" Type="http://schemas.openxmlformats.org/officeDocument/2006/relationships/image" Target="../media/image1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smtClean="0">
                <a:latin typeface="楷体_GB2312" pitchFamily="49" charset="-122"/>
              </a:rPr>
              <a:t>第五章</a:t>
            </a:r>
            <a:br>
              <a:rPr lang="zh-CN" altLang="en-US" sz="4000" smtClean="0">
                <a:latin typeface="楷体_GB2312" pitchFamily="49" charset="-122"/>
              </a:rPr>
            </a:br>
            <a:r>
              <a:rPr lang="zh-CN" altLang="en-US" sz="4000" smtClean="0">
                <a:latin typeface="楷体_GB2312" pitchFamily="49" charset="-122"/>
              </a:rPr>
              <a:t>相似矩阵及二次型</a:t>
            </a:r>
            <a:endParaRPr lang="zh-CN" altLang="en-US" sz="4000" smtClean="0"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anose="05050102010706020507" pitchFamily="18" charset="2"/>
              </a:rPr>
              <a:t>l </a:t>
            </a:r>
            <a:r>
              <a:rPr kumimoji="1" lang="zh-CN" altLang="en-US" dirty="0" smtClean="0"/>
              <a:t>为实数）：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anose="05050102010706020507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  <a:endParaRPr kumimoji="1" lang="zh-CN" altLang="en-US" dirty="0" smtClean="0">
              <a:solidFill>
                <a:srgbClr val="0000FF"/>
              </a:solidFill>
            </a:endParaRP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回顾：线段的长度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4508500" y="2387600"/>
          <a:ext cx="3324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1" imgW="1663700" imgH="292100" progId="Equation.DSMT4">
                  <p:embed/>
                </p:oleObj>
              </mc:Choice>
              <mc:Fallback>
                <p:oleObj name="Equation" r:id="rId1" imgW="1663700" imgH="292100" progId="Equation.DSMT4">
                  <p:embed/>
                  <p:pic>
                    <p:nvPicPr>
                      <p:cNvPr id="0" name="图片 111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387600"/>
                        <a:ext cx="33242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958850" y="2971800"/>
            <a:ext cx="2519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958850" y="153193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958850" y="1849438"/>
            <a:ext cx="1943100" cy="1122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958850" y="1849438"/>
            <a:ext cx="1943100" cy="1122362"/>
            <a:chOff x="604" y="1165"/>
            <a:chExt cx="1224" cy="707"/>
          </a:xfrm>
        </p:grpSpPr>
        <p:sp>
          <p:nvSpPr>
            <p:cNvPr id="5156" name="Line 7"/>
            <p:cNvSpPr>
              <a:spLocks noChangeShapeType="1"/>
            </p:cNvSpPr>
            <p:nvPr/>
          </p:nvSpPr>
          <p:spPr bwMode="auto">
            <a:xfrm>
              <a:off x="1828" y="1169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7" name="Line 8"/>
            <p:cNvSpPr>
              <a:spLocks noChangeShapeType="1"/>
            </p:cNvSpPr>
            <p:nvPr/>
          </p:nvSpPr>
          <p:spPr bwMode="auto">
            <a:xfrm flipH="1">
              <a:off x="604" y="116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2687638" y="28876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endParaRPr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511175" y="16192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endParaRPr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958850" y="1849438"/>
            <a:ext cx="0" cy="1116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>
            <a:off x="958850" y="2971800"/>
            <a:ext cx="1943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957263" y="4484688"/>
            <a:ext cx="2665412" cy="1382712"/>
            <a:chOff x="657" y="2523"/>
            <a:chExt cx="1679" cy="871"/>
          </a:xfrm>
        </p:grpSpPr>
        <p:sp>
          <p:nvSpPr>
            <p:cNvPr id="5152" name="AutoShape 14"/>
            <p:cNvSpPr>
              <a:spLocks noChangeArrowheads="1"/>
            </p:cNvSpPr>
            <p:nvPr/>
          </p:nvSpPr>
          <p:spPr bwMode="auto">
            <a:xfrm>
              <a:off x="657" y="2523"/>
              <a:ext cx="1679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3" name="Line 15"/>
            <p:cNvSpPr>
              <a:spLocks noChangeShapeType="1"/>
            </p:cNvSpPr>
            <p:nvPr/>
          </p:nvSpPr>
          <p:spPr bwMode="auto">
            <a:xfrm>
              <a:off x="884" y="3167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4" name="Line 16"/>
            <p:cNvSpPr>
              <a:spLocks noChangeShapeType="1"/>
            </p:cNvSpPr>
            <p:nvPr/>
          </p:nvSpPr>
          <p:spPr bwMode="auto">
            <a:xfrm>
              <a:off x="884" y="2523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5" name="Line 17"/>
            <p:cNvSpPr>
              <a:spLocks noChangeAspect="1" noChangeShapeType="1"/>
            </p:cNvSpPr>
            <p:nvPr/>
          </p:nvSpPr>
          <p:spPr bwMode="auto">
            <a:xfrm flipV="1">
              <a:off x="657" y="3167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1317625" y="4484688"/>
            <a:ext cx="1944688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957263" y="4845050"/>
            <a:ext cx="2679700" cy="1008063"/>
            <a:chOff x="603" y="3052"/>
            <a:chExt cx="1688" cy="635"/>
          </a:xfrm>
        </p:grpSpPr>
        <p:sp>
          <p:nvSpPr>
            <p:cNvPr id="5149" name="Line 19"/>
            <p:cNvSpPr>
              <a:spLocks noChangeShapeType="1"/>
            </p:cNvSpPr>
            <p:nvPr/>
          </p:nvSpPr>
          <p:spPr bwMode="auto">
            <a:xfrm>
              <a:off x="2064" y="3052"/>
              <a:ext cx="0" cy="6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0" name="Line 20"/>
            <p:cNvSpPr>
              <a:spLocks noChangeShapeType="1"/>
            </p:cNvSpPr>
            <p:nvPr/>
          </p:nvSpPr>
          <p:spPr bwMode="auto">
            <a:xfrm>
              <a:off x="603" y="3687"/>
              <a:ext cx="14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51" name="Line 21"/>
            <p:cNvSpPr>
              <a:spLocks noChangeAspect="1" noChangeShapeType="1"/>
            </p:cNvSpPr>
            <p:nvPr/>
          </p:nvSpPr>
          <p:spPr bwMode="auto">
            <a:xfrm flipV="1">
              <a:off x="2064" y="3460"/>
              <a:ext cx="227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1901825" y="58197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endParaRPr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3462338" y="54451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endParaRPr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2843213" y="5013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3</a:t>
            </a:r>
            <a:endParaRPr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5139" name="Text Box 26"/>
          <p:cNvSpPr txBox="1">
            <a:spLocks noChangeArrowheads="1"/>
          </p:cNvSpPr>
          <p:nvPr/>
        </p:nvSpPr>
        <p:spPr bwMode="auto">
          <a:xfrm>
            <a:off x="2268538" y="1268413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5140" name="Rectangle 28"/>
          <p:cNvSpPr>
            <a:spLocks noChangeArrowheads="1"/>
          </p:cNvSpPr>
          <p:nvPr/>
        </p:nvSpPr>
        <p:spPr bwMode="auto">
          <a:xfrm>
            <a:off x="741363" y="28876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O</a:t>
            </a:r>
            <a:endParaRPr lang="en-US" altLang="zh-CN" sz="2400" i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0976" name="Text Box 32"/>
          <p:cNvSpPr txBox="1">
            <a:spLocks noChangeArrowheads="1"/>
          </p:cNvSpPr>
          <p:nvPr/>
        </p:nvSpPr>
        <p:spPr bwMode="auto">
          <a:xfrm>
            <a:off x="1177925" y="40513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210977" name="Rectangle 33"/>
          <p:cNvSpPr>
            <a:spLocks noChangeArrowheads="1"/>
          </p:cNvSpPr>
          <p:nvPr/>
        </p:nvSpPr>
        <p:spPr bwMode="auto">
          <a:xfrm>
            <a:off x="3060700" y="58197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O</a:t>
            </a:r>
            <a:endParaRPr lang="en-US" altLang="zh-CN" sz="2400" i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4572000" y="1747838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若令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 = (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smtClean="0">
                <a:solidFill>
                  <a:srgbClr val="000000"/>
                </a:solidFill>
              </a:rPr>
              <a:t>，则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210981" name="Object 37"/>
          <p:cNvGraphicFramePr>
            <a:graphicFrameLocks noChangeAspect="1"/>
          </p:cNvGraphicFramePr>
          <p:nvPr/>
        </p:nvGraphicFramePr>
        <p:xfrm>
          <a:off x="4495800" y="5268913"/>
          <a:ext cx="3932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3" imgW="1968500" imgH="292100" progId="Equation.DSMT4">
                  <p:embed/>
                </p:oleObj>
              </mc:Choice>
              <mc:Fallback>
                <p:oleObj name="Equation" r:id="rId3" imgW="1968500" imgH="292100" progId="Equation.DSMT4">
                  <p:embed/>
                  <p:pic>
                    <p:nvPicPr>
                      <p:cNvPr id="0" name="图片 111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268913"/>
                        <a:ext cx="39322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4572000" y="4629150"/>
            <a:ext cx="336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若令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 = (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smtClean="0">
                <a:solidFill>
                  <a:srgbClr val="000000"/>
                </a:solidFill>
              </a:rPr>
              <a:t>，则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10985" name="Rectangle 41"/>
          <p:cNvSpPr>
            <a:spLocks noChangeArrowheads="1"/>
          </p:cNvSpPr>
          <p:nvPr/>
        </p:nvSpPr>
        <p:spPr bwMode="auto">
          <a:xfrm>
            <a:off x="6516688" y="2420938"/>
            <a:ext cx="12954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7164388" y="5300663"/>
            <a:ext cx="12954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147" name="Oval 44"/>
          <p:cNvSpPr>
            <a:spLocks noChangeAspect="1" noChangeArrowheads="1"/>
          </p:cNvSpPr>
          <p:nvPr/>
        </p:nvSpPr>
        <p:spPr bwMode="auto">
          <a:xfrm>
            <a:off x="2857500" y="18018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071938" y="563563"/>
            <a:ext cx="4343400" cy="4937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81000" indent="-381000" algn="ctr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]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  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-3.64162E-6 L 3.61111E-6 -0.00161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3" grpId="0"/>
      <p:bldP spid="210954" grpId="0"/>
      <p:bldP spid="210955" grpId="0" animBg="1"/>
      <p:bldP spid="210955" grpId="1" animBg="1"/>
      <p:bldP spid="210956" grpId="0" animBg="1"/>
      <p:bldP spid="210962" grpId="0" animBg="1"/>
      <p:bldP spid="210967" grpId="0"/>
      <p:bldP spid="210968" grpId="0"/>
      <p:bldP spid="210969" grpId="0"/>
      <p:bldP spid="210976" grpId="0"/>
      <p:bldP spid="210980" grpId="0"/>
      <p:bldP spid="210983" grpId="0"/>
      <p:bldP spid="210985" grpId="0" animBg="1"/>
      <p:bldP spid="210986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954088" y="5227638"/>
          <a:ext cx="5203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1" imgW="2603500" imgH="228600" progId="Equation.DSMT4">
                  <p:embed/>
                </p:oleObj>
              </mc:Choice>
              <mc:Fallback>
                <p:oleObj name="Equation" r:id="rId1" imgW="2603500" imgH="228600" progId="Equation.DSMT4">
                  <p:embed/>
                  <p:pic>
                    <p:nvPicPr>
                      <p:cNvPr id="0" name="图片 112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227638"/>
                        <a:ext cx="5203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451225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令</a:t>
            </a:r>
            <a:endParaRPr lang="zh-CN" altLang="en-US" smtClean="0"/>
          </a:p>
          <a:p>
            <a:pPr marL="381000" indent="-3810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称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lang="zh-CN" altLang="en-US" smtClean="0"/>
              <a:t>为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 </a:t>
            </a:r>
            <a:r>
              <a:rPr lang="en-US" altLang="zh-CN" i="1" smtClean="0"/>
              <a:t>x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长度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范数</a:t>
            </a:r>
            <a:r>
              <a:rPr lang="zh-CN" altLang="en-US" smtClean="0"/>
              <a:t>）．</a:t>
            </a: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= 1</a:t>
            </a:r>
            <a:r>
              <a:rPr lang="zh-CN" altLang="en-US" smtClean="0"/>
              <a:t>时，称 </a:t>
            </a:r>
            <a:r>
              <a:rPr lang="en-US" altLang="zh-CN" i="1" smtClean="0"/>
              <a:t>x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．</a:t>
            </a: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向量的长度具有下列性质：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非负性：</a:t>
            </a:r>
            <a:r>
              <a:rPr kumimoji="1" lang="zh-CN" altLang="en-US" smtClean="0"/>
              <a:t>当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= 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/>
              <a:t>= 0</a:t>
            </a:r>
            <a:r>
              <a:rPr kumimoji="1" lang="zh-CN" altLang="en-US" smtClean="0"/>
              <a:t>；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mtClean="0"/>
              <a:t>                     当 </a:t>
            </a:r>
            <a:r>
              <a:rPr kumimoji="1" lang="en-US" altLang="zh-CN" i="1" smtClean="0"/>
              <a:t>x</a:t>
            </a:r>
            <a:r>
              <a:rPr kumimoji="1" lang="en-US" altLang="en-US" smtClean="0"/>
              <a:t>≠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>
                <a:latin typeface="Symbol" panose="05050102010706020507" pitchFamily="18" charset="2"/>
              </a:rPr>
              <a:t>&gt;</a:t>
            </a:r>
            <a:r>
              <a:rPr kumimoji="1" lang="en-US" altLang="zh-CN" smtClean="0"/>
              <a:t> 0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齐次性： </a:t>
            </a:r>
            <a:r>
              <a:rPr lang="en-US" altLang="zh-CN" smtClean="0"/>
              <a:t>||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|| = 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kumimoji="1"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en-US" altLang="zh-CN" smtClean="0">
                <a:solidFill>
                  <a:srgbClr val="FF0000"/>
                </a:solidFill>
              </a:rPr>
              <a:t>|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cs typeface="Times New Roman" panose="02020603050405020304" pitchFamily="18" charset="0"/>
              </a:rPr>
              <a:t>·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zh-CN" altLang="en-US" smtClean="0"/>
              <a:t>．</a:t>
            </a:r>
            <a:endParaRPr kumimoji="1" lang="zh-CN" alt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357438" y="1500188"/>
          <a:ext cx="4848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3" imgW="2425700" imgH="292100" progId="Equation.DSMT4">
                  <p:embed/>
                </p:oleObj>
              </mc:Choice>
              <mc:Fallback>
                <p:oleObj name="Equation" r:id="rId3" imgW="2425700" imgH="292100" progId="Equation.DSMT4">
                  <p:embed/>
                  <p:pic>
                    <p:nvPicPr>
                      <p:cNvPr id="0" name="图片 112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500188"/>
                        <a:ext cx="48482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54088" y="5942013"/>
          <a:ext cx="6904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5" imgW="3454400" imgH="279400" progId="Equation.DSMT4">
                  <p:embed/>
                </p:oleObj>
              </mc:Choice>
              <mc:Fallback>
                <p:oleObj name="Equation" r:id="rId5" imgW="3454400" imgH="279400" progId="Equation.DSMT4">
                  <p:embed/>
                  <p:pic>
                    <p:nvPicPr>
                      <p:cNvPr id="0" name="图片 112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942013"/>
                        <a:ext cx="69040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00263" y="5243513"/>
            <a:ext cx="1371600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71863" y="5243513"/>
            <a:ext cx="1357312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29175" y="5243513"/>
            <a:ext cx="1385888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28788" y="5988050"/>
            <a:ext cx="1571625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14700" y="5988050"/>
            <a:ext cx="1485900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14888" y="5988050"/>
            <a:ext cx="1628775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43663" y="5988050"/>
            <a:ext cx="1385887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500063" y="5191125"/>
            <a:ext cx="8501062" cy="1381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57413" y="16287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371600"/>
          </a:xfrm>
        </p:spPr>
        <p:txBody>
          <a:bodyPr/>
          <a:lstStyle/>
          <a:p>
            <a:r>
              <a:rPr lang="zh-CN" altLang="en-US" sz="4400" dirty="0"/>
              <a:t>二、向量的长度及性质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向量的长度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970338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令</a:t>
            </a:r>
            <a:endParaRPr lang="zh-CN" altLang="en-US" smtClean="0"/>
          </a:p>
          <a:p>
            <a:pPr marL="381000" indent="-3810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称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lang="zh-CN" altLang="en-US" smtClean="0"/>
              <a:t>为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 </a:t>
            </a:r>
            <a:r>
              <a:rPr lang="en-US" altLang="zh-CN" i="1" smtClean="0"/>
              <a:t>x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长度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范数</a:t>
            </a:r>
            <a:r>
              <a:rPr lang="zh-CN" altLang="en-US" smtClean="0"/>
              <a:t>）．</a:t>
            </a: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= 1</a:t>
            </a:r>
            <a:r>
              <a:rPr lang="zh-CN" altLang="en-US" smtClean="0"/>
              <a:t>时，称 </a:t>
            </a:r>
            <a:r>
              <a:rPr lang="en-US" altLang="zh-CN" i="1" smtClean="0"/>
              <a:t>x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．</a:t>
            </a: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向量的长度具有下列性质：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非负性：</a:t>
            </a:r>
            <a:r>
              <a:rPr kumimoji="1" lang="zh-CN" altLang="en-US" smtClean="0"/>
              <a:t>当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= 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/>
              <a:t>= 0</a:t>
            </a:r>
            <a:r>
              <a:rPr kumimoji="1" lang="zh-CN" altLang="en-US" smtClean="0"/>
              <a:t>；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mtClean="0"/>
              <a:t>                     当 </a:t>
            </a:r>
            <a:r>
              <a:rPr kumimoji="1" lang="en-US" altLang="zh-CN" i="1" smtClean="0"/>
              <a:t>x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>
                <a:latin typeface="Symbol" panose="05050102010706020507" pitchFamily="18" charset="2"/>
              </a:rPr>
              <a:t>&gt;</a:t>
            </a:r>
            <a:r>
              <a:rPr kumimoji="1" lang="en-US" altLang="zh-CN" smtClean="0"/>
              <a:t> 0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齐次性： </a:t>
            </a:r>
            <a:r>
              <a:rPr lang="en-US" altLang="zh-CN" smtClean="0"/>
              <a:t>||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|| = 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kumimoji="1"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en-US" altLang="zh-CN" smtClean="0">
                <a:solidFill>
                  <a:srgbClr val="FF0000"/>
                </a:solidFill>
              </a:rPr>
              <a:t>|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cs typeface="Times New Roman" panose="02020603050405020304" pitchFamily="18" charset="0"/>
              </a:rPr>
              <a:t>·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三角不等式：</a:t>
            </a:r>
            <a:r>
              <a:rPr kumimoji="1" lang="zh-CN" altLang="en-US" smtClean="0"/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+ y </a:t>
            </a:r>
            <a:r>
              <a:rPr lang="en-US" altLang="zh-CN" smtClean="0"/>
              <a:t>|| ≤</a:t>
            </a:r>
            <a:r>
              <a:rPr lang="en-US" altLang="zh-CN" sz="2000" smtClean="0"/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+ || </a:t>
            </a:r>
            <a:r>
              <a:rPr lang="en-US" altLang="zh-CN" i="1" smtClean="0"/>
              <a:t>y </a:t>
            </a:r>
            <a:r>
              <a:rPr lang="en-US" altLang="zh-CN" smtClean="0"/>
              <a:t>||</a:t>
            </a:r>
            <a:r>
              <a:rPr kumimoji="1" lang="zh-CN" altLang="en-US" smtClean="0"/>
              <a:t>．</a:t>
            </a:r>
            <a:endParaRPr kumimoji="1" lang="zh-CN" altLang="en-US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378075" y="1500188"/>
          <a:ext cx="439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1" imgW="2197100" imgH="292100" progId="Equation.DSMT4">
                  <p:embed/>
                </p:oleObj>
              </mc:Choice>
              <mc:Fallback>
                <p:oleObj name="Equation" r:id="rId1" imgW="2197100" imgH="292100" progId="Equation.DSMT4">
                  <p:embed/>
                  <p:pic>
                    <p:nvPicPr>
                      <p:cNvPr id="0" name="图片 113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500188"/>
                        <a:ext cx="43910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9"/>
          <p:cNvGrpSpPr/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7186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x</a:t>
              </a:r>
              <a:endParaRPr lang="en-US" altLang="zh-CN" sz="2400" baseline="-25000" smtClean="0">
                <a:solidFill>
                  <a:srgbClr val="FF0000"/>
                </a:solidFill>
              </a:endParaRPr>
            </a:p>
          </p:txBody>
        </p:sp>
        <p:cxnSp>
          <p:nvCxnSpPr>
            <p:cNvPr id="7187" name="直接连接符 71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3" name="组合 72"/>
          <p:cNvGrpSpPr/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7184" name="直接连接符 73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7185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y</a:t>
              </a:r>
              <a:endParaRPr lang="en-US" altLang="zh-CN" sz="2400" baseline="-250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75"/>
          <p:cNvGrpSpPr/>
          <p:nvPr/>
        </p:nvGrpSpPr>
        <p:grpSpPr bwMode="auto">
          <a:xfrm>
            <a:off x="6267450" y="4557713"/>
            <a:ext cx="2286000" cy="2143125"/>
            <a:chOff x="6000760" y="4157894"/>
            <a:chExt cx="2286016" cy="2143140"/>
          </a:xfrm>
        </p:grpSpPr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6762764" y="4286255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0000FF"/>
                  </a:solidFill>
                </a:rPr>
                <a:t>x + y</a:t>
              </a:r>
              <a:endParaRPr lang="en-US" altLang="zh-CN" sz="2400" baseline="-25000" smtClean="0">
                <a:solidFill>
                  <a:srgbClr val="0000FF"/>
                </a:solidFill>
              </a:endParaRPr>
            </a:p>
          </p:txBody>
        </p:sp>
        <p:cxnSp>
          <p:nvCxnSpPr>
            <p:cNvPr id="7183" name="直接连接符 77"/>
            <p:cNvCxnSpPr>
              <a:cxnSpLocks noChangeShapeType="1"/>
            </p:cNvCxnSpPr>
            <p:nvPr/>
          </p:nvCxnSpPr>
          <p:spPr bwMode="auto">
            <a:xfrm flipV="1">
              <a:off x="6000760" y="4157894"/>
              <a:ext cx="2286016" cy="214314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</a:ln>
          </p:spPr>
        </p:cxnSp>
      </p:grpSp>
      <p:grpSp>
        <p:nvGrpSpPr>
          <p:cNvPr id="5" name="组合 78"/>
          <p:cNvGrpSpPr/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7180" name="直接连接符 79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7181" name="直接连接符 80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6" name="组合 83"/>
          <p:cNvGrpSpPr/>
          <p:nvPr/>
        </p:nvGrpSpPr>
        <p:grpSpPr bwMode="auto">
          <a:xfrm>
            <a:off x="7908925" y="4543425"/>
            <a:ext cx="749300" cy="1428750"/>
            <a:chOff x="1428728" y="2000240"/>
            <a:chExt cx="749550" cy="1428760"/>
          </a:xfrm>
        </p:grpSpPr>
        <p:cxnSp>
          <p:nvCxnSpPr>
            <p:cNvPr id="7178" name="直接连接符 84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y</a:t>
              </a:r>
              <a:endParaRPr lang="en-US" altLang="zh-CN" sz="2400" baseline="-2500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29600" cy="5041900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  <a:endParaRPr kumimoji="1" lang="zh-CN" altLang="en-US" dirty="0" smtClean="0">
              <a:solidFill>
                <a:srgbClr val="0000FF"/>
              </a:solidFill>
            </a:endParaRP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</a:t>
            </a:r>
            <a:r>
              <a:rPr kumimoji="1" lang="en-US" altLang="zh-CN" dirty="0" smtClean="0">
                <a:cs typeface="Times New Roman" panose="02020603050405020304" pitchFamily="18" charset="0"/>
              </a:rPr>
              <a:t>·</a:t>
            </a:r>
            <a:r>
              <a:rPr lang="en-US" altLang="zh-CN" dirty="0" smtClean="0"/>
              <a:t> ||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||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且 </a:t>
            </a:r>
            <a:r>
              <a:rPr kumimoji="1" lang="en-US" altLang="zh-CN" i="1" dirty="0" smtClean="0"/>
              <a:t>y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时，</a:t>
            </a:r>
            <a:endParaRPr lang="zh-CN" altLang="en-US" dirty="0" smtClean="0"/>
          </a:p>
          <a:p>
            <a:pPr marL="381000" indent="-381000"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且 </a:t>
            </a:r>
            <a:r>
              <a:rPr kumimoji="1" lang="en-US" altLang="zh-CN" i="1" dirty="0" smtClean="0"/>
              <a:t>y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时，把</a:t>
            </a:r>
            <a:endParaRPr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381000" indent="-3810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称为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夹角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 smtClean="0"/>
              <a:t>当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，称向量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正交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结论：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若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x</a:t>
            </a:r>
            <a:r>
              <a:rPr kumimoji="1" lang="en-US" altLang="zh-CN" dirty="0" smtClean="0">
                <a:solidFill>
                  <a:srgbClr val="FF0000"/>
                </a:solidFill>
              </a:rPr>
              <a:t> = 0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，则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x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与任何向量都正交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3179763" y="4321175"/>
          <a:ext cx="276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1" imgW="1384300" imgH="431800" progId="Equation.DSMT4">
                  <p:embed/>
                </p:oleObj>
              </mc:Choice>
              <mc:Fallback>
                <p:oleObj name="Equation" r:id="rId1" imgW="1384300" imgH="431800" progId="Equation.DSMT4">
                  <p:embed/>
                  <p:pic>
                    <p:nvPicPr>
                      <p:cNvPr id="0" name="图片 114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321175"/>
                        <a:ext cx="2768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3592513" y="2781300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Equation" r:id="rId3" imgW="965200" imgH="469900" progId="Equation.DSMT4">
                  <p:embed/>
                </p:oleObj>
              </mc:Choice>
              <mc:Fallback>
                <p:oleObj name="Equation" r:id="rId3" imgW="965200" imgH="469900" progId="Equation.DSMT4">
                  <p:embed/>
                  <p:pic>
                    <p:nvPicPr>
                      <p:cNvPr id="0" name="图片 114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781300"/>
                        <a:ext cx="193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3800" y="2143125"/>
            <a:ext cx="2000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" name="组合 8"/>
          <p:cNvGrpSpPr/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8211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x</a:t>
              </a:r>
              <a:endParaRPr lang="en-US" altLang="zh-CN" sz="2400" baseline="-25000" smtClean="0">
                <a:solidFill>
                  <a:srgbClr val="FF0000"/>
                </a:solidFill>
              </a:endParaRPr>
            </a:p>
          </p:txBody>
        </p:sp>
        <p:cxnSp>
          <p:nvCxnSpPr>
            <p:cNvPr id="8212" name="直接连接符 10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3" name="组合 11"/>
          <p:cNvGrpSpPr/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8209" name="直接连接符 12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8210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y</a:t>
              </a:r>
              <a:endParaRPr lang="en-US" altLang="zh-CN" sz="2400" baseline="-250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14"/>
          <p:cNvGrpSpPr/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8207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8208" name="直接连接符 16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5" name="组合 22"/>
          <p:cNvGrpSpPr/>
          <p:nvPr/>
        </p:nvGrpSpPr>
        <p:grpSpPr bwMode="auto">
          <a:xfrm>
            <a:off x="6402388" y="6143625"/>
            <a:ext cx="379412" cy="428625"/>
            <a:chOff x="6403087" y="6143647"/>
            <a:chExt cx="378727" cy="428625"/>
          </a:xfrm>
        </p:grpSpPr>
        <p:graphicFrame>
          <p:nvGraphicFramePr>
            <p:cNvPr id="8196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6" name="Equation" r:id="rId5" imgW="139700" imgH="177800" progId="Equation.DSMT4">
                    <p:embed/>
                  </p:oleObj>
                </mc:Choice>
                <mc:Fallback>
                  <p:oleObj name="Equation" r:id="rId5" imgW="139700" imgH="177800" progId="Equation.DSMT4">
                    <p:embed/>
                    <p:pic>
                      <p:nvPicPr>
                        <p:cNvPr id="0" name="图片 114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4" name="Group 71"/>
            <p:cNvGrpSpPr/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8205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8206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22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z="4400" dirty="0"/>
              <a:t>三、正交向量组的概念及求法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990600" y="908720"/>
          <a:ext cx="6884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7" name="Equation" r:id="rId1" imgW="6883400" imgH="431800" progId="Equation.3">
                  <p:embed/>
                </p:oleObj>
              </mc:Choice>
              <mc:Fallback>
                <p:oleObj name="Equation" r:id="rId1" imgW="68834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08720"/>
                        <a:ext cx="6884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914400" y="167072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sz="2400" b="0"/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676400" y="1518320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8" name="Equation" r:id="rId3" imgW="2286000" imgH="927100" progId="Equation.3">
                  <p:embed/>
                </p:oleObj>
              </mc:Choice>
              <mc:Fallback>
                <p:oleObj name="Equation" r:id="rId3" imgW="2286000" imgH="927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18320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4114800" y="1442120"/>
          <a:ext cx="2171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9" name="Equation" r:id="rId5" imgW="2171700" imgH="863600" progId="Equation.3">
                  <p:embed/>
                </p:oleObj>
              </mc:Choice>
              <mc:Fallback>
                <p:oleObj name="Equation" r:id="rId5" imgW="2171700" imgH="86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42120"/>
                        <a:ext cx="21717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1676400" y="2356520"/>
          <a:ext cx="129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0" name="Equation" r:id="rId7" imgW="1295400" imgH="825500" progId="Equation.3">
                  <p:embed/>
                </p:oleObj>
              </mc:Choice>
              <mc:Fallback>
                <p:oleObj name="Equation" r:id="rId7" imgW="1295400" imgH="825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56520"/>
                        <a:ext cx="129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 bwMode="auto">
          <a:xfrm>
            <a:off x="6267450" y="2726606"/>
            <a:ext cx="2519363" cy="2214562"/>
            <a:chOff x="6000760" y="4071942"/>
            <a:chExt cx="2520002" cy="2215651"/>
          </a:xfrm>
        </p:grpSpPr>
        <p:cxnSp>
          <p:nvCxnSpPr>
            <p:cNvPr id="16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7" name="直接连接符 16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18" name="组合 8"/>
          <p:cNvGrpSpPr/>
          <p:nvPr/>
        </p:nvGrpSpPr>
        <p:grpSpPr bwMode="auto">
          <a:xfrm>
            <a:off x="6267450" y="4226793"/>
            <a:ext cx="1643063" cy="714375"/>
            <a:chOff x="6000762" y="5572140"/>
            <a:chExt cx="1643074" cy="714380"/>
          </a:xfrm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 smtClean="0">
                  <a:solidFill>
                    <a:srgbClr val="FF0000"/>
                  </a:solidFill>
                </a:rPr>
                <a:t>x</a:t>
              </a:r>
              <a:endParaRPr kumimoji="1" lang="en-US" altLang="zh-CN" sz="2400" baseline="-25000" smtClean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连接符 10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21" name="组合 11"/>
          <p:cNvGrpSpPr/>
          <p:nvPr/>
        </p:nvGrpSpPr>
        <p:grpSpPr bwMode="auto">
          <a:xfrm>
            <a:off x="6288088" y="3512418"/>
            <a:ext cx="749300" cy="1428750"/>
            <a:chOff x="1428728" y="2000240"/>
            <a:chExt cx="749550" cy="1428760"/>
          </a:xfrm>
        </p:grpSpPr>
        <p:cxnSp>
          <p:nvCxnSpPr>
            <p:cNvPr id="22" name="直接连接符 12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 smtClean="0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2"/>
          <p:cNvGrpSpPr/>
          <p:nvPr/>
        </p:nvGrpSpPr>
        <p:grpSpPr bwMode="auto">
          <a:xfrm>
            <a:off x="6402388" y="4398243"/>
            <a:ext cx="379412" cy="428625"/>
            <a:chOff x="6403087" y="6143647"/>
            <a:chExt cx="378727" cy="428625"/>
          </a:xfrm>
        </p:grpSpPr>
        <p:graphicFrame>
          <p:nvGraphicFramePr>
            <p:cNvPr id="25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61" name="Equation" r:id="rId9" imgW="139700" imgH="177800" progId="Equation.DSMT4">
                    <p:embed/>
                  </p:oleObj>
                </mc:Choice>
                <mc:Fallback>
                  <p:oleObj name="Equation" r:id="rId9" imgW="139700" imgH="177800" progId="Equation.DSMT4">
                    <p:embed/>
                    <p:pic>
                      <p:nvPicPr>
                        <p:cNvPr id="0" name="图片 91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71"/>
            <p:cNvGrpSpPr/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27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62000" y="1988840"/>
            <a:ext cx="357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２ 正交向量组的概念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822325" y="2680990"/>
            <a:ext cx="8013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　　若一非零向量组中的向量两两正交，则称该向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量组为正交向量组．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20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三、正交向量组的概念及求法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autoUpdateAnimBg="0"/>
      <p:bldP spid="420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57200" y="455613"/>
            <a:ext cx="8231188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定义：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两两正交的非零向量组成的向量组成为</a:t>
            </a:r>
            <a:r>
              <a:rPr kumimoji="0" lang="zh-CN" altLang="en-US" sz="2400" smtClean="0">
                <a:solidFill>
                  <a:srgbClr val="FF0000"/>
                </a:solidFill>
                <a:latin typeface="Times New Roman" panose="02020603050405020304"/>
              </a:rPr>
              <a:t>正交向量组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．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定理：</a:t>
            </a:r>
            <a:r>
              <a:rPr lang="zh-CN" altLang="zh-CN" sz="2400" smtClean="0">
                <a:solidFill>
                  <a:srgbClr val="000000"/>
                </a:solidFill>
                <a:latin typeface="Times New Roman" panose="02020603050405020304"/>
              </a:rPr>
              <a:t>若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维向量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是一组两两正交的非零向量，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则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线性无关．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证明：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设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（零向量）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，那么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0 =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0]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 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  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 + …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  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 + 0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  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||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||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altLang="zh-CN" sz="2400" baseline="30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从而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同理可证，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=  … = 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=0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综上所述，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 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线性无关．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819150" y="863600"/>
            <a:ext cx="357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４ 向量空间的正交基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89000" y="1568450"/>
          <a:ext cx="779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" imgW="7797800" imgH="1498600" progId="Equation.3">
                  <p:embed/>
                </p:oleObj>
              </mc:Choice>
              <mc:Fallback>
                <p:oleObj name="Equation" r:id="rId1" imgW="7797800" imgH="149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568450"/>
                        <a:ext cx="7797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57200" y="854075"/>
            <a:ext cx="82311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已知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维向量空间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中两个向量                                   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正交，试求一个非零向量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，使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两两正交．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分析：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显然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．</a:t>
            </a: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解：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设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 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T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，若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，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，则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                        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T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= 0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                           [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]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T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/>
              </a:rPr>
              <a:t>－</a:t>
            </a:r>
            <a:r>
              <a:rPr lang="en-US" altLang="en-US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= 0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5414963" y="442913"/>
          <a:ext cx="25622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8" name="Equation" r:id="rId1" imgW="1282700" imgH="698500" progId="Equation.DSMT4">
                  <p:embed/>
                </p:oleObj>
              </mc:Choice>
              <mc:Fallback>
                <p:oleObj name="Equation" r:id="rId1" imgW="1282700" imgH="698500" progId="Equation.DSMT4">
                  <p:embed/>
                  <p:pic>
                    <p:nvPicPr>
                      <p:cNvPr id="0" name="图片 115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42913"/>
                        <a:ext cx="256222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520950" y="4887913"/>
          <a:ext cx="408463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Equation" r:id="rId3" imgW="2044700" imgH="711200" progId="Equation.DSMT4">
                  <p:embed/>
                </p:oleObj>
              </mc:Choice>
              <mc:Fallback>
                <p:oleObj name="Equation" r:id="rId3" imgW="2044700" imgH="711200" progId="Equation.DSMT4">
                  <p:embed/>
                  <p:pic>
                    <p:nvPicPr>
                      <p:cNvPr id="0" name="图片 115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887913"/>
                        <a:ext cx="4084638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828800"/>
            <a:ext cx="9144000" cy="2209800"/>
          </a:xfrm>
        </p:spPr>
        <p:txBody>
          <a:bodyPr/>
          <a:lstStyle/>
          <a:p>
            <a:pPr algn="ctr" eaLnBrk="1" hangingPunct="1"/>
            <a:r>
              <a:rPr kumimoji="1" lang="en-US" altLang="zh-CN" sz="3600" b="1" dirty="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CC0099"/>
                </a:solidFill>
              </a:rPr>
              <a:t>1</a:t>
            </a:r>
            <a:r>
              <a:rPr kumimoji="1" lang="en-US" altLang="zh-CN" sz="3600" b="1" dirty="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dirty="0" smtClean="0">
                <a:solidFill>
                  <a:srgbClr val="CC0099"/>
                </a:solidFill>
                <a:latin typeface="楷体_GB2312" pitchFamily="49" charset="-122"/>
              </a:rPr>
              <a:t>向量的内积、长度及正交性</a:t>
            </a:r>
            <a:endParaRPr kumimoji="1" lang="zh-CN" altLang="en-US" sz="3600" b="1" dirty="0" smtClean="0">
              <a:solidFill>
                <a:srgbClr val="CC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520950" y="447675"/>
          <a:ext cx="408463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Equation" r:id="rId1" imgW="2044700" imgH="711200" progId="Equation.DSMT4">
                  <p:embed/>
                </p:oleObj>
              </mc:Choice>
              <mc:Fallback>
                <p:oleObj name="Equation" r:id="rId1" imgW="2044700" imgH="711200" progId="Equation.DSMT4">
                  <p:embed/>
                  <p:pic>
                    <p:nvPicPr>
                      <p:cNvPr id="0" name="图片 116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47675"/>
                        <a:ext cx="4084638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49325" y="1890713"/>
          <a:ext cx="72310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3" imgW="3619500" imgH="469900" progId="Equation.DSMT4">
                  <p:embed/>
                </p:oleObj>
              </mc:Choice>
              <mc:Fallback>
                <p:oleObj name="Equation" r:id="rId3" imgW="3619500" imgH="469900" progId="Equation.DSMT4">
                  <p:embed/>
                  <p:pic>
                    <p:nvPicPr>
                      <p:cNvPr id="0" name="图片 116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890713"/>
                        <a:ext cx="72310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457200" y="3419475"/>
            <a:ext cx="82311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得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从而有基础解系          ，令                    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898525" y="3184525"/>
          <a:ext cx="13700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5" imgW="685800" imgH="482600" progId="Equation.DSMT4">
                  <p:embed/>
                </p:oleObj>
              </mc:Choice>
              <mc:Fallback>
                <p:oleObj name="Equation" r:id="rId5" imgW="685800" imgH="482600" progId="Equation.DSMT4">
                  <p:embed/>
                  <p:pic>
                    <p:nvPicPr>
                      <p:cNvPr id="0" name="图片 116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184525"/>
                        <a:ext cx="13700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700338" y="4410075"/>
          <a:ext cx="711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Equation" r:id="rId7" imgW="355600" imgH="698500" progId="Equation.DSMT4">
                  <p:embed/>
                </p:oleObj>
              </mc:Choice>
              <mc:Fallback>
                <p:oleObj name="Equation" r:id="rId7" imgW="355600" imgH="698500" progId="Equation.DSMT4">
                  <p:embed/>
                  <p:pic>
                    <p:nvPicPr>
                      <p:cNvPr id="0" name="图片 116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10075"/>
                        <a:ext cx="7112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4140200" y="4410075"/>
          <a:ext cx="13208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Equation" r:id="rId9" imgW="660400" imgH="698500" progId="Equation.DSMT4">
                  <p:embed/>
                </p:oleObj>
              </mc:Choice>
              <mc:Fallback>
                <p:oleObj name="Equation" r:id="rId9" imgW="660400" imgH="698500" progId="Equation.DSMT4">
                  <p:embed/>
                  <p:pic>
                    <p:nvPicPr>
                      <p:cNvPr id="0" name="图片 116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10075"/>
                        <a:ext cx="13208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19150" y="863600"/>
            <a:ext cx="250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５ 规范正交基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14400" y="1676400"/>
          <a:ext cx="7683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1" imgW="7683500" imgH="1587500" progId="Equation.3">
                  <p:embed/>
                </p:oleObj>
              </mc:Choice>
              <mc:Fallback>
                <p:oleObj name="Equation" r:id="rId1" imgW="7683500" imgH="158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6835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定义：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维向量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是向量空间             中的向量，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满足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中的一个基（最大无关组）；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两两正交；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都是单位向量，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则称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的一个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</a:rPr>
              <a:t>规范正交基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例：</a:t>
            </a: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4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的一个规范正交基．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5767388" y="46196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6" name="Equation" r:id="rId1" imgW="508000" imgH="203200" progId="Equation.DSMT4">
                  <p:embed/>
                </p:oleObj>
              </mc:Choice>
              <mc:Fallback>
                <p:oleObj name="Equation" r:id="rId1" imgW="508000" imgH="203200" progId="Equation.DSMT4">
                  <p:embed/>
                  <p:pic>
                    <p:nvPicPr>
                      <p:cNvPr id="0" name="图片 117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61963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1162050" y="3298825"/>
          <a:ext cx="4648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Equation" r:id="rId3" imgW="2324100" imgH="927100" progId="Equation.DSMT4">
                  <p:embed/>
                </p:oleObj>
              </mc:Choice>
              <mc:Fallback>
                <p:oleObj name="Equation" r:id="rId3" imgW="2324100" imgH="927100" progId="Equation.DSMT4">
                  <p:embed/>
                  <p:pic>
                    <p:nvPicPr>
                      <p:cNvPr id="0" name="图片 117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298825"/>
                        <a:ext cx="4648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57200" y="2716213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也是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4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的一个规范正交基．</a:t>
            </a: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012825" y="446088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Equation" r:id="rId1" imgW="3543300" imgH="990600" progId="Equation.DSMT4">
                  <p:embed/>
                </p:oleObj>
              </mc:Choice>
              <mc:Fallback>
                <p:oleObj name="Equation" r:id="rId1" imgW="3543300" imgH="990600" progId="Equation.DSMT4">
                  <p:embed/>
                  <p:pic>
                    <p:nvPicPr>
                      <p:cNvPr id="0" name="图片 118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46088"/>
                        <a:ext cx="7086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2255838" y="3462338"/>
          <a:ext cx="4622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Equation" r:id="rId3" imgW="2311400" imgH="927100" progId="Equation.DSMT4">
                  <p:embed/>
                </p:oleObj>
              </mc:Choice>
              <mc:Fallback>
                <p:oleObj name="Equation" r:id="rId3" imgW="2311400" imgH="927100" progId="Equation.DSMT4">
                  <p:embed/>
                  <p:pic>
                    <p:nvPicPr>
                      <p:cNvPr id="0" name="图片 118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462338"/>
                        <a:ext cx="46228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57200" y="560705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是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</a:rPr>
              <a:t>4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</a:rPr>
              <a:t>的一个基，但不是规范正交基．</a:t>
            </a:r>
            <a:endParaRPr lang="zh-CN" altLang="en-US" sz="2400" smtClean="0">
              <a:solidFill>
                <a:srgbClr val="0000FF"/>
              </a:solidFill>
              <a:latin typeface="Times New Roman" panose="02020603050405020304"/>
            </a:endParaRP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/>
        </p:nvGraphicFramePr>
        <p:xfrm>
          <a:off x="683568" y="3266165"/>
          <a:ext cx="65913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Equation" r:id="rId5" imgW="6045200" imgH="1028700" progId="Equation.3">
                  <p:embed/>
                </p:oleObj>
              </mc:Choice>
              <mc:Fallback>
                <p:oleObj name="Equation" r:id="rId5" imgW="6045200" imgH="1028700" progId="Equation.3">
                  <p:embed/>
                  <p:pic>
                    <p:nvPicPr>
                      <p:cNvPr id="0" name="图片 118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66165"/>
                        <a:ext cx="65913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中的一个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正交基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中任意一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个向量可唯一表示为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…+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endParaRPr lang="en-US" altLang="zh-CN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特别地，若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的一个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规范正交基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中的一个基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en-US" altLang="zh-CN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中的一个规范正交基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endParaRPr lang="en-US" altLang="zh-CN" sz="2400" i="1" baseline="-250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2397125" y="1628775"/>
          <a:ext cx="431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Equation" r:id="rId1" imgW="2159000" imgH="444500" progId="Equation.DSMT4">
                  <p:embed/>
                </p:oleObj>
              </mc:Choice>
              <mc:Fallback>
                <p:oleObj name="Equation" r:id="rId1" imgW="2159000" imgH="444500" progId="Equation.DSMT4">
                  <p:embed/>
                  <p:pic>
                    <p:nvPicPr>
                      <p:cNvPr id="0" name="图片 119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628775"/>
                        <a:ext cx="4318000" cy="88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981325" y="3332163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Equation" r:id="rId3" imgW="1574800" imgH="228600" progId="Equation.DSMT4">
                  <p:embed/>
                </p:oleObj>
              </mc:Choice>
              <mc:Fallback>
                <p:oleObj name="Equation" r:id="rId3" imgW="1574800" imgH="228600" progId="Equation.DSMT4">
                  <p:embed/>
                  <p:pic>
                    <p:nvPicPr>
                      <p:cNvPr id="0" name="图片 119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332163"/>
                        <a:ext cx="314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3348038" y="4611688"/>
            <a:ext cx="503237" cy="574675"/>
          </a:xfrm>
          <a:prstGeom prst="downArrow">
            <a:avLst>
              <a:gd name="adj1" fmla="val 50000"/>
              <a:gd name="adj2" fmla="val 28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6377" name="WordArt 9"/>
          <p:cNvSpPr>
            <a:spLocks noChangeArrowheads="1" noChangeShapeType="1" noTextEdit="1"/>
          </p:cNvSpPr>
          <p:nvPr/>
        </p:nvSpPr>
        <p:spPr bwMode="auto">
          <a:xfrm>
            <a:off x="3906838" y="4465638"/>
            <a:ext cx="665162" cy="763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0" lang="zh-CN" altLang="en-US" sz="3600" kern="10" smtClean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/>
                <a:ea typeface="楷体_GB2312"/>
              </a:rPr>
              <a:t>？</a:t>
            </a:r>
            <a:endParaRPr kumimoji="0" lang="zh-CN" altLang="en-US" sz="3600" kern="10" smtClean="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nimBg="1"/>
      <p:bldP spid="1863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0" name="Group 22"/>
          <p:cNvGrpSpPr/>
          <p:nvPr/>
        </p:nvGrpSpPr>
        <p:grpSpPr bwMode="auto">
          <a:xfrm>
            <a:off x="1393825" y="4697413"/>
            <a:ext cx="4376738" cy="519112"/>
            <a:chOff x="878" y="3024"/>
            <a:chExt cx="2757" cy="327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78" y="3024"/>
              <a:ext cx="27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（</a:t>
              </a:r>
              <a:r>
                <a:rPr lang="en-US" altLang="zh-CN">
                  <a:solidFill>
                    <a:schemeClr val="bg2"/>
                  </a:solidFill>
                </a:rPr>
                <a:t>1</a:t>
              </a:r>
              <a:r>
                <a:rPr lang="zh-CN" altLang="en-US">
                  <a:solidFill>
                    <a:schemeClr val="bg2"/>
                  </a:solidFill>
                </a:rPr>
                <a:t>）</a:t>
              </a:r>
              <a:r>
                <a:rPr lang="zh-CN" altLang="en-US">
                  <a:ea typeface="黑体" panose="02010609060101010101" pitchFamily="49" charset="-122"/>
                </a:rPr>
                <a:t>正交化</a:t>
              </a:r>
              <a:r>
                <a:rPr lang="zh-CN" altLang="en-US">
                  <a:solidFill>
                    <a:schemeClr val="bg2"/>
                  </a:solidFill>
                </a:rPr>
                <a:t>，取</a:t>
              </a:r>
              <a:r>
                <a:rPr lang="zh-CN" altLang="en-US" b="0">
                  <a:solidFill>
                    <a:schemeClr val="bg2"/>
                  </a:solidFill>
                </a:rPr>
                <a:t>             ，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2681" y="3046"/>
            <a:ext cx="6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2" name="公式" r:id="rId1" imgW="1002665" imgH="457200" progId="Equation.3">
                    <p:embed/>
                  </p:oleObj>
                </mc:Choice>
                <mc:Fallback>
                  <p:oleObj name="公式" r:id="rId1" imgW="1002665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3046"/>
                          <a:ext cx="6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832100" y="5181600"/>
          <a:ext cx="273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3" imgW="2730500" imgH="914400" progId="Equation.3">
                  <p:embed/>
                </p:oleObj>
              </mc:Choice>
              <mc:Fallback>
                <p:oleObj name="Equation" r:id="rId3" imgW="27305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181600"/>
                        <a:ext cx="273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676400" y="4267200"/>
          <a:ext cx="5614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Equation" r:id="rId5" imgW="5613400" imgH="444500" progId="Equation.3">
                  <p:embed/>
                </p:oleObj>
              </mc:Choice>
              <mc:Fallback>
                <p:oleObj name="Equation" r:id="rId5" imgW="56134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56149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800100" y="8636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６ 求规范正交基的方法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311" name="Group 23"/>
          <p:cNvGrpSpPr/>
          <p:nvPr/>
        </p:nvGrpSpPr>
        <p:grpSpPr bwMode="auto">
          <a:xfrm>
            <a:off x="996950" y="1524000"/>
            <a:ext cx="7470775" cy="2660650"/>
            <a:chOff x="628" y="960"/>
            <a:chExt cx="4706" cy="1676"/>
          </a:xfrm>
        </p:grpSpPr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636" y="960"/>
            <a:ext cx="4698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5" name="Equation" r:id="rId7" imgW="7366000" imgH="2095500" progId="Equation.3">
                    <p:embed/>
                  </p:oleObj>
                </mc:Choice>
                <mc:Fallback>
                  <p:oleObj name="Equation" r:id="rId7" imgW="7366000" imgH="2095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960"/>
                          <a:ext cx="4698" cy="1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20"/>
            <p:cNvGraphicFramePr>
              <a:graphicFrameLocks noChangeAspect="1"/>
            </p:cNvGraphicFramePr>
            <p:nvPr/>
          </p:nvGraphicFramePr>
          <p:xfrm>
            <a:off x="628" y="2020"/>
            <a:ext cx="466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6" name="Equation" r:id="rId9" imgW="9753600" imgH="1308100" progId="Equation.3">
                    <p:embed/>
                  </p:oleObj>
                </mc:Choice>
                <mc:Fallback>
                  <p:oleObj name="Equation" r:id="rId9" imgW="9753600" imgH="1308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020"/>
                          <a:ext cx="466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133600" y="1981200"/>
          <a:ext cx="26574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1" imgW="1447800" imgH="101600" progId="Equation.3">
                  <p:embed/>
                </p:oleObj>
              </mc:Choice>
              <mc:Fallback>
                <p:oleObj name="Equation" r:id="rId1" imgW="1447800" imgH="10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2657475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08050" y="2362200"/>
          <a:ext cx="7807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3" imgW="7454900" imgH="939800" progId="Equation.3">
                  <p:embed/>
                </p:oleObj>
              </mc:Choice>
              <mc:Fallback>
                <p:oleObj name="Equation" r:id="rId3" imgW="74549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362200"/>
                        <a:ext cx="78073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12813" y="3505200"/>
          <a:ext cx="72405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Equation" r:id="rId5" imgW="7239000" imgH="431800" progId="Equation.3">
                  <p:embed/>
                </p:oleObj>
              </mc:Choice>
              <mc:Fallback>
                <p:oleObj name="Equation" r:id="rId5" imgW="7239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505200"/>
                        <a:ext cx="72405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286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ea typeface="黑体" panose="02010609060101010101" pitchFamily="49" charset="-122"/>
              </a:rPr>
              <a:t>单位化</a:t>
            </a:r>
            <a:r>
              <a:rPr lang="zh-CN" altLang="en-US"/>
              <a:t>，取</a:t>
            </a:r>
            <a:endParaRPr lang="zh-CN" altLang="en-US" b="0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668463" y="4489450"/>
          <a:ext cx="57991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7" name="Equation" r:id="rId7" imgW="5156200" imgH="927100" progId="Equation.3">
                  <p:embed/>
                </p:oleObj>
              </mc:Choice>
              <mc:Fallback>
                <p:oleObj name="Equation" r:id="rId7" imgW="51562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489450"/>
                        <a:ext cx="57991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874713" y="5514975"/>
          <a:ext cx="60594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8" name="Equation" r:id="rId9" imgW="6057900" imgH="444500" progId="Equation.3">
                  <p:embed/>
                </p:oleObj>
              </mc:Choice>
              <mc:Fallback>
                <p:oleObj name="Equation" r:id="rId9" imgW="6057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514975"/>
                        <a:ext cx="60594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882650" y="7493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9" name="Equation" r:id="rId11" imgW="4457700" imgH="939800" progId="Equation.3">
                  <p:embed/>
                </p:oleObj>
              </mc:Choice>
              <mc:Fallback>
                <p:oleObj name="Equation" r:id="rId11" imgW="44577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7493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1" name="Group 25"/>
          <p:cNvGrpSpPr/>
          <p:nvPr/>
        </p:nvGrpSpPr>
        <p:grpSpPr bwMode="auto">
          <a:xfrm>
            <a:off x="838200" y="1905000"/>
            <a:ext cx="7086600" cy="1544638"/>
            <a:chOff x="528" y="1200"/>
            <a:chExt cx="4464" cy="973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528" y="1200"/>
              <a:ext cx="3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例２</a:t>
              </a:r>
              <a:r>
                <a:rPr lang="zh-CN" altLang="en-US">
                  <a:solidFill>
                    <a:schemeClr val="bg2"/>
                  </a:solidFill>
                </a:rPr>
                <a:t>   </a:t>
              </a:r>
              <a:r>
                <a:rPr lang="zh-CN" altLang="en-US"/>
                <a:t>用施密特正交化方法，将向量组</a:t>
              </a:r>
              <a:endParaRPr lang="zh-CN" altLang="en-US"/>
            </a:p>
          </p:txBody>
        </p:sp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984" y="1584"/>
            <a:ext cx="40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8" name="Equation" r:id="rId1" imgW="6362700" imgH="431800" progId="Equation.3">
                    <p:embed/>
                  </p:oleObj>
                </mc:Choice>
                <mc:Fallback>
                  <p:oleObj name="Equation" r:id="rId1" imgW="63627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1584"/>
                          <a:ext cx="40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72" y="1846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正交规范化</a:t>
              </a:r>
              <a:r>
                <a:rPr lang="en-US" altLang="zh-CN"/>
                <a:t>.</a:t>
              </a:r>
              <a:endParaRPr lang="en-US" altLang="zh-CN"/>
            </a:p>
          </p:txBody>
        </p:sp>
      </p:grp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8200" y="3505200"/>
            <a:ext cx="250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先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正交化</a:t>
            </a:r>
            <a:r>
              <a:rPr lang="zh-CN" altLang="en-US"/>
              <a:t>，</a:t>
            </a:r>
            <a:endParaRPr lang="zh-CN" alt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422400" y="40386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9" name="Equation" r:id="rId3" imgW="2463800" imgH="419100" progId="Equation.3">
                  <p:embed/>
                </p:oleObj>
              </mc:Choice>
              <mc:Fallback>
                <p:oleObj name="Equation" r:id="rId3" imgW="2463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038600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417638" y="4495800"/>
          <a:ext cx="260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0" name="Equation" r:id="rId5" imgW="2603500" imgH="914400" progId="Equation.3">
                  <p:embed/>
                </p:oleObj>
              </mc:Choice>
              <mc:Fallback>
                <p:oleObj name="Equation" r:id="rId5" imgW="26035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495800"/>
                        <a:ext cx="260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816100" y="5264150"/>
          <a:ext cx="4813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1" name="Equation" r:id="rId7" imgW="4813300" imgH="825500" progId="Equation.3">
                  <p:embed/>
                </p:oleObj>
              </mc:Choice>
              <mc:Fallback>
                <p:oleObj name="Equation" r:id="rId7" imgW="4813300" imgH="825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264150"/>
                        <a:ext cx="4813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667500" y="5492750"/>
          <a:ext cx="1943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" name="Equation" r:id="rId9" imgW="1943100" imgH="406400" progId="Equation.3">
                  <p:embed/>
                </p:oleObj>
              </mc:Choice>
              <mc:Fallback>
                <p:oleObj name="Equation" r:id="rId9" imgW="19431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5492750"/>
                        <a:ext cx="1943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086100" y="35067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取</a:t>
            </a:r>
            <a:endParaRPr lang="zh-CN" altLang="en-US"/>
          </a:p>
        </p:txBody>
      </p:sp>
      <p:grpSp>
        <p:nvGrpSpPr>
          <p:cNvPr id="14359" name="Group 23"/>
          <p:cNvGrpSpPr/>
          <p:nvPr/>
        </p:nvGrpSpPr>
        <p:grpSpPr bwMode="auto">
          <a:xfrm>
            <a:off x="990600" y="827088"/>
            <a:ext cx="7426325" cy="1001712"/>
            <a:chOff x="624" y="521"/>
            <a:chExt cx="4678" cy="631"/>
          </a:xfrm>
        </p:grpSpPr>
        <p:graphicFrame>
          <p:nvGraphicFramePr>
            <p:cNvPr id="14338" name="Object 2"/>
            <p:cNvGraphicFramePr>
              <a:graphicFrameLocks noChangeAspect="1"/>
            </p:cNvGraphicFramePr>
            <p:nvPr/>
          </p:nvGraphicFramePr>
          <p:xfrm>
            <a:off x="624" y="521"/>
            <a:ext cx="4678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3" name="Equation" r:id="rId11" imgW="7353300" imgH="1003300" progId="Equation.3">
                    <p:embed/>
                  </p:oleObj>
                </mc:Choice>
                <mc:Fallback>
                  <p:oleObj name="Equation" r:id="rId11" imgW="7353300" imgH="1003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1"/>
                          <a:ext cx="4678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203" y="816"/>
              <a:ext cx="1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a typeface="黑体" panose="02010609060101010101" pitchFamily="49" charset="-122"/>
                </a:rPr>
                <a:t>施密特正交化过程</a:t>
              </a:r>
              <a:endParaRPr lang="zh-CN" altLang="en-US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71550" y="7493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Equation" r:id="rId1" imgW="4457700" imgH="939800" progId="Equation.3">
                  <p:embed/>
                </p:oleObj>
              </mc:Choice>
              <mc:Fallback>
                <p:oleObj name="Equation" r:id="rId1" imgW="44577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493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84250" y="1752600"/>
          <a:ext cx="586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" name="Equation" r:id="rId3" imgW="6007100" imgH="825500" progId="Equation.3">
                  <p:embed/>
                </p:oleObj>
              </mc:Choice>
              <mc:Fallback>
                <p:oleObj name="Equation" r:id="rId3" imgW="60071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752600"/>
                        <a:ext cx="586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51650" y="1960563"/>
          <a:ext cx="1689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Equation" r:id="rId5" imgW="1688465" imgH="406400" progId="Equation.3">
                  <p:embed/>
                </p:oleObj>
              </mc:Choice>
              <mc:Fallback>
                <p:oleObj name="Equation" r:id="rId5" imgW="16884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1960563"/>
                        <a:ext cx="1689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再</a:t>
            </a:r>
            <a:r>
              <a:rPr lang="zh-CN" altLang="en-US">
                <a:ea typeface="黑体" panose="02010609060101010101" pitchFamily="49" charset="-122"/>
              </a:rPr>
              <a:t>单位化</a:t>
            </a:r>
            <a:r>
              <a:rPr lang="zh-CN" altLang="en-US"/>
              <a:t>，</a:t>
            </a:r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96950" y="4221163"/>
          <a:ext cx="74596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name="Equation" r:id="rId7" imgW="6997700" imgH="939800" progId="Equation.3">
                  <p:embed/>
                </p:oleObj>
              </mc:Choice>
              <mc:Fallback>
                <p:oleObj name="Equation" r:id="rId7" imgW="69977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221163"/>
                        <a:ext cx="745966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957263" y="5227638"/>
          <a:ext cx="65389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6" name="Equation" r:id="rId9" imgW="6134100" imgH="952500" progId="Equation.3">
                  <p:embed/>
                </p:oleObj>
              </mc:Choice>
              <mc:Fallback>
                <p:oleObj name="Equation" r:id="rId9" imgW="6134100" imgH="952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227638"/>
                        <a:ext cx="65389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495550" y="26670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得规范正交向量组如下</a:t>
            </a:r>
            <a:endParaRPr lang="zh-CN" altLang="en-US"/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009650" y="3276600"/>
          <a:ext cx="490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7" name="Equation" r:id="rId11" imgW="4902200" imgH="952500" progId="Equation.3">
                  <p:embed/>
                </p:oleObj>
              </mc:Choice>
              <mc:Fallback>
                <p:oleObj name="Equation" r:id="rId11" imgW="4902200" imgH="952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276600"/>
                        <a:ext cx="490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ChangeArrowheads="1"/>
          </p:cNvSpPr>
          <p:nvPr/>
        </p:nvSpPr>
        <p:spPr bwMode="auto">
          <a:xfrm>
            <a:off x="838200" y="11763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例３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977900" y="749300"/>
          <a:ext cx="7556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6" name="Equation" r:id="rId1" imgW="7556500" imgH="2032000" progId="Equation.3">
                  <p:embed/>
                </p:oleObj>
              </mc:Choice>
              <mc:Fallback>
                <p:oleObj name="Equation" r:id="rId1" imgW="7556500" imgH="2032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749300"/>
                        <a:ext cx="7556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Rectangle 1033"/>
          <p:cNvSpPr>
            <a:spLocks noChangeArrowheads="1"/>
          </p:cNvSpPr>
          <p:nvPr/>
        </p:nvSpPr>
        <p:spPr bwMode="auto">
          <a:xfrm>
            <a:off x="838200" y="2819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9882" name="Object 1034"/>
          <p:cNvGraphicFramePr>
            <a:graphicFrameLocks noChangeAspect="1"/>
          </p:cNvGraphicFramePr>
          <p:nvPr/>
        </p:nvGraphicFramePr>
        <p:xfrm>
          <a:off x="1828800" y="2946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7" name="Equation" r:id="rId3" imgW="1485265" imgH="406400" progId="Equation.3">
                  <p:embed/>
                </p:oleObj>
              </mc:Choice>
              <mc:Fallback>
                <p:oleObj name="Equation" r:id="rId3" imgW="1485265" imgH="4064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464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035"/>
          <p:cNvGraphicFramePr>
            <a:graphicFrameLocks noChangeAspect="1"/>
          </p:cNvGraphicFramePr>
          <p:nvPr/>
        </p:nvGraphicFramePr>
        <p:xfrm>
          <a:off x="1866900" y="35052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8" name="Equation" r:id="rId5" imgW="2641600" imgH="990600" progId="Equation.3">
                  <p:embed/>
                </p:oleObj>
              </mc:Choice>
              <mc:Fallback>
                <p:oleObj name="Equation" r:id="rId5" imgW="2641600" imgH="990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505200"/>
                        <a:ext cx="264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036"/>
          <p:cNvGraphicFramePr>
            <a:graphicFrameLocks noChangeAspect="1"/>
          </p:cNvGraphicFramePr>
          <p:nvPr/>
        </p:nvGraphicFramePr>
        <p:xfrm>
          <a:off x="4591050" y="3194050"/>
          <a:ext cx="250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9" name="Equation" r:id="rId7" imgW="2501900" imgH="1511300" progId="Equation.3">
                  <p:embed/>
                </p:oleObj>
              </mc:Choice>
              <mc:Fallback>
                <p:oleObj name="Equation" r:id="rId7" imgW="2501900" imgH="15113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194050"/>
                        <a:ext cx="2501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037"/>
          <p:cNvGraphicFramePr>
            <a:graphicFrameLocks noChangeAspect="1"/>
          </p:cNvGraphicFramePr>
          <p:nvPr/>
        </p:nvGraphicFramePr>
        <p:xfrm>
          <a:off x="6985000" y="3200400"/>
          <a:ext cx="144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0" name="Equation" r:id="rId9" imgW="1447800" imgH="1511300" progId="Equation.3">
                  <p:embed/>
                </p:oleObj>
              </mc:Choice>
              <mc:Fallback>
                <p:oleObj name="Equation" r:id="rId9" imgW="1447800" imgH="15113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200400"/>
                        <a:ext cx="144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039"/>
          <p:cNvGraphicFramePr>
            <a:graphicFrameLocks noChangeAspect="1"/>
          </p:cNvGraphicFramePr>
          <p:nvPr/>
        </p:nvGraphicFramePr>
        <p:xfrm>
          <a:off x="1879600" y="4800600"/>
          <a:ext cx="429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1" name="Equation" r:id="rId11" imgW="4292600" imgH="990600" progId="Equation.3">
                  <p:embed/>
                </p:oleObj>
              </mc:Choice>
              <mc:Fallback>
                <p:oleObj name="Equation" r:id="rId11" imgW="4292600" imgH="990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800600"/>
                        <a:ext cx="4292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38200" y="16541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057400" y="1724025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1" imgW="2070100" imgH="431800" progId="Equation.3">
                  <p:embed/>
                </p:oleObj>
              </mc:Choice>
              <mc:Fallback>
                <p:oleObj name="Equation" r:id="rId1" imgW="2070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24025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749550" y="2133600"/>
          <a:ext cx="3175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" imgW="3175000" imgH="2057400" progId="Equation.3">
                  <p:embed/>
                </p:oleObj>
              </mc:Choice>
              <mc:Fallback>
                <p:oleObj name="Equation" r:id="rId3" imgW="31750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133600"/>
                        <a:ext cx="3175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14400" y="4191000"/>
          <a:ext cx="5194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5" imgW="5194300" imgH="444500" progId="Equation.3">
                  <p:embed/>
                </p:oleObj>
              </mc:Choice>
              <mc:Fallback>
                <p:oleObj name="Equation" r:id="rId5" imgW="51943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5194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1" name="Group 29"/>
          <p:cNvGrpSpPr/>
          <p:nvPr/>
        </p:nvGrpSpPr>
        <p:grpSpPr bwMode="auto">
          <a:xfrm>
            <a:off x="914400" y="4911725"/>
            <a:ext cx="4756150" cy="533400"/>
            <a:chOff x="576" y="3094"/>
            <a:chExt cx="2996" cy="336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576" y="3159"/>
            <a:ext cx="29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Equation" r:id="rId7" imgW="4394200" imgH="431800" progId="Equation.3">
                    <p:embed/>
                  </p:oleObj>
                </mc:Choice>
                <mc:Fallback>
                  <p:oleObj name="Equation" r:id="rId7" imgW="43942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59"/>
                          <a:ext cx="29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2946" y="3094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内积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一、内积的定义及性质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524000" y="781050"/>
          <a:ext cx="388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1" name="Equation" r:id="rId1" imgW="3886200" imgH="1511300" progId="Equation.3">
                  <p:embed/>
                </p:oleObj>
              </mc:Choice>
              <mc:Fallback>
                <p:oleObj name="Equation" r:id="rId1" imgW="38862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81050"/>
                        <a:ext cx="388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5543550" y="781050"/>
          <a:ext cx="113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2" name="Equation" r:id="rId3" imgW="1130300" imgH="1511300" progId="Equation.3">
                  <p:embed/>
                </p:oleObj>
              </mc:Choice>
              <mc:Fallback>
                <p:oleObj name="Equation" r:id="rId3" imgW="11303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781050"/>
                        <a:ext cx="113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38200" y="225425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再把它们单位化，取</a:t>
            </a:r>
            <a:endParaRPr lang="zh-CN" altLang="en-US"/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651000" y="2971800"/>
          <a:ext cx="114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3" name="Equation" r:id="rId5" imgW="1143000" imgH="939800" progId="Equation.3">
                  <p:embed/>
                </p:oleObj>
              </mc:Choice>
              <mc:Fallback>
                <p:oleObj name="Equation" r:id="rId5" imgW="11430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971800"/>
                        <a:ext cx="114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2870200" y="2647950"/>
          <a:ext cx="1701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4" name="Equation" r:id="rId7" imgW="1701800" imgH="1511300" progId="Equation.3">
                  <p:embed/>
                </p:oleObj>
              </mc:Choice>
              <mc:Fallback>
                <p:oleObj name="Equation" r:id="rId7" imgW="17018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647950"/>
                        <a:ext cx="1701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060950" y="2971800"/>
          <a:ext cx="118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5" name="Equation" r:id="rId9" imgW="1180465" imgH="939165" progId="Equation.3">
                  <p:embed/>
                </p:oleObj>
              </mc:Choice>
              <mc:Fallback>
                <p:oleObj name="Equation" r:id="rId9" imgW="1180465" imgH="9391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971800"/>
                        <a:ext cx="118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6299200" y="2647950"/>
          <a:ext cx="1701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6" name="Equation" r:id="rId11" imgW="1701800" imgH="1511300" progId="Equation.3">
                  <p:embed/>
                </p:oleObj>
              </mc:Choice>
              <mc:Fallback>
                <p:oleObj name="Equation" r:id="rId11" imgW="17018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647950"/>
                        <a:ext cx="1701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682750" y="4432300"/>
          <a:ext cx="118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7" name="Equation" r:id="rId13" imgW="1180465" imgH="939165" progId="Equation.3">
                  <p:embed/>
                </p:oleObj>
              </mc:Choice>
              <mc:Fallback>
                <p:oleObj name="Equation" r:id="rId13" imgW="1180465" imgH="9391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432300"/>
                        <a:ext cx="118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3028950" y="4108450"/>
          <a:ext cx="144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8" name="Equation" r:id="rId15" imgW="1447800" imgH="1511300" progId="Equation.3">
                  <p:embed/>
                </p:oleObj>
              </mc:Choice>
              <mc:Fallback>
                <p:oleObj name="Equation" r:id="rId15" imgW="14478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108450"/>
                        <a:ext cx="144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714500" y="5676900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9" name="Equation" r:id="rId17" imgW="2692400" imgH="419100" progId="Equation.3">
                  <p:embed/>
                </p:oleObj>
              </mc:Choice>
              <mc:Fallback>
                <p:oleObj name="Equation" r:id="rId17" imgW="26924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676900"/>
                        <a:ext cx="269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59" name="AutoShape 67"/>
          <p:cNvSpPr>
            <a:spLocks noChangeArrowheads="1"/>
          </p:cNvSpPr>
          <p:nvPr/>
        </p:nvSpPr>
        <p:spPr bwMode="auto">
          <a:xfrm>
            <a:off x="3924300" y="4652963"/>
            <a:ext cx="5086350" cy="1944687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求规范正交基的方法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8953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第一步：正交化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施密特（</a:t>
            </a:r>
            <a:r>
              <a:rPr lang="en-US" altLang="zh-CN" smtClean="0">
                <a:solidFill>
                  <a:srgbClr val="FF0000"/>
                </a:solidFill>
              </a:rPr>
              <a:t>Schimidt</a:t>
            </a:r>
            <a:r>
              <a:rPr lang="zh-CN" altLang="en-US" smtClean="0">
                <a:solidFill>
                  <a:srgbClr val="FF0000"/>
                </a:solidFill>
              </a:rPr>
              <a:t>）正交化过程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设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中的一个基，那么令</a:t>
            </a:r>
            <a:endParaRPr kumimoji="1" lang="zh-CN" altLang="en-US" baseline="-25000" smtClean="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511175" y="263683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tion" r:id="rId1" imgW="444500" imgH="228600" progId="Equation.DSMT4">
                  <p:embed/>
                </p:oleObj>
              </mc:Choice>
              <mc:Fallback>
                <p:oleObj name="Equation" r:id="rId1" imgW="444500" imgH="228600" progId="Equation.DSMT4">
                  <p:embed/>
                  <p:pic>
                    <p:nvPicPr>
                      <p:cNvPr id="0" name="图片 120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636838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7429" name="AutoShape 37"/>
          <p:cNvCxnSpPr>
            <a:cxnSpLocks noChangeShapeType="1"/>
            <a:endCxn id="187428" idx="1"/>
          </p:cNvCxnSpPr>
          <p:nvPr/>
        </p:nvCxnSpPr>
        <p:spPr bwMode="auto">
          <a:xfrm>
            <a:off x="6213475" y="5038725"/>
            <a:ext cx="1655763" cy="923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0" name="Line 38"/>
          <p:cNvSpPr>
            <a:spLocks noChangeAspect="1" noChangeShapeType="1"/>
          </p:cNvSpPr>
          <p:nvPr/>
        </p:nvSpPr>
        <p:spPr bwMode="auto">
          <a:xfrm flipH="1">
            <a:off x="5381625" y="5053013"/>
            <a:ext cx="831850" cy="144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7431" name="AutoShape 39"/>
          <p:cNvCxnSpPr>
            <a:cxnSpLocks noChangeShapeType="1"/>
            <a:endCxn id="187428" idx="1"/>
          </p:cNvCxnSpPr>
          <p:nvPr/>
        </p:nvCxnSpPr>
        <p:spPr bwMode="auto">
          <a:xfrm flipH="1">
            <a:off x="7869238" y="5067300"/>
            <a:ext cx="503237" cy="8953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2" name="Line 40"/>
          <p:cNvSpPr>
            <a:spLocks noChangeShapeType="1"/>
          </p:cNvSpPr>
          <p:nvPr/>
        </p:nvSpPr>
        <p:spPr bwMode="auto">
          <a:xfrm>
            <a:off x="5133975" y="5053013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>
            <a:off x="4716463" y="57721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7434" name="AutoShape 42"/>
          <p:cNvCxnSpPr>
            <a:cxnSpLocks noChangeShapeType="1"/>
            <a:stCxn id="187432" idx="1"/>
            <a:endCxn id="187433" idx="0"/>
          </p:cNvCxnSpPr>
          <p:nvPr/>
        </p:nvCxnSpPr>
        <p:spPr bwMode="auto">
          <a:xfrm flipH="1">
            <a:off x="4716463" y="5067300"/>
            <a:ext cx="1497012" cy="6905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35" name="AutoShape 43"/>
          <p:cNvCxnSpPr>
            <a:cxnSpLocks noChangeShapeType="1"/>
            <a:stCxn id="187432" idx="0"/>
            <a:endCxn id="187433" idx="0"/>
          </p:cNvCxnSpPr>
          <p:nvPr/>
        </p:nvCxnSpPr>
        <p:spPr bwMode="auto">
          <a:xfrm flipH="1">
            <a:off x="4716463" y="5038725"/>
            <a:ext cx="417512" cy="7191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6" name="Line 44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7437" name="AutoShape 45"/>
          <p:cNvCxnSpPr>
            <a:cxnSpLocks noChangeShapeType="1"/>
            <a:stCxn id="187446" idx="0"/>
            <a:endCxn id="187436" idx="1"/>
          </p:cNvCxnSpPr>
          <p:nvPr/>
        </p:nvCxnSpPr>
        <p:spPr bwMode="auto">
          <a:xfrm flipH="1" flipV="1">
            <a:off x="4716463" y="3589338"/>
            <a:ext cx="1498600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4983163" y="6164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00"/>
                </a:solidFill>
              </a:rPr>
              <a:t>a</a:t>
            </a:r>
            <a:r>
              <a:rPr kumimoji="0" lang="en-US" altLang="zh-CN" sz="2400" baseline="-25000" smtClean="0">
                <a:solidFill>
                  <a:srgbClr val="000000"/>
                </a:solidFill>
              </a:rPr>
              <a:t>1</a:t>
            </a:r>
            <a:endParaRPr kumimoji="0"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187439" name="Text Box 47"/>
          <p:cNvSpPr txBox="1">
            <a:spLocks noChangeArrowheads="1"/>
          </p:cNvSpPr>
          <p:nvPr/>
        </p:nvSpPr>
        <p:spPr bwMode="auto">
          <a:xfrm>
            <a:off x="5565775" y="6164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1</a:t>
            </a:r>
            <a:endParaRPr kumimoji="0" lang="en-US" altLang="zh-CN" sz="2400" baseline="-25000" smtClean="0">
              <a:solidFill>
                <a:srgbClr val="FF0000"/>
              </a:solidFill>
            </a:endParaRPr>
          </a:p>
        </p:txBody>
      </p:sp>
      <p:sp>
        <p:nvSpPr>
          <p:cNvPr id="187440" name="Text Box 48"/>
          <p:cNvSpPr txBox="1">
            <a:spLocks noChangeArrowheads="1"/>
          </p:cNvSpPr>
          <p:nvPr/>
        </p:nvSpPr>
        <p:spPr bwMode="auto">
          <a:xfrm>
            <a:off x="7653338" y="58769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00"/>
                </a:solidFill>
              </a:rPr>
              <a:t>a</a:t>
            </a:r>
            <a:r>
              <a:rPr kumimoji="0" lang="en-US" altLang="zh-CN" sz="2400" baseline="-25000" smtClean="0">
                <a:solidFill>
                  <a:srgbClr val="000000"/>
                </a:solidFill>
              </a:rPr>
              <a:t>2</a:t>
            </a:r>
            <a:endParaRPr kumimoji="0" lang="en-US" altLang="zh-CN" sz="2400" baseline="-25000" smtClean="0">
              <a:solidFill>
                <a:srgbClr val="000000"/>
              </a:solidFill>
            </a:endParaRPr>
          </a:p>
        </p:txBody>
      </p:sp>
      <p:sp>
        <p:nvSpPr>
          <p:cNvPr id="187441" name="Text Box 49"/>
          <p:cNvSpPr txBox="1">
            <a:spLocks noChangeArrowheads="1"/>
          </p:cNvSpPr>
          <p:nvPr/>
        </p:nvSpPr>
        <p:spPr bwMode="auto">
          <a:xfrm>
            <a:off x="4335463" y="31877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00"/>
                </a:solidFill>
              </a:rPr>
              <a:t>a</a:t>
            </a:r>
            <a:r>
              <a:rPr kumimoji="0" lang="en-US" altLang="zh-CN" sz="2400" baseline="-25000" smtClean="0">
                <a:solidFill>
                  <a:srgbClr val="000000"/>
                </a:solidFill>
              </a:rPr>
              <a:t>3</a:t>
            </a:r>
            <a:endParaRPr kumimoji="0" lang="en-US" altLang="zh-CN" sz="2400" baseline="-25000" smtClean="0">
              <a:solidFill>
                <a:srgbClr val="000000"/>
              </a:solidFill>
            </a:endParaRPr>
          </a:p>
        </p:txBody>
      </p:sp>
      <p:cxnSp>
        <p:nvCxnSpPr>
          <p:cNvPr id="187442" name="AutoShape 50"/>
          <p:cNvCxnSpPr>
            <a:cxnSpLocks noChangeShapeType="1"/>
            <a:stCxn id="187428" idx="0"/>
          </p:cNvCxnSpPr>
          <p:nvPr/>
        </p:nvCxnSpPr>
        <p:spPr bwMode="auto">
          <a:xfrm flipV="1">
            <a:off x="5710238" y="5038725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43" name="Text Box 51"/>
          <p:cNvSpPr txBox="1">
            <a:spLocks noChangeArrowheads="1"/>
          </p:cNvSpPr>
          <p:nvPr/>
        </p:nvSpPr>
        <p:spPr bwMode="auto">
          <a:xfrm>
            <a:off x="5205413" y="57070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c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2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87444" name="Text Box 52"/>
          <p:cNvSpPr txBox="1">
            <a:spLocks noChangeArrowheads="1"/>
          </p:cNvSpPr>
          <p:nvPr/>
        </p:nvSpPr>
        <p:spPr bwMode="auto">
          <a:xfrm>
            <a:off x="8223250" y="45799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2</a:t>
            </a:r>
            <a:endParaRPr kumimoji="0" lang="en-US" altLang="zh-CN" sz="2400" baseline="-25000" smtClean="0">
              <a:solidFill>
                <a:srgbClr val="FF0000"/>
              </a:solidFill>
            </a:endParaRPr>
          </a:p>
        </p:txBody>
      </p:sp>
      <p:sp>
        <p:nvSpPr>
          <p:cNvPr id="187445" name="Text Box 53"/>
          <p:cNvSpPr txBox="1">
            <a:spLocks noChangeArrowheads="1"/>
          </p:cNvSpPr>
          <p:nvPr/>
        </p:nvSpPr>
        <p:spPr bwMode="auto">
          <a:xfrm>
            <a:off x="4497388" y="57070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c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3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87446" name="Line 54"/>
          <p:cNvSpPr>
            <a:spLocks noChangeAspect="1" noChangeShapeType="1"/>
          </p:cNvSpPr>
          <p:nvPr/>
        </p:nvSpPr>
        <p:spPr bwMode="auto">
          <a:xfrm flipH="1">
            <a:off x="5799138" y="5053013"/>
            <a:ext cx="414337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47" name="Text Box 55"/>
          <p:cNvSpPr txBox="1">
            <a:spLocks noChangeArrowheads="1"/>
          </p:cNvSpPr>
          <p:nvPr/>
        </p:nvSpPr>
        <p:spPr bwMode="auto">
          <a:xfrm>
            <a:off x="6011863" y="51577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c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31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87448" name="Text Box 56"/>
          <p:cNvSpPr txBox="1">
            <a:spLocks noChangeArrowheads="1"/>
          </p:cNvSpPr>
          <p:nvPr/>
        </p:nvSpPr>
        <p:spPr bwMode="auto">
          <a:xfrm>
            <a:off x="5345113" y="453390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c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32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87449" name="Line 57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6351588" y="26368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3</a:t>
            </a:r>
            <a:endParaRPr kumimoji="0" lang="en-US" altLang="zh-CN" sz="2400" baseline="-25000" smtClean="0">
              <a:solidFill>
                <a:srgbClr val="FF0000"/>
              </a:solidFill>
            </a:endParaRPr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 flipV="1">
            <a:off x="4743450" y="2925763"/>
            <a:ext cx="1470025" cy="66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87453" name="Object 61"/>
          <p:cNvGraphicFramePr>
            <a:graphicFrameLocks noChangeAspect="1"/>
          </p:cNvGraphicFramePr>
          <p:nvPr/>
        </p:nvGraphicFramePr>
        <p:xfrm>
          <a:off x="511175" y="318770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3" imgW="1726565" imgH="444500" progId="Equation.DSMT4">
                  <p:embed/>
                </p:oleObj>
              </mc:Choice>
              <mc:Fallback>
                <p:oleObj name="Equation" r:id="rId3" imgW="1726565" imgH="444500" progId="Equation.DSMT4">
                  <p:embed/>
                  <p:pic>
                    <p:nvPicPr>
                      <p:cNvPr id="0" name="图片 120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3187700"/>
                        <a:ext cx="345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4" name="Object 62"/>
          <p:cNvGraphicFramePr>
            <a:graphicFrameLocks noChangeAspect="1"/>
          </p:cNvGraphicFramePr>
          <p:nvPr/>
        </p:nvGraphicFramePr>
        <p:xfrm>
          <a:off x="511175" y="4167188"/>
          <a:ext cx="3759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5" imgW="1879600" imgH="927100" progId="Equation.DSMT4">
                  <p:embed/>
                </p:oleObj>
              </mc:Choice>
              <mc:Fallback>
                <p:oleObj name="Equation" r:id="rId5" imgW="1879600" imgH="927100" progId="Equation.DSMT4">
                  <p:embed/>
                  <p:pic>
                    <p:nvPicPr>
                      <p:cNvPr id="0" name="图片 120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167188"/>
                        <a:ext cx="3759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55" name="AutoShape 6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57" name="Rectangle 65"/>
          <p:cNvSpPr>
            <a:spLocks noChangeArrowheads="1"/>
          </p:cNvSpPr>
          <p:nvPr/>
        </p:nvSpPr>
        <p:spPr bwMode="auto">
          <a:xfrm>
            <a:off x="827088" y="4652963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827088" y="5157788"/>
            <a:ext cx="3384550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60" name="Rectangle 68"/>
          <p:cNvSpPr>
            <a:spLocks noChangeArrowheads="1"/>
          </p:cNvSpPr>
          <p:nvPr/>
        </p:nvSpPr>
        <p:spPr bwMode="auto">
          <a:xfrm>
            <a:off x="1662113" y="5157788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7461" name="Rectangle 69"/>
          <p:cNvSpPr>
            <a:spLocks noChangeArrowheads="1"/>
          </p:cNvSpPr>
          <p:nvPr/>
        </p:nvSpPr>
        <p:spPr bwMode="auto">
          <a:xfrm>
            <a:off x="3087688" y="5157788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7462" name="AutoShape 70"/>
          <p:cNvCxnSpPr>
            <a:cxnSpLocks noChangeShapeType="1"/>
            <a:stCxn id="187449" idx="1"/>
            <a:endCxn id="187446" idx="1"/>
          </p:cNvCxnSpPr>
          <p:nvPr/>
        </p:nvCxnSpPr>
        <p:spPr bwMode="auto">
          <a:xfrm>
            <a:off x="4716463" y="3589338"/>
            <a:ext cx="1084262" cy="21971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63" name="AutoShape 71"/>
          <p:cNvCxnSpPr>
            <a:cxnSpLocks noChangeShapeType="1"/>
            <a:stCxn id="187449" idx="1"/>
            <a:endCxn id="187432" idx="0"/>
          </p:cNvCxnSpPr>
          <p:nvPr/>
        </p:nvCxnSpPr>
        <p:spPr bwMode="auto">
          <a:xfrm>
            <a:off x="4716463" y="3589338"/>
            <a:ext cx="417512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4483100" y="6350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基</a:t>
            </a:r>
            <a:endParaRPr lang="zh-CN" altLang="en-US" sz="24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451475" y="6350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正交基</a:t>
            </a:r>
            <a:endParaRPr lang="zh-CN" altLang="en-US" sz="24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7032625" y="6350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规范正交基</a:t>
            </a:r>
            <a:endParaRPr lang="zh-CN" altLang="en-US" sz="24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81" name="AutoShape 45"/>
          <p:cNvSpPr>
            <a:spLocks noChangeArrowheads="1"/>
          </p:cNvSpPr>
          <p:nvPr/>
        </p:nvSpPr>
        <p:spPr bwMode="auto">
          <a:xfrm>
            <a:off x="497681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82" name="AutoShape 46"/>
          <p:cNvSpPr>
            <a:spLocks noChangeArrowheads="1"/>
          </p:cNvSpPr>
          <p:nvPr/>
        </p:nvSpPr>
        <p:spPr bwMode="auto">
          <a:xfrm>
            <a:off x="655796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10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87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18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1000"/>
                                        <p:tgtEl>
                                          <p:spTgt spid="1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59" grpId="0" animBg="1"/>
      <p:bldP spid="187428" grpId="0" animBg="1"/>
      <p:bldP spid="187430" grpId="0" animBg="1"/>
      <p:bldP spid="187432" grpId="0" animBg="1"/>
      <p:bldP spid="187433" grpId="0" animBg="1"/>
      <p:bldP spid="187436" grpId="0" animBg="1"/>
      <p:bldP spid="187438" grpId="0"/>
      <p:bldP spid="187439" grpId="0"/>
      <p:bldP spid="187440" grpId="0"/>
      <p:bldP spid="187441" grpId="0"/>
      <p:bldP spid="187443" grpId="0"/>
      <p:bldP spid="187443" grpId="1"/>
      <p:bldP spid="187444" grpId="0"/>
      <p:bldP spid="187445" grpId="0"/>
      <p:bldP spid="187446" grpId="0" animBg="1"/>
      <p:bldP spid="187447" grpId="0"/>
      <p:bldP spid="187448" grpId="0"/>
      <p:bldP spid="187449" grpId="0" animBg="1"/>
      <p:bldP spid="187449" grpId="1" animBg="1"/>
      <p:bldP spid="187450" grpId="0"/>
      <p:bldP spid="187451" grpId="0" animBg="1"/>
      <p:bldP spid="187451" grpId="1" animBg="1"/>
      <p:bldP spid="187452" grpId="0" animBg="1"/>
      <p:bldP spid="187455" grpId="0" animBg="1"/>
      <p:bldP spid="187457" grpId="0" animBg="1"/>
      <p:bldP spid="187458" grpId="0" animBg="1"/>
      <p:bldP spid="187460" grpId="0" animBg="1"/>
      <p:bldP spid="187461" grpId="0" animBg="1"/>
      <p:bldP spid="14378" grpId="0"/>
      <p:bldP spid="14379" grpId="0"/>
      <p:bldP spid="14380" grpId="0"/>
      <p:bldP spid="14381" grpId="0" animBg="1"/>
      <p:bldP spid="143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3851275" y="23050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1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V="1">
            <a:off x="2771775" y="1095375"/>
            <a:ext cx="2159000" cy="112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771775" y="2219325"/>
            <a:ext cx="33464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770188" y="2219325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8423" name="AutoShape 7"/>
          <p:cNvCxnSpPr>
            <a:cxnSpLocks noChangeShapeType="1"/>
            <a:stCxn id="188422" idx="1"/>
            <a:endCxn id="15365" idx="1"/>
          </p:cNvCxnSpPr>
          <p:nvPr/>
        </p:nvCxnSpPr>
        <p:spPr bwMode="auto">
          <a:xfrm flipV="1">
            <a:off x="4210050" y="1081088"/>
            <a:ext cx="720725" cy="1152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8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402" name="Line 9"/>
            <p:cNvSpPr>
              <a:spLocks noChangeShapeType="1"/>
            </p:cNvSpPr>
            <p:nvPr/>
          </p:nvSpPr>
          <p:spPr bwMode="auto">
            <a:xfrm>
              <a:off x="1745" y="3339"/>
              <a:ext cx="10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403" name="AutoShape 10"/>
            <p:cNvCxnSpPr>
              <a:cxnSpLocks noChangeShapeType="1"/>
              <a:stCxn id="15402" idx="1"/>
              <a:endCxn id="15365" idx="1"/>
            </p:cNvCxnSpPr>
            <p:nvPr/>
          </p:nvCxnSpPr>
          <p:spPr bwMode="auto">
            <a:xfrm flipV="1">
              <a:off x="2765" y="2622"/>
              <a:ext cx="34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400" name="Line 12"/>
            <p:cNvSpPr>
              <a:spLocks noChangeShapeType="1"/>
            </p:cNvSpPr>
            <p:nvPr/>
          </p:nvSpPr>
          <p:spPr bwMode="auto">
            <a:xfrm>
              <a:off x="1745" y="3339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401" name="AutoShape 13"/>
            <p:cNvCxnSpPr>
              <a:cxnSpLocks noChangeShapeType="1"/>
              <a:stCxn id="15400" idx="1"/>
              <a:endCxn id="15365" idx="1"/>
            </p:cNvCxnSpPr>
            <p:nvPr/>
          </p:nvCxnSpPr>
          <p:spPr bwMode="auto">
            <a:xfrm flipV="1">
              <a:off x="2879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4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398" name="Line 15"/>
            <p:cNvSpPr>
              <a:spLocks noChangeShapeType="1"/>
            </p:cNvSpPr>
            <p:nvPr/>
          </p:nvSpPr>
          <p:spPr bwMode="auto">
            <a:xfrm>
              <a:off x="1745" y="3339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99" name="AutoShape 16"/>
            <p:cNvCxnSpPr>
              <a:cxnSpLocks noChangeShapeType="1"/>
              <a:stCxn id="15398" idx="1"/>
              <a:endCxn id="15365" idx="1"/>
            </p:cNvCxnSpPr>
            <p:nvPr/>
          </p:nvCxnSpPr>
          <p:spPr bwMode="auto">
            <a:xfrm flipV="1">
              <a:off x="2992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396" name="Line 18"/>
            <p:cNvSpPr>
              <a:spLocks noChangeShapeType="1"/>
            </p:cNvSpPr>
            <p:nvPr/>
          </p:nvSpPr>
          <p:spPr bwMode="auto">
            <a:xfrm>
              <a:off x="1745" y="3339"/>
              <a:ext cx="1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97" name="AutoShape 19"/>
            <p:cNvCxnSpPr>
              <a:cxnSpLocks noChangeShapeType="1"/>
              <a:stCxn id="15396" idx="1"/>
              <a:endCxn id="15365" idx="1"/>
            </p:cNvCxnSpPr>
            <p:nvPr/>
          </p:nvCxnSpPr>
          <p:spPr bwMode="auto">
            <a:xfrm flipV="1">
              <a:off x="3105" y="2622"/>
              <a:ext cx="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0"/>
          <p:cNvGrpSpPr/>
          <p:nvPr/>
        </p:nvGrpSpPr>
        <p:grpSpPr bwMode="auto">
          <a:xfrm>
            <a:off x="2771775" y="1081088"/>
            <a:ext cx="2339975" cy="1152525"/>
            <a:chOff x="1746" y="2622"/>
            <a:chExt cx="1474" cy="726"/>
          </a:xfrm>
        </p:grpSpPr>
        <p:sp>
          <p:nvSpPr>
            <p:cNvPr id="15394" name="Line 21"/>
            <p:cNvSpPr>
              <a:spLocks noChangeShapeType="1"/>
            </p:cNvSpPr>
            <p:nvPr/>
          </p:nvSpPr>
          <p:spPr bwMode="auto">
            <a:xfrm>
              <a:off x="1746" y="3339"/>
              <a:ext cx="1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95" name="AutoShape 22"/>
            <p:cNvCxnSpPr>
              <a:cxnSpLocks noChangeShapeType="1"/>
              <a:stCxn id="15394" idx="1"/>
              <a:endCxn id="15365" idx="1"/>
            </p:cNvCxnSpPr>
            <p:nvPr/>
          </p:nvCxnSpPr>
          <p:spPr bwMode="auto">
            <a:xfrm flipH="1" flipV="1">
              <a:off x="3106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3"/>
          <p:cNvGrpSpPr/>
          <p:nvPr/>
        </p:nvGrpSpPr>
        <p:grpSpPr bwMode="auto">
          <a:xfrm>
            <a:off x="2771775" y="1081088"/>
            <a:ext cx="2519363" cy="1152525"/>
            <a:chOff x="1746" y="2622"/>
            <a:chExt cx="1587" cy="726"/>
          </a:xfrm>
        </p:grpSpPr>
        <p:sp>
          <p:nvSpPr>
            <p:cNvPr id="15392" name="Line 24"/>
            <p:cNvSpPr>
              <a:spLocks noChangeShapeType="1"/>
            </p:cNvSpPr>
            <p:nvPr/>
          </p:nvSpPr>
          <p:spPr bwMode="auto">
            <a:xfrm>
              <a:off x="1746" y="3339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93" name="AutoShape 25"/>
            <p:cNvCxnSpPr>
              <a:cxnSpLocks noChangeShapeType="1"/>
              <a:stCxn id="15392" idx="1"/>
              <a:endCxn id="15365" idx="1"/>
            </p:cNvCxnSpPr>
            <p:nvPr/>
          </p:nvCxnSpPr>
          <p:spPr bwMode="auto">
            <a:xfrm flipH="1" flipV="1">
              <a:off x="3106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6"/>
          <p:cNvGrpSpPr/>
          <p:nvPr/>
        </p:nvGrpSpPr>
        <p:grpSpPr bwMode="auto">
          <a:xfrm>
            <a:off x="2771775" y="1081088"/>
            <a:ext cx="2698750" cy="1152525"/>
            <a:chOff x="1746" y="2622"/>
            <a:chExt cx="1700" cy="726"/>
          </a:xfrm>
        </p:grpSpPr>
        <p:sp>
          <p:nvSpPr>
            <p:cNvPr id="15390" name="Line 27"/>
            <p:cNvSpPr>
              <a:spLocks noChangeShapeType="1"/>
            </p:cNvSpPr>
            <p:nvPr/>
          </p:nvSpPr>
          <p:spPr bwMode="auto">
            <a:xfrm>
              <a:off x="1746" y="3339"/>
              <a:ext cx="17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91" name="AutoShape 28"/>
            <p:cNvCxnSpPr>
              <a:cxnSpLocks noChangeShapeType="1"/>
              <a:stCxn id="15390" idx="1"/>
              <a:endCxn id="15365" idx="1"/>
            </p:cNvCxnSpPr>
            <p:nvPr/>
          </p:nvCxnSpPr>
          <p:spPr bwMode="auto">
            <a:xfrm flipH="1" flipV="1">
              <a:off x="3106" y="2622"/>
              <a:ext cx="340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9"/>
          <p:cNvGrpSpPr/>
          <p:nvPr/>
        </p:nvGrpSpPr>
        <p:grpSpPr bwMode="auto">
          <a:xfrm>
            <a:off x="2771775" y="1081088"/>
            <a:ext cx="2879725" cy="1152525"/>
            <a:chOff x="1746" y="2622"/>
            <a:chExt cx="1814" cy="726"/>
          </a:xfrm>
        </p:grpSpPr>
        <p:sp>
          <p:nvSpPr>
            <p:cNvPr id="15388" name="Line 30"/>
            <p:cNvSpPr>
              <a:spLocks noChangeShapeType="1"/>
            </p:cNvSpPr>
            <p:nvPr/>
          </p:nvSpPr>
          <p:spPr bwMode="auto">
            <a:xfrm>
              <a:off x="1746" y="3339"/>
              <a:ext cx="1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cxnSp>
          <p:nvCxnSpPr>
            <p:cNvPr id="15389" name="AutoShape 31"/>
            <p:cNvCxnSpPr>
              <a:cxnSpLocks noChangeShapeType="1"/>
              <a:stCxn id="15388" idx="1"/>
              <a:endCxn id="15365" idx="1"/>
            </p:cNvCxnSpPr>
            <p:nvPr/>
          </p:nvCxnSpPr>
          <p:spPr bwMode="auto">
            <a:xfrm flipH="1" flipV="1">
              <a:off x="3106" y="2622"/>
              <a:ext cx="45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8448" name="Line 32"/>
          <p:cNvSpPr>
            <a:spLocks noChangeShapeType="1"/>
          </p:cNvSpPr>
          <p:nvPr/>
        </p:nvSpPr>
        <p:spPr bwMode="auto">
          <a:xfrm>
            <a:off x="2773363" y="2219325"/>
            <a:ext cx="2159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8449" name="AutoShape 33"/>
          <p:cNvCxnSpPr>
            <a:cxnSpLocks noChangeShapeType="1"/>
            <a:stCxn id="15365" idx="1"/>
            <a:endCxn id="188448" idx="1"/>
          </p:cNvCxnSpPr>
          <p:nvPr/>
        </p:nvCxnSpPr>
        <p:spPr bwMode="auto">
          <a:xfrm>
            <a:off x="4930775" y="1081088"/>
            <a:ext cx="1588" cy="11572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450" name="AutoShape 34"/>
          <p:cNvCxnSpPr>
            <a:cxnSpLocks noChangeShapeType="1"/>
            <a:stCxn id="188448" idx="1"/>
            <a:endCxn id="15365" idx="1"/>
          </p:cNvCxnSpPr>
          <p:nvPr/>
        </p:nvCxnSpPr>
        <p:spPr bwMode="auto">
          <a:xfrm flipH="1" flipV="1">
            <a:off x="4930775" y="1081088"/>
            <a:ext cx="1588" cy="11572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451" name="Text Box 35"/>
          <p:cNvSpPr txBox="1">
            <a:spLocks noChangeArrowheads="1"/>
          </p:cNvSpPr>
          <p:nvPr/>
        </p:nvSpPr>
        <p:spPr bwMode="auto">
          <a:xfrm>
            <a:off x="4511675" y="23050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CC00"/>
                </a:solidFill>
              </a:rPr>
              <a:t>c</a:t>
            </a:r>
            <a:r>
              <a:rPr kumimoji="0" lang="en-US" altLang="zh-CN" sz="2400" baseline="-25000" smtClean="0">
                <a:solidFill>
                  <a:srgbClr val="00CC00"/>
                </a:solidFill>
              </a:rPr>
              <a:t>2</a:t>
            </a:r>
            <a:endParaRPr kumimoji="0" lang="en-US" altLang="zh-CN" sz="2400" baseline="-25000" smtClean="0">
              <a:solidFill>
                <a:srgbClr val="00CC00"/>
              </a:solidFill>
            </a:endParaRPr>
          </a:p>
        </p:txBody>
      </p:sp>
      <p:sp>
        <p:nvSpPr>
          <p:cNvPr id="15382" name="Text Box 37"/>
          <p:cNvSpPr txBox="1">
            <a:spLocks noChangeArrowheads="1"/>
          </p:cNvSpPr>
          <p:nvPr/>
        </p:nvSpPr>
        <p:spPr bwMode="auto">
          <a:xfrm>
            <a:off x="4716463" y="5048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0000FF"/>
                </a:solidFill>
              </a:rPr>
              <a:t>a</a:t>
            </a:r>
            <a:r>
              <a:rPr kumimoji="0" lang="en-US" altLang="zh-CN" sz="2400" baseline="-25000" smtClean="0">
                <a:solidFill>
                  <a:srgbClr val="0000FF"/>
                </a:solidFill>
              </a:rPr>
              <a:t>2</a:t>
            </a:r>
            <a:endParaRPr kumimoji="0" lang="en-US" altLang="zh-CN" sz="2400" baseline="-25000" smtClean="0">
              <a:solidFill>
                <a:srgbClr val="0000FF"/>
              </a:solidFill>
            </a:endParaRPr>
          </a:p>
        </p:txBody>
      </p:sp>
      <p:sp>
        <p:nvSpPr>
          <p:cNvPr id="188454" name="Text Box 38"/>
          <p:cNvSpPr txBox="1">
            <a:spLocks noChangeArrowheads="1"/>
          </p:cNvSpPr>
          <p:nvPr/>
        </p:nvSpPr>
        <p:spPr bwMode="auto">
          <a:xfrm>
            <a:off x="5003800" y="1465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2</a:t>
            </a:r>
            <a:endParaRPr kumimoji="0" lang="en-US" altLang="zh-CN" sz="2400" baseline="-25000" smtClean="0">
              <a:solidFill>
                <a:srgbClr val="FF0000"/>
              </a:solidFill>
            </a:endParaRPr>
          </a:p>
        </p:txBody>
      </p:sp>
      <p:sp>
        <p:nvSpPr>
          <p:cNvPr id="15384" name="AutoShape 3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返回</a:t>
            </a:r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457200" y="3049588"/>
            <a:ext cx="8229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在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上的投影，则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下面确定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的值．因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                  ，从而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88458" name="Object 42"/>
          <p:cNvGraphicFramePr>
            <a:graphicFrameLocks noChangeAspect="1"/>
          </p:cNvGraphicFramePr>
          <p:nvPr/>
        </p:nvGraphicFramePr>
        <p:xfrm>
          <a:off x="1195388" y="4508500"/>
          <a:ext cx="553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2" imgW="2768600" imgH="228600" progId="Equation.DSMT4">
                  <p:embed/>
                </p:oleObj>
              </mc:Choice>
              <mc:Fallback>
                <p:oleObj name="Equation" r:id="rId2" imgW="2768600" imgH="228600" progId="Equation.DSMT4">
                  <p:embed/>
                  <p:pic>
                    <p:nvPicPr>
                      <p:cNvPr id="0" name="图片 121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508500"/>
                        <a:ext cx="553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59" name="Object 43"/>
          <p:cNvGraphicFramePr>
            <a:graphicFrameLocks noChangeAspect="1"/>
          </p:cNvGraphicFramePr>
          <p:nvPr/>
        </p:nvGraphicFramePr>
        <p:xfrm>
          <a:off x="1195388" y="5084763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Equation" r:id="rId4" imgW="723900" imgH="444500" progId="Equation.DSMT4">
                  <p:embed/>
                </p:oleObj>
              </mc:Choice>
              <mc:Fallback>
                <p:oleObj name="Equation" r:id="rId4" imgW="723900" imgH="444500" progId="Equation.DSMT4">
                  <p:embed/>
                  <p:pic>
                    <p:nvPicPr>
                      <p:cNvPr id="0" name="图片 121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084763"/>
                        <a:ext cx="144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0" name="Rectangle 44"/>
          <p:cNvSpPr>
            <a:spLocks noChangeArrowheads="1"/>
          </p:cNvSpPr>
          <p:nvPr/>
        </p:nvSpPr>
        <p:spPr bwMode="auto">
          <a:xfrm>
            <a:off x="2513013" y="4508500"/>
            <a:ext cx="18430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88461" name="Object 45"/>
          <p:cNvGraphicFramePr>
            <a:graphicFrameLocks noChangeAspect="1"/>
          </p:cNvGraphicFramePr>
          <p:nvPr/>
        </p:nvGraphicFramePr>
        <p:xfrm>
          <a:off x="3552825" y="5070475"/>
          <a:ext cx="474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Equation" r:id="rId6" imgW="2374900" imgH="444500" progId="Equation.DSMT4">
                  <p:embed/>
                </p:oleObj>
              </mc:Choice>
              <mc:Fallback>
                <p:oleObj name="Equation" r:id="rId6" imgW="2374900" imgH="444500" progId="Equation.DSMT4">
                  <p:embed/>
                  <p:pic>
                    <p:nvPicPr>
                      <p:cNvPr id="0" name="图片 121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5070475"/>
                        <a:ext cx="474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2555875" y="5157788"/>
            <a:ext cx="1008063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405" name="Text Box 37"/>
          <p:cNvSpPr txBox="1">
            <a:spLocks noChangeArrowheads="1"/>
          </p:cNvSpPr>
          <p:nvPr/>
        </p:nvSpPr>
        <p:spPr bwMode="auto">
          <a:xfrm>
            <a:off x="3506788" y="1603375"/>
            <a:ext cx="97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2</a:t>
            </a:r>
            <a:r>
              <a:rPr kumimoji="0" lang="zh-CN" altLang="en-US" sz="1800" smtClean="0">
                <a:solidFill>
                  <a:srgbClr val="FF0000"/>
                </a:solidFill>
              </a:rPr>
              <a:t>－</a:t>
            </a:r>
            <a:r>
              <a:rPr kumimoji="0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0" lang="en-US" altLang="zh-CN" sz="2400" baseline="-25000" smtClean="0">
                <a:solidFill>
                  <a:srgbClr val="FF0000"/>
                </a:solidFill>
              </a:rPr>
              <a:t>1 </a:t>
            </a:r>
            <a:endParaRPr kumimoji="0" lang="en-US" altLang="zh-CN" sz="2400" baseline="-25000" smtClean="0">
              <a:solidFill>
                <a:srgbClr val="FF0000"/>
              </a:solidFill>
            </a:endParaRPr>
          </a:p>
        </p:txBody>
      </p:sp>
      <p:grpSp>
        <p:nvGrpSpPr>
          <p:cNvPr id="15412" name="Group 52"/>
          <p:cNvGrpSpPr/>
          <p:nvPr/>
        </p:nvGrpSpPr>
        <p:grpSpPr bwMode="auto">
          <a:xfrm>
            <a:off x="5580063" y="1774825"/>
            <a:ext cx="446087" cy="430213"/>
            <a:chOff x="3515" y="1118"/>
            <a:chExt cx="281" cy="271"/>
          </a:xfrm>
        </p:grpSpPr>
        <p:sp>
          <p:nvSpPr>
            <p:cNvPr id="15406" name="Freeform 46"/>
            <p:cNvSpPr/>
            <p:nvPr/>
          </p:nvSpPr>
          <p:spPr bwMode="auto">
            <a:xfrm>
              <a:off x="3515" y="1283"/>
              <a:ext cx="136" cy="106"/>
            </a:xfrm>
            <a:custGeom>
              <a:avLst/>
              <a:gdLst>
                <a:gd name="T0" fmla="*/ 0 w 136"/>
                <a:gd name="T1" fmla="*/ 15 h 106"/>
                <a:gd name="T2" fmla="*/ 91 w 136"/>
                <a:gd name="T3" fmla="*/ 15 h 106"/>
                <a:gd name="T4" fmla="*/ 136 w 136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06">
                  <a:moveTo>
                    <a:pt x="0" y="15"/>
                  </a:moveTo>
                  <a:cubicBezTo>
                    <a:pt x="34" y="7"/>
                    <a:pt x="68" y="0"/>
                    <a:pt x="91" y="15"/>
                  </a:cubicBezTo>
                  <a:cubicBezTo>
                    <a:pt x="114" y="30"/>
                    <a:pt x="125" y="68"/>
                    <a:pt x="136" y="106"/>
                  </a:cubicBezTo>
                </a:path>
              </a:pathLst>
            </a:custGeom>
            <a:noFill/>
            <a:ln w="28575" cmpd="sng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aphicFrame>
          <p:nvGraphicFramePr>
            <p:cNvPr id="15408" name="Object 10"/>
            <p:cNvGraphicFramePr>
              <a:graphicFrameLocks noChangeAspect="1"/>
            </p:cNvGraphicFramePr>
            <p:nvPr/>
          </p:nvGraphicFramePr>
          <p:xfrm>
            <a:off x="3619" y="1118"/>
            <a:ext cx="1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1" name="Equation" r:id="rId8" imgW="190500" imgH="241300" progId="Equation.DSMT4">
                    <p:embed/>
                  </p:oleObj>
                </mc:Choice>
                <mc:Fallback>
                  <p:oleObj name="Equation" r:id="rId8" imgW="190500" imgH="241300" progId="Equation.DSMT4">
                    <p:embed/>
                    <p:pic>
                      <p:nvPicPr>
                        <p:cNvPr id="0" name="图片 121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118"/>
                          <a:ext cx="17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6" name="Group 56"/>
          <p:cNvGrpSpPr>
            <a:grpSpLocks noChangeAspect="1"/>
          </p:cNvGrpSpPr>
          <p:nvPr/>
        </p:nvGrpSpPr>
        <p:grpSpPr bwMode="auto">
          <a:xfrm>
            <a:off x="4918075" y="2025650"/>
            <a:ext cx="179388" cy="179388"/>
            <a:chOff x="748" y="3884"/>
            <a:chExt cx="136" cy="136"/>
          </a:xfrm>
        </p:grpSpPr>
        <p:sp>
          <p:nvSpPr>
            <p:cNvPr id="15413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5415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 bwMode="auto">
          <a:xfrm>
            <a:off x="4337050" y="1776413"/>
            <a:ext cx="379413" cy="428625"/>
            <a:chOff x="6403087" y="6143647"/>
            <a:chExt cx="378727" cy="428625"/>
          </a:xfrm>
        </p:grpSpPr>
        <p:graphicFrame>
          <p:nvGraphicFramePr>
            <p:cNvPr id="15421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2" name="Equation" r:id="rId10" imgW="190500" imgH="241300" progId="Equation.DSMT4">
                    <p:embed/>
                  </p:oleObj>
                </mc:Choice>
                <mc:Fallback>
                  <p:oleObj name="Equation" r:id="rId10" imgW="190500" imgH="241300" progId="Equation.DSMT4">
                    <p:embed/>
                    <p:pic>
                      <p:nvPicPr>
                        <p:cNvPr id="0" name="图片 121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22" name="Group 71"/>
            <p:cNvGrpSpPr/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15423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424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356100" y="4508500"/>
            <a:ext cx="2376488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2" grpId="0"/>
      <p:bldP spid="188422" grpId="0" animBg="1"/>
      <p:bldP spid="188422" grpId="1" animBg="1"/>
      <p:bldP spid="188448" grpId="0" animBg="1"/>
      <p:bldP spid="188451" grpId="0"/>
      <p:bldP spid="188454" grpId="0"/>
      <p:bldP spid="188460" grpId="0" animBg="1"/>
      <p:bldP spid="188462" grpId="0" animBg="1"/>
      <p:bldP spid="15405" grpId="0"/>
      <p:bldP spid="15405" grpId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4825"/>
            <a:ext cx="8229600" cy="5351463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第一步：正交化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施密特（</a:t>
            </a:r>
            <a:r>
              <a:rPr lang="en-US" altLang="zh-CN" smtClean="0">
                <a:solidFill>
                  <a:srgbClr val="FF0000"/>
                </a:solidFill>
              </a:rPr>
              <a:t>Schimidt</a:t>
            </a:r>
            <a:r>
              <a:rPr lang="zh-CN" altLang="en-US" smtClean="0">
                <a:solidFill>
                  <a:srgbClr val="FF0000"/>
                </a:solidFill>
              </a:rPr>
              <a:t>）正交化过程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设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中的一个基，那么令</a:t>
            </a: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于是</a:t>
            </a:r>
            <a:r>
              <a:rPr kumimoji="1" lang="zh-CN" altLang="en-US" i="1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两两正交，并且与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等价，即</a:t>
            </a: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</a:t>
            </a:r>
            <a:r>
              <a:rPr kumimoji="1" lang="zh-CN" altLang="en-US" smtClean="0">
                <a:solidFill>
                  <a:srgbClr val="0000FF"/>
                </a:solidFill>
              </a:rPr>
              <a:t>正交基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特别地，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 </a:t>
            </a:r>
            <a:r>
              <a:rPr kumimoji="1" lang="zh-CN" altLang="en-US" smtClean="0">
                <a:solidFill>
                  <a:srgbClr val="FF0000"/>
                </a:solidFill>
              </a:rPr>
              <a:t>与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等价（</a:t>
            </a:r>
            <a:r>
              <a:rPr kumimoji="1" lang="en-US" altLang="zh-CN" smtClean="0">
                <a:solidFill>
                  <a:srgbClr val="FF0000"/>
                </a:solidFill>
              </a:rPr>
              <a:t>1 </a:t>
            </a:r>
            <a:r>
              <a:rPr kumimoji="1" lang="en-US" altLang="en-US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en-US" sz="2800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）．</a:t>
            </a:r>
            <a:endParaRPr kumimoji="1" lang="zh-CN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511175" y="3054350"/>
          <a:ext cx="6248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1" imgW="3124200" imgH="596900" progId="Equation.DSMT4">
                  <p:embed/>
                </p:oleObj>
              </mc:Choice>
              <mc:Fallback>
                <p:oleObj name="Equation" r:id="rId1" imgW="3124200" imgH="596900" progId="Equation.DSMT4">
                  <p:embed/>
                  <p:pic>
                    <p:nvPicPr>
                      <p:cNvPr id="0" name="图片 122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3054350"/>
                        <a:ext cx="6248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3"/>
          <p:cNvGraphicFramePr>
            <a:graphicFrameLocks noChangeAspect="1"/>
          </p:cNvGraphicFramePr>
          <p:nvPr/>
        </p:nvGraphicFramePr>
        <p:xfrm>
          <a:off x="511175" y="151288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3" imgW="444500" imgH="228600" progId="Equation.DSMT4">
                  <p:embed/>
                </p:oleObj>
              </mc:Choice>
              <mc:Fallback>
                <p:oleObj name="Equation" r:id="rId3" imgW="444500" imgH="228600" progId="Equation.DSMT4">
                  <p:embed/>
                  <p:pic>
                    <p:nvPicPr>
                      <p:cNvPr id="0" name="图片 122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512888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4"/>
          <p:cNvGraphicFramePr>
            <a:graphicFrameLocks noChangeAspect="1"/>
          </p:cNvGraphicFramePr>
          <p:nvPr/>
        </p:nvGraphicFramePr>
        <p:xfrm>
          <a:off x="511175" y="206375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5" imgW="1726565" imgH="444500" progId="Equation.DSMT4">
                  <p:embed/>
                </p:oleObj>
              </mc:Choice>
              <mc:Fallback>
                <p:oleObj name="Equation" r:id="rId5" imgW="1726565" imgH="444500" progId="Equation.DSMT4">
                  <p:embed/>
                  <p:pic>
                    <p:nvPicPr>
                      <p:cNvPr id="0" name="图片 122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063750"/>
                        <a:ext cx="345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1647825" y="3429000"/>
            <a:ext cx="86518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3059113" y="3429000"/>
            <a:ext cx="865187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5032375" y="3429000"/>
            <a:ext cx="1223963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6" grpId="0" animBg="1"/>
      <p:bldP spid="189477" grpId="0" animBg="1"/>
      <p:bldP spid="1894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第二步：单位化</a:t>
            </a:r>
            <a:endParaRPr kumimoji="0" lang="zh-CN" altLang="en-US" sz="24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中的一个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正交基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，那么令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是向量空间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V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中的一个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规范正交基</a:t>
            </a:r>
            <a:r>
              <a:rPr lang="zh-CN" altLang="en-US" sz="2400" smtClean="0">
                <a:solidFill>
                  <a:srgbClr val="003366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3366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1876425" y="1484313"/>
          <a:ext cx="535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1" imgW="2679700" imgH="444500" progId="Equation.DSMT4">
                  <p:embed/>
                </p:oleObj>
              </mc:Choice>
              <mc:Fallback>
                <p:oleObj name="Equation" r:id="rId1" imgW="2679700" imgH="444500" progId="Equation.DSMT4">
                  <p:embed/>
                  <p:pic>
                    <p:nvPicPr>
                      <p:cNvPr id="0" name="图片 123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484313"/>
                        <a:ext cx="535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171575" y="2760663"/>
          <a:ext cx="683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3" imgW="3416300" imgH="482600" progId="Equation.DSMT4">
                  <p:embed/>
                </p:oleObj>
              </mc:Choice>
              <mc:Fallback>
                <p:oleObj name="Equation" r:id="rId3" imgW="3416300" imgH="482600" progId="Equation.DSMT4">
                  <p:embed/>
                  <p:pic>
                    <p:nvPicPr>
                      <p:cNvPr id="0" name="图片 123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760663"/>
                        <a:ext cx="683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171575" y="419100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Equation" r:id="rId5" imgW="1180465" imgH="266700" progId="Equation.DSMT4">
                  <p:embed/>
                </p:oleObj>
              </mc:Choice>
              <mc:Fallback>
                <p:oleObj name="Equation" r:id="rId5" imgW="1180465" imgH="266700" progId="Equation.DSMT4">
                  <p:embed/>
                  <p:pic>
                    <p:nvPicPr>
                      <p:cNvPr id="0" name="图片 123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191000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3" name="Group 23"/>
          <p:cNvGrpSpPr/>
          <p:nvPr/>
        </p:nvGrpSpPr>
        <p:grpSpPr bwMode="auto">
          <a:xfrm>
            <a:off x="5245100" y="901700"/>
            <a:ext cx="2895600" cy="3111500"/>
            <a:chOff x="3032" y="616"/>
            <a:chExt cx="1824" cy="1960"/>
          </a:xfrm>
        </p:grpSpPr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 flipH="1">
              <a:off x="3223" y="1392"/>
              <a:ext cx="665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H="1" flipV="1">
              <a:off x="3312" y="816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888" y="1392"/>
              <a:ext cx="768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38" name="Object 18"/>
            <p:cNvGraphicFramePr>
              <a:graphicFrameLocks noChangeAspect="1"/>
            </p:cNvGraphicFramePr>
            <p:nvPr/>
          </p:nvGraphicFramePr>
          <p:xfrm>
            <a:off x="3032" y="2344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5" name="Equation" r:id="rId1" imgW="419100" imgH="495300" progId="Equation.3">
                    <p:embed/>
                  </p:oleObj>
                </mc:Choice>
                <mc:Fallback>
                  <p:oleObj name="Equation" r:id="rId1" imgW="419100" imgH="495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2344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1" name="Object 21"/>
            <p:cNvGraphicFramePr>
              <a:graphicFrameLocks noChangeAspect="1"/>
            </p:cNvGraphicFramePr>
            <p:nvPr/>
          </p:nvGraphicFramePr>
          <p:xfrm>
            <a:off x="3120" y="616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6" name="Equation" r:id="rId3" imgW="457200" imgH="495300" progId="Equation.3">
                    <p:embed/>
                  </p:oleObj>
                </mc:Choice>
                <mc:Fallback>
                  <p:oleObj name="Equation" r:id="rId3" imgW="457200" imgH="495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616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2" name="Object 22"/>
            <p:cNvGraphicFramePr>
              <a:graphicFrameLocks noChangeAspect="1"/>
            </p:cNvGraphicFramePr>
            <p:nvPr/>
          </p:nvGraphicFramePr>
          <p:xfrm>
            <a:off x="4640" y="2064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7" name="Equation" r:id="rId5" imgW="457200" imgH="495300" progId="Equation.3">
                    <p:embed/>
                  </p:oleObj>
                </mc:Choice>
                <mc:Fallback>
                  <p:oleObj name="Equation" r:id="rId5" imgW="457200" imgH="495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064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814638" y="609600"/>
            <a:ext cx="267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几　何　解　释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81945" name="Group 25"/>
          <p:cNvGrpSpPr/>
          <p:nvPr/>
        </p:nvGrpSpPr>
        <p:grpSpPr bwMode="auto">
          <a:xfrm>
            <a:off x="5549900" y="2133600"/>
            <a:ext cx="1055688" cy="1905000"/>
            <a:chOff x="3224" y="1392"/>
            <a:chExt cx="665" cy="1200"/>
          </a:xfrm>
        </p:grpSpPr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3224" y="1392"/>
              <a:ext cx="665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44" name="Object 24"/>
            <p:cNvGraphicFramePr>
              <a:graphicFrameLocks noChangeAspect="1"/>
            </p:cNvGraphicFramePr>
            <p:nvPr/>
          </p:nvGraphicFramePr>
          <p:xfrm>
            <a:off x="3336" y="2360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8" name="Equation" r:id="rId7" imgW="406400" imgH="495300" progId="Equation.3">
                    <p:embed/>
                  </p:oleObj>
                </mc:Choice>
                <mc:Fallback>
                  <p:oleObj name="Equation" r:id="rId7" imgW="406400" imgH="495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360"/>
                          <a:ext cx="1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914400" y="774700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9" name="Equation" r:id="rId9" imgW="1104900" imgH="368300" progId="Equation.3">
                  <p:embed/>
                </p:oleObj>
              </mc:Choice>
              <mc:Fallback>
                <p:oleObj name="Equation" r:id="rId9" imgW="1104900" imgH="368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74700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27"/>
          <p:cNvGraphicFramePr>
            <a:graphicFrameLocks noChangeAspect="1"/>
          </p:cNvGraphicFramePr>
          <p:nvPr/>
        </p:nvGraphicFramePr>
        <p:xfrm>
          <a:off x="914400" y="1206500"/>
          <a:ext cx="430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0" name="Equation" r:id="rId11" imgW="4305300" imgH="1536700" progId="Equation.3">
                  <p:embed/>
                </p:oleObj>
              </mc:Choice>
              <mc:Fallback>
                <p:oleObj name="Equation" r:id="rId11" imgW="4305300" imgH="1536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06500"/>
                        <a:ext cx="4305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28"/>
          <p:cNvGraphicFramePr>
            <a:graphicFrameLocks noChangeAspect="1"/>
          </p:cNvGraphicFramePr>
          <p:nvPr/>
        </p:nvGraphicFramePr>
        <p:xfrm>
          <a:off x="965200" y="26797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1" name="Equation" r:id="rId13" imgW="1778000" imgH="368300" progId="Equation.3">
                  <p:embed/>
                </p:oleObj>
              </mc:Choice>
              <mc:Fallback>
                <p:oleObj name="Equation" r:id="rId13" imgW="17780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6797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1" name="Group 31"/>
          <p:cNvGrpSpPr/>
          <p:nvPr/>
        </p:nvGrpSpPr>
        <p:grpSpPr bwMode="auto">
          <a:xfrm>
            <a:off x="5918200" y="2133600"/>
            <a:ext cx="1905000" cy="1219200"/>
            <a:chOff x="3456" y="1392"/>
            <a:chExt cx="1200" cy="768"/>
          </a:xfrm>
        </p:grpSpPr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H="1">
              <a:off x="3456" y="216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 flipH="1">
              <a:off x="3456" y="1392"/>
              <a:ext cx="432" cy="7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50" name="Object 30"/>
            <p:cNvGraphicFramePr>
              <a:graphicFrameLocks noChangeAspect="1"/>
            </p:cNvGraphicFramePr>
            <p:nvPr/>
          </p:nvGraphicFramePr>
          <p:xfrm>
            <a:off x="3552" y="1920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2" name="Equation" r:id="rId15" imgW="419100" imgH="495300" progId="Equation.3">
                    <p:embed/>
                  </p:oleObj>
                </mc:Choice>
                <mc:Fallback>
                  <p:oleObj name="Equation" r:id="rId15" imgW="419100" imgH="4953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54" name="Group 34"/>
          <p:cNvGrpSpPr/>
          <p:nvPr/>
        </p:nvGrpSpPr>
        <p:grpSpPr bwMode="auto">
          <a:xfrm>
            <a:off x="6604000" y="1676400"/>
            <a:ext cx="1930400" cy="1676400"/>
            <a:chOff x="3888" y="1104"/>
            <a:chExt cx="1216" cy="1056"/>
          </a:xfrm>
        </p:grpSpPr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 flipH="1">
              <a:off x="4644" y="1392"/>
              <a:ext cx="44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3888" y="1392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53" name="Object 33"/>
            <p:cNvGraphicFramePr>
              <a:graphicFrameLocks noChangeAspect="1"/>
            </p:cNvGraphicFramePr>
            <p:nvPr/>
          </p:nvGraphicFramePr>
          <p:xfrm>
            <a:off x="4896" y="1104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3" name="Equation" r:id="rId17" imgW="444500" imgH="495300" progId="Equation.3">
                    <p:embed/>
                  </p:oleObj>
                </mc:Choice>
                <mc:Fallback>
                  <p:oleObj name="Equation" r:id="rId17" imgW="444500" imgH="495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04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55" name="Object 35"/>
          <p:cNvGraphicFramePr>
            <a:graphicFrameLocks noChangeAspect="1"/>
          </p:cNvGraphicFramePr>
          <p:nvPr/>
        </p:nvGraphicFramePr>
        <p:xfrm>
          <a:off x="927100" y="3086100"/>
          <a:ext cx="3568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4" name="Equation" r:id="rId19" imgW="3568700" imgH="952500" progId="Equation.3">
                  <p:embed/>
                </p:oleObj>
              </mc:Choice>
              <mc:Fallback>
                <p:oleObj name="Equation" r:id="rId19" imgW="3568700" imgH="952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086100"/>
                        <a:ext cx="3568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7" name="Group 37"/>
          <p:cNvGrpSpPr/>
          <p:nvPr/>
        </p:nvGrpSpPr>
        <p:grpSpPr bwMode="auto">
          <a:xfrm>
            <a:off x="5384800" y="1219200"/>
            <a:ext cx="1219200" cy="1828800"/>
            <a:chOff x="3584" y="672"/>
            <a:chExt cx="768" cy="1152"/>
          </a:xfrm>
        </p:grpSpPr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 flipH="1">
              <a:off x="3632" y="1248"/>
              <a:ext cx="720" cy="4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H="1">
              <a:off x="3632" y="672"/>
              <a:ext cx="14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56" name="Object 36"/>
            <p:cNvGraphicFramePr>
              <a:graphicFrameLocks noChangeAspect="1"/>
            </p:cNvGraphicFramePr>
            <p:nvPr/>
          </p:nvGraphicFramePr>
          <p:xfrm>
            <a:off x="3584" y="1592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5" name="Equation" r:id="rId21" imgW="419100" imgH="495300" progId="Equation.3">
                    <p:embed/>
                  </p:oleObj>
                </mc:Choice>
                <mc:Fallback>
                  <p:oleObj name="Equation" r:id="rId21" imgW="419100" imgH="495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1592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58" name="Object 38"/>
          <p:cNvGraphicFramePr>
            <a:graphicFrameLocks noChangeAspect="1"/>
          </p:cNvGraphicFramePr>
          <p:nvPr/>
        </p:nvGraphicFramePr>
        <p:xfrm>
          <a:off x="914400" y="4057650"/>
          <a:ext cx="6934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6" name="Equation" r:id="rId23" imgW="6934200" imgH="2082800" progId="Equation.3">
                  <p:embed/>
                </p:oleObj>
              </mc:Choice>
              <mc:Fallback>
                <p:oleObj name="Equation" r:id="rId23" imgW="6934200" imgH="2082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7650"/>
                        <a:ext cx="69342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3" name="Group 43"/>
          <p:cNvGrpSpPr/>
          <p:nvPr/>
        </p:nvGrpSpPr>
        <p:grpSpPr bwMode="auto">
          <a:xfrm>
            <a:off x="5484813" y="1222375"/>
            <a:ext cx="1246187" cy="1711325"/>
            <a:chOff x="3511" y="624"/>
            <a:chExt cx="785" cy="1078"/>
          </a:xfrm>
        </p:grpSpPr>
        <p:sp>
          <p:nvSpPr>
            <p:cNvPr id="81923" name="Line 3"/>
            <p:cNvSpPr>
              <a:spLocks noChangeShapeType="1"/>
            </p:cNvSpPr>
            <p:nvPr/>
          </p:nvSpPr>
          <p:spPr bwMode="auto">
            <a:xfrm>
              <a:off x="3736" y="1200"/>
              <a:ext cx="48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 flipH="1">
              <a:off x="3975" y="1200"/>
              <a:ext cx="249" cy="432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H="1">
              <a:off x="3511" y="1168"/>
              <a:ext cx="249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3544" y="1608"/>
              <a:ext cx="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3640" y="624"/>
              <a:ext cx="9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640" y="640"/>
              <a:ext cx="336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60" name="Object 40"/>
            <p:cNvGraphicFramePr>
              <a:graphicFrameLocks noChangeAspect="1"/>
            </p:cNvGraphicFramePr>
            <p:nvPr/>
          </p:nvGraphicFramePr>
          <p:xfrm>
            <a:off x="4032" y="1470"/>
            <a:ext cx="2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7" name="Equation" r:id="rId25" imgW="558800" imgH="495300" progId="Equation.3">
                    <p:embed/>
                  </p:oleObj>
                </mc:Choice>
                <mc:Fallback>
                  <p:oleObj name="Equation" r:id="rId25" imgW="558800" imgH="4953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70"/>
                          <a:ext cx="26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1" name="Object 41"/>
            <p:cNvGraphicFramePr>
              <a:graphicFrameLocks noChangeAspect="1"/>
            </p:cNvGraphicFramePr>
            <p:nvPr/>
          </p:nvGraphicFramePr>
          <p:xfrm>
            <a:off x="3810" y="954"/>
            <a:ext cx="2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8" name="Equation" r:id="rId27" imgW="558800" imgH="495300" progId="Equation.3">
                    <p:embed/>
                  </p:oleObj>
                </mc:Choice>
                <mc:Fallback>
                  <p:oleObj name="Equation" r:id="rId27" imgW="558800" imgH="4953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954"/>
                          <a:ext cx="26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64" name="Object 44"/>
          <p:cNvGraphicFramePr>
            <a:graphicFrameLocks noChangeAspect="1"/>
          </p:cNvGraphicFramePr>
          <p:nvPr/>
        </p:nvGraphicFramePr>
        <p:xfrm>
          <a:off x="6451600" y="54102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9" name="Equation" r:id="rId29" imgW="1778000" imgH="368300" progId="Equation.3">
                  <p:embed/>
                </p:oleObj>
              </mc:Choice>
              <mc:Fallback>
                <p:oleObj name="Equation" r:id="rId29" imgW="1778000" imgH="368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54102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6" name="Group 46"/>
          <p:cNvGrpSpPr/>
          <p:nvPr/>
        </p:nvGrpSpPr>
        <p:grpSpPr bwMode="auto">
          <a:xfrm>
            <a:off x="5727700" y="609600"/>
            <a:ext cx="1295400" cy="1524000"/>
            <a:chOff x="3664" y="240"/>
            <a:chExt cx="816" cy="960"/>
          </a:xfrm>
        </p:grpSpPr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 flipV="1">
              <a:off x="4216" y="336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 flipH="1">
              <a:off x="3664" y="344"/>
              <a:ext cx="52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65" name="Object 45"/>
            <p:cNvGraphicFramePr>
              <a:graphicFrameLocks noChangeAspect="1"/>
            </p:cNvGraphicFramePr>
            <p:nvPr/>
          </p:nvGraphicFramePr>
          <p:xfrm>
            <a:off x="4272" y="24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0" name="Equation" r:id="rId31" imgW="444500" imgH="495300" progId="Equation.3">
                    <p:embed/>
                  </p:oleObj>
                </mc:Choice>
                <mc:Fallback>
                  <p:oleObj name="Equation" r:id="rId31" imgW="444500" imgH="4953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838200" y="11382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例４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52500" y="698500"/>
          <a:ext cx="7734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name="Equation" r:id="rId1" imgW="7734300" imgH="2044700" progId="Equation.3">
                  <p:embed/>
                </p:oleObj>
              </mc:Choice>
              <mc:Fallback>
                <p:oleObj name="Equation" r:id="rId1" imgW="77343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98500"/>
                        <a:ext cx="7734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838200" y="26812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1676400" y="26797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3" name="Equation" r:id="rId3" imgW="4254500" imgH="977900" progId="Equation.3">
                  <p:embed/>
                </p:oleObj>
              </mc:Choice>
              <mc:Fallback>
                <p:oleObj name="Equation" r:id="rId3" imgW="42545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79700"/>
                        <a:ext cx="425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939800" y="3873500"/>
          <a:ext cx="4546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4" name="Equation" r:id="rId5" imgW="4546600" imgH="2070100" progId="Equation.3">
                  <p:embed/>
                </p:oleObj>
              </mc:Choice>
              <mc:Fallback>
                <p:oleObj name="Equation" r:id="rId5" imgW="4546600" imgH="207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73500"/>
                        <a:ext cx="4546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838200" y="776288"/>
            <a:ext cx="623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把基础解系正交化，即合所求．亦即取</a:t>
            </a:r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974850" y="18415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2" name="Equation" r:id="rId1" imgW="1143000" imgH="444500" progId="Equation.3">
                  <p:embed/>
                </p:oleObj>
              </mc:Choice>
              <mc:Fallback>
                <p:oleObj name="Equation" r:id="rId1" imgW="1143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84150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340100" y="1549400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3" name="Equation" r:id="rId3" imgW="2832100" imgH="965200" progId="Equation.3">
                  <p:embed/>
                </p:oleObj>
              </mc:Choice>
              <mc:Fallback>
                <p:oleObj name="Equation" r:id="rId3" imgW="28321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549400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14400" y="281940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4" name="Equation" r:id="rId5" imgW="5054600" imgH="457200" progId="Equation.3">
                  <p:embed/>
                </p:oleObj>
              </mc:Choice>
              <mc:Fallback>
                <p:oleObj name="Equation" r:id="rId5" imgW="5054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505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447800" y="3810000"/>
          <a:ext cx="161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5" name="Equation" r:id="rId7" imgW="1612900" imgH="1511300" progId="Equation.3">
                  <p:embed/>
                </p:oleObj>
              </mc:Choice>
              <mc:Fallback>
                <p:oleObj name="Equation" r:id="rId7" imgW="16129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61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276600" y="3810000"/>
          <a:ext cx="439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6" name="Equation" r:id="rId9" imgW="4394200" imgH="1511300" progId="Equation.3">
                  <p:embed/>
                </p:oleObj>
              </mc:Choice>
              <mc:Fallback>
                <p:oleObj name="Equation" r:id="rId9" imgW="4394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0"/>
                        <a:ext cx="4394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38200" y="35829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证明</a:t>
            </a:r>
            <a:endParaRPr lang="zh-CN" altLang="en-US" b="0" dirty="0">
              <a:ea typeface="黑体" panose="02010609060101010101" pitchFamily="49" charset="-12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133600" y="3657600"/>
          <a:ext cx="1322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4" name="Equation" r:id="rId1" imgW="1422400" imgH="419100" progId="Equation.3">
                  <p:embed/>
                </p:oleObj>
              </mc:Choice>
              <mc:Fallback>
                <p:oleObj name="Equation" r:id="rId1" imgW="14224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1322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543800" y="4876800"/>
          <a:ext cx="609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5" name="Equation" r:id="rId3" imgW="609600" imgH="292100" progId="Equation.3">
                  <p:embed/>
                </p:oleObj>
              </mc:Choice>
              <mc:Fallback>
                <p:oleObj name="Equation" r:id="rId3" imgW="6096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76800"/>
                        <a:ext cx="6096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838200" y="15208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90600" y="1562100"/>
          <a:ext cx="74437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Equation" r:id="rId5" imgW="7442200" imgH="977900" progId="Equation.3">
                  <p:embed/>
                </p:oleObj>
              </mc:Choice>
              <mc:Fallback>
                <p:oleObj name="Equation" r:id="rId5" imgW="74422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62100"/>
                        <a:ext cx="74437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838200" y="26416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143000" y="4038600"/>
          <a:ext cx="61880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7" name="Equation" r:id="rId7" imgW="6654800" imgH="2057400" progId="Equation.3">
                  <p:embed/>
                </p:oleObj>
              </mc:Choice>
              <mc:Fallback>
                <p:oleObj name="Equation" r:id="rId7" imgW="6654800" imgH="2057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61880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四、正交矩阵与正交变换</a:t>
            </a:r>
            <a:endParaRPr lang="zh-CN" altLang="en-US"/>
          </a:p>
        </p:txBody>
      </p:sp>
      <p:grpSp>
        <p:nvGrpSpPr>
          <p:cNvPr id="25624" name="Group 24"/>
          <p:cNvGrpSpPr/>
          <p:nvPr/>
        </p:nvGrpSpPr>
        <p:grpSpPr bwMode="auto">
          <a:xfrm>
            <a:off x="873125" y="2571750"/>
            <a:ext cx="7699375" cy="1006475"/>
            <a:chOff x="550" y="1620"/>
            <a:chExt cx="4850" cy="634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550" y="1620"/>
              <a:ext cx="48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　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为正交矩阵的充要条件是  的列向量都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是单位向量且两两正交．</a:t>
              </a:r>
              <a:endParaRPr lang="zh-CN" altLang="en-US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5622" name="Object 22"/>
            <p:cNvGraphicFramePr>
              <a:graphicFrameLocks noChangeAspect="1"/>
            </p:cNvGraphicFramePr>
            <p:nvPr/>
          </p:nvGraphicFramePr>
          <p:xfrm>
            <a:off x="1332" y="17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88"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7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4008" y="17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89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7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15" grpId="0" autoUpdateAnimBg="0"/>
      <p:bldP spid="2561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7034213" y="1557338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7423150" y="1989138"/>
            <a:ext cx="144463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8301038" y="279400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794125" y="1557338"/>
            <a:ext cx="64770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572000" y="1989138"/>
            <a:ext cx="64770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853113" y="279400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457200" y="504825"/>
            <a:ext cx="822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定义：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阶矩阵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满足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则称矩阵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，简称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 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                                                                   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即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en-US" sz="2400" i="1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457200" y="3524250"/>
            <a:ext cx="82296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从而可得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方阵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为正交阵的充分必要条件是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都是单位向量，且两两正交．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2074863" y="3330575"/>
          <a:ext cx="4992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0" name="Equation" r:id="rId1" imgW="2781300" imgH="469900" progId="Equation.DSMT4">
                  <p:embed/>
                </p:oleObj>
              </mc:Choice>
              <mc:Fallback>
                <p:oleObj name="Equation" r:id="rId1" imgW="2781300" imgH="469900" progId="Equation.DSMT4">
                  <p:embed/>
                  <p:pic>
                    <p:nvPicPr>
                      <p:cNvPr id="0" name="图片 124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330575"/>
                        <a:ext cx="49926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569913" y="5230813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  <a:r>
              <a:rPr kumimoji="0"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列向量组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的规范正交基</a:t>
            </a:r>
            <a:r>
              <a:rPr kumimoji="0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． 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12763" y="1509713"/>
          <a:ext cx="811847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1" name="Equation" r:id="rId3" imgW="4521200" imgH="952500" progId="Equation.DSMT4">
                  <p:embed/>
                </p:oleObj>
              </mc:Choice>
              <mc:Fallback>
                <p:oleObj name="Equation" r:id="rId3" imgW="4521200" imgH="952500" progId="Equation.DSMT4">
                  <p:embed/>
                  <p:pic>
                    <p:nvPicPr>
                      <p:cNvPr id="0" name="图片 124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509713"/>
                        <a:ext cx="811847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1979613" y="2133600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1331913" y="1484313"/>
            <a:ext cx="647700" cy="1728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3492500" y="1455738"/>
            <a:ext cx="338455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71688" y="35718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 animBg="1"/>
      <p:bldP spid="191499" grpId="0" animBg="1"/>
      <p:bldP spid="191500" grpId="0" animBg="1"/>
      <p:bldP spid="191495" grpId="0" animBg="1"/>
      <p:bldP spid="191496" grpId="0" animBg="1"/>
      <p:bldP spid="191497" grpId="0" animBg="1"/>
      <p:bldP spid="191492" grpId="0"/>
      <p:bldP spid="191502" grpId="0"/>
      <p:bldP spid="191503" grpId="0" animBg="1"/>
      <p:bldP spid="191504" grpId="0" animBg="1"/>
      <p:bldP spid="19150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26"/>
          <p:cNvSpPr txBox="1">
            <a:spLocks noChangeArrowheads="1"/>
          </p:cNvSpPr>
          <p:nvPr/>
        </p:nvSpPr>
        <p:spPr bwMode="auto">
          <a:xfrm>
            <a:off x="838200" y="11191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说明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6168" name="Group 1048"/>
          <p:cNvGrpSpPr/>
          <p:nvPr/>
        </p:nvGrpSpPr>
        <p:grpSpPr bwMode="auto">
          <a:xfrm>
            <a:off x="838200" y="2025650"/>
            <a:ext cx="7840663" cy="946150"/>
            <a:chOff x="528" y="720"/>
            <a:chExt cx="4939" cy="596"/>
          </a:xfrm>
        </p:grpSpPr>
        <p:sp>
          <p:nvSpPr>
            <p:cNvPr id="6147" name="Text Box 1027"/>
            <p:cNvSpPr txBox="1">
              <a:spLocks noChangeArrowheads="1"/>
            </p:cNvSpPr>
            <p:nvPr/>
          </p:nvSpPr>
          <p:spPr bwMode="auto">
            <a:xfrm>
              <a:off x="528" y="720"/>
              <a:ext cx="49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　</a:t>
              </a:r>
              <a:r>
                <a:rPr lang="en-US" altLang="zh-CN"/>
                <a:t>1                  </a:t>
              </a:r>
              <a:r>
                <a:rPr lang="zh-CN" altLang="en-US"/>
                <a:t>维向量的内积是</a:t>
              </a:r>
              <a:r>
                <a:rPr lang="en-US" altLang="zh-CN"/>
                <a:t>3</a:t>
              </a:r>
              <a:r>
                <a:rPr lang="zh-CN" altLang="en-US"/>
                <a:t>维向量数量积</a:t>
              </a:r>
              <a:endParaRPr lang="zh-CN" altLang="en-US"/>
            </a:p>
            <a:p>
              <a:r>
                <a:rPr lang="zh-CN" altLang="en-US"/>
                <a:t>的推广，但是没有</a:t>
              </a:r>
              <a:r>
                <a:rPr lang="en-US" altLang="zh-CN"/>
                <a:t>3</a:t>
              </a:r>
              <a:r>
                <a:rPr lang="zh-CN" altLang="en-US"/>
                <a:t>维向量直观的几何意义．</a:t>
              </a:r>
              <a:endParaRPr lang="zh-CN" altLang="en-US"/>
            </a:p>
          </p:txBody>
        </p:sp>
        <p:graphicFrame>
          <p:nvGraphicFramePr>
            <p:cNvPr id="6148" name="Object 1028"/>
            <p:cNvGraphicFramePr>
              <a:graphicFrameLocks noChangeAspect="1"/>
            </p:cNvGraphicFramePr>
            <p:nvPr/>
          </p:nvGraphicFramePr>
          <p:xfrm>
            <a:off x="1488" y="755"/>
            <a:ext cx="8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4" name="公式" r:id="rId1" imgW="1295400" imgH="431800" progId="Equation.3">
                    <p:embed/>
                  </p:oleObj>
                </mc:Choice>
                <mc:Fallback>
                  <p:oleObj name="公式" r:id="rId1" imgW="1295400" imgH="4318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55"/>
                          <a:ext cx="8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9" name="Object 1049"/>
          <p:cNvGraphicFramePr>
            <a:graphicFrameLocks noChangeAspect="1"/>
          </p:cNvGraphicFramePr>
          <p:nvPr/>
        </p:nvGraphicFramePr>
        <p:xfrm>
          <a:off x="927100" y="3644900"/>
          <a:ext cx="7531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Equation" r:id="rId3" imgW="7531100" imgH="1536700" progId="Equation.3">
                  <p:embed/>
                </p:oleObj>
              </mc:Choice>
              <mc:Fallback>
                <p:oleObj name="Equation" r:id="rId3" imgW="7531100" imgH="153670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644900"/>
                        <a:ext cx="7531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5594698"/>
            <a:ext cx="7262192" cy="49859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内积是两个向量之间的一种运算，其结果是一个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实数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6948488" y="370840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7351713" y="4111625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8243888" y="494665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3794125" y="370840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4572000" y="4111625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5853113" y="494665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457200" y="504825"/>
            <a:ext cx="84359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定义：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阶矩阵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满足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即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en-US" sz="2400" i="1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则称矩阵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，简称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方阵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为正交阵的充分必要条件是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都是单位向量，且两两正交．即</a:t>
            </a:r>
            <a:r>
              <a:rPr kumimoji="0"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列向量组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的规范正交基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= E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E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等价，所以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2105025" y="5608638"/>
          <a:ext cx="4924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4" name="Equation" r:id="rId1" imgW="2743200" imgH="469900" progId="Equation.DSMT4">
                  <p:embed/>
                </p:oleObj>
              </mc:Choice>
              <mc:Fallback>
                <p:oleObj name="Equation" r:id="rId1" imgW="2743200" imgH="469900" progId="Equation.DSMT4">
                  <p:embed/>
                  <p:pic>
                    <p:nvPicPr>
                      <p:cNvPr id="0" name="图片 125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608638"/>
                        <a:ext cx="4924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565150" y="3665538"/>
          <a:ext cx="798195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5" name="Equation" r:id="rId3" imgW="4445000" imgH="952500" progId="Equation.DSMT4">
                  <p:embed/>
                </p:oleObj>
              </mc:Choice>
              <mc:Fallback>
                <p:oleObj name="Equation" r:id="rId3" imgW="4445000" imgH="952500" progId="Equation.DSMT4">
                  <p:embed/>
                  <p:pic>
                    <p:nvPicPr>
                      <p:cNvPr id="0" name="图片 125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665538"/>
                        <a:ext cx="798195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2008188" y="4322763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1360488" y="3673475"/>
            <a:ext cx="647700" cy="1728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3521075" y="3644900"/>
            <a:ext cx="328295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 animBg="1"/>
      <p:bldP spid="193547" grpId="0" animBg="1"/>
      <p:bldP spid="193548" grpId="0" animBg="1"/>
      <p:bldP spid="193549" grpId="0" animBg="1"/>
      <p:bldP spid="193550" grpId="0" animBg="1"/>
      <p:bldP spid="193551" grpId="0" animBg="1"/>
      <p:bldP spid="193552" grpId="0" animBg="1"/>
      <p:bldP spid="193553" grpId="0" animBg="1"/>
      <p:bldP spid="1935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57200" y="504825"/>
            <a:ext cx="83629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定义：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阶矩阵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满足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即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en-US" sz="2400" i="1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baseline="30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则称矩阵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，简称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 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方阵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为正交阵的充分必要条件是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都是单位向量，且两两正交．即</a:t>
            </a:r>
            <a:r>
              <a:rPr kumimoji="0"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列向量组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的规范正交基．</a:t>
            </a:r>
            <a:endParaRPr kumimoji="0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方阵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为正交阵的充分必要条件是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行向量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都是单位向量，且两两正交．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400050" y="3425825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  <a:r>
              <a:rPr kumimoji="0"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行向量组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的规范正交基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41400" y="762000"/>
          <a:ext cx="4089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Equation" r:id="rId1" imgW="4089400" imgH="2057400" progId="Equation.3">
                  <p:embed/>
                </p:oleObj>
              </mc:Choice>
              <mc:Fallback>
                <p:oleObj name="Equation" r:id="rId1" imgW="408940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762000"/>
                        <a:ext cx="4089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41400" y="2819400"/>
          <a:ext cx="5308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Equation" r:id="rId3" imgW="5308600" imgH="2095500" progId="Equation.3">
                  <p:embed/>
                </p:oleObj>
              </mc:Choice>
              <mc:Fallback>
                <p:oleObj name="Equation" r:id="rId3" imgW="53086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819400"/>
                        <a:ext cx="5308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41400" y="5064125"/>
          <a:ext cx="67452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6" name="Equation" r:id="rId5" imgW="6743700" imgH="977900" progId="Equation.3">
                  <p:embed/>
                </p:oleObj>
              </mc:Choice>
              <mc:Fallback>
                <p:oleObj name="Equation" r:id="rId5" imgW="67437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064125"/>
                        <a:ext cx="67452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108075" y="3154363"/>
          <a:ext cx="6929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8" name="Equation" r:id="rId2" imgW="3467100" imgH="279400" progId="Equation.DSMT4">
                  <p:embed/>
                </p:oleObj>
              </mc:Choice>
              <mc:Fallback>
                <p:oleObj name="Equation" r:id="rId2" imgW="3467100" imgH="279400" progId="Equation.DSMT4">
                  <p:embed/>
                  <p:pic>
                    <p:nvPicPr>
                      <p:cNvPr id="0" name="图片 126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154363"/>
                        <a:ext cx="69294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677988" y="3141663"/>
            <a:ext cx="10080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686050" y="3141663"/>
            <a:ext cx="1871663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557713" y="3141663"/>
            <a:ext cx="159861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156325" y="3141663"/>
            <a:ext cx="107950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7237413" y="3141663"/>
            <a:ext cx="935037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57200" y="504825"/>
            <a:ext cx="8231188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正交矩阵具有下列性质：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是正交阵，则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en-US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也是正交阵，且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= 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或</a:t>
            </a:r>
            <a:r>
              <a:rPr lang="en-US" altLang="en-US" sz="18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是正交阵，则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也是正交阵．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定义：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是正交阵，则线性变换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y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称为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正交变换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经过正交变换，线段的长度保持不变（从而三角形的形状保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持不变），这就是正交变换的优良特性．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/>
      <p:bldP spid="195591" grpId="0" animBg="1"/>
      <p:bldP spid="195592" grpId="0" animBg="1"/>
      <p:bldP spid="195593" grpId="0" animBg="1"/>
      <p:bldP spid="195594" grpId="0" animBg="1"/>
      <p:bldP spid="19559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71513" y="3579813"/>
            <a:ext cx="7775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400" smtClean="0">
                <a:solidFill>
                  <a:srgbClr val="000000"/>
                </a:solidFill>
              </a:rPr>
              <a:t>表示一个从变量                     到变量                      线性变换，</a:t>
            </a:r>
            <a:endParaRPr kumimoji="0" lang="zh-CN" alt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</a:rPr>
              <a:t>其中    为常数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77755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400" i="1" smtClean="0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kumimoji="0" lang="en-US" altLang="zh-CN" sz="2400" i="1" smtClean="0">
                <a:solidFill>
                  <a:srgbClr val="FF0000"/>
                </a:solidFill>
              </a:rPr>
              <a:t>n </a:t>
            </a:r>
            <a:r>
              <a:rPr kumimoji="0" lang="zh-CN" altLang="en-US" sz="2400" smtClean="0">
                <a:solidFill>
                  <a:srgbClr val="000000"/>
                </a:solidFill>
              </a:rPr>
              <a:t>个变量                     与 </a:t>
            </a:r>
            <a:r>
              <a:rPr kumimoji="0" lang="en-US" altLang="zh-CN" sz="2400" i="1" smtClean="0">
                <a:solidFill>
                  <a:srgbClr val="FF0000"/>
                </a:solidFill>
              </a:rPr>
              <a:t>m</a:t>
            </a:r>
            <a:r>
              <a:rPr kumimoji="0" lang="en-US" altLang="zh-CN" sz="2400" i="1" smtClean="0">
                <a:solidFill>
                  <a:srgbClr val="000000"/>
                </a:solidFill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</a:rPr>
              <a:t>个变量                      之间的</a:t>
            </a:r>
            <a:endParaRPr kumimoji="0" lang="zh-CN" alt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>
                <a:solidFill>
                  <a:srgbClr val="000000"/>
                </a:solidFill>
              </a:rPr>
              <a:t>关系式</a:t>
            </a:r>
            <a:endParaRPr kumimoji="0"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5578475" y="47625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2" name="Equation" r:id="rId1" imgW="825500" imgH="228600" progId="Equation.DSMT4">
                  <p:embed/>
                </p:oleObj>
              </mc:Choice>
              <mc:Fallback>
                <p:oleObj name="Equation" r:id="rId1" imgW="825500" imgH="228600" progId="Equation.DSMT4">
                  <p:embed/>
                  <p:pic>
                    <p:nvPicPr>
                      <p:cNvPr id="0" name="图片 128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47625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2419350" y="1417638"/>
          <a:ext cx="424021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3" name="Equation" r:id="rId3" imgW="2120900" imgH="939800" progId="Equation.DSMT4">
                  <p:embed/>
                </p:oleObj>
              </mc:Choice>
              <mc:Fallback>
                <p:oleObj name="Equation" r:id="rId3" imgW="2120900" imgH="939800" progId="Equation.DSMT4">
                  <p:embed/>
                  <p:pic>
                    <p:nvPicPr>
                      <p:cNvPr id="0" name="图片 128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417638"/>
                        <a:ext cx="4240213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258888" y="4186238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图片 128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86238"/>
                        <a:ext cx="45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2333625" y="476250"/>
          <a:ext cx="159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Equation" r:id="rId7" imgW="800100" imgH="228600" progId="Equation.DSMT4">
                  <p:embed/>
                </p:oleObj>
              </mc:Choice>
              <mc:Fallback>
                <p:oleObj name="Equation" r:id="rId7" imgW="800100" imgH="228600" progId="Equation.DSMT4">
                  <p:embed/>
                  <p:pic>
                    <p:nvPicPr>
                      <p:cNvPr id="0" name="图片 128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76250"/>
                        <a:ext cx="1598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5470525" y="3652838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9" imgW="825500" imgH="228600" progId="Equation.DSMT4">
                  <p:embed/>
                </p:oleObj>
              </mc:Choice>
              <mc:Fallback>
                <p:oleObj name="Equation" r:id="rId9" imgW="825500" imgH="228600" progId="Equation.DSMT4">
                  <p:embed/>
                  <p:pic>
                    <p:nvPicPr>
                      <p:cNvPr id="0" name="图片 128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652838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2916238" y="3652838"/>
          <a:ext cx="159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Equation" r:id="rId11" imgW="800100" imgH="228600" progId="Equation.DSMT4">
                  <p:embed/>
                </p:oleObj>
              </mc:Choice>
              <mc:Fallback>
                <p:oleObj name="Equation" r:id="rId11" imgW="800100" imgH="228600" progId="Equation.DSMT4">
                  <p:embed/>
                  <p:pic>
                    <p:nvPicPr>
                      <p:cNvPr id="0" name="图片 128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52838"/>
                        <a:ext cx="1598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278188" y="549275"/>
            <a:ext cx="457200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186238" y="549275"/>
            <a:ext cx="457200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708650" y="549275"/>
            <a:ext cx="490538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416175" y="549275"/>
          <a:ext cx="42433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6" name="Equation" r:id="rId1" imgW="2120900" imgH="939800" progId="Equation.DSMT4">
                  <p:embed/>
                </p:oleObj>
              </mc:Choice>
              <mc:Fallback>
                <p:oleObj name="Equation" r:id="rId1" imgW="2120900" imgH="939800" progId="Equation.DSMT4">
                  <p:embed/>
                  <p:pic>
                    <p:nvPicPr>
                      <p:cNvPr id="0" name="图片 129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49275"/>
                        <a:ext cx="424338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2827338" y="3302000"/>
          <a:ext cx="332898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Equation" r:id="rId3" imgW="1663700" imgH="939800" progId="Equation.DSMT4">
                  <p:embed/>
                </p:oleObj>
              </mc:Choice>
              <mc:Fallback>
                <p:oleObj name="Equation" r:id="rId3" imgW="1663700" imgH="939800" progId="Equation.DSMT4">
                  <p:embed/>
                  <p:pic>
                    <p:nvPicPr>
                      <p:cNvPr id="0" name="图片 129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3302000"/>
                        <a:ext cx="3328987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352107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42912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961063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4859338" y="2741613"/>
          <a:ext cx="655637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Equation" r:id="rId5" imgW="330200" imgH="101600" progId="Equation.DSMT4">
                  <p:embed/>
                </p:oleObj>
              </mc:Choice>
              <mc:Fallback>
                <p:oleObj name="Equation" r:id="rId5" imgW="330200" imgH="101600" progId="Equation.DSMT4">
                  <p:embed/>
                  <p:pic>
                    <p:nvPicPr>
                      <p:cNvPr id="0" name="图片 129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41613"/>
                        <a:ext cx="655637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6516688" y="40132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系数矩阵   </a:t>
            </a:r>
            <a:endParaRPr lang="zh-CN" altLang="en-US" sz="2400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线性变换与矩阵之间存在着一一对应关系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sz="2400" smtClean="0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6637" name="AutoShape 1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180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返回</a:t>
            </a:r>
            <a:endParaRPr kumimoji="0" lang="zh-CN" altLang="en-US" sz="180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/>
      <p:bldP spid="197636" grpId="0" animBg="1"/>
      <p:bldP spid="197637" grpId="0" animBg="1"/>
      <p:bldP spid="197639" grpId="0" animBg="1"/>
      <p:bldP spid="197640" grpId="0" animBg="1"/>
      <p:bldP spid="197641" grpId="0" animBg="1"/>
      <p:bldP spid="197643" grpId="0" autoUpdateAnimBg="0"/>
      <p:bldP spid="1976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14400" y="548680"/>
            <a:ext cx="590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例５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  </a:t>
            </a:r>
            <a:r>
              <a:rPr lang="zh-CN" altLang="en-US"/>
              <a:t>判别下列矩阵是否为正交阵．</a:t>
            </a:r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162050" y="1386880"/>
          <a:ext cx="3543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1" imgW="3543300" imgH="1511300" progId="Equation.3">
                  <p:embed/>
                </p:oleObj>
              </mc:Choice>
              <mc:Fallback>
                <p:oleObj name="Equation" r:id="rId1" imgW="35433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86880"/>
                        <a:ext cx="3543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154613" y="1070968"/>
          <a:ext cx="29067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3" name="Equation" r:id="rId3" imgW="3098800" imgH="2578100" progId="Equation.3">
                  <p:embed/>
                </p:oleObj>
              </mc:Choice>
              <mc:Fallback>
                <p:oleObj name="Equation" r:id="rId3" imgW="3098800" imgH="257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070968"/>
                        <a:ext cx="29067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76400" y="812800"/>
          <a:ext cx="3429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Equation" r:id="rId1" imgW="3429000" imgH="1511300" progId="Equation.3">
                  <p:embed/>
                </p:oleObj>
              </mc:Choice>
              <mc:Fallback>
                <p:oleObj name="Equation" r:id="rId1" imgW="34290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12800"/>
                        <a:ext cx="3429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209800" y="3200400"/>
          <a:ext cx="42529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3" imgW="4749800" imgH="901700" progId="Equation.3">
                  <p:embed/>
                </p:oleObj>
              </mc:Choice>
              <mc:Fallback>
                <p:oleObj name="Equation" r:id="rId3" imgW="47498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42529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38200" y="42592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所以它不是正交矩阵．</a:t>
            </a:r>
            <a:endParaRPr lang="zh-CN" alt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781050" y="2514600"/>
            <a:ext cx="481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考察矩阵的第一列和第二列，</a:t>
            </a:r>
            <a:endParaRPr lang="zh-CN" alt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838200" y="335915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28" grpId="0" autoUpdateAnimBg="0"/>
      <p:bldP spid="3892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614488" y="3201988"/>
          <a:ext cx="2347912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4" name="Equation" r:id="rId1" imgW="2501900" imgH="2578100" progId="Equation.3">
                  <p:embed/>
                </p:oleObj>
              </mc:Choice>
              <mc:Fallback>
                <p:oleObj name="Equation" r:id="rId1" imgW="25019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201988"/>
                        <a:ext cx="2347912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086225" y="3144838"/>
          <a:ext cx="2632075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5" name="Equation" r:id="rId3" imgW="2806700" imgH="2654300" progId="Equation.3">
                  <p:embed/>
                </p:oleObj>
              </mc:Choice>
              <mc:Fallback>
                <p:oleObj name="Equation" r:id="rId3" imgW="2806700" imgH="2654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144838"/>
                        <a:ext cx="2632075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838200" y="5410200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所以它是正交矩阵．</a:t>
            </a:r>
            <a:endParaRPr lang="zh-CN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629400" y="3581400"/>
          <a:ext cx="17526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6" name="Equation" r:id="rId5" imgW="1866900" imgH="1511300" progId="Equation.3">
                  <p:embed/>
                </p:oleObj>
              </mc:Choice>
              <mc:Fallback>
                <p:oleObj name="Equation" r:id="rId5" imgW="18669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7526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838200" y="2667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endParaRPr lang="zh-CN" alt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782763" y="838200"/>
          <a:ext cx="27622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7" name="Equation" r:id="rId7" imgW="2946400" imgH="2578100" progId="Equation.3">
                  <p:embed/>
                </p:oleObj>
              </mc:Choice>
              <mc:Fallback>
                <p:oleObj name="Equation" r:id="rId7" imgW="29464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838200"/>
                        <a:ext cx="27622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838200" y="7762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例６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905000" y="876300"/>
          <a:ext cx="5842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Equation" r:id="rId1" imgW="5842000" imgH="3924300" progId="Equation.3">
                  <p:embed/>
                </p:oleObj>
              </mc:Choice>
              <mc:Fallback>
                <p:oleObj name="Equation" r:id="rId1" imgW="5842000" imgH="3924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76300"/>
                        <a:ext cx="58420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895350" y="48339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977900" y="4921250"/>
          <a:ext cx="741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3" imgW="7416800" imgH="939800" progId="Equation.3">
                  <p:embed/>
                </p:oleObj>
              </mc:Choice>
              <mc:Fallback>
                <p:oleObj name="Equation" r:id="rId3" imgW="74168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921250"/>
                        <a:ext cx="741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8196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设有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</a:t>
            </a:r>
            <a:endParaRPr kumimoji="1" lang="zh-CN" altLang="en-US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dirty="0" smtClean="0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kumimoji="1" lang="zh-CN" altLang="en-US" dirty="0" smtClean="0"/>
              <a:t>令</a:t>
            </a:r>
            <a:endParaRPr kumimoji="1" lang="en-US" altLang="zh-CN" dirty="0" smtClean="0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endParaRPr kumimoji="1" lang="en-US" altLang="zh-CN" dirty="0" smtClean="0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endParaRPr kumimoji="1" lang="en-US" altLang="zh-CN" dirty="0" smtClean="0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kumimoji="1" lang="zh-CN" altLang="en-US" dirty="0" smtClean="0"/>
              <a:t>则称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</a:t>
            </a:r>
            <a:r>
              <a:rPr kumimoji="1" lang="zh-CN" altLang="en-US" dirty="0" smtClean="0"/>
              <a:t>为向量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内积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</p:txBody>
      </p: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185988" y="3014663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Equation" r:id="rId1" imgW="1943100" imgH="228600" progId="Equation.DSMT4">
                  <p:embed/>
                </p:oleObj>
              </mc:Choice>
              <mc:Fallback>
                <p:oleObj name="Equation" r:id="rId1" imgW="1943100" imgH="228600" progId="Equation.DSMT4">
                  <p:embed/>
                  <p:pic>
                    <p:nvPicPr>
                      <p:cNvPr id="0" name="图片 108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014663"/>
                        <a:ext cx="388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向量的内积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180228" name="Object 2"/>
          <p:cNvGraphicFramePr>
            <a:graphicFrameLocks noChangeAspect="1"/>
          </p:cNvGraphicFramePr>
          <p:nvPr/>
        </p:nvGraphicFramePr>
        <p:xfrm>
          <a:off x="3263900" y="1030288"/>
          <a:ext cx="27178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Equation" r:id="rId3" imgW="1358900" imgH="939800" progId="Equation.DSMT4">
                  <p:embed/>
                </p:oleObj>
              </mc:Choice>
              <mc:Fallback>
                <p:oleObj name="Equation" r:id="rId3" imgW="1358900" imgH="939800" progId="Equation.DSMT4">
                  <p:embed/>
                  <p:pic>
                    <p:nvPicPr>
                      <p:cNvPr id="0" name="图片 108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030288"/>
                        <a:ext cx="27178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176588" y="3479800"/>
          <a:ext cx="279241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Equation" r:id="rId5" imgW="1397000" imgH="939800" progId="Equation.DSMT4">
                  <p:embed/>
                </p:oleObj>
              </mc:Choice>
              <mc:Fallback>
                <p:oleObj name="Equation" r:id="rId5" imgW="1397000" imgH="939800" progId="Equation.DSMT4">
                  <p:embed/>
                  <p:pic>
                    <p:nvPicPr>
                      <p:cNvPr id="0" name="图片 108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479800"/>
                        <a:ext cx="2792412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6000750" y="4175125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Equation" r:id="rId7" imgW="431800" imgH="228600" progId="Equation.DSMT4">
                  <p:embed/>
                </p:oleObj>
              </mc:Choice>
              <mc:Fallback>
                <p:oleObj name="Equation" r:id="rId7" imgW="431800" imgH="228600" progId="Equation.DSMT4">
                  <p:embed/>
                  <p:pic>
                    <p:nvPicPr>
                      <p:cNvPr id="0" name="图片 108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175125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57413" y="30003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838200" y="1577975"/>
            <a:ext cx="78835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．将一组基规范正交化的方法：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　 先用施密特正交化方法将基正交化，然后再将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其单位化．</a:t>
            </a:r>
            <a:endParaRPr lang="zh-CN" altLang="en-US" u="sng">
              <a:latin typeface="宋体" panose="02010600030101010101" pitchFamily="2" charset="-122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390650" y="3505200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6" name="Equation" r:id="rId1" imgW="1943100" imgH="469900" progId="Equation.3">
                  <p:embed/>
                </p:oleObj>
              </mc:Choice>
              <mc:Fallback>
                <p:oleObj name="Equation" r:id="rId1" imgW="19431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505200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390650" y="40386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7" name="Equation" r:id="rId3" imgW="1968500" imgH="469900" progId="Equation.3">
                  <p:embed/>
                </p:oleObj>
              </mc:Choice>
              <mc:Fallback>
                <p:oleObj name="Equation" r:id="rId3" imgW="19685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038600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390650" y="4648200"/>
          <a:ext cx="59451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8" name="Equation" r:id="rId5" imgW="5943600" imgH="431800" progId="Equation.3">
                  <p:embed/>
                </p:oleObj>
              </mc:Choice>
              <mc:Fallback>
                <p:oleObj name="Equation" r:id="rId5" imgW="5943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648200"/>
                        <a:ext cx="59451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397000" y="5257800"/>
          <a:ext cx="5932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9" name="Equation" r:id="rId7" imgW="5930900" imgH="431800" progId="Equation.3">
                  <p:embed/>
                </p:oleObj>
              </mc:Choice>
              <mc:Fallback>
                <p:oleObj name="Equation" r:id="rId7" imgW="5930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257800"/>
                        <a:ext cx="59324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五、小结</a:t>
            </a:r>
            <a:endParaRPr lang="zh-CN" altLang="en-US"/>
          </a:p>
        </p:txBody>
      </p:sp>
      <p:grpSp>
        <p:nvGrpSpPr>
          <p:cNvPr id="57363" name="Group 19"/>
          <p:cNvGrpSpPr/>
          <p:nvPr/>
        </p:nvGrpSpPr>
        <p:grpSpPr bwMode="auto">
          <a:xfrm>
            <a:off x="838200" y="2949575"/>
            <a:ext cx="8253413" cy="519113"/>
            <a:chOff x="528" y="1858"/>
            <a:chExt cx="5199" cy="327"/>
          </a:xfrm>
        </p:grpSpPr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528" y="1858"/>
              <a:ext cx="5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</a:rPr>
                <a:t>2</a:t>
              </a:r>
              <a:r>
                <a:rPr lang="zh-CN" altLang="en-US">
                  <a:latin typeface="宋体" panose="02010600030101010101" pitchFamily="2" charset="-122"/>
                </a:rPr>
                <a:t>．  为正交矩阵的充要条件是下列条件之一成立：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948" y="19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90"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9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00200" y="19050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求一单位向量，使它与</a:t>
            </a:r>
            <a:endParaRPr lang="zh-CN" altLang="en-US" b="0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295400" y="2724150"/>
          <a:ext cx="2324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name="Equation" r:id="rId1" imgW="2324100" imgH="419100" progId="Equation.3">
                  <p:embed/>
                </p:oleObj>
              </mc:Choice>
              <mc:Fallback>
                <p:oleObj name="Equation" r:id="rId1" imgW="2324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24150"/>
                        <a:ext cx="2324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3733800" y="2724150"/>
          <a:ext cx="25669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5" name="Equation" r:id="rId3" imgW="2565400" imgH="419100" progId="Equation.3">
                  <p:embed/>
                </p:oleObj>
              </mc:Choice>
              <mc:Fallback>
                <p:oleObj name="Equation" r:id="rId3" imgW="25654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24150"/>
                        <a:ext cx="25669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6400800" y="2724150"/>
          <a:ext cx="198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Equation" r:id="rId5" imgW="1981200" imgH="431800" progId="Equation.3">
                  <p:embed/>
                </p:oleObj>
              </mc:Choice>
              <mc:Fallback>
                <p:oleObj name="Equation" r:id="rId5" imgW="19812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24150"/>
                        <a:ext cx="1981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838200" y="340995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正交．</a:t>
            </a:r>
            <a:endParaRPr lang="zh-CN" altLang="en-US"/>
          </a:p>
        </p:txBody>
      </p:sp>
      <p:sp>
        <p:nvSpPr>
          <p:cNvPr id="5532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914400" y="1600200"/>
          <a:ext cx="716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1" imgW="7162800" imgH="431800" progId="Equation.3">
                  <p:embed/>
                </p:oleObj>
              </mc:Choice>
              <mc:Fallback>
                <p:oleObj name="Equation" r:id="rId1" imgW="7162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16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984500" y="2057400"/>
          <a:ext cx="3416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Equation" r:id="rId3" imgW="3416300" imgH="2120900" progId="Equation.3">
                  <p:embed/>
                </p:oleObj>
              </mc:Choice>
              <mc:Fallback>
                <p:oleObj name="Equation" r:id="rId3" imgW="3416300" imgH="212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057400"/>
                        <a:ext cx="34163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889000" y="4114800"/>
          <a:ext cx="558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5" imgW="5588000" imgH="889000" progId="Equation.3">
                  <p:embed/>
                </p:oleObj>
              </mc:Choice>
              <mc:Fallback>
                <p:oleObj name="Equation" r:id="rId5" imgW="55880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114800"/>
                        <a:ext cx="558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914400" y="5029200"/>
          <a:ext cx="546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7" imgW="5461000" imgH="889000" progId="Equation.3">
                  <p:embed/>
                </p:oleObj>
              </mc:Choice>
              <mc:Fallback>
                <p:oleObj name="Equation" r:id="rId7" imgW="54610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546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124585"/>
            <a:ext cx="4572000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348865"/>
            <a:ext cx="492760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6171"/>
          <a:stretch>
            <a:fillRect/>
          </a:stretch>
        </p:blipFill>
        <p:spPr>
          <a:xfrm>
            <a:off x="1547495" y="4049395"/>
            <a:ext cx="5010150" cy="16027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3860800"/>
            <a:ext cx="6680200" cy="806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2060575"/>
            <a:ext cx="6769100" cy="6413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anose="05050102010706020507" pitchFamily="18" charset="2"/>
              </a:rPr>
              <a:t>l </a:t>
            </a:r>
            <a:r>
              <a:rPr kumimoji="1" lang="zh-CN" altLang="en-US" dirty="0" smtClean="0"/>
              <a:t>为实数）：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anose="05050102010706020507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  <a:endParaRPr kumimoji="1" lang="zh-CN" altLang="en-US" dirty="0" smtClean="0">
              <a:solidFill>
                <a:srgbClr val="0000FF"/>
              </a:solidFill>
            </a:endParaRP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00063" y="2476500"/>
            <a:ext cx="8229600" cy="2024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CC00"/>
            </a:solidFill>
            <a:round/>
          </a:ln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143125" y="2643188"/>
          <a:ext cx="3910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6" name="Equation" r:id="rId1" imgW="1955800" imgH="698500" progId="Equation.DSMT4">
                  <p:embed/>
                </p:oleObj>
              </mc:Choice>
              <mc:Fallback>
                <p:oleObj name="Equation" r:id="rId1" imgW="1955800" imgH="698500" progId="Equation.DSMT4">
                  <p:embed/>
                  <p:pic>
                    <p:nvPicPr>
                      <p:cNvPr id="0" name="图片 109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643188"/>
                        <a:ext cx="39100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193833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anose="05050102010706020507" pitchFamily="18" charset="2"/>
              </a:rPr>
              <a:t>l </a:t>
            </a:r>
            <a:r>
              <a:rPr kumimoji="1" lang="zh-CN" altLang="en-US" dirty="0" smtClean="0"/>
              <a:t>为实数）：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0" y="3143250"/>
            <a:ext cx="321468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57500" y="3643313"/>
            <a:ext cx="321468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任意多边形 12"/>
          <p:cNvSpPr>
            <a:spLocks noChangeArrowheads="1"/>
          </p:cNvSpPr>
          <p:nvPr/>
        </p:nvSpPr>
        <p:spPr bwMode="auto">
          <a:xfrm>
            <a:off x="3216275" y="2571750"/>
            <a:ext cx="366713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>
            <a:off x="4062413" y="2571750"/>
            <a:ext cx="366712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" name="任意多边形 14"/>
          <p:cNvSpPr>
            <a:spLocks noChangeArrowheads="1"/>
          </p:cNvSpPr>
          <p:nvPr/>
        </p:nvSpPr>
        <p:spPr bwMode="auto">
          <a:xfrm>
            <a:off x="5500688" y="2571750"/>
            <a:ext cx="366712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00063" y="3786188"/>
            <a:ext cx="8501062" cy="20240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2898775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anose="05050102010706020507" pitchFamily="18" charset="2"/>
              </a:rPr>
              <a:t>l </a:t>
            </a:r>
            <a:r>
              <a:rPr kumimoji="1" lang="zh-CN" altLang="en-US" dirty="0" smtClean="0"/>
              <a:t>为实数）：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  <a:endParaRPr kumimoji="1" lang="en-US" altLang="zh-CN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3400" y="3970338"/>
          <a:ext cx="596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Equation" r:id="rId1" imgW="2984500" imgH="228600" progId="Equation.DSMT4">
                  <p:embed/>
                </p:oleObj>
              </mc:Choice>
              <mc:Fallback>
                <p:oleObj name="Equation" r:id="rId1" imgW="2984500" imgH="228600" progId="Equation.DSMT4">
                  <p:embed/>
                  <p:pic>
                    <p:nvPicPr>
                      <p:cNvPr id="0" name="图片 110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70338"/>
                        <a:ext cx="596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0663" y="3971925"/>
            <a:ext cx="13716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62263" y="3971925"/>
            <a:ext cx="1214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76700" y="3971925"/>
            <a:ext cx="1200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278438" y="3971925"/>
            <a:ext cx="1214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71500" y="4829175"/>
          <a:ext cx="8404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3" imgW="4203700" imgH="228600" progId="Equation.DSMT4">
                  <p:embed/>
                </p:oleObj>
              </mc:Choice>
              <mc:Fallback>
                <p:oleObj name="Equation" r:id="rId3" imgW="4203700" imgH="228600" progId="Equation.DSMT4">
                  <p:embed/>
                  <p:pic>
                    <p:nvPicPr>
                      <p:cNvPr id="0" name="图片 110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829175"/>
                        <a:ext cx="8404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14500" y="4843463"/>
            <a:ext cx="16716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86138" y="4843463"/>
            <a:ext cx="17859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72075" y="4843463"/>
            <a:ext cx="2000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143750" y="4843463"/>
            <a:ext cx="18002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00063" y="4548188"/>
            <a:ext cx="8229600" cy="809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anose="05050102010706020507" pitchFamily="18" charset="2"/>
              </a:rPr>
              <a:t>l </a:t>
            </a:r>
            <a:r>
              <a:rPr kumimoji="1" lang="zh-CN" altLang="en-US" dirty="0" smtClean="0"/>
              <a:t>为实数）：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anose="05050102010706020507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smtClean="0"/>
              <a:t>x</a:t>
            </a:r>
            <a:r>
              <a:rPr kumimoji="1" lang="en-US" altLang="zh-CN" i="1" baseline="-25000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 ≥ </a:t>
            </a:r>
            <a:r>
              <a:rPr kumimoji="1" lang="en-US" altLang="zh-CN" dirty="0" smtClean="0"/>
              <a:t>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4721</Words>
  <Application>WPS 演示</Application>
  <PresentationFormat>全屏显示(4:3)</PresentationFormat>
  <Paragraphs>422</Paragraphs>
  <Slides>54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164</vt:i4>
      </vt:variant>
      <vt:variant>
        <vt:lpstr>幻灯片标题</vt:lpstr>
      </vt:variant>
      <vt:variant>
        <vt:i4>54</vt:i4>
      </vt:variant>
    </vt:vector>
  </HeadingPairs>
  <TitlesOfParts>
    <vt:vector size="243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Symbol</vt:lpstr>
      <vt:lpstr>微软雅黑</vt:lpstr>
      <vt:lpstr>Arial Unicode MS</vt:lpstr>
      <vt:lpstr>Calibri</vt:lpstr>
      <vt:lpstr>主题1</vt:lpstr>
      <vt:lpstr>14_Pixel</vt:lpstr>
      <vt:lpstr>19_Pixel</vt:lpstr>
      <vt:lpstr>20_Pixel</vt:lpstr>
      <vt:lpstr>21_Pixel</vt:lpstr>
      <vt:lpstr>22_Pixel</vt:lpstr>
      <vt:lpstr>23_Pixel</vt:lpstr>
      <vt:lpstr>24_Pixel</vt:lpstr>
      <vt:lpstr>25_Pixel</vt:lpstr>
      <vt:lpstr>26_Pixel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第五章 相似矩阵及二次型</vt:lpstr>
      <vt:lpstr>§1  向量的内积、长度及正交性</vt:lpstr>
      <vt:lpstr>一、内积的定义及性质</vt:lpstr>
      <vt:lpstr>PowerPoint 演示文稿</vt:lpstr>
      <vt:lpstr>向量的内积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回顾：线段的长度</vt:lpstr>
      <vt:lpstr>二、向量的长度及性质</vt:lpstr>
      <vt:lpstr>向量的长度</vt:lpstr>
      <vt:lpstr>三、正交向量组的概念及求法</vt:lpstr>
      <vt:lpstr>PowerPoint 演示文稿</vt:lpstr>
      <vt:lpstr>三、正交向量组的概念及求法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求规范正交基的方法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四、正交矩阵与正交变换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194</cp:revision>
  <dcterms:created xsi:type="dcterms:W3CDTF">2000-01-08T00:00:00Z</dcterms:created>
  <dcterms:modified xsi:type="dcterms:W3CDTF">2021-11-28T16:26:25Z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7DD371A7EAB44A019D09340073E3BAB8</vt:lpwstr>
  </property>
  <property fmtid="{D5CDD505-2E9C-101B-9397-08002B2CF9AE}" pid="3" name="KSOProductBuildVer">
    <vt:lpwstr>2052-11.1.0.11115</vt:lpwstr>
  </property>
</Properties>
</file>