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gif" ContentType="image/gi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sldIdLst>
    <p:sldId id="294" r:id="rId6"/>
    <p:sldId id="318" r:id="rId7"/>
    <p:sldId id="270" r:id="rId8"/>
    <p:sldId id="319" r:id="rId9"/>
    <p:sldId id="320" r:id="rId10"/>
    <p:sldId id="271" r:id="rId11"/>
    <p:sldId id="272" r:id="rId12"/>
    <p:sldId id="313" r:id="rId13"/>
    <p:sldId id="314" r:id="rId14"/>
    <p:sldId id="315" r:id="rId15"/>
    <p:sldId id="316" r:id="rId16"/>
    <p:sldId id="317" r:id="rId17"/>
    <p:sldId id="321" r:id="rId18"/>
    <p:sldId id="322" r:id="rId19"/>
    <p:sldId id="323" r:id="rId20"/>
    <p:sldId id="324" r:id="rId21"/>
    <p:sldId id="275" r:id="rId22"/>
    <p:sldId id="295" r:id="rId23"/>
    <p:sldId id="325" r:id="rId24"/>
    <p:sldId id="328" r:id="rId25"/>
    <p:sldId id="326" r:id="rId26"/>
    <p:sldId id="327" r:id="rId27"/>
    <p:sldId id="310" r:id="rId28"/>
    <p:sldId id="297" r:id="rId29"/>
    <p:sldId id="291" r:id="rId30"/>
    <p:sldId id="311" r:id="rId31"/>
    <p:sldId id="276" r:id="rId32"/>
    <p:sldId id="305" r:id="rId33"/>
    <p:sldId id="307" r:id="rId34"/>
    <p:sldId id="308" r:id="rId35"/>
    <p:sldId id="347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FF00FF"/>
    <a:srgbClr val="009900"/>
    <a:srgbClr val="FFFFFF"/>
    <a:srgbClr val="FF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16" d="100"/>
          <a:sy n="116" d="100"/>
        </p:scale>
        <p:origin x="2124" y="108"/>
      </p:cViewPr>
      <p:guideLst>
        <p:guide orient="horz" pos="2400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4.wmf"/><Relationship Id="rId8" Type="http://schemas.openxmlformats.org/officeDocument/2006/relationships/image" Target="../media/image63.wmf"/><Relationship Id="rId7" Type="http://schemas.openxmlformats.org/officeDocument/2006/relationships/image" Target="../media/image62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0" Type="http://schemas.openxmlformats.org/officeDocument/2006/relationships/image" Target="../media/image65.wmf"/><Relationship Id="rId1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84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7" Type="http://schemas.openxmlformats.org/officeDocument/2006/relationships/image" Target="../media/image91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6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.e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e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20.emf"/><Relationship Id="rId6" Type="http://schemas.openxmlformats.org/officeDocument/2006/relationships/image" Target="../media/image19.wmf"/><Relationship Id="rId5" Type="http://schemas.openxmlformats.org/officeDocument/2006/relationships/image" Target="../media/image18.emf"/><Relationship Id="rId4" Type="http://schemas.openxmlformats.org/officeDocument/2006/relationships/image" Target="../media/image17.wmf"/><Relationship Id="rId3" Type="http://schemas.openxmlformats.org/officeDocument/2006/relationships/image" Target="../media/image23.wmf"/><Relationship Id="rId2" Type="http://schemas.openxmlformats.org/officeDocument/2006/relationships/image" Target="../media/image22.emf"/><Relationship Id="rId13" Type="http://schemas.openxmlformats.org/officeDocument/2006/relationships/image" Target="../media/image16.emf"/><Relationship Id="rId12" Type="http://schemas.openxmlformats.org/officeDocument/2006/relationships/image" Target="../media/image15.wmf"/><Relationship Id="rId11" Type="http://schemas.openxmlformats.org/officeDocument/2006/relationships/image" Target="../media/image14.wmf"/><Relationship Id="rId10" Type="http://schemas.openxmlformats.org/officeDocument/2006/relationships/image" Target="../media/image13.e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fld id="{ECDBE8D2-17E6-4113-8118-ECBD57C6BC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D434DE8E-A10F-47C8-921A-F1029EAC2A7D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4789C72A-0AE5-40A1-BFE6-16DDA3010B06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FF2B66B-D00D-4E19-A3AC-CAE9117C598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8B08BB68-E01C-4760-8E82-A70D3ADFD1B7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4FF0A12-9B33-461C-9A6C-4CDBD0017DD9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F4310583-EA73-4B7D-ACB2-E56408074207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E9D3DFB3-FE1D-48D2-8641-5C9D7A0ADC62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7DC2E715-B3A1-4269-AE07-842ABFEF2793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1B61BA87-9276-4755-A24E-5EDE401CAD96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BC7E454-8123-4075-A6B1-363534D37ADE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E1DDE5FA-03CD-4F5F-9B6A-46609FB2B06D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AAE292E0-ECAE-4B55-9144-927D4625F83F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15432542-F521-4DE8-A51B-691DD46C2C4E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EDCBF603-F602-45DB-AB67-AECD4A1E3E0E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98B5B-620F-4C33-B1FB-24E3F67679C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4ACB3-325D-44F1-B82B-194B7C0C743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765C7-361E-425F-9A8D-4296AFDAA37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B7CF0-A29C-461A-8639-3CEAE34861E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40BE7-49D2-4549-B6EB-47361CBCF83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667F8-286D-4D15-BE10-24450801112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9579F-24FD-4499-A9C1-BA26B7E1F13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DA80A630-7279-418E-828B-74D51032FC47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D986E-C0BE-4F80-A068-FAAFC1B7E29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C9494-5ED7-44AD-9A49-9EF4C15C853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D3865-E209-480C-9C84-C6F9290CF11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D2556-ACAD-4338-B363-5E76C5AF1A4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98B5B-620F-4C33-B1FB-24E3F67679C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4ACB3-325D-44F1-B82B-194B7C0C743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765C7-361E-425F-9A8D-4296AFDAA37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B7CF0-A29C-461A-8639-3CEAE34861E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40BE7-49D2-4549-B6EB-47361CBCF83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667F8-286D-4D15-BE10-24450801112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FE87EFD7-0DB5-4243-9DA1-24323B16D702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9579F-24FD-4499-A9C1-BA26B7E1F13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D986E-C0BE-4F80-A068-FAAFC1B7E29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C9494-5ED7-44AD-9A49-9EF4C15C853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D3865-E209-480C-9C84-C6F9290CF11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D2556-ACAD-4338-B363-5E76C5AF1A4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53F88A9C-0070-4AEA-BDA3-F3AC884690ED}" type="slidenum">
              <a:rPr lang="en-US" altLang="zh-CN"/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6D933A4B-4DB7-4E9C-B101-8791C829F4BC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43354302-15B5-473D-A110-165E6B995DF3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CCB0083E-9657-40EE-AEEE-562DC2D271FF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1F516A70-9E4E-4A14-9A49-2FAA1D027129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fld id="{102D8D16-8342-44DA-BAF0-93DCDF3CAA5D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3" name="Rectangle 9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4" name="Rectangle 10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" name="Rectangle 8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0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 b="0">
                <a:solidFill>
                  <a:srgbClr val="000000"/>
                </a:solidFill>
                <a:latin typeface="Times New Roman" panose="02020603050405020304"/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solidFill>
                  <a:srgbClr val="000000"/>
                </a:solidFill>
                <a:ea typeface="楷体_GB2312"/>
                <a:cs typeface="楷体_GB2312"/>
              </a:defRPr>
            </a:lvl1pPr>
          </a:lstStyle>
          <a:p>
            <a:fld id="{29A44603-F003-45E3-9ECF-8E0CB4262D30}" type="slidenum">
              <a:rPr lang="en-US" altLang="zh-CN"/>
            </a:fld>
            <a:endParaRPr lang="en-US" altLang="zh-CN"/>
          </a:p>
        </p:txBody>
      </p:sp>
      <p:grpSp>
        <p:nvGrpSpPr>
          <p:cNvPr id="2052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solidFill>
                  <a:srgbClr val="000000"/>
                </a:solidFill>
                <a:latin typeface="Times New Roman" panose="02020603050405020304"/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6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57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58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楷体_GB231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6FD02AE3-78AA-4B5C-9ACD-AD47435C89EC}" type="slidenum">
              <a:rPr kumimoji="0" lang="en-US" altLang="zh-CN">
                <a:solidFill>
                  <a:srgbClr val="000000"/>
                </a:solidFill>
                <a:latin typeface="Times New Roman" panose="02020603050405020304"/>
              </a:rPr>
            </a:fld>
            <a:endParaRPr kumimoji="0"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1126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</p:grpSp>
      <p:sp>
        <p:nvSpPr>
          <p:cNvPr id="1126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127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6FD02AE3-78AA-4B5C-9ACD-AD47435C89EC}" type="slidenum">
              <a:rPr kumimoji="0" lang="en-US" altLang="zh-CN">
                <a:solidFill>
                  <a:srgbClr val="000000"/>
                </a:solidFill>
                <a:latin typeface="Times New Roman" panose="02020603050405020304"/>
                <a:ea typeface="楷体_GB2312"/>
              </a:rPr>
            </a:fld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pSp>
        <p:nvGrpSpPr>
          <p:cNvPr id="1126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1126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127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hyperlink" Target="/&#32447;&#24615;&#20195;&#25968;&#30005;&#23376;&#25945;&#26696;/&#20027;&#30028;&#38754;.ppt#14. PowerPoint &#28436;&#31034;&#25991;&#31295;" TargetMode="External"/><Relationship Id="rId7" Type="http://schemas.openxmlformats.org/officeDocument/2006/relationships/hyperlink" Target="/&#32447;&#24615;&#20195;&#25968;&#30005;&#23376;&#25945;&#26696;/&#20027;&#30028;&#38754;.ppt#8. PowerPoint &#28436;&#31034;&#25991;&#31295;" TargetMode="Externa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3.xml"/><Relationship Id="rId3" Type="http://schemas.openxmlformats.org/officeDocument/2006/relationships/slide" Target="slide3.xml"/><Relationship Id="rId2" Type="http://schemas.openxmlformats.org/officeDocument/2006/relationships/image" Target="../media/image2.GI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2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3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7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48.wmf"/><Relationship Id="rId1" Type="http://schemas.openxmlformats.org/officeDocument/2006/relationships/oleObject" Target="../embeddings/oleObject52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40.xml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0.wmf"/><Relationship Id="rId1" Type="http://schemas.openxmlformats.org/officeDocument/2006/relationships/oleObject" Target="../embeddings/oleObject5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40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0.wmf"/><Relationship Id="rId1" Type="http://schemas.openxmlformats.org/officeDocument/2006/relationships/oleObject" Target="../embeddings/oleObject5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40.x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0.wmf"/><Relationship Id="rId1" Type="http://schemas.openxmlformats.org/officeDocument/2006/relationships/oleObject" Target="../embeddings/oleObject5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oleObject" Target="../embeddings/oleObject66.bin"/><Relationship Id="rId7" Type="http://schemas.openxmlformats.org/officeDocument/2006/relationships/image" Target="../media/image58.wmf"/><Relationship Id="rId6" Type="http://schemas.openxmlformats.org/officeDocument/2006/relationships/oleObject" Target="../embeddings/oleObject65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64.bin"/><Relationship Id="rId3" Type="http://schemas.openxmlformats.org/officeDocument/2006/relationships/oleObject" Target="../embeddings/oleObject63.bin"/><Relationship Id="rId23" Type="http://schemas.openxmlformats.org/officeDocument/2006/relationships/vmlDrawing" Target="../drawings/vmlDrawing15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65.wmf"/><Relationship Id="rId20" Type="http://schemas.openxmlformats.org/officeDocument/2006/relationships/oleObject" Target="../embeddings/oleObject72.bin"/><Relationship Id="rId2" Type="http://schemas.openxmlformats.org/officeDocument/2006/relationships/image" Target="../media/image56.wmf"/><Relationship Id="rId19" Type="http://schemas.openxmlformats.org/officeDocument/2006/relationships/image" Target="../media/image64.wmf"/><Relationship Id="rId18" Type="http://schemas.openxmlformats.org/officeDocument/2006/relationships/oleObject" Target="../embeddings/oleObject71.bin"/><Relationship Id="rId17" Type="http://schemas.openxmlformats.org/officeDocument/2006/relationships/image" Target="../media/image63.wmf"/><Relationship Id="rId16" Type="http://schemas.openxmlformats.org/officeDocument/2006/relationships/oleObject" Target="../embeddings/oleObject70.bin"/><Relationship Id="rId15" Type="http://schemas.openxmlformats.org/officeDocument/2006/relationships/image" Target="../media/image62.wmf"/><Relationship Id="rId14" Type="http://schemas.openxmlformats.org/officeDocument/2006/relationships/oleObject" Target="../embeddings/oleObject69.bin"/><Relationship Id="rId13" Type="http://schemas.openxmlformats.org/officeDocument/2006/relationships/image" Target="../media/image61.wmf"/><Relationship Id="rId12" Type="http://schemas.openxmlformats.org/officeDocument/2006/relationships/oleObject" Target="../embeddings/oleObject68.bin"/><Relationship Id="rId11" Type="http://schemas.openxmlformats.org/officeDocument/2006/relationships/image" Target="../media/image60.wmf"/><Relationship Id="rId10" Type="http://schemas.openxmlformats.org/officeDocument/2006/relationships/oleObject" Target="../embeddings/oleObject67.bin"/><Relationship Id="rId1" Type="http://schemas.openxmlformats.org/officeDocument/2006/relationships/oleObject" Target="../embeddings/oleObject6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66.w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7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6.xml"/><Relationship Id="rId4" Type="http://schemas.microsoft.com/office/2007/relationships/hdphoto" Target="../media/image76.wdp"/><Relationship Id="rId3" Type="http://schemas.openxmlformats.org/officeDocument/2006/relationships/image" Target="../media/image75.png"/><Relationship Id="rId2" Type="http://schemas.openxmlformats.org/officeDocument/2006/relationships/image" Target="../media/image74.wmf"/><Relationship Id="rId1" Type="http://schemas.openxmlformats.org/officeDocument/2006/relationships/oleObject" Target="../embeddings/oleObject7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8.png"/><Relationship Id="rId1" Type="http://schemas.openxmlformats.org/officeDocument/2006/relationships/image" Target="../media/image77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74.wmf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84.wmf"/><Relationship Id="rId13" Type="http://schemas.openxmlformats.org/officeDocument/2006/relationships/oleObject" Target="../embeddings/oleObject85.bin"/><Relationship Id="rId12" Type="http://schemas.openxmlformats.org/officeDocument/2006/relationships/image" Target="../media/image83.w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7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85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15" Type="http://schemas.openxmlformats.org/officeDocument/2006/relationships/oleObject" Target="../embeddings/oleObject93.bin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92.bin"/><Relationship Id="rId12" Type="http://schemas.openxmlformats.org/officeDocument/2006/relationships/image" Target="../media/image90.w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8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3.wmf"/><Relationship Id="rId16" Type="http://schemas.openxmlformats.org/officeDocument/2006/relationships/vmlDrawing" Target="../drawings/vmlDrawing2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94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100.wmf"/><Relationship Id="rId16" Type="http://schemas.openxmlformats.org/officeDocument/2006/relationships/vmlDrawing" Target="../drawings/vmlDrawing21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106.wmf"/><Relationship Id="rId13" Type="http://schemas.openxmlformats.org/officeDocument/2006/relationships/oleObject" Target="../embeddings/oleObject107.bin"/><Relationship Id="rId12" Type="http://schemas.openxmlformats.org/officeDocument/2006/relationships/image" Target="../media/image105.w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104.wmf"/><Relationship Id="rId1" Type="http://schemas.openxmlformats.org/officeDocument/2006/relationships/oleObject" Target="../embeddings/oleObject10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107.wmf"/><Relationship Id="rId1" Type="http://schemas.openxmlformats.org/officeDocument/2006/relationships/oleObject" Target="../embeddings/oleObject108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0.wmf"/><Relationship Id="rId1" Type="http://schemas.openxmlformats.org/officeDocument/2006/relationships/oleObject" Target="../embeddings/oleObject11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11.wmf"/><Relationship Id="rId14" Type="http://schemas.openxmlformats.org/officeDocument/2006/relationships/vmlDrawing" Target="../drawings/vmlDrawing24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16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115.wmf"/><Relationship Id="rId1" Type="http://schemas.openxmlformats.org/officeDocument/2006/relationships/oleObject" Target="../embeddings/oleObject112.bin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20.png"/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image" Target="../media/image11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3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10.wmf"/><Relationship Id="rId19" Type="http://schemas.openxmlformats.org/officeDocument/2006/relationships/slideLayout" Target="../slideLayouts/slideLayout35.xml"/><Relationship Id="rId18" Type="http://schemas.openxmlformats.org/officeDocument/2006/relationships/image" Target="../media/image20.emf"/><Relationship Id="rId17" Type="http://schemas.openxmlformats.org/officeDocument/2006/relationships/image" Target="../media/image19.wmf"/><Relationship Id="rId16" Type="http://schemas.openxmlformats.org/officeDocument/2006/relationships/image" Target="../media/image18.emf"/><Relationship Id="rId15" Type="http://schemas.openxmlformats.org/officeDocument/2006/relationships/image" Target="../media/image17.wmf"/><Relationship Id="rId14" Type="http://schemas.openxmlformats.org/officeDocument/2006/relationships/image" Target="../media/image16.e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6.bin"/><Relationship Id="rId28" Type="http://schemas.openxmlformats.org/officeDocument/2006/relationships/vmlDrawing" Target="../drawings/vmlDrawing5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6.emf"/><Relationship Id="rId25" Type="http://schemas.openxmlformats.org/officeDocument/2006/relationships/oleObject" Target="../embeddings/oleObject27.bin"/><Relationship Id="rId24" Type="http://schemas.openxmlformats.org/officeDocument/2006/relationships/image" Target="../media/image15.wmf"/><Relationship Id="rId23" Type="http://schemas.openxmlformats.org/officeDocument/2006/relationships/oleObject" Target="../embeddings/oleObject26.bin"/><Relationship Id="rId22" Type="http://schemas.openxmlformats.org/officeDocument/2006/relationships/image" Target="../media/image14.wmf"/><Relationship Id="rId21" Type="http://schemas.openxmlformats.org/officeDocument/2006/relationships/oleObject" Target="../embeddings/oleObject25.bin"/><Relationship Id="rId20" Type="http://schemas.openxmlformats.org/officeDocument/2006/relationships/image" Target="../media/image13.emf"/><Relationship Id="rId2" Type="http://schemas.openxmlformats.org/officeDocument/2006/relationships/image" Target="../media/image21.wmf"/><Relationship Id="rId19" Type="http://schemas.openxmlformats.org/officeDocument/2006/relationships/oleObject" Target="../embeddings/oleObject24.bin"/><Relationship Id="rId18" Type="http://schemas.openxmlformats.org/officeDocument/2006/relationships/image" Target="../media/image12.wmf"/><Relationship Id="rId17" Type="http://schemas.openxmlformats.org/officeDocument/2006/relationships/oleObject" Target="../embeddings/oleObject23.bin"/><Relationship Id="rId16" Type="http://schemas.openxmlformats.org/officeDocument/2006/relationships/image" Target="../media/image11.w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20.e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27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4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23" name="Picture 15" descr="C:\My Documents\ARR3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017838"/>
            <a:ext cx="457200" cy="2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24" name="Picture 16" descr="C:\My Documents\ARR3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6766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25" name="Picture 17" descr="C:\My Documents\ARR3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9530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26" name="Picture 18" descr="C:\My Documents\ARR3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3053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27" name="Rectangle 1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676400" y="2914650"/>
            <a:ext cx="5410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8" name="Rectangle 2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76400" y="360045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676400" y="4229100"/>
            <a:ext cx="533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0" name="Rectangle 22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676400" y="4876800"/>
            <a:ext cx="3657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1" name="Rectangle 23">
            <a:hlinkClick r:id="rId7"/>
          </p:cNvPr>
          <p:cNvSpPr>
            <a:spLocks noChangeArrowheads="1"/>
          </p:cNvSpPr>
          <p:nvPr/>
        </p:nvSpPr>
        <p:spPr bwMode="auto">
          <a:xfrm>
            <a:off x="7639050" y="63627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3" name="Rectangle 25">
            <a:hlinkClick r:id="rId8"/>
          </p:cNvPr>
          <p:cNvSpPr>
            <a:spLocks noChangeArrowheads="1"/>
          </p:cNvSpPr>
          <p:nvPr/>
        </p:nvSpPr>
        <p:spPr bwMode="auto">
          <a:xfrm>
            <a:off x="6724650" y="638175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62" name="Group 14"/>
          <p:cNvGrpSpPr/>
          <p:nvPr/>
        </p:nvGrpSpPr>
        <p:grpSpPr bwMode="auto">
          <a:xfrm>
            <a:off x="825500" y="831850"/>
            <a:ext cx="7785100" cy="1511300"/>
            <a:chOff x="520" y="524"/>
            <a:chExt cx="4904" cy="952"/>
          </a:xfrm>
        </p:grpSpPr>
        <p:sp>
          <p:nvSpPr>
            <p:cNvPr id="78853" name="Text Box 5"/>
            <p:cNvSpPr txBox="1">
              <a:spLocks noChangeArrowheads="1"/>
            </p:cNvSpPr>
            <p:nvPr/>
          </p:nvSpPr>
          <p:spPr bwMode="auto">
            <a:xfrm>
              <a:off x="520" y="789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例２</a:t>
              </a: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78855" name="Object 7"/>
            <p:cNvGraphicFramePr>
              <a:graphicFrameLocks noChangeAspect="1"/>
            </p:cNvGraphicFramePr>
            <p:nvPr/>
          </p:nvGraphicFramePr>
          <p:xfrm>
            <a:off x="1128" y="524"/>
            <a:ext cx="4296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03" name="Equation" r:id="rId1" imgW="6819900" imgH="1511300" progId="Equation.3">
                    <p:embed/>
                  </p:oleObj>
                </mc:Choice>
                <mc:Fallback>
                  <p:oleObj name="Equation" r:id="rId1" imgW="6819900" imgH="1511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524"/>
                          <a:ext cx="4296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838200" y="25717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sz="2800">
              <a:ea typeface="黑体" panose="02010609060101010101" pitchFamily="49" charset="-122"/>
            </a:endParaRPr>
          </a:p>
        </p:txBody>
      </p:sp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1168400" y="2686050"/>
          <a:ext cx="72263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4" name="Equation" r:id="rId3" imgW="7226300" imgH="2070100" progId="Equation.3">
                  <p:embed/>
                </p:oleObj>
              </mc:Choice>
              <mc:Fallback>
                <p:oleObj name="Equation" r:id="rId3" imgW="7226300" imgH="2070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2686050"/>
                        <a:ext cx="72263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914400" y="4819650"/>
          <a:ext cx="553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5" name="Equation" r:id="rId5" imgW="5537200" imgH="431800" progId="Equation.3">
                  <p:embed/>
                </p:oleObj>
              </mc:Choice>
              <mc:Fallback>
                <p:oleObj name="Equation" r:id="rId5" imgW="55372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19650"/>
                        <a:ext cx="553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1752600" y="5410200"/>
          <a:ext cx="530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6" name="Equation" r:id="rId7" imgW="5308600" imgH="431800" progId="Equation.3">
                  <p:embed/>
                </p:oleObj>
              </mc:Choice>
              <mc:Fallback>
                <p:oleObj name="Equation" r:id="rId7" imgW="53086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10200"/>
                        <a:ext cx="530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746250" y="774700"/>
          <a:ext cx="5435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1" name="Equation" r:id="rId1" imgW="5435600" imgH="1511300" progId="Equation.3">
                  <p:embed/>
                </p:oleObj>
              </mc:Choice>
              <mc:Fallback>
                <p:oleObj name="Equation" r:id="rId1" imgW="5435600" imgH="151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774700"/>
                        <a:ext cx="54356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914400" y="2146300"/>
          <a:ext cx="4813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2" name="Equation" r:id="rId3" imgW="4813300" imgH="1511300" progId="Equation.3">
                  <p:embed/>
                </p:oleObj>
              </mc:Choice>
              <mc:Fallback>
                <p:oleObj name="Equation" r:id="rId3" imgW="4813300" imgH="151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46300"/>
                        <a:ext cx="4813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901700" y="3511550"/>
          <a:ext cx="6946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3" name="Equation" r:id="rId5" imgW="6946900" imgH="469900" progId="Equation.3">
                  <p:embed/>
                </p:oleObj>
              </mc:Choice>
              <mc:Fallback>
                <p:oleObj name="Equation" r:id="rId5" imgW="69469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511550"/>
                        <a:ext cx="6946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1676400" y="4038600"/>
          <a:ext cx="585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4" name="Equation" r:id="rId7" imgW="5854700" imgH="431800" progId="Equation.3">
                  <p:embed/>
                </p:oleObj>
              </mc:Choice>
              <mc:Fallback>
                <p:oleObj name="Equation" r:id="rId7" imgW="58547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5854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2273300" y="4533900"/>
          <a:ext cx="5270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5" name="Equation" r:id="rId9" imgW="5270500" imgH="1511300" progId="Equation.3">
                  <p:embed/>
                </p:oleObj>
              </mc:Choice>
              <mc:Fallback>
                <p:oleObj name="Equation" r:id="rId9" imgW="5270500" imgH="151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4533900"/>
                        <a:ext cx="5270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914400" y="927100"/>
          <a:ext cx="4864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" name="Equation" r:id="rId1" imgW="4864100" imgH="1511300" progId="Equation.3">
                  <p:embed/>
                </p:oleObj>
              </mc:Choice>
              <mc:Fallback>
                <p:oleObj name="Equation" r:id="rId1" imgW="4864100" imgH="151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27100"/>
                        <a:ext cx="4864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933450" y="3238500"/>
          <a:ext cx="764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3" name="Equation" r:id="rId3" imgW="7645400" imgH="469900" progId="Equation.3">
                  <p:embed/>
                </p:oleObj>
              </mc:Choice>
              <mc:Fallback>
                <p:oleObj name="Equation" r:id="rId3" imgW="76454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3238500"/>
                        <a:ext cx="7645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457200" y="882650"/>
            <a:ext cx="8231188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求矩阵                            的特征值和特征向量．</a:t>
            </a: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解：</a:t>
            </a:r>
            <a:endParaRPr lang="zh-CN" altLang="en-US" b="1" smtClean="0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所以 </a:t>
            </a:r>
            <a:r>
              <a:rPr lang="en-US" altLang="zh-CN" b="1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的特征值为 </a:t>
            </a:r>
            <a:r>
              <a:rPr lang="en-US" altLang="zh-CN" b="1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b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lang="en-US" altLang="zh-CN" b="1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b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b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2 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 smtClean="0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2081213" y="450850"/>
          <a:ext cx="21304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2" name="Equation" r:id="rId1" imgW="1066800" imgH="698500" progId="Equation.DSMT4">
                  <p:embed/>
                </p:oleObj>
              </mc:Choice>
              <mc:Fallback>
                <p:oleObj name="Equation" r:id="rId1" imgW="1066800" imgH="698500" progId="Equation.DSMT4">
                  <p:embed/>
                  <p:pic>
                    <p:nvPicPr>
                      <p:cNvPr id="0" name="图片 93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450850"/>
                        <a:ext cx="21304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4" name="Object 4"/>
          <p:cNvGraphicFramePr>
            <a:graphicFrameLocks noChangeAspect="1"/>
          </p:cNvGraphicFramePr>
          <p:nvPr/>
        </p:nvGraphicFramePr>
        <p:xfrm>
          <a:off x="1130300" y="2198688"/>
          <a:ext cx="7129463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3" name="Equation" r:id="rId3" imgW="3568700" imgH="939800" progId="Equation.DSMT4">
                  <p:embed/>
                </p:oleObj>
              </mc:Choice>
              <mc:Fallback>
                <p:oleObj name="Equation" r:id="rId3" imgW="3568700" imgH="939800" progId="Equation.DSMT4">
                  <p:embed/>
                  <p:pic>
                    <p:nvPicPr>
                      <p:cNvPr id="0" name="图片 93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2198688"/>
                        <a:ext cx="7129463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1" name="Line 11"/>
          <p:cNvSpPr>
            <a:spLocks noChangeShapeType="1"/>
          </p:cNvSpPr>
          <p:nvPr/>
        </p:nvSpPr>
        <p:spPr bwMode="auto">
          <a:xfrm>
            <a:off x="2555875" y="2895600"/>
            <a:ext cx="26638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15052" name="Line 12"/>
          <p:cNvSpPr>
            <a:spLocks noChangeShapeType="1"/>
          </p:cNvSpPr>
          <p:nvPr/>
        </p:nvSpPr>
        <p:spPr bwMode="auto">
          <a:xfrm>
            <a:off x="3952875" y="2176463"/>
            <a:ext cx="0" cy="14398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15053" name="Rectangle 13"/>
          <p:cNvSpPr>
            <a:spLocks noChangeArrowheads="1"/>
          </p:cNvSpPr>
          <p:nvPr/>
        </p:nvSpPr>
        <p:spPr bwMode="auto">
          <a:xfrm>
            <a:off x="5292725" y="2276475"/>
            <a:ext cx="3024188" cy="1152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15054" name="Rectangle 14"/>
          <p:cNvSpPr>
            <a:spLocks noChangeArrowheads="1"/>
          </p:cNvSpPr>
          <p:nvPr/>
        </p:nvSpPr>
        <p:spPr bwMode="auto">
          <a:xfrm>
            <a:off x="2254250" y="3644900"/>
            <a:ext cx="255587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15055" name="Rectangle 15"/>
          <p:cNvSpPr>
            <a:spLocks noChangeArrowheads="1"/>
          </p:cNvSpPr>
          <p:nvPr/>
        </p:nvSpPr>
        <p:spPr bwMode="auto">
          <a:xfrm>
            <a:off x="4810125" y="3644900"/>
            <a:ext cx="255587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5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1" grpId="0" animBg="1"/>
      <p:bldP spid="215052" grpId="0" animBg="1"/>
      <p:bldP spid="215053" grpId="0" animBg="1"/>
      <p:bldP spid="215054" grpId="0" animBg="1"/>
      <p:bldP spid="2150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457200" y="882650"/>
            <a:ext cx="8231188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求矩阵                            的特征值和特征向量．</a:t>
            </a: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解（续）：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 </a:t>
            </a:r>
            <a:r>
              <a:rPr lang="en-US" altLang="zh-CN" b="1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b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时，因为</a:t>
            </a: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解方程组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 </a:t>
            </a:r>
            <a:r>
              <a:rPr lang="en-US" altLang="zh-CN" b="1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en-US" altLang="zh-CN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解得基础解系               ．</a:t>
            </a: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2081213" y="450850"/>
          <a:ext cx="21304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9" name="Equation" r:id="rId1" imgW="1066800" imgH="698500" progId="Equation.DSMT4">
                  <p:embed/>
                </p:oleObj>
              </mc:Choice>
              <mc:Fallback>
                <p:oleObj name="Equation" r:id="rId1" imgW="1066800" imgH="698500" progId="Equation.DSMT4">
                  <p:embed/>
                  <p:pic>
                    <p:nvPicPr>
                      <p:cNvPr id="0" name="图片 94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450850"/>
                        <a:ext cx="21304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8" name="Object 4"/>
          <p:cNvGraphicFramePr>
            <a:graphicFrameLocks noChangeAspect="1"/>
          </p:cNvGraphicFramePr>
          <p:nvPr/>
        </p:nvGraphicFramePr>
        <p:xfrm>
          <a:off x="1693863" y="2857500"/>
          <a:ext cx="570865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0" name="Equation" r:id="rId3" imgW="2857500" imgH="698500" progId="Equation.DSMT4">
                  <p:embed/>
                </p:oleObj>
              </mc:Choice>
              <mc:Fallback>
                <p:oleObj name="Equation" r:id="rId3" imgW="2857500" imgH="698500" progId="Equation.DSMT4">
                  <p:embed/>
                  <p:pic>
                    <p:nvPicPr>
                      <p:cNvPr id="0" name="图片 94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2857500"/>
                        <a:ext cx="570865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1" name="Object 7"/>
          <p:cNvGraphicFramePr>
            <a:graphicFrameLocks noChangeAspect="1"/>
          </p:cNvGraphicFramePr>
          <p:nvPr/>
        </p:nvGraphicFramePr>
        <p:xfrm>
          <a:off x="2397125" y="4800600"/>
          <a:ext cx="1166813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1" name="Equation" r:id="rId5" imgW="584200" imgH="698500" progId="Equation.DSMT4">
                  <p:embed/>
                </p:oleObj>
              </mc:Choice>
              <mc:Fallback>
                <p:oleObj name="Equation" r:id="rId5" imgW="584200" imgH="698500" progId="Equation.DSMT4">
                  <p:embed/>
                  <p:pic>
                    <p:nvPicPr>
                      <p:cNvPr id="0" name="图片 94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4800600"/>
                        <a:ext cx="1166813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3794125" y="5264150"/>
            <a:ext cx="4954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en-US" altLang="zh-CN" b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（</a:t>
            </a:r>
            <a:r>
              <a:rPr lang="en-US" altLang="zh-CN" b="1" i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zh-CN" altLang="en-US" b="1" i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≠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0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）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就是对应的特征向量．</a:t>
            </a: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457200" y="882650"/>
            <a:ext cx="8231188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求矩阵                            的特征值和特征向量．</a:t>
            </a: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解（续）：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 </a:t>
            </a:r>
            <a:r>
              <a:rPr lang="en-US" altLang="zh-CN" b="1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b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b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2 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时，因为</a:t>
            </a: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解方程组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解得基础解系                                            ．</a:t>
            </a: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en-US" altLang="zh-CN" b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b="1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en-US" altLang="zh-CN" b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（</a:t>
            </a:r>
            <a:r>
              <a:rPr lang="en-US" altLang="zh-CN" b="1" i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不同时为零）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就是对应的特征向量．</a:t>
            </a:r>
            <a:endParaRPr lang="zh-CN" altLang="en-US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2081213" y="450850"/>
          <a:ext cx="21304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3" name="Equation" r:id="rId1" imgW="1066800" imgH="698500" progId="Equation.DSMT4">
                  <p:embed/>
                </p:oleObj>
              </mc:Choice>
              <mc:Fallback>
                <p:oleObj name="Equation" r:id="rId1" imgW="1066800" imgH="698500" progId="Equation.DSMT4">
                  <p:embed/>
                  <p:pic>
                    <p:nvPicPr>
                      <p:cNvPr id="0" name="图片 95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450850"/>
                        <a:ext cx="21304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2263775" y="3041650"/>
          <a:ext cx="4567238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4" name="Equation" r:id="rId3" imgW="2286000" imgH="698500" progId="Equation.DSMT4">
                  <p:embed/>
                </p:oleObj>
              </mc:Choice>
              <mc:Fallback>
                <p:oleObj name="Equation" r:id="rId3" imgW="2286000" imgH="698500" progId="Equation.DSMT4">
                  <p:embed/>
                  <p:pic>
                    <p:nvPicPr>
                      <p:cNvPr id="0" name="图片 95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3041650"/>
                        <a:ext cx="4567238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3124200" y="4606925"/>
          <a:ext cx="2662238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5" name="Equation" r:id="rId5" imgW="1333500" imgH="698500" progId="Equation.DSMT4">
                  <p:embed/>
                </p:oleObj>
              </mc:Choice>
              <mc:Fallback>
                <p:oleObj name="Equation" r:id="rId5" imgW="1333500" imgH="698500" progId="Equation.DSMT4">
                  <p:embed/>
                  <p:pic>
                    <p:nvPicPr>
                      <p:cNvPr id="0" name="图片 95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606925"/>
                        <a:ext cx="2662238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071688" y="6072188"/>
            <a:ext cx="285750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b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7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70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70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二、基本性质</a:t>
            </a:r>
            <a:endParaRPr lang="zh-CN" altLang="en-US" dirty="0" smtClean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3305175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在复数范围内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 </a:t>
            </a:r>
            <a:r>
              <a:rPr lang="zh-CN" altLang="en-US" smtClean="0"/>
              <a:t>有 </a:t>
            </a:r>
            <a:r>
              <a:rPr kumimoji="1" lang="en-US" altLang="zh-CN" i="1" smtClean="0"/>
              <a:t>n </a:t>
            </a:r>
            <a:r>
              <a:rPr lang="zh-CN" altLang="en-US" smtClean="0"/>
              <a:t>个特征值（重根按重数计算）</a:t>
            </a:r>
            <a:r>
              <a:rPr kumimoji="1" lang="zh-CN" altLang="en-US" smtClean="0"/>
              <a:t>．</a:t>
            </a:r>
            <a:endParaRPr lang="zh-CN" altLang="en-US" smtClean="0"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设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 </a:t>
            </a:r>
            <a:r>
              <a:rPr lang="zh-CN" altLang="en-US" smtClean="0"/>
              <a:t>的特征值为 </a:t>
            </a:r>
            <a:r>
              <a:rPr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…, </a:t>
            </a:r>
            <a:r>
              <a:rPr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i="1" baseline="-25000" smtClean="0"/>
              <a:t>n</a:t>
            </a:r>
            <a:r>
              <a:rPr lang="zh-CN" altLang="en-US" smtClean="0"/>
              <a:t>，则</a:t>
            </a:r>
            <a:endParaRPr lang="zh-CN" altLang="en-US" i="1" smtClean="0"/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baseline="-25000" smtClean="0"/>
              <a:t>1 </a:t>
            </a:r>
            <a:r>
              <a:rPr lang="en-US" altLang="zh-CN" smtClean="0"/>
              <a:t>+ </a:t>
            </a:r>
            <a:r>
              <a:rPr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baseline="-25000" smtClean="0"/>
              <a:t>2 </a:t>
            </a:r>
            <a:r>
              <a:rPr lang="en-US" altLang="zh-CN" smtClean="0"/>
              <a:t>+ … + </a:t>
            </a:r>
            <a:r>
              <a:rPr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i="1" baseline="-25000" smtClean="0"/>
              <a:t>n</a:t>
            </a:r>
            <a:r>
              <a:rPr lang="en-US" altLang="zh-CN" i="1" smtClean="0"/>
              <a:t> = a</a:t>
            </a:r>
            <a:r>
              <a:rPr lang="en-US" altLang="zh-CN" baseline="-25000" smtClean="0"/>
              <a:t>11 </a:t>
            </a:r>
            <a:r>
              <a:rPr lang="en-US" altLang="zh-CN" smtClean="0"/>
              <a:t>+ 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22 </a:t>
            </a:r>
            <a:r>
              <a:rPr lang="en-US" altLang="zh-CN" smtClean="0"/>
              <a:t>+ … +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nn</a:t>
            </a:r>
            <a:r>
              <a:rPr lang="en-US" altLang="zh-CN" i="1" smtClean="0"/>
              <a:t> </a:t>
            </a:r>
            <a:endParaRPr lang="en-US" altLang="zh-CN" i="1" smtClean="0"/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baseline="-25000" smtClean="0"/>
              <a:t>1 </a:t>
            </a:r>
            <a:r>
              <a:rPr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baseline="-25000" smtClean="0"/>
              <a:t>2 </a:t>
            </a:r>
            <a:r>
              <a:rPr lang="en-US" altLang="zh-CN" smtClean="0"/>
              <a:t>… </a:t>
            </a:r>
            <a:r>
              <a:rPr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i="1" baseline="-25000" smtClean="0"/>
              <a:t>n</a:t>
            </a:r>
            <a:r>
              <a:rPr lang="en-US" altLang="zh-CN" i="1" smtClean="0"/>
              <a:t> = |A|</a:t>
            </a:r>
            <a:endParaRPr lang="en-US" altLang="zh-CN" i="1" smtClean="0"/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若 </a:t>
            </a:r>
            <a:r>
              <a:rPr lang="en-US" altLang="zh-CN" i="1" smtClean="0">
                <a:latin typeface="Symbol" panose="05050102010706020507" pitchFamily="18" charset="2"/>
              </a:rPr>
              <a:t>l </a:t>
            </a:r>
            <a:r>
              <a:rPr lang="zh-CN" altLang="en-US" smtClean="0">
                <a:latin typeface="楷体_GB2312" pitchFamily="49" charset="-122"/>
              </a:rPr>
              <a:t>是</a:t>
            </a:r>
            <a:r>
              <a:rPr lang="zh-CN" altLang="en-US" smtClean="0"/>
              <a:t> </a:t>
            </a:r>
            <a:r>
              <a:rPr lang="en-US" altLang="zh-CN" i="1" smtClean="0"/>
              <a:t>A </a:t>
            </a:r>
            <a:r>
              <a:rPr lang="zh-CN" altLang="en-US" smtClean="0"/>
              <a:t>的一个特征值，则齐次线性方程组的基础解系</a:t>
            </a:r>
            <a:endParaRPr lang="zh-CN" altLang="en-US" smtClean="0"/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mtClean="0"/>
              <a:t>	就是对应于特征值为 </a:t>
            </a:r>
            <a:r>
              <a:rPr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baseline="-25000" smtClean="0"/>
              <a:t>  </a:t>
            </a:r>
            <a:r>
              <a:rPr lang="zh-CN" altLang="en-US" smtClean="0"/>
              <a:t>的全体特征向量的最大无关组．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5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82" name="Group 30"/>
          <p:cNvGrpSpPr/>
          <p:nvPr/>
        </p:nvGrpSpPr>
        <p:grpSpPr bwMode="auto">
          <a:xfrm>
            <a:off x="838200" y="800100"/>
            <a:ext cx="7867650" cy="946150"/>
            <a:chOff x="528" y="504"/>
            <a:chExt cx="4956" cy="596"/>
          </a:xfrm>
        </p:grpSpPr>
        <p:sp>
          <p:nvSpPr>
            <p:cNvPr id="23554" name="Text Box 2"/>
            <p:cNvSpPr txBox="1">
              <a:spLocks noChangeArrowheads="1"/>
            </p:cNvSpPr>
            <p:nvPr/>
          </p:nvSpPr>
          <p:spPr bwMode="auto">
            <a:xfrm>
              <a:off x="528" y="504"/>
              <a:ext cx="495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例４</a:t>
              </a:r>
              <a:r>
                <a:rPr lang="zh-CN" altLang="en-US" sz="2800" b="1">
                  <a:solidFill>
                    <a:schemeClr val="bg2"/>
                  </a:solidFill>
                </a:rPr>
                <a:t>   </a:t>
              </a:r>
              <a:r>
                <a:rPr lang="zh-CN" altLang="en-US" sz="2800" b="1"/>
                <a:t>证明：若   是矩阵</a:t>
              </a:r>
              <a:r>
                <a:rPr lang="en-US" altLang="zh-CN" sz="2800" b="1"/>
                <a:t>A</a:t>
              </a:r>
              <a:r>
                <a:rPr lang="zh-CN" altLang="en-US" sz="2800" b="1"/>
                <a:t>的特征值，  是</a:t>
              </a:r>
              <a:r>
                <a:rPr lang="en-US" altLang="zh-CN" sz="2800" b="1"/>
                <a:t>A</a:t>
              </a:r>
              <a:r>
                <a:rPr lang="zh-CN" altLang="en-US" sz="2800" b="1"/>
                <a:t>的属于</a:t>
              </a:r>
              <a:endParaRPr lang="zh-CN" altLang="en-US" sz="2800" b="1"/>
            </a:p>
            <a:p>
              <a:r>
                <a:rPr lang="zh-CN" altLang="en-US" sz="2800" b="1"/>
                <a:t>　的特征向量，则</a:t>
              </a:r>
              <a:endParaRPr lang="zh-CN" altLang="en-US" sz="2800" b="1"/>
            </a:p>
          </p:txBody>
        </p:sp>
        <p:graphicFrame>
          <p:nvGraphicFramePr>
            <p:cNvPr id="23555" name="Object 3"/>
            <p:cNvGraphicFramePr>
              <a:graphicFrameLocks noChangeAspect="1"/>
            </p:cNvGraphicFramePr>
            <p:nvPr/>
          </p:nvGraphicFramePr>
          <p:xfrm>
            <a:off x="2125" y="564"/>
            <a:ext cx="167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93" name="Equation" r:id="rId1" imgW="266065" imgH="316865" progId="Equation.3">
                    <p:embed/>
                  </p:oleObj>
                </mc:Choice>
                <mc:Fallback>
                  <p:oleObj name="Equation" r:id="rId1" imgW="266065" imgH="31686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5" y="564"/>
                          <a:ext cx="167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6" name="Object 4"/>
            <p:cNvGraphicFramePr>
              <a:graphicFrameLocks noChangeAspect="1"/>
            </p:cNvGraphicFramePr>
            <p:nvPr/>
          </p:nvGraphicFramePr>
          <p:xfrm>
            <a:off x="613" y="840"/>
            <a:ext cx="167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94" name="Equation" r:id="rId3" imgW="266065" imgH="316865" progId="Equation.3">
                    <p:embed/>
                  </p:oleObj>
                </mc:Choice>
                <mc:Fallback>
                  <p:oleObj name="Equation" r:id="rId3" imgW="266065" imgH="31686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" y="840"/>
                          <a:ext cx="167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7" name="Object 5"/>
            <p:cNvGraphicFramePr>
              <a:graphicFrameLocks noChangeAspect="1"/>
            </p:cNvGraphicFramePr>
            <p:nvPr/>
          </p:nvGraphicFramePr>
          <p:xfrm>
            <a:off x="4177" y="600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95" name="Equation" r:id="rId4" imgW="254000" imgH="241300" progId="Equation.3">
                    <p:embed/>
                  </p:oleObj>
                </mc:Choice>
                <mc:Fallback>
                  <p:oleObj name="Equation" r:id="rId4" imgW="254000" imgH="241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7" y="600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1689100" y="1771650"/>
          <a:ext cx="55387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6" name="Equation" r:id="rId6" imgW="5537200" imgH="469900" progId="Equation.3">
                  <p:embed/>
                </p:oleObj>
              </mc:Choice>
              <mc:Fallback>
                <p:oleObj name="Equation" r:id="rId6" imgW="55372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771650"/>
                        <a:ext cx="55387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1695450" y="2381250"/>
          <a:ext cx="5092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7" name="Equation" r:id="rId8" imgW="5092700" imgH="469900" progId="Equation.3">
                  <p:embed/>
                </p:oleObj>
              </mc:Choice>
              <mc:Fallback>
                <p:oleObj name="Equation" r:id="rId8" imgW="50927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2381250"/>
                        <a:ext cx="5092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819150" y="3028950"/>
            <a:ext cx="89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证明</a:t>
            </a:r>
            <a:endParaRPr lang="zh-CN" altLang="en-US" sz="2800" b="1">
              <a:ea typeface="黑体" panose="02010609060101010101" pitchFamily="49" charset="-122"/>
            </a:endParaRPr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924050" y="31242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8" name="Equation" r:id="rId10" imgW="2019300" imgH="419100" progId="Equation.3">
                  <p:embed/>
                </p:oleObj>
              </mc:Choice>
              <mc:Fallback>
                <p:oleObj name="Equation" r:id="rId10" imgW="20193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3124200"/>
                        <a:ext cx="2019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990600" y="3733800"/>
          <a:ext cx="5105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9" name="Equation" r:id="rId12" imgW="5105400" imgH="406400" progId="Equation.3">
                  <p:embed/>
                </p:oleObj>
              </mc:Choice>
              <mc:Fallback>
                <p:oleObj name="Equation" r:id="rId12" imgW="5105400" imgH="40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5105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6172200" y="3657600"/>
          <a:ext cx="1993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0" name="Equation" r:id="rId14" imgW="1993900" imgH="393700" progId="Equation.3">
                  <p:embed/>
                </p:oleObj>
              </mc:Choice>
              <mc:Fallback>
                <p:oleObj name="Equation" r:id="rId14" imgW="19939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657600"/>
                        <a:ext cx="19939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72" name="Group 20"/>
          <p:cNvGrpSpPr/>
          <p:nvPr/>
        </p:nvGrpSpPr>
        <p:grpSpPr bwMode="auto">
          <a:xfrm>
            <a:off x="895350" y="4343400"/>
            <a:ext cx="5826125" cy="1858963"/>
            <a:chOff x="528" y="2544"/>
            <a:chExt cx="3670" cy="1171"/>
          </a:xfrm>
        </p:grpSpPr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528" y="2544"/>
              <a:ext cx="36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再继续施行上述步骤           次，就得</a:t>
              </a:r>
              <a:endParaRPr lang="zh-CN" altLang="en-US" sz="2800" b="1"/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1488" y="3427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23567" name="Object 15"/>
            <p:cNvGraphicFramePr>
              <a:graphicFrameLocks noChangeAspect="1"/>
            </p:cNvGraphicFramePr>
            <p:nvPr/>
          </p:nvGraphicFramePr>
          <p:xfrm>
            <a:off x="2688" y="2592"/>
            <a:ext cx="53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01" name="Equation" r:id="rId16" imgW="850265" imgH="317500" progId="Equation.3">
                    <p:embed/>
                  </p:oleObj>
                </mc:Choice>
                <mc:Fallback>
                  <p:oleObj name="Equation" r:id="rId16" imgW="850265" imgH="3175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592"/>
                          <a:ext cx="536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6762750" y="4343400"/>
          <a:ext cx="1701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2" name="Equation" r:id="rId18" imgW="1701800" imgH="393700" progId="Equation.3">
                  <p:embed/>
                </p:oleObj>
              </mc:Choice>
              <mc:Fallback>
                <p:oleObj name="Equation" r:id="rId18" imgW="1701800" imgH="393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4343400"/>
                        <a:ext cx="1701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990600" y="5029200"/>
          <a:ext cx="75707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3" name="Equation" r:id="rId20" imgW="7569200" imgH="977900" progId="Equation.3">
                  <p:embed/>
                </p:oleObj>
              </mc:Choice>
              <mc:Fallback>
                <p:oleObj name="Equation" r:id="rId20" imgW="7569200" imgH="977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29200"/>
                        <a:ext cx="75707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914400" y="1676400"/>
          <a:ext cx="2247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0" name="Equation" r:id="rId1" imgW="2247900" imgH="393700" progId="Equation.3">
                  <p:embed/>
                </p:oleObj>
              </mc:Choice>
              <mc:Fallback>
                <p:oleObj name="Equation" r:id="rId1" imgW="22479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22479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1752600" y="2438400"/>
          <a:ext cx="406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1" name="Equation" r:id="rId3" imgW="4064000" imgH="457200" progId="Equation.3">
                  <p:embed/>
                </p:oleObj>
              </mc:Choice>
              <mc:Fallback>
                <p:oleObj name="Equation" r:id="rId3" imgW="40640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38400"/>
                        <a:ext cx="406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1816100" y="3398838"/>
          <a:ext cx="2222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2" name="Equation" r:id="rId5" imgW="2222500" imgH="393700" progId="Equation.3">
                  <p:embed/>
                </p:oleObj>
              </mc:Choice>
              <mc:Fallback>
                <p:oleObj name="Equation" r:id="rId5" imgW="22225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3398838"/>
                        <a:ext cx="22225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1701800" y="914400"/>
          <a:ext cx="3175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3" name="Equation" r:id="rId7" imgW="3175000" imgH="431800" progId="Equation.3">
                  <p:embed/>
                </p:oleObj>
              </mc:Choice>
              <mc:Fallback>
                <p:oleObj name="Equation" r:id="rId7" imgW="31750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914400"/>
                        <a:ext cx="3175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942975" y="4171950"/>
          <a:ext cx="76485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4" name="Equation" r:id="rId9" imgW="7543800" imgH="977900" progId="Equation.3">
                  <p:embed/>
                </p:oleObj>
              </mc:Choice>
              <mc:Fallback>
                <p:oleObj name="Equation" r:id="rId9" imgW="7543800" imgH="977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4171950"/>
                        <a:ext cx="76485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二、基本性质</a:t>
            </a:r>
            <a:endParaRPr lang="zh-CN" altLang="en-US" smtClean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217988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在复数范围内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 </a:t>
            </a:r>
            <a:r>
              <a:rPr lang="zh-CN" altLang="en-US" smtClean="0"/>
              <a:t>有</a:t>
            </a:r>
            <a:r>
              <a:rPr kumimoji="1" lang="en-US" altLang="zh-CN" i="1" smtClean="0"/>
              <a:t>n </a:t>
            </a:r>
            <a:r>
              <a:rPr lang="zh-CN" altLang="en-US" smtClean="0"/>
              <a:t>个特征值（重根按重数计算）</a:t>
            </a:r>
            <a:r>
              <a:rPr kumimoji="1" lang="zh-CN" altLang="en-US" smtClean="0"/>
              <a:t>．</a:t>
            </a:r>
            <a:endParaRPr lang="zh-CN" altLang="en-US" smtClean="0"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设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 </a:t>
            </a:r>
            <a:r>
              <a:rPr lang="zh-CN" altLang="en-US" smtClean="0"/>
              <a:t>的特征值为 </a:t>
            </a:r>
            <a:r>
              <a:rPr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…, </a:t>
            </a:r>
            <a:r>
              <a:rPr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i="1" baseline="-25000" smtClean="0"/>
              <a:t>n</a:t>
            </a:r>
            <a:r>
              <a:rPr lang="zh-CN" altLang="en-US" smtClean="0"/>
              <a:t>，则</a:t>
            </a:r>
            <a:endParaRPr lang="zh-CN" altLang="en-US" i="1" smtClean="0"/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baseline="-25000" smtClean="0"/>
              <a:t>1 </a:t>
            </a:r>
            <a:r>
              <a:rPr lang="en-US" altLang="zh-CN" smtClean="0"/>
              <a:t>+ </a:t>
            </a:r>
            <a:r>
              <a:rPr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baseline="-25000" smtClean="0"/>
              <a:t>2 </a:t>
            </a:r>
            <a:r>
              <a:rPr lang="en-US" altLang="zh-CN" smtClean="0"/>
              <a:t>+ … + </a:t>
            </a:r>
            <a:r>
              <a:rPr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i="1" baseline="-25000" smtClean="0"/>
              <a:t>n</a:t>
            </a:r>
            <a:r>
              <a:rPr lang="en-US" altLang="zh-CN" i="1" smtClean="0"/>
              <a:t> = a</a:t>
            </a:r>
            <a:r>
              <a:rPr lang="en-US" altLang="zh-CN" baseline="-25000" smtClean="0"/>
              <a:t>11 </a:t>
            </a:r>
            <a:r>
              <a:rPr lang="en-US" altLang="zh-CN" smtClean="0"/>
              <a:t>+ 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22 </a:t>
            </a:r>
            <a:r>
              <a:rPr lang="en-US" altLang="zh-CN" smtClean="0"/>
              <a:t>+ … +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nn</a:t>
            </a:r>
            <a:r>
              <a:rPr lang="en-US" altLang="zh-CN" i="1" smtClean="0"/>
              <a:t> </a:t>
            </a:r>
            <a:endParaRPr lang="en-US" altLang="zh-CN" i="1" smtClean="0"/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baseline="-25000" smtClean="0"/>
              <a:t>1 </a:t>
            </a:r>
            <a:r>
              <a:rPr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baseline="-25000" smtClean="0"/>
              <a:t>2 </a:t>
            </a:r>
            <a:r>
              <a:rPr lang="en-US" altLang="zh-CN" smtClean="0"/>
              <a:t>… </a:t>
            </a:r>
            <a:r>
              <a:rPr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i="1" baseline="-25000" smtClean="0"/>
              <a:t>n</a:t>
            </a:r>
            <a:r>
              <a:rPr lang="en-US" altLang="zh-CN" i="1" smtClean="0"/>
              <a:t> = |A|</a:t>
            </a:r>
            <a:endParaRPr lang="en-US" altLang="zh-CN" i="1" smtClean="0"/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若 </a:t>
            </a:r>
            <a:r>
              <a:rPr lang="en-US" altLang="zh-CN" i="1" smtClean="0">
                <a:latin typeface="Symbol" panose="05050102010706020507" pitchFamily="18" charset="2"/>
              </a:rPr>
              <a:t>l </a:t>
            </a:r>
            <a:r>
              <a:rPr lang="zh-CN" altLang="en-US" smtClean="0">
                <a:latin typeface="楷体_GB2312" pitchFamily="49" charset="-122"/>
              </a:rPr>
              <a:t>是</a:t>
            </a:r>
            <a:r>
              <a:rPr lang="zh-CN" altLang="en-US" smtClean="0"/>
              <a:t> </a:t>
            </a:r>
            <a:r>
              <a:rPr lang="en-US" altLang="zh-CN" i="1" smtClean="0"/>
              <a:t>A </a:t>
            </a:r>
            <a:r>
              <a:rPr lang="zh-CN" altLang="en-US" smtClean="0"/>
              <a:t>的一个特征值，则齐次线性方程组的基础解系</a:t>
            </a:r>
            <a:endParaRPr lang="zh-CN" altLang="en-US" smtClean="0"/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mtClean="0"/>
              <a:t>	就是对应于特征值为 </a:t>
            </a:r>
            <a:r>
              <a:rPr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baseline="-25000" smtClean="0"/>
              <a:t>  </a:t>
            </a:r>
            <a:r>
              <a:rPr lang="zh-CN" altLang="en-US" smtClean="0"/>
              <a:t>的全体特征向量的最大无关组．</a:t>
            </a:r>
            <a:endParaRPr lang="zh-CN" altLang="en-US" smtClean="0"/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若 </a:t>
            </a:r>
            <a:r>
              <a:rPr lang="en-US" altLang="zh-CN" i="1" smtClean="0">
                <a:latin typeface="Symbol" panose="05050102010706020507" pitchFamily="18" charset="2"/>
              </a:rPr>
              <a:t>l </a:t>
            </a:r>
            <a:r>
              <a:rPr lang="zh-CN" altLang="en-US" smtClean="0">
                <a:latin typeface="楷体_GB2312" pitchFamily="49" charset="-122"/>
              </a:rPr>
              <a:t>是</a:t>
            </a:r>
            <a:r>
              <a:rPr lang="zh-CN" altLang="en-US" smtClean="0"/>
              <a:t> </a:t>
            </a:r>
            <a:r>
              <a:rPr lang="en-US" altLang="zh-CN" i="1" smtClean="0"/>
              <a:t>A </a:t>
            </a:r>
            <a:r>
              <a:rPr lang="zh-CN" altLang="en-US" smtClean="0"/>
              <a:t>的一个特征值，则</a:t>
            </a:r>
            <a:r>
              <a:rPr lang="zh-CN" altLang="en-US" smtClean="0">
                <a:latin typeface="Symbol" panose="05050102010706020507" pitchFamily="18" charset="2"/>
              </a:rPr>
              <a:t> </a:t>
            </a:r>
            <a:r>
              <a:rPr lang="en-US" altLang="zh-CN" i="1" smtClean="0">
                <a:latin typeface="Symbol" panose="05050102010706020507" pitchFamily="18" charset="2"/>
              </a:rPr>
              <a:t>j</a:t>
            </a:r>
            <a:r>
              <a:rPr lang="en-US" altLang="zh-CN" smtClean="0">
                <a:latin typeface="Symbol" panose="05050102010706020507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smtClean="0"/>
              <a:t>) = 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0</a:t>
            </a:r>
            <a:r>
              <a:rPr lang="en-US" altLang="zh-CN" smtClean="0"/>
              <a:t> + 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1 </a:t>
            </a:r>
            <a:r>
              <a:rPr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smtClean="0"/>
              <a:t> + … +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m </a:t>
            </a:r>
            <a:r>
              <a:rPr lang="en-US" altLang="zh-CN" i="1" smtClean="0">
                <a:latin typeface="Symbol" panose="05050102010706020507" pitchFamily="18" charset="2"/>
              </a:rPr>
              <a:t>l</a:t>
            </a:r>
            <a:r>
              <a:rPr lang="en-US" altLang="zh-CN" i="1" baseline="-25000" smtClean="0"/>
              <a:t> </a:t>
            </a:r>
            <a:r>
              <a:rPr lang="en-US" altLang="zh-CN" i="1" baseline="30000" smtClean="0"/>
              <a:t>m</a:t>
            </a:r>
            <a:endParaRPr lang="en-US" altLang="zh-CN" i="1" baseline="30000" smtClean="0"/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是矩阵多项式 </a:t>
            </a:r>
            <a:r>
              <a:rPr lang="en-US" altLang="zh-CN" i="1" smtClean="0">
                <a:latin typeface="Symbol" panose="05050102010706020507" pitchFamily="18" charset="2"/>
              </a:rPr>
              <a:t>j</a:t>
            </a:r>
            <a:r>
              <a:rPr lang="en-US" altLang="zh-CN" smtClean="0">
                <a:latin typeface="Symbol" panose="05050102010706020507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 = 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0</a:t>
            </a:r>
            <a:r>
              <a:rPr lang="en-US" altLang="zh-CN" smtClean="0"/>
              <a:t> + 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1 </a:t>
            </a:r>
            <a:r>
              <a:rPr lang="en-US" altLang="zh-CN" i="1" smtClean="0"/>
              <a:t>A</a:t>
            </a:r>
            <a:r>
              <a:rPr lang="en-US" altLang="zh-CN" smtClean="0"/>
              <a:t> + … +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m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 </a:t>
            </a:r>
            <a:r>
              <a:rPr lang="en-US" altLang="zh-CN" i="1" baseline="30000" smtClean="0"/>
              <a:t>m</a:t>
            </a:r>
            <a:r>
              <a:rPr lang="en-US" altLang="zh-CN" smtClean="0"/>
              <a:t> </a:t>
            </a:r>
            <a:r>
              <a:rPr lang="zh-CN" altLang="en-US" smtClean="0"/>
              <a:t>的特征值．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99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引言</a:t>
            </a:r>
            <a:endParaRPr lang="zh-CN" altLang="en-US" smtClean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00FF"/>
              </a:buClr>
            </a:pPr>
            <a:r>
              <a:rPr lang="zh-CN" altLang="en-US" smtClean="0"/>
              <a:t>纯量阵 </a:t>
            </a:r>
            <a:r>
              <a:rPr lang="en-US" altLang="zh-CN" i="1" smtClean="0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smtClean="0">
                <a:solidFill>
                  <a:srgbClr val="0000FF"/>
                </a:solidFill>
              </a:rPr>
              <a:t>E</a:t>
            </a:r>
            <a:r>
              <a:rPr lang="en-US" altLang="zh-CN" smtClean="0"/>
              <a:t> </a:t>
            </a:r>
            <a:r>
              <a:rPr lang="zh-CN" altLang="en-US" smtClean="0"/>
              <a:t>与任何同阶矩阵的乘法都满足交换律，即</a:t>
            </a:r>
            <a:endParaRPr lang="zh-CN" altLang="en-US" smtClean="0"/>
          </a:p>
          <a:p>
            <a:pPr algn="ctr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mtClean="0"/>
              <a:t>(</a:t>
            </a:r>
            <a:r>
              <a:rPr lang="en-US" altLang="zh-CN" i="1" smtClean="0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smtClean="0">
                <a:solidFill>
                  <a:srgbClr val="0000FF"/>
                </a:solidFill>
              </a:rPr>
              <a:t>E</a:t>
            </a:r>
            <a:r>
              <a:rPr lang="en-US" altLang="zh-CN" i="1" baseline="-25000" smtClean="0">
                <a:solidFill>
                  <a:srgbClr val="0000FF"/>
                </a:solidFill>
              </a:rPr>
              <a:t>n</a:t>
            </a:r>
            <a:r>
              <a:rPr lang="en-US" altLang="zh-CN" smtClean="0"/>
              <a:t>)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n</a:t>
            </a:r>
            <a:r>
              <a:rPr lang="en-US" altLang="zh-CN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smtClean="0">
                <a:solidFill>
                  <a:srgbClr val="0000FF"/>
                </a:solidFill>
              </a:rPr>
              <a:t>E</a:t>
            </a:r>
            <a:r>
              <a:rPr lang="en-US" altLang="zh-CN" i="1" baseline="-25000" smtClean="0">
                <a:solidFill>
                  <a:srgbClr val="0000FF"/>
                </a:solidFill>
              </a:rPr>
              <a:t>n</a:t>
            </a:r>
            <a:r>
              <a:rPr lang="en-US" altLang="zh-CN" smtClean="0"/>
              <a:t>) = </a:t>
            </a:r>
            <a:r>
              <a:rPr lang="en-US" altLang="zh-CN" i="1" smtClean="0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．</a:t>
            </a:r>
            <a:endParaRPr lang="zh-CN" altLang="en-US" smtClean="0"/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矩阵乘法一般不满足交换律，即</a:t>
            </a:r>
            <a:r>
              <a:rPr lang="en-US" altLang="zh-CN" i="1" smtClean="0"/>
              <a:t>AB</a:t>
            </a:r>
            <a:r>
              <a:rPr lang="zh-CN" altLang="en-US" i="1" smtClean="0"/>
              <a:t> </a:t>
            </a:r>
            <a:r>
              <a:rPr lang="en-US" altLang="en-US" smtClean="0"/>
              <a:t>≠</a:t>
            </a:r>
            <a:r>
              <a:rPr lang="zh-CN" altLang="en-US" smtClean="0"/>
              <a:t> </a:t>
            </a:r>
            <a:r>
              <a:rPr lang="en-US" altLang="zh-CN" i="1" smtClean="0"/>
              <a:t>BA</a:t>
            </a:r>
            <a:r>
              <a:rPr lang="en-US" altLang="zh-CN" smtClean="0"/>
              <a:t> </a:t>
            </a:r>
            <a:r>
              <a:rPr lang="zh-CN" altLang="en-US" smtClean="0"/>
              <a:t>．</a:t>
            </a:r>
            <a:endParaRPr lang="zh-CN" altLang="en-US" smtClean="0"/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数乘矩阵与矩阵乘法都是可交换的，即</a:t>
            </a:r>
            <a:endParaRPr lang="zh-CN" altLang="en-US" smtClean="0"/>
          </a:p>
          <a:p>
            <a:pPr algn="ctr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i="1" smtClean="0">
                <a:solidFill>
                  <a:srgbClr val="FF0000"/>
                </a:solidFill>
                <a:latin typeface="Symbol" panose="05050102010706020507" pitchFamily="18" charset="2"/>
              </a:rPr>
              <a:t>l </a:t>
            </a:r>
            <a:r>
              <a:rPr lang="en-US" altLang="zh-CN" smtClean="0"/>
              <a:t>(</a:t>
            </a:r>
            <a:r>
              <a:rPr lang="en-US" altLang="zh-CN" i="1" smtClean="0"/>
              <a:t>AB</a:t>
            </a:r>
            <a:r>
              <a:rPr lang="en-US" altLang="zh-CN" smtClean="0"/>
              <a:t>) = (</a:t>
            </a:r>
            <a:r>
              <a:rPr lang="en-US" altLang="zh-CN" i="1" smtClean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en-US" altLang="zh-CN" i="1" smtClean="0"/>
              <a:t>B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smtClean="0"/>
              <a:t>(</a:t>
            </a:r>
            <a:r>
              <a:rPr lang="en-US" altLang="zh-CN" i="1" smtClean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smtClean="0"/>
              <a:t>B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  <a:endParaRPr lang="zh-CN" altLang="en-US" smtClean="0"/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i="1" smtClean="0"/>
              <a:t>Ax</a:t>
            </a:r>
            <a:r>
              <a:rPr lang="en-US" altLang="zh-CN" smtClean="0"/>
              <a:t> = </a:t>
            </a:r>
            <a:r>
              <a:rPr lang="en-US" altLang="zh-CN" i="1" smtClean="0">
                <a:solidFill>
                  <a:srgbClr val="FF0000"/>
                </a:solidFill>
                <a:latin typeface="Symbol" panose="05050102010706020507" pitchFamily="18" charset="2"/>
              </a:rPr>
              <a:t>l </a:t>
            </a:r>
            <a:r>
              <a:rPr lang="en-US" altLang="zh-CN" i="1" smtClean="0"/>
              <a:t>x</a:t>
            </a:r>
            <a:r>
              <a:rPr lang="en-US" altLang="zh-CN" smtClean="0"/>
              <a:t> ?</a:t>
            </a:r>
            <a:endParaRPr lang="en-US" altLang="zh-CN" smtClean="0"/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i="1" smtClean="0"/>
              <a:t>	</a:t>
            </a:r>
            <a:endParaRPr lang="en-US" altLang="zh-CN" i="1" smtClean="0"/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endParaRPr lang="zh-CN" altLang="en-US" smtClean="0">
              <a:solidFill>
                <a:srgbClr val="0000FF"/>
              </a:solidFill>
            </a:endParaRPr>
          </a:p>
        </p:txBody>
      </p:sp>
      <p:graphicFrame>
        <p:nvGraphicFramePr>
          <p:cNvPr id="205828" name="Object 4"/>
          <p:cNvGraphicFramePr>
            <a:graphicFrameLocks noChangeAspect="1"/>
          </p:cNvGraphicFramePr>
          <p:nvPr/>
        </p:nvGraphicFramePr>
        <p:xfrm>
          <a:off x="1101725" y="4749800"/>
          <a:ext cx="5740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2" name="Equation" r:id="rId1" imgW="2870200" imgH="469900" progId="Equation.DSMT4">
                  <p:embed/>
                </p:oleObj>
              </mc:Choice>
              <mc:Fallback>
                <p:oleObj name="Equation" r:id="rId1" imgW="2870200" imgH="469900" progId="Equation.DSMT4">
                  <p:embed/>
                  <p:pic>
                    <p:nvPicPr>
                      <p:cNvPr id="0" name="图片 90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4749800"/>
                        <a:ext cx="5740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3879850" y="4797425"/>
            <a:ext cx="3097213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 smtClean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5207000" y="2060575"/>
            <a:ext cx="1150938" cy="504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 smtClean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1" grpId="0" animBg="1"/>
      <p:bldP spid="2058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6532" y="836712"/>
            <a:ext cx="9577064" cy="563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200" y="2555161"/>
            <a:ext cx="9469052" cy="14158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3" y="3887042"/>
            <a:ext cx="9115347" cy="1486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914400" y="1519238"/>
          <a:ext cx="7899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2" name="Equation" r:id="rId1" imgW="7899400" imgH="1562100" progId="Equation.3">
                  <p:embed/>
                </p:oleObj>
              </mc:Choice>
              <mc:Fallback>
                <p:oleObj name="Equation" r:id="rId1" imgW="7899400" imgH="1562100" progId="Equation.3">
                  <p:embed/>
                  <p:pic>
                    <p:nvPicPr>
                      <p:cNvPr id="0" name="图片 96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19238"/>
                        <a:ext cx="7899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二、特征值和特征向量的性质</a:t>
            </a:r>
            <a:endParaRPr lang="zh-CN" altLang="en-US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1134185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Picture 1" descr="C:\Users\john\AppData\Roaming\Tencent\Users\3969052\QQ\WinTemp\RichOle\~15T`Y_OX69(M(RF~~00YFP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888"/>
            <a:ext cx="9144000" cy="416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22" y="548680"/>
            <a:ext cx="7894637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-13860" y="4869160"/>
            <a:ext cx="9144000" cy="1988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914400" y="1519238"/>
          <a:ext cx="7899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5" name="Equation" r:id="rId1" imgW="7899400" imgH="1562100" progId="Equation.3">
                  <p:embed/>
                </p:oleObj>
              </mc:Choice>
              <mc:Fallback>
                <p:oleObj name="Equation" r:id="rId1" imgW="7899400" imgH="1562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19238"/>
                        <a:ext cx="7899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838200" y="2947988"/>
            <a:ext cx="893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证明</a:t>
            </a:r>
            <a:endParaRPr lang="zh-CN" altLang="en-US" sz="2800" b="1">
              <a:ea typeface="黑体" panose="02010609060101010101" pitchFamily="49" charset="-122"/>
            </a:endParaRPr>
          </a:p>
        </p:txBody>
      </p:sp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1905000" y="3081338"/>
          <a:ext cx="37973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6" name="Equation" r:id="rId3" imgW="3797300" imgH="444500" progId="Equation.3">
                  <p:embed/>
                </p:oleObj>
              </mc:Choice>
              <mc:Fallback>
                <p:oleObj name="Equation" r:id="rId3" imgW="37973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81338"/>
                        <a:ext cx="37973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247900" y="3500438"/>
          <a:ext cx="4191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7" name="Equation" r:id="rId5" imgW="4191000" imgH="431800" progId="Equation.3">
                  <p:embed/>
                </p:oleObj>
              </mc:Choice>
              <mc:Fallback>
                <p:oleObj name="Equation" r:id="rId5" imgW="41910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3500438"/>
                        <a:ext cx="41910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838200" y="397668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</a:t>
            </a:r>
            <a:endParaRPr lang="zh-CN" altLang="en-US" sz="2800" b="1"/>
          </a:p>
        </p:txBody>
      </p:sp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1828800" y="4027488"/>
          <a:ext cx="4699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8" name="Equation" r:id="rId7" imgW="4699000" imgH="431800" progId="Equation.3">
                  <p:embed/>
                </p:oleObj>
              </mc:Choice>
              <mc:Fallback>
                <p:oleObj name="Equation" r:id="rId7" imgW="46990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27488"/>
                        <a:ext cx="46990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6689725" y="3952875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即</a:t>
            </a:r>
            <a:endParaRPr lang="zh-CN" altLang="en-US" sz="2800" b="1"/>
          </a:p>
        </p:txBody>
      </p:sp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1803400" y="4572000"/>
          <a:ext cx="5207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9" name="Equation" r:id="rId9" imgW="5207000" imgH="431800" progId="Equation.3">
                  <p:embed/>
                </p:oleObj>
              </mc:Choice>
              <mc:Fallback>
                <p:oleObj name="Equation" r:id="rId9" imgW="5207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4572000"/>
                        <a:ext cx="5207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838200" y="5100638"/>
            <a:ext cx="1978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类推之，有</a:t>
            </a:r>
            <a:endParaRPr lang="zh-CN" altLang="en-US" sz="2800" b="1"/>
          </a:p>
        </p:txBody>
      </p:sp>
      <p:graphicFrame>
        <p:nvGraphicFramePr>
          <p:cNvPr id="65550" name="Object 14"/>
          <p:cNvGraphicFramePr>
            <a:graphicFrameLocks noChangeAspect="1"/>
          </p:cNvGraphicFramePr>
          <p:nvPr/>
        </p:nvGraphicFramePr>
        <p:xfrm>
          <a:off x="3028950" y="5143500"/>
          <a:ext cx="52451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0" name="Equation" r:id="rId11" imgW="5245100" imgH="482600" progId="Equation.3">
                  <p:embed/>
                </p:oleObj>
              </mc:Choice>
              <mc:Fallback>
                <p:oleObj name="Equation" r:id="rId11" imgW="5245100" imgH="482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5143500"/>
                        <a:ext cx="52451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15"/>
          <p:cNvGraphicFramePr>
            <a:graphicFrameLocks noChangeAspect="1"/>
          </p:cNvGraphicFramePr>
          <p:nvPr/>
        </p:nvGraphicFramePr>
        <p:xfrm>
          <a:off x="5905500" y="5691188"/>
          <a:ext cx="26289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1" name="Equation" r:id="rId13" imgW="2628900" imgH="406400" progId="Equation.3">
                  <p:embed/>
                </p:oleObj>
              </mc:Choice>
              <mc:Fallback>
                <p:oleObj name="Equation" r:id="rId13" imgW="2628900" imgH="406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5691188"/>
                        <a:ext cx="26289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二、特征值和特征向量的性质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utoUpdateAnimBg="0"/>
      <p:bldP spid="65545" grpId="0" autoUpdateAnimBg="0"/>
      <p:bldP spid="65547" grpId="0" autoUpdateAnimBg="0"/>
      <p:bldP spid="6554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838200" y="723900"/>
            <a:ext cx="520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把上列各式合写成矩阵形式，得</a:t>
            </a:r>
            <a:endParaRPr lang="zh-CN" altLang="en-US" sz="2800" b="1"/>
          </a:p>
        </p:txBody>
      </p:sp>
      <p:graphicFrame>
        <p:nvGraphicFramePr>
          <p:cNvPr id="48147" name="Object 19"/>
          <p:cNvGraphicFramePr>
            <a:graphicFrameLocks noChangeAspect="1"/>
          </p:cNvGraphicFramePr>
          <p:nvPr/>
        </p:nvGraphicFramePr>
        <p:xfrm>
          <a:off x="914400" y="1181100"/>
          <a:ext cx="6021388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5" name="Equation" r:id="rId1" imgW="6019800" imgH="2108200" progId="Equation.3">
                  <p:embed/>
                </p:oleObj>
              </mc:Choice>
              <mc:Fallback>
                <p:oleObj name="Equation" r:id="rId1" imgW="6019800" imgH="2108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81100"/>
                        <a:ext cx="6021388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/>
          <p:cNvGraphicFramePr>
            <a:graphicFrameLocks noChangeAspect="1"/>
          </p:cNvGraphicFramePr>
          <p:nvPr/>
        </p:nvGraphicFramePr>
        <p:xfrm>
          <a:off x="6896100" y="2038350"/>
          <a:ext cx="1727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6" name="Equation" r:id="rId3" imgW="1726565" imgH="406400" progId="Equation.3">
                  <p:embed/>
                </p:oleObj>
              </mc:Choice>
              <mc:Fallback>
                <p:oleObj name="Equation" r:id="rId3" imgW="1726565" imgH="406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2038350"/>
                        <a:ext cx="17272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21"/>
          <p:cNvGraphicFramePr>
            <a:graphicFrameLocks noChangeAspect="1"/>
          </p:cNvGraphicFramePr>
          <p:nvPr/>
        </p:nvGraphicFramePr>
        <p:xfrm>
          <a:off x="914400" y="3251200"/>
          <a:ext cx="7696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7" name="Equation" r:id="rId5" imgW="7632700" imgH="1511300" progId="Equation.3">
                  <p:embed/>
                </p:oleObj>
              </mc:Choice>
              <mc:Fallback>
                <p:oleObj name="Equation" r:id="rId5" imgW="7632700" imgH="1511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51200"/>
                        <a:ext cx="7696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2"/>
          <p:cNvGraphicFramePr>
            <a:graphicFrameLocks noChangeAspect="1"/>
          </p:cNvGraphicFramePr>
          <p:nvPr/>
        </p:nvGraphicFramePr>
        <p:xfrm>
          <a:off x="3009900" y="4343400"/>
          <a:ext cx="5486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8" name="Equation" r:id="rId7" imgW="5029200" imgH="431800" progId="Equation.3">
                  <p:embed/>
                </p:oleObj>
              </mc:Choice>
              <mc:Fallback>
                <p:oleObj name="Equation" r:id="rId7" imgW="5029200" imgH="431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4343400"/>
                        <a:ext cx="54864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23"/>
          <p:cNvGraphicFramePr>
            <a:graphicFrameLocks noChangeAspect="1"/>
          </p:cNvGraphicFramePr>
          <p:nvPr/>
        </p:nvGraphicFramePr>
        <p:xfrm>
          <a:off x="933450" y="4929188"/>
          <a:ext cx="327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9" name="Equation" r:id="rId9" imgW="3911600" imgH="469900" progId="Equation.3">
                  <p:embed/>
                </p:oleObj>
              </mc:Choice>
              <mc:Fallback>
                <p:oleObj name="Equation" r:id="rId9" imgW="3911600" imgH="469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4929188"/>
                        <a:ext cx="327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24"/>
          <p:cNvGraphicFramePr>
            <a:graphicFrameLocks noChangeAspect="1"/>
          </p:cNvGraphicFramePr>
          <p:nvPr/>
        </p:nvGraphicFramePr>
        <p:xfrm>
          <a:off x="4191000" y="4929188"/>
          <a:ext cx="129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0" name="Equation" r:id="rId11" imgW="1536700" imgH="469900" progId="Equation.3">
                  <p:embed/>
                </p:oleObj>
              </mc:Choice>
              <mc:Fallback>
                <p:oleObj name="Equation" r:id="rId11" imgW="1536700" imgH="469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929188"/>
                        <a:ext cx="1295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3" name="Object 25"/>
          <p:cNvGraphicFramePr>
            <a:graphicFrameLocks noChangeAspect="1"/>
          </p:cNvGraphicFramePr>
          <p:nvPr/>
        </p:nvGraphicFramePr>
        <p:xfrm>
          <a:off x="5467350" y="4929188"/>
          <a:ext cx="32004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1" name="Equation" r:id="rId13" imgW="3530600" imgH="482600" progId="Equation.3">
                  <p:embed/>
                </p:oleObj>
              </mc:Choice>
              <mc:Fallback>
                <p:oleObj name="Equation" r:id="rId13" imgW="3530600" imgH="482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4929188"/>
                        <a:ext cx="32004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4" name="Object 26"/>
          <p:cNvGraphicFramePr>
            <a:graphicFrameLocks noChangeAspect="1"/>
          </p:cNvGraphicFramePr>
          <p:nvPr/>
        </p:nvGraphicFramePr>
        <p:xfrm>
          <a:off x="914400" y="5576888"/>
          <a:ext cx="53609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2" name="Equation" r:id="rId15" imgW="5359400" imgH="444500" progId="Equation.3">
                  <p:embed/>
                </p:oleObj>
              </mc:Choice>
              <mc:Fallback>
                <p:oleObj name="Equation" r:id="rId15" imgW="5359400" imgH="4445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76888"/>
                        <a:ext cx="53609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838200" y="9906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注意</a:t>
            </a:r>
            <a:endParaRPr lang="zh-CN" altLang="en-US" sz="2800" b="1">
              <a:ea typeface="黑体" panose="02010609060101010101" pitchFamily="49" charset="-122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807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　　１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　属于不同特征值的特征向量是线性无关</a:t>
            </a:r>
            <a:endParaRPr lang="zh-CN" altLang="en-US" sz="2800" b="1" dirty="0"/>
          </a:p>
          <a:p>
            <a:r>
              <a:rPr lang="zh-CN" altLang="en-US" sz="2800" b="1" dirty="0"/>
              <a:t>的．</a:t>
            </a:r>
            <a:endParaRPr lang="zh-CN" altLang="en-US" sz="2800" b="1" dirty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838200" y="2667000"/>
            <a:ext cx="7807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　　２</a:t>
            </a:r>
            <a:r>
              <a:rPr lang="en-US" altLang="zh-CN" sz="2800" b="1"/>
              <a:t>.</a:t>
            </a:r>
            <a:r>
              <a:rPr lang="zh-CN" altLang="en-US" sz="2800" b="1"/>
              <a:t>　属于同一特征值的特征向量的非零线性</a:t>
            </a:r>
            <a:endParaRPr lang="zh-CN" altLang="en-US" sz="2800" b="1"/>
          </a:p>
          <a:p>
            <a:r>
              <a:rPr lang="zh-CN" altLang="en-US" sz="2800" b="1"/>
              <a:t>组合仍是属于这个特征值的特征向量．</a:t>
            </a:r>
            <a:endParaRPr lang="zh-CN" altLang="en-US" sz="2800" b="1"/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838200" y="3884613"/>
            <a:ext cx="780732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　　３</a:t>
            </a:r>
            <a:r>
              <a:rPr lang="en-US" altLang="zh-CN" sz="2800" b="1"/>
              <a:t>.</a:t>
            </a:r>
            <a:r>
              <a:rPr lang="zh-CN" altLang="en-US" sz="2800" b="1"/>
              <a:t>　矩阵的特征向量总是相对于矩阵的特征</a:t>
            </a:r>
            <a:endParaRPr lang="zh-CN" altLang="en-US" sz="2800" b="1"/>
          </a:p>
          <a:p>
            <a:r>
              <a:rPr lang="zh-CN" altLang="en-US" sz="2800" b="1"/>
              <a:t>值而言的，一个特征值具有的特征向量不唯一；</a:t>
            </a:r>
            <a:endParaRPr lang="zh-CN" altLang="en-US" sz="2800" b="1"/>
          </a:p>
          <a:p>
            <a:r>
              <a:rPr lang="zh-CN" altLang="en-US" sz="2800" b="1"/>
              <a:t>一个特征向量不能属于不同的特征值．</a:t>
            </a:r>
            <a:endParaRPr lang="zh-CN" altLang="en-US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utoUpdateAnimBg="0"/>
      <p:bldP spid="39940" grpId="0" autoUpdateAnimBg="0"/>
      <p:bldP spid="3995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990600" y="990600"/>
          <a:ext cx="73326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0" name="Equation" r:id="rId1" imgW="7391400" imgH="1003300" progId="Equation.3">
                  <p:embed/>
                </p:oleObj>
              </mc:Choice>
              <mc:Fallback>
                <p:oleObj name="Equation" r:id="rId1" imgW="7391400" imgH="1003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90600"/>
                        <a:ext cx="733266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438400" y="2286000"/>
          <a:ext cx="330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1" name="Equation" r:id="rId3" imgW="3302000" imgH="419100" progId="Equation.3">
                  <p:embed/>
                </p:oleObj>
              </mc:Choice>
              <mc:Fallback>
                <p:oleObj name="Equation" r:id="rId3" imgW="33020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0"/>
                        <a:ext cx="330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1676400" y="2895600"/>
          <a:ext cx="1905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2" name="Equation" r:id="rId5" imgW="1905000" imgH="419100" progId="Equation.3">
                  <p:embed/>
                </p:oleObj>
              </mc:Choice>
              <mc:Fallback>
                <p:oleObj name="Equation" r:id="rId5" imgW="19050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95600"/>
                        <a:ext cx="1905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1676400" y="3600450"/>
          <a:ext cx="256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3" name="Equation" r:id="rId7" imgW="2565400" imgH="419100" progId="Equation.3">
                  <p:embed/>
                </p:oleObj>
              </mc:Choice>
              <mc:Fallback>
                <p:oleObj name="Equation" r:id="rId7" imgW="25654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00450"/>
                        <a:ext cx="256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990600" y="4294188"/>
          <a:ext cx="23368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4" name="Equation" r:id="rId9" imgW="2336800" imgH="431800" progId="Equation.3">
                  <p:embed/>
                </p:oleObj>
              </mc:Choice>
              <mc:Fallback>
                <p:oleObj name="Equation" r:id="rId9" imgW="23368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94188"/>
                        <a:ext cx="23368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3505200" y="4302125"/>
          <a:ext cx="12065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5" name="Equation" r:id="rId11" imgW="1205865" imgH="406400" progId="Equation.3">
                  <p:embed/>
                </p:oleObj>
              </mc:Choice>
              <mc:Fallback>
                <p:oleObj name="Equation" r:id="rId11" imgW="1205865" imgH="40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02125"/>
                        <a:ext cx="12065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4914900" y="4283075"/>
          <a:ext cx="1981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6" name="Equation" r:id="rId13" imgW="1981200" imgH="431800" progId="Equation.3">
                  <p:embed/>
                </p:oleObj>
              </mc:Choice>
              <mc:Fallback>
                <p:oleObj name="Equation" r:id="rId13" imgW="19812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4283075"/>
                        <a:ext cx="1981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9" name="Group 13"/>
          <p:cNvGrpSpPr/>
          <p:nvPr/>
        </p:nvGrpSpPr>
        <p:grpSpPr bwMode="auto">
          <a:xfrm>
            <a:off x="838200" y="1538288"/>
            <a:ext cx="6259513" cy="519112"/>
            <a:chOff x="624" y="1248"/>
            <a:chExt cx="3943" cy="327"/>
          </a:xfrm>
        </p:grpSpPr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624" y="1248"/>
              <a:ext cx="39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en-US" altLang="zh-CN" sz="2800" b="1">
                  <a:solidFill>
                    <a:schemeClr val="bg2"/>
                  </a:solidFill>
                </a:rPr>
                <a:t>   </a:t>
              </a:r>
              <a:r>
                <a:rPr lang="zh-CN" altLang="en-US" sz="2800" b="1"/>
                <a:t>设</a:t>
              </a:r>
              <a:r>
                <a:rPr lang="en-US" altLang="zh-CN" sz="2800" b="1"/>
                <a:t>A</a:t>
              </a:r>
              <a:r>
                <a:rPr lang="zh-CN" altLang="en-US" sz="2800" b="1"/>
                <a:t>是    阶方阵，其特征多项式为</a:t>
              </a:r>
              <a:endParaRPr lang="zh-CN" altLang="en-US" sz="2800"/>
            </a:p>
          </p:txBody>
        </p:sp>
        <p:graphicFrame>
          <p:nvGraphicFramePr>
            <p:cNvPr id="24583" name="Object 7"/>
            <p:cNvGraphicFramePr>
              <a:graphicFrameLocks noChangeAspect="1"/>
            </p:cNvGraphicFramePr>
            <p:nvPr/>
          </p:nvGraphicFramePr>
          <p:xfrm>
            <a:off x="1834" y="1350"/>
            <a:ext cx="14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34" name="Equation" r:id="rId1" imgW="228600" imgH="241300" progId="Equation.3">
                    <p:embed/>
                  </p:oleObj>
                </mc:Choice>
                <mc:Fallback>
                  <p:oleObj name="Equation" r:id="rId1" imgW="228600" imgH="241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4" y="1350"/>
                          <a:ext cx="144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1497013" y="2109788"/>
          <a:ext cx="67325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5" name="Equation" r:id="rId3" imgW="6731000" imgH="482600" progId="Equation.3">
                  <p:embed/>
                </p:oleObj>
              </mc:Choice>
              <mc:Fallback>
                <p:oleObj name="Equation" r:id="rId3" imgW="67310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2109788"/>
                        <a:ext cx="673258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927100" y="2736850"/>
          <a:ext cx="30988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6" name="Equation" r:id="rId5" imgW="3098800" imgH="457200" progId="Equation.3">
                  <p:embed/>
                </p:oleObj>
              </mc:Choice>
              <mc:Fallback>
                <p:oleObj name="Equation" r:id="rId5" imgW="30988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736850"/>
                        <a:ext cx="30988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838200" y="340518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sz="2800">
              <a:ea typeface="黑体" panose="02010609060101010101" pitchFamily="49" charset="-122"/>
            </a:endParaRPr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1676400" y="3429000"/>
          <a:ext cx="27574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7" name="Equation" r:id="rId7" imgW="2755900" imgH="533400" progId="Equation.3">
                  <p:embed/>
                </p:oleObj>
              </mc:Choice>
              <mc:Fallback>
                <p:oleObj name="Equation" r:id="rId7" imgW="2755900" imgH="533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27574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2781300" y="5462588"/>
          <a:ext cx="42672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8" name="Equation" r:id="rId9" imgW="4267200" imgH="482600" progId="Equation.3">
                  <p:embed/>
                </p:oleObj>
              </mc:Choice>
              <mc:Fallback>
                <p:oleObj name="Equation" r:id="rId9" imgW="4267200" imgH="482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5462588"/>
                        <a:ext cx="42672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1" name="Object 25"/>
          <p:cNvGraphicFramePr>
            <a:graphicFrameLocks noChangeAspect="1"/>
          </p:cNvGraphicFramePr>
          <p:nvPr/>
        </p:nvGraphicFramePr>
        <p:xfrm>
          <a:off x="2781300" y="4038600"/>
          <a:ext cx="19573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9" name="Equation" r:id="rId11" imgW="1955800" imgH="596900" progId="Equation.3">
                  <p:embed/>
                </p:oleObj>
              </mc:Choice>
              <mc:Fallback>
                <p:oleObj name="Equation" r:id="rId11" imgW="1955800" imgH="596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4038600"/>
                        <a:ext cx="19573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2" name="Object 26"/>
          <p:cNvGraphicFramePr>
            <a:graphicFrameLocks noChangeAspect="1"/>
          </p:cNvGraphicFramePr>
          <p:nvPr/>
        </p:nvGraphicFramePr>
        <p:xfrm>
          <a:off x="2781300" y="4876800"/>
          <a:ext cx="15128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0" name="Equation" r:id="rId13" imgW="1511300" imgH="444500" progId="Equation.3">
                  <p:embed/>
                </p:oleObj>
              </mc:Choice>
              <mc:Fallback>
                <p:oleObj name="Equation" r:id="rId13" imgW="1511300" imgH="4445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4876800"/>
                        <a:ext cx="15128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三、特征值与特征向量的求法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597025" y="1600200"/>
            <a:ext cx="5565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求矩阵特征值与特征向量的步骤：</a:t>
            </a:r>
            <a:endParaRPr lang="zh-CN" altLang="en-US" sz="2800" b="1">
              <a:ea typeface="黑体" panose="02010609060101010101" pitchFamily="49" charset="-122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1771650" y="2374900"/>
          <a:ext cx="552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Equation" r:id="rId1" imgW="5524500" imgH="444500" progId="Equation.3">
                  <p:embed/>
                </p:oleObj>
              </mc:Choice>
              <mc:Fallback>
                <p:oleObj name="Equation" r:id="rId1" imgW="55245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374900"/>
                        <a:ext cx="552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950913" y="3124200"/>
          <a:ext cx="7735887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Equation" r:id="rId3" imgW="7734300" imgH="1003300" progId="Equation.3">
                  <p:embed/>
                </p:oleObj>
              </mc:Choice>
              <mc:Fallback>
                <p:oleObj name="Equation" r:id="rId3" imgW="7734300" imgH="1003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3124200"/>
                        <a:ext cx="7735887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893763" y="4337050"/>
          <a:ext cx="5740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6" name="Equation" r:id="rId5" imgW="5740400" imgH="1562100" progId="Equation.3">
                  <p:embed/>
                </p:oleObj>
              </mc:Choice>
              <mc:Fallback>
                <p:oleObj name="Equation" r:id="rId5" imgW="5740400" imgH="156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4337050"/>
                        <a:ext cx="5740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四、小结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484313" y="2190750"/>
          <a:ext cx="65166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5" name="Equation" r:id="rId1" imgW="6515100" imgH="1003300" progId="Equation.3">
                  <p:embed/>
                </p:oleObj>
              </mc:Choice>
              <mc:Fallback>
                <p:oleObj name="Equation" r:id="rId1" imgW="6515100" imgH="1003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2190750"/>
                        <a:ext cx="6516687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4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一、特征值与特征向量的概念</a:t>
            </a:r>
            <a:endParaRPr lang="zh-CN" altLang="en-US"/>
          </a:p>
        </p:txBody>
      </p:sp>
      <p:graphicFrame>
        <p:nvGraphicFramePr>
          <p:cNvPr id="16415" name="Object 31"/>
          <p:cNvGraphicFramePr>
            <a:graphicFrameLocks noChangeAspect="1"/>
          </p:cNvGraphicFramePr>
          <p:nvPr/>
        </p:nvGraphicFramePr>
        <p:xfrm>
          <a:off x="927100" y="1727696"/>
          <a:ext cx="76708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Equation" r:id="rId1" imgW="7670800" imgH="2565400" progId="Equation.3">
                  <p:embed/>
                </p:oleObj>
              </mc:Choice>
              <mc:Fallback>
                <p:oleObj name="Equation" r:id="rId1" imgW="7670800" imgH="2565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727696"/>
                        <a:ext cx="7670800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4221088"/>
            <a:ext cx="8686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 sz="2400" kern="0" dirty="0" smtClean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sz="2400" kern="0" dirty="0" smtClean="0">
                <a:solidFill>
                  <a:srgbClr val="0000FF"/>
                </a:solidFill>
              </a:rPr>
              <a:t>例：</a:t>
            </a:r>
            <a:endParaRPr kumimoji="1" lang="zh-CN" altLang="en-US" sz="2400" kern="0" dirty="0" smtClean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 sz="2400" kern="0" dirty="0" smtClean="0">
              <a:solidFill>
                <a:srgbClr val="0000FF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kumimoji="1" lang="zh-CN" altLang="en-US" sz="2400" kern="0" dirty="0" smtClean="0"/>
              <a:t>则 </a:t>
            </a:r>
            <a:r>
              <a:rPr kumimoji="0" lang="en-US" altLang="zh-CN" sz="2400" i="1" kern="0" dirty="0" smtClean="0">
                <a:latin typeface="Symbol" panose="05050102010706020507" pitchFamily="18" charset="2"/>
              </a:rPr>
              <a:t>l</a:t>
            </a:r>
            <a:r>
              <a:rPr kumimoji="1" lang="en-US" altLang="zh-CN" sz="2400" kern="0" dirty="0" smtClean="0"/>
              <a:t> = 1 </a:t>
            </a:r>
            <a:r>
              <a:rPr kumimoji="1" lang="zh-CN" altLang="en-US" sz="2400" kern="0" dirty="0" smtClean="0"/>
              <a:t>为                的特征值，       为对应于</a:t>
            </a:r>
            <a:r>
              <a:rPr kumimoji="0" lang="en-US" altLang="zh-CN" sz="2400" i="1" kern="0" dirty="0" smtClean="0">
                <a:latin typeface="Symbol" panose="05050102010706020507" pitchFamily="18" charset="2"/>
              </a:rPr>
              <a:t>l</a:t>
            </a:r>
            <a:r>
              <a:rPr kumimoji="1" lang="en-US" altLang="zh-CN" sz="2400" kern="0" dirty="0" smtClean="0"/>
              <a:t> = 1 </a:t>
            </a:r>
            <a:r>
              <a:rPr kumimoji="1" lang="zh-CN" altLang="en-US" sz="2400" kern="0" dirty="0" smtClean="0"/>
              <a:t>的特征向量</a:t>
            </a:r>
            <a:r>
              <a:rPr kumimoji="1" lang="en-US" altLang="zh-CN" sz="2400" kern="0" dirty="0" smtClean="0">
                <a:latin typeface="楷体_GB2312" pitchFamily="49" charset="-122"/>
              </a:rPr>
              <a:t>.</a:t>
            </a:r>
            <a:endParaRPr kumimoji="1" lang="en-US" altLang="zh-CN" sz="2400" kern="0" dirty="0" smtClean="0">
              <a:latin typeface="楷体_GB2312" pitchFamily="49" charset="-122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187624" y="4558965"/>
          <a:ext cx="2743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3" imgW="1371600" imgH="469900" progId="Equation.DSMT4">
                  <p:embed/>
                </p:oleObj>
              </mc:Choice>
              <mc:Fallback>
                <p:oleObj name="Equation" r:id="rId3" imgW="1371600" imgH="469900" progId="Equation.DSMT4">
                  <p:embed/>
                  <p:pic>
                    <p:nvPicPr>
                      <p:cNvPr id="0" name="图片 164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558965"/>
                        <a:ext cx="2743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123728" y="5661248"/>
          <a:ext cx="1168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5" imgW="584200" imgH="469900" progId="Equation.DSMT4">
                  <p:embed/>
                </p:oleObj>
              </mc:Choice>
              <mc:Fallback>
                <p:oleObj name="Equation" r:id="rId5" imgW="584200" imgH="469900" progId="Equation.DSMT4">
                  <p:embed/>
                  <p:pic>
                    <p:nvPicPr>
                      <p:cNvPr id="0" name="图片 16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661248"/>
                        <a:ext cx="1168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4803167" y="5661248"/>
          <a:ext cx="558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7" imgW="279400" imgH="469900" progId="Equation.DSMT4">
                  <p:embed/>
                </p:oleObj>
              </mc:Choice>
              <mc:Fallback>
                <p:oleObj name="Equation" r:id="rId7" imgW="279400" imgH="469900" progId="Equation.DSMT4">
                  <p:embed/>
                  <p:pic>
                    <p:nvPicPr>
                      <p:cNvPr id="0" name="图片 16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167" y="5661248"/>
                        <a:ext cx="558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710906" y="5373216"/>
            <a:ext cx="4433094" cy="144016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思考题解答</a:t>
            </a:r>
            <a:endParaRPr lang="zh-CN" altLang="en-US"/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990600" y="1809750"/>
          <a:ext cx="735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8" name="Equation" r:id="rId1" imgW="7353300" imgH="431800" progId="Equation.3">
                  <p:embed/>
                </p:oleObj>
              </mc:Choice>
              <mc:Fallback>
                <p:oleObj name="Equation" r:id="rId1" imgW="73533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09750"/>
                        <a:ext cx="7353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990600" y="2266950"/>
          <a:ext cx="332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9" name="Equation" r:id="rId3" imgW="3327400" imgH="419100" progId="Equation.3">
                  <p:embed/>
                </p:oleObj>
              </mc:Choice>
              <mc:Fallback>
                <p:oleObj name="Equation" r:id="rId3" imgW="33274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66950"/>
                        <a:ext cx="3327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939800" y="2057400"/>
          <a:ext cx="74041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0" name="Equation" r:id="rId5" imgW="7404100" imgH="1333500" progId="Equation.3">
                  <p:embed/>
                </p:oleObj>
              </mc:Choice>
              <mc:Fallback>
                <p:oleObj name="Equation" r:id="rId5" imgW="7404100" imgH="1333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057400"/>
                        <a:ext cx="74041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1098550" y="2990850"/>
          <a:ext cx="7226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1" name="Equation" r:id="rId7" imgW="7226300" imgH="457200" progId="Equation.3">
                  <p:embed/>
                </p:oleObj>
              </mc:Choice>
              <mc:Fallback>
                <p:oleObj name="Equation" r:id="rId7" imgW="72263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2990850"/>
                        <a:ext cx="7226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971550" y="3409950"/>
          <a:ext cx="7454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2" name="Equation" r:id="rId9" imgW="7454900" imgH="1003300" progId="Equation.3">
                  <p:embed/>
                </p:oleObj>
              </mc:Choice>
              <mc:Fallback>
                <p:oleObj name="Equation" r:id="rId9" imgW="7454900" imgH="1003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09950"/>
                        <a:ext cx="7454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2209800" y="3810000"/>
          <a:ext cx="370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3" name="Equation" r:id="rId11" imgW="3708400" imgH="838200" progId="Equation.3">
                  <p:embed/>
                </p:oleObj>
              </mc:Choice>
              <mc:Fallback>
                <p:oleObj name="Equation" r:id="rId11" imgW="3708400" imgH="838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10000"/>
                        <a:ext cx="3708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885" y="836295"/>
            <a:ext cx="4799965" cy="13131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95" y="2420620"/>
            <a:ext cx="6677025" cy="571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40" y="3500755"/>
            <a:ext cx="4977130" cy="3702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40" y="5372735"/>
            <a:ext cx="5878195" cy="40767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800100" y="1757759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1716088" y="1862534"/>
          <a:ext cx="67849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8" name="Equation" r:id="rId1" imgW="7048500" imgH="444500" progId="Equation.3">
                  <p:embed/>
                </p:oleObj>
              </mc:Choice>
              <mc:Fallback>
                <p:oleObj name="Equation" r:id="rId1" imgW="7048500" imgH="444500" progId="Equation.3">
                  <p:embed/>
                  <p:pic>
                    <p:nvPicPr>
                      <p:cNvPr id="0" name="图片 91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1862534"/>
                        <a:ext cx="678497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987425" y="2425948"/>
          <a:ext cx="7756525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9" name="Equation" r:id="rId3" imgW="7874000" imgH="1524000" progId="Equation.3">
                  <p:embed/>
                </p:oleObj>
              </mc:Choice>
              <mc:Fallback>
                <p:oleObj name="Equation" r:id="rId3" imgW="7874000" imgH="1524000" progId="Equation.3">
                  <p:embed/>
                  <p:pic>
                    <p:nvPicPr>
                      <p:cNvPr id="0" name="图片 91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2425948"/>
                        <a:ext cx="7756525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一、特征值与特征向量的概念</a:t>
            </a:r>
            <a:endParaRPr lang="zh-CN" alt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105147" y="3720213"/>
            <a:ext cx="7211269" cy="264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	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A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x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 =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panose="05050102010706020507" pitchFamily="18" charset="2"/>
                <a:ea typeface="楷体_GB2312"/>
                <a:cs typeface="+mn-cs"/>
              </a:rPr>
              <a:t>l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anose="05050102010706020507" pitchFamily="18" charset="2"/>
                <a:ea typeface="楷体_GB2312"/>
                <a:cs typeface="+mn-cs"/>
              </a:rPr>
              <a:t>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x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 = </a:t>
            </a:r>
            <a:r>
              <a:rPr kumimoji="0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panose="05050102010706020507" pitchFamily="18" charset="2"/>
                <a:ea typeface="楷体_GB2312"/>
                <a:cs typeface="+mn-cs"/>
              </a:rPr>
              <a:t>l</a:t>
            </a:r>
            <a:r>
              <a:rPr kumimoji="0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E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anose="05050102010706020507" pitchFamily="18" charset="2"/>
                <a:ea typeface="楷体_GB2312"/>
                <a:cs typeface="+mn-cs"/>
              </a:rPr>
              <a:t>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x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 </a:t>
            </a:r>
            <a:endParaRPr kumimoji="1" lang="en-US" altLang="zh-CN" sz="2400" b="1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	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非零向量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x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满足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(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−</a:t>
            </a:r>
            <a:r>
              <a:rPr kumimoji="0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panose="05050102010706020507" pitchFamily="18" charset="2"/>
                <a:ea typeface="楷体_GB2312"/>
                <a:cs typeface="+mn-cs"/>
              </a:rPr>
              <a:t>l</a:t>
            </a:r>
            <a:r>
              <a:rPr kumimoji="0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)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x =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（零向量）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	齐次线性方程组有非零解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	系数行列式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|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−</a:t>
            </a:r>
            <a:r>
              <a:rPr kumimoji="0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panose="05050102010706020507" pitchFamily="18" charset="2"/>
                <a:ea typeface="楷体_GB2312"/>
                <a:cs typeface="+mn-cs"/>
              </a:rPr>
              <a:t>l</a:t>
            </a:r>
            <a:r>
              <a:rPr kumimoji="0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E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 |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/>
                <a:cs typeface="+mn-cs"/>
              </a:rPr>
              <a:t> = 0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/>
              <a:cs typeface="+mn-cs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971797" y="5343252"/>
            <a:ext cx="366013" cy="4318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/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971797" y="5890940"/>
            <a:ext cx="366013" cy="4318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971797" y="4797152"/>
            <a:ext cx="366013" cy="4318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9" grpId="0" autoUpdateAnimBg="0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538163" y="476250"/>
            <a:ext cx="7058025" cy="266541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b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mtClean="0">
                <a:solidFill>
                  <a:srgbClr val="0000FF"/>
                </a:solidFill>
              </a:rPr>
              <a:t>特征方程</a:t>
            </a:r>
            <a:endParaRPr kumimoji="0" lang="zh-CN" altLang="en-US" smtClean="0">
              <a:solidFill>
                <a:srgbClr val="0000FF"/>
              </a:solidFill>
            </a:endParaRP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1189038" y="692150"/>
            <a:ext cx="5757862" cy="2232025"/>
          </a:xfrm>
          <a:prstGeom prst="rect">
            <a:avLst/>
          </a:prstGeom>
          <a:solidFill>
            <a:schemeClr val="folHlink"/>
          </a:solidFill>
          <a:ln w="28575">
            <a:solidFill>
              <a:srgbClr val="FF0000"/>
            </a:solidFill>
            <a:miter lim="800000"/>
          </a:ln>
        </p:spPr>
        <p:txBody>
          <a:bodyPr vert="eaVert" anchor="b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mtClean="0">
                <a:solidFill>
                  <a:srgbClr val="FF0000"/>
                </a:solidFill>
              </a:rPr>
              <a:t>特征多项式</a:t>
            </a:r>
            <a:endParaRPr kumimoji="0" lang="zh-CN" altLang="en-US" smtClean="0">
              <a:solidFill>
                <a:srgbClr val="FF0000"/>
              </a:solidFill>
            </a:endParaRP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429000"/>
            <a:ext cx="8229600" cy="968375"/>
          </a:xfrm>
          <a:noFill/>
        </p:spPr>
        <p:txBody>
          <a:bodyPr>
            <a:spAutoFit/>
          </a:bodyPr>
          <a:lstStyle/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</a:pPr>
            <a:r>
              <a:rPr kumimoji="1" lang="zh-CN" altLang="en-US" dirty="0" smtClean="0"/>
              <a:t>特征方程 		</a:t>
            </a:r>
            <a:r>
              <a:rPr kumimoji="1" lang="en-US" altLang="zh-CN" dirty="0" smtClean="0"/>
              <a:t>| 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−</a:t>
            </a:r>
            <a:r>
              <a:rPr lang="en-US" altLang="zh-CN" i="1" dirty="0" err="1" smtClean="0">
                <a:latin typeface="Symbol" panose="05050102010706020507" pitchFamily="18" charset="2"/>
              </a:rPr>
              <a:t>l</a:t>
            </a:r>
            <a:r>
              <a:rPr lang="en-US" altLang="zh-CN" i="1" dirty="0" err="1" smtClean="0"/>
              <a:t>E</a:t>
            </a:r>
            <a:r>
              <a:rPr kumimoji="1" lang="en-US" altLang="zh-CN" dirty="0" smtClean="0"/>
              <a:t> | = 0</a:t>
            </a:r>
            <a:endParaRPr kumimoji="1" lang="en-US" altLang="zh-CN" dirty="0" smtClean="0"/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dirty="0" smtClean="0"/>
              <a:t>特征多项式	</a:t>
            </a:r>
            <a:r>
              <a:rPr kumimoji="1" lang="en-US" altLang="zh-CN" dirty="0" smtClean="0"/>
              <a:t>| 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−</a:t>
            </a:r>
            <a:r>
              <a:rPr lang="en-US" altLang="zh-CN" i="1" dirty="0" err="1" smtClean="0">
                <a:latin typeface="Symbol" panose="05050102010706020507" pitchFamily="18" charset="2"/>
              </a:rPr>
              <a:t>l</a:t>
            </a:r>
            <a:r>
              <a:rPr lang="en-US" altLang="zh-CN" i="1" dirty="0" err="1" smtClean="0"/>
              <a:t>E</a:t>
            </a:r>
            <a:r>
              <a:rPr kumimoji="1" lang="en-US" altLang="zh-CN" dirty="0" smtClean="0"/>
              <a:t> |</a:t>
            </a:r>
            <a:endParaRPr kumimoji="1" lang="en-US" altLang="zh-CN" dirty="0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663700" y="836613"/>
          <a:ext cx="58166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1" name="Equation" r:id="rId1" imgW="2908300" imgH="939800" progId="Equation.DSMT4">
                  <p:embed/>
                </p:oleObj>
              </mc:Choice>
              <mc:Fallback>
                <p:oleObj name="Equation" r:id="rId1" imgW="2908300" imgH="939800" progId="Equation.DSMT4">
                  <p:embed/>
                  <p:pic>
                    <p:nvPicPr>
                      <p:cNvPr id="0" name="图片 92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836613"/>
                        <a:ext cx="58166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5"/>
          <p:cNvGrpSpPr/>
          <p:nvPr/>
        </p:nvGrpSpPr>
        <p:grpSpPr bwMode="auto">
          <a:xfrm>
            <a:off x="395536" y="4684712"/>
            <a:ext cx="7632700" cy="1022350"/>
            <a:chOff x="572" y="2920"/>
            <a:chExt cx="4808" cy="644"/>
          </a:xfrm>
          <a:solidFill>
            <a:srgbClr val="FFC000"/>
          </a:solidFill>
        </p:grpSpPr>
        <p:graphicFrame>
          <p:nvGraphicFramePr>
            <p:cNvPr id="7" name="Object 20"/>
            <p:cNvGraphicFramePr>
              <a:graphicFrameLocks noChangeAspect="1"/>
            </p:cNvGraphicFramePr>
            <p:nvPr/>
          </p:nvGraphicFramePr>
          <p:xfrm>
            <a:off x="2904" y="2928"/>
            <a:ext cx="198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2" name="Equation" r:id="rId3" imgW="3149600" imgH="406400" progId="Equation.3">
                    <p:embed/>
                  </p:oleObj>
                </mc:Choice>
                <mc:Fallback>
                  <p:oleObj name="Equation" r:id="rId3" imgW="3149600" imgH="406400" progId="Equation.3">
                    <p:embed/>
                    <p:pic>
                      <p:nvPicPr>
                        <p:cNvPr id="0" name="图片 92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2928"/>
                          <a:ext cx="198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8"/>
            <p:cNvGraphicFramePr>
              <a:graphicFrameLocks noChangeAspect="1"/>
            </p:cNvGraphicFramePr>
            <p:nvPr/>
          </p:nvGraphicFramePr>
          <p:xfrm>
            <a:off x="1008" y="2932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3" name="Equation" r:id="rId5" imgW="381000" imgH="355600" progId="Equation.3">
                    <p:embed/>
                  </p:oleObj>
                </mc:Choice>
                <mc:Fallback>
                  <p:oleObj name="Equation" r:id="rId5" imgW="381000" imgH="355600" progId="Equation.3">
                    <p:embed/>
                    <p:pic>
                      <p:nvPicPr>
                        <p:cNvPr id="0" name="图片 92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932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1"/>
            <p:cNvGraphicFramePr>
              <a:graphicFrameLocks noChangeAspect="1"/>
            </p:cNvGraphicFramePr>
            <p:nvPr/>
          </p:nvGraphicFramePr>
          <p:xfrm>
            <a:off x="1376" y="2931"/>
            <a:ext cx="14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4" name="Equation" r:id="rId7" imgW="3035300" imgH="596900" progId="Equation.3">
                    <p:embed/>
                  </p:oleObj>
                </mc:Choice>
                <mc:Fallback>
                  <p:oleObj name="Equation" r:id="rId7" imgW="3035300" imgH="596900" progId="Equation.3">
                    <p:embed/>
                    <p:pic>
                      <p:nvPicPr>
                        <p:cNvPr id="0" name="图片 92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2931"/>
                          <a:ext cx="14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2"/>
            <p:cNvGraphicFramePr>
              <a:graphicFrameLocks noChangeAspect="1"/>
            </p:cNvGraphicFramePr>
            <p:nvPr/>
          </p:nvGraphicFramePr>
          <p:xfrm>
            <a:off x="4908" y="2920"/>
            <a:ext cx="4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5" name="Equation" r:id="rId9" imgW="748665" imgH="393700" progId="Equation.3">
                    <p:embed/>
                  </p:oleObj>
                </mc:Choice>
                <mc:Fallback>
                  <p:oleObj name="Equation" r:id="rId9" imgW="748665" imgH="393700" progId="Equation.3">
                    <p:embed/>
                    <p:pic>
                      <p:nvPicPr>
                        <p:cNvPr id="0" name="图片 92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8" y="2920"/>
                          <a:ext cx="47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3"/>
            <p:cNvGraphicFramePr>
              <a:graphicFrameLocks noChangeAspect="1"/>
            </p:cNvGraphicFramePr>
            <p:nvPr/>
          </p:nvGraphicFramePr>
          <p:xfrm>
            <a:off x="572" y="3320"/>
            <a:ext cx="23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6" name="Equation" r:id="rId11" imgW="3784600" imgH="381000" progId="Equation.3">
                    <p:embed/>
                  </p:oleObj>
                </mc:Choice>
                <mc:Fallback>
                  <p:oleObj name="Equation" r:id="rId11" imgW="3784600" imgH="381000" progId="Equation.3">
                    <p:embed/>
                    <p:pic>
                      <p:nvPicPr>
                        <p:cNvPr id="0" name="图片 92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" y="3320"/>
                          <a:ext cx="23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4"/>
            <p:cNvGraphicFramePr>
              <a:graphicFrameLocks noChangeAspect="1"/>
            </p:cNvGraphicFramePr>
            <p:nvPr/>
          </p:nvGraphicFramePr>
          <p:xfrm>
            <a:off x="1668" y="3316"/>
            <a:ext cx="11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7" name="Equation" r:id="rId13" imgW="2438400" imgH="520700" progId="Equation.3">
                    <p:embed/>
                  </p:oleObj>
                </mc:Choice>
                <mc:Fallback>
                  <p:oleObj name="Equation" r:id="rId13" imgW="2438400" imgH="520700" progId="Equation.3">
                    <p:embed/>
                    <p:pic>
                      <p:nvPicPr>
                        <p:cNvPr id="0" name="图片 92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8" y="3316"/>
                          <a:ext cx="11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34"/>
          <p:cNvGrpSpPr/>
          <p:nvPr/>
        </p:nvGrpSpPr>
        <p:grpSpPr bwMode="auto">
          <a:xfrm>
            <a:off x="611560" y="4772248"/>
            <a:ext cx="7221538" cy="889000"/>
            <a:chOff x="632" y="2240"/>
            <a:chExt cx="4549" cy="560"/>
          </a:xfrm>
        </p:grpSpPr>
        <p:pic>
          <p:nvPicPr>
            <p:cNvPr id="14" name="图片 13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" y="2256"/>
              <a:ext cx="308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" name="图片 1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0" y="2240"/>
              <a:ext cx="1081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" name="图片 15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" y="2544"/>
              <a:ext cx="165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7" name="图片 16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0" y="2552"/>
              <a:ext cx="92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99"/>
                            </p:stCondLst>
                            <p:childTnLst>
                              <p:par>
                                <p:cTn id="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99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0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6" grpId="0" animBg="1"/>
      <p:bldP spid="2068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981200" y="838200"/>
          <a:ext cx="213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7" name="Equation" r:id="rId1" imgW="2133600" imgH="444500" progId="Equation.3">
                  <p:embed/>
                </p:oleObj>
              </mc:Choice>
              <mc:Fallback>
                <p:oleObj name="Equation" r:id="rId1" imgW="21336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838200"/>
                        <a:ext cx="213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1524000" y="2190750"/>
          <a:ext cx="41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8" name="Equation" r:id="rId3" imgW="558800" imgH="317500" progId="Equation.3">
                  <p:embed/>
                </p:oleObj>
              </mc:Choice>
              <mc:Fallback>
                <p:oleObj name="Equation" r:id="rId3" imgW="558800" imgH="317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90750"/>
                        <a:ext cx="419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2057400" y="1295400"/>
          <a:ext cx="5105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9" name="Equation" r:id="rId5" imgW="5105400" imgH="2057400" progId="Equation.3">
                  <p:embed/>
                </p:oleObj>
              </mc:Choice>
              <mc:Fallback>
                <p:oleObj name="Equation" r:id="rId5" imgW="5105400" imgH="2057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95400"/>
                        <a:ext cx="51054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42" name="Group 34"/>
          <p:cNvGrpSpPr/>
          <p:nvPr/>
        </p:nvGrpSpPr>
        <p:grpSpPr bwMode="auto">
          <a:xfrm>
            <a:off x="899592" y="3556000"/>
            <a:ext cx="7529140" cy="889000"/>
            <a:chOff x="632" y="2240"/>
            <a:chExt cx="4549" cy="560"/>
          </a:xfrm>
        </p:grpSpPr>
        <p:graphicFrame>
          <p:nvGraphicFramePr>
            <p:cNvPr id="17411" name="Object 3"/>
            <p:cNvGraphicFramePr>
              <a:graphicFrameLocks noChangeAspect="1"/>
            </p:cNvGraphicFramePr>
            <p:nvPr/>
          </p:nvGraphicFramePr>
          <p:xfrm>
            <a:off x="964" y="2256"/>
            <a:ext cx="308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0" name="Equation" r:id="rId7" imgW="4902200" imgH="393700" progId="Equation.3">
                    <p:embed/>
                  </p:oleObj>
                </mc:Choice>
                <mc:Fallback>
                  <p:oleObj name="Equation" r:id="rId7" imgW="4902200" imgH="3937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" y="2256"/>
                          <a:ext cx="308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12"/>
            <p:cNvGraphicFramePr>
              <a:graphicFrameLocks noChangeAspect="1"/>
            </p:cNvGraphicFramePr>
            <p:nvPr/>
          </p:nvGraphicFramePr>
          <p:xfrm>
            <a:off x="4100" y="2240"/>
            <a:ext cx="108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1" name="Equation" r:id="rId9" imgW="2286000" imgH="596900" progId="Equation.3">
                    <p:embed/>
                  </p:oleObj>
                </mc:Choice>
                <mc:Fallback>
                  <p:oleObj name="Equation" r:id="rId9" imgW="2286000" imgH="5969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0" y="2240"/>
                          <a:ext cx="108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14"/>
            <p:cNvGraphicFramePr>
              <a:graphicFrameLocks noChangeAspect="1"/>
            </p:cNvGraphicFramePr>
            <p:nvPr/>
          </p:nvGraphicFramePr>
          <p:xfrm>
            <a:off x="632" y="2544"/>
            <a:ext cx="16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2" name="Equation" r:id="rId11" imgW="2628900" imgH="381000" progId="Equation.3">
                    <p:embed/>
                  </p:oleObj>
                </mc:Choice>
                <mc:Fallback>
                  <p:oleObj name="Equation" r:id="rId11" imgW="2628900" imgH="3810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" y="2544"/>
                          <a:ext cx="165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3" name="Object 15"/>
            <p:cNvGraphicFramePr>
              <a:graphicFrameLocks noChangeAspect="1"/>
            </p:cNvGraphicFramePr>
            <p:nvPr/>
          </p:nvGraphicFramePr>
          <p:xfrm>
            <a:off x="1240" y="2552"/>
            <a:ext cx="92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3" name="Equation" r:id="rId13" imgW="1943100" imgH="520700" progId="Equation.3">
                    <p:embed/>
                  </p:oleObj>
                </mc:Choice>
                <mc:Fallback>
                  <p:oleObj name="Equation" r:id="rId13" imgW="1943100" imgH="5207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2552"/>
                          <a:ext cx="92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43" name="Group 35"/>
          <p:cNvGrpSpPr/>
          <p:nvPr/>
        </p:nvGrpSpPr>
        <p:grpSpPr bwMode="auto">
          <a:xfrm>
            <a:off x="908050" y="4629150"/>
            <a:ext cx="7632700" cy="1028700"/>
            <a:chOff x="572" y="2916"/>
            <a:chExt cx="4808" cy="648"/>
          </a:xfrm>
        </p:grpSpPr>
        <p:graphicFrame>
          <p:nvGraphicFramePr>
            <p:cNvPr id="17428" name="Object 20"/>
            <p:cNvGraphicFramePr>
              <a:graphicFrameLocks noChangeAspect="1"/>
            </p:cNvGraphicFramePr>
            <p:nvPr/>
          </p:nvGraphicFramePr>
          <p:xfrm>
            <a:off x="2904" y="2928"/>
            <a:ext cx="198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4" name="Equation" r:id="rId15" imgW="3149600" imgH="406400" progId="Equation.3">
                    <p:embed/>
                  </p:oleObj>
                </mc:Choice>
                <mc:Fallback>
                  <p:oleObj name="Equation" r:id="rId15" imgW="3149600" imgH="4064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2928"/>
                          <a:ext cx="198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6" name="Object 18"/>
            <p:cNvGraphicFramePr>
              <a:graphicFrameLocks noChangeAspect="1"/>
            </p:cNvGraphicFramePr>
            <p:nvPr/>
          </p:nvGraphicFramePr>
          <p:xfrm>
            <a:off x="1008" y="2932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5" name="Equation" r:id="rId17" imgW="381000" imgH="355600" progId="Equation.3">
                    <p:embed/>
                  </p:oleObj>
                </mc:Choice>
                <mc:Fallback>
                  <p:oleObj name="Equation" r:id="rId17" imgW="381000" imgH="355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932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9" name="Object 21"/>
            <p:cNvGraphicFramePr>
              <a:graphicFrameLocks noChangeAspect="1"/>
            </p:cNvGraphicFramePr>
            <p:nvPr/>
          </p:nvGraphicFramePr>
          <p:xfrm>
            <a:off x="1376" y="2916"/>
            <a:ext cx="14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6" name="Equation" r:id="rId19" imgW="3035300" imgH="596900" progId="Equation.3">
                    <p:embed/>
                  </p:oleObj>
                </mc:Choice>
                <mc:Fallback>
                  <p:oleObj name="Equation" r:id="rId19" imgW="3035300" imgH="5969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2916"/>
                          <a:ext cx="14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0" name="Object 22"/>
            <p:cNvGraphicFramePr>
              <a:graphicFrameLocks noChangeAspect="1"/>
            </p:cNvGraphicFramePr>
            <p:nvPr/>
          </p:nvGraphicFramePr>
          <p:xfrm>
            <a:off x="4908" y="2920"/>
            <a:ext cx="4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7" name="Equation" r:id="rId21" imgW="748665" imgH="393700" progId="Equation.3">
                    <p:embed/>
                  </p:oleObj>
                </mc:Choice>
                <mc:Fallback>
                  <p:oleObj name="Equation" r:id="rId21" imgW="748665" imgH="3937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8" y="2920"/>
                          <a:ext cx="47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1" name="Object 23"/>
            <p:cNvGraphicFramePr>
              <a:graphicFrameLocks noChangeAspect="1"/>
            </p:cNvGraphicFramePr>
            <p:nvPr/>
          </p:nvGraphicFramePr>
          <p:xfrm>
            <a:off x="572" y="3320"/>
            <a:ext cx="23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8" name="Equation" r:id="rId23" imgW="3784600" imgH="381000" progId="Equation.3">
                    <p:embed/>
                  </p:oleObj>
                </mc:Choice>
                <mc:Fallback>
                  <p:oleObj name="Equation" r:id="rId23" imgW="3784600" imgH="3810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" y="3320"/>
                          <a:ext cx="23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2" name="Object 24"/>
            <p:cNvGraphicFramePr>
              <a:graphicFrameLocks noChangeAspect="1"/>
            </p:cNvGraphicFramePr>
            <p:nvPr/>
          </p:nvGraphicFramePr>
          <p:xfrm>
            <a:off x="1668" y="3316"/>
            <a:ext cx="11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9" name="Equation" r:id="rId25" imgW="2438400" imgH="520700" progId="Equation.3">
                    <p:embed/>
                  </p:oleObj>
                </mc:Choice>
                <mc:Fallback>
                  <p:oleObj name="Equation" r:id="rId25" imgW="2438400" imgH="5207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8" y="3316"/>
                          <a:ext cx="11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914400" y="1193800"/>
          <a:ext cx="76263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1" imgW="7289800" imgH="1054100" progId="Equation.3">
                  <p:embed/>
                </p:oleObj>
              </mc:Choice>
              <mc:Fallback>
                <p:oleObj name="Equation" r:id="rId1" imgW="7289800" imgH="1054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93800"/>
                        <a:ext cx="762635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676400" y="3124200"/>
          <a:ext cx="6172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3" imgW="6172200" imgH="431800" progId="Equation.3">
                  <p:embed/>
                </p:oleObj>
              </mc:Choice>
              <mc:Fallback>
                <p:oleObj name="Equation" r:id="rId3" imgW="61722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6172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676400" y="4281488"/>
          <a:ext cx="3048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5" imgW="3048000" imgH="444500" progId="Equation.3">
                  <p:embed/>
                </p:oleObj>
              </mc:Choice>
              <mc:Fallback>
                <p:oleObj name="Equation" r:id="rId5" imgW="30480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81488"/>
                        <a:ext cx="30480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39553" y="526312"/>
            <a:ext cx="8136903" cy="463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b="1" dirty="0"/>
              <a:t>在复数范围内 </a:t>
            </a:r>
            <a:r>
              <a:rPr lang="en-US" altLang="zh-CN" b="1" i="1" dirty="0"/>
              <a:t>n </a:t>
            </a:r>
            <a:r>
              <a:rPr lang="zh-CN" altLang="en-US" b="1" dirty="0"/>
              <a:t>阶矩阵 </a:t>
            </a:r>
            <a:r>
              <a:rPr lang="en-US" altLang="zh-CN" b="1" i="1" dirty="0"/>
              <a:t>A </a:t>
            </a:r>
            <a:r>
              <a:rPr lang="zh-CN" altLang="en-US" b="1" dirty="0"/>
              <a:t>有 </a:t>
            </a:r>
            <a:r>
              <a:rPr lang="en-US" altLang="zh-CN" b="1" i="1" dirty="0"/>
              <a:t>n </a:t>
            </a:r>
            <a:r>
              <a:rPr lang="zh-CN" altLang="en-US" b="1" dirty="0"/>
              <a:t>个特征值（重根按重数计算</a:t>
            </a:r>
            <a:r>
              <a:rPr lang="zh-CN" altLang="en-US" b="1" dirty="0" smtClean="0"/>
              <a:t>）</a:t>
            </a:r>
            <a:endParaRPr lang="zh-CN" altLang="en-US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838200" y="17970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sz="2800">
              <a:ea typeface="黑体" panose="02010609060101010101" pitchFamily="49" charset="-122"/>
            </a:endParaRPr>
          </a:p>
        </p:txBody>
      </p:sp>
      <p:grpSp>
        <p:nvGrpSpPr>
          <p:cNvPr id="76818" name="Group 18"/>
          <p:cNvGrpSpPr/>
          <p:nvPr/>
        </p:nvGrpSpPr>
        <p:grpSpPr bwMode="auto">
          <a:xfrm>
            <a:off x="825500" y="774700"/>
            <a:ext cx="6705600" cy="977900"/>
            <a:chOff x="520" y="488"/>
            <a:chExt cx="4224" cy="616"/>
          </a:xfrm>
        </p:grpSpPr>
        <p:sp>
          <p:nvSpPr>
            <p:cNvPr id="76802" name="Text Box 2"/>
            <p:cNvSpPr txBox="1">
              <a:spLocks noChangeArrowheads="1"/>
            </p:cNvSpPr>
            <p:nvPr/>
          </p:nvSpPr>
          <p:spPr bwMode="auto">
            <a:xfrm>
              <a:off x="520" y="609"/>
              <a:ext cx="5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2800">
                  <a:solidFill>
                    <a:schemeClr val="bg2"/>
                  </a:solidFill>
                </a:rPr>
                <a:t> </a:t>
              </a:r>
              <a:endParaRPr lang="en-US" altLang="zh-CN"/>
            </a:p>
          </p:txBody>
        </p:sp>
        <p:graphicFrame>
          <p:nvGraphicFramePr>
            <p:cNvPr id="76810" name="Object 10"/>
            <p:cNvGraphicFramePr>
              <a:graphicFrameLocks noChangeAspect="1"/>
            </p:cNvGraphicFramePr>
            <p:nvPr/>
          </p:nvGraphicFramePr>
          <p:xfrm>
            <a:off x="1056" y="488"/>
            <a:ext cx="368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89" name="Equation" r:id="rId1" imgW="5854700" imgH="977900" progId="Equation.3">
                    <p:embed/>
                  </p:oleObj>
                </mc:Choice>
                <mc:Fallback>
                  <p:oleObj name="Equation" r:id="rId1" imgW="5854700" imgH="9779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488"/>
                          <a:ext cx="3688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1638300" y="1892300"/>
          <a:ext cx="2806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0" name="Equation" r:id="rId3" imgW="2806700" imgH="406400" progId="Equation.3">
                  <p:embed/>
                </p:oleObj>
              </mc:Choice>
              <mc:Fallback>
                <p:oleObj name="Equation" r:id="rId3" imgW="2806700" imgH="40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892300"/>
                        <a:ext cx="2806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1625600" y="2406650"/>
          <a:ext cx="199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1" name="Equation" r:id="rId5" imgW="1993900" imgH="977900" progId="Equation.3">
                  <p:embed/>
                </p:oleObj>
              </mc:Choice>
              <mc:Fallback>
                <p:oleObj name="Equation" r:id="rId5" imgW="1993900" imgH="977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2406650"/>
                        <a:ext cx="1993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3752850" y="2597150"/>
          <a:ext cx="1841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2" name="Equation" r:id="rId7" imgW="1841500" imgH="495300" progId="Equation.3">
                  <p:embed/>
                </p:oleObj>
              </mc:Choice>
              <mc:Fallback>
                <p:oleObj name="Equation" r:id="rId7" imgW="1841500" imgH="495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2597150"/>
                        <a:ext cx="1841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4" name="Object 14"/>
          <p:cNvGraphicFramePr>
            <a:graphicFrameLocks noChangeAspect="1"/>
          </p:cNvGraphicFramePr>
          <p:nvPr/>
        </p:nvGraphicFramePr>
        <p:xfrm>
          <a:off x="3759200" y="3321050"/>
          <a:ext cx="439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3" name="Equation" r:id="rId9" imgW="4394200" imgH="457200" progId="Equation.3">
                  <p:embed/>
                </p:oleObj>
              </mc:Choice>
              <mc:Fallback>
                <p:oleObj name="Equation" r:id="rId9" imgW="4394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3321050"/>
                        <a:ext cx="439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914400" y="3956050"/>
          <a:ext cx="481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4" name="Equation" r:id="rId11" imgW="4813300" imgH="431800" progId="Equation.3">
                  <p:embed/>
                </p:oleObj>
              </mc:Choice>
              <mc:Fallback>
                <p:oleObj name="Equation" r:id="rId11" imgW="48133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56050"/>
                        <a:ext cx="4813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6"/>
          <p:cNvGraphicFramePr>
            <a:graphicFrameLocks noChangeAspect="1"/>
          </p:cNvGraphicFramePr>
          <p:nvPr/>
        </p:nvGraphicFramePr>
        <p:xfrm>
          <a:off x="1676400" y="4572000"/>
          <a:ext cx="53467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5" name="Equation" r:id="rId13" imgW="5346700" imgH="1536700" progId="Equation.3">
                  <p:embed/>
                </p:oleObj>
              </mc:Choice>
              <mc:Fallback>
                <p:oleObj name="Equation" r:id="rId13" imgW="5346700" imgH="1536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72000"/>
                        <a:ext cx="53467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933450" y="774700"/>
          <a:ext cx="364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3" name="Equation" r:id="rId1" imgW="3644900" imgH="977900" progId="Equation.3">
                  <p:embed/>
                </p:oleObj>
              </mc:Choice>
              <mc:Fallback>
                <p:oleObj name="Equation" r:id="rId1" imgW="36449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774700"/>
                        <a:ext cx="3644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914400" y="1828800"/>
          <a:ext cx="195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4" name="Equation" r:id="rId3" imgW="1955800" imgH="419100" progId="Equation.3">
                  <p:embed/>
                </p:oleObj>
              </mc:Choice>
              <mc:Fallback>
                <p:oleObj name="Equation" r:id="rId3" imgW="19558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55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2876550" y="1619250"/>
          <a:ext cx="5753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5" name="Equation" r:id="rId5" imgW="5753100" imgH="977900" progId="Equation.3">
                  <p:embed/>
                </p:oleObj>
              </mc:Choice>
              <mc:Fallback>
                <p:oleObj name="Equation" r:id="rId5" imgW="57531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1619250"/>
                        <a:ext cx="5753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927100" y="2743200"/>
          <a:ext cx="7454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6" name="Equation" r:id="rId7" imgW="7454900" imgH="1511300" progId="Equation.3">
                  <p:embed/>
                </p:oleObj>
              </mc:Choice>
              <mc:Fallback>
                <p:oleObj name="Equation" r:id="rId7" imgW="7454900" imgH="151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743200"/>
                        <a:ext cx="7454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914400" y="4521200"/>
          <a:ext cx="65532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7" name="Equation" r:id="rId9" imgW="6553200" imgH="1536700" progId="Equation.3">
                  <p:embed/>
                </p:oleObj>
              </mc:Choice>
              <mc:Fallback>
                <p:oleObj name="Equation" r:id="rId9" imgW="6553200" imgH="1536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21200"/>
                        <a:ext cx="65532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4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0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1499</Words>
  <Application>WPS 演示</Application>
  <PresentationFormat>全屏显示(4:3)</PresentationFormat>
  <Paragraphs>147</Paragraphs>
  <Slides>31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117</vt:i4>
      </vt:variant>
      <vt:variant>
        <vt:lpstr>幻灯片标题</vt:lpstr>
      </vt:variant>
      <vt:variant>
        <vt:i4>31</vt:i4>
      </vt:variant>
    </vt:vector>
  </HeadingPairs>
  <TitlesOfParts>
    <vt:vector size="167" baseType="lpstr">
      <vt:lpstr>Arial</vt:lpstr>
      <vt:lpstr>宋体</vt:lpstr>
      <vt:lpstr>Wingdings</vt:lpstr>
      <vt:lpstr>Times New Roman</vt:lpstr>
      <vt:lpstr>Arial</vt:lpstr>
      <vt:lpstr>Arial Black</vt:lpstr>
      <vt:lpstr>楷体_GB2312</vt:lpstr>
      <vt:lpstr>新宋体</vt:lpstr>
      <vt:lpstr>Times New Roman</vt:lpstr>
      <vt:lpstr>楷体_GB2312</vt:lpstr>
      <vt:lpstr>Symbol</vt:lpstr>
      <vt:lpstr>黑体</vt:lpstr>
      <vt:lpstr>微软雅黑</vt:lpstr>
      <vt:lpstr>Arial Unicode MS</vt:lpstr>
      <vt:lpstr>Calibri</vt:lpstr>
      <vt:lpstr>主题1</vt:lpstr>
      <vt:lpstr>14_Pixel</vt:lpstr>
      <vt:lpstr>20_Pixel</vt:lpstr>
      <vt:lpstr>21_Pixel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引言</vt:lpstr>
      <vt:lpstr>一、特征值与特征向量的概念</vt:lpstr>
      <vt:lpstr>一、特征值与特征向量的概念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二、基本性质</vt:lpstr>
      <vt:lpstr>PowerPoint 演示文稿</vt:lpstr>
      <vt:lpstr>PowerPoint 演示文稿</vt:lpstr>
      <vt:lpstr>二、基本性质</vt:lpstr>
      <vt:lpstr>PowerPoint 演示文稿</vt:lpstr>
      <vt:lpstr>二、特征值和特征向量的性质</vt:lpstr>
      <vt:lpstr>PowerPoint 演示文稿</vt:lpstr>
      <vt:lpstr>二、特征值和特征向量的性质</vt:lpstr>
      <vt:lpstr>PowerPoint 演示文稿</vt:lpstr>
      <vt:lpstr>PowerPoint 演示文稿</vt:lpstr>
      <vt:lpstr>PowerPoint 演示文稿</vt:lpstr>
      <vt:lpstr>三、特征值与特征向量的求法</vt:lpstr>
      <vt:lpstr>四、小结</vt:lpstr>
      <vt:lpstr>思考题</vt:lpstr>
      <vt:lpstr>思考题解答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hlzeng</dc:creator>
  <cp:lastModifiedBy>eye</cp:lastModifiedBy>
  <cp:revision>186</cp:revision>
  <dcterms:created xsi:type="dcterms:W3CDTF">2000-01-08T00:00:00Z</dcterms:created>
  <dcterms:modified xsi:type="dcterms:W3CDTF">2021-12-01T14:41:31Z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69D1CED950934976B1A1A336D3A8CB02</vt:lpwstr>
  </property>
  <property fmtid="{D5CDD505-2E9C-101B-9397-08002B2CF9AE}" pid="3" name="KSOProductBuildVer">
    <vt:lpwstr>2052-11.1.0.11115</vt:lpwstr>
  </property>
</Properties>
</file>