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90" r:id="rId4"/>
    <p:sldId id="301" r:id="rId5"/>
    <p:sldId id="304" r:id="rId6"/>
    <p:sldId id="302" r:id="rId7"/>
    <p:sldId id="277" r:id="rId8"/>
    <p:sldId id="287" r:id="rId9"/>
    <p:sldId id="278" r:id="rId10"/>
    <p:sldId id="305" r:id="rId11"/>
    <p:sldId id="279" r:id="rId12"/>
    <p:sldId id="316" r:id="rId13"/>
    <p:sldId id="317" r:id="rId14"/>
    <p:sldId id="318" r:id="rId15"/>
    <p:sldId id="280" r:id="rId16"/>
    <p:sldId id="300" r:id="rId17"/>
    <p:sldId id="303" r:id="rId18"/>
    <p:sldId id="306" r:id="rId19"/>
    <p:sldId id="315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66CC"/>
    <a:srgbClr val="0000FF"/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 showGuides="1">
      <p:cViewPr varScale="1">
        <p:scale>
          <a:sx n="116" d="100"/>
          <a:sy n="116" d="100"/>
        </p:scale>
        <p:origin x="2172" y="108"/>
      </p:cViewPr>
      <p:guideLst>
        <p:guide orient="horz" pos="2784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8" Type="http://schemas.openxmlformats.org/officeDocument/2006/relationships/image" Target="../media/image16.wmf"/><Relationship Id="rId7" Type="http://schemas.openxmlformats.org/officeDocument/2006/relationships/image" Target="../media/image15.emf"/><Relationship Id="rId6" Type="http://schemas.openxmlformats.org/officeDocument/2006/relationships/image" Target="../media/image14.e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e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fld id="{ECDBE8D2-17E6-4113-8118-ECBD57C6BC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434DE8E-A10F-47C8-921A-F1029EAC2A7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789C72A-0AE5-40A1-BFE6-16DDA3010B06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zh-CN">
                  <a:solidFill>
                    <a:srgbClr val="000000"/>
                  </a:solidFill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FF2B66B-D00D-4E19-A3AC-CAE9117C598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8B08BB68-E01C-4760-8E82-A70D3ADFD1B7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4FF0A12-9B33-461C-9A6C-4CDBD0017DD9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F4310583-EA73-4B7D-ACB2-E56408074207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9D3DFB3-FE1D-48D2-8641-5C9D7A0ADC62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7DC2E715-B3A1-4269-AE07-842ABFEF2793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B61BA87-9276-4755-A24E-5EDE401CAD96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3BC7E454-8123-4075-A6B1-363534D37ADE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E1DDE5FA-03CD-4F5F-9B6A-46609FB2B06D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AAE292E0-ECAE-4B55-9144-927D4625F83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15432542-F521-4DE8-A51B-691DD46C2C4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ea typeface="宋体" panose="02010600030101010101" pitchFamily="2" charset="-122"/>
              </a:defRPr>
            </a:lvl1pPr>
          </a:lstStyle>
          <a:p>
            <a:fld id="{EDCBF603-F602-45DB-AB67-AECD4A1E3E0E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DA80A630-7279-418E-828B-74D51032FC47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FE87EFD7-0DB5-4243-9DA1-24323B16D702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53F88A9C-0070-4AEA-BDA3-F3AC884690ED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6D933A4B-4DB7-4E9C-B101-8791C829F4BC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43354302-15B5-473D-A110-165E6B995DF3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CCB0083E-9657-40EE-AEEE-562DC2D271F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fld id="{1F516A70-9E4E-4A14-9A49-2FAA1D027129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latin typeface="Arial Black" panose="020B0A04020102020204" pitchFamily="34" charset="0"/>
              </a:defRPr>
            </a:lvl1pPr>
          </a:lstStyle>
          <a:p>
            <a:fld id="{102D8D16-8342-44DA-BAF0-93DCDF3CAA5D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z="1800" smtClean="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solidFill>
                  <a:srgbClr val="000000"/>
                </a:solidFill>
                <a:latin typeface="Arial" panose="020B060402020202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9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10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defRPr>
            </a:lvl1pPr>
          </a:lstStyle>
          <a:p>
            <a:fld id="{29A44603-F003-45E3-9ECF-8E0CB4262D30}" type="slidenum">
              <a:rPr lang="en-US" altLang="zh-CN"/>
            </a:fld>
            <a:endParaRPr lang="en-US" altLang="zh-CN"/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666699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>
                <a:solidFill>
                  <a:srgbClr val="000000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sp>
          <p:nvSpPr>
            <p:cNvPr id="206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zh-CN" sz="1800">
                <a:solidFill>
                  <a:srgbClr val="9999CC"/>
                </a:solidFill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 b="0">
                <a:solidFill>
                  <a:srgbClr val="000000"/>
                </a:solidFill>
                <a:latin typeface="Times New Roman" panose="02020603050405020304"/>
                <a:ea typeface="楷体_GB2312" panose="02010609030101010101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6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57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58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 sz="1800" b="1">
              <a:solidFill>
                <a:srgbClr val="000000"/>
              </a:solidFill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楷体_GB2312" panose="0201060903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楷体_GB2312" panose="0201060903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楷体_GB2312" panose="0201060903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楷体_GB2312" panose="0201060903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  <a:cs typeface="楷体_GB2312" panose="0201060903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pitchFamily="18" charset="0"/>
          <a:ea typeface="楷体_GB2312" panose="0201060903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楷体_GB2312" panose="0201060903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5" Type="http://schemas.openxmlformats.org/officeDocument/2006/relationships/hyperlink" Target="/&#32447;&#24615;&#20195;&#25968;&#30005;&#23376;&#25945;&#26696;/&#20027;&#30028;&#38754;.ppt#8. PowerPoint &#28436;&#31034;&#25991;&#31295;" TargetMode="External"/><Relationship Id="rId4" Type="http://schemas.openxmlformats.org/officeDocument/2006/relationships/slide" Target="slide13.xml"/><Relationship Id="rId3" Type="http://schemas.openxmlformats.org/officeDocument/2006/relationships/slide" Target="slide2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9" Type="http://schemas.openxmlformats.org/officeDocument/2006/relationships/image" Target="../media/image17.emf"/><Relationship Id="rId18" Type="http://schemas.openxmlformats.org/officeDocument/2006/relationships/oleObject" Target="../embeddings/oleObject16.bin"/><Relationship Id="rId17" Type="http://schemas.openxmlformats.org/officeDocument/2006/relationships/image" Target="../media/image16.wmf"/><Relationship Id="rId16" Type="http://schemas.openxmlformats.org/officeDocument/2006/relationships/oleObject" Target="../embeddings/oleObject15.bin"/><Relationship Id="rId15" Type="http://schemas.openxmlformats.org/officeDocument/2006/relationships/image" Target="../media/image15.emf"/><Relationship Id="rId14" Type="http://schemas.openxmlformats.org/officeDocument/2006/relationships/oleObject" Target="../embeddings/oleObject14.bin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1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6" name="Picture 12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908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77" name="Picture 13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9" name="Rectangl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00200" y="28575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Rectangle 1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00200" y="3562350"/>
            <a:ext cx="37147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Rectangle 17">
            <a:hlinkClick r:id="rId5"/>
          </p:cNvPr>
          <p:cNvSpPr>
            <a:spLocks noChangeArrowheads="1"/>
          </p:cNvSpPr>
          <p:nvPr/>
        </p:nvSpPr>
        <p:spPr bwMode="auto">
          <a:xfrm>
            <a:off x="765810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Rectangle 19">
            <a:hlinkClick r:id="rId6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02" name="文本框 563201"/>
          <p:cNvSpPr txBox="1"/>
          <p:nvPr/>
        </p:nvSpPr>
        <p:spPr>
          <a:xfrm>
            <a:off x="762000" y="615950"/>
            <a:ext cx="7848600" cy="3725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9.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如何将一个实二次型化为标准形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  <a:endParaRPr lang="en-US" altLang="zh-CN" sz="2800" b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答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将一个实二次型化为标准形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主要有以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下三种方法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1: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正交变换法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2: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配方法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3: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初等变换法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        </a:t>
            </a:r>
            <a:endParaRPr lang="en-US" altLang="zh-CN" sz="2800" b="1" baseline="3000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charRg st="2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02">
                                            <p:txEl>
                                              <p:charRg st="2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charRg st="61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63202">
                                            <p:txEl>
                                              <p:charRg st="61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3202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charRg st="9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202">
                                            <p:txEl>
                                              <p:charRg st="9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2">
                                            <p:txEl>
                                              <p:charRg st="11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3202">
                                            <p:txEl>
                                              <p:charRg st="110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4226" name="矩形 564225"/>
          <p:cNvSpPr/>
          <p:nvPr/>
        </p:nvSpPr>
        <p:spPr>
          <a:xfrm>
            <a:off x="762000" y="522288"/>
            <a:ext cx="7696200" cy="564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这里介绍用正交变换将二次型化为标准形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其基本思想为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若已知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f = 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是一个实对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称矩阵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故存在一个正交矩阵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diag(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,…,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为对角矩阵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令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 = 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Py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= 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Ax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sz="2800" b="1" i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y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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endParaRPr lang="en-US" altLang="zh-CN" sz="2800" b="1" baseline="3000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用正交变换化二次型为标准形的具体步骤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如下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Step1: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将二次表示成矩阵形式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f=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求出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;</a:t>
            </a:r>
            <a:endParaRPr lang="en-US" altLang="zh-CN" sz="2800" b="1" baseline="3000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5250" name="文本框 565249"/>
          <p:cNvSpPr txBox="1"/>
          <p:nvPr/>
        </p:nvSpPr>
        <p:spPr>
          <a:xfrm>
            <a:off x="609600" y="522288"/>
            <a:ext cx="7772400" cy="564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        Step2: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求出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的所有特征值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,…,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Step3: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求出正交矩阵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P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AP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= diag(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… ,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 =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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(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的列向量依次为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单位特征向量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</a:t>
            </a:r>
            <a:r>
              <a:rPr lang="en-US" altLang="zh-CN" sz="2800" b="1"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Step4: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作正交变换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x = 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</a:rPr>
              <a:t>Py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则得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的标准形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             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 = 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Ax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baseline="30000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y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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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由上面步骤可以看出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用正交变换化实二次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型为标准形与用正交矩阵化实对称矩阵为对角矩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阵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一问题的两种不同提法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其实质相同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2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二、小结</a:t>
            </a:r>
            <a:endParaRPr lang="zh-CN" altLang="en-US"/>
          </a:p>
        </p:txBody>
      </p:sp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914400" y="1371600"/>
            <a:ext cx="7718425" cy="478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将一个二次型化为标准形，可以用</a:t>
            </a:r>
            <a:r>
              <a:rPr lang="zh-CN" altLang="en-US">
                <a:ea typeface="黑体" panose="02010609060101010101" pitchFamily="49" charset="-122"/>
              </a:rPr>
              <a:t>正交变换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法</a:t>
            </a:r>
            <a:r>
              <a:rPr lang="zh-CN" altLang="en-US"/>
              <a:t>，也可以用</a:t>
            </a:r>
            <a:r>
              <a:rPr lang="zh-CN" altLang="en-US">
                <a:ea typeface="黑体" panose="02010609060101010101" pitchFamily="49" charset="-122"/>
              </a:rPr>
              <a:t>拉格朗日配方法</a:t>
            </a:r>
            <a:r>
              <a:rPr lang="zh-CN" altLang="en-US"/>
              <a:t>，或者其它方法，</a:t>
            </a:r>
            <a:endParaRPr lang="zh-CN" altLang="en-US"/>
          </a:p>
          <a:p>
            <a:r>
              <a:rPr lang="zh-CN" altLang="en-US"/>
              <a:t>这取决于问题的要求．如果要求找出一个正交矩</a:t>
            </a:r>
            <a:endParaRPr lang="zh-CN" altLang="en-US"/>
          </a:p>
          <a:p>
            <a:r>
              <a:rPr lang="zh-CN" altLang="en-US"/>
              <a:t>阵，无疑应使用正交变换法；如果只需要找出一</a:t>
            </a:r>
            <a:endParaRPr lang="zh-CN" altLang="en-US"/>
          </a:p>
          <a:p>
            <a:r>
              <a:rPr lang="zh-CN" altLang="en-US"/>
              <a:t>个可逆的线性变换，那么各种方法都可以使用．</a:t>
            </a:r>
            <a:endParaRPr lang="zh-CN" altLang="en-US"/>
          </a:p>
          <a:p>
            <a:r>
              <a:rPr lang="zh-CN" altLang="en-US"/>
              <a:t>正交变换法的好处是有固定的步骤，可以按部就</a:t>
            </a:r>
            <a:endParaRPr lang="zh-CN" altLang="en-US"/>
          </a:p>
          <a:p>
            <a:r>
              <a:rPr lang="zh-CN" altLang="en-US"/>
              <a:t>班一步一步地求解，但计算量通常较大；如果二</a:t>
            </a:r>
            <a:endParaRPr lang="zh-CN" altLang="en-US"/>
          </a:p>
          <a:p>
            <a:r>
              <a:rPr lang="zh-CN" altLang="en-US"/>
              <a:t>次型中变量个数较少，使用拉格朗日配方法反而</a:t>
            </a:r>
            <a:endParaRPr lang="zh-CN" altLang="en-US"/>
          </a:p>
          <a:p>
            <a:r>
              <a:rPr lang="zh-CN" altLang="en-US"/>
              <a:t>比较简单．需要注意的是，</a:t>
            </a:r>
            <a:r>
              <a:rPr lang="zh-CN" altLang="en-US">
                <a:ea typeface="黑体" panose="02010609060101010101" pitchFamily="49" charset="-122"/>
              </a:rPr>
              <a:t>使用不同的方法</a:t>
            </a:r>
            <a:r>
              <a:rPr lang="zh-CN" altLang="en-US"/>
              <a:t>，</a:t>
            </a:r>
            <a:r>
              <a:rPr lang="zh-CN" altLang="en-US">
                <a:ea typeface="黑体" panose="02010609060101010101" pitchFamily="49" charset="-122"/>
              </a:rPr>
              <a:t>所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得到的标准形可能不相同</a:t>
            </a:r>
            <a:r>
              <a:rPr lang="zh-CN" altLang="en-US"/>
              <a:t>，</a:t>
            </a:r>
            <a:r>
              <a:rPr lang="zh-CN" altLang="en-US">
                <a:ea typeface="黑体" panose="02010609060101010101" pitchFamily="49" charset="-122"/>
              </a:rPr>
              <a:t>但标准形中含有的项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数必定相同</a:t>
            </a:r>
            <a:r>
              <a:rPr lang="zh-CN" altLang="en-US"/>
              <a:t>，</a:t>
            </a:r>
            <a:r>
              <a:rPr lang="zh-CN" altLang="en-US">
                <a:ea typeface="黑体" panose="02010609060101010101" pitchFamily="49" charset="-122"/>
              </a:rPr>
              <a:t>项数等于所给二次型的秩</a:t>
            </a:r>
            <a:r>
              <a:rPr lang="zh-CN" altLang="en-US"/>
              <a:t>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914400" y="2389188"/>
          <a:ext cx="6353175" cy="149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2" name="Equation" r:id="rId1" imgW="6235700" imgH="1524000" progId="Equation.3">
                  <p:embed/>
                </p:oleObj>
              </mc:Choice>
              <mc:Fallback>
                <p:oleObj name="Equation" r:id="rId1" imgW="6235700" imgH="152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89188"/>
                        <a:ext cx="6353175" cy="1497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914400" y="1600200"/>
          <a:ext cx="582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6" name="Equation" r:id="rId1" imgW="5829300" imgH="406400" progId="Equation.3">
                  <p:embed/>
                </p:oleObj>
              </mc:Choice>
              <mc:Fallback>
                <p:oleObj name="Equation" r:id="rId1" imgW="58293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582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971800" y="1981200"/>
          <a:ext cx="241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7" name="Equation" r:id="rId3" imgW="2413000" imgH="1562100" progId="Equation.3">
                  <p:embed/>
                </p:oleObj>
              </mc:Choice>
              <mc:Fallback>
                <p:oleObj name="Equation" r:id="rId3" imgW="2413000" imgH="156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81200"/>
                        <a:ext cx="241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914400" y="3505200"/>
          <a:ext cx="4368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8" name="Equation" r:id="rId5" imgW="4368800" imgH="533400" progId="Equation.3">
                  <p:embed/>
                </p:oleObj>
              </mc:Choice>
              <mc:Fallback>
                <p:oleObj name="Equation" r:id="rId5" imgW="43688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4368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914400" y="4038600"/>
          <a:ext cx="60833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59" name="Equation" r:id="rId7" imgW="6083300" imgH="1562100" progId="Equation.3">
                  <p:embed/>
                </p:oleObj>
              </mc:Choice>
              <mc:Fallback>
                <p:oleObj name="Equation" r:id="rId7" imgW="6083300" imgH="156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60833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914400" y="1314450"/>
          <a:ext cx="4203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0" name="Equation" r:id="rId1" imgW="4203700" imgH="1016000" progId="Equation.3">
                  <p:embed/>
                </p:oleObj>
              </mc:Choice>
              <mc:Fallback>
                <p:oleObj name="Equation" r:id="rId1" imgW="4203700" imgH="1016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14450"/>
                        <a:ext cx="4203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914400" y="2819400"/>
          <a:ext cx="43688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1" name="Equation" r:id="rId3" imgW="4368800" imgH="2070100" progId="Equation.3">
                  <p:embed/>
                </p:oleObj>
              </mc:Choice>
              <mc:Fallback>
                <p:oleObj name="Equation" r:id="rId3" imgW="4368800" imgH="207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19400"/>
                        <a:ext cx="43688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8130" y="1844675"/>
            <a:ext cx="4572000" cy="11557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5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一、拉格朗日配方法的具体步骤</a:t>
            </a:r>
            <a:endParaRPr lang="zh-CN" altLang="en-US"/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838200" y="1981200"/>
            <a:ext cx="7718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用正交变换化二次型为标准形，其特点是</a:t>
            </a:r>
            <a:r>
              <a:rPr lang="zh-CN" altLang="en-US">
                <a:ea typeface="黑体" panose="02010609060101010101" pitchFamily="49" charset="-122"/>
              </a:rPr>
              <a:t>保</a:t>
            </a:r>
            <a:endParaRPr lang="zh-CN" altLang="en-US">
              <a:ea typeface="黑体" panose="02010609060101010101" pitchFamily="49" charset="-122"/>
            </a:endParaRPr>
          </a:p>
          <a:p>
            <a:r>
              <a:rPr lang="zh-CN" altLang="en-US">
                <a:ea typeface="黑体" panose="02010609060101010101" pitchFamily="49" charset="-122"/>
              </a:rPr>
              <a:t>持几何形状不变</a:t>
            </a:r>
            <a:r>
              <a:rPr lang="zh-CN" altLang="en-US"/>
              <a:t>．</a:t>
            </a:r>
            <a:endParaRPr lang="zh-CN" altLang="en-US"/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838200" y="3168650"/>
            <a:ext cx="7718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</a:t>
            </a:r>
            <a:r>
              <a:rPr lang="zh-CN" altLang="en-US">
                <a:ea typeface="黑体" panose="02010609060101010101" pitchFamily="49" charset="-122"/>
              </a:rPr>
              <a:t>问题</a:t>
            </a:r>
            <a:r>
              <a:rPr lang="zh-CN" altLang="en-US"/>
              <a:t>　有没有其它方法，也可以把二次型化</a:t>
            </a:r>
            <a:endParaRPr lang="zh-CN" altLang="en-US"/>
          </a:p>
          <a:p>
            <a:r>
              <a:rPr lang="zh-CN" altLang="en-US"/>
              <a:t>为标准形？</a:t>
            </a:r>
            <a:endParaRPr lang="zh-CN" altLang="en-US"/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838200" y="4357688"/>
            <a:ext cx="77184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问题的回答是肯定的。下面介绍一种行之有</a:t>
            </a:r>
            <a:endParaRPr lang="zh-CN" altLang="en-US"/>
          </a:p>
          <a:p>
            <a:r>
              <a:rPr lang="zh-CN" altLang="en-US"/>
              <a:t>效的方法</a:t>
            </a:r>
            <a:r>
              <a:rPr lang="en-US" altLang="zh-CN"/>
              <a:t>——</a:t>
            </a:r>
            <a:r>
              <a:rPr lang="zh-CN" altLang="en-US">
                <a:ea typeface="黑体" panose="02010609060101010101" pitchFamily="49" charset="-122"/>
              </a:rPr>
              <a:t>拉格朗日配方法</a:t>
            </a:r>
            <a:r>
              <a:rPr lang="zh-CN" altLang="en-US"/>
              <a:t>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7" grpId="0" autoUpdateAnimBg="0"/>
      <p:bldP spid="48148" grpId="0" autoUpdateAnimBg="0"/>
      <p:bldP spid="481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76" name="Group 1036"/>
          <p:cNvGrpSpPr/>
          <p:nvPr/>
        </p:nvGrpSpPr>
        <p:grpSpPr bwMode="auto">
          <a:xfrm>
            <a:off x="914400" y="1219200"/>
            <a:ext cx="7718425" cy="1800225"/>
            <a:chOff x="436" y="1056"/>
            <a:chExt cx="4862" cy="1134"/>
          </a:xfrm>
        </p:grpSpPr>
        <p:sp>
          <p:nvSpPr>
            <p:cNvPr id="62467" name="Text Box 1027"/>
            <p:cNvSpPr txBox="1">
              <a:spLocks noChangeArrowheads="1"/>
            </p:cNvSpPr>
            <p:nvPr/>
          </p:nvSpPr>
          <p:spPr bwMode="auto">
            <a:xfrm>
              <a:off x="436" y="1056"/>
              <a:ext cx="4862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　　</a:t>
              </a:r>
              <a:r>
                <a:rPr lang="en-US" altLang="zh-CN">
                  <a:solidFill>
                    <a:schemeClr val="bg2"/>
                  </a:solidFill>
                </a:rPr>
                <a:t>1.</a:t>
              </a:r>
              <a:r>
                <a:rPr lang="zh-CN" altLang="en-US">
                  <a:solidFill>
                    <a:schemeClr val="bg2"/>
                  </a:solidFill>
                </a:rPr>
                <a:t>　若二次型含有    的平方项，则先把含有</a:t>
              </a:r>
              <a:endParaRPr lang="zh-CN" altLang="en-US">
                <a:solidFill>
                  <a:schemeClr val="bg2"/>
                </a:solidFill>
              </a:endParaRPr>
            </a:p>
            <a:p>
              <a:r>
                <a:rPr lang="zh-CN" altLang="en-US">
                  <a:solidFill>
                    <a:schemeClr val="bg2"/>
                  </a:solidFill>
                </a:rPr>
                <a:t>    的乘积项集中，然后配方，再对其余的变量同</a:t>
              </a:r>
              <a:endParaRPr lang="zh-CN" altLang="en-US">
                <a:solidFill>
                  <a:schemeClr val="bg2"/>
                </a:solidFill>
              </a:endParaRPr>
            </a:p>
            <a:p>
              <a:r>
                <a:rPr lang="zh-CN" altLang="en-US">
                  <a:solidFill>
                    <a:schemeClr val="bg2"/>
                  </a:solidFill>
                </a:rPr>
                <a:t>样进行，直到都配成平方项为止，经过非退化线</a:t>
              </a:r>
              <a:endParaRPr lang="zh-CN" altLang="en-US">
                <a:solidFill>
                  <a:schemeClr val="bg2"/>
                </a:solidFill>
              </a:endParaRPr>
            </a:p>
            <a:p>
              <a:r>
                <a:rPr lang="zh-CN" altLang="en-US">
                  <a:solidFill>
                    <a:schemeClr val="bg2"/>
                  </a:solidFill>
                </a:rPr>
                <a:t>性变换，就得到标准形</a:t>
              </a:r>
              <a:r>
                <a:rPr lang="en-US" altLang="zh-CN">
                  <a:solidFill>
                    <a:schemeClr val="bg2"/>
                  </a:solidFill>
                </a:rPr>
                <a:t>; 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graphicFrame>
          <p:nvGraphicFramePr>
            <p:cNvPr id="62468" name="Object 1028"/>
            <p:cNvGraphicFramePr>
              <a:graphicFrameLocks noChangeAspect="1"/>
            </p:cNvGraphicFramePr>
            <p:nvPr/>
          </p:nvGraphicFramePr>
          <p:xfrm>
            <a:off x="2680" y="1056"/>
            <a:ext cx="2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0" name="Equation" r:id="rId1" imgW="330200" imgH="431800" progId="Equation.3">
                    <p:embed/>
                  </p:oleObj>
                </mc:Choice>
                <mc:Fallback>
                  <p:oleObj name="Equation" r:id="rId1" imgW="330200" imgH="4318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0" y="1056"/>
                          <a:ext cx="20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69" name="Object 1029"/>
            <p:cNvGraphicFramePr>
              <a:graphicFrameLocks noChangeAspect="1"/>
            </p:cNvGraphicFramePr>
            <p:nvPr/>
          </p:nvGraphicFramePr>
          <p:xfrm>
            <a:off x="504" y="1332"/>
            <a:ext cx="2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1" name="Equation" r:id="rId3" imgW="342900" imgH="431800" progId="Equation.3">
                    <p:embed/>
                  </p:oleObj>
                </mc:Choice>
                <mc:Fallback>
                  <p:oleObj name="Equation" r:id="rId3" imgW="342900" imgH="4318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" y="1332"/>
                          <a:ext cx="21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3" name="Object 1033"/>
          <p:cNvGraphicFramePr>
            <a:graphicFrameLocks noChangeAspect="1"/>
          </p:cNvGraphicFramePr>
          <p:nvPr/>
        </p:nvGraphicFramePr>
        <p:xfrm>
          <a:off x="1676400" y="3886200"/>
          <a:ext cx="19685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5" imgW="1968500" imgH="1536700" progId="Equation.3">
                  <p:embed/>
                </p:oleObj>
              </mc:Choice>
              <mc:Fallback>
                <p:oleObj name="Equation" r:id="rId5" imgW="1968500" imgH="15367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86200"/>
                        <a:ext cx="19685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34"/>
          <p:cNvGraphicFramePr>
            <a:graphicFrameLocks noChangeAspect="1"/>
          </p:cNvGraphicFramePr>
          <p:nvPr/>
        </p:nvGraphicFramePr>
        <p:xfrm>
          <a:off x="4114800" y="4457700"/>
          <a:ext cx="341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3" name="Equation" r:id="rId7" imgW="3416300" imgH="419100" progId="Equation.3">
                  <p:embed/>
                </p:oleObj>
              </mc:Choice>
              <mc:Fallback>
                <p:oleObj name="Equation" r:id="rId7" imgW="3416300" imgH="4191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457700"/>
                        <a:ext cx="341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5" name="Text Box 1035"/>
          <p:cNvSpPr txBox="1">
            <a:spLocks noChangeArrowheads="1"/>
          </p:cNvSpPr>
          <p:nvPr/>
        </p:nvSpPr>
        <p:spPr bwMode="auto">
          <a:xfrm>
            <a:off x="838200" y="781050"/>
            <a:ext cx="3748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拉格朗日配方法的步骤</a:t>
            </a:r>
            <a:endParaRPr lang="zh-CN" altLang="en-US">
              <a:ea typeface="黑体" panose="02010609060101010101" pitchFamily="49" charset="-122"/>
            </a:endParaRPr>
          </a:p>
        </p:txBody>
      </p:sp>
      <p:grpSp>
        <p:nvGrpSpPr>
          <p:cNvPr id="62478" name="Group 1038"/>
          <p:cNvGrpSpPr/>
          <p:nvPr/>
        </p:nvGrpSpPr>
        <p:grpSpPr bwMode="auto">
          <a:xfrm>
            <a:off x="927100" y="2895600"/>
            <a:ext cx="7616825" cy="946150"/>
            <a:chOff x="584" y="2016"/>
            <a:chExt cx="4798" cy="596"/>
          </a:xfrm>
        </p:grpSpPr>
        <p:sp>
          <p:nvSpPr>
            <p:cNvPr id="62471" name="Rectangle 1031"/>
            <p:cNvSpPr>
              <a:spLocks noChangeArrowheads="1"/>
            </p:cNvSpPr>
            <p:nvPr/>
          </p:nvSpPr>
          <p:spPr bwMode="auto">
            <a:xfrm>
              <a:off x="584" y="2016"/>
              <a:ext cx="479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bg2"/>
                  </a:solidFill>
                </a:rPr>
                <a:t>　　</a:t>
              </a:r>
              <a:r>
                <a:rPr lang="en-US" altLang="zh-CN">
                  <a:solidFill>
                    <a:schemeClr val="bg2"/>
                  </a:solidFill>
                </a:rPr>
                <a:t>2.</a:t>
              </a:r>
              <a:r>
                <a:rPr lang="zh-CN" altLang="en-US">
                  <a:solidFill>
                    <a:schemeClr val="bg2"/>
                  </a:solidFill>
                </a:rPr>
                <a:t>　若二次型中不含有平方项，但是            </a:t>
              </a:r>
              <a:endParaRPr lang="zh-CN" altLang="en-US">
                <a:solidFill>
                  <a:schemeClr val="bg2"/>
                </a:solidFill>
              </a:endParaRPr>
            </a:p>
            <a:p>
              <a:r>
                <a:rPr lang="zh-CN" altLang="en-US">
                  <a:solidFill>
                    <a:schemeClr val="bg2"/>
                  </a:solidFill>
                </a:rPr>
                <a:t>            则先作可逆线性变换</a:t>
              </a:r>
              <a:endParaRPr lang="zh-CN" altLang="en-US">
                <a:solidFill>
                  <a:schemeClr val="bg2"/>
                </a:solidFill>
              </a:endParaRPr>
            </a:p>
          </p:txBody>
        </p:sp>
        <p:graphicFrame>
          <p:nvGraphicFramePr>
            <p:cNvPr id="62472" name="Object 1032"/>
            <p:cNvGraphicFramePr>
              <a:graphicFrameLocks noChangeAspect="1"/>
            </p:cNvGraphicFramePr>
            <p:nvPr/>
          </p:nvGraphicFramePr>
          <p:xfrm>
            <a:off x="4680" y="2052"/>
            <a:ext cx="6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4" name="Equation" r:id="rId9" imgW="965200" imgH="469900" progId="Equation.3">
                    <p:embed/>
                  </p:oleObj>
                </mc:Choice>
                <mc:Fallback>
                  <p:oleObj name="Equation" r:id="rId9" imgW="965200" imgH="4699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0" y="2052"/>
                          <a:ext cx="60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7" name="Object 1037"/>
            <p:cNvGraphicFramePr>
              <a:graphicFrameLocks noChangeAspect="1"/>
            </p:cNvGraphicFramePr>
            <p:nvPr/>
          </p:nvGraphicFramePr>
          <p:xfrm>
            <a:off x="648" y="2328"/>
            <a:ext cx="67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5" name="Equation" r:id="rId11" imgW="1066165" imgH="393700" progId="Equation.3">
                    <p:embed/>
                  </p:oleObj>
                </mc:Choice>
                <mc:Fallback>
                  <p:oleObj name="Equation" r:id="rId11" imgW="1066165" imgH="3937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2328"/>
                          <a:ext cx="67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9" name="Rectangle 1039"/>
          <p:cNvSpPr>
            <a:spLocks noChangeArrowheads="1"/>
          </p:cNvSpPr>
          <p:nvPr/>
        </p:nvSpPr>
        <p:spPr bwMode="auto">
          <a:xfrm>
            <a:off x="838200" y="5283200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化二次型为含有平方项的二次型，然后再按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en-US">
                <a:solidFill>
                  <a:schemeClr val="bg2"/>
                </a:solidFill>
              </a:rPr>
              <a:t>中方</a:t>
            </a:r>
            <a:endParaRPr lang="zh-CN" altLang="en-US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法配方</a:t>
            </a:r>
            <a:r>
              <a:rPr lang="en-US" altLang="zh-CN">
                <a:solidFill>
                  <a:schemeClr val="bg2"/>
                </a:solidFill>
              </a:rPr>
              <a:t>.</a:t>
            </a:r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57250" y="3048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>
              <a:ea typeface="黑体" panose="02010609060101010101" pitchFamily="49" charset="-122"/>
            </a:endParaRPr>
          </a:p>
        </p:txBody>
      </p:sp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304925" y="3562350"/>
          <a:ext cx="63674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6" name="Equation" r:id="rId1" imgW="6426200" imgH="482600" progId="Equation.3">
                  <p:embed/>
                </p:oleObj>
              </mc:Choice>
              <mc:Fallback>
                <p:oleObj name="Equation" r:id="rId1" imgW="64262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3562350"/>
                        <a:ext cx="63674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5" name="Group 33"/>
          <p:cNvGrpSpPr/>
          <p:nvPr/>
        </p:nvGrpSpPr>
        <p:grpSpPr bwMode="auto">
          <a:xfrm>
            <a:off x="857250" y="1066800"/>
            <a:ext cx="7018338" cy="1636713"/>
            <a:chOff x="571" y="1140"/>
            <a:chExt cx="4421" cy="1031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571" y="1204"/>
            <a:ext cx="4421" cy="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7" name="Equation" r:id="rId3" imgW="7086600" imgH="1562100" progId="Equation.3">
                    <p:embed/>
                  </p:oleObj>
                </mc:Choice>
                <mc:Fallback>
                  <p:oleObj name="Equation" r:id="rId3" imgW="7086600" imgH="1562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" y="1204"/>
                          <a:ext cx="4421" cy="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576" y="1140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9175" name="Group 23"/>
          <p:cNvGrpSpPr/>
          <p:nvPr/>
        </p:nvGrpSpPr>
        <p:grpSpPr bwMode="auto">
          <a:xfrm>
            <a:off x="1655763" y="4095750"/>
            <a:ext cx="6205537" cy="492125"/>
            <a:chOff x="1121" y="2868"/>
            <a:chExt cx="3909" cy="310"/>
          </a:xfrm>
        </p:grpSpPr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1314" y="2868"/>
            <a:ext cx="180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8" name="Equation" r:id="rId5" imgW="3860800" imgH="647700" progId="Equation.3">
                    <p:embed/>
                  </p:oleObj>
                </mc:Choice>
                <mc:Fallback>
                  <p:oleObj name="Equation" r:id="rId5" imgW="3860800" imgH="647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868"/>
                          <a:ext cx="180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8" name="Object 16"/>
            <p:cNvGraphicFramePr>
              <a:graphicFrameLocks noChangeAspect="1"/>
            </p:cNvGraphicFramePr>
            <p:nvPr/>
          </p:nvGraphicFramePr>
          <p:xfrm>
            <a:off x="3120" y="2880"/>
            <a:ext cx="1910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9" name="Equation" r:id="rId7" imgW="3060700" imgH="482600" progId="Equation.3">
                    <p:embed/>
                  </p:oleObj>
                </mc:Choice>
                <mc:Fallback>
                  <p:oleObj name="Equation" r:id="rId7" imgW="3060700" imgH="482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880"/>
                          <a:ext cx="1910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9" name="Object 17"/>
            <p:cNvGraphicFramePr>
              <a:graphicFrameLocks noChangeAspect="1"/>
            </p:cNvGraphicFramePr>
            <p:nvPr/>
          </p:nvGraphicFramePr>
          <p:xfrm>
            <a:off x="1121" y="2988"/>
            <a:ext cx="151" cy="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0" name="Equation" r:id="rId9" imgW="241300" imgH="152400" progId="Equation.3">
                    <p:embed/>
                  </p:oleObj>
                </mc:Choice>
                <mc:Fallback>
                  <p:oleObj name="Equation" r:id="rId9" imgW="241300" imgH="152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988"/>
                          <a:ext cx="151" cy="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8" name="Group 26"/>
          <p:cNvGrpSpPr/>
          <p:nvPr/>
        </p:nvGrpSpPr>
        <p:grpSpPr bwMode="auto">
          <a:xfrm>
            <a:off x="5514975" y="2895600"/>
            <a:ext cx="2971800" cy="609600"/>
            <a:chOff x="3552" y="2112"/>
            <a:chExt cx="1872" cy="384"/>
          </a:xfrm>
        </p:grpSpPr>
        <p:sp>
          <p:nvSpPr>
            <p:cNvPr id="49170" name="AutoShape 18"/>
            <p:cNvSpPr>
              <a:spLocks noChangeArrowheads="1"/>
            </p:cNvSpPr>
            <p:nvPr/>
          </p:nvSpPr>
          <p:spPr bwMode="auto">
            <a:xfrm>
              <a:off x="3552" y="2112"/>
              <a:ext cx="1872" cy="384"/>
            </a:xfrm>
            <a:prstGeom prst="wedgeEllipseCallout">
              <a:avLst>
                <a:gd name="adj1" fmla="val -117949"/>
                <a:gd name="adj2" fmla="val 179167"/>
              </a:avLst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49171" name="Object 19"/>
            <p:cNvGraphicFramePr>
              <a:graphicFrameLocks noChangeAspect="1"/>
            </p:cNvGraphicFramePr>
            <p:nvPr/>
          </p:nvGraphicFramePr>
          <p:xfrm>
            <a:off x="3672" y="2184"/>
            <a:ext cx="160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1" name="Equation" r:id="rId11" imgW="3390900" imgH="558800" progId="Equation.3">
                    <p:embed/>
                  </p:oleObj>
                </mc:Choice>
                <mc:Fallback>
                  <p:oleObj name="Equation" r:id="rId11" imgW="3390900" imgH="558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2" y="2184"/>
                          <a:ext cx="160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74" name="Group 22"/>
          <p:cNvGrpSpPr/>
          <p:nvPr/>
        </p:nvGrpSpPr>
        <p:grpSpPr bwMode="auto">
          <a:xfrm>
            <a:off x="1952625" y="3062288"/>
            <a:ext cx="3025775" cy="957262"/>
            <a:chOff x="1308" y="2217"/>
            <a:chExt cx="1906" cy="603"/>
          </a:xfrm>
        </p:grpSpPr>
        <p:sp>
          <p:nvSpPr>
            <p:cNvPr id="49172" name="AutoShape 20"/>
            <p:cNvSpPr>
              <a:spLocks noChangeArrowheads="1"/>
            </p:cNvSpPr>
            <p:nvPr/>
          </p:nvSpPr>
          <p:spPr bwMode="auto">
            <a:xfrm flipH="1" flipV="1">
              <a:off x="1308" y="2520"/>
              <a:ext cx="288" cy="300"/>
            </a:xfrm>
            <a:prstGeom prst="wedgeRectCallout">
              <a:avLst>
                <a:gd name="adj1" fmla="val -178819"/>
                <a:gd name="adj2" fmla="val 81333"/>
              </a:avLst>
            </a:prstGeom>
            <a:noFill/>
            <a:ln w="38100">
              <a:solidFill>
                <a:srgbClr val="993366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1944" y="2217"/>
              <a:ext cx="1270" cy="351"/>
            </a:xfrm>
            <a:prstGeom prst="rect">
              <a:avLst/>
            </a:prstGeom>
            <a:noFill/>
            <a:ln w="38100">
              <a:solidFill>
                <a:srgbClr val="CC99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chemeClr val="accent1"/>
                  </a:solidFill>
                </a:rPr>
                <a:t>含有平方项</a:t>
              </a:r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9179" name="Group 27"/>
          <p:cNvGrpSpPr/>
          <p:nvPr/>
        </p:nvGrpSpPr>
        <p:grpSpPr bwMode="auto">
          <a:xfrm>
            <a:off x="1666875" y="4533900"/>
            <a:ext cx="2190750" cy="508000"/>
            <a:chOff x="1116" y="3144"/>
            <a:chExt cx="1380" cy="320"/>
          </a:xfrm>
        </p:grpSpPr>
        <p:graphicFrame>
          <p:nvGraphicFramePr>
            <p:cNvPr id="49167" name="Object 15"/>
            <p:cNvGraphicFramePr>
              <a:graphicFrameLocks noChangeAspect="1"/>
            </p:cNvGraphicFramePr>
            <p:nvPr/>
          </p:nvGraphicFramePr>
          <p:xfrm>
            <a:off x="1116" y="3268"/>
            <a:ext cx="127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2" name="Equation" r:id="rId13" imgW="241300" imgH="152400" progId="Equation.3">
                    <p:embed/>
                  </p:oleObj>
                </mc:Choice>
                <mc:Fallback>
                  <p:oleObj name="Equation" r:id="rId13" imgW="241300" imgH="1524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3268"/>
                          <a:ext cx="127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7" name="Object 25"/>
            <p:cNvGraphicFramePr>
              <a:graphicFrameLocks noChangeAspect="1"/>
            </p:cNvGraphicFramePr>
            <p:nvPr/>
          </p:nvGraphicFramePr>
          <p:xfrm>
            <a:off x="1325" y="3144"/>
            <a:ext cx="11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3" name="Equation" r:id="rId14" imgW="2959100" imgH="673100" progId="Equation.3">
                    <p:embed/>
                  </p:oleObj>
                </mc:Choice>
                <mc:Fallback>
                  <p:oleObj name="Equation" r:id="rId14" imgW="2959100" imgH="6731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3144"/>
                          <a:ext cx="117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80" name="Object 28"/>
          <p:cNvGraphicFramePr>
            <a:graphicFrameLocks noChangeAspect="1"/>
          </p:cNvGraphicFramePr>
          <p:nvPr/>
        </p:nvGraphicFramePr>
        <p:xfrm>
          <a:off x="4500563" y="5105400"/>
          <a:ext cx="25574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4" name="Equation" r:id="rId16" imgW="3060700" imgH="482600" progId="Equation.3">
                  <p:embed/>
                </p:oleObj>
              </mc:Choice>
              <mc:Fallback>
                <p:oleObj name="Equation" r:id="rId16" imgW="3060700" imgH="482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105400"/>
                        <a:ext cx="25574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4" name="Group 32"/>
          <p:cNvGrpSpPr/>
          <p:nvPr/>
        </p:nvGrpSpPr>
        <p:grpSpPr bwMode="auto">
          <a:xfrm>
            <a:off x="2009775" y="4572000"/>
            <a:ext cx="6524625" cy="1028700"/>
            <a:chOff x="1344" y="3168"/>
            <a:chExt cx="4110" cy="648"/>
          </a:xfrm>
        </p:grpSpPr>
        <p:graphicFrame>
          <p:nvGraphicFramePr>
            <p:cNvPr id="49176" name="Object 24"/>
            <p:cNvGraphicFramePr>
              <a:graphicFrameLocks noChangeAspect="1"/>
            </p:cNvGraphicFramePr>
            <p:nvPr/>
          </p:nvGraphicFramePr>
          <p:xfrm>
            <a:off x="1401" y="3504"/>
            <a:ext cx="141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5" name="Equation" r:id="rId18" imgW="3594100" imgH="647700" progId="Equation.3">
                    <p:embed/>
                  </p:oleObj>
                </mc:Choice>
                <mc:Fallback>
                  <p:oleObj name="Equation" r:id="rId18" imgW="3594100" imgH="6477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3504"/>
                          <a:ext cx="141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1" name="AutoShape 29"/>
            <p:cNvSpPr>
              <a:spLocks noChangeArrowheads="1"/>
            </p:cNvSpPr>
            <p:nvPr/>
          </p:nvSpPr>
          <p:spPr bwMode="auto">
            <a:xfrm flipH="1" flipV="1">
              <a:off x="1344" y="3528"/>
              <a:ext cx="1536" cy="288"/>
            </a:xfrm>
            <a:prstGeom prst="wedgeRoundRectCallout">
              <a:avLst>
                <a:gd name="adj1" fmla="val -68556"/>
                <a:gd name="adj2" fmla="val 104167"/>
                <a:gd name="adj3" fmla="val 16667"/>
              </a:avLst>
            </a:prstGeom>
            <a:noFill/>
            <a:ln w="38100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lang="zh-CN" altLang="zh-CN"/>
            </a:p>
          </p:txBody>
        </p:sp>
        <p:sp>
          <p:nvSpPr>
            <p:cNvPr id="49182" name="Text Box 30"/>
            <p:cNvSpPr txBox="1">
              <a:spLocks noChangeArrowheads="1"/>
            </p:cNvSpPr>
            <p:nvPr/>
          </p:nvSpPr>
          <p:spPr bwMode="auto">
            <a:xfrm>
              <a:off x="3060" y="3168"/>
              <a:ext cx="2394" cy="345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336600"/>
                  </a:solidFill>
                </a:rPr>
                <a:t>去掉配方后多出来的项</a:t>
              </a:r>
              <a:endParaRPr lang="zh-CN" altLang="en-US">
                <a:solidFill>
                  <a:srgbClr val="336600"/>
                </a:solidFill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1797050" y="927100"/>
          <a:ext cx="4603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" imgW="5511800" imgH="520700" progId="Equation.3">
                  <p:embed/>
                </p:oleObj>
              </mc:Choice>
              <mc:Fallback>
                <p:oleObj name="Equation" r:id="rId1" imgW="55118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927100"/>
                        <a:ext cx="4603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1789113" y="1625600"/>
          <a:ext cx="3754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3" imgW="4495800" imgH="508000" progId="Equation.3">
                  <p:embed/>
                </p:oleObj>
              </mc:Choice>
              <mc:Fallback>
                <p:oleObj name="Equation" r:id="rId3" imgW="4495800" imgH="508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625600"/>
                        <a:ext cx="37544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914400" y="2425700"/>
          <a:ext cx="3352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5" imgW="3352800" imgH="1536700" progId="Equation.3">
                  <p:embed/>
                </p:oleObj>
              </mc:Choice>
              <mc:Fallback>
                <p:oleObj name="Equation" r:id="rId5" imgW="3352800" imgH="153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25700"/>
                        <a:ext cx="3352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Object 16"/>
          <p:cNvGraphicFramePr>
            <a:graphicFrameLocks noChangeAspect="1"/>
          </p:cNvGraphicFramePr>
          <p:nvPr/>
        </p:nvGraphicFramePr>
        <p:xfrm>
          <a:off x="4724400" y="2501900"/>
          <a:ext cx="3086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7" imgW="3086100" imgH="1536700" progId="Equation.3">
                  <p:embed/>
                </p:oleObj>
              </mc:Choice>
              <mc:Fallback>
                <p:oleObj name="Equation" r:id="rId7" imgW="3086100" imgH="1536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501900"/>
                        <a:ext cx="3086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2"/>
          <p:cNvGraphicFramePr>
            <a:graphicFrameLocks noChangeAspect="1"/>
          </p:cNvGraphicFramePr>
          <p:nvPr/>
        </p:nvGraphicFramePr>
        <p:xfrm>
          <a:off x="1828800" y="4330700"/>
          <a:ext cx="43688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9" imgW="4368800" imgH="1536700" progId="Equation.3">
                  <p:embed/>
                </p:oleObj>
              </mc:Choice>
              <mc:Fallback>
                <p:oleObj name="Equation" r:id="rId9" imgW="4368800" imgH="15367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30700"/>
                        <a:ext cx="43688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1676400" y="1054100"/>
          <a:ext cx="6654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9" name="Equation" r:id="rId1" imgW="6718300" imgH="482600" progId="Equation.3">
                  <p:embed/>
                </p:oleObj>
              </mc:Choice>
              <mc:Fallback>
                <p:oleObj name="Equation" r:id="rId1" imgW="67183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54100"/>
                        <a:ext cx="6654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286000" y="1739900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0" name="Equation" r:id="rId3" imgW="1498600" imgH="469900" progId="Equation.3">
                  <p:embed/>
                </p:oleObj>
              </mc:Choice>
              <mc:Fallback>
                <p:oleObj name="Equation" r:id="rId3" imgW="14986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39900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838200" y="252888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所用变换矩阵为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2514600" y="3594100"/>
          <a:ext cx="4876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1" name="Equation" r:id="rId5" imgW="4876800" imgH="1511300" progId="Equation.3">
                  <p:embed/>
                </p:oleObj>
              </mc:Choice>
              <mc:Fallback>
                <p:oleObj name="Equation" r:id="rId5" imgW="48768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94100"/>
                        <a:ext cx="4876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914400" y="2895600"/>
          <a:ext cx="33020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1" imgW="3302000" imgH="1536700" progId="Equation.3">
                  <p:embed/>
                </p:oleObj>
              </mc:Choice>
              <mc:Fallback>
                <p:oleObj name="Equation" r:id="rId1" imgW="3302000" imgH="1536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33020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876300" y="24193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49" charset="-122"/>
              </a:rPr>
              <a:t>解</a:t>
            </a:r>
            <a:endParaRPr lang="zh-CN" altLang="en-US" b="0"/>
          </a:p>
        </p:txBody>
      </p:sp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914400" y="4738688"/>
          <a:ext cx="4813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3" imgW="4813300" imgH="444500" progId="Equation.3">
                  <p:embed/>
                </p:oleObj>
              </mc:Choice>
              <mc:Fallback>
                <p:oleObj name="Equation" r:id="rId3" imgW="48133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738688"/>
                        <a:ext cx="4813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914400" y="5462588"/>
          <a:ext cx="5981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5" imgW="5981700" imgH="482600" progId="Equation.3">
                  <p:embed/>
                </p:oleObj>
              </mc:Choice>
              <mc:Fallback>
                <p:oleObj name="Equation" r:id="rId5" imgW="59817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62588"/>
                        <a:ext cx="5981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02" name="Group 26"/>
          <p:cNvGrpSpPr/>
          <p:nvPr/>
        </p:nvGrpSpPr>
        <p:grpSpPr bwMode="auto">
          <a:xfrm>
            <a:off x="838200" y="762000"/>
            <a:ext cx="5281613" cy="1617663"/>
            <a:chOff x="528" y="480"/>
            <a:chExt cx="3327" cy="1019"/>
          </a:xfrm>
        </p:grpSpPr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576" y="540"/>
            <a:ext cx="3279" cy="9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06" name="Equation" r:id="rId7" imgW="5283200" imgH="1524000" progId="Equation.3">
                    <p:embed/>
                  </p:oleObj>
                </mc:Choice>
                <mc:Fallback>
                  <p:oleObj name="Equation" r:id="rId7" imgW="5283200" imgH="152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40"/>
                          <a:ext cx="3279" cy="9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8" name="Text Box 22"/>
            <p:cNvSpPr txBox="1">
              <a:spLocks noChangeArrowheads="1"/>
            </p:cNvSpPr>
            <p:nvPr/>
          </p:nvSpPr>
          <p:spPr bwMode="auto">
            <a:xfrm>
              <a:off x="528" y="480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524000" y="2400300"/>
            <a:ext cx="5565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由于所给二次型中无平方项，所以</a:t>
            </a:r>
            <a:endParaRPr lang="zh-CN" altLang="en-US"/>
          </a:p>
        </p:txBody>
      </p:sp>
      <p:graphicFrame>
        <p:nvGraphicFramePr>
          <p:cNvPr id="24601" name="Object 25"/>
          <p:cNvGraphicFramePr>
            <a:graphicFrameLocks noChangeAspect="1"/>
          </p:cNvGraphicFramePr>
          <p:nvPr/>
        </p:nvGraphicFramePr>
        <p:xfrm>
          <a:off x="4343400" y="2908300"/>
          <a:ext cx="42799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9" imgW="4279900" imgH="1587500" progId="Equation.3">
                  <p:embed/>
                </p:oleObj>
              </mc:Choice>
              <mc:Fallback>
                <p:oleObj name="Equation" r:id="rId9" imgW="4279900" imgH="1587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908300"/>
                        <a:ext cx="42799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8" grpId="0" autoUpdateAnimBg="0"/>
      <p:bldP spid="246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849313" y="852488"/>
            <a:ext cx="197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再配方，得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600200" y="1447800"/>
          <a:ext cx="537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6" name="Equation" r:id="rId1" imgW="5372100" imgH="508000" progId="Equation.3">
                  <p:embed/>
                </p:oleObj>
              </mc:Choice>
              <mc:Fallback>
                <p:oleObj name="Equation" r:id="rId1" imgW="53721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447800"/>
                        <a:ext cx="5372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930275" y="2057400"/>
          <a:ext cx="276542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3" imgW="2984500" imgH="1536700" progId="Equation.3">
                  <p:embed/>
                </p:oleObj>
              </mc:Choice>
              <mc:Fallback>
                <p:oleObj name="Equation" r:id="rId3" imgW="2984500" imgH="153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2057400"/>
                        <a:ext cx="276542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957263" y="3644900"/>
          <a:ext cx="2852737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5" imgW="3124200" imgH="1536700" progId="Equation.3">
                  <p:embed/>
                </p:oleObj>
              </mc:Choice>
              <mc:Fallback>
                <p:oleObj name="Equation" r:id="rId5" imgW="31242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644900"/>
                        <a:ext cx="2852737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914400" y="5429250"/>
          <a:ext cx="41910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7" imgW="4191000" imgH="482600" progId="Equation.3">
                  <p:embed/>
                </p:oleObj>
              </mc:Choice>
              <mc:Fallback>
                <p:oleObj name="Equation" r:id="rId7" imgW="41910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429250"/>
                        <a:ext cx="41910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4229100" y="3613150"/>
          <a:ext cx="3975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9" imgW="3975100" imgH="1587500" progId="Equation.3">
                  <p:embed/>
                </p:oleObj>
              </mc:Choice>
              <mc:Fallback>
                <p:oleObj name="Equation" r:id="rId9" imgW="3975100" imgH="158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613150"/>
                        <a:ext cx="39751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838200" y="1004888"/>
            <a:ext cx="269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所用变换矩阵为</a:t>
            </a:r>
            <a:endParaRPr lang="zh-CN" altLang="en-US">
              <a:solidFill>
                <a:schemeClr val="bg2"/>
              </a:solidFill>
            </a:endParaRPr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1752600" y="1828800"/>
          <a:ext cx="4013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8" name="Equation" r:id="rId1" imgW="4013200" imgH="1511300" progId="Equation.3">
                  <p:embed/>
                </p:oleObj>
              </mc:Choice>
              <mc:Fallback>
                <p:oleObj name="Equation" r:id="rId1" imgW="4013200" imgH="151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4013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2101850" y="3663950"/>
          <a:ext cx="2451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09" name="Equation" r:id="rId3" imgW="2451100" imgH="1511300" progId="Equation.3">
                  <p:embed/>
                </p:oleObj>
              </mc:Choice>
              <mc:Fallback>
                <p:oleObj name="Equation" r:id="rId3" imgW="2451100" imgH="151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3663950"/>
                        <a:ext cx="2451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4953000" y="4210050"/>
          <a:ext cx="1981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0" name="Equation" r:id="rId5" imgW="1981200" imgH="444500" progId="Equation.3">
                  <p:embed/>
                </p:oleObj>
              </mc:Choice>
              <mc:Fallback>
                <p:oleObj name="Equation" r:id="rId5" imgW="19812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10050"/>
                        <a:ext cx="1981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dddeacc1-bd87-4dc8-b772-92344bb8b243"/>
  <p:tag name="COMMONDATA" val="eyJoZGlkIjoiNDc2OWNjOTM4YTlhMWVkOTM5ODVkODkzZGRkNDZmMWUifQ=="/>
</p:tagLst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anose="02010609030101010101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1238</Words>
  <Application>WPS 演示</Application>
  <PresentationFormat>全屏显示(4:3)</PresentationFormat>
  <Paragraphs>89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17</vt:i4>
      </vt:variant>
    </vt:vector>
  </HeadingPairs>
  <TitlesOfParts>
    <vt:vector size="76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Times New Roman</vt:lpstr>
      <vt:lpstr>黑体</vt:lpstr>
      <vt:lpstr>Symbol</vt:lpstr>
      <vt:lpstr>微软雅黑</vt:lpstr>
      <vt:lpstr>Arial Unicode MS</vt:lpstr>
      <vt:lpstr>Calibri</vt:lpstr>
      <vt:lpstr>主题1</vt:lpstr>
      <vt:lpstr>14_Pixel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一、拉格朗日配方法的具体步骤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二、小结</vt:lpstr>
      <vt:lpstr>思考题</vt:lpstr>
      <vt:lpstr>思考题解答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hlzeng</dc:creator>
  <cp:lastModifiedBy>eye</cp:lastModifiedBy>
  <cp:revision>111</cp:revision>
  <dcterms:created xsi:type="dcterms:W3CDTF">2000-01-15T01:21:00Z</dcterms:created>
  <dcterms:modified xsi:type="dcterms:W3CDTF">2022-12-28T15:31:14Z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8C679CD068D647D5B6F217DDDBDA6075</vt:lpwstr>
  </property>
  <property fmtid="{D5CDD505-2E9C-101B-9397-08002B2CF9AE}" pid="3" name="KSOProductBuildVer">
    <vt:lpwstr>2052-11.1.0.12980</vt:lpwstr>
  </property>
</Properties>
</file>