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emf" ContentType="image/x-emf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91" r:id="rId4"/>
    <p:sldId id="292" r:id="rId5"/>
    <p:sldId id="308" r:id="rId6"/>
    <p:sldId id="313" r:id="rId7"/>
    <p:sldId id="314" r:id="rId8"/>
    <p:sldId id="315" r:id="rId9"/>
    <p:sldId id="316" r:id="rId10"/>
    <p:sldId id="281" r:id="rId11"/>
    <p:sldId id="293" r:id="rId12"/>
    <p:sldId id="294" r:id="rId13"/>
    <p:sldId id="309" r:id="rId14"/>
    <p:sldId id="318" r:id="rId15"/>
    <p:sldId id="310" r:id="rId16"/>
    <p:sldId id="298" r:id="rId17"/>
    <p:sldId id="296" r:id="rId18"/>
    <p:sldId id="312" r:id="rId19"/>
    <p:sldId id="317" r:id="rId20"/>
    <p:sldId id="307" r:id="rId21"/>
    <p:sldId id="299" r:id="rId22"/>
    <p:sldId id="311" r:id="rId23"/>
    <p:sldId id="330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6" d="100"/>
          <a:sy n="116" d="100"/>
        </p:scale>
        <p:origin x="1512" y="108"/>
      </p:cViewPr>
      <p:guideLst>
        <p:guide orient="horz" pos="3312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4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ECDBE8D2-17E6-4113-8118-ECBD57C6BC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434DE8E-A10F-47C8-921A-F1029EAC2A7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789C72A-0AE5-40A1-BFE6-16DDA3010B06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/>
                  <a:cs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FF2B66B-D00D-4E19-A3AC-CAE9117C59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8B08BB68-E01C-4760-8E82-A70D3ADFD1B7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4FF0A12-9B33-461C-9A6C-4CDBD0017DD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F4310583-EA73-4B7D-ACB2-E5640807420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9D3DFB3-FE1D-48D2-8641-5C9D7A0ADC62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7DC2E715-B3A1-4269-AE07-842ABFEF2793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B61BA87-9276-4755-A24E-5EDE401CAD96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BC7E454-8123-4075-A6B1-363534D37AD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E1DDE5FA-03CD-4F5F-9B6A-46609FB2B06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AAE292E0-ECAE-4B55-9144-927D4625F83F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5432542-F521-4DE8-A51B-691DD46C2C4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DCBF603-F602-45DB-AB67-AECD4A1E3E0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A80A630-7279-418E-828B-74D51032FC47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FE87EFD7-0DB5-4243-9DA1-24323B16D702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53F88A9C-0070-4AEA-BDA3-F3AC884690ED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6D933A4B-4DB7-4E9C-B101-8791C829F4BC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3354302-15B5-473D-A110-165E6B995DF3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CCB0083E-9657-40EE-AEEE-562DC2D271FF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1F516A70-9E4E-4A14-9A49-2FAA1D027129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102D8D16-8342-44DA-BAF0-93DCDF3CAA5D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3" name="Rectangl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4" name="Rectangle 1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ea typeface="楷体_GB2312"/>
                <a:cs typeface="楷体_GB2312"/>
              </a:defRPr>
            </a:lvl1pPr>
          </a:lstStyle>
          <a:p>
            <a:fld id="{29A44603-F003-45E3-9ECF-8E0CB4262D30}" type="slidenum">
              <a:rPr lang="en-US" altLang="zh-CN"/>
            </a:fld>
            <a:endParaRPr lang="en-US" altLang="zh-CN"/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06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/>
                <a:cs typeface="楷体_GB231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  <p:sp>
        <p:nvSpPr>
          <p:cNvPr id="205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/>
              <a:cs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7" Type="http://schemas.openxmlformats.org/officeDocument/2006/relationships/hyperlink" Target="/&#32447;&#24615;&#20195;&#25968;&#30005;&#23376;&#25945;&#26696;/&#20027;&#30028;&#38754;.ppt#8. PowerPoint &#28436;&#31034;&#25991;&#31295;" TargetMode="External"/><Relationship Id="rId6" Type="http://schemas.openxmlformats.org/officeDocument/2006/relationships/slide" Target="slide18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8.wmf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7.xml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5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oleObject" Target="../embeddings/oleObject37.bin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4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0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4.w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1.wmf"/><Relationship Id="rId1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2.w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5" Type="http://schemas.openxmlformats.org/officeDocument/2006/relationships/oleObject" Target="../embeddings/Document3.doc"/><Relationship Id="rId4" Type="http://schemas.openxmlformats.org/officeDocument/2006/relationships/image" Target="../media/image11.emf"/><Relationship Id="rId3" Type="http://schemas.openxmlformats.org/officeDocument/2006/relationships/oleObject" Target="../embeddings/Document2.doc"/><Relationship Id="rId2" Type="http://schemas.openxmlformats.org/officeDocument/2006/relationships/image" Target="../media/image10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Document1.doc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4.e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1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1" name="Picture 13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01783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02" name="Picture 14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36576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03" name="Picture 15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9339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04" name="Picture 16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3243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05" name="Rectangle 1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76400" y="2895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Rectangle 1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352425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Rectangle 1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76400" y="421005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Rectangle 2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76400" y="48768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Rectangle 21">
            <a:hlinkClick r:id="rId7"/>
          </p:cNvPr>
          <p:cNvSpPr>
            <a:spLocks noChangeArrowheads="1"/>
          </p:cNvSpPr>
          <p:nvPr/>
        </p:nvSpPr>
        <p:spPr bwMode="auto">
          <a:xfrm>
            <a:off x="763905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1" name="Rectangle 23">
            <a:hlinkClick r:id="rId8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600200" y="830263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必要性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676400" y="1504950"/>
          <a:ext cx="2133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6" name="Equation" r:id="rId1" imgW="2145665" imgH="444500" progId="Equation.3">
                  <p:embed/>
                </p:oleObj>
              </mc:Choice>
              <mc:Fallback>
                <p:oleObj name="Equation" r:id="rId1" imgW="2145665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04950"/>
                        <a:ext cx="21336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830638" y="1544638"/>
          <a:ext cx="46847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7" name="Equation" r:id="rId3" imgW="4457700" imgH="444500" progId="Equation.3">
                  <p:embed/>
                </p:oleObj>
              </mc:Choice>
              <mc:Fallback>
                <p:oleObj name="Equation" r:id="rId3" imgW="44577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1544638"/>
                        <a:ext cx="46847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782888" y="2089150"/>
          <a:ext cx="24368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8" name="Equation" r:id="rId5" imgW="2463800" imgH="431800" progId="Equation.3">
                  <p:embed/>
                </p:oleObj>
              </mc:Choice>
              <mc:Fallback>
                <p:oleObj name="Equation" r:id="rId5" imgW="24638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089150"/>
                        <a:ext cx="24368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914400" y="2681288"/>
          <a:ext cx="1981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Equation" r:id="rId7" imgW="1981200" imgH="444500" progId="Equation.3">
                  <p:embed/>
                </p:oleObj>
              </mc:Choice>
              <mc:Fallback>
                <p:oleObj name="Equation" r:id="rId7" imgW="19812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81288"/>
                        <a:ext cx="1981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2990850" y="2667000"/>
          <a:ext cx="3390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Equation" r:id="rId9" imgW="3390900" imgH="431800" progId="Equation.3">
                  <p:embed/>
                </p:oleObj>
              </mc:Choice>
              <mc:Fallback>
                <p:oleObj name="Equation" r:id="rId9" imgW="33909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2667000"/>
                        <a:ext cx="3390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838200" y="32829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故</a:t>
            </a:r>
            <a:endParaRPr lang="zh-CN" altLang="en-US" b="0">
              <a:solidFill>
                <a:schemeClr val="bg2"/>
              </a:solidFill>
            </a:endParaRPr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1670050" y="3379788"/>
          <a:ext cx="2616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Equation" r:id="rId11" imgW="2616200" imgH="431800" progId="Equation.3">
                  <p:embed/>
                </p:oleObj>
              </mc:Choice>
              <mc:Fallback>
                <p:oleObj name="Equation" r:id="rId11" imgW="2616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379788"/>
                        <a:ext cx="26162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4" name="Group 24"/>
          <p:cNvGrpSpPr/>
          <p:nvPr/>
        </p:nvGrpSpPr>
        <p:grpSpPr bwMode="auto">
          <a:xfrm>
            <a:off x="838200" y="4114800"/>
            <a:ext cx="7543800" cy="946150"/>
            <a:chOff x="528" y="2592"/>
            <a:chExt cx="4752" cy="596"/>
          </a:xfrm>
        </p:grpSpPr>
        <p:sp>
          <p:nvSpPr>
            <p:cNvPr id="40970" name="Text Box 10"/>
            <p:cNvSpPr txBox="1">
              <a:spLocks noChangeArrowheads="1"/>
            </p:cNvSpPr>
            <p:nvPr/>
          </p:nvSpPr>
          <p:spPr bwMode="auto">
            <a:xfrm>
              <a:off x="528" y="2592"/>
              <a:ext cx="475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推论　对称矩阵  为正定的充分必要条件是： 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的特征值全为正．</a:t>
              </a:r>
              <a:endParaRPr lang="zh-CN" altLang="en-US" b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40982" name="Object 22"/>
            <p:cNvGraphicFramePr>
              <a:graphicFrameLocks noChangeAspect="1"/>
            </p:cNvGraphicFramePr>
            <p:nvPr/>
          </p:nvGraphicFramePr>
          <p:xfrm>
            <a:off x="2172" y="267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2" name="Equation" r:id="rId13" imgW="292100" imgH="304800" progId="Equation.3">
                    <p:embed/>
                  </p:oleObj>
                </mc:Choice>
                <mc:Fallback>
                  <p:oleObj name="Equation" r:id="rId13" imgW="292100" imgH="304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2676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3" name="Object 23"/>
            <p:cNvGraphicFramePr>
              <a:graphicFrameLocks noChangeAspect="1"/>
            </p:cNvGraphicFramePr>
            <p:nvPr/>
          </p:nvGraphicFramePr>
          <p:xfrm>
            <a:off x="5028" y="267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3" name="Equation" r:id="rId15" imgW="292100" imgH="304800" progId="Equation.3">
                    <p:embed/>
                  </p:oleObj>
                </mc:Choice>
                <mc:Fallback>
                  <p:oleObj name="Equation" r:id="rId15" imgW="292100" imgH="3048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8" y="2676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454150" y="2063750"/>
          <a:ext cx="106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0" name="Equation" r:id="rId1" imgW="1066800" imgH="419100" progId="Equation.3">
                  <p:embed/>
                </p:oleObj>
              </mc:Choice>
              <mc:Fallback>
                <p:oleObj name="Equation" r:id="rId1" imgW="10668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063750"/>
                        <a:ext cx="106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749550" y="1828800"/>
          <a:ext cx="1943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1" name="Equation" r:id="rId3" imgW="1943100" imgH="977900" progId="Equation.3">
                  <p:embed/>
                </p:oleObj>
              </mc:Choice>
              <mc:Fallback>
                <p:oleObj name="Equation" r:id="rId3" imgW="19431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1828800"/>
                        <a:ext cx="1943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4889500" y="221615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2" name="Equation" r:id="rId5" imgW="457200" imgH="228600" progId="Equation.3">
                  <p:embed/>
                </p:oleObj>
              </mc:Choice>
              <mc:Fallback>
                <p:oleObj name="Equation" r:id="rId5" imgW="457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2216150"/>
                        <a:ext cx="609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5556250" y="1435100"/>
          <a:ext cx="26162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3" name="Equation" r:id="rId7" imgW="2616200" imgH="1536700" progId="Equation.3">
                  <p:embed/>
                </p:oleObj>
              </mc:Choice>
              <mc:Fallback>
                <p:oleObj name="Equation" r:id="rId7" imgW="2616200" imgH="153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1435100"/>
                        <a:ext cx="26162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1587500" y="3746500"/>
          <a:ext cx="58054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Equation" r:id="rId9" imgW="5803900" imgH="1511300" progId="Equation.3">
                  <p:embed/>
                </p:oleObj>
              </mc:Choice>
              <mc:Fallback>
                <p:oleObj name="Equation" r:id="rId9" imgW="5803900" imgH="151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746500"/>
                        <a:ext cx="58054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854075" y="5410200"/>
            <a:ext cx="4840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这个定理称为霍尔维茨定理．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4525" name="Group 13"/>
          <p:cNvGrpSpPr/>
          <p:nvPr/>
        </p:nvGrpSpPr>
        <p:grpSpPr bwMode="auto">
          <a:xfrm>
            <a:off x="914400" y="723900"/>
            <a:ext cx="7546975" cy="946150"/>
            <a:chOff x="576" y="456"/>
            <a:chExt cx="4754" cy="596"/>
          </a:xfrm>
        </p:grpSpPr>
        <p:sp>
          <p:nvSpPr>
            <p:cNvPr id="64514" name="Rectangle 2"/>
            <p:cNvSpPr>
              <a:spLocks noChangeArrowheads="1"/>
            </p:cNvSpPr>
            <p:nvPr/>
          </p:nvSpPr>
          <p:spPr bwMode="auto">
            <a:xfrm>
              <a:off x="576" y="456"/>
              <a:ext cx="475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3  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对称矩阵  为正定的充分必要条件是：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的各阶主子式为正，即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64523" name="Object 11"/>
            <p:cNvGraphicFramePr>
              <a:graphicFrameLocks noChangeAspect="1"/>
            </p:cNvGraphicFramePr>
            <p:nvPr/>
          </p:nvGraphicFramePr>
          <p:xfrm>
            <a:off x="2352" y="54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65" name="Equation" r:id="rId11" imgW="292100" imgH="304800" progId="Equation.3">
                    <p:embed/>
                  </p:oleObj>
                </mc:Choice>
                <mc:Fallback>
                  <p:oleObj name="Equation" r:id="rId11" imgW="292100" imgH="304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54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4" name="Object 12"/>
            <p:cNvGraphicFramePr>
              <a:graphicFrameLocks noChangeAspect="1"/>
            </p:cNvGraphicFramePr>
            <p:nvPr/>
          </p:nvGraphicFramePr>
          <p:xfrm>
            <a:off x="5136" y="55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66" name="Equation" r:id="rId13" imgW="292100" imgH="304800" progId="Equation.3">
                    <p:embed/>
                  </p:oleObj>
                </mc:Choice>
                <mc:Fallback>
                  <p:oleObj name="Equation" r:id="rId13" imgW="292100" imgH="304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55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27" name="Group 15"/>
          <p:cNvGrpSpPr/>
          <p:nvPr/>
        </p:nvGrpSpPr>
        <p:grpSpPr bwMode="auto">
          <a:xfrm>
            <a:off x="876300" y="2909888"/>
            <a:ext cx="7721600" cy="946150"/>
            <a:chOff x="552" y="1833"/>
            <a:chExt cx="4864" cy="596"/>
          </a:xfrm>
        </p:grpSpPr>
        <p:sp>
          <p:nvSpPr>
            <p:cNvPr id="64519" name="Rectangle 7"/>
            <p:cNvSpPr>
              <a:spLocks noChangeArrowheads="1"/>
            </p:cNvSpPr>
            <p:nvPr/>
          </p:nvSpPr>
          <p:spPr bwMode="auto">
            <a:xfrm>
              <a:off x="552" y="1833"/>
              <a:ext cx="486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对称矩阵  为负定的充分必要条件是：奇数阶主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子式为负，而偶数阶主子式为正，即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64526" name="Object 14"/>
            <p:cNvGraphicFramePr>
              <a:graphicFrameLocks noChangeAspect="1"/>
            </p:cNvGraphicFramePr>
            <p:nvPr/>
          </p:nvGraphicFramePr>
          <p:xfrm>
            <a:off x="1536" y="192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67" name="Equation" r:id="rId14" imgW="292100" imgH="304800" progId="Equation.3">
                    <p:embed/>
                  </p:oleObj>
                </mc:Choice>
                <mc:Fallback>
                  <p:oleObj name="Equation" r:id="rId14" imgW="292100" imgH="304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92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900113" y="981075"/>
          <a:ext cx="75565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4" name="Equation" r:id="rId1" imgW="7556500" imgH="2095500" progId="Equation.3">
                  <p:embed/>
                </p:oleObj>
              </mc:Choice>
              <mc:Fallback>
                <p:oleObj name="Equation" r:id="rId1" imgW="7556500" imgH="2095500" progId="Equation.3">
                  <p:embed/>
                  <p:pic>
                    <p:nvPicPr>
                      <p:cNvPr id="0" name="图片 819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81075"/>
                        <a:ext cx="75565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Line 21"/>
          <p:cNvSpPr>
            <a:spLocks noChangeShapeType="1"/>
          </p:cNvSpPr>
          <p:nvPr/>
        </p:nvSpPr>
        <p:spPr bwMode="auto">
          <a:xfrm>
            <a:off x="1624013" y="3025775"/>
            <a:ext cx="2819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1484313" y="3213100"/>
          <a:ext cx="637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5" name="Equation" r:id="rId3" imgW="6375400" imgH="482600" progId="Equation.3">
                  <p:embed/>
                </p:oleObj>
              </mc:Choice>
              <mc:Fallback>
                <p:oleObj name="Equation" r:id="rId3" imgW="6375400" imgH="482600" progId="Equation.3">
                  <p:embed/>
                  <p:pic>
                    <p:nvPicPr>
                      <p:cNvPr id="0" name="图片 819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3213100"/>
                        <a:ext cx="637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184775" y="2570163"/>
            <a:ext cx="3517900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（第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节矩阵的秩）</a:t>
            </a:r>
            <a:endParaRPr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0113" y="4203700"/>
            <a:ext cx="7802562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由</a:t>
            </a:r>
            <a:r>
              <a:rPr lang="en-US" altLang="zh-CN" dirty="0"/>
              <a:t>1—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行和</a:t>
            </a:r>
            <a:r>
              <a:rPr lang="en-US" altLang="zh-CN" dirty="0"/>
              <a:t>1—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  <a:r>
              <a:rPr lang="zh-CN" altLang="en-US" dirty="0"/>
              <a:t>列所确定的</a:t>
            </a:r>
            <a:r>
              <a:rPr lang="en-US" altLang="zh-CN" i="1" dirty="0"/>
              <a:t>k</a:t>
            </a:r>
            <a:r>
              <a:rPr lang="zh-CN" altLang="en-US" dirty="0"/>
              <a:t>阶子式即为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阶矩阵的</a:t>
            </a:r>
            <a:r>
              <a:rPr lang="en-US" altLang="zh-CN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阶（顺序）主子式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ChangeArrowheads="1"/>
          </p:cNvSpPr>
          <p:nvPr/>
        </p:nvSpPr>
        <p:spPr bwMode="auto">
          <a:xfrm>
            <a:off x="838200" y="990600"/>
            <a:ext cx="5191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正定矩阵具有以下一些简单性质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5539" name="Object 1027"/>
          <p:cNvGraphicFramePr>
            <a:graphicFrameLocks noChangeAspect="1"/>
          </p:cNvGraphicFramePr>
          <p:nvPr/>
        </p:nvGraphicFramePr>
        <p:xfrm>
          <a:off x="892175" y="2057400"/>
          <a:ext cx="7504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name="Equation" r:id="rId1" imgW="7366000" imgH="990600" progId="Equation.3">
                  <p:embed/>
                </p:oleObj>
              </mc:Choice>
              <mc:Fallback>
                <p:oleObj name="Equation" r:id="rId1" imgW="7366000" imgH="990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2057400"/>
                        <a:ext cx="75041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1028"/>
          <p:cNvGraphicFramePr>
            <a:graphicFrameLocks noChangeAspect="1"/>
          </p:cNvGraphicFramePr>
          <p:nvPr/>
        </p:nvGraphicFramePr>
        <p:xfrm>
          <a:off x="900113" y="3581400"/>
          <a:ext cx="75438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0" name="Equation" r:id="rId3" imgW="7493000" imgH="927100" progId="Equation.3">
                  <p:embed/>
                </p:oleObj>
              </mc:Choice>
              <mc:Fallback>
                <p:oleObj name="Equation" r:id="rId3" imgW="7493000" imgH="9271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81400"/>
                        <a:ext cx="754380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78" name="Group 1046"/>
          <p:cNvGrpSpPr/>
          <p:nvPr/>
        </p:nvGrpSpPr>
        <p:grpSpPr bwMode="auto">
          <a:xfrm>
            <a:off x="838200" y="723900"/>
            <a:ext cx="7772400" cy="1528763"/>
            <a:chOff x="528" y="456"/>
            <a:chExt cx="4896" cy="963"/>
          </a:xfrm>
        </p:grpSpPr>
        <p:sp>
          <p:nvSpPr>
            <p:cNvPr id="45058" name="Text Box 1026"/>
            <p:cNvSpPr txBox="1">
              <a:spLocks noChangeArrowheads="1"/>
            </p:cNvSpPr>
            <p:nvPr/>
          </p:nvSpPr>
          <p:spPr bwMode="auto">
            <a:xfrm>
              <a:off x="552" y="456"/>
              <a:ext cx="18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>
                  <a:solidFill>
                    <a:schemeClr val="bg2"/>
                  </a:solidFill>
                </a:rPr>
                <a:t>    </a:t>
              </a:r>
              <a:r>
                <a:rPr lang="zh-CN" altLang="en-US">
                  <a:solidFill>
                    <a:schemeClr val="bg2"/>
                  </a:solidFill>
                </a:rPr>
                <a:t>判别二次型</a:t>
              </a:r>
              <a:endParaRPr lang="zh-CN" altLang="en-US" b="0">
                <a:solidFill>
                  <a:schemeClr val="bg2"/>
                </a:solidFill>
              </a:endParaRPr>
            </a:p>
          </p:txBody>
        </p:sp>
        <p:graphicFrame>
          <p:nvGraphicFramePr>
            <p:cNvPr id="45059" name="Object 1027"/>
            <p:cNvGraphicFramePr>
              <a:graphicFrameLocks noChangeAspect="1"/>
            </p:cNvGraphicFramePr>
            <p:nvPr/>
          </p:nvGraphicFramePr>
          <p:xfrm>
            <a:off x="576" y="768"/>
            <a:ext cx="484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2" name="Equation" r:id="rId1" imgW="7924800" imgH="482600" progId="Equation.3">
                    <p:embed/>
                  </p:oleObj>
                </mc:Choice>
                <mc:Fallback>
                  <p:oleObj name="Equation" r:id="rId1" imgW="7924800" imgH="48260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768"/>
                          <a:ext cx="484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0" name="Text Box 1028"/>
            <p:cNvSpPr txBox="1">
              <a:spLocks noChangeArrowheads="1"/>
            </p:cNvSpPr>
            <p:nvPr/>
          </p:nvSpPr>
          <p:spPr bwMode="auto">
            <a:xfrm>
              <a:off x="528" y="1092"/>
              <a:ext cx="10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是否正定</a:t>
              </a:r>
              <a:r>
                <a:rPr lang="en-US" altLang="zh-CN" b="0">
                  <a:solidFill>
                    <a:schemeClr val="bg2"/>
                  </a:solidFill>
                </a:rPr>
                <a:t>.</a:t>
              </a:r>
              <a:endParaRPr lang="en-US" altLang="zh-CN" b="0">
                <a:solidFill>
                  <a:schemeClr val="bg2"/>
                </a:solidFill>
              </a:endParaRPr>
            </a:p>
          </p:txBody>
        </p:sp>
      </p:grpSp>
      <p:sp>
        <p:nvSpPr>
          <p:cNvPr id="45064" name="Rectangle 1032"/>
          <p:cNvSpPr>
            <a:spLocks noChangeArrowheads="1"/>
          </p:cNvSpPr>
          <p:nvPr/>
        </p:nvSpPr>
        <p:spPr bwMode="auto">
          <a:xfrm>
            <a:off x="895350" y="254793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45065" name="Object 1033"/>
          <p:cNvGraphicFramePr>
            <a:graphicFrameLocks noChangeAspect="1"/>
          </p:cNvGraphicFramePr>
          <p:nvPr/>
        </p:nvGraphicFramePr>
        <p:xfrm>
          <a:off x="1727200" y="2605088"/>
          <a:ext cx="32639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Equation" r:id="rId3" imgW="3263900" imgH="444500" progId="Equation.3">
                  <p:embed/>
                </p:oleObj>
              </mc:Choice>
              <mc:Fallback>
                <p:oleObj name="Equation" r:id="rId3" imgW="3263900" imgH="4445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605088"/>
                        <a:ext cx="32639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34"/>
          <p:cNvGraphicFramePr>
            <a:graphicFrameLocks noChangeAspect="1"/>
          </p:cNvGraphicFramePr>
          <p:nvPr/>
        </p:nvGraphicFramePr>
        <p:xfrm>
          <a:off x="5118100" y="2070100"/>
          <a:ext cx="2501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4" name="Equation" r:id="rId5" imgW="2501900" imgH="1511300" progId="Equation.3">
                  <p:embed/>
                </p:oleObj>
              </mc:Choice>
              <mc:Fallback>
                <p:oleObj name="Equation" r:id="rId5" imgW="2501900" imgH="15113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2070100"/>
                        <a:ext cx="2501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Text Box 1040"/>
          <p:cNvSpPr txBox="1">
            <a:spLocks noChangeArrowheads="1"/>
          </p:cNvSpPr>
          <p:nvPr/>
        </p:nvSpPr>
        <p:spPr bwMode="auto">
          <a:xfrm>
            <a:off x="838200" y="354965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它的顺序主子式</a:t>
            </a:r>
            <a:endParaRPr lang="zh-CN" altLang="en-US" b="0">
              <a:solidFill>
                <a:schemeClr val="bg2"/>
              </a:solidFill>
            </a:endParaRPr>
          </a:p>
        </p:txBody>
      </p:sp>
      <p:graphicFrame>
        <p:nvGraphicFramePr>
          <p:cNvPr id="45073" name="Object 1041"/>
          <p:cNvGraphicFramePr>
            <a:graphicFrameLocks noChangeAspect="1"/>
          </p:cNvGraphicFramePr>
          <p:nvPr/>
        </p:nvGraphicFramePr>
        <p:xfrm>
          <a:off x="1066800" y="4662488"/>
          <a:ext cx="83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5" name="Equation" r:id="rId7" imgW="838200" imgH="368300" progId="Equation.3">
                  <p:embed/>
                </p:oleObj>
              </mc:Choice>
              <mc:Fallback>
                <p:oleObj name="Equation" r:id="rId7" imgW="838200" imgH="3683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62488"/>
                        <a:ext cx="838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042"/>
          <p:cNvGraphicFramePr>
            <a:graphicFrameLocks noChangeAspect="1"/>
          </p:cNvGraphicFramePr>
          <p:nvPr/>
        </p:nvGraphicFramePr>
        <p:xfrm>
          <a:off x="2362200" y="4357688"/>
          <a:ext cx="2235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Equation" r:id="rId9" imgW="2235200" imgH="977900" progId="Equation.3">
                  <p:embed/>
                </p:oleObj>
              </mc:Choice>
              <mc:Fallback>
                <p:oleObj name="Equation" r:id="rId9" imgW="2235200" imgH="9779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57688"/>
                        <a:ext cx="2235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043"/>
          <p:cNvGraphicFramePr>
            <a:graphicFrameLocks noChangeAspect="1"/>
          </p:cNvGraphicFramePr>
          <p:nvPr/>
        </p:nvGraphicFramePr>
        <p:xfrm>
          <a:off x="4889500" y="4052888"/>
          <a:ext cx="3568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7" name="Equation" r:id="rId11" imgW="3568700" imgH="1511300" progId="Equation.3">
                  <p:embed/>
                </p:oleObj>
              </mc:Choice>
              <mc:Fallback>
                <p:oleObj name="Equation" r:id="rId11" imgW="3568700" imgH="15113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4052888"/>
                        <a:ext cx="3568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6" name="Rectangle 1044"/>
          <p:cNvSpPr>
            <a:spLocks noChangeArrowheads="1"/>
          </p:cNvSpPr>
          <p:nvPr/>
        </p:nvSpPr>
        <p:spPr bwMode="auto">
          <a:xfrm>
            <a:off x="914400" y="5462588"/>
            <a:ext cx="382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故上述二次型是正定的</a:t>
            </a:r>
            <a:r>
              <a:rPr lang="en-US" altLang="zh-CN">
                <a:solidFill>
                  <a:schemeClr val="bg2"/>
                </a:solidFill>
              </a:rPr>
              <a:t>.</a:t>
            </a:r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utoUpdateAnimBg="0"/>
      <p:bldP spid="45072" grpId="0" autoUpdateAnimBg="0"/>
      <p:bldP spid="4507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36" name="Group 28"/>
          <p:cNvGrpSpPr/>
          <p:nvPr/>
        </p:nvGrpSpPr>
        <p:grpSpPr bwMode="auto">
          <a:xfrm>
            <a:off x="825500" y="852488"/>
            <a:ext cx="6718300" cy="1433512"/>
            <a:chOff x="520" y="489"/>
            <a:chExt cx="4232" cy="903"/>
          </a:xfrm>
        </p:grpSpPr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528" y="489"/>
              <a:ext cx="18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>
                  <a:solidFill>
                    <a:schemeClr val="bg2"/>
                  </a:solidFill>
                </a:rPr>
                <a:t>    </a:t>
              </a:r>
              <a:r>
                <a:rPr lang="zh-CN" altLang="en-US">
                  <a:solidFill>
                    <a:schemeClr val="bg2"/>
                  </a:solidFill>
                </a:rPr>
                <a:t>判别二次型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3020" name="Object 12"/>
            <p:cNvGraphicFramePr>
              <a:graphicFrameLocks noChangeAspect="1"/>
            </p:cNvGraphicFramePr>
            <p:nvPr/>
          </p:nvGraphicFramePr>
          <p:xfrm>
            <a:off x="1151" y="756"/>
            <a:ext cx="360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2" name="Equation" r:id="rId1" imgW="5715000" imgH="482600" progId="Equation.3">
                    <p:embed/>
                  </p:oleObj>
                </mc:Choice>
                <mc:Fallback>
                  <p:oleObj name="Equation" r:id="rId1" imgW="5715000" imgH="482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756"/>
                          <a:ext cx="3601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520" y="1065"/>
              <a:ext cx="10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是否正定</a:t>
              </a:r>
              <a:r>
                <a:rPr lang="en-US" altLang="zh-CN">
                  <a:solidFill>
                    <a:schemeClr val="bg2"/>
                  </a:solidFill>
                </a:rPr>
                <a:t>.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</p:grp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857250" y="2357438"/>
            <a:ext cx="62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 b="0">
              <a:ea typeface="黑体" panose="02010609060101010101" pitchFamily="49" charset="-122"/>
            </a:endParaRP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857250" y="3479800"/>
            <a:ext cx="269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二次型的矩阵为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3676650" y="3060700"/>
          <a:ext cx="2857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Equation" r:id="rId3" imgW="2857500" imgH="1511300" progId="Equation.3">
                  <p:embed/>
                </p:oleObj>
              </mc:Choice>
              <mc:Fallback>
                <p:oleObj name="Equation" r:id="rId3" imgW="2857500" imgH="151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3060700"/>
                        <a:ext cx="2857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1558925" y="2376488"/>
            <a:ext cx="2784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用</a:t>
            </a:r>
            <a:r>
              <a:rPr lang="zh-CN" altLang="en-US">
                <a:ea typeface="黑体" panose="02010609060101010101" pitchFamily="49" charset="-122"/>
              </a:rPr>
              <a:t>特征值判别法</a:t>
            </a:r>
            <a:r>
              <a:rPr lang="en-US" altLang="zh-CN">
                <a:solidFill>
                  <a:schemeClr val="bg2"/>
                </a:solidFill>
              </a:rPr>
              <a:t>.</a:t>
            </a:r>
            <a:endParaRPr lang="en-US" altLang="zh-CN">
              <a:solidFill>
                <a:schemeClr val="bg2"/>
              </a:solidFill>
            </a:endParaRPr>
          </a:p>
        </p:txBody>
      </p:sp>
      <p:graphicFrame>
        <p:nvGraphicFramePr>
          <p:cNvPr id="43032" name="Object 24"/>
          <p:cNvGraphicFramePr>
            <a:graphicFrameLocks noChangeAspect="1"/>
          </p:cNvGraphicFramePr>
          <p:nvPr/>
        </p:nvGraphicFramePr>
        <p:xfrm>
          <a:off x="914400" y="4586288"/>
          <a:ext cx="2146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Equation" r:id="rId5" imgW="2145665" imgH="444500" progId="Equation.3">
                  <p:embed/>
                </p:oleObj>
              </mc:Choice>
              <mc:Fallback>
                <p:oleObj name="Equation" r:id="rId5" imgW="2145665" imgH="4445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86288"/>
                        <a:ext cx="21463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25"/>
          <p:cNvGraphicFramePr>
            <a:graphicFrameLocks noChangeAspect="1"/>
          </p:cNvGraphicFramePr>
          <p:nvPr/>
        </p:nvGraphicFramePr>
        <p:xfrm>
          <a:off x="3162300" y="4567238"/>
          <a:ext cx="3657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Equation" r:id="rId7" imgW="3657600" imgH="431800" progId="Equation.3">
                  <p:embed/>
                </p:oleObj>
              </mc:Choice>
              <mc:Fallback>
                <p:oleObj name="Equation" r:id="rId7" imgW="3657600" imgH="431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567238"/>
                        <a:ext cx="36576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3897313" y="5272088"/>
            <a:ext cx="4219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故此二次型为正定二次型</a:t>
            </a:r>
            <a:r>
              <a:rPr lang="en-US" altLang="zh-CN">
                <a:solidFill>
                  <a:schemeClr val="bg2"/>
                </a:solidFill>
              </a:rPr>
              <a:t>.</a:t>
            </a:r>
            <a:endParaRPr lang="en-US" altLang="zh-CN">
              <a:solidFill>
                <a:schemeClr val="bg2"/>
              </a:solidFill>
            </a:endParaRPr>
          </a:p>
        </p:txBody>
      </p:sp>
      <p:grpSp>
        <p:nvGrpSpPr>
          <p:cNvPr id="43038" name="Group 30"/>
          <p:cNvGrpSpPr/>
          <p:nvPr/>
        </p:nvGrpSpPr>
        <p:grpSpPr bwMode="auto">
          <a:xfrm>
            <a:off x="838200" y="5272088"/>
            <a:ext cx="3297238" cy="519112"/>
            <a:chOff x="528" y="3321"/>
            <a:chExt cx="2077" cy="327"/>
          </a:xfrm>
        </p:grpSpPr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528" y="3321"/>
              <a:ext cx="20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即知   是正定矩阵，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43037" name="Object 29"/>
            <p:cNvGraphicFramePr>
              <a:graphicFrameLocks noChangeAspect="1"/>
            </p:cNvGraphicFramePr>
            <p:nvPr/>
          </p:nvGraphicFramePr>
          <p:xfrm>
            <a:off x="1020" y="338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76" name="Equation" r:id="rId9" imgW="292100" imgH="304800" progId="Equation.3">
                    <p:embed/>
                  </p:oleObj>
                </mc:Choice>
                <mc:Fallback>
                  <p:oleObj name="Equation" r:id="rId9" imgW="292100" imgH="3048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38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2" grpId="0" autoUpdateAnimBg="0"/>
      <p:bldP spid="43023" grpId="0" autoUpdateAnimBg="0"/>
      <p:bldP spid="43031" grpId="0" autoUpdateAnimBg="0"/>
      <p:bldP spid="4303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75" name="Group 19"/>
          <p:cNvGrpSpPr/>
          <p:nvPr/>
        </p:nvGrpSpPr>
        <p:grpSpPr bwMode="auto">
          <a:xfrm>
            <a:off x="838200" y="776288"/>
            <a:ext cx="6356350" cy="1357312"/>
            <a:chOff x="528" y="489"/>
            <a:chExt cx="4004" cy="855"/>
          </a:xfrm>
        </p:grpSpPr>
        <p:sp>
          <p:nvSpPr>
            <p:cNvPr id="70659" name="Rectangle 3"/>
            <p:cNvSpPr>
              <a:spLocks noChangeArrowheads="1"/>
            </p:cNvSpPr>
            <p:nvPr/>
          </p:nvSpPr>
          <p:spPr bwMode="auto">
            <a:xfrm>
              <a:off x="528" y="489"/>
              <a:ext cx="18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>
                  <a:solidFill>
                    <a:schemeClr val="bg2"/>
                  </a:solidFill>
                </a:rPr>
                <a:t>    </a:t>
              </a:r>
              <a:r>
                <a:rPr lang="zh-CN" altLang="en-US">
                  <a:solidFill>
                    <a:schemeClr val="bg2"/>
                  </a:solidFill>
                </a:rPr>
                <a:t>判别二次型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70660" name="Object 4"/>
            <p:cNvGraphicFramePr>
              <a:graphicFrameLocks noChangeAspect="1"/>
            </p:cNvGraphicFramePr>
            <p:nvPr/>
          </p:nvGraphicFramePr>
          <p:xfrm>
            <a:off x="1371" y="745"/>
            <a:ext cx="316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5" name="Equation" r:id="rId1" imgW="5016500" imgH="495300" progId="Equation.3">
                    <p:embed/>
                  </p:oleObj>
                </mc:Choice>
                <mc:Fallback>
                  <p:oleObj name="Equation" r:id="rId1" imgW="5016500" imgH="495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" y="745"/>
                          <a:ext cx="316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1" name="Rectangle 5"/>
            <p:cNvSpPr>
              <a:spLocks noChangeArrowheads="1"/>
            </p:cNvSpPr>
            <p:nvPr/>
          </p:nvSpPr>
          <p:spPr bwMode="auto">
            <a:xfrm>
              <a:off x="528" y="1017"/>
              <a:ext cx="10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的正定性</a:t>
              </a:r>
              <a:r>
                <a:rPr lang="en-US" altLang="zh-CN">
                  <a:solidFill>
                    <a:schemeClr val="bg2"/>
                  </a:solidFill>
                </a:rPr>
                <a:t>.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</p:grp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838200" y="2928938"/>
            <a:ext cx="62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1612900" y="3009900"/>
          <a:ext cx="165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6" name="Equation" r:id="rId3" imgW="1651000" imgH="431800" progId="Equation.3">
                  <p:embed/>
                </p:oleObj>
              </mc:Choice>
              <mc:Fallback>
                <p:oleObj name="Equation" r:id="rId3" imgW="16510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009900"/>
                        <a:ext cx="165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1212850" y="4394200"/>
          <a:ext cx="1854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7" name="Equation" r:id="rId5" imgW="1854200" imgH="381000" progId="Equation.3">
                  <p:embed/>
                </p:oleObj>
              </mc:Choice>
              <mc:Fallback>
                <p:oleObj name="Equation" r:id="rId5" imgW="1854200" imgH="381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394200"/>
                        <a:ext cx="1854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16"/>
          <p:cNvGraphicFramePr>
            <a:graphicFrameLocks noChangeAspect="1"/>
          </p:cNvGraphicFramePr>
          <p:nvPr/>
        </p:nvGraphicFramePr>
        <p:xfrm>
          <a:off x="3886200" y="4051300"/>
          <a:ext cx="4419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8" name="Equation" r:id="rId7" imgW="4419600" imgH="977900" progId="Equation.3">
                  <p:embed/>
                </p:oleObj>
              </mc:Choice>
              <mc:Fallback>
                <p:oleObj name="Equation" r:id="rId7" imgW="4419600" imgH="977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051300"/>
                        <a:ext cx="4419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17"/>
          <p:cNvGraphicFramePr>
            <a:graphicFrameLocks noChangeAspect="1"/>
          </p:cNvGraphicFramePr>
          <p:nvPr/>
        </p:nvGraphicFramePr>
        <p:xfrm>
          <a:off x="1257300" y="5334000"/>
          <a:ext cx="199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9" name="Equation" r:id="rId9" imgW="1993900" imgH="444500" progId="Equation.3">
                  <p:embed/>
                </p:oleObj>
              </mc:Choice>
              <mc:Fallback>
                <p:oleObj name="Equation" r:id="rId9" imgW="1993900" imgH="444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5334000"/>
                        <a:ext cx="199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18"/>
          <p:cNvGraphicFramePr>
            <a:graphicFrameLocks noChangeAspect="1"/>
          </p:cNvGraphicFramePr>
          <p:nvPr/>
        </p:nvGraphicFramePr>
        <p:xfrm>
          <a:off x="3505200" y="5372100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0" name="Equation" r:id="rId11" imgW="3441700" imgH="431800" progId="Equation.3">
                  <p:embed/>
                </p:oleObj>
              </mc:Choice>
              <mc:Fallback>
                <p:oleObj name="Equation" r:id="rId11" imgW="34417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372100"/>
                        <a:ext cx="344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20"/>
          <p:cNvGraphicFramePr>
            <a:graphicFrameLocks noChangeAspect="1"/>
          </p:cNvGraphicFramePr>
          <p:nvPr/>
        </p:nvGraphicFramePr>
        <p:xfrm>
          <a:off x="3486150" y="2457450"/>
          <a:ext cx="3098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1" name="Equation" r:id="rId13" imgW="3098800" imgH="1511300" progId="Equation.3">
                  <p:embed/>
                </p:oleObj>
              </mc:Choice>
              <mc:Fallback>
                <p:oleObj name="Equation" r:id="rId13" imgW="3098800" imgH="151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2457450"/>
                        <a:ext cx="3098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125" y="3333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/>
              <a:t>正定二次型与二次曲线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曲面</a:t>
            </a:r>
            <a:endParaRPr lang="zh-CN" altLang="en-US" sz="3200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 bwMode="auto">
          <a:xfrm>
            <a:off x="766763" y="1700213"/>
            <a:ext cx="7886700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 smtClean="0"/>
              <a:t>设 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) </a:t>
            </a:r>
            <a:r>
              <a:rPr lang="zh-CN" altLang="en-US" sz="2800" smtClean="0"/>
              <a:t>是二元正定二次型，则 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) = </a:t>
            </a:r>
            <a:r>
              <a:rPr lang="en-US" altLang="zh-CN" sz="2800" i="1" smtClean="0"/>
              <a:t>c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&gt;0</a:t>
            </a:r>
            <a:r>
              <a:rPr lang="zh-CN" altLang="en-US" sz="2800" smtClean="0"/>
              <a:t>为常数）的图形是以原点为中心的椭圆。</a:t>
            </a:r>
            <a:endParaRPr lang="en-US" altLang="zh-CN" sz="2800" smtClean="0"/>
          </a:p>
          <a:p>
            <a:pPr lvl="1"/>
            <a:r>
              <a:rPr lang="zh-CN" altLang="en-US" sz="2400" smtClean="0"/>
              <a:t>当把 </a:t>
            </a:r>
            <a:r>
              <a:rPr lang="en-US" altLang="zh-CN" sz="2400" i="1" smtClean="0"/>
              <a:t>c </a:t>
            </a:r>
            <a:r>
              <a:rPr lang="zh-CN" altLang="en-US" sz="2400" smtClean="0"/>
              <a:t>看做任意常数时，则是一族椭圆，这族椭圆随着 </a:t>
            </a:r>
            <a:r>
              <a:rPr lang="en-US" altLang="zh-CN" sz="2400" i="1" smtClean="0"/>
              <a:t>c</a:t>
            </a:r>
            <a:r>
              <a:rPr lang="en-US" altLang="zh-CN" sz="2400" smtClean="0"/>
              <a:t>→0 </a:t>
            </a:r>
            <a:r>
              <a:rPr lang="zh-CN" altLang="en-US" sz="2400" smtClean="0"/>
              <a:t>而收缩到原点。</a:t>
            </a:r>
            <a:endParaRPr lang="en-US" altLang="zh-CN" sz="2400" smtClean="0"/>
          </a:p>
          <a:p>
            <a:pPr lvl="1"/>
            <a:endParaRPr lang="en-US" altLang="zh-CN" sz="2400" smtClean="0"/>
          </a:p>
          <a:p>
            <a:r>
              <a:rPr lang="zh-CN" altLang="en-US" sz="2800" smtClean="0"/>
              <a:t>当 </a:t>
            </a:r>
            <a:r>
              <a:rPr lang="en-US" altLang="zh-CN" sz="2800" i="1" smtClean="0"/>
              <a:t>f </a:t>
            </a:r>
            <a:r>
              <a:rPr lang="zh-CN" altLang="en-US" sz="2800" smtClean="0"/>
              <a:t>为三元正定二次型时，</a:t>
            </a:r>
            <a:r>
              <a:rPr lang="en-US" altLang="zh-CN" sz="2800" i="1" smtClean="0"/>
              <a:t>f</a:t>
            </a:r>
            <a:r>
              <a:rPr lang="en-US" altLang="zh-CN" sz="2800" smtClean="0"/>
              <a:t>(</a:t>
            </a:r>
            <a:r>
              <a:rPr lang="en-US" altLang="zh-CN" sz="2800" i="1" smtClean="0"/>
              <a:t>x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y</a:t>
            </a:r>
            <a:r>
              <a:rPr lang="en-US" altLang="zh-CN" sz="2800" smtClean="0"/>
              <a:t>,</a:t>
            </a:r>
            <a:r>
              <a:rPr lang="en-US" altLang="zh-CN" sz="2800" i="1" smtClean="0"/>
              <a:t>z</a:t>
            </a:r>
            <a:r>
              <a:rPr lang="en-US" altLang="zh-CN" sz="2800" smtClean="0"/>
              <a:t>) = </a:t>
            </a:r>
            <a:r>
              <a:rPr lang="en-US" altLang="zh-CN" sz="2800" i="1" smtClean="0"/>
              <a:t>c</a:t>
            </a:r>
            <a:r>
              <a:rPr lang="zh-CN" altLang="en-US" sz="2800" smtClean="0"/>
              <a:t>（</a:t>
            </a:r>
            <a:r>
              <a:rPr lang="en-US" altLang="zh-CN" sz="2800" i="1" smtClean="0"/>
              <a:t>c</a:t>
            </a:r>
            <a:r>
              <a:rPr lang="en-US" altLang="zh-CN" sz="2800" smtClean="0"/>
              <a:t>&gt;0</a:t>
            </a:r>
            <a:r>
              <a:rPr lang="zh-CN" altLang="en-US" sz="2800" smtClean="0"/>
              <a:t>）的图形是一族椭球。</a:t>
            </a:r>
            <a:endParaRPr lang="zh-CN" altLang="en-US" sz="280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752600" y="2605088"/>
            <a:ext cx="6869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2.</a:t>
            </a:r>
            <a:r>
              <a:rPr lang="zh-CN" altLang="en-US">
                <a:solidFill>
                  <a:schemeClr val="bg2"/>
                </a:solidFill>
              </a:rPr>
              <a:t>　</a:t>
            </a:r>
            <a:r>
              <a:rPr lang="zh-CN" altLang="en-US">
                <a:ea typeface="黑体" panose="02010609060101010101" pitchFamily="49" charset="-122"/>
              </a:rPr>
              <a:t>正定二次型</a:t>
            </a:r>
            <a:r>
              <a:rPr lang="zh-CN" altLang="en-US">
                <a:solidFill>
                  <a:schemeClr val="bg2"/>
                </a:solidFill>
              </a:rPr>
              <a:t>（</a:t>
            </a:r>
            <a:r>
              <a:rPr lang="zh-CN" altLang="en-US">
                <a:ea typeface="黑体" panose="02010609060101010101" pitchFamily="49" charset="-122"/>
              </a:rPr>
              <a:t>正定矩阵</a:t>
            </a:r>
            <a:r>
              <a:rPr lang="zh-CN" altLang="en-US">
                <a:solidFill>
                  <a:schemeClr val="bg2"/>
                </a:solidFill>
              </a:rPr>
              <a:t>）的判别方法：</a:t>
            </a:r>
            <a:endParaRPr lang="zh-CN" altLang="en-US" sz="3600">
              <a:solidFill>
                <a:schemeClr val="bg2"/>
              </a:solidFill>
              <a:ea typeface="黑体" panose="02010609060101010101" pitchFamily="49" charset="-122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92350" y="3124200"/>
            <a:ext cx="216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定义法</a:t>
            </a:r>
            <a:r>
              <a:rPr lang="zh-CN" altLang="en-US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400" b="0">
              <a:solidFill>
                <a:schemeClr val="bg2"/>
              </a:solidFill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292350" y="3581400"/>
            <a:ext cx="3948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顺次主子式判别法</a:t>
            </a:r>
            <a:r>
              <a:rPr lang="zh-CN" altLang="en-US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292350" y="4038600"/>
            <a:ext cx="2968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特征值判别法</a:t>
            </a:r>
            <a:r>
              <a:rPr lang="en-US" altLang="zh-CN">
                <a:solidFill>
                  <a:schemeClr val="bg2"/>
                </a:solidFill>
              </a:rPr>
              <a:t>.</a:t>
            </a:r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428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  <a:endParaRPr lang="zh-CN" altLang="en-US"/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990600" y="1600200"/>
            <a:ext cx="7626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1.</a:t>
            </a:r>
            <a:r>
              <a:rPr lang="zh-CN" altLang="en-US"/>
              <a:t>　正定二次型的概念，正定二次型与正定</a:t>
            </a:r>
            <a:endParaRPr lang="zh-CN" altLang="en-US"/>
          </a:p>
          <a:p>
            <a:r>
              <a:rPr lang="zh-CN" altLang="en-US"/>
              <a:t>矩阵的区别与联系．</a:t>
            </a:r>
            <a:endParaRPr lang="zh-CN" alt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1009650" y="4667250"/>
            <a:ext cx="76946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</a:t>
            </a:r>
            <a:r>
              <a:rPr lang="en-US" altLang="zh-CN"/>
              <a:t>3.</a:t>
            </a:r>
            <a:r>
              <a:rPr lang="zh-CN" altLang="en-US"/>
              <a:t>　根据正定二次型的判别方法，可以得到</a:t>
            </a:r>
            <a:endParaRPr lang="zh-CN" altLang="en-US"/>
          </a:p>
          <a:p>
            <a:r>
              <a:rPr lang="zh-CN" altLang="en-US">
                <a:ea typeface="黑体" panose="02010609060101010101" pitchFamily="49" charset="-122"/>
              </a:rPr>
              <a:t>负定二次型</a:t>
            </a:r>
            <a:r>
              <a:rPr lang="zh-CN" altLang="en-US"/>
              <a:t>（</a:t>
            </a:r>
            <a:r>
              <a:rPr lang="zh-CN" altLang="en-US">
                <a:ea typeface="黑体" panose="02010609060101010101" pitchFamily="49" charset="-122"/>
              </a:rPr>
              <a:t>负定矩阵</a:t>
            </a:r>
            <a:r>
              <a:rPr lang="zh-CN" altLang="en-US"/>
              <a:t>）相应的判别方法，请大</a:t>
            </a:r>
            <a:endParaRPr lang="zh-CN" altLang="en-US"/>
          </a:p>
          <a:p>
            <a:r>
              <a:rPr lang="zh-CN" altLang="en-US"/>
              <a:t>家自己推导．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7" grpId="0" autoUpdateAnimBg="0"/>
      <p:bldP spid="54278" grpId="0" autoUpdateAnimBg="0"/>
      <p:bldP spid="54285" grpId="0" autoUpdateAnimBg="0"/>
      <p:bldP spid="5428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901700" y="2298700"/>
          <a:ext cx="76850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0" name="Equation" r:id="rId1" imgW="7683500" imgH="1511300" progId="Equation.3">
                  <p:embed/>
                </p:oleObj>
              </mc:Choice>
              <mc:Fallback>
                <p:oleObj name="Equation" r:id="rId1" imgW="7683500" imgH="151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298700"/>
                        <a:ext cx="76850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3" name="Rectangle 21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371600"/>
          </a:xfrm>
        </p:spPr>
        <p:txBody>
          <a:bodyPr/>
          <a:lstStyle/>
          <a:p>
            <a:r>
              <a:rPr lang="zh-CN" altLang="en-US" dirty="0"/>
              <a:t>一、惯性定理</a:t>
            </a:r>
            <a:endParaRPr lang="zh-CN" altLang="en-US" dirty="0"/>
          </a:p>
        </p:txBody>
      </p:sp>
      <p:sp>
        <p:nvSpPr>
          <p:cNvPr id="38935" name="Text Box 23"/>
          <p:cNvSpPr txBox="1">
            <a:spLocks noChangeArrowheads="1"/>
          </p:cNvSpPr>
          <p:nvPr/>
        </p:nvSpPr>
        <p:spPr bwMode="auto">
          <a:xfrm>
            <a:off x="899592" y="1160983"/>
            <a:ext cx="8077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　　一个实二次型，既可以通过正交变换化为标</a:t>
            </a:r>
            <a:endParaRPr lang="zh-CN" altLang="en-US" dirty="0"/>
          </a:p>
          <a:p>
            <a:r>
              <a:rPr lang="zh-CN" altLang="en-US" dirty="0"/>
              <a:t>准形，也可以通过拉格朗日配方法化为标准形，</a:t>
            </a:r>
            <a:endParaRPr lang="zh-CN" altLang="en-US" dirty="0"/>
          </a:p>
          <a:p>
            <a:r>
              <a:rPr lang="zh-CN" altLang="en-US" dirty="0"/>
              <a:t>显然，其标准形一般来说是不唯一的，但标准形</a:t>
            </a:r>
            <a:endParaRPr lang="zh-CN" altLang="en-US" dirty="0"/>
          </a:p>
          <a:p>
            <a:r>
              <a:rPr lang="zh-CN" altLang="en-US" dirty="0"/>
              <a:t>中所含有的项数是确定的，项数等于二次型的秩．</a:t>
            </a:r>
            <a:endParaRPr lang="zh-CN" altLang="en-US" dirty="0"/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3027759"/>
            <a:ext cx="70199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4780359"/>
            <a:ext cx="7038975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914400" y="1600200"/>
          <a:ext cx="247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1" imgW="2476500" imgH="393700" progId="Equation.3">
                  <p:embed/>
                </p:oleObj>
              </mc:Choice>
              <mc:Fallback>
                <p:oleObj name="Equation" r:id="rId1" imgW="24765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247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914400" y="2057400"/>
          <a:ext cx="7785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3" imgW="7785100" imgH="1562100" progId="Equation.3">
                  <p:embed/>
                </p:oleObj>
              </mc:Choice>
              <mc:Fallback>
                <p:oleObj name="Equation" r:id="rId3" imgW="7785100" imgH="156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7785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2286000" y="3365500"/>
          <a:ext cx="4140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name="Equation" r:id="rId5" imgW="4140200" imgH="977900" progId="Equation.3">
                  <p:embed/>
                </p:oleObj>
              </mc:Choice>
              <mc:Fallback>
                <p:oleObj name="Equation" r:id="rId5" imgW="41402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65500"/>
                        <a:ext cx="4140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3048000" y="4495800"/>
          <a:ext cx="309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3" name="Equation" r:id="rId7" imgW="3098800" imgH="495300" progId="Equation.3">
                  <p:embed/>
                </p:oleObj>
              </mc:Choice>
              <mc:Fallback>
                <p:oleObj name="Equation" r:id="rId7" imgW="3098800" imgH="495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95800"/>
                        <a:ext cx="3098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895350" y="5149850"/>
          <a:ext cx="502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Equation" r:id="rId9" imgW="5029200" imgH="406400" progId="Equation.3">
                  <p:embed/>
                </p:oleObj>
              </mc:Choice>
              <mc:Fallback>
                <p:oleObj name="Equation" r:id="rId9" imgW="5029200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5149850"/>
                        <a:ext cx="5029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420620"/>
            <a:ext cx="4476750" cy="241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3284855"/>
            <a:ext cx="5289550" cy="57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30" y="4509135"/>
            <a:ext cx="6680200" cy="53975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5" name="Object 1039"/>
          <p:cNvGraphicFramePr>
            <a:graphicFrameLocks noChangeAspect="1"/>
          </p:cNvGraphicFramePr>
          <p:nvPr/>
        </p:nvGraphicFramePr>
        <p:xfrm>
          <a:off x="990600" y="2236688"/>
          <a:ext cx="7607300" cy="378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Equation" r:id="rId1" imgW="7607300" imgH="3784600" progId="Equation.3">
                  <p:embed/>
                </p:oleObj>
              </mc:Choice>
              <mc:Fallback>
                <p:oleObj name="Equation" r:id="rId1" imgW="7607300" imgH="37846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36688"/>
                        <a:ext cx="7607300" cy="378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720725" y="836712"/>
            <a:ext cx="77025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　　下面我们限定所用的变换为</a:t>
            </a:r>
            <a:r>
              <a:rPr lang="zh-CN" altLang="en-US" dirty="0">
                <a:ea typeface="黑体" panose="02010609060101010101" pitchFamily="49" charset="-122"/>
              </a:rPr>
              <a:t>实变换</a:t>
            </a:r>
            <a:r>
              <a:rPr lang="zh-CN" altLang="en-US" dirty="0"/>
              <a:t>，来研究</a:t>
            </a:r>
            <a:endParaRPr lang="zh-CN" altLang="en-US" dirty="0"/>
          </a:p>
          <a:p>
            <a:r>
              <a:rPr lang="zh-CN" altLang="en-US" dirty="0"/>
              <a:t>二次型的标准形所具有的性质．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对象 1"/>
          <p:cNvGraphicFramePr>
            <a:graphicFrameLocks noChangeAspect="1"/>
          </p:cNvGraphicFramePr>
          <p:nvPr/>
        </p:nvGraphicFramePr>
        <p:xfrm>
          <a:off x="827088" y="333375"/>
          <a:ext cx="79787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name="Equation" r:id="rId1" imgW="3530600" imgH="673100" progId="Equation.DSMT4">
                  <p:embed/>
                </p:oleObj>
              </mc:Choice>
              <mc:Fallback>
                <p:oleObj name="Equation" r:id="rId1" imgW="3530600" imgH="673100" progId="Equation.DSMT4">
                  <p:embed/>
                  <p:pic>
                    <p:nvPicPr>
                      <p:cNvPr id="0" name="图片 77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3375"/>
                        <a:ext cx="797877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27088" y="2767013"/>
            <a:ext cx="79787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若二次型 </a:t>
            </a:r>
            <a:r>
              <a:rPr lang="en-US" altLang="zh-CN" i="1"/>
              <a:t>f </a:t>
            </a:r>
            <a:r>
              <a:rPr lang="zh-CN" altLang="en-US"/>
              <a:t>的正惯性指数为 </a:t>
            </a:r>
            <a:r>
              <a:rPr lang="en-US" altLang="zh-CN" i="1"/>
              <a:t>p</a:t>
            </a:r>
            <a:r>
              <a:rPr lang="zh-CN" altLang="en-US"/>
              <a:t>，秩为 </a:t>
            </a:r>
            <a:r>
              <a:rPr lang="en-US" altLang="zh-CN" i="1"/>
              <a:t>r</a:t>
            </a:r>
            <a:r>
              <a:rPr lang="zh-CN" altLang="en-US"/>
              <a:t>，则 </a:t>
            </a:r>
            <a:r>
              <a:rPr lang="en-US" altLang="zh-CN" i="1"/>
              <a:t>f </a:t>
            </a:r>
            <a:r>
              <a:rPr lang="zh-CN" altLang="en-US"/>
              <a:t>的规范形便可确定为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817563" y="4365625"/>
            <a:ext cx="8075612" cy="2376488"/>
            <a:chOff x="827584" y="3861048"/>
            <a:chExt cx="8075695" cy="2376264"/>
          </a:xfrm>
        </p:grpSpPr>
        <p:sp>
          <p:nvSpPr>
            <p:cNvPr id="10" name="矩形 9"/>
            <p:cNvSpPr/>
            <p:nvPr/>
          </p:nvSpPr>
          <p:spPr bwMode="auto">
            <a:xfrm>
              <a:off x="827584" y="3861048"/>
              <a:ext cx="8075695" cy="2376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128" name="Text Box 3"/>
            <p:cNvSpPr txBox="1">
              <a:spLocks noChangeArrowheads="1"/>
            </p:cNvSpPr>
            <p:nvPr/>
          </p:nvSpPr>
          <p:spPr bwMode="auto">
            <a:xfrm>
              <a:off x="827584" y="4059636"/>
              <a:ext cx="8075695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</a:rPr>
                <a:t>【</a:t>
              </a:r>
              <a:r>
                <a:rPr lang="zh-CN" altLang="en-US">
                  <a:solidFill>
                    <a:srgbClr val="0000FF"/>
                  </a:solidFill>
                </a:rPr>
                <a:t>惯性定理的另一种表述</a:t>
              </a:r>
              <a:r>
                <a:rPr lang="en-US" altLang="zh-CN">
                  <a:solidFill>
                    <a:srgbClr val="0000FF"/>
                  </a:solidFill>
                </a:rPr>
                <a:t>】</a:t>
              </a:r>
              <a:r>
                <a:rPr lang="zh-CN" altLang="en-US"/>
                <a:t>任意一个实二次型 </a:t>
              </a:r>
              <a:r>
                <a:rPr lang="en-US" altLang="zh-CN" i="1"/>
                <a:t>f</a:t>
              </a:r>
              <a:r>
                <a:rPr lang="en-US" altLang="zh-CN"/>
                <a:t> </a:t>
              </a:r>
              <a:r>
                <a:rPr lang="zh-CN" altLang="en-US"/>
                <a:t>都可以经过可逆变换化为唯一的规范形</a:t>
              </a:r>
              <a:endParaRPr lang="zh-CN" altLang="en-US"/>
            </a:p>
          </p:txBody>
        </p:sp>
        <p:graphicFrame>
          <p:nvGraphicFramePr>
            <p:cNvPr id="5129" name="Object 4"/>
            <p:cNvGraphicFramePr>
              <a:graphicFrameLocks noChangeAspect="1"/>
            </p:cNvGraphicFramePr>
            <p:nvPr/>
          </p:nvGraphicFramePr>
          <p:xfrm>
            <a:off x="2165350" y="4962588"/>
            <a:ext cx="5399088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836" name="Equation" r:id="rId3" imgW="2743200" imgH="330200" progId="Equation.DSMT4">
                    <p:embed/>
                  </p:oleObj>
                </mc:Choice>
                <mc:Fallback>
                  <p:oleObj name="Equation" r:id="rId3" imgW="2743200" imgH="330200" progId="Equation.DSMT4">
                    <p:embed/>
                    <p:pic>
                      <p:nvPicPr>
                        <p:cNvPr id="0" name="图片 778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5350" y="4962588"/>
                          <a:ext cx="5399088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Text Box 5"/>
            <p:cNvSpPr txBox="1">
              <a:spLocks noChangeArrowheads="1"/>
            </p:cNvSpPr>
            <p:nvPr/>
          </p:nvSpPr>
          <p:spPr bwMode="auto">
            <a:xfrm>
              <a:off x="827584" y="5605550"/>
              <a:ext cx="7772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其中的</a:t>
              </a:r>
              <a:r>
                <a:rPr lang="en-US" altLang="zh-CN" i="1"/>
                <a:t>r</a:t>
              </a:r>
              <a:r>
                <a:rPr lang="zh-CN" altLang="en-US"/>
                <a:t>是二次型</a:t>
              </a:r>
              <a:r>
                <a:rPr lang="en-US" altLang="zh-CN"/>
                <a:t>f</a:t>
              </a:r>
              <a:r>
                <a:rPr lang="zh-CN" altLang="en-US"/>
                <a:t>的秩</a:t>
              </a:r>
              <a:r>
                <a:rPr lang="en-US" altLang="zh-CN"/>
                <a:t>.</a:t>
              </a:r>
              <a:endParaRPr lang="en-US" altLang="zh-CN"/>
            </a:p>
          </p:txBody>
        </p:sp>
      </p:grp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019300" y="3643313"/>
          <a:ext cx="539908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Equation" r:id="rId5" imgW="2743200" imgH="330200" progId="Equation.DSMT4">
                  <p:embed/>
                </p:oleObj>
              </mc:Choice>
              <mc:Fallback>
                <p:oleObj name="Equation" r:id="rId5" imgW="2743200" imgH="330200" progId="Equation.DSMT4">
                  <p:embed/>
                  <p:pic>
                    <p:nvPicPr>
                      <p:cNvPr id="0" name="图片 778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643313"/>
                        <a:ext cx="539908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17563" y="1863725"/>
            <a:ext cx="8026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400"/>
              <a:t>由惯性定理知：</a:t>
            </a:r>
            <a:r>
              <a:rPr lang="en-US" altLang="zh-CN" sz="2400" i="1"/>
              <a:t>f</a:t>
            </a:r>
            <a:r>
              <a:rPr lang="zh-CN" altLang="en-US" sz="2400"/>
              <a:t> 的任意一个标准形的正惯性指数与负惯性指数是唯一确定的。</a:t>
            </a:r>
            <a:endParaRPr lang="zh-CN" altLang="en-US" sz="240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827088" y="1125538"/>
          <a:ext cx="7929562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文档" r:id="rId1" imgW="3313430" imgH="1134110" progId="Word.Document.8">
                  <p:embed/>
                </p:oleObj>
              </mc:Choice>
              <mc:Fallback>
                <p:oleObj name="文档" r:id="rId1" imgW="3313430" imgH="1134110" progId="Word.Document.8">
                  <p:embed/>
                  <p:pic>
                    <p:nvPicPr>
                      <p:cNvPr id="0" name="图片 78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25538"/>
                        <a:ext cx="7929562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827088" y="4411663"/>
          <a:ext cx="792956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文档" r:id="rId3" imgW="3313430" imgH="347345" progId="Word.Document.8">
                  <p:embed/>
                </p:oleObj>
              </mc:Choice>
              <mc:Fallback>
                <p:oleObj name="文档" r:id="rId3" imgW="3313430" imgH="347345" progId="Word.Document.8">
                  <p:embed/>
                  <p:pic>
                    <p:nvPicPr>
                      <p:cNvPr id="0" name="图片 78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11663"/>
                        <a:ext cx="7929562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830263" y="679450"/>
          <a:ext cx="76739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Document" r:id="rId1" imgW="3310890" imgH="413385" progId="Word.Document.8">
                  <p:embed/>
                </p:oleObj>
              </mc:Choice>
              <mc:Fallback>
                <p:oleObj name="Document" r:id="rId1" imgW="3310890" imgH="413385" progId="Word.Document.8">
                  <p:embed/>
                  <p:pic>
                    <p:nvPicPr>
                      <p:cNvPr id="0" name="图片 798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679450"/>
                        <a:ext cx="76739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830263" y="2049463"/>
          <a:ext cx="76739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Document" r:id="rId3" imgW="3310890" imgH="352425" progId="Word.Document.8">
                  <p:embed/>
                </p:oleObj>
              </mc:Choice>
              <mc:Fallback>
                <p:oleObj name="Document" r:id="rId3" imgW="3310890" imgH="352425" progId="Word.Document.8">
                  <p:embed/>
                  <p:pic>
                    <p:nvPicPr>
                      <p:cNvPr id="0" name="图片 798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2049463"/>
                        <a:ext cx="76739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425575" y="2744788"/>
          <a:ext cx="6480175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8" name="Document" r:id="rId5" imgW="3246755" imgH="914400" progId="Word.Document.8">
                  <p:embed/>
                </p:oleObj>
              </mc:Choice>
              <mc:Fallback>
                <p:oleObj name="Document" r:id="rId5" imgW="3246755" imgH="914400" progId="Word.Document.8">
                  <p:embed/>
                  <p:pic>
                    <p:nvPicPr>
                      <p:cNvPr id="0" name="图片 798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744788"/>
                        <a:ext cx="6480175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30188" y="4894263"/>
          <a:ext cx="779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9" name="文档" r:id="rId7" imgW="3313430" imgH="176530" progId="Word.Document.8">
                  <p:embed/>
                </p:oleObj>
              </mc:Choice>
              <mc:Fallback>
                <p:oleObj name="文档" r:id="rId7" imgW="3313430" imgH="176530" progId="Word.Document.8">
                  <p:embed/>
                  <p:pic>
                    <p:nvPicPr>
                      <p:cNvPr id="0" name="图片 798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4894263"/>
                        <a:ext cx="779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文本框 5"/>
          <p:cNvSpPr txBox="1">
            <a:spLocks noChangeArrowheads="1"/>
          </p:cNvSpPr>
          <p:nvPr/>
        </p:nvSpPr>
        <p:spPr bwMode="auto">
          <a:xfrm>
            <a:off x="3563938" y="2322513"/>
            <a:ext cx="676275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r</a:t>
            </a:r>
            <a:r>
              <a:rPr lang="en-US" altLang="zh-CN" sz="1600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dirty="0">
                <a:solidFill>
                  <a:srgbClr val="FF0000"/>
                </a:solidFill>
              </a:rPr>
              <a:t>-2r</a:t>
            </a:r>
            <a:r>
              <a:rPr lang="en-US" altLang="zh-CN" sz="1600" baseline="-25000" dirty="0">
                <a:solidFill>
                  <a:srgbClr val="FF0000"/>
                </a:solidFill>
              </a:rPr>
              <a:t>1</a:t>
            </a:r>
            <a:endParaRPr lang="en-US" altLang="zh-CN" sz="1600" baseline="-250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c</a:t>
            </a:r>
            <a:r>
              <a:rPr lang="en-US" altLang="zh-CN" sz="1600" baseline="-25000" dirty="0">
                <a:solidFill>
                  <a:srgbClr val="FF0000"/>
                </a:solidFill>
              </a:rPr>
              <a:t>2</a:t>
            </a:r>
            <a:r>
              <a:rPr lang="en-US" altLang="zh-CN" sz="1600" dirty="0">
                <a:solidFill>
                  <a:srgbClr val="FF0000"/>
                </a:solidFill>
              </a:rPr>
              <a:t>-2c</a:t>
            </a:r>
            <a:r>
              <a:rPr lang="en-US" altLang="zh-CN" sz="1600" baseline="-25000" dirty="0">
                <a:solidFill>
                  <a:srgbClr val="FF0000"/>
                </a:solidFill>
              </a:rPr>
              <a:t>1</a:t>
            </a:r>
            <a:endParaRPr lang="zh-CN" altLang="en-US" sz="1600" baseline="-25000" dirty="0">
              <a:solidFill>
                <a:srgbClr val="FF0000"/>
              </a:solidFill>
            </a:endParaRPr>
          </a:p>
          <a:p>
            <a:endParaRPr lang="zh-CN" altLang="en-US" sz="1600" baseline="-25000" dirty="0">
              <a:solidFill>
                <a:srgbClr val="FF0000"/>
              </a:solidFill>
            </a:endParaRPr>
          </a:p>
        </p:txBody>
      </p:sp>
      <p:sp>
        <p:nvSpPr>
          <p:cNvPr id="7175" name="文本框 6"/>
          <p:cNvSpPr txBox="1">
            <a:spLocks noChangeArrowheads="1"/>
          </p:cNvSpPr>
          <p:nvPr/>
        </p:nvSpPr>
        <p:spPr bwMode="auto">
          <a:xfrm>
            <a:off x="5734050" y="2322513"/>
            <a:ext cx="677863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r</a:t>
            </a:r>
            <a:r>
              <a:rPr lang="en-US" altLang="zh-CN" sz="1600" baseline="-25000" dirty="0">
                <a:solidFill>
                  <a:srgbClr val="FF0000"/>
                </a:solidFill>
              </a:rPr>
              <a:t>3</a:t>
            </a:r>
            <a:r>
              <a:rPr lang="en-US" altLang="zh-CN" sz="1600" dirty="0">
                <a:solidFill>
                  <a:srgbClr val="FF0000"/>
                </a:solidFill>
              </a:rPr>
              <a:t>-2r</a:t>
            </a:r>
            <a:r>
              <a:rPr lang="en-US" altLang="zh-CN" sz="1600" baseline="-25000" dirty="0">
                <a:solidFill>
                  <a:srgbClr val="FF0000"/>
                </a:solidFill>
              </a:rPr>
              <a:t>2</a:t>
            </a:r>
            <a:endParaRPr lang="en-US" altLang="zh-CN" sz="1600" baseline="-250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c</a:t>
            </a:r>
            <a:r>
              <a:rPr lang="en-US" altLang="zh-CN" sz="1600" baseline="-25000" dirty="0">
                <a:solidFill>
                  <a:srgbClr val="FF0000"/>
                </a:solidFill>
              </a:rPr>
              <a:t>3</a:t>
            </a:r>
            <a:r>
              <a:rPr lang="en-US" altLang="zh-CN" sz="1600" dirty="0">
                <a:solidFill>
                  <a:srgbClr val="FF0000"/>
                </a:solidFill>
              </a:rPr>
              <a:t>-2c</a:t>
            </a:r>
            <a:r>
              <a:rPr lang="en-US" altLang="zh-CN" sz="1600" baseline="-25000" dirty="0">
                <a:solidFill>
                  <a:srgbClr val="FF0000"/>
                </a:solidFill>
              </a:rPr>
              <a:t>2</a:t>
            </a:r>
            <a:endParaRPr lang="zh-CN" altLang="en-US" sz="1600" baseline="-25000" dirty="0">
              <a:solidFill>
                <a:srgbClr val="FF0000"/>
              </a:solidFill>
            </a:endParaRPr>
          </a:p>
          <a:p>
            <a:endParaRPr lang="zh-CN" altLang="en-US" sz="1600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71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50825" y="620713"/>
          <a:ext cx="741680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0" name="文档" r:id="rId1" imgW="3313430" imgH="243840" progId="Word.Document.8">
                  <p:embed/>
                </p:oleObj>
              </mc:Choice>
              <mc:Fallback>
                <p:oleObj name="文档" r:id="rId1" imgW="3313430" imgH="243840" progId="Word.Document.8">
                  <p:embed/>
                  <p:pic>
                    <p:nvPicPr>
                      <p:cNvPr id="0" name="图片 80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20713"/>
                        <a:ext cx="741680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042988" y="1341438"/>
          <a:ext cx="750887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1" name="Equation" r:id="rId3" imgW="4533900" imgH="711200" progId="Equation.DSMT4">
                  <p:embed/>
                </p:oleObj>
              </mc:Choice>
              <mc:Fallback>
                <p:oleObj name="Equation" r:id="rId3" imgW="4533900" imgH="711200" progId="Equation.DSMT4">
                  <p:embed/>
                  <p:pic>
                    <p:nvPicPr>
                      <p:cNvPr id="0" name="图片 80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7508875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50825" y="3302000"/>
          <a:ext cx="741680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2" name="文档" r:id="rId5" imgW="3313430" imgH="713105" progId="Word.Document.8">
                  <p:embed/>
                </p:oleObj>
              </mc:Choice>
              <mc:Fallback>
                <p:oleObj name="文档" r:id="rId5" imgW="3313430" imgH="713105" progId="Word.Document.8">
                  <p:embed/>
                  <p:pic>
                    <p:nvPicPr>
                      <p:cNvPr id="0" name="图片 80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302000"/>
                        <a:ext cx="7416800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900113" y="5241925"/>
          <a:ext cx="7416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name="文档" r:id="rId7" imgW="3313430" imgH="179705" progId="Word.Document.8">
                  <p:embed/>
                </p:oleObj>
              </mc:Choice>
              <mc:Fallback>
                <p:oleObj name="文档" r:id="rId7" imgW="3313430" imgH="179705" progId="Word.Document.8">
                  <p:embed/>
                  <p:pic>
                    <p:nvPicPr>
                      <p:cNvPr id="0" name="图片 80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41925"/>
                        <a:ext cx="7416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905000" y="4537075"/>
          <a:ext cx="302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1" imgW="3022600" imgH="469900" progId="Equation.3">
                  <p:embed/>
                </p:oleObj>
              </mc:Choice>
              <mc:Fallback>
                <p:oleObj name="Equation" r:id="rId1" imgW="30226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37075"/>
                        <a:ext cx="302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5105400" y="4495800"/>
            <a:ext cx="230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为</a:t>
            </a:r>
            <a:r>
              <a:rPr lang="zh-CN" altLang="en-US">
                <a:ea typeface="黑体" panose="02010609060101010101" pitchFamily="49" charset="-122"/>
              </a:rPr>
              <a:t>正定二次型</a:t>
            </a:r>
            <a:endParaRPr lang="zh-CN" altLang="en-US" sz="3200">
              <a:ea typeface="黑体" panose="02010609060101010101" pitchFamily="49" charset="-122"/>
            </a:endParaRP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905000" y="5334000"/>
          <a:ext cx="214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Equation" r:id="rId3" imgW="2146300" imgH="469900" progId="Equation.3">
                  <p:embed/>
                </p:oleObj>
              </mc:Choice>
              <mc:Fallback>
                <p:oleObj name="Equation" r:id="rId3" imgW="21463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0"/>
                        <a:ext cx="214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5105400" y="5349875"/>
            <a:ext cx="2312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为</a:t>
            </a:r>
            <a:r>
              <a:rPr lang="zh-CN" altLang="en-US">
                <a:ea typeface="黑体" panose="02010609060101010101" pitchFamily="49" charset="-122"/>
              </a:rPr>
              <a:t>负定二次型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766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二、正</a:t>
            </a:r>
            <a:r>
              <a:rPr lang="en-US" altLang="zh-CN"/>
              <a:t>(</a:t>
            </a:r>
            <a:r>
              <a:rPr lang="zh-CN" altLang="en-US"/>
              <a:t>负</a:t>
            </a:r>
            <a:r>
              <a:rPr lang="en-US" altLang="zh-CN"/>
              <a:t>)</a:t>
            </a:r>
            <a:r>
              <a:rPr lang="zh-CN" altLang="en-US"/>
              <a:t>定二次型的概念</a:t>
            </a:r>
            <a:endParaRPr lang="zh-CN" alt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935038" y="1592263"/>
          <a:ext cx="7742237" cy="259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5" imgW="7531100" imgH="2603500" progId="Equation.3">
                  <p:embed/>
                </p:oleObj>
              </mc:Choice>
              <mc:Fallback>
                <p:oleObj name="Equation" r:id="rId5" imgW="7531100" imgH="2603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592263"/>
                        <a:ext cx="7742237" cy="259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838200" y="44338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例如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utoUpdateAnimBg="0"/>
      <p:bldP spid="27659" grpId="0" autoUpdateAnimBg="0"/>
      <p:bldP spid="2768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838200" y="2667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证明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1924050" y="2768600"/>
          <a:ext cx="335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Equation" r:id="rId1" imgW="3136900" imgH="444500" progId="Equation.3">
                  <p:embed/>
                </p:oleObj>
              </mc:Choice>
              <mc:Fallback>
                <p:oleObj name="Equation" r:id="rId1" imgW="31369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2768600"/>
                        <a:ext cx="335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2971800" y="3086100"/>
          <a:ext cx="358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1" name="Equation" r:id="rId3" imgW="3581400" imgH="952500" progId="Equation.3">
                  <p:embed/>
                </p:oleObj>
              </mc:Choice>
              <mc:Fallback>
                <p:oleObj name="Equation" r:id="rId3" imgW="3581400" imgH="952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86100"/>
                        <a:ext cx="3581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524000" y="3863975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充分性</a:t>
            </a:r>
            <a:endParaRPr lang="zh-CN" altLang="en-US" b="0">
              <a:ea typeface="黑体" panose="02010609060101010101" pitchFamily="49" charset="-122"/>
            </a:endParaRPr>
          </a:p>
        </p:txBody>
      </p:sp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1657350" y="4338638"/>
          <a:ext cx="3060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Equation" r:id="rId5" imgW="3060700" imgH="482600" progId="Equation.3">
                  <p:embed/>
                </p:oleObj>
              </mc:Choice>
              <mc:Fallback>
                <p:oleObj name="Equation" r:id="rId5" imgW="30607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4338638"/>
                        <a:ext cx="30607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4813300" y="4370388"/>
          <a:ext cx="16891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7" imgW="1688465" imgH="431800" progId="Equation.3">
                  <p:embed/>
                </p:oleObj>
              </mc:Choice>
              <mc:Fallback>
                <p:oleObj name="Equation" r:id="rId7" imgW="1688465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4370388"/>
                        <a:ext cx="16891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933450" y="4819650"/>
          <a:ext cx="2374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9" imgW="2374900" imgH="469900" progId="Equation.3">
                  <p:embed/>
                </p:oleObj>
              </mc:Choice>
              <mc:Fallback>
                <p:oleObj name="Equation" r:id="rId9" imgW="23749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819650"/>
                        <a:ext cx="2374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819150" y="5410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故</a:t>
            </a:r>
            <a:endParaRPr lang="zh-CN" altLang="en-US" b="0">
              <a:solidFill>
                <a:schemeClr val="bg2"/>
              </a:solidFill>
            </a:endParaRPr>
          </a:p>
        </p:txBody>
      </p:sp>
      <p:graphicFrame>
        <p:nvGraphicFramePr>
          <p:cNvPr id="39950" name="Object 14"/>
          <p:cNvGraphicFramePr>
            <a:graphicFrameLocks noChangeAspect="1"/>
          </p:cNvGraphicFramePr>
          <p:nvPr/>
        </p:nvGraphicFramePr>
        <p:xfrm>
          <a:off x="1739900" y="5295900"/>
          <a:ext cx="2819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11" imgW="2819400" imgH="800100" progId="Equation.3">
                  <p:embed/>
                </p:oleObj>
              </mc:Choice>
              <mc:Fallback>
                <p:oleObj name="Equation" r:id="rId11" imgW="2819400" imgH="800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295900"/>
                        <a:ext cx="2819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三、正</a:t>
            </a:r>
            <a:r>
              <a:rPr lang="en-US" altLang="zh-CN"/>
              <a:t>(</a:t>
            </a:r>
            <a:r>
              <a:rPr lang="zh-CN" altLang="en-US"/>
              <a:t>负</a:t>
            </a:r>
            <a:r>
              <a:rPr lang="en-US" altLang="zh-CN"/>
              <a:t>)</a:t>
            </a:r>
            <a:r>
              <a:rPr lang="zh-CN" altLang="en-US"/>
              <a:t>定二次型的判别</a:t>
            </a:r>
            <a:endParaRPr lang="zh-CN" altLang="en-US"/>
          </a:p>
        </p:txBody>
      </p:sp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1016000" y="1670050"/>
          <a:ext cx="7366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13" imgW="7366000" imgH="952500" progId="Equation.3">
                  <p:embed/>
                </p:oleObj>
              </mc:Choice>
              <mc:Fallback>
                <p:oleObj name="Equation" r:id="rId13" imgW="7366000" imgH="9525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670050"/>
                        <a:ext cx="7366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5" grpId="0" autoUpdateAnimBg="0"/>
      <p:bldP spid="39949" grpId="0" autoUpdateAnimBg="0"/>
    </p:bld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891</Words>
  <Application>WPS 演示</Application>
  <PresentationFormat>全屏显示(4:3)</PresentationFormat>
  <Paragraphs>121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68</vt:i4>
      </vt:variant>
      <vt:variant>
        <vt:lpstr>幻灯片标题</vt:lpstr>
      </vt:variant>
      <vt:variant>
        <vt:i4>21</vt:i4>
      </vt:variant>
    </vt:vector>
  </HeadingPairs>
  <TitlesOfParts>
    <vt:vector size="105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Times New Roman</vt:lpstr>
      <vt:lpstr>楷体_GB2312</vt:lpstr>
      <vt:lpstr>黑体</vt:lpstr>
      <vt:lpstr>微软雅黑</vt:lpstr>
      <vt:lpstr>Arial Unicode MS</vt:lpstr>
      <vt:lpstr>Calibri</vt:lpstr>
      <vt:lpstr>主题1</vt:lpstr>
      <vt:lpstr>14_Pixel</vt:lpstr>
      <vt:lpstr>Word.Document.8</vt:lpstr>
      <vt:lpstr>Word.Document.8</vt:lpstr>
      <vt:lpstr>Word.Document.8</vt:lpstr>
      <vt:lpstr>Equation.3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Equation.DSMT4</vt:lpstr>
      <vt:lpstr>PowerPoint 演示文稿</vt:lpstr>
      <vt:lpstr>一、惯性定理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二、正(负)定二次型的概念</vt:lpstr>
      <vt:lpstr>三、正(负)定二次型的判别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正定二次型与二次曲线/曲面</vt:lpstr>
      <vt:lpstr>四、小结</vt:lpstr>
      <vt:lpstr>思考题</vt:lpstr>
      <vt:lpstr>思考题解答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hlzeng</dc:creator>
  <cp:lastModifiedBy>eye</cp:lastModifiedBy>
  <cp:revision>122</cp:revision>
  <dcterms:created xsi:type="dcterms:W3CDTF">2000-01-15T01:21:00Z</dcterms:created>
  <dcterms:modified xsi:type="dcterms:W3CDTF">2021-12-08T10:16:02Z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69205DB5A0CD47A997581E08EBE63A3A</vt:lpwstr>
  </property>
  <property fmtid="{D5CDD505-2E9C-101B-9397-08002B2CF9AE}" pid="3" name="KSOProductBuildVer">
    <vt:lpwstr>2052-11.1.0.11115</vt:lpwstr>
  </property>
</Properties>
</file>