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77"/>
  </p:notesMasterIdLst>
  <p:handoutMasterIdLst>
    <p:handoutMasterId r:id="rId78"/>
  </p:handoutMasterIdLst>
  <p:sldIdLst>
    <p:sldId id="256" r:id="rId2"/>
    <p:sldId id="328" r:id="rId3"/>
    <p:sldId id="266" r:id="rId4"/>
    <p:sldId id="257" r:id="rId5"/>
    <p:sldId id="258" r:id="rId6"/>
    <p:sldId id="330" r:id="rId7"/>
    <p:sldId id="331" r:id="rId8"/>
    <p:sldId id="332" r:id="rId9"/>
    <p:sldId id="329" r:id="rId10"/>
    <p:sldId id="320" r:id="rId11"/>
    <p:sldId id="321" r:id="rId12"/>
    <p:sldId id="259" r:id="rId13"/>
    <p:sldId id="261" r:id="rId14"/>
    <p:sldId id="262" r:id="rId15"/>
    <p:sldId id="263" r:id="rId16"/>
    <p:sldId id="335" r:id="rId17"/>
    <p:sldId id="336" r:id="rId18"/>
    <p:sldId id="333" r:id="rId19"/>
    <p:sldId id="268" r:id="rId20"/>
    <p:sldId id="264" r:id="rId21"/>
    <p:sldId id="265" r:id="rId22"/>
    <p:sldId id="334" r:id="rId23"/>
    <p:sldId id="286" r:id="rId24"/>
    <p:sldId id="287" r:id="rId25"/>
    <p:sldId id="290" r:id="rId26"/>
    <p:sldId id="277" r:id="rId27"/>
    <p:sldId id="322" r:id="rId28"/>
    <p:sldId id="349" r:id="rId29"/>
    <p:sldId id="350" r:id="rId30"/>
    <p:sldId id="365" r:id="rId31"/>
    <p:sldId id="366" r:id="rId32"/>
    <p:sldId id="367" r:id="rId33"/>
    <p:sldId id="352" r:id="rId34"/>
    <p:sldId id="353" r:id="rId35"/>
    <p:sldId id="354" r:id="rId36"/>
    <p:sldId id="345" r:id="rId37"/>
    <p:sldId id="293" r:id="rId38"/>
    <p:sldId id="346" r:id="rId39"/>
    <p:sldId id="347" r:id="rId40"/>
    <p:sldId id="355" r:id="rId41"/>
    <p:sldId id="348" r:id="rId42"/>
    <p:sldId id="356" r:id="rId43"/>
    <p:sldId id="272" r:id="rId44"/>
    <p:sldId id="316" r:id="rId45"/>
    <p:sldId id="318" r:id="rId46"/>
    <p:sldId id="314" r:id="rId47"/>
    <p:sldId id="315" r:id="rId48"/>
    <p:sldId id="319" r:id="rId49"/>
    <p:sldId id="357" r:id="rId50"/>
    <p:sldId id="358" r:id="rId51"/>
    <p:sldId id="280" r:id="rId52"/>
    <p:sldId id="281" r:id="rId53"/>
    <p:sldId id="359" r:id="rId54"/>
    <p:sldId id="360" r:id="rId55"/>
    <p:sldId id="274" r:id="rId56"/>
    <p:sldId id="279" r:id="rId57"/>
    <p:sldId id="304" r:id="rId58"/>
    <p:sldId id="305" r:id="rId59"/>
    <p:sldId id="361" r:id="rId60"/>
    <p:sldId id="362" r:id="rId61"/>
    <p:sldId id="363" r:id="rId62"/>
    <p:sldId id="364" r:id="rId63"/>
    <p:sldId id="369" r:id="rId64"/>
    <p:sldId id="370" r:id="rId65"/>
    <p:sldId id="324" r:id="rId66"/>
    <p:sldId id="325" r:id="rId67"/>
    <p:sldId id="326" r:id="rId68"/>
    <p:sldId id="306" r:id="rId69"/>
    <p:sldId id="308" r:id="rId70"/>
    <p:sldId id="307" r:id="rId71"/>
    <p:sldId id="309" r:id="rId72"/>
    <p:sldId id="311" r:id="rId73"/>
    <p:sldId id="327" r:id="rId74"/>
    <p:sldId id="291" r:id="rId75"/>
    <p:sldId id="292" r:id="rId76"/>
  </p:sldIdLst>
  <p:sldSz cx="9144000" cy="6858000" type="screen4x3"/>
  <p:notesSz cx="6858000" cy="9144000"/>
  <p:defaultTextStyle>
    <a:defPPr>
      <a:defRPr lang="zh-CN"/>
    </a:defPPr>
    <a:lvl1pPr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1pPr>
    <a:lvl2pPr marL="4572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2pPr>
    <a:lvl3pPr marL="9144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3pPr>
    <a:lvl4pPr marL="13716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4pPr>
    <a:lvl5pPr marL="1828800" algn="l" rtl="0" fontAlgn="base" latinLnBrk="1">
      <a:spcBef>
        <a:spcPct val="0"/>
      </a:spcBef>
      <a:spcAft>
        <a:spcPct val="0"/>
      </a:spcAft>
      <a:defRPr kumimoji="1" sz="2400" kern="1200">
        <a:solidFill>
          <a:schemeClr val="tx1"/>
        </a:solidFill>
        <a:latin typeface="Gulim" pitchFamily="34" charset="-127"/>
        <a:ea typeface="Gulim" pitchFamily="34" charset="-127"/>
        <a:cs typeface="+mn-cs"/>
      </a:defRPr>
    </a:lvl5pPr>
    <a:lvl6pPr marL="2286000" algn="l" defTabSz="914400" rtl="0" eaLnBrk="1" latinLnBrk="0" hangingPunct="1">
      <a:defRPr kumimoji="1" sz="2400" kern="1200">
        <a:solidFill>
          <a:schemeClr val="tx1"/>
        </a:solidFill>
        <a:latin typeface="Gulim" pitchFamily="34" charset="-127"/>
        <a:ea typeface="Gulim" pitchFamily="34" charset="-127"/>
        <a:cs typeface="+mn-cs"/>
      </a:defRPr>
    </a:lvl6pPr>
    <a:lvl7pPr marL="2743200" algn="l" defTabSz="914400" rtl="0" eaLnBrk="1" latinLnBrk="0" hangingPunct="1">
      <a:defRPr kumimoji="1" sz="2400" kern="1200">
        <a:solidFill>
          <a:schemeClr val="tx1"/>
        </a:solidFill>
        <a:latin typeface="Gulim" pitchFamily="34" charset="-127"/>
        <a:ea typeface="Gulim" pitchFamily="34" charset="-127"/>
        <a:cs typeface="+mn-cs"/>
      </a:defRPr>
    </a:lvl7pPr>
    <a:lvl8pPr marL="3200400" algn="l" defTabSz="914400" rtl="0" eaLnBrk="1" latinLnBrk="0" hangingPunct="1">
      <a:defRPr kumimoji="1" sz="2400" kern="1200">
        <a:solidFill>
          <a:schemeClr val="tx1"/>
        </a:solidFill>
        <a:latin typeface="Gulim" pitchFamily="34" charset="-127"/>
        <a:ea typeface="Gulim" pitchFamily="34" charset="-127"/>
        <a:cs typeface="+mn-cs"/>
      </a:defRPr>
    </a:lvl8pPr>
    <a:lvl9pPr marL="3657600" algn="l" defTabSz="914400" rtl="0" eaLnBrk="1" latinLnBrk="0" hangingPunct="1">
      <a:defRPr kumimoji="1" sz="2400" kern="1200">
        <a:solidFill>
          <a:schemeClr val="tx1"/>
        </a:solidFill>
        <a:latin typeface="Gulim" pitchFamily="34" charset="-127"/>
        <a:ea typeface="Gulim" pitchFamily="34" charset="-127"/>
        <a:cs typeface="+mn-cs"/>
      </a:defRPr>
    </a:lvl9pPr>
  </p:defaultTextStyle>
  <p:modifyVerifier cryptProviderType="rsaFull" cryptAlgorithmClass="hash" cryptAlgorithmType="typeAny" cryptAlgorithmSid="4" spinCount="100000" saltData="7dzZ0DXioJZIgG87jWD04w==" hashData="bBWP76WmQPbOjfyA7SOcmEQBGU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0000"/>
    <a:srgbClr val="008000"/>
    <a:srgbClr val="FF9900"/>
    <a:srgbClr val="99FF99"/>
    <a:srgbClr val="FF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1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latinLnBrk="0">
              <a:defRPr sz="1200">
                <a:latin typeface="Times New Roman" pitchFamily="18" charset="0"/>
                <a:ea typeface="宋体" pitchFamily="2" charset="-122"/>
              </a:defRPr>
            </a:lvl1pPr>
          </a:lstStyle>
          <a:p>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latinLnBrk="0">
              <a:defRPr sz="1200">
                <a:latin typeface="Times New Roman" pitchFamily="18" charset="0"/>
                <a:ea typeface="宋体" pitchFamily="2" charset="-122"/>
              </a:defRPr>
            </a:lvl1pPr>
          </a:lstStyle>
          <a:p>
            <a:fld id="{C9F5E002-27E8-4E6F-B94B-92B5B07EF5FD}" type="slidenum">
              <a:rPr lang="en-US" altLang="zh-CN"/>
              <a:pPr/>
              <a:t>‹#›</a:t>
            </a:fld>
            <a:endParaRPr lang="en-US" altLang="zh-CN"/>
          </a:p>
        </p:txBody>
      </p:sp>
    </p:spTree>
    <p:extLst>
      <p:ext uri="{BB962C8B-B14F-4D97-AF65-F5344CB8AC3E}">
        <p14:creationId xmlns:p14="http://schemas.microsoft.com/office/powerpoint/2010/main" val="952540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latinLnBrk="0">
              <a:defRPr sz="1200">
                <a:latin typeface="Times New Roman" pitchFamily="18" charset="0"/>
                <a:ea typeface="宋体" pitchFamily="2" charset="-122"/>
              </a:defRPr>
            </a:lvl1pPr>
          </a:lstStyle>
          <a:p>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latinLnBrk="0">
              <a:defRPr sz="1200">
                <a:latin typeface="Times New Roman" pitchFamily="18" charset="0"/>
                <a:ea typeface="宋体" pitchFamily="2" charset="-122"/>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latinLnBrk="0">
              <a:defRPr sz="1200">
                <a:latin typeface="Times New Roman" pitchFamily="18" charset="0"/>
                <a:ea typeface="宋体" pitchFamily="2" charset="-122"/>
              </a:defRPr>
            </a:lvl1pPr>
          </a:lstStyle>
          <a:p>
            <a:fld id="{F55D2A87-5B39-44F5-A967-88537D5EA593}" type="slidenum">
              <a:rPr lang="en-US" altLang="zh-CN"/>
              <a:pPr/>
              <a:t>‹#›</a:t>
            </a:fld>
            <a:endParaRPr lang="en-US" altLang="zh-CN"/>
          </a:p>
        </p:txBody>
      </p:sp>
    </p:spTree>
    <p:extLst>
      <p:ext uri="{BB962C8B-B14F-4D97-AF65-F5344CB8AC3E}">
        <p14:creationId xmlns:p14="http://schemas.microsoft.com/office/powerpoint/2010/main" val="28051135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75106" name="Picture 2" descr="3-녹색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175108" name="Rectangle 4"/>
          <p:cNvSpPr>
            <a:spLocks noGrp="1" noChangeArrowheads="1"/>
          </p:cNvSpPr>
          <p:nvPr>
            <p:ph type="ctrTitle"/>
          </p:nvPr>
        </p:nvSpPr>
        <p:spPr>
          <a:xfrm>
            <a:off x="1752600" y="2590800"/>
            <a:ext cx="7010400" cy="1143000"/>
          </a:xfrm>
        </p:spPr>
        <p:txBody>
          <a:bodyPr/>
          <a:lstStyle>
            <a:lvl1pPr algn="ctr">
              <a:defRPr/>
            </a:lvl1pPr>
          </a:lstStyle>
          <a:p>
            <a:pPr lvl="0"/>
            <a:r>
              <a:rPr lang="ko-KR" altLang="en-US" noProof="0" smtClean="0"/>
              <a:t>마스터 제목 스타일 편집</a:t>
            </a:r>
          </a:p>
        </p:txBody>
      </p:sp>
      <p:sp>
        <p:nvSpPr>
          <p:cNvPr id="175109" name="Rectangle 5"/>
          <p:cNvSpPr>
            <a:spLocks noGrp="1" noChangeArrowheads="1"/>
          </p:cNvSpPr>
          <p:nvPr>
            <p:ph type="subTitle" idx="1"/>
          </p:nvPr>
        </p:nvSpPr>
        <p:spPr>
          <a:xfrm>
            <a:off x="2209800" y="3429000"/>
            <a:ext cx="5715000" cy="685800"/>
          </a:xfrm>
        </p:spPr>
        <p:txBody>
          <a:bodyPr/>
          <a:lstStyle>
            <a:lvl1pPr marL="0" indent="0" algn="ctr">
              <a:buFontTx/>
              <a:buNone/>
              <a:defRPr/>
            </a:lvl1pPr>
          </a:lstStyle>
          <a:p>
            <a:pPr lvl="0"/>
            <a:r>
              <a:rPr lang="ko-KR" altLang="en-US" noProof="0" smtClean="0"/>
              <a:t>마스터 부제목 스타일 편집</a:t>
            </a:r>
          </a:p>
        </p:txBody>
      </p:sp>
      <p:sp>
        <p:nvSpPr>
          <p:cNvPr id="175110" name="Rectangle 6"/>
          <p:cNvSpPr>
            <a:spLocks noGrp="1" noChangeArrowheads="1"/>
          </p:cNvSpPr>
          <p:nvPr>
            <p:ph type="dt" sz="half" idx="2"/>
          </p:nvPr>
        </p:nvSpPr>
        <p:spPr>
          <a:xfrm>
            <a:off x="762000" y="6248400"/>
            <a:ext cx="1905000" cy="457200"/>
          </a:xfrm>
        </p:spPr>
        <p:txBody>
          <a:bodyPr/>
          <a:lstStyle>
            <a:lvl1pPr>
              <a:defRPr/>
            </a:lvl1pPr>
          </a:lstStyle>
          <a:p>
            <a:endParaRPr lang="en-US" altLang="ko-KR"/>
          </a:p>
        </p:txBody>
      </p:sp>
      <p:sp>
        <p:nvSpPr>
          <p:cNvPr id="175111" name="Rectangle 7"/>
          <p:cNvSpPr>
            <a:spLocks noGrp="1" noChangeArrowheads="1"/>
          </p:cNvSpPr>
          <p:nvPr>
            <p:ph type="ftr" sz="quarter" idx="3"/>
          </p:nvPr>
        </p:nvSpPr>
        <p:spPr>
          <a:xfrm>
            <a:off x="3200400" y="6248400"/>
            <a:ext cx="2895600" cy="457200"/>
          </a:xfrm>
        </p:spPr>
        <p:txBody>
          <a:bodyPr/>
          <a:lstStyle>
            <a:lvl1pPr>
              <a:defRPr/>
            </a:lvl1pPr>
          </a:lstStyle>
          <a:p>
            <a:r>
              <a:rPr lang="en-US" altLang="zh-CN" smtClean="0"/>
              <a:t>xlzheng@xmu,2013</a:t>
            </a:r>
            <a:endParaRPr lang="en-US" altLang="zh-CN"/>
          </a:p>
        </p:txBody>
      </p:sp>
      <p:sp>
        <p:nvSpPr>
          <p:cNvPr id="175112" name="Rectangle 8"/>
          <p:cNvSpPr>
            <a:spLocks noGrp="1" noChangeArrowheads="1"/>
          </p:cNvSpPr>
          <p:nvPr>
            <p:ph type="sldNum" sz="quarter" idx="4"/>
          </p:nvPr>
        </p:nvSpPr>
        <p:spPr>
          <a:xfrm>
            <a:off x="6629400" y="6248400"/>
            <a:ext cx="1905000" cy="457200"/>
          </a:xfrm>
        </p:spPr>
        <p:txBody>
          <a:bodyPr/>
          <a:lstStyle>
            <a:lvl1pPr>
              <a:defRPr/>
            </a:lvl1pPr>
          </a:lstStyle>
          <a:p>
            <a:fld id="{F00F45FA-9122-44E7-8E6F-F596E0AD2E89}" type="slidenum">
              <a:rPr lang="ko-KR" altLang="en-US"/>
              <a:pPr/>
              <a:t>‹#›</a:t>
            </a:fld>
            <a:endParaRPr lang="en-US" altLang="ko-KR"/>
          </a:p>
        </p:txBody>
      </p:sp>
      <p:pic>
        <p:nvPicPr>
          <p:cNvPr id="9" name="图片 8"/>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971600" y="2335125"/>
            <a:ext cx="1768264" cy="1786126"/>
          </a:xfrm>
          <a:prstGeom prst="rect">
            <a:avLst/>
          </a:prstGeom>
        </p:spPr>
      </p:pic>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页脚占位符 4"/>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lvl1pPr>
              <a:defRPr/>
            </a:lvl1pPr>
          </a:lstStyle>
          <a:p>
            <a:fld id="{EF98C29A-068D-403D-81FD-DF7EE720EE7B}" type="slidenum">
              <a:rPr lang="ko-KR" altLang="en-US"/>
              <a:pPr/>
              <a:t>‹#›</a:t>
            </a:fld>
            <a:endParaRPr lang="en-US" altLang="ko-KR"/>
          </a:p>
        </p:txBody>
      </p:sp>
    </p:spTree>
    <p:extLst>
      <p:ext uri="{BB962C8B-B14F-4D97-AF65-F5344CB8AC3E}">
        <p14:creationId xmlns:p14="http://schemas.microsoft.com/office/powerpoint/2010/main" val="3951659180"/>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304800"/>
            <a:ext cx="19050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304800"/>
            <a:ext cx="55626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页脚占位符 4"/>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lvl1pPr>
              <a:defRPr/>
            </a:lvl1pPr>
          </a:lstStyle>
          <a:p>
            <a:fld id="{2A299A9F-EA72-4894-AA78-3AD856F403EA}" type="slidenum">
              <a:rPr lang="ko-KR" altLang="en-US"/>
              <a:pPr/>
              <a:t>‹#›</a:t>
            </a:fld>
            <a:endParaRPr lang="en-US" altLang="ko-KR"/>
          </a:p>
        </p:txBody>
      </p:sp>
    </p:spTree>
    <p:extLst>
      <p:ext uri="{BB962C8B-B14F-4D97-AF65-F5344CB8AC3E}">
        <p14:creationId xmlns:p14="http://schemas.microsoft.com/office/powerpoint/2010/main" val="1851102127"/>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页脚占位符 4"/>
          <p:cNvSpPr>
            <a:spLocks noGrp="1"/>
          </p:cNvSpPr>
          <p:nvPr>
            <p:ph type="ftr" sz="quarter" idx="11"/>
          </p:nvPr>
        </p:nvSpPr>
        <p:spPr/>
        <p:txBody>
          <a:bodyPr/>
          <a:lstStyle>
            <a:lvl1pPr>
              <a:defRPr/>
            </a:lvl1pPr>
          </a:lstStyle>
          <a:p>
            <a:r>
              <a:rPr lang="en-US" altLang="zh-CN" dirty="0" smtClean="0"/>
              <a:t>xlzheng@xmu,2013</a:t>
            </a:r>
            <a:endParaRPr lang="en-US" altLang="zh-CN" dirty="0"/>
          </a:p>
        </p:txBody>
      </p:sp>
      <p:sp>
        <p:nvSpPr>
          <p:cNvPr id="6" name="灯片编号占位符 5"/>
          <p:cNvSpPr>
            <a:spLocks noGrp="1"/>
          </p:cNvSpPr>
          <p:nvPr>
            <p:ph type="sldNum" sz="quarter" idx="12"/>
          </p:nvPr>
        </p:nvSpPr>
        <p:spPr/>
        <p:txBody>
          <a:bodyPr/>
          <a:lstStyle>
            <a:lvl1pPr>
              <a:defRPr/>
            </a:lvl1pPr>
          </a:lstStyle>
          <a:p>
            <a:fld id="{08E28563-F264-4A9D-BB2D-6BC9F50DF586}" type="slidenum">
              <a:rPr lang="ko-KR" altLang="en-US"/>
              <a:pPr/>
              <a:t>‹#›</a:t>
            </a:fld>
            <a:endParaRPr lang="en-US" altLang="ko-KR"/>
          </a:p>
        </p:txBody>
      </p:sp>
    </p:spTree>
    <p:extLst>
      <p:ext uri="{BB962C8B-B14F-4D97-AF65-F5344CB8AC3E}">
        <p14:creationId xmlns:p14="http://schemas.microsoft.com/office/powerpoint/2010/main" val="1917602437"/>
      </p:ext>
    </p:extLst>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ko-KR"/>
          </a:p>
        </p:txBody>
      </p:sp>
      <p:sp>
        <p:nvSpPr>
          <p:cNvPr id="5" name="页脚占位符 4"/>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lvl1pPr>
              <a:defRPr/>
            </a:lvl1pPr>
          </a:lstStyle>
          <a:p>
            <a:fld id="{AB828D6C-2D40-472C-904B-323424854EB7}" type="slidenum">
              <a:rPr lang="ko-KR" altLang="en-US"/>
              <a:pPr/>
              <a:t>‹#›</a:t>
            </a:fld>
            <a:endParaRPr lang="en-US" altLang="ko-KR"/>
          </a:p>
        </p:txBody>
      </p:sp>
    </p:spTree>
    <p:extLst>
      <p:ext uri="{BB962C8B-B14F-4D97-AF65-F5344CB8AC3E}">
        <p14:creationId xmlns:p14="http://schemas.microsoft.com/office/powerpoint/2010/main" val="364911593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295400"/>
            <a:ext cx="3733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5400" y="1295400"/>
            <a:ext cx="3733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页脚占位符 5"/>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7" name="灯片编号占位符 6"/>
          <p:cNvSpPr>
            <a:spLocks noGrp="1"/>
          </p:cNvSpPr>
          <p:nvPr>
            <p:ph type="sldNum" sz="quarter" idx="12"/>
          </p:nvPr>
        </p:nvSpPr>
        <p:spPr/>
        <p:txBody>
          <a:bodyPr/>
          <a:lstStyle>
            <a:lvl1pPr>
              <a:defRPr/>
            </a:lvl1pPr>
          </a:lstStyle>
          <a:p>
            <a:fld id="{582E5D43-5C31-478B-B9A9-7E049DA2286D}" type="slidenum">
              <a:rPr lang="ko-KR" altLang="en-US"/>
              <a:pPr/>
              <a:t>‹#›</a:t>
            </a:fld>
            <a:endParaRPr lang="en-US" altLang="ko-KR"/>
          </a:p>
        </p:txBody>
      </p:sp>
    </p:spTree>
    <p:extLst>
      <p:ext uri="{BB962C8B-B14F-4D97-AF65-F5344CB8AC3E}">
        <p14:creationId xmlns:p14="http://schemas.microsoft.com/office/powerpoint/2010/main" val="1086548806"/>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ko-KR"/>
          </a:p>
        </p:txBody>
      </p:sp>
      <p:sp>
        <p:nvSpPr>
          <p:cNvPr id="8" name="页脚占位符 7"/>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9" name="灯片编号占位符 8"/>
          <p:cNvSpPr>
            <a:spLocks noGrp="1"/>
          </p:cNvSpPr>
          <p:nvPr>
            <p:ph type="sldNum" sz="quarter" idx="12"/>
          </p:nvPr>
        </p:nvSpPr>
        <p:spPr/>
        <p:txBody>
          <a:bodyPr/>
          <a:lstStyle>
            <a:lvl1pPr>
              <a:defRPr/>
            </a:lvl1pPr>
          </a:lstStyle>
          <a:p>
            <a:fld id="{0A2F5C0D-133F-4F91-9275-4B7DF2731CEE}" type="slidenum">
              <a:rPr lang="ko-KR" altLang="en-US"/>
              <a:pPr/>
              <a:t>‹#›</a:t>
            </a:fld>
            <a:endParaRPr lang="en-US" altLang="ko-KR"/>
          </a:p>
        </p:txBody>
      </p:sp>
    </p:spTree>
    <p:extLst>
      <p:ext uri="{BB962C8B-B14F-4D97-AF65-F5344CB8AC3E}">
        <p14:creationId xmlns:p14="http://schemas.microsoft.com/office/powerpoint/2010/main" val="62352145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ko-KR"/>
          </a:p>
        </p:txBody>
      </p:sp>
      <p:sp>
        <p:nvSpPr>
          <p:cNvPr id="4" name="页脚占位符 3"/>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5" name="灯片编号占位符 4"/>
          <p:cNvSpPr>
            <a:spLocks noGrp="1"/>
          </p:cNvSpPr>
          <p:nvPr>
            <p:ph type="sldNum" sz="quarter" idx="12"/>
          </p:nvPr>
        </p:nvSpPr>
        <p:spPr/>
        <p:txBody>
          <a:bodyPr/>
          <a:lstStyle>
            <a:lvl1pPr>
              <a:defRPr/>
            </a:lvl1pPr>
          </a:lstStyle>
          <a:p>
            <a:fld id="{9EF05991-EA21-4F50-AD2A-15DDE7521570}" type="slidenum">
              <a:rPr lang="ko-KR" altLang="en-US"/>
              <a:pPr/>
              <a:t>‹#›</a:t>
            </a:fld>
            <a:endParaRPr lang="en-US" altLang="ko-KR"/>
          </a:p>
        </p:txBody>
      </p:sp>
    </p:spTree>
    <p:extLst>
      <p:ext uri="{BB962C8B-B14F-4D97-AF65-F5344CB8AC3E}">
        <p14:creationId xmlns:p14="http://schemas.microsoft.com/office/powerpoint/2010/main" val="3694698846"/>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页脚占位符 2"/>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4" name="灯片编号占位符 3"/>
          <p:cNvSpPr>
            <a:spLocks noGrp="1"/>
          </p:cNvSpPr>
          <p:nvPr>
            <p:ph type="sldNum" sz="quarter" idx="12"/>
          </p:nvPr>
        </p:nvSpPr>
        <p:spPr/>
        <p:txBody>
          <a:bodyPr/>
          <a:lstStyle>
            <a:lvl1pPr>
              <a:defRPr/>
            </a:lvl1pPr>
          </a:lstStyle>
          <a:p>
            <a:fld id="{B2EB0BBA-BDB7-444C-A57D-111950AEDF58}" type="slidenum">
              <a:rPr lang="ko-KR" altLang="en-US"/>
              <a:pPr/>
              <a:t>‹#›</a:t>
            </a:fld>
            <a:endParaRPr lang="en-US" altLang="ko-KR"/>
          </a:p>
        </p:txBody>
      </p:sp>
    </p:spTree>
    <p:extLst>
      <p:ext uri="{BB962C8B-B14F-4D97-AF65-F5344CB8AC3E}">
        <p14:creationId xmlns:p14="http://schemas.microsoft.com/office/powerpoint/2010/main" val="3341938246"/>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页脚占位符 5"/>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7" name="灯片编号占位符 6"/>
          <p:cNvSpPr>
            <a:spLocks noGrp="1"/>
          </p:cNvSpPr>
          <p:nvPr>
            <p:ph type="sldNum" sz="quarter" idx="12"/>
          </p:nvPr>
        </p:nvSpPr>
        <p:spPr/>
        <p:txBody>
          <a:bodyPr/>
          <a:lstStyle>
            <a:lvl1pPr>
              <a:defRPr/>
            </a:lvl1pPr>
          </a:lstStyle>
          <a:p>
            <a:fld id="{73C134D0-FB70-45B5-8F1A-37B109168BAF}" type="slidenum">
              <a:rPr lang="ko-KR" altLang="en-US"/>
              <a:pPr/>
              <a:t>‹#›</a:t>
            </a:fld>
            <a:endParaRPr lang="en-US" altLang="ko-KR"/>
          </a:p>
        </p:txBody>
      </p:sp>
    </p:spTree>
    <p:extLst>
      <p:ext uri="{BB962C8B-B14F-4D97-AF65-F5344CB8AC3E}">
        <p14:creationId xmlns:p14="http://schemas.microsoft.com/office/powerpoint/2010/main" val="295974828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ko-KR"/>
          </a:p>
        </p:txBody>
      </p:sp>
      <p:sp>
        <p:nvSpPr>
          <p:cNvPr id="6" name="页脚占位符 5"/>
          <p:cNvSpPr>
            <a:spLocks noGrp="1"/>
          </p:cNvSpPr>
          <p:nvPr>
            <p:ph type="ftr" sz="quarter" idx="11"/>
          </p:nvPr>
        </p:nvSpPr>
        <p:spPr/>
        <p:txBody>
          <a:bodyPr/>
          <a:lstStyle>
            <a:lvl1pPr>
              <a:defRPr/>
            </a:lvl1pPr>
          </a:lstStyle>
          <a:p>
            <a:r>
              <a:rPr lang="en-US" altLang="zh-CN" smtClean="0"/>
              <a:t>xlzheng@xmu,2013</a:t>
            </a:r>
            <a:endParaRPr lang="en-US" altLang="zh-CN"/>
          </a:p>
        </p:txBody>
      </p:sp>
      <p:sp>
        <p:nvSpPr>
          <p:cNvPr id="7" name="灯片编号占位符 6"/>
          <p:cNvSpPr>
            <a:spLocks noGrp="1"/>
          </p:cNvSpPr>
          <p:nvPr>
            <p:ph type="sldNum" sz="quarter" idx="12"/>
          </p:nvPr>
        </p:nvSpPr>
        <p:spPr/>
        <p:txBody>
          <a:bodyPr/>
          <a:lstStyle>
            <a:lvl1pPr>
              <a:defRPr/>
            </a:lvl1pPr>
          </a:lstStyle>
          <a:p>
            <a:fld id="{D2638783-A8FB-4000-9027-5F54EC5D9D85}" type="slidenum">
              <a:rPr lang="ko-KR" altLang="en-US"/>
              <a:pPr/>
              <a:t>‹#›</a:t>
            </a:fld>
            <a:endParaRPr lang="en-US" altLang="ko-KR"/>
          </a:p>
        </p:txBody>
      </p:sp>
    </p:spTree>
    <p:extLst>
      <p:ext uri="{BB962C8B-B14F-4D97-AF65-F5344CB8AC3E}">
        <p14:creationId xmlns:p14="http://schemas.microsoft.com/office/powerpoint/2010/main" val="284115270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408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9875" cy="686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084" name="Rectangle 4"/>
          <p:cNvSpPr>
            <a:spLocks noGrp="1" noChangeArrowheads="1"/>
          </p:cNvSpPr>
          <p:nvPr>
            <p:ph type="title"/>
          </p:nvPr>
        </p:nvSpPr>
        <p:spPr bwMode="auto">
          <a:xfrm>
            <a:off x="1219200" y="304800"/>
            <a:ext cx="7620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74085" name="Rectangle 5"/>
          <p:cNvSpPr>
            <a:spLocks noGrp="1" noChangeArrowheads="1"/>
          </p:cNvSpPr>
          <p:nvPr>
            <p:ph type="body" idx="1"/>
          </p:nvPr>
        </p:nvSpPr>
        <p:spPr bwMode="auto">
          <a:xfrm>
            <a:off x="1219200" y="1295400"/>
            <a:ext cx="76200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174086"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5E5D2F"/>
                </a:solidFill>
                <a:latin typeface="-쉬리M" pitchFamily="18" charset="-127"/>
                <a:ea typeface="-쉬리M" pitchFamily="18" charset="-127"/>
              </a:defRPr>
            </a:lvl1pPr>
          </a:lstStyle>
          <a:p>
            <a:endParaRPr lang="en-US" altLang="ko-KR"/>
          </a:p>
        </p:txBody>
      </p:sp>
      <p:sp>
        <p:nvSpPr>
          <p:cNvPr id="174087"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5E5D2F"/>
                </a:solidFill>
                <a:latin typeface="-쉬리M" pitchFamily="18" charset="-127"/>
                <a:ea typeface="宋体" pitchFamily="2" charset="-122"/>
              </a:defRPr>
            </a:lvl1pPr>
          </a:lstStyle>
          <a:p>
            <a:r>
              <a:rPr lang="en-US" altLang="zh-CN" smtClean="0"/>
              <a:t>xlzheng@xmu,2013</a:t>
            </a:r>
            <a:endParaRPr lang="en-US" altLang="zh-CN"/>
          </a:p>
        </p:txBody>
      </p:sp>
      <p:sp>
        <p:nvSpPr>
          <p:cNvPr id="174088"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5E5D2F"/>
                </a:solidFill>
                <a:latin typeface="-쉬리M" pitchFamily="18" charset="-127"/>
                <a:ea typeface="-쉬리M" pitchFamily="18" charset="-127"/>
              </a:defRPr>
            </a:lvl1pPr>
          </a:lstStyle>
          <a:p>
            <a:fld id="{8D7E0820-1C80-4A14-9F0D-73112BDBFE79}" type="slidenum">
              <a:rPr lang="ko-KR" altLang="en-US"/>
              <a:pPr/>
              <a:t>‹#›</a:t>
            </a:fld>
            <a:endParaRPr lang="en-US" altLang="ko-KR"/>
          </a:p>
        </p:txBody>
      </p:sp>
      <p:pic>
        <p:nvPicPr>
          <p:cNvPr id="9" name="图片 8"/>
          <p:cNvPicPr>
            <a:picLocks noChangeAspect="1"/>
          </p:cNvPicPr>
          <p:nvPr userDrawn="1"/>
        </p:nvPicPr>
        <p:blipFill rotWithShape="1">
          <a:blip r:embed="rId14">
            <a:extLst>
              <a:ext uri="{BEBA8EAE-BF5A-486C-A8C5-ECC9F3942E4B}">
                <a14:imgProps xmlns:a14="http://schemas.microsoft.com/office/drawing/2010/main">
                  <a14:imgLayer r:embed="rId15">
                    <a14:imgEffect>
                      <a14:backgroundRemoval t="10000" b="90000" l="5157" r="17493"/>
                    </a14:imgEffect>
                  </a14:imgLayer>
                </a14:imgProps>
              </a:ext>
              <a:ext uri="{28A0092B-C50C-407E-A947-70E740481C1C}">
                <a14:useLocalDpi xmlns:a14="http://schemas.microsoft.com/office/drawing/2010/main" val="0"/>
              </a:ext>
            </a:extLst>
          </a:blip>
          <a:srcRect l="3615" r="80965"/>
          <a:stretch/>
        </p:blipFill>
        <p:spPr>
          <a:xfrm>
            <a:off x="-108519" y="1"/>
            <a:ext cx="1256072" cy="1268760"/>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slow">
    <p:randomBar dir="vert"/>
  </p:transition>
  <p:timing>
    <p:tnLst>
      <p:par>
        <p:cTn id="1" dur="indefinite" restart="never" nodeType="tmRoot"/>
      </p:par>
    </p:tnLst>
  </p:timing>
  <p:hf hdr="0" dt="0"/>
  <p:txStyles>
    <p:titleStyle>
      <a:lvl1pPr algn="l" rtl="0" fontAlgn="base" latinLnBrk="1">
        <a:spcBef>
          <a:spcPct val="0"/>
        </a:spcBef>
        <a:spcAft>
          <a:spcPct val="0"/>
        </a:spcAft>
        <a:defRPr kumimoji="1" sz="4400">
          <a:solidFill>
            <a:srgbClr val="008000"/>
          </a:solidFill>
          <a:latin typeface="+mj-lt"/>
          <a:ea typeface="+mj-ea"/>
          <a:cs typeface="+mj-cs"/>
        </a:defRPr>
      </a:lvl1pPr>
      <a:lvl2pPr algn="l" rtl="0" fontAlgn="base" latinLnBrk="1">
        <a:spcBef>
          <a:spcPct val="0"/>
        </a:spcBef>
        <a:spcAft>
          <a:spcPct val="0"/>
        </a:spcAft>
        <a:defRPr kumimoji="1" sz="4400">
          <a:solidFill>
            <a:srgbClr val="008000"/>
          </a:solidFill>
          <a:latin typeface="华文新魏" pitchFamily="2" charset="-122"/>
          <a:ea typeface="华文新魏" pitchFamily="2" charset="-122"/>
        </a:defRPr>
      </a:lvl2pPr>
      <a:lvl3pPr algn="l" rtl="0" fontAlgn="base" latinLnBrk="1">
        <a:spcBef>
          <a:spcPct val="0"/>
        </a:spcBef>
        <a:spcAft>
          <a:spcPct val="0"/>
        </a:spcAft>
        <a:defRPr kumimoji="1" sz="4400">
          <a:solidFill>
            <a:srgbClr val="008000"/>
          </a:solidFill>
          <a:latin typeface="华文新魏" pitchFamily="2" charset="-122"/>
          <a:ea typeface="华文新魏" pitchFamily="2" charset="-122"/>
        </a:defRPr>
      </a:lvl3pPr>
      <a:lvl4pPr algn="l" rtl="0" fontAlgn="base" latinLnBrk="1">
        <a:spcBef>
          <a:spcPct val="0"/>
        </a:spcBef>
        <a:spcAft>
          <a:spcPct val="0"/>
        </a:spcAft>
        <a:defRPr kumimoji="1" sz="4400">
          <a:solidFill>
            <a:srgbClr val="008000"/>
          </a:solidFill>
          <a:latin typeface="华文新魏" pitchFamily="2" charset="-122"/>
          <a:ea typeface="华文新魏" pitchFamily="2" charset="-122"/>
        </a:defRPr>
      </a:lvl4pPr>
      <a:lvl5pPr algn="l" rtl="0" fontAlgn="base" latinLnBrk="1">
        <a:spcBef>
          <a:spcPct val="0"/>
        </a:spcBef>
        <a:spcAft>
          <a:spcPct val="0"/>
        </a:spcAft>
        <a:defRPr kumimoji="1" sz="4400">
          <a:solidFill>
            <a:srgbClr val="008000"/>
          </a:solidFill>
          <a:latin typeface="华文新魏" pitchFamily="2" charset="-122"/>
          <a:ea typeface="华文新魏" pitchFamily="2" charset="-122"/>
        </a:defRPr>
      </a:lvl5pPr>
      <a:lvl6pPr marL="457200" algn="l" rtl="0" fontAlgn="base" latinLnBrk="1">
        <a:spcBef>
          <a:spcPct val="0"/>
        </a:spcBef>
        <a:spcAft>
          <a:spcPct val="0"/>
        </a:spcAft>
        <a:defRPr kumimoji="1" sz="4400">
          <a:solidFill>
            <a:srgbClr val="008000"/>
          </a:solidFill>
          <a:latin typeface="华文新魏" pitchFamily="2" charset="-122"/>
          <a:ea typeface="华文新魏" pitchFamily="2" charset="-122"/>
        </a:defRPr>
      </a:lvl6pPr>
      <a:lvl7pPr marL="914400" algn="l" rtl="0" fontAlgn="base" latinLnBrk="1">
        <a:spcBef>
          <a:spcPct val="0"/>
        </a:spcBef>
        <a:spcAft>
          <a:spcPct val="0"/>
        </a:spcAft>
        <a:defRPr kumimoji="1" sz="4400">
          <a:solidFill>
            <a:srgbClr val="008000"/>
          </a:solidFill>
          <a:latin typeface="华文新魏" pitchFamily="2" charset="-122"/>
          <a:ea typeface="华文新魏" pitchFamily="2" charset="-122"/>
        </a:defRPr>
      </a:lvl7pPr>
      <a:lvl8pPr marL="1371600" algn="l" rtl="0" fontAlgn="base" latinLnBrk="1">
        <a:spcBef>
          <a:spcPct val="0"/>
        </a:spcBef>
        <a:spcAft>
          <a:spcPct val="0"/>
        </a:spcAft>
        <a:defRPr kumimoji="1" sz="4400">
          <a:solidFill>
            <a:srgbClr val="008000"/>
          </a:solidFill>
          <a:latin typeface="华文新魏" pitchFamily="2" charset="-122"/>
          <a:ea typeface="华文新魏" pitchFamily="2" charset="-122"/>
        </a:defRPr>
      </a:lvl8pPr>
      <a:lvl9pPr marL="1828800" algn="l" rtl="0" fontAlgn="base" latinLnBrk="1">
        <a:spcBef>
          <a:spcPct val="0"/>
        </a:spcBef>
        <a:spcAft>
          <a:spcPct val="0"/>
        </a:spcAft>
        <a:defRPr kumimoji="1" sz="4400">
          <a:solidFill>
            <a:srgbClr val="008000"/>
          </a:solidFill>
          <a:latin typeface="华文新魏" pitchFamily="2" charset="-122"/>
          <a:ea typeface="华文新魏" pitchFamily="2" charset="-122"/>
        </a:defRPr>
      </a:lvl9pPr>
    </p:titleStyle>
    <p:bodyStyle>
      <a:lvl1pPr marL="342900" indent="-342900" algn="l" rtl="0" fontAlgn="base" latinLnBrk="1">
        <a:spcBef>
          <a:spcPct val="20000"/>
        </a:spcBef>
        <a:spcAft>
          <a:spcPct val="0"/>
        </a:spcAft>
        <a:buChar char="•"/>
        <a:defRPr kumimoji="1" sz="2800">
          <a:solidFill>
            <a:schemeClr val="tx1"/>
          </a:solidFill>
          <a:latin typeface="+mn-lt"/>
          <a:ea typeface="+mn-ea"/>
          <a:cs typeface="+mn-cs"/>
        </a:defRPr>
      </a:lvl1pPr>
      <a:lvl2pPr marL="742950" indent="-285750" algn="l" rtl="0" fontAlgn="base" latinLnBrk="1">
        <a:spcBef>
          <a:spcPct val="20000"/>
        </a:spcBef>
        <a:spcAft>
          <a:spcPct val="0"/>
        </a:spcAft>
        <a:buChar char="–"/>
        <a:defRPr kumimoji="1" sz="2400">
          <a:solidFill>
            <a:schemeClr val="tx1"/>
          </a:solidFill>
          <a:latin typeface="+mn-lt"/>
          <a:ea typeface="+mn-ea"/>
        </a:defRPr>
      </a:lvl2pPr>
      <a:lvl3pPr marL="1143000" indent="-228600" algn="l" rtl="0" fontAlgn="base" latinLnBrk="1">
        <a:spcBef>
          <a:spcPct val="20000"/>
        </a:spcBef>
        <a:spcAft>
          <a:spcPct val="0"/>
        </a:spcAft>
        <a:buChar char="•"/>
        <a:defRPr kumimoji="1" sz="2000">
          <a:solidFill>
            <a:schemeClr val="tx1"/>
          </a:solidFill>
          <a:latin typeface="+mn-lt"/>
          <a:ea typeface="+mn-ea"/>
        </a:defRPr>
      </a:lvl3pPr>
      <a:lvl4pPr marL="1600200" indent="-228600" algn="l" rtl="0" fontAlgn="base" latinLnBrk="1">
        <a:spcBef>
          <a:spcPct val="20000"/>
        </a:spcBef>
        <a:spcAft>
          <a:spcPct val="0"/>
        </a:spcAft>
        <a:buChar char="–"/>
        <a:defRPr kumimoji="1">
          <a:solidFill>
            <a:schemeClr val="tx1"/>
          </a:solidFill>
          <a:latin typeface="+mn-lt"/>
          <a:ea typeface="+mn-ea"/>
        </a:defRPr>
      </a:lvl4pPr>
      <a:lvl5pPr marL="2057400" indent="-228600" algn="l" rtl="0" fontAlgn="base" latinLnBrk="1">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7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26.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75.xml"/><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3.xml"/><Relationship Id="rId1" Type="http://schemas.openxmlformats.org/officeDocument/2006/relationships/slideLayout" Target="../slideLayouts/slideLayout1.xml"/><Relationship Id="rId5" Type="http://schemas.openxmlformats.org/officeDocument/2006/relationships/slide" Target="slide51.xml"/><Relationship Id="rId4" Type="http://schemas.openxmlformats.org/officeDocument/2006/relationships/slide" Target="slide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ch1&#38468;A-Visual_C++&#31243;&#24207;&#24320;&#21457;&#27493;&#39588;.ppt"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hyperlink" Target="ch1&#38468;A-Visual_C++&#31243;&#24207;&#24320;&#21457;&#27493;&#39588;.ppt" TargetMode="Externa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528AF845-3FED-43FA-ABE2-7EF5B731F23D}" type="slidenum">
              <a:rPr lang="ko-KR" altLang="en-US"/>
              <a:pPr/>
              <a:t>1</a:t>
            </a:fld>
            <a:endParaRPr lang="en-US" altLang="ko-KR"/>
          </a:p>
        </p:txBody>
      </p:sp>
      <p:sp>
        <p:nvSpPr>
          <p:cNvPr id="54274" name="Rectangle 2"/>
          <p:cNvSpPr>
            <a:spLocks noGrp="1" noChangeArrowheads="1"/>
          </p:cNvSpPr>
          <p:nvPr>
            <p:ph type="ctrTitle"/>
          </p:nvPr>
        </p:nvSpPr>
        <p:spPr>
          <a:xfrm>
            <a:off x="1752600" y="2492375"/>
            <a:ext cx="7010400" cy="1143000"/>
          </a:xfrm>
        </p:spPr>
        <p:txBody>
          <a:bodyPr/>
          <a:lstStyle/>
          <a:p>
            <a:r>
              <a:rPr lang="zh-CN" altLang="en-US" sz="4800" dirty="0">
                <a:latin typeface="Times New Roman" pitchFamily="18" charset="0"/>
              </a:rPr>
              <a:t>第</a:t>
            </a:r>
            <a:r>
              <a:rPr lang="en-US" altLang="zh-CN" sz="4800" dirty="0">
                <a:latin typeface="Times New Roman" pitchFamily="18" charset="0"/>
              </a:rPr>
              <a:t>1</a:t>
            </a:r>
            <a:r>
              <a:rPr lang="zh-CN" altLang="en-US" sz="4800" dirty="0" smtClean="0">
                <a:latin typeface="Times New Roman" pitchFamily="18" charset="0"/>
              </a:rPr>
              <a:t>章 </a:t>
            </a:r>
            <a:r>
              <a:rPr lang="en-US" altLang="zh-CN" sz="4800" dirty="0" smtClean="0">
                <a:latin typeface="Times New Roman" pitchFamily="18" charset="0"/>
              </a:rPr>
              <a:t/>
            </a:r>
            <a:br>
              <a:rPr lang="en-US" altLang="zh-CN" sz="4800" dirty="0" smtClean="0">
                <a:latin typeface="Times New Roman" pitchFamily="18" charset="0"/>
              </a:rPr>
            </a:br>
            <a:r>
              <a:rPr lang="zh-CN" altLang="en-US" sz="4800" dirty="0" smtClean="0">
                <a:latin typeface="Times New Roman" pitchFamily="18" charset="0"/>
              </a:rPr>
              <a:t>程序设计和</a:t>
            </a:r>
            <a:r>
              <a:rPr lang="en-US" altLang="zh-CN" sz="4800" dirty="0" smtClean="0">
                <a:latin typeface="Times New Roman" pitchFamily="18" charset="0"/>
              </a:rPr>
              <a:t>C</a:t>
            </a:r>
            <a:r>
              <a:rPr lang="zh-CN" altLang="en-US" sz="4800" dirty="0" smtClean="0">
                <a:latin typeface="Times New Roman" pitchFamily="18" charset="0"/>
              </a:rPr>
              <a:t>语言</a:t>
            </a:r>
            <a:endParaRPr lang="zh-CN" altLang="en-US" sz="4800" dirty="0">
              <a:latin typeface="Times New Roman" pitchFamily="18" charset="0"/>
            </a:endParaRPr>
          </a:p>
        </p:txBody>
      </p:sp>
      <p:sp>
        <p:nvSpPr>
          <p:cNvPr id="54275" name="Rectangle 3"/>
          <p:cNvSpPr>
            <a:spLocks noGrp="1" noChangeArrowheads="1"/>
          </p:cNvSpPr>
          <p:nvPr>
            <p:ph type="subTitle" idx="1"/>
          </p:nvPr>
        </p:nvSpPr>
        <p:spPr>
          <a:xfrm>
            <a:off x="1484313" y="4221088"/>
            <a:ext cx="6400800" cy="1871737"/>
          </a:xfrm>
        </p:spPr>
        <p:txBody>
          <a:bodyPr/>
          <a:lstStyle/>
          <a:p>
            <a:pPr>
              <a:lnSpc>
                <a:spcPct val="80000"/>
              </a:lnSpc>
            </a:pPr>
            <a:endParaRPr kumimoji="0" lang="zh-CN" altLang="en-US" sz="2400" b="1" dirty="0">
              <a:solidFill>
                <a:srgbClr val="008000"/>
              </a:solidFill>
              <a:latin typeface="华文行楷" pitchFamily="2" charset="-122"/>
              <a:ea typeface="华文行楷"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a:xfrm>
            <a:off x="1219200" y="1196975"/>
            <a:ext cx="7620000" cy="4724400"/>
          </a:xfrm>
        </p:spPr>
        <p:txBody>
          <a:bodyPr/>
          <a:lstStyle/>
          <a:p>
            <a:r>
              <a:rPr lang="zh-CN" altLang="en-US"/>
              <a:t>广义上讲，语言是沟通、交流的一种手段。 </a:t>
            </a:r>
            <a:endParaRPr kumimoji="0" lang="zh-CN" altLang="en-US"/>
          </a:p>
        </p:txBody>
      </p:sp>
      <p:sp>
        <p:nvSpPr>
          <p:cNvPr id="9" name="页脚占位符 4"/>
          <p:cNvSpPr>
            <a:spLocks noGrp="1"/>
          </p:cNvSpPr>
          <p:nvPr>
            <p:ph type="ftr" sz="quarter" idx="11"/>
          </p:nvPr>
        </p:nvSpPr>
        <p:spPr/>
        <p:txBody>
          <a:bodyPr/>
          <a:lstStyle/>
          <a:p>
            <a:r>
              <a:rPr lang="en-US" altLang="zh-CN" smtClean="0"/>
              <a:t>xlzheng@xmu,2013</a:t>
            </a:r>
            <a:endParaRPr lang="en-US" altLang="zh-CN"/>
          </a:p>
        </p:txBody>
      </p:sp>
      <p:sp>
        <p:nvSpPr>
          <p:cNvPr id="10" name="灯片编号占位符 5"/>
          <p:cNvSpPr>
            <a:spLocks noGrp="1"/>
          </p:cNvSpPr>
          <p:nvPr>
            <p:ph type="sldNum" sz="quarter" idx="12"/>
          </p:nvPr>
        </p:nvSpPr>
        <p:spPr/>
        <p:txBody>
          <a:bodyPr/>
          <a:lstStyle/>
          <a:p>
            <a:fld id="{B1C03A8C-65A4-42C5-9EA7-FD1243BED56E}" type="slidenum">
              <a:rPr lang="ko-KR" altLang="en-US"/>
              <a:pPr/>
              <a:t>10</a:t>
            </a:fld>
            <a:endParaRPr lang="en-US" altLang="ko-KR"/>
          </a:p>
        </p:txBody>
      </p:sp>
      <p:sp>
        <p:nvSpPr>
          <p:cNvPr id="177154" name="Rectangle 2"/>
          <p:cNvSpPr>
            <a:spLocks noGrp="1" noChangeArrowheads="1"/>
          </p:cNvSpPr>
          <p:nvPr>
            <p:ph type="title"/>
          </p:nvPr>
        </p:nvSpPr>
        <p:spPr/>
        <p:txBody>
          <a:bodyPr/>
          <a:lstStyle/>
          <a:p>
            <a:r>
              <a:rPr lang="zh-CN" altLang="en-US"/>
              <a:t>什么是语言？</a:t>
            </a:r>
          </a:p>
        </p:txBody>
      </p:sp>
      <p:sp>
        <p:nvSpPr>
          <p:cNvPr id="177156" name="AutoShape 4"/>
          <p:cNvSpPr>
            <a:spLocks noChangeArrowheads="1"/>
          </p:cNvSpPr>
          <p:nvPr/>
        </p:nvSpPr>
        <p:spPr bwMode="auto">
          <a:xfrm>
            <a:off x="323850" y="2349500"/>
            <a:ext cx="2232025" cy="1654175"/>
          </a:xfrm>
          <a:prstGeom prst="cloudCallout">
            <a:avLst>
              <a:gd name="adj1" fmla="val -34495"/>
              <a:gd name="adj2" fmla="val 84644"/>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nchor="ctr"/>
          <a:lstStyle/>
          <a:p>
            <a:pPr algn="ctr" eaLnBrk="0" latinLnBrk="0" hangingPunct="0"/>
            <a:r>
              <a:rPr lang="zh-CN" altLang="en-US">
                <a:solidFill>
                  <a:srgbClr val="FF0000"/>
                </a:solidFill>
                <a:latin typeface="华文行楷" pitchFamily="2" charset="-122"/>
                <a:ea typeface="华文行楷" pitchFamily="2" charset="-122"/>
              </a:rPr>
              <a:t>机器</a:t>
            </a:r>
            <a:r>
              <a:rPr lang="en-US" altLang="zh-CN">
                <a:solidFill>
                  <a:srgbClr val="FF0000"/>
                </a:solidFill>
                <a:latin typeface="华文行楷" pitchFamily="2" charset="-122"/>
                <a:ea typeface="华文行楷" pitchFamily="2" charset="-122"/>
              </a:rPr>
              <a:t>/</a:t>
            </a:r>
            <a:r>
              <a:rPr lang="zh-CN" altLang="en-US">
                <a:solidFill>
                  <a:srgbClr val="FF0000"/>
                </a:solidFill>
                <a:latin typeface="华文行楷" pitchFamily="2" charset="-122"/>
                <a:ea typeface="华文行楷" pitchFamily="2" charset="-122"/>
              </a:rPr>
              <a:t>工具也有语言？！</a:t>
            </a:r>
          </a:p>
        </p:txBody>
      </p:sp>
      <p:graphicFrame>
        <p:nvGraphicFramePr>
          <p:cNvPr id="177157" name="Object 5"/>
          <p:cNvGraphicFramePr>
            <a:graphicFrameLocks noChangeAspect="1"/>
          </p:cNvGraphicFramePr>
          <p:nvPr/>
        </p:nvGraphicFramePr>
        <p:xfrm>
          <a:off x="323850" y="4592638"/>
          <a:ext cx="928688" cy="1922462"/>
        </p:xfrm>
        <a:graphic>
          <a:graphicData uri="http://schemas.openxmlformats.org/presentationml/2006/ole">
            <mc:AlternateContent xmlns:mc="http://schemas.openxmlformats.org/markup-compatibility/2006">
              <mc:Choice xmlns:v="urn:schemas-microsoft-com:vml" Requires="v">
                <p:oleObj spid="_x0000_s177287" name="剪辑" r:id="rId3" imgW="1857600" imgH="3995640" progId="MS_ClipArt_Gallery.2">
                  <p:embed/>
                </p:oleObj>
              </mc:Choice>
              <mc:Fallback>
                <p:oleObj name="剪辑" r:id="rId3" imgW="1857600" imgH="399564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592638"/>
                        <a:ext cx="928688" cy="192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0" name="Object 8"/>
          <p:cNvGraphicFramePr>
            <a:graphicFrameLocks noChangeAspect="1"/>
          </p:cNvGraphicFramePr>
          <p:nvPr/>
        </p:nvGraphicFramePr>
        <p:xfrm>
          <a:off x="4429125" y="4467225"/>
          <a:ext cx="1652588" cy="2130425"/>
        </p:xfrm>
        <a:graphic>
          <a:graphicData uri="http://schemas.openxmlformats.org/presentationml/2006/ole">
            <mc:AlternateContent xmlns:mc="http://schemas.openxmlformats.org/markup-compatibility/2006">
              <mc:Choice xmlns:v="urn:schemas-microsoft-com:vml" Requires="v">
                <p:oleObj spid="_x0000_s177288" name="剪辑" r:id="rId5" imgW="3848040" imgH="5478120" progId="MS_ClipArt_Gallery.2">
                  <p:embed/>
                </p:oleObj>
              </mc:Choice>
              <mc:Fallback>
                <p:oleObj name="剪辑" r:id="rId5" imgW="3848040" imgH="5478120" progId="MS_ClipArt_Gallery.2">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4467225"/>
                        <a:ext cx="1652588"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1" name="AutoShape 9"/>
          <p:cNvSpPr>
            <a:spLocks noChangeArrowheads="1"/>
          </p:cNvSpPr>
          <p:nvPr/>
        </p:nvSpPr>
        <p:spPr bwMode="auto">
          <a:xfrm>
            <a:off x="1907704" y="3969544"/>
            <a:ext cx="2089150" cy="935037"/>
          </a:xfrm>
          <a:prstGeom prst="wedgeRectCallout">
            <a:avLst>
              <a:gd name="adj1" fmla="val 66716"/>
              <a:gd name="adj2" fmla="val 86843"/>
            </a:avLst>
          </a:prstGeom>
          <a:noFill/>
          <a:ln w="7938">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008000"/>
                </a:solidFill>
                <a:latin typeface="楷体_GB2312" pitchFamily="49" charset="-122"/>
                <a:ea typeface="楷体_GB2312" pitchFamily="49" charset="-122"/>
              </a:rPr>
              <a:t>动物有语言是因为它们聪明 </a:t>
            </a:r>
          </a:p>
        </p:txBody>
      </p:sp>
      <p:sp>
        <p:nvSpPr>
          <p:cNvPr id="177162" name="AutoShape 10"/>
          <p:cNvSpPr>
            <a:spLocks noChangeArrowheads="1"/>
          </p:cNvSpPr>
          <p:nvPr/>
        </p:nvSpPr>
        <p:spPr bwMode="auto">
          <a:xfrm>
            <a:off x="4357688" y="2133600"/>
            <a:ext cx="4678362" cy="2303463"/>
          </a:xfrm>
          <a:prstGeom prst="wedgeRectCallout">
            <a:avLst>
              <a:gd name="adj1" fmla="val -16417"/>
              <a:gd name="adj2" fmla="val 78050"/>
            </a:avLst>
          </a:prstGeom>
          <a:noFill/>
          <a:ln w="7938">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solidFill>
                  <a:srgbClr val="FF9900"/>
                </a:solidFill>
                <a:latin typeface="宋体" panose="02010600030101010101" pitchFamily="2" charset="-122"/>
                <a:ea typeface="宋体" panose="02010600030101010101" pitchFamily="2" charset="-122"/>
              </a:rPr>
              <a:t>机器有语言却是因为它们笨，没办法像动物一样可以通过训练来理会人类的意愿，所以，人类只能反过来为它们定一套沟通的规则，然后人自己去学会这些语言，从而可以方便控制机器。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5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7715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nodeType="clickEffect">
                                  <p:stCondLst>
                                    <p:cond delay="0"/>
                                  </p:stCondLst>
                                  <p:childTnLst>
                                    <p:set>
                                      <p:cBhvr>
                                        <p:cTn id="13" dur="1" fill="hold">
                                          <p:stCondLst>
                                            <p:cond delay="0"/>
                                          </p:stCondLst>
                                        </p:cTn>
                                        <p:tgtEl>
                                          <p:spTgt spid="177160"/>
                                        </p:tgtEl>
                                        <p:attrNameLst>
                                          <p:attrName>style.visibility</p:attrName>
                                        </p:attrNameLst>
                                      </p:cBhvr>
                                      <p:to>
                                        <p:strVal val="visible"/>
                                      </p:to>
                                    </p:set>
                                    <p:anim calcmode="lin" valueType="num">
                                      <p:cBhvr>
                                        <p:cTn id="14" dur="500" fill="hold"/>
                                        <p:tgtEl>
                                          <p:spTgt spid="177160"/>
                                        </p:tgtEl>
                                        <p:attrNameLst>
                                          <p:attrName>ppt_w</p:attrName>
                                        </p:attrNameLst>
                                      </p:cBhvr>
                                      <p:tavLst>
                                        <p:tav tm="0">
                                          <p:val>
                                            <p:fltVal val="0"/>
                                          </p:val>
                                        </p:tav>
                                        <p:tav tm="100000">
                                          <p:val>
                                            <p:strVal val="#ppt_w"/>
                                          </p:val>
                                        </p:tav>
                                      </p:tavLst>
                                    </p:anim>
                                    <p:anim calcmode="lin" valueType="num">
                                      <p:cBhvr>
                                        <p:cTn id="15" dur="500" fill="hold"/>
                                        <p:tgtEl>
                                          <p:spTgt spid="177160"/>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77161"/>
                                        </p:tgtEl>
                                        <p:attrNameLst>
                                          <p:attrName>style.visibility</p:attrName>
                                        </p:attrNameLst>
                                      </p:cBhvr>
                                      <p:to>
                                        <p:strVal val="visible"/>
                                      </p:to>
                                    </p:set>
                                    <p:animEffect transition="in" filter="fade">
                                      <p:cBhvr>
                                        <p:cTn id="19" dur="500"/>
                                        <p:tgtEl>
                                          <p:spTgt spid="17716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7162"/>
                                        </p:tgtEl>
                                        <p:attrNameLst>
                                          <p:attrName>style.visibility</p:attrName>
                                        </p:attrNameLst>
                                      </p:cBhvr>
                                      <p:to>
                                        <p:strVal val="visible"/>
                                      </p:to>
                                    </p:set>
                                    <p:animEffect transition="in" filter="fade">
                                      <p:cBhvr>
                                        <p:cTn id="24" dur="500"/>
                                        <p:tgtEl>
                                          <p:spTgt spid="177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nimBg="1" autoUpdateAnimBg="0"/>
      <p:bldP spid="177161" grpId="0" animBg="1"/>
      <p:bldP spid="1771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B5E981DD-8A64-489C-9C42-68E9EC70EB0D}" type="slidenum">
              <a:rPr lang="ko-KR" altLang="en-US"/>
              <a:pPr/>
              <a:t>11</a:t>
            </a:fld>
            <a:endParaRPr lang="en-US" altLang="ko-KR"/>
          </a:p>
        </p:txBody>
      </p:sp>
      <p:sp>
        <p:nvSpPr>
          <p:cNvPr id="179202" name="Rectangle 2"/>
          <p:cNvSpPr>
            <a:spLocks noGrp="1" noChangeArrowheads="1"/>
          </p:cNvSpPr>
          <p:nvPr>
            <p:ph type="title"/>
          </p:nvPr>
        </p:nvSpPr>
        <p:spPr/>
        <p:txBody>
          <a:bodyPr/>
          <a:lstStyle/>
          <a:p>
            <a:r>
              <a:rPr lang="zh-CN" altLang="en-US"/>
              <a:t>什么是计算机语言？</a:t>
            </a:r>
          </a:p>
        </p:txBody>
      </p:sp>
      <p:sp>
        <p:nvSpPr>
          <p:cNvPr id="179203" name="Rectangle 3"/>
          <p:cNvSpPr>
            <a:spLocks noGrp="1" noChangeArrowheads="1"/>
          </p:cNvSpPr>
          <p:nvPr>
            <p:ph type="body" idx="1"/>
          </p:nvPr>
        </p:nvSpPr>
        <p:spPr/>
        <p:txBody>
          <a:bodyPr/>
          <a:lstStyle/>
          <a:p>
            <a:r>
              <a:rPr lang="zh-CN" altLang="en-US" b="1" dirty="0" smtClean="0">
                <a:solidFill>
                  <a:srgbClr val="FF0000"/>
                </a:solidFill>
              </a:rPr>
              <a:t>计算机语言</a:t>
            </a:r>
            <a:r>
              <a:rPr lang="zh-CN" altLang="en-US" dirty="0" smtClean="0"/>
              <a:t>：人和计算机交流信息的、计算机和人都能识别的语言。</a:t>
            </a:r>
          </a:p>
          <a:p>
            <a:endParaRPr lang="zh-CN" altLang="en-US" dirty="0"/>
          </a:p>
          <a:p>
            <a:r>
              <a:rPr lang="zh-CN" altLang="en-US" b="1" dirty="0">
                <a:solidFill>
                  <a:schemeClr val="accent2"/>
                </a:solidFill>
              </a:rPr>
              <a:t>程序设计语言</a:t>
            </a:r>
            <a:r>
              <a:rPr lang="en-US" altLang="zh-CN" b="1" dirty="0">
                <a:solidFill>
                  <a:schemeClr val="accent2"/>
                </a:solidFill>
              </a:rPr>
              <a:t>/</a:t>
            </a:r>
            <a:r>
              <a:rPr lang="zh-CN" altLang="en-US" b="1" dirty="0">
                <a:solidFill>
                  <a:schemeClr val="accent2"/>
                </a:solidFill>
              </a:rPr>
              <a:t>编程语言</a:t>
            </a:r>
            <a:r>
              <a:rPr lang="zh-CN" altLang="en-US" dirty="0" smtClean="0"/>
              <a:t>：</a:t>
            </a:r>
            <a:r>
              <a:rPr lang="zh-CN" altLang="en-US" dirty="0"/>
              <a:t>用来编写程序（软件）的语言。</a:t>
            </a:r>
          </a:p>
          <a:p>
            <a:pPr lvl="1"/>
            <a:r>
              <a:rPr lang="zh-CN" altLang="en-US" b="1" dirty="0">
                <a:solidFill>
                  <a:schemeClr val="accent2"/>
                </a:solidFill>
              </a:rPr>
              <a:t>机器语言</a:t>
            </a:r>
          </a:p>
          <a:p>
            <a:pPr lvl="1"/>
            <a:r>
              <a:rPr lang="zh-CN" altLang="en-US" b="1" dirty="0" smtClean="0">
                <a:solidFill>
                  <a:schemeClr val="accent2"/>
                </a:solidFill>
              </a:rPr>
              <a:t>符号语言（</a:t>
            </a:r>
            <a:r>
              <a:rPr lang="en-US" altLang="zh-CN" b="1" dirty="0" smtClean="0">
                <a:solidFill>
                  <a:schemeClr val="accent2"/>
                </a:solidFill>
              </a:rPr>
              <a:t>/ </a:t>
            </a:r>
            <a:r>
              <a:rPr lang="zh-CN" altLang="en-US" b="1" dirty="0" smtClean="0">
                <a:solidFill>
                  <a:schemeClr val="accent2"/>
                </a:solidFill>
              </a:rPr>
              <a:t>汇编语言）</a:t>
            </a:r>
            <a:endParaRPr lang="zh-CN" altLang="en-US" b="1" dirty="0">
              <a:solidFill>
                <a:schemeClr val="accent2"/>
              </a:solidFill>
            </a:endParaRPr>
          </a:p>
          <a:p>
            <a:pPr lvl="1"/>
            <a:r>
              <a:rPr lang="zh-CN" altLang="en-US" b="1" dirty="0">
                <a:solidFill>
                  <a:schemeClr val="accent2"/>
                </a:solidFill>
              </a:rPr>
              <a:t>高级语言</a:t>
            </a:r>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en-US" altLang="zh-CN" smtClean="0"/>
              <a:t>xlzheng@xmu,2013</a:t>
            </a:r>
            <a:endParaRPr lang="en-US" altLang="zh-CN"/>
          </a:p>
        </p:txBody>
      </p:sp>
      <p:sp>
        <p:nvSpPr>
          <p:cNvPr id="17" name="灯片编号占位符 5"/>
          <p:cNvSpPr>
            <a:spLocks noGrp="1"/>
          </p:cNvSpPr>
          <p:nvPr>
            <p:ph type="sldNum" sz="quarter" idx="12"/>
          </p:nvPr>
        </p:nvSpPr>
        <p:spPr/>
        <p:txBody>
          <a:bodyPr/>
          <a:lstStyle/>
          <a:p>
            <a:fld id="{C8575FE6-AFA5-490D-9758-3F204BDE1DBA}" type="slidenum">
              <a:rPr lang="ko-KR" altLang="en-US"/>
              <a:pPr/>
              <a:t>12</a:t>
            </a:fld>
            <a:endParaRPr lang="en-US" altLang="ko-KR"/>
          </a:p>
        </p:txBody>
      </p:sp>
      <p:sp>
        <p:nvSpPr>
          <p:cNvPr id="57346" name="Rectangle 2"/>
          <p:cNvSpPr>
            <a:spLocks noGrp="1" noChangeArrowheads="1"/>
          </p:cNvSpPr>
          <p:nvPr>
            <p:ph type="title"/>
          </p:nvPr>
        </p:nvSpPr>
        <p:spPr/>
        <p:txBody>
          <a:bodyPr/>
          <a:lstStyle/>
          <a:p>
            <a:r>
              <a:rPr lang="zh-CN" altLang="en-US"/>
              <a:t>信息在计算机中的存储</a:t>
            </a:r>
          </a:p>
        </p:txBody>
      </p:sp>
      <p:sp>
        <p:nvSpPr>
          <p:cNvPr id="57347" name="Rectangle 3"/>
          <p:cNvSpPr>
            <a:spLocks noGrp="1" noChangeArrowheads="1"/>
          </p:cNvSpPr>
          <p:nvPr>
            <p:ph type="body" idx="1"/>
          </p:nvPr>
        </p:nvSpPr>
        <p:spPr/>
        <p:txBody>
          <a:bodyPr/>
          <a:lstStyle/>
          <a:p>
            <a:r>
              <a:rPr lang="zh-CN" altLang="en-US" b="1" dirty="0">
                <a:solidFill>
                  <a:schemeClr val="accent2"/>
                </a:solidFill>
              </a:rPr>
              <a:t>二进制</a:t>
            </a:r>
          </a:p>
          <a:p>
            <a:r>
              <a:rPr lang="zh-CN" altLang="en-US" b="1" dirty="0">
                <a:solidFill>
                  <a:schemeClr val="accent2"/>
                </a:solidFill>
              </a:rPr>
              <a:t>地址</a:t>
            </a:r>
            <a:r>
              <a:rPr lang="zh-CN" altLang="en-US" dirty="0"/>
              <a:t>和</a:t>
            </a:r>
            <a:r>
              <a:rPr lang="zh-CN" altLang="en-US" b="1" dirty="0">
                <a:solidFill>
                  <a:schemeClr val="accent2"/>
                </a:solidFill>
              </a:rPr>
              <a:t>内容</a:t>
            </a:r>
          </a:p>
        </p:txBody>
      </p:sp>
      <p:sp>
        <p:nvSpPr>
          <p:cNvPr id="57348" name="Text Box 4"/>
          <p:cNvSpPr txBox="1">
            <a:spLocks noChangeArrowheads="1"/>
          </p:cNvSpPr>
          <p:nvPr/>
        </p:nvSpPr>
        <p:spPr bwMode="auto">
          <a:xfrm>
            <a:off x="4800600" y="2971800"/>
            <a:ext cx="2723728" cy="2677656"/>
          </a:xfrm>
          <a:prstGeom prst="rect">
            <a:avLst/>
          </a:prstGeom>
          <a:solidFill>
            <a:srgbClr val="99CC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latinLnBrk="0">
              <a:spcBef>
                <a:spcPct val="50000"/>
              </a:spcBef>
            </a:pPr>
            <a:r>
              <a:rPr lang="en-US" altLang="zh-CN" dirty="0" smtClean="0">
                <a:latin typeface="Times New Roman" pitchFamily="18" charset="0"/>
                <a:ea typeface="宋体" pitchFamily="2" charset="-122"/>
              </a:rPr>
              <a:t>0100110101001101</a:t>
            </a:r>
          </a:p>
          <a:p>
            <a:pPr algn="ctr" latinLnBrk="0">
              <a:spcBef>
                <a:spcPct val="50000"/>
              </a:spcBef>
            </a:pPr>
            <a:r>
              <a:rPr lang="en-US" altLang="zh-CN" dirty="0" smtClean="0">
                <a:latin typeface="Times New Roman" pitchFamily="18" charset="0"/>
                <a:ea typeface="宋体" pitchFamily="2" charset="-122"/>
              </a:rPr>
              <a:t>0100110101001111</a:t>
            </a:r>
            <a:endParaRPr lang="en-US" altLang="zh-CN" dirty="0">
              <a:latin typeface="Times New Roman" pitchFamily="18" charset="0"/>
              <a:ea typeface="宋体" pitchFamily="2" charset="-122"/>
            </a:endParaRPr>
          </a:p>
          <a:p>
            <a:pPr algn="ctr" latinLnBrk="0">
              <a:spcBef>
                <a:spcPct val="50000"/>
              </a:spcBef>
            </a:pPr>
            <a:r>
              <a:rPr lang="en-US" altLang="zh-CN" dirty="0">
                <a:latin typeface="Times New Roman" pitchFamily="18" charset="0"/>
                <a:ea typeface="宋体" pitchFamily="2" charset="-122"/>
                <a:cs typeface="Arial" pitchFamily="34" charset="0"/>
              </a:rPr>
              <a:t>¦</a:t>
            </a:r>
          </a:p>
          <a:p>
            <a:pPr algn="ctr" latinLnBrk="0">
              <a:spcBef>
                <a:spcPct val="50000"/>
              </a:spcBef>
            </a:pPr>
            <a:r>
              <a:rPr lang="en-US" altLang="zh-CN" dirty="0" smtClean="0">
                <a:latin typeface="Times New Roman" pitchFamily="18" charset="0"/>
                <a:ea typeface="宋体" pitchFamily="2" charset="-122"/>
                <a:cs typeface="Arial" pitchFamily="34" charset="0"/>
              </a:rPr>
              <a:t>0111</a:t>
            </a:r>
            <a:r>
              <a:rPr lang="en-US" altLang="zh-CN" dirty="0" smtClean="0">
                <a:latin typeface="Times New Roman" pitchFamily="18" charset="0"/>
                <a:ea typeface="宋体" pitchFamily="2" charset="-122"/>
              </a:rPr>
              <a:t>01001101</a:t>
            </a:r>
            <a:r>
              <a:rPr lang="en-US" altLang="zh-CN" dirty="0" smtClean="0">
                <a:latin typeface="Times New Roman" pitchFamily="18" charset="0"/>
                <a:ea typeface="宋体" pitchFamily="2" charset="-122"/>
                <a:cs typeface="Arial" pitchFamily="34" charset="0"/>
              </a:rPr>
              <a:t>1111</a:t>
            </a:r>
            <a:endParaRPr lang="en-US" altLang="zh-CN" dirty="0">
              <a:latin typeface="Times New Roman" pitchFamily="18" charset="0"/>
              <a:ea typeface="宋体" pitchFamily="2" charset="-122"/>
              <a:cs typeface="Arial" pitchFamily="34" charset="0"/>
            </a:endParaRPr>
          </a:p>
          <a:p>
            <a:pPr algn="ctr" latinLnBrk="0">
              <a:spcBef>
                <a:spcPct val="50000"/>
              </a:spcBef>
            </a:pPr>
            <a:r>
              <a:rPr lang="en-US" altLang="zh-CN" dirty="0" smtClean="0">
                <a:latin typeface="Times New Roman" pitchFamily="18" charset="0"/>
                <a:ea typeface="宋体" pitchFamily="2" charset="-122"/>
                <a:cs typeface="Arial" pitchFamily="34" charset="0"/>
              </a:rPr>
              <a:t>10101</a:t>
            </a:r>
            <a:r>
              <a:rPr lang="en-US" altLang="zh-CN" dirty="0" smtClean="0">
                <a:latin typeface="Times New Roman" pitchFamily="18" charset="0"/>
                <a:ea typeface="宋体" pitchFamily="2" charset="-122"/>
              </a:rPr>
              <a:t>01001101</a:t>
            </a:r>
            <a:r>
              <a:rPr lang="en-US" altLang="zh-CN" dirty="0" smtClean="0">
                <a:latin typeface="Times New Roman" pitchFamily="18" charset="0"/>
                <a:ea typeface="宋体" pitchFamily="2" charset="-122"/>
                <a:cs typeface="Arial" pitchFamily="34" charset="0"/>
              </a:rPr>
              <a:t>010</a:t>
            </a:r>
            <a:endParaRPr lang="en-US" altLang="zh-CN" dirty="0">
              <a:latin typeface="Times New Roman" pitchFamily="18" charset="0"/>
              <a:ea typeface="宋体" pitchFamily="2" charset="-122"/>
            </a:endParaRPr>
          </a:p>
        </p:txBody>
      </p:sp>
      <p:sp>
        <p:nvSpPr>
          <p:cNvPr id="57349" name="Text Box 5"/>
          <p:cNvSpPr txBox="1">
            <a:spLocks noChangeArrowheads="1"/>
          </p:cNvSpPr>
          <p:nvPr/>
        </p:nvSpPr>
        <p:spPr bwMode="auto">
          <a:xfrm>
            <a:off x="971600" y="2990850"/>
            <a:ext cx="2762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latinLnBrk="0">
              <a:spcBef>
                <a:spcPct val="50000"/>
              </a:spcBef>
            </a:pPr>
            <a:r>
              <a:rPr lang="en-US" altLang="zh-CN" dirty="0" smtClean="0">
                <a:latin typeface="Times New Roman" pitchFamily="18" charset="0"/>
                <a:ea typeface="宋体" pitchFamily="2" charset="-122"/>
              </a:rPr>
              <a:t>0000000000000000</a:t>
            </a:r>
            <a:endParaRPr lang="en-US" altLang="zh-CN" dirty="0">
              <a:latin typeface="Times New Roman" pitchFamily="18" charset="0"/>
              <a:ea typeface="宋体" pitchFamily="2" charset="-122"/>
            </a:endParaRPr>
          </a:p>
          <a:p>
            <a:pPr algn="ctr" latinLnBrk="0">
              <a:spcBef>
                <a:spcPct val="50000"/>
              </a:spcBef>
            </a:pPr>
            <a:r>
              <a:rPr lang="en-US" altLang="zh-CN" dirty="0" smtClean="0">
                <a:latin typeface="Times New Roman" pitchFamily="18" charset="0"/>
                <a:ea typeface="宋体" pitchFamily="2" charset="-122"/>
              </a:rPr>
              <a:t>0000000000000001</a:t>
            </a:r>
            <a:endParaRPr lang="en-US" altLang="zh-CN" dirty="0">
              <a:latin typeface="Times New Roman" pitchFamily="18" charset="0"/>
              <a:ea typeface="宋体" pitchFamily="2" charset="-122"/>
            </a:endParaRPr>
          </a:p>
          <a:p>
            <a:pPr algn="ctr" latinLnBrk="0">
              <a:spcBef>
                <a:spcPct val="50000"/>
              </a:spcBef>
            </a:pPr>
            <a:r>
              <a:rPr lang="en-US" altLang="zh-CN" dirty="0">
                <a:latin typeface="Times New Roman" pitchFamily="18" charset="0"/>
                <a:ea typeface="宋体" pitchFamily="2" charset="-122"/>
                <a:cs typeface="Arial" pitchFamily="34" charset="0"/>
              </a:rPr>
              <a:t>¦</a:t>
            </a:r>
          </a:p>
          <a:p>
            <a:pPr algn="ctr" latinLnBrk="0">
              <a:spcBef>
                <a:spcPct val="50000"/>
              </a:spcBef>
            </a:pPr>
            <a:r>
              <a:rPr lang="en-US" altLang="zh-CN" dirty="0" smtClean="0">
                <a:latin typeface="Times New Roman" pitchFamily="18" charset="0"/>
                <a:ea typeface="宋体" pitchFamily="2" charset="-122"/>
              </a:rPr>
              <a:t>1111111111111110</a:t>
            </a:r>
            <a:endParaRPr lang="en-US" altLang="zh-CN" dirty="0">
              <a:latin typeface="Times New Roman" pitchFamily="18" charset="0"/>
              <a:ea typeface="宋体" pitchFamily="2" charset="-122"/>
            </a:endParaRPr>
          </a:p>
          <a:p>
            <a:pPr algn="ctr" latinLnBrk="0">
              <a:spcBef>
                <a:spcPct val="50000"/>
              </a:spcBef>
            </a:pPr>
            <a:r>
              <a:rPr lang="en-US" altLang="zh-CN" dirty="0" smtClean="0">
                <a:latin typeface="Times New Roman" pitchFamily="18" charset="0"/>
                <a:ea typeface="宋体" pitchFamily="2" charset="-122"/>
              </a:rPr>
              <a:t>1111111111111111</a:t>
            </a:r>
            <a:endParaRPr lang="en-US" altLang="zh-CN" dirty="0">
              <a:latin typeface="Times New Roman" pitchFamily="18" charset="0"/>
              <a:ea typeface="宋体" pitchFamily="2" charset="-122"/>
            </a:endParaRPr>
          </a:p>
        </p:txBody>
      </p:sp>
      <p:sp>
        <p:nvSpPr>
          <p:cNvPr id="57350" name="Line 6"/>
          <p:cNvSpPr>
            <a:spLocks noChangeShapeType="1"/>
          </p:cNvSpPr>
          <p:nvPr/>
        </p:nvSpPr>
        <p:spPr bwMode="auto">
          <a:xfrm>
            <a:off x="3581400" y="3200400"/>
            <a:ext cx="990600" cy="0"/>
          </a:xfrm>
          <a:prstGeom prst="line">
            <a:avLst/>
          </a:prstGeom>
          <a:noFill/>
          <a:ln w="9525">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1" name="Line 7"/>
          <p:cNvSpPr>
            <a:spLocks noChangeShapeType="1"/>
          </p:cNvSpPr>
          <p:nvPr/>
        </p:nvSpPr>
        <p:spPr bwMode="auto">
          <a:xfrm>
            <a:off x="3581400" y="3733800"/>
            <a:ext cx="990600" cy="0"/>
          </a:xfrm>
          <a:prstGeom prst="line">
            <a:avLst/>
          </a:prstGeom>
          <a:noFill/>
          <a:ln w="9525">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2" name="Line 8"/>
          <p:cNvSpPr>
            <a:spLocks noChangeShapeType="1"/>
          </p:cNvSpPr>
          <p:nvPr/>
        </p:nvSpPr>
        <p:spPr bwMode="auto">
          <a:xfrm>
            <a:off x="3581400" y="4800600"/>
            <a:ext cx="990600" cy="0"/>
          </a:xfrm>
          <a:prstGeom prst="line">
            <a:avLst/>
          </a:prstGeom>
          <a:noFill/>
          <a:ln w="9525">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3" name="Line 9"/>
          <p:cNvSpPr>
            <a:spLocks noChangeShapeType="1"/>
          </p:cNvSpPr>
          <p:nvPr/>
        </p:nvSpPr>
        <p:spPr bwMode="auto">
          <a:xfrm>
            <a:off x="3581400" y="5410200"/>
            <a:ext cx="990600" cy="0"/>
          </a:xfrm>
          <a:prstGeom prst="line">
            <a:avLst/>
          </a:prstGeom>
          <a:noFill/>
          <a:ln w="9525">
            <a:solidFill>
              <a:schemeClr val="tx1"/>
            </a:solidFill>
            <a:prstDash val="sysDot"/>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54" name="Text Box 10"/>
          <p:cNvSpPr txBox="1">
            <a:spLocks noChangeArrowheads="1"/>
          </p:cNvSpPr>
          <p:nvPr/>
        </p:nvSpPr>
        <p:spPr bwMode="auto">
          <a:xfrm>
            <a:off x="5438564" y="2438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0">
              <a:spcBef>
                <a:spcPct val="50000"/>
              </a:spcBef>
            </a:pPr>
            <a:r>
              <a:rPr lang="zh-CN" altLang="en-US" dirty="0">
                <a:solidFill>
                  <a:srgbClr val="FF0000"/>
                </a:solidFill>
                <a:latin typeface="Times New Roman" pitchFamily="18" charset="0"/>
                <a:ea typeface="宋体" pitchFamily="2" charset="-122"/>
              </a:rPr>
              <a:t>存储内存</a:t>
            </a:r>
          </a:p>
        </p:txBody>
      </p:sp>
      <p:sp>
        <p:nvSpPr>
          <p:cNvPr id="57355" name="Text Box 11"/>
          <p:cNvSpPr txBox="1">
            <a:spLocks noChangeArrowheads="1"/>
          </p:cNvSpPr>
          <p:nvPr/>
        </p:nvSpPr>
        <p:spPr bwMode="auto">
          <a:xfrm>
            <a:off x="2133600" y="2438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0">
              <a:spcBef>
                <a:spcPct val="50000"/>
              </a:spcBef>
            </a:pPr>
            <a:r>
              <a:rPr lang="zh-CN" altLang="en-US" dirty="0">
                <a:solidFill>
                  <a:srgbClr val="FF0000"/>
                </a:solidFill>
                <a:latin typeface="Times New Roman" pitchFamily="18" charset="0"/>
                <a:ea typeface="宋体" pitchFamily="2" charset="-122"/>
              </a:rPr>
              <a:t>地址</a:t>
            </a:r>
          </a:p>
        </p:txBody>
      </p:sp>
      <p:sp>
        <p:nvSpPr>
          <p:cNvPr id="57356" name="Line 12"/>
          <p:cNvSpPr>
            <a:spLocks noChangeShapeType="1"/>
          </p:cNvSpPr>
          <p:nvPr/>
        </p:nvSpPr>
        <p:spPr bwMode="auto">
          <a:xfrm>
            <a:off x="4814888" y="3476625"/>
            <a:ext cx="27094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7" name="Line 13"/>
          <p:cNvSpPr>
            <a:spLocks noChangeShapeType="1"/>
          </p:cNvSpPr>
          <p:nvPr/>
        </p:nvSpPr>
        <p:spPr bwMode="auto">
          <a:xfrm>
            <a:off x="4814888" y="3962400"/>
            <a:ext cx="27094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8" name="Line 14"/>
          <p:cNvSpPr>
            <a:spLocks noChangeShapeType="1"/>
          </p:cNvSpPr>
          <p:nvPr/>
        </p:nvSpPr>
        <p:spPr bwMode="auto">
          <a:xfrm>
            <a:off x="4814888" y="4619625"/>
            <a:ext cx="27094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359" name="Line 15"/>
          <p:cNvSpPr>
            <a:spLocks noChangeShapeType="1"/>
          </p:cNvSpPr>
          <p:nvPr/>
        </p:nvSpPr>
        <p:spPr bwMode="auto">
          <a:xfrm>
            <a:off x="4814888" y="5105400"/>
            <a:ext cx="27094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09104875-7124-4D26-9AAB-05319E34B18F}" type="slidenum">
              <a:rPr lang="ko-KR" altLang="en-US"/>
              <a:pPr/>
              <a:t>13</a:t>
            </a:fld>
            <a:endParaRPr lang="en-US" altLang="ko-KR"/>
          </a:p>
        </p:txBody>
      </p:sp>
      <p:sp>
        <p:nvSpPr>
          <p:cNvPr id="59394" name="Rectangle 2"/>
          <p:cNvSpPr>
            <a:spLocks noGrp="1" noChangeArrowheads="1"/>
          </p:cNvSpPr>
          <p:nvPr>
            <p:ph type="title"/>
          </p:nvPr>
        </p:nvSpPr>
        <p:spPr>
          <a:xfrm>
            <a:off x="2022475" y="336550"/>
            <a:ext cx="6816725" cy="730250"/>
          </a:xfrm>
        </p:spPr>
        <p:txBody>
          <a:bodyPr/>
          <a:lstStyle/>
          <a:p>
            <a:r>
              <a:rPr lang="zh-CN" altLang="en-US" dirty="0"/>
              <a:t>程序设计语言的</a:t>
            </a:r>
            <a:r>
              <a:rPr lang="zh-CN" altLang="en-US" dirty="0" smtClean="0"/>
              <a:t>发展</a:t>
            </a:r>
            <a:r>
              <a:rPr lang="zh-CN" altLang="en-US" dirty="0"/>
              <a:t>阶段</a:t>
            </a:r>
          </a:p>
        </p:txBody>
      </p:sp>
      <p:sp>
        <p:nvSpPr>
          <p:cNvPr id="59395" name="Rectangle 3"/>
          <p:cNvSpPr>
            <a:spLocks noGrp="1" noChangeArrowheads="1"/>
          </p:cNvSpPr>
          <p:nvPr>
            <p:ph type="body" idx="1"/>
          </p:nvPr>
        </p:nvSpPr>
        <p:spPr>
          <a:xfrm>
            <a:off x="1165225" y="1268413"/>
            <a:ext cx="7583488" cy="5113337"/>
          </a:xfrm>
        </p:spPr>
        <p:txBody>
          <a:bodyPr/>
          <a:lstStyle/>
          <a:p>
            <a:pPr algn="just">
              <a:buClr>
                <a:schemeClr val="tx1"/>
              </a:buClr>
              <a:buFont typeface="Webdings" pitchFamily="18" charset="2"/>
              <a:buChar char="="/>
            </a:pPr>
            <a:r>
              <a:rPr lang="zh-CN" altLang="en-US" b="1" dirty="0">
                <a:solidFill>
                  <a:srgbClr val="FF0000"/>
                </a:solidFill>
                <a:effectLst>
                  <a:outerShdw blurRad="38100" dist="38100" dir="2700000" algn="tl">
                    <a:srgbClr val="C0C0C0"/>
                  </a:outerShdw>
                </a:effectLst>
              </a:rPr>
              <a:t>机器语言</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Times New Roman"/>
              </a:rPr>
              <a:t>——</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由机器指令组成</a:t>
            </a:r>
            <a:endParaRPr lang="zh-CN" altLang="en-US" dirty="0"/>
          </a:p>
          <a:p>
            <a:pPr lvl="1" algn="just">
              <a:buFontTx/>
              <a:buNone/>
            </a:pPr>
            <a:r>
              <a:rPr lang="zh-CN" altLang="en-US" b="1" dirty="0">
                <a:solidFill>
                  <a:srgbClr val="FF0000"/>
                </a:solidFill>
                <a:latin typeface="Garamond" pitchFamily="18" charset="0"/>
              </a:rPr>
              <a:t>机器指令</a:t>
            </a:r>
            <a:r>
              <a:rPr lang="zh-CN" altLang="en-US" dirty="0">
                <a:latin typeface="Garamond" pitchFamily="18" charset="0"/>
              </a:rPr>
              <a:t>：由操作码和地址码组成，形式上是</a:t>
            </a:r>
            <a:r>
              <a:rPr lang="zh-CN" altLang="en-US" dirty="0"/>
              <a:t>由</a:t>
            </a:r>
            <a:r>
              <a:rPr lang="en-US" altLang="zh-CN" dirty="0"/>
              <a:t>0</a:t>
            </a:r>
            <a:r>
              <a:rPr lang="zh-CN" altLang="en-US" dirty="0"/>
              <a:t>、</a:t>
            </a:r>
            <a:r>
              <a:rPr lang="en-US" altLang="zh-CN" dirty="0"/>
              <a:t>1</a:t>
            </a:r>
            <a:r>
              <a:rPr lang="zh-CN" altLang="en-US" dirty="0"/>
              <a:t>组成的</a:t>
            </a:r>
            <a:r>
              <a:rPr lang="zh-CN" altLang="en-US" b="1" dirty="0">
                <a:solidFill>
                  <a:schemeClr val="accent2"/>
                </a:solidFill>
              </a:rPr>
              <a:t>二进制代码串</a:t>
            </a:r>
            <a:r>
              <a:rPr lang="zh-CN" altLang="en-US" dirty="0"/>
              <a:t>。</a:t>
            </a:r>
            <a:endParaRPr lang="zh-CN" altLang="en-US" sz="2000" dirty="0"/>
          </a:p>
          <a:p>
            <a:pPr lvl="1" algn="just">
              <a:spcBef>
                <a:spcPct val="50000"/>
              </a:spcBef>
              <a:buFontTx/>
              <a:buNone/>
            </a:pPr>
            <a:r>
              <a:rPr lang="en-US" altLang="zh-CN" sz="2000" dirty="0"/>
              <a:t>[</a:t>
            </a:r>
            <a:r>
              <a:rPr lang="zh-CN" altLang="en-US" sz="2000" dirty="0"/>
              <a:t>例</a:t>
            </a:r>
            <a:r>
              <a:rPr lang="en-US" altLang="zh-CN" sz="2000" dirty="0"/>
              <a:t>]  8086</a:t>
            </a:r>
            <a:r>
              <a:rPr lang="zh-CN" altLang="en-US" sz="2000" dirty="0"/>
              <a:t>机器上将数值</a:t>
            </a:r>
            <a:r>
              <a:rPr lang="en-US" altLang="zh-CN" sz="2000" dirty="0"/>
              <a:t>1</a:t>
            </a:r>
            <a:r>
              <a:rPr lang="zh-CN" altLang="en-US" sz="2000" dirty="0"/>
              <a:t>送到累加器</a:t>
            </a:r>
            <a:r>
              <a:rPr lang="en-US" altLang="zh-CN" sz="2000" dirty="0"/>
              <a:t>A</a:t>
            </a:r>
            <a:r>
              <a:rPr lang="zh-CN" altLang="en-US" sz="2000" dirty="0"/>
              <a:t>中的指令：</a:t>
            </a:r>
          </a:p>
          <a:p>
            <a:pPr lvl="4">
              <a:buFontTx/>
              <a:buNone/>
            </a:pPr>
            <a:r>
              <a:rPr lang="en-US" altLang="zh-CN" sz="2000" u="sng" dirty="0"/>
              <a:t>10110000</a:t>
            </a:r>
            <a:r>
              <a:rPr lang="en-US" altLang="zh-CN" sz="2000" dirty="0"/>
              <a:t>    </a:t>
            </a:r>
            <a:r>
              <a:rPr lang="en-US" altLang="zh-CN" sz="2000" u="sng" dirty="0"/>
              <a:t>00000001</a:t>
            </a:r>
            <a:endParaRPr lang="en-US" altLang="zh-CN" sz="2000" dirty="0"/>
          </a:p>
          <a:p>
            <a:pPr lvl="4">
              <a:buFontTx/>
              <a:buNone/>
            </a:pPr>
            <a:r>
              <a:rPr lang="zh-CN" altLang="en-US" sz="2000" dirty="0">
                <a:latin typeface="Garamond" pitchFamily="18" charset="0"/>
              </a:rPr>
              <a:t>操作码        地址码</a:t>
            </a:r>
            <a:endParaRPr lang="zh-CN" altLang="en-US" dirty="0">
              <a:latin typeface="Garamond" pitchFamily="18" charset="0"/>
            </a:endParaRPr>
          </a:p>
          <a:p>
            <a:pPr lvl="1" algn="just">
              <a:spcBef>
                <a:spcPct val="50000"/>
              </a:spcBef>
              <a:buClr>
                <a:schemeClr val="tx1"/>
              </a:buClr>
              <a:buFont typeface="Webdings" pitchFamily="18" charset="2"/>
              <a:buNone/>
            </a:pPr>
            <a:r>
              <a:rPr lang="zh-CN" altLang="en-US" b="1" dirty="0">
                <a:solidFill>
                  <a:srgbClr val="7030A0"/>
                </a:solidFill>
                <a:effectLst>
                  <a:outerShdw blurRad="38100" dist="38100" dir="2700000" algn="tl">
                    <a:srgbClr val="C0C0C0"/>
                  </a:outerShdw>
                </a:effectLst>
              </a:rPr>
              <a:t>优点：硬件直接识别、执行速度最快、空间占用小</a:t>
            </a:r>
          </a:p>
          <a:p>
            <a:pPr lvl="1" algn="just">
              <a:buClr>
                <a:schemeClr val="tx1"/>
              </a:buClr>
              <a:buFont typeface="Webdings" pitchFamily="18" charset="2"/>
              <a:buNone/>
            </a:pPr>
            <a:r>
              <a:rPr lang="zh-CN" altLang="en-US" b="1" dirty="0">
                <a:solidFill>
                  <a:srgbClr val="008000"/>
                </a:solidFill>
                <a:effectLst>
                  <a:outerShdw blurRad="38100" dist="38100" dir="2700000" algn="tl">
                    <a:srgbClr val="C0C0C0"/>
                  </a:outerShdw>
                </a:effectLst>
              </a:rPr>
              <a:t>缺点：仅适用于特定机型、编写麻烦、难认、难记、难改、难调</a:t>
            </a:r>
            <a:endParaRPr lang="zh-CN" altLang="en-US" b="1" dirty="0">
              <a:solidFill>
                <a:srgbClr val="008000"/>
              </a:solidFill>
            </a:endParaRPr>
          </a:p>
        </p:txBody>
      </p:sp>
      <p:sp>
        <p:nvSpPr>
          <p:cNvPr id="59396" name="Rectangle 4"/>
          <p:cNvSpPr>
            <a:spLocks noChangeArrowheads="1"/>
          </p:cNvSpPr>
          <p:nvPr/>
        </p:nvSpPr>
        <p:spPr bwMode="auto">
          <a:xfrm>
            <a:off x="1673225" y="2565400"/>
            <a:ext cx="5635625" cy="12239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DF773FF6-38DB-499E-8072-F79BD982094C}" type="slidenum">
              <a:rPr lang="ko-KR" altLang="en-US"/>
              <a:pPr/>
              <a:t>14</a:t>
            </a:fld>
            <a:endParaRPr lang="en-US" altLang="ko-KR"/>
          </a:p>
        </p:txBody>
      </p:sp>
      <p:sp>
        <p:nvSpPr>
          <p:cNvPr id="60418" name="Rectangle 2"/>
          <p:cNvSpPr>
            <a:spLocks noGrp="1" noChangeArrowheads="1"/>
          </p:cNvSpPr>
          <p:nvPr>
            <p:ph type="title"/>
          </p:nvPr>
        </p:nvSpPr>
        <p:spPr>
          <a:xfrm>
            <a:off x="1476375" y="360363"/>
            <a:ext cx="7362825" cy="727075"/>
          </a:xfrm>
        </p:spPr>
        <p:txBody>
          <a:bodyPr/>
          <a:lstStyle/>
          <a:p>
            <a:r>
              <a:rPr lang="zh-CN" altLang="en-US" dirty="0"/>
              <a:t>程序设计语言的</a:t>
            </a:r>
            <a:r>
              <a:rPr lang="zh-CN" altLang="en-US" dirty="0" smtClean="0"/>
              <a:t>发展阶（</a:t>
            </a:r>
            <a:r>
              <a:rPr lang="en-US" altLang="zh-CN" dirty="0" smtClean="0"/>
              <a:t>2</a:t>
            </a:r>
            <a:r>
              <a:rPr lang="zh-CN" altLang="en-US" dirty="0" smtClean="0"/>
              <a:t>）</a:t>
            </a:r>
            <a:endParaRPr lang="zh-CN" altLang="en-US" dirty="0"/>
          </a:p>
        </p:txBody>
      </p:sp>
      <p:sp>
        <p:nvSpPr>
          <p:cNvPr id="60419" name="Rectangle 3"/>
          <p:cNvSpPr>
            <a:spLocks noGrp="1" noChangeArrowheads="1"/>
          </p:cNvSpPr>
          <p:nvPr>
            <p:ph type="body" idx="1"/>
          </p:nvPr>
        </p:nvSpPr>
        <p:spPr>
          <a:xfrm>
            <a:off x="1165225" y="1052513"/>
            <a:ext cx="7772400" cy="5591175"/>
          </a:xfrm>
        </p:spPr>
        <p:txBody>
          <a:bodyPr/>
          <a:lstStyle/>
          <a:p>
            <a:pPr algn="just">
              <a:buClr>
                <a:schemeClr val="tx1"/>
              </a:buClr>
              <a:buFont typeface="Webdings" pitchFamily="18" charset="2"/>
              <a:buChar char="="/>
            </a:pPr>
            <a:r>
              <a:rPr lang="zh-CN" altLang="en-US" dirty="0">
                <a:effectLst>
                  <a:outerShdw blurRad="38100" dist="38100" dir="2700000" algn="tl">
                    <a:srgbClr val="C0C0C0"/>
                  </a:outerShdw>
                </a:effectLst>
              </a:rPr>
              <a:t>机器语言</a:t>
            </a:r>
            <a:endParaRPr lang="zh-CN" altLang="en-US" dirty="0"/>
          </a:p>
          <a:p>
            <a:pPr algn="just">
              <a:buClr>
                <a:schemeClr val="tx1"/>
              </a:buClr>
              <a:buFont typeface="Webdings" pitchFamily="18" charset="2"/>
              <a:buChar char="="/>
            </a:pPr>
            <a:r>
              <a:rPr lang="zh-CN" altLang="en-US" b="1" dirty="0">
                <a:solidFill>
                  <a:srgbClr val="FF0000"/>
                </a:solidFill>
                <a:effectLst>
                  <a:outerShdw blurRad="38100" dist="38100" dir="2700000" algn="tl">
                    <a:srgbClr val="C0C0C0"/>
                  </a:outerShdw>
                </a:effectLst>
              </a:rPr>
              <a:t>汇编语言</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Times New Roman"/>
              </a:rPr>
              <a:t>——</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符号化的机器语言</a:t>
            </a:r>
          </a:p>
          <a:p>
            <a:pPr lvl="1">
              <a:buFontTx/>
              <a:buNone/>
            </a:pPr>
            <a:r>
              <a:rPr lang="zh-CN" altLang="en-US" b="1" dirty="0">
                <a:solidFill>
                  <a:schemeClr val="accent6"/>
                </a:solidFill>
              </a:rPr>
              <a:t>助记符 </a:t>
            </a:r>
            <a:r>
              <a:rPr lang="zh-CN" altLang="en-US" b="1" dirty="0">
                <a:solidFill>
                  <a:schemeClr val="accent6"/>
                </a:solidFill>
                <a:sym typeface="Wingdings" pitchFamily="2" charset="2"/>
              </a:rPr>
              <a:t> 操作码	地址符号  地址码</a:t>
            </a:r>
            <a:endParaRPr lang="zh-CN" altLang="en-US" sz="2000" b="1" dirty="0">
              <a:solidFill>
                <a:schemeClr val="accent6"/>
              </a:solidFill>
              <a:sym typeface="Wingdings" pitchFamily="2" charset="2"/>
            </a:endParaRPr>
          </a:p>
          <a:p>
            <a:pPr lvl="1">
              <a:spcBef>
                <a:spcPct val="50000"/>
              </a:spcBef>
              <a:buFontTx/>
              <a:buNone/>
            </a:pPr>
            <a:r>
              <a:rPr lang="en-US" altLang="zh-CN" sz="2000" dirty="0"/>
              <a:t>[</a:t>
            </a:r>
            <a:r>
              <a:rPr lang="zh-CN" altLang="en-US" sz="2000" dirty="0"/>
              <a:t>例</a:t>
            </a:r>
            <a:r>
              <a:rPr lang="en-US" altLang="zh-CN" sz="2000" dirty="0"/>
              <a:t>]		ORG  00H	</a:t>
            </a:r>
            <a:r>
              <a:rPr lang="zh-CN" altLang="en-US" sz="2000" dirty="0"/>
              <a:t>；程序起始地址</a:t>
            </a:r>
          </a:p>
          <a:p>
            <a:pPr lvl="1">
              <a:buFontTx/>
              <a:buNone/>
            </a:pPr>
            <a:r>
              <a:rPr lang="zh-CN" altLang="en-US" sz="2000" dirty="0"/>
              <a:t>	  </a:t>
            </a:r>
            <a:r>
              <a:rPr lang="en-US" altLang="zh-CN" sz="2000" dirty="0"/>
              <a:t>START: LOAD  A , 7	</a:t>
            </a:r>
            <a:r>
              <a:rPr lang="zh-CN" altLang="en-US" sz="2000" dirty="0"/>
              <a:t>；</a:t>
            </a:r>
            <a:r>
              <a:rPr lang="en-US" altLang="zh-CN" sz="2000" dirty="0"/>
              <a:t>7 </a:t>
            </a:r>
            <a:r>
              <a:rPr lang="en-US" altLang="zh-CN" sz="2000" dirty="0">
                <a:sym typeface="Symbol" pitchFamily="18" charset="2"/>
              </a:rPr>
              <a:t> A</a:t>
            </a:r>
          </a:p>
          <a:p>
            <a:pPr lvl="1">
              <a:buFontTx/>
              <a:buNone/>
            </a:pPr>
            <a:r>
              <a:rPr lang="en-US" altLang="zh-CN" sz="2000" dirty="0">
                <a:sym typeface="Symbol" pitchFamily="18" charset="2"/>
              </a:rPr>
              <a:t>			ADD  A , 8	</a:t>
            </a:r>
            <a:r>
              <a:rPr lang="zh-CN" altLang="en-US" sz="2000" dirty="0">
                <a:sym typeface="Symbol" pitchFamily="18" charset="2"/>
              </a:rPr>
              <a:t>；</a:t>
            </a:r>
            <a:r>
              <a:rPr lang="en-US" altLang="zh-CN" sz="2000" dirty="0">
                <a:sym typeface="Symbol" pitchFamily="18" charset="2"/>
              </a:rPr>
              <a:t>8 + (A)</a:t>
            </a:r>
            <a:r>
              <a:rPr lang="en-US" altLang="zh-CN" sz="2000" dirty="0"/>
              <a:t> </a:t>
            </a:r>
            <a:r>
              <a:rPr lang="en-US" altLang="zh-CN" sz="2000" dirty="0">
                <a:sym typeface="Symbol" pitchFamily="18" charset="2"/>
              </a:rPr>
              <a:t> A</a:t>
            </a:r>
          </a:p>
          <a:p>
            <a:pPr lvl="1">
              <a:buFontTx/>
              <a:buNone/>
            </a:pPr>
            <a:r>
              <a:rPr lang="en-US" altLang="zh-CN" sz="2000" dirty="0">
                <a:sym typeface="Symbol" pitchFamily="18" charset="2"/>
              </a:rPr>
              <a:t>			HALT		</a:t>
            </a:r>
            <a:r>
              <a:rPr lang="zh-CN" altLang="en-US" sz="2000" dirty="0">
                <a:sym typeface="Symbol" pitchFamily="18" charset="2"/>
              </a:rPr>
              <a:t>；停止所有操作</a:t>
            </a:r>
          </a:p>
          <a:p>
            <a:pPr lvl="1">
              <a:buFontTx/>
              <a:buNone/>
            </a:pPr>
            <a:r>
              <a:rPr lang="zh-CN" altLang="en-US" sz="2000" dirty="0">
                <a:sym typeface="Symbol" pitchFamily="18" charset="2"/>
              </a:rPr>
              <a:t>			</a:t>
            </a:r>
            <a:r>
              <a:rPr lang="en-US" altLang="zh-CN" sz="2000" dirty="0">
                <a:sym typeface="Symbol" pitchFamily="18" charset="2"/>
              </a:rPr>
              <a:t>END START	</a:t>
            </a:r>
            <a:r>
              <a:rPr lang="zh-CN" altLang="en-US" sz="2000" dirty="0">
                <a:sym typeface="Symbol" pitchFamily="18" charset="2"/>
              </a:rPr>
              <a:t>；结束程序</a:t>
            </a:r>
          </a:p>
          <a:p>
            <a:pPr lvl="1">
              <a:spcBef>
                <a:spcPct val="50000"/>
              </a:spcBef>
              <a:buClr>
                <a:schemeClr val="tx1"/>
              </a:buClr>
              <a:buFont typeface="Webdings" pitchFamily="18" charset="2"/>
              <a:buNone/>
            </a:pPr>
            <a:r>
              <a:rPr lang="zh-CN" altLang="en-US" b="1" dirty="0">
                <a:solidFill>
                  <a:srgbClr val="7030A0"/>
                </a:solidFill>
                <a:effectLst>
                  <a:outerShdw blurRad="38100" dist="38100" dir="2700000" algn="tl">
                    <a:srgbClr val="C0C0C0"/>
                  </a:outerShdw>
                </a:effectLst>
              </a:rPr>
              <a:t>优点：可直接对硬件进行操作、执行速度快、空间占用小；较易理解和记忆。</a:t>
            </a:r>
          </a:p>
          <a:p>
            <a:pPr lvl="1">
              <a:buClr>
                <a:schemeClr val="tx1"/>
              </a:buClr>
              <a:buFont typeface="Webdings" pitchFamily="18" charset="2"/>
              <a:buNone/>
            </a:pPr>
            <a:r>
              <a:rPr lang="zh-CN" altLang="en-US" b="1" dirty="0">
                <a:solidFill>
                  <a:srgbClr val="008000"/>
                </a:solidFill>
                <a:effectLst>
                  <a:outerShdw blurRad="38100" dist="38100" dir="2700000" algn="tl">
                    <a:srgbClr val="C0C0C0"/>
                  </a:outerShdw>
                </a:effectLst>
              </a:rPr>
              <a:t>缺点：依赖于硬件，程序的可读性和可移植性较差</a:t>
            </a:r>
            <a:endParaRPr lang="zh-CN" altLang="en-US" sz="2000" b="1" dirty="0">
              <a:solidFill>
                <a:srgbClr val="008000"/>
              </a:solidFill>
            </a:endParaRPr>
          </a:p>
        </p:txBody>
      </p:sp>
      <p:sp>
        <p:nvSpPr>
          <p:cNvPr id="60420" name="Rectangle 4"/>
          <p:cNvSpPr>
            <a:spLocks noChangeArrowheads="1"/>
          </p:cNvSpPr>
          <p:nvPr/>
        </p:nvSpPr>
        <p:spPr bwMode="auto">
          <a:xfrm>
            <a:off x="1571624" y="2565400"/>
            <a:ext cx="6312744" cy="19050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7C1C1FC3-9881-46C1-9EA0-26FF172687F1}" type="slidenum">
              <a:rPr lang="ko-KR" altLang="en-US"/>
              <a:pPr/>
              <a:t>15</a:t>
            </a:fld>
            <a:endParaRPr lang="en-US" altLang="ko-KR"/>
          </a:p>
        </p:txBody>
      </p:sp>
      <p:sp>
        <p:nvSpPr>
          <p:cNvPr id="61442" name="Rectangle 2"/>
          <p:cNvSpPr>
            <a:spLocks noGrp="1" noChangeArrowheads="1"/>
          </p:cNvSpPr>
          <p:nvPr>
            <p:ph type="body" idx="1"/>
          </p:nvPr>
        </p:nvSpPr>
        <p:spPr>
          <a:xfrm>
            <a:off x="1187450" y="1330424"/>
            <a:ext cx="7772400" cy="4114800"/>
          </a:xfrm>
        </p:spPr>
        <p:txBody>
          <a:bodyPr/>
          <a:lstStyle/>
          <a:p>
            <a:pPr>
              <a:buClr>
                <a:schemeClr val="tx1"/>
              </a:buClr>
              <a:buFont typeface="Webdings" pitchFamily="18" charset="2"/>
              <a:buChar char="="/>
            </a:pPr>
            <a:r>
              <a:rPr lang="zh-CN" altLang="en-US" dirty="0">
                <a:effectLst>
                  <a:outerShdw blurRad="38100" dist="38100" dir="2700000" algn="tl">
                    <a:srgbClr val="C0C0C0"/>
                  </a:outerShdw>
                </a:effectLst>
              </a:rPr>
              <a:t>机器语言</a:t>
            </a:r>
            <a:endParaRPr lang="zh-CN" altLang="en-US" dirty="0"/>
          </a:p>
          <a:p>
            <a:pPr>
              <a:buClr>
                <a:schemeClr val="tx1"/>
              </a:buClr>
              <a:buFont typeface="Webdings" pitchFamily="18" charset="2"/>
              <a:buChar char="="/>
            </a:pPr>
            <a:r>
              <a:rPr lang="zh-CN" altLang="en-US" dirty="0">
                <a:effectLst>
                  <a:outerShdw blurRad="38100" dist="38100" dir="2700000" algn="tl">
                    <a:srgbClr val="C0C0C0"/>
                  </a:outerShdw>
                </a:effectLst>
              </a:rPr>
              <a:t>汇编语言</a:t>
            </a:r>
          </a:p>
          <a:p>
            <a:pPr>
              <a:buClr>
                <a:schemeClr val="tx1"/>
              </a:buClr>
              <a:buFont typeface="Webdings" pitchFamily="18" charset="2"/>
              <a:buChar char="="/>
            </a:pPr>
            <a:r>
              <a:rPr lang="zh-CN" altLang="en-US" b="1" dirty="0">
                <a:solidFill>
                  <a:srgbClr val="FF0000"/>
                </a:solidFill>
                <a:effectLst>
                  <a:outerShdw blurRad="38100" dist="38100" dir="2700000" algn="tl">
                    <a:srgbClr val="C0C0C0"/>
                  </a:outerShdw>
                </a:effectLst>
              </a:rPr>
              <a:t>高级语言</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latin typeface="Times New Roman"/>
              </a:rPr>
              <a:t>——</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类自然语言</a:t>
            </a:r>
            <a:endParaRPr lang="zh-CN" altLang="en-US" sz="2400" dirty="0">
              <a:latin typeface="Garamond" pitchFamily="18" charset="0"/>
            </a:endParaRPr>
          </a:p>
          <a:p>
            <a:pPr lvl="1"/>
            <a:r>
              <a:rPr lang="zh-CN" altLang="en-US" sz="2000" dirty="0"/>
              <a:t>包含数据、运算、控制、数据传输四大成分；</a:t>
            </a:r>
          </a:p>
          <a:p>
            <a:pPr lvl="1"/>
            <a:r>
              <a:rPr lang="zh-CN" altLang="en-US" sz="2000" dirty="0"/>
              <a:t>具有语法结构、语法规则及语义。</a:t>
            </a:r>
          </a:p>
          <a:p>
            <a:pPr lvl="1">
              <a:buFontTx/>
              <a:buNone/>
            </a:pPr>
            <a:r>
              <a:rPr lang="zh-CN" altLang="en-US" b="1" dirty="0">
                <a:solidFill>
                  <a:srgbClr val="7030A0"/>
                </a:solidFill>
                <a:effectLst>
                  <a:outerShdw blurRad="38100" dist="38100" dir="2700000" algn="tl">
                    <a:srgbClr val="C0C0C0"/>
                  </a:outerShdw>
                </a:effectLst>
              </a:rPr>
              <a:t>优点：可读性和可移植性好</a:t>
            </a:r>
          </a:p>
          <a:p>
            <a:pPr lvl="1">
              <a:buFontTx/>
              <a:buNone/>
            </a:pPr>
            <a:r>
              <a:rPr lang="zh-CN" altLang="en-US" b="1" dirty="0">
                <a:solidFill>
                  <a:srgbClr val="008000"/>
                </a:solidFill>
                <a:effectLst>
                  <a:outerShdw blurRad="38100" dist="38100" dir="2700000" algn="tl">
                    <a:srgbClr val="C0C0C0"/>
                  </a:outerShdw>
                </a:effectLst>
              </a:rPr>
              <a:t>缺点：难以实现汇编语言的某些功能（如：对内存地址、位等的直接操作</a:t>
            </a:r>
            <a:r>
              <a:rPr lang="zh-CN" altLang="en-US" b="1" dirty="0" smtClean="0">
                <a:solidFill>
                  <a:srgbClr val="008000"/>
                </a:solidFill>
                <a:effectLst>
                  <a:outerShdw blurRad="38100" dist="38100" dir="2700000" algn="tl">
                    <a:srgbClr val="C0C0C0"/>
                  </a:outerShdw>
                </a:effectLst>
              </a:rPr>
              <a:t>）</a:t>
            </a:r>
            <a:endParaRPr lang="en-US" altLang="zh-CN" b="1" dirty="0" smtClean="0">
              <a:solidFill>
                <a:srgbClr val="008000"/>
              </a:solidFill>
              <a:effectLst>
                <a:outerShdw blurRad="38100" dist="38100" dir="2700000" algn="tl">
                  <a:srgbClr val="C0C0C0"/>
                </a:outerShdw>
              </a:effectLst>
            </a:endParaRPr>
          </a:p>
          <a:p>
            <a:pPr lvl="1">
              <a:buFont typeface="Wingdings" panose="05000000000000000000" pitchFamily="2" charset="2"/>
              <a:buChar char="n"/>
            </a:pPr>
            <a:r>
              <a:rPr lang="zh-CN" altLang="en-US" b="1" dirty="0" smtClean="0">
                <a:solidFill>
                  <a:srgbClr val="FF0000"/>
                </a:solidFill>
              </a:rPr>
              <a:t>面向过程的语言</a:t>
            </a:r>
          </a:p>
          <a:p>
            <a:pPr lvl="2">
              <a:buFont typeface="Wingdings" panose="05000000000000000000" pitchFamily="2" charset="2"/>
              <a:buChar char="n"/>
            </a:pPr>
            <a:r>
              <a:rPr lang="zh-CN" altLang="en-US" b="1" dirty="0">
                <a:solidFill>
                  <a:srgbClr val="FF0000"/>
                </a:solidFill>
              </a:rPr>
              <a:t>非结构化的语言</a:t>
            </a:r>
            <a:endParaRPr lang="en-US" altLang="zh-CN" b="1" dirty="0">
              <a:solidFill>
                <a:srgbClr val="FF0000"/>
              </a:solidFill>
            </a:endParaRPr>
          </a:p>
          <a:p>
            <a:pPr lvl="2">
              <a:buFont typeface="Wingdings" panose="05000000000000000000" pitchFamily="2" charset="2"/>
              <a:buChar char="n"/>
            </a:pPr>
            <a:r>
              <a:rPr lang="zh-CN" altLang="en-US" b="1" dirty="0" smtClean="0">
                <a:solidFill>
                  <a:srgbClr val="FF0000"/>
                </a:solidFill>
              </a:rPr>
              <a:t>结构化语言</a:t>
            </a:r>
            <a:r>
              <a:rPr lang="zh-CN" altLang="en-US" dirty="0" smtClean="0">
                <a:solidFill>
                  <a:schemeClr val="tx1">
                    <a:lumMod val="95000"/>
                    <a:lumOff val="5000"/>
                  </a:schemeClr>
                </a:solidFill>
              </a:rPr>
              <a:t>：顺序、分支、循环</a:t>
            </a:r>
          </a:p>
          <a:p>
            <a:pPr lvl="1">
              <a:buFont typeface="Wingdings" panose="05000000000000000000" pitchFamily="2" charset="2"/>
              <a:buChar char="n"/>
            </a:pPr>
            <a:r>
              <a:rPr lang="zh-CN" altLang="en-US" b="1" dirty="0">
                <a:solidFill>
                  <a:srgbClr val="FF0000"/>
                </a:solidFill>
              </a:rPr>
              <a:t>面向对象的语言</a:t>
            </a:r>
          </a:p>
          <a:p>
            <a:pPr lvl="1">
              <a:buFont typeface="Wingdings" panose="05000000000000000000" pitchFamily="2" charset="2"/>
              <a:buChar char="l"/>
            </a:pPr>
            <a:endParaRPr lang="zh-CN" altLang="en-US" b="1" dirty="0">
              <a:solidFill>
                <a:srgbClr val="008000"/>
              </a:solidFill>
              <a:effectLst>
                <a:outerShdw blurRad="38100" dist="38100" dir="2700000" algn="tl">
                  <a:srgbClr val="C0C0C0"/>
                </a:outerShdw>
              </a:effectLst>
            </a:endParaRPr>
          </a:p>
        </p:txBody>
      </p:sp>
      <p:sp>
        <p:nvSpPr>
          <p:cNvPr id="61443" name="AutoShape 3"/>
          <p:cNvSpPr>
            <a:spLocks/>
          </p:cNvSpPr>
          <p:nvPr/>
        </p:nvSpPr>
        <p:spPr bwMode="auto">
          <a:xfrm>
            <a:off x="3419872" y="1514872"/>
            <a:ext cx="228600" cy="762000"/>
          </a:xfrm>
          <a:prstGeom prst="rightBrace">
            <a:avLst>
              <a:gd name="adj1" fmla="val 27778"/>
              <a:gd name="adj2" fmla="val 50000"/>
            </a:avLst>
          </a:prstGeom>
          <a:noFill/>
          <a:ln w="12700"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latinLnBrk="0"/>
            <a:r>
              <a:rPr lang="zh-CN" altLang="en-US" b="1" dirty="0">
                <a:solidFill>
                  <a:srgbClr val="FF0000"/>
                </a:solidFill>
                <a:latin typeface="Times New Roman" pitchFamily="18" charset="0"/>
                <a:ea typeface="宋体" pitchFamily="2" charset="-122"/>
              </a:rPr>
              <a:t>低级语言</a:t>
            </a:r>
          </a:p>
        </p:txBody>
      </p:sp>
      <p:sp>
        <p:nvSpPr>
          <p:cNvPr id="61446" name="Rectangle 6"/>
          <p:cNvSpPr>
            <a:spLocks noGrp="1" noChangeArrowheads="1"/>
          </p:cNvSpPr>
          <p:nvPr>
            <p:ph type="title"/>
          </p:nvPr>
        </p:nvSpPr>
        <p:spPr>
          <a:xfrm>
            <a:off x="1187450" y="188913"/>
            <a:ext cx="7620000" cy="990600"/>
          </a:xfrm>
          <a:noFill/>
          <a:ln/>
        </p:spPr>
        <p:txBody>
          <a:bodyPr/>
          <a:lstStyle/>
          <a:p>
            <a:r>
              <a:rPr lang="zh-CN" altLang="en-US" dirty="0"/>
              <a:t>程序设计语言的</a:t>
            </a:r>
            <a:r>
              <a:rPr lang="zh-CN" altLang="en-US" dirty="0" smtClean="0"/>
              <a:t>发展阶段（</a:t>
            </a:r>
            <a:r>
              <a:rPr lang="en-US" altLang="zh-CN" dirty="0" smtClean="0"/>
              <a:t>3</a:t>
            </a:r>
            <a:r>
              <a:rPr lang="zh-CN" altLang="en-US" dirty="0" smtClean="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r>
              <a:rPr lang="en-US" altLang="zh-CN" smtClean="0"/>
              <a:t>xlzheng@xmu,2013</a:t>
            </a:r>
            <a:endParaRPr lang="en-US" altLang="zh-CN"/>
          </a:p>
        </p:txBody>
      </p:sp>
      <p:sp>
        <p:nvSpPr>
          <p:cNvPr id="25" name="灯片编号占位符 5"/>
          <p:cNvSpPr>
            <a:spLocks noGrp="1"/>
          </p:cNvSpPr>
          <p:nvPr>
            <p:ph type="sldNum" sz="quarter" idx="12"/>
          </p:nvPr>
        </p:nvSpPr>
        <p:spPr/>
        <p:txBody>
          <a:bodyPr/>
          <a:lstStyle/>
          <a:p>
            <a:fld id="{35EF1509-02C1-4527-8EA1-CF04F41FDD1F}" type="slidenum">
              <a:rPr lang="ko-KR" altLang="en-US"/>
              <a:pPr/>
              <a:t>16</a:t>
            </a:fld>
            <a:endParaRPr lang="en-US" altLang="ko-KR"/>
          </a:p>
        </p:txBody>
      </p:sp>
      <p:sp>
        <p:nvSpPr>
          <p:cNvPr id="117780" name="Rectangle 20"/>
          <p:cNvSpPr>
            <a:spLocks noGrp="1" noChangeArrowheads="1"/>
          </p:cNvSpPr>
          <p:nvPr>
            <p:ph type="body" idx="1"/>
          </p:nvPr>
        </p:nvSpPr>
        <p:spPr>
          <a:xfrm>
            <a:off x="936625" y="836613"/>
            <a:ext cx="8172450" cy="5259387"/>
          </a:xfrm>
        </p:spPr>
        <p:txBody>
          <a:bodyPr/>
          <a:lstStyle/>
          <a:p>
            <a:r>
              <a:rPr lang="zh-CN" altLang="en-US" b="1"/>
              <a:t>语言翻译程序</a:t>
            </a:r>
            <a:r>
              <a:rPr lang="zh-CN" altLang="en-US"/>
              <a:t>（</a:t>
            </a:r>
            <a:r>
              <a:rPr lang="en-US" altLang="zh-CN"/>
              <a:t>Language Translator</a:t>
            </a:r>
            <a:r>
              <a:rPr lang="zh-CN" altLang="en-US"/>
              <a:t>）：将程序员编写的源代码翻译成机器语言的系统软件。</a:t>
            </a:r>
          </a:p>
          <a:p>
            <a:r>
              <a:rPr lang="zh-CN" altLang="en-US"/>
              <a:t>高级语言翻译器有两种：</a:t>
            </a:r>
          </a:p>
          <a:p>
            <a:pPr lvl="1"/>
            <a:r>
              <a:rPr lang="zh-CN" altLang="en-US" b="1">
                <a:solidFill>
                  <a:srgbClr val="FF0000"/>
                </a:solidFill>
              </a:rPr>
              <a:t>解释器</a:t>
            </a:r>
            <a:r>
              <a:rPr lang="zh-CN" altLang="en-US">
                <a:solidFill>
                  <a:srgbClr val="FF0000"/>
                </a:solidFill>
              </a:rPr>
              <a:t>（</a:t>
            </a:r>
            <a:r>
              <a:rPr lang="en-US" altLang="zh-CN">
                <a:solidFill>
                  <a:srgbClr val="FF0000"/>
                </a:solidFill>
              </a:rPr>
              <a:t>Interpreter</a:t>
            </a:r>
            <a:r>
              <a:rPr lang="zh-CN" altLang="en-US">
                <a:solidFill>
                  <a:srgbClr val="FF0000"/>
                </a:solidFill>
              </a:rPr>
              <a:t>）</a:t>
            </a:r>
            <a:r>
              <a:rPr lang="zh-CN" altLang="en-US"/>
              <a:t>：在程序执行的同时，按动态顺序进行逐句分析翻译，解释一句后立即执行。</a:t>
            </a:r>
          </a:p>
          <a:p>
            <a:pPr lvl="1"/>
            <a:endParaRPr lang="zh-CN" altLang="en-US"/>
          </a:p>
          <a:p>
            <a:pPr lvl="1"/>
            <a:endParaRPr lang="zh-CN" altLang="en-US"/>
          </a:p>
          <a:p>
            <a:pPr lvl="1">
              <a:spcBef>
                <a:spcPct val="50000"/>
              </a:spcBef>
            </a:pPr>
            <a:endParaRPr lang="zh-CN" altLang="en-US" b="1">
              <a:solidFill>
                <a:srgbClr val="FF0000"/>
              </a:solidFill>
            </a:endParaRPr>
          </a:p>
          <a:p>
            <a:pPr lvl="1">
              <a:spcBef>
                <a:spcPct val="50000"/>
              </a:spcBef>
            </a:pPr>
            <a:r>
              <a:rPr lang="zh-CN" altLang="en-US" b="1">
                <a:solidFill>
                  <a:srgbClr val="FF0000"/>
                </a:solidFill>
              </a:rPr>
              <a:t>编译器</a:t>
            </a:r>
            <a:r>
              <a:rPr lang="zh-CN" altLang="en-US">
                <a:solidFill>
                  <a:srgbClr val="FF0000"/>
                </a:solidFill>
              </a:rPr>
              <a:t>（</a:t>
            </a:r>
            <a:r>
              <a:rPr lang="en-US" altLang="zh-CN">
                <a:solidFill>
                  <a:srgbClr val="FF0000"/>
                </a:solidFill>
              </a:rPr>
              <a:t>Compiler</a:t>
            </a:r>
            <a:r>
              <a:rPr lang="zh-CN" altLang="en-US">
                <a:solidFill>
                  <a:srgbClr val="FF0000"/>
                </a:solidFill>
              </a:rPr>
              <a:t>）</a:t>
            </a:r>
            <a:r>
              <a:rPr lang="zh-CN" altLang="en-US"/>
              <a:t>：先将整个程序都翻译成机器语言，生成可直接运行的机器语言程序（目标程序）。</a:t>
            </a:r>
          </a:p>
          <a:p>
            <a:pPr lvl="1"/>
            <a:endParaRPr lang="zh-CN" altLang="en-US"/>
          </a:p>
          <a:p>
            <a:pPr lvl="1"/>
            <a:endParaRPr lang="en-US" altLang="zh-CN"/>
          </a:p>
        </p:txBody>
      </p:sp>
      <p:sp>
        <p:nvSpPr>
          <p:cNvPr id="117762" name="Rectangle 2"/>
          <p:cNvSpPr>
            <a:spLocks noGrp="1" noChangeArrowheads="1"/>
          </p:cNvSpPr>
          <p:nvPr>
            <p:ph type="title"/>
          </p:nvPr>
        </p:nvSpPr>
        <p:spPr>
          <a:xfrm>
            <a:off x="1344613" y="260350"/>
            <a:ext cx="7620000" cy="523875"/>
          </a:xfrm>
        </p:spPr>
        <p:txBody>
          <a:bodyPr/>
          <a:lstStyle/>
          <a:p>
            <a:r>
              <a:rPr lang="zh-CN" altLang="en-US">
                <a:latin typeface="Times New Roman" pitchFamily="18" charset="0"/>
              </a:rPr>
              <a:t>程序的加工和执行</a:t>
            </a:r>
          </a:p>
        </p:txBody>
      </p:sp>
      <p:sp>
        <p:nvSpPr>
          <p:cNvPr id="117763" name="Rectangle 3"/>
          <p:cNvSpPr>
            <a:spLocks noChangeArrowheads="1"/>
          </p:cNvSpPr>
          <p:nvPr/>
        </p:nvSpPr>
        <p:spPr bwMode="auto">
          <a:xfrm>
            <a:off x="2484438" y="3559175"/>
            <a:ext cx="1066800" cy="609600"/>
          </a:xfrm>
          <a:prstGeom prst="rect">
            <a:avLst/>
          </a:prstGeom>
          <a:solidFill>
            <a:srgbClr val="99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高级语言</a:t>
            </a:r>
          </a:p>
          <a:p>
            <a:pPr algn="ctr" latinLnBrk="0"/>
            <a:r>
              <a:rPr lang="zh-CN" altLang="en-US" sz="2000" b="1">
                <a:latin typeface="Times New Roman" pitchFamily="18" charset="0"/>
                <a:ea typeface="楷体_GB2312" pitchFamily="49" charset="-122"/>
              </a:rPr>
              <a:t>程序语句</a:t>
            </a:r>
          </a:p>
        </p:txBody>
      </p:sp>
      <p:sp>
        <p:nvSpPr>
          <p:cNvPr id="117764" name="Rectangle 4"/>
          <p:cNvSpPr>
            <a:spLocks noChangeArrowheads="1"/>
          </p:cNvSpPr>
          <p:nvPr/>
        </p:nvSpPr>
        <p:spPr bwMode="auto">
          <a:xfrm>
            <a:off x="3932238" y="3559175"/>
            <a:ext cx="1066800" cy="609600"/>
          </a:xfrm>
          <a:prstGeom prst="rect">
            <a:avLst/>
          </a:pr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解释器</a:t>
            </a:r>
          </a:p>
        </p:txBody>
      </p:sp>
      <p:sp>
        <p:nvSpPr>
          <p:cNvPr id="117765" name="Rectangle 5"/>
          <p:cNvSpPr>
            <a:spLocks noChangeArrowheads="1"/>
          </p:cNvSpPr>
          <p:nvPr/>
        </p:nvSpPr>
        <p:spPr bwMode="auto">
          <a:xfrm>
            <a:off x="5380038" y="3559175"/>
            <a:ext cx="1066800" cy="609600"/>
          </a:xfrm>
          <a:prstGeom prst="rect">
            <a:avLst/>
          </a:prstGeom>
          <a:solidFill>
            <a:srgbClr val="99FF99"/>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机器语言</a:t>
            </a:r>
          </a:p>
          <a:p>
            <a:pPr algn="ctr" latinLnBrk="0"/>
            <a:r>
              <a:rPr lang="zh-CN" altLang="en-US" sz="2000" b="1">
                <a:latin typeface="Times New Roman" pitchFamily="18" charset="0"/>
                <a:ea typeface="楷体_GB2312" pitchFamily="49" charset="-122"/>
              </a:rPr>
              <a:t>语句</a:t>
            </a:r>
          </a:p>
        </p:txBody>
      </p:sp>
      <p:cxnSp>
        <p:nvCxnSpPr>
          <p:cNvPr id="117766" name="AutoShape 6"/>
          <p:cNvCxnSpPr>
            <a:cxnSpLocks noChangeShapeType="1"/>
            <a:stCxn id="117763" idx="3"/>
            <a:endCxn id="117764" idx="1"/>
          </p:cNvCxnSpPr>
          <p:nvPr/>
        </p:nvCxnSpPr>
        <p:spPr bwMode="auto">
          <a:xfrm>
            <a:off x="3551238" y="3863975"/>
            <a:ext cx="38100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67" name="AutoShape 7"/>
          <p:cNvCxnSpPr>
            <a:cxnSpLocks noChangeShapeType="1"/>
            <a:stCxn id="117764" idx="3"/>
            <a:endCxn id="117765" idx="1"/>
          </p:cNvCxnSpPr>
          <p:nvPr/>
        </p:nvCxnSpPr>
        <p:spPr bwMode="auto">
          <a:xfrm>
            <a:off x="4999038" y="3863975"/>
            <a:ext cx="38100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7768" name="Picture 8" descr="01-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9100" y="3375025"/>
            <a:ext cx="931863" cy="990600"/>
          </a:xfrm>
          <a:prstGeom prst="rect">
            <a:avLst/>
          </a:prstGeom>
          <a:noFill/>
          <a:extLst>
            <a:ext uri="{909E8E84-426E-40DD-AFC4-6F175D3DCCD1}">
              <a14:hiddenFill xmlns:a14="http://schemas.microsoft.com/office/drawing/2010/main">
                <a:solidFill>
                  <a:srgbClr val="FFFFFF"/>
                </a:solidFill>
              </a14:hiddenFill>
            </a:ext>
          </a:extLst>
        </p:spPr>
      </p:pic>
      <p:cxnSp>
        <p:nvCxnSpPr>
          <p:cNvPr id="117769" name="AutoShape 9"/>
          <p:cNvCxnSpPr>
            <a:cxnSpLocks noChangeShapeType="1"/>
            <a:stCxn id="117765" idx="3"/>
            <a:endCxn id="117768" idx="1"/>
          </p:cNvCxnSpPr>
          <p:nvPr/>
        </p:nvCxnSpPr>
        <p:spPr bwMode="auto">
          <a:xfrm>
            <a:off x="6446838" y="3863975"/>
            <a:ext cx="322262" cy="635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7770" name="Group 10"/>
          <p:cNvGrpSpPr>
            <a:grpSpLocks/>
          </p:cNvGrpSpPr>
          <p:nvPr/>
        </p:nvGrpSpPr>
        <p:grpSpPr bwMode="auto">
          <a:xfrm>
            <a:off x="1835150" y="5630863"/>
            <a:ext cx="3962400" cy="609600"/>
            <a:chOff x="1248" y="3716"/>
            <a:chExt cx="2496" cy="384"/>
          </a:xfrm>
        </p:grpSpPr>
        <p:sp>
          <p:nvSpPr>
            <p:cNvPr id="117771" name="Rectangle 11"/>
            <p:cNvSpPr>
              <a:spLocks noChangeArrowheads="1"/>
            </p:cNvSpPr>
            <p:nvPr/>
          </p:nvSpPr>
          <p:spPr bwMode="auto">
            <a:xfrm>
              <a:off x="1248"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高级语言</a:t>
              </a:r>
            </a:p>
            <a:p>
              <a:pPr algn="ctr" latinLnBrk="0"/>
              <a:r>
                <a:rPr lang="zh-CN" altLang="en-US" sz="2000" b="1">
                  <a:latin typeface="Times New Roman" pitchFamily="18" charset="0"/>
                  <a:ea typeface="楷体_GB2312" pitchFamily="49" charset="-122"/>
                </a:rPr>
                <a:t>程序</a:t>
              </a:r>
            </a:p>
          </p:txBody>
        </p:sp>
        <p:sp>
          <p:nvSpPr>
            <p:cNvPr id="117772" name="Rectangle 12"/>
            <p:cNvSpPr>
              <a:spLocks noChangeArrowheads="1"/>
            </p:cNvSpPr>
            <p:nvPr/>
          </p:nvSpPr>
          <p:spPr bwMode="auto">
            <a:xfrm>
              <a:off x="2160" y="3716"/>
              <a:ext cx="672" cy="384"/>
            </a:xfrm>
            <a:prstGeom prst="rect">
              <a:avLst/>
            </a:prstGeom>
            <a:solidFill>
              <a:srgbClr val="FF99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编译器</a:t>
              </a:r>
            </a:p>
          </p:txBody>
        </p:sp>
        <p:sp>
          <p:nvSpPr>
            <p:cNvPr id="117773" name="Rectangle 13"/>
            <p:cNvSpPr>
              <a:spLocks noChangeArrowheads="1"/>
            </p:cNvSpPr>
            <p:nvPr/>
          </p:nvSpPr>
          <p:spPr bwMode="auto">
            <a:xfrm>
              <a:off x="3072"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机器语言</a:t>
              </a:r>
            </a:p>
            <a:p>
              <a:pPr algn="ctr" latinLnBrk="0"/>
              <a:r>
                <a:rPr lang="zh-CN" altLang="en-US" sz="2000" b="1">
                  <a:latin typeface="Times New Roman" pitchFamily="18" charset="0"/>
                  <a:ea typeface="楷体_GB2312" pitchFamily="49" charset="-122"/>
                </a:rPr>
                <a:t>程序</a:t>
              </a:r>
            </a:p>
          </p:txBody>
        </p:sp>
        <p:cxnSp>
          <p:nvCxnSpPr>
            <p:cNvPr id="117774" name="AutoShape 14"/>
            <p:cNvCxnSpPr>
              <a:cxnSpLocks noChangeShapeType="1"/>
              <a:stCxn id="117771" idx="3"/>
              <a:endCxn id="117772" idx="1"/>
            </p:cNvCxnSpPr>
            <p:nvPr/>
          </p:nvCxnSpPr>
          <p:spPr bwMode="auto">
            <a:xfrm>
              <a:off x="1920" y="3908"/>
              <a:ext cx="24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5" name="AutoShape 15"/>
            <p:cNvCxnSpPr>
              <a:cxnSpLocks noChangeShapeType="1"/>
              <a:stCxn id="117772" idx="3"/>
              <a:endCxn id="117773" idx="1"/>
            </p:cNvCxnSpPr>
            <p:nvPr/>
          </p:nvCxnSpPr>
          <p:spPr bwMode="auto">
            <a:xfrm>
              <a:off x="2832" y="3908"/>
              <a:ext cx="240"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776" name="Group 16"/>
          <p:cNvGrpSpPr>
            <a:grpSpLocks/>
          </p:cNvGrpSpPr>
          <p:nvPr/>
        </p:nvGrpSpPr>
        <p:grpSpPr bwMode="auto">
          <a:xfrm>
            <a:off x="6084888" y="5446713"/>
            <a:ext cx="2303462" cy="990600"/>
            <a:chOff x="3984" y="3600"/>
            <a:chExt cx="1451" cy="624"/>
          </a:xfrm>
        </p:grpSpPr>
        <p:pic>
          <p:nvPicPr>
            <p:cNvPr id="117777" name="Picture 17" descr="01-0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8" y="3600"/>
              <a:ext cx="587" cy="624"/>
            </a:xfrm>
            <a:prstGeom prst="rect">
              <a:avLst/>
            </a:prstGeom>
            <a:noFill/>
            <a:extLst>
              <a:ext uri="{909E8E84-426E-40DD-AFC4-6F175D3DCCD1}">
                <a14:hiddenFill xmlns:a14="http://schemas.microsoft.com/office/drawing/2010/main">
                  <a:solidFill>
                    <a:srgbClr val="FFFFFF"/>
                  </a:solidFill>
                </a14:hiddenFill>
              </a:ext>
            </a:extLst>
          </p:spPr>
        </p:pic>
        <p:sp>
          <p:nvSpPr>
            <p:cNvPr id="117778" name="Rectangle 18"/>
            <p:cNvSpPr>
              <a:spLocks noChangeArrowheads="1"/>
            </p:cNvSpPr>
            <p:nvPr/>
          </p:nvSpPr>
          <p:spPr bwMode="auto">
            <a:xfrm>
              <a:off x="3984" y="3716"/>
              <a:ext cx="672" cy="38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机器语言</a:t>
              </a:r>
            </a:p>
            <a:p>
              <a:pPr algn="ctr" latinLnBrk="0"/>
              <a:r>
                <a:rPr lang="zh-CN" altLang="en-US" sz="2000" b="1">
                  <a:latin typeface="Times New Roman" pitchFamily="18" charset="0"/>
                  <a:ea typeface="楷体_GB2312" pitchFamily="49" charset="-122"/>
                </a:rPr>
                <a:t>程序</a:t>
              </a:r>
            </a:p>
          </p:txBody>
        </p:sp>
        <p:cxnSp>
          <p:nvCxnSpPr>
            <p:cNvPr id="117779" name="AutoShape 19"/>
            <p:cNvCxnSpPr>
              <a:cxnSpLocks noChangeShapeType="1"/>
              <a:stCxn id="117778" idx="3"/>
              <a:endCxn id="117777" idx="1"/>
            </p:cNvCxnSpPr>
            <p:nvPr/>
          </p:nvCxnSpPr>
          <p:spPr bwMode="auto">
            <a:xfrm>
              <a:off x="4656" y="3908"/>
              <a:ext cx="192" cy="4"/>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7782" name="Line 22"/>
          <p:cNvSpPr>
            <a:spLocks noChangeShapeType="1"/>
          </p:cNvSpPr>
          <p:nvPr/>
        </p:nvSpPr>
        <p:spPr bwMode="auto">
          <a:xfrm>
            <a:off x="5938838" y="5373688"/>
            <a:ext cx="0" cy="1412875"/>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17783" name="AutoShape 23"/>
          <p:cNvCxnSpPr>
            <a:cxnSpLocks noChangeShapeType="1"/>
            <a:stCxn id="117768" idx="0"/>
            <a:endCxn id="117763" idx="0"/>
          </p:cNvCxnSpPr>
          <p:nvPr/>
        </p:nvCxnSpPr>
        <p:spPr bwMode="auto">
          <a:xfrm rot="16200000" flipH="1" flipV="1">
            <a:off x="5034757" y="1358106"/>
            <a:ext cx="184150" cy="4217987"/>
          </a:xfrm>
          <a:prstGeom prst="bentConnector3">
            <a:avLst>
              <a:gd name="adj1" fmla="val -124139"/>
            </a:avLst>
          </a:prstGeom>
          <a:noFill/>
          <a:ln w="28575">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7784" name="Rectangle 24"/>
          <p:cNvSpPr>
            <a:spLocks noChangeArrowheads="1"/>
          </p:cNvSpPr>
          <p:nvPr/>
        </p:nvSpPr>
        <p:spPr bwMode="auto">
          <a:xfrm>
            <a:off x="755650" y="4527550"/>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b="1">
                <a:solidFill>
                  <a:srgbClr val="FF0000"/>
                </a:solidFill>
                <a:ea typeface="宋体" pitchFamily="2" charset="-122"/>
              </a:rPr>
              <a:t>√</a:t>
            </a:r>
          </a:p>
        </p:txBody>
      </p:sp>
    </p:spTree>
    <p:extLst>
      <p:ext uri="{BB962C8B-B14F-4D97-AF65-F5344CB8AC3E}">
        <p14:creationId xmlns:p14="http://schemas.microsoft.com/office/powerpoint/2010/main" val="604590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2D56BDA8-1A5F-471A-9F7F-D33B314618BE}" type="slidenum">
              <a:rPr lang="ko-KR" altLang="en-US"/>
              <a:pPr/>
              <a:t>17</a:t>
            </a:fld>
            <a:endParaRPr lang="en-US" altLang="ko-KR"/>
          </a:p>
        </p:txBody>
      </p:sp>
      <p:sp>
        <p:nvSpPr>
          <p:cNvPr id="108546" name="Rectangle 2"/>
          <p:cNvSpPr>
            <a:spLocks noGrp="1" noChangeArrowheads="1"/>
          </p:cNvSpPr>
          <p:nvPr>
            <p:ph type="title"/>
          </p:nvPr>
        </p:nvSpPr>
        <p:spPr/>
        <p:txBody>
          <a:bodyPr/>
          <a:lstStyle/>
          <a:p>
            <a:r>
              <a:rPr lang="zh-CN" altLang="en-US">
                <a:latin typeface="Times New Roman" pitchFamily="18" charset="0"/>
              </a:rPr>
              <a:t>基本概念</a:t>
            </a:r>
          </a:p>
        </p:txBody>
      </p:sp>
      <p:sp>
        <p:nvSpPr>
          <p:cNvPr id="108547" name="Rectangle 3"/>
          <p:cNvSpPr>
            <a:spLocks noGrp="1" noChangeArrowheads="1"/>
          </p:cNvSpPr>
          <p:nvPr>
            <p:ph type="body" idx="1"/>
          </p:nvPr>
        </p:nvSpPr>
        <p:spPr>
          <a:xfrm>
            <a:off x="1187450" y="1195388"/>
            <a:ext cx="7772400" cy="5402262"/>
          </a:xfrm>
        </p:spPr>
        <p:txBody>
          <a:bodyPr/>
          <a:lstStyle/>
          <a:p>
            <a:pPr marL="533400" indent="-533400">
              <a:lnSpc>
                <a:spcPct val="90000"/>
              </a:lnSpc>
              <a:buClr>
                <a:srgbClr val="000000"/>
              </a:buClr>
              <a:buFont typeface="Wingdings" pitchFamily="2" charset="2"/>
              <a:buChar char="l"/>
            </a:pPr>
            <a:r>
              <a:rPr lang="zh-CN" altLang="en-US">
                <a:solidFill>
                  <a:srgbClr val="FF0000"/>
                </a:solidFill>
              </a:rPr>
              <a:t>编译器</a:t>
            </a:r>
            <a:r>
              <a:rPr lang="en-US" altLang="zh-CN">
                <a:solidFill>
                  <a:srgbClr val="FF0000"/>
                </a:solidFill>
              </a:rPr>
              <a:t>(compiler)</a:t>
            </a:r>
            <a:r>
              <a:rPr lang="zh-CN" altLang="en-US"/>
              <a:t>：执行从高级语言到机器语言的翻译任务的程序。</a:t>
            </a:r>
            <a:endParaRPr lang="zh-CN" altLang="en-US">
              <a:solidFill>
                <a:srgbClr val="FF0000"/>
              </a:solidFill>
            </a:endParaRPr>
          </a:p>
          <a:p>
            <a:pPr marL="533400" indent="-533400">
              <a:lnSpc>
                <a:spcPct val="90000"/>
              </a:lnSpc>
              <a:buClr>
                <a:srgbClr val="000000"/>
              </a:buClr>
              <a:buFont typeface="Wingdings" pitchFamily="2" charset="2"/>
              <a:buChar char="l"/>
            </a:pPr>
            <a:r>
              <a:rPr lang="zh-CN" altLang="en-US">
                <a:solidFill>
                  <a:srgbClr val="FF0000"/>
                </a:solidFill>
              </a:rPr>
              <a:t>源程序</a:t>
            </a:r>
            <a:r>
              <a:rPr lang="zh-CN" altLang="en-US"/>
              <a:t>：用高级语言编写的程序。</a:t>
            </a:r>
          </a:p>
          <a:p>
            <a:pPr marL="533400" indent="-533400">
              <a:lnSpc>
                <a:spcPct val="90000"/>
              </a:lnSpc>
              <a:buClr>
                <a:srgbClr val="000000"/>
              </a:buClr>
              <a:buFont typeface="Wingdings" pitchFamily="2" charset="2"/>
              <a:buChar char="l"/>
            </a:pPr>
            <a:r>
              <a:rPr lang="zh-CN" altLang="en-US">
                <a:solidFill>
                  <a:srgbClr val="FF0000"/>
                </a:solidFill>
              </a:rPr>
              <a:t>目标程序</a:t>
            </a:r>
            <a:r>
              <a:rPr lang="zh-CN" altLang="en-US"/>
              <a:t>：使用编译器对源程序进行</a:t>
            </a:r>
            <a:r>
              <a:rPr lang="zh-CN" altLang="en-US">
                <a:latin typeface="Times New Roman"/>
              </a:rPr>
              <a:t>“</a:t>
            </a:r>
            <a:r>
              <a:rPr lang="zh-CN" altLang="en-US"/>
              <a:t>翻译</a:t>
            </a:r>
            <a:r>
              <a:rPr lang="zh-CN" altLang="en-US">
                <a:latin typeface="Times New Roman"/>
              </a:rPr>
              <a:t>”</a:t>
            </a:r>
            <a:r>
              <a:rPr lang="zh-CN" altLang="en-US"/>
              <a:t>，得到的相应的机器语言程序。</a:t>
            </a:r>
          </a:p>
          <a:p>
            <a:pPr marL="533400" indent="-533400">
              <a:lnSpc>
                <a:spcPct val="90000"/>
              </a:lnSpc>
              <a:buClr>
                <a:srgbClr val="000000"/>
              </a:buClr>
              <a:buFont typeface="Wingdings" pitchFamily="2" charset="2"/>
              <a:buChar char="l"/>
            </a:pPr>
            <a:endParaRPr lang="zh-CN" altLang="en-US"/>
          </a:p>
          <a:p>
            <a:pPr marL="533400" indent="-533400">
              <a:lnSpc>
                <a:spcPct val="90000"/>
              </a:lnSpc>
              <a:buClr>
                <a:srgbClr val="000000"/>
              </a:buClr>
              <a:buFont typeface="Wingdings" pitchFamily="2" charset="2"/>
              <a:buChar char="l"/>
            </a:pPr>
            <a:r>
              <a:rPr lang="zh-CN" altLang="en-US">
                <a:solidFill>
                  <a:srgbClr val="FF0000"/>
                </a:solidFill>
              </a:rPr>
              <a:t>文件</a:t>
            </a:r>
            <a:r>
              <a:rPr lang="zh-CN" altLang="en-US"/>
              <a:t>：存储在计算机辅存里的信息集合的总称。</a:t>
            </a:r>
          </a:p>
          <a:p>
            <a:pPr marL="914400" lvl="1" indent="-457200">
              <a:lnSpc>
                <a:spcPct val="90000"/>
              </a:lnSpc>
              <a:buClr>
                <a:srgbClr val="000000"/>
              </a:buClr>
              <a:buFont typeface="Wingdings" pitchFamily="2" charset="2"/>
              <a:buChar char="l"/>
            </a:pPr>
            <a:r>
              <a:rPr lang="zh-CN" altLang="en-US">
                <a:solidFill>
                  <a:srgbClr val="FF0000"/>
                </a:solidFill>
              </a:rPr>
              <a:t>文件名</a:t>
            </a:r>
            <a:r>
              <a:rPr lang="zh-CN" altLang="en-US"/>
              <a:t>、</a:t>
            </a:r>
            <a:r>
              <a:rPr lang="zh-CN" altLang="en-US">
                <a:solidFill>
                  <a:srgbClr val="FF0000"/>
                </a:solidFill>
              </a:rPr>
              <a:t>主名</a:t>
            </a:r>
            <a:r>
              <a:rPr lang="en-US" altLang="zh-CN"/>
              <a:t>/</a:t>
            </a:r>
            <a:r>
              <a:rPr lang="zh-CN" altLang="en-US">
                <a:solidFill>
                  <a:srgbClr val="FF0000"/>
                </a:solidFill>
              </a:rPr>
              <a:t>根名</a:t>
            </a:r>
            <a:r>
              <a:rPr lang="zh-CN" altLang="en-US"/>
              <a:t>、</a:t>
            </a:r>
            <a:r>
              <a:rPr lang="zh-CN" altLang="en-US">
                <a:solidFill>
                  <a:srgbClr val="FF0000"/>
                </a:solidFill>
              </a:rPr>
              <a:t>扩展名</a:t>
            </a:r>
          </a:p>
          <a:p>
            <a:pPr marL="914400" lvl="1" indent="-457200">
              <a:lnSpc>
                <a:spcPct val="90000"/>
              </a:lnSpc>
              <a:buClr>
                <a:srgbClr val="000000"/>
              </a:buClr>
              <a:buFont typeface="Wingdings" pitchFamily="2" charset="2"/>
              <a:buChar char="l"/>
            </a:pPr>
            <a:r>
              <a:rPr lang="zh-CN" altLang="en-US"/>
              <a:t>在大部分计算机系统上，运行程序之前，需要先输入程序文本并将其保存在一个文件中。</a:t>
            </a:r>
          </a:p>
        </p:txBody>
      </p:sp>
    </p:spTree>
    <p:extLst>
      <p:ext uri="{BB962C8B-B14F-4D97-AF65-F5344CB8AC3E}">
        <p14:creationId xmlns:p14="http://schemas.microsoft.com/office/powerpoint/2010/main" val="335710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32F1533E-D4FC-454B-A048-3D9EB951D7DA}" type="slidenum">
              <a:rPr lang="ko-KR" altLang="en-US"/>
              <a:pPr/>
              <a:t>18</a:t>
            </a:fld>
            <a:endParaRPr lang="en-US" altLang="ko-KR"/>
          </a:p>
        </p:txBody>
      </p:sp>
      <p:sp>
        <p:nvSpPr>
          <p:cNvPr id="64516" name="Rectangle 4"/>
          <p:cNvSpPr>
            <a:spLocks noGrp="1" noChangeArrowheads="1"/>
          </p:cNvSpPr>
          <p:nvPr>
            <p:ph type="ctrTitle"/>
          </p:nvPr>
        </p:nvSpPr>
        <p:spPr>
          <a:xfrm>
            <a:off x="1979712" y="2564904"/>
            <a:ext cx="7010400" cy="1143000"/>
          </a:xfrm>
        </p:spPr>
        <p:txBody>
          <a:bodyPr/>
          <a:lstStyle/>
          <a:p>
            <a:r>
              <a:rPr lang="en-US" altLang="zh-CN" dirty="0" smtClean="0">
                <a:latin typeface="Times New Roman" pitchFamily="18" charset="0"/>
              </a:rPr>
              <a:t>C</a:t>
            </a:r>
            <a:r>
              <a:rPr lang="zh-CN" altLang="en-US" dirty="0" smtClean="0">
                <a:latin typeface="Times New Roman" pitchFamily="18" charset="0"/>
              </a:rPr>
              <a:t>语言的发展</a:t>
            </a:r>
            <a:endParaRPr lang="zh-CN" altLang="en-US" dirty="0">
              <a:latin typeface="Times New Roman" pitchFamily="18" charset="0"/>
            </a:endParaRPr>
          </a:p>
        </p:txBody>
      </p:sp>
      <p:sp>
        <p:nvSpPr>
          <p:cNvPr id="64517" name="Rectangle 5"/>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4269441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A4AA8551-FC51-48E2-B978-0844AB2A0659}" type="slidenum">
              <a:rPr lang="ko-KR" altLang="en-US"/>
              <a:pPr/>
              <a:t>19</a:t>
            </a:fld>
            <a:endParaRPr lang="en-US" altLang="ko-KR"/>
          </a:p>
        </p:txBody>
      </p:sp>
      <p:sp>
        <p:nvSpPr>
          <p:cNvPr id="67586" name="Rectangle 2"/>
          <p:cNvSpPr>
            <a:spLocks noGrp="1" noChangeArrowheads="1"/>
          </p:cNvSpPr>
          <p:nvPr>
            <p:ph type="title"/>
          </p:nvPr>
        </p:nvSpPr>
        <p:spPr/>
        <p:txBody>
          <a:bodyPr/>
          <a:lstStyle/>
          <a:p>
            <a:r>
              <a:rPr lang="en-US" altLang="zh-CN">
                <a:latin typeface="Times New Roman" pitchFamily="18" charset="0"/>
              </a:rPr>
              <a:t>C</a:t>
            </a:r>
            <a:r>
              <a:rPr lang="zh-CN" altLang="en-US">
                <a:latin typeface="Times New Roman" pitchFamily="18" charset="0"/>
              </a:rPr>
              <a:t>语言出现的历史背景</a:t>
            </a:r>
          </a:p>
        </p:txBody>
      </p:sp>
      <p:sp>
        <p:nvSpPr>
          <p:cNvPr id="67587" name="Rectangle 3"/>
          <p:cNvSpPr>
            <a:spLocks noGrp="1" noChangeArrowheads="1"/>
          </p:cNvSpPr>
          <p:nvPr>
            <p:ph type="body" idx="1"/>
          </p:nvPr>
        </p:nvSpPr>
        <p:spPr/>
        <p:txBody>
          <a:bodyPr/>
          <a:lstStyle/>
          <a:p>
            <a:r>
              <a:rPr lang="zh-CN" altLang="en-US"/>
              <a:t>早期的操作系统等系统软件主要是用汇编语言编写的（包括</a:t>
            </a:r>
            <a:r>
              <a:rPr lang="en-US" altLang="zh-CN"/>
              <a:t>UNIX</a:t>
            </a:r>
            <a:r>
              <a:rPr lang="zh-CN" altLang="en-US"/>
              <a:t>在内），程序的可读性和可移植性都比较差</a:t>
            </a:r>
          </a:p>
          <a:p>
            <a:r>
              <a:rPr lang="zh-CN" altLang="en-US"/>
              <a:t>一般的高级语言难以实现汇编语言的某些功能，如：对内存地址的操作、位操作等直接对硬件进行的操作。</a:t>
            </a:r>
          </a:p>
          <a:p>
            <a:r>
              <a:rPr lang="zh-CN" altLang="en-US"/>
              <a:t>需要一种</a:t>
            </a:r>
            <a:r>
              <a:rPr lang="zh-CN" altLang="en-US">
                <a:solidFill>
                  <a:srgbClr val="FF0000"/>
                </a:solidFill>
              </a:rPr>
              <a:t>既具有一般高级语言特性</a:t>
            </a:r>
            <a:r>
              <a:rPr lang="zh-CN" altLang="en-US"/>
              <a:t>，</a:t>
            </a:r>
            <a:r>
              <a:rPr lang="zh-CN" altLang="en-US">
                <a:solidFill>
                  <a:srgbClr val="FF0000"/>
                </a:solidFill>
              </a:rPr>
              <a:t>又具有低级语言特性</a:t>
            </a:r>
            <a:r>
              <a:rPr lang="zh-CN" altLang="en-US"/>
              <a:t>的语言，</a:t>
            </a:r>
            <a:r>
              <a:rPr lang="en-US" altLang="zh-CN"/>
              <a:t>C</a:t>
            </a:r>
            <a:r>
              <a:rPr lang="zh-CN" altLang="en-US"/>
              <a:t>语言正是在这种需求下应运而生的。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页脚占位符 3"/>
          <p:cNvSpPr>
            <a:spLocks noGrp="1"/>
          </p:cNvSpPr>
          <p:nvPr>
            <p:ph type="ftr" sz="quarter" idx="11"/>
          </p:nvPr>
        </p:nvSpPr>
        <p:spPr/>
        <p:txBody>
          <a:bodyPr/>
          <a:lstStyle/>
          <a:p>
            <a:r>
              <a:rPr lang="en-US" altLang="zh-CN" smtClean="0"/>
              <a:t>xlzheng@xmu,2013</a:t>
            </a:r>
            <a:endParaRPr lang="en-US" altLang="zh-CN"/>
          </a:p>
        </p:txBody>
      </p:sp>
      <p:sp>
        <p:nvSpPr>
          <p:cNvPr id="5" name="灯片编号占位符 4"/>
          <p:cNvSpPr>
            <a:spLocks noGrp="1"/>
          </p:cNvSpPr>
          <p:nvPr>
            <p:ph type="sldNum" sz="quarter" idx="12"/>
          </p:nvPr>
        </p:nvSpPr>
        <p:spPr/>
        <p:txBody>
          <a:bodyPr/>
          <a:lstStyle/>
          <a:p>
            <a:fld id="{08E28563-F264-4A9D-BB2D-6BC9F50DF586}" type="slidenum">
              <a:rPr lang="ko-KR" altLang="en-US" smtClean="0"/>
              <a:pPr/>
              <a:t>2</a:t>
            </a:fld>
            <a:endParaRPr lang="en-US" altLang="ko-KR"/>
          </a:p>
        </p:txBody>
      </p:sp>
      <p:sp>
        <p:nvSpPr>
          <p:cNvPr id="6" name="内容占位符 5"/>
          <p:cNvSpPr>
            <a:spLocks noGrp="1"/>
          </p:cNvSpPr>
          <p:nvPr>
            <p:ph idx="1"/>
          </p:nvPr>
        </p:nvSpPr>
        <p:spPr/>
        <p:txBody>
          <a:bodyPr/>
          <a:lstStyle/>
          <a:p>
            <a:pPr>
              <a:spcBef>
                <a:spcPct val="50000"/>
              </a:spcBef>
              <a:buClr>
                <a:srgbClr val="008000"/>
              </a:buClr>
              <a:buFont typeface="Wingdings" panose="05000000000000000000" pitchFamily="2" charset="2"/>
              <a:buChar char="Ø"/>
              <a:defRPr/>
            </a:pPr>
            <a:r>
              <a:rPr lang="zh-CN" altLang="zh-CN" sz="3200" dirty="0" smtClean="0">
                <a:latin typeface="+mj-ea"/>
                <a:ea typeface="+mj-ea"/>
                <a:hlinkClick r:id="rId2" action="ppaction://hlinksldjump"/>
              </a:rPr>
              <a:t>什么</a:t>
            </a:r>
            <a:r>
              <a:rPr lang="zh-CN" altLang="zh-CN" sz="3200" dirty="0">
                <a:latin typeface="+mj-ea"/>
                <a:ea typeface="+mj-ea"/>
                <a:hlinkClick r:id="rId2" action="ppaction://hlinksldjump"/>
              </a:rPr>
              <a:t>是计算机程序</a:t>
            </a:r>
            <a:endParaRPr lang="zh-CN" altLang="en-US" sz="3200" dirty="0">
              <a:effectLst>
                <a:outerShdw blurRad="38100" dist="38100" dir="2700000" algn="tl">
                  <a:srgbClr val="FFFFFF"/>
                </a:outerShdw>
              </a:effectLst>
              <a:latin typeface="+mj-ea"/>
              <a:ea typeface="+mj-ea"/>
            </a:endParaRPr>
          </a:p>
          <a:p>
            <a:pPr>
              <a:spcBef>
                <a:spcPct val="50000"/>
              </a:spcBef>
              <a:buClr>
                <a:srgbClr val="008000"/>
              </a:buClr>
              <a:buFont typeface="Wingdings" panose="05000000000000000000" pitchFamily="2" charset="2"/>
              <a:buChar char="Ø"/>
              <a:defRPr/>
            </a:pPr>
            <a:r>
              <a:rPr lang="zh-CN" altLang="zh-CN" sz="3200" dirty="0" smtClean="0">
                <a:latin typeface="+mj-ea"/>
                <a:ea typeface="+mj-ea"/>
                <a:hlinkClick r:id="rId3" action="ppaction://hlinksldjump"/>
              </a:rPr>
              <a:t>什么</a:t>
            </a:r>
            <a:r>
              <a:rPr lang="zh-CN" altLang="zh-CN" sz="3200" dirty="0">
                <a:latin typeface="+mj-ea"/>
                <a:ea typeface="+mj-ea"/>
                <a:hlinkClick r:id="rId3" action="ppaction://hlinksldjump"/>
              </a:rPr>
              <a:t>是计算机语言</a:t>
            </a:r>
            <a:endParaRPr lang="en-US" altLang="zh-CN" sz="3200" dirty="0">
              <a:latin typeface="+mj-ea"/>
              <a:ea typeface="+mj-ea"/>
            </a:endParaRPr>
          </a:p>
          <a:p>
            <a:pPr>
              <a:spcBef>
                <a:spcPct val="50000"/>
              </a:spcBef>
              <a:buClr>
                <a:srgbClr val="008000"/>
              </a:buClr>
              <a:buFont typeface="Wingdings" panose="05000000000000000000" pitchFamily="2" charset="2"/>
              <a:buChar char="Ø"/>
              <a:defRPr/>
            </a:pPr>
            <a:r>
              <a:rPr lang="en-US" altLang="zh-CN" sz="3200" dirty="0" smtClean="0">
                <a:latin typeface="+mj-ea"/>
                <a:ea typeface="+mj-ea"/>
                <a:hlinkClick r:id="rId4" action="ppaction://hlinksldjump"/>
              </a:rPr>
              <a:t>C</a:t>
            </a:r>
            <a:r>
              <a:rPr lang="zh-CN" altLang="zh-CN" sz="3200" dirty="0">
                <a:latin typeface="+mj-ea"/>
                <a:ea typeface="+mj-ea"/>
                <a:hlinkClick r:id="rId4" action="ppaction://hlinksldjump"/>
              </a:rPr>
              <a:t>语言的发展及其特点</a:t>
            </a:r>
            <a:endParaRPr lang="en-US" altLang="zh-CN" sz="3200" dirty="0">
              <a:latin typeface="+mj-ea"/>
              <a:ea typeface="+mj-ea"/>
            </a:endParaRPr>
          </a:p>
          <a:p>
            <a:pPr>
              <a:spcBef>
                <a:spcPct val="50000"/>
              </a:spcBef>
              <a:buClr>
                <a:srgbClr val="008000"/>
              </a:buClr>
              <a:buFont typeface="Wingdings" panose="05000000000000000000" pitchFamily="2" charset="2"/>
              <a:buChar char="Ø"/>
              <a:defRPr/>
            </a:pPr>
            <a:r>
              <a:rPr lang="zh-CN" altLang="zh-CN" sz="3200" dirty="0" smtClean="0">
                <a:latin typeface="+mj-ea"/>
                <a:ea typeface="+mj-ea"/>
                <a:hlinkClick r:id="rId5" action="ppaction://hlinksldjump"/>
              </a:rPr>
              <a:t>最</a:t>
            </a:r>
            <a:r>
              <a:rPr lang="zh-CN" altLang="zh-CN" sz="3200" dirty="0">
                <a:latin typeface="+mj-ea"/>
                <a:ea typeface="+mj-ea"/>
                <a:hlinkClick r:id="rId5" action="ppaction://hlinksldjump"/>
              </a:rPr>
              <a:t>简单的</a:t>
            </a:r>
            <a:r>
              <a:rPr lang="en-US" altLang="zh-CN" sz="3200" dirty="0">
                <a:latin typeface="+mj-ea"/>
                <a:ea typeface="+mj-ea"/>
                <a:hlinkClick r:id="rId5" action="ppaction://hlinksldjump"/>
              </a:rPr>
              <a:t>C</a:t>
            </a:r>
            <a:r>
              <a:rPr lang="zh-CN" altLang="zh-CN" sz="3200" dirty="0">
                <a:latin typeface="+mj-ea"/>
                <a:ea typeface="+mj-ea"/>
                <a:hlinkClick r:id="rId5" action="ppaction://hlinksldjump"/>
              </a:rPr>
              <a:t>语言程序</a:t>
            </a:r>
            <a:endParaRPr lang="en-US" altLang="zh-CN" sz="3200" dirty="0">
              <a:latin typeface="+mj-ea"/>
              <a:ea typeface="+mj-ea"/>
            </a:endParaRPr>
          </a:p>
          <a:p>
            <a:pPr>
              <a:spcBef>
                <a:spcPct val="50000"/>
              </a:spcBef>
              <a:buClr>
                <a:srgbClr val="008000"/>
              </a:buClr>
              <a:buFont typeface="Wingdings" panose="05000000000000000000" pitchFamily="2" charset="2"/>
              <a:buChar char="Ø"/>
              <a:defRPr/>
            </a:pPr>
            <a:r>
              <a:rPr lang="en-US" altLang="zh-CN" sz="3200" dirty="0" smtClean="0">
                <a:latin typeface="+mj-ea"/>
                <a:ea typeface="+mj-ea"/>
                <a:hlinkClick r:id="rId6" action="ppaction://hlinksldjump"/>
              </a:rPr>
              <a:t>C</a:t>
            </a:r>
            <a:r>
              <a:rPr lang="zh-CN" altLang="zh-CN" sz="3200" dirty="0" smtClean="0">
                <a:latin typeface="+mj-ea"/>
                <a:ea typeface="+mj-ea"/>
                <a:hlinkClick r:id="rId6" action="ppaction://hlinksldjump"/>
              </a:rPr>
              <a:t>程序</a:t>
            </a:r>
            <a:r>
              <a:rPr lang="zh-CN" altLang="en-US" sz="3200" dirty="0" smtClean="0">
                <a:latin typeface="+mj-ea"/>
                <a:ea typeface="+mj-ea"/>
                <a:hlinkClick r:id="rId6" action="ppaction://hlinksldjump"/>
              </a:rPr>
              <a:t>开发流程</a:t>
            </a:r>
            <a:endParaRPr lang="en-US" altLang="zh-CN" sz="3200" dirty="0">
              <a:latin typeface="+mj-ea"/>
              <a:ea typeface="+mj-ea"/>
            </a:endParaRPr>
          </a:p>
          <a:p>
            <a:pPr>
              <a:spcBef>
                <a:spcPct val="50000"/>
              </a:spcBef>
              <a:buClr>
                <a:srgbClr val="008000"/>
              </a:buClr>
              <a:buFont typeface="Wingdings" panose="05000000000000000000" pitchFamily="2" charset="2"/>
              <a:buChar char="Ø"/>
              <a:defRPr/>
            </a:pPr>
            <a:r>
              <a:rPr lang="en-US" altLang="zh-CN" sz="3200" dirty="0" smtClean="0">
                <a:latin typeface="+mj-ea"/>
                <a:ea typeface="+mj-ea"/>
                <a:hlinkClick r:id="rId7" action="ppaction://hlinksldjump"/>
              </a:rPr>
              <a:t>VC 6.0</a:t>
            </a:r>
            <a:r>
              <a:rPr lang="zh-CN" altLang="en-US" sz="3200" dirty="0" smtClean="0">
                <a:latin typeface="+mj-ea"/>
                <a:ea typeface="+mj-ea"/>
                <a:hlinkClick r:id="rId7" action="ppaction://hlinksldjump"/>
              </a:rPr>
              <a:t>开发步骤</a:t>
            </a:r>
            <a:endParaRPr lang="en-US" altLang="zh-CN" sz="3200" dirty="0" smtClean="0">
              <a:latin typeface="+mj-ea"/>
              <a:ea typeface="+mj-ea"/>
              <a:hlinkClick r:id="rId7" action="ppaction://hlinksldjump"/>
            </a:endParaRPr>
          </a:p>
          <a:p>
            <a:pPr>
              <a:spcBef>
                <a:spcPct val="50000"/>
              </a:spcBef>
              <a:buClr>
                <a:srgbClr val="008000"/>
              </a:buClr>
              <a:buFont typeface="Wingdings" panose="05000000000000000000" pitchFamily="2" charset="2"/>
              <a:buChar char="Ø"/>
              <a:defRPr/>
            </a:pPr>
            <a:r>
              <a:rPr lang="en-US" altLang="zh-CN" sz="3200" dirty="0" smtClean="0">
                <a:latin typeface="+mj-ea"/>
                <a:ea typeface="+mj-ea"/>
                <a:hlinkClick r:id="rId7" action="ppaction://hlinksldjump"/>
              </a:rPr>
              <a:t>GCC</a:t>
            </a:r>
            <a:r>
              <a:rPr lang="zh-CN" altLang="en-US" sz="3200" dirty="0" smtClean="0">
                <a:latin typeface="+mj-ea"/>
                <a:ea typeface="+mj-ea"/>
                <a:hlinkClick r:id="rId7" action="ppaction://hlinksldjump"/>
              </a:rPr>
              <a:t>命令行开发步骤</a:t>
            </a:r>
            <a:endParaRPr lang="zh-CN" altLang="en-US" sz="3200" dirty="0">
              <a:latin typeface="+mj-ea"/>
              <a:ea typeface="+mj-ea"/>
            </a:endParaRPr>
          </a:p>
        </p:txBody>
      </p:sp>
    </p:spTree>
    <p:extLst>
      <p:ext uri="{BB962C8B-B14F-4D97-AF65-F5344CB8AC3E}">
        <p14:creationId xmlns:p14="http://schemas.microsoft.com/office/powerpoint/2010/main" val="336707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5A1D1ADA-B1E6-4BEB-BB2F-83CACB4E336A}" type="slidenum">
              <a:rPr lang="ko-KR" altLang="en-US"/>
              <a:pPr/>
              <a:t>20</a:t>
            </a:fld>
            <a:endParaRPr lang="en-US" altLang="ko-KR"/>
          </a:p>
        </p:txBody>
      </p:sp>
      <p:sp>
        <p:nvSpPr>
          <p:cNvPr id="62466" name="Rectangle 2"/>
          <p:cNvSpPr>
            <a:spLocks noGrp="1" noChangeArrowheads="1"/>
          </p:cNvSpPr>
          <p:nvPr>
            <p:ph type="body" idx="1"/>
          </p:nvPr>
        </p:nvSpPr>
        <p:spPr>
          <a:xfrm>
            <a:off x="1187450" y="1052513"/>
            <a:ext cx="7772400" cy="5305425"/>
          </a:xfrm>
        </p:spPr>
        <p:txBody>
          <a:bodyPr/>
          <a:lstStyle/>
          <a:p>
            <a:r>
              <a:rPr lang="en-US" altLang="zh-CN" sz="2400" dirty="0"/>
              <a:t>1960</a:t>
            </a:r>
            <a:r>
              <a:rPr lang="zh-CN" altLang="en-US" sz="2400" dirty="0"/>
              <a:t>年  面向问题的高级语言  </a:t>
            </a:r>
            <a:r>
              <a:rPr lang="en-US" altLang="zh-CN" sz="2400" dirty="0"/>
              <a:t>ALGOL 60</a:t>
            </a:r>
          </a:p>
          <a:p>
            <a:pPr>
              <a:buFontTx/>
              <a:buNone/>
            </a:pPr>
            <a:r>
              <a:rPr lang="en-US" altLang="zh-CN" sz="2000" dirty="0"/>
              <a:t>				</a:t>
            </a:r>
            <a:r>
              <a:rPr lang="zh-CN" altLang="en-US" sz="2000" dirty="0"/>
              <a:t>远离硬件、不宜编写</a:t>
            </a:r>
            <a:r>
              <a:rPr lang="en-US" altLang="zh-CN" sz="2000" dirty="0"/>
              <a:t>OS</a:t>
            </a:r>
            <a:endParaRPr lang="en-US" altLang="zh-CN" sz="2400" dirty="0"/>
          </a:p>
          <a:p>
            <a:r>
              <a:rPr lang="en-US" altLang="zh-CN" sz="2400" dirty="0"/>
              <a:t>1963</a:t>
            </a:r>
            <a:r>
              <a:rPr lang="zh-CN" altLang="en-US" sz="2400" dirty="0"/>
              <a:t>年  英国剑桥大学  </a:t>
            </a:r>
            <a:r>
              <a:rPr lang="en-US" altLang="zh-CN" sz="2400" dirty="0"/>
              <a:t>CPL</a:t>
            </a:r>
            <a:r>
              <a:rPr lang="zh-CN" altLang="en-US" sz="1600" dirty="0"/>
              <a:t>（</a:t>
            </a:r>
            <a:r>
              <a:rPr lang="en-US" altLang="zh-CN" sz="1600" dirty="0"/>
              <a:t>Combined Programming Language</a:t>
            </a:r>
            <a:r>
              <a:rPr lang="zh-CN" altLang="en-US" sz="1600" dirty="0"/>
              <a:t>）</a:t>
            </a:r>
            <a:r>
              <a:rPr lang="zh-CN" altLang="en-US" sz="2400" dirty="0"/>
              <a:t>			</a:t>
            </a:r>
            <a:r>
              <a:rPr lang="zh-CN" altLang="en-US" sz="2000" dirty="0"/>
              <a:t>较接近硬件、规模大、实现难</a:t>
            </a:r>
            <a:r>
              <a:rPr lang="zh-CN" altLang="en-US" sz="2400" dirty="0"/>
              <a:t>	</a:t>
            </a:r>
          </a:p>
          <a:p>
            <a:r>
              <a:rPr lang="en-US" altLang="zh-CN" sz="2400" dirty="0">
                <a:solidFill>
                  <a:srgbClr val="FF0000"/>
                </a:solidFill>
              </a:rPr>
              <a:t>1967</a:t>
            </a:r>
            <a:r>
              <a:rPr lang="zh-CN" altLang="en-US" sz="2400" dirty="0">
                <a:solidFill>
                  <a:srgbClr val="FF0000"/>
                </a:solidFill>
              </a:rPr>
              <a:t>年  英国剑桥大学  </a:t>
            </a:r>
            <a:r>
              <a:rPr lang="en-US" altLang="zh-CN" sz="2400" dirty="0">
                <a:solidFill>
                  <a:srgbClr val="FF0000"/>
                </a:solidFill>
              </a:rPr>
              <a:t>BCPL</a:t>
            </a:r>
            <a:r>
              <a:rPr lang="zh-CN" altLang="en-US" sz="2400" dirty="0">
                <a:solidFill>
                  <a:srgbClr val="FF0000"/>
                </a:solidFill>
              </a:rPr>
              <a:t>（</a:t>
            </a:r>
            <a:r>
              <a:rPr lang="en-US" altLang="zh-CN" sz="2400" dirty="0">
                <a:solidFill>
                  <a:srgbClr val="FF0000"/>
                </a:solidFill>
              </a:rPr>
              <a:t>Basic CPL</a:t>
            </a:r>
            <a:r>
              <a:rPr lang="zh-CN" altLang="en-US" sz="2400" dirty="0">
                <a:solidFill>
                  <a:srgbClr val="FF0000"/>
                </a:solidFill>
              </a:rPr>
              <a:t>）</a:t>
            </a:r>
          </a:p>
          <a:p>
            <a:pPr>
              <a:buFontTx/>
              <a:buNone/>
            </a:pPr>
            <a:r>
              <a:rPr lang="zh-CN" altLang="en-US" sz="2000" dirty="0"/>
              <a:t>				对</a:t>
            </a:r>
            <a:r>
              <a:rPr lang="en-US" altLang="zh-CN" sz="2000" dirty="0"/>
              <a:t>CPL</a:t>
            </a:r>
            <a:r>
              <a:rPr lang="zh-CN" altLang="en-US" sz="2000" dirty="0"/>
              <a:t>的简化</a:t>
            </a:r>
            <a:r>
              <a:rPr lang="zh-CN" altLang="en-US" sz="2400" dirty="0"/>
              <a:t>	</a:t>
            </a:r>
          </a:p>
          <a:p>
            <a:r>
              <a:rPr lang="en-US" altLang="zh-CN" sz="2400" dirty="0">
                <a:solidFill>
                  <a:srgbClr val="FF0000"/>
                </a:solidFill>
              </a:rPr>
              <a:t>1970</a:t>
            </a:r>
            <a:r>
              <a:rPr lang="zh-CN" altLang="en-US" sz="2400" dirty="0">
                <a:solidFill>
                  <a:srgbClr val="FF0000"/>
                </a:solidFill>
              </a:rPr>
              <a:t>年  美国贝尔实验室</a:t>
            </a:r>
            <a:r>
              <a:rPr lang="en-US" altLang="zh-CN" sz="2400" dirty="0">
                <a:solidFill>
                  <a:srgbClr val="FF0000"/>
                </a:solidFill>
              </a:rPr>
              <a:t>Ken Thompson  B</a:t>
            </a:r>
            <a:r>
              <a:rPr lang="zh-CN" altLang="en-US" sz="2400" dirty="0">
                <a:solidFill>
                  <a:srgbClr val="FF0000"/>
                </a:solidFill>
              </a:rPr>
              <a:t>语言</a:t>
            </a:r>
          </a:p>
          <a:p>
            <a:pPr>
              <a:buFontTx/>
              <a:buNone/>
            </a:pPr>
            <a:r>
              <a:rPr lang="zh-CN" altLang="en-US" sz="2000" dirty="0"/>
              <a:t>				对</a:t>
            </a:r>
            <a:r>
              <a:rPr lang="en-US" altLang="zh-CN" sz="2000" dirty="0"/>
              <a:t>BCPL</a:t>
            </a:r>
            <a:r>
              <a:rPr lang="zh-CN" altLang="en-US" sz="2000" dirty="0"/>
              <a:t>进一步简化，简单、接近硬件</a:t>
            </a:r>
          </a:p>
          <a:p>
            <a:pPr lvl="1"/>
            <a:r>
              <a:rPr lang="en-US" altLang="zh-CN" sz="1800" b="1" dirty="0">
                <a:solidFill>
                  <a:srgbClr val="0070C0"/>
                </a:solidFill>
              </a:rPr>
              <a:t>1970</a:t>
            </a:r>
            <a:r>
              <a:rPr lang="zh-CN" altLang="en-US" sz="1800" b="1" dirty="0">
                <a:solidFill>
                  <a:srgbClr val="0070C0"/>
                </a:solidFill>
              </a:rPr>
              <a:t>年，用</a:t>
            </a:r>
            <a:r>
              <a:rPr lang="en-US" altLang="zh-CN" sz="1800" b="1" dirty="0">
                <a:solidFill>
                  <a:srgbClr val="0070C0"/>
                </a:solidFill>
              </a:rPr>
              <a:t>B</a:t>
            </a:r>
            <a:r>
              <a:rPr lang="zh-CN" altLang="en-US" sz="1800" b="1" dirty="0">
                <a:solidFill>
                  <a:srgbClr val="0070C0"/>
                </a:solidFill>
              </a:rPr>
              <a:t>语言编写了第一个</a:t>
            </a:r>
            <a:r>
              <a:rPr lang="en-US" altLang="zh-CN" sz="1800" b="1" dirty="0">
                <a:solidFill>
                  <a:srgbClr val="0070C0"/>
                </a:solidFill>
              </a:rPr>
              <a:t>UNIX</a:t>
            </a:r>
            <a:r>
              <a:rPr lang="zh-CN" altLang="en-US" sz="1800" b="1" dirty="0">
                <a:solidFill>
                  <a:srgbClr val="0070C0"/>
                </a:solidFill>
              </a:rPr>
              <a:t>操作系统（</a:t>
            </a:r>
            <a:r>
              <a:rPr lang="en-US" altLang="zh-CN" sz="1800" b="1" dirty="0">
                <a:solidFill>
                  <a:srgbClr val="0070C0"/>
                </a:solidFill>
              </a:rPr>
              <a:t>PDP-7</a:t>
            </a:r>
            <a:r>
              <a:rPr lang="zh-CN" altLang="en-US" sz="1800" b="1" dirty="0">
                <a:solidFill>
                  <a:srgbClr val="0070C0"/>
                </a:solidFill>
              </a:rPr>
              <a:t>上）</a:t>
            </a:r>
          </a:p>
          <a:p>
            <a:pPr lvl="1"/>
            <a:r>
              <a:rPr lang="en-US" altLang="zh-CN" sz="1800" b="1" dirty="0">
                <a:solidFill>
                  <a:srgbClr val="0070C0"/>
                </a:solidFill>
              </a:rPr>
              <a:t>1971</a:t>
            </a:r>
            <a:r>
              <a:rPr lang="zh-CN" altLang="en-US" sz="1800" b="1" dirty="0">
                <a:solidFill>
                  <a:srgbClr val="0070C0"/>
                </a:solidFill>
              </a:rPr>
              <a:t>年，在</a:t>
            </a:r>
            <a:r>
              <a:rPr lang="en-US" altLang="zh-CN" sz="1800" b="1" dirty="0">
                <a:solidFill>
                  <a:srgbClr val="0070C0"/>
                </a:solidFill>
              </a:rPr>
              <a:t>PDP-11/20</a:t>
            </a:r>
            <a:r>
              <a:rPr lang="zh-CN" altLang="en-US" sz="1800" b="1" dirty="0">
                <a:solidFill>
                  <a:srgbClr val="0070C0"/>
                </a:solidFill>
              </a:rPr>
              <a:t>上实现了</a:t>
            </a:r>
            <a:r>
              <a:rPr lang="en-US" altLang="zh-CN" sz="1800" b="1" dirty="0">
                <a:solidFill>
                  <a:srgbClr val="0070C0"/>
                </a:solidFill>
              </a:rPr>
              <a:t>B</a:t>
            </a:r>
            <a:r>
              <a:rPr lang="zh-CN" altLang="en-US" sz="1800" b="1" dirty="0">
                <a:solidFill>
                  <a:srgbClr val="0070C0"/>
                </a:solidFill>
              </a:rPr>
              <a:t>语言，并编写了</a:t>
            </a:r>
            <a:r>
              <a:rPr lang="en-US" altLang="zh-CN" sz="1800" b="1" dirty="0">
                <a:solidFill>
                  <a:srgbClr val="0070C0"/>
                </a:solidFill>
              </a:rPr>
              <a:t>UNIX</a:t>
            </a:r>
          </a:p>
          <a:p>
            <a:r>
              <a:rPr lang="en-US" altLang="zh-CN" sz="2400" dirty="0">
                <a:solidFill>
                  <a:srgbClr val="FF0000"/>
                </a:solidFill>
              </a:rPr>
              <a:t>1972</a:t>
            </a:r>
            <a:r>
              <a:rPr lang="zh-CN" altLang="en-US" sz="2400" dirty="0">
                <a:solidFill>
                  <a:srgbClr val="FF0000"/>
                </a:solidFill>
              </a:rPr>
              <a:t>～</a:t>
            </a:r>
            <a:r>
              <a:rPr lang="en-US" altLang="zh-CN" sz="2400" dirty="0">
                <a:solidFill>
                  <a:srgbClr val="FF0000"/>
                </a:solidFill>
              </a:rPr>
              <a:t>1973</a:t>
            </a:r>
            <a:r>
              <a:rPr lang="zh-CN" altLang="en-US" sz="2400" dirty="0">
                <a:solidFill>
                  <a:srgbClr val="FF0000"/>
                </a:solidFill>
              </a:rPr>
              <a:t>年  贝尔实验室</a:t>
            </a:r>
            <a:r>
              <a:rPr lang="en-US" altLang="zh-CN" sz="2400" dirty="0">
                <a:solidFill>
                  <a:srgbClr val="FF0000"/>
                </a:solidFill>
              </a:rPr>
              <a:t>D.M. Ritchie  C</a:t>
            </a:r>
            <a:r>
              <a:rPr lang="zh-CN" altLang="en-US" sz="2400" dirty="0">
                <a:solidFill>
                  <a:srgbClr val="FF0000"/>
                </a:solidFill>
              </a:rPr>
              <a:t>语言</a:t>
            </a:r>
          </a:p>
          <a:p>
            <a:pPr>
              <a:buFontTx/>
              <a:buNone/>
            </a:pPr>
            <a:r>
              <a:rPr lang="zh-CN" altLang="en-US" sz="2000" dirty="0"/>
              <a:t>			精练，接近硬件，不会过于简单，有数据类型</a:t>
            </a:r>
          </a:p>
          <a:p>
            <a:pPr lvl="1"/>
            <a:r>
              <a:rPr lang="en-US" altLang="zh-CN" sz="1800" b="1" dirty="0">
                <a:solidFill>
                  <a:srgbClr val="0070C0"/>
                </a:solidFill>
              </a:rPr>
              <a:t>1973</a:t>
            </a:r>
            <a:r>
              <a:rPr lang="zh-CN" altLang="en-US" sz="1800" b="1" dirty="0">
                <a:solidFill>
                  <a:srgbClr val="0070C0"/>
                </a:solidFill>
              </a:rPr>
              <a:t>年，</a:t>
            </a:r>
            <a:r>
              <a:rPr lang="en-US" altLang="zh-CN" sz="1800" b="1" dirty="0">
                <a:solidFill>
                  <a:srgbClr val="0070C0"/>
                </a:solidFill>
              </a:rPr>
              <a:t>Ken Thompson</a:t>
            </a:r>
            <a:r>
              <a:rPr lang="zh-CN" altLang="en-US" sz="1800" b="1" dirty="0">
                <a:solidFill>
                  <a:srgbClr val="0070C0"/>
                </a:solidFill>
              </a:rPr>
              <a:t>和</a:t>
            </a:r>
            <a:r>
              <a:rPr lang="en-US" altLang="zh-CN" sz="1800" b="1" dirty="0">
                <a:solidFill>
                  <a:srgbClr val="0070C0"/>
                </a:solidFill>
              </a:rPr>
              <a:t>D.M. Ritchie</a:t>
            </a:r>
            <a:r>
              <a:rPr lang="zh-CN" altLang="en-US" sz="1800" b="1" dirty="0">
                <a:solidFill>
                  <a:srgbClr val="0070C0"/>
                </a:solidFill>
              </a:rPr>
              <a:t>把</a:t>
            </a:r>
            <a:r>
              <a:rPr lang="en-US" altLang="zh-CN" sz="1800" b="1" dirty="0">
                <a:solidFill>
                  <a:srgbClr val="0070C0"/>
                </a:solidFill>
              </a:rPr>
              <a:t>90%</a:t>
            </a:r>
            <a:r>
              <a:rPr lang="zh-CN" altLang="en-US" sz="1800" b="1" dirty="0">
                <a:solidFill>
                  <a:srgbClr val="0070C0"/>
                </a:solidFill>
              </a:rPr>
              <a:t>的</a:t>
            </a:r>
            <a:r>
              <a:rPr lang="en-US" altLang="zh-CN" sz="1800" b="1" dirty="0">
                <a:solidFill>
                  <a:srgbClr val="0070C0"/>
                </a:solidFill>
              </a:rPr>
              <a:t>UNIX</a:t>
            </a:r>
            <a:r>
              <a:rPr lang="zh-CN" altLang="en-US" sz="1800" b="1" dirty="0">
                <a:solidFill>
                  <a:srgbClr val="0070C0"/>
                </a:solidFill>
              </a:rPr>
              <a:t>用</a:t>
            </a:r>
            <a:r>
              <a:rPr lang="en-US" altLang="zh-CN" sz="1800" b="1" dirty="0">
                <a:solidFill>
                  <a:srgbClr val="0070C0"/>
                </a:solidFill>
              </a:rPr>
              <a:t>C</a:t>
            </a:r>
            <a:r>
              <a:rPr lang="zh-CN" altLang="en-US" sz="1800" b="1" dirty="0">
                <a:solidFill>
                  <a:srgbClr val="0070C0"/>
                </a:solidFill>
              </a:rPr>
              <a:t>改写</a:t>
            </a:r>
            <a:r>
              <a:rPr lang="zh-CN" altLang="en-US" sz="1800" b="1" dirty="0" smtClean="0">
                <a:solidFill>
                  <a:srgbClr val="0070C0"/>
                </a:solidFill>
              </a:rPr>
              <a:t>，</a:t>
            </a:r>
            <a:r>
              <a:rPr lang="en-US" altLang="zh-CN" sz="1800" b="1" dirty="0" smtClean="0">
                <a:solidFill>
                  <a:srgbClr val="0070C0"/>
                </a:solidFill>
              </a:rPr>
              <a:t/>
            </a:r>
            <a:br>
              <a:rPr lang="en-US" altLang="zh-CN" sz="1800" b="1" dirty="0" smtClean="0">
                <a:solidFill>
                  <a:srgbClr val="0070C0"/>
                </a:solidFill>
              </a:rPr>
            </a:br>
            <a:r>
              <a:rPr lang="zh-CN" altLang="en-US" sz="1800" b="1" dirty="0" smtClean="0">
                <a:solidFill>
                  <a:srgbClr val="0070C0"/>
                </a:solidFill>
              </a:rPr>
              <a:t>即</a:t>
            </a:r>
            <a:r>
              <a:rPr lang="en-US" altLang="zh-CN" sz="1800" b="1" dirty="0">
                <a:solidFill>
                  <a:srgbClr val="0070C0"/>
                </a:solidFill>
              </a:rPr>
              <a:t>UNIX</a:t>
            </a:r>
            <a:r>
              <a:rPr lang="zh-CN" altLang="en-US" sz="1800" b="1" dirty="0">
                <a:solidFill>
                  <a:srgbClr val="0070C0"/>
                </a:solidFill>
              </a:rPr>
              <a:t>第</a:t>
            </a:r>
            <a:r>
              <a:rPr lang="en-US" altLang="zh-CN" sz="1800" b="1" dirty="0">
                <a:solidFill>
                  <a:srgbClr val="0070C0"/>
                </a:solidFill>
              </a:rPr>
              <a:t>5</a:t>
            </a:r>
            <a:r>
              <a:rPr lang="zh-CN" altLang="en-US" sz="1800" b="1" dirty="0">
                <a:solidFill>
                  <a:srgbClr val="0070C0"/>
                </a:solidFill>
              </a:rPr>
              <a:t>版</a:t>
            </a:r>
            <a:endParaRPr lang="zh-CN" altLang="en-US" sz="2000" b="1" dirty="0">
              <a:solidFill>
                <a:srgbClr val="0070C0"/>
              </a:solidFill>
            </a:endParaRPr>
          </a:p>
        </p:txBody>
      </p:sp>
      <p:sp>
        <p:nvSpPr>
          <p:cNvPr id="62468" name="Rectangle 4"/>
          <p:cNvSpPr>
            <a:spLocks noGrp="1" noChangeArrowheads="1"/>
          </p:cNvSpPr>
          <p:nvPr>
            <p:ph type="title"/>
          </p:nvPr>
        </p:nvSpPr>
        <p:spPr/>
        <p:txBody>
          <a:bodyPr/>
          <a:lstStyle/>
          <a:p>
            <a:r>
              <a:rPr lang="en-US" altLang="zh-CN">
                <a:latin typeface="Times New Roman" pitchFamily="18" charset="0"/>
              </a:rPr>
              <a:t>C</a:t>
            </a:r>
            <a:r>
              <a:rPr lang="zh-CN" altLang="en-US">
                <a:latin typeface="Times New Roman" pitchFamily="18" charset="0"/>
              </a:rPr>
              <a:t>语言的历史</a:t>
            </a:r>
          </a:p>
        </p:txBody>
      </p:sp>
      <p:sp>
        <p:nvSpPr>
          <p:cNvPr id="62469" name="Text Box 5"/>
          <p:cNvSpPr txBox="1">
            <a:spLocks noChangeArrowheads="1"/>
          </p:cNvSpPr>
          <p:nvPr/>
        </p:nvSpPr>
        <p:spPr bwMode="auto">
          <a:xfrm>
            <a:off x="70708" y="1412776"/>
            <a:ext cx="55399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a:solidFill>
                  <a:srgbClr val="FF0000"/>
                </a:solidFill>
                <a:effectLst>
                  <a:outerShdw blurRad="38100" dist="38100" dir="2700000" algn="tl">
                    <a:srgbClr val="000000">
                      <a:alpha val="43137"/>
                    </a:srgbClr>
                  </a:outerShdw>
                </a:effectLst>
                <a:ea typeface="宋体" pitchFamily="2" charset="-122"/>
              </a:rPr>
              <a:t>早期设计目标：面向系统软件开发</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xlzheng@xmu,2013</a:t>
            </a:r>
            <a:endParaRPr lang="en-US" altLang="zh-CN"/>
          </a:p>
        </p:txBody>
      </p:sp>
      <p:sp>
        <p:nvSpPr>
          <p:cNvPr id="7" name="灯片编号占位符 5"/>
          <p:cNvSpPr>
            <a:spLocks noGrp="1"/>
          </p:cNvSpPr>
          <p:nvPr>
            <p:ph type="sldNum" sz="quarter" idx="12"/>
          </p:nvPr>
        </p:nvSpPr>
        <p:spPr/>
        <p:txBody>
          <a:bodyPr/>
          <a:lstStyle/>
          <a:p>
            <a:fld id="{2A685382-89FD-4151-A18A-CE1C9F071F7C}" type="slidenum">
              <a:rPr lang="ko-KR" altLang="en-US"/>
              <a:pPr/>
              <a:t>21</a:t>
            </a:fld>
            <a:endParaRPr lang="en-US" altLang="ko-KR"/>
          </a:p>
        </p:txBody>
      </p:sp>
      <p:sp>
        <p:nvSpPr>
          <p:cNvPr id="63490" name="Rectangle 2"/>
          <p:cNvSpPr>
            <a:spLocks noGrp="1" noChangeArrowheads="1"/>
          </p:cNvSpPr>
          <p:nvPr>
            <p:ph type="body" idx="1"/>
          </p:nvPr>
        </p:nvSpPr>
        <p:spPr>
          <a:xfrm>
            <a:off x="1187450" y="1052513"/>
            <a:ext cx="7772400" cy="5040312"/>
          </a:xfrm>
        </p:spPr>
        <p:txBody>
          <a:bodyPr/>
          <a:lstStyle/>
          <a:p>
            <a:pPr>
              <a:lnSpc>
                <a:spcPct val="90000"/>
              </a:lnSpc>
            </a:pPr>
            <a:r>
              <a:rPr lang="en-US" altLang="zh-CN" sz="2000" dirty="0"/>
              <a:t>1977</a:t>
            </a:r>
            <a:r>
              <a:rPr lang="zh-CN" altLang="en-US" sz="2000" dirty="0"/>
              <a:t>年</a:t>
            </a:r>
            <a:r>
              <a:rPr lang="en-US" altLang="zh-CN" sz="2000" dirty="0"/>
              <a:t>《</a:t>
            </a:r>
            <a:r>
              <a:rPr lang="zh-CN" altLang="en-US" sz="2000" dirty="0"/>
              <a:t>可移植</a:t>
            </a:r>
            <a:r>
              <a:rPr lang="en-US" altLang="zh-CN" sz="2000" dirty="0"/>
              <a:t>C</a:t>
            </a:r>
            <a:r>
              <a:rPr lang="zh-CN" altLang="en-US" sz="2000" dirty="0"/>
              <a:t>语言编译程序</a:t>
            </a:r>
            <a:r>
              <a:rPr lang="en-US" altLang="zh-CN" sz="2000" dirty="0"/>
              <a:t>》	</a:t>
            </a:r>
            <a:r>
              <a:rPr lang="zh-CN" altLang="en-US" sz="2000" dirty="0">
                <a:solidFill>
                  <a:srgbClr val="FF0000"/>
                </a:solidFill>
              </a:rPr>
              <a:t>可移植</a:t>
            </a:r>
            <a:r>
              <a:rPr lang="zh-CN" altLang="en-US" sz="2000" dirty="0"/>
              <a:t>的</a:t>
            </a:r>
            <a:r>
              <a:rPr lang="en-US" altLang="zh-CN" sz="2000" dirty="0"/>
              <a:t>C</a:t>
            </a:r>
            <a:r>
              <a:rPr lang="zh-CN" altLang="en-US" sz="2000" dirty="0"/>
              <a:t>语言</a:t>
            </a:r>
          </a:p>
          <a:p>
            <a:pPr marL="819150" lvl="1">
              <a:lnSpc>
                <a:spcPct val="90000"/>
              </a:lnSpc>
            </a:pPr>
            <a:r>
              <a:rPr lang="en-US" altLang="zh-CN" sz="1800" dirty="0"/>
              <a:t>UNIX</a:t>
            </a:r>
            <a:r>
              <a:rPr lang="zh-CN" altLang="en-US" sz="1800" dirty="0"/>
              <a:t>迅速在各种机器上实现</a:t>
            </a:r>
          </a:p>
          <a:p>
            <a:pPr>
              <a:lnSpc>
                <a:spcPct val="90000"/>
              </a:lnSpc>
            </a:pPr>
            <a:r>
              <a:rPr lang="en-US" altLang="zh-CN" sz="2000" b="1" dirty="0" smtClean="0">
                <a:solidFill>
                  <a:srgbClr val="FF0000"/>
                </a:solidFill>
              </a:rPr>
              <a:t>1978</a:t>
            </a:r>
            <a:r>
              <a:rPr lang="zh-CN" altLang="en-US" sz="2000" b="1" dirty="0" smtClean="0">
                <a:solidFill>
                  <a:srgbClr val="FF0000"/>
                </a:solidFill>
              </a:rPr>
              <a:t>年</a:t>
            </a:r>
            <a:r>
              <a:rPr lang="en-US" altLang="zh-CN" sz="2000" b="1" dirty="0" err="1" smtClean="0">
                <a:solidFill>
                  <a:srgbClr val="FF0000"/>
                </a:solidFill>
              </a:rPr>
              <a:t>K&amp;R《The</a:t>
            </a:r>
            <a:r>
              <a:rPr lang="en-US" altLang="zh-CN" sz="2000" b="1" dirty="0" smtClean="0">
                <a:solidFill>
                  <a:srgbClr val="FF0000"/>
                </a:solidFill>
              </a:rPr>
              <a:t> C Programming Language》</a:t>
            </a:r>
            <a:r>
              <a:rPr lang="en-US" altLang="zh-CN" sz="2000" b="1" dirty="0" smtClean="0"/>
              <a:t>		</a:t>
            </a:r>
            <a:r>
              <a:rPr lang="en-US" altLang="zh-CN" sz="2000" dirty="0" smtClean="0"/>
              <a:t>					        	</a:t>
            </a:r>
            <a:r>
              <a:rPr lang="zh-CN" altLang="en-US" sz="2000" dirty="0" smtClean="0"/>
              <a:t>传统</a:t>
            </a:r>
            <a:r>
              <a:rPr lang="en-US" altLang="zh-CN" sz="2000" dirty="0" smtClean="0"/>
              <a:t>C</a:t>
            </a:r>
          </a:p>
          <a:p>
            <a:pPr marL="342900" lvl="1" indent="-342900">
              <a:lnSpc>
                <a:spcPct val="90000"/>
              </a:lnSpc>
              <a:buChar char="•"/>
            </a:pPr>
            <a:r>
              <a:rPr lang="en-US" altLang="zh-CN" sz="2000" dirty="0">
                <a:cs typeface="+mn-cs"/>
              </a:rPr>
              <a:t>1988</a:t>
            </a:r>
            <a:r>
              <a:rPr lang="zh-CN" altLang="en-US" sz="2000" dirty="0">
                <a:cs typeface="+mn-cs"/>
              </a:rPr>
              <a:t>年</a:t>
            </a:r>
            <a:r>
              <a:rPr lang="en-US" altLang="zh-CN" sz="2000" dirty="0" err="1">
                <a:cs typeface="+mn-cs"/>
              </a:rPr>
              <a:t>K&amp;R《The</a:t>
            </a:r>
            <a:r>
              <a:rPr lang="en-US" altLang="zh-CN" sz="2000" dirty="0">
                <a:cs typeface="+mn-cs"/>
              </a:rPr>
              <a:t> C Programming </a:t>
            </a:r>
            <a:r>
              <a:rPr lang="en-US" altLang="zh-CN" sz="2000" dirty="0" err="1">
                <a:cs typeface="+mn-cs"/>
              </a:rPr>
              <a:t>Language:Second</a:t>
            </a:r>
            <a:r>
              <a:rPr lang="en-US" altLang="zh-CN" sz="2000" dirty="0">
                <a:cs typeface="+mn-cs"/>
              </a:rPr>
              <a:t> Edition》	</a:t>
            </a:r>
          </a:p>
          <a:p>
            <a:pPr>
              <a:lnSpc>
                <a:spcPct val="90000"/>
              </a:lnSpc>
            </a:pPr>
            <a:r>
              <a:rPr lang="en-US" altLang="zh-CN" sz="2000" b="1" dirty="0" smtClean="0">
                <a:solidFill>
                  <a:srgbClr val="FF0000"/>
                </a:solidFill>
              </a:rPr>
              <a:t>1989</a:t>
            </a:r>
            <a:r>
              <a:rPr lang="zh-CN" altLang="en-US" sz="2000" b="1" dirty="0" smtClean="0">
                <a:solidFill>
                  <a:srgbClr val="FF0000"/>
                </a:solidFill>
              </a:rPr>
              <a:t>年</a:t>
            </a:r>
            <a:r>
              <a:rPr lang="zh-CN" altLang="en-US" sz="2000" b="1" dirty="0">
                <a:solidFill>
                  <a:srgbClr val="FF0000"/>
                </a:solidFill>
              </a:rPr>
              <a:t>美国国家标准化协会（</a:t>
            </a:r>
            <a:r>
              <a:rPr lang="en-US" altLang="zh-CN" sz="2000" b="1" dirty="0">
                <a:solidFill>
                  <a:srgbClr val="FF0000"/>
                </a:solidFill>
              </a:rPr>
              <a:t>ANSI</a:t>
            </a:r>
            <a:r>
              <a:rPr lang="zh-CN" altLang="en-US" sz="2000" b="1" dirty="0">
                <a:solidFill>
                  <a:srgbClr val="FF0000"/>
                </a:solidFill>
              </a:rPr>
              <a:t>）		</a:t>
            </a:r>
            <a:r>
              <a:rPr lang="en-US" altLang="zh-CN" sz="2000" b="1" dirty="0" smtClean="0">
                <a:solidFill>
                  <a:srgbClr val="FF0000"/>
                </a:solidFill>
              </a:rPr>
              <a:t>ANSI C / C89</a:t>
            </a:r>
            <a:endParaRPr lang="en-US" altLang="zh-CN" sz="2000" b="1" dirty="0">
              <a:solidFill>
                <a:srgbClr val="FF0000"/>
              </a:solidFill>
            </a:endParaRPr>
          </a:p>
          <a:p>
            <a:pPr marL="819150" lvl="1">
              <a:lnSpc>
                <a:spcPct val="90000"/>
              </a:lnSpc>
            </a:pPr>
            <a:r>
              <a:rPr lang="zh-CN" altLang="en-US" sz="1800" dirty="0" smtClean="0"/>
              <a:t>提高可移植性、可靠性、可维护性以及在各种机器上的执行效率</a:t>
            </a:r>
          </a:p>
          <a:p>
            <a:pPr>
              <a:lnSpc>
                <a:spcPct val="90000"/>
              </a:lnSpc>
            </a:pPr>
            <a:r>
              <a:rPr lang="en-US" altLang="zh-CN" sz="2000" dirty="0" smtClean="0"/>
              <a:t>1990</a:t>
            </a:r>
            <a:r>
              <a:rPr lang="zh-CN" altLang="en-US" sz="2000" dirty="0"/>
              <a:t>年国际标准化组织</a:t>
            </a:r>
            <a:r>
              <a:rPr lang="en-US" altLang="zh-CN" sz="2000" dirty="0" smtClean="0"/>
              <a:t>ISO</a:t>
            </a:r>
            <a:r>
              <a:rPr lang="zh-CN" altLang="en-US" sz="2000" dirty="0" smtClean="0"/>
              <a:t>接受</a:t>
            </a:r>
            <a:r>
              <a:rPr lang="en-US" altLang="zh-CN" sz="2000" dirty="0" smtClean="0"/>
              <a:t>C89</a:t>
            </a:r>
            <a:r>
              <a:rPr lang="zh-CN" altLang="en-US" sz="2000" dirty="0" smtClean="0"/>
              <a:t>作为国际标准</a:t>
            </a:r>
            <a:r>
              <a:rPr lang="en-US" altLang="zh-CN" sz="2000" dirty="0" smtClean="0"/>
              <a:t>ISO/IEC 9899:1990</a:t>
            </a:r>
          </a:p>
          <a:p>
            <a:pPr>
              <a:lnSpc>
                <a:spcPct val="90000"/>
              </a:lnSpc>
            </a:pPr>
            <a:r>
              <a:rPr lang="en-US" altLang="zh-CN" sz="2000" dirty="0" smtClean="0"/>
              <a:t>1999</a:t>
            </a:r>
            <a:r>
              <a:rPr lang="zh-CN" altLang="en-US" sz="2000" dirty="0" smtClean="0"/>
              <a:t>年</a:t>
            </a:r>
            <a:r>
              <a:rPr lang="en-US" altLang="zh-CN" sz="2000" dirty="0" smtClean="0"/>
              <a:t>ISO</a:t>
            </a:r>
            <a:r>
              <a:rPr lang="zh-CN" altLang="en-US" sz="2000" dirty="0" smtClean="0"/>
              <a:t>修订，命名为</a:t>
            </a:r>
            <a:r>
              <a:rPr lang="en-US" altLang="zh-CN" sz="2000" dirty="0" smtClean="0"/>
              <a:t>ISO/IEC 9899:1999</a:t>
            </a:r>
          </a:p>
          <a:p>
            <a:pPr>
              <a:lnSpc>
                <a:spcPct val="90000"/>
              </a:lnSpc>
            </a:pPr>
            <a:r>
              <a:rPr lang="en-US" altLang="zh-CN" sz="2000" dirty="0" smtClean="0"/>
              <a:t>2001</a:t>
            </a:r>
            <a:r>
              <a:rPr lang="zh-CN" altLang="en-US" sz="2000" dirty="0" smtClean="0"/>
              <a:t>、</a:t>
            </a:r>
            <a:r>
              <a:rPr lang="en-US" altLang="zh-CN" sz="2000" dirty="0" smtClean="0"/>
              <a:t>2004</a:t>
            </a:r>
            <a:r>
              <a:rPr lang="zh-CN" altLang="zh-CN" sz="2000" dirty="0" smtClean="0"/>
              <a:t>年先后进行了两次技术修正</a:t>
            </a:r>
            <a:r>
              <a:rPr lang="zh-CN" altLang="en-US" sz="2000" dirty="0" smtClean="0"/>
              <a:t>（</a:t>
            </a:r>
            <a:r>
              <a:rPr lang="en-US" altLang="zh-CN" sz="2000" dirty="0" smtClean="0"/>
              <a:t>TC1</a:t>
            </a:r>
            <a:r>
              <a:rPr lang="zh-CN" altLang="zh-CN" sz="2000" dirty="0" smtClean="0"/>
              <a:t>和</a:t>
            </a:r>
            <a:r>
              <a:rPr lang="en-US" altLang="zh-CN" sz="2000" dirty="0" smtClean="0"/>
              <a:t>TC2</a:t>
            </a:r>
            <a:r>
              <a:rPr lang="zh-CN" altLang="en-US" sz="2000" dirty="0" smtClean="0"/>
              <a:t>）</a:t>
            </a:r>
            <a:endParaRPr lang="en-US" altLang="zh-CN" sz="2000" dirty="0" smtClean="0"/>
          </a:p>
          <a:p>
            <a:pPr eaLnBrk="1" hangingPunct="1">
              <a:buFont typeface="Wingdings" pitchFamily="2" charset="2"/>
              <a:buNone/>
            </a:pPr>
            <a:r>
              <a:rPr lang="en-US" altLang="zh-CN" sz="2000" dirty="0" smtClean="0"/>
              <a:t>	</a:t>
            </a:r>
            <a:r>
              <a:rPr lang="en-US" altLang="zh-CN" sz="2000" b="1" dirty="0" smtClean="0">
                <a:solidFill>
                  <a:srgbClr val="FF0000"/>
                </a:solidFill>
              </a:rPr>
              <a:t>ISO/IEC 9899:1999(</a:t>
            </a:r>
            <a:r>
              <a:rPr lang="zh-CN" altLang="zh-CN" sz="2000" b="1" dirty="0" smtClean="0">
                <a:solidFill>
                  <a:srgbClr val="FF0000"/>
                </a:solidFill>
              </a:rPr>
              <a:t>及其技术修正</a:t>
            </a:r>
            <a:r>
              <a:rPr lang="zh-CN" altLang="en-US" sz="2000" b="1" dirty="0" smtClean="0">
                <a:solidFill>
                  <a:srgbClr val="FF0000"/>
                </a:solidFill>
              </a:rPr>
              <a:t>)</a:t>
            </a:r>
            <a:r>
              <a:rPr lang="zh-CN" altLang="zh-CN" sz="2000" b="1" dirty="0" smtClean="0">
                <a:solidFill>
                  <a:srgbClr val="FF0000"/>
                </a:solidFill>
              </a:rPr>
              <a:t>被称为 </a:t>
            </a:r>
            <a:r>
              <a:rPr lang="en-US" altLang="zh-CN" sz="2000" b="1" dirty="0" smtClean="0">
                <a:solidFill>
                  <a:srgbClr val="FF0000"/>
                </a:solidFill>
              </a:rPr>
              <a:t>C99</a:t>
            </a:r>
            <a:r>
              <a:rPr lang="zh-CN" altLang="zh-CN" sz="2000" b="1" dirty="0" smtClean="0">
                <a:solidFill>
                  <a:srgbClr val="FF0000"/>
                </a:solidFill>
              </a:rPr>
              <a:t>。</a:t>
            </a:r>
            <a:endParaRPr lang="en-US" altLang="zh-CN" sz="2000" b="1" dirty="0" smtClean="0">
              <a:solidFill>
                <a:srgbClr val="FF0000"/>
              </a:solidFill>
            </a:endParaRPr>
          </a:p>
          <a:p>
            <a:pPr lvl="1"/>
            <a:r>
              <a:rPr lang="en-US" altLang="zh-CN" sz="1800" b="1" dirty="0" smtClean="0"/>
              <a:t>C99</a:t>
            </a:r>
            <a:r>
              <a:rPr lang="zh-CN" altLang="zh-CN" sz="1800" b="1" dirty="0" smtClean="0"/>
              <a:t>是</a:t>
            </a:r>
            <a:r>
              <a:rPr lang="en-US" altLang="zh-CN" sz="1800" b="1" dirty="0" smtClean="0"/>
              <a:t>C89(</a:t>
            </a:r>
            <a:r>
              <a:rPr lang="zh-CN" altLang="zh-CN" sz="1800" b="1" dirty="0" smtClean="0"/>
              <a:t>及</a:t>
            </a:r>
            <a:r>
              <a:rPr lang="en-US" altLang="zh-CN" sz="1800" b="1" dirty="0" smtClean="0"/>
              <a:t>1995</a:t>
            </a:r>
            <a:r>
              <a:rPr lang="zh-CN" altLang="zh-CN" sz="1800" b="1" dirty="0" smtClean="0"/>
              <a:t>基准增补</a:t>
            </a:r>
            <a:r>
              <a:rPr lang="en-US" altLang="zh-CN" sz="1800" b="1" dirty="0" smtClean="0"/>
              <a:t>1)</a:t>
            </a:r>
            <a:r>
              <a:rPr lang="zh-CN" altLang="zh-CN" sz="1800" b="1" dirty="0" smtClean="0"/>
              <a:t>的扩充。</a:t>
            </a:r>
            <a:endParaRPr lang="en-US" altLang="zh-CN" sz="1800" b="1" dirty="0" smtClean="0"/>
          </a:p>
          <a:p>
            <a:pPr>
              <a:lnSpc>
                <a:spcPct val="90000"/>
              </a:lnSpc>
            </a:pPr>
            <a:endParaRPr lang="en-US" altLang="zh-CN" sz="2000" dirty="0" smtClean="0"/>
          </a:p>
          <a:p>
            <a:pPr>
              <a:lnSpc>
                <a:spcPct val="90000"/>
              </a:lnSpc>
              <a:buClr>
                <a:schemeClr val="tx1"/>
              </a:buClr>
              <a:buFontTx/>
              <a:buChar char="*"/>
            </a:pPr>
            <a:r>
              <a:rPr lang="zh-CN" altLang="en-US" sz="2000" b="1" dirty="0" smtClean="0">
                <a:solidFill>
                  <a:schemeClr val="accent6"/>
                </a:solidFill>
              </a:rPr>
              <a:t>本书的叙述以</a:t>
            </a:r>
            <a:r>
              <a:rPr lang="en-US" altLang="zh-CN" sz="2000" b="1" dirty="0" smtClean="0">
                <a:solidFill>
                  <a:schemeClr val="accent6"/>
                </a:solidFill>
              </a:rPr>
              <a:t>C99</a:t>
            </a:r>
            <a:r>
              <a:rPr lang="zh-CN" altLang="en-US" sz="2000" b="1" dirty="0">
                <a:solidFill>
                  <a:schemeClr val="accent6"/>
                </a:solidFill>
              </a:rPr>
              <a:t>标准</a:t>
            </a:r>
            <a:r>
              <a:rPr lang="zh-CN" altLang="en-US" sz="2000" b="1" dirty="0" smtClean="0">
                <a:solidFill>
                  <a:schemeClr val="accent6"/>
                </a:solidFill>
              </a:rPr>
              <a:t>为依据。</a:t>
            </a:r>
            <a:endParaRPr lang="zh-CN" altLang="en-US" sz="2000" b="1" dirty="0">
              <a:solidFill>
                <a:schemeClr val="accent6"/>
              </a:solidFill>
            </a:endParaRPr>
          </a:p>
        </p:txBody>
      </p:sp>
      <p:sp>
        <p:nvSpPr>
          <p:cNvPr id="63494" name="AutoShape 6">
            <a:hlinkClick r:id="rId2" action="ppaction://hlinksldjump" highlightClick="1"/>
          </p:cNvPr>
          <p:cNvSpPr>
            <a:spLocks noChangeArrowheads="1"/>
          </p:cNvSpPr>
          <p:nvPr/>
        </p:nvSpPr>
        <p:spPr bwMode="auto">
          <a:xfrm>
            <a:off x="7772400" y="6096000"/>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
        <p:nvSpPr>
          <p:cNvPr id="63495" name="Rectangle 7"/>
          <p:cNvSpPr>
            <a:spLocks noGrp="1" noChangeArrowheads="1"/>
          </p:cNvSpPr>
          <p:nvPr>
            <p:ph type="title"/>
          </p:nvPr>
        </p:nvSpPr>
        <p:spPr/>
        <p:txBody>
          <a:bodyPr/>
          <a:lstStyle/>
          <a:p>
            <a:r>
              <a:rPr lang="en-US" altLang="zh-CN" dirty="0">
                <a:latin typeface="Times New Roman" pitchFamily="18" charset="0"/>
              </a:rPr>
              <a:t>C</a:t>
            </a:r>
            <a:r>
              <a:rPr lang="zh-CN" altLang="en-US" dirty="0">
                <a:latin typeface="Times New Roman" pitchFamily="18" charset="0"/>
              </a:rPr>
              <a:t>语言的历史</a:t>
            </a:r>
            <a:r>
              <a:rPr lang="zh-CN" altLang="en-US" dirty="0" smtClean="0">
                <a:latin typeface="Times New Roman" pitchFamily="18" charset="0"/>
              </a:rPr>
              <a:t>（</a:t>
            </a:r>
            <a:r>
              <a:rPr lang="en-US" altLang="zh-CN" dirty="0" smtClean="0">
                <a:latin typeface="Times New Roman" pitchFamily="18" charset="0"/>
              </a:rPr>
              <a:t>2</a:t>
            </a:r>
            <a:r>
              <a:rPr lang="zh-CN" altLang="en-US" dirty="0" smtClean="0">
                <a:latin typeface="Times New Roman" pitchFamily="18" charset="0"/>
              </a:rPr>
              <a:t>）</a:t>
            </a:r>
            <a:endParaRPr lang="zh-CN" altLang="en-US" dirty="0">
              <a:latin typeface="Times New Roman" pitchFamily="18" charset="0"/>
            </a:endParaRPr>
          </a:p>
        </p:txBody>
      </p:sp>
      <p:sp>
        <p:nvSpPr>
          <p:cNvPr id="63497" name="Text Box 9"/>
          <p:cNvSpPr txBox="1">
            <a:spLocks noChangeArrowheads="1"/>
          </p:cNvSpPr>
          <p:nvPr/>
        </p:nvSpPr>
        <p:spPr bwMode="auto">
          <a:xfrm>
            <a:off x="103227" y="1773238"/>
            <a:ext cx="55399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zh-CN" altLang="en-US" dirty="0">
                <a:solidFill>
                  <a:srgbClr val="FF0000"/>
                </a:solidFill>
                <a:effectLst>
                  <a:outerShdw blurRad="38100" dist="38100" dir="2700000" algn="tl">
                    <a:srgbClr val="000000">
                      <a:alpha val="43137"/>
                    </a:srgbClr>
                  </a:outerShdw>
                </a:effectLst>
                <a:ea typeface="宋体" pitchFamily="2" charset="-122"/>
              </a:rPr>
              <a:t>设计目标：通用编程语言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itchFamily="18" charset="0"/>
              </a:rPr>
              <a:t>C</a:t>
            </a:r>
            <a:r>
              <a:rPr lang="zh-CN" altLang="en-US" dirty="0" smtClean="0">
                <a:latin typeface="Times New Roman" pitchFamily="18" charset="0"/>
              </a:rPr>
              <a:t>语言的历史（</a:t>
            </a:r>
            <a:r>
              <a:rPr lang="en-US" altLang="zh-CN" dirty="0" smtClean="0">
                <a:latin typeface="Times New Roman" pitchFamily="18" charset="0"/>
              </a:rPr>
              <a:t>3</a:t>
            </a:r>
            <a:r>
              <a:rPr lang="zh-CN" altLang="en-US" dirty="0" smtClean="0">
                <a:latin typeface="Times New Roman" pitchFamily="18" charset="0"/>
              </a:rPr>
              <a:t>）</a:t>
            </a:r>
            <a:endParaRPr lang="zh-CN" altLang="en-US" dirty="0"/>
          </a:p>
        </p:txBody>
      </p:sp>
      <p:sp>
        <p:nvSpPr>
          <p:cNvPr id="3" name="内容占位符 2"/>
          <p:cNvSpPr>
            <a:spLocks noGrp="1"/>
          </p:cNvSpPr>
          <p:nvPr>
            <p:ph idx="1"/>
          </p:nvPr>
        </p:nvSpPr>
        <p:spPr/>
        <p:txBody>
          <a:bodyPr/>
          <a:lstStyle/>
          <a:p>
            <a:r>
              <a:rPr lang="zh-CN" altLang="en-US" sz="2400" dirty="0" smtClean="0"/>
              <a:t>在微机上使用的有</a:t>
            </a:r>
            <a:r>
              <a:rPr lang="en-US" altLang="zh-CN" sz="2400" dirty="0" smtClean="0"/>
              <a:t>Microsoft C</a:t>
            </a:r>
            <a:r>
              <a:rPr lang="zh-CN" altLang="en-US" sz="2400" dirty="0" smtClean="0"/>
              <a:t>、</a:t>
            </a:r>
            <a:r>
              <a:rPr lang="en-US" altLang="zh-CN" sz="2400" dirty="0" smtClean="0"/>
              <a:t>Turbo C</a:t>
            </a:r>
            <a:r>
              <a:rPr lang="zh-CN" altLang="en-US" sz="2400" dirty="0" smtClean="0"/>
              <a:t>、</a:t>
            </a:r>
            <a:r>
              <a:rPr lang="en-US" altLang="zh-CN" sz="2400" dirty="0" smtClean="0"/>
              <a:t>Quick C</a:t>
            </a:r>
            <a:r>
              <a:rPr lang="zh-CN" altLang="en-US" sz="2400" dirty="0" smtClean="0"/>
              <a:t>、</a:t>
            </a:r>
            <a:r>
              <a:rPr lang="en-US" altLang="zh-CN" sz="2400" dirty="0" smtClean="0"/>
              <a:t>Borland C</a:t>
            </a:r>
            <a:r>
              <a:rPr lang="zh-CN" altLang="en-US" sz="2400" dirty="0" smtClean="0"/>
              <a:t>等不同版本（略有差异）。</a:t>
            </a:r>
          </a:p>
          <a:p>
            <a:endParaRPr lang="en-US" altLang="zh-CN" sz="2400" dirty="0" smtClean="0"/>
          </a:p>
          <a:p>
            <a:r>
              <a:rPr lang="zh-CN" altLang="en-US" sz="2400" dirty="0" smtClean="0"/>
              <a:t>本书的叙述以</a:t>
            </a:r>
            <a:r>
              <a:rPr lang="en-US" altLang="zh-CN" sz="2400" dirty="0" smtClean="0"/>
              <a:t>C99</a:t>
            </a:r>
            <a:r>
              <a:rPr lang="zh-CN" altLang="en-US" sz="2400" dirty="0" smtClean="0"/>
              <a:t>标准为依据（对</a:t>
            </a:r>
            <a:r>
              <a:rPr lang="en-US" altLang="zh-CN" sz="2400" dirty="0" smtClean="0"/>
              <a:t>C99</a:t>
            </a:r>
            <a:r>
              <a:rPr lang="zh-CN" altLang="en-US" sz="2400" dirty="0" smtClean="0"/>
              <a:t>新增加的功能作特别的说明）。</a:t>
            </a:r>
          </a:p>
          <a:p>
            <a:pPr lvl="1"/>
            <a:r>
              <a:rPr lang="zh-CN" altLang="en-US" dirty="0" smtClean="0"/>
              <a:t>目前不同软件公司提供的各</a:t>
            </a:r>
            <a:r>
              <a:rPr lang="en-US" altLang="zh-CN" dirty="0" smtClean="0"/>
              <a:t>C</a:t>
            </a:r>
            <a:r>
              <a:rPr lang="zh-CN" altLang="en-US" dirty="0" smtClean="0"/>
              <a:t>语言编译系统多数并未完全实现</a:t>
            </a:r>
            <a:r>
              <a:rPr lang="en-US" altLang="zh-CN" dirty="0" smtClean="0"/>
              <a:t>C99</a:t>
            </a:r>
            <a:r>
              <a:rPr lang="zh-CN" altLang="en-US" dirty="0" smtClean="0"/>
              <a:t>建议的功能</a:t>
            </a:r>
            <a:endParaRPr lang="en-US" altLang="zh-CN" dirty="0" smtClean="0"/>
          </a:p>
          <a:p>
            <a:pPr lvl="1"/>
            <a:endParaRPr lang="zh-CN" altLang="en-US" dirty="0" smtClean="0"/>
          </a:p>
          <a:p>
            <a:r>
              <a:rPr lang="zh-CN" altLang="en-US" sz="2400" dirty="0" smtClean="0"/>
              <a:t>本书中程序基本上都可以在目前所用的编译系统</a:t>
            </a:r>
            <a:r>
              <a:rPr lang="en-US" altLang="zh-CN" sz="2400" dirty="0" smtClean="0"/>
              <a:t>(</a:t>
            </a:r>
            <a:r>
              <a:rPr lang="zh-CN" altLang="en-US" sz="2400" dirty="0" smtClean="0"/>
              <a:t>如</a:t>
            </a:r>
            <a:r>
              <a:rPr lang="en-US" altLang="zh-CN" sz="2400" dirty="0" smtClean="0"/>
              <a:t>VC++ 6.0</a:t>
            </a:r>
            <a:r>
              <a:rPr lang="zh-CN" altLang="en-US" sz="2400" dirty="0" smtClean="0"/>
              <a:t>，</a:t>
            </a:r>
            <a:r>
              <a:rPr lang="en-US" altLang="zh-CN" sz="2400" dirty="0" smtClean="0"/>
              <a:t>Turbo C++ 3.0,GCC)</a:t>
            </a:r>
            <a:r>
              <a:rPr lang="zh-CN" altLang="en-US" sz="2400" dirty="0" smtClean="0"/>
              <a:t>上编译和运行。</a:t>
            </a:r>
          </a:p>
          <a:p>
            <a:endParaRPr lang="zh-CN" altLang="en-US" sz="2400" dirty="0"/>
          </a:p>
        </p:txBody>
      </p:sp>
      <p:sp>
        <p:nvSpPr>
          <p:cNvPr id="4" name="页脚占位符 3"/>
          <p:cNvSpPr>
            <a:spLocks noGrp="1"/>
          </p:cNvSpPr>
          <p:nvPr>
            <p:ph type="ftr" sz="quarter" idx="11"/>
          </p:nvPr>
        </p:nvSpPr>
        <p:spPr/>
        <p:txBody>
          <a:bodyPr/>
          <a:lstStyle/>
          <a:p>
            <a:r>
              <a:rPr lang="en-US" altLang="zh-CN" smtClean="0"/>
              <a:t>xlzheng@xmu,2013</a:t>
            </a:r>
            <a:endParaRPr lang="en-US" altLang="zh-CN" dirty="0"/>
          </a:p>
        </p:txBody>
      </p:sp>
      <p:sp>
        <p:nvSpPr>
          <p:cNvPr id="5" name="灯片编号占位符 4"/>
          <p:cNvSpPr>
            <a:spLocks noGrp="1"/>
          </p:cNvSpPr>
          <p:nvPr>
            <p:ph type="sldNum" sz="quarter" idx="12"/>
          </p:nvPr>
        </p:nvSpPr>
        <p:spPr/>
        <p:txBody>
          <a:bodyPr/>
          <a:lstStyle/>
          <a:p>
            <a:fld id="{08E28563-F264-4A9D-BB2D-6BC9F50DF586}" type="slidenum">
              <a:rPr lang="ko-KR" altLang="en-US" smtClean="0"/>
              <a:pPr/>
              <a:t>22</a:t>
            </a:fld>
            <a:endParaRPr lang="en-US" altLang="ko-KR"/>
          </a:p>
        </p:txBody>
      </p:sp>
    </p:spTree>
    <p:extLst>
      <p:ext uri="{BB962C8B-B14F-4D97-AF65-F5344CB8AC3E}">
        <p14:creationId xmlns:p14="http://schemas.microsoft.com/office/powerpoint/2010/main" val="1589936110"/>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78E35120-1E68-4C59-9ED2-E231CA7A34A7}" type="slidenum">
              <a:rPr lang="ko-KR" altLang="en-US"/>
              <a:pPr/>
              <a:t>23</a:t>
            </a:fld>
            <a:endParaRPr lang="en-US" altLang="ko-KR"/>
          </a:p>
        </p:txBody>
      </p:sp>
      <p:sp>
        <p:nvSpPr>
          <p:cNvPr id="90114" name="Rectangle 2"/>
          <p:cNvSpPr>
            <a:spLocks noGrp="1" noChangeArrowheads="1"/>
          </p:cNvSpPr>
          <p:nvPr>
            <p:ph type="ctrTitle"/>
          </p:nvPr>
        </p:nvSpPr>
        <p:spPr/>
        <p:txBody>
          <a:bodyPr/>
          <a:lstStyle/>
          <a:p>
            <a:r>
              <a:rPr lang="en-US" altLang="zh-CN" dirty="0" smtClean="0">
                <a:latin typeface="Times New Roman" pitchFamily="18" charset="0"/>
              </a:rPr>
              <a:t>C</a:t>
            </a:r>
            <a:r>
              <a:rPr lang="zh-CN" altLang="en-US" dirty="0">
                <a:latin typeface="Times New Roman" pitchFamily="18" charset="0"/>
              </a:rPr>
              <a:t>语言的特点</a:t>
            </a:r>
          </a:p>
        </p:txBody>
      </p:sp>
      <p:sp>
        <p:nvSpPr>
          <p:cNvPr id="90115" name="Rectangle 3"/>
          <p:cNvSpPr>
            <a:spLocks noGrp="1" noChangeArrowheads="1"/>
          </p:cNvSpPr>
          <p:nvPr>
            <p:ph type="subTitle" idx="1"/>
          </p:nvPr>
        </p:nvSpPr>
        <p:spPr/>
        <p:txBody>
          <a:bodyPr/>
          <a:lstStyle/>
          <a:p>
            <a:endParaRPr lang="zh-CN"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70BFFA9F-F72B-4D43-B33C-45BE73BFD8EF}" type="slidenum">
              <a:rPr lang="ko-KR" altLang="en-US"/>
              <a:pPr/>
              <a:t>24</a:t>
            </a:fld>
            <a:endParaRPr lang="en-US" altLang="ko-KR"/>
          </a:p>
        </p:txBody>
      </p:sp>
      <p:sp>
        <p:nvSpPr>
          <p:cNvPr id="91138" name="Rectangle 2"/>
          <p:cNvSpPr>
            <a:spLocks noGrp="1" noChangeArrowheads="1"/>
          </p:cNvSpPr>
          <p:nvPr>
            <p:ph type="title"/>
          </p:nvPr>
        </p:nvSpPr>
        <p:spPr>
          <a:xfrm>
            <a:off x="1187450" y="44450"/>
            <a:ext cx="7772400" cy="1143000"/>
          </a:xfrm>
        </p:spPr>
        <p:txBody>
          <a:bodyPr/>
          <a:lstStyle/>
          <a:p>
            <a:r>
              <a:rPr lang="en-US" altLang="zh-CN" dirty="0">
                <a:latin typeface="Times New Roman" pitchFamily="18" charset="0"/>
              </a:rPr>
              <a:t>C</a:t>
            </a:r>
            <a:r>
              <a:rPr lang="zh-CN" altLang="en-US" dirty="0">
                <a:latin typeface="Times New Roman" pitchFamily="18" charset="0"/>
              </a:rPr>
              <a:t>语言的主要特点  		</a:t>
            </a:r>
            <a:endParaRPr lang="zh-CN" altLang="en-US" dirty="0">
              <a:solidFill>
                <a:schemeClr val="accent1"/>
              </a:solidFill>
              <a:latin typeface="Times New Roman" pitchFamily="18" charset="0"/>
            </a:endParaRPr>
          </a:p>
        </p:txBody>
      </p:sp>
      <p:sp>
        <p:nvSpPr>
          <p:cNvPr id="91139" name="Rectangle 3"/>
          <p:cNvSpPr>
            <a:spLocks noGrp="1" noChangeArrowheads="1"/>
          </p:cNvSpPr>
          <p:nvPr>
            <p:ph type="body" idx="1"/>
          </p:nvPr>
        </p:nvSpPr>
        <p:spPr>
          <a:xfrm>
            <a:off x="1187450" y="1052513"/>
            <a:ext cx="7772400" cy="5135562"/>
          </a:xfrm>
        </p:spPr>
        <p:txBody>
          <a:bodyPr/>
          <a:lstStyle/>
          <a:p>
            <a:pPr>
              <a:buFontTx/>
              <a:buNone/>
            </a:pPr>
            <a:r>
              <a:rPr lang="en-US" altLang="zh-CN" dirty="0"/>
              <a:t>1</a:t>
            </a:r>
            <a:r>
              <a:rPr lang="zh-CN" altLang="en-US" dirty="0"/>
              <a:t>、语言简洁、紧凑，使用方便、灵活。</a:t>
            </a:r>
            <a:endParaRPr lang="zh-CN" altLang="en-US" sz="3600" dirty="0"/>
          </a:p>
          <a:p>
            <a:pPr marL="766763" lvl="1"/>
            <a:r>
              <a:rPr lang="zh-CN" altLang="en-US" sz="3200" dirty="0"/>
              <a:t> </a:t>
            </a:r>
            <a:r>
              <a:rPr lang="en-US" altLang="zh-CN" dirty="0" smtClean="0"/>
              <a:t>37</a:t>
            </a:r>
            <a:r>
              <a:rPr lang="zh-CN" altLang="en-US" dirty="0" smtClean="0"/>
              <a:t>个</a:t>
            </a:r>
            <a:r>
              <a:rPr lang="zh-CN" altLang="en-US" dirty="0"/>
              <a:t>关键字（见</a:t>
            </a:r>
            <a:r>
              <a:rPr lang="en-US" altLang="zh-CN" dirty="0"/>
              <a:t>《</a:t>
            </a:r>
            <a:r>
              <a:rPr lang="zh-CN" altLang="en-US" dirty="0" smtClean="0"/>
              <a:t>附录</a:t>
            </a:r>
            <a:r>
              <a:rPr lang="en-US" altLang="zh-CN" dirty="0" smtClean="0"/>
              <a:t>C》 </a:t>
            </a:r>
            <a:r>
              <a:rPr lang="zh-CN" altLang="en-US" dirty="0"/>
              <a:t>）；</a:t>
            </a:r>
            <a:r>
              <a:rPr lang="en-US" altLang="zh-CN" dirty="0">
                <a:hlinkClick r:id="rId2" action="ppaction://hlinksldjump"/>
              </a:rPr>
              <a:t>&gt;&gt;&gt;</a:t>
            </a:r>
            <a:endParaRPr lang="en-US" altLang="zh-CN" dirty="0"/>
          </a:p>
          <a:p>
            <a:pPr marL="766763" lvl="1"/>
            <a:r>
              <a:rPr lang="en-US" altLang="zh-CN" dirty="0"/>
              <a:t> 9</a:t>
            </a:r>
            <a:r>
              <a:rPr lang="zh-CN" altLang="en-US" dirty="0"/>
              <a:t>种控制语句；</a:t>
            </a:r>
            <a:r>
              <a:rPr lang="en-US" altLang="zh-CN" dirty="0">
                <a:hlinkClick r:id="rId3" action="ppaction://hlinksldjump"/>
              </a:rPr>
              <a:t>&gt;&gt;&gt;</a:t>
            </a:r>
            <a:endParaRPr lang="en-US" altLang="zh-CN" dirty="0"/>
          </a:p>
          <a:p>
            <a:pPr marL="766763" lvl="1"/>
            <a:r>
              <a:rPr lang="en-US" altLang="zh-CN" dirty="0"/>
              <a:t> </a:t>
            </a:r>
            <a:r>
              <a:rPr lang="zh-CN" altLang="en-US" dirty="0"/>
              <a:t>程序书写形式自由，主要用小写字母表示，压缩了一切不必要的成分，源程序较简短。</a:t>
            </a:r>
          </a:p>
          <a:p>
            <a:pPr marL="766763" lvl="1">
              <a:buFontTx/>
              <a:buNone/>
            </a:pPr>
            <a:r>
              <a:rPr lang="zh-CN" altLang="en-US" dirty="0">
                <a:solidFill>
                  <a:srgbClr val="FF0000"/>
                </a:solidFill>
              </a:rPr>
              <a:t>注意，</a:t>
            </a:r>
            <a:r>
              <a:rPr lang="en-US" altLang="zh-CN" dirty="0">
                <a:solidFill>
                  <a:srgbClr val="FF0000"/>
                </a:solidFill>
              </a:rPr>
              <a:t>C</a:t>
            </a:r>
            <a:r>
              <a:rPr lang="zh-CN" altLang="en-US" dirty="0">
                <a:solidFill>
                  <a:srgbClr val="FF0000"/>
                </a:solidFill>
              </a:rPr>
              <a:t>程序是区分大小写的！</a:t>
            </a:r>
            <a:endParaRPr lang="zh-CN" altLang="en-US" dirty="0">
              <a:latin typeface="Garamond" pitchFamily="18" charset="0"/>
            </a:endParaRPr>
          </a:p>
          <a:p>
            <a:pPr>
              <a:buFontTx/>
              <a:buNone/>
            </a:pPr>
            <a:r>
              <a:rPr lang="en-US" altLang="zh-CN" dirty="0"/>
              <a:t>2</a:t>
            </a:r>
            <a:r>
              <a:rPr lang="zh-CN" altLang="en-US" dirty="0"/>
              <a:t>、运算符丰富，共</a:t>
            </a:r>
            <a:r>
              <a:rPr lang="en-US" altLang="zh-CN" dirty="0"/>
              <a:t>34</a:t>
            </a:r>
            <a:r>
              <a:rPr lang="zh-CN" altLang="en-US" dirty="0"/>
              <a:t>种（见</a:t>
            </a:r>
            <a:r>
              <a:rPr lang="en-US" altLang="zh-CN" dirty="0"/>
              <a:t>《</a:t>
            </a:r>
            <a:r>
              <a:rPr lang="zh-CN" altLang="en-US" dirty="0" smtClean="0"/>
              <a:t>附录</a:t>
            </a:r>
            <a:r>
              <a:rPr lang="en-US" altLang="zh-CN" dirty="0" smtClean="0"/>
              <a:t>D》</a:t>
            </a:r>
            <a:r>
              <a:rPr lang="zh-CN" altLang="en-US" dirty="0"/>
              <a:t>）。</a:t>
            </a:r>
            <a:endParaRPr lang="zh-CN" altLang="en-US" dirty="0">
              <a:latin typeface="Garamond" pitchFamily="18" charset="0"/>
            </a:endParaRPr>
          </a:p>
          <a:p>
            <a:pPr>
              <a:buFontTx/>
              <a:buNone/>
            </a:pPr>
            <a:r>
              <a:rPr lang="en-US" altLang="zh-CN" dirty="0"/>
              <a:t>3</a:t>
            </a:r>
            <a:r>
              <a:rPr lang="zh-CN" altLang="en-US" dirty="0"/>
              <a:t>、数据结构丰富，具有现代化语言的各种数据结构。</a:t>
            </a:r>
          </a:p>
          <a:p>
            <a:pPr marL="766763" lvl="1">
              <a:buFontTx/>
              <a:buNone/>
            </a:pPr>
            <a:r>
              <a:rPr lang="zh-CN" altLang="en-US" dirty="0"/>
              <a:t>如：整型、实型、字符型、数组类型、</a:t>
            </a:r>
            <a:r>
              <a:rPr lang="zh-CN" altLang="en-US" dirty="0">
                <a:solidFill>
                  <a:srgbClr val="FF0000"/>
                </a:solidFill>
              </a:rPr>
              <a:t>指针类型</a:t>
            </a:r>
            <a:r>
              <a:rPr lang="zh-CN" altLang="en-US" dirty="0"/>
              <a:t>、结构体类型、共同体类型等等。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B9095DB3-A353-46C3-B65D-890B4010E628}" type="slidenum">
              <a:rPr lang="ko-KR" altLang="en-US"/>
              <a:pPr/>
              <a:t>25</a:t>
            </a:fld>
            <a:endParaRPr lang="en-US" altLang="ko-KR"/>
          </a:p>
        </p:txBody>
      </p:sp>
      <p:sp>
        <p:nvSpPr>
          <p:cNvPr id="94210" name="Rectangle 2"/>
          <p:cNvSpPr>
            <a:spLocks noGrp="1" noChangeArrowheads="1"/>
          </p:cNvSpPr>
          <p:nvPr>
            <p:ph type="title"/>
          </p:nvPr>
        </p:nvSpPr>
        <p:spPr>
          <a:xfrm>
            <a:off x="1274763" y="44450"/>
            <a:ext cx="7772400" cy="1143000"/>
          </a:xfrm>
        </p:spPr>
        <p:txBody>
          <a:bodyPr/>
          <a:lstStyle/>
          <a:p>
            <a:r>
              <a:rPr lang="en-US" altLang="zh-CN" sz="4000" dirty="0">
                <a:latin typeface="Times New Roman" pitchFamily="18" charset="0"/>
              </a:rPr>
              <a:t>C</a:t>
            </a:r>
            <a:r>
              <a:rPr lang="zh-CN" altLang="en-US" sz="4000" dirty="0">
                <a:latin typeface="Times New Roman" pitchFamily="18" charset="0"/>
              </a:rPr>
              <a:t>语言的主要特点（续</a:t>
            </a:r>
            <a:r>
              <a:rPr lang="zh-CN" altLang="en-US" sz="4000" dirty="0" smtClean="0">
                <a:latin typeface="Times New Roman" pitchFamily="18" charset="0"/>
              </a:rPr>
              <a:t>）</a:t>
            </a:r>
            <a:endParaRPr lang="zh-CN" altLang="en-US" sz="4000" dirty="0">
              <a:solidFill>
                <a:schemeClr val="accent1"/>
              </a:solidFill>
              <a:latin typeface="Times New Roman" pitchFamily="18" charset="0"/>
            </a:endParaRPr>
          </a:p>
        </p:txBody>
      </p:sp>
      <p:sp>
        <p:nvSpPr>
          <p:cNvPr id="94211" name="Rectangle 3"/>
          <p:cNvSpPr>
            <a:spLocks noGrp="1" noChangeArrowheads="1"/>
          </p:cNvSpPr>
          <p:nvPr>
            <p:ph type="body" idx="1"/>
          </p:nvPr>
        </p:nvSpPr>
        <p:spPr>
          <a:xfrm>
            <a:off x="1187450" y="908050"/>
            <a:ext cx="7772400" cy="5564188"/>
          </a:xfrm>
        </p:spPr>
        <p:txBody>
          <a:bodyPr/>
          <a:lstStyle/>
          <a:p>
            <a:pPr>
              <a:spcBef>
                <a:spcPct val="10000"/>
              </a:spcBef>
              <a:buFontTx/>
              <a:buNone/>
            </a:pPr>
            <a:r>
              <a:rPr lang="en-US" altLang="zh-CN" dirty="0"/>
              <a:t>4</a:t>
            </a:r>
            <a:r>
              <a:rPr lang="zh-CN" altLang="en-US" dirty="0"/>
              <a:t>、完全模块化和结构化的语言。</a:t>
            </a:r>
          </a:p>
          <a:p>
            <a:pPr marL="819150" lvl="1">
              <a:spcBef>
                <a:spcPct val="10000"/>
              </a:spcBef>
            </a:pPr>
            <a:r>
              <a:rPr lang="zh-CN" altLang="en-US" dirty="0"/>
              <a:t>有结构化的控制语句，用函数作为程序的模块单位</a:t>
            </a:r>
          </a:p>
          <a:p>
            <a:pPr>
              <a:spcBef>
                <a:spcPct val="10000"/>
              </a:spcBef>
              <a:buFontTx/>
              <a:buNone/>
            </a:pPr>
            <a:r>
              <a:rPr lang="en-US" altLang="zh-CN" dirty="0"/>
              <a:t>5</a:t>
            </a:r>
            <a:r>
              <a:rPr lang="zh-CN" altLang="en-US" dirty="0"/>
              <a:t>、语法限制不太严格，程序设计自由度大。</a:t>
            </a:r>
          </a:p>
          <a:p>
            <a:pPr marL="819150" lvl="1">
              <a:spcBef>
                <a:spcPct val="10000"/>
              </a:spcBef>
              <a:buFontTx/>
              <a:buNone/>
            </a:pPr>
            <a:r>
              <a:rPr lang="zh-CN" altLang="en-US" dirty="0">
                <a:solidFill>
                  <a:srgbClr val="FF0000"/>
                </a:solidFill>
              </a:rPr>
              <a:t>不能过分依赖</a:t>
            </a:r>
            <a:r>
              <a:rPr lang="en-US" altLang="zh-CN" dirty="0">
                <a:solidFill>
                  <a:srgbClr val="FF0000"/>
                </a:solidFill>
              </a:rPr>
              <a:t>C</a:t>
            </a:r>
            <a:r>
              <a:rPr lang="zh-CN" altLang="en-US" dirty="0">
                <a:solidFill>
                  <a:srgbClr val="FF0000"/>
                </a:solidFill>
              </a:rPr>
              <a:t>编译程序查错！</a:t>
            </a:r>
            <a:endParaRPr lang="zh-CN" altLang="en-US" dirty="0">
              <a:latin typeface="Garamond" pitchFamily="18" charset="0"/>
            </a:endParaRPr>
          </a:p>
          <a:p>
            <a:pPr>
              <a:spcBef>
                <a:spcPct val="10000"/>
              </a:spcBef>
              <a:buFontTx/>
              <a:buNone/>
            </a:pPr>
            <a:r>
              <a:rPr lang="en-US" altLang="zh-CN" dirty="0"/>
              <a:t>6</a:t>
            </a:r>
            <a:r>
              <a:rPr lang="zh-CN" altLang="en-US" dirty="0"/>
              <a:t>、兼具高级语言和低级语言的功能，既可用于编写系统软件，由可用于编写通用程序。</a:t>
            </a:r>
          </a:p>
          <a:p>
            <a:pPr marL="819150" lvl="1">
              <a:spcBef>
                <a:spcPct val="10000"/>
              </a:spcBef>
            </a:pPr>
            <a:r>
              <a:rPr lang="zh-CN" altLang="en-US" dirty="0"/>
              <a:t>允许直接访问物理地址，能进行位操作，能实现汇编语言的大部分功能，可以直接对硬件进行操作。</a:t>
            </a:r>
          </a:p>
          <a:p>
            <a:pPr>
              <a:spcBef>
                <a:spcPct val="10000"/>
              </a:spcBef>
              <a:buFontTx/>
              <a:buNone/>
            </a:pPr>
            <a:r>
              <a:rPr lang="en-US" altLang="zh-CN" dirty="0"/>
              <a:t>7</a:t>
            </a:r>
            <a:r>
              <a:rPr lang="zh-CN" altLang="en-US" dirty="0" smtClean="0"/>
              <a:t>、可移植性好（与汇编语言相比）。</a:t>
            </a:r>
          </a:p>
          <a:p>
            <a:pPr marL="819150" lvl="1">
              <a:spcBef>
                <a:spcPct val="10000"/>
              </a:spcBef>
            </a:pPr>
            <a:r>
              <a:rPr lang="zh-CN" altLang="en-US" dirty="0" smtClean="0"/>
              <a:t>基本上不做修改就能用于各种型号的计算机和各种系统</a:t>
            </a:r>
          </a:p>
          <a:p>
            <a:pPr>
              <a:spcBef>
                <a:spcPct val="10000"/>
              </a:spcBef>
              <a:buNone/>
            </a:pPr>
            <a:r>
              <a:rPr lang="en-US" altLang="zh-CN" dirty="0" smtClean="0"/>
              <a:t>8</a:t>
            </a:r>
            <a:r>
              <a:rPr lang="zh-CN" altLang="en-US" dirty="0" smtClean="0"/>
              <a:t>、生成</a:t>
            </a:r>
            <a:r>
              <a:rPr lang="zh-CN" altLang="en-US" dirty="0"/>
              <a:t>目标代码质量高，程序执行效率高</a:t>
            </a:r>
            <a:r>
              <a:rPr lang="zh-CN" altLang="en-US" dirty="0" smtClean="0"/>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DBA099E8-A943-4DDE-82E9-0F1D95F11705}" type="slidenum">
              <a:rPr lang="ko-KR" altLang="en-US"/>
              <a:pPr/>
              <a:t>26</a:t>
            </a:fld>
            <a:endParaRPr lang="en-US" altLang="ko-KR"/>
          </a:p>
        </p:txBody>
      </p:sp>
      <p:sp>
        <p:nvSpPr>
          <p:cNvPr id="76804" name="Rectangle 4"/>
          <p:cNvSpPr>
            <a:spLocks noGrp="1" noChangeArrowheads="1"/>
          </p:cNvSpPr>
          <p:nvPr>
            <p:ph type="ctrTitle"/>
          </p:nvPr>
        </p:nvSpPr>
        <p:spPr/>
        <p:txBody>
          <a:bodyPr/>
          <a:lstStyle/>
          <a:p>
            <a:r>
              <a:rPr lang="zh-CN" altLang="en-US" dirty="0" smtClean="0">
                <a:latin typeface="Times New Roman" pitchFamily="18" charset="0"/>
              </a:rPr>
              <a:t>最简单</a:t>
            </a:r>
            <a:r>
              <a:rPr lang="zh-CN" altLang="en-US" dirty="0">
                <a:latin typeface="Times New Roman" pitchFamily="18" charset="0"/>
              </a:rPr>
              <a:t>的</a:t>
            </a:r>
            <a:r>
              <a:rPr lang="en-US" altLang="zh-CN" dirty="0" smtClean="0">
                <a:latin typeface="Times New Roman" pitchFamily="18" charset="0"/>
              </a:rPr>
              <a:t>C</a:t>
            </a:r>
            <a:r>
              <a:rPr lang="zh-CN" altLang="en-US" dirty="0" smtClean="0">
                <a:latin typeface="Times New Roman" pitchFamily="18" charset="0"/>
              </a:rPr>
              <a:t>语言程序</a:t>
            </a:r>
            <a:endParaRPr lang="zh-CN" altLang="en-US" dirty="0">
              <a:latin typeface="Times New Roman" pitchFamily="18" charset="0"/>
            </a:endParaRPr>
          </a:p>
        </p:txBody>
      </p:sp>
      <p:sp>
        <p:nvSpPr>
          <p:cNvPr id="76805" name="Rectangle 5"/>
          <p:cNvSpPr>
            <a:spLocks noGrp="1" noChangeArrowheads="1"/>
          </p:cNvSpPr>
          <p:nvPr>
            <p:ph type="subTitle" idx="1"/>
          </p:nvPr>
        </p:nvSpPr>
        <p:spPr>
          <a:xfrm>
            <a:off x="1371600" y="3886200"/>
            <a:ext cx="6400800" cy="2495550"/>
          </a:xfrm>
        </p:spPr>
        <p:txBody>
          <a:bodyPr/>
          <a:lstStyle/>
          <a:p>
            <a:r>
              <a:rPr lang="zh-CN" altLang="en-US" dirty="0"/>
              <a:t>例</a:t>
            </a:r>
            <a:r>
              <a:rPr lang="en-US" altLang="zh-CN" dirty="0"/>
              <a:t>1 </a:t>
            </a:r>
            <a:r>
              <a:rPr lang="en-US" altLang="zh-CN" dirty="0">
                <a:latin typeface="Times New Roman"/>
                <a:hlinkClick r:id="rId2" action="ppaction://hlinksldjump"/>
              </a:rPr>
              <a:t>“</a:t>
            </a:r>
            <a:r>
              <a:rPr lang="en-US" altLang="zh-CN" dirty="0">
                <a:hlinkClick r:id="rId2" action="ppaction://hlinksldjump"/>
              </a:rPr>
              <a:t>Hello world</a:t>
            </a:r>
            <a:r>
              <a:rPr lang="en-US" altLang="zh-CN" dirty="0">
                <a:latin typeface="Times New Roman"/>
                <a:hlinkClick r:id="rId2" action="ppaction://hlinksldjump"/>
              </a:rPr>
              <a:t>”</a:t>
            </a:r>
            <a:r>
              <a:rPr lang="zh-CN" altLang="en-US" dirty="0">
                <a:hlinkClick r:id="rId2" action="ppaction://hlinksldjump"/>
              </a:rPr>
              <a:t>程序</a:t>
            </a:r>
            <a:endParaRPr lang="zh-CN" altLang="en-US" dirty="0"/>
          </a:p>
          <a:p>
            <a:r>
              <a:rPr lang="zh-CN" altLang="en-US" dirty="0"/>
              <a:t>例</a:t>
            </a:r>
            <a:r>
              <a:rPr lang="en-US" altLang="zh-CN" dirty="0"/>
              <a:t>2 </a:t>
            </a:r>
            <a:r>
              <a:rPr lang="zh-CN" altLang="en-US" dirty="0">
                <a:hlinkClick r:id="rId3" action="ppaction://hlinksldjump"/>
              </a:rPr>
              <a:t>求两数之加的程序</a:t>
            </a:r>
            <a:endParaRPr lang="zh-CN" altLang="en-US" dirty="0"/>
          </a:p>
          <a:p>
            <a:r>
              <a:rPr lang="zh-CN" altLang="en-US" dirty="0"/>
              <a:t>例 </a:t>
            </a:r>
            <a:r>
              <a:rPr lang="en-US" altLang="zh-CN" dirty="0"/>
              <a:t>3  </a:t>
            </a:r>
            <a:r>
              <a:rPr lang="zh-CN" altLang="en-US" dirty="0">
                <a:hlinkClick r:id="rId4" action="ppaction://hlinksldjump"/>
              </a:rPr>
              <a:t>求两个数中较大者的程序</a:t>
            </a:r>
            <a:endParaRPr lang="zh-CN" altLang="en-US" dirty="0"/>
          </a:p>
          <a:p>
            <a:r>
              <a:rPr lang="zh-CN" altLang="en-US" dirty="0"/>
              <a:t>小结 </a:t>
            </a:r>
            <a:r>
              <a:rPr lang="en-US" altLang="zh-CN" dirty="0">
                <a:hlinkClick r:id="rId5" action="ppaction://hlinksldjump"/>
              </a:rPr>
              <a:t>C</a:t>
            </a:r>
            <a:r>
              <a:rPr lang="zh-CN" altLang="en-US" dirty="0">
                <a:hlinkClick r:id="rId5" action="ppaction://hlinksldjump"/>
              </a:rPr>
              <a:t>程序</a:t>
            </a:r>
            <a:r>
              <a:rPr lang="zh-CN" altLang="en-US" dirty="0" smtClean="0">
                <a:hlinkClick r:id="rId5" action="ppaction://hlinksldjump"/>
              </a:rPr>
              <a:t>的结构特点</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B75F96EC-CA1D-4B91-871B-0CCE7EBEA5D1}" type="slidenum">
              <a:rPr lang="ko-KR" altLang="en-US"/>
              <a:pPr/>
              <a:t>27</a:t>
            </a:fld>
            <a:endParaRPr lang="en-US" altLang="ko-KR"/>
          </a:p>
        </p:txBody>
      </p:sp>
      <p:sp>
        <p:nvSpPr>
          <p:cNvPr id="180226" name="Rectangle 2"/>
          <p:cNvSpPr>
            <a:spLocks noGrp="1" noChangeArrowheads="1"/>
          </p:cNvSpPr>
          <p:nvPr>
            <p:ph type="title"/>
          </p:nvPr>
        </p:nvSpPr>
        <p:spPr/>
        <p:txBody>
          <a:bodyPr/>
          <a:lstStyle/>
          <a:p>
            <a:r>
              <a:rPr lang="zh-CN" altLang="en-US" dirty="0"/>
              <a:t>最简单的</a:t>
            </a:r>
            <a:r>
              <a:rPr lang="en-US" altLang="zh-CN" dirty="0"/>
              <a:t>C</a:t>
            </a:r>
            <a:r>
              <a:rPr lang="zh-CN" altLang="en-US" dirty="0"/>
              <a:t>语言程序举例</a:t>
            </a:r>
          </a:p>
        </p:txBody>
      </p:sp>
      <p:sp>
        <p:nvSpPr>
          <p:cNvPr id="180227" name="Rectangle 3"/>
          <p:cNvSpPr>
            <a:spLocks noGrp="1" noChangeArrowheads="1"/>
          </p:cNvSpPr>
          <p:nvPr>
            <p:ph type="body" idx="1"/>
          </p:nvPr>
        </p:nvSpPr>
        <p:spPr>
          <a:xfrm>
            <a:off x="1488604" y="1196752"/>
            <a:ext cx="7331868" cy="5472608"/>
          </a:xfrm>
        </p:spPr>
        <p:txBody>
          <a:bodyPr/>
          <a:lstStyle/>
          <a:p>
            <a:pPr eaLnBrk="1" hangingPunct="1">
              <a:buFont typeface="Wingdings" pitchFamily="2" charset="2"/>
              <a:buNone/>
            </a:pPr>
            <a:r>
              <a:rPr lang="zh-CN" altLang="zh-CN" b="1" dirty="0"/>
              <a:t>例</a:t>
            </a:r>
            <a:r>
              <a:rPr lang="en-US" altLang="zh-CN" b="1" dirty="0"/>
              <a:t>1.1 </a:t>
            </a:r>
            <a:r>
              <a:rPr lang="zh-CN" altLang="zh-CN" b="1" dirty="0"/>
              <a:t>要求在屏幕上输出以下一行信息。</a:t>
            </a:r>
            <a:r>
              <a:rPr lang="en-US" altLang="zh-CN" b="1" dirty="0"/>
              <a:t>  </a:t>
            </a:r>
            <a:endParaRPr lang="zh-CN" altLang="zh-CN" b="1" dirty="0"/>
          </a:p>
          <a:p>
            <a:pPr eaLnBrk="1" hangingPunct="1">
              <a:buFont typeface="Wingdings" pitchFamily="2" charset="2"/>
              <a:buNone/>
            </a:pPr>
            <a:r>
              <a:rPr lang="en-US" altLang="zh-CN" b="1" dirty="0"/>
              <a:t>        This is a C program.</a:t>
            </a:r>
            <a:endParaRPr lang="zh-CN" altLang="zh-CN" b="1" dirty="0"/>
          </a:p>
          <a:p>
            <a:pPr>
              <a:lnSpc>
                <a:spcPct val="120000"/>
              </a:lnSpc>
              <a:buFont typeface="Wingdings" pitchFamily="2" charset="2"/>
              <a:buChar char="Ø"/>
              <a:defRPr/>
            </a:pPr>
            <a:r>
              <a:rPr lang="zh-CN" altLang="zh-CN" b="1" dirty="0">
                <a:solidFill>
                  <a:srgbClr val="7030A0"/>
                </a:solidFill>
              </a:rPr>
              <a:t>解题思路</a:t>
            </a:r>
            <a:r>
              <a:rPr lang="zh-CN" altLang="zh-CN" b="1" dirty="0" smtClean="0">
                <a:solidFill>
                  <a:srgbClr val="7030A0"/>
                </a:solidFill>
              </a:rPr>
              <a:t>：在</a:t>
            </a:r>
            <a:r>
              <a:rPr lang="zh-CN" altLang="zh-CN" b="1" dirty="0">
                <a:solidFill>
                  <a:srgbClr val="7030A0"/>
                </a:solidFill>
              </a:rPr>
              <a:t>主函数中用</a:t>
            </a:r>
            <a:r>
              <a:rPr lang="en-US" altLang="zh-CN" b="1" dirty="0" err="1">
                <a:solidFill>
                  <a:srgbClr val="7030A0"/>
                </a:solidFill>
              </a:rPr>
              <a:t>printf</a:t>
            </a:r>
            <a:r>
              <a:rPr lang="zh-CN" altLang="zh-CN" b="1" dirty="0">
                <a:solidFill>
                  <a:srgbClr val="7030A0"/>
                </a:solidFill>
              </a:rPr>
              <a:t>函数原样输出以上文字。</a:t>
            </a:r>
          </a:p>
          <a:p>
            <a:pPr eaLnBrk="1" hangingPunct="1">
              <a:buFont typeface="Wingdings" pitchFamily="2" charset="2"/>
              <a:buNone/>
            </a:pPr>
            <a:r>
              <a:rPr lang="en-US" altLang="zh-CN" b="1" dirty="0"/>
              <a:t>#include &lt;</a:t>
            </a:r>
            <a:r>
              <a:rPr lang="en-US" altLang="zh-CN" b="1" dirty="0" err="1"/>
              <a:t>stdio.h</a:t>
            </a:r>
            <a:r>
              <a:rPr lang="en-US" altLang="zh-CN" b="1" dirty="0"/>
              <a:t>&gt;</a:t>
            </a:r>
            <a:endParaRPr lang="zh-CN" altLang="zh-CN" b="1" dirty="0"/>
          </a:p>
          <a:p>
            <a:pPr eaLnBrk="1" hangingPunct="1">
              <a:buFont typeface="Wingdings" pitchFamily="2" charset="2"/>
              <a:buNone/>
            </a:pPr>
            <a:r>
              <a:rPr lang="en-US" altLang="zh-CN" b="1" dirty="0" err="1"/>
              <a:t>int</a:t>
            </a:r>
            <a:r>
              <a:rPr lang="en-US" altLang="zh-CN" b="1" dirty="0"/>
              <a:t> main( )</a:t>
            </a:r>
            <a:endParaRPr lang="zh-CN" altLang="zh-CN" b="1" dirty="0"/>
          </a:p>
          <a:p>
            <a:pPr eaLnBrk="1" hangingPunct="1">
              <a:buFont typeface="Wingdings" pitchFamily="2" charset="2"/>
              <a:buNone/>
            </a:pPr>
            <a:r>
              <a:rPr lang="en-US" altLang="zh-CN" b="1" dirty="0"/>
              <a:t>{                                         </a:t>
            </a:r>
            <a:r>
              <a:rPr lang="zh-CN" altLang="zh-CN" b="1" dirty="0"/>
              <a:t> </a:t>
            </a:r>
          </a:p>
          <a:p>
            <a:pPr eaLnBrk="1" hangingPunct="1">
              <a:buFont typeface="Wingdings" pitchFamily="2" charset="2"/>
              <a:buNone/>
            </a:pPr>
            <a:r>
              <a:rPr lang="en-US" altLang="zh-CN" b="1" dirty="0"/>
              <a:t>   </a:t>
            </a:r>
            <a:r>
              <a:rPr lang="en-US" altLang="zh-CN" b="1" dirty="0" err="1"/>
              <a:t>printf</a:t>
            </a:r>
            <a:r>
              <a:rPr lang="en-US" altLang="zh-CN" b="1" dirty="0"/>
              <a:t> (”This is a C program.\n”);</a:t>
            </a:r>
            <a:endParaRPr lang="zh-CN" altLang="zh-CN" b="1" dirty="0"/>
          </a:p>
          <a:p>
            <a:pPr eaLnBrk="1" hangingPunct="1">
              <a:buFont typeface="Wingdings" pitchFamily="2" charset="2"/>
              <a:buNone/>
            </a:pPr>
            <a:r>
              <a:rPr lang="en-US" altLang="zh-CN" b="1" dirty="0"/>
              <a:t>   return 0;                                  </a:t>
            </a:r>
            <a:endParaRPr lang="zh-CN" altLang="zh-CN" b="1" dirty="0"/>
          </a:p>
          <a:p>
            <a:pPr eaLnBrk="1" hangingPunct="1">
              <a:buFont typeface="Wingdings" pitchFamily="2" charset="2"/>
              <a:buNone/>
            </a:pPr>
            <a:r>
              <a:rPr lang="en-US" altLang="zh-CN" b="1" dirty="0"/>
              <a:t>} </a:t>
            </a:r>
            <a:endParaRPr lang="zh-CN" altLang="zh-CN" b="1" dirty="0"/>
          </a:p>
        </p:txBody>
      </p:sp>
      <p:sp>
        <p:nvSpPr>
          <p:cNvPr id="180228" name="Text Box 4"/>
          <p:cNvSpPr txBox="1">
            <a:spLocks noChangeArrowheads="1"/>
          </p:cNvSpPr>
          <p:nvPr/>
        </p:nvSpPr>
        <p:spPr bwMode="auto">
          <a:xfrm>
            <a:off x="6660232" y="5661248"/>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楷体_GB2312" pitchFamily="49" charset="-122"/>
                <a:ea typeface="楷体_GB2312" pitchFamily="49" charset="-122"/>
              </a:rPr>
              <a:t>运行演示 </a:t>
            </a:r>
            <a:r>
              <a:rPr lang="en-US" altLang="zh-CN" b="1">
                <a:solidFill>
                  <a:srgbClr val="FF0000"/>
                </a:solidFill>
                <a:latin typeface="楷体_GB2312" pitchFamily="49" charset="-122"/>
                <a:ea typeface="楷体_GB2312" pitchFamily="49" charset="-122"/>
              </a:rPr>
              <a:t>&gt;&gt;&gt;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r>
              <a:rPr lang="en-US" altLang="zh-CN" smtClean="0"/>
              <a:t>xlzheng@xmu,2013</a:t>
            </a:r>
            <a:endParaRPr lang="en-US" altLang="zh-CN"/>
          </a:p>
        </p:txBody>
      </p:sp>
      <p:sp>
        <p:nvSpPr>
          <p:cNvPr id="16" name="灯片编号占位符 5"/>
          <p:cNvSpPr>
            <a:spLocks noGrp="1"/>
          </p:cNvSpPr>
          <p:nvPr>
            <p:ph type="sldNum" sz="quarter" idx="12"/>
          </p:nvPr>
        </p:nvSpPr>
        <p:spPr/>
        <p:txBody>
          <a:bodyPr/>
          <a:lstStyle/>
          <a:p>
            <a:fld id="{29C815C5-64A7-49A5-9CC2-47837F066FE0}" type="slidenum">
              <a:rPr lang="ko-KR" altLang="en-US"/>
              <a:pPr/>
              <a:t>28</a:t>
            </a:fld>
            <a:endParaRPr lang="en-US" altLang="ko-KR"/>
          </a:p>
        </p:txBody>
      </p:sp>
      <p:sp>
        <p:nvSpPr>
          <p:cNvPr id="100354" name="Rectangle 2"/>
          <p:cNvSpPr>
            <a:spLocks noGrp="1" noChangeArrowheads="1"/>
          </p:cNvSpPr>
          <p:nvPr>
            <p:ph type="title"/>
          </p:nvPr>
        </p:nvSpPr>
        <p:spPr/>
        <p:txBody>
          <a:bodyPr/>
          <a:lstStyle/>
          <a:p>
            <a:r>
              <a:rPr lang="zh-CN" altLang="en-US"/>
              <a:t>主程序（程序主体）</a:t>
            </a:r>
          </a:p>
        </p:txBody>
      </p:sp>
      <p:sp>
        <p:nvSpPr>
          <p:cNvPr id="100355" name="Rectangle 3"/>
          <p:cNvSpPr>
            <a:spLocks noGrp="1" noChangeArrowheads="1"/>
          </p:cNvSpPr>
          <p:nvPr>
            <p:ph type="body" idx="1"/>
          </p:nvPr>
        </p:nvSpPr>
        <p:spPr>
          <a:xfrm>
            <a:off x="1187450" y="1052513"/>
            <a:ext cx="7772400" cy="5475287"/>
          </a:xfrm>
        </p:spPr>
        <p:txBody>
          <a:bodyPr/>
          <a:lstStyle/>
          <a:p>
            <a:pPr eaLnBrk="0" hangingPunct="0">
              <a:spcBef>
                <a:spcPct val="0"/>
              </a:spcBef>
              <a:buFontTx/>
              <a:buNone/>
            </a:pPr>
            <a:r>
              <a:rPr lang="en-US" altLang="zh-CN" sz="2400" dirty="0" err="1">
                <a:ea typeface="宋体" pitchFamily="2" charset="-122"/>
              </a:rPr>
              <a:t>int</a:t>
            </a:r>
            <a:r>
              <a:rPr lang="en-US" altLang="zh-CN" sz="2400" dirty="0">
                <a:ea typeface="宋体" pitchFamily="2" charset="-122"/>
              </a:rPr>
              <a:t> main( )</a:t>
            </a:r>
          </a:p>
          <a:p>
            <a:pPr eaLnBrk="0" hangingPunct="0">
              <a:spcBef>
                <a:spcPct val="0"/>
              </a:spcBef>
              <a:buFontTx/>
              <a:buNone/>
            </a:pPr>
            <a:r>
              <a:rPr lang="en-US" altLang="zh-CN" sz="2400" dirty="0">
                <a:ea typeface="宋体" pitchFamily="2" charset="-122"/>
              </a:rPr>
              <a:t>{                                          </a:t>
            </a:r>
          </a:p>
          <a:p>
            <a:pPr eaLnBrk="0" hangingPunct="0">
              <a:spcBef>
                <a:spcPct val="0"/>
              </a:spcBef>
              <a:buFontTx/>
              <a:buNone/>
            </a:pPr>
            <a:r>
              <a:rPr lang="en-US" altLang="zh-CN" sz="2400" dirty="0">
                <a:ea typeface="宋体" pitchFamily="2" charset="-122"/>
              </a:rPr>
              <a:t>   </a:t>
            </a:r>
            <a:r>
              <a:rPr lang="en-US" altLang="zh-CN" sz="2400" dirty="0" err="1">
                <a:ea typeface="宋体" pitchFamily="2" charset="-122"/>
              </a:rPr>
              <a:t>printf</a:t>
            </a:r>
            <a:r>
              <a:rPr lang="en-US" altLang="zh-CN" sz="2400" dirty="0">
                <a:ea typeface="宋体" pitchFamily="2" charset="-122"/>
              </a:rPr>
              <a:t> (”This is a C program.\n”);</a:t>
            </a:r>
          </a:p>
          <a:p>
            <a:pPr eaLnBrk="0" hangingPunct="0">
              <a:spcBef>
                <a:spcPct val="0"/>
              </a:spcBef>
              <a:buFontTx/>
              <a:buNone/>
            </a:pPr>
            <a:r>
              <a:rPr lang="en-US" altLang="zh-CN" sz="2400" dirty="0">
                <a:ea typeface="宋体" pitchFamily="2" charset="-122"/>
              </a:rPr>
              <a:t>   return 0;                                  </a:t>
            </a:r>
          </a:p>
          <a:p>
            <a:pPr eaLnBrk="0" hangingPunct="0">
              <a:spcBef>
                <a:spcPct val="0"/>
              </a:spcBef>
              <a:buFontTx/>
              <a:buNone/>
            </a:pPr>
            <a:r>
              <a:rPr lang="en-US" altLang="zh-CN" sz="2400" dirty="0" smtClean="0">
                <a:ea typeface="宋体" pitchFamily="2" charset="-122"/>
              </a:rPr>
              <a:t>}</a:t>
            </a:r>
          </a:p>
          <a:p>
            <a:pPr eaLnBrk="0" hangingPunct="0">
              <a:spcBef>
                <a:spcPct val="0"/>
              </a:spcBef>
              <a:buFontTx/>
              <a:buNone/>
            </a:pPr>
            <a:r>
              <a:rPr lang="zh-CN" altLang="en-US" dirty="0" smtClean="0">
                <a:solidFill>
                  <a:srgbClr val="FF0000"/>
                </a:solidFill>
                <a:effectLst>
                  <a:outerShdw blurRad="38100" dist="38100" dir="2700000" algn="tl">
                    <a:srgbClr val="C0C0C0"/>
                  </a:outerShdw>
                </a:effectLst>
              </a:rPr>
              <a:t>函数</a:t>
            </a:r>
            <a:r>
              <a:rPr lang="en-US" altLang="zh-CN" dirty="0">
                <a:solidFill>
                  <a:srgbClr val="FF0000"/>
                </a:solidFill>
                <a:effectLst>
                  <a:outerShdw blurRad="38100" dist="38100" dir="2700000" algn="tl">
                    <a:srgbClr val="C0C0C0"/>
                  </a:outerShdw>
                </a:effectLst>
              </a:rPr>
              <a:t>(function)</a:t>
            </a:r>
            <a:r>
              <a:rPr lang="zh-CN" altLang="en-US" dirty="0"/>
              <a:t>：一系列独立的程序步骤，将这些程序步骤集合在一起，并赋予一个名字，就形成了一个函数。</a:t>
            </a:r>
          </a:p>
          <a:p>
            <a:pPr lvl="1"/>
            <a:r>
              <a:rPr lang="zh-CN" altLang="en-US" dirty="0">
                <a:solidFill>
                  <a:srgbClr val="FF0000"/>
                </a:solidFill>
                <a:effectLst>
                  <a:outerShdw blurRad="38100" dist="38100" dir="2700000" algn="tl">
                    <a:srgbClr val="C0C0C0"/>
                  </a:outerShdw>
                </a:effectLst>
              </a:rPr>
              <a:t>函数名</a:t>
            </a:r>
            <a:r>
              <a:rPr lang="zh-CN" altLang="en-US" dirty="0"/>
              <a:t>：即函数的名字，它代表一组操作；想要调用这组操作，只需要使用其函数名。</a:t>
            </a:r>
          </a:p>
          <a:p>
            <a:pPr lvl="1"/>
            <a:r>
              <a:rPr lang="zh-CN" altLang="en-US" dirty="0">
                <a:solidFill>
                  <a:srgbClr val="FF0000"/>
                </a:solidFill>
                <a:effectLst>
                  <a:outerShdw blurRad="38100" dist="38100" dir="2700000" algn="tl">
                    <a:srgbClr val="C0C0C0"/>
                  </a:outerShdw>
                </a:effectLst>
              </a:rPr>
              <a:t>函数体</a:t>
            </a:r>
            <a:r>
              <a:rPr lang="en-US" altLang="zh-CN" dirty="0">
                <a:solidFill>
                  <a:srgbClr val="FF0000"/>
                </a:solidFill>
                <a:effectLst>
                  <a:outerShdw blurRad="38100" dist="38100" dir="2700000" algn="tl">
                    <a:srgbClr val="C0C0C0"/>
                  </a:outerShdw>
                </a:effectLst>
              </a:rPr>
              <a:t>(body)</a:t>
            </a:r>
            <a:r>
              <a:rPr lang="zh-CN" altLang="en-US" dirty="0"/>
              <a:t>：构成该函数的所有步骤，即大括号括起的部分。</a:t>
            </a:r>
          </a:p>
          <a:p>
            <a:pPr lvl="1"/>
            <a:r>
              <a:rPr lang="zh-CN" altLang="en-US" dirty="0">
                <a:solidFill>
                  <a:srgbClr val="FF0000"/>
                </a:solidFill>
                <a:effectLst>
                  <a:outerShdw blurRad="38100" dist="38100" dir="2700000" algn="tl">
                    <a:srgbClr val="C0C0C0"/>
                  </a:outerShdw>
                </a:effectLst>
              </a:rPr>
              <a:t>语句</a:t>
            </a:r>
            <a:r>
              <a:rPr lang="en-US" altLang="zh-CN" dirty="0">
                <a:solidFill>
                  <a:srgbClr val="FF0000"/>
                </a:solidFill>
                <a:effectLst>
                  <a:outerShdw blurRad="38100" dist="38100" dir="2700000" algn="tl">
                    <a:srgbClr val="C0C0C0"/>
                  </a:outerShdw>
                </a:effectLst>
              </a:rPr>
              <a:t>(statement)</a:t>
            </a:r>
            <a:r>
              <a:rPr lang="zh-CN" altLang="en-US" dirty="0"/>
              <a:t>：即程序步骤。</a:t>
            </a:r>
          </a:p>
        </p:txBody>
      </p:sp>
      <p:grpSp>
        <p:nvGrpSpPr>
          <p:cNvPr id="100358" name="Group 6"/>
          <p:cNvGrpSpPr>
            <a:grpSpLocks/>
          </p:cNvGrpSpPr>
          <p:nvPr/>
        </p:nvGrpSpPr>
        <p:grpSpPr bwMode="auto">
          <a:xfrm>
            <a:off x="1980159" y="1315616"/>
            <a:ext cx="1679575" cy="457200"/>
            <a:chOff x="884" y="844"/>
            <a:chExt cx="1058" cy="288"/>
          </a:xfrm>
        </p:grpSpPr>
        <p:sp>
          <p:nvSpPr>
            <p:cNvPr id="100356" name="Line 4"/>
            <p:cNvSpPr>
              <a:spLocks noChangeShapeType="1"/>
            </p:cNvSpPr>
            <p:nvPr/>
          </p:nvSpPr>
          <p:spPr bwMode="auto">
            <a:xfrm>
              <a:off x="884" y="981"/>
              <a:ext cx="363"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357" name="Text Box 5"/>
            <p:cNvSpPr txBox="1">
              <a:spLocks noChangeArrowheads="1"/>
            </p:cNvSpPr>
            <p:nvPr/>
          </p:nvSpPr>
          <p:spPr bwMode="auto">
            <a:xfrm>
              <a:off x="1247" y="844"/>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a:solidFill>
                    <a:srgbClr val="FF0000"/>
                  </a:solidFill>
                  <a:latin typeface="Times New Roman" pitchFamily="18" charset="0"/>
                  <a:ea typeface="楷体_GB2312" pitchFamily="49" charset="-122"/>
                </a:rPr>
                <a:t>函数名</a:t>
              </a:r>
            </a:p>
          </p:txBody>
        </p:sp>
      </p:grpSp>
      <p:grpSp>
        <p:nvGrpSpPr>
          <p:cNvPr id="100365" name="Group 13"/>
          <p:cNvGrpSpPr>
            <a:grpSpLocks/>
          </p:cNvGrpSpPr>
          <p:nvPr/>
        </p:nvGrpSpPr>
        <p:grpSpPr bwMode="auto">
          <a:xfrm>
            <a:off x="1801813" y="2206627"/>
            <a:ext cx="5017970" cy="471488"/>
            <a:chOff x="930" y="1434"/>
            <a:chExt cx="3016" cy="297"/>
          </a:xfrm>
        </p:grpSpPr>
        <p:sp>
          <p:nvSpPr>
            <p:cNvPr id="100359" name="Line 7"/>
            <p:cNvSpPr>
              <a:spLocks noChangeShapeType="1"/>
            </p:cNvSpPr>
            <p:nvPr/>
          </p:nvSpPr>
          <p:spPr bwMode="auto">
            <a:xfrm>
              <a:off x="930" y="1434"/>
              <a:ext cx="3016"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360" name="Text Box 8"/>
            <p:cNvSpPr txBox="1">
              <a:spLocks noChangeArrowheads="1"/>
            </p:cNvSpPr>
            <p:nvPr/>
          </p:nvSpPr>
          <p:spPr bwMode="auto">
            <a:xfrm>
              <a:off x="3152" y="1443"/>
              <a:ext cx="5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a:solidFill>
                    <a:srgbClr val="0000FF"/>
                  </a:solidFill>
                  <a:latin typeface="Times New Roman" pitchFamily="18" charset="0"/>
                  <a:ea typeface="楷体_GB2312" pitchFamily="49" charset="-122"/>
                </a:rPr>
                <a:t>语句 </a:t>
              </a:r>
            </a:p>
          </p:txBody>
        </p:sp>
      </p:grpSp>
      <p:sp>
        <p:nvSpPr>
          <p:cNvPr id="100361" name="AutoShape 9"/>
          <p:cNvSpPr>
            <a:spLocks/>
          </p:cNvSpPr>
          <p:nvPr/>
        </p:nvSpPr>
        <p:spPr bwMode="auto">
          <a:xfrm>
            <a:off x="7236296" y="1588095"/>
            <a:ext cx="45719" cy="1264841"/>
          </a:xfrm>
          <a:prstGeom prst="rightBracket">
            <a:avLst>
              <a:gd name="adj" fmla="val 106884"/>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t>	    </a:t>
            </a:r>
            <a:r>
              <a:rPr lang="en-US" altLang="zh-CN" b="1" dirty="0" smtClean="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smtClean="0">
                <a:solidFill>
                  <a:srgbClr val="FF0000"/>
                </a:solidFill>
                <a:effectLst>
                  <a:outerShdw blurRad="38100" dist="38100" dir="2700000" algn="tl">
                    <a:srgbClr val="C0C0C0"/>
                  </a:outerShdw>
                </a:effectLst>
                <a:latin typeface="Times New Roman" pitchFamily="18" charset="0"/>
                <a:ea typeface="宋体" pitchFamily="2" charset="-122"/>
              </a:rPr>
              <a:t>函数</a:t>
            </a:r>
            <a:r>
              <a:rPr lang="zh-CN" altLang="en-US" b="1" dirty="0">
                <a:solidFill>
                  <a:srgbClr val="FF0000"/>
                </a:solidFill>
                <a:effectLst>
                  <a:outerShdw blurRad="38100" dist="38100" dir="2700000" algn="tl">
                    <a:srgbClr val="C0C0C0"/>
                  </a:outerShdw>
                </a:effectLst>
                <a:latin typeface="Times New Roman" pitchFamily="18" charset="0"/>
                <a:ea typeface="宋体" pitchFamily="2" charset="-122"/>
              </a:rPr>
              <a:t>体</a:t>
            </a:r>
          </a:p>
        </p:txBody>
      </p:sp>
      <p:sp>
        <p:nvSpPr>
          <p:cNvPr id="100362" name="AutoShape 10"/>
          <p:cNvSpPr>
            <a:spLocks/>
          </p:cNvSpPr>
          <p:nvPr/>
        </p:nvSpPr>
        <p:spPr bwMode="auto">
          <a:xfrm>
            <a:off x="8343697" y="1232073"/>
            <a:ext cx="45719" cy="1620863"/>
          </a:xfrm>
          <a:prstGeom prst="rightBracket">
            <a:avLst>
              <a:gd name="adj" fmla="val 151297"/>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en-US" altLang="zh-CN" b="1" dirty="0">
                <a:solidFill>
                  <a:srgbClr val="FF0000"/>
                </a:solidFill>
                <a:effectLst>
                  <a:outerShdw blurRad="38100" dist="38100" dir="2700000" algn="tl">
                    <a:srgbClr val="C0C0C0"/>
                  </a:outerShdw>
                </a:effectLst>
                <a:latin typeface="Times New Roman" pitchFamily="18" charset="0"/>
                <a:ea typeface="宋体" pitchFamily="2" charset="-122"/>
              </a:rPr>
              <a:t>	    </a:t>
            </a:r>
            <a:r>
              <a:rPr lang="en-US" altLang="zh-CN" b="1" dirty="0" smtClean="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smtClean="0">
                <a:solidFill>
                  <a:srgbClr val="FF0000"/>
                </a:solidFill>
                <a:effectLst>
                  <a:outerShdw blurRad="38100" dist="38100" dir="2700000" algn="tl">
                    <a:srgbClr val="C0C0C0"/>
                  </a:outerShdw>
                </a:effectLst>
                <a:latin typeface="Times New Roman" pitchFamily="18" charset="0"/>
                <a:ea typeface="宋体" pitchFamily="2" charset="-122"/>
              </a:rPr>
              <a:t>函</a:t>
            </a:r>
            <a:r>
              <a:rPr lang="en-US" altLang="zh-CN" b="1" dirty="0" smtClean="0">
                <a:solidFill>
                  <a:srgbClr val="FF0000"/>
                </a:solidFill>
                <a:effectLst>
                  <a:outerShdw blurRad="38100" dist="38100" dir="2700000" algn="tl">
                    <a:srgbClr val="C0C0C0"/>
                  </a:outerShdw>
                </a:effectLst>
                <a:latin typeface="Times New Roman" pitchFamily="18" charset="0"/>
                <a:ea typeface="宋体" pitchFamily="2" charset="-122"/>
              </a:rPr>
              <a:t/>
            </a:r>
            <a:br>
              <a:rPr lang="en-US" altLang="zh-CN" b="1" dirty="0" smtClean="0">
                <a:solidFill>
                  <a:srgbClr val="FF0000"/>
                </a:solidFill>
                <a:effectLst>
                  <a:outerShdw blurRad="38100" dist="38100" dir="2700000" algn="tl">
                    <a:srgbClr val="C0C0C0"/>
                  </a:outerShdw>
                </a:effectLst>
                <a:latin typeface="Times New Roman" pitchFamily="18" charset="0"/>
                <a:ea typeface="宋体" pitchFamily="2" charset="-122"/>
              </a:rPr>
            </a:br>
            <a:r>
              <a:rPr lang="en-US" altLang="zh-CN" b="1" dirty="0" smtClean="0">
                <a:solidFill>
                  <a:srgbClr val="FF0000"/>
                </a:solidFill>
                <a:effectLst>
                  <a:outerShdw blurRad="38100" dist="38100" dir="2700000" algn="tl">
                    <a:srgbClr val="C0C0C0"/>
                  </a:outerShdw>
                </a:effectLst>
                <a:latin typeface="Times New Roman" pitchFamily="18" charset="0"/>
                <a:ea typeface="宋体" pitchFamily="2" charset="-122"/>
              </a:rPr>
              <a:t>         </a:t>
            </a:r>
            <a:r>
              <a:rPr lang="zh-CN" altLang="en-US" b="1" dirty="0" smtClean="0">
                <a:solidFill>
                  <a:srgbClr val="FF0000"/>
                </a:solidFill>
                <a:effectLst>
                  <a:outerShdw blurRad="38100" dist="38100" dir="2700000" algn="tl">
                    <a:srgbClr val="C0C0C0"/>
                  </a:outerShdw>
                </a:effectLst>
                <a:latin typeface="Times New Roman" pitchFamily="18" charset="0"/>
                <a:ea typeface="宋体" pitchFamily="2" charset="-122"/>
              </a:rPr>
              <a:t>数 </a:t>
            </a:r>
            <a:endParaRPr lang="zh-CN" altLang="en-US" b="1" dirty="0">
              <a:solidFill>
                <a:srgbClr val="FF0000"/>
              </a:solidFill>
              <a:effectLst>
                <a:outerShdw blurRad="38100" dist="38100" dir="2700000" algn="tl">
                  <a:srgbClr val="C0C0C0"/>
                </a:outerShdw>
              </a:effectLst>
              <a:latin typeface="Times New Roman" pitchFamily="18" charset="0"/>
              <a:ea typeface="宋体" pitchFamily="2" charset="-122"/>
            </a:endParaRPr>
          </a:p>
        </p:txBody>
      </p:sp>
      <p:grpSp>
        <p:nvGrpSpPr>
          <p:cNvPr id="100366" name="Group 14"/>
          <p:cNvGrpSpPr>
            <a:grpSpLocks/>
          </p:cNvGrpSpPr>
          <p:nvPr/>
        </p:nvGrpSpPr>
        <p:grpSpPr bwMode="auto">
          <a:xfrm>
            <a:off x="5667375" y="1052513"/>
            <a:ext cx="1857375" cy="457200"/>
            <a:chOff x="3606" y="738"/>
            <a:chExt cx="1170" cy="288"/>
          </a:xfrm>
        </p:grpSpPr>
        <p:sp>
          <p:nvSpPr>
            <p:cNvPr id="100363" name="Line 11"/>
            <p:cNvSpPr>
              <a:spLocks noChangeShapeType="1"/>
            </p:cNvSpPr>
            <p:nvPr/>
          </p:nvSpPr>
          <p:spPr bwMode="auto">
            <a:xfrm>
              <a:off x="3606" y="890"/>
              <a:ext cx="273" cy="0"/>
            </a:xfrm>
            <a:prstGeom prst="line">
              <a:avLst/>
            </a:prstGeom>
            <a:noFill/>
            <a:ln w="952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0364" name="Rectangle 12"/>
            <p:cNvSpPr>
              <a:spLocks noChangeArrowheads="1"/>
            </p:cNvSpPr>
            <p:nvPr/>
          </p:nvSpPr>
          <p:spPr bwMode="auto">
            <a:xfrm>
              <a:off x="3888" y="73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函数首部</a:t>
              </a:r>
            </a:p>
          </p:txBody>
        </p:sp>
      </p:grpSp>
      <p:grpSp>
        <p:nvGrpSpPr>
          <p:cNvPr id="17" name="Group 6"/>
          <p:cNvGrpSpPr>
            <a:grpSpLocks/>
          </p:cNvGrpSpPr>
          <p:nvPr/>
        </p:nvGrpSpPr>
        <p:grpSpPr bwMode="auto">
          <a:xfrm>
            <a:off x="479178" y="1403352"/>
            <a:ext cx="1317625" cy="830263"/>
            <a:chOff x="417" y="921"/>
            <a:chExt cx="830" cy="523"/>
          </a:xfrm>
        </p:grpSpPr>
        <p:sp>
          <p:nvSpPr>
            <p:cNvPr id="18" name="Line 4"/>
            <p:cNvSpPr>
              <a:spLocks noChangeShapeType="1"/>
            </p:cNvSpPr>
            <p:nvPr/>
          </p:nvSpPr>
          <p:spPr bwMode="auto">
            <a:xfrm>
              <a:off x="923" y="981"/>
              <a:ext cx="32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Text Box 5"/>
            <p:cNvSpPr txBox="1">
              <a:spLocks noChangeArrowheads="1"/>
            </p:cNvSpPr>
            <p:nvPr/>
          </p:nvSpPr>
          <p:spPr bwMode="auto">
            <a:xfrm>
              <a:off x="417" y="921"/>
              <a:ext cx="50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smtClean="0">
                  <a:solidFill>
                    <a:srgbClr val="FF0000"/>
                  </a:solidFill>
                  <a:latin typeface="Times New Roman" pitchFamily="18" charset="0"/>
                  <a:ea typeface="楷体_GB2312" pitchFamily="49" charset="-122"/>
                </a:rPr>
                <a:t>函数</a:t>
              </a:r>
              <a:r>
                <a:rPr lang="en-US" altLang="zh-CN" b="1" dirty="0" smtClean="0">
                  <a:solidFill>
                    <a:srgbClr val="FF0000"/>
                  </a:solidFill>
                  <a:latin typeface="Times New Roman" pitchFamily="18" charset="0"/>
                  <a:ea typeface="楷体_GB2312" pitchFamily="49" charset="-122"/>
                </a:rPr>
                <a:t/>
              </a:r>
              <a:br>
                <a:rPr lang="en-US" altLang="zh-CN" b="1" dirty="0" smtClean="0">
                  <a:solidFill>
                    <a:srgbClr val="FF0000"/>
                  </a:solidFill>
                  <a:latin typeface="Times New Roman" pitchFamily="18" charset="0"/>
                  <a:ea typeface="楷体_GB2312" pitchFamily="49" charset="-122"/>
                </a:rPr>
              </a:br>
              <a:r>
                <a:rPr lang="zh-CN" altLang="en-US" b="1" dirty="0" smtClean="0">
                  <a:solidFill>
                    <a:srgbClr val="FF0000"/>
                  </a:solidFill>
                  <a:latin typeface="Times New Roman" pitchFamily="18" charset="0"/>
                  <a:ea typeface="楷体_GB2312" pitchFamily="49" charset="-122"/>
                </a:rPr>
                <a:t>类型</a:t>
              </a:r>
              <a:endParaRPr lang="zh-CN" altLang="en-US" b="1" dirty="0">
                <a:solidFill>
                  <a:srgbClr val="FF0000"/>
                </a:solidFill>
                <a:latin typeface="Times New Roman" pitchFamily="18" charset="0"/>
                <a:ea typeface="楷体_GB2312" pitchFamily="49" charset="-122"/>
              </a:endParaRPr>
            </a:p>
          </p:txBody>
        </p:sp>
      </p:grpSp>
    </p:spTree>
    <p:extLst>
      <p:ext uri="{BB962C8B-B14F-4D97-AF65-F5344CB8AC3E}">
        <p14:creationId xmlns:p14="http://schemas.microsoft.com/office/powerpoint/2010/main" val="196686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1" grpId="0" animBg="1"/>
      <p:bldP spid="1003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页脚占位符 4"/>
          <p:cNvSpPr>
            <a:spLocks noGrp="1"/>
          </p:cNvSpPr>
          <p:nvPr>
            <p:ph type="ftr" sz="quarter" idx="11"/>
          </p:nvPr>
        </p:nvSpPr>
        <p:spPr/>
        <p:txBody>
          <a:bodyPr/>
          <a:lstStyle/>
          <a:p>
            <a:r>
              <a:rPr lang="en-US" altLang="zh-CN" smtClean="0"/>
              <a:t>xlzheng@xmu,2013</a:t>
            </a:r>
            <a:endParaRPr lang="en-US" altLang="zh-CN"/>
          </a:p>
        </p:txBody>
      </p:sp>
      <p:sp>
        <p:nvSpPr>
          <p:cNvPr id="16" name="灯片编号占位符 5"/>
          <p:cNvSpPr>
            <a:spLocks noGrp="1"/>
          </p:cNvSpPr>
          <p:nvPr>
            <p:ph type="sldNum" sz="quarter" idx="12"/>
          </p:nvPr>
        </p:nvSpPr>
        <p:spPr/>
        <p:txBody>
          <a:bodyPr/>
          <a:lstStyle/>
          <a:p>
            <a:fld id="{64ED2EFA-9883-4A8D-BB91-393920B93D8C}" type="slidenum">
              <a:rPr lang="ko-KR" altLang="en-US"/>
              <a:pPr/>
              <a:t>29</a:t>
            </a:fld>
            <a:endParaRPr lang="en-US" altLang="ko-KR"/>
          </a:p>
        </p:txBody>
      </p:sp>
      <p:sp>
        <p:nvSpPr>
          <p:cNvPr id="102402" name="Rectangle 2"/>
          <p:cNvSpPr>
            <a:spLocks noGrp="1" noChangeArrowheads="1"/>
          </p:cNvSpPr>
          <p:nvPr>
            <p:ph type="title"/>
          </p:nvPr>
        </p:nvSpPr>
        <p:spPr/>
        <p:txBody>
          <a:bodyPr/>
          <a:lstStyle/>
          <a:p>
            <a:r>
              <a:rPr lang="zh-CN" altLang="en-US" dirty="0"/>
              <a:t>主程序（程序主体</a:t>
            </a:r>
            <a:r>
              <a:rPr lang="zh-CN" altLang="en-US" dirty="0" smtClean="0"/>
              <a:t>）（</a:t>
            </a:r>
            <a:r>
              <a:rPr lang="en-US" altLang="zh-CN" dirty="0" smtClean="0"/>
              <a:t>2</a:t>
            </a:r>
            <a:r>
              <a:rPr lang="zh-CN" altLang="en-US" dirty="0" smtClean="0"/>
              <a:t>）</a:t>
            </a:r>
            <a:endParaRPr lang="zh-CN" altLang="en-US" dirty="0"/>
          </a:p>
        </p:txBody>
      </p:sp>
      <p:sp>
        <p:nvSpPr>
          <p:cNvPr id="102403" name="Rectangle 3"/>
          <p:cNvSpPr>
            <a:spLocks noGrp="1" noChangeArrowheads="1"/>
          </p:cNvSpPr>
          <p:nvPr>
            <p:ph type="body" idx="1"/>
          </p:nvPr>
        </p:nvSpPr>
        <p:spPr>
          <a:xfrm>
            <a:off x="1187450" y="1556792"/>
            <a:ext cx="7772400" cy="4971008"/>
          </a:xfrm>
        </p:spPr>
        <p:txBody>
          <a:bodyPr/>
          <a:lstStyle/>
          <a:p>
            <a:r>
              <a:rPr lang="zh-CN" altLang="en-US" dirty="0" smtClean="0"/>
              <a:t>一</a:t>
            </a:r>
            <a:r>
              <a:rPr lang="zh-CN" altLang="en-US" dirty="0"/>
              <a:t>个</a:t>
            </a:r>
            <a:r>
              <a:rPr lang="en-US" altLang="zh-CN" dirty="0"/>
              <a:t>C</a:t>
            </a:r>
            <a:r>
              <a:rPr lang="zh-CN" altLang="en-US" dirty="0"/>
              <a:t>语言的程序可由多个函数构成。</a:t>
            </a:r>
          </a:p>
          <a:p>
            <a:r>
              <a:rPr lang="zh-CN" altLang="en-US" dirty="0"/>
              <a:t>当运行</a:t>
            </a:r>
            <a:r>
              <a:rPr lang="en-US" altLang="zh-CN" dirty="0"/>
              <a:t>C</a:t>
            </a:r>
            <a:r>
              <a:rPr lang="zh-CN" altLang="en-US" dirty="0"/>
              <a:t>语言程序时，总是从</a:t>
            </a:r>
            <a:r>
              <a:rPr lang="en-US" altLang="zh-CN" dirty="0"/>
              <a:t>main</a:t>
            </a:r>
            <a:r>
              <a:rPr lang="zh-CN" altLang="en-US" dirty="0"/>
              <a:t>函数开始执行，而不论</a:t>
            </a:r>
            <a:r>
              <a:rPr lang="en-US" altLang="zh-CN" dirty="0"/>
              <a:t>main</a:t>
            </a:r>
            <a:r>
              <a:rPr lang="zh-CN" altLang="en-US" dirty="0"/>
              <a:t>函数在整个程序中的位置如何。</a:t>
            </a:r>
          </a:p>
          <a:p>
            <a:pPr lvl="1"/>
            <a:r>
              <a:rPr lang="en-US" altLang="zh-CN" dirty="0"/>
              <a:t>main</a:t>
            </a:r>
            <a:r>
              <a:rPr lang="zh-CN" altLang="en-US" dirty="0"/>
              <a:t>函数可以放在程序主体的最开头，也可以放在最后，或者是插程序主体中其他函数的中间。</a:t>
            </a:r>
          </a:p>
          <a:p>
            <a:r>
              <a:rPr lang="zh-CN" altLang="en-US" dirty="0">
                <a:solidFill>
                  <a:srgbClr val="FF0000"/>
                </a:solidFill>
                <a:effectLst>
                  <a:outerShdw blurRad="38100" dist="38100" dir="2700000" algn="tl">
                    <a:srgbClr val="C0C0C0"/>
                  </a:outerShdw>
                </a:effectLst>
              </a:rPr>
              <a:t>每个完整的</a:t>
            </a:r>
            <a:r>
              <a:rPr lang="en-US" altLang="zh-CN" dirty="0">
                <a:solidFill>
                  <a:srgbClr val="FF0000"/>
                </a:solidFill>
                <a:effectLst>
                  <a:outerShdw blurRad="38100" dist="38100" dir="2700000" algn="tl">
                    <a:srgbClr val="C0C0C0"/>
                  </a:outerShdw>
                </a:effectLst>
              </a:rPr>
              <a:t>C</a:t>
            </a:r>
            <a:r>
              <a:rPr lang="zh-CN" altLang="en-US" dirty="0">
                <a:solidFill>
                  <a:srgbClr val="FF0000"/>
                </a:solidFill>
                <a:effectLst>
                  <a:outerShdw blurRad="38100" dist="38100" dir="2700000" algn="tl">
                    <a:srgbClr val="C0C0C0"/>
                  </a:outerShdw>
                </a:effectLst>
              </a:rPr>
              <a:t>程序中都必须有</a:t>
            </a:r>
            <a:r>
              <a:rPr lang="en-US" altLang="zh-CN" dirty="0">
                <a:solidFill>
                  <a:srgbClr val="FF0000"/>
                </a:solidFill>
                <a:effectLst>
                  <a:outerShdw blurRad="38100" dist="38100" dir="2700000" algn="tl">
                    <a:srgbClr val="C0C0C0"/>
                  </a:outerShdw>
                </a:effectLst>
              </a:rPr>
              <a:t>main</a:t>
            </a:r>
            <a:r>
              <a:rPr lang="zh-CN" altLang="en-US" dirty="0">
                <a:solidFill>
                  <a:srgbClr val="FF0000"/>
                </a:solidFill>
                <a:effectLst>
                  <a:outerShdw blurRad="38100" dist="38100" dir="2700000" algn="tl">
                    <a:srgbClr val="C0C0C0"/>
                  </a:outerShdw>
                </a:effectLst>
              </a:rPr>
              <a:t>这个函数且只有一个</a:t>
            </a:r>
            <a:r>
              <a:rPr lang="en-US" altLang="zh-CN" dirty="0">
                <a:solidFill>
                  <a:srgbClr val="FF0000"/>
                </a:solidFill>
                <a:effectLst>
                  <a:outerShdw blurRad="38100" dist="38100" dir="2700000" algn="tl">
                    <a:srgbClr val="C0C0C0"/>
                  </a:outerShdw>
                </a:effectLst>
              </a:rPr>
              <a:t>main!</a:t>
            </a:r>
          </a:p>
        </p:txBody>
      </p:sp>
    </p:spTree>
    <p:extLst>
      <p:ext uri="{BB962C8B-B14F-4D97-AF65-F5344CB8AC3E}">
        <p14:creationId xmlns:p14="http://schemas.microsoft.com/office/powerpoint/2010/main" val="102484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32F1533E-D4FC-454B-A048-3D9EB951D7DA}" type="slidenum">
              <a:rPr lang="ko-KR" altLang="en-US"/>
              <a:pPr/>
              <a:t>3</a:t>
            </a:fld>
            <a:endParaRPr lang="en-US" altLang="ko-KR"/>
          </a:p>
        </p:txBody>
      </p:sp>
      <p:sp>
        <p:nvSpPr>
          <p:cNvPr id="64516" name="Rectangle 4"/>
          <p:cNvSpPr>
            <a:spLocks noGrp="1" noChangeArrowheads="1"/>
          </p:cNvSpPr>
          <p:nvPr>
            <p:ph type="ctrTitle"/>
          </p:nvPr>
        </p:nvSpPr>
        <p:spPr/>
        <p:txBody>
          <a:bodyPr/>
          <a:lstStyle/>
          <a:p>
            <a:r>
              <a:rPr lang="zh-CN" altLang="en-US" dirty="0" smtClean="0">
                <a:latin typeface="Times New Roman" pitchFamily="18" charset="0"/>
              </a:rPr>
              <a:t>什么是计算机程序？</a:t>
            </a:r>
            <a:endParaRPr lang="zh-CN" altLang="en-US" dirty="0">
              <a:latin typeface="Times New Roman" pitchFamily="18" charset="0"/>
            </a:endParaRPr>
          </a:p>
        </p:txBody>
      </p:sp>
      <p:sp>
        <p:nvSpPr>
          <p:cNvPr id="64517" name="Rectangle 5"/>
          <p:cNvSpPr>
            <a:spLocks noGrp="1" noChangeArrowheads="1"/>
          </p:cNvSpPr>
          <p:nvPr>
            <p:ph type="subTitle" idx="1"/>
          </p:nvPr>
        </p:nvSpPr>
        <p:spPr/>
        <p:txBody>
          <a:bodyPr/>
          <a:lstStyle/>
          <a:p>
            <a:endParaRPr lang="zh-CN"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7"/>
          <p:cNvSpPr>
            <a:spLocks noGrp="1" noChangeArrowheads="1"/>
          </p:cNvSpPr>
          <p:nvPr>
            <p:ph type="body" sz="half" idx="1"/>
          </p:nvPr>
        </p:nvSpPr>
        <p:spPr>
          <a:xfrm>
            <a:off x="928688" y="2000250"/>
            <a:ext cx="8215312" cy="4071938"/>
          </a:xfrm>
          <a:noFill/>
        </p:spPr>
        <p:txBody>
          <a:bodyPr/>
          <a:lstStyle/>
          <a:p>
            <a:pPr eaLnBrk="1" hangingPunct="1">
              <a:buFont typeface="Wingdings" pitchFamily="2" charset="2"/>
              <a:buNone/>
            </a:pPr>
            <a:r>
              <a:rPr lang="en-US" altLang="zh-CN" dirty="0" smtClean="0"/>
              <a:t>#include &lt;</a:t>
            </a:r>
            <a:r>
              <a:rPr lang="en-US" altLang="zh-CN" dirty="0" err="1" smtClean="0"/>
              <a:t>stdio.h</a:t>
            </a:r>
            <a:r>
              <a:rPr lang="en-US" altLang="zh-CN" dirty="0" smtClean="0"/>
              <a:t>&gt;</a:t>
            </a:r>
            <a:endParaRPr lang="zh-CN" altLang="zh-CN" dirty="0" smtClean="0"/>
          </a:p>
          <a:p>
            <a:pPr eaLnBrk="1" hangingPunct="1">
              <a:buFont typeface="Wingdings" pitchFamily="2" charset="2"/>
              <a:buNone/>
            </a:pPr>
            <a:r>
              <a:rPr lang="en-US" altLang="zh-CN" dirty="0" err="1" smtClean="0"/>
              <a:t>int</a:t>
            </a:r>
            <a:r>
              <a:rPr lang="en-US" altLang="zh-CN" dirty="0" smtClean="0"/>
              <a:t> main( )</a:t>
            </a:r>
            <a:endParaRPr lang="zh-CN" altLang="zh-CN" dirty="0" smtClean="0"/>
          </a:p>
          <a:p>
            <a:pPr eaLnBrk="1" hangingPunct="1">
              <a:buFont typeface="Wingdings" pitchFamily="2" charset="2"/>
              <a:buNone/>
            </a:pPr>
            <a:r>
              <a:rPr lang="en-US" altLang="zh-CN" dirty="0" smtClean="0">
                <a:solidFill>
                  <a:srgbClr val="0000CC"/>
                </a:solidFill>
              </a:rPr>
              <a:t>{</a:t>
            </a:r>
            <a:r>
              <a:rPr lang="en-US" altLang="zh-CN" dirty="0" smtClean="0"/>
              <a:t>                                         </a:t>
            </a:r>
            <a:r>
              <a:rPr lang="zh-CN" altLang="zh-CN" dirty="0" smtClean="0"/>
              <a:t> </a:t>
            </a:r>
          </a:p>
          <a:p>
            <a:pPr eaLnBrk="1" hangingPunct="1">
              <a:buFont typeface="Wingdings" pitchFamily="2" charset="2"/>
              <a:buNone/>
            </a:pPr>
            <a:r>
              <a:rPr lang="en-US" altLang="zh-CN" dirty="0" smtClean="0"/>
              <a:t>   </a:t>
            </a:r>
            <a:r>
              <a:rPr lang="en-US" altLang="zh-CN" dirty="0" err="1" smtClean="0"/>
              <a:t>printf</a:t>
            </a:r>
            <a:r>
              <a:rPr lang="en-US" altLang="zh-CN" dirty="0" smtClean="0"/>
              <a:t> (”This is a C program.\n”);</a:t>
            </a:r>
            <a:endParaRPr lang="zh-CN" altLang="zh-CN" dirty="0" smtClean="0"/>
          </a:p>
          <a:p>
            <a:pPr eaLnBrk="1" hangingPunct="1">
              <a:buFont typeface="Wingdings" pitchFamily="2" charset="2"/>
              <a:buNone/>
            </a:pPr>
            <a:r>
              <a:rPr lang="en-US" altLang="zh-CN" dirty="0" smtClean="0"/>
              <a:t>   return 0;                                  </a:t>
            </a:r>
            <a:endParaRPr lang="zh-CN" altLang="zh-CN" dirty="0" smtClean="0"/>
          </a:p>
          <a:p>
            <a:pPr eaLnBrk="1" hangingPunct="1">
              <a:buFont typeface="Wingdings" pitchFamily="2" charset="2"/>
              <a:buNone/>
            </a:pPr>
            <a:r>
              <a:rPr lang="en-US" altLang="zh-CN" dirty="0" smtClean="0">
                <a:solidFill>
                  <a:srgbClr val="0000CC"/>
                </a:solidFill>
              </a:rPr>
              <a:t>}</a:t>
            </a:r>
            <a:r>
              <a:rPr lang="en-US" altLang="zh-CN" dirty="0" smtClean="0"/>
              <a:t> </a:t>
            </a:r>
            <a:endParaRPr lang="zh-CN" altLang="zh-CN" dirty="0" smtClean="0"/>
          </a:p>
        </p:txBody>
      </p:sp>
      <p:sp>
        <p:nvSpPr>
          <p:cNvPr id="8" name="圆角矩形标注 7"/>
          <p:cNvSpPr>
            <a:spLocks noChangeArrowheads="1"/>
          </p:cNvSpPr>
          <p:nvPr/>
        </p:nvSpPr>
        <p:spPr bwMode="auto">
          <a:xfrm>
            <a:off x="1714500" y="2875905"/>
            <a:ext cx="1857375" cy="642938"/>
          </a:xfrm>
          <a:prstGeom prst="wedgeRoundRectCallout">
            <a:avLst>
              <a:gd name="adj1" fmla="val -25797"/>
              <a:gd name="adj2" fmla="val 7671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FF0000"/>
                </a:solidFill>
              </a:rPr>
              <a:t>输出函数</a:t>
            </a:r>
          </a:p>
        </p:txBody>
      </p:sp>
      <p:cxnSp>
        <p:nvCxnSpPr>
          <p:cNvPr id="5" name="直接连接符 4"/>
          <p:cNvCxnSpPr>
            <a:cxnSpLocks noChangeShapeType="1"/>
          </p:cNvCxnSpPr>
          <p:nvPr/>
        </p:nvCxnSpPr>
        <p:spPr bwMode="auto">
          <a:xfrm>
            <a:off x="1428750" y="3994225"/>
            <a:ext cx="12144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6" name="直接连接符 5"/>
          <p:cNvCxnSpPr>
            <a:cxnSpLocks noChangeShapeType="1"/>
          </p:cNvCxnSpPr>
          <p:nvPr/>
        </p:nvCxnSpPr>
        <p:spPr bwMode="auto">
          <a:xfrm flipV="1">
            <a:off x="1428750" y="4014192"/>
            <a:ext cx="7572375" cy="71438"/>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10" name="圆角矩形标注 9"/>
          <p:cNvSpPr>
            <a:spLocks noChangeArrowheads="1"/>
          </p:cNvSpPr>
          <p:nvPr/>
        </p:nvSpPr>
        <p:spPr bwMode="auto">
          <a:xfrm>
            <a:off x="6212705" y="4485085"/>
            <a:ext cx="1857375" cy="642937"/>
          </a:xfrm>
          <a:prstGeom prst="wedgeRoundRectCallout">
            <a:avLst>
              <a:gd name="adj1" fmla="val -35019"/>
              <a:gd name="adj2" fmla="val -10114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0000CC"/>
                </a:solidFill>
              </a:rPr>
              <a:t>输出语句</a:t>
            </a:r>
          </a:p>
        </p:txBody>
      </p:sp>
      <p:pic>
        <p:nvPicPr>
          <p:cNvPr id="29704"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最简单的</a:t>
            </a:r>
            <a:r>
              <a:rPr lang="en-US" altLang="zh-CN" dirty="0"/>
              <a:t>C</a:t>
            </a:r>
            <a:r>
              <a:rPr lang="zh-CN" altLang="en-US" dirty="0"/>
              <a:t>语言程序举例</a:t>
            </a:r>
            <a:r>
              <a:rPr lang="zh-CN" altLang="en-US" dirty="0" smtClean="0"/>
              <a:t>（</a:t>
            </a:r>
            <a:r>
              <a:rPr lang="en-US" altLang="zh-CN" dirty="0" smtClean="0"/>
              <a:t>3</a:t>
            </a:r>
            <a:r>
              <a:rPr lang="zh-CN" altLang="en-US" dirty="0" smtClean="0"/>
              <a:t>）</a:t>
            </a:r>
            <a:endParaRPr lang="zh-CN" altLang="en-US" dirty="0"/>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575" y="2631727"/>
            <a:ext cx="49339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标注 11"/>
          <p:cNvSpPr>
            <a:spLocks noChangeArrowheads="1"/>
          </p:cNvSpPr>
          <p:nvPr/>
        </p:nvSpPr>
        <p:spPr bwMode="auto">
          <a:xfrm>
            <a:off x="3130128" y="4785742"/>
            <a:ext cx="2643188" cy="642937"/>
          </a:xfrm>
          <a:prstGeom prst="wedgeRoundRectCallout">
            <a:avLst>
              <a:gd name="adj1" fmla="val -43231"/>
              <a:gd name="adj2" fmla="val -92606"/>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a:solidFill>
                  <a:srgbClr val="FF0000"/>
                </a:solidFill>
              </a:rPr>
              <a:t>表示语句结束</a:t>
            </a:r>
            <a:endParaRPr lang="zh-CN" altLang="en-US" sz="2800" b="1">
              <a:solidFill>
                <a:srgbClr val="FF0000"/>
              </a:solidFill>
            </a:endParaRPr>
          </a:p>
        </p:txBody>
      </p:sp>
      <p:sp>
        <p:nvSpPr>
          <p:cNvPr id="13" name="流程图: 联系 12"/>
          <p:cNvSpPr>
            <a:spLocks noChangeArrowheads="1"/>
          </p:cNvSpPr>
          <p:nvPr/>
        </p:nvSpPr>
        <p:spPr bwMode="auto">
          <a:xfrm>
            <a:off x="7743205" y="3507284"/>
            <a:ext cx="357187" cy="785812"/>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4" name="流程图: 联系 13"/>
          <p:cNvSpPr>
            <a:spLocks noChangeArrowheads="1"/>
          </p:cNvSpPr>
          <p:nvPr/>
        </p:nvSpPr>
        <p:spPr bwMode="auto">
          <a:xfrm>
            <a:off x="2915816" y="3999929"/>
            <a:ext cx="357187" cy="785813"/>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29097957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par>
                          <p:cTn id="21" fill="hold">
                            <p:stCondLst>
                              <p:cond delay="1000"/>
                            </p:stCondLst>
                            <p:childTnLst>
                              <p:par>
                                <p:cTn id="22" presetID="8"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amond(in)">
                                      <p:cBhvr>
                                        <p:cTn id="24" dur="2000"/>
                                        <p:tgtEl>
                                          <p:spTgt spid="11"/>
                                        </p:tgtEl>
                                      </p:cBhvr>
                                    </p:animEffect>
                                  </p:childTnLst>
                                </p:cTn>
                              </p:par>
                            </p:childTnLst>
                          </p:cTn>
                        </p:par>
                        <p:par>
                          <p:cTn id="25" fill="hold">
                            <p:stCondLst>
                              <p:cond delay="3000"/>
                            </p:stCondLst>
                            <p:childTnLst>
                              <p:par>
                                <p:cTn id="26" presetID="49" presetClass="entr" presetSubtype="0" decel="10000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 calcmode="lin" valueType="num">
                                      <p:cBhvr>
                                        <p:cTn id="30" dur="500" fill="hold"/>
                                        <p:tgtEl>
                                          <p:spTgt spid="13"/>
                                        </p:tgtEl>
                                        <p:attrNameLst>
                                          <p:attrName>style.rotation</p:attrName>
                                        </p:attrNameLst>
                                      </p:cBhvr>
                                      <p:tavLst>
                                        <p:tav tm="0">
                                          <p:val>
                                            <p:fltVal val="360"/>
                                          </p:val>
                                        </p:tav>
                                        <p:tav tm="100000">
                                          <p:val>
                                            <p:fltVal val="0"/>
                                          </p:val>
                                        </p:tav>
                                      </p:tavLst>
                                    </p:anim>
                                    <p:animEffect transition="in" filter="fade">
                                      <p:cBhvr>
                                        <p:cTn id="31" dur="500"/>
                                        <p:tgtEl>
                                          <p:spTgt spid="13"/>
                                        </p:tgtEl>
                                      </p:cBhvr>
                                    </p:animEffect>
                                  </p:childTnLst>
                                </p:cTn>
                              </p:par>
                            </p:childTnLst>
                          </p:cTn>
                        </p:par>
                        <p:par>
                          <p:cTn id="32" fill="hold">
                            <p:stCondLst>
                              <p:cond delay="3500"/>
                            </p:stCondLst>
                            <p:childTnLst>
                              <p:par>
                                <p:cTn id="33" presetID="49" presetClass="entr" presetSubtype="0" decel="10000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 calcmode="lin" valueType="num">
                                      <p:cBhvr>
                                        <p:cTn id="37" dur="500" fill="hold"/>
                                        <p:tgtEl>
                                          <p:spTgt spid="14"/>
                                        </p:tgtEl>
                                        <p:attrNameLst>
                                          <p:attrName>style.rotation</p:attrName>
                                        </p:attrNameLst>
                                      </p:cBhvr>
                                      <p:tavLst>
                                        <p:tav tm="0">
                                          <p:val>
                                            <p:fltVal val="360"/>
                                          </p:val>
                                        </p:tav>
                                        <p:tav tm="100000">
                                          <p:val>
                                            <p:fltVal val="0"/>
                                          </p:val>
                                        </p:tav>
                                      </p:tavLst>
                                    </p:anim>
                                    <p:animEffect transition="in" filter="fade">
                                      <p:cBhvr>
                                        <p:cTn id="38" dur="500"/>
                                        <p:tgtEl>
                                          <p:spTgt spid="14"/>
                                        </p:tgtEl>
                                      </p:cBhvr>
                                    </p:animEffect>
                                  </p:childTnLst>
                                </p:cTn>
                              </p:par>
                            </p:childTnLst>
                          </p:cTn>
                        </p:par>
                        <p:par>
                          <p:cTn id="39" fill="hold">
                            <p:stCondLst>
                              <p:cond delay="4000"/>
                            </p:stCondLst>
                            <p:childTnLst>
                              <p:par>
                                <p:cTn id="40" presetID="3" presetClass="entr" presetSubtype="1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4"/>
          <p:cNvSpPr>
            <a:spLocks noGrp="1"/>
          </p:cNvSpPr>
          <p:nvPr>
            <p:ph type="ftr" sz="quarter" idx="11"/>
          </p:nvPr>
        </p:nvSpPr>
        <p:spPr/>
        <p:txBody>
          <a:bodyPr/>
          <a:lstStyle/>
          <a:p>
            <a:r>
              <a:rPr lang="en-US" altLang="zh-CN" smtClean="0"/>
              <a:t>xlzheng@xmu,2013</a:t>
            </a:r>
            <a:endParaRPr lang="en-US" altLang="zh-CN"/>
          </a:p>
        </p:txBody>
      </p:sp>
      <p:sp>
        <p:nvSpPr>
          <p:cNvPr id="15" name="灯片编号占位符 5"/>
          <p:cNvSpPr>
            <a:spLocks noGrp="1"/>
          </p:cNvSpPr>
          <p:nvPr>
            <p:ph type="sldNum" sz="quarter" idx="12"/>
          </p:nvPr>
        </p:nvSpPr>
        <p:spPr/>
        <p:txBody>
          <a:bodyPr/>
          <a:lstStyle/>
          <a:p>
            <a:fld id="{7BFB2FB2-F08C-4156-97BB-B519D8EFE44B}" type="slidenum">
              <a:rPr lang="ko-KR" altLang="en-US"/>
              <a:pPr/>
              <a:t>31</a:t>
            </a:fld>
            <a:endParaRPr lang="en-US" altLang="ko-KR"/>
          </a:p>
        </p:txBody>
      </p:sp>
      <p:grpSp>
        <p:nvGrpSpPr>
          <p:cNvPr id="101400" name="Group 24"/>
          <p:cNvGrpSpPr>
            <a:grpSpLocks/>
          </p:cNvGrpSpPr>
          <p:nvPr/>
        </p:nvGrpSpPr>
        <p:grpSpPr bwMode="auto">
          <a:xfrm>
            <a:off x="5952609" y="1268761"/>
            <a:ext cx="3108327" cy="830263"/>
            <a:chOff x="2608" y="708"/>
            <a:chExt cx="1958" cy="523"/>
          </a:xfrm>
        </p:grpSpPr>
        <p:sp>
          <p:nvSpPr>
            <p:cNvPr id="101398" name="Oval 22"/>
            <p:cNvSpPr>
              <a:spLocks noChangeArrowheads="1"/>
            </p:cNvSpPr>
            <p:nvPr/>
          </p:nvSpPr>
          <p:spPr bwMode="auto">
            <a:xfrm>
              <a:off x="2608" y="754"/>
              <a:ext cx="227" cy="227"/>
            </a:xfrm>
            <a:prstGeom prst="ellipse">
              <a:avLst/>
            </a:prstGeom>
            <a:solidFill>
              <a:srgbClr val="FFFF66"/>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a:solidFill>
                  <a:srgbClr val="66FF33"/>
                </a:solidFill>
                <a:latin typeface="Times New Roman" pitchFamily="18" charset="0"/>
                <a:ea typeface="宋体" pitchFamily="2" charset="-122"/>
              </a:endParaRPr>
            </a:p>
          </p:txBody>
        </p:sp>
        <p:sp>
          <p:nvSpPr>
            <p:cNvPr id="101399" name="Text Box 23"/>
            <p:cNvSpPr txBox="1">
              <a:spLocks noChangeArrowheads="1"/>
            </p:cNvSpPr>
            <p:nvPr/>
          </p:nvSpPr>
          <p:spPr bwMode="auto">
            <a:xfrm>
              <a:off x="3185" y="708"/>
              <a:ext cx="138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dirty="0" smtClean="0">
                  <a:solidFill>
                    <a:srgbClr val="008000"/>
                  </a:solidFill>
                  <a:effectLst>
                    <a:outerShdw blurRad="38100" dist="38100" dir="2700000" algn="tl">
                      <a:srgbClr val="C0C0C0"/>
                    </a:outerShdw>
                  </a:effectLst>
                  <a:latin typeface="Times New Roman" pitchFamily="18" charset="0"/>
                  <a:ea typeface="楷体_GB2312" pitchFamily="49" charset="-122"/>
                </a:rPr>
                <a:t>换行符，一种</a:t>
              </a:r>
              <a:r>
                <a:rPr lang="en-US" altLang="zh-CN" b="1" dirty="0" smtClean="0">
                  <a:solidFill>
                    <a:srgbClr val="008000"/>
                  </a:solidFill>
                  <a:effectLst>
                    <a:outerShdw blurRad="38100" dist="38100" dir="2700000" algn="tl">
                      <a:srgbClr val="C0C0C0"/>
                    </a:outerShdw>
                  </a:effectLst>
                  <a:latin typeface="Times New Roman" pitchFamily="18" charset="0"/>
                  <a:ea typeface="楷体_GB2312" pitchFamily="49" charset="-122"/>
                </a:rPr>
                <a:t/>
              </a:r>
              <a:br>
                <a:rPr lang="en-US" altLang="zh-CN" b="1" dirty="0" smtClean="0">
                  <a:solidFill>
                    <a:srgbClr val="008000"/>
                  </a:solidFill>
                  <a:effectLst>
                    <a:outerShdw blurRad="38100" dist="38100" dir="2700000" algn="tl">
                      <a:srgbClr val="C0C0C0"/>
                    </a:outerShdw>
                  </a:effectLst>
                  <a:latin typeface="Times New Roman" pitchFamily="18" charset="0"/>
                  <a:ea typeface="楷体_GB2312" pitchFamily="49" charset="-122"/>
                </a:rPr>
              </a:br>
              <a:r>
                <a:rPr lang="en-US" altLang="zh-CN" b="1" dirty="0" smtClean="0">
                  <a:solidFill>
                    <a:srgbClr val="008000"/>
                  </a:solidFill>
                  <a:effectLst>
                    <a:outerShdw blurRad="38100" dist="38100" dir="2700000" algn="tl">
                      <a:srgbClr val="C0C0C0"/>
                    </a:outerShdw>
                  </a:effectLst>
                  <a:latin typeface="Times New Roman" pitchFamily="18" charset="0"/>
                  <a:ea typeface="楷体_GB2312" pitchFamily="49" charset="-122"/>
                </a:rPr>
                <a:t>          </a:t>
              </a:r>
              <a:r>
                <a:rPr lang="zh-CN" altLang="en-US" b="1" dirty="0" smtClean="0">
                  <a:solidFill>
                    <a:srgbClr val="008000"/>
                  </a:solidFill>
                  <a:effectLst>
                    <a:outerShdw blurRad="38100" dist="38100" dir="2700000" algn="tl">
                      <a:srgbClr val="C0C0C0"/>
                    </a:outerShdw>
                  </a:effectLst>
                  <a:latin typeface="Times New Roman" pitchFamily="18" charset="0"/>
                  <a:ea typeface="楷体_GB2312" pitchFamily="49" charset="-122"/>
                </a:rPr>
                <a:t>特殊字符</a:t>
              </a:r>
              <a:endParaRPr lang="zh-CN" altLang="en-US" b="1" dirty="0">
                <a:solidFill>
                  <a:srgbClr val="008000"/>
                </a:solidFill>
                <a:effectLst>
                  <a:outerShdw blurRad="38100" dist="38100" dir="2700000" algn="tl">
                    <a:srgbClr val="C0C0C0"/>
                  </a:outerShdw>
                </a:effectLst>
                <a:latin typeface="Times New Roman" pitchFamily="18" charset="0"/>
                <a:ea typeface="楷体_GB2312" pitchFamily="49" charset="-122"/>
              </a:endParaRPr>
            </a:p>
          </p:txBody>
        </p:sp>
      </p:grpSp>
      <p:sp>
        <p:nvSpPr>
          <p:cNvPr id="101378" name="Rectangle 2"/>
          <p:cNvSpPr>
            <a:spLocks noGrp="1" noChangeArrowheads="1"/>
          </p:cNvSpPr>
          <p:nvPr>
            <p:ph type="title"/>
          </p:nvPr>
        </p:nvSpPr>
        <p:spPr/>
        <p:txBody>
          <a:bodyPr/>
          <a:lstStyle/>
          <a:p>
            <a:r>
              <a:rPr lang="zh-CN" altLang="en-US"/>
              <a:t>语句</a:t>
            </a:r>
          </a:p>
        </p:txBody>
      </p:sp>
      <p:sp>
        <p:nvSpPr>
          <p:cNvPr id="101379" name="Rectangle 3"/>
          <p:cNvSpPr>
            <a:spLocks noGrp="1" noChangeArrowheads="1"/>
          </p:cNvSpPr>
          <p:nvPr>
            <p:ph type="body" idx="1"/>
          </p:nvPr>
        </p:nvSpPr>
        <p:spPr/>
        <p:txBody>
          <a:bodyPr/>
          <a:lstStyle/>
          <a:p>
            <a:pPr eaLnBrk="0" hangingPunct="0">
              <a:lnSpc>
                <a:spcPct val="90000"/>
              </a:lnSpc>
              <a:spcBef>
                <a:spcPct val="0"/>
              </a:spcBef>
              <a:buFontTx/>
              <a:buNone/>
            </a:pPr>
            <a:r>
              <a:rPr lang="en-US" altLang="zh-CN" sz="2400" dirty="0" err="1">
                <a:ea typeface="宋体" pitchFamily="2" charset="-122"/>
              </a:rPr>
              <a:t>printf</a:t>
            </a:r>
            <a:r>
              <a:rPr lang="en-US" altLang="zh-CN" sz="2400" dirty="0">
                <a:ea typeface="宋体" pitchFamily="2" charset="-122"/>
              </a:rPr>
              <a:t> (”This is a C program.\n”);</a:t>
            </a:r>
            <a:endParaRPr lang="en-US" altLang="zh-CN" dirty="0" smtClean="0"/>
          </a:p>
          <a:p>
            <a:pPr>
              <a:lnSpc>
                <a:spcPct val="90000"/>
              </a:lnSpc>
            </a:pPr>
            <a:endParaRPr lang="en-US" altLang="zh-CN" dirty="0" smtClean="0">
              <a:solidFill>
                <a:srgbClr val="FF0000"/>
              </a:solidFill>
              <a:effectLst>
                <a:outerShdw blurRad="38100" dist="38100" dir="2700000" algn="tl">
                  <a:srgbClr val="C0C0C0"/>
                </a:outerShdw>
              </a:effectLst>
            </a:endParaRPr>
          </a:p>
          <a:p>
            <a:pPr>
              <a:lnSpc>
                <a:spcPct val="90000"/>
              </a:lnSpc>
            </a:pPr>
            <a:endParaRPr lang="en-US" altLang="zh-CN" dirty="0">
              <a:solidFill>
                <a:srgbClr val="FF0000"/>
              </a:solidFill>
              <a:effectLst>
                <a:outerShdw blurRad="38100" dist="38100" dir="2700000" algn="tl">
                  <a:srgbClr val="C0C0C0"/>
                </a:outerShdw>
              </a:effectLst>
            </a:endParaRPr>
          </a:p>
          <a:p>
            <a:pPr>
              <a:lnSpc>
                <a:spcPct val="90000"/>
              </a:lnSpc>
            </a:pPr>
            <a:r>
              <a:rPr lang="zh-CN" altLang="en-US" dirty="0">
                <a:solidFill>
                  <a:srgbClr val="FF0000"/>
                </a:solidFill>
                <a:effectLst>
                  <a:outerShdw blurRad="38100" dist="38100" dir="2700000" algn="tl">
                    <a:srgbClr val="C0C0C0"/>
                  </a:outerShdw>
                </a:effectLst>
              </a:rPr>
              <a:t>调用</a:t>
            </a:r>
            <a:r>
              <a:rPr lang="en-US" altLang="zh-CN" dirty="0">
                <a:solidFill>
                  <a:srgbClr val="FF0000"/>
                </a:solidFill>
                <a:effectLst>
                  <a:outerShdw blurRad="38100" dist="38100" dir="2700000" algn="tl">
                    <a:srgbClr val="C0C0C0"/>
                  </a:outerShdw>
                </a:effectLst>
              </a:rPr>
              <a:t>(calling)</a:t>
            </a:r>
            <a:r>
              <a:rPr lang="zh-CN" altLang="en-US" dirty="0">
                <a:solidFill>
                  <a:srgbClr val="FF0000"/>
                </a:solidFill>
                <a:effectLst>
                  <a:outerShdw blurRad="38100" dist="38100" dir="2700000" algn="tl">
                    <a:srgbClr val="C0C0C0"/>
                  </a:outerShdw>
                </a:effectLst>
              </a:rPr>
              <a:t>函数</a:t>
            </a:r>
            <a:r>
              <a:rPr lang="zh-CN" altLang="en-US" dirty="0"/>
              <a:t>：通过使用函数名来调用其对应函数的行为。</a:t>
            </a:r>
          </a:p>
          <a:p>
            <a:pPr lvl="1">
              <a:lnSpc>
                <a:spcPct val="90000"/>
              </a:lnSpc>
            </a:pPr>
            <a:r>
              <a:rPr lang="zh-CN" altLang="en-US" dirty="0"/>
              <a:t>调用一个函数时，往往需要提供一些格外的信息。这些额外信息由一组出现在函数名后面的括号内的参数给出。</a:t>
            </a:r>
          </a:p>
          <a:p>
            <a:pPr lvl="1">
              <a:lnSpc>
                <a:spcPct val="90000"/>
              </a:lnSpc>
            </a:pPr>
            <a:r>
              <a:rPr lang="zh-CN" altLang="en-US" sz="2000" i="1" dirty="0">
                <a:solidFill>
                  <a:srgbClr val="008000"/>
                </a:solidFill>
              </a:rPr>
              <a:t>被调用的函数在完成相应的工作后，将返回到调用它的程序点。在返回时，被调函数可以将一个值（</a:t>
            </a:r>
            <a:r>
              <a:rPr lang="zh-CN" altLang="en-US" sz="2000" i="1" dirty="0">
                <a:solidFill>
                  <a:srgbClr val="FF0000"/>
                </a:solidFill>
                <a:effectLst>
                  <a:outerShdw blurRad="38100" dist="38100" dir="2700000" algn="tl">
                    <a:srgbClr val="C0C0C0"/>
                  </a:outerShdw>
                </a:effectLst>
              </a:rPr>
              <a:t>返回值</a:t>
            </a:r>
            <a:r>
              <a:rPr lang="zh-CN" altLang="en-US" sz="2000" i="1" dirty="0">
                <a:solidFill>
                  <a:srgbClr val="008000"/>
                </a:solidFill>
              </a:rPr>
              <a:t>）作为结果返回给调用程序。</a:t>
            </a:r>
          </a:p>
          <a:p>
            <a:pPr>
              <a:lnSpc>
                <a:spcPct val="90000"/>
              </a:lnSpc>
            </a:pPr>
            <a:r>
              <a:rPr lang="zh-CN" altLang="en-US" sz="2400" i="1" dirty="0">
                <a:solidFill>
                  <a:srgbClr val="FF0000"/>
                </a:solidFill>
                <a:effectLst>
                  <a:outerShdw blurRad="38100" dist="38100" dir="2700000" algn="tl">
                    <a:srgbClr val="C0C0C0"/>
                  </a:outerShdw>
                </a:effectLst>
              </a:rPr>
              <a:t>实际参数</a:t>
            </a:r>
            <a:r>
              <a:rPr lang="en-US" altLang="zh-CN" sz="2400" i="1" dirty="0">
                <a:solidFill>
                  <a:srgbClr val="FF0000"/>
                </a:solidFill>
                <a:effectLst>
                  <a:outerShdw blurRad="38100" dist="38100" dir="2700000" algn="tl">
                    <a:srgbClr val="C0C0C0"/>
                  </a:outerShdw>
                </a:effectLst>
              </a:rPr>
              <a:t>(argument)</a:t>
            </a:r>
            <a:r>
              <a:rPr lang="zh-CN" altLang="en-US" sz="2400" i="1" dirty="0">
                <a:solidFill>
                  <a:srgbClr val="008000"/>
                </a:solidFill>
              </a:rPr>
              <a:t>：调用程序提供给函数的信息。</a:t>
            </a:r>
          </a:p>
        </p:txBody>
      </p:sp>
      <p:grpSp>
        <p:nvGrpSpPr>
          <p:cNvPr id="101391" name="Group 15"/>
          <p:cNvGrpSpPr>
            <a:grpSpLocks/>
          </p:cNvGrpSpPr>
          <p:nvPr/>
        </p:nvGrpSpPr>
        <p:grpSpPr bwMode="auto">
          <a:xfrm>
            <a:off x="1411288" y="1603376"/>
            <a:ext cx="5652799" cy="830263"/>
            <a:chOff x="793" y="857"/>
            <a:chExt cx="3421" cy="523"/>
          </a:xfrm>
        </p:grpSpPr>
        <p:sp>
          <p:nvSpPr>
            <p:cNvPr id="101392" name="Line 16"/>
            <p:cNvSpPr>
              <a:spLocks noChangeShapeType="1"/>
            </p:cNvSpPr>
            <p:nvPr/>
          </p:nvSpPr>
          <p:spPr bwMode="auto">
            <a:xfrm>
              <a:off x="793" y="981"/>
              <a:ext cx="454"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1393" name="Text Box 17"/>
            <p:cNvSpPr txBox="1">
              <a:spLocks noChangeArrowheads="1"/>
            </p:cNvSpPr>
            <p:nvPr/>
          </p:nvSpPr>
          <p:spPr bwMode="auto">
            <a:xfrm>
              <a:off x="1247" y="857"/>
              <a:ext cx="296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b="1" dirty="0">
                  <a:solidFill>
                    <a:srgbClr val="FF0000"/>
                  </a:solidFill>
                  <a:latin typeface="Times New Roman" pitchFamily="18" charset="0"/>
                  <a:ea typeface="楷体_GB2312" pitchFamily="49" charset="-122"/>
                </a:rPr>
                <a:t> </a:t>
              </a:r>
              <a:r>
                <a:rPr lang="zh-CN" altLang="en-US" b="1" dirty="0">
                  <a:solidFill>
                    <a:srgbClr val="FF0000"/>
                  </a:solidFill>
                  <a:latin typeface="Times New Roman" pitchFamily="18" charset="0"/>
                  <a:ea typeface="楷体_GB2312" pitchFamily="49" charset="-122"/>
                </a:rPr>
                <a:t>函数名，该函数是标准输入输出</a:t>
              </a:r>
              <a:r>
                <a:rPr lang="zh-CN" altLang="en-US" b="1" dirty="0" smtClean="0">
                  <a:solidFill>
                    <a:srgbClr val="FF0000"/>
                  </a:solidFill>
                  <a:latin typeface="Times New Roman" pitchFamily="18" charset="0"/>
                  <a:ea typeface="楷体_GB2312" pitchFamily="49" charset="-122"/>
                </a:rPr>
                <a:t>库</a:t>
              </a:r>
              <a:r>
                <a:rPr lang="en-US" altLang="zh-CN" b="1" dirty="0" smtClean="0">
                  <a:solidFill>
                    <a:srgbClr val="FF0000"/>
                  </a:solidFill>
                  <a:latin typeface="Times New Roman" pitchFamily="18" charset="0"/>
                  <a:ea typeface="楷体_GB2312" pitchFamily="49" charset="-122"/>
                </a:rPr>
                <a:t/>
              </a:r>
              <a:br>
                <a:rPr lang="en-US" altLang="zh-CN" b="1" dirty="0" smtClean="0">
                  <a:solidFill>
                    <a:srgbClr val="FF0000"/>
                  </a:solidFill>
                  <a:latin typeface="Times New Roman" pitchFamily="18" charset="0"/>
                  <a:ea typeface="楷体_GB2312" pitchFamily="49" charset="-122"/>
                </a:rPr>
              </a:br>
              <a:r>
                <a:rPr lang="zh-CN" altLang="en-US" b="1" dirty="0" smtClean="0">
                  <a:solidFill>
                    <a:srgbClr val="FF0000"/>
                  </a:solidFill>
                  <a:latin typeface="Times New Roman" pitchFamily="18" charset="0"/>
                  <a:ea typeface="楷体_GB2312" pitchFamily="49" charset="-122"/>
                </a:rPr>
                <a:t>中</a:t>
              </a:r>
              <a:r>
                <a:rPr lang="zh-CN" altLang="en-US" b="1" dirty="0">
                  <a:solidFill>
                    <a:srgbClr val="FF0000"/>
                  </a:solidFill>
                  <a:latin typeface="Times New Roman" pitchFamily="18" charset="0"/>
                  <a:ea typeface="楷体_GB2312" pitchFamily="49" charset="-122"/>
                </a:rPr>
                <a:t>的工具</a:t>
              </a:r>
            </a:p>
          </p:txBody>
        </p:sp>
      </p:grpSp>
      <p:grpSp>
        <p:nvGrpSpPr>
          <p:cNvPr id="101397" name="Group 21"/>
          <p:cNvGrpSpPr>
            <a:grpSpLocks/>
          </p:cNvGrpSpPr>
          <p:nvPr/>
        </p:nvGrpSpPr>
        <p:grpSpPr bwMode="auto">
          <a:xfrm>
            <a:off x="2882900" y="908050"/>
            <a:ext cx="6297613" cy="720725"/>
            <a:chOff x="1426" y="511"/>
            <a:chExt cx="3921" cy="453"/>
          </a:xfrm>
        </p:grpSpPr>
        <p:sp>
          <p:nvSpPr>
            <p:cNvPr id="101395" name="Line 19"/>
            <p:cNvSpPr>
              <a:spLocks noChangeShapeType="1"/>
            </p:cNvSpPr>
            <p:nvPr/>
          </p:nvSpPr>
          <p:spPr bwMode="auto">
            <a:xfrm>
              <a:off x="1426" y="964"/>
              <a:ext cx="1846"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1396" name="Text Box 20"/>
            <p:cNvSpPr txBox="1">
              <a:spLocks noChangeArrowheads="1"/>
            </p:cNvSpPr>
            <p:nvPr/>
          </p:nvSpPr>
          <p:spPr bwMode="auto">
            <a:xfrm>
              <a:off x="2336" y="511"/>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latinLnBrk="0" hangingPunct="0"/>
              <a:r>
                <a:rPr lang="zh-CN" altLang="en-US" b="1">
                  <a:solidFill>
                    <a:srgbClr val="0000FF"/>
                  </a:solidFill>
                  <a:latin typeface="Times New Roman" pitchFamily="18" charset="0"/>
                  <a:ea typeface="楷体_GB2312" pitchFamily="49" charset="-122"/>
                </a:rPr>
                <a:t>实际参数，是一串字符，即字符串</a:t>
              </a:r>
            </a:p>
          </p:txBody>
        </p:sp>
      </p:grpSp>
      <p:sp>
        <p:nvSpPr>
          <p:cNvPr id="101401" name="AutoShape 25">
            <a:hlinkClick r:id="rId2" action="ppaction://hlinksldjump" highlightClick="1"/>
          </p:cNvPr>
          <p:cNvSpPr>
            <a:spLocks noChangeArrowheads="1"/>
          </p:cNvSpPr>
          <p:nvPr/>
        </p:nvSpPr>
        <p:spPr bwMode="auto">
          <a:xfrm>
            <a:off x="6948488" y="6216650"/>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extLst>
      <p:ext uri="{BB962C8B-B14F-4D97-AF65-F5344CB8AC3E}">
        <p14:creationId xmlns:p14="http://schemas.microsoft.com/office/powerpoint/2010/main" val="570071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13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1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7"/>
          <p:cNvSpPr>
            <a:spLocks noGrp="1" noChangeArrowheads="1"/>
          </p:cNvSpPr>
          <p:nvPr>
            <p:ph type="body" sz="half" idx="1"/>
          </p:nvPr>
        </p:nvSpPr>
        <p:spPr>
          <a:xfrm>
            <a:off x="928688" y="2000250"/>
            <a:ext cx="8215312" cy="4071938"/>
          </a:xfrm>
          <a:noFill/>
        </p:spPr>
        <p:txBody>
          <a:bodyPr/>
          <a:lstStyle/>
          <a:p>
            <a:pPr eaLnBrk="1" hangingPunct="1">
              <a:buFont typeface="Wingdings" pitchFamily="2" charset="2"/>
              <a:buNone/>
            </a:pPr>
            <a:r>
              <a:rPr lang="en-US" altLang="zh-CN" smtClean="0"/>
              <a:t>#include &lt;stdio.h&gt;</a:t>
            </a:r>
            <a:endParaRPr lang="zh-CN" altLang="zh-CN" smtClean="0"/>
          </a:p>
          <a:p>
            <a:pPr eaLnBrk="1" hangingPunct="1">
              <a:buFont typeface="Wingdings" pitchFamily="2" charset="2"/>
              <a:buNone/>
            </a:pPr>
            <a:r>
              <a:rPr lang="en-US" altLang="zh-CN" smtClean="0"/>
              <a:t>int main( )</a:t>
            </a:r>
            <a:endParaRPr lang="zh-CN" altLang="zh-CN" smtClean="0"/>
          </a:p>
          <a:p>
            <a:pPr eaLnBrk="1" hangingPunct="1">
              <a:buFont typeface="Wingdings" pitchFamily="2" charset="2"/>
              <a:buNone/>
            </a:pPr>
            <a:r>
              <a:rPr lang="en-US" altLang="zh-CN" smtClean="0">
                <a:solidFill>
                  <a:srgbClr val="0000CC"/>
                </a:solidFill>
              </a:rPr>
              <a:t>{</a:t>
            </a:r>
            <a:r>
              <a:rPr lang="en-US" altLang="zh-CN" smtClean="0"/>
              <a:t>                                         </a:t>
            </a:r>
            <a:r>
              <a:rPr lang="zh-CN" altLang="zh-CN" smtClean="0"/>
              <a:t> </a:t>
            </a:r>
          </a:p>
          <a:p>
            <a:pPr eaLnBrk="1" hangingPunct="1">
              <a:buFont typeface="Wingdings" pitchFamily="2" charset="2"/>
              <a:buNone/>
            </a:pPr>
            <a:r>
              <a:rPr lang="en-US" altLang="zh-CN" smtClean="0"/>
              <a:t>   printf (”This is a C program.\n”);</a:t>
            </a:r>
            <a:endParaRPr lang="zh-CN" altLang="zh-CN" smtClean="0"/>
          </a:p>
          <a:p>
            <a:pPr eaLnBrk="1" hangingPunct="1">
              <a:buFont typeface="Wingdings" pitchFamily="2" charset="2"/>
              <a:buNone/>
            </a:pPr>
            <a:r>
              <a:rPr lang="en-US" altLang="zh-CN" smtClean="0"/>
              <a:t>   return 0;                                  </a:t>
            </a:r>
            <a:endParaRPr lang="zh-CN" altLang="zh-CN" smtClean="0"/>
          </a:p>
          <a:p>
            <a:pPr eaLnBrk="1" hangingPunct="1">
              <a:buFont typeface="Wingdings" pitchFamily="2" charset="2"/>
              <a:buNone/>
            </a:pPr>
            <a:r>
              <a:rPr lang="en-US" altLang="zh-CN" smtClean="0">
                <a:solidFill>
                  <a:srgbClr val="0000CC"/>
                </a:solidFill>
              </a:rPr>
              <a:t>}</a:t>
            </a:r>
            <a:r>
              <a:rPr lang="en-US" altLang="zh-CN" smtClean="0"/>
              <a:t> </a:t>
            </a:r>
            <a:endParaRPr lang="zh-CN" altLang="zh-CN" smtClean="0"/>
          </a:p>
        </p:txBody>
      </p:sp>
      <p:cxnSp>
        <p:nvCxnSpPr>
          <p:cNvPr id="5" name="直接连接符 4"/>
          <p:cNvCxnSpPr>
            <a:cxnSpLocks noChangeShapeType="1"/>
          </p:cNvCxnSpPr>
          <p:nvPr/>
        </p:nvCxnSpPr>
        <p:spPr bwMode="auto">
          <a:xfrm>
            <a:off x="1428750" y="4581128"/>
            <a:ext cx="21431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0" name="圆角矩形标注 9"/>
          <p:cNvSpPr>
            <a:spLocks noChangeArrowheads="1"/>
          </p:cNvSpPr>
          <p:nvPr/>
        </p:nvSpPr>
        <p:spPr bwMode="auto">
          <a:xfrm>
            <a:off x="3857625" y="4795441"/>
            <a:ext cx="4071938" cy="1000125"/>
          </a:xfrm>
          <a:prstGeom prst="wedgeRoundRectCallout">
            <a:avLst>
              <a:gd name="adj1" fmla="val -47046"/>
              <a:gd name="adj2" fmla="val -81611"/>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a:solidFill>
                  <a:srgbClr val="FF0000"/>
                </a:solidFill>
              </a:rPr>
              <a:t>当</a:t>
            </a:r>
            <a:r>
              <a:rPr lang="en-US" altLang="zh-CN" sz="2800" b="1">
                <a:solidFill>
                  <a:srgbClr val="FF0000"/>
                </a:solidFill>
              </a:rPr>
              <a:t>main</a:t>
            </a:r>
            <a:r>
              <a:rPr lang="zh-CN" altLang="zh-CN" sz="2800" b="1">
                <a:solidFill>
                  <a:srgbClr val="FF0000"/>
                </a:solidFill>
              </a:rPr>
              <a:t>函数执行结束前</a:t>
            </a:r>
            <a:endParaRPr lang="en-US" altLang="zh-CN" sz="2800" b="1">
              <a:solidFill>
                <a:srgbClr val="FF0000"/>
              </a:solidFill>
            </a:endParaRPr>
          </a:p>
          <a:p>
            <a:pPr algn="ctr" eaLnBrk="1" hangingPunct="1"/>
            <a:r>
              <a:rPr lang="zh-CN" altLang="zh-CN" sz="2800" b="1">
                <a:solidFill>
                  <a:srgbClr val="FF0000"/>
                </a:solidFill>
              </a:rPr>
              <a:t>将整数</a:t>
            </a:r>
            <a:r>
              <a:rPr lang="en-US" altLang="zh-CN" sz="2800" b="1">
                <a:solidFill>
                  <a:srgbClr val="FF0000"/>
                </a:solidFill>
              </a:rPr>
              <a:t>0</a:t>
            </a:r>
            <a:r>
              <a:rPr lang="zh-CN" altLang="zh-CN" sz="2800" b="1">
                <a:solidFill>
                  <a:srgbClr val="FF0000"/>
                </a:solidFill>
              </a:rPr>
              <a:t>作为函数值</a:t>
            </a:r>
            <a:endParaRPr lang="zh-CN" altLang="en-US" sz="2800" b="1">
              <a:solidFill>
                <a:srgbClr val="FF0000"/>
              </a:solidFill>
            </a:endParaRPr>
          </a:p>
        </p:txBody>
      </p:sp>
      <p:pic>
        <p:nvPicPr>
          <p:cNvPr id="32774"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r>
              <a:rPr lang="zh-CN" altLang="en-US" dirty="0"/>
              <a:t>最简单的</a:t>
            </a:r>
            <a:r>
              <a:rPr lang="en-US" altLang="zh-CN" dirty="0"/>
              <a:t>C</a:t>
            </a:r>
            <a:r>
              <a:rPr lang="zh-CN" altLang="en-US" dirty="0"/>
              <a:t>语言程序举例</a:t>
            </a:r>
            <a:r>
              <a:rPr lang="zh-CN" altLang="en-US" dirty="0" smtClean="0"/>
              <a:t>（</a:t>
            </a:r>
            <a:r>
              <a:rPr lang="en-US" altLang="zh-CN" dirty="0" smtClean="0"/>
              <a:t>4</a:t>
            </a:r>
            <a:r>
              <a:rPr lang="zh-CN" altLang="en-US" dirty="0" smtClean="0"/>
              <a:t>）</a:t>
            </a:r>
            <a:endParaRPr lang="zh-CN" altLang="en-US" dirty="0">
              <a:solidFill>
                <a:srgbClr val="800000"/>
              </a:solidFill>
              <a:latin typeface="Arial" charset="0"/>
              <a:ea typeface="黑体" pitchFamily="2" charset="-122"/>
            </a:endParaRPr>
          </a:p>
        </p:txBody>
      </p:sp>
    </p:spTree>
    <p:extLst>
      <p:ext uri="{BB962C8B-B14F-4D97-AF65-F5344CB8AC3E}">
        <p14:creationId xmlns:p14="http://schemas.microsoft.com/office/powerpoint/2010/main" val="38358362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7"/>
          <p:cNvSpPr>
            <a:spLocks noGrp="1" noChangeArrowheads="1"/>
          </p:cNvSpPr>
          <p:nvPr>
            <p:ph type="body" sz="half" idx="1"/>
          </p:nvPr>
        </p:nvSpPr>
        <p:spPr>
          <a:xfrm>
            <a:off x="928688" y="2000250"/>
            <a:ext cx="8215312" cy="4071938"/>
          </a:xfrm>
          <a:noFill/>
        </p:spPr>
        <p:txBody>
          <a:bodyPr/>
          <a:lstStyle/>
          <a:p>
            <a:pPr eaLnBrk="1" hangingPunct="1">
              <a:buFont typeface="Wingdings" pitchFamily="2" charset="2"/>
              <a:buNone/>
            </a:pPr>
            <a:r>
              <a:rPr lang="en-US" altLang="zh-CN" smtClean="0"/>
              <a:t>#include &lt;stdio.h&gt;</a:t>
            </a:r>
            <a:endParaRPr lang="zh-CN" altLang="zh-CN" smtClean="0"/>
          </a:p>
          <a:p>
            <a:pPr eaLnBrk="1" hangingPunct="1">
              <a:buFont typeface="Wingdings" pitchFamily="2" charset="2"/>
              <a:buNone/>
            </a:pPr>
            <a:r>
              <a:rPr lang="en-US" altLang="zh-CN" smtClean="0"/>
              <a:t>int main( )</a:t>
            </a:r>
            <a:endParaRPr lang="zh-CN" altLang="zh-CN" smtClean="0"/>
          </a:p>
          <a:p>
            <a:pPr eaLnBrk="1" hangingPunct="1">
              <a:buFont typeface="Wingdings" pitchFamily="2" charset="2"/>
              <a:buNone/>
            </a:pPr>
            <a:r>
              <a:rPr lang="en-US" altLang="zh-CN" smtClean="0">
                <a:solidFill>
                  <a:srgbClr val="0000CC"/>
                </a:solidFill>
              </a:rPr>
              <a:t>{</a:t>
            </a:r>
            <a:r>
              <a:rPr lang="en-US" altLang="zh-CN" smtClean="0"/>
              <a:t>                                         </a:t>
            </a:r>
            <a:r>
              <a:rPr lang="zh-CN" altLang="zh-CN" smtClean="0"/>
              <a:t> </a:t>
            </a:r>
          </a:p>
          <a:p>
            <a:pPr eaLnBrk="1" hangingPunct="1">
              <a:buFont typeface="Wingdings" pitchFamily="2" charset="2"/>
              <a:buNone/>
            </a:pPr>
            <a:r>
              <a:rPr lang="en-US" altLang="zh-CN" smtClean="0"/>
              <a:t>   printf (”This is a C program.\n”);</a:t>
            </a:r>
            <a:endParaRPr lang="zh-CN" altLang="zh-CN" smtClean="0"/>
          </a:p>
          <a:p>
            <a:pPr eaLnBrk="1" hangingPunct="1">
              <a:buFont typeface="Wingdings" pitchFamily="2" charset="2"/>
              <a:buNone/>
            </a:pPr>
            <a:r>
              <a:rPr lang="en-US" altLang="zh-CN" smtClean="0"/>
              <a:t>   return 0;                                  </a:t>
            </a:r>
            <a:endParaRPr lang="zh-CN" altLang="zh-CN" smtClean="0"/>
          </a:p>
          <a:p>
            <a:pPr eaLnBrk="1" hangingPunct="1">
              <a:buFont typeface="Wingdings" pitchFamily="2" charset="2"/>
              <a:buNone/>
            </a:pPr>
            <a:r>
              <a:rPr lang="en-US" altLang="zh-CN" smtClean="0">
                <a:solidFill>
                  <a:srgbClr val="0000CC"/>
                </a:solidFill>
              </a:rPr>
              <a:t>}</a:t>
            </a:r>
            <a:r>
              <a:rPr lang="en-US" altLang="zh-CN" smtClean="0"/>
              <a:t> </a:t>
            </a:r>
            <a:endParaRPr lang="zh-CN" altLang="zh-CN" smtClean="0"/>
          </a:p>
        </p:txBody>
      </p:sp>
      <p:sp>
        <p:nvSpPr>
          <p:cNvPr id="8" name="圆角矩形标注 7"/>
          <p:cNvSpPr>
            <a:spLocks noChangeArrowheads="1"/>
          </p:cNvSpPr>
          <p:nvPr/>
        </p:nvSpPr>
        <p:spPr bwMode="auto">
          <a:xfrm>
            <a:off x="3543920" y="2921521"/>
            <a:ext cx="5214938" cy="571500"/>
          </a:xfrm>
          <a:prstGeom prst="wedgeRoundRectCallout">
            <a:avLst>
              <a:gd name="adj1" fmla="val -31222"/>
              <a:gd name="adj2" fmla="val -112333"/>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a:solidFill>
                  <a:srgbClr val="FF0000"/>
                </a:solidFill>
              </a:rPr>
              <a:t>用到函数库中的输入输出函数</a:t>
            </a:r>
            <a:r>
              <a:rPr lang="zh-CN" altLang="en-US" sz="2800" b="1">
                <a:solidFill>
                  <a:srgbClr val="FF0000"/>
                </a:solidFill>
              </a:rPr>
              <a:t>时</a:t>
            </a:r>
          </a:p>
        </p:txBody>
      </p:sp>
      <p:cxnSp>
        <p:nvCxnSpPr>
          <p:cNvPr id="9" name="直接连接符 8"/>
          <p:cNvCxnSpPr>
            <a:cxnSpLocks noChangeShapeType="1"/>
          </p:cNvCxnSpPr>
          <p:nvPr/>
        </p:nvCxnSpPr>
        <p:spPr bwMode="auto">
          <a:xfrm>
            <a:off x="1043608" y="2492896"/>
            <a:ext cx="435768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33801" name="图片 1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最简单的</a:t>
            </a:r>
            <a:r>
              <a:rPr lang="en-US" altLang="zh-CN" dirty="0"/>
              <a:t>C</a:t>
            </a:r>
            <a:r>
              <a:rPr lang="zh-CN" altLang="en-US" dirty="0"/>
              <a:t>语言程序举例</a:t>
            </a:r>
            <a:r>
              <a:rPr lang="zh-CN" altLang="en-US" dirty="0" smtClean="0"/>
              <a:t>（</a:t>
            </a:r>
            <a:r>
              <a:rPr lang="en-US" altLang="zh-CN" dirty="0" smtClean="0"/>
              <a:t>5</a:t>
            </a:r>
            <a:r>
              <a:rPr lang="zh-CN" altLang="en-US" dirty="0" smtClean="0"/>
              <a:t>）</a:t>
            </a:r>
            <a:endParaRPr lang="zh-CN" altLang="en-US" dirty="0"/>
          </a:p>
        </p:txBody>
      </p:sp>
    </p:spTree>
    <p:extLst>
      <p:ext uri="{BB962C8B-B14F-4D97-AF65-F5344CB8AC3E}">
        <p14:creationId xmlns:p14="http://schemas.microsoft.com/office/powerpoint/2010/main" val="298300676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Left)">
                                      <p:cBhvr>
                                        <p:cTn id="7" dur="500"/>
                                        <p:tgtEl>
                                          <p:spTgt spid="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4545BE39-2AC3-4033-8750-3EA555FA134F}" type="slidenum">
              <a:rPr lang="ko-KR" altLang="en-US"/>
              <a:pPr/>
              <a:t>34</a:t>
            </a:fld>
            <a:endParaRPr lang="en-US" altLang="ko-KR"/>
          </a:p>
        </p:txBody>
      </p:sp>
      <p:sp>
        <p:nvSpPr>
          <p:cNvPr id="98306" name="Rectangle 2"/>
          <p:cNvSpPr>
            <a:spLocks noGrp="1" noChangeArrowheads="1"/>
          </p:cNvSpPr>
          <p:nvPr>
            <p:ph type="title"/>
          </p:nvPr>
        </p:nvSpPr>
        <p:spPr/>
        <p:txBody>
          <a:bodyPr/>
          <a:lstStyle/>
          <a:p>
            <a:r>
              <a:rPr lang="zh-CN" altLang="en-US"/>
              <a:t>库包含</a:t>
            </a:r>
          </a:p>
        </p:txBody>
      </p:sp>
      <p:sp>
        <p:nvSpPr>
          <p:cNvPr id="98307" name="Rectangle 3"/>
          <p:cNvSpPr>
            <a:spLocks noGrp="1" noChangeArrowheads="1"/>
          </p:cNvSpPr>
          <p:nvPr>
            <p:ph type="body" idx="1"/>
          </p:nvPr>
        </p:nvSpPr>
        <p:spPr>
          <a:xfrm>
            <a:off x="1187450" y="1006475"/>
            <a:ext cx="7772400" cy="5735638"/>
          </a:xfrm>
        </p:spPr>
        <p:txBody>
          <a:bodyPr/>
          <a:lstStyle/>
          <a:p>
            <a:r>
              <a:rPr lang="zh-CN" altLang="en-US" dirty="0">
                <a:solidFill>
                  <a:srgbClr val="FF0000"/>
                </a:solidFill>
                <a:effectLst>
                  <a:outerShdw blurRad="38100" dist="38100" dir="2700000" algn="tl">
                    <a:srgbClr val="C0C0C0"/>
                  </a:outerShdw>
                </a:effectLst>
              </a:rPr>
              <a:t>库</a:t>
            </a:r>
            <a:r>
              <a:rPr lang="en-US" altLang="zh-CN" dirty="0">
                <a:solidFill>
                  <a:srgbClr val="FF0000"/>
                </a:solidFill>
                <a:effectLst>
                  <a:outerShdw blurRad="38100" dist="38100" dir="2700000" algn="tl">
                    <a:srgbClr val="C0C0C0"/>
                  </a:outerShdw>
                </a:effectLst>
              </a:rPr>
              <a:t>(library)</a:t>
            </a:r>
            <a:r>
              <a:rPr lang="zh-CN" altLang="en-US" dirty="0"/>
              <a:t>：一种工具（函数）的集合，这些工具由其他程序员编写，用于执行特定的功能。</a:t>
            </a:r>
          </a:p>
          <a:p>
            <a:pPr lvl="1"/>
            <a:r>
              <a:rPr lang="zh-CN" altLang="en-US" i="1" dirty="0">
                <a:solidFill>
                  <a:srgbClr val="008000"/>
                </a:solidFill>
              </a:rPr>
              <a:t>可分为</a:t>
            </a:r>
            <a:r>
              <a:rPr lang="zh-CN" altLang="en-US" i="1" dirty="0">
                <a:solidFill>
                  <a:srgbClr val="FF0000"/>
                </a:solidFill>
              </a:rPr>
              <a:t>标准库</a:t>
            </a:r>
            <a:r>
              <a:rPr lang="zh-CN" altLang="en-US" i="1" dirty="0">
                <a:solidFill>
                  <a:srgbClr val="008000"/>
                </a:solidFill>
              </a:rPr>
              <a:t>和</a:t>
            </a:r>
            <a:r>
              <a:rPr lang="zh-CN" altLang="en-US" i="1" dirty="0">
                <a:solidFill>
                  <a:srgbClr val="FF0000"/>
                </a:solidFill>
              </a:rPr>
              <a:t>用户</a:t>
            </a:r>
            <a:r>
              <a:rPr lang="en-US" altLang="zh-CN" i="1" dirty="0">
                <a:solidFill>
                  <a:srgbClr val="FF0000"/>
                </a:solidFill>
              </a:rPr>
              <a:t>/</a:t>
            </a:r>
            <a:r>
              <a:rPr lang="zh-CN" altLang="en-US" i="1" dirty="0">
                <a:solidFill>
                  <a:srgbClr val="FF0000"/>
                </a:solidFill>
              </a:rPr>
              <a:t>他人定义的库</a:t>
            </a:r>
            <a:r>
              <a:rPr lang="zh-CN" altLang="en-US" i="1" dirty="0">
                <a:solidFill>
                  <a:srgbClr val="008000"/>
                </a:solidFill>
              </a:rPr>
              <a:t>两大</a:t>
            </a:r>
            <a:r>
              <a:rPr lang="zh-CN" altLang="en-US" i="1" dirty="0" smtClean="0">
                <a:solidFill>
                  <a:srgbClr val="008000"/>
                </a:solidFill>
              </a:rPr>
              <a:t>类。</a:t>
            </a:r>
            <a:endParaRPr lang="zh-CN" altLang="en-US" i="1" dirty="0">
              <a:solidFill>
                <a:srgbClr val="008000"/>
              </a:solidFill>
            </a:endParaRPr>
          </a:p>
          <a:p>
            <a:pPr lvl="1"/>
            <a:r>
              <a:rPr lang="zh-CN" altLang="en-US" i="1" dirty="0">
                <a:solidFill>
                  <a:srgbClr val="008000"/>
                </a:solidFill>
              </a:rPr>
              <a:t>在编写程序时，使用现成的库中提供的工具，可以省去自己编写这些工具的麻烦。</a:t>
            </a:r>
          </a:p>
          <a:p>
            <a:pPr lvl="1"/>
            <a:r>
              <a:rPr lang="zh-CN" altLang="en-US" i="1" dirty="0">
                <a:solidFill>
                  <a:srgbClr val="FF0000"/>
                </a:solidFill>
              </a:rPr>
              <a:t>库对于程序设计来说是十分重要的！</a:t>
            </a:r>
          </a:p>
          <a:p>
            <a:endParaRPr lang="zh-CN" altLang="en-US" i="1" dirty="0">
              <a:solidFill>
                <a:srgbClr val="008000"/>
              </a:solidFill>
            </a:endParaRPr>
          </a:p>
          <a:p>
            <a:r>
              <a:rPr lang="zh-CN" altLang="en-US" dirty="0"/>
              <a:t>要使用一个库，就必须在程序中给出足够的信息，以便编译器知道库里有哪些工具可用。这些信息通常是以</a:t>
            </a:r>
            <a:r>
              <a:rPr lang="zh-CN" altLang="en-US" dirty="0">
                <a:solidFill>
                  <a:srgbClr val="FF0000"/>
                </a:solidFill>
              </a:rPr>
              <a:t>头文件</a:t>
            </a:r>
            <a:r>
              <a:rPr lang="zh-CN" altLang="en-US" dirty="0"/>
              <a:t>的形式提供。</a:t>
            </a:r>
          </a:p>
        </p:txBody>
      </p:sp>
    </p:spTree>
    <p:extLst>
      <p:ext uri="{BB962C8B-B14F-4D97-AF65-F5344CB8AC3E}">
        <p14:creationId xmlns:p14="http://schemas.microsoft.com/office/powerpoint/2010/main" val="1221045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6A758D64-61CA-40CB-9550-16B6851227B2}" type="slidenum">
              <a:rPr lang="ko-KR" altLang="en-US"/>
              <a:pPr/>
              <a:t>35</a:t>
            </a:fld>
            <a:endParaRPr lang="en-US" altLang="ko-KR"/>
          </a:p>
        </p:txBody>
      </p:sp>
      <p:sp>
        <p:nvSpPr>
          <p:cNvPr id="99330" name="Rectangle 2"/>
          <p:cNvSpPr>
            <a:spLocks noGrp="1" noChangeArrowheads="1"/>
          </p:cNvSpPr>
          <p:nvPr>
            <p:ph type="title"/>
          </p:nvPr>
        </p:nvSpPr>
        <p:spPr/>
        <p:txBody>
          <a:bodyPr/>
          <a:lstStyle/>
          <a:p>
            <a:r>
              <a:rPr lang="zh-CN" altLang="en-US" sz="4800"/>
              <a:t>头文件</a:t>
            </a:r>
          </a:p>
        </p:txBody>
      </p:sp>
      <p:sp>
        <p:nvSpPr>
          <p:cNvPr id="99331" name="Rectangle 3"/>
          <p:cNvSpPr>
            <a:spLocks noGrp="1" noChangeArrowheads="1"/>
          </p:cNvSpPr>
          <p:nvPr>
            <p:ph type="body" idx="1"/>
          </p:nvPr>
        </p:nvSpPr>
        <p:spPr/>
        <p:txBody>
          <a:bodyPr/>
          <a:lstStyle/>
          <a:p>
            <a:pPr>
              <a:lnSpc>
                <a:spcPct val="90000"/>
              </a:lnSpc>
            </a:pPr>
            <a:r>
              <a:rPr lang="zh-CN" altLang="en-US" dirty="0">
                <a:solidFill>
                  <a:srgbClr val="FF0000"/>
                </a:solidFill>
                <a:effectLst>
                  <a:outerShdw blurRad="38100" dist="38100" dir="2700000" algn="tl">
                    <a:srgbClr val="C0C0C0"/>
                  </a:outerShdw>
                </a:effectLst>
              </a:rPr>
              <a:t>头文件</a:t>
            </a:r>
            <a:r>
              <a:rPr lang="en-US" altLang="zh-CN" dirty="0">
                <a:solidFill>
                  <a:srgbClr val="FF0000"/>
                </a:solidFill>
                <a:effectLst>
                  <a:outerShdw blurRad="38100" dist="38100" dir="2700000" algn="tl">
                    <a:srgbClr val="C0C0C0"/>
                  </a:outerShdw>
                </a:effectLst>
              </a:rPr>
              <a:t>(header file)</a:t>
            </a:r>
            <a:r>
              <a:rPr lang="zh-CN" altLang="en-US" dirty="0"/>
              <a:t>：为编译器提供相应的那个库中所包含的工具的描述信息。（通常扩展名为</a:t>
            </a:r>
            <a:r>
              <a:rPr lang="en-US" altLang="zh-CN" dirty="0"/>
              <a:t>.h</a:t>
            </a:r>
            <a:r>
              <a:rPr lang="zh-CN" altLang="en-US" dirty="0"/>
              <a:t>）</a:t>
            </a:r>
          </a:p>
          <a:p>
            <a:pPr lvl="1">
              <a:lnSpc>
                <a:spcPct val="90000"/>
              </a:lnSpc>
            </a:pPr>
            <a:r>
              <a:rPr lang="zh-CN" altLang="en-US" dirty="0"/>
              <a:t>如</a:t>
            </a:r>
            <a:r>
              <a:rPr lang="en-US" altLang="zh-CN" dirty="0" err="1"/>
              <a:t>stdio.h</a:t>
            </a:r>
            <a:r>
              <a:rPr lang="zh-CN" altLang="en-US" dirty="0"/>
              <a:t>就是一个头文件的名称，它定义</a:t>
            </a:r>
            <a:r>
              <a:rPr lang="zh-CN" altLang="en-US" dirty="0" smtClean="0"/>
              <a:t>了</a:t>
            </a:r>
            <a:r>
              <a:rPr lang="en-US" altLang="zh-CN" dirty="0" smtClean="0"/>
              <a:t>C99</a:t>
            </a:r>
            <a:r>
              <a:rPr lang="zh-CN" altLang="en-US" dirty="0" smtClean="0"/>
              <a:t>提供</a:t>
            </a:r>
            <a:r>
              <a:rPr lang="zh-CN" altLang="en-US" dirty="0"/>
              <a:t>的标准输入输出库的内容。</a:t>
            </a:r>
          </a:p>
          <a:p>
            <a:pPr>
              <a:lnSpc>
                <a:spcPct val="90000"/>
              </a:lnSpc>
            </a:pPr>
            <a:endParaRPr lang="zh-CN" altLang="en-US" dirty="0"/>
          </a:p>
          <a:p>
            <a:pPr>
              <a:lnSpc>
                <a:spcPct val="90000"/>
              </a:lnSpc>
            </a:pPr>
            <a:r>
              <a:rPr lang="zh-CN" altLang="en-US" dirty="0"/>
              <a:t>一个程序中可能需要使用多个库。对将要使用的每一个库，该程序必须用独立的一行</a:t>
            </a:r>
            <a:r>
              <a:rPr lang="en-US" altLang="zh-CN" dirty="0">
                <a:solidFill>
                  <a:srgbClr val="FF0000"/>
                </a:solidFill>
              </a:rPr>
              <a:t>#include</a:t>
            </a:r>
            <a:r>
              <a:rPr lang="zh-CN" altLang="en-US" dirty="0">
                <a:solidFill>
                  <a:srgbClr val="FF0000"/>
                </a:solidFill>
              </a:rPr>
              <a:t>（预处理命令）</a:t>
            </a:r>
            <a:r>
              <a:rPr lang="zh-CN" altLang="en-US" dirty="0"/>
              <a:t>进行说明。</a:t>
            </a:r>
          </a:p>
          <a:p>
            <a:pPr lvl="1">
              <a:lnSpc>
                <a:spcPct val="90000"/>
              </a:lnSpc>
            </a:pPr>
            <a:r>
              <a:rPr lang="zh-CN" altLang="en-US" sz="2000" i="1" dirty="0">
                <a:solidFill>
                  <a:srgbClr val="008000"/>
                </a:solidFill>
              </a:rPr>
              <a:t>在</a:t>
            </a:r>
            <a:r>
              <a:rPr lang="en-US" altLang="zh-CN" sz="2000" i="1" dirty="0">
                <a:solidFill>
                  <a:srgbClr val="008000"/>
                </a:solidFill>
              </a:rPr>
              <a:t>#include</a:t>
            </a:r>
            <a:r>
              <a:rPr lang="zh-CN" altLang="en-US" sz="2000" i="1" dirty="0">
                <a:solidFill>
                  <a:srgbClr val="008000"/>
                </a:solidFill>
              </a:rPr>
              <a:t>行中，头文件名需被放在尖括号</a:t>
            </a:r>
            <a:r>
              <a:rPr lang="en-US" altLang="zh-CN" sz="2000" i="1" dirty="0">
                <a:solidFill>
                  <a:srgbClr val="008000"/>
                </a:solidFill>
              </a:rPr>
              <a:t>&lt;&gt;</a:t>
            </a:r>
            <a:r>
              <a:rPr lang="zh-CN" altLang="en-US" sz="2000" i="1" dirty="0">
                <a:solidFill>
                  <a:srgbClr val="008000"/>
                </a:solidFill>
              </a:rPr>
              <a:t>或双引号</a:t>
            </a:r>
            <a:r>
              <a:rPr lang="zh-CN" altLang="en-US" sz="2000" i="1" dirty="0">
                <a:solidFill>
                  <a:srgbClr val="008000"/>
                </a:solidFill>
                <a:latin typeface="Times New Roman"/>
              </a:rPr>
              <a:t>””</a:t>
            </a:r>
            <a:r>
              <a:rPr lang="zh-CN" altLang="en-US" sz="2000" i="1" dirty="0">
                <a:solidFill>
                  <a:srgbClr val="008000"/>
                </a:solidFill>
              </a:rPr>
              <a:t>中，通常标准库用尖括号，其它库用双引号。</a:t>
            </a:r>
          </a:p>
        </p:txBody>
      </p:sp>
      <p:sp>
        <p:nvSpPr>
          <p:cNvPr id="99332"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extLst>
      <p:ext uri="{BB962C8B-B14F-4D97-AF65-F5344CB8AC3E}">
        <p14:creationId xmlns:p14="http://schemas.microsoft.com/office/powerpoint/2010/main" val="1044440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1331640" y="1700808"/>
            <a:ext cx="6858000" cy="4071938"/>
          </a:xfrm>
          <a:noFill/>
        </p:spPr>
        <p:txBody>
          <a:bodyPr/>
          <a:lstStyle/>
          <a:p>
            <a:pPr eaLnBrk="1" hangingPunct="1">
              <a:buFont typeface="Wingdings" pitchFamily="2" charset="2"/>
              <a:buNone/>
            </a:pPr>
            <a:r>
              <a:rPr lang="en-US" altLang="zh-CN" b="1" dirty="0" smtClean="0"/>
              <a:t>C</a:t>
            </a:r>
            <a:r>
              <a:rPr lang="zh-CN" altLang="zh-CN" b="1" dirty="0" smtClean="0"/>
              <a:t>语言允许用两种注释方式：</a:t>
            </a:r>
            <a:endParaRPr lang="en-US" altLang="zh-CN" b="1" dirty="0" smtClean="0"/>
          </a:p>
          <a:p>
            <a:pPr eaLnBrk="1" hangingPunct="1"/>
            <a:r>
              <a:rPr lang="en-US" altLang="zh-CN" b="1" dirty="0" smtClean="0">
                <a:solidFill>
                  <a:srgbClr val="FF0000"/>
                </a:solidFill>
              </a:rPr>
              <a:t>//</a:t>
            </a:r>
            <a:r>
              <a:rPr lang="zh-CN" altLang="en-US" b="1" dirty="0" smtClean="0"/>
              <a:t>：</a:t>
            </a:r>
            <a:r>
              <a:rPr lang="zh-CN" altLang="zh-CN" b="1" dirty="0" smtClean="0"/>
              <a:t>单行注释</a:t>
            </a:r>
            <a:endParaRPr lang="en-US" altLang="zh-CN" b="1" dirty="0" smtClean="0"/>
          </a:p>
          <a:p>
            <a:pPr lvl="1" eaLnBrk="1" hangingPunct="1"/>
            <a:r>
              <a:rPr lang="zh-CN" altLang="zh-CN" b="1" dirty="0" smtClean="0"/>
              <a:t>可单独占</a:t>
            </a:r>
            <a:r>
              <a:rPr lang="zh-CN" altLang="zh-CN" b="1" dirty="0" smtClean="0">
                <a:solidFill>
                  <a:schemeClr val="accent6">
                    <a:lumMod val="60000"/>
                    <a:lumOff val="40000"/>
                  </a:schemeClr>
                </a:solidFill>
                <a:effectLst>
                  <a:outerShdw blurRad="38100" dist="38100" dir="2700000" algn="tl">
                    <a:srgbClr val="000000">
                      <a:alpha val="43137"/>
                    </a:srgbClr>
                  </a:outerShdw>
                </a:effectLst>
              </a:rPr>
              <a:t>一行</a:t>
            </a:r>
            <a:endParaRPr lang="en-US" altLang="zh-CN" b="1" dirty="0" smtClean="0">
              <a:solidFill>
                <a:schemeClr val="accent6">
                  <a:lumMod val="60000"/>
                  <a:lumOff val="40000"/>
                </a:schemeClr>
              </a:solidFill>
              <a:effectLst>
                <a:outerShdw blurRad="38100" dist="38100" dir="2700000" algn="tl">
                  <a:srgbClr val="000000">
                    <a:alpha val="43137"/>
                  </a:srgbClr>
                </a:outerShdw>
              </a:effectLst>
            </a:endParaRPr>
          </a:p>
          <a:p>
            <a:pPr lvl="1" eaLnBrk="1" hangingPunct="1"/>
            <a:r>
              <a:rPr lang="zh-CN" altLang="en-US" b="1" dirty="0" smtClean="0"/>
              <a:t>可</a:t>
            </a:r>
            <a:r>
              <a:rPr lang="zh-CN" altLang="zh-CN" b="1" dirty="0" smtClean="0"/>
              <a:t>出现在一行中其他内容的右侧</a:t>
            </a:r>
            <a:endParaRPr lang="en-US" altLang="zh-CN" b="1" dirty="0" smtClean="0"/>
          </a:p>
          <a:p>
            <a:pPr eaLnBrk="1" hangingPunct="1"/>
            <a:r>
              <a:rPr lang="en-US" altLang="zh-CN" b="1" dirty="0" smtClean="0">
                <a:solidFill>
                  <a:srgbClr val="FF0000"/>
                </a:solidFill>
              </a:rPr>
              <a:t>/*……*/</a:t>
            </a:r>
            <a:r>
              <a:rPr lang="zh-CN" altLang="en-US" b="1" dirty="0" smtClean="0"/>
              <a:t>：</a:t>
            </a:r>
            <a:r>
              <a:rPr lang="zh-CN" altLang="zh-CN" b="1" dirty="0" smtClean="0"/>
              <a:t>块式注释</a:t>
            </a:r>
            <a:endParaRPr lang="en-US" altLang="zh-CN" b="1" dirty="0" smtClean="0"/>
          </a:p>
          <a:p>
            <a:pPr lvl="1" eaLnBrk="1" hangingPunct="1"/>
            <a:r>
              <a:rPr lang="zh-CN" altLang="zh-CN" b="1" dirty="0" smtClean="0"/>
              <a:t>可包含</a:t>
            </a:r>
            <a:r>
              <a:rPr lang="zh-CN" altLang="zh-CN" b="1" dirty="0">
                <a:solidFill>
                  <a:schemeClr val="accent6">
                    <a:lumMod val="60000"/>
                    <a:lumOff val="40000"/>
                  </a:schemeClr>
                </a:solidFill>
                <a:effectLst>
                  <a:outerShdw blurRad="38100" dist="38100" dir="2700000" algn="tl">
                    <a:srgbClr val="000000">
                      <a:alpha val="43137"/>
                    </a:srgbClr>
                  </a:outerShdw>
                </a:effectLst>
              </a:rPr>
              <a:t>多行</a:t>
            </a:r>
          </a:p>
        </p:txBody>
      </p:sp>
      <p:pic>
        <p:nvPicPr>
          <p:cNvPr id="348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a:t>最简单的</a:t>
            </a:r>
            <a:r>
              <a:rPr lang="en-US" altLang="zh-CN" dirty="0"/>
              <a:t>C</a:t>
            </a:r>
            <a:r>
              <a:rPr lang="zh-CN" altLang="en-US" dirty="0"/>
              <a:t>语言程序举例</a:t>
            </a:r>
            <a:r>
              <a:rPr lang="zh-CN" altLang="en-US" dirty="0" smtClean="0"/>
              <a:t>（</a:t>
            </a:r>
            <a:r>
              <a:rPr lang="en-US" altLang="zh-CN" dirty="0" smtClean="0"/>
              <a:t>6</a:t>
            </a:r>
            <a:r>
              <a:rPr lang="zh-CN" altLang="en-US" dirty="0" smtClean="0"/>
              <a:t>）</a:t>
            </a:r>
            <a:endParaRPr lang="zh-CN" altLang="en-US" dirty="0"/>
          </a:p>
        </p:txBody>
      </p:sp>
    </p:spTree>
    <p:extLst>
      <p:ext uri="{BB962C8B-B14F-4D97-AF65-F5344CB8AC3E}">
        <p14:creationId xmlns:p14="http://schemas.microsoft.com/office/powerpoint/2010/main" val="388570403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5" dur="500"/>
                                        <p:tgtEl>
                                          <p:spTgt spid="348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0" dur="500"/>
                                        <p:tgtEl>
                                          <p:spTgt spid="348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5"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xlzheng@xmu,2013</a:t>
            </a:r>
            <a:endParaRPr lang="en-US" altLang="zh-CN"/>
          </a:p>
        </p:txBody>
      </p:sp>
      <p:sp>
        <p:nvSpPr>
          <p:cNvPr id="7" name="灯片编号占位符 5"/>
          <p:cNvSpPr>
            <a:spLocks noGrp="1"/>
          </p:cNvSpPr>
          <p:nvPr>
            <p:ph type="sldNum" sz="quarter" idx="12"/>
          </p:nvPr>
        </p:nvSpPr>
        <p:spPr/>
        <p:txBody>
          <a:bodyPr/>
          <a:lstStyle/>
          <a:p>
            <a:fld id="{4C85CEDC-4BB2-46D6-B464-F0DEF9EEFCD7}" type="slidenum">
              <a:rPr lang="ko-KR" altLang="en-US"/>
              <a:pPr/>
              <a:t>37</a:t>
            </a:fld>
            <a:endParaRPr lang="en-US" altLang="ko-KR"/>
          </a:p>
        </p:txBody>
      </p:sp>
      <p:sp>
        <p:nvSpPr>
          <p:cNvPr id="97282" name="Rectangle 2"/>
          <p:cNvSpPr>
            <a:spLocks noGrp="1" noChangeArrowheads="1"/>
          </p:cNvSpPr>
          <p:nvPr>
            <p:ph type="title"/>
          </p:nvPr>
        </p:nvSpPr>
        <p:spPr/>
        <p:txBody>
          <a:bodyPr/>
          <a:lstStyle/>
          <a:p>
            <a:r>
              <a:rPr lang="zh-CN" altLang="en-US"/>
              <a:t>注释</a:t>
            </a:r>
          </a:p>
        </p:txBody>
      </p:sp>
      <p:sp>
        <p:nvSpPr>
          <p:cNvPr id="97283" name="Rectangle 3"/>
          <p:cNvSpPr>
            <a:spLocks noGrp="1" noChangeArrowheads="1"/>
          </p:cNvSpPr>
          <p:nvPr>
            <p:ph type="body" idx="1"/>
          </p:nvPr>
        </p:nvSpPr>
        <p:spPr>
          <a:xfrm>
            <a:off x="1187450" y="1268760"/>
            <a:ext cx="7772400" cy="5112990"/>
          </a:xfrm>
        </p:spPr>
        <p:txBody>
          <a:bodyPr/>
          <a:lstStyle/>
          <a:p>
            <a:r>
              <a:rPr lang="zh-CN" altLang="en-US" dirty="0" smtClean="0"/>
              <a:t>注释</a:t>
            </a:r>
            <a:r>
              <a:rPr lang="zh-CN" altLang="en-US" dirty="0"/>
              <a:t>是写给人看的，而不是写给计算机看的。</a:t>
            </a:r>
          </a:p>
          <a:p>
            <a:pPr lvl="1"/>
            <a:r>
              <a:rPr lang="zh-CN" altLang="en-US" dirty="0"/>
              <a:t>它向其他程序员传递该程序的有关信息。</a:t>
            </a:r>
          </a:p>
          <a:p>
            <a:pPr lvl="1"/>
            <a:r>
              <a:rPr lang="en-US" altLang="zh-CN" dirty="0"/>
              <a:t>C</a:t>
            </a:r>
            <a:r>
              <a:rPr lang="zh-CN" altLang="en-US" dirty="0"/>
              <a:t>语言编译器将程序转换为可由机器执行的形式时，注释被完全忽略。</a:t>
            </a:r>
          </a:p>
          <a:p>
            <a:endParaRPr lang="en-US" altLang="zh-CN" sz="2400" b="1" i="1" dirty="0" smtClean="0">
              <a:solidFill>
                <a:srgbClr val="FF0000"/>
              </a:solidFill>
            </a:endParaRPr>
          </a:p>
          <a:p>
            <a:r>
              <a:rPr lang="zh-CN" altLang="en-US" sz="2400" b="1" i="1" dirty="0" smtClean="0">
                <a:solidFill>
                  <a:srgbClr val="FF0000"/>
                </a:solidFill>
              </a:rPr>
              <a:t>程序</a:t>
            </a:r>
            <a:r>
              <a:rPr lang="zh-CN" altLang="en-US" sz="2400" b="1" i="1" dirty="0">
                <a:solidFill>
                  <a:srgbClr val="FF0000"/>
                </a:solidFill>
              </a:rPr>
              <a:t>注释</a:t>
            </a:r>
            <a:r>
              <a:rPr lang="zh-CN" altLang="en-US" sz="2400" i="1" dirty="0">
                <a:solidFill>
                  <a:srgbClr val="008000"/>
                </a:solidFill>
              </a:rPr>
              <a:t>：在程序的开头，专门用于从整体上描述该程序的注释，它可包含：</a:t>
            </a:r>
          </a:p>
          <a:p>
            <a:pPr lvl="1">
              <a:spcBef>
                <a:spcPct val="0"/>
              </a:spcBef>
            </a:pPr>
            <a:r>
              <a:rPr lang="zh-CN" altLang="en-US" sz="2000" i="1" dirty="0">
                <a:solidFill>
                  <a:srgbClr val="008000"/>
                </a:solidFill>
              </a:rPr>
              <a:t>程序文件名，程序作者</a:t>
            </a:r>
            <a:r>
              <a:rPr lang="en-US" altLang="zh-CN" sz="2000" i="1" dirty="0">
                <a:solidFill>
                  <a:srgbClr val="008000"/>
                </a:solidFill>
              </a:rPr>
              <a:t>/</a:t>
            </a:r>
            <a:r>
              <a:rPr lang="zh-CN" altLang="en-US" sz="2000" i="1" dirty="0">
                <a:solidFill>
                  <a:srgbClr val="008000"/>
                </a:solidFill>
              </a:rPr>
              <a:t>程序来源等；</a:t>
            </a:r>
          </a:p>
          <a:p>
            <a:pPr lvl="1">
              <a:spcBef>
                <a:spcPct val="0"/>
              </a:spcBef>
            </a:pPr>
            <a:r>
              <a:rPr lang="zh-CN" altLang="en-US" sz="2000" i="1" dirty="0">
                <a:solidFill>
                  <a:srgbClr val="008000"/>
                </a:solidFill>
              </a:rPr>
              <a:t>程序的功能</a:t>
            </a:r>
            <a:r>
              <a:rPr lang="en-US" altLang="zh-CN" sz="2000" i="1" dirty="0">
                <a:solidFill>
                  <a:srgbClr val="008000"/>
                </a:solidFill>
              </a:rPr>
              <a:t>/</a:t>
            </a:r>
            <a:r>
              <a:rPr lang="zh-CN" altLang="en-US" sz="2000" i="1" dirty="0">
                <a:solidFill>
                  <a:srgbClr val="008000"/>
                </a:solidFill>
              </a:rPr>
              <a:t>操作过程；</a:t>
            </a:r>
          </a:p>
          <a:p>
            <a:pPr lvl="1">
              <a:spcBef>
                <a:spcPct val="0"/>
              </a:spcBef>
            </a:pPr>
            <a:r>
              <a:rPr lang="zh-CN" altLang="en-US" sz="2000" i="1" dirty="0">
                <a:solidFill>
                  <a:srgbClr val="008000"/>
                </a:solidFill>
              </a:rPr>
              <a:t>程序中比较复杂的部分，可能的使用者，对如何改变程序行为的一些建议等等；</a:t>
            </a:r>
          </a:p>
        </p:txBody>
      </p:sp>
      <p:sp>
        <p:nvSpPr>
          <p:cNvPr id="97284" name="Rectangle 4"/>
          <p:cNvSpPr>
            <a:spLocks noChangeArrowheads="1"/>
          </p:cNvSpPr>
          <p:nvPr/>
        </p:nvSpPr>
        <p:spPr bwMode="auto">
          <a:xfrm>
            <a:off x="1763713" y="44450"/>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FF0000"/>
                </a:solidFill>
                <a:effectLst>
                  <a:outerShdw blurRad="38100" dist="38100" dir="2700000" algn="tl">
                    <a:srgbClr val="C0C0C0"/>
                  </a:outerShdw>
                </a:effectLst>
                <a:latin typeface="Times New Roman" pitchFamily="18" charset="0"/>
                <a:ea typeface="华文行楷" pitchFamily="2" charset="-122"/>
              </a:rPr>
              <a:t>恰当的注释是使程序易读的最好方法之一！</a:t>
            </a:r>
          </a:p>
        </p:txBody>
      </p:sp>
      <p:sp>
        <p:nvSpPr>
          <p:cNvPr id="97285" name="AutoShape 5">
            <a:hlinkClick r:id="rId2" action="ppaction://hlinksldjump" highlightClick="1"/>
          </p:cNvPr>
          <p:cNvSpPr>
            <a:spLocks noChangeArrowheads="1"/>
          </p:cNvSpPr>
          <p:nvPr/>
        </p:nvSpPr>
        <p:spPr bwMode="auto">
          <a:xfrm>
            <a:off x="7772400" y="5876925"/>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7"/>
          <p:cNvSpPr>
            <a:spLocks noGrp="1" noChangeArrowheads="1"/>
          </p:cNvSpPr>
          <p:nvPr>
            <p:ph type="body" sz="half" idx="1"/>
          </p:nvPr>
        </p:nvSpPr>
        <p:spPr>
          <a:xfrm>
            <a:off x="928688" y="1357313"/>
            <a:ext cx="7315720" cy="928687"/>
          </a:xfrm>
          <a:noFill/>
        </p:spPr>
        <p:txBody>
          <a:bodyPr/>
          <a:lstStyle/>
          <a:p>
            <a:pPr eaLnBrk="1" hangingPunct="1">
              <a:buFont typeface="Wingdings" pitchFamily="2" charset="2"/>
              <a:buNone/>
            </a:pPr>
            <a:r>
              <a:rPr lang="zh-CN" altLang="zh-CN" sz="4000" b="1" dirty="0" smtClean="0">
                <a:solidFill>
                  <a:schemeClr val="accent6"/>
                </a:solidFill>
              </a:rPr>
              <a:t>例</a:t>
            </a:r>
            <a:r>
              <a:rPr lang="en-US" altLang="zh-CN" sz="4000" b="1" dirty="0" smtClean="0">
                <a:solidFill>
                  <a:schemeClr val="accent6"/>
                </a:solidFill>
              </a:rPr>
              <a:t>1.2  </a:t>
            </a:r>
            <a:r>
              <a:rPr lang="zh-CN" altLang="zh-CN" sz="4000" b="1" dirty="0" smtClean="0">
                <a:solidFill>
                  <a:schemeClr val="accent6"/>
                </a:solidFill>
              </a:rPr>
              <a:t>求两个整数之和</a:t>
            </a:r>
            <a:r>
              <a:rPr lang="zh-CN" altLang="en-US" sz="4000" b="1" dirty="0" smtClean="0">
                <a:solidFill>
                  <a:schemeClr val="accent6"/>
                </a:solidFill>
              </a:rPr>
              <a:t>。</a:t>
            </a:r>
            <a:endParaRPr lang="zh-CN" altLang="zh-CN" sz="4000" b="1" dirty="0" smtClean="0">
              <a:solidFill>
                <a:schemeClr val="accent6"/>
              </a:solidFill>
            </a:endParaRPr>
          </a:p>
        </p:txBody>
      </p:sp>
      <p:sp>
        <p:nvSpPr>
          <p:cNvPr id="5" name="Rectangle 7"/>
          <p:cNvSpPr txBox="1">
            <a:spLocks noChangeArrowheads="1"/>
          </p:cNvSpPr>
          <p:nvPr/>
        </p:nvSpPr>
        <p:spPr bwMode="auto">
          <a:xfrm>
            <a:off x="785813" y="2286000"/>
            <a:ext cx="8072437" cy="3357563"/>
          </a:xfrm>
          <a:prstGeom prst="rect">
            <a:avLst/>
          </a:prstGeom>
          <a:noFill/>
          <a:ln w="9525">
            <a:noFill/>
            <a:miter lim="800000"/>
            <a:headEnd/>
            <a:tailEnd/>
          </a:ln>
          <a:effectLst/>
        </p:spPr>
        <p:txBody>
          <a:bodyPr/>
          <a:lstStyle/>
          <a:p>
            <a:pPr marL="342900" indent="-342900">
              <a:lnSpc>
                <a:spcPct val="120000"/>
              </a:lnSpc>
              <a:spcBef>
                <a:spcPct val="20000"/>
              </a:spcBef>
              <a:buFont typeface="Wingdings" pitchFamily="2" charset="2"/>
              <a:buChar char="Ø"/>
              <a:defRPr/>
            </a:pPr>
            <a:r>
              <a:rPr lang="zh-CN" altLang="zh-CN" sz="3200" b="1" dirty="0">
                <a:ea typeface="宋体" pitchFamily="2" charset="-122"/>
              </a:rPr>
              <a:t>解题思路：</a:t>
            </a:r>
            <a:endParaRPr lang="en-US" altLang="zh-CN" sz="3200" b="1" dirty="0">
              <a:ea typeface="宋体" pitchFamily="2" charset="-122"/>
            </a:endParaRPr>
          </a:p>
          <a:p>
            <a:pPr marL="800100" lvl="1" indent="-342900">
              <a:lnSpc>
                <a:spcPct val="120000"/>
              </a:lnSpc>
              <a:spcBef>
                <a:spcPct val="20000"/>
              </a:spcBef>
              <a:buFont typeface="Wingdings" pitchFamily="2" charset="2"/>
              <a:buChar char="u"/>
              <a:defRPr/>
            </a:pPr>
            <a:r>
              <a:rPr lang="zh-CN" altLang="zh-CN" sz="3200" b="1" dirty="0">
                <a:ea typeface="宋体" pitchFamily="2" charset="-122"/>
              </a:rPr>
              <a:t>设置</a:t>
            </a:r>
            <a:r>
              <a:rPr lang="en-US" altLang="zh-CN" sz="3200" b="1" dirty="0">
                <a:ea typeface="宋体" pitchFamily="2" charset="-122"/>
              </a:rPr>
              <a:t>3</a:t>
            </a:r>
            <a:r>
              <a:rPr lang="zh-CN" altLang="zh-CN" sz="3200" b="1" dirty="0">
                <a:ea typeface="宋体" pitchFamily="2" charset="-122"/>
              </a:rPr>
              <a:t>个变量</a:t>
            </a:r>
            <a:endParaRPr lang="en-US" altLang="zh-CN" sz="3200" b="1" dirty="0">
              <a:ea typeface="宋体" pitchFamily="2" charset="-122"/>
            </a:endParaRPr>
          </a:p>
          <a:p>
            <a:pPr marL="800100" lvl="1" indent="-342900">
              <a:lnSpc>
                <a:spcPct val="120000"/>
              </a:lnSpc>
              <a:spcBef>
                <a:spcPct val="20000"/>
              </a:spcBef>
              <a:buFont typeface="Wingdings" pitchFamily="2" charset="2"/>
              <a:buChar char="u"/>
              <a:defRPr/>
            </a:pPr>
            <a:r>
              <a:rPr lang="en-US" altLang="zh-CN" sz="3200" b="1" dirty="0">
                <a:ea typeface="宋体" pitchFamily="2" charset="-122"/>
              </a:rPr>
              <a:t>a</a:t>
            </a:r>
            <a:r>
              <a:rPr lang="zh-CN" altLang="zh-CN" sz="3200" b="1" dirty="0">
                <a:ea typeface="宋体" pitchFamily="2" charset="-122"/>
              </a:rPr>
              <a:t>和</a:t>
            </a:r>
            <a:r>
              <a:rPr lang="en-US" altLang="zh-CN" sz="3200" b="1" dirty="0">
                <a:ea typeface="宋体" pitchFamily="2" charset="-122"/>
              </a:rPr>
              <a:t>b</a:t>
            </a:r>
            <a:r>
              <a:rPr lang="zh-CN" altLang="zh-CN" sz="3200" b="1" dirty="0">
                <a:ea typeface="宋体" pitchFamily="2" charset="-122"/>
              </a:rPr>
              <a:t>用来存放两个整数</a:t>
            </a:r>
            <a:endParaRPr lang="en-US" altLang="zh-CN" sz="3200" b="1" dirty="0">
              <a:ea typeface="宋体" pitchFamily="2" charset="-122"/>
            </a:endParaRPr>
          </a:p>
          <a:p>
            <a:pPr marL="800100" lvl="1" indent="-342900">
              <a:lnSpc>
                <a:spcPct val="120000"/>
              </a:lnSpc>
              <a:spcBef>
                <a:spcPct val="20000"/>
              </a:spcBef>
              <a:buFont typeface="Wingdings" pitchFamily="2" charset="2"/>
              <a:buChar char="u"/>
              <a:defRPr/>
            </a:pPr>
            <a:r>
              <a:rPr lang="en-US" altLang="zh-CN" sz="3200" b="1" dirty="0">
                <a:ea typeface="宋体" pitchFamily="2" charset="-122"/>
              </a:rPr>
              <a:t>sum</a:t>
            </a:r>
            <a:r>
              <a:rPr lang="zh-CN" altLang="zh-CN" sz="3200" b="1" dirty="0">
                <a:ea typeface="宋体" pitchFamily="2" charset="-122"/>
              </a:rPr>
              <a:t>用来存放和数</a:t>
            </a:r>
            <a:endParaRPr lang="en-US" altLang="zh-CN" sz="3200" b="1" dirty="0">
              <a:ea typeface="宋体" pitchFamily="2" charset="-122"/>
            </a:endParaRPr>
          </a:p>
          <a:p>
            <a:pPr marL="800100" lvl="1" indent="-342900">
              <a:lnSpc>
                <a:spcPct val="120000"/>
              </a:lnSpc>
              <a:spcBef>
                <a:spcPct val="20000"/>
              </a:spcBef>
              <a:buFont typeface="Wingdings" pitchFamily="2" charset="2"/>
              <a:buChar char="u"/>
              <a:defRPr/>
            </a:pPr>
            <a:r>
              <a:rPr lang="zh-CN" altLang="zh-CN" sz="3200" b="1" dirty="0">
                <a:ea typeface="宋体" pitchFamily="2" charset="-122"/>
              </a:rPr>
              <a:t>用赋值运算符“</a:t>
            </a:r>
            <a:r>
              <a:rPr lang="en-US" altLang="zh-CN" sz="3200" b="1" dirty="0">
                <a:ea typeface="宋体" pitchFamily="2" charset="-122"/>
              </a:rPr>
              <a:t>=</a:t>
            </a:r>
            <a:r>
              <a:rPr lang="zh-CN" altLang="zh-CN" sz="3200" b="1" dirty="0">
                <a:ea typeface="宋体" pitchFamily="2" charset="-122"/>
              </a:rPr>
              <a:t>”把结果传送给</a:t>
            </a:r>
            <a:r>
              <a:rPr lang="en-US" altLang="zh-CN" sz="3200" b="1" dirty="0">
                <a:ea typeface="宋体" pitchFamily="2" charset="-122"/>
              </a:rPr>
              <a:t>sum</a:t>
            </a:r>
            <a:endParaRPr lang="zh-CN" altLang="zh-CN" sz="3200" b="1" kern="0" dirty="0">
              <a:latin typeface="+mn-lt"/>
              <a:ea typeface="+mn-ea"/>
            </a:endParaRPr>
          </a:p>
        </p:txBody>
      </p:sp>
      <p:pic>
        <p:nvPicPr>
          <p:cNvPr id="358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133371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7"/>
          <p:cNvSpPr>
            <a:spLocks noGrp="1" noChangeArrowheads="1"/>
          </p:cNvSpPr>
          <p:nvPr>
            <p:ph type="body" sz="half" idx="1"/>
          </p:nvPr>
        </p:nvSpPr>
        <p:spPr>
          <a:xfrm>
            <a:off x="714375" y="642938"/>
            <a:ext cx="7572375" cy="6072187"/>
          </a:xfrm>
          <a:noFill/>
        </p:spPr>
        <p:txBody>
          <a:bodyPr/>
          <a:lstStyle/>
          <a:p>
            <a:pPr eaLnBrk="1" hangingPunct="1">
              <a:lnSpc>
                <a:spcPct val="100000"/>
              </a:lnSpc>
              <a:buFont typeface="Wingdings" pitchFamily="2" charset="2"/>
              <a:buNone/>
            </a:pPr>
            <a:r>
              <a:rPr lang="en-US" altLang="zh-CN" dirty="0" smtClean="0"/>
              <a:t>#include &lt;</a:t>
            </a:r>
            <a:r>
              <a:rPr lang="en-US" altLang="zh-CN" dirty="0" err="1" smtClean="0"/>
              <a:t>stdio.h</a:t>
            </a:r>
            <a:r>
              <a:rPr lang="en-US" altLang="zh-CN" dirty="0" smtClean="0"/>
              <a:t>&gt;</a:t>
            </a:r>
            <a:endParaRPr lang="zh-CN" altLang="zh-CN" dirty="0" smtClean="0"/>
          </a:p>
          <a:p>
            <a:pPr eaLnBrk="1" hangingPunct="1">
              <a:lnSpc>
                <a:spcPct val="100000"/>
              </a:lnSpc>
              <a:buFont typeface="Wingdings" pitchFamily="2" charset="2"/>
              <a:buNone/>
            </a:pPr>
            <a:r>
              <a:rPr lang="en-US" altLang="zh-CN" dirty="0" err="1" smtClean="0"/>
              <a:t>int</a:t>
            </a:r>
            <a:r>
              <a:rPr lang="en-US" altLang="zh-CN" dirty="0" smtClean="0"/>
              <a:t> main( )</a:t>
            </a:r>
            <a:endParaRPr lang="zh-CN" altLang="zh-CN" dirty="0" smtClean="0"/>
          </a:p>
          <a:p>
            <a:pPr eaLnBrk="1" hangingPunct="1">
              <a:lnSpc>
                <a:spcPct val="100000"/>
              </a:lnSpc>
              <a:buFont typeface="Wingdings" pitchFamily="2" charset="2"/>
              <a:buNone/>
            </a:pPr>
            <a:r>
              <a:rPr lang="en-US" altLang="zh-CN" dirty="0" smtClean="0"/>
              <a:t>{ </a:t>
            </a:r>
            <a:endParaRPr lang="zh-CN" altLang="zh-CN" dirty="0" smtClean="0"/>
          </a:p>
          <a:p>
            <a:pPr eaLnBrk="1" hangingPunct="1">
              <a:lnSpc>
                <a:spcPct val="100000"/>
              </a:lnSpc>
              <a:buFont typeface="Wingdings" pitchFamily="2" charset="2"/>
              <a:buNone/>
            </a:pPr>
            <a:r>
              <a:rPr lang="en-US" altLang="zh-CN" dirty="0" smtClean="0"/>
              <a:t>  </a:t>
            </a:r>
            <a:r>
              <a:rPr lang="en-US" altLang="zh-CN" dirty="0" err="1" smtClean="0"/>
              <a:t>int</a:t>
            </a:r>
            <a:r>
              <a:rPr lang="en-US" altLang="zh-CN" dirty="0" smtClean="0"/>
              <a:t> </a:t>
            </a:r>
            <a:r>
              <a:rPr lang="en-US" altLang="zh-CN" dirty="0" err="1" smtClean="0"/>
              <a:t>a,b,sum</a:t>
            </a:r>
            <a:r>
              <a:rPr lang="en-US" altLang="zh-CN" dirty="0" smtClean="0"/>
              <a:t>; </a:t>
            </a:r>
          </a:p>
          <a:p>
            <a:pPr eaLnBrk="1" hangingPunct="1">
              <a:lnSpc>
                <a:spcPct val="100000"/>
              </a:lnSpc>
              <a:buFont typeface="Wingdings" pitchFamily="2" charset="2"/>
              <a:buNone/>
            </a:pPr>
            <a:r>
              <a:rPr lang="en-US" altLang="zh-CN" dirty="0" smtClean="0"/>
              <a:t>  a = 123;                    </a:t>
            </a:r>
            <a:endParaRPr lang="zh-CN" altLang="zh-CN" dirty="0" smtClean="0"/>
          </a:p>
          <a:p>
            <a:pPr eaLnBrk="1" hangingPunct="1">
              <a:lnSpc>
                <a:spcPct val="100000"/>
              </a:lnSpc>
              <a:buFont typeface="Wingdings" pitchFamily="2" charset="2"/>
              <a:buNone/>
            </a:pPr>
            <a:r>
              <a:rPr lang="en-US" altLang="zh-CN" dirty="0" smtClean="0"/>
              <a:t>  b = 456;                     </a:t>
            </a:r>
            <a:endParaRPr lang="zh-CN" altLang="zh-CN" dirty="0" smtClean="0"/>
          </a:p>
          <a:p>
            <a:pPr eaLnBrk="1" hangingPunct="1">
              <a:lnSpc>
                <a:spcPct val="100000"/>
              </a:lnSpc>
              <a:buFont typeface="Wingdings" pitchFamily="2" charset="2"/>
              <a:buNone/>
            </a:pPr>
            <a:r>
              <a:rPr lang="en-US" altLang="zh-CN" dirty="0" smtClean="0"/>
              <a:t>  sum =  a + b;                  </a:t>
            </a:r>
            <a:endParaRPr lang="zh-CN" altLang="zh-CN" dirty="0" smtClean="0"/>
          </a:p>
          <a:p>
            <a:pPr eaLnBrk="1" hangingPunct="1">
              <a:lnSpc>
                <a:spcPct val="100000"/>
              </a:lnSpc>
              <a:buFont typeface="Wingdings" pitchFamily="2" charset="2"/>
              <a:buNone/>
            </a:pPr>
            <a:r>
              <a:rPr lang="en-US" altLang="zh-CN" dirty="0" smtClean="0"/>
              <a:t>  </a:t>
            </a:r>
            <a:r>
              <a:rPr lang="en-US" altLang="zh-CN" dirty="0" err="1" smtClean="0"/>
              <a:t>printf</a:t>
            </a:r>
            <a:r>
              <a:rPr lang="en-US" altLang="zh-CN" dirty="0" smtClean="0"/>
              <a:t>(”sum is %d\</a:t>
            </a:r>
            <a:r>
              <a:rPr lang="en-US" altLang="zh-CN" dirty="0" err="1" smtClean="0"/>
              <a:t>n”,sum</a:t>
            </a:r>
            <a:r>
              <a:rPr lang="en-US" altLang="zh-CN" dirty="0" smtClean="0"/>
              <a:t>);              </a:t>
            </a:r>
            <a:endParaRPr lang="zh-CN" altLang="zh-CN" dirty="0" smtClean="0"/>
          </a:p>
          <a:p>
            <a:pPr eaLnBrk="1" hangingPunct="1">
              <a:lnSpc>
                <a:spcPct val="100000"/>
              </a:lnSpc>
              <a:buFont typeface="Wingdings" pitchFamily="2" charset="2"/>
              <a:buNone/>
            </a:pPr>
            <a:r>
              <a:rPr lang="en-US" altLang="zh-CN" dirty="0" smtClean="0"/>
              <a:t>  return 0;                          </a:t>
            </a:r>
            <a:endParaRPr lang="zh-CN" altLang="zh-CN" dirty="0" smtClean="0"/>
          </a:p>
          <a:p>
            <a:pPr eaLnBrk="1" hangingPunct="1">
              <a:lnSpc>
                <a:spcPct val="100000"/>
              </a:lnSpc>
              <a:buFont typeface="Wingdings" pitchFamily="2" charset="2"/>
              <a:buNone/>
            </a:pPr>
            <a:r>
              <a:rPr lang="en-US" altLang="zh-CN" dirty="0" smtClean="0"/>
              <a:t>} </a:t>
            </a:r>
            <a:endParaRPr lang="zh-CN" altLang="zh-CN" dirty="0" smtClean="0"/>
          </a:p>
        </p:txBody>
      </p:sp>
      <p:sp>
        <p:nvSpPr>
          <p:cNvPr id="3" name="TextBox 2"/>
          <p:cNvSpPr txBox="1">
            <a:spLocks noChangeArrowheads="1"/>
          </p:cNvSpPr>
          <p:nvPr/>
        </p:nvSpPr>
        <p:spPr bwMode="auto">
          <a:xfrm>
            <a:off x="4214813" y="2132856"/>
            <a:ext cx="4286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3200" b="1">
                <a:solidFill>
                  <a:srgbClr val="0000CC"/>
                </a:solidFill>
              </a:rPr>
              <a:t>定义整型变量</a:t>
            </a:r>
            <a:r>
              <a:rPr lang="en-US" altLang="zh-CN" sz="3200" b="1">
                <a:solidFill>
                  <a:srgbClr val="0000CC"/>
                </a:solidFill>
              </a:rPr>
              <a:t>a,b,sum</a:t>
            </a:r>
            <a:endParaRPr lang="zh-CN" altLang="en-US" sz="3200" b="1">
              <a:solidFill>
                <a:srgbClr val="0000CC"/>
              </a:solidFill>
            </a:endParaRPr>
          </a:p>
        </p:txBody>
      </p:sp>
      <p:sp>
        <p:nvSpPr>
          <p:cNvPr id="4" name="右大括号 3"/>
          <p:cNvSpPr/>
          <p:nvPr/>
        </p:nvSpPr>
        <p:spPr bwMode="auto">
          <a:xfrm>
            <a:off x="3286125" y="2847231"/>
            <a:ext cx="357188" cy="857250"/>
          </a:xfrm>
          <a:prstGeom prst="rightBrace">
            <a:avLst/>
          </a:prstGeom>
          <a:ln>
            <a:solidFill>
              <a:srgbClr val="0000CC"/>
            </a:solidFill>
            <a:headEnd type="none" w="med" len="med"/>
            <a:tailEnd type="none" w="med" len="med"/>
          </a:ln>
        </p:spPr>
        <p:style>
          <a:lnRef idx="2">
            <a:schemeClr val="dk1"/>
          </a:lnRef>
          <a:fillRef idx="0">
            <a:schemeClr val="dk1"/>
          </a:fillRef>
          <a:effectRef idx="1">
            <a:schemeClr val="dk1"/>
          </a:effectRef>
          <a:fontRef idx="minor">
            <a:schemeClr val="tx1"/>
          </a:fontRef>
        </p:style>
        <p:txBody>
          <a:bodyPr wrap="none"/>
          <a:lstStyle/>
          <a:p>
            <a:pPr>
              <a:defRPr/>
            </a:pPr>
            <a:endParaRPr lang="zh-CN" altLang="en-US">
              <a:latin typeface="Arial" charset="0"/>
            </a:endParaRPr>
          </a:p>
        </p:txBody>
      </p:sp>
      <p:sp>
        <p:nvSpPr>
          <p:cNvPr id="5" name="TextBox 4"/>
          <p:cNvSpPr txBox="1">
            <a:spLocks noChangeArrowheads="1"/>
          </p:cNvSpPr>
          <p:nvPr/>
        </p:nvSpPr>
        <p:spPr bwMode="auto">
          <a:xfrm>
            <a:off x="3857625" y="2977406"/>
            <a:ext cx="3071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3200" b="1">
                <a:solidFill>
                  <a:srgbClr val="0000CC"/>
                </a:solidFill>
              </a:rPr>
              <a:t>对变量</a:t>
            </a:r>
            <a:r>
              <a:rPr lang="en-US" altLang="zh-CN" sz="3200" b="1">
                <a:solidFill>
                  <a:srgbClr val="0000CC"/>
                </a:solidFill>
              </a:rPr>
              <a:t>a,b</a:t>
            </a:r>
            <a:r>
              <a:rPr lang="zh-CN" altLang="zh-CN" sz="3200" b="1">
                <a:solidFill>
                  <a:srgbClr val="0000CC"/>
                </a:solidFill>
              </a:rPr>
              <a:t>赋值</a:t>
            </a:r>
            <a:endParaRPr lang="zh-CN" altLang="en-US" sz="3200" b="1">
              <a:solidFill>
                <a:srgbClr val="0000CC"/>
              </a:solidFill>
            </a:endParaRPr>
          </a:p>
        </p:txBody>
      </p:sp>
      <p:sp>
        <p:nvSpPr>
          <p:cNvPr id="6" name="TextBox 5"/>
          <p:cNvSpPr txBox="1">
            <a:spLocks noChangeArrowheads="1"/>
          </p:cNvSpPr>
          <p:nvPr/>
        </p:nvSpPr>
        <p:spPr bwMode="auto">
          <a:xfrm>
            <a:off x="4357688" y="3847356"/>
            <a:ext cx="4286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3200" b="1">
                <a:solidFill>
                  <a:srgbClr val="0000CC"/>
                </a:solidFill>
              </a:rPr>
              <a:t>将</a:t>
            </a:r>
            <a:r>
              <a:rPr lang="en-US" altLang="zh-CN" sz="3200" b="1">
                <a:solidFill>
                  <a:srgbClr val="0000CC"/>
                </a:solidFill>
              </a:rPr>
              <a:t>a</a:t>
            </a:r>
            <a:r>
              <a:rPr lang="zh-CN" altLang="en-US" sz="3200" b="1">
                <a:solidFill>
                  <a:srgbClr val="0000CC"/>
                </a:solidFill>
              </a:rPr>
              <a:t>与</a:t>
            </a:r>
            <a:r>
              <a:rPr lang="en-US" altLang="zh-CN" sz="3200" b="1">
                <a:solidFill>
                  <a:srgbClr val="0000CC"/>
                </a:solidFill>
              </a:rPr>
              <a:t>b</a:t>
            </a:r>
            <a:r>
              <a:rPr lang="zh-CN" altLang="zh-CN" sz="3200" b="1">
                <a:solidFill>
                  <a:srgbClr val="0000CC"/>
                </a:solidFill>
              </a:rPr>
              <a:t>的</a:t>
            </a:r>
            <a:r>
              <a:rPr lang="zh-CN" altLang="en-US" sz="3200" b="1">
                <a:solidFill>
                  <a:srgbClr val="0000CC"/>
                </a:solidFill>
              </a:rPr>
              <a:t>和赋给</a:t>
            </a:r>
            <a:r>
              <a:rPr lang="en-US" altLang="zh-CN" sz="3200" b="1">
                <a:solidFill>
                  <a:srgbClr val="0000CC"/>
                </a:solidFill>
              </a:rPr>
              <a:t>sum</a:t>
            </a:r>
            <a:endParaRPr lang="zh-CN" altLang="en-US" sz="3200" b="1">
              <a:solidFill>
                <a:srgbClr val="0000CC"/>
              </a:solidFill>
            </a:endParaRPr>
          </a:p>
        </p:txBody>
      </p:sp>
      <p:cxnSp>
        <p:nvCxnSpPr>
          <p:cNvPr id="8" name="直接连接符 7"/>
          <p:cNvCxnSpPr>
            <a:cxnSpLocks noChangeShapeType="1"/>
          </p:cNvCxnSpPr>
          <p:nvPr/>
        </p:nvCxnSpPr>
        <p:spPr bwMode="auto">
          <a:xfrm>
            <a:off x="1000125" y="4797152"/>
            <a:ext cx="6572250"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3" y="5500688"/>
            <a:ext cx="2374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7607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Right)">
                                      <p:cBhvr>
                                        <p:cTn id="16" dur="500"/>
                                        <p:tgtEl>
                                          <p:spTgt spid="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lide(fromRight)">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Left)">
                                      <p:cBhvr>
                                        <p:cTn id="26" dur="500"/>
                                        <p:tgtEl>
                                          <p:spTgt spid="8"/>
                                        </p:tgtEl>
                                      </p:cBhvr>
                                    </p:animEffect>
                                  </p:childTnLst>
                                </p:cTn>
                              </p:par>
                            </p:childTnLst>
                          </p:cTn>
                        </p:par>
                        <p:par>
                          <p:cTn id="27" fill="hold" nodeType="afterGroup">
                            <p:stCondLst>
                              <p:cond delay="500"/>
                            </p:stCondLst>
                            <p:childTnLst>
                              <p:par>
                                <p:cTn id="28" presetID="3" presetClass="entr" presetSubtype="10" fill="hold" nodeType="afterEffect">
                                  <p:stCondLst>
                                    <p:cond delay="0"/>
                                  </p:stCondLst>
                                  <p:childTnLst>
                                    <p:set>
                                      <p:cBhvr>
                                        <p:cTn id="29" dur="1" fill="hold">
                                          <p:stCondLst>
                                            <p:cond delay="0"/>
                                          </p:stCondLst>
                                        </p:cTn>
                                        <p:tgtEl>
                                          <p:spTgt spid="36868"/>
                                        </p:tgtEl>
                                        <p:attrNameLst>
                                          <p:attrName>style.visibility</p:attrName>
                                        </p:attrNameLst>
                                      </p:cBhvr>
                                      <p:to>
                                        <p:strVal val="visible"/>
                                      </p:to>
                                    </p:set>
                                    <p:animEffect transition="in" filter="blinds(horizontal)">
                                      <p:cBhvr>
                                        <p:cTn id="30"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7D6A5E52-D4C0-4579-9E73-BBE257097947}" type="slidenum">
              <a:rPr lang="ko-KR" altLang="en-US"/>
              <a:pPr/>
              <a:t>4</a:t>
            </a:fld>
            <a:endParaRPr lang="en-US" altLang="ko-KR"/>
          </a:p>
        </p:txBody>
      </p:sp>
      <p:sp>
        <p:nvSpPr>
          <p:cNvPr id="55298" name="Rectangle 2"/>
          <p:cNvSpPr>
            <a:spLocks noGrp="1" noChangeArrowheads="1"/>
          </p:cNvSpPr>
          <p:nvPr>
            <p:ph type="title"/>
          </p:nvPr>
        </p:nvSpPr>
        <p:spPr/>
        <p:txBody>
          <a:bodyPr/>
          <a:lstStyle/>
          <a:p>
            <a:r>
              <a:rPr lang="zh-CN" altLang="en-US"/>
              <a:t>什么是程序？</a:t>
            </a:r>
          </a:p>
        </p:txBody>
      </p:sp>
      <p:sp>
        <p:nvSpPr>
          <p:cNvPr id="55299" name="Rectangle 3"/>
          <p:cNvSpPr>
            <a:spLocks noGrp="1" noChangeArrowheads="1"/>
          </p:cNvSpPr>
          <p:nvPr>
            <p:ph type="body" idx="1"/>
          </p:nvPr>
        </p:nvSpPr>
        <p:spPr>
          <a:xfrm>
            <a:off x="1219200" y="1196975"/>
            <a:ext cx="7620000" cy="4724400"/>
          </a:xfrm>
        </p:spPr>
        <p:txBody>
          <a:bodyPr/>
          <a:lstStyle/>
          <a:p>
            <a:pPr>
              <a:buFontTx/>
              <a:buNone/>
            </a:pPr>
            <a:r>
              <a:rPr lang="en-US" altLang="zh-CN" sz="2400" dirty="0"/>
              <a:t>【</a:t>
            </a:r>
            <a:r>
              <a:rPr lang="zh-CN" altLang="en-US" sz="2400" dirty="0"/>
              <a:t>日常生活中</a:t>
            </a:r>
            <a:r>
              <a:rPr lang="en-US" altLang="zh-CN" sz="2400" dirty="0"/>
              <a:t>】</a:t>
            </a:r>
            <a:r>
              <a:rPr lang="zh-CN" altLang="en-US" sz="2400" dirty="0"/>
              <a:t>完成某项任务</a:t>
            </a:r>
            <a:r>
              <a:rPr lang="en-US" altLang="zh-CN" sz="2400" dirty="0"/>
              <a:t>/</a:t>
            </a:r>
            <a:r>
              <a:rPr lang="zh-CN" altLang="en-US" sz="2400" dirty="0"/>
              <a:t>解决某个问题的一系列动作的执行过程的描述。</a:t>
            </a:r>
          </a:p>
          <a:p>
            <a:pPr lvl="1">
              <a:buClr>
                <a:schemeClr val="tx1"/>
              </a:buClr>
              <a:buFont typeface="Webdings" pitchFamily="18" charset="2"/>
              <a:buNone/>
            </a:pPr>
            <a:r>
              <a:rPr lang="zh-CN" altLang="en-US" sz="3600" dirty="0">
                <a:solidFill>
                  <a:srgbClr val="FF0000"/>
                </a:solidFill>
                <a:sym typeface="Webdings" pitchFamily="18" charset="2"/>
              </a:rPr>
              <a:t></a:t>
            </a:r>
            <a:r>
              <a:rPr lang="zh-CN" altLang="en-US" sz="3600" dirty="0">
                <a:sym typeface="Webdings" pitchFamily="18" charset="2"/>
              </a:rPr>
              <a:t> </a:t>
            </a:r>
            <a:r>
              <a:rPr lang="zh-CN" altLang="en-US" dirty="0"/>
              <a:t>就诊程序：</a:t>
            </a:r>
          </a:p>
          <a:p>
            <a:pPr lvl="1">
              <a:buClr>
                <a:schemeClr val="tx1"/>
              </a:buClr>
              <a:buFont typeface="Webdings" pitchFamily="18" charset="2"/>
              <a:buNone/>
            </a:pPr>
            <a:r>
              <a:rPr lang="zh-CN" altLang="en-US" dirty="0"/>
              <a:t>		挂号</a:t>
            </a:r>
            <a:r>
              <a:rPr lang="zh-CN" altLang="en-US" dirty="0">
                <a:solidFill>
                  <a:srgbClr val="FF0000"/>
                </a:solidFill>
                <a:sym typeface="Wingdings" pitchFamily="2" charset="2"/>
              </a:rPr>
              <a:t></a:t>
            </a:r>
            <a:r>
              <a:rPr lang="zh-CN" altLang="en-US" dirty="0">
                <a:sym typeface="Wingdings" pitchFamily="2" charset="2"/>
              </a:rPr>
              <a:t>看门诊</a:t>
            </a:r>
            <a:r>
              <a:rPr lang="zh-CN" altLang="en-US" dirty="0">
                <a:solidFill>
                  <a:srgbClr val="FF0000"/>
                </a:solidFill>
                <a:sym typeface="Wingdings" pitchFamily="2" charset="2"/>
              </a:rPr>
              <a:t></a:t>
            </a:r>
            <a:r>
              <a:rPr lang="zh-CN" altLang="en-US" dirty="0">
                <a:sym typeface="Wingdings" pitchFamily="2" charset="2"/>
              </a:rPr>
              <a:t>开处方</a:t>
            </a:r>
            <a:r>
              <a:rPr lang="zh-CN" altLang="en-US" dirty="0">
                <a:solidFill>
                  <a:srgbClr val="FF0000"/>
                </a:solidFill>
                <a:sym typeface="Wingdings" pitchFamily="2" charset="2"/>
              </a:rPr>
              <a:t></a:t>
            </a:r>
            <a:r>
              <a:rPr lang="zh-CN" altLang="en-US" dirty="0">
                <a:sym typeface="Wingdings" pitchFamily="2" charset="2"/>
              </a:rPr>
              <a:t>交费</a:t>
            </a:r>
            <a:r>
              <a:rPr lang="zh-CN" altLang="en-US" dirty="0">
                <a:solidFill>
                  <a:srgbClr val="FF0000"/>
                </a:solidFill>
                <a:sym typeface="Wingdings" pitchFamily="2" charset="2"/>
              </a:rPr>
              <a:t></a:t>
            </a:r>
            <a:r>
              <a:rPr lang="zh-CN" altLang="en-US" dirty="0">
                <a:sym typeface="Wingdings" pitchFamily="2" charset="2"/>
              </a:rPr>
              <a:t>取药	</a:t>
            </a:r>
          </a:p>
          <a:p>
            <a:pPr lvl="2">
              <a:buClr>
                <a:srgbClr val="000000"/>
              </a:buClr>
              <a:buFont typeface="Wingdings" pitchFamily="2" charset="2"/>
              <a:buChar char="l"/>
            </a:pPr>
            <a:r>
              <a:rPr lang="zh-CN" altLang="en-US" dirty="0">
                <a:solidFill>
                  <a:srgbClr val="0070C0"/>
                </a:solidFill>
              </a:rPr>
              <a:t> </a:t>
            </a:r>
            <a:r>
              <a:rPr lang="zh-CN" altLang="en-US" dirty="0">
                <a:solidFill>
                  <a:srgbClr val="0070C0"/>
                </a:solidFill>
                <a:ea typeface="宋体" pitchFamily="2" charset="-122"/>
              </a:rPr>
              <a:t>由一系列更简单的活动（基本步骤）组成</a:t>
            </a:r>
          </a:p>
          <a:p>
            <a:pPr lvl="2">
              <a:buClr>
                <a:srgbClr val="000000"/>
              </a:buClr>
              <a:buFont typeface="Wingdings" pitchFamily="2" charset="2"/>
              <a:buChar char="l"/>
            </a:pPr>
            <a:r>
              <a:rPr lang="zh-CN" altLang="en-US" dirty="0">
                <a:solidFill>
                  <a:srgbClr val="0070C0"/>
                </a:solidFill>
              </a:rPr>
              <a:t> 可进一步细化</a:t>
            </a:r>
            <a:r>
              <a:rPr lang="en-US" altLang="zh-CN" dirty="0">
                <a:solidFill>
                  <a:srgbClr val="0070C0"/>
                </a:solidFill>
              </a:rPr>
              <a:t>/</a:t>
            </a:r>
            <a:r>
              <a:rPr lang="zh-CN" altLang="en-US" dirty="0">
                <a:solidFill>
                  <a:srgbClr val="0070C0"/>
                </a:solidFill>
              </a:rPr>
              <a:t>功能分解</a:t>
            </a:r>
          </a:p>
          <a:p>
            <a:pPr lvl="1">
              <a:buClr>
                <a:srgbClr val="000000"/>
              </a:buClr>
              <a:buFont typeface="Wingdings" pitchFamily="2" charset="2"/>
              <a:buChar char="Ø"/>
            </a:pPr>
            <a:endParaRPr lang="zh-CN" altLang="en-US" sz="2000" dirty="0"/>
          </a:p>
          <a:p>
            <a:pPr lvl="1">
              <a:buClr>
                <a:srgbClr val="000000"/>
              </a:buClr>
              <a:buFont typeface="Wingdings" pitchFamily="2" charset="2"/>
              <a:buChar char="Ø"/>
            </a:pPr>
            <a:r>
              <a:rPr lang="zh-CN" altLang="en-US" sz="2000" dirty="0"/>
              <a:t>一个程序通常都有开始与结束。</a:t>
            </a:r>
          </a:p>
          <a:p>
            <a:pPr lvl="1">
              <a:buClr>
                <a:srgbClr val="000000"/>
              </a:buClr>
              <a:buFont typeface="Wingdings" pitchFamily="2" charset="2"/>
              <a:buChar char="Ø"/>
            </a:pPr>
            <a:r>
              <a:rPr lang="zh-CN" altLang="en-US" sz="2000" dirty="0"/>
              <a:t>在执行一个程序的过程中，需要按着程序的描述执行一系列的动作。</a:t>
            </a:r>
          </a:p>
          <a:p>
            <a:pPr lvl="1">
              <a:buClr>
                <a:srgbClr val="000000"/>
              </a:buClr>
              <a:buFont typeface="Wingdings" pitchFamily="2" charset="2"/>
              <a:buChar char="Ø"/>
            </a:pPr>
            <a:r>
              <a:rPr lang="zh-CN" altLang="en-US" sz="2000" dirty="0"/>
              <a:t>在到达结束位置时，任务就完成了</a:t>
            </a:r>
            <a:r>
              <a:rPr lang="en-US" altLang="zh-CN" sz="2000" dirty="0"/>
              <a:t>/</a:t>
            </a:r>
            <a:r>
              <a:rPr lang="zh-CN" altLang="en-US" sz="2000" dirty="0"/>
              <a:t>问题就解决了。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4"/>
          <p:cNvSpPr>
            <a:spLocks noGrp="1"/>
          </p:cNvSpPr>
          <p:nvPr>
            <p:ph type="ftr" sz="quarter" idx="11"/>
          </p:nvPr>
        </p:nvSpPr>
        <p:spPr/>
        <p:txBody>
          <a:bodyPr/>
          <a:lstStyle/>
          <a:p>
            <a:r>
              <a:rPr lang="en-US" altLang="zh-CN" smtClean="0"/>
              <a:t>xlzheng@xmu,2013</a:t>
            </a:r>
            <a:endParaRPr lang="en-US" altLang="zh-CN"/>
          </a:p>
        </p:txBody>
      </p:sp>
      <p:sp>
        <p:nvSpPr>
          <p:cNvPr id="21" name="灯片编号占位符 5"/>
          <p:cNvSpPr>
            <a:spLocks noGrp="1"/>
          </p:cNvSpPr>
          <p:nvPr>
            <p:ph type="sldNum" sz="quarter" idx="12"/>
          </p:nvPr>
        </p:nvSpPr>
        <p:spPr/>
        <p:txBody>
          <a:bodyPr/>
          <a:lstStyle/>
          <a:p>
            <a:fld id="{0D9312FB-E3B0-443F-A352-91CA039AAD47}" type="slidenum">
              <a:rPr lang="ko-KR" altLang="en-US"/>
              <a:pPr/>
              <a:t>40</a:t>
            </a:fld>
            <a:endParaRPr lang="en-US" altLang="ko-KR"/>
          </a:p>
        </p:txBody>
      </p:sp>
      <p:sp>
        <p:nvSpPr>
          <p:cNvPr id="103426" name="Rectangle 2"/>
          <p:cNvSpPr>
            <a:spLocks noGrp="1" noChangeArrowheads="1"/>
          </p:cNvSpPr>
          <p:nvPr>
            <p:ph type="title"/>
          </p:nvPr>
        </p:nvSpPr>
        <p:spPr/>
        <p:txBody>
          <a:bodyPr/>
          <a:lstStyle/>
          <a:p>
            <a:r>
              <a:rPr lang="zh-CN" altLang="en-US"/>
              <a:t>变量及其声明</a:t>
            </a:r>
          </a:p>
        </p:txBody>
      </p:sp>
      <p:sp>
        <p:nvSpPr>
          <p:cNvPr id="103427" name="Rectangle 3"/>
          <p:cNvSpPr>
            <a:spLocks noGrp="1" noChangeArrowheads="1"/>
          </p:cNvSpPr>
          <p:nvPr>
            <p:ph type="body" idx="1"/>
          </p:nvPr>
        </p:nvSpPr>
        <p:spPr/>
        <p:txBody>
          <a:bodyPr/>
          <a:lstStyle/>
          <a:p>
            <a:pPr>
              <a:lnSpc>
                <a:spcPct val="85000"/>
              </a:lnSpc>
              <a:spcBef>
                <a:spcPct val="0"/>
              </a:spcBef>
              <a:spcAft>
                <a:spcPct val="60000"/>
              </a:spcAft>
              <a:buFontTx/>
              <a:buNone/>
            </a:pPr>
            <a:r>
              <a:rPr lang="en-US" altLang="zh-CN" dirty="0"/>
              <a:t> </a:t>
            </a:r>
            <a:r>
              <a:rPr lang="en-US" altLang="zh-CN" dirty="0" err="1"/>
              <a:t>int</a:t>
            </a:r>
            <a:r>
              <a:rPr lang="en-US" altLang="zh-CN" dirty="0"/>
              <a:t> </a:t>
            </a:r>
            <a:r>
              <a:rPr lang="en-US" altLang="zh-CN" dirty="0" err="1"/>
              <a:t>a,b,sum</a:t>
            </a:r>
            <a:r>
              <a:rPr lang="en-US" altLang="zh-CN" dirty="0"/>
              <a:t>;</a:t>
            </a:r>
            <a:endParaRPr lang="en-US" altLang="zh-CN" dirty="0" smtClean="0"/>
          </a:p>
          <a:p>
            <a:pPr>
              <a:lnSpc>
                <a:spcPct val="80000"/>
              </a:lnSpc>
            </a:pPr>
            <a:r>
              <a:rPr lang="zh-CN" altLang="en-US" b="1" dirty="0" smtClean="0">
                <a:solidFill>
                  <a:srgbClr val="FF0000"/>
                </a:solidFill>
              </a:rPr>
              <a:t>变量</a:t>
            </a:r>
            <a:r>
              <a:rPr lang="en-US" altLang="zh-CN" b="1" dirty="0" smtClean="0">
                <a:solidFill>
                  <a:srgbClr val="FF0000"/>
                </a:solidFill>
              </a:rPr>
              <a:t>(variable)</a:t>
            </a:r>
            <a:r>
              <a:rPr lang="zh-CN" altLang="en-US" dirty="0" smtClean="0"/>
              <a:t>：一些在编写程序时值未知的数据的存放处。</a:t>
            </a:r>
          </a:p>
          <a:p>
            <a:pPr lvl="1">
              <a:lnSpc>
                <a:spcPct val="80000"/>
              </a:lnSpc>
            </a:pPr>
            <a:r>
              <a:rPr lang="zh-CN" altLang="en-US" dirty="0" smtClean="0"/>
              <a:t>为了</a:t>
            </a:r>
            <a:r>
              <a:rPr lang="zh-CN" altLang="en-US" dirty="0"/>
              <a:t>在程序中引用那些在编写程序时尚未确定的数据，可创建一个变量来保存这些需要记住的值，并给该变量命名。一旦要用到存放在其中的值，可使用其变量名。</a:t>
            </a:r>
          </a:p>
          <a:p>
            <a:pPr lvl="1">
              <a:lnSpc>
                <a:spcPct val="80000"/>
              </a:lnSpc>
            </a:pPr>
            <a:r>
              <a:rPr lang="zh-CN" altLang="en-US" sz="2000" i="1" dirty="0">
                <a:solidFill>
                  <a:srgbClr val="FF0000"/>
                </a:solidFill>
                <a:effectLst>
                  <a:outerShdw blurRad="38100" dist="38100" dir="2700000" algn="tl">
                    <a:srgbClr val="C0C0C0"/>
                  </a:outerShdw>
                </a:effectLst>
              </a:rPr>
              <a:t>变量的名字要用心选择</a:t>
            </a:r>
            <a:r>
              <a:rPr lang="zh-CN" altLang="en-US" sz="2000" i="1" dirty="0">
                <a:solidFill>
                  <a:srgbClr val="008000"/>
                </a:solidFill>
              </a:rPr>
              <a:t>，以便将来阅读程序的程序员能够容易地分辨出每个变量的作用。</a:t>
            </a:r>
          </a:p>
          <a:p>
            <a:pPr lvl="1">
              <a:lnSpc>
                <a:spcPct val="80000"/>
              </a:lnSpc>
            </a:pPr>
            <a:r>
              <a:rPr lang="zh-CN" altLang="en-US" sz="2000" i="1" dirty="0">
                <a:solidFill>
                  <a:srgbClr val="FF0000"/>
                </a:solidFill>
                <a:effectLst>
                  <a:outerShdw blurRad="38100" dist="38100" dir="2700000" algn="tl">
                    <a:srgbClr val="C0C0C0"/>
                  </a:outerShdw>
                </a:effectLst>
              </a:rPr>
              <a:t>在</a:t>
            </a:r>
            <a:r>
              <a:rPr lang="en-US" altLang="zh-CN" sz="2000" i="1" dirty="0">
                <a:solidFill>
                  <a:srgbClr val="FF0000"/>
                </a:solidFill>
                <a:effectLst>
                  <a:outerShdw blurRad="38100" dist="38100" dir="2700000" algn="tl">
                    <a:srgbClr val="C0C0C0"/>
                  </a:outerShdw>
                </a:effectLst>
              </a:rPr>
              <a:t>C</a:t>
            </a:r>
            <a:r>
              <a:rPr lang="zh-CN" altLang="en-US" sz="2000" i="1" dirty="0">
                <a:solidFill>
                  <a:srgbClr val="FF0000"/>
                </a:solidFill>
                <a:effectLst>
                  <a:outerShdw blurRad="38100" dist="38100" dir="2700000" algn="tl">
                    <a:srgbClr val="C0C0C0"/>
                  </a:outerShdw>
                </a:effectLst>
              </a:rPr>
              <a:t>语言中，使用变量之前，必须先声明这个变量。</a:t>
            </a:r>
          </a:p>
          <a:p>
            <a:pPr>
              <a:lnSpc>
                <a:spcPct val="80000"/>
              </a:lnSpc>
              <a:spcBef>
                <a:spcPct val="50000"/>
              </a:spcBef>
            </a:pPr>
            <a:r>
              <a:rPr lang="zh-CN" altLang="en-US" dirty="0">
                <a:solidFill>
                  <a:srgbClr val="FF0000"/>
                </a:solidFill>
                <a:effectLst>
                  <a:outerShdw blurRad="38100" dist="38100" dir="2700000" algn="tl">
                    <a:srgbClr val="C0C0C0"/>
                  </a:outerShdw>
                </a:effectLst>
              </a:rPr>
              <a:t>声明</a:t>
            </a:r>
            <a:r>
              <a:rPr lang="en-US" altLang="zh-CN" dirty="0">
                <a:solidFill>
                  <a:srgbClr val="FF0000"/>
                </a:solidFill>
                <a:effectLst>
                  <a:outerShdw blurRad="38100" dist="38100" dir="2700000" algn="tl">
                    <a:srgbClr val="C0C0C0"/>
                  </a:outerShdw>
                </a:effectLst>
              </a:rPr>
              <a:t>(declaring)</a:t>
            </a:r>
            <a:r>
              <a:rPr lang="zh-CN" altLang="en-US" dirty="0"/>
              <a:t>一个变量：告知</a:t>
            </a:r>
            <a:r>
              <a:rPr lang="en-US" altLang="zh-CN" dirty="0"/>
              <a:t>C</a:t>
            </a:r>
            <a:r>
              <a:rPr lang="zh-CN" altLang="en-US" dirty="0"/>
              <a:t>编译器要引用一个新的变量名，并指定了该变量可以保存的数据的类型。</a:t>
            </a:r>
          </a:p>
        </p:txBody>
      </p:sp>
      <p:sp>
        <p:nvSpPr>
          <p:cNvPr id="103429" name="AutoShape 5"/>
          <p:cNvSpPr>
            <a:spLocks noChangeArrowheads="1"/>
          </p:cNvSpPr>
          <p:nvPr/>
        </p:nvSpPr>
        <p:spPr bwMode="auto">
          <a:xfrm>
            <a:off x="7021513" y="44450"/>
            <a:ext cx="935037" cy="1800225"/>
          </a:xfrm>
          <a:prstGeom prst="flowChartPunchedTape">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03439" name="Group 15"/>
          <p:cNvGrpSpPr>
            <a:grpSpLocks/>
          </p:cNvGrpSpPr>
          <p:nvPr/>
        </p:nvGrpSpPr>
        <p:grpSpPr bwMode="auto">
          <a:xfrm>
            <a:off x="5795963" y="344488"/>
            <a:ext cx="2724150" cy="519112"/>
            <a:chOff x="3651" y="217"/>
            <a:chExt cx="1716" cy="327"/>
          </a:xfrm>
        </p:grpSpPr>
        <p:sp>
          <p:nvSpPr>
            <p:cNvPr id="103430" name="Rectangle 6"/>
            <p:cNvSpPr>
              <a:spLocks noChangeArrowheads="1"/>
            </p:cNvSpPr>
            <p:nvPr/>
          </p:nvSpPr>
          <p:spPr bwMode="auto">
            <a:xfrm>
              <a:off x="4422" y="320"/>
              <a:ext cx="590" cy="182"/>
            </a:xfrm>
            <a:prstGeom prst="rect">
              <a:avLst/>
            </a:prstGeom>
            <a:solidFill>
              <a:srgbClr val="FFFF99"/>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3" name="Text Box 9"/>
            <p:cNvSpPr txBox="1">
              <a:spLocks noChangeArrowheads="1"/>
            </p:cNvSpPr>
            <p:nvPr/>
          </p:nvSpPr>
          <p:spPr bwMode="auto">
            <a:xfrm>
              <a:off x="3651" y="279"/>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01001101</a:t>
              </a:r>
            </a:p>
          </p:txBody>
        </p:sp>
        <p:sp>
          <p:nvSpPr>
            <p:cNvPr id="103436" name="Text Box 12"/>
            <p:cNvSpPr txBox="1">
              <a:spLocks noChangeArrowheads="1"/>
            </p:cNvSpPr>
            <p:nvPr/>
          </p:nvSpPr>
          <p:spPr bwMode="auto">
            <a:xfrm>
              <a:off x="5027" y="217"/>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a:solidFill>
                    <a:srgbClr val="FF0000"/>
                  </a:solidFill>
                  <a:latin typeface="Times New Roman" pitchFamily="18" charset="0"/>
                  <a:ea typeface="宋体" pitchFamily="2" charset="-122"/>
                </a:rPr>
                <a:t>n1</a:t>
              </a:r>
            </a:p>
          </p:txBody>
        </p:sp>
      </p:grpSp>
      <p:grpSp>
        <p:nvGrpSpPr>
          <p:cNvPr id="103440" name="Group 16"/>
          <p:cNvGrpSpPr>
            <a:grpSpLocks/>
          </p:cNvGrpSpPr>
          <p:nvPr/>
        </p:nvGrpSpPr>
        <p:grpSpPr bwMode="auto">
          <a:xfrm>
            <a:off x="5795963" y="650875"/>
            <a:ext cx="2724150" cy="519113"/>
            <a:chOff x="3651" y="410"/>
            <a:chExt cx="1716" cy="327"/>
          </a:xfrm>
        </p:grpSpPr>
        <p:sp>
          <p:nvSpPr>
            <p:cNvPr id="103431" name="Rectangle 7"/>
            <p:cNvSpPr>
              <a:spLocks noChangeArrowheads="1"/>
            </p:cNvSpPr>
            <p:nvPr/>
          </p:nvSpPr>
          <p:spPr bwMode="auto">
            <a:xfrm>
              <a:off x="4422" y="502"/>
              <a:ext cx="590" cy="182"/>
            </a:xfrm>
            <a:prstGeom prst="rect">
              <a:avLst/>
            </a:prstGeom>
            <a:solidFill>
              <a:srgbClr val="CCFFFF"/>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4" name="Text Box 10"/>
            <p:cNvSpPr txBox="1">
              <a:spLocks noChangeArrowheads="1"/>
            </p:cNvSpPr>
            <p:nvPr/>
          </p:nvSpPr>
          <p:spPr bwMode="auto">
            <a:xfrm>
              <a:off x="3651" y="472"/>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01001103</a:t>
              </a:r>
            </a:p>
          </p:txBody>
        </p:sp>
        <p:sp>
          <p:nvSpPr>
            <p:cNvPr id="103437" name="Text Box 13"/>
            <p:cNvSpPr txBox="1">
              <a:spLocks noChangeArrowheads="1"/>
            </p:cNvSpPr>
            <p:nvPr/>
          </p:nvSpPr>
          <p:spPr bwMode="auto">
            <a:xfrm>
              <a:off x="5027" y="410"/>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a:solidFill>
                    <a:srgbClr val="FF0000"/>
                  </a:solidFill>
                  <a:latin typeface="Times New Roman" pitchFamily="18" charset="0"/>
                  <a:ea typeface="宋体" pitchFamily="2" charset="-122"/>
                </a:rPr>
                <a:t>n2</a:t>
              </a:r>
            </a:p>
          </p:txBody>
        </p:sp>
      </p:grpSp>
      <p:grpSp>
        <p:nvGrpSpPr>
          <p:cNvPr id="103442" name="Group 18"/>
          <p:cNvGrpSpPr>
            <a:grpSpLocks/>
          </p:cNvGrpSpPr>
          <p:nvPr/>
        </p:nvGrpSpPr>
        <p:grpSpPr bwMode="auto">
          <a:xfrm>
            <a:off x="5795963" y="957263"/>
            <a:ext cx="2998787" cy="519112"/>
            <a:chOff x="3651" y="603"/>
            <a:chExt cx="1889" cy="327"/>
          </a:xfrm>
        </p:grpSpPr>
        <p:sp>
          <p:nvSpPr>
            <p:cNvPr id="103432" name="Rectangle 8"/>
            <p:cNvSpPr>
              <a:spLocks noChangeArrowheads="1"/>
            </p:cNvSpPr>
            <p:nvPr/>
          </p:nvSpPr>
          <p:spPr bwMode="auto">
            <a:xfrm>
              <a:off x="4422" y="693"/>
              <a:ext cx="590" cy="182"/>
            </a:xfrm>
            <a:prstGeom prst="rect">
              <a:avLst/>
            </a:prstGeom>
            <a:solidFill>
              <a:srgbClr val="FFCC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435" name="Text Box 11"/>
            <p:cNvSpPr txBox="1">
              <a:spLocks noChangeArrowheads="1"/>
            </p:cNvSpPr>
            <p:nvPr/>
          </p:nvSpPr>
          <p:spPr bwMode="auto">
            <a:xfrm>
              <a:off x="3651" y="665"/>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000" b="1">
                  <a:solidFill>
                    <a:srgbClr val="0000FF"/>
                  </a:solidFill>
                  <a:latin typeface="Times New Roman" pitchFamily="18" charset="0"/>
                  <a:ea typeface="宋体" pitchFamily="2" charset="-122"/>
                </a:rPr>
                <a:t>01001105</a:t>
              </a:r>
            </a:p>
          </p:txBody>
        </p:sp>
        <p:sp>
          <p:nvSpPr>
            <p:cNvPr id="103438" name="Text Box 14"/>
            <p:cNvSpPr txBox="1">
              <a:spLocks noChangeArrowheads="1"/>
            </p:cNvSpPr>
            <p:nvPr/>
          </p:nvSpPr>
          <p:spPr bwMode="auto">
            <a:xfrm>
              <a:off x="5027" y="603"/>
              <a:ext cx="5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a:solidFill>
                    <a:srgbClr val="FF0000"/>
                  </a:solidFill>
                  <a:latin typeface="Times New Roman" pitchFamily="18" charset="0"/>
                  <a:ea typeface="宋体" pitchFamily="2" charset="-122"/>
                </a:rPr>
                <a:t>total</a:t>
              </a:r>
            </a:p>
          </p:txBody>
        </p:sp>
      </p:grpSp>
      <p:grpSp>
        <p:nvGrpSpPr>
          <p:cNvPr id="103445" name="Group 21"/>
          <p:cNvGrpSpPr>
            <a:grpSpLocks/>
          </p:cNvGrpSpPr>
          <p:nvPr/>
        </p:nvGrpSpPr>
        <p:grpSpPr bwMode="auto">
          <a:xfrm>
            <a:off x="1476375" y="1543050"/>
            <a:ext cx="1470025" cy="519113"/>
            <a:chOff x="930" y="972"/>
            <a:chExt cx="926" cy="327"/>
          </a:xfrm>
        </p:grpSpPr>
        <p:sp>
          <p:nvSpPr>
            <p:cNvPr id="103443" name="Line 19"/>
            <p:cNvSpPr>
              <a:spLocks noChangeShapeType="1"/>
            </p:cNvSpPr>
            <p:nvPr/>
          </p:nvSpPr>
          <p:spPr bwMode="auto">
            <a:xfrm>
              <a:off x="930" y="1117"/>
              <a:ext cx="408"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44" name="Text Box 20"/>
            <p:cNvSpPr txBox="1">
              <a:spLocks noChangeArrowheads="1"/>
            </p:cNvSpPr>
            <p:nvPr/>
          </p:nvSpPr>
          <p:spPr bwMode="auto">
            <a:xfrm>
              <a:off x="1292" y="972"/>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a:solidFill>
                    <a:srgbClr val="008000"/>
                  </a:solidFill>
                  <a:ea typeface="华文新魏" pitchFamily="2" charset="-122"/>
                </a:rPr>
                <a:t>整型</a:t>
              </a:r>
            </a:p>
          </p:txBody>
        </p:sp>
      </p:grpSp>
    </p:spTree>
    <p:extLst>
      <p:ext uri="{BB962C8B-B14F-4D97-AF65-F5344CB8AC3E}">
        <p14:creationId xmlns:p14="http://schemas.microsoft.com/office/powerpoint/2010/main" val="247664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3445"/>
                                        </p:tgtEl>
                                        <p:attrNameLst>
                                          <p:attrName>style.visibility</p:attrName>
                                        </p:attrNameLst>
                                      </p:cBhvr>
                                      <p:to>
                                        <p:strVal val="visible"/>
                                      </p:to>
                                    </p:set>
                                    <p:animEffect transition="in" filter="wipe(left)">
                                      <p:cBhvr>
                                        <p:cTn id="7" dur="500"/>
                                        <p:tgtEl>
                                          <p:spTgt spid="103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342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3439"/>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1500"/>
                                  </p:stCondLst>
                                  <p:childTnLst>
                                    <p:set>
                                      <p:cBhvr>
                                        <p:cTn id="18" dur="1" fill="hold">
                                          <p:stCondLst>
                                            <p:cond delay="0"/>
                                          </p:stCondLst>
                                        </p:cTn>
                                        <p:tgtEl>
                                          <p:spTgt spid="103440"/>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3000"/>
                                  </p:stCondLst>
                                  <p:childTnLst>
                                    <p:set>
                                      <p:cBhvr>
                                        <p:cTn id="21" dur="1" fill="hold">
                                          <p:stCondLst>
                                            <p:cond delay="0"/>
                                          </p:stCondLst>
                                        </p:cTn>
                                        <p:tgtEl>
                                          <p:spTgt spid="103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7"/>
          <p:cNvSpPr>
            <a:spLocks noGrp="1" noChangeArrowheads="1"/>
          </p:cNvSpPr>
          <p:nvPr>
            <p:ph type="body" sz="half" idx="1"/>
          </p:nvPr>
        </p:nvSpPr>
        <p:spPr>
          <a:xfrm>
            <a:off x="714375" y="642938"/>
            <a:ext cx="7572375" cy="6072187"/>
          </a:xfrm>
          <a:noFill/>
        </p:spPr>
        <p:txBody>
          <a:bodyPr/>
          <a:lstStyle/>
          <a:p>
            <a:pPr eaLnBrk="1" hangingPunct="1">
              <a:lnSpc>
                <a:spcPct val="100000"/>
              </a:lnSpc>
              <a:buFont typeface="Wingdings" pitchFamily="2" charset="2"/>
              <a:buNone/>
            </a:pPr>
            <a:r>
              <a:rPr lang="en-US" altLang="zh-CN" smtClean="0"/>
              <a:t>#include &lt;stdio.h&gt;</a:t>
            </a:r>
            <a:endParaRPr lang="zh-CN" altLang="zh-CN" smtClean="0"/>
          </a:p>
          <a:p>
            <a:pPr eaLnBrk="1" hangingPunct="1">
              <a:lnSpc>
                <a:spcPct val="100000"/>
              </a:lnSpc>
              <a:buFont typeface="Wingdings" pitchFamily="2" charset="2"/>
              <a:buNone/>
            </a:pPr>
            <a:r>
              <a:rPr lang="en-US" altLang="zh-CN" smtClean="0"/>
              <a:t>int main( )</a:t>
            </a:r>
            <a:endParaRPr lang="zh-CN" altLang="zh-CN" smtClean="0"/>
          </a:p>
          <a:p>
            <a:pPr eaLnBrk="1" hangingPunct="1">
              <a:lnSpc>
                <a:spcPct val="100000"/>
              </a:lnSpc>
              <a:buFont typeface="Wingdings" pitchFamily="2" charset="2"/>
              <a:buNone/>
            </a:pPr>
            <a:r>
              <a:rPr lang="en-US" altLang="zh-CN" smtClean="0"/>
              <a:t>{ </a:t>
            </a:r>
            <a:endParaRPr lang="zh-CN" altLang="zh-CN" smtClean="0"/>
          </a:p>
          <a:p>
            <a:pPr eaLnBrk="1" hangingPunct="1">
              <a:lnSpc>
                <a:spcPct val="100000"/>
              </a:lnSpc>
              <a:buFont typeface="Wingdings" pitchFamily="2" charset="2"/>
              <a:buNone/>
            </a:pPr>
            <a:r>
              <a:rPr lang="en-US" altLang="zh-CN" smtClean="0"/>
              <a:t>  int a,b,sum; </a:t>
            </a:r>
          </a:p>
          <a:p>
            <a:pPr eaLnBrk="1" hangingPunct="1">
              <a:lnSpc>
                <a:spcPct val="100000"/>
              </a:lnSpc>
              <a:buFont typeface="Wingdings" pitchFamily="2" charset="2"/>
              <a:buNone/>
            </a:pPr>
            <a:r>
              <a:rPr lang="en-US" altLang="zh-CN" smtClean="0"/>
              <a:t>  a = 123;                    </a:t>
            </a:r>
            <a:endParaRPr lang="zh-CN" altLang="zh-CN" smtClean="0"/>
          </a:p>
          <a:p>
            <a:pPr eaLnBrk="1" hangingPunct="1">
              <a:lnSpc>
                <a:spcPct val="100000"/>
              </a:lnSpc>
              <a:buFont typeface="Wingdings" pitchFamily="2" charset="2"/>
              <a:buNone/>
            </a:pPr>
            <a:r>
              <a:rPr lang="en-US" altLang="zh-CN" smtClean="0"/>
              <a:t>  b = 456;                     </a:t>
            </a:r>
            <a:endParaRPr lang="zh-CN" altLang="zh-CN" smtClean="0"/>
          </a:p>
          <a:p>
            <a:pPr eaLnBrk="1" hangingPunct="1">
              <a:lnSpc>
                <a:spcPct val="100000"/>
              </a:lnSpc>
              <a:buFont typeface="Wingdings" pitchFamily="2" charset="2"/>
              <a:buNone/>
            </a:pPr>
            <a:r>
              <a:rPr lang="en-US" altLang="zh-CN" smtClean="0"/>
              <a:t>  sum =  a + b;                  </a:t>
            </a:r>
            <a:endParaRPr lang="zh-CN" altLang="zh-CN" smtClean="0"/>
          </a:p>
          <a:p>
            <a:pPr eaLnBrk="1" hangingPunct="1">
              <a:lnSpc>
                <a:spcPct val="100000"/>
              </a:lnSpc>
              <a:buFont typeface="Wingdings" pitchFamily="2" charset="2"/>
              <a:buNone/>
            </a:pPr>
            <a:r>
              <a:rPr lang="en-US" altLang="zh-CN" smtClean="0"/>
              <a:t>  printf(”sum is %d\n”,sum);              </a:t>
            </a:r>
            <a:endParaRPr lang="zh-CN" altLang="zh-CN" smtClean="0"/>
          </a:p>
          <a:p>
            <a:pPr eaLnBrk="1" hangingPunct="1">
              <a:lnSpc>
                <a:spcPct val="100000"/>
              </a:lnSpc>
              <a:buFont typeface="Wingdings" pitchFamily="2" charset="2"/>
              <a:buNone/>
            </a:pPr>
            <a:r>
              <a:rPr lang="en-US" altLang="zh-CN" smtClean="0"/>
              <a:t>  return 0;                          </a:t>
            </a:r>
            <a:endParaRPr lang="zh-CN" altLang="zh-CN" smtClean="0"/>
          </a:p>
          <a:p>
            <a:pPr eaLnBrk="1" hangingPunct="1">
              <a:lnSpc>
                <a:spcPct val="100000"/>
              </a:lnSpc>
              <a:buFont typeface="Wingdings" pitchFamily="2" charset="2"/>
              <a:buNone/>
            </a:pPr>
            <a:r>
              <a:rPr lang="en-US" altLang="zh-CN" smtClean="0"/>
              <a:t>} </a:t>
            </a:r>
            <a:endParaRPr lang="zh-CN" altLang="zh-CN" smtClean="0"/>
          </a:p>
        </p:txBody>
      </p:sp>
      <p:sp>
        <p:nvSpPr>
          <p:cNvPr id="6" name="TextBox 5"/>
          <p:cNvSpPr txBox="1">
            <a:spLocks noChangeArrowheads="1"/>
          </p:cNvSpPr>
          <p:nvPr/>
        </p:nvSpPr>
        <p:spPr bwMode="auto">
          <a:xfrm>
            <a:off x="4480025" y="3573016"/>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a:solidFill>
                  <a:srgbClr val="FF0000"/>
                </a:solidFill>
              </a:rPr>
              <a:t>用</a:t>
            </a:r>
            <a:r>
              <a:rPr lang="en-US" altLang="zh-CN" sz="2800" b="1">
                <a:solidFill>
                  <a:srgbClr val="FF0000"/>
                </a:solidFill>
              </a:rPr>
              <a:t>sum</a:t>
            </a:r>
            <a:r>
              <a:rPr lang="zh-CN" altLang="zh-CN" sz="2800" b="1">
                <a:solidFill>
                  <a:srgbClr val="FF0000"/>
                </a:solidFill>
              </a:rPr>
              <a:t>的值</a:t>
            </a:r>
            <a:r>
              <a:rPr lang="zh-CN" altLang="en-US" sz="2800" b="1">
                <a:solidFill>
                  <a:srgbClr val="FF0000"/>
                </a:solidFill>
              </a:rPr>
              <a:t>替代</a:t>
            </a:r>
          </a:p>
        </p:txBody>
      </p:sp>
      <p:cxnSp>
        <p:nvCxnSpPr>
          <p:cNvPr id="8" name="直接连接符 7"/>
          <p:cNvCxnSpPr>
            <a:cxnSpLocks noChangeShapeType="1"/>
          </p:cNvCxnSpPr>
          <p:nvPr/>
        </p:nvCxnSpPr>
        <p:spPr bwMode="auto">
          <a:xfrm>
            <a:off x="2872680" y="4739828"/>
            <a:ext cx="1643063"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pic>
        <p:nvPicPr>
          <p:cNvPr id="378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0150" y="4954141"/>
            <a:ext cx="2374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2551212" y="4930328"/>
            <a:ext cx="292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dirty="0">
                <a:solidFill>
                  <a:srgbClr val="0000CC"/>
                </a:solidFill>
              </a:rPr>
              <a:t>希望输出的字符</a:t>
            </a:r>
            <a:endParaRPr lang="zh-CN" altLang="en-US" sz="2800" b="1" dirty="0">
              <a:solidFill>
                <a:srgbClr val="0000CC"/>
              </a:solidFill>
            </a:endParaRPr>
          </a:p>
        </p:txBody>
      </p:sp>
      <p:sp>
        <p:nvSpPr>
          <p:cNvPr id="12" name="流程图: 联系 11"/>
          <p:cNvSpPr>
            <a:spLocks noChangeArrowheads="1"/>
          </p:cNvSpPr>
          <p:nvPr/>
        </p:nvSpPr>
        <p:spPr bwMode="auto">
          <a:xfrm>
            <a:off x="3694212" y="4096891"/>
            <a:ext cx="857250" cy="785812"/>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3" name="矩形 12"/>
          <p:cNvSpPr>
            <a:spLocks noChangeArrowheads="1"/>
          </p:cNvSpPr>
          <p:nvPr/>
        </p:nvSpPr>
        <p:spPr bwMode="auto">
          <a:xfrm>
            <a:off x="5265837" y="4882703"/>
            <a:ext cx="1643063" cy="571500"/>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4" name="矩形 13"/>
          <p:cNvSpPr>
            <a:spLocks noChangeArrowheads="1"/>
          </p:cNvSpPr>
          <p:nvPr/>
        </p:nvSpPr>
        <p:spPr bwMode="auto">
          <a:xfrm>
            <a:off x="6980337" y="4882703"/>
            <a:ext cx="100012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37898" name="图片 9"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94712" y="559707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7530886"/>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Bottom)">
                                      <p:cBhvr>
                                        <p:cTn id="11" dur="500"/>
                                        <p:tgtEl>
                                          <p:spTgt spid="11"/>
                                        </p:tgtEl>
                                      </p:cBhvr>
                                    </p:animEffect>
                                  </p:childTnLst>
                                </p:cTn>
                              </p:par>
                            </p:childTnLst>
                          </p:cTn>
                        </p:par>
                        <p:par>
                          <p:cTn id="12" fill="hold" nodeType="afterGroup">
                            <p:stCondLst>
                              <p:cond delay="1000"/>
                            </p:stCondLst>
                            <p:childTnLst>
                              <p:par>
                                <p:cTn id="13" presetID="49" presetClass="entr" presetSubtype="0"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 calcmode="lin" valueType="num">
                                      <p:cBhvr>
                                        <p:cTn id="17" dur="500" fill="hold"/>
                                        <p:tgtEl>
                                          <p:spTgt spid="13"/>
                                        </p:tgtEl>
                                        <p:attrNameLst>
                                          <p:attrName>style.rotation</p:attrName>
                                        </p:attrNameLst>
                                      </p:cBhvr>
                                      <p:tavLst>
                                        <p:tav tm="0">
                                          <p:val>
                                            <p:fltVal val="360"/>
                                          </p:val>
                                        </p:tav>
                                        <p:tav tm="100000">
                                          <p:val>
                                            <p:fltVal val="0"/>
                                          </p:val>
                                        </p:tav>
                                      </p:tavLst>
                                    </p:anim>
                                    <p:animEffect transition="in" filter="fade">
                                      <p:cBhvr>
                                        <p:cTn id="18" dur="500"/>
                                        <p:tgtEl>
                                          <p:spTgt spid="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 calcmode="lin" valueType="num">
                                      <p:cBhvr>
                                        <p:cTn id="25" dur="500" fill="hold"/>
                                        <p:tgtEl>
                                          <p:spTgt spid="12"/>
                                        </p:tgtEl>
                                        <p:attrNameLst>
                                          <p:attrName>style.rotation</p:attrName>
                                        </p:attrNameLst>
                                      </p:cBhvr>
                                      <p:tavLst>
                                        <p:tav tm="0">
                                          <p:val>
                                            <p:fltVal val="360"/>
                                          </p:val>
                                        </p:tav>
                                        <p:tav tm="100000">
                                          <p:val>
                                            <p:fltVal val="0"/>
                                          </p:val>
                                        </p:tav>
                                      </p:tavLst>
                                    </p:anim>
                                    <p:animEffect transition="in" filter="fade">
                                      <p:cBhvr>
                                        <p:cTn id="26" dur="500"/>
                                        <p:tgtEl>
                                          <p:spTgt spid="12"/>
                                        </p:tgtEl>
                                      </p:cBhvr>
                                    </p:animEffect>
                                  </p:childTnLst>
                                </p:cTn>
                              </p:par>
                            </p:childTnLst>
                          </p:cTn>
                        </p:par>
                        <p:par>
                          <p:cTn id="27" fill="hold" nodeType="afterGroup">
                            <p:stCondLst>
                              <p:cond delay="500"/>
                            </p:stCondLst>
                            <p:childTnLst>
                              <p:par>
                                <p:cTn id="28" presetID="12" presetClass="entr" presetSubtype="1" fill="hold" grpId="0" nodeType="afterEffect">
                                  <p:stCondLst>
                                    <p:cond delay="2000"/>
                                  </p:stCondLst>
                                  <p:childTnLst>
                                    <p:set>
                                      <p:cBhvr>
                                        <p:cTn id="29" dur="1" fill="hold">
                                          <p:stCondLst>
                                            <p:cond delay="0"/>
                                          </p:stCondLst>
                                        </p:cTn>
                                        <p:tgtEl>
                                          <p:spTgt spid="6"/>
                                        </p:tgtEl>
                                        <p:attrNameLst>
                                          <p:attrName>style.visibility</p:attrName>
                                        </p:attrNameLst>
                                      </p:cBhvr>
                                      <p:to>
                                        <p:strVal val="visible"/>
                                      </p:to>
                                    </p:set>
                                    <p:animEffect transition="in" filter="slide(fromTop)">
                                      <p:cBhvr>
                                        <p:cTn id="30" dur="500"/>
                                        <p:tgtEl>
                                          <p:spTgt spid="6"/>
                                        </p:tgtEl>
                                      </p:cBhvr>
                                    </p:animEffect>
                                  </p:childTnLst>
                                </p:cTn>
                              </p:par>
                            </p:childTnLst>
                          </p:cTn>
                        </p:par>
                        <p:par>
                          <p:cTn id="31" fill="hold" nodeType="afterGroup">
                            <p:stCondLst>
                              <p:cond delay="3000"/>
                            </p:stCondLst>
                            <p:childTnLst>
                              <p:par>
                                <p:cTn id="32" presetID="49" presetClass="entr" presetSubtype="0"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 calcmode="lin" valueType="num">
                                      <p:cBhvr>
                                        <p:cTn id="36" dur="500" fill="hold"/>
                                        <p:tgtEl>
                                          <p:spTgt spid="14"/>
                                        </p:tgtEl>
                                        <p:attrNameLst>
                                          <p:attrName>style.rotation</p:attrName>
                                        </p:attrNameLst>
                                      </p:cBhvr>
                                      <p:tavLst>
                                        <p:tav tm="0">
                                          <p:val>
                                            <p:fltVal val="360"/>
                                          </p:val>
                                        </p:tav>
                                        <p:tav tm="100000">
                                          <p:val>
                                            <p:fltVal val="0"/>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animBg="1"/>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7"/>
          <p:cNvSpPr>
            <a:spLocks noGrp="1" noChangeArrowheads="1"/>
          </p:cNvSpPr>
          <p:nvPr>
            <p:ph type="body" sz="half" idx="1"/>
          </p:nvPr>
        </p:nvSpPr>
        <p:spPr>
          <a:xfrm>
            <a:off x="928688" y="1357313"/>
            <a:ext cx="7603752" cy="928687"/>
          </a:xfrm>
          <a:noFill/>
        </p:spPr>
        <p:txBody>
          <a:bodyPr/>
          <a:lstStyle/>
          <a:p>
            <a:pPr eaLnBrk="1" hangingPunct="1">
              <a:buFont typeface="Wingdings" pitchFamily="2" charset="2"/>
              <a:buNone/>
            </a:pPr>
            <a:r>
              <a:rPr lang="zh-CN" altLang="zh-CN" sz="3600" b="1" dirty="0" smtClean="0">
                <a:solidFill>
                  <a:schemeClr val="accent6"/>
                </a:solidFill>
              </a:rPr>
              <a:t>例</a:t>
            </a:r>
            <a:r>
              <a:rPr lang="en-US" altLang="zh-CN" sz="3600" b="1" dirty="0" smtClean="0">
                <a:solidFill>
                  <a:schemeClr val="accent6"/>
                </a:solidFill>
              </a:rPr>
              <a:t>1.3 </a:t>
            </a:r>
            <a:r>
              <a:rPr lang="zh-CN" altLang="zh-CN" sz="3600" b="1" dirty="0" smtClean="0">
                <a:solidFill>
                  <a:schemeClr val="accent6"/>
                </a:solidFill>
              </a:rPr>
              <a:t>求两个整数中的较大者。</a:t>
            </a:r>
          </a:p>
        </p:txBody>
      </p:sp>
      <p:sp>
        <p:nvSpPr>
          <p:cNvPr id="5" name="Rectangle 7"/>
          <p:cNvSpPr txBox="1">
            <a:spLocks noChangeArrowheads="1"/>
          </p:cNvSpPr>
          <p:nvPr/>
        </p:nvSpPr>
        <p:spPr bwMode="auto">
          <a:xfrm>
            <a:off x="785813" y="2286000"/>
            <a:ext cx="8072437"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4000">
                <a:solidFill>
                  <a:schemeClr val="tx1"/>
                </a:solidFill>
                <a:latin typeface="Arial" charset="0"/>
                <a:ea typeface="宋体" charset="-122"/>
              </a:defRPr>
            </a:lvl1pPr>
            <a:lvl2pPr marL="800100" indent="-34290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lnSpc>
                <a:spcPct val="120000"/>
              </a:lnSpc>
              <a:spcBef>
                <a:spcPct val="20000"/>
              </a:spcBef>
              <a:buFont typeface="Wingdings" pitchFamily="2" charset="2"/>
              <a:buChar char="Ø"/>
            </a:pPr>
            <a:r>
              <a:rPr lang="zh-CN" altLang="zh-CN" sz="3200" b="1"/>
              <a:t>解题思路：</a:t>
            </a:r>
            <a:endParaRPr lang="en-US" altLang="zh-CN" sz="3200" b="1"/>
          </a:p>
          <a:p>
            <a:pPr lvl="1" eaLnBrk="1" hangingPunct="1">
              <a:lnSpc>
                <a:spcPct val="120000"/>
              </a:lnSpc>
              <a:spcBef>
                <a:spcPct val="20000"/>
              </a:spcBef>
              <a:buFont typeface="Wingdings" pitchFamily="2" charset="2"/>
              <a:buChar char="u"/>
            </a:pPr>
            <a:r>
              <a:rPr lang="zh-CN" altLang="zh-CN" sz="3200" b="1"/>
              <a:t>用一个函数实现求两个整数中的较大者</a:t>
            </a:r>
            <a:endParaRPr lang="en-US" altLang="zh-CN" sz="3200" b="1"/>
          </a:p>
          <a:p>
            <a:pPr lvl="1" eaLnBrk="1" hangingPunct="1">
              <a:lnSpc>
                <a:spcPct val="120000"/>
              </a:lnSpc>
              <a:spcBef>
                <a:spcPct val="20000"/>
              </a:spcBef>
              <a:buFont typeface="Wingdings" pitchFamily="2" charset="2"/>
              <a:buChar char="u"/>
            </a:pPr>
            <a:r>
              <a:rPr lang="zh-CN" altLang="zh-CN" sz="3200" b="1"/>
              <a:t>在主函数中调用此函数并输出结果</a:t>
            </a:r>
            <a:endParaRPr lang="en-US" altLang="zh-CN" sz="3200" b="1"/>
          </a:p>
        </p:txBody>
      </p:sp>
      <p:pic>
        <p:nvPicPr>
          <p:cNvPr id="389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794600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4"/>
          <p:cNvSpPr>
            <a:spLocks noGrp="1"/>
          </p:cNvSpPr>
          <p:nvPr>
            <p:ph type="ftr" sz="quarter" idx="11"/>
          </p:nvPr>
        </p:nvSpPr>
        <p:spPr/>
        <p:txBody>
          <a:bodyPr/>
          <a:lstStyle/>
          <a:p>
            <a:r>
              <a:rPr lang="en-US" altLang="zh-CN" smtClean="0"/>
              <a:t>xlzheng@xmu,2013</a:t>
            </a:r>
            <a:endParaRPr lang="en-US" altLang="zh-CN"/>
          </a:p>
        </p:txBody>
      </p:sp>
      <p:sp>
        <p:nvSpPr>
          <p:cNvPr id="17" name="灯片编号占位符 5"/>
          <p:cNvSpPr>
            <a:spLocks noGrp="1"/>
          </p:cNvSpPr>
          <p:nvPr>
            <p:ph type="sldNum" sz="quarter" idx="12"/>
          </p:nvPr>
        </p:nvSpPr>
        <p:spPr/>
        <p:txBody>
          <a:bodyPr/>
          <a:lstStyle/>
          <a:p>
            <a:fld id="{0117FA09-9FBC-40AF-A436-A92EDC122CBB}" type="slidenum">
              <a:rPr lang="ko-KR" altLang="en-US"/>
              <a:pPr/>
              <a:t>43</a:t>
            </a:fld>
            <a:endParaRPr lang="en-US" altLang="ko-KR"/>
          </a:p>
        </p:txBody>
      </p:sp>
      <p:grpSp>
        <p:nvGrpSpPr>
          <p:cNvPr id="71702" name="Group 22"/>
          <p:cNvGrpSpPr>
            <a:grpSpLocks/>
          </p:cNvGrpSpPr>
          <p:nvPr/>
        </p:nvGrpSpPr>
        <p:grpSpPr bwMode="auto">
          <a:xfrm>
            <a:off x="-60325" y="1557338"/>
            <a:ext cx="8880475" cy="2447924"/>
            <a:chOff x="-38" y="981"/>
            <a:chExt cx="5594" cy="1542"/>
          </a:xfrm>
        </p:grpSpPr>
        <p:sp>
          <p:nvSpPr>
            <p:cNvPr id="71700" name="AutoShape 20"/>
            <p:cNvSpPr>
              <a:spLocks noChangeArrowheads="1"/>
            </p:cNvSpPr>
            <p:nvPr/>
          </p:nvSpPr>
          <p:spPr bwMode="auto">
            <a:xfrm>
              <a:off x="657" y="981"/>
              <a:ext cx="4899" cy="1542"/>
            </a:xfrm>
            <a:prstGeom prst="roundRect">
              <a:avLst>
                <a:gd name="adj" fmla="val 1666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01" name="Rectangle 21"/>
            <p:cNvSpPr>
              <a:spLocks noChangeArrowheads="1"/>
            </p:cNvSpPr>
            <p:nvPr/>
          </p:nvSpPr>
          <p:spPr bwMode="auto">
            <a:xfrm>
              <a:off x="-38" y="1434"/>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accent2"/>
                  </a:solidFill>
                  <a:effectLst>
                    <a:outerShdw blurRad="38100" dist="38100" dir="2700000" algn="tl">
                      <a:srgbClr val="C0C0C0"/>
                    </a:outerShdw>
                  </a:effectLst>
                  <a:ea typeface="宋体" pitchFamily="2" charset="-122"/>
                </a:rPr>
                <a:t>主函数</a:t>
              </a:r>
            </a:p>
          </p:txBody>
        </p:sp>
      </p:grpSp>
      <p:grpSp>
        <p:nvGrpSpPr>
          <p:cNvPr id="71705" name="Group 25"/>
          <p:cNvGrpSpPr>
            <a:grpSpLocks/>
          </p:cNvGrpSpPr>
          <p:nvPr/>
        </p:nvGrpSpPr>
        <p:grpSpPr bwMode="auto">
          <a:xfrm>
            <a:off x="250825" y="3861048"/>
            <a:ext cx="8569325" cy="2808287"/>
            <a:chOff x="158" y="2251"/>
            <a:chExt cx="5398" cy="1769"/>
          </a:xfrm>
        </p:grpSpPr>
        <p:sp>
          <p:nvSpPr>
            <p:cNvPr id="71703" name="Rectangle 23"/>
            <p:cNvSpPr>
              <a:spLocks noChangeArrowheads="1"/>
            </p:cNvSpPr>
            <p:nvPr/>
          </p:nvSpPr>
          <p:spPr bwMode="auto">
            <a:xfrm>
              <a:off x="158" y="2659"/>
              <a:ext cx="27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00"/>
                  </a:solidFill>
                  <a:effectLst>
                    <a:outerShdw blurRad="38100" dist="38100" dir="2700000" algn="tl">
                      <a:srgbClr val="C0C0C0"/>
                    </a:outerShdw>
                  </a:effectLst>
                  <a:ea typeface="宋体" pitchFamily="2" charset="-122"/>
                </a:rPr>
                <a:t>被调函数</a:t>
              </a:r>
            </a:p>
          </p:txBody>
        </p:sp>
        <p:sp>
          <p:nvSpPr>
            <p:cNvPr id="71704" name="AutoShape 24"/>
            <p:cNvSpPr>
              <a:spLocks noChangeArrowheads="1"/>
            </p:cNvSpPr>
            <p:nvPr/>
          </p:nvSpPr>
          <p:spPr bwMode="auto">
            <a:xfrm>
              <a:off x="657" y="2251"/>
              <a:ext cx="4899" cy="1769"/>
            </a:xfrm>
            <a:prstGeom prst="roundRect">
              <a:avLst>
                <a:gd name="adj" fmla="val 16667"/>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1697" name="Oval 17"/>
          <p:cNvSpPr>
            <a:spLocks noChangeArrowheads="1"/>
          </p:cNvSpPr>
          <p:nvPr/>
        </p:nvSpPr>
        <p:spPr bwMode="auto">
          <a:xfrm>
            <a:off x="1196975" y="1557338"/>
            <a:ext cx="711200" cy="330200"/>
          </a:xfrm>
          <a:prstGeom prst="ellipse">
            <a:avLst/>
          </a:prstGeom>
          <a:solidFill>
            <a:schemeClr val="accent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3" name="Oval 13"/>
          <p:cNvSpPr>
            <a:spLocks noChangeArrowheads="1"/>
          </p:cNvSpPr>
          <p:nvPr/>
        </p:nvSpPr>
        <p:spPr bwMode="auto">
          <a:xfrm>
            <a:off x="1468438" y="5373688"/>
            <a:ext cx="1447800" cy="3302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4" name="Oval 14"/>
          <p:cNvSpPr>
            <a:spLocks noChangeArrowheads="1"/>
          </p:cNvSpPr>
          <p:nvPr/>
        </p:nvSpPr>
        <p:spPr bwMode="auto">
          <a:xfrm>
            <a:off x="1795463" y="2779713"/>
            <a:ext cx="1162050" cy="330200"/>
          </a:xfrm>
          <a:prstGeom prst="ellipse">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82" name="Rectangle 2"/>
          <p:cNvSpPr>
            <a:spLocks noGrp="1" noChangeArrowheads="1"/>
          </p:cNvSpPr>
          <p:nvPr>
            <p:ph type="body" idx="1"/>
          </p:nvPr>
        </p:nvSpPr>
        <p:spPr>
          <a:xfrm>
            <a:off x="1187450" y="971550"/>
            <a:ext cx="7772400" cy="5481638"/>
          </a:xfrm>
        </p:spPr>
        <p:txBody>
          <a:bodyPr/>
          <a:lstStyle/>
          <a:p>
            <a:pPr algn="just">
              <a:lnSpc>
                <a:spcPct val="80000"/>
              </a:lnSpc>
              <a:spcBef>
                <a:spcPct val="0"/>
              </a:spcBef>
              <a:buFontTx/>
              <a:buNone/>
            </a:pPr>
            <a:r>
              <a:rPr lang="en-US" altLang="zh-CN" sz="2400" dirty="0">
                <a:latin typeface="Times New Roman" pitchFamily="18" charset="0"/>
              </a:rPr>
              <a:t>/* File: </a:t>
            </a:r>
            <a:r>
              <a:rPr lang="en-US" altLang="zh-CN" sz="2400" dirty="0" err="1">
                <a:latin typeface="Times New Roman" pitchFamily="18" charset="0"/>
              </a:rPr>
              <a:t>max.c</a:t>
            </a:r>
            <a:r>
              <a:rPr lang="en-US" altLang="zh-CN" sz="2400" dirty="0">
                <a:latin typeface="Times New Roman" pitchFamily="18" charset="0"/>
              </a:rPr>
              <a:t>  …… */</a:t>
            </a:r>
          </a:p>
          <a:p>
            <a:pPr algn="just">
              <a:lnSpc>
                <a:spcPct val="80000"/>
              </a:lnSpc>
              <a:spcBef>
                <a:spcPct val="0"/>
              </a:spcBef>
              <a:buFontTx/>
              <a:buNone/>
            </a:pPr>
            <a:r>
              <a:rPr lang="en-US" altLang="zh-CN" sz="2400" dirty="0">
                <a:latin typeface="Times New Roman" pitchFamily="18" charset="0"/>
              </a:rPr>
              <a:t>#include &lt;</a:t>
            </a:r>
            <a:r>
              <a:rPr lang="en-US" altLang="zh-CN" sz="2400" dirty="0" err="1">
                <a:latin typeface="Times New Roman" pitchFamily="18" charset="0"/>
              </a:rPr>
              <a:t>stdio.h</a:t>
            </a:r>
            <a:r>
              <a:rPr lang="en-US" altLang="zh-CN" sz="2400" dirty="0">
                <a:latin typeface="Times New Roman" pitchFamily="18" charset="0"/>
              </a:rPr>
              <a:t>&gt;</a:t>
            </a:r>
          </a:p>
          <a:p>
            <a:pPr algn="just">
              <a:lnSpc>
                <a:spcPct val="80000"/>
              </a:lnSpc>
              <a:spcBef>
                <a:spcPct val="0"/>
              </a:spcBef>
              <a:buFontTx/>
              <a:buNone/>
            </a:pPr>
            <a:r>
              <a:rPr lang="en-US" altLang="zh-CN" sz="2400" dirty="0" err="1">
                <a:latin typeface="Times New Roman" pitchFamily="18" charset="0"/>
              </a:rPr>
              <a:t>i</a:t>
            </a:r>
            <a:r>
              <a:rPr lang="en-US" altLang="zh-CN" sz="2400" dirty="0" err="1" smtClean="0">
                <a:latin typeface="Times New Roman" pitchFamily="18" charset="0"/>
              </a:rPr>
              <a:t>nt</a:t>
            </a:r>
            <a:r>
              <a:rPr lang="en-US" altLang="zh-CN" sz="2400" dirty="0" smtClean="0">
                <a:latin typeface="Times New Roman" pitchFamily="18" charset="0"/>
              </a:rPr>
              <a:t>     </a:t>
            </a:r>
            <a:r>
              <a:rPr lang="en-US" altLang="zh-CN" sz="2400" dirty="0">
                <a:latin typeface="Times New Roman" pitchFamily="18" charset="0"/>
              </a:rPr>
              <a:t>main ()		/*</a:t>
            </a:r>
            <a:r>
              <a:rPr lang="zh-CN" altLang="en-US" sz="2400" dirty="0">
                <a:latin typeface="Times New Roman" pitchFamily="18" charset="0"/>
              </a:rPr>
              <a:t>主程序*</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a:t>
            </a:r>
            <a:r>
              <a:rPr lang="en-US" altLang="zh-CN" sz="2400" dirty="0" err="1">
                <a:latin typeface="Times New Roman" pitchFamily="18" charset="0"/>
              </a:rPr>
              <a:t>int</a:t>
            </a:r>
            <a:r>
              <a:rPr lang="en-US" altLang="zh-CN" sz="2400" dirty="0">
                <a:latin typeface="Times New Roman" pitchFamily="18" charset="0"/>
              </a:rPr>
              <a:t> max(</a:t>
            </a:r>
            <a:r>
              <a:rPr lang="en-US" altLang="zh-CN" sz="2400" dirty="0" err="1">
                <a:latin typeface="Times New Roman" pitchFamily="18" charset="0"/>
              </a:rPr>
              <a:t>int</a:t>
            </a:r>
            <a:r>
              <a:rPr lang="en-US" altLang="zh-CN" sz="2400" dirty="0">
                <a:latin typeface="Times New Roman" pitchFamily="18" charset="0"/>
              </a:rPr>
              <a:t> x, </a:t>
            </a:r>
            <a:r>
              <a:rPr lang="en-US" altLang="zh-CN" sz="2400" dirty="0" err="1">
                <a:latin typeface="Times New Roman" pitchFamily="18" charset="0"/>
              </a:rPr>
              <a:t>int</a:t>
            </a:r>
            <a:r>
              <a:rPr lang="en-US" altLang="zh-CN" sz="2400" dirty="0">
                <a:latin typeface="Times New Roman" pitchFamily="18" charset="0"/>
              </a:rPr>
              <a:t> y);/*</a:t>
            </a:r>
            <a:r>
              <a:rPr lang="zh-CN" altLang="en-US" sz="2400" dirty="0">
                <a:latin typeface="Times New Roman" pitchFamily="18" charset="0"/>
              </a:rPr>
              <a:t>对被调用的函数</a:t>
            </a:r>
            <a:r>
              <a:rPr lang="en-US" altLang="zh-CN" sz="2400" dirty="0">
                <a:latin typeface="Times New Roman" pitchFamily="18" charset="0"/>
              </a:rPr>
              <a:t>max</a:t>
            </a:r>
            <a:r>
              <a:rPr lang="zh-CN" altLang="en-US" sz="2400" dirty="0">
                <a:latin typeface="Times New Roman" pitchFamily="18" charset="0"/>
              </a:rPr>
              <a:t>的声明*</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a:t>
            </a:r>
            <a:r>
              <a:rPr lang="en-US" altLang="zh-CN" sz="2400" dirty="0" err="1">
                <a:latin typeface="Times New Roman" pitchFamily="18" charset="0"/>
              </a:rPr>
              <a:t>int</a:t>
            </a:r>
            <a:r>
              <a:rPr lang="en-US" altLang="zh-CN" sz="2400" dirty="0">
                <a:latin typeface="Times New Roman" pitchFamily="18" charset="0"/>
              </a:rPr>
              <a:t> </a:t>
            </a:r>
            <a:r>
              <a:rPr lang="en-US" altLang="zh-CN" sz="2400" dirty="0" err="1">
                <a:latin typeface="Times New Roman" pitchFamily="18" charset="0"/>
              </a:rPr>
              <a:t>a,b,c</a:t>
            </a:r>
            <a:r>
              <a:rPr lang="en-US" altLang="zh-CN" sz="2400" dirty="0">
                <a:latin typeface="Times New Roman" pitchFamily="18" charset="0"/>
              </a:rPr>
              <a:t>;		/*</a:t>
            </a:r>
            <a:r>
              <a:rPr lang="zh-CN" altLang="en-US" sz="2400" dirty="0">
                <a:latin typeface="Times New Roman" pitchFamily="18" charset="0"/>
              </a:rPr>
              <a:t>定义变量</a:t>
            </a:r>
            <a:r>
              <a:rPr lang="en-US" altLang="zh-CN" sz="2400" dirty="0" err="1">
                <a:latin typeface="Times New Roman" pitchFamily="18" charset="0"/>
              </a:rPr>
              <a:t>a,b,c</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a:t>
            </a:r>
            <a:r>
              <a:rPr lang="en-US" altLang="zh-CN" sz="2400" dirty="0" err="1">
                <a:latin typeface="Times New Roman" pitchFamily="18" charset="0"/>
              </a:rPr>
              <a:t>scanf</a:t>
            </a:r>
            <a:r>
              <a:rPr lang="en-US" altLang="zh-CN" sz="2400" dirty="0">
                <a:latin typeface="Times New Roman" pitchFamily="18" charset="0"/>
              </a:rPr>
              <a:t>(“%</a:t>
            </a:r>
            <a:r>
              <a:rPr lang="en-US" altLang="zh-CN" sz="2400" dirty="0" err="1">
                <a:latin typeface="Times New Roman" pitchFamily="18" charset="0"/>
              </a:rPr>
              <a:t>d,%d”,&amp;a,&amp;b</a:t>
            </a:r>
            <a:r>
              <a:rPr lang="en-US" altLang="zh-CN" sz="2400" dirty="0">
                <a:latin typeface="Times New Roman" pitchFamily="18" charset="0"/>
              </a:rPr>
              <a:t>); /*</a:t>
            </a:r>
            <a:r>
              <a:rPr lang="zh-CN" altLang="en-US" sz="2400" dirty="0">
                <a:latin typeface="Times New Roman" pitchFamily="18" charset="0"/>
              </a:rPr>
              <a:t>输入变量</a:t>
            </a:r>
            <a:r>
              <a:rPr lang="en-US" altLang="zh-CN" sz="2400" dirty="0" err="1">
                <a:latin typeface="Times New Roman" pitchFamily="18" charset="0"/>
              </a:rPr>
              <a:t>a,b</a:t>
            </a:r>
            <a:r>
              <a:rPr lang="zh-CN" altLang="en-US" sz="2400" dirty="0">
                <a:latin typeface="Times New Roman" pitchFamily="18" charset="0"/>
              </a:rPr>
              <a:t>的值*</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c=max(</a:t>
            </a:r>
            <a:r>
              <a:rPr lang="en-US" altLang="zh-CN" sz="2400" dirty="0" err="1">
                <a:latin typeface="Times New Roman" pitchFamily="18" charset="0"/>
              </a:rPr>
              <a:t>a,b</a:t>
            </a:r>
            <a:r>
              <a:rPr lang="en-US" altLang="zh-CN" sz="2400" dirty="0">
                <a:latin typeface="Times New Roman" pitchFamily="18" charset="0"/>
              </a:rPr>
              <a:t>);	 	/*</a:t>
            </a:r>
            <a:r>
              <a:rPr lang="zh-CN" altLang="en-US" sz="2400" dirty="0">
                <a:latin typeface="Times New Roman" pitchFamily="18" charset="0"/>
              </a:rPr>
              <a:t>调用</a:t>
            </a:r>
            <a:r>
              <a:rPr lang="en-US" altLang="zh-CN" sz="2400" dirty="0">
                <a:latin typeface="Times New Roman" pitchFamily="18" charset="0"/>
              </a:rPr>
              <a:t>max</a:t>
            </a:r>
            <a:r>
              <a:rPr lang="zh-CN" altLang="en-US" sz="2400" dirty="0">
                <a:latin typeface="Times New Roman" pitchFamily="18" charset="0"/>
              </a:rPr>
              <a:t>函数，将得到的值赋给</a:t>
            </a:r>
            <a:r>
              <a:rPr lang="en-US" altLang="zh-CN" sz="2400" dirty="0">
                <a:latin typeface="Times New Roman" pitchFamily="18" charset="0"/>
              </a:rPr>
              <a:t>c*/</a:t>
            </a:r>
          </a:p>
          <a:p>
            <a:pPr algn="just">
              <a:lnSpc>
                <a:spcPct val="80000"/>
              </a:lnSpc>
              <a:spcBef>
                <a:spcPct val="0"/>
              </a:spcBef>
              <a:buFontTx/>
              <a:buNone/>
            </a:pPr>
            <a:r>
              <a:rPr lang="en-US" altLang="zh-CN" sz="2400" dirty="0">
                <a:latin typeface="Times New Roman" pitchFamily="18" charset="0"/>
              </a:rPr>
              <a:t>   </a:t>
            </a:r>
            <a:r>
              <a:rPr lang="en-US" altLang="zh-CN" sz="2400" dirty="0" err="1">
                <a:latin typeface="Times New Roman" pitchFamily="18" charset="0"/>
              </a:rPr>
              <a:t>printf</a:t>
            </a:r>
            <a:r>
              <a:rPr lang="en-US" altLang="zh-CN" sz="2400" dirty="0">
                <a:latin typeface="Times New Roman" pitchFamily="18" charset="0"/>
              </a:rPr>
              <a:t>(“max=%</a:t>
            </a:r>
            <a:r>
              <a:rPr lang="en-US" altLang="zh-CN" sz="2400" dirty="0" err="1">
                <a:latin typeface="Times New Roman" pitchFamily="18" charset="0"/>
              </a:rPr>
              <a:t>d”,c</a:t>
            </a:r>
            <a:r>
              <a:rPr lang="en-US" altLang="zh-CN" sz="2400" dirty="0">
                <a:latin typeface="Times New Roman" pitchFamily="18" charset="0"/>
              </a:rPr>
              <a:t>);	 /*</a:t>
            </a:r>
            <a:r>
              <a:rPr lang="zh-CN" altLang="en-US" sz="2400" dirty="0">
                <a:latin typeface="Times New Roman" pitchFamily="18" charset="0"/>
              </a:rPr>
              <a:t>输出</a:t>
            </a:r>
            <a:r>
              <a:rPr lang="en-US" altLang="zh-CN" sz="2400" dirty="0">
                <a:latin typeface="Times New Roman" pitchFamily="18" charset="0"/>
              </a:rPr>
              <a:t>c</a:t>
            </a:r>
            <a:r>
              <a:rPr lang="zh-CN" altLang="en-US" sz="2400" dirty="0">
                <a:latin typeface="Times New Roman" pitchFamily="18" charset="0"/>
              </a:rPr>
              <a:t>的值*</a:t>
            </a:r>
            <a:r>
              <a:rPr lang="en-US" altLang="zh-CN" sz="2400" dirty="0" smtClean="0">
                <a:latin typeface="Times New Roman" pitchFamily="18" charset="0"/>
              </a:rPr>
              <a:t>/</a:t>
            </a:r>
          </a:p>
          <a:p>
            <a:pPr algn="just">
              <a:lnSpc>
                <a:spcPct val="80000"/>
              </a:lnSpc>
              <a:spcBef>
                <a:spcPct val="0"/>
              </a:spcBef>
              <a:buFontTx/>
              <a:buNone/>
            </a:pPr>
            <a:r>
              <a:rPr lang="en-US" altLang="zh-CN" sz="2400" dirty="0">
                <a:latin typeface="Times New Roman" pitchFamily="18" charset="0"/>
              </a:rPr>
              <a:t> </a:t>
            </a:r>
            <a:r>
              <a:rPr lang="en-US" altLang="zh-CN" sz="2400" dirty="0" smtClean="0">
                <a:latin typeface="Times New Roman" pitchFamily="18" charset="0"/>
              </a:rPr>
              <a:t>  </a:t>
            </a:r>
            <a:r>
              <a:rPr lang="en-US" altLang="zh-CN" sz="2400" dirty="0" err="1" smtClean="0">
                <a:latin typeface="Times New Roman" pitchFamily="18" charset="0"/>
              </a:rPr>
              <a:t>retrun</a:t>
            </a:r>
            <a:r>
              <a:rPr lang="en-US" altLang="zh-CN" sz="2400" dirty="0" smtClean="0">
                <a:latin typeface="Times New Roman" pitchFamily="18" charset="0"/>
              </a:rPr>
              <a:t> 0;</a:t>
            </a:r>
            <a:endParaRPr lang="en-US" altLang="zh-CN" sz="2400" dirty="0">
              <a:latin typeface="Times New Roman" pitchFamily="18" charset="0"/>
            </a:endParaRPr>
          </a:p>
          <a:p>
            <a:pPr algn="just">
              <a:lnSpc>
                <a:spcPct val="80000"/>
              </a:lnSpc>
              <a:spcBef>
                <a:spcPct val="0"/>
              </a:spcBef>
              <a:buFontTx/>
              <a:buNone/>
            </a:pPr>
            <a:r>
              <a:rPr lang="en-US" altLang="zh-CN" sz="2400" dirty="0">
                <a:latin typeface="Times New Roman" pitchFamily="18" charset="0"/>
              </a:rPr>
              <a:t>}</a:t>
            </a:r>
          </a:p>
          <a:p>
            <a:pPr algn="just">
              <a:lnSpc>
                <a:spcPct val="80000"/>
              </a:lnSpc>
              <a:spcBef>
                <a:spcPct val="0"/>
              </a:spcBef>
              <a:buFontTx/>
              <a:buNone/>
            </a:pPr>
            <a:r>
              <a:rPr lang="en-US" altLang="zh-CN" sz="2400" dirty="0" err="1">
                <a:latin typeface="Times New Roman" pitchFamily="18" charset="0"/>
              </a:rPr>
              <a:t>int</a:t>
            </a:r>
            <a:r>
              <a:rPr lang="en-US" altLang="zh-CN" sz="2400" dirty="0">
                <a:latin typeface="Times New Roman" pitchFamily="18" charset="0"/>
              </a:rPr>
              <a:t> max (</a:t>
            </a:r>
            <a:r>
              <a:rPr lang="en-US" altLang="zh-CN" sz="2400" dirty="0" err="1">
                <a:latin typeface="Times New Roman" pitchFamily="18" charset="0"/>
              </a:rPr>
              <a:t>int</a:t>
            </a:r>
            <a:r>
              <a:rPr lang="en-US" altLang="zh-CN" sz="2400" dirty="0">
                <a:latin typeface="Times New Roman" pitchFamily="18" charset="0"/>
              </a:rPr>
              <a:t> </a:t>
            </a:r>
            <a:r>
              <a:rPr lang="en-US" altLang="zh-CN" sz="2400" dirty="0" err="1">
                <a:latin typeface="Times New Roman" pitchFamily="18" charset="0"/>
              </a:rPr>
              <a:t>x,int</a:t>
            </a:r>
            <a:r>
              <a:rPr lang="en-US" altLang="zh-CN" sz="2400" dirty="0">
                <a:latin typeface="Times New Roman" pitchFamily="18" charset="0"/>
              </a:rPr>
              <a:t> y)	 /*</a:t>
            </a:r>
            <a:r>
              <a:rPr lang="zh-CN" altLang="en-US" sz="2400" dirty="0">
                <a:latin typeface="Times New Roman" pitchFamily="18" charset="0"/>
              </a:rPr>
              <a:t>定义</a:t>
            </a:r>
            <a:r>
              <a:rPr lang="en-US" altLang="zh-CN" sz="2400" dirty="0">
                <a:latin typeface="Times New Roman" pitchFamily="18" charset="0"/>
              </a:rPr>
              <a:t>max</a:t>
            </a:r>
            <a:r>
              <a:rPr lang="zh-CN" altLang="en-US" sz="2400" dirty="0">
                <a:latin typeface="Times New Roman" pitchFamily="18" charset="0"/>
              </a:rPr>
              <a:t>函数，函数值为整型，</a:t>
            </a:r>
          </a:p>
          <a:p>
            <a:pPr algn="just">
              <a:lnSpc>
                <a:spcPct val="80000"/>
              </a:lnSpc>
              <a:spcBef>
                <a:spcPct val="0"/>
              </a:spcBef>
              <a:buFontTx/>
              <a:buNone/>
            </a:pPr>
            <a:r>
              <a:rPr lang="zh-CN" altLang="en-US" sz="2400" dirty="0">
                <a:latin typeface="Times New Roman" pitchFamily="18" charset="0"/>
              </a:rPr>
              <a:t>				形式参数</a:t>
            </a:r>
            <a:r>
              <a:rPr lang="en-US" altLang="zh-CN" sz="2400" dirty="0" err="1">
                <a:latin typeface="Times New Roman" pitchFamily="18" charset="0"/>
              </a:rPr>
              <a:t>x,y</a:t>
            </a:r>
            <a:r>
              <a:rPr lang="zh-CN" altLang="en-US" sz="2400" dirty="0">
                <a:latin typeface="Times New Roman" pitchFamily="18" charset="0"/>
              </a:rPr>
              <a:t>为整型*</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a:t>
            </a:r>
            <a:r>
              <a:rPr lang="en-US" altLang="zh-CN" sz="2400" dirty="0" err="1">
                <a:latin typeface="Times New Roman" pitchFamily="18" charset="0"/>
              </a:rPr>
              <a:t>int</a:t>
            </a:r>
            <a:r>
              <a:rPr lang="en-US" altLang="zh-CN" sz="2400" dirty="0">
                <a:latin typeface="Times New Roman" pitchFamily="18" charset="0"/>
              </a:rPr>
              <a:t> z;		 	/*max</a:t>
            </a:r>
            <a:r>
              <a:rPr lang="zh-CN" altLang="en-US" sz="2400" dirty="0">
                <a:latin typeface="Times New Roman" pitchFamily="18" charset="0"/>
              </a:rPr>
              <a:t>函数中的声明部分，定义本函</a:t>
            </a:r>
          </a:p>
          <a:p>
            <a:pPr algn="just">
              <a:lnSpc>
                <a:spcPct val="80000"/>
              </a:lnSpc>
              <a:spcBef>
                <a:spcPct val="0"/>
              </a:spcBef>
              <a:buFontTx/>
              <a:buNone/>
            </a:pPr>
            <a:r>
              <a:rPr lang="zh-CN" altLang="en-US" sz="2400" dirty="0">
                <a:latin typeface="Times New Roman" pitchFamily="18" charset="0"/>
              </a:rPr>
              <a:t>				数中用到的变量</a:t>
            </a:r>
            <a:r>
              <a:rPr lang="en-US" altLang="zh-CN" sz="2400" dirty="0">
                <a:latin typeface="Times New Roman" pitchFamily="18" charset="0"/>
              </a:rPr>
              <a:t>z</a:t>
            </a:r>
            <a:r>
              <a:rPr lang="zh-CN" altLang="en-US" sz="2400" dirty="0">
                <a:latin typeface="Times New Roman" pitchFamily="18" charset="0"/>
              </a:rPr>
              <a:t>为整型*</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   if (x&gt;y) z=x;		</a:t>
            </a:r>
          </a:p>
          <a:p>
            <a:pPr algn="just">
              <a:lnSpc>
                <a:spcPct val="80000"/>
              </a:lnSpc>
              <a:spcBef>
                <a:spcPct val="0"/>
              </a:spcBef>
              <a:buFontTx/>
              <a:buNone/>
            </a:pPr>
            <a:r>
              <a:rPr lang="en-US" altLang="zh-CN" sz="2400" dirty="0">
                <a:latin typeface="Times New Roman" pitchFamily="18" charset="0"/>
              </a:rPr>
              <a:t>   else z=y;</a:t>
            </a:r>
          </a:p>
          <a:p>
            <a:pPr algn="just">
              <a:lnSpc>
                <a:spcPct val="80000"/>
              </a:lnSpc>
              <a:spcBef>
                <a:spcPct val="0"/>
              </a:spcBef>
              <a:buFontTx/>
              <a:buNone/>
            </a:pPr>
            <a:r>
              <a:rPr lang="en-US" altLang="zh-CN" sz="2400" dirty="0">
                <a:latin typeface="Times New Roman" pitchFamily="18" charset="0"/>
              </a:rPr>
              <a:t>   return (z);	 	/*</a:t>
            </a:r>
            <a:r>
              <a:rPr lang="zh-CN" altLang="en-US" sz="2400" dirty="0">
                <a:latin typeface="Times New Roman" pitchFamily="18" charset="0"/>
              </a:rPr>
              <a:t>将</a:t>
            </a:r>
            <a:r>
              <a:rPr lang="en-US" altLang="zh-CN" sz="2400" dirty="0">
                <a:latin typeface="Times New Roman" pitchFamily="18" charset="0"/>
              </a:rPr>
              <a:t>z</a:t>
            </a:r>
            <a:r>
              <a:rPr lang="zh-CN" altLang="en-US" sz="2400" dirty="0">
                <a:latin typeface="Times New Roman" pitchFamily="18" charset="0"/>
              </a:rPr>
              <a:t>的值返回，通过</a:t>
            </a:r>
            <a:r>
              <a:rPr lang="en-US" altLang="zh-CN" sz="2400" dirty="0">
                <a:latin typeface="Times New Roman" pitchFamily="18" charset="0"/>
              </a:rPr>
              <a:t>max</a:t>
            </a:r>
            <a:r>
              <a:rPr lang="zh-CN" altLang="en-US" sz="2400" dirty="0">
                <a:latin typeface="Times New Roman" pitchFamily="18" charset="0"/>
              </a:rPr>
              <a:t>带回到调</a:t>
            </a:r>
          </a:p>
          <a:p>
            <a:pPr algn="just">
              <a:lnSpc>
                <a:spcPct val="80000"/>
              </a:lnSpc>
              <a:spcBef>
                <a:spcPct val="0"/>
              </a:spcBef>
              <a:buFontTx/>
              <a:buNone/>
            </a:pPr>
            <a:r>
              <a:rPr lang="zh-CN" altLang="en-US" sz="2400" dirty="0">
                <a:latin typeface="Times New Roman" pitchFamily="18" charset="0"/>
              </a:rPr>
              <a:t>				用函数的位置*</a:t>
            </a:r>
            <a:r>
              <a:rPr lang="en-US" altLang="zh-CN" sz="2400" dirty="0">
                <a:latin typeface="Times New Roman" pitchFamily="18" charset="0"/>
              </a:rPr>
              <a:t>/</a:t>
            </a:r>
          </a:p>
          <a:p>
            <a:pPr algn="just">
              <a:lnSpc>
                <a:spcPct val="80000"/>
              </a:lnSpc>
              <a:spcBef>
                <a:spcPct val="0"/>
              </a:spcBef>
              <a:buFontTx/>
              <a:buNone/>
            </a:pPr>
            <a:r>
              <a:rPr lang="en-US" altLang="zh-CN" sz="2400" dirty="0">
                <a:latin typeface="Times New Roman" pitchFamily="18" charset="0"/>
              </a:rPr>
              <a:t>}</a:t>
            </a:r>
          </a:p>
        </p:txBody>
      </p:sp>
      <p:sp>
        <p:nvSpPr>
          <p:cNvPr id="71688" name="Rectangle 8"/>
          <p:cNvSpPr>
            <a:spLocks noGrp="1" noChangeArrowheads="1"/>
          </p:cNvSpPr>
          <p:nvPr>
            <p:ph type="title"/>
          </p:nvPr>
        </p:nvSpPr>
        <p:spPr>
          <a:xfrm>
            <a:off x="1219200" y="44450"/>
            <a:ext cx="7620000" cy="990600"/>
          </a:xfrm>
        </p:spPr>
        <p:txBody>
          <a:bodyPr/>
          <a:lstStyle/>
          <a:p>
            <a:pPr eaLnBrk="1" hangingPunct="1"/>
            <a:r>
              <a:rPr lang="zh-CN" altLang="zh-CN" dirty="0"/>
              <a:t>例</a:t>
            </a:r>
            <a:r>
              <a:rPr lang="en-US" altLang="zh-CN" dirty="0"/>
              <a:t>1.3 </a:t>
            </a:r>
            <a:r>
              <a:rPr lang="zh-CN" altLang="zh-CN" dirty="0"/>
              <a:t>求两个整数中的较大者。</a:t>
            </a:r>
          </a:p>
        </p:txBody>
      </p:sp>
      <p:sp>
        <p:nvSpPr>
          <p:cNvPr id="71696" name="Line 16"/>
          <p:cNvSpPr>
            <a:spLocks noChangeShapeType="1"/>
          </p:cNvSpPr>
          <p:nvPr/>
        </p:nvSpPr>
        <p:spPr bwMode="auto">
          <a:xfrm>
            <a:off x="1403350" y="2173288"/>
            <a:ext cx="2663825"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8" name="Rectangle 18"/>
          <p:cNvSpPr>
            <a:spLocks noChangeArrowheads="1"/>
          </p:cNvSpPr>
          <p:nvPr/>
        </p:nvSpPr>
        <p:spPr bwMode="auto">
          <a:xfrm>
            <a:off x="1586880" y="6197242"/>
            <a:ext cx="73776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eaLnBrk="0" latinLnBrk="0" hangingPunct="0"/>
            <a:r>
              <a:rPr lang="en-US" altLang="zh-CN" sz="2000" b="1" dirty="0">
                <a:solidFill>
                  <a:srgbClr val="FF0000"/>
                </a:solidFill>
                <a:effectLst>
                  <a:outerShdw blurRad="38100" dist="38100" dir="2700000" algn="tl">
                    <a:srgbClr val="C0C0C0"/>
                  </a:outerShdw>
                </a:effectLst>
                <a:latin typeface="Times New Roman" pitchFamily="18" charset="0"/>
                <a:ea typeface="宋体" pitchFamily="2" charset="-122"/>
              </a:rPr>
              <a:t>【</a:t>
            </a:r>
            <a:r>
              <a:rPr lang="zh-CN" altLang="en-US" sz="2000" b="1" dirty="0">
                <a:solidFill>
                  <a:srgbClr val="FF0000"/>
                </a:solidFill>
                <a:effectLst>
                  <a:outerShdw blurRad="38100" dist="38100" dir="2700000" algn="tl">
                    <a:srgbClr val="C0C0C0"/>
                  </a:outerShdw>
                </a:effectLst>
                <a:latin typeface="Times New Roman" pitchFamily="18" charset="0"/>
                <a:ea typeface="宋体" pitchFamily="2" charset="-122"/>
              </a:rPr>
              <a:t>思考</a:t>
            </a:r>
            <a:r>
              <a:rPr lang="en-US" altLang="zh-CN" sz="2000" b="1" dirty="0">
                <a:solidFill>
                  <a:srgbClr val="FF0000"/>
                </a:solidFill>
                <a:effectLst>
                  <a:outerShdw blurRad="38100" dist="38100" dir="2700000" algn="tl">
                    <a:srgbClr val="C0C0C0"/>
                  </a:outerShdw>
                </a:effectLst>
                <a:latin typeface="Times New Roman" pitchFamily="18" charset="0"/>
                <a:ea typeface="宋体" pitchFamily="2" charset="-122"/>
              </a:rPr>
              <a:t>2】</a:t>
            </a:r>
            <a:r>
              <a:rPr lang="zh-CN" altLang="en-US" sz="2000" b="1" dirty="0">
                <a:solidFill>
                  <a:srgbClr val="FF0000"/>
                </a:solidFill>
                <a:effectLst>
                  <a:outerShdw blurRad="38100" dist="38100" dir="2700000" algn="tl">
                    <a:srgbClr val="C0C0C0"/>
                  </a:outerShdw>
                </a:effectLst>
                <a:latin typeface="Times New Roman" pitchFamily="18" charset="0"/>
                <a:ea typeface="宋体" pitchFamily="2" charset="-122"/>
              </a:rPr>
              <a:t>如何修改该程序使其能用于求</a:t>
            </a:r>
            <a:r>
              <a:rPr lang="en-US" altLang="zh-CN" sz="2000" b="1" dirty="0" smtClean="0">
                <a:solidFill>
                  <a:srgbClr val="FF0000"/>
                </a:solidFill>
                <a:effectLst>
                  <a:outerShdw blurRad="38100" dist="38100" dir="2700000" algn="tl">
                    <a:srgbClr val="C0C0C0"/>
                  </a:outerShdw>
                </a:effectLst>
                <a:latin typeface="Times New Roman" pitchFamily="18" charset="0"/>
                <a:ea typeface="宋体" pitchFamily="2" charset="-122"/>
              </a:rPr>
              <a:t>3,4,…,n</a:t>
            </a:r>
            <a:r>
              <a:rPr lang="zh-CN" altLang="en-US" sz="2000" b="1" dirty="0">
                <a:solidFill>
                  <a:srgbClr val="FF0000"/>
                </a:solidFill>
                <a:effectLst>
                  <a:outerShdw blurRad="38100" dist="38100" dir="2700000" algn="tl">
                    <a:srgbClr val="C0C0C0"/>
                  </a:outerShdw>
                </a:effectLst>
                <a:latin typeface="Times New Roman" pitchFamily="18" charset="0"/>
                <a:ea typeface="宋体" pitchFamily="2" charset="-122"/>
              </a:rPr>
              <a:t>个数之较大者？</a:t>
            </a:r>
          </a:p>
        </p:txBody>
      </p:sp>
      <p:sp>
        <p:nvSpPr>
          <p:cNvPr id="71699" name="Rectangle 19"/>
          <p:cNvSpPr>
            <a:spLocks noChangeArrowheads="1"/>
          </p:cNvSpPr>
          <p:nvPr/>
        </p:nvSpPr>
        <p:spPr bwMode="auto">
          <a:xfrm>
            <a:off x="4427538" y="806450"/>
            <a:ext cx="4608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latinLnBrk="0" hangingPunct="0"/>
            <a:r>
              <a:rPr lang="en-US" altLang="zh-CN" b="1">
                <a:solidFill>
                  <a:srgbClr val="FF0000"/>
                </a:solidFill>
                <a:effectLst>
                  <a:outerShdw blurRad="38100" dist="38100" dir="2700000" algn="tl">
                    <a:srgbClr val="C0C0C0"/>
                  </a:outerShdw>
                </a:effectLst>
                <a:latin typeface="Times New Roman" pitchFamily="18" charset="0"/>
                <a:ea typeface="宋体" pitchFamily="2" charset="-122"/>
              </a:rPr>
              <a:t>【</a:t>
            </a:r>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思考</a:t>
            </a:r>
            <a:r>
              <a:rPr lang="en-US" altLang="zh-CN" b="1">
                <a:solidFill>
                  <a:srgbClr val="FF0000"/>
                </a:solidFill>
                <a:effectLst>
                  <a:outerShdw blurRad="38100" dist="38100" dir="2700000" algn="tl">
                    <a:srgbClr val="C0C0C0"/>
                  </a:outerShdw>
                </a:effectLst>
                <a:latin typeface="Times New Roman" pitchFamily="18" charset="0"/>
                <a:ea typeface="宋体" pitchFamily="2" charset="-122"/>
              </a:rPr>
              <a:t>1】</a:t>
            </a:r>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这个程序较之前的两个程序相比有哪些不足？</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9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71694"/>
                                        </p:tgtEl>
                                        <p:attrNameLst>
                                          <p:attrName>style.visibility</p:attrName>
                                        </p:attrNameLst>
                                      </p:cBhvr>
                                      <p:to>
                                        <p:strVal val="visible"/>
                                      </p:to>
                                    </p:set>
                                    <p:anim calcmode="lin" valueType="num">
                                      <p:cBhvr>
                                        <p:cTn id="19" dur="500" fill="hold"/>
                                        <p:tgtEl>
                                          <p:spTgt spid="71694"/>
                                        </p:tgtEl>
                                        <p:attrNameLst>
                                          <p:attrName>ppt_w</p:attrName>
                                        </p:attrNameLst>
                                      </p:cBhvr>
                                      <p:tavLst>
                                        <p:tav tm="0">
                                          <p:val>
                                            <p:strVal val="2/3*#ppt_w"/>
                                          </p:val>
                                        </p:tav>
                                        <p:tav tm="100000">
                                          <p:val>
                                            <p:strVal val="#ppt_w"/>
                                          </p:val>
                                        </p:tav>
                                      </p:tavLst>
                                    </p:anim>
                                    <p:anim calcmode="lin" valueType="num">
                                      <p:cBhvr>
                                        <p:cTn id="20" dur="500" fill="hold"/>
                                        <p:tgtEl>
                                          <p:spTgt spid="71694"/>
                                        </p:tgtEl>
                                        <p:attrNameLst>
                                          <p:attrName>ppt_h</p:attrName>
                                        </p:attrNameLst>
                                      </p:cBhvr>
                                      <p:tavLst>
                                        <p:tav tm="0">
                                          <p:val>
                                            <p:strVal val="2/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71693"/>
                                        </p:tgtEl>
                                        <p:attrNameLst>
                                          <p:attrName>style.visibility</p:attrName>
                                        </p:attrNameLst>
                                      </p:cBhvr>
                                      <p:to>
                                        <p:strVal val="visible"/>
                                      </p:to>
                                    </p:set>
                                    <p:anim calcmode="lin" valueType="num">
                                      <p:cBhvr>
                                        <p:cTn id="25" dur="500" fill="hold"/>
                                        <p:tgtEl>
                                          <p:spTgt spid="71693"/>
                                        </p:tgtEl>
                                        <p:attrNameLst>
                                          <p:attrName>ppt_w</p:attrName>
                                        </p:attrNameLst>
                                      </p:cBhvr>
                                      <p:tavLst>
                                        <p:tav tm="0">
                                          <p:val>
                                            <p:strVal val="2/3*#ppt_w"/>
                                          </p:val>
                                        </p:tav>
                                        <p:tav tm="100000">
                                          <p:val>
                                            <p:strVal val="#ppt_w"/>
                                          </p:val>
                                        </p:tav>
                                      </p:tavLst>
                                    </p:anim>
                                    <p:anim calcmode="lin" valueType="num">
                                      <p:cBhvr>
                                        <p:cTn id="26" dur="500" fill="hold"/>
                                        <p:tgtEl>
                                          <p:spTgt spid="71693"/>
                                        </p:tgtEl>
                                        <p:attrNameLst>
                                          <p:attrName>ppt_h</p:attrName>
                                        </p:attrNameLst>
                                      </p:cBhvr>
                                      <p:tavLst>
                                        <p:tav tm="0">
                                          <p:val>
                                            <p:strVal val="2/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71697"/>
                                        </p:tgtEl>
                                        <p:attrNameLst>
                                          <p:attrName>style.visibility</p:attrName>
                                        </p:attrNameLst>
                                      </p:cBhvr>
                                      <p:to>
                                        <p:strVal val="visible"/>
                                      </p:to>
                                    </p:set>
                                    <p:anim calcmode="lin" valueType="num">
                                      <p:cBhvr>
                                        <p:cTn id="31" dur="500" fill="hold"/>
                                        <p:tgtEl>
                                          <p:spTgt spid="71697"/>
                                        </p:tgtEl>
                                        <p:attrNameLst>
                                          <p:attrName>ppt_w</p:attrName>
                                        </p:attrNameLst>
                                      </p:cBhvr>
                                      <p:tavLst>
                                        <p:tav tm="0">
                                          <p:val>
                                            <p:strVal val="2/3*#ppt_w"/>
                                          </p:val>
                                        </p:tav>
                                        <p:tav tm="100000">
                                          <p:val>
                                            <p:strVal val="#ppt_w"/>
                                          </p:val>
                                        </p:tav>
                                      </p:tavLst>
                                    </p:anim>
                                    <p:anim calcmode="lin" valueType="num">
                                      <p:cBhvr>
                                        <p:cTn id="32" dur="500" fill="hold"/>
                                        <p:tgtEl>
                                          <p:spTgt spid="71697"/>
                                        </p:tgtEl>
                                        <p:attrNameLst>
                                          <p:attrName>ppt_h</p:attrName>
                                        </p:attrNameLst>
                                      </p:cBhvr>
                                      <p:tavLst>
                                        <p:tav tm="0">
                                          <p:val>
                                            <p:strVal val="2/3*#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6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1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7" grpId="0" animBg="1"/>
      <p:bldP spid="71693" grpId="0" animBg="1"/>
      <p:bldP spid="71694" grpId="0" animBg="1"/>
      <p:bldP spid="71696" grpId="0" animBg="1"/>
      <p:bldP spid="71698" grpId="0"/>
      <p:bldP spid="716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87A8728D-6554-412A-A53B-24161B3E2AE6}" type="slidenum">
              <a:rPr lang="ko-KR" altLang="en-US"/>
              <a:pPr/>
              <a:t>44</a:t>
            </a:fld>
            <a:endParaRPr lang="en-US" altLang="ko-KR"/>
          </a:p>
        </p:txBody>
      </p:sp>
      <p:sp>
        <p:nvSpPr>
          <p:cNvPr id="123906" name="Rectangle 2"/>
          <p:cNvSpPr>
            <a:spLocks noGrp="1" noChangeArrowheads="1"/>
          </p:cNvSpPr>
          <p:nvPr>
            <p:ph type="title"/>
          </p:nvPr>
        </p:nvSpPr>
        <p:spPr/>
        <p:txBody>
          <a:bodyPr/>
          <a:lstStyle/>
          <a:p>
            <a:r>
              <a:rPr lang="zh-CN" altLang="en-US"/>
              <a:t>自己编写函数（自定义函数）</a:t>
            </a:r>
          </a:p>
        </p:txBody>
      </p:sp>
      <p:sp>
        <p:nvSpPr>
          <p:cNvPr id="123907" name="Rectangle 3"/>
          <p:cNvSpPr>
            <a:spLocks noGrp="1" noChangeArrowheads="1"/>
          </p:cNvSpPr>
          <p:nvPr>
            <p:ph type="body" idx="1"/>
          </p:nvPr>
        </p:nvSpPr>
        <p:spPr>
          <a:xfrm>
            <a:off x="1219200" y="1225550"/>
            <a:ext cx="7924800" cy="4724400"/>
          </a:xfrm>
        </p:spPr>
        <p:txBody>
          <a:bodyPr/>
          <a:lstStyle/>
          <a:p>
            <a:pPr marL="381000" indent="-381000"/>
            <a:r>
              <a:rPr lang="zh-CN" altLang="en-US">
                <a:solidFill>
                  <a:srgbClr val="FF0000"/>
                </a:solidFill>
                <a:effectLst>
                  <a:outerShdw blurRad="38100" dist="38100" dir="2700000" algn="tl">
                    <a:srgbClr val="C0C0C0"/>
                  </a:outerShdw>
                </a:effectLst>
              </a:rPr>
              <a:t>函数</a:t>
            </a:r>
            <a:r>
              <a:rPr lang="en-US" altLang="zh-CN">
                <a:solidFill>
                  <a:srgbClr val="FF0000"/>
                </a:solidFill>
                <a:effectLst>
                  <a:outerShdw blurRad="38100" dist="38100" dir="2700000" algn="tl">
                    <a:srgbClr val="C0C0C0"/>
                  </a:outerShdw>
                </a:effectLst>
              </a:rPr>
              <a:t>(function)</a:t>
            </a:r>
            <a:r>
              <a:rPr lang="zh-CN" altLang="en-US"/>
              <a:t>：一系列独立的程序步骤，将这些程序步骤集合在一起，并赋予一个名字，就形成了一个函数。</a:t>
            </a:r>
          </a:p>
          <a:p>
            <a:pPr marL="381000" indent="-381000"/>
            <a:endParaRPr lang="zh-CN" altLang="en-US"/>
          </a:p>
          <a:p>
            <a:pPr marL="381000" indent="-381000"/>
            <a:r>
              <a:rPr lang="zh-CN" altLang="en-US"/>
              <a:t>在</a:t>
            </a:r>
            <a:r>
              <a:rPr lang="en-US" altLang="zh-CN"/>
              <a:t>C</a:t>
            </a:r>
            <a:r>
              <a:rPr lang="zh-CN" altLang="en-US"/>
              <a:t>程序中新增加一个新的函数需要两个步骤：</a:t>
            </a:r>
          </a:p>
          <a:p>
            <a:pPr marL="381000" indent="-381000">
              <a:buFontTx/>
              <a:buAutoNum type="arabicPeriod"/>
            </a:pPr>
            <a:r>
              <a:rPr lang="zh-CN" altLang="en-US"/>
              <a:t>需要指定这个函数的</a:t>
            </a:r>
            <a:r>
              <a:rPr lang="zh-CN" altLang="en-US">
                <a:solidFill>
                  <a:srgbClr val="FF0000"/>
                </a:solidFill>
                <a:effectLst>
                  <a:outerShdw blurRad="38100" dist="38100" dir="2700000" algn="tl">
                    <a:srgbClr val="C0C0C0"/>
                  </a:outerShdw>
                </a:effectLst>
              </a:rPr>
              <a:t>函数原型</a:t>
            </a:r>
            <a:r>
              <a:rPr lang="zh-CN" altLang="en-US"/>
              <a:t>，它通常位于整个程序的头部，在＃</a:t>
            </a:r>
            <a:r>
              <a:rPr lang="en-US" altLang="zh-CN"/>
              <a:t>include</a:t>
            </a:r>
            <a:r>
              <a:rPr lang="zh-CN" altLang="en-US"/>
              <a:t>行之后；</a:t>
            </a:r>
          </a:p>
          <a:p>
            <a:pPr marL="381000" indent="-381000">
              <a:buFontTx/>
              <a:buAutoNum type="arabicPeriod"/>
            </a:pPr>
            <a:r>
              <a:rPr lang="zh-CN" altLang="en-US"/>
              <a:t>在程序的稍后部分，需要提供该函数的实现，即指定一些实际的程序步骤（</a:t>
            </a:r>
            <a:r>
              <a:rPr lang="zh-CN" altLang="en-US">
                <a:solidFill>
                  <a:srgbClr val="FF0000"/>
                </a:solidFill>
                <a:effectLst>
                  <a:outerShdw blurRad="38100" dist="38100" dir="2700000" algn="tl">
                    <a:srgbClr val="C0C0C0"/>
                  </a:outerShdw>
                </a:effectLst>
              </a:rPr>
              <a:t>函数定义</a:t>
            </a:r>
            <a:r>
              <a:rPr lang="zh-CN" altLang="en-US"/>
              <a:t>）；</a:t>
            </a:r>
          </a:p>
          <a:p>
            <a:pPr marL="381000" indent="-381000"/>
            <a:r>
              <a:rPr lang="zh-CN" altLang="en-US">
                <a:hlinkClick r:id="rId2" action="ppaction://hlinksldjump"/>
              </a:rPr>
              <a:t>函数的调用</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页脚占位符 4"/>
          <p:cNvSpPr>
            <a:spLocks noGrp="1"/>
          </p:cNvSpPr>
          <p:nvPr>
            <p:ph type="ftr" sz="quarter" idx="11"/>
          </p:nvPr>
        </p:nvSpPr>
        <p:spPr/>
        <p:txBody>
          <a:bodyPr/>
          <a:lstStyle/>
          <a:p>
            <a:r>
              <a:rPr lang="en-US" altLang="zh-CN" smtClean="0"/>
              <a:t>xlzheng@xmu,2013</a:t>
            </a:r>
            <a:endParaRPr lang="en-US" altLang="zh-CN"/>
          </a:p>
        </p:txBody>
      </p:sp>
      <p:sp>
        <p:nvSpPr>
          <p:cNvPr id="24" name="灯片编号占位符 5"/>
          <p:cNvSpPr>
            <a:spLocks noGrp="1"/>
          </p:cNvSpPr>
          <p:nvPr>
            <p:ph type="sldNum" sz="quarter" idx="12"/>
          </p:nvPr>
        </p:nvSpPr>
        <p:spPr/>
        <p:txBody>
          <a:bodyPr/>
          <a:lstStyle/>
          <a:p>
            <a:fld id="{5906731A-2A7A-4CA2-9B34-64F91B79165E}" type="slidenum">
              <a:rPr lang="ko-KR" altLang="en-US"/>
              <a:pPr/>
              <a:t>45</a:t>
            </a:fld>
            <a:endParaRPr lang="en-US" altLang="ko-KR"/>
          </a:p>
        </p:txBody>
      </p:sp>
      <p:grpSp>
        <p:nvGrpSpPr>
          <p:cNvPr id="125954" name="Group 2"/>
          <p:cNvGrpSpPr>
            <a:grpSpLocks/>
          </p:cNvGrpSpPr>
          <p:nvPr/>
        </p:nvGrpSpPr>
        <p:grpSpPr bwMode="auto">
          <a:xfrm>
            <a:off x="1233488" y="1844675"/>
            <a:ext cx="7586662" cy="2397125"/>
            <a:chOff x="777" y="1979"/>
            <a:chExt cx="4779" cy="1920"/>
          </a:xfrm>
        </p:grpSpPr>
        <p:sp>
          <p:nvSpPr>
            <p:cNvPr id="125955" name="AutoShape 3"/>
            <p:cNvSpPr>
              <a:spLocks noChangeArrowheads="1"/>
            </p:cNvSpPr>
            <p:nvPr/>
          </p:nvSpPr>
          <p:spPr bwMode="auto">
            <a:xfrm>
              <a:off x="777" y="1979"/>
              <a:ext cx="4779" cy="1905"/>
            </a:xfrm>
            <a:prstGeom prst="roundRect">
              <a:avLst>
                <a:gd name="adj" fmla="val 16667"/>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56" name="Text Box 4"/>
            <p:cNvSpPr txBox="1">
              <a:spLocks noChangeArrowheads="1"/>
            </p:cNvSpPr>
            <p:nvPr/>
          </p:nvSpPr>
          <p:spPr bwMode="auto">
            <a:xfrm>
              <a:off x="4632" y="3483"/>
              <a:ext cx="791" cy="416"/>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FFCCFF"/>
                  </a:solidFill>
                  <a:effectLst>
                    <a:outerShdw blurRad="38100" dist="38100" dir="2700000" algn="tl">
                      <a:srgbClr val="000000"/>
                    </a:outerShdw>
                  </a:effectLst>
                  <a:latin typeface="Times New Roman" pitchFamily="18" charset="0"/>
                  <a:ea typeface="黑体" pitchFamily="49" charset="-122"/>
                </a:rPr>
                <a:t>函数体</a:t>
              </a:r>
            </a:p>
          </p:txBody>
        </p:sp>
      </p:grpSp>
      <p:grpSp>
        <p:nvGrpSpPr>
          <p:cNvPr id="125968" name="Group 16"/>
          <p:cNvGrpSpPr>
            <a:grpSpLocks/>
          </p:cNvGrpSpPr>
          <p:nvPr/>
        </p:nvGrpSpPr>
        <p:grpSpPr bwMode="auto">
          <a:xfrm>
            <a:off x="1233488" y="836613"/>
            <a:ext cx="7586662" cy="925512"/>
            <a:chOff x="777" y="527"/>
            <a:chExt cx="4779" cy="583"/>
          </a:xfrm>
        </p:grpSpPr>
        <p:sp>
          <p:nvSpPr>
            <p:cNvPr id="125958" name="AutoShape 6"/>
            <p:cNvSpPr>
              <a:spLocks noChangeArrowheads="1"/>
            </p:cNvSpPr>
            <p:nvPr/>
          </p:nvSpPr>
          <p:spPr bwMode="auto">
            <a:xfrm>
              <a:off x="777" y="527"/>
              <a:ext cx="4779" cy="583"/>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59" name="Text Box 7"/>
            <p:cNvSpPr txBox="1">
              <a:spLocks noChangeArrowheads="1"/>
            </p:cNvSpPr>
            <p:nvPr/>
          </p:nvSpPr>
          <p:spPr bwMode="auto">
            <a:xfrm>
              <a:off x="4453" y="769"/>
              <a:ext cx="1016"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FFCCFF"/>
                  </a:solidFill>
                  <a:effectLst>
                    <a:outerShdw blurRad="38100" dist="38100" dir="2700000" algn="tl">
                      <a:srgbClr val="000000"/>
                    </a:outerShdw>
                  </a:effectLst>
                  <a:latin typeface="Times New Roman" pitchFamily="18" charset="0"/>
                  <a:ea typeface="黑体" pitchFamily="49" charset="-122"/>
                </a:rPr>
                <a:t>函数首部</a:t>
              </a:r>
            </a:p>
          </p:txBody>
        </p:sp>
      </p:grpSp>
      <p:grpSp>
        <p:nvGrpSpPr>
          <p:cNvPr id="125960" name="Group 8"/>
          <p:cNvGrpSpPr>
            <a:grpSpLocks/>
          </p:cNvGrpSpPr>
          <p:nvPr/>
        </p:nvGrpSpPr>
        <p:grpSpPr bwMode="auto">
          <a:xfrm>
            <a:off x="1449388" y="2143125"/>
            <a:ext cx="5881687" cy="542925"/>
            <a:chOff x="913" y="2205"/>
            <a:chExt cx="3705" cy="342"/>
          </a:xfrm>
        </p:grpSpPr>
        <p:sp>
          <p:nvSpPr>
            <p:cNvPr id="125961" name="AutoShape 9"/>
            <p:cNvSpPr>
              <a:spLocks noChangeArrowheads="1"/>
            </p:cNvSpPr>
            <p:nvPr/>
          </p:nvSpPr>
          <p:spPr bwMode="auto">
            <a:xfrm>
              <a:off x="913" y="2205"/>
              <a:ext cx="3691" cy="317"/>
            </a:xfrm>
            <a:prstGeom prst="roundRect">
              <a:avLst>
                <a:gd name="adj" fmla="val 16667"/>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62" name="Text Box 10"/>
            <p:cNvSpPr txBox="1">
              <a:spLocks noChangeArrowheads="1"/>
            </p:cNvSpPr>
            <p:nvPr/>
          </p:nvSpPr>
          <p:spPr bwMode="auto">
            <a:xfrm>
              <a:off x="3606" y="2220"/>
              <a:ext cx="1012" cy="32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latin typeface="Times New Roman" pitchFamily="18" charset="0"/>
                  <a:ea typeface="华文行楷" pitchFamily="2" charset="-122"/>
                </a:rPr>
                <a:t>声明部分</a:t>
              </a:r>
            </a:p>
          </p:txBody>
        </p:sp>
      </p:grpSp>
      <p:grpSp>
        <p:nvGrpSpPr>
          <p:cNvPr id="125963" name="Group 11"/>
          <p:cNvGrpSpPr>
            <a:grpSpLocks/>
          </p:cNvGrpSpPr>
          <p:nvPr/>
        </p:nvGrpSpPr>
        <p:grpSpPr bwMode="auto">
          <a:xfrm>
            <a:off x="1476375" y="3113088"/>
            <a:ext cx="5881688" cy="542925"/>
            <a:chOff x="913" y="2205"/>
            <a:chExt cx="3705" cy="342"/>
          </a:xfrm>
        </p:grpSpPr>
        <p:sp>
          <p:nvSpPr>
            <p:cNvPr id="125964" name="AutoShape 12"/>
            <p:cNvSpPr>
              <a:spLocks noChangeArrowheads="1"/>
            </p:cNvSpPr>
            <p:nvPr/>
          </p:nvSpPr>
          <p:spPr bwMode="auto">
            <a:xfrm>
              <a:off x="913" y="2205"/>
              <a:ext cx="3691" cy="317"/>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965" name="Text Box 13"/>
            <p:cNvSpPr txBox="1">
              <a:spLocks noChangeArrowheads="1"/>
            </p:cNvSpPr>
            <p:nvPr/>
          </p:nvSpPr>
          <p:spPr bwMode="auto">
            <a:xfrm>
              <a:off x="3606" y="2220"/>
              <a:ext cx="1012" cy="32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latin typeface="Times New Roman" pitchFamily="18" charset="0"/>
                  <a:ea typeface="华文行楷" pitchFamily="2" charset="-122"/>
                </a:rPr>
                <a:t>执行部分</a:t>
              </a:r>
            </a:p>
          </p:txBody>
        </p:sp>
      </p:grpSp>
      <p:sp>
        <p:nvSpPr>
          <p:cNvPr id="125967" name="Rectangle 15"/>
          <p:cNvSpPr>
            <a:spLocks noGrp="1" noChangeArrowheads="1"/>
          </p:cNvSpPr>
          <p:nvPr>
            <p:ph type="title"/>
          </p:nvPr>
        </p:nvSpPr>
        <p:spPr>
          <a:xfrm>
            <a:off x="1187450" y="115888"/>
            <a:ext cx="7772400" cy="792162"/>
          </a:xfrm>
        </p:spPr>
        <p:txBody>
          <a:bodyPr/>
          <a:lstStyle/>
          <a:p>
            <a:r>
              <a:rPr lang="zh-CN" altLang="en-US" sz="4800"/>
              <a:t>函数定义的一般形式</a:t>
            </a:r>
          </a:p>
        </p:txBody>
      </p:sp>
      <p:sp>
        <p:nvSpPr>
          <p:cNvPr id="125969" name="Rectangle 17"/>
          <p:cNvSpPr>
            <a:spLocks noChangeArrowheads="1"/>
          </p:cNvSpPr>
          <p:nvPr/>
        </p:nvSpPr>
        <p:spPr bwMode="auto">
          <a:xfrm>
            <a:off x="1147763" y="836613"/>
            <a:ext cx="7777162" cy="3384550"/>
          </a:xfrm>
          <a:prstGeom prst="rect">
            <a:avLst/>
          </a:prstGeom>
          <a:noFill/>
          <a:ln w="38100" cmpd="dbl">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5974" name="Group 22"/>
          <p:cNvGrpSpPr>
            <a:grpSpLocks/>
          </p:cNvGrpSpPr>
          <p:nvPr/>
        </p:nvGrpSpPr>
        <p:grpSpPr bwMode="auto">
          <a:xfrm>
            <a:off x="4789488" y="908050"/>
            <a:ext cx="2735262" cy="1095375"/>
            <a:chOff x="2789" y="572"/>
            <a:chExt cx="1723" cy="690"/>
          </a:xfrm>
        </p:grpSpPr>
        <p:sp>
          <p:nvSpPr>
            <p:cNvPr id="125970" name="Oval 18"/>
            <p:cNvSpPr>
              <a:spLocks noChangeArrowheads="1"/>
            </p:cNvSpPr>
            <p:nvPr/>
          </p:nvSpPr>
          <p:spPr bwMode="auto">
            <a:xfrm>
              <a:off x="2789" y="572"/>
              <a:ext cx="1723" cy="408"/>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b="1">
                <a:solidFill>
                  <a:srgbClr val="000000"/>
                </a:solidFill>
                <a:latin typeface="Times New Roman" pitchFamily="18" charset="0"/>
                <a:ea typeface="宋体" pitchFamily="2" charset="-122"/>
              </a:endParaRPr>
            </a:p>
          </p:txBody>
        </p:sp>
        <p:sp>
          <p:nvSpPr>
            <p:cNvPr id="125972" name="Text Box 20"/>
            <p:cNvSpPr txBox="1">
              <a:spLocks noChangeArrowheads="1"/>
            </p:cNvSpPr>
            <p:nvPr/>
          </p:nvSpPr>
          <p:spPr bwMode="auto">
            <a:xfrm>
              <a:off x="2789" y="93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solidFill>
                    <a:srgbClr val="FF0000"/>
                  </a:solidFill>
                  <a:latin typeface="Times New Roman" pitchFamily="18" charset="0"/>
                  <a:ea typeface="华文行楷" pitchFamily="2" charset="-122"/>
                </a:rPr>
                <a:t>函数的输入接口</a:t>
              </a:r>
            </a:p>
          </p:txBody>
        </p:sp>
      </p:grpSp>
      <p:grpSp>
        <p:nvGrpSpPr>
          <p:cNvPr id="125975" name="Group 23"/>
          <p:cNvGrpSpPr>
            <a:grpSpLocks/>
          </p:cNvGrpSpPr>
          <p:nvPr/>
        </p:nvGrpSpPr>
        <p:grpSpPr bwMode="auto">
          <a:xfrm>
            <a:off x="1116013" y="908050"/>
            <a:ext cx="2673350" cy="1095375"/>
            <a:chOff x="703" y="572"/>
            <a:chExt cx="1684" cy="690"/>
          </a:xfrm>
        </p:grpSpPr>
        <p:sp>
          <p:nvSpPr>
            <p:cNvPr id="125971" name="Oval 19"/>
            <p:cNvSpPr>
              <a:spLocks noChangeArrowheads="1"/>
            </p:cNvSpPr>
            <p:nvPr/>
          </p:nvSpPr>
          <p:spPr bwMode="auto">
            <a:xfrm>
              <a:off x="749" y="572"/>
              <a:ext cx="1405" cy="408"/>
            </a:xfrm>
            <a:prstGeom prst="ellipse">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b="1">
                <a:solidFill>
                  <a:srgbClr val="FF0000"/>
                </a:solidFill>
                <a:latin typeface="Times New Roman" pitchFamily="18" charset="0"/>
                <a:ea typeface="宋体" pitchFamily="2" charset="-122"/>
              </a:endParaRPr>
            </a:p>
          </p:txBody>
        </p:sp>
        <p:sp>
          <p:nvSpPr>
            <p:cNvPr id="125973" name="Text Box 21"/>
            <p:cNvSpPr txBox="1">
              <a:spLocks noChangeArrowheads="1"/>
            </p:cNvSpPr>
            <p:nvPr/>
          </p:nvSpPr>
          <p:spPr bwMode="auto">
            <a:xfrm>
              <a:off x="703" y="935"/>
              <a:ext cx="16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solidFill>
                    <a:srgbClr val="FF0000"/>
                  </a:solidFill>
                  <a:latin typeface="Times New Roman" pitchFamily="18" charset="0"/>
                  <a:ea typeface="华文行楷" pitchFamily="2" charset="-122"/>
                </a:rPr>
                <a:t>函数的输出接口</a:t>
              </a:r>
            </a:p>
          </p:txBody>
        </p:sp>
      </p:grpSp>
      <p:sp>
        <p:nvSpPr>
          <p:cNvPr id="125966" name="Rectangle 14"/>
          <p:cNvSpPr>
            <a:spLocks noGrp="1" noChangeArrowheads="1"/>
          </p:cNvSpPr>
          <p:nvPr>
            <p:ph type="body" idx="1"/>
          </p:nvPr>
        </p:nvSpPr>
        <p:spPr>
          <a:xfrm>
            <a:off x="1187450" y="981075"/>
            <a:ext cx="7632700" cy="5688013"/>
          </a:xfrm>
        </p:spPr>
        <p:txBody>
          <a:bodyPr/>
          <a:lstStyle/>
          <a:p>
            <a:pPr algn="just">
              <a:buFontTx/>
              <a:buNone/>
            </a:pPr>
            <a:r>
              <a:rPr lang="en-US" altLang="zh-CN" sz="2400">
                <a:solidFill>
                  <a:srgbClr val="FF0000"/>
                </a:solidFill>
              </a:rPr>
              <a:t>[</a:t>
            </a:r>
            <a:r>
              <a:rPr lang="zh-CN" altLang="en-US" sz="2400"/>
              <a:t>返回值的类型</a:t>
            </a:r>
            <a:r>
              <a:rPr lang="en-US" altLang="zh-CN" sz="2400">
                <a:solidFill>
                  <a:srgbClr val="FF0000"/>
                </a:solidFill>
              </a:rPr>
              <a:t>]</a:t>
            </a:r>
            <a:r>
              <a:rPr lang="en-US" altLang="zh-CN" sz="2400"/>
              <a:t>  </a:t>
            </a:r>
            <a:r>
              <a:rPr lang="zh-CN" altLang="en-US" sz="2400"/>
              <a:t>函数名 </a:t>
            </a:r>
            <a:r>
              <a:rPr lang="en-US" altLang="zh-CN" sz="2400"/>
              <a:t>(</a:t>
            </a:r>
            <a:r>
              <a:rPr lang="en-US" altLang="zh-CN" sz="2400">
                <a:solidFill>
                  <a:srgbClr val="FF0000"/>
                </a:solidFill>
              </a:rPr>
              <a:t>[</a:t>
            </a:r>
            <a:r>
              <a:rPr lang="zh-CN" altLang="en-US" sz="2400"/>
              <a:t>形式参数说明表</a:t>
            </a:r>
            <a:r>
              <a:rPr lang="en-US" altLang="zh-CN" sz="2400">
                <a:solidFill>
                  <a:srgbClr val="FF0000"/>
                </a:solidFill>
              </a:rPr>
              <a:t>]</a:t>
            </a:r>
            <a:r>
              <a:rPr lang="en-US" altLang="zh-CN" sz="2400"/>
              <a:t> ) </a:t>
            </a:r>
            <a:endParaRPr lang="en-US" altLang="zh-CN" sz="2400">
              <a:solidFill>
                <a:srgbClr val="FF0000"/>
              </a:solidFill>
            </a:endParaRPr>
          </a:p>
          <a:p>
            <a:pPr>
              <a:lnSpc>
                <a:spcPct val="105000"/>
              </a:lnSpc>
              <a:spcBef>
                <a:spcPct val="125000"/>
              </a:spcBef>
              <a:buFontTx/>
              <a:buNone/>
            </a:pPr>
            <a:r>
              <a:rPr lang="en-US" altLang="zh-CN" sz="2400"/>
              <a:t>{</a:t>
            </a:r>
            <a:br>
              <a:rPr lang="en-US" altLang="zh-CN" sz="2400"/>
            </a:br>
            <a:r>
              <a:rPr lang="en-US" altLang="zh-CN" sz="2400">
                <a:solidFill>
                  <a:srgbClr val="FF0000"/>
                </a:solidFill>
              </a:rPr>
              <a:t>[</a:t>
            </a:r>
            <a:r>
              <a:rPr lang="zh-CN" altLang="en-US" sz="2400"/>
              <a:t>变量定义部分</a:t>
            </a:r>
            <a:r>
              <a:rPr lang="en-US" altLang="zh-CN" sz="2400">
                <a:solidFill>
                  <a:srgbClr val="FF0000"/>
                </a:solidFill>
              </a:rPr>
              <a:t>]</a:t>
            </a:r>
            <a:r>
              <a:rPr lang="en-US" altLang="zh-CN" sz="2400"/>
              <a:t/>
            </a:r>
            <a:br>
              <a:rPr lang="en-US" altLang="zh-CN" sz="2400"/>
            </a:br>
            <a:endParaRPr lang="en-US" altLang="zh-CN" sz="2400"/>
          </a:p>
          <a:p>
            <a:pPr>
              <a:lnSpc>
                <a:spcPct val="105000"/>
              </a:lnSpc>
              <a:spcBef>
                <a:spcPct val="45000"/>
              </a:spcBef>
              <a:buFontTx/>
              <a:buNone/>
            </a:pPr>
            <a:r>
              <a:rPr lang="en-US" altLang="zh-CN" sz="2400"/>
              <a:t>	</a:t>
            </a:r>
            <a:r>
              <a:rPr lang="en-US" altLang="zh-CN" sz="2400">
                <a:solidFill>
                  <a:srgbClr val="FF0000"/>
                </a:solidFill>
              </a:rPr>
              <a:t>[</a:t>
            </a:r>
            <a:r>
              <a:rPr lang="zh-CN" altLang="en-US" sz="2400"/>
              <a:t>实现函数功能的语句串</a:t>
            </a:r>
            <a:r>
              <a:rPr lang="en-US" altLang="zh-CN" sz="2400">
                <a:solidFill>
                  <a:srgbClr val="FF0000"/>
                </a:solidFill>
              </a:rPr>
              <a:t>]</a:t>
            </a:r>
          </a:p>
          <a:p>
            <a:pPr>
              <a:lnSpc>
                <a:spcPct val="105000"/>
              </a:lnSpc>
              <a:spcBef>
                <a:spcPct val="45000"/>
              </a:spcBef>
              <a:buFontTx/>
              <a:buNone/>
            </a:pPr>
            <a:r>
              <a:rPr lang="en-US" altLang="zh-CN" sz="2400"/>
              <a:t>}</a:t>
            </a:r>
            <a:r>
              <a:rPr lang="en-US" altLang="zh-CN"/>
              <a:t> </a:t>
            </a:r>
          </a:p>
          <a:p>
            <a:pPr>
              <a:spcBef>
                <a:spcPct val="30000"/>
              </a:spcBef>
            </a:pPr>
            <a:r>
              <a:rPr lang="zh-CN" altLang="en-US" sz="2000" i="1">
                <a:solidFill>
                  <a:srgbClr val="FF0000"/>
                </a:solidFill>
                <a:effectLst>
                  <a:outerShdw blurRad="38100" dist="38100" dir="2700000" algn="tl">
                    <a:srgbClr val="C0C0C0"/>
                  </a:outerShdw>
                </a:effectLst>
              </a:rPr>
              <a:t>形式参数</a:t>
            </a:r>
            <a:r>
              <a:rPr lang="en-US" altLang="zh-CN" sz="2000" i="1">
                <a:solidFill>
                  <a:srgbClr val="FF0000"/>
                </a:solidFill>
                <a:effectLst>
                  <a:outerShdw blurRad="38100" dist="38100" dir="2700000" algn="tl">
                    <a:srgbClr val="C0C0C0"/>
                  </a:outerShdw>
                </a:effectLst>
              </a:rPr>
              <a:t>(formal parameter)</a:t>
            </a:r>
            <a:r>
              <a:rPr lang="zh-CN" altLang="en-US" sz="2000" i="1">
                <a:solidFill>
                  <a:srgbClr val="008000"/>
                </a:solidFill>
              </a:rPr>
              <a:t>：在函数首部定义的用作实际参数的占位符的变量。</a:t>
            </a:r>
          </a:p>
          <a:p>
            <a:pPr>
              <a:spcBef>
                <a:spcPct val="10000"/>
              </a:spcBef>
            </a:pPr>
            <a:r>
              <a:rPr lang="zh-CN" altLang="en-US" sz="2000" i="1">
                <a:solidFill>
                  <a:srgbClr val="008000"/>
                </a:solidFill>
              </a:rPr>
              <a:t>形式参数说明表中的每一个参数需要指出参数类型和参数名，它们之间用逗号隔开。</a:t>
            </a:r>
          </a:p>
          <a:p>
            <a:pPr lvl="1">
              <a:spcBef>
                <a:spcPct val="10000"/>
              </a:spcBef>
            </a:pPr>
            <a:r>
              <a:rPr lang="zh-CN" altLang="en-US" sz="1800" i="1">
                <a:solidFill>
                  <a:srgbClr val="008000"/>
                </a:solidFill>
              </a:rPr>
              <a:t>函数可以没有参数，也可以有多个参数；</a:t>
            </a:r>
          </a:p>
          <a:p>
            <a:pPr>
              <a:spcBef>
                <a:spcPct val="10000"/>
              </a:spcBef>
            </a:pPr>
            <a:r>
              <a:rPr lang="zh-CN" altLang="en-US" sz="2000" i="1">
                <a:solidFill>
                  <a:srgbClr val="008000"/>
                </a:solidFill>
              </a:rPr>
              <a:t>函数可以无返回值，即将其返回值类型声明为</a:t>
            </a:r>
            <a:r>
              <a:rPr lang="en-US" altLang="zh-CN" sz="2000" i="1">
                <a:solidFill>
                  <a:srgbClr val="008000"/>
                </a:solidFill>
              </a:rPr>
              <a:t>void</a:t>
            </a:r>
            <a:r>
              <a:rPr lang="zh-CN" altLang="en-US" sz="2000" i="1">
                <a:solidFill>
                  <a:srgbClr val="008000"/>
                </a:solidFill>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6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页脚占位符 4"/>
          <p:cNvSpPr>
            <a:spLocks noGrp="1"/>
          </p:cNvSpPr>
          <p:nvPr>
            <p:ph type="ftr" sz="quarter" idx="11"/>
          </p:nvPr>
        </p:nvSpPr>
        <p:spPr/>
        <p:txBody>
          <a:bodyPr/>
          <a:lstStyle/>
          <a:p>
            <a:r>
              <a:rPr lang="en-US" altLang="zh-CN" smtClean="0"/>
              <a:t>xlzheng@xmu,2013</a:t>
            </a:r>
            <a:endParaRPr lang="en-US" altLang="zh-CN"/>
          </a:p>
        </p:txBody>
      </p:sp>
      <p:sp>
        <p:nvSpPr>
          <p:cNvPr id="32" name="灯片编号占位符 5"/>
          <p:cNvSpPr>
            <a:spLocks noGrp="1"/>
          </p:cNvSpPr>
          <p:nvPr>
            <p:ph type="sldNum" sz="quarter" idx="12"/>
          </p:nvPr>
        </p:nvSpPr>
        <p:spPr/>
        <p:txBody>
          <a:bodyPr/>
          <a:lstStyle/>
          <a:p>
            <a:fld id="{87C6EF5B-F5EA-47A2-ACC4-FF218736525B}" type="slidenum">
              <a:rPr lang="ko-KR" altLang="en-US"/>
              <a:pPr/>
              <a:t>46</a:t>
            </a:fld>
            <a:endParaRPr lang="en-US" altLang="ko-KR"/>
          </a:p>
        </p:txBody>
      </p:sp>
      <p:grpSp>
        <p:nvGrpSpPr>
          <p:cNvPr id="121891" name="Group 35"/>
          <p:cNvGrpSpPr>
            <a:grpSpLocks/>
          </p:cNvGrpSpPr>
          <p:nvPr/>
        </p:nvGrpSpPr>
        <p:grpSpPr bwMode="auto">
          <a:xfrm>
            <a:off x="2757488" y="725488"/>
            <a:ext cx="3686175" cy="903287"/>
            <a:chOff x="1423" y="457"/>
            <a:chExt cx="2322" cy="569"/>
          </a:xfrm>
        </p:grpSpPr>
        <p:sp>
          <p:nvSpPr>
            <p:cNvPr id="121874" name="Oval 18"/>
            <p:cNvSpPr>
              <a:spLocks noChangeArrowheads="1"/>
            </p:cNvSpPr>
            <p:nvPr/>
          </p:nvSpPr>
          <p:spPr bwMode="auto">
            <a:xfrm>
              <a:off x="1423" y="773"/>
              <a:ext cx="1230" cy="253"/>
            </a:xfrm>
            <a:prstGeom prst="ellipse">
              <a:avLst/>
            </a:prstGeom>
            <a:solidFill>
              <a:schemeClr val="accent1"/>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76" name="Rectangle 20"/>
            <p:cNvSpPr>
              <a:spLocks noChangeArrowheads="1"/>
            </p:cNvSpPr>
            <p:nvPr/>
          </p:nvSpPr>
          <p:spPr bwMode="auto">
            <a:xfrm>
              <a:off x="1837" y="457"/>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函数的输入接口</a:t>
              </a:r>
            </a:p>
          </p:txBody>
        </p:sp>
      </p:grpSp>
      <p:grpSp>
        <p:nvGrpSpPr>
          <p:cNvPr id="121894" name="Group 38"/>
          <p:cNvGrpSpPr>
            <a:grpSpLocks/>
          </p:cNvGrpSpPr>
          <p:nvPr/>
        </p:nvGrpSpPr>
        <p:grpSpPr bwMode="auto">
          <a:xfrm>
            <a:off x="1116013" y="1227138"/>
            <a:ext cx="3384550" cy="977900"/>
            <a:chOff x="567" y="773"/>
            <a:chExt cx="2132" cy="616"/>
          </a:xfrm>
        </p:grpSpPr>
        <p:sp>
          <p:nvSpPr>
            <p:cNvPr id="121873" name="Oval 17"/>
            <p:cNvSpPr>
              <a:spLocks noChangeArrowheads="1"/>
            </p:cNvSpPr>
            <p:nvPr/>
          </p:nvSpPr>
          <p:spPr bwMode="auto">
            <a:xfrm>
              <a:off x="567" y="773"/>
              <a:ext cx="448" cy="208"/>
            </a:xfrm>
            <a:prstGeom prst="ellipse">
              <a:avLst/>
            </a:prstGeom>
            <a:solidFill>
              <a:srgbClr val="FF99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79" name="Rectangle 23"/>
            <p:cNvSpPr>
              <a:spLocks noChangeArrowheads="1"/>
            </p:cNvSpPr>
            <p:nvPr/>
          </p:nvSpPr>
          <p:spPr bwMode="auto">
            <a:xfrm>
              <a:off x="791" y="1024"/>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rgbClr val="FF0000"/>
                  </a:solidFill>
                  <a:effectLst>
                    <a:outerShdw blurRad="38100" dist="38100" dir="2700000" algn="tl">
                      <a:srgbClr val="C0C0C0"/>
                    </a:outerShdw>
                  </a:effectLst>
                  <a:latin typeface="Times New Roman" pitchFamily="18" charset="0"/>
                  <a:ea typeface="华文行楷" pitchFamily="2" charset="-122"/>
                </a:rPr>
                <a:t>函数的输出接口</a:t>
              </a:r>
            </a:p>
          </p:txBody>
        </p:sp>
      </p:grpSp>
      <p:sp>
        <p:nvSpPr>
          <p:cNvPr id="121882" name="Oval 26"/>
          <p:cNvSpPr>
            <a:spLocks noChangeArrowheads="1"/>
          </p:cNvSpPr>
          <p:nvPr/>
        </p:nvSpPr>
        <p:spPr bwMode="auto">
          <a:xfrm>
            <a:off x="1484313" y="4221163"/>
            <a:ext cx="1935162" cy="360362"/>
          </a:xfrm>
          <a:prstGeom prst="ellipse">
            <a:avLst/>
          </a:prstGeom>
          <a:solidFill>
            <a:srgbClr val="FF99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58" name="Rectangle 2"/>
          <p:cNvSpPr>
            <a:spLocks noGrp="1" noChangeArrowheads="1"/>
          </p:cNvSpPr>
          <p:nvPr>
            <p:ph type="title"/>
          </p:nvPr>
        </p:nvSpPr>
        <p:spPr>
          <a:xfrm>
            <a:off x="1344613" y="44450"/>
            <a:ext cx="7620000" cy="990600"/>
          </a:xfrm>
        </p:spPr>
        <p:txBody>
          <a:bodyPr/>
          <a:lstStyle/>
          <a:p>
            <a:r>
              <a:rPr lang="en-US" altLang="zh-CN">
                <a:latin typeface="Times New Roman" pitchFamily="18" charset="0"/>
              </a:rPr>
              <a:t>max</a:t>
            </a:r>
            <a:r>
              <a:rPr lang="zh-CN" altLang="en-US">
                <a:latin typeface="Times New Roman" pitchFamily="18" charset="0"/>
              </a:rPr>
              <a:t>函数的函数定义</a:t>
            </a:r>
          </a:p>
        </p:txBody>
      </p:sp>
      <p:sp>
        <p:nvSpPr>
          <p:cNvPr id="121859" name="Rectangle 3"/>
          <p:cNvSpPr>
            <a:spLocks noGrp="1" noChangeArrowheads="1"/>
          </p:cNvSpPr>
          <p:nvPr>
            <p:ph type="body" idx="1"/>
          </p:nvPr>
        </p:nvSpPr>
        <p:spPr>
          <a:xfrm>
            <a:off x="1042988" y="1122363"/>
            <a:ext cx="7772400" cy="5259387"/>
          </a:xfrm>
        </p:spPr>
        <p:txBody>
          <a:bodyPr/>
          <a:lstStyle/>
          <a:p>
            <a:pPr algn="just">
              <a:spcBef>
                <a:spcPct val="0"/>
              </a:spcBef>
              <a:buFontTx/>
              <a:buNone/>
            </a:pPr>
            <a:r>
              <a:rPr lang="en-US" altLang="zh-CN"/>
              <a:t>int max (int x,int y) </a:t>
            </a:r>
          </a:p>
          <a:p>
            <a:pPr algn="just">
              <a:spcBef>
                <a:spcPct val="0"/>
              </a:spcBef>
              <a:buFontTx/>
              <a:buNone/>
            </a:pPr>
            <a:r>
              <a:rPr lang="en-US" altLang="zh-CN"/>
              <a:t>{</a:t>
            </a:r>
          </a:p>
          <a:p>
            <a:pPr algn="just">
              <a:spcBef>
                <a:spcPct val="0"/>
              </a:spcBef>
              <a:buFontTx/>
              <a:buNone/>
            </a:pPr>
            <a:r>
              <a:rPr lang="en-US" altLang="zh-CN"/>
              <a:t>   int z;</a:t>
            </a:r>
          </a:p>
          <a:p>
            <a:pPr algn="just">
              <a:spcBef>
                <a:spcPct val="0"/>
              </a:spcBef>
              <a:buFontTx/>
              <a:buNone/>
            </a:pPr>
            <a:endParaRPr lang="en-US" altLang="zh-CN"/>
          </a:p>
          <a:p>
            <a:pPr algn="just">
              <a:spcBef>
                <a:spcPct val="0"/>
              </a:spcBef>
              <a:buFontTx/>
              <a:buNone/>
            </a:pPr>
            <a:r>
              <a:rPr lang="en-US" altLang="zh-CN"/>
              <a:t>   if (x&gt;y) z=x;		</a:t>
            </a:r>
          </a:p>
          <a:p>
            <a:pPr algn="just">
              <a:spcBef>
                <a:spcPct val="0"/>
              </a:spcBef>
              <a:buFontTx/>
              <a:buNone/>
            </a:pPr>
            <a:r>
              <a:rPr lang="en-US" altLang="zh-CN"/>
              <a:t>   else z=y;</a:t>
            </a:r>
          </a:p>
          <a:p>
            <a:pPr algn="just">
              <a:spcBef>
                <a:spcPct val="0"/>
              </a:spcBef>
              <a:buFontTx/>
              <a:buNone/>
            </a:pPr>
            <a:endParaRPr lang="en-US" altLang="zh-CN"/>
          </a:p>
          <a:p>
            <a:pPr algn="just">
              <a:spcBef>
                <a:spcPct val="0"/>
              </a:spcBef>
              <a:buFontTx/>
              <a:buNone/>
            </a:pPr>
            <a:r>
              <a:rPr lang="en-US" altLang="zh-CN"/>
              <a:t>   return (z);	 	</a:t>
            </a:r>
          </a:p>
          <a:p>
            <a:pPr algn="just">
              <a:spcBef>
                <a:spcPct val="0"/>
              </a:spcBef>
              <a:buFontTx/>
              <a:buNone/>
            </a:pPr>
            <a:r>
              <a:rPr lang="en-US" altLang="zh-CN"/>
              <a:t>}</a:t>
            </a:r>
          </a:p>
          <a:p>
            <a:pPr algn="just">
              <a:spcBef>
                <a:spcPct val="0"/>
              </a:spcBef>
              <a:buFontTx/>
              <a:buNone/>
            </a:pPr>
            <a:endParaRPr lang="en-US" altLang="zh-CN"/>
          </a:p>
        </p:txBody>
      </p:sp>
      <p:sp>
        <p:nvSpPr>
          <p:cNvPr id="121861" name="Text Box 5"/>
          <p:cNvSpPr txBox="1">
            <a:spLocks noChangeArrowheads="1"/>
          </p:cNvSpPr>
          <p:nvPr/>
        </p:nvSpPr>
        <p:spPr bwMode="auto">
          <a:xfrm>
            <a:off x="4932363" y="4611688"/>
            <a:ext cx="17414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a:solidFill>
                  <a:srgbClr val="008000"/>
                </a:solidFill>
                <a:effectLst>
                  <a:outerShdw blurRad="38100" dist="38100" dir="2700000" algn="tl">
                    <a:srgbClr val="C0C0C0"/>
                  </a:outerShdw>
                </a:effectLst>
                <a:latin typeface="Times New Roman" pitchFamily="18" charset="0"/>
                <a:ea typeface="华文行楷" pitchFamily="2" charset="-122"/>
              </a:rPr>
              <a:t>max</a:t>
            </a:r>
            <a:r>
              <a:rPr lang="zh-CN" altLang="en-US" sz="3200" b="1">
                <a:solidFill>
                  <a:srgbClr val="008000"/>
                </a:solidFill>
                <a:effectLst>
                  <a:outerShdw blurRad="38100" dist="38100" dir="2700000" algn="tl">
                    <a:srgbClr val="C0C0C0"/>
                  </a:outerShdw>
                </a:effectLst>
                <a:latin typeface="Times New Roman" pitchFamily="18" charset="0"/>
                <a:ea typeface="华文行楷" pitchFamily="2" charset="-122"/>
              </a:rPr>
              <a:t>函数</a:t>
            </a:r>
          </a:p>
        </p:txBody>
      </p:sp>
      <p:sp>
        <p:nvSpPr>
          <p:cNvPr id="121871" name="AutoShape 15"/>
          <p:cNvSpPr>
            <a:spLocks noChangeArrowheads="1"/>
          </p:cNvSpPr>
          <p:nvPr/>
        </p:nvSpPr>
        <p:spPr bwMode="auto">
          <a:xfrm>
            <a:off x="4932363" y="2763838"/>
            <a:ext cx="4140200" cy="2376487"/>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1892" name="Group 36"/>
          <p:cNvGrpSpPr>
            <a:grpSpLocks/>
          </p:cNvGrpSpPr>
          <p:nvPr/>
        </p:nvGrpSpPr>
        <p:grpSpPr bwMode="auto">
          <a:xfrm>
            <a:off x="5508625" y="1193800"/>
            <a:ext cx="2532063" cy="1717675"/>
            <a:chOff x="3470" y="709"/>
            <a:chExt cx="1595" cy="1082"/>
          </a:xfrm>
        </p:grpSpPr>
        <p:sp>
          <p:nvSpPr>
            <p:cNvPr id="121866" name="AutoShape 10"/>
            <p:cNvSpPr>
              <a:spLocks noChangeArrowheads="1"/>
            </p:cNvSpPr>
            <p:nvPr/>
          </p:nvSpPr>
          <p:spPr bwMode="auto">
            <a:xfrm>
              <a:off x="3696"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1875" name="AutoShape 19"/>
            <p:cNvSpPr>
              <a:spLocks noChangeArrowheads="1"/>
            </p:cNvSpPr>
            <p:nvPr/>
          </p:nvSpPr>
          <p:spPr bwMode="auto">
            <a:xfrm>
              <a:off x="4649"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sp>
          <p:nvSpPr>
            <p:cNvPr id="121877" name="Rectangle 21"/>
            <p:cNvSpPr>
              <a:spLocks noChangeArrowheads="1"/>
            </p:cNvSpPr>
            <p:nvPr/>
          </p:nvSpPr>
          <p:spPr bwMode="auto">
            <a:xfrm>
              <a:off x="3470"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整数</a:t>
              </a:r>
            </a:p>
          </p:txBody>
        </p:sp>
        <p:sp>
          <p:nvSpPr>
            <p:cNvPr id="121878" name="Rectangle 22"/>
            <p:cNvSpPr>
              <a:spLocks noChangeArrowheads="1"/>
            </p:cNvSpPr>
            <p:nvPr/>
          </p:nvSpPr>
          <p:spPr bwMode="auto">
            <a:xfrm>
              <a:off x="4437"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accent2"/>
                  </a:solidFill>
                  <a:latin typeface="Times New Roman" pitchFamily="18" charset="0"/>
                  <a:ea typeface="华文行楷" pitchFamily="2" charset="-122"/>
                </a:rPr>
                <a:t>整数</a:t>
              </a:r>
            </a:p>
          </p:txBody>
        </p:sp>
      </p:grpSp>
      <p:grpSp>
        <p:nvGrpSpPr>
          <p:cNvPr id="121893" name="Group 37"/>
          <p:cNvGrpSpPr>
            <a:grpSpLocks/>
          </p:cNvGrpSpPr>
          <p:nvPr/>
        </p:nvGrpSpPr>
        <p:grpSpPr bwMode="auto">
          <a:xfrm>
            <a:off x="6300788" y="5140325"/>
            <a:ext cx="996950" cy="1673225"/>
            <a:chOff x="3969" y="3195"/>
            <a:chExt cx="628" cy="1054"/>
          </a:xfrm>
        </p:grpSpPr>
        <p:sp>
          <p:nvSpPr>
            <p:cNvPr id="121864" name="AutoShape 8"/>
            <p:cNvSpPr>
              <a:spLocks noChangeArrowheads="1"/>
            </p:cNvSpPr>
            <p:nvPr/>
          </p:nvSpPr>
          <p:spPr bwMode="auto">
            <a:xfrm>
              <a:off x="4161" y="3195"/>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80" name="Rectangle 24"/>
            <p:cNvSpPr>
              <a:spLocks noChangeArrowheads="1"/>
            </p:cNvSpPr>
            <p:nvPr/>
          </p:nvSpPr>
          <p:spPr bwMode="auto">
            <a:xfrm>
              <a:off x="3969" y="38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FF0000"/>
                  </a:solidFill>
                  <a:latin typeface="Times New Roman" pitchFamily="18" charset="0"/>
                  <a:ea typeface="华文行楷" pitchFamily="2" charset="-122"/>
                </a:rPr>
                <a:t>整数</a:t>
              </a:r>
            </a:p>
          </p:txBody>
        </p:sp>
      </p:grpSp>
      <p:grpSp>
        <p:nvGrpSpPr>
          <p:cNvPr id="121895" name="Group 39"/>
          <p:cNvGrpSpPr>
            <a:grpSpLocks/>
          </p:cNvGrpSpPr>
          <p:nvPr/>
        </p:nvGrpSpPr>
        <p:grpSpPr bwMode="auto">
          <a:xfrm>
            <a:off x="5140325" y="3640138"/>
            <a:ext cx="2160588" cy="722312"/>
            <a:chOff x="3147" y="2250"/>
            <a:chExt cx="1361" cy="455"/>
          </a:xfrm>
        </p:grpSpPr>
        <p:sp>
          <p:nvSpPr>
            <p:cNvPr id="121885" name="Rectangle 29"/>
            <p:cNvSpPr>
              <a:spLocks noChangeArrowheads="1"/>
            </p:cNvSpPr>
            <p:nvPr/>
          </p:nvSpPr>
          <p:spPr bwMode="auto">
            <a:xfrm>
              <a:off x="3147" y="2251"/>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1886" name="Rectangle 30"/>
            <p:cNvSpPr>
              <a:spLocks noChangeArrowheads="1"/>
            </p:cNvSpPr>
            <p:nvPr/>
          </p:nvSpPr>
          <p:spPr bwMode="auto">
            <a:xfrm>
              <a:off x="3873"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grpSp>
      <p:grpSp>
        <p:nvGrpSpPr>
          <p:cNvPr id="121890" name="Group 34"/>
          <p:cNvGrpSpPr>
            <a:grpSpLocks/>
          </p:cNvGrpSpPr>
          <p:nvPr/>
        </p:nvGrpSpPr>
        <p:grpSpPr bwMode="auto">
          <a:xfrm>
            <a:off x="1484313" y="2205038"/>
            <a:ext cx="7048500" cy="2155825"/>
            <a:chOff x="793" y="1346"/>
            <a:chExt cx="4440" cy="1358"/>
          </a:xfrm>
        </p:grpSpPr>
        <p:sp>
          <p:nvSpPr>
            <p:cNvPr id="121887" name="Rectangle 31"/>
            <p:cNvSpPr>
              <a:spLocks noChangeArrowheads="1"/>
            </p:cNvSpPr>
            <p:nvPr/>
          </p:nvSpPr>
          <p:spPr bwMode="auto">
            <a:xfrm>
              <a:off x="4598"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z</a:t>
              </a:r>
            </a:p>
          </p:txBody>
        </p:sp>
        <p:sp>
          <p:nvSpPr>
            <p:cNvPr id="121888" name="Line 32"/>
            <p:cNvSpPr>
              <a:spLocks noChangeShapeType="1"/>
            </p:cNvSpPr>
            <p:nvPr/>
          </p:nvSpPr>
          <p:spPr bwMode="auto">
            <a:xfrm>
              <a:off x="793" y="1525"/>
              <a:ext cx="726"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889" name="Text Box 33"/>
            <p:cNvSpPr txBox="1">
              <a:spLocks noChangeArrowheads="1"/>
            </p:cNvSpPr>
            <p:nvPr/>
          </p:nvSpPr>
          <p:spPr bwMode="auto">
            <a:xfrm>
              <a:off x="1507" y="1346"/>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008000"/>
                  </a:solidFill>
                  <a:effectLst>
                    <a:outerShdw blurRad="38100" dist="38100" dir="2700000" algn="tl">
                      <a:srgbClr val="C0C0C0"/>
                    </a:outerShdw>
                  </a:effectLst>
                  <a:latin typeface="Times New Roman" pitchFamily="18" charset="0"/>
                  <a:ea typeface="华文行楷" pitchFamily="2" charset="-122"/>
                </a:rPr>
                <a:t>定义变量</a:t>
              </a:r>
            </a:p>
          </p:txBody>
        </p:sp>
      </p:grpSp>
      <p:cxnSp>
        <p:nvCxnSpPr>
          <p:cNvPr id="121907" name="AutoShape 51"/>
          <p:cNvCxnSpPr>
            <a:cxnSpLocks noChangeShapeType="1"/>
            <a:stCxn id="121866" idx="2"/>
            <a:endCxn id="121885" idx="0"/>
          </p:cNvCxnSpPr>
          <p:nvPr/>
        </p:nvCxnSpPr>
        <p:spPr bwMode="auto">
          <a:xfrm flipH="1">
            <a:off x="5645150" y="2925763"/>
            <a:ext cx="474663" cy="701675"/>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08" name="AutoShape 52"/>
          <p:cNvCxnSpPr>
            <a:cxnSpLocks noChangeShapeType="1"/>
            <a:stCxn id="121875" idx="2"/>
            <a:endCxn id="121886" idx="0"/>
          </p:cNvCxnSpPr>
          <p:nvPr/>
        </p:nvCxnSpPr>
        <p:spPr bwMode="auto">
          <a:xfrm flipH="1">
            <a:off x="6797675" y="2925763"/>
            <a:ext cx="835025" cy="700087"/>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909" name="AutoShape 53"/>
          <p:cNvCxnSpPr>
            <a:cxnSpLocks noChangeShapeType="1"/>
            <a:stCxn id="121887" idx="2"/>
            <a:endCxn id="121864" idx="0"/>
          </p:cNvCxnSpPr>
          <p:nvPr/>
        </p:nvCxnSpPr>
        <p:spPr bwMode="auto">
          <a:xfrm flipH="1">
            <a:off x="6858000" y="4375150"/>
            <a:ext cx="1171575" cy="750888"/>
          </a:xfrm>
          <a:prstGeom prst="straightConnector1">
            <a:avLst/>
          </a:prstGeom>
          <a:noFill/>
          <a:ln w="5715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121892"/>
                                        </p:tgtEl>
                                        <p:attrNameLst>
                                          <p:attrName>style.visibility</p:attrName>
                                        </p:attrNameLst>
                                      </p:cBhvr>
                                      <p:to>
                                        <p:strVal val="visible"/>
                                      </p:to>
                                    </p:set>
                                    <p:animEffect transition="in" filter="wipe(down)">
                                      <p:cBhvr>
                                        <p:cTn id="11" dur="2000"/>
                                        <p:tgtEl>
                                          <p:spTgt spid="1218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2189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121908"/>
                                        </p:tgtEl>
                                        <p:attrNameLst>
                                          <p:attrName>style.visibility</p:attrName>
                                        </p:attrNameLst>
                                      </p:cBhvr>
                                      <p:to>
                                        <p:strVal val="visible"/>
                                      </p:to>
                                    </p:set>
                                    <p:animEffect transition="in" filter="wipe(right)">
                                      <p:cBhvr>
                                        <p:cTn id="20" dur="500"/>
                                        <p:tgtEl>
                                          <p:spTgt spid="121908"/>
                                        </p:tgtEl>
                                      </p:cBhvr>
                                    </p:animEffect>
                                  </p:childTnLst>
                                </p:cTn>
                              </p:par>
                              <p:par>
                                <p:cTn id="21" presetID="22" presetClass="entr" presetSubtype="2" fill="hold" nodeType="withEffect">
                                  <p:stCondLst>
                                    <p:cond delay="0"/>
                                  </p:stCondLst>
                                  <p:childTnLst>
                                    <p:set>
                                      <p:cBhvr>
                                        <p:cTn id="22" dur="1" fill="hold">
                                          <p:stCondLst>
                                            <p:cond delay="0"/>
                                          </p:stCondLst>
                                        </p:cTn>
                                        <p:tgtEl>
                                          <p:spTgt spid="121907"/>
                                        </p:tgtEl>
                                        <p:attrNameLst>
                                          <p:attrName>style.visibility</p:attrName>
                                        </p:attrNameLst>
                                      </p:cBhvr>
                                      <p:to>
                                        <p:strVal val="visible"/>
                                      </p:to>
                                    </p:set>
                                    <p:animEffect transition="in" filter="wipe(right)">
                                      <p:cBhvr>
                                        <p:cTn id="23" dur="500"/>
                                        <p:tgtEl>
                                          <p:spTgt spid="12190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2189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21893"/>
                                        </p:tgtEl>
                                        <p:attrNameLst>
                                          <p:attrName>style.visibility</p:attrName>
                                        </p:attrNameLst>
                                      </p:cBhvr>
                                      <p:to>
                                        <p:strVal val="visible"/>
                                      </p:to>
                                    </p:set>
                                    <p:animEffect transition="in" filter="wipe(up)">
                                      <p:cBhvr>
                                        <p:cTn id="32" dur="2000"/>
                                        <p:tgtEl>
                                          <p:spTgt spid="1218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1890"/>
                                        </p:tgtEl>
                                        <p:attrNameLst>
                                          <p:attrName>style.visibility</p:attrName>
                                        </p:attrNameLst>
                                      </p:cBhvr>
                                      <p:to>
                                        <p:strVal val="visible"/>
                                      </p:to>
                                    </p:set>
                                    <p:animEffect transition="in" filter="wipe(left)">
                                      <p:cBhvr>
                                        <p:cTn id="37" dur="1000"/>
                                        <p:tgtEl>
                                          <p:spTgt spid="1218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1882"/>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121909"/>
                                        </p:tgtEl>
                                        <p:attrNameLst>
                                          <p:attrName>style.visibility</p:attrName>
                                        </p:attrNameLst>
                                      </p:cBhvr>
                                      <p:to>
                                        <p:strVal val="visible"/>
                                      </p:to>
                                    </p:set>
                                    <p:animEffect transition="in" filter="wipe(right)">
                                      <p:cBhvr>
                                        <p:cTn id="46" dur="500"/>
                                        <p:tgtEl>
                                          <p:spTgt spid="121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4" name="Group 14"/>
          <p:cNvGrpSpPr>
            <a:grpSpLocks/>
          </p:cNvGrpSpPr>
          <p:nvPr/>
        </p:nvGrpSpPr>
        <p:grpSpPr bwMode="auto">
          <a:xfrm>
            <a:off x="2420938" y="1052513"/>
            <a:ext cx="2079625" cy="579437"/>
            <a:chOff x="1525" y="663"/>
            <a:chExt cx="1310" cy="365"/>
          </a:xfrm>
        </p:grpSpPr>
        <p:sp>
          <p:nvSpPr>
            <p:cNvPr id="122890" name="Oval 10"/>
            <p:cNvSpPr>
              <a:spLocks noChangeArrowheads="1"/>
            </p:cNvSpPr>
            <p:nvPr/>
          </p:nvSpPr>
          <p:spPr bwMode="auto">
            <a:xfrm>
              <a:off x="1525" y="754"/>
              <a:ext cx="448" cy="208"/>
            </a:xfrm>
            <a:prstGeom prst="ellipse">
              <a:avLst/>
            </a:prstGeom>
            <a:solidFill>
              <a:schemeClr val="accent1"/>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92" name="Rectangle 12"/>
            <p:cNvSpPr>
              <a:spLocks noChangeArrowheads="1"/>
            </p:cNvSpPr>
            <p:nvPr/>
          </p:nvSpPr>
          <p:spPr bwMode="auto">
            <a:xfrm>
              <a:off x="1951" y="663"/>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chemeClr val="folHlink"/>
                  </a:solidFill>
                  <a:effectLst>
                    <a:outerShdw blurRad="38100" dist="38100" dir="2700000" algn="tl">
                      <a:srgbClr val="C0C0C0"/>
                    </a:outerShdw>
                  </a:effectLst>
                  <a:latin typeface="Times New Roman" pitchFamily="18" charset="0"/>
                  <a:ea typeface="华文行楷" pitchFamily="2" charset="-122"/>
                </a:rPr>
                <a:t>无参数</a:t>
              </a:r>
            </a:p>
          </p:txBody>
        </p:sp>
      </p:grpSp>
      <p:grpSp>
        <p:nvGrpSpPr>
          <p:cNvPr id="122901" name="Group 21"/>
          <p:cNvGrpSpPr>
            <a:grpSpLocks/>
          </p:cNvGrpSpPr>
          <p:nvPr/>
        </p:nvGrpSpPr>
        <p:grpSpPr bwMode="auto">
          <a:xfrm>
            <a:off x="1547813" y="1554163"/>
            <a:ext cx="4100512" cy="938212"/>
            <a:chOff x="748" y="979"/>
            <a:chExt cx="2277" cy="591"/>
          </a:xfrm>
        </p:grpSpPr>
        <p:sp>
          <p:nvSpPr>
            <p:cNvPr id="122898" name="AutoShape 18"/>
            <p:cNvSpPr>
              <a:spLocks noChangeArrowheads="1"/>
            </p:cNvSpPr>
            <p:nvPr/>
          </p:nvSpPr>
          <p:spPr bwMode="auto">
            <a:xfrm>
              <a:off x="748" y="1298"/>
              <a:ext cx="1860" cy="272"/>
            </a:xfrm>
            <a:prstGeom prst="roundRect">
              <a:avLst>
                <a:gd name="adj" fmla="val 16667"/>
              </a:avLst>
            </a:prstGeom>
            <a:solidFill>
              <a:srgbClr val="99CC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900" name="Rectangle 20"/>
            <p:cNvSpPr>
              <a:spLocks noChangeArrowheads="1"/>
            </p:cNvSpPr>
            <p:nvPr/>
          </p:nvSpPr>
          <p:spPr bwMode="auto">
            <a:xfrm>
              <a:off x="930" y="979"/>
              <a:ext cx="209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dirty="0">
                  <a:solidFill>
                    <a:srgbClr val="0000FF"/>
                  </a:solidFill>
                  <a:effectLst>
                    <a:outerShdw blurRad="38100" dist="38100" dir="2700000" algn="tl">
                      <a:srgbClr val="C0C0C0"/>
                    </a:outerShdw>
                  </a:effectLst>
                  <a:latin typeface="Times New Roman" pitchFamily="18" charset="0"/>
                  <a:ea typeface="华文行楷" pitchFamily="2" charset="-122"/>
                </a:rPr>
                <a:t>max</a:t>
              </a:r>
              <a:r>
                <a:rPr lang="zh-CN" altLang="en-US" sz="3200" b="1" dirty="0">
                  <a:solidFill>
                    <a:srgbClr val="0000FF"/>
                  </a:solidFill>
                  <a:effectLst>
                    <a:outerShdw blurRad="38100" dist="38100" dir="2700000" algn="tl">
                      <a:srgbClr val="C0C0C0"/>
                    </a:outerShdw>
                  </a:effectLst>
                  <a:latin typeface="Times New Roman" pitchFamily="18" charset="0"/>
                  <a:ea typeface="华文行楷" pitchFamily="2" charset="-122"/>
                </a:rPr>
                <a:t>函数原型的声明</a:t>
              </a:r>
            </a:p>
          </p:txBody>
        </p:sp>
      </p:grpSp>
      <p:grpSp>
        <p:nvGrpSpPr>
          <p:cNvPr id="122918" name="Group 38"/>
          <p:cNvGrpSpPr>
            <a:grpSpLocks/>
          </p:cNvGrpSpPr>
          <p:nvPr/>
        </p:nvGrpSpPr>
        <p:grpSpPr bwMode="auto">
          <a:xfrm>
            <a:off x="1331913" y="3790952"/>
            <a:ext cx="3565525" cy="1150938"/>
            <a:chOff x="839" y="2388"/>
            <a:chExt cx="2246" cy="725"/>
          </a:xfrm>
        </p:grpSpPr>
        <p:sp>
          <p:nvSpPr>
            <p:cNvPr id="122916" name="AutoShape 36"/>
            <p:cNvSpPr>
              <a:spLocks noChangeArrowheads="1"/>
            </p:cNvSpPr>
            <p:nvPr/>
          </p:nvSpPr>
          <p:spPr bwMode="auto">
            <a:xfrm>
              <a:off x="839" y="2388"/>
              <a:ext cx="1417" cy="272"/>
            </a:xfrm>
            <a:prstGeom prst="roundRect">
              <a:avLst>
                <a:gd name="adj" fmla="val 16667"/>
              </a:avLst>
            </a:prstGeom>
            <a:solidFill>
              <a:srgbClr val="FFCC00"/>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endParaRPr lang="zh-CN" altLang="zh-CN">
                <a:solidFill>
                  <a:schemeClr val="folHlink"/>
                </a:solidFill>
                <a:latin typeface="Times New Roman" pitchFamily="18" charset="0"/>
                <a:ea typeface="宋体" pitchFamily="2" charset="-122"/>
              </a:endParaRPr>
            </a:p>
          </p:txBody>
        </p:sp>
        <p:sp>
          <p:nvSpPr>
            <p:cNvPr id="122917" name="Rectangle 37"/>
            <p:cNvSpPr>
              <a:spLocks noChangeArrowheads="1"/>
            </p:cNvSpPr>
            <p:nvPr/>
          </p:nvSpPr>
          <p:spPr bwMode="auto">
            <a:xfrm>
              <a:off x="1220" y="2748"/>
              <a:ext cx="18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dirty="0">
                  <a:solidFill>
                    <a:srgbClr val="FF9900"/>
                  </a:solidFill>
                  <a:effectLst>
                    <a:outerShdw blurRad="38100" dist="38100" dir="2700000" algn="tl">
                      <a:srgbClr val="C0C0C0"/>
                    </a:outerShdw>
                  </a:effectLst>
                  <a:latin typeface="Times New Roman" pitchFamily="18" charset="0"/>
                  <a:ea typeface="华文行楷" pitchFamily="2" charset="-122"/>
                </a:rPr>
                <a:t>max</a:t>
              </a:r>
              <a:r>
                <a:rPr lang="zh-CN" altLang="en-US" sz="3200" b="1" dirty="0">
                  <a:solidFill>
                    <a:srgbClr val="FF9900"/>
                  </a:solidFill>
                  <a:effectLst>
                    <a:outerShdw blurRad="38100" dist="38100" dir="2700000" algn="tl">
                      <a:srgbClr val="C0C0C0"/>
                    </a:outerShdw>
                  </a:effectLst>
                  <a:latin typeface="Times New Roman" pitchFamily="18" charset="0"/>
                  <a:ea typeface="华文行楷" pitchFamily="2" charset="-122"/>
                </a:rPr>
                <a:t>函数的调用</a:t>
              </a:r>
            </a:p>
          </p:txBody>
        </p:sp>
      </p:grpSp>
      <p:sp>
        <p:nvSpPr>
          <p:cNvPr id="122884" name="Rectangle 4"/>
          <p:cNvSpPr>
            <a:spLocks noGrp="1" noChangeArrowheads="1"/>
          </p:cNvSpPr>
          <p:nvPr>
            <p:ph type="body" idx="1"/>
          </p:nvPr>
        </p:nvSpPr>
        <p:spPr>
          <a:xfrm>
            <a:off x="1042988" y="1122363"/>
            <a:ext cx="7772400" cy="5259387"/>
          </a:xfrm>
        </p:spPr>
        <p:txBody>
          <a:bodyPr/>
          <a:lstStyle/>
          <a:p>
            <a:pPr>
              <a:buFontTx/>
              <a:buNone/>
            </a:pPr>
            <a:r>
              <a:rPr lang="en-US" altLang="zh-CN" sz="2400" dirty="0" err="1" smtClean="0"/>
              <a:t>int</a:t>
            </a:r>
            <a:r>
              <a:rPr lang="en-US" altLang="zh-CN" sz="2400" dirty="0" smtClean="0"/>
              <a:t> </a:t>
            </a:r>
            <a:r>
              <a:rPr lang="en-US" altLang="zh-CN" sz="2400" dirty="0"/>
              <a:t>main () </a:t>
            </a:r>
          </a:p>
          <a:p>
            <a:pPr>
              <a:buFontTx/>
              <a:buNone/>
            </a:pPr>
            <a:r>
              <a:rPr lang="en-US" altLang="zh-CN" sz="2400" dirty="0"/>
              <a:t>{  </a:t>
            </a:r>
          </a:p>
          <a:p>
            <a:pPr>
              <a:buFontTx/>
              <a:buNone/>
            </a:pPr>
            <a:r>
              <a:rPr lang="en-US" altLang="zh-CN" sz="2400" dirty="0"/>
              <a:t>   </a:t>
            </a:r>
            <a:r>
              <a:rPr lang="en-US" altLang="zh-CN" sz="2400" dirty="0" err="1"/>
              <a:t>int</a:t>
            </a:r>
            <a:r>
              <a:rPr lang="en-US" altLang="zh-CN" sz="2400" dirty="0"/>
              <a:t> max(</a:t>
            </a:r>
            <a:r>
              <a:rPr lang="en-US" altLang="zh-CN" sz="2400" dirty="0" err="1"/>
              <a:t>int</a:t>
            </a:r>
            <a:r>
              <a:rPr lang="en-US" altLang="zh-CN" sz="2400" dirty="0"/>
              <a:t> x, </a:t>
            </a:r>
            <a:r>
              <a:rPr lang="en-US" altLang="zh-CN" sz="2400" dirty="0" err="1"/>
              <a:t>int</a:t>
            </a:r>
            <a:r>
              <a:rPr lang="en-US" altLang="zh-CN" sz="2400" dirty="0"/>
              <a:t> y);</a:t>
            </a:r>
          </a:p>
          <a:p>
            <a:pPr>
              <a:buFontTx/>
              <a:buNone/>
            </a:pPr>
            <a:r>
              <a:rPr lang="en-US" altLang="zh-CN" sz="2400" dirty="0"/>
              <a:t>   </a:t>
            </a:r>
            <a:r>
              <a:rPr lang="en-US" altLang="zh-CN" sz="2400" dirty="0" err="1"/>
              <a:t>int</a:t>
            </a:r>
            <a:r>
              <a:rPr lang="en-US" altLang="zh-CN" sz="2400" dirty="0"/>
              <a:t> </a:t>
            </a:r>
            <a:r>
              <a:rPr lang="en-US" altLang="zh-CN" sz="2400" dirty="0" err="1"/>
              <a:t>a,b,c</a:t>
            </a:r>
            <a:r>
              <a:rPr lang="en-US" altLang="zh-CN" sz="2400" dirty="0"/>
              <a:t>;</a:t>
            </a:r>
          </a:p>
          <a:p>
            <a:pPr>
              <a:buFontTx/>
              <a:buNone/>
            </a:pPr>
            <a:endParaRPr lang="en-US" altLang="zh-CN" sz="2400" dirty="0"/>
          </a:p>
          <a:p>
            <a:pPr>
              <a:buFontTx/>
              <a:buNone/>
            </a:pPr>
            <a:r>
              <a:rPr lang="en-US" altLang="zh-CN" sz="2400" dirty="0"/>
              <a:t>   </a:t>
            </a:r>
            <a:r>
              <a:rPr lang="en-US" altLang="zh-CN" sz="2400" dirty="0" err="1"/>
              <a:t>scanf</a:t>
            </a:r>
            <a:r>
              <a:rPr lang="en-US" altLang="zh-CN" sz="2400" dirty="0"/>
              <a:t>(</a:t>
            </a:r>
            <a:r>
              <a:rPr lang="en-US" altLang="zh-CN" sz="2400" dirty="0">
                <a:latin typeface="Times New Roman"/>
              </a:rPr>
              <a:t>“</a:t>
            </a:r>
            <a:r>
              <a:rPr lang="en-US" altLang="zh-CN" sz="2400" dirty="0"/>
              <a:t>%</a:t>
            </a:r>
            <a:r>
              <a:rPr lang="en-US" altLang="zh-CN" sz="2400" dirty="0" err="1"/>
              <a:t>d,%d</a:t>
            </a:r>
            <a:r>
              <a:rPr lang="en-US" altLang="zh-CN" sz="2400" dirty="0" err="1">
                <a:latin typeface="Times New Roman"/>
              </a:rPr>
              <a:t>”</a:t>
            </a:r>
            <a:r>
              <a:rPr lang="en-US" altLang="zh-CN" sz="2400" dirty="0" err="1"/>
              <a:t>,&amp;a,&amp;b</a:t>
            </a:r>
            <a:r>
              <a:rPr lang="en-US" altLang="zh-CN" sz="2400" dirty="0"/>
              <a:t>); </a:t>
            </a:r>
          </a:p>
          <a:p>
            <a:pPr>
              <a:buFontTx/>
              <a:buNone/>
            </a:pPr>
            <a:r>
              <a:rPr lang="en-US" altLang="zh-CN" sz="2400" dirty="0"/>
              <a:t>   c=max(</a:t>
            </a:r>
            <a:r>
              <a:rPr lang="en-US" altLang="zh-CN" sz="2400" dirty="0" err="1"/>
              <a:t>a,b</a:t>
            </a:r>
            <a:r>
              <a:rPr lang="en-US" altLang="zh-CN" sz="2400" dirty="0"/>
              <a:t>); </a:t>
            </a:r>
          </a:p>
          <a:p>
            <a:pPr>
              <a:buFontTx/>
              <a:buNone/>
            </a:pPr>
            <a:r>
              <a:rPr lang="en-US" altLang="zh-CN" sz="2400" dirty="0"/>
              <a:t>   </a:t>
            </a:r>
            <a:r>
              <a:rPr lang="en-US" altLang="zh-CN" sz="2400" dirty="0" err="1"/>
              <a:t>printf</a:t>
            </a:r>
            <a:r>
              <a:rPr lang="en-US" altLang="zh-CN" sz="2400" dirty="0"/>
              <a:t>(</a:t>
            </a:r>
            <a:r>
              <a:rPr lang="en-US" altLang="zh-CN" sz="2400" dirty="0">
                <a:latin typeface="Times New Roman"/>
              </a:rPr>
              <a:t>“</a:t>
            </a:r>
            <a:r>
              <a:rPr lang="en-US" altLang="zh-CN" sz="2400" dirty="0"/>
              <a:t>max=%</a:t>
            </a:r>
            <a:r>
              <a:rPr lang="en-US" altLang="zh-CN" sz="2400" dirty="0" err="1"/>
              <a:t>d</a:t>
            </a:r>
            <a:r>
              <a:rPr lang="en-US" altLang="zh-CN" sz="2400" dirty="0" err="1">
                <a:latin typeface="Times New Roman"/>
              </a:rPr>
              <a:t>”</a:t>
            </a:r>
            <a:r>
              <a:rPr lang="en-US" altLang="zh-CN" sz="2400" dirty="0" err="1"/>
              <a:t>,c</a:t>
            </a:r>
            <a:r>
              <a:rPr lang="en-US" altLang="zh-CN" sz="2400" dirty="0" smtClean="0"/>
              <a:t>);</a:t>
            </a:r>
          </a:p>
          <a:p>
            <a:pPr>
              <a:buFontTx/>
              <a:buNone/>
            </a:pPr>
            <a:r>
              <a:rPr lang="en-US" altLang="zh-CN" sz="2400" dirty="0"/>
              <a:t> </a:t>
            </a:r>
            <a:r>
              <a:rPr lang="en-US" altLang="zh-CN" sz="2400" dirty="0" smtClean="0"/>
              <a:t>  return 0;</a:t>
            </a:r>
            <a:endParaRPr lang="en-US" altLang="zh-CN" sz="2400" dirty="0"/>
          </a:p>
          <a:p>
            <a:pPr>
              <a:buFontTx/>
              <a:buNone/>
            </a:pPr>
            <a:r>
              <a:rPr lang="en-US" altLang="zh-CN" sz="2400" dirty="0"/>
              <a:t>}</a:t>
            </a:r>
          </a:p>
          <a:p>
            <a:pPr>
              <a:buFontTx/>
              <a:buNone/>
            </a:pPr>
            <a:endParaRPr lang="en-US" altLang="zh-CN" sz="2400" dirty="0"/>
          </a:p>
        </p:txBody>
      </p:sp>
      <p:sp>
        <p:nvSpPr>
          <p:cNvPr id="39" name="页脚占位符 4"/>
          <p:cNvSpPr>
            <a:spLocks noGrp="1"/>
          </p:cNvSpPr>
          <p:nvPr>
            <p:ph type="ftr" sz="quarter" idx="11"/>
          </p:nvPr>
        </p:nvSpPr>
        <p:spPr/>
        <p:txBody>
          <a:bodyPr/>
          <a:lstStyle/>
          <a:p>
            <a:r>
              <a:rPr lang="en-US" altLang="zh-CN" smtClean="0"/>
              <a:t>xlzheng@xmu,2013</a:t>
            </a:r>
            <a:endParaRPr lang="en-US" altLang="zh-CN"/>
          </a:p>
        </p:txBody>
      </p:sp>
      <p:sp>
        <p:nvSpPr>
          <p:cNvPr id="40" name="灯片编号占位符 5"/>
          <p:cNvSpPr>
            <a:spLocks noGrp="1"/>
          </p:cNvSpPr>
          <p:nvPr>
            <p:ph type="sldNum" sz="quarter" idx="12"/>
          </p:nvPr>
        </p:nvSpPr>
        <p:spPr/>
        <p:txBody>
          <a:bodyPr/>
          <a:lstStyle/>
          <a:p>
            <a:fld id="{B44AF7FA-6179-4B8E-B0A3-AE9527DC9117}" type="slidenum">
              <a:rPr lang="ko-KR" altLang="en-US"/>
              <a:pPr/>
              <a:t>47</a:t>
            </a:fld>
            <a:endParaRPr lang="en-US" altLang="ko-KR"/>
          </a:p>
        </p:txBody>
      </p:sp>
      <p:grpSp>
        <p:nvGrpSpPr>
          <p:cNvPr id="122919" name="Group 39"/>
          <p:cNvGrpSpPr>
            <a:grpSpLocks/>
          </p:cNvGrpSpPr>
          <p:nvPr/>
        </p:nvGrpSpPr>
        <p:grpSpPr bwMode="auto">
          <a:xfrm>
            <a:off x="1763713" y="2693988"/>
            <a:ext cx="6613525" cy="1958975"/>
            <a:chOff x="1111" y="1697"/>
            <a:chExt cx="4166" cy="1234"/>
          </a:xfrm>
        </p:grpSpPr>
        <p:sp>
          <p:nvSpPr>
            <p:cNvPr id="122903" name="Rectangle 23"/>
            <p:cNvSpPr>
              <a:spLocks noChangeArrowheads="1"/>
            </p:cNvSpPr>
            <p:nvPr/>
          </p:nvSpPr>
          <p:spPr bwMode="auto">
            <a:xfrm>
              <a:off x="3191" y="2477"/>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a</a:t>
              </a:r>
            </a:p>
          </p:txBody>
        </p:sp>
        <p:sp>
          <p:nvSpPr>
            <p:cNvPr id="122904" name="Rectangle 24"/>
            <p:cNvSpPr>
              <a:spLocks noChangeArrowheads="1"/>
            </p:cNvSpPr>
            <p:nvPr/>
          </p:nvSpPr>
          <p:spPr bwMode="auto">
            <a:xfrm>
              <a:off x="3917" y="2476"/>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b</a:t>
              </a:r>
            </a:p>
          </p:txBody>
        </p:sp>
        <p:sp>
          <p:nvSpPr>
            <p:cNvPr id="122906" name="Rectangle 26"/>
            <p:cNvSpPr>
              <a:spLocks noChangeArrowheads="1"/>
            </p:cNvSpPr>
            <p:nvPr/>
          </p:nvSpPr>
          <p:spPr bwMode="auto">
            <a:xfrm>
              <a:off x="4642" y="2476"/>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c</a:t>
              </a:r>
            </a:p>
          </p:txBody>
        </p:sp>
        <p:sp>
          <p:nvSpPr>
            <p:cNvPr id="122907" name="Line 27"/>
            <p:cNvSpPr>
              <a:spLocks noChangeShapeType="1"/>
            </p:cNvSpPr>
            <p:nvPr/>
          </p:nvSpPr>
          <p:spPr bwMode="auto">
            <a:xfrm>
              <a:off x="1111" y="1797"/>
              <a:ext cx="726"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908" name="Text Box 28"/>
            <p:cNvSpPr txBox="1">
              <a:spLocks noChangeArrowheads="1"/>
            </p:cNvSpPr>
            <p:nvPr/>
          </p:nvSpPr>
          <p:spPr bwMode="auto">
            <a:xfrm>
              <a:off x="1777" y="1697"/>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008000"/>
                  </a:solidFill>
                  <a:effectLst>
                    <a:outerShdw blurRad="38100" dist="38100" dir="2700000" algn="tl">
                      <a:srgbClr val="C0C0C0"/>
                    </a:outerShdw>
                  </a:effectLst>
                  <a:latin typeface="Times New Roman" pitchFamily="18" charset="0"/>
                  <a:ea typeface="华文行楷" pitchFamily="2" charset="-122"/>
                </a:rPr>
                <a:t>定义变量</a:t>
              </a:r>
            </a:p>
          </p:txBody>
        </p:sp>
      </p:grpSp>
      <p:sp>
        <p:nvSpPr>
          <p:cNvPr id="122883" name="Rectangle 3"/>
          <p:cNvSpPr>
            <a:spLocks noGrp="1" noChangeArrowheads="1"/>
          </p:cNvSpPr>
          <p:nvPr>
            <p:ph type="title"/>
          </p:nvPr>
        </p:nvSpPr>
        <p:spPr>
          <a:xfrm>
            <a:off x="1416050" y="44450"/>
            <a:ext cx="7620000" cy="990600"/>
          </a:xfrm>
        </p:spPr>
        <p:txBody>
          <a:bodyPr/>
          <a:lstStyle/>
          <a:p>
            <a:r>
              <a:rPr lang="en-US" altLang="zh-CN" dirty="0">
                <a:latin typeface="Times New Roman" pitchFamily="18" charset="0"/>
              </a:rPr>
              <a:t>main</a:t>
            </a:r>
            <a:r>
              <a:rPr lang="zh-CN" altLang="en-US" dirty="0">
                <a:latin typeface="Times New Roman" pitchFamily="18" charset="0"/>
              </a:rPr>
              <a:t>函数的函数定义</a:t>
            </a:r>
          </a:p>
        </p:txBody>
      </p:sp>
      <p:sp>
        <p:nvSpPr>
          <p:cNvPr id="122885" name="Text Box 5"/>
          <p:cNvSpPr txBox="1">
            <a:spLocks noChangeArrowheads="1"/>
          </p:cNvSpPr>
          <p:nvPr/>
        </p:nvSpPr>
        <p:spPr bwMode="auto">
          <a:xfrm>
            <a:off x="6215063" y="4724400"/>
            <a:ext cx="1670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2800" b="1">
                <a:effectLst>
                  <a:outerShdw blurRad="38100" dist="38100" dir="2700000" algn="tl">
                    <a:srgbClr val="C0C0C0"/>
                  </a:outerShdw>
                </a:effectLst>
                <a:latin typeface="Times New Roman" pitchFamily="18" charset="0"/>
                <a:ea typeface="宋体" pitchFamily="2" charset="-122"/>
              </a:rPr>
              <a:t>main</a:t>
            </a:r>
            <a:r>
              <a:rPr lang="zh-CN" altLang="en-US" sz="2800" b="1">
                <a:effectLst>
                  <a:outerShdw blurRad="38100" dist="38100" dir="2700000" algn="tl">
                    <a:srgbClr val="C0C0C0"/>
                  </a:outerShdw>
                </a:effectLst>
                <a:latin typeface="Times New Roman" pitchFamily="18" charset="0"/>
                <a:ea typeface="宋体" pitchFamily="2" charset="-122"/>
              </a:rPr>
              <a:t>函数</a:t>
            </a:r>
          </a:p>
        </p:txBody>
      </p:sp>
      <p:sp>
        <p:nvSpPr>
          <p:cNvPr id="122886" name="AutoShape 6"/>
          <p:cNvSpPr>
            <a:spLocks noChangeArrowheads="1"/>
          </p:cNvSpPr>
          <p:nvPr/>
        </p:nvSpPr>
        <p:spPr bwMode="auto">
          <a:xfrm>
            <a:off x="4787900" y="2708275"/>
            <a:ext cx="4140200" cy="2520950"/>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88" name="Text Box 8"/>
          <p:cNvSpPr txBox="1">
            <a:spLocks noChangeArrowheads="1"/>
          </p:cNvSpPr>
          <p:nvPr/>
        </p:nvSpPr>
        <p:spPr bwMode="auto">
          <a:xfrm>
            <a:off x="-36513" y="3394075"/>
            <a:ext cx="1403351"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输入阶段</a:t>
            </a:r>
          </a:p>
          <a:p>
            <a:pPr eaLnBrk="0" latinLnBrk="0" hangingPunct="0"/>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计算阶段</a:t>
            </a:r>
          </a:p>
          <a:p>
            <a:pPr eaLnBrk="0" latinLnBrk="0" hangingPunct="0"/>
            <a:r>
              <a:rPr lang="zh-CN" altLang="en-US" b="1">
                <a:solidFill>
                  <a:srgbClr val="FF0000"/>
                </a:solidFill>
                <a:effectLst>
                  <a:outerShdw blurRad="38100" dist="38100" dir="2700000" algn="tl">
                    <a:srgbClr val="C0C0C0"/>
                  </a:outerShdw>
                </a:effectLst>
                <a:latin typeface="Times New Roman" pitchFamily="18" charset="0"/>
                <a:ea typeface="宋体" pitchFamily="2" charset="-122"/>
              </a:rPr>
              <a:t>输出阶段</a:t>
            </a:r>
          </a:p>
        </p:txBody>
      </p:sp>
      <p:grpSp>
        <p:nvGrpSpPr>
          <p:cNvPr id="122895" name="Group 15"/>
          <p:cNvGrpSpPr>
            <a:grpSpLocks/>
          </p:cNvGrpSpPr>
          <p:nvPr/>
        </p:nvGrpSpPr>
        <p:grpSpPr bwMode="auto">
          <a:xfrm>
            <a:off x="5508625" y="1268413"/>
            <a:ext cx="2622550" cy="1660525"/>
            <a:chOff x="3470" y="298"/>
            <a:chExt cx="1652" cy="1046"/>
          </a:xfrm>
        </p:grpSpPr>
        <p:sp>
          <p:nvSpPr>
            <p:cNvPr id="122887" name="AutoShape 7"/>
            <p:cNvSpPr>
              <a:spLocks noChangeArrowheads="1"/>
            </p:cNvSpPr>
            <p:nvPr/>
          </p:nvSpPr>
          <p:spPr bwMode="auto">
            <a:xfrm>
              <a:off x="4150" y="618"/>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893" name="Rectangle 13"/>
            <p:cNvSpPr>
              <a:spLocks noChangeArrowheads="1"/>
            </p:cNvSpPr>
            <p:nvPr/>
          </p:nvSpPr>
          <p:spPr bwMode="auto">
            <a:xfrm>
              <a:off x="3470" y="298"/>
              <a:ext cx="16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folHlink"/>
                  </a:solidFill>
                  <a:latin typeface="Times New Roman" pitchFamily="18" charset="0"/>
                  <a:ea typeface="华文行楷" pitchFamily="2" charset="-122"/>
                </a:rPr>
                <a:t>无需额外信息</a:t>
              </a:r>
            </a:p>
          </p:txBody>
        </p:sp>
      </p:grpSp>
      <p:grpSp>
        <p:nvGrpSpPr>
          <p:cNvPr id="122913" name="Group 33"/>
          <p:cNvGrpSpPr>
            <a:grpSpLocks/>
          </p:cNvGrpSpPr>
          <p:nvPr/>
        </p:nvGrpSpPr>
        <p:grpSpPr bwMode="auto">
          <a:xfrm>
            <a:off x="5940427" y="5229227"/>
            <a:ext cx="1620838" cy="1660526"/>
            <a:chOff x="3742" y="3294"/>
            <a:chExt cx="1021" cy="1046"/>
          </a:xfrm>
        </p:grpSpPr>
        <p:sp>
          <p:nvSpPr>
            <p:cNvPr id="122882" name="AutoShape 2"/>
            <p:cNvSpPr>
              <a:spLocks noChangeArrowheads="1"/>
            </p:cNvSpPr>
            <p:nvPr/>
          </p:nvSpPr>
          <p:spPr bwMode="auto">
            <a:xfrm>
              <a:off x="4161" y="3294"/>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912" name="Rectangle 32"/>
            <p:cNvSpPr>
              <a:spLocks noChangeArrowheads="1"/>
            </p:cNvSpPr>
            <p:nvPr/>
          </p:nvSpPr>
          <p:spPr bwMode="auto">
            <a:xfrm>
              <a:off x="3742" y="3972"/>
              <a:ext cx="102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dirty="0" smtClean="0">
                  <a:solidFill>
                    <a:srgbClr val="FF0000"/>
                  </a:solidFill>
                  <a:effectLst>
                    <a:outerShdw blurRad="38100" dist="38100" dir="2700000" algn="tl">
                      <a:srgbClr val="C0C0C0"/>
                    </a:outerShdw>
                  </a:effectLst>
                  <a:latin typeface="Times New Roman" pitchFamily="18" charset="0"/>
                  <a:ea typeface="华文行楷" pitchFamily="2" charset="-122"/>
                </a:rPr>
                <a:t>返回值</a:t>
              </a:r>
              <a:r>
                <a:rPr lang="en-US" altLang="zh-CN" sz="3200" b="1" dirty="0" smtClean="0">
                  <a:solidFill>
                    <a:srgbClr val="FF0000"/>
                  </a:solidFill>
                  <a:effectLst>
                    <a:outerShdw blurRad="38100" dist="38100" dir="2700000" algn="tl">
                      <a:srgbClr val="C0C0C0"/>
                    </a:outerShdw>
                  </a:effectLst>
                  <a:latin typeface="Times New Roman" pitchFamily="18" charset="0"/>
                  <a:ea typeface="华文行楷" pitchFamily="2" charset="-122"/>
                </a:rPr>
                <a:t>0</a:t>
              </a:r>
              <a:endParaRPr lang="zh-CN" altLang="en-US" sz="3200" b="1" dirty="0">
                <a:solidFill>
                  <a:srgbClr val="FF0000"/>
                </a:solidFill>
                <a:effectLst>
                  <a:outerShdw blurRad="38100" dist="38100" dir="2700000" algn="tl">
                    <a:srgbClr val="C0C0C0"/>
                  </a:outerShdw>
                </a:effectLst>
                <a:latin typeface="Times New Roman" pitchFamily="18" charset="0"/>
                <a:ea typeface="华文行楷" pitchFamily="2" charset="-122"/>
              </a:endParaRPr>
            </a:p>
          </p:txBody>
        </p:sp>
      </p:grpSp>
      <p:sp>
        <p:nvSpPr>
          <p:cNvPr id="122914" name="Rectangle 34"/>
          <p:cNvSpPr>
            <a:spLocks noChangeArrowheads="1"/>
          </p:cNvSpPr>
          <p:nvPr/>
        </p:nvSpPr>
        <p:spPr bwMode="auto">
          <a:xfrm>
            <a:off x="5076825" y="3284538"/>
            <a:ext cx="3167063" cy="504825"/>
          </a:xfrm>
          <a:prstGeom prst="rect">
            <a:avLst/>
          </a:prstGeom>
          <a:gradFill rotWithShape="1">
            <a:gsLst>
              <a:gs pos="0">
                <a:srgbClr val="FFFF00">
                  <a:gamma/>
                  <a:tint val="0"/>
                  <a:invGamma/>
                </a:srgbClr>
              </a:gs>
              <a:gs pos="100000">
                <a:srgbClr val="FFFF00"/>
              </a:gs>
            </a:gsLst>
            <a:path path="shape">
              <a:fillToRect l="50000" t="50000" r="50000" b="50000"/>
            </a:path>
          </a:gradFill>
          <a:ln w="28575">
            <a:solidFill>
              <a:srgbClr val="6699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200">
                <a:solidFill>
                  <a:srgbClr val="0000FF"/>
                </a:solidFill>
                <a:latin typeface="Times New Roman" pitchFamily="18" charset="0"/>
                <a:ea typeface="华文行楷" pitchFamily="2" charset="-122"/>
              </a:rPr>
              <a:t>max</a:t>
            </a:r>
            <a:r>
              <a:rPr lang="zh-CN" altLang="en-US" sz="3200">
                <a:solidFill>
                  <a:srgbClr val="0000FF"/>
                </a:solidFill>
                <a:latin typeface="Times New Roman" pitchFamily="18" charset="0"/>
                <a:ea typeface="华文行楷" pitchFamily="2" charset="-122"/>
              </a:rPr>
              <a:t>函数原型</a:t>
            </a:r>
          </a:p>
        </p:txBody>
      </p:sp>
      <p:grpSp>
        <p:nvGrpSpPr>
          <p:cNvPr id="122924" name="Group 44"/>
          <p:cNvGrpSpPr>
            <a:grpSpLocks/>
          </p:cNvGrpSpPr>
          <p:nvPr/>
        </p:nvGrpSpPr>
        <p:grpSpPr bwMode="auto">
          <a:xfrm>
            <a:off x="3282950" y="4652963"/>
            <a:ext cx="3449638" cy="1654175"/>
            <a:chOff x="2068" y="2931"/>
            <a:chExt cx="2173" cy="1042"/>
          </a:xfrm>
        </p:grpSpPr>
        <p:sp>
          <p:nvSpPr>
            <p:cNvPr id="122920" name="Text Box 40"/>
            <p:cNvSpPr txBox="1">
              <a:spLocks noChangeArrowheads="1"/>
            </p:cNvSpPr>
            <p:nvPr/>
          </p:nvSpPr>
          <p:spPr bwMode="auto">
            <a:xfrm>
              <a:off x="2068" y="3339"/>
              <a:ext cx="631"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6000">
                  <a:solidFill>
                    <a:srgbClr val="FF0000"/>
                  </a:solidFill>
                  <a:sym typeface="Wingdings" pitchFamily="2" charset="2"/>
                </a:rPr>
                <a:t></a:t>
              </a:r>
            </a:p>
          </p:txBody>
        </p:sp>
        <p:sp>
          <p:nvSpPr>
            <p:cNvPr id="122922" name="Line 42"/>
            <p:cNvSpPr>
              <a:spLocks noChangeShapeType="1"/>
            </p:cNvSpPr>
            <p:nvPr/>
          </p:nvSpPr>
          <p:spPr bwMode="auto">
            <a:xfrm flipV="1">
              <a:off x="2472" y="2931"/>
              <a:ext cx="998" cy="590"/>
            </a:xfrm>
            <a:prstGeom prst="line">
              <a:avLst/>
            </a:prstGeom>
            <a:noFill/>
            <a:ln w="3810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3" name="Line 43"/>
            <p:cNvSpPr>
              <a:spLocks noChangeShapeType="1"/>
            </p:cNvSpPr>
            <p:nvPr/>
          </p:nvSpPr>
          <p:spPr bwMode="auto">
            <a:xfrm flipV="1">
              <a:off x="2472" y="2931"/>
              <a:ext cx="1769" cy="590"/>
            </a:xfrm>
            <a:prstGeom prst="line">
              <a:avLst/>
            </a:prstGeom>
            <a:noFill/>
            <a:ln w="38100">
              <a:solidFill>
                <a:srgbClr val="FF0000"/>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27" name="Group 47"/>
          <p:cNvGrpSpPr>
            <a:grpSpLocks/>
          </p:cNvGrpSpPr>
          <p:nvPr/>
        </p:nvGrpSpPr>
        <p:grpSpPr bwMode="auto">
          <a:xfrm>
            <a:off x="7885113" y="4652963"/>
            <a:ext cx="1079500" cy="1765300"/>
            <a:chOff x="4967" y="2931"/>
            <a:chExt cx="680" cy="1112"/>
          </a:xfrm>
        </p:grpSpPr>
        <p:sp>
          <p:nvSpPr>
            <p:cNvPr id="122925" name="Text Box 45"/>
            <p:cNvSpPr txBox="1">
              <a:spLocks noChangeArrowheads="1"/>
            </p:cNvSpPr>
            <p:nvPr/>
          </p:nvSpPr>
          <p:spPr bwMode="auto">
            <a:xfrm>
              <a:off x="5046" y="3294"/>
              <a:ext cx="601" cy="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7200">
                  <a:solidFill>
                    <a:srgbClr val="008000"/>
                  </a:solidFill>
                  <a:sym typeface="Webdings" pitchFamily="18" charset="2"/>
                </a:rPr>
                <a:t></a:t>
              </a:r>
            </a:p>
          </p:txBody>
        </p:sp>
        <p:sp>
          <p:nvSpPr>
            <p:cNvPr id="122926" name="Line 46"/>
            <p:cNvSpPr>
              <a:spLocks noChangeShapeType="1"/>
            </p:cNvSpPr>
            <p:nvPr/>
          </p:nvSpPr>
          <p:spPr bwMode="auto">
            <a:xfrm flipH="1" flipV="1">
              <a:off x="4967" y="2931"/>
              <a:ext cx="362" cy="499"/>
            </a:xfrm>
            <a:prstGeom prst="line">
              <a:avLst/>
            </a:prstGeom>
            <a:noFill/>
            <a:ln w="38100">
              <a:solidFill>
                <a:srgbClr val="008000"/>
              </a:solidFill>
              <a:prstDash val="sysDot"/>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95"/>
                                        </p:tgtEl>
                                        <p:attrNameLst>
                                          <p:attrName>style.visibility</p:attrName>
                                        </p:attrNameLst>
                                      </p:cBhvr>
                                      <p:to>
                                        <p:strVal val="visible"/>
                                      </p:to>
                                    </p:set>
                                  </p:childTnLst>
                                  <p:subTnLst>
                                    <p:set>
                                      <p:cBhvr override="childStyle">
                                        <p:cTn dur="1" fill="hold" display="0" masterRel="nextClick" afterEffect="1"/>
                                        <p:tgtEl>
                                          <p:spTgt spid="12289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13"/>
                                        </p:tgtEl>
                                        <p:attrNameLst>
                                          <p:attrName>style.visibility</p:attrName>
                                        </p:attrNameLst>
                                      </p:cBhvr>
                                      <p:to>
                                        <p:strVal val="visible"/>
                                      </p:to>
                                    </p:set>
                                  </p:childTnLst>
                                  <p:subTnLst>
                                    <p:set>
                                      <p:cBhvr override="childStyle">
                                        <p:cTn dur="1" fill="hold" display="0" masterRel="nextClick" afterEffect="1"/>
                                        <p:tgtEl>
                                          <p:spTgt spid="122913"/>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88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22924"/>
                                        </p:tgtEl>
                                        <p:attrNameLst>
                                          <p:attrName>style.visibility</p:attrName>
                                        </p:attrNameLst>
                                      </p:cBhvr>
                                      <p:to>
                                        <p:strVal val="visible"/>
                                      </p:to>
                                    </p:set>
                                    <p:animEffect transition="in" filter="wipe(left)">
                                      <p:cBhvr>
                                        <p:cTn id="35" dur="500"/>
                                        <p:tgtEl>
                                          <p:spTgt spid="12292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2291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22927"/>
                                        </p:tgtEl>
                                        <p:attrNameLst>
                                          <p:attrName>style.visibility</p:attrName>
                                        </p:attrNameLst>
                                      </p:cBhvr>
                                      <p:to>
                                        <p:strVal val="visible"/>
                                      </p:to>
                                    </p:set>
                                    <p:animEffect transition="in" filter="wipe(left)">
                                      <p:cBhvr>
                                        <p:cTn id="44" dur="500"/>
                                        <p:tgtEl>
                                          <p:spTgt spid="122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8" grpId="0"/>
      <p:bldP spid="1229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页脚占位符 4"/>
          <p:cNvSpPr>
            <a:spLocks noGrp="1"/>
          </p:cNvSpPr>
          <p:nvPr>
            <p:ph type="ftr" sz="quarter" idx="11"/>
          </p:nvPr>
        </p:nvSpPr>
        <p:spPr/>
        <p:txBody>
          <a:bodyPr/>
          <a:lstStyle/>
          <a:p>
            <a:r>
              <a:rPr lang="en-US" altLang="zh-CN" smtClean="0"/>
              <a:t>xlzheng@xmu,2013</a:t>
            </a:r>
            <a:endParaRPr lang="en-US" altLang="zh-CN"/>
          </a:p>
        </p:txBody>
      </p:sp>
      <p:sp>
        <p:nvSpPr>
          <p:cNvPr id="40" name="灯片编号占位符 5"/>
          <p:cNvSpPr>
            <a:spLocks noGrp="1"/>
          </p:cNvSpPr>
          <p:nvPr>
            <p:ph type="sldNum" sz="quarter" idx="12"/>
          </p:nvPr>
        </p:nvSpPr>
        <p:spPr/>
        <p:txBody>
          <a:bodyPr/>
          <a:lstStyle/>
          <a:p>
            <a:fld id="{CAB5823E-CA73-484F-960A-7698702764AC}" type="slidenum">
              <a:rPr lang="ko-KR" altLang="en-US"/>
              <a:pPr/>
              <a:t>48</a:t>
            </a:fld>
            <a:endParaRPr lang="en-US" altLang="ko-KR"/>
          </a:p>
        </p:txBody>
      </p:sp>
      <p:grpSp>
        <p:nvGrpSpPr>
          <p:cNvPr id="126978" name="Group 2"/>
          <p:cNvGrpSpPr>
            <a:grpSpLocks/>
          </p:cNvGrpSpPr>
          <p:nvPr/>
        </p:nvGrpSpPr>
        <p:grpSpPr bwMode="auto">
          <a:xfrm>
            <a:off x="2482850" y="5299075"/>
            <a:ext cx="3168650" cy="1230313"/>
            <a:chOff x="1429" y="3338"/>
            <a:chExt cx="1996" cy="775"/>
          </a:xfrm>
        </p:grpSpPr>
        <p:sp>
          <p:nvSpPr>
            <p:cNvPr id="126979" name="Oval 3"/>
            <p:cNvSpPr>
              <a:spLocks noChangeArrowheads="1"/>
            </p:cNvSpPr>
            <p:nvPr/>
          </p:nvSpPr>
          <p:spPr bwMode="auto">
            <a:xfrm>
              <a:off x="2336" y="3338"/>
              <a:ext cx="1089" cy="500"/>
            </a:xfrm>
            <a:prstGeom prst="ellipse">
              <a:avLst/>
            </a:prstGeom>
            <a:solidFill>
              <a:srgbClr val="FFFF99"/>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80" name="Rectangle 4"/>
            <p:cNvSpPr>
              <a:spLocks noChangeArrowheads="1"/>
            </p:cNvSpPr>
            <p:nvPr/>
          </p:nvSpPr>
          <p:spPr bwMode="auto">
            <a:xfrm>
              <a:off x="1429" y="3748"/>
              <a:ext cx="1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rgbClr val="FF9900"/>
                  </a:solidFill>
                  <a:effectLst>
                    <a:outerShdw blurRad="38100" dist="38100" dir="2700000" algn="tl">
                      <a:srgbClr val="C0C0C0"/>
                    </a:outerShdw>
                  </a:effectLst>
                  <a:latin typeface="Times New Roman" pitchFamily="18" charset="0"/>
                  <a:ea typeface="华文行楷" pitchFamily="2" charset="-122"/>
                </a:rPr>
                <a:t>函数返回值</a:t>
              </a:r>
            </a:p>
          </p:txBody>
        </p:sp>
      </p:grpSp>
      <p:grpSp>
        <p:nvGrpSpPr>
          <p:cNvPr id="126984" name="Group 8"/>
          <p:cNvGrpSpPr>
            <a:grpSpLocks/>
          </p:cNvGrpSpPr>
          <p:nvPr/>
        </p:nvGrpSpPr>
        <p:grpSpPr bwMode="auto">
          <a:xfrm>
            <a:off x="2771775" y="725488"/>
            <a:ext cx="3686175" cy="903287"/>
            <a:chOff x="1423" y="457"/>
            <a:chExt cx="2322" cy="569"/>
          </a:xfrm>
        </p:grpSpPr>
        <p:sp>
          <p:nvSpPr>
            <p:cNvPr id="126985" name="Oval 9"/>
            <p:cNvSpPr>
              <a:spLocks noChangeArrowheads="1"/>
            </p:cNvSpPr>
            <p:nvPr/>
          </p:nvSpPr>
          <p:spPr bwMode="auto">
            <a:xfrm>
              <a:off x="1423" y="773"/>
              <a:ext cx="1230" cy="253"/>
            </a:xfrm>
            <a:prstGeom prst="ellipse">
              <a:avLst/>
            </a:prstGeom>
            <a:solidFill>
              <a:schemeClr val="accent1"/>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86" name="Rectangle 10"/>
            <p:cNvSpPr>
              <a:spLocks noChangeArrowheads="1"/>
            </p:cNvSpPr>
            <p:nvPr/>
          </p:nvSpPr>
          <p:spPr bwMode="auto">
            <a:xfrm>
              <a:off x="1837" y="457"/>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chemeClr val="folHlink"/>
                  </a:solidFill>
                  <a:effectLst>
                    <a:outerShdw blurRad="38100" dist="38100" dir="2700000" algn="tl">
                      <a:srgbClr val="C0C0C0"/>
                    </a:outerShdw>
                  </a:effectLst>
                  <a:latin typeface="Times New Roman" pitchFamily="18" charset="0"/>
                  <a:ea typeface="华文行楷" pitchFamily="2" charset="-122"/>
                </a:rPr>
                <a:t>函数的输入接口</a:t>
              </a:r>
            </a:p>
          </p:txBody>
        </p:sp>
      </p:grpSp>
      <p:grpSp>
        <p:nvGrpSpPr>
          <p:cNvPr id="126987" name="Group 11"/>
          <p:cNvGrpSpPr>
            <a:grpSpLocks/>
          </p:cNvGrpSpPr>
          <p:nvPr/>
        </p:nvGrpSpPr>
        <p:grpSpPr bwMode="auto">
          <a:xfrm>
            <a:off x="1042988" y="1227138"/>
            <a:ext cx="3384550" cy="3354387"/>
            <a:chOff x="567" y="773"/>
            <a:chExt cx="2132" cy="2113"/>
          </a:xfrm>
        </p:grpSpPr>
        <p:grpSp>
          <p:nvGrpSpPr>
            <p:cNvPr id="126988" name="Group 12"/>
            <p:cNvGrpSpPr>
              <a:grpSpLocks/>
            </p:cNvGrpSpPr>
            <p:nvPr/>
          </p:nvGrpSpPr>
          <p:grpSpPr bwMode="auto">
            <a:xfrm>
              <a:off x="567" y="773"/>
              <a:ext cx="2132" cy="616"/>
              <a:chOff x="567" y="773"/>
              <a:chExt cx="2132" cy="616"/>
            </a:xfrm>
          </p:grpSpPr>
          <p:sp>
            <p:nvSpPr>
              <p:cNvPr id="126989" name="Oval 13"/>
              <p:cNvSpPr>
                <a:spLocks noChangeArrowheads="1"/>
              </p:cNvSpPr>
              <p:nvPr/>
            </p:nvSpPr>
            <p:spPr bwMode="auto">
              <a:xfrm>
                <a:off x="567" y="773"/>
                <a:ext cx="448" cy="208"/>
              </a:xfrm>
              <a:prstGeom prst="ellipse">
                <a:avLst/>
              </a:prstGeom>
              <a:solidFill>
                <a:srgbClr val="FF99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90" name="Rectangle 14"/>
              <p:cNvSpPr>
                <a:spLocks noChangeArrowheads="1"/>
              </p:cNvSpPr>
              <p:nvPr/>
            </p:nvSpPr>
            <p:spPr bwMode="auto">
              <a:xfrm>
                <a:off x="791" y="1024"/>
                <a:ext cx="190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rgbClr val="FF0000"/>
                    </a:solidFill>
                    <a:effectLst>
                      <a:outerShdw blurRad="38100" dist="38100" dir="2700000" algn="tl">
                        <a:srgbClr val="C0C0C0"/>
                      </a:outerShdw>
                    </a:effectLst>
                    <a:latin typeface="Times New Roman" pitchFamily="18" charset="0"/>
                    <a:ea typeface="华文行楷" pitchFamily="2" charset="-122"/>
                  </a:rPr>
                  <a:t>函数的输出接口</a:t>
                </a:r>
              </a:p>
            </p:txBody>
          </p:sp>
        </p:grpSp>
        <p:sp>
          <p:nvSpPr>
            <p:cNvPr id="126991" name="Oval 15"/>
            <p:cNvSpPr>
              <a:spLocks noChangeArrowheads="1"/>
            </p:cNvSpPr>
            <p:nvPr/>
          </p:nvSpPr>
          <p:spPr bwMode="auto">
            <a:xfrm>
              <a:off x="799" y="2659"/>
              <a:ext cx="1219" cy="227"/>
            </a:xfrm>
            <a:prstGeom prst="ellipse">
              <a:avLst/>
            </a:prstGeom>
            <a:solidFill>
              <a:srgbClr val="FF9966"/>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26992" name="Rectangle 16"/>
          <p:cNvSpPr>
            <a:spLocks noGrp="1" noChangeArrowheads="1"/>
          </p:cNvSpPr>
          <p:nvPr>
            <p:ph type="title"/>
          </p:nvPr>
        </p:nvSpPr>
        <p:spPr>
          <a:xfrm>
            <a:off x="1560513" y="-26988"/>
            <a:ext cx="7620000" cy="990601"/>
          </a:xfrm>
        </p:spPr>
        <p:txBody>
          <a:bodyPr/>
          <a:lstStyle/>
          <a:p>
            <a:r>
              <a:rPr lang="en-US" altLang="zh-CN">
                <a:latin typeface="Times New Roman" pitchFamily="18" charset="0"/>
              </a:rPr>
              <a:t>max</a:t>
            </a:r>
            <a:r>
              <a:rPr lang="zh-CN" altLang="en-US">
                <a:latin typeface="Times New Roman" pitchFamily="18" charset="0"/>
              </a:rPr>
              <a:t>函数的调用</a:t>
            </a:r>
          </a:p>
        </p:txBody>
      </p:sp>
      <p:sp>
        <p:nvSpPr>
          <p:cNvPr id="126994" name="Text Box 18"/>
          <p:cNvSpPr txBox="1">
            <a:spLocks noChangeArrowheads="1"/>
          </p:cNvSpPr>
          <p:nvPr/>
        </p:nvSpPr>
        <p:spPr bwMode="auto">
          <a:xfrm>
            <a:off x="6804025" y="4543425"/>
            <a:ext cx="1741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en-US" altLang="zh-CN" sz="3200" b="1">
                <a:effectLst>
                  <a:outerShdw blurRad="38100" dist="38100" dir="2700000" algn="tl">
                    <a:srgbClr val="C0C0C0"/>
                  </a:outerShdw>
                </a:effectLst>
                <a:latin typeface="Times New Roman" pitchFamily="18" charset="0"/>
                <a:ea typeface="华文行楷" pitchFamily="2" charset="-122"/>
              </a:rPr>
              <a:t>max</a:t>
            </a:r>
            <a:r>
              <a:rPr lang="zh-CN" altLang="en-US" sz="3200" b="1">
                <a:effectLst>
                  <a:outerShdw blurRad="38100" dist="38100" dir="2700000" algn="tl">
                    <a:srgbClr val="C0C0C0"/>
                  </a:outerShdw>
                </a:effectLst>
                <a:latin typeface="Times New Roman" pitchFamily="18" charset="0"/>
                <a:ea typeface="华文行楷" pitchFamily="2" charset="-122"/>
              </a:rPr>
              <a:t>函数</a:t>
            </a:r>
          </a:p>
        </p:txBody>
      </p:sp>
      <p:sp>
        <p:nvSpPr>
          <p:cNvPr id="126995" name="AutoShape 19"/>
          <p:cNvSpPr>
            <a:spLocks noChangeArrowheads="1"/>
          </p:cNvSpPr>
          <p:nvPr/>
        </p:nvSpPr>
        <p:spPr bwMode="auto">
          <a:xfrm>
            <a:off x="4932363" y="2695575"/>
            <a:ext cx="4140200" cy="2376488"/>
          </a:xfrm>
          <a:prstGeom prst="cube">
            <a:avLst>
              <a:gd name="adj" fmla="val 16148"/>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26996" name="Group 20"/>
          <p:cNvGrpSpPr>
            <a:grpSpLocks/>
          </p:cNvGrpSpPr>
          <p:nvPr/>
        </p:nvGrpSpPr>
        <p:grpSpPr bwMode="auto">
          <a:xfrm>
            <a:off x="5654675" y="1125538"/>
            <a:ext cx="2532063" cy="1717675"/>
            <a:chOff x="3470" y="709"/>
            <a:chExt cx="1595" cy="1082"/>
          </a:xfrm>
        </p:grpSpPr>
        <p:sp>
          <p:nvSpPr>
            <p:cNvPr id="126997" name="AutoShape 21"/>
            <p:cNvSpPr>
              <a:spLocks noChangeArrowheads="1"/>
            </p:cNvSpPr>
            <p:nvPr/>
          </p:nvSpPr>
          <p:spPr bwMode="auto">
            <a:xfrm>
              <a:off x="3696"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6998" name="AutoShape 22"/>
            <p:cNvSpPr>
              <a:spLocks noChangeArrowheads="1"/>
            </p:cNvSpPr>
            <p:nvPr/>
          </p:nvSpPr>
          <p:spPr bwMode="auto">
            <a:xfrm>
              <a:off x="4649" y="1065"/>
              <a:ext cx="318" cy="726"/>
            </a:xfrm>
            <a:prstGeom prst="downArrow">
              <a:avLst>
                <a:gd name="adj1" fmla="val 50000"/>
                <a:gd name="adj2" fmla="val 57075"/>
              </a:avLst>
            </a:prstGeom>
            <a:gradFill rotWithShape="1">
              <a:gsLst>
                <a:gs pos="0">
                  <a:schemeClr val="accent1">
                    <a:gamma/>
                    <a:shade val="55686"/>
                    <a:invGamma/>
                  </a:schemeClr>
                </a:gs>
                <a:gs pos="50000">
                  <a:schemeClr val="accent1">
                    <a:alpha val="99001"/>
                  </a:schemeClr>
                </a:gs>
                <a:gs pos="100000">
                  <a:schemeClr val="accent1">
                    <a:gamma/>
                    <a:shade val="55686"/>
                    <a:invGamma/>
                  </a:schemeClr>
                </a:gs>
              </a:gsLst>
              <a:lin ang="0" scaled="1"/>
            </a:gradFill>
            <a:ln w="2857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sp>
          <p:nvSpPr>
            <p:cNvPr id="126999" name="Rectangle 23"/>
            <p:cNvSpPr>
              <a:spLocks noChangeArrowheads="1"/>
            </p:cNvSpPr>
            <p:nvPr/>
          </p:nvSpPr>
          <p:spPr bwMode="auto">
            <a:xfrm>
              <a:off x="3470"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folHlink"/>
                  </a:solidFill>
                  <a:latin typeface="Times New Roman" pitchFamily="18" charset="0"/>
                  <a:ea typeface="华文行楷" pitchFamily="2" charset="-122"/>
                </a:rPr>
                <a:t>整数</a:t>
              </a:r>
            </a:p>
          </p:txBody>
        </p:sp>
        <p:sp>
          <p:nvSpPr>
            <p:cNvPr id="127000" name="Rectangle 24"/>
            <p:cNvSpPr>
              <a:spLocks noChangeArrowheads="1"/>
            </p:cNvSpPr>
            <p:nvPr/>
          </p:nvSpPr>
          <p:spPr bwMode="auto">
            <a:xfrm>
              <a:off x="4437" y="709"/>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chemeClr val="folHlink"/>
                  </a:solidFill>
                  <a:latin typeface="Times New Roman" pitchFamily="18" charset="0"/>
                  <a:ea typeface="华文行楷" pitchFamily="2" charset="-122"/>
                </a:rPr>
                <a:t>整数</a:t>
              </a:r>
            </a:p>
          </p:txBody>
        </p:sp>
      </p:grpSp>
      <p:grpSp>
        <p:nvGrpSpPr>
          <p:cNvPr id="127001" name="Group 25"/>
          <p:cNvGrpSpPr>
            <a:grpSpLocks/>
          </p:cNvGrpSpPr>
          <p:nvPr/>
        </p:nvGrpSpPr>
        <p:grpSpPr bwMode="auto">
          <a:xfrm>
            <a:off x="6446838" y="5072063"/>
            <a:ext cx="996950" cy="1673225"/>
            <a:chOff x="3969" y="3195"/>
            <a:chExt cx="628" cy="1054"/>
          </a:xfrm>
        </p:grpSpPr>
        <p:sp>
          <p:nvSpPr>
            <p:cNvPr id="127002" name="AutoShape 26"/>
            <p:cNvSpPr>
              <a:spLocks noChangeArrowheads="1"/>
            </p:cNvSpPr>
            <p:nvPr/>
          </p:nvSpPr>
          <p:spPr bwMode="auto">
            <a:xfrm>
              <a:off x="4161" y="3195"/>
              <a:ext cx="318" cy="726"/>
            </a:xfrm>
            <a:prstGeom prst="downArrow">
              <a:avLst>
                <a:gd name="adj1" fmla="val 50000"/>
                <a:gd name="adj2" fmla="val 57075"/>
              </a:avLst>
            </a:prstGeom>
            <a:gradFill rotWithShape="1">
              <a:gsLst>
                <a:gs pos="0">
                  <a:srgbClr val="CC0000"/>
                </a:gs>
                <a:gs pos="50000">
                  <a:srgbClr val="FFCC99">
                    <a:alpha val="99001"/>
                  </a:srgbClr>
                </a:gs>
                <a:gs pos="100000">
                  <a:srgbClr val="CC0000"/>
                </a:gs>
              </a:gsLst>
              <a:lin ang="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7003" name="Rectangle 27"/>
            <p:cNvSpPr>
              <a:spLocks noChangeArrowheads="1"/>
            </p:cNvSpPr>
            <p:nvPr/>
          </p:nvSpPr>
          <p:spPr bwMode="auto">
            <a:xfrm>
              <a:off x="3969" y="3884"/>
              <a:ext cx="6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FF0000"/>
                  </a:solidFill>
                  <a:latin typeface="Times New Roman" pitchFamily="18" charset="0"/>
                  <a:ea typeface="华文行楷" pitchFamily="2" charset="-122"/>
                </a:rPr>
                <a:t>整数</a:t>
              </a:r>
            </a:p>
          </p:txBody>
        </p:sp>
      </p:grpSp>
      <p:grpSp>
        <p:nvGrpSpPr>
          <p:cNvPr id="127004" name="Group 28"/>
          <p:cNvGrpSpPr>
            <a:grpSpLocks/>
          </p:cNvGrpSpPr>
          <p:nvPr/>
        </p:nvGrpSpPr>
        <p:grpSpPr bwMode="auto">
          <a:xfrm>
            <a:off x="4995863" y="3571875"/>
            <a:ext cx="2160587" cy="722313"/>
            <a:chOff x="3147" y="2250"/>
            <a:chExt cx="1361" cy="455"/>
          </a:xfrm>
        </p:grpSpPr>
        <p:sp>
          <p:nvSpPr>
            <p:cNvPr id="127005" name="Rectangle 29"/>
            <p:cNvSpPr>
              <a:spLocks noChangeArrowheads="1"/>
            </p:cNvSpPr>
            <p:nvPr/>
          </p:nvSpPr>
          <p:spPr bwMode="auto">
            <a:xfrm>
              <a:off x="3147" y="2251"/>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x</a:t>
              </a:r>
            </a:p>
          </p:txBody>
        </p:sp>
        <p:sp>
          <p:nvSpPr>
            <p:cNvPr id="127006" name="Rectangle 30"/>
            <p:cNvSpPr>
              <a:spLocks noChangeArrowheads="1"/>
            </p:cNvSpPr>
            <p:nvPr/>
          </p:nvSpPr>
          <p:spPr bwMode="auto">
            <a:xfrm>
              <a:off x="3873"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y</a:t>
              </a:r>
            </a:p>
          </p:txBody>
        </p:sp>
      </p:grpSp>
      <p:grpSp>
        <p:nvGrpSpPr>
          <p:cNvPr id="127007" name="Group 31"/>
          <p:cNvGrpSpPr>
            <a:grpSpLocks/>
          </p:cNvGrpSpPr>
          <p:nvPr/>
        </p:nvGrpSpPr>
        <p:grpSpPr bwMode="auto">
          <a:xfrm>
            <a:off x="1547813" y="2136775"/>
            <a:ext cx="7048500" cy="2155825"/>
            <a:chOff x="793" y="1346"/>
            <a:chExt cx="4440" cy="1358"/>
          </a:xfrm>
        </p:grpSpPr>
        <p:sp>
          <p:nvSpPr>
            <p:cNvPr id="127008" name="Rectangle 32"/>
            <p:cNvSpPr>
              <a:spLocks noChangeArrowheads="1"/>
            </p:cNvSpPr>
            <p:nvPr/>
          </p:nvSpPr>
          <p:spPr bwMode="auto">
            <a:xfrm>
              <a:off x="4598" y="2250"/>
              <a:ext cx="635" cy="454"/>
            </a:xfrm>
            <a:prstGeom prst="rect">
              <a:avLst/>
            </a:prstGeom>
            <a:gradFill rotWithShape="1">
              <a:gsLst>
                <a:gs pos="0">
                  <a:schemeClr val="hlink">
                    <a:gamma/>
                    <a:tint val="0"/>
                    <a:invGamma/>
                  </a:schemeClr>
                </a:gs>
                <a:gs pos="100000">
                  <a:schemeClr val="hlink"/>
                </a:gs>
              </a:gsLst>
              <a:path path="shape">
                <a:fillToRect l="50000" t="50000" r="50000" b="50000"/>
              </a:path>
            </a:gra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0" latinLnBrk="0" hangingPunct="0"/>
              <a:r>
                <a:rPr lang="en-US" altLang="zh-CN" sz="3600" b="1">
                  <a:solidFill>
                    <a:srgbClr val="FF0000"/>
                  </a:solidFill>
                  <a:effectLst>
                    <a:outerShdw blurRad="38100" dist="38100" dir="2700000" algn="tl">
                      <a:srgbClr val="000000"/>
                    </a:outerShdw>
                  </a:effectLst>
                  <a:latin typeface="Times New Roman" pitchFamily="18" charset="0"/>
                  <a:ea typeface="宋体" pitchFamily="2" charset="-122"/>
                </a:rPr>
                <a:t>z</a:t>
              </a:r>
            </a:p>
          </p:txBody>
        </p:sp>
        <p:sp>
          <p:nvSpPr>
            <p:cNvPr id="127009" name="Line 33"/>
            <p:cNvSpPr>
              <a:spLocks noChangeShapeType="1"/>
            </p:cNvSpPr>
            <p:nvPr/>
          </p:nvSpPr>
          <p:spPr bwMode="auto">
            <a:xfrm>
              <a:off x="793" y="1525"/>
              <a:ext cx="726" cy="0"/>
            </a:xfrm>
            <a:prstGeom prst="line">
              <a:avLst/>
            </a:prstGeom>
            <a:noFill/>
            <a:ln w="28575">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7010" name="Text Box 34"/>
            <p:cNvSpPr txBox="1">
              <a:spLocks noChangeArrowheads="1"/>
            </p:cNvSpPr>
            <p:nvPr/>
          </p:nvSpPr>
          <p:spPr bwMode="auto">
            <a:xfrm>
              <a:off x="1507" y="1346"/>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chemeClr val="tx2"/>
                  </a:solidFill>
                  <a:effectLst>
                    <a:outerShdw blurRad="38100" dist="38100" dir="2700000" algn="tl">
                      <a:srgbClr val="C0C0C0"/>
                    </a:outerShdw>
                  </a:effectLst>
                  <a:latin typeface="Times New Roman" pitchFamily="18" charset="0"/>
                  <a:ea typeface="华文行楷" pitchFamily="2" charset="-122"/>
                </a:rPr>
                <a:t>定义变量</a:t>
              </a:r>
            </a:p>
          </p:txBody>
        </p:sp>
      </p:grpSp>
      <p:grpSp>
        <p:nvGrpSpPr>
          <p:cNvPr id="127011" name="Group 35"/>
          <p:cNvGrpSpPr>
            <a:grpSpLocks/>
          </p:cNvGrpSpPr>
          <p:nvPr/>
        </p:nvGrpSpPr>
        <p:grpSpPr bwMode="auto">
          <a:xfrm>
            <a:off x="5032375" y="1193800"/>
            <a:ext cx="4003675" cy="582613"/>
            <a:chOff x="3078" y="752"/>
            <a:chExt cx="2522" cy="367"/>
          </a:xfrm>
        </p:grpSpPr>
        <p:sp>
          <p:nvSpPr>
            <p:cNvPr id="127012" name="Rectangle 36"/>
            <p:cNvSpPr>
              <a:spLocks noChangeArrowheads="1"/>
            </p:cNvSpPr>
            <p:nvPr/>
          </p:nvSpPr>
          <p:spPr bwMode="auto">
            <a:xfrm>
              <a:off x="3078" y="754"/>
              <a:ext cx="1254" cy="36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0000FF"/>
                  </a:solidFill>
                  <a:latin typeface="Times New Roman" pitchFamily="18" charset="0"/>
                  <a:ea typeface="华文行楷" pitchFamily="2" charset="-122"/>
                </a:rPr>
                <a:t>变量</a:t>
              </a:r>
              <a:r>
                <a:rPr lang="en-US" altLang="zh-CN" sz="3200">
                  <a:solidFill>
                    <a:srgbClr val="0000FF"/>
                  </a:solidFill>
                  <a:latin typeface="Times New Roman" pitchFamily="18" charset="0"/>
                  <a:ea typeface="华文行楷" pitchFamily="2" charset="-122"/>
                </a:rPr>
                <a:t>a</a:t>
              </a:r>
              <a:r>
                <a:rPr lang="zh-CN" altLang="en-US" sz="3200">
                  <a:solidFill>
                    <a:srgbClr val="0000FF"/>
                  </a:solidFill>
                  <a:latin typeface="Times New Roman" pitchFamily="18" charset="0"/>
                  <a:ea typeface="华文行楷" pitchFamily="2" charset="-122"/>
                </a:rPr>
                <a:t>的值</a:t>
              </a:r>
            </a:p>
          </p:txBody>
        </p:sp>
        <p:sp>
          <p:nvSpPr>
            <p:cNvPr id="127013" name="Rectangle 37"/>
            <p:cNvSpPr>
              <a:spLocks noChangeArrowheads="1"/>
            </p:cNvSpPr>
            <p:nvPr/>
          </p:nvSpPr>
          <p:spPr bwMode="auto">
            <a:xfrm>
              <a:off x="4332" y="752"/>
              <a:ext cx="1268" cy="365"/>
            </a:xfrm>
            <a:prstGeom prst="rect">
              <a:avLst/>
            </a:prstGeom>
            <a:solidFill>
              <a:srgbClr val="FFCC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a:solidFill>
                    <a:srgbClr val="0000FF"/>
                  </a:solidFill>
                  <a:latin typeface="Times New Roman" pitchFamily="18" charset="0"/>
                  <a:ea typeface="华文行楷" pitchFamily="2" charset="-122"/>
                </a:rPr>
                <a:t>变量</a:t>
              </a:r>
              <a:r>
                <a:rPr lang="en-US" altLang="zh-CN" sz="3200">
                  <a:solidFill>
                    <a:srgbClr val="0000FF"/>
                  </a:solidFill>
                  <a:latin typeface="Times New Roman" pitchFamily="18" charset="0"/>
                  <a:ea typeface="华文行楷" pitchFamily="2" charset="-122"/>
                </a:rPr>
                <a:t>b</a:t>
              </a:r>
              <a:r>
                <a:rPr lang="zh-CN" altLang="en-US" sz="3200">
                  <a:solidFill>
                    <a:srgbClr val="0000FF"/>
                  </a:solidFill>
                  <a:latin typeface="Times New Roman" pitchFamily="18" charset="0"/>
                  <a:ea typeface="华文行楷" pitchFamily="2" charset="-122"/>
                </a:rPr>
                <a:t>的值</a:t>
              </a:r>
            </a:p>
          </p:txBody>
        </p:sp>
      </p:grpSp>
      <p:sp>
        <p:nvSpPr>
          <p:cNvPr id="127014" name="Rectangle 38"/>
          <p:cNvSpPr>
            <a:spLocks noChangeArrowheads="1"/>
          </p:cNvSpPr>
          <p:nvPr/>
        </p:nvSpPr>
        <p:spPr bwMode="auto">
          <a:xfrm>
            <a:off x="5003800" y="6237288"/>
            <a:ext cx="4116388" cy="519112"/>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a:solidFill>
                  <a:srgbClr val="FF9900"/>
                </a:solidFill>
                <a:latin typeface="Times New Roman" pitchFamily="18" charset="0"/>
                <a:ea typeface="华文行楷" pitchFamily="2" charset="-122"/>
              </a:rPr>
              <a:t>变量</a:t>
            </a:r>
            <a:r>
              <a:rPr lang="en-US" altLang="zh-CN" sz="2800" b="1">
                <a:solidFill>
                  <a:srgbClr val="FF9900"/>
                </a:solidFill>
                <a:latin typeface="Times New Roman" pitchFamily="18" charset="0"/>
                <a:ea typeface="华文行楷" pitchFamily="2" charset="-122"/>
              </a:rPr>
              <a:t>a</a:t>
            </a:r>
            <a:r>
              <a:rPr lang="zh-CN" altLang="en-US" sz="2800" b="1">
                <a:solidFill>
                  <a:srgbClr val="FF9900"/>
                </a:solidFill>
                <a:latin typeface="Times New Roman" pitchFamily="18" charset="0"/>
                <a:ea typeface="华文行楷" pitchFamily="2" charset="-122"/>
              </a:rPr>
              <a:t>和</a:t>
            </a:r>
            <a:r>
              <a:rPr lang="en-US" altLang="zh-CN" sz="2800" b="1">
                <a:solidFill>
                  <a:srgbClr val="FF9900"/>
                </a:solidFill>
                <a:latin typeface="Times New Roman" pitchFamily="18" charset="0"/>
                <a:ea typeface="华文行楷" pitchFamily="2" charset="-122"/>
              </a:rPr>
              <a:t>b</a:t>
            </a:r>
            <a:r>
              <a:rPr lang="zh-CN" altLang="en-US" sz="2800" b="1">
                <a:solidFill>
                  <a:srgbClr val="FF9900"/>
                </a:solidFill>
                <a:latin typeface="Times New Roman" pitchFamily="18" charset="0"/>
                <a:ea typeface="华文行楷" pitchFamily="2" charset="-122"/>
              </a:rPr>
              <a:t>的值中的最大者</a:t>
            </a:r>
          </a:p>
        </p:txBody>
      </p:sp>
      <p:grpSp>
        <p:nvGrpSpPr>
          <p:cNvPr id="126981" name="Group 5"/>
          <p:cNvGrpSpPr>
            <a:grpSpLocks/>
          </p:cNvGrpSpPr>
          <p:nvPr/>
        </p:nvGrpSpPr>
        <p:grpSpPr bwMode="auto">
          <a:xfrm>
            <a:off x="4789488" y="5010150"/>
            <a:ext cx="2303462" cy="939800"/>
            <a:chOff x="2835" y="3156"/>
            <a:chExt cx="1451" cy="592"/>
          </a:xfrm>
        </p:grpSpPr>
        <p:sp>
          <p:nvSpPr>
            <p:cNvPr id="126982" name="Oval 6"/>
            <p:cNvSpPr>
              <a:spLocks noChangeArrowheads="1"/>
            </p:cNvSpPr>
            <p:nvPr/>
          </p:nvSpPr>
          <p:spPr bwMode="auto">
            <a:xfrm>
              <a:off x="2835" y="3402"/>
              <a:ext cx="544" cy="346"/>
            </a:xfrm>
            <a:prstGeom prst="ellipse">
              <a:avLst/>
            </a:prstGeom>
            <a:solidFill>
              <a:srgbClr val="99CCFF"/>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6983" name="Rectangle 7"/>
            <p:cNvSpPr>
              <a:spLocks noChangeArrowheads="1"/>
            </p:cNvSpPr>
            <p:nvPr/>
          </p:nvSpPr>
          <p:spPr bwMode="auto">
            <a:xfrm>
              <a:off x="3146" y="3156"/>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3200" b="1">
                  <a:solidFill>
                    <a:srgbClr val="0000FF"/>
                  </a:solidFill>
                  <a:effectLst>
                    <a:outerShdw blurRad="38100" dist="38100" dir="2700000" algn="tl">
                      <a:srgbClr val="C0C0C0"/>
                    </a:outerShdw>
                  </a:effectLst>
                  <a:latin typeface="Times New Roman" pitchFamily="18" charset="0"/>
                  <a:ea typeface="华文行楷" pitchFamily="2" charset="-122"/>
                </a:rPr>
                <a:t>实际参数</a:t>
              </a:r>
            </a:p>
          </p:txBody>
        </p:sp>
      </p:grpSp>
      <p:sp>
        <p:nvSpPr>
          <p:cNvPr id="126993" name="Rectangle 17"/>
          <p:cNvSpPr>
            <a:spLocks noGrp="1" noChangeArrowheads="1"/>
          </p:cNvSpPr>
          <p:nvPr>
            <p:ph type="body" idx="1"/>
          </p:nvPr>
        </p:nvSpPr>
        <p:spPr>
          <a:xfrm>
            <a:off x="1042988" y="1122363"/>
            <a:ext cx="7772400" cy="5259387"/>
          </a:xfrm>
        </p:spPr>
        <p:txBody>
          <a:bodyPr/>
          <a:lstStyle/>
          <a:p>
            <a:pPr algn="just">
              <a:spcBef>
                <a:spcPct val="0"/>
              </a:spcBef>
              <a:buFontTx/>
              <a:buNone/>
            </a:pPr>
            <a:r>
              <a:rPr lang="en-US" altLang="zh-CN"/>
              <a:t>int max (int x,int y) </a:t>
            </a:r>
          </a:p>
          <a:p>
            <a:pPr algn="just">
              <a:spcBef>
                <a:spcPct val="0"/>
              </a:spcBef>
              <a:buFontTx/>
              <a:buNone/>
            </a:pPr>
            <a:r>
              <a:rPr lang="en-US" altLang="zh-CN"/>
              <a:t>{</a:t>
            </a:r>
          </a:p>
          <a:p>
            <a:pPr algn="just">
              <a:spcBef>
                <a:spcPct val="0"/>
              </a:spcBef>
              <a:buFontTx/>
              <a:buNone/>
            </a:pPr>
            <a:r>
              <a:rPr lang="en-US" altLang="zh-CN"/>
              <a:t>   int z;</a:t>
            </a:r>
          </a:p>
          <a:p>
            <a:pPr algn="just">
              <a:spcBef>
                <a:spcPct val="0"/>
              </a:spcBef>
              <a:buFontTx/>
              <a:buNone/>
            </a:pPr>
            <a:endParaRPr lang="en-US" altLang="zh-CN"/>
          </a:p>
          <a:p>
            <a:pPr algn="just">
              <a:spcBef>
                <a:spcPct val="0"/>
              </a:spcBef>
              <a:buFontTx/>
              <a:buNone/>
            </a:pPr>
            <a:r>
              <a:rPr lang="en-US" altLang="zh-CN"/>
              <a:t>   if (x&gt;y) z=x;		</a:t>
            </a:r>
          </a:p>
          <a:p>
            <a:pPr algn="just">
              <a:spcBef>
                <a:spcPct val="0"/>
              </a:spcBef>
              <a:buFontTx/>
              <a:buNone/>
            </a:pPr>
            <a:r>
              <a:rPr lang="en-US" altLang="zh-CN"/>
              <a:t>   else z=y;</a:t>
            </a:r>
          </a:p>
          <a:p>
            <a:pPr algn="just">
              <a:spcBef>
                <a:spcPct val="0"/>
              </a:spcBef>
              <a:buFontTx/>
              <a:buNone/>
            </a:pPr>
            <a:endParaRPr lang="en-US" altLang="zh-CN"/>
          </a:p>
          <a:p>
            <a:pPr algn="just">
              <a:spcBef>
                <a:spcPct val="0"/>
              </a:spcBef>
              <a:buFontTx/>
              <a:buNone/>
            </a:pPr>
            <a:r>
              <a:rPr lang="en-US" altLang="zh-CN"/>
              <a:t>   return (z);	 	</a:t>
            </a:r>
          </a:p>
          <a:p>
            <a:pPr algn="just">
              <a:spcBef>
                <a:spcPct val="0"/>
              </a:spcBef>
              <a:buFontTx/>
              <a:buNone/>
            </a:pPr>
            <a:r>
              <a:rPr lang="en-US" altLang="zh-CN"/>
              <a:t>}</a:t>
            </a:r>
          </a:p>
          <a:p>
            <a:pPr algn="just">
              <a:spcBef>
                <a:spcPct val="0"/>
              </a:spcBef>
              <a:buFontTx/>
              <a:buNone/>
            </a:pPr>
            <a:endParaRPr lang="en-US" altLang="zh-CN"/>
          </a:p>
          <a:p>
            <a:pPr algn="just">
              <a:spcBef>
                <a:spcPct val="0"/>
              </a:spcBef>
            </a:pPr>
            <a:r>
              <a:rPr lang="zh-CN" altLang="en-US"/>
              <a:t>函数调用：</a:t>
            </a:r>
            <a:r>
              <a:rPr lang="en-US" altLang="zh-CN"/>
              <a:t>c = max (a, b)</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93">
                                            <p:txEl>
                                              <p:pRg st="10" end="10"/>
                                            </p:txEl>
                                          </p:spTgt>
                                        </p:tgtEl>
                                        <p:attrNameLst>
                                          <p:attrName>style.visibility</p:attrName>
                                        </p:attrNameLst>
                                      </p:cBhvr>
                                      <p:to>
                                        <p:strVal val="visible"/>
                                      </p:to>
                                    </p:set>
                                    <p:anim calcmode="lin" valueType="num">
                                      <p:cBhvr additive="base">
                                        <p:cTn id="7" dur="1000" fill="hold"/>
                                        <p:tgtEl>
                                          <p:spTgt spid="126993">
                                            <p:txEl>
                                              <p:pRg st="10" end="1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2699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698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127011"/>
                                        </p:tgtEl>
                                        <p:attrNameLst>
                                          <p:attrName>style.visibility</p:attrName>
                                        </p:attrNameLst>
                                      </p:cBhvr>
                                      <p:to>
                                        <p:strVal val="visible"/>
                                      </p:to>
                                    </p:set>
                                    <p:anim calcmode="lin" valueType="num">
                                      <p:cBhvr additive="base">
                                        <p:cTn id="17" dur="500" fill="hold"/>
                                        <p:tgtEl>
                                          <p:spTgt spid="127011"/>
                                        </p:tgtEl>
                                        <p:attrNameLst>
                                          <p:attrName>ppt_x</p:attrName>
                                        </p:attrNameLst>
                                      </p:cBhvr>
                                      <p:tavLst>
                                        <p:tav tm="0">
                                          <p:val>
                                            <p:strVal val="#ppt_x"/>
                                          </p:val>
                                        </p:tav>
                                        <p:tav tm="100000">
                                          <p:val>
                                            <p:strVal val="#ppt_x"/>
                                          </p:val>
                                        </p:tav>
                                      </p:tavLst>
                                    </p:anim>
                                    <p:anim calcmode="lin" valueType="num">
                                      <p:cBhvr additive="base">
                                        <p:cTn id="18" dur="500" fill="hold"/>
                                        <p:tgtEl>
                                          <p:spTgt spid="127011"/>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697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7014"/>
                                        </p:tgtEl>
                                        <p:attrNameLst>
                                          <p:attrName>style.visibility</p:attrName>
                                        </p:attrNameLst>
                                      </p:cBhvr>
                                      <p:to>
                                        <p:strVal val="visible"/>
                                      </p:to>
                                    </p:set>
                                    <p:animEffect transition="in" filter="wipe(up)">
                                      <p:cBhvr>
                                        <p:cTn id="27" dur="1000"/>
                                        <p:tgtEl>
                                          <p:spTgt spid="127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7"/>
          <p:cNvSpPr>
            <a:spLocks noGrp="1" noChangeArrowheads="1"/>
          </p:cNvSpPr>
          <p:nvPr>
            <p:ph type="body" sz="half" idx="1"/>
          </p:nvPr>
        </p:nvSpPr>
        <p:spPr>
          <a:xfrm>
            <a:off x="928688" y="2000250"/>
            <a:ext cx="7572375" cy="3286125"/>
          </a:xfrm>
          <a:noFill/>
        </p:spPr>
        <p:txBody>
          <a:bodyPr/>
          <a:lstStyle/>
          <a:p>
            <a:pPr eaLnBrk="1" hangingPunct="1">
              <a:buFont typeface="Wingdings" pitchFamily="2" charset="2"/>
              <a:buNone/>
            </a:pPr>
            <a:r>
              <a:rPr lang="en-US" altLang="zh-CN" dirty="0" smtClean="0"/>
              <a:t>1.</a:t>
            </a:r>
            <a:r>
              <a:rPr lang="zh-CN" altLang="zh-CN" b="1" dirty="0" smtClean="0">
                <a:solidFill>
                  <a:schemeClr val="accent6"/>
                </a:solidFill>
              </a:rPr>
              <a:t>一个程序由一个或多个源程序文件组成</a:t>
            </a:r>
            <a:endParaRPr lang="en-US" altLang="zh-CN" b="1" dirty="0" smtClean="0">
              <a:solidFill>
                <a:schemeClr val="accent6"/>
              </a:solidFill>
            </a:endParaRPr>
          </a:p>
          <a:p>
            <a:pPr lvl="1" eaLnBrk="1" hangingPunct="1"/>
            <a:r>
              <a:rPr lang="zh-CN" altLang="zh-CN" dirty="0" smtClean="0"/>
              <a:t>小程序往往只包括一个源程序文件</a:t>
            </a:r>
            <a:endParaRPr lang="en-US" altLang="zh-CN" dirty="0" smtClean="0"/>
          </a:p>
          <a:p>
            <a:pPr lvl="1" eaLnBrk="1" hangingPunct="1"/>
            <a:endParaRPr lang="en-US" altLang="zh-CN" dirty="0" smtClean="0"/>
          </a:p>
          <a:p>
            <a:pPr lvl="1" eaLnBrk="1" hangingPunct="1"/>
            <a:r>
              <a:rPr lang="zh-CN" altLang="zh-CN" dirty="0" smtClean="0"/>
              <a:t>例</a:t>
            </a:r>
            <a:r>
              <a:rPr lang="en-US" altLang="zh-CN" dirty="0" smtClean="0"/>
              <a:t>1.1</a:t>
            </a:r>
            <a:r>
              <a:rPr lang="zh-CN" altLang="zh-CN" dirty="0" smtClean="0"/>
              <a:t>，例</a:t>
            </a:r>
            <a:r>
              <a:rPr lang="en-US" altLang="zh-CN" dirty="0" smtClean="0"/>
              <a:t>1.2</a:t>
            </a:r>
            <a:r>
              <a:rPr lang="zh-CN" altLang="zh-CN" dirty="0" smtClean="0"/>
              <a:t>只有一个函数</a:t>
            </a:r>
            <a:endParaRPr lang="en-US" altLang="zh-CN" dirty="0" smtClean="0"/>
          </a:p>
          <a:p>
            <a:pPr lvl="1" eaLnBrk="1" hangingPunct="1"/>
            <a:r>
              <a:rPr lang="zh-CN" altLang="zh-CN" dirty="0" smtClean="0"/>
              <a:t>例</a:t>
            </a:r>
            <a:r>
              <a:rPr lang="en-US" altLang="zh-CN" dirty="0" smtClean="0"/>
              <a:t>1.3</a:t>
            </a:r>
            <a:r>
              <a:rPr lang="zh-CN" altLang="zh-CN" dirty="0" smtClean="0"/>
              <a:t>有两个函数</a:t>
            </a:r>
            <a:endParaRPr lang="en-US" altLang="zh-CN" dirty="0" smtClean="0"/>
          </a:p>
        </p:txBody>
      </p:sp>
      <p:sp>
        <p:nvSpPr>
          <p:cNvPr id="4" name="流程图: 联系 3"/>
          <p:cNvSpPr>
            <a:spLocks noChangeArrowheads="1"/>
          </p:cNvSpPr>
          <p:nvPr/>
        </p:nvSpPr>
        <p:spPr bwMode="auto">
          <a:xfrm>
            <a:off x="1652811" y="3220888"/>
            <a:ext cx="1000125" cy="642938"/>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5" name="流程图: 联系 4"/>
          <p:cNvSpPr>
            <a:spLocks noChangeArrowheads="1"/>
          </p:cNvSpPr>
          <p:nvPr/>
        </p:nvSpPr>
        <p:spPr bwMode="auto">
          <a:xfrm>
            <a:off x="3010123" y="3220888"/>
            <a:ext cx="1000125" cy="642938"/>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 name="流程图: 联系 5"/>
          <p:cNvSpPr>
            <a:spLocks noChangeArrowheads="1"/>
          </p:cNvSpPr>
          <p:nvPr/>
        </p:nvSpPr>
        <p:spPr bwMode="auto">
          <a:xfrm>
            <a:off x="1640111" y="3846363"/>
            <a:ext cx="1000125" cy="642938"/>
          </a:xfrm>
          <a:prstGeom prst="flowChartConnector">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 name="TextBox 6"/>
          <p:cNvSpPr txBox="1">
            <a:spLocks noChangeArrowheads="1"/>
          </p:cNvSpPr>
          <p:nvPr/>
        </p:nvSpPr>
        <p:spPr bwMode="auto">
          <a:xfrm>
            <a:off x="2803748" y="4489301"/>
            <a:ext cx="4000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a:solidFill>
                  <a:srgbClr val="FF0000"/>
                </a:solidFill>
              </a:rPr>
              <a:t>只包括一个源程序文件</a:t>
            </a:r>
            <a:endParaRPr lang="zh-CN" altLang="en-US" sz="2800" b="1">
              <a:solidFill>
                <a:srgbClr val="FF0000"/>
              </a:solidFill>
            </a:endParaRPr>
          </a:p>
        </p:txBody>
      </p:sp>
      <p:pic>
        <p:nvPicPr>
          <p:cNvPr id="5120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C</a:t>
            </a:r>
            <a:r>
              <a:rPr lang="zh-CN" altLang="en-US" dirty="0"/>
              <a:t>语言程序的结构</a:t>
            </a:r>
          </a:p>
        </p:txBody>
      </p:sp>
    </p:spTree>
    <p:extLst>
      <p:ext uri="{BB962C8B-B14F-4D97-AF65-F5344CB8AC3E}">
        <p14:creationId xmlns:p14="http://schemas.microsoft.com/office/powerpoint/2010/main" val="418487475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par>
                          <p:cTn id="16" fill="hold" nodeType="afterGroup">
                            <p:stCondLst>
                              <p:cond delay="1500"/>
                            </p:stCondLst>
                            <p:childTnLst>
                              <p:par>
                                <p:cTn id="17" presetID="12" presetClass="entr" presetSubtype="2"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lide(fromRigh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xlzheng@xmu,2013</a:t>
            </a:r>
            <a:endParaRPr lang="en-US" altLang="zh-CN"/>
          </a:p>
        </p:txBody>
      </p:sp>
      <p:sp>
        <p:nvSpPr>
          <p:cNvPr id="8" name="灯片编号占位符 5"/>
          <p:cNvSpPr>
            <a:spLocks noGrp="1"/>
          </p:cNvSpPr>
          <p:nvPr>
            <p:ph type="sldNum" sz="quarter" idx="12"/>
          </p:nvPr>
        </p:nvSpPr>
        <p:spPr/>
        <p:txBody>
          <a:bodyPr/>
          <a:lstStyle/>
          <a:p>
            <a:fld id="{A018EE8E-CFC0-4A90-BA4F-C4FB99834952}" type="slidenum">
              <a:rPr lang="ko-KR" altLang="en-US"/>
              <a:pPr/>
              <a:t>5</a:t>
            </a:fld>
            <a:endParaRPr lang="en-US" altLang="ko-KR"/>
          </a:p>
        </p:txBody>
      </p:sp>
      <p:sp>
        <p:nvSpPr>
          <p:cNvPr id="56322" name="Rectangle 2"/>
          <p:cNvSpPr>
            <a:spLocks noGrp="1" noChangeArrowheads="1"/>
          </p:cNvSpPr>
          <p:nvPr>
            <p:ph type="title"/>
          </p:nvPr>
        </p:nvSpPr>
        <p:spPr/>
        <p:txBody>
          <a:bodyPr/>
          <a:lstStyle/>
          <a:p>
            <a:r>
              <a:rPr lang="zh-CN" altLang="en-US"/>
              <a:t>什么是程序？（续）</a:t>
            </a:r>
          </a:p>
        </p:txBody>
      </p:sp>
      <p:sp>
        <p:nvSpPr>
          <p:cNvPr id="56323" name="Rectangle 3"/>
          <p:cNvSpPr>
            <a:spLocks noGrp="1" noChangeArrowheads="1"/>
          </p:cNvSpPr>
          <p:nvPr>
            <p:ph type="body" idx="1"/>
          </p:nvPr>
        </p:nvSpPr>
        <p:spPr/>
        <p:txBody>
          <a:bodyPr/>
          <a:lstStyle/>
          <a:p>
            <a:pPr eaLnBrk="1" hangingPunct="1">
              <a:defRPr/>
            </a:pPr>
            <a:r>
              <a:rPr lang="zh-CN" altLang="zh-CN" dirty="0">
                <a:solidFill>
                  <a:srgbClr val="C00000"/>
                </a:solidFill>
              </a:rPr>
              <a:t>程序</a:t>
            </a:r>
            <a:r>
              <a:rPr lang="zh-CN" altLang="en-US" dirty="0"/>
              <a:t>：</a:t>
            </a:r>
            <a:r>
              <a:rPr lang="zh-CN" altLang="zh-CN" dirty="0"/>
              <a:t>一组计算机能识别和执行的</a:t>
            </a:r>
            <a:r>
              <a:rPr lang="zh-CN" altLang="zh-CN" dirty="0" smtClean="0">
                <a:solidFill>
                  <a:srgbClr val="0000CC"/>
                </a:solidFill>
              </a:rPr>
              <a:t>指令</a:t>
            </a:r>
            <a:r>
              <a:rPr lang="zh-CN" altLang="en-US" dirty="0" smtClean="0">
                <a:solidFill>
                  <a:srgbClr val="0000CC"/>
                </a:solidFill>
              </a:rPr>
              <a:t>。</a:t>
            </a:r>
            <a:endParaRPr lang="en-US" altLang="zh-CN" dirty="0">
              <a:solidFill>
                <a:srgbClr val="0000CC"/>
              </a:solidFill>
            </a:endParaRPr>
          </a:p>
          <a:p>
            <a:pPr lvl="1">
              <a:defRPr/>
            </a:pPr>
            <a:r>
              <a:rPr lang="zh-CN" altLang="en-US" dirty="0"/>
              <a:t>每一</a:t>
            </a:r>
            <a:r>
              <a:rPr lang="zh-CN" altLang="en-US" dirty="0" smtClean="0"/>
              <a:t>条指令使计算机执行特定的操作。</a:t>
            </a:r>
            <a:endParaRPr lang="en-US" altLang="zh-CN" dirty="0" smtClean="0"/>
          </a:p>
          <a:p>
            <a:pPr lvl="1">
              <a:defRPr/>
            </a:pPr>
            <a:r>
              <a:rPr lang="zh-CN" altLang="zh-CN" dirty="0" smtClean="0"/>
              <a:t>只要</a:t>
            </a:r>
            <a:r>
              <a:rPr lang="zh-CN" altLang="zh-CN" dirty="0"/>
              <a:t>让计算机执行这个程序，计算机就会</a:t>
            </a:r>
            <a:r>
              <a:rPr lang="zh-CN" altLang="zh-CN" dirty="0">
                <a:solidFill>
                  <a:srgbClr val="0000CC"/>
                </a:solidFill>
              </a:rPr>
              <a:t>自动地</a:t>
            </a:r>
            <a:r>
              <a:rPr lang="zh-CN" altLang="en-US" dirty="0"/>
              <a:t>、</a:t>
            </a:r>
            <a:r>
              <a:rPr lang="zh-CN" altLang="zh-CN" dirty="0">
                <a:solidFill>
                  <a:srgbClr val="0000CC"/>
                </a:solidFill>
              </a:rPr>
              <a:t>有条不紊地</a:t>
            </a:r>
            <a:r>
              <a:rPr lang="zh-CN" altLang="zh-CN" dirty="0"/>
              <a:t>进行</a:t>
            </a:r>
            <a:r>
              <a:rPr lang="zh-CN" altLang="zh-CN" dirty="0" smtClean="0"/>
              <a:t>工作</a:t>
            </a:r>
            <a:endParaRPr lang="en-US" altLang="zh-CN" dirty="0" smtClean="0"/>
          </a:p>
          <a:p>
            <a:pPr>
              <a:defRPr/>
            </a:pPr>
            <a:r>
              <a:rPr lang="zh-CN" altLang="zh-CN" dirty="0">
                <a:solidFill>
                  <a:srgbClr val="C00000"/>
                </a:solidFill>
              </a:rPr>
              <a:t>程序</a:t>
            </a:r>
            <a:r>
              <a:rPr lang="zh-CN" altLang="en-US" dirty="0"/>
              <a:t>：</a:t>
            </a:r>
            <a:r>
              <a:rPr lang="zh-CN" altLang="zh-CN" dirty="0" smtClean="0"/>
              <a:t>一</a:t>
            </a:r>
            <a:r>
              <a:rPr lang="zh-CN" altLang="en-US" dirty="0" smtClean="0"/>
              <a:t>个特定的指令序列，用来完成一定的功能。</a:t>
            </a:r>
            <a:endParaRPr lang="en-US" altLang="zh-CN" dirty="0" smtClean="0"/>
          </a:p>
          <a:p>
            <a:pPr lvl="1">
              <a:defRPr/>
            </a:pPr>
            <a:r>
              <a:rPr lang="zh-CN" altLang="en-US" dirty="0">
                <a:solidFill>
                  <a:srgbClr val="0000CC"/>
                </a:solidFill>
              </a:rPr>
              <a:t>系统</a:t>
            </a:r>
            <a:r>
              <a:rPr lang="zh-CN" altLang="en-US" dirty="0" smtClean="0">
                <a:solidFill>
                  <a:srgbClr val="0000CC"/>
                </a:solidFill>
              </a:rPr>
              <a:t>程序</a:t>
            </a:r>
            <a:r>
              <a:rPr lang="zh-CN" altLang="en-US" dirty="0" smtClean="0"/>
              <a:t>：操作系统、浏览器、播放器</a:t>
            </a:r>
            <a:r>
              <a:rPr lang="en-US" altLang="zh-CN" dirty="0" smtClean="0"/>
              <a:t>……</a:t>
            </a:r>
            <a:endParaRPr lang="en-US" altLang="zh-CN" dirty="0"/>
          </a:p>
          <a:p>
            <a:pPr lvl="1">
              <a:defRPr/>
            </a:pPr>
            <a:r>
              <a:rPr lang="zh-CN" altLang="en-US" dirty="0">
                <a:solidFill>
                  <a:srgbClr val="0000CC"/>
                </a:solidFill>
              </a:rPr>
              <a:t>用户</a:t>
            </a:r>
            <a:r>
              <a:rPr lang="zh-CN" altLang="en-US" dirty="0" smtClean="0">
                <a:solidFill>
                  <a:srgbClr val="0000CC"/>
                </a:solidFill>
              </a:rPr>
              <a:t>程序</a:t>
            </a:r>
            <a:r>
              <a:rPr lang="zh-CN" altLang="en-US" dirty="0" smtClean="0"/>
              <a:t>：学籍管理系统、财务管理系统</a:t>
            </a:r>
            <a:r>
              <a:rPr lang="en-US" altLang="zh-CN" dirty="0" smtClean="0"/>
              <a:t>……</a:t>
            </a:r>
            <a:endParaRPr lang="en-US" altLang="zh-CN" dirty="0">
              <a:solidFill>
                <a:srgbClr val="0000CC"/>
              </a:solidFill>
            </a:endParaRPr>
          </a:p>
          <a:p>
            <a:pPr eaLnBrk="1" hangingPunct="1">
              <a:defRPr/>
            </a:pPr>
            <a:r>
              <a:rPr lang="zh-CN" altLang="zh-CN" dirty="0"/>
              <a:t>计算机的一切操作都是由</a:t>
            </a:r>
            <a:r>
              <a:rPr lang="zh-CN" altLang="zh-CN" dirty="0">
                <a:solidFill>
                  <a:srgbClr val="0000CC"/>
                </a:solidFill>
              </a:rPr>
              <a:t>程序</a:t>
            </a:r>
            <a:r>
              <a:rPr lang="zh-CN" altLang="zh-CN" dirty="0"/>
              <a:t>控制的，离开程序，计算机将</a:t>
            </a:r>
            <a:r>
              <a:rPr lang="zh-CN" altLang="zh-CN" dirty="0" smtClean="0"/>
              <a:t>一事无成</a:t>
            </a:r>
            <a:r>
              <a:rPr lang="zh-CN" altLang="en-US" dirty="0" smtClean="0"/>
              <a:t>。</a:t>
            </a:r>
            <a:endParaRPr lang="en-US" altLang="zh-CN" dirty="0" smtClean="0">
              <a:effectLst>
                <a:outerShdw blurRad="38100" dist="38100" dir="2700000" algn="tl">
                  <a:srgbClr val="FFFFFF"/>
                </a:outerShdw>
              </a:effectLst>
            </a:endParaRPr>
          </a:p>
          <a:p>
            <a:pPr lvl="1">
              <a:defRPr/>
            </a:pPr>
            <a:r>
              <a:rPr lang="zh-CN" altLang="en-US" dirty="0" smtClean="0"/>
              <a:t>自动地</a:t>
            </a:r>
            <a:r>
              <a:rPr lang="zh-CN" altLang="en-US" dirty="0"/>
              <a:t>、</a:t>
            </a:r>
            <a:r>
              <a:rPr lang="zh-CN" altLang="en-US" dirty="0" smtClean="0"/>
              <a:t>机械地按程序工作。</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928688" y="2000250"/>
            <a:ext cx="7572375" cy="3286125"/>
          </a:xfrm>
          <a:noFill/>
        </p:spPr>
        <p:txBody>
          <a:bodyPr/>
          <a:lstStyle/>
          <a:p>
            <a:pPr eaLnBrk="1" hangingPunct="1">
              <a:buFont typeface="Wingdings" pitchFamily="2" charset="2"/>
              <a:buNone/>
            </a:pPr>
            <a:r>
              <a:rPr lang="en-US" altLang="zh-CN" sz="3200" dirty="0" smtClean="0"/>
              <a:t>C</a:t>
            </a:r>
            <a:r>
              <a:rPr lang="zh-CN" altLang="zh-CN" sz="3200" dirty="0" smtClean="0"/>
              <a:t>语言程序的结构特点：</a:t>
            </a:r>
            <a:endParaRPr lang="en-US" altLang="zh-CN" sz="3200" dirty="0" smtClean="0"/>
          </a:p>
          <a:p>
            <a:pPr eaLnBrk="1" hangingPunct="1"/>
            <a:r>
              <a:rPr lang="zh-CN" altLang="zh-CN" sz="3200" dirty="0" smtClean="0"/>
              <a:t>一个源程序文件中可以包括三个部分：</a:t>
            </a:r>
            <a:endParaRPr lang="en-US" altLang="zh-CN" sz="3200" dirty="0" smtClean="0"/>
          </a:p>
          <a:p>
            <a:pPr lvl="1" eaLnBrk="1" hangingPunct="1"/>
            <a:r>
              <a:rPr lang="zh-CN" altLang="zh-CN" sz="2800" dirty="0" smtClean="0"/>
              <a:t>预处理指令</a:t>
            </a:r>
            <a:endParaRPr lang="en-US" altLang="zh-CN" sz="2800" dirty="0" smtClean="0"/>
          </a:p>
          <a:p>
            <a:pPr lvl="1" eaLnBrk="1" hangingPunct="1"/>
            <a:r>
              <a:rPr lang="zh-CN" altLang="zh-CN" sz="2800" dirty="0" smtClean="0"/>
              <a:t>全局声明</a:t>
            </a:r>
            <a:endParaRPr lang="en-US" altLang="zh-CN" sz="2800" dirty="0" smtClean="0"/>
          </a:p>
          <a:p>
            <a:pPr lvl="1" eaLnBrk="1" hangingPunct="1"/>
            <a:r>
              <a:rPr lang="zh-CN" altLang="zh-CN" sz="2800" dirty="0" smtClean="0"/>
              <a:t>函数定义</a:t>
            </a:r>
            <a:endParaRPr lang="en-US" altLang="zh-CN" sz="2800" dirty="0" smtClean="0"/>
          </a:p>
        </p:txBody>
      </p:sp>
      <p:sp>
        <p:nvSpPr>
          <p:cNvPr id="8" name="TextBox 7"/>
          <p:cNvSpPr txBox="1">
            <a:spLocks noChangeArrowheads="1"/>
          </p:cNvSpPr>
          <p:nvPr/>
        </p:nvSpPr>
        <p:spPr bwMode="auto">
          <a:xfrm>
            <a:off x="3970784" y="3109913"/>
            <a:ext cx="4286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dirty="0">
                <a:solidFill>
                  <a:srgbClr val="0070C0"/>
                </a:solidFill>
              </a:rPr>
              <a:t>#include &lt;</a:t>
            </a:r>
            <a:r>
              <a:rPr lang="en-US" altLang="zh-CN" sz="2800" b="1" dirty="0" err="1">
                <a:solidFill>
                  <a:srgbClr val="0070C0"/>
                </a:solidFill>
              </a:rPr>
              <a:t>stdio.h</a:t>
            </a:r>
            <a:r>
              <a:rPr lang="en-US" altLang="zh-CN" sz="2800" b="1" dirty="0">
                <a:solidFill>
                  <a:srgbClr val="0070C0"/>
                </a:solidFill>
              </a:rPr>
              <a:t>&gt;</a:t>
            </a:r>
            <a:r>
              <a:rPr lang="zh-CN" altLang="en-US" sz="2800" b="1" dirty="0">
                <a:solidFill>
                  <a:srgbClr val="0070C0"/>
                </a:solidFill>
              </a:rPr>
              <a:t>等</a:t>
            </a:r>
          </a:p>
        </p:txBody>
      </p:sp>
      <p:sp>
        <p:nvSpPr>
          <p:cNvPr id="9" name="TextBox 8"/>
          <p:cNvSpPr txBox="1">
            <a:spLocks noChangeArrowheads="1"/>
          </p:cNvSpPr>
          <p:nvPr/>
        </p:nvSpPr>
        <p:spPr bwMode="auto">
          <a:xfrm>
            <a:off x="3827909" y="3681413"/>
            <a:ext cx="4786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a:solidFill>
                  <a:srgbClr val="0070C0"/>
                </a:solidFill>
              </a:rPr>
              <a:t>在函数之外进行的数据声明</a:t>
            </a:r>
            <a:endParaRPr lang="zh-CN" altLang="en-US" sz="2800" b="1">
              <a:solidFill>
                <a:srgbClr val="0070C0"/>
              </a:solidFill>
            </a:endParaRPr>
          </a:p>
        </p:txBody>
      </p:sp>
      <p:sp>
        <p:nvSpPr>
          <p:cNvPr id="10" name="TextBox 9"/>
          <p:cNvSpPr txBox="1">
            <a:spLocks noChangeArrowheads="1"/>
          </p:cNvSpPr>
          <p:nvPr/>
        </p:nvSpPr>
        <p:spPr bwMode="auto">
          <a:xfrm>
            <a:off x="3827909" y="4324350"/>
            <a:ext cx="5143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a:solidFill>
                  <a:srgbClr val="0070C0"/>
                </a:solidFill>
              </a:rPr>
              <a:t>每个函数用来实现一定的功能</a:t>
            </a:r>
            <a:endParaRPr lang="zh-CN" altLang="en-US" sz="2800" b="1">
              <a:solidFill>
                <a:srgbClr val="0070C0"/>
              </a:solidFill>
            </a:endParaRPr>
          </a:p>
        </p:txBody>
      </p:sp>
      <p:pic>
        <p:nvPicPr>
          <p:cNvPr id="5223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C</a:t>
            </a:r>
            <a:r>
              <a:rPr lang="zh-CN" altLang="en-US" dirty="0"/>
              <a:t>语言程序的</a:t>
            </a:r>
            <a:r>
              <a:rPr lang="zh-CN" altLang="en-US" dirty="0" smtClean="0"/>
              <a:t>结构（</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val="2084943539"/>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32" dur="500"/>
                                        <p:tgtEl>
                                          <p:spTgt spid="3481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D693D3B5-E037-4195-B224-EA3C6DC9E5AA}" type="slidenum">
              <a:rPr lang="ko-KR" altLang="en-US"/>
              <a:pPr/>
              <a:t>51</a:t>
            </a:fld>
            <a:endParaRPr lang="en-US" altLang="ko-KR"/>
          </a:p>
        </p:txBody>
      </p:sp>
      <p:sp>
        <p:nvSpPr>
          <p:cNvPr id="82947" name="Rectangle 3"/>
          <p:cNvSpPr>
            <a:spLocks noGrp="1" noChangeArrowheads="1"/>
          </p:cNvSpPr>
          <p:nvPr>
            <p:ph type="body" idx="1"/>
          </p:nvPr>
        </p:nvSpPr>
        <p:spPr>
          <a:xfrm>
            <a:off x="1204913" y="1343025"/>
            <a:ext cx="7543800" cy="5181600"/>
          </a:xfrm>
        </p:spPr>
        <p:txBody>
          <a:bodyPr/>
          <a:lstStyle/>
          <a:p>
            <a:pPr eaLnBrk="1" hangingPunct="1">
              <a:buFont typeface="Wingdings" pitchFamily="2" charset="2"/>
              <a:buNone/>
            </a:pPr>
            <a:r>
              <a:rPr lang="en-US" altLang="zh-CN" sz="3200" dirty="0" smtClean="0"/>
              <a:t>2</a:t>
            </a:r>
            <a:r>
              <a:rPr lang="zh-CN" altLang="en-US" sz="3200" dirty="0" smtClean="0"/>
              <a:t>、</a:t>
            </a:r>
            <a:r>
              <a:rPr lang="zh-CN" altLang="zh-CN" sz="3200" b="1" dirty="0">
                <a:solidFill>
                  <a:schemeClr val="accent6"/>
                </a:solidFill>
              </a:rPr>
              <a:t>函数是</a:t>
            </a:r>
            <a:r>
              <a:rPr lang="en-US" altLang="zh-CN" sz="3200" b="1" dirty="0">
                <a:solidFill>
                  <a:schemeClr val="accent6"/>
                </a:solidFill>
              </a:rPr>
              <a:t>C</a:t>
            </a:r>
            <a:r>
              <a:rPr lang="zh-CN" altLang="zh-CN" sz="3200" b="1" dirty="0">
                <a:solidFill>
                  <a:schemeClr val="accent6"/>
                </a:solidFill>
              </a:rPr>
              <a:t>程序的主要组成部分</a:t>
            </a:r>
            <a:endParaRPr lang="en-US" altLang="zh-CN" sz="3200" b="1" dirty="0">
              <a:solidFill>
                <a:schemeClr val="accent6"/>
              </a:solidFill>
            </a:endParaRPr>
          </a:p>
          <a:p>
            <a:pPr lvl="1" eaLnBrk="1" hangingPunct="1"/>
            <a:r>
              <a:rPr lang="zh-CN" altLang="zh-CN" sz="2800" dirty="0"/>
              <a:t>一个</a:t>
            </a:r>
            <a:r>
              <a:rPr lang="en-US" altLang="zh-CN" sz="2800" dirty="0"/>
              <a:t>C</a:t>
            </a:r>
            <a:r>
              <a:rPr lang="zh-CN" altLang="zh-CN" sz="2800" dirty="0"/>
              <a:t>程序是由一个或多个函数组成的</a:t>
            </a:r>
            <a:endParaRPr lang="en-US" altLang="zh-CN" sz="2800" dirty="0"/>
          </a:p>
          <a:p>
            <a:pPr lvl="1" eaLnBrk="1" hangingPunct="1"/>
            <a:r>
              <a:rPr lang="zh-CN" altLang="zh-CN" sz="2800" dirty="0"/>
              <a:t>必须包含一个</a:t>
            </a:r>
            <a:r>
              <a:rPr lang="en-US" altLang="zh-CN" sz="2800" dirty="0"/>
              <a:t>main</a:t>
            </a:r>
            <a:r>
              <a:rPr lang="zh-CN" altLang="zh-CN" sz="2800" dirty="0"/>
              <a:t>函数</a:t>
            </a:r>
            <a:r>
              <a:rPr lang="zh-CN" altLang="en-US" sz="2800" dirty="0"/>
              <a:t>（只能有一个）</a:t>
            </a:r>
            <a:endParaRPr lang="en-US" altLang="zh-CN" sz="2800" dirty="0"/>
          </a:p>
          <a:p>
            <a:pPr lvl="1" eaLnBrk="1" hangingPunct="1"/>
            <a:r>
              <a:rPr lang="zh-CN" altLang="zh-CN" sz="2800" dirty="0"/>
              <a:t>每个函数都用来实现一个或几个特定功能</a:t>
            </a:r>
            <a:endParaRPr lang="en-US" altLang="zh-CN" sz="2800" dirty="0"/>
          </a:p>
          <a:p>
            <a:pPr lvl="1" eaLnBrk="1" hangingPunct="1"/>
            <a:r>
              <a:rPr lang="zh-CN" altLang="zh-CN" sz="2800" dirty="0"/>
              <a:t>被调用的函数可以是库函数</a:t>
            </a:r>
            <a:r>
              <a:rPr lang="zh-CN" altLang="en-US" sz="2800" dirty="0"/>
              <a:t>，</a:t>
            </a:r>
            <a:r>
              <a:rPr lang="zh-CN" altLang="zh-CN" sz="2800" dirty="0"/>
              <a:t>也可以</a:t>
            </a:r>
            <a:r>
              <a:rPr lang="zh-CN" altLang="en-US" sz="2800" dirty="0"/>
              <a:t>是</a:t>
            </a:r>
            <a:r>
              <a:rPr lang="zh-CN" altLang="zh-CN" sz="2800" dirty="0"/>
              <a:t>自己编制设计的函数</a:t>
            </a:r>
            <a:endParaRPr lang="en-US" altLang="zh-CN" sz="2800" dirty="0"/>
          </a:p>
        </p:txBody>
      </p:sp>
      <p:sp>
        <p:nvSpPr>
          <p:cNvPr id="82948" name="Rectangle 4"/>
          <p:cNvSpPr>
            <a:spLocks noGrp="1" noChangeArrowheads="1"/>
          </p:cNvSpPr>
          <p:nvPr>
            <p:ph type="title"/>
          </p:nvPr>
        </p:nvSpPr>
        <p:spPr/>
        <p:txBody>
          <a:bodyPr/>
          <a:lstStyle/>
          <a:p>
            <a:r>
              <a:rPr lang="en-US" altLang="zh-CN" dirty="0">
                <a:latin typeface="Times New Roman" pitchFamily="18" charset="0"/>
              </a:rPr>
              <a:t>C</a:t>
            </a:r>
            <a:r>
              <a:rPr lang="zh-CN" altLang="en-US" dirty="0">
                <a:latin typeface="Times New Roman" pitchFamily="18" charset="0"/>
              </a:rPr>
              <a:t>程序的构成</a:t>
            </a:r>
            <a:r>
              <a:rPr lang="zh-CN" altLang="en-US" dirty="0" smtClean="0">
                <a:latin typeface="Times New Roman" pitchFamily="18" charset="0"/>
              </a:rPr>
              <a:t>特点（</a:t>
            </a:r>
            <a:r>
              <a:rPr lang="en-US" altLang="zh-CN" dirty="0" smtClean="0">
                <a:latin typeface="Times New Roman" pitchFamily="18" charset="0"/>
              </a:rPr>
              <a:t>3</a:t>
            </a:r>
            <a:r>
              <a:rPr lang="zh-CN" altLang="en-US" dirty="0" smtClean="0">
                <a:latin typeface="Times New Roman" pitchFamily="18" charset="0"/>
              </a:rPr>
              <a:t>）</a:t>
            </a:r>
            <a:endParaRPr lang="zh-CN" altLang="en-US"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87" name="Group 19"/>
          <p:cNvGrpSpPr>
            <a:grpSpLocks/>
          </p:cNvGrpSpPr>
          <p:nvPr/>
        </p:nvGrpSpPr>
        <p:grpSpPr bwMode="auto">
          <a:xfrm>
            <a:off x="1233488" y="2997200"/>
            <a:ext cx="7586662" cy="3024188"/>
            <a:chOff x="777" y="1979"/>
            <a:chExt cx="4779" cy="1905"/>
          </a:xfrm>
        </p:grpSpPr>
        <p:sp>
          <p:nvSpPr>
            <p:cNvPr id="83971" name="AutoShape 3"/>
            <p:cNvSpPr>
              <a:spLocks noChangeArrowheads="1"/>
            </p:cNvSpPr>
            <p:nvPr/>
          </p:nvSpPr>
          <p:spPr bwMode="auto">
            <a:xfrm>
              <a:off x="777" y="1979"/>
              <a:ext cx="4779" cy="1905"/>
            </a:xfrm>
            <a:prstGeom prst="roundRect">
              <a:avLst>
                <a:gd name="adj" fmla="val 16667"/>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2" name="Text Box 4"/>
            <p:cNvSpPr txBox="1">
              <a:spLocks noChangeArrowheads="1"/>
            </p:cNvSpPr>
            <p:nvPr/>
          </p:nvSpPr>
          <p:spPr bwMode="auto">
            <a:xfrm>
              <a:off x="4632" y="3511"/>
              <a:ext cx="788" cy="327"/>
            </a:xfrm>
            <a:prstGeom prst="rect">
              <a:avLst/>
            </a:prstGeom>
            <a:solidFill>
              <a:srgbClr val="99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FF0000"/>
                  </a:solidFill>
                  <a:latin typeface="Times New Roman" pitchFamily="18" charset="0"/>
                  <a:ea typeface="华文彩云" pitchFamily="2" charset="-122"/>
                </a:rPr>
                <a:t>函数体</a:t>
              </a:r>
            </a:p>
          </p:txBody>
        </p:sp>
      </p:grpSp>
      <p:grpSp>
        <p:nvGrpSpPr>
          <p:cNvPr id="83986" name="Group 18"/>
          <p:cNvGrpSpPr>
            <a:grpSpLocks/>
          </p:cNvGrpSpPr>
          <p:nvPr/>
        </p:nvGrpSpPr>
        <p:grpSpPr bwMode="auto">
          <a:xfrm>
            <a:off x="1233488" y="1557338"/>
            <a:ext cx="7586662" cy="1366837"/>
            <a:chOff x="777" y="981"/>
            <a:chExt cx="4779" cy="861"/>
          </a:xfrm>
        </p:grpSpPr>
        <p:sp>
          <p:nvSpPr>
            <p:cNvPr id="83974" name="AutoShape 6"/>
            <p:cNvSpPr>
              <a:spLocks noChangeArrowheads="1"/>
            </p:cNvSpPr>
            <p:nvPr/>
          </p:nvSpPr>
          <p:spPr bwMode="auto">
            <a:xfrm>
              <a:off x="777" y="981"/>
              <a:ext cx="4779" cy="851"/>
            </a:xfrm>
            <a:prstGeom prst="roundRect">
              <a:avLst>
                <a:gd name="adj" fmla="val 16667"/>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75" name="Text Box 7"/>
            <p:cNvSpPr txBox="1">
              <a:spLocks noChangeArrowheads="1"/>
            </p:cNvSpPr>
            <p:nvPr/>
          </p:nvSpPr>
          <p:spPr bwMode="auto">
            <a:xfrm>
              <a:off x="4453" y="1515"/>
              <a:ext cx="1012" cy="32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b="1" dirty="0">
                  <a:solidFill>
                    <a:srgbClr val="CCFFFF"/>
                  </a:solidFill>
                  <a:latin typeface="Times New Roman" pitchFamily="18" charset="0"/>
                  <a:ea typeface="华文彩云" pitchFamily="2" charset="-122"/>
                </a:rPr>
                <a:t>函数首部</a:t>
              </a:r>
            </a:p>
          </p:txBody>
        </p:sp>
      </p:grpSp>
      <p:grpSp>
        <p:nvGrpSpPr>
          <p:cNvPr id="83982" name="Group 14"/>
          <p:cNvGrpSpPr>
            <a:grpSpLocks/>
          </p:cNvGrpSpPr>
          <p:nvPr/>
        </p:nvGrpSpPr>
        <p:grpSpPr bwMode="auto">
          <a:xfrm>
            <a:off x="1449388" y="3573463"/>
            <a:ext cx="5881687" cy="542925"/>
            <a:chOff x="913" y="2205"/>
            <a:chExt cx="3705" cy="342"/>
          </a:xfrm>
        </p:grpSpPr>
        <p:sp>
          <p:nvSpPr>
            <p:cNvPr id="83980" name="AutoShape 12"/>
            <p:cNvSpPr>
              <a:spLocks noChangeArrowheads="1"/>
            </p:cNvSpPr>
            <p:nvPr/>
          </p:nvSpPr>
          <p:spPr bwMode="auto">
            <a:xfrm>
              <a:off x="913" y="2205"/>
              <a:ext cx="3691" cy="317"/>
            </a:xfrm>
            <a:prstGeom prst="roundRect">
              <a:avLst>
                <a:gd name="adj" fmla="val 16667"/>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1" name="Text Box 13"/>
            <p:cNvSpPr txBox="1">
              <a:spLocks noChangeArrowheads="1"/>
            </p:cNvSpPr>
            <p:nvPr/>
          </p:nvSpPr>
          <p:spPr bwMode="auto">
            <a:xfrm>
              <a:off x="3606" y="2220"/>
              <a:ext cx="1012" cy="32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latin typeface="Times New Roman" pitchFamily="18" charset="0"/>
                  <a:ea typeface="华文行楷" pitchFamily="2" charset="-122"/>
                </a:rPr>
                <a:t>声明部分</a:t>
              </a:r>
            </a:p>
          </p:txBody>
        </p:sp>
      </p:grpSp>
      <p:grpSp>
        <p:nvGrpSpPr>
          <p:cNvPr id="83983" name="Group 15"/>
          <p:cNvGrpSpPr>
            <a:grpSpLocks/>
          </p:cNvGrpSpPr>
          <p:nvPr/>
        </p:nvGrpSpPr>
        <p:grpSpPr bwMode="auto">
          <a:xfrm>
            <a:off x="1476375" y="4543425"/>
            <a:ext cx="5881688" cy="542925"/>
            <a:chOff x="913" y="2205"/>
            <a:chExt cx="3705" cy="342"/>
          </a:xfrm>
        </p:grpSpPr>
        <p:sp>
          <p:nvSpPr>
            <p:cNvPr id="83984" name="AutoShape 16"/>
            <p:cNvSpPr>
              <a:spLocks noChangeArrowheads="1"/>
            </p:cNvSpPr>
            <p:nvPr/>
          </p:nvSpPr>
          <p:spPr bwMode="auto">
            <a:xfrm>
              <a:off x="913" y="2205"/>
              <a:ext cx="3691" cy="317"/>
            </a:xfrm>
            <a:prstGeom prst="roundRect">
              <a:avLst>
                <a:gd name="adj" fmla="val 1666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985" name="Text Box 17"/>
            <p:cNvSpPr txBox="1">
              <a:spLocks noChangeArrowheads="1"/>
            </p:cNvSpPr>
            <p:nvPr/>
          </p:nvSpPr>
          <p:spPr bwMode="auto">
            <a:xfrm>
              <a:off x="3606" y="2220"/>
              <a:ext cx="1012" cy="32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latinLnBrk="0" hangingPunct="0"/>
              <a:r>
                <a:rPr lang="zh-CN" altLang="en-US" sz="2800">
                  <a:latin typeface="Times New Roman" pitchFamily="18" charset="0"/>
                  <a:ea typeface="华文行楷" pitchFamily="2" charset="-122"/>
                </a:rPr>
                <a:t>执行部分</a:t>
              </a:r>
            </a:p>
          </p:txBody>
        </p:sp>
      </p:grpSp>
      <p:sp>
        <p:nvSpPr>
          <p:cNvPr id="83977" name="Rectangle 9"/>
          <p:cNvSpPr>
            <a:spLocks noGrp="1" noChangeArrowheads="1"/>
          </p:cNvSpPr>
          <p:nvPr>
            <p:ph type="body" idx="1"/>
          </p:nvPr>
        </p:nvSpPr>
        <p:spPr>
          <a:xfrm>
            <a:off x="1152525" y="1052513"/>
            <a:ext cx="7812088" cy="5472112"/>
          </a:xfrm>
        </p:spPr>
        <p:txBody>
          <a:bodyPr/>
          <a:lstStyle/>
          <a:p>
            <a:pPr algn="just">
              <a:buFontTx/>
              <a:buNone/>
            </a:pPr>
            <a:r>
              <a:rPr lang="en-US" altLang="zh-CN" dirty="0" smtClean="0">
                <a:latin typeface="Times New Roman" pitchFamily="18" charset="0"/>
              </a:rPr>
              <a:t>3</a:t>
            </a:r>
            <a:r>
              <a:rPr lang="zh-CN" altLang="en-US" dirty="0" smtClean="0">
                <a:latin typeface="Times New Roman" pitchFamily="18" charset="0"/>
              </a:rPr>
              <a:t>、</a:t>
            </a:r>
            <a:r>
              <a:rPr lang="zh-CN" altLang="zh-CN" b="1" dirty="0">
                <a:solidFill>
                  <a:schemeClr val="accent6"/>
                </a:solidFill>
              </a:rPr>
              <a:t>一个函数包括两个部分</a:t>
            </a:r>
            <a:r>
              <a:rPr lang="zh-CN" altLang="en-US" b="1" dirty="0" smtClean="0">
                <a:solidFill>
                  <a:schemeClr val="accent6"/>
                </a:solidFill>
                <a:latin typeface="Times New Roman" pitchFamily="18" charset="0"/>
              </a:rPr>
              <a:t>：</a:t>
            </a:r>
            <a:endParaRPr lang="zh-CN" altLang="en-US" b="1" dirty="0">
              <a:solidFill>
                <a:schemeClr val="accent6"/>
              </a:solidFill>
              <a:latin typeface="Times New Roman" pitchFamily="18" charset="0"/>
            </a:endParaRPr>
          </a:p>
          <a:p>
            <a:pPr>
              <a:lnSpc>
                <a:spcPct val="105000"/>
              </a:lnSpc>
              <a:spcBef>
                <a:spcPct val="45000"/>
              </a:spcBef>
              <a:buFontTx/>
              <a:buNone/>
            </a:pPr>
            <a:r>
              <a:rPr lang="zh-CN" altLang="en-US" sz="2400" dirty="0" smtClean="0">
                <a:latin typeface="Times New Roman" pitchFamily="18" charset="0"/>
              </a:rPr>
              <a:t>返回</a:t>
            </a:r>
            <a:r>
              <a:rPr lang="zh-CN" altLang="en-US" sz="2400" dirty="0">
                <a:latin typeface="Times New Roman" pitchFamily="18" charset="0"/>
              </a:rPr>
              <a:t>值的</a:t>
            </a:r>
            <a:r>
              <a:rPr lang="zh-CN" altLang="en-US" sz="2400" dirty="0" smtClean="0">
                <a:latin typeface="Times New Roman" pitchFamily="18" charset="0"/>
              </a:rPr>
              <a:t>类型</a:t>
            </a:r>
            <a:r>
              <a:rPr lang="en-US" altLang="zh-CN" sz="2400" dirty="0" smtClean="0">
                <a:latin typeface="Times New Roman" pitchFamily="18" charset="0"/>
              </a:rPr>
              <a:t>  </a:t>
            </a:r>
            <a:r>
              <a:rPr lang="zh-CN" altLang="en-US" sz="2400" dirty="0">
                <a:latin typeface="Times New Roman" pitchFamily="18" charset="0"/>
              </a:rPr>
              <a:t>函数名 </a:t>
            </a:r>
            <a:r>
              <a:rPr lang="en-US" altLang="zh-CN" sz="2400" dirty="0">
                <a:latin typeface="Times New Roman" pitchFamily="18" charset="0"/>
              </a:rPr>
              <a:t>(</a:t>
            </a:r>
            <a:r>
              <a:rPr lang="en-US" altLang="zh-CN" sz="2400" dirty="0">
                <a:solidFill>
                  <a:srgbClr val="FF0000"/>
                </a:solidFill>
                <a:latin typeface="Times New Roman" pitchFamily="18" charset="0"/>
              </a:rPr>
              <a:t>[</a:t>
            </a:r>
            <a:r>
              <a:rPr lang="zh-CN" altLang="en-US" sz="2400" dirty="0">
                <a:latin typeface="Times New Roman" pitchFamily="18" charset="0"/>
              </a:rPr>
              <a:t>形式参数</a:t>
            </a:r>
            <a:r>
              <a:rPr lang="en-US" altLang="zh-CN" sz="2400" dirty="0">
                <a:latin typeface="Times New Roman" pitchFamily="18" charset="0"/>
              </a:rPr>
              <a:t>1</a:t>
            </a:r>
            <a:r>
              <a:rPr lang="zh-CN" altLang="en-US" sz="2400" dirty="0">
                <a:latin typeface="Times New Roman" pitchFamily="18" charset="0"/>
              </a:rPr>
              <a:t>的类型  形式参数</a:t>
            </a:r>
            <a:r>
              <a:rPr lang="en-US" altLang="zh-CN" sz="2400" dirty="0">
                <a:latin typeface="Times New Roman" pitchFamily="18" charset="0"/>
              </a:rPr>
              <a:t>1</a:t>
            </a:r>
            <a:br>
              <a:rPr lang="en-US" altLang="zh-CN" sz="2400" dirty="0">
                <a:latin typeface="Times New Roman" pitchFamily="18" charset="0"/>
              </a:rPr>
            </a:br>
            <a:r>
              <a:rPr lang="en-US" altLang="zh-CN" sz="2400" dirty="0">
                <a:solidFill>
                  <a:srgbClr val="FF0000"/>
                </a:solidFill>
                <a:latin typeface="Times New Roman" pitchFamily="18" charset="0"/>
              </a:rPr>
              <a:t>[</a:t>
            </a:r>
            <a:r>
              <a:rPr lang="en-US" altLang="zh-CN" sz="2400" dirty="0">
                <a:latin typeface="Times New Roman" pitchFamily="18" charset="0"/>
              </a:rPr>
              <a:t>, </a:t>
            </a:r>
            <a:r>
              <a:rPr lang="zh-CN" altLang="en-US" sz="2400" dirty="0">
                <a:latin typeface="Times New Roman" pitchFamily="18" charset="0"/>
              </a:rPr>
              <a:t>形式参数</a:t>
            </a:r>
            <a:r>
              <a:rPr lang="en-US" altLang="zh-CN" sz="2400" dirty="0">
                <a:latin typeface="Times New Roman" pitchFamily="18" charset="0"/>
              </a:rPr>
              <a:t>2</a:t>
            </a:r>
            <a:r>
              <a:rPr lang="zh-CN" altLang="en-US" sz="2400" dirty="0">
                <a:latin typeface="Times New Roman" pitchFamily="18" charset="0"/>
              </a:rPr>
              <a:t>的类型  形式参数</a:t>
            </a:r>
            <a:r>
              <a:rPr lang="en-US" altLang="zh-CN" sz="2400" dirty="0">
                <a:latin typeface="Times New Roman" pitchFamily="18" charset="0"/>
              </a:rPr>
              <a:t>2</a:t>
            </a:r>
            <a:r>
              <a:rPr lang="en-US" altLang="zh-CN" sz="2400" dirty="0">
                <a:solidFill>
                  <a:srgbClr val="FF0000"/>
                </a:solidFill>
                <a:latin typeface="Times New Roman" pitchFamily="18" charset="0"/>
              </a:rPr>
              <a:t>[</a:t>
            </a:r>
            <a:r>
              <a:rPr lang="en-US" altLang="zh-CN" sz="2400" dirty="0">
                <a:latin typeface="Times New Roman" pitchFamily="18" charset="0"/>
              </a:rPr>
              <a:t>, </a:t>
            </a:r>
            <a:r>
              <a:rPr lang="en-US" altLang="zh-CN" sz="2400" dirty="0">
                <a:solidFill>
                  <a:srgbClr val="FF0000"/>
                </a:solidFill>
                <a:latin typeface="Times New Roman" pitchFamily="18" charset="0"/>
              </a:rPr>
              <a:t>......]…]</a:t>
            </a:r>
            <a:r>
              <a:rPr lang="en-US" altLang="zh-CN" sz="2400" dirty="0">
                <a:latin typeface="Times New Roman" pitchFamily="18" charset="0"/>
              </a:rPr>
              <a:t> ) </a:t>
            </a:r>
            <a:endParaRPr lang="en-US" altLang="zh-CN" sz="2400" dirty="0">
              <a:solidFill>
                <a:srgbClr val="FF0000"/>
              </a:solidFill>
              <a:latin typeface="Times New Roman" pitchFamily="18" charset="0"/>
            </a:endParaRPr>
          </a:p>
          <a:p>
            <a:pPr>
              <a:lnSpc>
                <a:spcPct val="105000"/>
              </a:lnSpc>
              <a:spcBef>
                <a:spcPct val="45000"/>
              </a:spcBef>
              <a:buFontTx/>
              <a:buNone/>
            </a:pPr>
            <a:endParaRPr lang="en-US" altLang="zh-CN" sz="2400" dirty="0">
              <a:latin typeface="Times New Roman" pitchFamily="18" charset="0"/>
            </a:endParaRPr>
          </a:p>
          <a:p>
            <a:pPr>
              <a:lnSpc>
                <a:spcPct val="105000"/>
              </a:lnSpc>
              <a:spcBef>
                <a:spcPct val="45000"/>
              </a:spcBef>
              <a:buFontTx/>
              <a:buNone/>
            </a:pPr>
            <a:r>
              <a:rPr lang="en-US" altLang="zh-CN" sz="2400" dirty="0">
                <a:latin typeface="Times New Roman" pitchFamily="18" charset="0"/>
              </a:rPr>
              <a:t>{</a:t>
            </a:r>
            <a:br>
              <a:rPr lang="en-US" altLang="zh-CN" sz="2400" dirty="0">
                <a:latin typeface="Times New Roman" pitchFamily="18" charset="0"/>
              </a:rPr>
            </a:br>
            <a:r>
              <a:rPr lang="en-US" altLang="zh-CN" sz="2400" dirty="0">
                <a:solidFill>
                  <a:srgbClr val="FF0000"/>
                </a:solidFill>
                <a:latin typeface="Times New Roman" pitchFamily="18" charset="0"/>
              </a:rPr>
              <a:t>[</a:t>
            </a:r>
            <a:r>
              <a:rPr lang="zh-CN" altLang="en-US" sz="2400" dirty="0">
                <a:latin typeface="Times New Roman" pitchFamily="18" charset="0"/>
              </a:rPr>
              <a:t>变量定义部分</a:t>
            </a:r>
            <a:r>
              <a:rPr lang="en-US" altLang="zh-CN" sz="2400" dirty="0">
                <a:solidFill>
                  <a:srgbClr val="FF0000"/>
                </a:solidFill>
                <a:latin typeface="Times New Roman" pitchFamily="18" charset="0"/>
              </a:rPr>
              <a:t>]</a:t>
            </a:r>
            <a:r>
              <a:rPr lang="en-US" altLang="zh-CN" sz="2400" dirty="0">
                <a:latin typeface="Times New Roman" pitchFamily="18" charset="0"/>
              </a:rPr>
              <a:t/>
            </a:r>
            <a:br>
              <a:rPr lang="en-US" altLang="zh-CN" sz="2400" dirty="0">
                <a:latin typeface="Times New Roman" pitchFamily="18" charset="0"/>
              </a:rPr>
            </a:br>
            <a:endParaRPr lang="en-US" altLang="zh-CN" sz="2400" dirty="0">
              <a:latin typeface="Times New Roman" pitchFamily="18" charset="0"/>
            </a:endParaRPr>
          </a:p>
          <a:p>
            <a:pPr>
              <a:lnSpc>
                <a:spcPct val="105000"/>
              </a:lnSpc>
              <a:spcBef>
                <a:spcPct val="45000"/>
              </a:spcBef>
              <a:buFontTx/>
              <a:buNone/>
            </a:pPr>
            <a:r>
              <a:rPr lang="en-US" altLang="zh-CN" sz="2400" dirty="0">
                <a:latin typeface="Times New Roman" pitchFamily="18" charset="0"/>
              </a:rPr>
              <a:t>	</a:t>
            </a:r>
            <a:r>
              <a:rPr lang="en-US" altLang="zh-CN" sz="2400" dirty="0">
                <a:solidFill>
                  <a:srgbClr val="FF0000"/>
                </a:solidFill>
                <a:latin typeface="Times New Roman" pitchFamily="18" charset="0"/>
              </a:rPr>
              <a:t>[</a:t>
            </a:r>
            <a:r>
              <a:rPr lang="zh-CN" altLang="en-US" sz="2400" dirty="0">
                <a:latin typeface="Times New Roman" pitchFamily="18" charset="0"/>
              </a:rPr>
              <a:t>实现函数功能的语句串</a:t>
            </a:r>
            <a:r>
              <a:rPr lang="en-US" altLang="zh-CN" sz="2400" dirty="0">
                <a:solidFill>
                  <a:srgbClr val="FF0000"/>
                </a:solidFill>
                <a:latin typeface="Times New Roman" pitchFamily="18" charset="0"/>
              </a:rPr>
              <a:t>]</a:t>
            </a:r>
          </a:p>
          <a:p>
            <a:pPr>
              <a:lnSpc>
                <a:spcPct val="105000"/>
              </a:lnSpc>
              <a:spcBef>
                <a:spcPct val="45000"/>
              </a:spcBef>
              <a:buFontTx/>
              <a:buNone/>
            </a:pPr>
            <a:r>
              <a:rPr lang="en-US" altLang="zh-CN" sz="2400" dirty="0">
                <a:latin typeface="Times New Roman" pitchFamily="18" charset="0"/>
              </a:rPr>
              <a:t>}</a:t>
            </a:r>
            <a:r>
              <a:rPr lang="en-US" altLang="zh-CN" dirty="0">
                <a:latin typeface="Times New Roman" pitchFamily="18" charset="0"/>
              </a:rPr>
              <a:t> </a:t>
            </a:r>
          </a:p>
        </p:txBody>
      </p:sp>
      <p:sp>
        <p:nvSpPr>
          <p:cNvPr id="16" name="页脚占位符 4"/>
          <p:cNvSpPr>
            <a:spLocks noGrp="1"/>
          </p:cNvSpPr>
          <p:nvPr>
            <p:ph type="ftr" sz="quarter" idx="11"/>
          </p:nvPr>
        </p:nvSpPr>
        <p:spPr/>
        <p:txBody>
          <a:bodyPr/>
          <a:lstStyle/>
          <a:p>
            <a:r>
              <a:rPr lang="en-US" altLang="zh-CN" smtClean="0"/>
              <a:t>xlzheng@xmu,2013</a:t>
            </a:r>
            <a:endParaRPr lang="en-US" altLang="zh-CN"/>
          </a:p>
        </p:txBody>
      </p:sp>
      <p:sp>
        <p:nvSpPr>
          <p:cNvPr id="17" name="灯片编号占位符 5"/>
          <p:cNvSpPr>
            <a:spLocks noGrp="1"/>
          </p:cNvSpPr>
          <p:nvPr>
            <p:ph type="sldNum" sz="quarter" idx="12"/>
          </p:nvPr>
        </p:nvSpPr>
        <p:spPr/>
        <p:txBody>
          <a:bodyPr/>
          <a:lstStyle/>
          <a:p>
            <a:fld id="{AB750AC9-5DC2-4107-AFD6-B05BD7AA2566}" type="slidenum">
              <a:rPr lang="ko-KR" altLang="en-US"/>
              <a:pPr/>
              <a:t>52</a:t>
            </a:fld>
            <a:endParaRPr lang="en-US" altLang="ko-KR"/>
          </a:p>
        </p:txBody>
      </p:sp>
      <p:sp>
        <p:nvSpPr>
          <p:cNvPr id="83978" name="Rectangle 10"/>
          <p:cNvSpPr>
            <a:spLocks noGrp="1" noChangeArrowheads="1"/>
          </p:cNvSpPr>
          <p:nvPr>
            <p:ph type="title"/>
          </p:nvPr>
        </p:nvSpPr>
        <p:spPr/>
        <p:txBody>
          <a:bodyPr/>
          <a:lstStyle/>
          <a:p>
            <a:r>
              <a:rPr lang="en-US" altLang="zh-CN" dirty="0">
                <a:latin typeface="Times New Roman" pitchFamily="18" charset="0"/>
              </a:rPr>
              <a:t>C</a:t>
            </a:r>
            <a:r>
              <a:rPr lang="zh-CN" altLang="en-US" dirty="0">
                <a:latin typeface="Times New Roman" pitchFamily="18" charset="0"/>
              </a:rPr>
              <a:t>程序的构成特点</a:t>
            </a:r>
            <a:r>
              <a:rPr lang="zh-CN" altLang="en-US" dirty="0" smtClean="0">
                <a:latin typeface="Times New Roman" pitchFamily="18" charset="0"/>
              </a:rPr>
              <a:t>（</a:t>
            </a:r>
            <a:r>
              <a:rPr lang="en-US" altLang="zh-CN" dirty="0" smtClean="0">
                <a:latin typeface="Times New Roman" pitchFamily="18" charset="0"/>
              </a:rPr>
              <a:t>4</a:t>
            </a:r>
            <a:r>
              <a:rPr lang="zh-CN" altLang="en-US" dirty="0" smtClean="0">
                <a:latin typeface="Times New Roman" pitchFamily="18" charset="0"/>
              </a:rPr>
              <a:t>）</a:t>
            </a:r>
            <a:endParaRPr lang="zh-CN" altLang="en-US"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39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928688" y="2000250"/>
            <a:ext cx="7572375" cy="3143250"/>
          </a:xfrm>
          <a:noFill/>
        </p:spPr>
        <p:txBody>
          <a:bodyPr/>
          <a:lstStyle/>
          <a:p>
            <a:pPr marL="514350" indent="-457200">
              <a:buFont typeface="Wingdings" panose="05000000000000000000" pitchFamily="2" charset="2"/>
              <a:buChar char="l"/>
            </a:pPr>
            <a:r>
              <a:rPr lang="zh-CN" altLang="zh-CN" sz="3600" b="1" dirty="0" smtClean="0">
                <a:solidFill>
                  <a:srgbClr val="FF0000"/>
                </a:solidFill>
              </a:rPr>
              <a:t>函数首部</a:t>
            </a:r>
            <a:endParaRPr lang="en-US" altLang="zh-CN" sz="3600" b="1" dirty="0" smtClean="0">
              <a:solidFill>
                <a:srgbClr val="FF0000"/>
              </a:solidFill>
            </a:endParaRPr>
          </a:p>
          <a:p>
            <a:pPr>
              <a:buFont typeface="Wingdings" pitchFamily="2" charset="2"/>
              <a:buNone/>
            </a:pPr>
            <a:r>
              <a:rPr lang="en-US" altLang="zh-CN" sz="2800" dirty="0" err="1" smtClean="0"/>
              <a:t>int</a:t>
            </a:r>
            <a:r>
              <a:rPr lang="en-US" altLang="zh-CN" sz="2800" dirty="0" smtClean="0"/>
              <a:t>    max  (  </a:t>
            </a:r>
            <a:r>
              <a:rPr lang="en-US" altLang="zh-CN" sz="2800" dirty="0" err="1" smtClean="0"/>
              <a:t>int</a:t>
            </a:r>
            <a:r>
              <a:rPr lang="en-US" altLang="zh-CN" sz="2800" dirty="0" smtClean="0"/>
              <a:t>   x</a:t>
            </a:r>
            <a:r>
              <a:rPr lang="zh-CN" altLang="zh-CN" sz="2800" dirty="0" smtClean="0"/>
              <a:t>，</a:t>
            </a:r>
            <a:r>
              <a:rPr lang="en-US" altLang="zh-CN" sz="2800" dirty="0" smtClean="0"/>
              <a:t>  </a:t>
            </a:r>
            <a:r>
              <a:rPr lang="en-US" altLang="zh-CN" sz="2800" dirty="0" err="1" smtClean="0"/>
              <a:t>int</a:t>
            </a:r>
            <a:r>
              <a:rPr lang="en-US" altLang="zh-CN" sz="2800" dirty="0" smtClean="0"/>
              <a:t>   y )</a:t>
            </a:r>
          </a:p>
          <a:p>
            <a:pPr>
              <a:buFont typeface="Wingdings" pitchFamily="2" charset="2"/>
              <a:buNone/>
            </a:pPr>
            <a:r>
              <a:rPr lang="zh-CN" altLang="en-US" sz="2800" dirty="0" smtClean="0"/>
              <a:t>若</a:t>
            </a:r>
            <a:r>
              <a:rPr lang="zh-CN" altLang="zh-CN" sz="2800" dirty="0" smtClean="0"/>
              <a:t>函数</a:t>
            </a:r>
            <a:r>
              <a:rPr lang="zh-CN" altLang="en-US" sz="2800" dirty="0" smtClean="0"/>
              <a:t>无</a:t>
            </a:r>
            <a:r>
              <a:rPr lang="zh-CN" altLang="zh-CN" sz="2800" dirty="0" smtClean="0"/>
              <a:t>参，在括弧中写</a:t>
            </a:r>
            <a:r>
              <a:rPr lang="en-US" altLang="zh-CN" sz="2800" dirty="0" smtClean="0"/>
              <a:t>void</a:t>
            </a:r>
            <a:r>
              <a:rPr lang="zh-CN" altLang="en-US" sz="2800" dirty="0" smtClean="0"/>
              <a:t>或</a:t>
            </a:r>
            <a:r>
              <a:rPr lang="zh-CN" altLang="zh-CN" sz="2800" dirty="0" smtClean="0"/>
              <a:t>空括弧</a:t>
            </a:r>
          </a:p>
        </p:txBody>
      </p:sp>
      <p:sp>
        <p:nvSpPr>
          <p:cNvPr id="18" name="TextBox 17"/>
          <p:cNvSpPr txBox="1">
            <a:spLocks noChangeArrowheads="1"/>
          </p:cNvSpPr>
          <p:nvPr/>
        </p:nvSpPr>
        <p:spPr bwMode="auto">
          <a:xfrm>
            <a:off x="1300187" y="3573016"/>
            <a:ext cx="5643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dirty="0" err="1">
                <a:solidFill>
                  <a:srgbClr val="0070C0"/>
                </a:solidFill>
              </a:rPr>
              <a:t>int</a:t>
            </a:r>
            <a:r>
              <a:rPr lang="en-US" altLang="zh-CN" sz="2800" b="1" dirty="0">
                <a:solidFill>
                  <a:srgbClr val="0070C0"/>
                </a:solidFill>
              </a:rPr>
              <a:t> main( void)    </a:t>
            </a:r>
            <a:r>
              <a:rPr lang="zh-CN" altLang="zh-CN" sz="2800" b="1" dirty="0">
                <a:solidFill>
                  <a:srgbClr val="0070C0"/>
                </a:solidFill>
              </a:rPr>
              <a:t>或</a:t>
            </a:r>
            <a:r>
              <a:rPr lang="en-US" altLang="zh-CN" sz="2800" b="1" dirty="0">
                <a:solidFill>
                  <a:srgbClr val="0070C0"/>
                </a:solidFill>
              </a:rPr>
              <a:t>    </a:t>
            </a:r>
            <a:r>
              <a:rPr lang="en-US" altLang="zh-CN" sz="2800" b="1" dirty="0" err="1">
                <a:solidFill>
                  <a:srgbClr val="0070C0"/>
                </a:solidFill>
              </a:rPr>
              <a:t>int</a:t>
            </a:r>
            <a:r>
              <a:rPr lang="en-US" altLang="zh-CN" sz="2800" b="1" dirty="0">
                <a:solidFill>
                  <a:srgbClr val="0070C0"/>
                </a:solidFill>
              </a:rPr>
              <a:t> main()</a:t>
            </a:r>
            <a:endParaRPr lang="zh-CN" altLang="en-US" sz="2800" b="1" dirty="0">
              <a:solidFill>
                <a:srgbClr val="0070C0"/>
              </a:solidFill>
            </a:endParaRPr>
          </a:p>
        </p:txBody>
      </p:sp>
      <p:pic>
        <p:nvPicPr>
          <p:cNvPr id="5530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latin typeface="Times New Roman" pitchFamily="18" charset="0"/>
              </a:rPr>
              <a:t>C</a:t>
            </a:r>
            <a:r>
              <a:rPr lang="zh-CN" altLang="en-US" dirty="0">
                <a:latin typeface="Times New Roman" pitchFamily="18" charset="0"/>
              </a:rPr>
              <a:t>程序的构成特点</a:t>
            </a:r>
            <a:r>
              <a:rPr lang="zh-CN" altLang="en-US" dirty="0" smtClean="0">
                <a:latin typeface="Times New Roman" pitchFamily="18" charset="0"/>
              </a:rPr>
              <a:t>（</a:t>
            </a:r>
            <a:r>
              <a:rPr lang="en-US" altLang="zh-CN" dirty="0" smtClean="0">
                <a:latin typeface="Times New Roman" pitchFamily="18" charset="0"/>
              </a:rPr>
              <a:t>5</a:t>
            </a:r>
            <a:r>
              <a:rPr lang="zh-CN" altLang="en-US" dirty="0" smtClean="0">
                <a:latin typeface="Times New Roman" pitchFamily="18" charset="0"/>
              </a:rPr>
              <a:t>）</a:t>
            </a:r>
            <a:endParaRPr lang="zh-CN" altLang="en-US" dirty="0"/>
          </a:p>
        </p:txBody>
      </p:sp>
    </p:spTree>
    <p:extLst>
      <p:ext uri="{BB962C8B-B14F-4D97-AF65-F5344CB8AC3E}">
        <p14:creationId xmlns:p14="http://schemas.microsoft.com/office/powerpoint/2010/main" val="1813369867"/>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7" dur="500"/>
                                        <p:tgtEl>
                                          <p:spTgt spid="34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1204565" y="1517352"/>
            <a:ext cx="7572375" cy="4643438"/>
          </a:xfrm>
          <a:noFill/>
        </p:spPr>
        <p:txBody>
          <a:bodyPr/>
          <a:lstStyle/>
          <a:p>
            <a:pPr>
              <a:buFont typeface="Wingdings" panose="05000000000000000000" pitchFamily="2" charset="2"/>
              <a:buChar char="l"/>
            </a:pPr>
            <a:r>
              <a:rPr lang="zh-CN" altLang="zh-CN" sz="3200" dirty="0" smtClean="0">
                <a:solidFill>
                  <a:srgbClr val="FF0000"/>
                </a:solidFill>
              </a:rPr>
              <a:t>函数</a:t>
            </a:r>
            <a:r>
              <a:rPr lang="zh-CN" altLang="en-US" sz="3200" dirty="0" smtClean="0">
                <a:solidFill>
                  <a:srgbClr val="FF0000"/>
                </a:solidFill>
              </a:rPr>
              <a:t>体</a:t>
            </a:r>
            <a:endParaRPr lang="en-US" altLang="zh-CN" sz="3200" dirty="0" smtClean="0">
              <a:solidFill>
                <a:srgbClr val="FF0000"/>
              </a:solidFill>
            </a:endParaRPr>
          </a:p>
          <a:p>
            <a:pPr lvl="1">
              <a:buFont typeface="Wingdings" panose="05000000000000000000" pitchFamily="2" charset="2"/>
              <a:buChar char="l"/>
            </a:pPr>
            <a:r>
              <a:rPr lang="zh-CN" altLang="zh-CN" sz="2800" dirty="0" smtClean="0">
                <a:solidFill>
                  <a:srgbClr val="FF0000"/>
                </a:solidFill>
              </a:rPr>
              <a:t>声明部分</a:t>
            </a:r>
            <a:endParaRPr lang="en-US" altLang="zh-CN" sz="2800" dirty="0" smtClean="0">
              <a:solidFill>
                <a:srgbClr val="FF0000"/>
              </a:solidFill>
            </a:endParaRPr>
          </a:p>
          <a:p>
            <a:pPr lvl="2">
              <a:buFont typeface="Wingdings" panose="05000000000000000000" pitchFamily="2" charset="2"/>
              <a:buChar char="l"/>
            </a:pPr>
            <a:r>
              <a:rPr lang="zh-CN" altLang="zh-CN" sz="2800" dirty="0" smtClean="0"/>
              <a:t>定义在本函数中所用到的变量</a:t>
            </a:r>
            <a:endParaRPr lang="en-US" altLang="zh-CN" sz="2800" dirty="0" smtClean="0"/>
          </a:p>
          <a:p>
            <a:pPr lvl="2">
              <a:buFont typeface="Wingdings" panose="05000000000000000000" pitchFamily="2" charset="2"/>
              <a:buChar char="l"/>
            </a:pPr>
            <a:r>
              <a:rPr lang="zh-CN" altLang="zh-CN" sz="2800" dirty="0" smtClean="0"/>
              <a:t>对本函数所调用函数进行声明</a:t>
            </a:r>
            <a:endParaRPr lang="en-US" altLang="zh-CN" sz="2800" dirty="0" smtClean="0"/>
          </a:p>
          <a:p>
            <a:pPr lvl="1">
              <a:buFont typeface="Wingdings" panose="05000000000000000000" pitchFamily="2" charset="2"/>
              <a:buChar char="l"/>
            </a:pPr>
            <a:r>
              <a:rPr lang="zh-CN" altLang="zh-CN" sz="2800" dirty="0" smtClean="0">
                <a:solidFill>
                  <a:srgbClr val="FF0000"/>
                </a:solidFill>
              </a:rPr>
              <a:t>执行部分</a:t>
            </a:r>
            <a:r>
              <a:rPr lang="zh-CN" altLang="en-US" sz="2800" dirty="0" smtClean="0"/>
              <a:t>：</a:t>
            </a:r>
            <a:r>
              <a:rPr lang="zh-CN" altLang="zh-CN" sz="2800" dirty="0" smtClean="0"/>
              <a:t>由若干个语句组成，指定在函数中所进行的操作</a:t>
            </a:r>
            <a:endParaRPr lang="en-US" altLang="zh-CN" sz="2800" dirty="0" smtClean="0"/>
          </a:p>
          <a:p>
            <a:pPr marL="457200" lvl="1" indent="0">
              <a:buNone/>
            </a:pPr>
            <a:r>
              <a:rPr lang="zh-CN" altLang="en-US" sz="2800" dirty="0" smtClean="0"/>
              <a:t>例如：</a:t>
            </a:r>
            <a:endParaRPr lang="en-US" altLang="zh-CN" sz="2800" dirty="0"/>
          </a:p>
          <a:p>
            <a:pPr lvl="1">
              <a:buFont typeface="Wingdings" pitchFamily="2" charset="2"/>
              <a:buNone/>
            </a:pPr>
            <a:r>
              <a:rPr lang="en-US" altLang="zh-CN" sz="2800" dirty="0"/>
              <a:t>void dump ( )</a:t>
            </a:r>
            <a:endParaRPr lang="zh-CN" altLang="zh-CN" sz="2800" dirty="0"/>
          </a:p>
          <a:p>
            <a:pPr lvl="1">
              <a:buFont typeface="Wingdings" pitchFamily="2" charset="2"/>
              <a:buNone/>
            </a:pPr>
            <a:r>
              <a:rPr lang="en-US" altLang="zh-CN" sz="2800" dirty="0"/>
              <a:t>{        </a:t>
            </a:r>
            <a:r>
              <a:rPr lang="en-US" altLang="zh-CN" sz="2800" dirty="0" smtClean="0"/>
              <a:t>}</a:t>
            </a:r>
            <a:endParaRPr lang="en-US" altLang="zh-CN" sz="2800" dirty="0"/>
          </a:p>
        </p:txBody>
      </p:sp>
      <p:sp>
        <p:nvSpPr>
          <p:cNvPr id="5" name="圆角矩形标注 4"/>
          <p:cNvSpPr>
            <a:spLocks noChangeArrowheads="1"/>
          </p:cNvSpPr>
          <p:nvPr/>
        </p:nvSpPr>
        <p:spPr bwMode="auto">
          <a:xfrm>
            <a:off x="4271813" y="2009998"/>
            <a:ext cx="3214688" cy="642937"/>
          </a:xfrm>
          <a:prstGeom prst="wedgeRoundRectCallout">
            <a:avLst>
              <a:gd name="adj1" fmla="val -56245"/>
              <a:gd name="adj2" fmla="val 34028"/>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solidFill>
                  <a:srgbClr val="FF0000"/>
                </a:solidFill>
              </a:rPr>
              <a:t>可以没有声明部分</a:t>
            </a:r>
          </a:p>
        </p:txBody>
      </p:sp>
      <p:pic>
        <p:nvPicPr>
          <p:cNvPr id="56325"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05502" y="566072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latin typeface="Times New Roman" pitchFamily="18" charset="0"/>
              </a:rPr>
              <a:t>C</a:t>
            </a:r>
            <a:r>
              <a:rPr lang="zh-CN" altLang="en-US" dirty="0">
                <a:latin typeface="Times New Roman" pitchFamily="18" charset="0"/>
              </a:rPr>
              <a:t>程序的构成特点</a:t>
            </a:r>
            <a:r>
              <a:rPr lang="zh-CN" altLang="en-US" dirty="0" smtClean="0">
                <a:latin typeface="Times New Roman" pitchFamily="18" charset="0"/>
              </a:rPr>
              <a:t>（</a:t>
            </a:r>
            <a:r>
              <a:rPr lang="en-US" altLang="zh-CN" dirty="0" smtClean="0">
                <a:latin typeface="Times New Roman" pitchFamily="18" charset="0"/>
              </a:rPr>
              <a:t>6</a:t>
            </a:r>
            <a:r>
              <a:rPr lang="zh-CN" altLang="en-US" dirty="0" smtClean="0">
                <a:latin typeface="Times New Roman" pitchFamily="18" charset="0"/>
              </a:rPr>
              <a:t>）</a:t>
            </a:r>
            <a:endParaRPr lang="zh-CN" altLang="en-US" dirty="0"/>
          </a:p>
        </p:txBody>
      </p:sp>
      <p:sp>
        <p:nvSpPr>
          <p:cNvPr id="7" name="圆角矩形标注 6"/>
          <p:cNvSpPr>
            <a:spLocks noChangeArrowheads="1"/>
          </p:cNvSpPr>
          <p:nvPr/>
        </p:nvSpPr>
        <p:spPr bwMode="auto">
          <a:xfrm>
            <a:off x="4847877" y="5252740"/>
            <a:ext cx="3379787" cy="642937"/>
          </a:xfrm>
          <a:prstGeom prst="wedgeRoundRectCallout">
            <a:avLst>
              <a:gd name="adj1" fmla="val -76912"/>
              <a:gd name="adj2" fmla="val 26296"/>
              <a:gd name="adj3" fmla="val 16667"/>
            </a:avLst>
          </a:prstGeom>
          <a:solidFill>
            <a:srgbClr val="FFFFCC"/>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solidFill>
                  <a:srgbClr val="FF0000"/>
                </a:solidFill>
              </a:rPr>
              <a:t>可以是空函数</a:t>
            </a:r>
          </a:p>
        </p:txBody>
      </p:sp>
    </p:spTree>
    <p:extLst>
      <p:ext uri="{BB962C8B-B14F-4D97-AF65-F5344CB8AC3E}">
        <p14:creationId xmlns:p14="http://schemas.microsoft.com/office/powerpoint/2010/main" val="100769938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32" dur="500"/>
                                        <p:tgtEl>
                                          <p:spTgt spid="3481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7" dur="500"/>
                                        <p:tgtEl>
                                          <p:spTgt spid="3481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42" dur="500"/>
                                        <p:tgtEl>
                                          <p:spTgt spid="3481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47" dur="500"/>
                                        <p:tgtEl>
                                          <p:spTgt spid="34819">
                                            <p:txEl>
                                              <p:pRg st="7" end="7"/>
                                            </p:txEl>
                                          </p:spTgt>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16E93BAC-223E-4165-AB39-FB85113E4127}" type="slidenum">
              <a:rPr lang="ko-KR" altLang="en-US"/>
              <a:pPr/>
              <a:t>55</a:t>
            </a:fld>
            <a:endParaRPr lang="en-US" altLang="ko-KR"/>
          </a:p>
        </p:txBody>
      </p:sp>
      <p:sp>
        <p:nvSpPr>
          <p:cNvPr id="73730" name="Rectangle 2"/>
          <p:cNvSpPr>
            <a:spLocks noGrp="1" noChangeArrowheads="1"/>
          </p:cNvSpPr>
          <p:nvPr>
            <p:ph type="title"/>
          </p:nvPr>
        </p:nvSpPr>
        <p:spPr>
          <a:xfrm>
            <a:off x="1187450" y="57150"/>
            <a:ext cx="7772400" cy="1143000"/>
          </a:xfrm>
        </p:spPr>
        <p:txBody>
          <a:bodyPr/>
          <a:lstStyle/>
          <a:p>
            <a:r>
              <a:rPr lang="en-US" altLang="zh-CN" dirty="0">
                <a:latin typeface="Times New Roman" pitchFamily="18" charset="0"/>
              </a:rPr>
              <a:t>C</a:t>
            </a:r>
            <a:r>
              <a:rPr lang="zh-CN" altLang="en-US" dirty="0">
                <a:latin typeface="Times New Roman" pitchFamily="18" charset="0"/>
              </a:rPr>
              <a:t>程序的构成特点</a:t>
            </a:r>
            <a:r>
              <a:rPr lang="zh-CN" altLang="en-US" dirty="0" smtClean="0">
                <a:latin typeface="Times New Roman" pitchFamily="18" charset="0"/>
              </a:rPr>
              <a:t>（</a:t>
            </a:r>
            <a:r>
              <a:rPr lang="en-US" altLang="zh-CN" dirty="0" smtClean="0">
                <a:latin typeface="Times New Roman" pitchFamily="18" charset="0"/>
              </a:rPr>
              <a:t>7</a:t>
            </a:r>
            <a:r>
              <a:rPr lang="zh-CN" altLang="en-US" dirty="0" smtClean="0">
                <a:latin typeface="Times New Roman" pitchFamily="18" charset="0"/>
              </a:rPr>
              <a:t>）</a:t>
            </a:r>
            <a:endParaRPr lang="zh-CN" altLang="en-US" dirty="0">
              <a:latin typeface="Times New Roman" pitchFamily="18" charset="0"/>
            </a:endParaRPr>
          </a:p>
        </p:txBody>
      </p:sp>
      <p:sp>
        <p:nvSpPr>
          <p:cNvPr id="73731" name="Rectangle 3"/>
          <p:cNvSpPr>
            <a:spLocks noGrp="1" noChangeArrowheads="1"/>
          </p:cNvSpPr>
          <p:nvPr>
            <p:ph type="body" idx="1"/>
          </p:nvPr>
        </p:nvSpPr>
        <p:spPr>
          <a:xfrm>
            <a:off x="1187450" y="1042988"/>
            <a:ext cx="7772400" cy="4833937"/>
          </a:xfrm>
        </p:spPr>
        <p:txBody>
          <a:bodyPr/>
          <a:lstStyle/>
          <a:p>
            <a:pPr eaLnBrk="1" hangingPunct="1">
              <a:buFont typeface="Wingdings" pitchFamily="2" charset="2"/>
              <a:buNone/>
            </a:pPr>
            <a:r>
              <a:rPr lang="en-US" altLang="zh-CN" dirty="0" smtClean="0"/>
              <a:t>4. </a:t>
            </a:r>
            <a:r>
              <a:rPr lang="zh-CN" altLang="zh-CN" b="1" dirty="0" smtClean="0">
                <a:solidFill>
                  <a:schemeClr val="accent6"/>
                </a:solidFill>
              </a:rPr>
              <a:t>程序</a:t>
            </a:r>
            <a:r>
              <a:rPr lang="zh-CN" altLang="zh-CN" b="1" dirty="0">
                <a:solidFill>
                  <a:schemeClr val="accent6"/>
                </a:solidFill>
              </a:rPr>
              <a:t>总是从</a:t>
            </a:r>
            <a:r>
              <a:rPr lang="en-US" altLang="zh-CN" b="1" dirty="0">
                <a:solidFill>
                  <a:schemeClr val="accent6"/>
                </a:solidFill>
              </a:rPr>
              <a:t>main</a:t>
            </a:r>
            <a:r>
              <a:rPr lang="zh-CN" altLang="zh-CN" b="1" dirty="0">
                <a:solidFill>
                  <a:schemeClr val="accent6"/>
                </a:solidFill>
              </a:rPr>
              <a:t>函数开始</a:t>
            </a:r>
            <a:r>
              <a:rPr lang="zh-CN" altLang="zh-CN" b="1" dirty="0" smtClean="0">
                <a:solidFill>
                  <a:schemeClr val="accent6"/>
                </a:solidFill>
              </a:rPr>
              <a:t>执行</a:t>
            </a:r>
            <a:r>
              <a:rPr lang="zh-CN" altLang="en-US" b="1" dirty="0">
                <a:solidFill>
                  <a:schemeClr val="accent6"/>
                </a:solidFill>
              </a:rPr>
              <a:t>；</a:t>
            </a:r>
            <a:endParaRPr lang="en-US" altLang="zh-CN" b="1" dirty="0">
              <a:solidFill>
                <a:schemeClr val="accent6"/>
              </a:solidFill>
            </a:endParaRPr>
          </a:p>
          <a:p>
            <a:pPr>
              <a:buNone/>
            </a:pPr>
            <a:r>
              <a:rPr lang="en-US" altLang="zh-CN" dirty="0"/>
              <a:t>5. </a:t>
            </a:r>
            <a:r>
              <a:rPr lang="en-US" altLang="zh-CN" b="1" dirty="0">
                <a:solidFill>
                  <a:schemeClr val="accent6"/>
                </a:solidFill>
              </a:rPr>
              <a:t>C</a:t>
            </a:r>
            <a:r>
              <a:rPr lang="zh-CN" altLang="zh-CN" b="1" dirty="0">
                <a:solidFill>
                  <a:schemeClr val="accent6"/>
                </a:solidFill>
              </a:rPr>
              <a:t>程序对计算机的操作由</a:t>
            </a:r>
            <a:r>
              <a:rPr lang="en-US" altLang="zh-CN" b="1" dirty="0">
                <a:solidFill>
                  <a:schemeClr val="accent6"/>
                </a:solidFill>
              </a:rPr>
              <a:t>C</a:t>
            </a:r>
            <a:r>
              <a:rPr lang="zh-CN" altLang="zh-CN" b="1" dirty="0">
                <a:solidFill>
                  <a:schemeClr val="accent6"/>
                </a:solidFill>
              </a:rPr>
              <a:t>语句</a:t>
            </a:r>
            <a:r>
              <a:rPr lang="zh-CN" altLang="zh-CN" b="1" dirty="0" smtClean="0">
                <a:solidFill>
                  <a:schemeClr val="accent6"/>
                </a:solidFill>
              </a:rPr>
              <a:t>完成</a:t>
            </a:r>
            <a:r>
              <a:rPr lang="zh-CN" altLang="en-US" b="1" dirty="0" smtClean="0">
                <a:solidFill>
                  <a:schemeClr val="accent6"/>
                </a:solidFill>
              </a:rPr>
              <a:t>；</a:t>
            </a:r>
            <a:endParaRPr lang="en-US" altLang="zh-CN" b="1" dirty="0">
              <a:solidFill>
                <a:schemeClr val="accent6"/>
              </a:solidFill>
            </a:endParaRPr>
          </a:p>
          <a:p>
            <a:pPr lvl="1" eaLnBrk="1" hangingPunct="1"/>
            <a:r>
              <a:rPr lang="en-US" altLang="zh-CN" dirty="0"/>
              <a:t>C</a:t>
            </a:r>
            <a:r>
              <a:rPr lang="zh-CN" altLang="zh-CN" dirty="0"/>
              <a:t>程序书写格式是比较自由的</a:t>
            </a:r>
            <a:endParaRPr lang="en-US" altLang="zh-CN" dirty="0"/>
          </a:p>
          <a:p>
            <a:pPr lvl="2" eaLnBrk="1" hangingPunct="1"/>
            <a:r>
              <a:rPr lang="zh-CN" altLang="zh-CN" dirty="0"/>
              <a:t>一行内可以写几个语句</a:t>
            </a:r>
            <a:endParaRPr lang="en-US" altLang="zh-CN" dirty="0"/>
          </a:p>
          <a:p>
            <a:pPr lvl="2" eaLnBrk="1" hangingPunct="1"/>
            <a:r>
              <a:rPr lang="zh-CN" altLang="zh-CN" dirty="0"/>
              <a:t>一个语句可以分写在多行上</a:t>
            </a:r>
            <a:endParaRPr lang="en-US" altLang="zh-CN" dirty="0"/>
          </a:p>
          <a:p>
            <a:pPr lvl="1" eaLnBrk="1" hangingPunct="1"/>
            <a:r>
              <a:rPr lang="zh-CN" altLang="zh-CN" dirty="0"/>
              <a:t>为清晰起见，习惯上每行只写一个</a:t>
            </a:r>
            <a:r>
              <a:rPr lang="zh-CN" altLang="zh-CN" dirty="0" smtClean="0"/>
              <a:t>语句</a:t>
            </a:r>
            <a:endParaRPr lang="en-US" altLang="zh-CN" dirty="0" smtClean="0"/>
          </a:p>
          <a:p>
            <a:pPr>
              <a:buNone/>
            </a:pPr>
            <a:r>
              <a:rPr lang="en-US" altLang="zh-CN" dirty="0"/>
              <a:t>6. </a:t>
            </a:r>
            <a:r>
              <a:rPr lang="zh-CN" altLang="zh-CN" b="1" dirty="0">
                <a:solidFill>
                  <a:schemeClr val="accent6"/>
                </a:solidFill>
              </a:rPr>
              <a:t>数据声明和语句最后必须有</a:t>
            </a:r>
            <a:r>
              <a:rPr lang="zh-CN" altLang="zh-CN" b="1" dirty="0" smtClean="0">
                <a:solidFill>
                  <a:schemeClr val="accent6"/>
                </a:solidFill>
              </a:rPr>
              <a:t>分号</a:t>
            </a:r>
            <a:r>
              <a:rPr lang="zh-CN" altLang="en-US" b="1" dirty="0" smtClean="0">
                <a:solidFill>
                  <a:schemeClr val="accent6"/>
                </a:solidFill>
              </a:rPr>
              <a:t>；</a:t>
            </a:r>
            <a:endParaRPr lang="en-US" altLang="zh-CN" b="1" dirty="0">
              <a:solidFill>
                <a:schemeClr val="accent6"/>
              </a:solidFill>
            </a:endParaRPr>
          </a:p>
          <a:p>
            <a:pPr eaLnBrk="1" hangingPunct="1">
              <a:buFont typeface="Wingdings" pitchFamily="2" charset="2"/>
              <a:buNone/>
            </a:pPr>
            <a:r>
              <a:rPr lang="en-US" altLang="zh-CN" dirty="0"/>
              <a:t>7. </a:t>
            </a:r>
            <a:r>
              <a:rPr lang="en-US" altLang="zh-CN" b="1" dirty="0">
                <a:solidFill>
                  <a:schemeClr val="accent6"/>
                </a:solidFill>
              </a:rPr>
              <a:t>C</a:t>
            </a:r>
            <a:r>
              <a:rPr lang="zh-CN" altLang="zh-CN" b="1" dirty="0">
                <a:solidFill>
                  <a:schemeClr val="accent6"/>
                </a:solidFill>
              </a:rPr>
              <a:t>语言本身不提供输入输出</a:t>
            </a:r>
            <a:r>
              <a:rPr lang="zh-CN" altLang="zh-CN" b="1" dirty="0" smtClean="0">
                <a:solidFill>
                  <a:schemeClr val="accent6"/>
                </a:solidFill>
              </a:rPr>
              <a:t>语句</a:t>
            </a:r>
            <a:r>
              <a:rPr lang="zh-CN" altLang="en-US" b="1" dirty="0" smtClean="0">
                <a:solidFill>
                  <a:schemeClr val="accent6"/>
                </a:solidFill>
              </a:rPr>
              <a:t>；</a:t>
            </a:r>
            <a:endParaRPr lang="en-US" altLang="zh-CN" b="1" dirty="0">
              <a:solidFill>
                <a:schemeClr val="accent6"/>
              </a:solidFill>
            </a:endParaRPr>
          </a:p>
          <a:p>
            <a:pPr>
              <a:buNone/>
            </a:pPr>
            <a:r>
              <a:rPr lang="en-US" altLang="zh-CN" dirty="0"/>
              <a:t>8. </a:t>
            </a:r>
            <a:r>
              <a:rPr lang="zh-CN" altLang="zh-CN" b="1" dirty="0">
                <a:solidFill>
                  <a:schemeClr val="accent6"/>
                </a:solidFill>
              </a:rPr>
              <a:t>程序应当包含注释</a:t>
            </a:r>
            <a:r>
              <a:rPr lang="zh-CN" altLang="en-US" b="1" dirty="0">
                <a:solidFill>
                  <a:schemeClr val="accent6"/>
                </a:solidFill>
              </a:rPr>
              <a:t>，</a:t>
            </a:r>
            <a:r>
              <a:rPr lang="zh-CN" altLang="zh-CN" b="1" dirty="0">
                <a:solidFill>
                  <a:schemeClr val="accent6"/>
                </a:solidFill>
              </a:rPr>
              <a:t>增加</a:t>
            </a:r>
            <a:r>
              <a:rPr lang="zh-CN" altLang="zh-CN" b="1" dirty="0" smtClean="0">
                <a:solidFill>
                  <a:schemeClr val="accent6"/>
                </a:solidFill>
              </a:rPr>
              <a:t>可读性</a:t>
            </a:r>
            <a:r>
              <a:rPr lang="zh-CN" altLang="en-US" b="1" dirty="0" smtClean="0">
                <a:solidFill>
                  <a:schemeClr val="accent6"/>
                </a:solidFill>
              </a:rPr>
              <a:t>。</a:t>
            </a:r>
            <a:endParaRPr lang="en-US" altLang="zh-CN" b="1" dirty="0">
              <a:solidFill>
                <a:schemeClr val="accent6"/>
              </a:solidFill>
            </a:endParaRPr>
          </a:p>
        </p:txBody>
      </p:sp>
      <p:sp>
        <p:nvSpPr>
          <p:cNvPr id="73733" name="AutoShape 5">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0DDCF0F3-2B2F-4620-9A13-D5109E556EAE}" type="slidenum">
              <a:rPr lang="ko-KR" altLang="en-US"/>
              <a:pPr/>
              <a:t>56</a:t>
            </a:fld>
            <a:endParaRPr lang="en-US" altLang="ko-KR"/>
          </a:p>
        </p:txBody>
      </p:sp>
      <p:sp>
        <p:nvSpPr>
          <p:cNvPr id="80900" name="Rectangle 4"/>
          <p:cNvSpPr>
            <a:spLocks noGrp="1" noChangeArrowheads="1"/>
          </p:cNvSpPr>
          <p:nvPr>
            <p:ph type="ctrTitle"/>
          </p:nvPr>
        </p:nvSpPr>
        <p:spPr/>
        <p:txBody>
          <a:bodyPr/>
          <a:lstStyle/>
          <a:p>
            <a:r>
              <a:rPr lang="en-US" altLang="zh-CN" dirty="0" smtClean="0">
                <a:latin typeface="Times New Roman" pitchFamily="18" charset="0"/>
              </a:rPr>
              <a:t>C</a:t>
            </a:r>
            <a:r>
              <a:rPr lang="zh-CN" altLang="en-US" dirty="0" smtClean="0">
                <a:latin typeface="Times New Roman" pitchFamily="18" charset="0"/>
              </a:rPr>
              <a:t>程序开发流程</a:t>
            </a:r>
            <a:endParaRPr lang="zh-CN" altLang="en-US" dirty="0">
              <a:latin typeface="Times New Roman" pitchFamily="18" charset="0"/>
            </a:endParaRPr>
          </a:p>
        </p:txBody>
      </p:sp>
      <p:sp>
        <p:nvSpPr>
          <p:cNvPr id="80901" name="Rectangle 5"/>
          <p:cNvSpPr>
            <a:spLocks noGrp="1" noChangeArrowheads="1"/>
          </p:cNvSpPr>
          <p:nvPr>
            <p:ph type="subTitle" idx="1"/>
          </p:nvPr>
        </p:nvSpPr>
        <p:spPr/>
        <p:txBody>
          <a:bodyPr/>
          <a:lstStyle/>
          <a:p>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9890717A-AB61-4BA8-9B7E-F5EC4FBB66A2}" type="slidenum">
              <a:rPr lang="ko-KR" altLang="en-US"/>
              <a:pPr/>
              <a:t>57</a:t>
            </a:fld>
            <a:endParaRPr lang="en-US" altLang="ko-KR"/>
          </a:p>
        </p:txBody>
      </p:sp>
      <p:sp>
        <p:nvSpPr>
          <p:cNvPr id="111618" name="Rectangle 2"/>
          <p:cNvSpPr>
            <a:spLocks noGrp="1" noChangeArrowheads="1"/>
          </p:cNvSpPr>
          <p:nvPr>
            <p:ph type="title"/>
          </p:nvPr>
        </p:nvSpPr>
        <p:spPr/>
        <p:txBody>
          <a:bodyPr/>
          <a:lstStyle/>
          <a:p>
            <a:r>
              <a:rPr lang="en-US" altLang="zh-CN" dirty="0"/>
              <a:t>C</a:t>
            </a:r>
            <a:r>
              <a:rPr lang="zh-CN" altLang="en-US" dirty="0"/>
              <a:t>程序的编辑和执行</a:t>
            </a:r>
          </a:p>
        </p:txBody>
      </p:sp>
      <p:sp>
        <p:nvSpPr>
          <p:cNvPr id="111619" name="Rectangle 3"/>
          <p:cNvSpPr>
            <a:spLocks noGrp="1" noChangeArrowheads="1"/>
          </p:cNvSpPr>
          <p:nvPr>
            <p:ph type="body" idx="1"/>
          </p:nvPr>
        </p:nvSpPr>
        <p:spPr/>
        <p:txBody>
          <a:bodyPr/>
          <a:lstStyle/>
          <a:p>
            <a:pPr>
              <a:buFontTx/>
              <a:buNone/>
            </a:pPr>
            <a:r>
              <a:rPr lang="en-US" altLang="zh-CN" dirty="0" smtClean="0"/>
              <a:t>【4</a:t>
            </a:r>
            <a:r>
              <a:rPr lang="zh-CN" altLang="en-US" dirty="0" smtClean="0"/>
              <a:t>个步骤</a:t>
            </a:r>
            <a:r>
              <a:rPr lang="en-US" altLang="zh-CN" dirty="0" smtClean="0"/>
              <a:t>】</a:t>
            </a:r>
            <a:endParaRPr lang="en-US" altLang="zh-CN" dirty="0"/>
          </a:p>
          <a:p>
            <a:pPr>
              <a:buFontTx/>
              <a:buAutoNum type="arabicPeriod"/>
            </a:pPr>
            <a:r>
              <a:rPr lang="zh-CN" altLang="en-US" dirty="0">
                <a:solidFill>
                  <a:srgbClr val="FF0000"/>
                </a:solidFill>
              </a:rPr>
              <a:t>编辑</a:t>
            </a:r>
            <a:r>
              <a:rPr lang="zh-CN" altLang="en-US" dirty="0"/>
              <a:t>：用编辑器建立程序文件，并保存到磁盘中（*</a:t>
            </a:r>
            <a:r>
              <a:rPr lang="en-US" altLang="zh-CN" dirty="0"/>
              <a:t>.c</a:t>
            </a:r>
            <a:r>
              <a:rPr lang="zh-CN" altLang="en-US" dirty="0"/>
              <a:t>）；</a:t>
            </a:r>
          </a:p>
          <a:p>
            <a:pPr lvl="1">
              <a:buFontTx/>
              <a:buChar char="•"/>
            </a:pPr>
            <a:r>
              <a:rPr lang="zh-CN" altLang="en-US" dirty="0"/>
              <a:t>编辑</a:t>
            </a:r>
            <a:r>
              <a:rPr lang="en-US" altLang="zh-CN" dirty="0"/>
              <a:t>(editing)</a:t>
            </a:r>
            <a:r>
              <a:rPr lang="zh-CN" altLang="en-US" dirty="0"/>
              <a:t>：输入文件或改变文件内容的过程。</a:t>
            </a:r>
          </a:p>
          <a:p>
            <a:pPr lvl="1">
              <a:buFontTx/>
              <a:buChar char="•"/>
            </a:pPr>
            <a:r>
              <a:rPr lang="zh-CN" altLang="en-US" dirty="0"/>
              <a:t>不同的计算机系统和开发平台上的编辑过程差异很大，相关的信息可以在计算机系统的用户手册或所使用的</a:t>
            </a:r>
            <a:r>
              <a:rPr lang="en-US" altLang="zh-CN" dirty="0"/>
              <a:t>C</a:t>
            </a:r>
            <a:r>
              <a:rPr lang="zh-CN" altLang="en-US" dirty="0"/>
              <a:t>编辑器的说明文档中找到。</a:t>
            </a:r>
          </a:p>
          <a:p>
            <a:pPr>
              <a:buFontTx/>
              <a:buAutoNum type="arabicPeriod"/>
            </a:pPr>
            <a:r>
              <a:rPr lang="zh-CN" altLang="en-US" dirty="0" smtClean="0">
                <a:solidFill>
                  <a:srgbClr val="FF0000"/>
                </a:solidFill>
              </a:rPr>
              <a:t>编译</a:t>
            </a:r>
            <a:r>
              <a:rPr lang="zh-CN" altLang="en-US" dirty="0"/>
              <a:t>：编译器建立目标码，并把它保存到磁盘中（*</a:t>
            </a:r>
            <a:r>
              <a:rPr lang="en-US" altLang="zh-CN" dirty="0"/>
              <a:t>.</a:t>
            </a:r>
            <a:r>
              <a:rPr lang="en-US" altLang="zh-CN" dirty="0" err="1"/>
              <a:t>obj</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31ED4802-7226-4FDB-AB83-48CA49BE8740}" type="slidenum">
              <a:rPr lang="ko-KR" altLang="en-US"/>
              <a:pPr/>
              <a:t>58</a:t>
            </a:fld>
            <a:endParaRPr lang="en-US" altLang="ko-KR"/>
          </a:p>
        </p:txBody>
      </p:sp>
      <p:sp>
        <p:nvSpPr>
          <p:cNvPr id="112642" name="Rectangle 2"/>
          <p:cNvSpPr>
            <a:spLocks noGrp="1" noChangeArrowheads="1"/>
          </p:cNvSpPr>
          <p:nvPr>
            <p:ph type="title"/>
          </p:nvPr>
        </p:nvSpPr>
        <p:spPr/>
        <p:txBody>
          <a:bodyPr/>
          <a:lstStyle/>
          <a:p>
            <a:r>
              <a:rPr lang="en-US" altLang="zh-CN" dirty="0"/>
              <a:t>C</a:t>
            </a:r>
            <a:r>
              <a:rPr lang="zh-CN" altLang="en-US" dirty="0"/>
              <a:t>程序的编辑和执行</a:t>
            </a:r>
            <a:r>
              <a:rPr lang="zh-CN" altLang="en-US" dirty="0" smtClean="0"/>
              <a:t>（</a:t>
            </a:r>
            <a:r>
              <a:rPr lang="en-US" altLang="zh-CN" dirty="0" smtClean="0"/>
              <a:t>2</a:t>
            </a:r>
            <a:r>
              <a:rPr lang="zh-CN" altLang="en-US" dirty="0" smtClean="0"/>
              <a:t>）</a:t>
            </a:r>
            <a:endParaRPr lang="zh-CN" altLang="en-US" dirty="0"/>
          </a:p>
        </p:txBody>
      </p:sp>
      <p:sp>
        <p:nvSpPr>
          <p:cNvPr id="112643" name="Rectangle 3"/>
          <p:cNvSpPr>
            <a:spLocks noGrp="1" noChangeArrowheads="1"/>
          </p:cNvSpPr>
          <p:nvPr>
            <p:ph type="body" idx="1"/>
          </p:nvPr>
        </p:nvSpPr>
        <p:spPr/>
        <p:txBody>
          <a:bodyPr/>
          <a:lstStyle/>
          <a:p>
            <a:pPr marL="533400" indent="-533400">
              <a:buClr>
                <a:srgbClr val="000000"/>
              </a:buClr>
              <a:buFont typeface="+mj-lt"/>
              <a:buAutoNum type="arabicPeriod" startAt="3"/>
            </a:pPr>
            <a:r>
              <a:rPr lang="zh-CN" altLang="en-US" dirty="0" smtClean="0">
                <a:solidFill>
                  <a:srgbClr val="FF0000"/>
                </a:solidFill>
              </a:rPr>
              <a:t>连接</a:t>
            </a:r>
            <a:r>
              <a:rPr lang="zh-CN" altLang="en-US" dirty="0"/>
              <a:t>：链接程序连接目标码和函数库，建立可执行映象</a:t>
            </a:r>
            <a:r>
              <a:rPr lang="en-US" altLang="zh-CN" dirty="0"/>
              <a:t>(*.exe)</a:t>
            </a:r>
            <a:r>
              <a:rPr lang="zh-CN" altLang="en-US" dirty="0"/>
              <a:t>并把它保存到磁盘中；</a:t>
            </a:r>
          </a:p>
          <a:p>
            <a:pPr marL="533400" indent="-533400">
              <a:buClr>
                <a:srgbClr val="000000"/>
              </a:buClr>
              <a:buFontTx/>
              <a:buAutoNum type="arabicPeriod" startAt="3"/>
            </a:pPr>
            <a:r>
              <a:rPr lang="zh-CN" altLang="en-US" dirty="0" smtClean="0">
                <a:solidFill>
                  <a:srgbClr val="FF0000"/>
                </a:solidFill>
              </a:rPr>
              <a:t>执行</a:t>
            </a:r>
            <a:r>
              <a:rPr lang="zh-CN" altLang="en-US" dirty="0"/>
              <a:t>：</a:t>
            </a:r>
            <a:r>
              <a:rPr lang="en-US" altLang="zh-CN" dirty="0"/>
              <a:t>CPU</a:t>
            </a:r>
            <a:r>
              <a:rPr lang="zh-CN" altLang="en-US" dirty="0"/>
              <a:t>取出并执行每条指令，在程序执行过程中可能会在磁盘上存储新的值。</a:t>
            </a:r>
          </a:p>
          <a:p>
            <a:pPr marL="533400" indent="-533400"/>
            <a:endParaRPr lang="zh-CN" altLang="en-US" dirty="0"/>
          </a:p>
          <a:p>
            <a:pPr marL="533400" indent="-533400"/>
            <a:r>
              <a:rPr lang="en-US" altLang="zh-CN" dirty="0" smtClean="0"/>
              <a:t>1</a:t>
            </a:r>
            <a:r>
              <a:rPr lang="zh-CN" altLang="en-US" dirty="0" smtClean="0"/>
              <a:t>～</a:t>
            </a:r>
            <a:r>
              <a:rPr lang="en-US" altLang="zh-CN" dirty="0" smtClean="0"/>
              <a:t>4</a:t>
            </a:r>
            <a:r>
              <a:rPr lang="zh-CN" altLang="en-US" dirty="0" smtClean="0"/>
              <a:t>的</a:t>
            </a:r>
            <a:r>
              <a:rPr lang="zh-CN" altLang="en-US" dirty="0"/>
              <a:t>具体实施过程在不同的系统平台上有所差异。  			</a:t>
            </a:r>
            <a:endParaRPr lang="zh-CN" altLang="en-US" dirty="0">
              <a:solidFill>
                <a:srgbClr val="008000"/>
              </a:solidFill>
            </a:endParaRPr>
          </a:p>
          <a:p>
            <a:pPr marL="533400" indent="-533400"/>
            <a:r>
              <a:rPr lang="en-US" altLang="zh-CN" b="1" dirty="0" smtClean="0">
                <a:solidFill>
                  <a:schemeClr val="accent6"/>
                </a:solidFill>
              </a:rPr>
              <a:t>P13 </a:t>
            </a:r>
            <a:r>
              <a:rPr lang="zh-CN" altLang="en-US" b="1" dirty="0">
                <a:solidFill>
                  <a:schemeClr val="accent6"/>
                </a:solidFill>
              </a:rPr>
              <a:t>图</a:t>
            </a:r>
            <a:r>
              <a:rPr lang="en-US" altLang="zh-CN" b="1" dirty="0" smtClean="0">
                <a:solidFill>
                  <a:schemeClr val="accent6"/>
                </a:solidFill>
              </a:rPr>
              <a:t>1.2 </a:t>
            </a:r>
            <a:r>
              <a:rPr lang="zh-CN" altLang="en-US" b="1" dirty="0" smtClean="0">
                <a:solidFill>
                  <a:schemeClr val="accent6"/>
                </a:solidFill>
              </a:rPr>
              <a:t>运行</a:t>
            </a:r>
            <a:r>
              <a:rPr lang="en-US" altLang="zh-CN" b="1" dirty="0">
                <a:solidFill>
                  <a:schemeClr val="accent6"/>
                </a:solidFill>
              </a:rPr>
              <a:t>C</a:t>
            </a:r>
            <a:r>
              <a:rPr lang="zh-CN" altLang="en-US" b="1" dirty="0">
                <a:solidFill>
                  <a:schemeClr val="accent6"/>
                </a:solidFill>
              </a:rPr>
              <a:t>程序的流程图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1331640" y="1796752"/>
            <a:ext cx="7072312" cy="4143375"/>
          </a:xfrm>
          <a:noFill/>
        </p:spPr>
        <p:txBody>
          <a:bodyPr/>
          <a:lstStyle/>
          <a:p>
            <a:pPr eaLnBrk="1" hangingPunct="1">
              <a:buFont typeface="Wingdings" pitchFamily="2" charset="2"/>
              <a:buNone/>
            </a:pPr>
            <a:r>
              <a:rPr lang="en-US" altLang="zh-CN" sz="3200" dirty="0" smtClean="0"/>
              <a:t>1.</a:t>
            </a:r>
            <a:r>
              <a:rPr lang="zh-CN" altLang="zh-CN" sz="3200" b="1" dirty="0" smtClean="0">
                <a:solidFill>
                  <a:schemeClr val="accent6"/>
                </a:solidFill>
              </a:rPr>
              <a:t>问题分析</a:t>
            </a:r>
            <a:endParaRPr lang="en-US" altLang="zh-CN" sz="3200" b="1" dirty="0" smtClean="0">
              <a:solidFill>
                <a:schemeClr val="accent6"/>
              </a:solidFill>
            </a:endParaRPr>
          </a:p>
          <a:p>
            <a:pPr eaLnBrk="1" hangingPunct="1"/>
            <a:r>
              <a:rPr lang="zh-CN" altLang="zh-CN" sz="3200" dirty="0" smtClean="0"/>
              <a:t>对于接手的任务要进行认真的分析</a:t>
            </a:r>
            <a:endParaRPr lang="en-US" altLang="zh-CN" sz="3200" dirty="0" smtClean="0"/>
          </a:p>
          <a:p>
            <a:pPr eaLnBrk="1" hangingPunct="1"/>
            <a:r>
              <a:rPr lang="zh-CN" altLang="zh-CN" sz="3200" dirty="0" smtClean="0"/>
              <a:t>研究所给定的条件</a:t>
            </a:r>
            <a:endParaRPr lang="en-US" altLang="zh-CN" sz="3200" dirty="0" smtClean="0"/>
          </a:p>
          <a:p>
            <a:pPr eaLnBrk="1" hangingPunct="1"/>
            <a:r>
              <a:rPr lang="zh-CN" altLang="zh-CN" sz="3200" dirty="0" smtClean="0"/>
              <a:t>分析最后应达到的目标</a:t>
            </a:r>
            <a:endParaRPr lang="en-US" altLang="zh-CN" sz="3200" dirty="0" smtClean="0"/>
          </a:p>
          <a:p>
            <a:pPr eaLnBrk="1" hangingPunct="1"/>
            <a:r>
              <a:rPr lang="zh-CN" altLang="zh-CN" sz="3200" dirty="0" smtClean="0"/>
              <a:t>找出解决问题的规律</a:t>
            </a:r>
            <a:endParaRPr lang="en-US" altLang="zh-CN" sz="3200" dirty="0" smtClean="0"/>
          </a:p>
          <a:p>
            <a:pPr eaLnBrk="1" hangingPunct="1"/>
            <a:r>
              <a:rPr lang="zh-CN" altLang="zh-CN" sz="3200" dirty="0" smtClean="0"/>
              <a:t>选择解题的方法</a:t>
            </a:r>
            <a:endParaRPr lang="en-US" altLang="zh-CN" sz="3200" dirty="0" smtClean="0"/>
          </a:p>
        </p:txBody>
      </p:sp>
      <p:pic>
        <p:nvPicPr>
          <p:cNvPr id="6144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zh-CN" dirty="0"/>
              <a:t>程序设计的任务</a:t>
            </a:r>
            <a:endParaRPr lang="zh-CN" altLang="en-US" dirty="0"/>
          </a:p>
        </p:txBody>
      </p:sp>
    </p:spTree>
    <p:extLst>
      <p:ext uri="{BB962C8B-B14F-4D97-AF65-F5344CB8AC3E}">
        <p14:creationId xmlns:p14="http://schemas.microsoft.com/office/powerpoint/2010/main" val="943352198"/>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7" dur="500"/>
                                        <p:tgtEl>
                                          <p:spTgt spid="348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2"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页脚占位符 4"/>
          <p:cNvSpPr>
            <a:spLocks noGrp="1"/>
          </p:cNvSpPr>
          <p:nvPr>
            <p:ph type="ftr" sz="quarter" idx="11"/>
          </p:nvPr>
        </p:nvSpPr>
        <p:spPr/>
        <p:txBody>
          <a:bodyPr/>
          <a:lstStyle/>
          <a:p>
            <a:r>
              <a:rPr lang="en-US" altLang="zh-CN" smtClean="0"/>
              <a:t>xlzheng@xmu,2013</a:t>
            </a:r>
            <a:endParaRPr lang="en-US" altLang="zh-CN"/>
          </a:p>
        </p:txBody>
      </p:sp>
      <p:sp>
        <p:nvSpPr>
          <p:cNvPr id="15" name="灯片编号占位符 5"/>
          <p:cNvSpPr>
            <a:spLocks noGrp="1"/>
          </p:cNvSpPr>
          <p:nvPr>
            <p:ph type="sldNum" sz="quarter" idx="12"/>
          </p:nvPr>
        </p:nvSpPr>
        <p:spPr/>
        <p:txBody>
          <a:bodyPr/>
          <a:lstStyle/>
          <a:p>
            <a:fld id="{26D05675-657F-466E-9D55-BACD4CB35CC0}" type="slidenum">
              <a:rPr lang="ko-KR" altLang="en-US"/>
              <a:pPr/>
              <a:t>6</a:t>
            </a:fld>
            <a:endParaRPr lang="en-US" altLang="ko-KR"/>
          </a:p>
        </p:txBody>
      </p:sp>
      <p:sp>
        <p:nvSpPr>
          <p:cNvPr id="66566" name="Rectangle 6"/>
          <p:cNvSpPr>
            <a:spLocks noGrp="1" noChangeArrowheads="1"/>
          </p:cNvSpPr>
          <p:nvPr>
            <p:ph type="body" idx="1"/>
          </p:nvPr>
        </p:nvSpPr>
        <p:spPr>
          <a:xfrm>
            <a:off x="1120775" y="981075"/>
            <a:ext cx="7772400" cy="5410200"/>
          </a:xfrm>
        </p:spPr>
        <p:txBody>
          <a:bodyPr/>
          <a:lstStyle/>
          <a:p>
            <a:pPr>
              <a:lnSpc>
                <a:spcPct val="90000"/>
              </a:lnSpc>
            </a:pPr>
            <a:r>
              <a:rPr lang="zh-CN" altLang="en-US" sz="3200"/>
              <a:t>计算机系统的层次图：</a:t>
            </a:r>
          </a:p>
          <a:p>
            <a:pPr>
              <a:lnSpc>
                <a:spcPct val="90000"/>
              </a:lnSpc>
              <a:buFontTx/>
              <a:buNone/>
            </a:pPr>
            <a:endParaRPr lang="zh-CN" altLang="en-US" sz="3200"/>
          </a:p>
          <a:p>
            <a:pPr>
              <a:lnSpc>
                <a:spcPct val="90000"/>
              </a:lnSpc>
              <a:buFontTx/>
              <a:buNone/>
            </a:pPr>
            <a:endParaRPr lang="zh-CN" altLang="en-US" sz="3200"/>
          </a:p>
          <a:p>
            <a:pPr>
              <a:lnSpc>
                <a:spcPct val="90000"/>
              </a:lnSpc>
              <a:buFontTx/>
              <a:buNone/>
            </a:pPr>
            <a:endParaRPr lang="zh-CN" altLang="en-US" sz="3200"/>
          </a:p>
          <a:p>
            <a:pPr>
              <a:lnSpc>
                <a:spcPct val="90000"/>
              </a:lnSpc>
              <a:buFontTx/>
              <a:buNone/>
            </a:pPr>
            <a:endParaRPr lang="zh-CN" altLang="en-US" sz="3200"/>
          </a:p>
          <a:p>
            <a:pPr lvl="1">
              <a:lnSpc>
                <a:spcPct val="90000"/>
              </a:lnSpc>
            </a:pPr>
            <a:endParaRPr lang="zh-CN" altLang="en-US" sz="2800"/>
          </a:p>
          <a:p>
            <a:pPr lvl="1">
              <a:lnSpc>
                <a:spcPct val="90000"/>
              </a:lnSpc>
            </a:pPr>
            <a:r>
              <a:rPr lang="zh-CN" altLang="en-US" sz="2800"/>
              <a:t>说明：</a:t>
            </a:r>
          </a:p>
          <a:p>
            <a:pPr lvl="2">
              <a:lnSpc>
                <a:spcPct val="90000"/>
              </a:lnSpc>
            </a:pPr>
            <a:r>
              <a:rPr lang="zh-CN" altLang="en-US" sz="2400">
                <a:solidFill>
                  <a:srgbClr val="FF0000"/>
                </a:solidFill>
              </a:rPr>
              <a:t>系统软件</a:t>
            </a:r>
            <a:r>
              <a:rPr lang="zh-CN" altLang="en-US" sz="2400"/>
              <a:t>：负责协调整个计算机系统的硬件和各种程序间的活动和功能</a:t>
            </a:r>
          </a:p>
          <a:p>
            <a:pPr lvl="2">
              <a:lnSpc>
                <a:spcPct val="90000"/>
              </a:lnSpc>
            </a:pPr>
            <a:r>
              <a:rPr lang="zh-CN" altLang="en-US" sz="2400">
                <a:solidFill>
                  <a:srgbClr val="FF0000"/>
                </a:solidFill>
              </a:rPr>
              <a:t>应用软件</a:t>
            </a:r>
            <a:r>
              <a:rPr lang="zh-CN" altLang="en-US" sz="2400"/>
              <a:t>：帮助用户解决特定问题</a:t>
            </a:r>
          </a:p>
          <a:p>
            <a:pPr lvl="2">
              <a:lnSpc>
                <a:spcPct val="90000"/>
              </a:lnSpc>
            </a:pPr>
            <a:r>
              <a:rPr lang="zh-CN" altLang="en-US" sz="2400">
                <a:solidFill>
                  <a:srgbClr val="FF0000"/>
                </a:solidFill>
              </a:rPr>
              <a:t>计算机系统平台</a:t>
            </a:r>
            <a:r>
              <a:rPr lang="zh-CN" altLang="en-US" sz="2400"/>
              <a:t>：特定的硬件与系统软件的组合。</a:t>
            </a:r>
          </a:p>
        </p:txBody>
      </p:sp>
      <p:sp>
        <p:nvSpPr>
          <p:cNvPr id="66562" name="Oval 2"/>
          <p:cNvSpPr>
            <a:spLocks noChangeArrowheads="1"/>
          </p:cNvSpPr>
          <p:nvPr/>
        </p:nvSpPr>
        <p:spPr bwMode="auto">
          <a:xfrm>
            <a:off x="1577975" y="1600200"/>
            <a:ext cx="2362200" cy="2362200"/>
          </a:xfrm>
          <a:prstGeom prst="ellipse">
            <a:avLst/>
          </a:prstGeom>
          <a:gradFill rotWithShape="0">
            <a:gsLst>
              <a:gs pos="0">
                <a:srgbClr val="9999FF"/>
              </a:gs>
              <a:gs pos="100000">
                <a:srgbClr val="CCECFF"/>
              </a:gs>
            </a:gsLst>
            <a:path path="shape">
              <a:fillToRect l="50000" t="50000" r="50000" b="50000"/>
            </a:path>
          </a:gradFill>
          <a:ln w="12700" cap="sq">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3" name="Oval 3"/>
          <p:cNvSpPr>
            <a:spLocks noChangeArrowheads="1"/>
          </p:cNvSpPr>
          <p:nvPr/>
        </p:nvSpPr>
        <p:spPr bwMode="auto">
          <a:xfrm>
            <a:off x="1882775" y="1905000"/>
            <a:ext cx="1752600" cy="1752600"/>
          </a:xfrm>
          <a:prstGeom prst="ellipse">
            <a:avLst/>
          </a:prstGeom>
          <a:gradFill rotWithShape="1">
            <a:gsLst>
              <a:gs pos="0">
                <a:schemeClr val="bg1"/>
              </a:gs>
              <a:gs pos="100000">
                <a:schemeClr val="accent1"/>
              </a:gs>
            </a:gsLst>
            <a:path path="shape">
              <a:fillToRect l="50000" t="50000" r="50000" b="50000"/>
            </a:path>
          </a:gradFill>
          <a:ln w="12700" cap="sq">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4" name="Oval 4"/>
          <p:cNvSpPr>
            <a:spLocks noChangeArrowheads="1"/>
          </p:cNvSpPr>
          <p:nvPr/>
        </p:nvSpPr>
        <p:spPr bwMode="auto">
          <a:xfrm>
            <a:off x="2149475" y="2171700"/>
            <a:ext cx="1219200" cy="1219200"/>
          </a:xfrm>
          <a:prstGeom prst="ellipse">
            <a:avLst/>
          </a:prstGeom>
          <a:gradFill rotWithShape="0">
            <a:gsLst>
              <a:gs pos="0">
                <a:srgbClr val="CCECFF"/>
              </a:gs>
              <a:gs pos="100000">
                <a:srgbClr val="9999FF"/>
              </a:gs>
            </a:gsLst>
            <a:path path="shape">
              <a:fillToRect l="50000" t="50000" r="50000" b="50000"/>
            </a:path>
          </a:gradFill>
          <a:ln w="12700" cap="sq">
            <a:solidFill>
              <a:srgbClr val="99CC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65" name="Rectangle 5"/>
          <p:cNvSpPr>
            <a:spLocks noGrp="1" noChangeArrowheads="1"/>
          </p:cNvSpPr>
          <p:nvPr>
            <p:ph type="title"/>
          </p:nvPr>
        </p:nvSpPr>
        <p:spPr>
          <a:xfrm>
            <a:off x="1273175" y="115888"/>
            <a:ext cx="7620000" cy="990600"/>
          </a:xfrm>
        </p:spPr>
        <p:txBody>
          <a:bodyPr/>
          <a:lstStyle/>
          <a:p>
            <a:r>
              <a:rPr lang="zh-CN" altLang="en-US"/>
              <a:t>什么是软件？什么是硬件？</a:t>
            </a:r>
          </a:p>
        </p:txBody>
      </p:sp>
      <p:sp>
        <p:nvSpPr>
          <p:cNvPr id="66568" name="AutoShape 8"/>
          <p:cNvSpPr>
            <a:spLocks/>
          </p:cNvSpPr>
          <p:nvPr/>
        </p:nvSpPr>
        <p:spPr bwMode="auto">
          <a:xfrm>
            <a:off x="4397375" y="3352800"/>
            <a:ext cx="1482725" cy="609600"/>
          </a:xfrm>
          <a:prstGeom prst="borderCallout2">
            <a:avLst>
              <a:gd name="adj1" fmla="val 18750"/>
              <a:gd name="adj2" fmla="val -5139"/>
              <a:gd name="adj3" fmla="val 18750"/>
              <a:gd name="adj4" fmla="val -25056"/>
              <a:gd name="adj5" fmla="val -79949"/>
              <a:gd name="adj6" fmla="val -85009"/>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latinLnBrk="0"/>
            <a:r>
              <a:rPr lang="zh-CN" altLang="en-US" sz="2000" b="1">
                <a:latin typeface="Times New Roman" pitchFamily="18" charset="0"/>
                <a:ea typeface="楷体_GB2312" pitchFamily="49" charset="-122"/>
              </a:rPr>
              <a:t>裸机</a:t>
            </a:r>
            <a:r>
              <a:rPr lang="en-US" altLang="zh-CN" sz="2000" b="1">
                <a:latin typeface="Times New Roman" pitchFamily="18" charset="0"/>
                <a:ea typeface="楷体_GB2312" pitchFamily="49" charset="-122"/>
              </a:rPr>
              <a:t>——</a:t>
            </a:r>
          </a:p>
          <a:p>
            <a:pPr algn="ctr" latinLnBrk="0"/>
            <a:r>
              <a:rPr lang="zh-CN" altLang="en-US" sz="2000" b="1">
                <a:latin typeface="Times New Roman" pitchFamily="18" charset="0"/>
                <a:ea typeface="楷体_GB2312" pitchFamily="49" charset="-122"/>
              </a:rPr>
              <a:t>计算机硬件</a:t>
            </a:r>
          </a:p>
        </p:txBody>
      </p:sp>
      <p:sp>
        <p:nvSpPr>
          <p:cNvPr id="66569" name="AutoShape 9"/>
          <p:cNvSpPr>
            <a:spLocks/>
          </p:cNvSpPr>
          <p:nvPr/>
        </p:nvSpPr>
        <p:spPr bwMode="auto">
          <a:xfrm>
            <a:off x="4397375" y="2632075"/>
            <a:ext cx="1482725" cy="476250"/>
          </a:xfrm>
          <a:prstGeom prst="borderCallout1">
            <a:avLst>
              <a:gd name="adj1" fmla="val 24000"/>
              <a:gd name="adj2" fmla="val -5139"/>
              <a:gd name="adj3" fmla="val 24000"/>
              <a:gd name="adj4" fmla="val -57815"/>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latinLnBrk="0"/>
            <a:r>
              <a:rPr lang="zh-CN" altLang="en-US" sz="2000" b="1">
                <a:latin typeface="Times New Roman" pitchFamily="18" charset="0"/>
                <a:ea typeface="楷体_GB2312" pitchFamily="49" charset="-122"/>
              </a:rPr>
              <a:t>系统软件</a:t>
            </a:r>
          </a:p>
        </p:txBody>
      </p:sp>
      <p:sp>
        <p:nvSpPr>
          <p:cNvPr id="66570" name="AutoShape 10"/>
          <p:cNvSpPr>
            <a:spLocks/>
          </p:cNvSpPr>
          <p:nvPr/>
        </p:nvSpPr>
        <p:spPr bwMode="auto">
          <a:xfrm>
            <a:off x="4397375" y="2022475"/>
            <a:ext cx="1482725" cy="396875"/>
          </a:xfrm>
          <a:prstGeom prst="borderCallout2">
            <a:avLst>
              <a:gd name="adj1" fmla="val 28801"/>
              <a:gd name="adj2" fmla="val -5139"/>
              <a:gd name="adj3" fmla="val 28801"/>
              <a:gd name="adj4" fmla="val -28051"/>
              <a:gd name="adj5" fmla="val 73602"/>
              <a:gd name="adj6" fmla="val -51819"/>
            </a:avLst>
          </a:prstGeom>
          <a:gradFill rotWithShape="0">
            <a:gsLst>
              <a:gs pos="0">
                <a:srgbClr val="FBEAC7"/>
              </a:gs>
              <a:gs pos="17999">
                <a:srgbClr val="FEE7F2"/>
              </a:gs>
              <a:gs pos="36000">
                <a:srgbClr val="FAC77D"/>
              </a:gs>
              <a:gs pos="61000">
                <a:srgbClr val="FBA97D"/>
              </a:gs>
              <a:gs pos="82001">
                <a:srgbClr val="FBD49C"/>
              </a:gs>
              <a:gs pos="100000">
                <a:srgbClr val="FEE7F2"/>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latinLnBrk="0"/>
            <a:r>
              <a:rPr lang="zh-CN" altLang="en-US" sz="2000" b="1">
                <a:latin typeface="Times New Roman" pitchFamily="18" charset="0"/>
                <a:ea typeface="楷体_GB2312" pitchFamily="49" charset="-122"/>
              </a:rPr>
              <a:t>应用软件</a:t>
            </a:r>
          </a:p>
        </p:txBody>
      </p:sp>
      <p:sp>
        <p:nvSpPr>
          <p:cNvPr id="66571" name="AutoShape 11"/>
          <p:cNvSpPr>
            <a:spLocks/>
          </p:cNvSpPr>
          <p:nvPr/>
        </p:nvSpPr>
        <p:spPr bwMode="auto">
          <a:xfrm>
            <a:off x="6184900" y="2022475"/>
            <a:ext cx="152400" cy="1066800"/>
          </a:xfrm>
          <a:prstGeom prst="rightBrace">
            <a:avLst>
              <a:gd name="adj1" fmla="val 58333"/>
              <a:gd name="adj2" fmla="val 50000"/>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2" name="AutoShape 12"/>
          <p:cNvSpPr>
            <a:spLocks/>
          </p:cNvSpPr>
          <p:nvPr/>
        </p:nvSpPr>
        <p:spPr bwMode="auto">
          <a:xfrm>
            <a:off x="6032500" y="2708275"/>
            <a:ext cx="152400" cy="1219200"/>
          </a:xfrm>
          <a:prstGeom prst="rightBrace">
            <a:avLst>
              <a:gd name="adj1" fmla="val 66667"/>
              <a:gd name="adj2" fmla="val 50000"/>
            </a:avLst>
          </a:prstGeom>
          <a:noFill/>
          <a:ln w="2857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Rectangle 13"/>
          <p:cNvSpPr>
            <a:spLocks noChangeArrowheads="1"/>
          </p:cNvSpPr>
          <p:nvPr/>
        </p:nvSpPr>
        <p:spPr bwMode="auto">
          <a:xfrm>
            <a:off x="6467475" y="2381250"/>
            <a:ext cx="1200150" cy="327025"/>
          </a:xfrm>
          <a:prstGeom prst="rect">
            <a:avLst/>
          </a:prstGeom>
          <a:gradFill rotWithShape="0">
            <a:gsLst>
              <a:gs pos="0">
                <a:srgbClr val="8488C4"/>
              </a:gs>
              <a:gs pos="53000">
                <a:srgbClr val="D4DEFF"/>
              </a:gs>
              <a:gs pos="83000">
                <a:srgbClr val="D4DEFF"/>
              </a:gs>
              <a:gs pos="100000">
                <a:srgbClr val="96AB94"/>
              </a:gs>
            </a:gsLst>
            <a:lin ang="5400000" scaled="1"/>
          </a:gra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软件</a:t>
            </a:r>
          </a:p>
        </p:txBody>
      </p:sp>
      <p:sp>
        <p:nvSpPr>
          <p:cNvPr id="66574" name="Rectangle 14"/>
          <p:cNvSpPr>
            <a:spLocks noChangeArrowheads="1"/>
          </p:cNvSpPr>
          <p:nvPr/>
        </p:nvSpPr>
        <p:spPr bwMode="auto">
          <a:xfrm>
            <a:off x="6337300" y="3165475"/>
            <a:ext cx="1906588" cy="263525"/>
          </a:xfrm>
          <a:prstGeom prst="rect">
            <a:avLst/>
          </a:prstGeom>
          <a:gradFill rotWithShape="0">
            <a:gsLst>
              <a:gs pos="0">
                <a:srgbClr val="8488C4"/>
              </a:gs>
              <a:gs pos="53000">
                <a:srgbClr val="D4DEFF"/>
              </a:gs>
              <a:gs pos="83000">
                <a:srgbClr val="D4DEFF"/>
              </a:gs>
              <a:gs pos="100000">
                <a:srgbClr val="96AB94"/>
              </a:gs>
            </a:gsLst>
            <a:lin ang="5400000" scaled="1"/>
          </a:gra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latinLnBrk="0"/>
            <a:r>
              <a:rPr lang="zh-CN" altLang="en-US" sz="2000" b="1">
                <a:latin typeface="Times New Roman" pitchFamily="18" charset="0"/>
                <a:ea typeface="楷体_GB2312" pitchFamily="49" charset="-122"/>
              </a:rPr>
              <a:t>计算机系统平台</a:t>
            </a:r>
          </a:p>
        </p:txBody>
      </p:sp>
    </p:spTree>
    <p:extLst>
      <p:ext uri="{BB962C8B-B14F-4D97-AF65-F5344CB8AC3E}">
        <p14:creationId xmlns:p14="http://schemas.microsoft.com/office/powerpoint/2010/main" val="1608082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928688" y="2000250"/>
            <a:ext cx="7072312" cy="4143375"/>
          </a:xfrm>
          <a:noFill/>
        </p:spPr>
        <p:txBody>
          <a:bodyPr/>
          <a:lstStyle/>
          <a:p>
            <a:pPr eaLnBrk="1" hangingPunct="1">
              <a:buFont typeface="Wingdings" pitchFamily="2" charset="2"/>
              <a:buNone/>
            </a:pPr>
            <a:r>
              <a:rPr lang="en-US" altLang="zh-CN" sz="3200" dirty="0" smtClean="0"/>
              <a:t>1.</a:t>
            </a:r>
            <a:r>
              <a:rPr lang="zh-CN" altLang="zh-CN" sz="3200" dirty="0" smtClean="0"/>
              <a:t>问题分析</a:t>
            </a:r>
            <a:endParaRPr lang="en-US" altLang="zh-CN" sz="3200" dirty="0" smtClean="0"/>
          </a:p>
          <a:p>
            <a:pPr>
              <a:buNone/>
            </a:pPr>
            <a:r>
              <a:rPr lang="en-US" altLang="zh-CN" sz="3200" dirty="0" smtClean="0"/>
              <a:t>2.</a:t>
            </a:r>
            <a:r>
              <a:rPr lang="zh-CN" altLang="zh-CN" sz="3200" b="1" dirty="0">
                <a:solidFill>
                  <a:schemeClr val="accent6"/>
                </a:solidFill>
              </a:rPr>
              <a:t>设计算法</a:t>
            </a:r>
            <a:endParaRPr lang="en-US" altLang="zh-CN" sz="3200" b="1" dirty="0">
              <a:solidFill>
                <a:schemeClr val="accent6"/>
              </a:solidFill>
            </a:endParaRPr>
          </a:p>
          <a:p>
            <a:pPr eaLnBrk="1" hangingPunct="1"/>
            <a:r>
              <a:rPr lang="zh-CN" altLang="zh-CN" sz="3200" dirty="0" smtClean="0"/>
              <a:t>设计出解题的方法和具体步骤</a:t>
            </a:r>
            <a:endParaRPr lang="en-US" altLang="zh-CN" sz="3200" dirty="0" smtClean="0"/>
          </a:p>
        </p:txBody>
      </p:sp>
      <p:pic>
        <p:nvPicPr>
          <p:cNvPr id="6246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zh-CN" dirty="0"/>
              <a:t>程序设计的任务</a:t>
            </a:r>
            <a:r>
              <a:rPr lang="zh-CN" altLang="en-US" dirty="0"/>
              <a:t>（</a:t>
            </a:r>
            <a:r>
              <a:rPr lang="en-US" altLang="zh-CN" dirty="0"/>
              <a:t>2</a:t>
            </a:r>
            <a:r>
              <a:rPr lang="zh-CN" altLang="en-US" dirty="0"/>
              <a:t>）</a:t>
            </a:r>
          </a:p>
        </p:txBody>
      </p:sp>
    </p:spTree>
    <p:extLst>
      <p:ext uri="{BB962C8B-B14F-4D97-AF65-F5344CB8AC3E}">
        <p14:creationId xmlns:p14="http://schemas.microsoft.com/office/powerpoint/2010/main" val="11558850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1"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1170906" y="1396702"/>
            <a:ext cx="7072312" cy="4572000"/>
          </a:xfrm>
          <a:noFill/>
        </p:spPr>
        <p:txBody>
          <a:bodyPr/>
          <a:lstStyle/>
          <a:p>
            <a:pPr eaLnBrk="1" hangingPunct="1">
              <a:buFont typeface="Wingdings" pitchFamily="2" charset="2"/>
              <a:buNone/>
            </a:pPr>
            <a:r>
              <a:rPr lang="en-US" altLang="zh-CN" sz="3600" dirty="0" smtClean="0"/>
              <a:t>1.</a:t>
            </a:r>
            <a:r>
              <a:rPr lang="zh-CN" altLang="zh-CN" sz="3600" dirty="0" smtClean="0"/>
              <a:t>问题分析</a:t>
            </a:r>
            <a:endParaRPr lang="en-US" altLang="zh-CN" sz="3600" dirty="0" smtClean="0"/>
          </a:p>
          <a:p>
            <a:pPr eaLnBrk="1" hangingPunct="1">
              <a:buFont typeface="Wingdings" pitchFamily="2" charset="2"/>
              <a:buNone/>
            </a:pPr>
            <a:r>
              <a:rPr lang="en-US" altLang="zh-CN" sz="3600" dirty="0" smtClean="0"/>
              <a:t>2.</a:t>
            </a:r>
            <a:r>
              <a:rPr lang="zh-CN" altLang="zh-CN" sz="3600" dirty="0" smtClean="0"/>
              <a:t>设计算法</a:t>
            </a:r>
            <a:endParaRPr lang="en-US" altLang="zh-CN" sz="3600" dirty="0" smtClean="0"/>
          </a:p>
          <a:p>
            <a:pPr>
              <a:buNone/>
            </a:pPr>
            <a:r>
              <a:rPr lang="en-US" altLang="zh-CN" sz="3600" dirty="0" smtClean="0"/>
              <a:t>3.</a:t>
            </a:r>
            <a:r>
              <a:rPr lang="zh-CN" altLang="zh-CN" sz="3600" b="1" dirty="0">
                <a:solidFill>
                  <a:schemeClr val="accent6"/>
                </a:solidFill>
              </a:rPr>
              <a:t>编写程序</a:t>
            </a:r>
            <a:endParaRPr lang="en-US" altLang="zh-CN" sz="3600" b="1" dirty="0">
              <a:solidFill>
                <a:schemeClr val="accent6"/>
              </a:solidFill>
            </a:endParaRPr>
          </a:p>
          <a:p>
            <a:pPr eaLnBrk="1" hangingPunct="1">
              <a:buFont typeface="Wingdings" pitchFamily="2" charset="2"/>
              <a:buNone/>
            </a:pPr>
            <a:r>
              <a:rPr lang="en-US" altLang="zh-CN" sz="3600" dirty="0" smtClean="0"/>
              <a:t>4.</a:t>
            </a:r>
            <a:r>
              <a:rPr lang="zh-CN" altLang="zh-CN" sz="3600" b="1" dirty="0">
                <a:solidFill>
                  <a:schemeClr val="accent6"/>
                </a:solidFill>
              </a:rPr>
              <a:t>对源程序进行编辑、编译和连接</a:t>
            </a:r>
            <a:endParaRPr lang="en-US" altLang="zh-CN" sz="3600" b="1" dirty="0">
              <a:solidFill>
                <a:schemeClr val="accent6"/>
              </a:solidFill>
            </a:endParaRPr>
          </a:p>
          <a:p>
            <a:pPr eaLnBrk="1" hangingPunct="1">
              <a:buNone/>
            </a:pPr>
            <a:r>
              <a:rPr lang="en-US" altLang="zh-CN" sz="3600" dirty="0" smtClean="0"/>
              <a:t>5.</a:t>
            </a:r>
            <a:r>
              <a:rPr lang="zh-CN" altLang="zh-CN" sz="3600" b="1" dirty="0">
                <a:solidFill>
                  <a:schemeClr val="accent6"/>
                </a:solidFill>
              </a:rPr>
              <a:t>运行程序，分析结果</a:t>
            </a:r>
            <a:endParaRPr lang="en-US" altLang="zh-CN" sz="3600" b="1" dirty="0">
              <a:solidFill>
                <a:schemeClr val="accent6"/>
              </a:solidFill>
            </a:endParaRPr>
          </a:p>
          <a:p>
            <a:pPr lvl="1" eaLnBrk="1" hangingPunct="1"/>
            <a:r>
              <a:rPr lang="zh-CN" altLang="en-US" sz="3200" dirty="0" smtClean="0"/>
              <a:t>结果错了，程序肯定错</a:t>
            </a:r>
            <a:endParaRPr lang="en-US" altLang="zh-CN" sz="3200" dirty="0" smtClean="0"/>
          </a:p>
          <a:p>
            <a:pPr lvl="1" eaLnBrk="1" hangingPunct="1"/>
            <a:r>
              <a:rPr lang="zh-CN" altLang="en-US" sz="3200" dirty="0" smtClean="0"/>
              <a:t>结果对了，程序未必对</a:t>
            </a:r>
            <a:endParaRPr lang="en-US" altLang="zh-CN" sz="3200" dirty="0" smtClean="0"/>
          </a:p>
        </p:txBody>
      </p:sp>
      <p:pic>
        <p:nvPicPr>
          <p:cNvPr id="6349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zh-CN" dirty="0"/>
              <a:t>程序设计的任务</a:t>
            </a:r>
            <a:r>
              <a:rPr lang="zh-CN" altLang="en-US" dirty="0"/>
              <a:t>（</a:t>
            </a:r>
            <a:r>
              <a:rPr lang="en-US" altLang="zh-CN" dirty="0"/>
              <a:t>3</a:t>
            </a:r>
            <a:r>
              <a:rPr lang="zh-CN" altLang="en-US" dirty="0"/>
              <a:t>）</a:t>
            </a:r>
          </a:p>
        </p:txBody>
      </p:sp>
    </p:spTree>
    <p:extLst>
      <p:ext uri="{BB962C8B-B14F-4D97-AF65-F5344CB8AC3E}">
        <p14:creationId xmlns:p14="http://schemas.microsoft.com/office/powerpoint/2010/main" val="399287250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7" dur="500"/>
                                        <p:tgtEl>
                                          <p:spTgt spid="34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2" dur="500"/>
                                        <p:tgtEl>
                                          <p:spTgt spid="348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7" dur="500"/>
                                        <p:tgtEl>
                                          <p:spTgt spid="348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2" dur="500"/>
                                        <p:tgtEl>
                                          <p:spTgt spid="34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2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7"/>
          <p:cNvSpPr>
            <a:spLocks noGrp="1" noChangeArrowheads="1"/>
          </p:cNvSpPr>
          <p:nvPr>
            <p:ph type="body" sz="half" idx="1"/>
          </p:nvPr>
        </p:nvSpPr>
        <p:spPr>
          <a:xfrm>
            <a:off x="1331640" y="1484784"/>
            <a:ext cx="7072312" cy="4572000"/>
          </a:xfrm>
          <a:noFill/>
        </p:spPr>
        <p:txBody>
          <a:bodyPr/>
          <a:lstStyle/>
          <a:p>
            <a:pPr eaLnBrk="1" hangingPunct="1">
              <a:buFont typeface="Wingdings" pitchFamily="2" charset="2"/>
              <a:buNone/>
            </a:pPr>
            <a:r>
              <a:rPr lang="en-US" altLang="zh-CN" sz="3600" dirty="0" smtClean="0"/>
              <a:t>1.</a:t>
            </a:r>
            <a:r>
              <a:rPr lang="zh-CN" altLang="zh-CN" sz="3600" dirty="0" smtClean="0"/>
              <a:t>问题分析</a:t>
            </a:r>
            <a:endParaRPr lang="en-US" altLang="zh-CN" sz="3600" dirty="0" smtClean="0"/>
          </a:p>
          <a:p>
            <a:pPr eaLnBrk="1" hangingPunct="1">
              <a:buFont typeface="Wingdings" pitchFamily="2" charset="2"/>
              <a:buNone/>
            </a:pPr>
            <a:r>
              <a:rPr lang="en-US" altLang="zh-CN" sz="3600" dirty="0" smtClean="0"/>
              <a:t>2.</a:t>
            </a:r>
            <a:r>
              <a:rPr lang="zh-CN" altLang="zh-CN" sz="3600" dirty="0" smtClean="0"/>
              <a:t>设计算法</a:t>
            </a:r>
            <a:endParaRPr lang="en-US" altLang="zh-CN" sz="3600" dirty="0" smtClean="0"/>
          </a:p>
          <a:p>
            <a:pPr eaLnBrk="1" hangingPunct="1">
              <a:buFont typeface="Wingdings" pitchFamily="2" charset="2"/>
              <a:buNone/>
            </a:pPr>
            <a:r>
              <a:rPr lang="en-US" altLang="zh-CN" sz="3600" dirty="0" smtClean="0"/>
              <a:t>3.</a:t>
            </a:r>
            <a:r>
              <a:rPr lang="zh-CN" altLang="zh-CN" sz="3600" dirty="0" smtClean="0"/>
              <a:t>编写程序</a:t>
            </a:r>
            <a:endParaRPr lang="en-US" altLang="zh-CN" sz="3600" dirty="0" smtClean="0"/>
          </a:p>
          <a:p>
            <a:pPr eaLnBrk="1" hangingPunct="1">
              <a:buFont typeface="Wingdings" pitchFamily="2" charset="2"/>
              <a:buNone/>
            </a:pPr>
            <a:r>
              <a:rPr lang="en-US" altLang="zh-CN" sz="3600" dirty="0" smtClean="0"/>
              <a:t>4.</a:t>
            </a:r>
            <a:r>
              <a:rPr lang="zh-CN" altLang="zh-CN" sz="3600" dirty="0" smtClean="0"/>
              <a:t>对源程序进行编辑、编译和连接</a:t>
            </a:r>
            <a:endParaRPr lang="en-US" altLang="zh-CN" sz="3600" dirty="0" smtClean="0"/>
          </a:p>
          <a:p>
            <a:pPr eaLnBrk="1" hangingPunct="1">
              <a:buFont typeface="Wingdings" pitchFamily="2" charset="2"/>
              <a:buNone/>
            </a:pPr>
            <a:r>
              <a:rPr lang="en-US" altLang="zh-CN" sz="3600" dirty="0" smtClean="0"/>
              <a:t>5.</a:t>
            </a:r>
            <a:r>
              <a:rPr lang="zh-CN" altLang="zh-CN" sz="3600" dirty="0" smtClean="0"/>
              <a:t>运行程序，分析结果</a:t>
            </a:r>
            <a:endParaRPr lang="en-US" altLang="zh-CN" sz="3600" dirty="0" smtClean="0"/>
          </a:p>
          <a:p>
            <a:pPr eaLnBrk="1" hangingPunct="1">
              <a:buFont typeface="Wingdings" pitchFamily="2" charset="2"/>
              <a:buNone/>
            </a:pPr>
            <a:r>
              <a:rPr lang="en-US" altLang="zh-CN" sz="3600" dirty="0" smtClean="0"/>
              <a:t>6.</a:t>
            </a:r>
            <a:r>
              <a:rPr lang="zh-CN" altLang="zh-CN" sz="3600" b="1" dirty="0" smtClean="0">
                <a:solidFill>
                  <a:schemeClr val="accent6"/>
                </a:solidFill>
              </a:rPr>
              <a:t>编写程序文档</a:t>
            </a:r>
            <a:endParaRPr lang="en-US" altLang="zh-CN" sz="3600" b="1" dirty="0" smtClean="0">
              <a:solidFill>
                <a:schemeClr val="accent6"/>
              </a:solidFill>
            </a:endParaRPr>
          </a:p>
        </p:txBody>
      </p:sp>
      <p:pic>
        <p:nvPicPr>
          <p:cNvPr id="6451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zh-CN" dirty="0"/>
              <a:t>程序设计的任务</a:t>
            </a:r>
            <a:r>
              <a:rPr lang="zh-CN" altLang="en-US" dirty="0" smtClean="0"/>
              <a:t>（</a:t>
            </a:r>
            <a:r>
              <a:rPr lang="en-US" altLang="zh-CN" dirty="0" smtClean="0"/>
              <a:t>4</a:t>
            </a:r>
            <a:r>
              <a:rPr lang="zh-CN" altLang="en-US" dirty="0" smtClean="0"/>
              <a:t>）</a:t>
            </a:r>
            <a:endParaRPr lang="zh-CN" altLang="en-US" dirty="0"/>
          </a:p>
        </p:txBody>
      </p:sp>
    </p:spTree>
    <p:extLst>
      <p:ext uri="{BB962C8B-B14F-4D97-AF65-F5344CB8AC3E}">
        <p14:creationId xmlns:p14="http://schemas.microsoft.com/office/powerpoint/2010/main" val="677011805"/>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7"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0DDCF0F3-2B2F-4620-9A13-D5109E556EAE}" type="slidenum">
              <a:rPr lang="ko-KR" altLang="en-US"/>
              <a:pPr/>
              <a:t>63</a:t>
            </a:fld>
            <a:endParaRPr lang="en-US" altLang="ko-KR"/>
          </a:p>
        </p:txBody>
      </p:sp>
      <p:sp>
        <p:nvSpPr>
          <p:cNvPr id="80900" name="Rectangle 4"/>
          <p:cNvSpPr>
            <a:spLocks noGrp="1" noChangeArrowheads="1"/>
          </p:cNvSpPr>
          <p:nvPr>
            <p:ph type="ctrTitle"/>
          </p:nvPr>
        </p:nvSpPr>
        <p:spPr/>
        <p:txBody>
          <a:bodyPr/>
          <a:lstStyle/>
          <a:p>
            <a:r>
              <a:rPr lang="en-US" altLang="zh-CN" dirty="0" smtClean="0">
                <a:latin typeface="Times New Roman" pitchFamily="18" charset="0"/>
              </a:rPr>
              <a:t>     Visual </a:t>
            </a:r>
            <a:r>
              <a:rPr lang="en-US" altLang="zh-CN" dirty="0">
                <a:latin typeface="Times New Roman" pitchFamily="18" charset="0"/>
              </a:rPr>
              <a:t>C++ 6.0</a:t>
            </a:r>
            <a:r>
              <a:rPr lang="zh-CN" altLang="en-US" dirty="0">
                <a:latin typeface="Times New Roman" pitchFamily="18" charset="0"/>
              </a:rPr>
              <a:t>开发步骤</a:t>
            </a:r>
          </a:p>
        </p:txBody>
      </p:sp>
      <p:sp>
        <p:nvSpPr>
          <p:cNvPr id="80901" name="Rectangle 5"/>
          <p:cNvSpPr>
            <a:spLocks noGrp="1" noChangeArrowheads="1"/>
          </p:cNvSpPr>
          <p:nvPr>
            <p:ph type="subTitle" idx="1"/>
          </p:nvPr>
        </p:nvSpPr>
        <p:spPr>
          <a:xfrm>
            <a:off x="1907704" y="4365104"/>
            <a:ext cx="5715000" cy="685800"/>
          </a:xfrm>
        </p:spPr>
        <p:txBody>
          <a:bodyPr/>
          <a:lstStyle/>
          <a:p>
            <a:r>
              <a:rPr lang="zh-CN" altLang="en-US" dirty="0" smtClean="0"/>
              <a:t>见</a:t>
            </a:r>
            <a:r>
              <a:rPr lang="en-US" altLang="zh-CN" dirty="0" smtClean="0"/>
              <a:t>《</a:t>
            </a:r>
            <a:r>
              <a:rPr lang="en-US" altLang="zh-CN" dirty="0" smtClean="0">
                <a:hlinkClick r:id="rId2" action="ppaction://hlinkpres?slideindex=1&amp;slidetitle="/>
              </a:rPr>
              <a:t>ch1</a:t>
            </a:r>
            <a:r>
              <a:rPr lang="zh-CN" altLang="en-US" dirty="0">
                <a:hlinkClick r:id="rId2" action="ppaction://hlinkpres?slideindex=1&amp;slidetitle="/>
              </a:rPr>
              <a:t>附</a:t>
            </a:r>
            <a:r>
              <a:rPr lang="en-US" altLang="zh-CN" dirty="0">
                <a:hlinkClick r:id="rId2" action="ppaction://hlinkpres?slideindex=1&amp;slidetitle="/>
              </a:rPr>
              <a:t>A-</a:t>
            </a:r>
            <a:r>
              <a:rPr lang="en-US" altLang="zh-CN" dirty="0" err="1">
                <a:hlinkClick r:id="rId2" action="ppaction://hlinkpres?slideindex=1&amp;slidetitle="/>
              </a:rPr>
              <a:t>Visual_C</a:t>
            </a:r>
            <a:r>
              <a:rPr lang="en-US" altLang="zh-CN" dirty="0">
                <a:hlinkClick r:id="rId2" action="ppaction://hlinkpres?slideindex=1&amp;slidetitle="/>
              </a:rPr>
              <a:t>++</a:t>
            </a:r>
            <a:r>
              <a:rPr lang="zh-CN" altLang="en-US" dirty="0">
                <a:hlinkClick r:id="rId2" action="ppaction://hlinkpres?slideindex=1&amp;slidetitle="/>
              </a:rPr>
              <a:t>程序开发步骤</a:t>
            </a:r>
            <a:r>
              <a:rPr lang="en-US" altLang="zh-CN" dirty="0">
                <a:hlinkClick r:id="rId2" action="ppaction://hlinkpres?slideindex=1&amp;slidetitle="/>
              </a:rPr>
              <a:t>.</a:t>
            </a:r>
            <a:r>
              <a:rPr lang="en-US" altLang="zh-CN" dirty="0" err="1" smtClean="0">
                <a:hlinkClick r:id="rId2" action="ppaction://hlinkpres?slideindex=1&amp;slidetitle="/>
              </a:rPr>
              <a:t>ppt</a:t>
            </a:r>
            <a:r>
              <a:rPr lang="en-US" altLang="zh-CN" dirty="0" smtClean="0"/>
              <a:t>》</a:t>
            </a:r>
            <a:endParaRPr lang="zh-CN" altLang="zh-CN" dirty="0"/>
          </a:p>
        </p:txBody>
      </p:sp>
    </p:spTree>
    <p:extLst>
      <p:ext uri="{BB962C8B-B14F-4D97-AF65-F5344CB8AC3E}">
        <p14:creationId xmlns:p14="http://schemas.microsoft.com/office/powerpoint/2010/main" val="1808872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0DDCF0F3-2B2F-4620-9A13-D5109E556EAE}" type="slidenum">
              <a:rPr lang="ko-KR" altLang="en-US"/>
              <a:pPr/>
              <a:t>64</a:t>
            </a:fld>
            <a:endParaRPr lang="en-US" altLang="ko-KR"/>
          </a:p>
        </p:txBody>
      </p:sp>
      <p:sp>
        <p:nvSpPr>
          <p:cNvPr id="80900" name="Rectangle 4"/>
          <p:cNvSpPr>
            <a:spLocks noGrp="1" noChangeArrowheads="1"/>
          </p:cNvSpPr>
          <p:nvPr>
            <p:ph type="ctrTitle"/>
          </p:nvPr>
        </p:nvSpPr>
        <p:spPr/>
        <p:txBody>
          <a:bodyPr/>
          <a:lstStyle/>
          <a:p>
            <a:r>
              <a:rPr lang="en-US" altLang="zh-CN" dirty="0" smtClean="0">
                <a:latin typeface="Times New Roman" pitchFamily="18" charset="0"/>
              </a:rPr>
              <a:t>    GCC</a:t>
            </a:r>
            <a:r>
              <a:rPr lang="zh-CN" altLang="en-US" dirty="0">
                <a:latin typeface="Times New Roman" pitchFamily="18" charset="0"/>
              </a:rPr>
              <a:t>命令行开发步骤</a:t>
            </a:r>
          </a:p>
        </p:txBody>
      </p:sp>
      <p:sp>
        <p:nvSpPr>
          <p:cNvPr id="80901" name="Rectangle 5"/>
          <p:cNvSpPr>
            <a:spLocks noGrp="1" noChangeArrowheads="1"/>
          </p:cNvSpPr>
          <p:nvPr>
            <p:ph type="subTitle" idx="1"/>
          </p:nvPr>
        </p:nvSpPr>
        <p:spPr>
          <a:xfrm>
            <a:off x="1907704" y="4365104"/>
            <a:ext cx="5715000" cy="685800"/>
          </a:xfrm>
        </p:spPr>
        <p:txBody>
          <a:bodyPr/>
          <a:lstStyle/>
          <a:p>
            <a:r>
              <a:rPr lang="zh-CN" altLang="en-US" dirty="0" smtClean="0"/>
              <a:t>见</a:t>
            </a:r>
            <a:r>
              <a:rPr lang="en-US" altLang="zh-CN" dirty="0" smtClean="0"/>
              <a:t>《</a:t>
            </a:r>
            <a:r>
              <a:rPr lang="en-US" altLang="zh-CN" dirty="0" smtClean="0">
                <a:hlinkClick r:id="rId2" action="ppaction://hlinkpres?slideindex=1&amp;slidetitle="/>
              </a:rPr>
              <a:t>ch1</a:t>
            </a:r>
            <a:r>
              <a:rPr lang="zh-CN" altLang="en-US" dirty="0">
                <a:hlinkClick r:id="rId2" action="ppaction://hlinkpres?slideindex=1&amp;slidetitle="/>
              </a:rPr>
              <a:t>附</a:t>
            </a:r>
            <a:r>
              <a:rPr lang="en-US" altLang="zh-CN" dirty="0">
                <a:hlinkClick r:id="rId2" action="ppaction://hlinkpres?slideindex=1&amp;slidetitle="/>
              </a:rPr>
              <a:t>A-</a:t>
            </a:r>
            <a:r>
              <a:rPr lang="en-US" altLang="zh-CN" dirty="0" err="1">
                <a:hlinkClick r:id="rId2" action="ppaction://hlinkpres?slideindex=1&amp;slidetitle="/>
              </a:rPr>
              <a:t>Visual_C</a:t>
            </a:r>
            <a:r>
              <a:rPr lang="en-US" altLang="zh-CN" dirty="0">
                <a:hlinkClick r:id="rId2" action="ppaction://hlinkpres?slideindex=1&amp;slidetitle="/>
              </a:rPr>
              <a:t>++</a:t>
            </a:r>
            <a:r>
              <a:rPr lang="zh-CN" altLang="en-US" dirty="0">
                <a:hlinkClick r:id="rId2" action="ppaction://hlinkpres?slideindex=1&amp;slidetitle="/>
              </a:rPr>
              <a:t>程序开发步骤</a:t>
            </a:r>
            <a:r>
              <a:rPr lang="en-US" altLang="zh-CN" dirty="0">
                <a:hlinkClick r:id="rId2" action="ppaction://hlinkpres?slideindex=1&amp;slidetitle="/>
              </a:rPr>
              <a:t>.</a:t>
            </a:r>
            <a:r>
              <a:rPr lang="en-US" altLang="zh-CN" dirty="0" err="1" smtClean="0">
                <a:hlinkClick r:id="rId2" action="ppaction://hlinkpres?slideindex=1&amp;slidetitle="/>
              </a:rPr>
              <a:t>ppt</a:t>
            </a:r>
            <a:r>
              <a:rPr lang="en-US" altLang="zh-CN" dirty="0" smtClean="0"/>
              <a:t>》</a:t>
            </a:r>
            <a:endParaRPr lang="zh-CN" altLang="zh-CN" dirty="0"/>
          </a:p>
        </p:txBody>
      </p:sp>
    </p:spTree>
    <p:extLst>
      <p:ext uri="{BB962C8B-B14F-4D97-AF65-F5344CB8AC3E}">
        <p14:creationId xmlns:p14="http://schemas.microsoft.com/office/powerpoint/2010/main" val="402066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en-US" altLang="zh-CN" smtClean="0"/>
              <a:t>xlzheng@xmu,2013</a:t>
            </a:r>
            <a:endParaRPr lang="en-US" altLang="zh-CN"/>
          </a:p>
        </p:txBody>
      </p:sp>
      <p:sp>
        <p:nvSpPr>
          <p:cNvPr id="7" name="灯片编号占位符 5"/>
          <p:cNvSpPr>
            <a:spLocks noGrp="1"/>
          </p:cNvSpPr>
          <p:nvPr>
            <p:ph type="sldNum" sz="quarter" idx="12"/>
          </p:nvPr>
        </p:nvSpPr>
        <p:spPr/>
        <p:txBody>
          <a:bodyPr/>
          <a:lstStyle/>
          <a:p>
            <a:fld id="{3594FC31-4079-4FBA-9163-A89D96698F6D}" type="slidenum">
              <a:rPr lang="ko-KR" altLang="en-US"/>
              <a:pPr/>
              <a:t>65</a:t>
            </a:fld>
            <a:endParaRPr lang="en-US" altLang="ko-KR"/>
          </a:p>
        </p:txBody>
      </p:sp>
      <p:sp>
        <p:nvSpPr>
          <p:cNvPr id="182274" name="Rectangle 2"/>
          <p:cNvSpPr>
            <a:spLocks noGrp="1" noChangeArrowheads="1"/>
          </p:cNvSpPr>
          <p:nvPr>
            <p:ph type="title"/>
          </p:nvPr>
        </p:nvSpPr>
        <p:spPr>
          <a:xfrm>
            <a:off x="1187450" y="53975"/>
            <a:ext cx="7772400" cy="1143000"/>
          </a:xfrm>
        </p:spPr>
        <p:txBody>
          <a:bodyPr/>
          <a:lstStyle/>
          <a:p>
            <a:r>
              <a:rPr lang="zh-CN" altLang="en-US">
                <a:latin typeface="Times New Roman" pitchFamily="18" charset="0"/>
              </a:rPr>
              <a:t>用</a:t>
            </a:r>
            <a:r>
              <a:rPr lang="en-US" altLang="zh-CN">
                <a:latin typeface="Times New Roman" pitchFamily="18" charset="0"/>
              </a:rPr>
              <a:t>Turbo C</a:t>
            </a:r>
            <a:r>
              <a:rPr lang="zh-CN" altLang="en-US">
                <a:latin typeface="Times New Roman" pitchFamily="18" charset="0"/>
              </a:rPr>
              <a:t>运行</a:t>
            </a:r>
            <a:r>
              <a:rPr lang="en-US" altLang="zh-CN">
                <a:latin typeface="Times New Roman" pitchFamily="18" charset="0"/>
              </a:rPr>
              <a:t>C</a:t>
            </a:r>
            <a:r>
              <a:rPr lang="zh-CN" altLang="en-US">
                <a:latin typeface="Times New Roman" pitchFamily="18" charset="0"/>
              </a:rPr>
              <a:t>程序</a:t>
            </a:r>
          </a:p>
        </p:txBody>
      </p:sp>
      <p:sp>
        <p:nvSpPr>
          <p:cNvPr id="182275" name="Rectangle 3"/>
          <p:cNvSpPr>
            <a:spLocks noGrp="1" noChangeArrowheads="1"/>
          </p:cNvSpPr>
          <p:nvPr>
            <p:ph type="body" idx="1"/>
          </p:nvPr>
        </p:nvSpPr>
        <p:spPr>
          <a:xfrm>
            <a:off x="1187450" y="1042988"/>
            <a:ext cx="7772400" cy="5410200"/>
          </a:xfrm>
        </p:spPr>
        <p:txBody>
          <a:bodyPr/>
          <a:lstStyle/>
          <a:p>
            <a:r>
              <a:rPr lang="zh-CN" altLang="en-US" sz="2400"/>
              <a:t>启动</a:t>
            </a:r>
            <a:r>
              <a:rPr lang="en-US" altLang="zh-CN" sz="2400"/>
              <a:t>Turbo C</a:t>
            </a:r>
            <a:r>
              <a:rPr lang="zh-CN" altLang="en-US" sz="2400"/>
              <a:t>集成环境</a:t>
            </a:r>
            <a:endParaRPr lang="zh-CN" altLang="en-US"/>
          </a:p>
          <a:p>
            <a:pPr lvl="1">
              <a:spcBef>
                <a:spcPct val="0"/>
              </a:spcBef>
            </a:pPr>
            <a:r>
              <a:rPr lang="en-US" altLang="zh-CN" sz="2000"/>
              <a:t>tc</a:t>
            </a:r>
            <a:r>
              <a:rPr lang="zh-CN" altLang="en-US" sz="2000"/>
              <a:t>命令</a:t>
            </a:r>
            <a:endParaRPr lang="zh-CN" altLang="en-US"/>
          </a:p>
          <a:p>
            <a:pPr>
              <a:spcBef>
                <a:spcPct val="5000"/>
              </a:spcBef>
            </a:pPr>
            <a:r>
              <a:rPr lang="zh-CN" altLang="en-US" sz="2400"/>
              <a:t>编辑源文件</a:t>
            </a:r>
          </a:p>
          <a:p>
            <a:pPr lvl="1">
              <a:spcBef>
                <a:spcPct val="0"/>
              </a:spcBef>
            </a:pPr>
            <a:r>
              <a:rPr lang="en-US" altLang="zh-CN" sz="2000"/>
              <a:t>F10</a:t>
            </a:r>
            <a:r>
              <a:rPr lang="zh-CN" altLang="en-US" sz="2000"/>
              <a:t>键，激活菜单</a:t>
            </a:r>
          </a:p>
          <a:p>
            <a:pPr lvl="1">
              <a:spcBef>
                <a:spcPct val="0"/>
              </a:spcBef>
            </a:pPr>
            <a:r>
              <a:rPr lang="en-US" altLang="zh-CN" sz="2000"/>
              <a:t>Alt + &lt;</a:t>
            </a:r>
            <a:r>
              <a:rPr lang="zh-CN" altLang="en-US" sz="2000"/>
              <a:t>热键字母</a:t>
            </a:r>
            <a:r>
              <a:rPr lang="en-US" altLang="zh-CN" sz="2000"/>
              <a:t>&gt; </a:t>
            </a:r>
            <a:r>
              <a:rPr lang="zh-CN" altLang="en-US" sz="2000"/>
              <a:t>，激活相应下拉菜单</a:t>
            </a:r>
            <a:endParaRPr lang="zh-CN" altLang="en-US"/>
          </a:p>
          <a:p>
            <a:pPr>
              <a:spcBef>
                <a:spcPct val="5000"/>
              </a:spcBef>
            </a:pPr>
            <a:r>
              <a:rPr lang="zh-CN" altLang="en-US" sz="2400"/>
              <a:t>编译源程序</a:t>
            </a:r>
          </a:p>
          <a:p>
            <a:pPr lvl="1">
              <a:spcBef>
                <a:spcPct val="0"/>
              </a:spcBef>
            </a:pPr>
            <a:r>
              <a:rPr lang="zh-CN" altLang="en-US" sz="2000">
                <a:latin typeface="Times New Roman"/>
              </a:rPr>
              <a:t>“</a:t>
            </a:r>
            <a:r>
              <a:rPr lang="en-US" altLang="zh-CN" sz="2000"/>
              <a:t>Compile to OBJ</a:t>
            </a:r>
            <a:r>
              <a:rPr lang="en-US" altLang="zh-CN" sz="2000">
                <a:latin typeface="Times New Roman"/>
              </a:rPr>
              <a:t>”</a:t>
            </a:r>
            <a:r>
              <a:rPr lang="zh-CN" altLang="en-US" sz="2000"/>
              <a:t>项，编译得到目标程序 </a:t>
            </a:r>
            <a:r>
              <a:rPr lang="en-US" altLang="zh-CN" sz="2000"/>
              <a:t>(Alt+F9)</a:t>
            </a:r>
          </a:p>
          <a:p>
            <a:pPr lvl="1">
              <a:spcBef>
                <a:spcPct val="0"/>
              </a:spcBef>
            </a:pPr>
            <a:r>
              <a:rPr lang="en-US" altLang="zh-CN" sz="2000">
                <a:latin typeface="Times New Roman"/>
              </a:rPr>
              <a:t>“</a:t>
            </a:r>
            <a:r>
              <a:rPr lang="en-US" altLang="zh-CN" sz="2000"/>
              <a:t>Make EXE file</a:t>
            </a:r>
            <a:r>
              <a:rPr lang="en-US" altLang="zh-CN" sz="2000">
                <a:latin typeface="Times New Roman"/>
              </a:rPr>
              <a:t>”</a:t>
            </a:r>
            <a:r>
              <a:rPr lang="zh-CN" altLang="en-US" sz="2000"/>
              <a:t>项，编译成可执行文件 </a:t>
            </a:r>
            <a:r>
              <a:rPr lang="en-US" altLang="zh-CN" sz="2000"/>
              <a:t>(F9)</a:t>
            </a:r>
          </a:p>
          <a:p>
            <a:pPr>
              <a:spcBef>
                <a:spcPct val="5000"/>
              </a:spcBef>
            </a:pPr>
            <a:r>
              <a:rPr lang="zh-CN" altLang="en-US" sz="2400"/>
              <a:t>执行程序</a:t>
            </a:r>
          </a:p>
          <a:p>
            <a:pPr lvl="1">
              <a:spcBef>
                <a:spcPct val="0"/>
              </a:spcBef>
            </a:pPr>
            <a:r>
              <a:rPr lang="zh-CN" altLang="en-US" sz="2000">
                <a:latin typeface="Times New Roman"/>
              </a:rPr>
              <a:t>“</a:t>
            </a:r>
            <a:r>
              <a:rPr lang="en-US" altLang="zh-CN" sz="2000"/>
              <a:t>Run</a:t>
            </a:r>
            <a:r>
              <a:rPr lang="en-US" altLang="zh-CN" sz="2000">
                <a:latin typeface="Times New Roman"/>
              </a:rPr>
              <a:t>”</a:t>
            </a:r>
            <a:r>
              <a:rPr lang="zh-CN" altLang="en-US" sz="2000"/>
              <a:t>项，执行刚才编译好的目标程序  </a:t>
            </a:r>
            <a:r>
              <a:rPr lang="en-US" altLang="zh-CN" sz="2000"/>
              <a:t>(Ctrl+F9)</a:t>
            </a:r>
          </a:p>
          <a:p>
            <a:r>
              <a:rPr lang="zh-CN" altLang="en-US" sz="2400"/>
              <a:t>退出</a:t>
            </a:r>
            <a:r>
              <a:rPr lang="en-US" altLang="zh-CN" sz="2400"/>
              <a:t>Turbo C</a:t>
            </a:r>
            <a:r>
              <a:rPr lang="zh-CN" altLang="en-US" sz="2400"/>
              <a:t>集成环境</a:t>
            </a:r>
            <a:endParaRPr lang="zh-CN" altLang="en-US"/>
          </a:p>
          <a:p>
            <a:pPr lvl="1">
              <a:spcBef>
                <a:spcPct val="0"/>
              </a:spcBef>
            </a:pPr>
            <a:r>
              <a:rPr lang="zh-CN" altLang="en-US" sz="2000">
                <a:latin typeface="Times New Roman"/>
              </a:rPr>
              <a:t>“</a:t>
            </a:r>
            <a:r>
              <a:rPr lang="en-US" altLang="zh-CN" sz="2000"/>
              <a:t>Quit</a:t>
            </a:r>
            <a:r>
              <a:rPr lang="en-US" altLang="zh-CN" sz="2000">
                <a:latin typeface="Times New Roman"/>
              </a:rPr>
              <a:t>”</a:t>
            </a:r>
            <a:r>
              <a:rPr lang="zh-CN" altLang="en-US" sz="2000"/>
              <a:t>项，退出</a:t>
            </a:r>
            <a:r>
              <a:rPr lang="en-US" altLang="zh-CN" sz="2000"/>
              <a:t>Turbo C (Alt+X)</a:t>
            </a:r>
          </a:p>
          <a:p>
            <a:r>
              <a:rPr lang="zh-CN" altLang="en-US" sz="2400"/>
              <a:t>获得在线帮助</a:t>
            </a:r>
          </a:p>
          <a:p>
            <a:pPr lvl="1">
              <a:spcBef>
                <a:spcPct val="0"/>
              </a:spcBef>
            </a:pPr>
            <a:r>
              <a:rPr lang="en-US" altLang="zh-CN" sz="2000"/>
              <a:t>F1</a:t>
            </a:r>
            <a:r>
              <a:rPr lang="zh-CN" altLang="en-US" sz="2000"/>
              <a:t>键，</a:t>
            </a:r>
            <a:r>
              <a:rPr lang="en-US" altLang="zh-CN" sz="2000"/>
              <a:t>Turbo C</a:t>
            </a:r>
            <a:r>
              <a:rPr lang="zh-CN" altLang="en-US" sz="2000"/>
              <a:t>集成环境使用帮助</a:t>
            </a:r>
          </a:p>
          <a:p>
            <a:pPr lvl="1">
              <a:spcBef>
                <a:spcPct val="0"/>
              </a:spcBef>
            </a:pPr>
            <a:r>
              <a:rPr lang="en-US" altLang="zh-CN" sz="2000"/>
              <a:t>Ctrl+F1</a:t>
            </a:r>
            <a:r>
              <a:rPr lang="zh-CN" altLang="en-US" sz="2000"/>
              <a:t>键，</a:t>
            </a:r>
            <a:r>
              <a:rPr lang="en-US" altLang="zh-CN" sz="2000"/>
              <a:t>C</a:t>
            </a:r>
            <a:r>
              <a:rPr lang="zh-CN" altLang="en-US" sz="2000"/>
              <a:t>语言方面的帮助</a:t>
            </a:r>
          </a:p>
        </p:txBody>
      </p:sp>
      <p:sp>
        <p:nvSpPr>
          <p:cNvPr id="182276"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
        <p:nvSpPr>
          <p:cNvPr id="182279" name="Rectangle 7"/>
          <p:cNvSpPr>
            <a:spLocks noChangeArrowheads="1"/>
          </p:cNvSpPr>
          <p:nvPr/>
        </p:nvSpPr>
        <p:spPr bwMode="auto">
          <a:xfrm>
            <a:off x="6524625" y="965200"/>
            <a:ext cx="2151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FF9900"/>
                </a:solidFill>
                <a:latin typeface="楷体_GB2312" pitchFamily="49" charset="-122"/>
                <a:ea typeface="楷体_GB2312" pitchFamily="49" charset="-122"/>
              </a:rPr>
              <a:t>过程演示</a:t>
            </a:r>
            <a:r>
              <a:rPr lang="en-US" altLang="zh-CN" sz="2800" b="1">
                <a:solidFill>
                  <a:srgbClr val="FF9900"/>
                </a:solidFill>
                <a:latin typeface="楷体_GB2312" pitchFamily="49" charset="-122"/>
                <a:ea typeface="楷体_GB2312" pitchFamily="49" charset="-122"/>
              </a:rPr>
              <a:t>&gt;&gt;&gt;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1824B0D8-0E6E-44E2-B8F4-4F53746D9B76}" type="slidenum">
              <a:rPr lang="ko-KR" altLang="en-US"/>
              <a:pPr/>
              <a:t>66</a:t>
            </a:fld>
            <a:endParaRPr lang="en-US" altLang="ko-KR"/>
          </a:p>
        </p:txBody>
      </p:sp>
      <p:sp>
        <p:nvSpPr>
          <p:cNvPr id="183298" name="Rectangle 2"/>
          <p:cNvSpPr>
            <a:spLocks noGrp="1" noChangeArrowheads="1"/>
          </p:cNvSpPr>
          <p:nvPr>
            <p:ph type="title"/>
          </p:nvPr>
        </p:nvSpPr>
        <p:spPr/>
        <p:txBody>
          <a:bodyPr/>
          <a:lstStyle/>
          <a:p>
            <a:r>
              <a:rPr lang="zh-CN" altLang="en-US"/>
              <a:t>程序书写格式</a:t>
            </a:r>
          </a:p>
        </p:txBody>
      </p:sp>
      <p:sp>
        <p:nvSpPr>
          <p:cNvPr id="183299" name="Rectangle 3"/>
          <p:cNvSpPr>
            <a:spLocks noGrp="1" noChangeArrowheads="1"/>
          </p:cNvSpPr>
          <p:nvPr>
            <p:ph type="body" idx="1"/>
          </p:nvPr>
        </p:nvSpPr>
        <p:spPr/>
        <p:txBody>
          <a:bodyPr/>
          <a:lstStyle/>
          <a:p>
            <a:pPr>
              <a:lnSpc>
                <a:spcPct val="90000"/>
              </a:lnSpc>
            </a:pPr>
            <a:r>
              <a:rPr lang="en-US" altLang="zh-CN"/>
              <a:t>C</a:t>
            </a:r>
            <a:r>
              <a:rPr lang="zh-CN" altLang="en-US"/>
              <a:t>语言是一种</a:t>
            </a:r>
            <a:r>
              <a:rPr lang="zh-CN" altLang="en-US">
                <a:latin typeface="Times New Roman"/>
              </a:rPr>
              <a:t>“</a:t>
            </a:r>
            <a:r>
              <a:rPr lang="zh-CN" altLang="en-US"/>
              <a:t>自由格式</a:t>
            </a:r>
            <a:r>
              <a:rPr lang="zh-CN" altLang="en-US">
                <a:latin typeface="Times New Roman"/>
              </a:rPr>
              <a:t>”</a:t>
            </a:r>
            <a:r>
              <a:rPr lang="zh-CN" altLang="en-US"/>
              <a:t>语言，除了若干简单的限制外，写程序的人完全可以根据自己的想法和需要选择程序的格式，如在哪儿换行，在哪儿增加空格等等。</a:t>
            </a:r>
          </a:p>
          <a:p>
            <a:pPr lvl="1">
              <a:lnSpc>
                <a:spcPct val="90000"/>
              </a:lnSpc>
            </a:pPr>
            <a:r>
              <a:rPr lang="zh-CN" altLang="en-US"/>
              <a:t>格式的变化并不影响程序的意义。</a:t>
            </a:r>
          </a:p>
          <a:p>
            <a:pPr lvl="1">
              <a:lnSpc>
                <a:spcPct val="90000"/>
              </a:lnSpc>
            </a:pPr>
            <a:r>
              <a:rPr lang="zh-CN" altLang="en-US"/>
              <a:t>但对于人的阅读而言，程序格式是非常重要的！</a:t>
            </a:r>
          </a:p>
          <a:p>
            <a:pPr>
              <a:lnSpc>
                <a:spcPct val="90000"/>
              </a:lnSpc>
            </a:pPr>
            <a:endParaRPr lang="zh-CN" altLang="en-US"/>
          </a:p>
          <a:p>
            <a:pPr>
              <a:lnSpc>
                <a:spcPct val="90000"/>
              </a:lnSpc>
            </a:pPr>
            <a:r>
              <a:rPr lang="zh-CN" altLang="en-US"/>
              <a:t>良好的程序书写格式至少应当做到：很好地表现程序的层次结构，反映程序各部分之间的结构关系。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A8526D4B-49B2-4103-93B9-F2E99AA1D09C}" type="slidenum">
              <a:rPr lang="ko-KR" altLang="en-US"/>
              <a:pPr/>
              <a:t>67</a:t>
            </a:fld>
            <a:endParaRPr lang="en-US" altLang="ko-KR"/>
          </a:p>
        </p:txBody>
      </p:sp>
      <p:sp>
        <p:nvSpPr>
          <p:cNvPr id="184322" name="Rectangle 2"/>
          <p:cNvSpPr>
            <a:spLocks noGrp="1" noChangeArrowheads="1"/>
          </p:cNvSpPr>
          <p:nvPr>
            <p:ph type="title"/>
          </p:nvPr>
        </p:nvSpPr>
        <p:spPr/>
        <p:txBody>
          <a:bodyPr/>
          <a:lstStyle/>
          <a:p>
            <a:r>
              <a:rPr lang="zh-CN" altLang="en-US"/>
              <a:t>程序书写格式（续）</a:t>
            </a:r>
          </a:p>
        </p:txBody>
      </p:sp>
      <p:sp>
        <p:nvSpPr>
          <p:cNvPr id="184323" name="Rectangle 3"/>
          <p:cNvSpPr>
            <a:spLocks noGrp="1" noChangeArrowheads="1"/>
          </p:cNvSpPr>
          <p:nvPr>
            <p:ph type="body" idx="1"/>
          </p:nvPr>
        </p:nvSpPr>
        <p:spPr/>
        <p:txBody>
          <a:bodyPr/>
          <a:lstStyle/>
          <a:p>
            <a:r>
              <a:rPr lang="zh-CN" altLang="en-US"/>
              <a:t>普遍采用的程序书写格式：</a:t>
            </a:r>
          </a:p>
          <a:p>
            <a:pPr lvl="1"/>
            <a:r>
              <a:rPr lang="zh-CN" altLang="en-US"/>
              <a:t>在程序里适当加入空行，分隔程序中处于同一层次（通常把花括号内的部分看作是下一层次的内容）的不同部分；</a:t>
            </a:r>
          </a:p>
          <a:p>
            <a:pPr lvl="1"/>
            <a:r>
              <a:rPr lang="zh-CN" altLang="en-US"/>
              <a:t>同一层次的不同部分对齐排列（左对齐），下一层次的内容通过适当退格（在一行开始加入空格，通常每一层增加两个空格）。（</a:t>
            </a:r>
            <a:r>
              <a:rPr lang="zh-CN" altLang="en-US">
                <a:solidFill>
                  <a:srgbClr val="FF0000"/>
                </a:solidFill>
                <a:effectLst>
                  <a:outerShdw blurRad="38100" dist="38100" dir="2700000" algn="tl">
                    <a:srgbClr val="C0C0C0"/>
                  </a:outerShdw>
                </a:effectLst>
              </a:rPr>
              <a:t>缩进</a:t>
            </a:r>
            <a:r>
              <a:rPr lang="zh-CN" altLang="en-US"/>
              <a:t>）</a:t>
            </a:r>
          </a:p>
          <a:p>
            <a:pPr lvl="1"/>
            <a:r>
              <a:rPr lang="zh-CN" altLang="en-US"/>
              <a:t>在程序里增加一些说明性信息。</a:t>
            </a:r>
          </a:p>
          <a:p>
            <a:endParaRPr lang="zh-CN" altLang="en-US"/>
          </a:p>
          <a:p>
            <a:r>
              <a:rPr lang="zh-CN" altLang="en-US">
                <a:solidFill>
                  <a:srgbClr val="FF0000"/>
                </a:solidFill>
                <a:effectLst>
                  <a:outerShdw blurRad="38100" dist="38100" dir="2700000" algn="tl">
                    <a:srgbClr val="C0C0C0"/>
                  </a:outerShdw>
                </a:effectLst>
              </a:rPr>
              <a:t>良好的程序风格是一门技巧，有一定的艺术性，需要经过长期的训练。</a:t>
            </a:r>
            <a:endParaRPr lang="zh-CN" altLang="en-US" sz="2400">
              <a:solidFill>
                <a:srgbClr val="FF0000"/>
              </a:solidFill>
              <a:effectLst>
                <a:outerShdw blurRad="38100" dist="38100" dir="2700000" algn="tl">
                  <a:srgbClr val="C0C0C0"/>
                </a:outerShdw>
              </a:effectLst>
            </a:endParaRPr>
          </a:p>
        </p:txBody>
      </p:sp>
      <p:sp>
        <p:nvSpPr>
          <p:cNvPr id="184324"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50BD5AD9-5739-4708-8CD0-E7A4356218CA}" type="slidenum">
              <a:rPr lang="ko-KR" altLang="en-US"/>
              <a:pPr/>
              <a:t>68</a:t>
            </a:fld>
            <a:endParaRPr lang="en-US" altLang="ko-KR"/>
          </a:p>
        </p:txBody>
      </p:sp>
      <p:sp>
        <p:nvSpPr>
          <p:cNvPr id="113666" name="Rectangle 2"/>
          <p:cNvSpPr>
            <a:spLocks noGrp="1" noChangeArrowheads="1"/>
          </p:cNvSpPr>
          <p:nvPr>
            <p:ph type="title"/>
          </p:nvPr>
        </p:nvSpPr>
        <p:spPr/>
        <p:txBody>
          <a:bodyPr/>
          <a:lstStyle/>
          <a:p>
            <a:r>
              <a:rPr lang="zh-CN" altLang="en-US"/>
              <a:t>编程错误和调试</a:t>
            </a:r>
          </a:p>
        </p:txBody>
      </p:sp>
      <p:sp>
        <p:nvSpPr>
          <p:cNvPr id="113667" name="Rectangle 3"/>
          <p:cNvSpPr>
            <a:spLocks noGrp="1" noChangeArrowheads="1"/>
          </p:cNvSpPr>
          <p:nvPr>
            <p:ph type="body" idx="1"/>
          </p:nvPr>
        </p:nvSpPr>
        <p:spPr/>
        <p:txBody>
          <a:bodyPr/>
          <a:lstStyle/>
          <a:p>
            <a:r>
              <a:rPr lang="zh-CN" altLang="en-US">
                <a:solidFill>
                  <a:srgbClr val="FF0000"/>
                </a:solidFill>
                <a:effectLst>
                  <a:outerShdw blurRad="38100" dist="38100" dir="2700000" algn="tl">
                    <a:srgbClr val="C0C0C0"/>
                  </a:outerShdw>
                </a:effectLst>
              </a:rPr>
              <a:t>语法规则</a:t>
            </a:r>
            <a:r>
              <a:rPr lang="en-US" altLang="zh-CN">
                <a:solidFill>
                  <a:srgbClr val="FF0000"/>
                </a:solidFill>
                <a:effectLst>
                  <a:outerShdw blurRad="38100" dist="38100" dir="2700000" algn="tl">
                    <a:srgbClr val="C0C0C0"/>
                  </a:outerShdw>
                </a:effectLst>
              </a:rPr>
              <a:t>(syntax rule)</a:t>
            </a:r>
            <a:r>
              <a:rPr lang="zh-CN" altLang="en-US"/>
              <a:t>：确定一个语句表述是否正确的规则。</a:t>
            </a:r>
          </a:p>
          <a:p>
            <a:pPr lvl="1"/>
            <a:r>
              <a:rPr lang="zh-CN" altLang="en-US"/>
              <a:t>程序设计语言的语法决定了如何将一个程序的各个元素组合在一起。</a:t>
            </a:r>
          </a:p>
          <a:p>
            <a:r>
              <a:rPr lang="zh-CN" altLang="en-US">
                <a:solidFill>
                  <a:srgbClr val="FF0000"/>
                </a:solidFill>
                <a:effectLst>
                  <a:outerShdw blurRad="38100" dist="38100" dir="2700000" algn="tl">
                    <a:srgbClr val="C0C0C0"/>
                  </a:outerShdw>
                </a:effectLst>
              </a:rPr>
              <a:t>语法错误</a:t>
            </a:r>
            <a:r>
              <a:rPr lang="en-US" altLang="zh-CN">
                <a:solidFill>
                  <a:srgbClr val="FF0000"/>
                </a:solidFill>
                <a:effectLst>
                  <a:outerShdw blurRad="38100" dist="38100" dir="2700000" algn="tl">
                    <a:srgbClr val="C0C0C0"/>
                  </a:outerShdw>
                </a:effectLst>
              </a:rPr>
              <a:t>(syntax error)</a:t>
            </a:r>
            <a:r>
              <a:rPr lang="zh-CN" altLang="en-US"/>
              <a:t>：由于违反语法规则而导致的错误</a:t>
            </a:r>
          </a:p>
          <a:p>
            <a:r>
              <a:rPr lang="zh-CN" altLang="en-US"/>
              <a:t>除翻译之外，编译器的另一项重要功能就是在编译之前先检查程序的语法是否正确，若违反了语法规则，编译器将显示</a:t>
            </a:r>
            <a:r>
              <a:rPr lang="zh-CN" altLang="en-US">
                <a:solidFill>
                  <a:srgbClr val="FF0000"/>
                </a:solidFill>
                <a:effectLst>
                  <a:outerShdw blurRad="38100" dist="38100" dir="2700000" algn="tl">
                    <a:srgbClr val="C0C0C0"/>
                  </a:outerShdw>
                </a:effectLst>
              </a:rPr>
              <a:t>出错信息</a:t>
            </a:r>
            <a:r>
              <a:rPr lang="zh-CN" altLang="en-US"/>
              <a:t>。</a:t>
            </a:r>
          </a:p>
          <a:p>
            <a:pPr lvl="1"/>
            <a:r>
              <a:rPr lang="zh-CN" altLang="en-US"/>
              <a:t>当编译器得到语法错误信息时，必须返回程序并改正错误。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174C61A7-EC79-4951-A5BE-DC3BF6D3370C}" type="slidenum">
              <a:rPr lang="ko-KR" altLang="en-US"/>
              <a:pPr/>
              <a:t>69</a:t>
            </a:fld>
            <a:endParaRPr lang="en-US" altLang="ko-KR"/>
          </a:p>
        </p:txBody>
      </p:sp>
      <p:sp>
        <p:nvSpPr>
          <p:cNvPr id="115714" name="Rectangle 2"/>
          <p:cNvSpPr>
            <a:spLocks noGrp="1" noChangeArrowheads="1"/>
          </p:cNvSpPr>
          <p:nvPr>
            <p:ph type="title"/>
          </p:nvPr>
        </p:nvSpPr>
        <p:spPr/>
        <p:txBody>
          <a:bodyPr/>
          <a:lstStyle/>
          <a:p>
            <a:r>
              <a:rPr lang="zh-CN" altLang="en-US"/>
              <a:t>编程错误和调试（续）</a:t>
            </a:r>
          </a:p>
        </p:txBody>
      </p:sp>
      <p:sp>
        <p:nvSpPr>
          <p:cNvPr id="115715" name="Rectangle 3"/>
          <p:cNvSpPr>
            <a:spLocks noGrp="1" noChangeArrowheads="1"/>
          </p:cNvSpPr>
          <p:nvPr>
            <p:ph type="body" idx="1"/>
          </p:nvPr>
        </p:nvSpPr>
        <p:spPr>
          <a:xfrm>
            <a:off x="1371600" y="1196975"/>
            <a:ext cx="7772400" cy="5259388"/>
          </a:xfrm>
        </p:spPr>
        <p:txBody>
          <a:bodyPr/>
          <a:lstStyle/>
          <a:p>
            <a:pPr>
              <a:lnSpc>
                <a:spcPct val="90000"/>
              </a:lnSpc>
            </a:pPr>
            <a:r>
              <a:rPr lang="zh-CN" altLang="en-US">
                <a:solidFill>
                  <a:srgbClr val="FF0000"/>
                </a:solidFill>
                <a:effectLst>
                  <a:outerShdw blurRad="38100" dist="38100" dir="2700000" algn="tl">
                    <a:srgbClr val="C0C0C0"/>
                  </a:outerShdw>
                </a:effectLst>
              </a:rPr>
              <a:t>逻辑错误</a:t>
            </a:r>
            <a:r>
              <a:rPr lang="en-US" altLang="zh-CN">
                <a:solidFill>
                  <a:srgbClr val="FF0000"/>
                </a:solidFill>
                <a:effectLst>
                  <a:outerShdw blurRad="38100" dist="38100" dir="2700000" algn="tl">
                    <a:srgbClr val="C0C0C0"/>
                  </a:outerShdw>
                </a:effectLst>
              </a:rPr>
              <a:t>(bug)</a:t>
            </a:r>
            <a:r>
              <a:rPr lang="zh-CN" altLang="en-US"/>
              <a:t>：合乎语法的程序却给出了不正确的答案或者根本无法给出答案，这是程序设计逻辑上的错误引起的。</a:t>
            </a:r>
          </a:p>
          <a:p>
            <a:pPr>
              <a:lnSpc>
                <a:spcPct val="90000"/>
              </a:lnSpc>
            </a:pPr>
            <a:r>
              <a:rPr lang="zh-CN" altLang="en-US">
                <a:solidFill>
                  <a:srgbClr val="FF0000"/>
                </a:solidFill>
                <a:effectLst>
                  <a:outerShdw blurRad="38100" dist="38100" dir="2700000" algn="tl">
                    <a:srgbClr val="C0C0C0"/>
                  </a:outerShdw>
                </a:effectLst>
              </a:rPr>
              <a:t>调试</a:t>
            </a:r>
            <a:r>
              <a:rPr lang="en-US" altLang="zh-CN">
                <a:solidFill>
                  <a:srgbClr val="FF0000"/>
                </a:solidFill>
                <a:effectLst>
                  <a:outerShdw blurRad="38100" dist="38100" dir="2700000" algn="tl">
                    <a:srgbClr val="C0C0C0"/>
                  </a:outerShdw>
                </a:effectLst>
              </a:rPr>
              <a:t>(debugging)</a:t>
            </a:r>
            <a:r>
              <a:rPr lang="zh-CN" altLang="en-US"/>
              <a:t>：找出并改正这种逻辑错误的过程。</a:t>
            </a:r>
          </a:p>
          <a:p>
            <a:pPr lvl="1">
              <a:lnSpc>
                <a:spcPct val="90000"/>
              </a:lnSpc>
            </a:pPr>
            <a:r>
              <a:rPr lang="zh-CN" altLang="en-US">
                <a:solidFill>
                  <a:srgbClr val="FF0000"/>
                </a:solidFill>
              </a:rPr>
              <a:t>调试是程序设计过程中重要的一环！</a:t>
            </a:r>
          </a:p>
          <a:p>
            <a:pPr lvl="1">
              <a:lnSpc>
                <a:spcPct val="90000"/>
              </a:lnSpc>
            </a:pPr>
            <a:r>
              <a:rPr lang="zh-CN" altLang="en-US">
                <a:solidFill>
                  <a:srgbClr val="FF0000"/>
                </a:solidFill>
                <a:effectLst>
                  <a:outerShdw blurRad="38100" dist="38100" dir="2700000" algn="tl">
                    <a:srgbClr val="C0C0C0"/>
                  </a:outerShdw>
                </a:effectLst>
              </a:rPr>
              <a:t>所有的程序员都会犯逻辑错误！</a:t>
            </a:r>
            <a:r>
              <a:rPr lang="zh-CN" altLang="en-US"/>
              <a:t>优秀的程序员的优秀之处并不在于他们能够避免逻辑错误，而是他们能努力将存在于完成的代码中的逻辑错误的数量减到最少。</a:t>
            </a:r>
          </a:p>
          <a:p>
            <a:pPr lvl="1">
              <a:lnSpc>
                <a:spcPct val="90000"/>
              </a:lnSpc>
            </a:pPr>
            <a:r>
              <a:rPr lang="zh-CN" altLang="en-US"/>
              <a:t>几乎可以肯定，程序中的某个地方肯定会存在逻辑错误。应当总是怀疑自己编写的程序，并尽可能彻底地进行测试。</a:t>
            </a:r>
          </a:p>
        </p:txBody>
      </p:sp>
      <p:sp>
        <p:nvSpPr>
          <p:cNvPr id="115716"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CB6001BE-600C-4260-8874-55787392BC32}" type="slidenum">
              <a:rPr lang="ko-KR" altLang="en-US"/>
              <a:pPr/>
              <a:t>7</a:t>
            </a:fld>
            <a:endParaRPr lang="en-US" altLang="ko-KR"/>
          </a:p>
        </p:txBody>
      </p:sp>
      <p:sp>
        <p:nvSpPr>
          <p:cNvPr id="68610" name="Rectangle 2"/>
          <p:cNvSpPr>
            <a:spLocks noGrp="1" noChangeArrowheads="1"/>
          </p:cNvSpPr>
          <p:nvPr>
            <p:ph type="title"/>
          </p:nvPr>
        </p:nvSpPr>
        <p:spPr/>
        <p:txBody>
          <a:bodyPr/>
          <a:lstStyle/>
          <a:p>
            <a:r>
              <a:rPr lang="zh-CN" altLang="en-US"/>
              <a:t>系统软件</a:t>
            </a:r>
          </a:p>
        </p:txBody>
      </p:sp>
      <p:sp>
        <p:nvSpPr>
          <p:cNvPr id="68611" name="Rectangle 3"/>
          <p:cNvSpPr>
            <a:spLocks noGrp="1" noChangeArrowheads="1"/>
          </p:cNvSpPr>
          <p:nvPr>
            <p:ph type="body" idx="1"/>
          </p:nvPr>
        </p:nvSpPr>
        <p:spPr/>
        <p:txBody>
          <a:bodyPr/>
          <a:lstStyle/>
          <a:p>
            <a:pPr marL="609600" indent="-609600"/>
            <a:r>
              <a:rPr lang="zh-CN" altLang="en-US"/>
              <a:t>用于管理计算机的资源，为应用软件的开发提供环境，以便更好地发挥计算机系统能力。</a:t>
            </a:r>
          </a:p>
          <a:p>
            <a:pPr marL="609600" indent="-609600"/>
            <a:r>
              <a:rPr lang="zh-CN" altLang="en-US"/>
              <a:t>分类：</a:t>
            </a:r>
          </a:p>
          <a:p>
            <a:pPr marL="990600" lvl="1" indent="-533400">
              <a:buFontTx/>
              <a:buAutoNum type="arabicPeriod"/>
            </a:pPr>
            <a:r>
              <a:rPr lang="zh-CN" altLang="en-US" u="sng">
                <a:solidFill>
                  <a:srgbClr val="FF0000"/>
                </a:solidFill>
              </a:rPr>
              <a:t>操作系统</a:t>
            </a:r>
            <a:r>
              <a:rPr lang="zh-CN" altLang="en-US"/>
              <a:t>：管理计算机资源，提供用户使用界面；</a:t>
            </a:r>
          </a:p>
          <a:p>
            <a:pPr marL="990600" lvl="1" indent="-533400">
              <a:buFontTx/>
              <a:buAutoNum type="arabicPeriod"/>
            </a:pPr>
            <a:r>
              <a:rPr lang="zh-CN" altLang="en-US" u="sng">
                <a:solidFill>
                  <a:srgbClr val="FF0000"/>
                </a:solidFill>
              </a:rPr>
              <a:t>设备驱动程序</a:t>
            </a:r>
            <a:r>
              <a:rPr lang="zh-CN" altLang="en-US"/>
              <a:t>：主机与外设间的数据</a:t>
            </a:r>
            <a:r>
              <a:rPr lang="en-US" altLang="zh-CN"/>
              <a:t>I/O</a:t>
            </a:r>
            <a:r>
              <a:rPr lang="zh-CN" altLang="en-US"/>
              <a:t>，外设的设置、监控及故障处理；</a:t>
            </a:r>
          </a:p>
          <a:p>
            <a:pPr marL="990600" lvl="1" indent="-533400">
              <a:buFontTx/>
              <a:buAutoNum type="arabicPeriod"/>
            </a:pPr>
            <a:r>
              <a:rPr lang="zh-CN" altLang="en-US" b="1" u="sng">
                <a:solidFill>
                  <a:srgbClr val="FF0000"/>
                </a:solidFill>
              </a:rPr>
              <a:t>编程语言及软件开发环境</a:t>
            </a:r>
            <a:r>
              <a:rPr lang="zh-CN" altLang="en-US"/>
              <a:t>：编程语言及其编辑、编译、链接程序，软件开发工具及支援程序；</a:t>
            </a:r>
          </a:p>
          <a:p>
            <a:pPr marL="990600" lvl="1" indent="-533400">
              <a:buFontTx/>
              <a:buAutoNum type="arabicPeriod"/>
            </a:pPr>
            <a:r>
              <a:rPr lang="zh-CN" altLang="en-US" u="sng">
                <a:solidFill>
                  <a:srgbClr val="FF0000"/>
                </a:solidFill>
              </a:rPr>
              <a:t>实用工具</a:t>
            </a:r>
            <a:r>
              <a:rPr lang="zh-CN" altLang="en-US"/>
              <a:t>：控制系统资源的分配和使用，以及系统诊断、检测和故障处理程序等等。</a:t>
            </a:r>
          </a:p>
          <a:p>
            <a:pPr marL="1371600" lvl="2" indent="-457200">
              <a:buFontTx/>
              <a:buChar char="–"/>
            </a:pPr>
            <a:endParaRPr lang="en-US" altLang="zh-CN"/>
          </a:p>
        </p:txBody>
      </p:sp>
    </p:spTree>
    <p:extLst>
      <p:ext uri="{BB962C8B-B14F-4D97-AF65-F5344CB8AC3E}">
        <p14:creationId xmlns:p14="http://schemas.microsoft.com/office/powerpoint/2010/main" val="3433999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9B720174-1E96-4A61-81C9-0563AC28A14A}" type="slidenum">
              <a:rPr lang="ko-KR" altLang="en-US"/>
              <a:pPr/>
              <a:t>70</a:t>
            </a:fld>
            <a:endParaRPr lang="en-US" altLang="ko-KR"/>
          </a:p>
        </p:txBody>
      </p:sp>
      <p:sp>
        <p:nvSpPr>
          <p:cNvPr id="114690" name="Rectangle 2"/>
          <p:cNvSpPr>
            <a:spLocks noGrp="1" noChangeArrowheads="1"/>
          </p:cNvSpPr>
          <p:nvPr>
            <p:ph type="title"/>
          </p:nvPr>
        </p:nvSpPr>
        <p:spPr/>
        <p:txBody>
          <a:bodyPr/>
          <a:lstStyle/>
          <a:p>
            <a:r>
              <a:rPr lang="zh-CN" altLang="en-US"/>
              <a:t>软件维护</a:t>
            </a:r>
          </a:p>
        </p:txBody>
      </p:sp>
      <p:sp>
        <p:nvSpPr>
          <p:cNvPr id="114691" name="Rectangle 3"/>
          <p:cNvSpPr>
            <a:spLocks noGrp="1" noChangeArrowheads="1"/>
          </p:cNvSpPr>
          <p:nvPr>
            <p:ph type="body" idx="1"/>
          </p:nvPr>
        </p:nvSpPr>
        <p:spPr>
          <a:xfrm>
            <a:off x="1219200" y="1196975"/>
            <a:ext cx="7620000" cy="4724400"/>
          </a:xfrm>
        </p:spPr>
        <p:txBody>
          <a:bodyPr/>
          <a:lstStyle/>
          <a:p>
            <a:pPr marL="914400" lvl="1" indent="-457200"/>
            <a:r>
              <a:rPr lang="zh-CN" altLang="en-US"/>
              <a:t>对软件开发的研究表明，大多数软件在发布后，用于维护的费用占到总费用的</a:t>
            </a:r>
            <a:r>
              <a:rPr lang="en-US" altLang="zh-CN"/>
              <a:t>80%~90%</a:t>
            </a:r>
            <a:r>
              <a:rPr lang="zh-CN" altLang="en-US"/>
              <a:t>。</a:t>
            </a:r>
          </a:p>
          <a:p>
            <a:pPr marL="533400" indent="-533400"/>
            <a:r>
              <a:rPr lang="zh-CN" altLang="en-US"/>
              <a:t>为什么软件需要维护？</a:t>
            </a:r>
          </a:p>
          <a:p>
            <a:pPr marL="533400" indent="-533400">
              <a:buFontTx/>
              <a:buAutoNum type="arabicPeriod"/>
            </a:pPr>
            <a:r>
              <a:rPr lang="zh-CN" altLang="en-US"/>
              <a:t>纠正逻辑错误</a:t>
            </a:r>
          </a:p>
          <a:p>
            <a:pPr marL="914400" lvl="1" indent="-457200"/>
            <a:r>
              <a:rPr lang="zh-CN" altLang="en-US"/>
              <a:t>即使经过大量测试，并在相关领域使用多年，软件中依然可能存在逻辑错误；</a:t>
            </a:r>
          </a:p>
          <a:p>
            <a:pPr marL="914400" lvl="1" indent="-457200"/>
            <a:r>
              <a:rPr lang="zh-CN" altLang="en-US"/>
              <a:t>当出现一些不常见的情况或发生之前未预料到的情况时，之前隐藏的逻辑错误就会使程序运行失败。</a:t>
            </a:r>
          </a:p>
          <a:p>
            <a:pPr marL="533400" indent="-533400">
              <a:buFontTx/>
              <a:buAutoNum type="arabicPeriod"/>
            </a:pPr>
            <a:r>
              <a:rPr lang="zh-CN" altLang="en-US"/>
              <a:t>增强功能（从费用角度看更重要）</a:t>
            </a:r>
          </a:p>
          <a:p>
            <a:pPr marL="914400" lvl="1" indent="-457200"/>
            <a:r>
              <a:rPr lang="zh-CN" altLang="en-US"/>
              <a:t>更多功能、更多方法、更好的界面、更快的速度、更大的容量</a:t>
            </a:r>
            <a:r>
              <a:rPr lang="en-US" altLang="zh-CN">
                <a:latin typeface="Times New Roman"/>
              </a:rPr>
              <a:t>……</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en-US" altLang="zh-CN" smtClean="0"/>
              <a:t>xlzheng@xmu,2013</a:t>
            </a:r>
            <a:endParaRPr lang="en-US" altLang="zh-CN"/>
          </a:p>
        </p:txBody>
      </p:sp>
      <p:sp>
        <p:nvSpPr>
          <p:cNvPr id="5" name="灯片编号占位符 5"/>
          <p:cNvSpPr>
            <a:spLocks noGrp="1"/>
          </p:cNvSpPr>
          <p:nvPr>
            <p:ph type="sldNum" sz="quarter" idx="12"/>
          </p:nvPr>
        </p:nvSpPr>
        <p:spPr/>
        <p:txBody>
          <a:bodyPr/>
          <a:lstStyle/>
          <a:p>
            <a:fld id="{85FA613C-0FC9-4E8F-BF94-582B4E08381A}" type="slidenum">
              <a:rPr lang="ko-KR" altLang="en-US"/>
              <a:pPr/>
              <a:t>71</a:t>
            </a:fld>
            <a:endParaRPr lang="en-US" altLang="ko-KR"/>
          </a:p>
        </p:txBody>
      </p:sp>
      <p:sp>
        <p:nvSpPr>
          <p:cNvPr id="116738" name="Rectangle 2"/>
          <p:cNvSpPr>
            <a:spLocks noGrp="1" noChangeArrowheads="1"/>
          </p:cNvSpPr>
          <p:nvPr>
            <p:ph type="title"/>
          </p:nvPr>
        </p:nvSpPr>
        <p:spPr/>
        <p:txBody>
          <a:bodyPr/>
          <a:lstStyle/>
          <a:p>
            <a:r>
              <a:rPr lang="zh-CN" altLang="en-US"/>
              <a:t>软件工程的重要性</a:t>
            </a:r>
          </a:p>
        </p:txBody>
      </p:sp>
      <p:sp>
        <p:nvSpPr>
          <p:cNvPr id="116739" name="Rectangle 3"/>
          <p:cNvSpPr>
            <a:spLocks noGrp="1" noChangeArrowheads="1"/>
          </p:cNvSpPr>
          <p:nvPr>
            <p:ph type="body" idx="1"/>
          </p:nvPr>
        </p:nvSpPr>
        <p:spPr/>
        <p:txBody>
          <a:bodyPr/>
          <a:lstStyle/>
          <a:p>
            <a:pPr lvl="1"/>
            <a:r>
              <a:rPr lang="zh-CN" altLang="en-US"/>
              <a:t>软件维护困难的一部分原因是大部分程序员没有花很长时间来编写他们的程序？</a:t>
            </a:r>
          </a:p>
          <a:p>
            <a:r>
              <a:rPr lang="zh-CN" altLang="en-US"/>
              <a:t>大型软件开发中的困难：</a:t>
            </a:r>
          </a:p>
          <a:p>
            <a:pPr lvl="1">
              <a:buFont typeface="Wingdings" pitchFamily="2" charset="2"/>
              <a:buAutoNum type="arabicPeriod"/>
            </a:pPr>
            <a:r>
              <a:rPr lang="zh-CN" altLang="en-US"/>
              <a:t>一致性难以保证；</a:t>
            </a:r>
          </a:p>
          <a:p>
            <a:pPr lvl="1">
              <a:buFont typeface="Wingdings" pitchFamily="2" charset="2"/>
              <a:buAutoNum type="arabicPeriod"/>
            </a:pPr>
            <a:r>
              <a:rPr lang="zh-CN" altLang="en-US"/>
              <a:t>软件测试的困难；</a:t>
            </a:r>
          </a:p>
          <a:p>
            <a:pPr lvl="1">
              <a:buFont typeface="Wingdings" pitchFamily="2" charset="2"/>
              <a:buAutoNum type="arabicPeriod"/>
            </a:pPr>
            <a:r>
              <a:rPr lang="zh-CN" altLang="en-US"/>
              <a:t>工作进度难以控制；</a:t>
            </a:r>
          </a:p>
          <a:p>
            <a:pPr lvl="1">
              <a:buFont typeface="Wingdings" pitchFamily="2" charset="2"/>
              <a:buAutoNum type="arabicPeriod"/>
            </a:pPr>
            <a:r>
              <a:rPr lang="zh-CN" altLang="en-US"/>
              <a:t>文件和代码的协调；</a:t>
            </a:r>
          </a:p>
          <a:p>
            <a:pPr lvl="1">
              <a:buFont typeface="Wingdings" pitchFamily="2" charset="2"/>
              <a:buAutoNum type="arabicPeriod"/>
            </a:pPr>
            <a:r>
              <a:rPr lang="zh-CN" altLang="en-US"/>
              <a:t>版本更新带来的困难：软件重用难；</a:t>
            </a:r>
          </a:p>
          <a:p>
            <a:r>
              <a:rPr lang="zh-CN" altLang="en-US">
                <a:solidFill>
                  <a:srgbClr val="FF0000"/>
                </a:solidFill>
                <a:effectLst>
                  <a:outerShdw blurRad="38100" dist="38100" dir="2700000" algn="tl">
                    <a:srgbClr val="C0C0C0"/>
                  </a:outerShdw>
                </a:effectLst>
              </a:rPr>
              <a:t>软件工程</a:t>
            </a:r>
            <a:r>
              <a:rPr lang="en-US" altLang="zh-CN">
                <a:solidFill>
                  <a:srgbClr val="FF0000"/>
                </a:solidFill>
                <a:effectLst>
                  <a:outerShdw blurRad="38100" dist="38100" dir="2700000" algn="tl">
                    <a:srgbClr val="C0C0C0"/>
                  </a:outerShdw>
                </a:effectLst>
              </a:rPr>
              <a:t>(software engineering, SE)</a:t>
            </a:r>
            <a:r>
              <a:rPr lang="zh-CN" altLang="en-US"/>
              <a:t>：用工程项目实施的方法来组织软件的开发及维护全过程。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5AEC7B6A-E611-40C4-A8F6-3743561C6268}" type="slidenum">
              <a:rPr lang="ko-KR" altLang="en-US"/>
              <a:pPr/>
              <a:t>72</a:t>
            </a:fld>
            <a:endParaRPr lang="en-US" altLang="ko-KR"/>
          </a:p>
        </p:txBody>
      </p:sp>
      <p:sp>
        <p:nvSpPr>
          <p:cNvPr id="118786" name="Rectangle 2"/>
          <p:cNvSpPr>
            <a:spLocks noGrp="1" noChangeArrowheads="1"/>
          </p:cNvSpPr>
          <p:nvPr>
            <p:ph type="title"/>
          </p:nvPr>
        </p:nvSpPr>
        <p:spPr/>
        <p:txBody>
          <a:bodyPr/>
          <a:lstStyle/>
          <a:p>
            <a:r>
              <a:rPr lang="zh-CN" altLang="en-US"/>
              <a:t>软件工程的重要性（续）</a:t>
            </a:r>
          </a:p>
        </p:txBody>
      </p:sp>
      <p:sp>
        <p:nvSpPr>
          <p:cNvPr id="118787" name="Rectangle 3"/>
          <p:cNvSpPr>
            <a:spLocks noGrp="1" noChangeArrowheads="1"/>
          </p:cNvSpPr>
          <p:nvPr>
            <p:ph type="body" idx="1"/>
          </p:nvPr>
        </p:nvSpPr>
        <p:spPr/>
        <p:txBody>
          <a:bodyPr/>
          <a:lstStyle/>
          <a:p>
            <a:pPr marL="533400" indent="-533400"/>
            <a:r>
              <a:rPr lang="zh-CN" altLang="en-US"/>
              <a:t>软件开发过程的几个重要阶段：</a:t>
            </a:r>
          </a:p>
          <a:p>
            <a:pPr marL="533400" indent="-533400">
              <a:buFontTx/>
              <a:buAutoNum type="arabicPeriod"/>
            </a:pPr>
            <a:r>
              <a:rPr lang="zh-CN" altLang="en-US"/>
              <a:t>可行性论证；</a:t>
            </a:r>
          </a:p>
          <a:p>
            <a:pPr marL="533400" indent="-533400">
              <a:buFontTx/>
              <a:buAutoNum type="arabicPeriod"/>
            </a:pPr>
            <a:r>
              <a:rPr lang="zh-CN" altLang="en-US"/>
              <a:t>需求分析；</a:t>
            </a:r>
          </a:p>
          <a:p>
            <a:pPr marL="533400" indent="-533400">
              <a:buFontTx/>
              <a:buAutoNum type="arabicPeriod"/>
            </a:pPr>
            <a:r>
              <a:rPr lang="zh-CN" altLang="en-US"/>
              <a:t>系统设计：概要设计和详细设计；</a:t>
            </a:r>
          </a:p>
          <a:p>
            <a:pPr marL="533400" indent="-533400">
              <a:buFontTx/>
              <a:buAutoNum type="arabicPeriod"/>
            </a:pPr>
            <a:r>
              <a:rPr lang="zh-CN" altLang="en-US"/>
              <a:t>程序开发：编码及单元测试；</a:t>
            </a:r>
          </a:p>
          <a:p>
            <a:pPr marL="533400" indent="-533400">
              <a:buFontTx/>
              <a:buAutoNum type="arabicPeriod"/>
            </a:pPr>
            <a:r>
              <a:rPr lang="zh-CN" altLang="en-US"/>
              <a:t>系统测试：测试和修改；</a:t>
            </a:r>
          </a:p>
          <a:p>
            <a:pPr marL="533400" indent="-533400">
              <a:buFontTx/>
              <a:buAutoNum type="arabicPeriod"/>
            </a:pPr>
            <a:r>
              <a:rPr lang="zh-CN" altLang="en-US"/>
              <a:t>系统维护：使用和维护</a:t>
            </a:r>
          </a:p>
          <a:p>
            <a:pPr marL="914400" lvl="1" indent="-457200"/>
            <a:r>
              <a:rPr lang="zh-CN" altLang="en-US"/>
              <a:t>每个阶段都要形成相应的规范文档。</a:t>
            </a:r>
          </a:p>
          <a:p>
            <a:pPr marL="914400" lvl="1" indent="-457200"/>
            <a:endParaRPr lang="en-US" altLang="zh-CN"/>
          </a:p>
        </p:txBody>
      </p:sp>
      <p:sp>
        <p:nvSpPr>
          <p:cNvPr id="118788"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76507488-85B5-4615-880B-6BD01C1FCF99}" type="slidenum">
              <a:rPr lang="ko-KR" altLang="en-US"/>
              <a:pPr/>
              <a:t>73</a:t>
            </a:fld>
            <a:endParaRPr lang="en-US" altLang="ko-KR"/>
          </a:p>
        </p:txBody>
      </p:sp>
      <p:sp>
        <p:nvSpPr>
          <p:cNvPr id="185346" name="Rectangle 2"/>
          <p:cNvSpPr>
            <a:spLocks noGrp="1" noChangeArrowheads="1"/>
          </p:cNvSpPr>
          <p:nvPr>
            <p:ph type="title"/>
          </p:nvPr>
        </p:nvSpPr>
        <p:spPr/>
        <p:txBody>
          <a:bodyPr/>
          <a:lstStyle/>
          <a:p>
            <a:r>
              <a:rPr lang="zh-CN" altLang="en-US"/>
              <a:t>作业</a:t>
            </a:r>
          </a:p>
        </p:txBody>
      </p:sp>
      <p:sp>
        <p:nvSpPr>
          <p:cNvPr id="185347" name="Rectangle 3"/>
          <p:cNvSpPr>
            <a:spLocks noGrp="1" noChangeArrowheads="1"/>
          </p:cNvSpPr>
          <p:nvPr>
            <p:ph type="body" idx="1"/>
          </p:nvPr>
        </p:nvSpPr>
        <p:spPr/>
        <p:txBody>
          <a:bodyPr/>
          <a:lstStyle/>
          <a:p>
            <a:r>
              <a:rPr lang="en-US" altLang="zh-CN" dirty="0" smtClean="0"/>
              <a:t>P15	</a:t>
            </a:r>
            <a:r>
              <a:rPr lang="en-US" altLang="zh-CN" dirty="0"/>
              <a:t>	1.5,1.6</a:t>
            </a:r>
          </a:p>
          <a:p>
            <a:r>
              <a:rPr lang="en-US" altLang="zh-CN" dirty="0" smtClean="0"/>
              <a:t>P15</a:t>
            </a:r>
            <a:r>
              <a:rPr lang="en-US" altLang="zh-CN" dirty="0"/>
              <a:t>		</a:t>
            </a:r>
            <a:r>
              <a:rPr lang="en-US" altLang="zh-CN" dirty="0" smtClean="0"/>
              <a:t>1.7</a:t>
            </a:r>
            <a:r>
              <a:rPr lang="zh-CN" altLang="en-US" dirty="0" smtClean="0"/>
              <a:t>*（上机练习）</a:t>
            </a:r>
            <a:endParaRPr lang="en-US" altLang="zh-CN" dirty="0"/>
          </a:p>
        </p:txBody>
      </p:sp>
      <p:sp>
        <p:nvSpPr>
          <p:cNvPr id="185348" name="AutoShape 4">
            <a:hlinkClick r:id="rId2" action="ppaction://hlinksldjump" highlightClick="1"/>
          </p:cNvPr>
          <p:cNvSpPr>
            <a:spLocks noChangeArrowheads="1"/>
          </p:cNvSpPr>
          <p:nvPr/>
        </p:nvSpPr>
        <p:spPr bwMode="auto">
          <a:xfrm>
            <a:off x="7772400" y="5805488"/>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a:xfrm>
            <a:off x="3124200" y="6356176"/>
            <a:ext cx="2895600" cy="457200"/>
          </a:xfrm>
        </p:spPr>
        <p:txBody>
          <a:bodyPr/>
          <a:lstStyle/>
          <a:p>
            <a:r>
              <a:rPr lang="en-US" altLang="zh-CN" smtClean="0"/>
              <a:t>xlzheng@xmu,2013</a:t>
            </a:r>
            <a:endParaRPr lang="en-US" altLang="zh-CN"/>
          </a:p>
        </p:txBody>
      </p:sp>
      <p:sp>
        <p:nvSpPr>
          <p:cNvPr id="7" name="灯片编号占位符 5"/>
          <p:cNvSpPr>
            <a:spLocks noGrp="1"/>
          </p:cNvSpPr>
          <p:nvPr>
            <p:ph type="sldNum" sz="quarter" idx="12"/>
          </p:nvPr>
        </p:nvSpPr>
        <p:spPr>
          <a:xfrm>
            <a:off x="6553200" y="6356176"/>
            <a:ext cx="1905000" cy="457200"/>
          </a:xfrm>
        </p:spPr>
        <p:txBody>
          <a:bodyPr/>
          <a:lstStyle/>
          <a:p>
            <a:fld id="{BBCF1ED8-8DC8-4F7B-ADA2-D32634DA85A3}" type="slidenum">
              <a:rPr lang="ko-KR" altLang="en-US"/>
              <a:pPr/>
              <a:t>74</a:t>
            </a:fld>
            <a:endParaRPr lang="en-US" altLang="ko-KR"/>
          </a:p>
        </p:txBody>
      </p:sp>
      <p:sp>
        <p:nvSpPr>
          <p:cNvPr id="95234" name="Rectangle 2"/>
          <p:cNvSpPr>
            <a:spLocks noGrp="1" noChangeArrowheads="1"/>
          </p:cNvSpPr>
          <p:nvPr>
            <p:ph type="title"/>
          </p:nvPr>
        </p:nvSpPr>
        <p:spPr>
          <a:xfrm>
            <a:off x="1219200" y="-27384"/>
            <a:ext cx="7620000" cy="990600"/>
          </a:xfrm>
        </p:spPr>
        <p:txBody>
          <a:bodyPr/>
          <a:lstStyle/>
          <a:p>
            <a:r>
              <a:rPr lang="zh-CN" altLang="en-US" dirty="0">
                <a:latin typeface="Times New Roman" pitchFamily="18" charset="0"/>
              </a:rPr>
              <a:t>附：关键字</a:t>
            </a:r>
          </a:p>
        </p:txBody>
      </p:sp>
      <p:sp>
        <p:nvSpPr>
          <p:cNvPr id="95235" name="Rectangle 3"/>
          <p:cNvSpPr>
            <a:spLocks noGrp="1" noChangeArrowheads="1"/>
          </p:cNvSpPr>
          <p:nvPr>
            <p:ph type="body" idx="1"/>
          </p:nvPr>
        </p:nvSpPr>
        <p:spPr>
          <a:xfrm>
            <a:off x="1187450" y="908720"/>
            <a:ext cx="7772400" cy="5181600"/>
          </a:xfrm>
        </p:spPr>
        <p:txBody>
          <a:bodyPr/>
          <a:lstStyle/>
          <a:p>
            <a:pPr>
              <a:lnSpc>
                <a:spcPct val="90000"/>
              </a:lnSpc>
              <a:buClr>
                <a:schemeClr val="tx1"/>
              </a:buClr>
              <a:buFont typeface="Webdings" pitchFamily="18" charset="2"/>
              <a:buChar char="+"/>
            </a:pPr>
            <a:r>
              <a:rPr lang="zh-CN" altLang="en-US" dirty="0">
                <a:solidFill>
                  <a:srgbClr val="FF0000"/>
                </a:solidFill>
              </a:rPr>
              <a:t>关键字</a:t>
            </a:r>
            <a:r>
              <a:rPr lang="en-US" altLang="zh-CN" dirty="0">
                <a:solidFill>
                  <a:srgbClr val="FF0000"/>
                </a:solidFill>
              </a:rPr>
              <a:t>/</a:t>
            </a:r>
            <a:r>
              <a:rPr lang="zh-CN" altLang="en-US" dirty="0">
                <a:solidFill>
                  <a:srgbClr val="FF0000"/>
                </a:solidFill>
              </a:rPr>
              <a:t>保留字</a:t>
            </a:r>
            <a:r>
              <a:rPr lang="zh-CN" altLang="en-US" dirty="0"/>
              <a:t> </a:t>
            </a:r>
            <a:r>
              <a:rPr lang="en-US" altLang="zh-CN" dirty="0">
                <a:latin typeface="Times New Roman"/>
              </a:rPr>
              <a:t>——</a:t>
            </a:r>
            <a:r>
              <a:rPr lang="en-US" altLang="zh-CN" dirty="0"/>
              <a:t> C</a:t>
            </a:r>
            <a:r>
              <a:rPr lang="zh-CN" altLang="en-US" dirty="0"/>
              <a:t>语言程序中有特殊含义的英文单词，主要用于构成语句、定义存储类型和数据类型。</a:t>
            </a:r>
          </a:p>
          <a:p>
            <a:pPr algn="just">
              <a:spcBef>
                <a:spcPct val="50000"/>
              </a:spcBef>
              <a:buFont typeface="Wingdings" pitchFamily="2" charset="2"/>
              <a:buChar char="ü"/>
            </a:pPr>
            <a:r>
              <a:rPr lang="en-US" altLang="zh-CN" sz="2600" dirty="0"/>
              <a:t>C</a:t>
            </a:r>
            <a:r>
              <a:rPr lang="zh-CN" altLang="en-US" sz="2600" dirty="0"/>
              <a:t>语言中仅有</a:t>
            </a:r>
            <a:r>
              <a:rPr lang="en-US" altLang="zh-CN" sz="2600" dirty="0" smtClean="0"/>
              <a:t>37</a:t>
            </a:r>
            <a:r>
              <a:rPr lang="zh-CN" altLang="en-US" sz="2600" dirty="0" smtClean="0"/>
              <a:t>个</a:t>
            </a:r>
            <a:r>
              <a:rPr lang="zh-CN" altLang="en-US" sz="2600" dirty="0"/>
              <a:t>关键字</a:t>
            </a:r>
          </a:p>
          <a:p>
            <a:pPr algn="just">
              <a:spcBef>
                <a:spcPct val="10000"/>
              </a:spcBef>
              <a:buFont typeface="Wingdings" pitchFamily="2" charset="2"/>
              <a:buNone/>
            </a:pPr>
            <a:r>
              <a:rPr lang="zh-CN" altLang="en-US" sz="2400" dirty="0"/>
              <a:t>	</a:t>
            </a:r>
            <a:r>
              <a:rPr lang="en-US" altLang="zh-CN" sz="2400" dirty="0">
                <a:solidFill>
                  <a:srgbClr val="000099"/>
                </a:solidFill>
              </a:rPr>
              <a:t>auto	break		case		char</a:t>
            </a:r>
          </a:p>
          <a:p>
            <a:pPr algn="just">
              <a:spcBef>
                <a:spcPct val="10000"/>
              </a:spcBef>
              <a:buFont typeface="Wingdings" pitchFamily="2" charset="2"/>
              <a:buNone/>
            </a:pPr>
            <a:r>
              <a:rPr lang="en-US" altLang="zh-CN" sz="2400" dirty="0">
                <a:solidFill>
                  <a:srgbClr val="000099"/>
                </a:solidFill>
              </a:rPr>
              <a:t>	continue	</a:t>
            </a:r>
            <a:r>
              <a:rPr lang="en-US" altLang="zh-CN" sz="2400" dirty="0" err="1">
                <a:solidFill>
                  <a:srgbClr val="000099"/>
                </a:solidFill>
              </a:rPr>
              <a:t>const</a:t>
            </a:r>
            <a:r>
              <a:rPr lang="en-US" altLang="zh-CN" sz="2400" dirty="0">
                <a:solidFill>
                  <a:srgbClr val="000099"/>
                </a:solidFill>
              </a:rPr>
              <a:t>		default	do</a:t>
            </a:r>
          </a:p>
          <a:p>
            <a:pPr algn="just">
              <a:spcBef>
                <a:spcPct val="10000"/>
              </a:spcBef>
              <a:buFont typeface="Wingdings" pitchFamily="2" charset="2"/>
              <a:buNone/>
            </a:pPr>
            <a:r>
              <a:rPr lang="en-US" altLang="zh-CN" sz="2400" dirty="0">
                <a:solidFill>
                  <a:srgbClr val="000099"/>
                </a:solidFill>
              </a:rPr>
              <a:t>	double	else		</a:t>
            </a:r>
            <a:r>
              <a:rPr lang="en-US" altLang="zh-CN" sz="2400" dirty="0" err="1">
                <a:solidFill>
                  <a:srgbClr val="000099"/>
                </a:solidFill>
              </a:rPr>
              <a:t>enum</a:t>
            </a:r>
            <a:r>
              <a:rPr lang="en-US" altLang="zh-CN" sz="2400" dirty="0">
                <a:solidFill>
                  <a:srgbClr val="000099"/>
                </a:solidFill>
              </a:rPr>
              <a:t>		extern</a:t>
            </a:r>
          </a:p>
          <a:p>
            <a:pPr algn="just">
              <a:spcBef>
                <a:spcPct val="10000"/>
              </a:spcBef>
              <a:buFont typeface="Wingdings" pitchFamily="2" charset="2"/>
              <a:buNone/>
            </a:pPr>
            <a:r>
              <a:rPr lang="en-US" altLang="zh-CN" sz="2400" dirty="0">
                <a:solidFill>
                  <a:srgbClr val="000099"/>
                </a:solidFill>
              </a:rPr>
              <a:t>	float	for		</a:t>
            </a:r>
            <a:r>
              <a:rPr lang="en-US" altLang="zh-CN" sz="2400" dirty="0" err="1">
                <a:solidFill>
                  <a:srgbClr val="000099"/>
                </a:solidFill>
              </a:rPr>
              <a:t>goto</a:t>
            </a:r>
            <a:r>
              <a:rPr lang="en-US" altLang="zh-CN" sz="2400" dirty="0">
                <a:solidFill>
                  <a:srgbClr val="000099"/>
                </a:solidFill>
              </a:rPr>
              <a:t>		</a:t>
            </a:r>
            <a:r>
              <a:rPr lang="en-US" altLang="zh-CN" sz="2400" dirty="0" smtClean="0">
                <a:solidFill>
                  <a:srgbClr val="000099"/>
                </a:solidFill>
              </a:rPr>
              <a:t>inline</a:t>
            </a:r>
            <a:endParaRPr lang="en-US" altLang="zh-CN" sz="2400" dirty="0">
              <a:solidFill>
                <a:srgbClr val="000099"/>
              </a:solidFill>
            </a:endParaRPr>
          </a:p>
          <a:p>
            <a:pPr algn="just">
              <a:spcBef>
                <a:spcPct val="10000"/>
              </a:spcBef>
              <a:buFont typeface="Wingdings" pitchFamily="2" charset="2"/>
              <a:buNone/>
            </a:pPr>
            <a:r>
              <a:rPr lang="en-US" altLang="zh-CN" sz="2400" dirty="0">
                <a:solidFill>
                  <a:srgbClr val="000099"/>
                </a:solidFill>
              </a:rPr>
              <a:t>	</a:t>
            </a:r>
            <a:r>
              <a:rPr lang="en-US" altLang="zh-CN" sz="2400" dirty="0" err="1" smtClean="0">
                <a:solidFill>
                  <a:srgbClr val="000099"/>
                </a:solidFill>
              </a:rPr>
              <a:t>int</a:t>
            </a:r>
            <a:r>
              <a:rPr lang="en-US" altLang="zh-CN" sz="2400" dirty="0" smtClean="0">
                <a:solidFill>
                  <a:srgbClr val="000099"/>
                </a:solidFill>
              </a:rPr>
              <a:t>		if</a:t>
            </a:r>
            <a:r>
              <a:rPr lang="en-US" altLang="zh-CN" sz="2400" dirty="0">
                <a:solidFill>
                  <a:srgbClr val="000099"/>
                </a:solidFill>
              </a:rPr>
              <a:t>		long		</a:t>
            </a:r>
            <a:r>
              <a:rPr lang="en-US" altLang="zh-CN" sz="2400" dirty="0" smtClean="0">
                <a:solidFill>
                  <a:srgbClr val="000099"/>
                </a:solidFill>
              </a:rPr>
              <a:t>register</a:t>
            </a:r>
          </a:p>
          <a:p>
            <a:pPr algn="just">
              <a:spcBef>
                <a:spcPct val="10000"/>
              </a:spcBef>
              <a:buFont typeface="Wingdings" pitchFamily="2" charset="2"/>
              <a:buNone/>
            </a:pPr>
            <a:r>
              <a:rPr lang="en-US" altLang="zh-CN" sz="2400" dirty="0">
                <a:solidFill>
                  <a:srgbClr val="000099"/>
                </a:solidFill>
              </a:rPr>
              <a:t>	</a:t>
            </a:r>
            <a:r>
              <a:rPr lang="en-US" altLang="zh-CN" sz="2400" dirty="0" smtClean="0">
                <a:solidFill>
                  <a:srgbClr val="000099"/>
                </a:solidFill>
              </a:rPr>
              <a:t>return	restrict	short</a:t>
            </a:r>
            <a:r>
              <a:rPr lang="en-US" altLang="zh-CN" sz="2400" dirty="0">
                <a:solidFill>
                  <a:srgbClr val="000099"/>
                </a:solidFill>
              </a:rPr>
              <a:t>	</a:t>
            </a:r>
            <a:r>
              <a:rPr lang="en-US" altLang="zh-CN" sz="2400" dirty="0" smtClean="0">
                <a:solidFill>
                  <a:srgbClr val="000099"/>
                </a:solidFill>
              </a:rPr>
              <a:t>	signed</a:t>
            </a:r>
          </a:p>
          <a:p>
            <a:pPr algn="just">
              <a:spcBef>
                <a:spcPct val="10000"/>
              </a:spcBef>
              <a:buFont typeface="Wingdings" pitchFamily="2" charset="2"/>
              <a:buNone/>
            </a:pPr>
            <a:r>
              <a:rPr lang="en-US" altLang="zh-CN" sz="2400" dirty="0">
                <a:solidFill>
                  <a:srgbClr val="000099"/>
                </a:solidFill>
              </a:rPr>
              <a:t>	</a:t>
            </a:r>
            <a:r>
              <a:rPr lang="en-US" altLang="zh-CN" sz="2400" dirty="0" err="1">
                <a:solidFill>
                  <a:srgbClr val="000099"/>
                </a:solidFill>
              </a:rPr>
              <a:t>sizeof</a:t>
            </a:r>
            <a:r>
              <a:rPr lang="en-US" altLang="zh-CN" sz="2400" dirty="0">
                <a:solidFill>
                  <a:srgbClr val="000099"/>
                </a:solidFill>
              </a:rPr>
              <a:t>	</a:t>
            </a:r>
            <a:r>
              <a:rPr lang="en-US" altLang="zh-CN" sz="2400" dirty="0" smtClean="0">
                <a:solidFill>
                  <a:srgbClr val="000099"/>
                </a:solidFill>
              </a:rPr>
              <a:t>static</a:t>
            </a:r>
            <a:r>
              <a:rPr lang="en-US" altLang="zh-CN" sz="2400" dirty="0">
                <a:solidFill>
                  <a:srgbClr val="000099"/>
                </a:solidFill>
              </a:rPr>
              <a:t>	</a:t>
            </a:r>
            <a:r>
              <a:rPr lang="en-US" altLang="zh-CN" sz="2400" dirty="0" err="1">
                <a:solidFill>
                  <a:srgbClr val="000099"/>
                </a:solidFill>
              </a:rPr>
              <a:t>struct</a:t>
            </a:r>
            <a:r>
              <a:rPr lang="en-US" altLang="zh-CN" sz="2400" dirty="0">
                <a:solidFill>
                  <a:srgbClr val="000099"/>
                </a:solidFill>
              </a:rPr>
              <a:t>	</a:t>
            </a:r>
            <a:r>
              <a:rPr lang="en-US" altLang="zh-CN" sz="2400" dirty="0" smtClean="0">
                <a:solidFill>
                  <a:srgbClr val="000099"/>
                </a:solidFill>
              </a:rPr>
              <a:t>switch</a:t>
            </a:r>
          </a:p>
          <a:p>
            <a:pPr algn="just">
              <a:spcBef>
                <a:spcPct val="10000"/>
              </a:spcBef>
              <a:buFont typeface="Wingdings" pitchFamily="2" charset="2"/>
              <a:buNone/>
            </a:pPr>
            <a:r>
              <a:rPr lang="en-US" altLang="zh-CN" sz="2400" dirty="0">
                <a:solidFill>
                  <a:srgbClr val="000099"/>
                </a:solidFill>
              </a:rPr>
              <a:t>	</a:t>
            </a:r>
            <a:r>
              <a:rPr lang="en-US" altLang="zh-CN" sz="2400" dirty="0" err="1">
                <a:solidFill>
                  <a:srgbClr val="000099"/>
                </a:solidFill>
              </a:rPr>
              <a:t>typedef</a:t>
            </a:r>
            <a:r>
              <a:rPr lang="en-US" altLang="zh-CN" sz="2400" dirty="0">
                <a:solidFill>
                  <a:srgbClr val="000099"/>
                </a:solidFill>
              </a:rPr>
              <a:t>	</a:t>
            </a:r>
            <a:r>
              <a:rPr lang="en-US" altLang="zh-CN" sz="2400" dirty="0" smtClean="0">
                <a:solidFill>
                  <a:srgbClr val="000099"/>
                </a:solidFill>
              </a:rPr>
              <a:t>union</a:t>
            </a:r>
            <a:r>
              <a:rPr lang="en-US" altLang="zh-CN" sz="2400" dirty="0">
                <a:solidFill>
                  <a:srgbClr val="000099"/>
                </a:solidFill>
              </a:rPr>
              <a:t>	</a:t>
            </a:r>
            <a:r>
              <a:rPr lang="en-US" altLang="zh-CN" sz="2400" dirty="0" smtClean="0">
                <a:solidFill>
                  <a:srgbClr val="000099"/>
                </a:solidFill>
              </a:rPr>
              <a:t>	unsigned</a:t>
            </a:r>
            <a:r>
              <a:rPr lang="en-US" altLang="zh-CN" sz="2400" dirty="0">
                <a:solidFill>
                  <a:srgbClr val="000099"/>
                </a:solidFill>
              </a:rPr>
              <a:t>	</a:t>
            </a:r>
            <a:r>
              <a:rPr lang="en-US" altLang="zh-CN" sz="2400" dirty="0" smtClean="0">
                <a:solidFill>
                  <a:srgbClr val="000099"/>
                </a:solidFill>
              </a:rPr>
              <a:t>void</a:t>
            </a:r>
          </a:p>
          <a:p>
            <a:pPr algn="just">
              <a:spcBef>
                <a:spcPct val="10000"/>
              </a:spcBef>
              <a:buFont typeface="Wingdings" pitchFamily="2" charset="2"/>
              <a:buNone/>
            </a:pPr>
            <a:r>
              <a:rPr lang="en-US" altLang="zh-CN" sz="2400" dirty="0">
                <a:solidFill>
                  <a:srgbClr val="000099"/>
                </a:solidFill>
              </a:rPr>
              <a:t>	volatile	</a:t>
            </a:r>
            <a:r>
              <a:rPr lang="en-US" altLang="zh-CN" sz="2400" dirty="0" smtClean="0">
                <a:solidFill>
                  <a:srgbClr val="000099"/>
                </a:solidFill>
              </a:rPr>
              <a:t>while		_</a:t>
            </a:r>
            <a:r>
              <a:rPr lang="en-US" altLang="zh-CN" sz="2400" dirty="0" err="1" smtClean="0">
                <a:solidFill>
                  <a:srgbClr val="000099"/>
                </a:solidFill>
              </a:rPr>
              <a:t>bool</a:t>
            </a:r>
            <a:r>
              <a:rPr lang="en-US" altLang="zh-CN" sz="2400" dirty="0" smtClean="0">
                <a:solidFill>
                  <a:srgbClr val="000099"/>
                </a:solidFill>
              </a:rPr>
              <a:t>		_Complex</a:t>
            </a:r>
          </a:p>
          <a:p>
            <a:pPr algn="just">
              <a:spcBef>
                <a:spcPct val="10000"/>
              </a:spcBef>
              <a:buFont typeface="Wingdings" pitchFamily="2" charset="2"/>
              <a:buNone/>
            </a:pPr>
            <a:r>
              <a:rPr lang="en-US" altLang="zh-CN" sz="2400" dirty="0">
                <a:solidFill>
                  <a:srgbClr val="000099"/>
                </a:solidFill>
              </a:rPr>
              <a:t>	</a:t>
            </a:r>
            <a:r>
              <a:rPr lang="en-US" altLang="zh-CN" sz="2400" dirty="0" smtClean="0">
                <a:solidFill>
                  <a:srgbClr val="000099"/>
                </a:solidFill>
              </a:rPr>
              <a:t>_Imaginary</a:t>
            </a:r>
            <a:r>
              <a:rPr lang="en-US" altLang="zh-CN" sz="2400" dirty="0">
                <a:solidFill>
                  <a:srgbClr val="000099"/>
                </a:solidFill>
              </a:rPr>
              <a:t>	</a:t>
            </a:r>
          </a:p>
        </p:txBody>
      </p:sp>
      <p:sp>
        <p:nvSpPr>
          <p:cNvPr id="95236" name="Rectangle 4"/>
          <p:cNvSpPr>
            <a:spLocks noChangeArrowheads="1"/>
          </p:cNvSpPr>
          <p:nvPr/>
        </p:nvSpPr>
        <p:spPr bwMode="auto">
          <a:xfrm>
            <a:off x="1547664" y="2707207"/>
            <a:ext cx="6576392" cy="4006999"/>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5237" name="AutoShape 5">
            <a:hlinkClick r:id="rId2" action="ppaction://hlinksldjump" highlightClick="1"/>
          </p:cNvPr>
          <p:cNvSpPr>
            <a:spLocks noChangeArrowheads="1"/>
          </p:cNvSpPr>
          <p:nvPr/>
        </p:nvSpPr>
        <p:spPr bwMode="auto">
          <a:xfrm>
            <a:off x="7829550" y="332656"/>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b="1" dirty="0">
                <a:solidFill>
                  <a:srgbClr val="0070C0"/>
                </a:solidFill>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smtClean="0"/>
              <a:t>xlzheng@xmu,2013</a:t>
            </a:r>
            <a:endParaRPr lang="en-US" altLang="zh-CN"/>
          </a:p>
        </p:txBody>
      </p:sp>
      <p:sp>
        <p:nvSpPr>
          <p:cNvPr id="6" name="灯片编号占位符 5"/>
          <p:cNvSpPr>
            <a:spLocks noGrp="1"/>
          </p:cNvSpPr>
          <p:nvPr>
            <p:ph type="sldNum" sz="quarter" idx="12"/>
          </p:nvPr>
        </p:nvSpPr>
        <p:spPr/>
        <p:txBody>
          <a:bodyPr/>
          <a:lstStyle/>
          <a:p>
            <a:fld id="{3DACEFA1-B86C-4677-9E19-CD5877BD43E7}" type="slidenum">
              <a:rPr lang="ko-KR" altLang="en-US"/>
              <a:pPr/>
              <a:t>75</a:t>
            </a:fld>
            <a:endParaRPr lang="en-US" altLang="ko-KR"/>
          </a:p>
        </p:txBody>
      </p:sp>
      <p:sp>
        <p:nvSpPr>
          <p:cNvPr id="96258" name="Rectangle 2"/>
          <p:cNvSpPr>
            <a:spLocks noGrp="1" noChangeArrowheads="1"/>
          </p:cNvSpPr>
          <p:nvPr>
            <p:ph type="title"/>
          </p:nvPr>
        </p:nvSpPr>
        <p:spPr/>
        <p:txBody>
          <a:bodyPr/>
          <a:lstStyle/>
          <a:p>
            <a:r>
              <a:rPr lang="zh-CN" altLang="en-US">
                <a:latin typeface="Times New Roman" pitchFamily="18" charset="0"/>
              </a:rPr>
              <a:t>附：</a:t>
            </a:r>
            <a:r>
              <a:rPr lang="en-US" altLang="zh-CN">
                <a:latin typeface="Times New Roman" pitchFamily="18" charset="0"/>
              </a:rPr>
              <a:t>9</a:t>
            </a:r>
            <a:r>
              <a:rPr lang="zh-CN" altLang="en-US">
                <a:latin typeface="Times New Roman" pitchFamily="18" charset="0"/>
              </a:rPr>
              <a:t>种控制语句</a:t>
            </a:r>
          </a:p>
        </p:txBody>
      </p:sp>
      <p:sp>
        <p:nvSpPr>
          <p:cNvPr id="96259" name="Rectangle 3"/>
          <p:cNvSpPr>
            <a:spLocks noGrp="1" noChangeArrowheads="1"/>
          </p:cNvSpPr>
          <p:nvPr>
            <p:ph type="body" idx="1"/>
          </p:nvPr>
        </p:nvSpPr>
        <p:spPr>
          <a:xfrm>
            <a:off x="1208088" y="1052513"/>
            <a:ext cx="7685087" cy="5472112"/>
          </a:xfrm>
        </p:spPr>
        <p:txBody>
          <a:bodyPr/>
          <a:lstStyle/>
          <a:p>
            <a:pPr marL="609600" indent="-609600">
              <a:lnSpc>
                <a:spcPct val="90000"/>
              </a:lnSpc>
              <a:buClr>
                <a:schemeClr val="tx1"/>
              </a:buClr>
              <a:buFont typeface="Wingdings" pitchFamily="2" charset="2"/>
              <a:buChar char="ü"/>
            </a:pPr>
            <a:r>
              <a:rPr lang="zh-CN" altLang="en-US">
                <a:solidFill>
                  <a:srgbClr val="FF0000"/>
                </a:solidFill>
              </a:rPr>
              <a:t>流程控制语句</a:t>
            </a:r>
            <a:r>
              <a:rPr lang="zh-CN" altLang="en-US" sz="2400"/>
              <a:t>：</a:t>
            </a:r>
            <a:r>
              <a:rPr lang="zh-CN" altLang="en-US"/>
              <a:t>用来控制程序执行过程的语句，</a:t>
            </a:r>
            <a:r>
              <a:rPr lang="en-US" altLang="zh-CN"/>
              <a:t>C</a:t>
            </a:r>
            <a:r>
              <a:rPr lang="zh-CN" altLang="en-US"/>
              <a:t>中仅有</a:t>
            </a:r>
            <a:r>
              <a:rPr lang="en-US" altLang="zh-CN"/>
              <a:t>9</a:t>
            </a:r>
            <a:r>
              <a:rPr lang="zh-CN" altLang="en-US"/>
              <a:t>种控制语句：</a:t>
            </a:r>
          </a:p>
          <a:p>
            <a:pPr marL="1371600" lvl="2" indent="-457200" algn="just">
              <a:lnSpc>
                <a:spcPct val="90000"/>
              </a:lnSpc>
              <a:buFontTx/>
              <a:buNone/>
            </a:pPr>
            <a:r>
              <a:rPr lang="en-US" altLang="zh-CN" sz="2400">
                <a:cs typeface="Times New Roman" pitchFamily="18" charset="0"/>
              </a:rPr>
              <a:t>if ( ) </a:t>
            </a:r>
            <a:r>
              <a:rPr lang="en-US" altLang="en-US"/>
              <a:t>～</a:t>
            </a:r>
            <a:r>
              <a:rPr lang="zh-CN" altLang="en-US" sz="2400">
                <a:cs typeface="Times New Roman" pitchFamily="18" charset="0"/>
              </a:rPr>
              <a:t> </a:t>
            </a:r>
            <a:r>
              <a:rPr lang="en-US" altLang="zh-CN" sz="2400">
                <a:cs typeface="Times New Roman" pitchFamily="18" charset="0"/>
              </a:rPr>
              <a:t>else </a:t>
            </a:r>
            <a:r>
              <a:rPr lang="en-US" altLang="en-US"/>
              <a:t>～</a:t>
            </a:r>
            <a:r>
              <a:rPr lang="zh-CN" altLang="en-US" sz="2400">
                <a:cs typeface="Times New Roman" pitchFamily="18" charset="0"/>
              </a:rPr>
              <a:t> </a:t>
            </a:r>
            <a:r>
              <a:rPr lang="zh-CN" altLang="en-US" sz="2400"/>
              <a:t>：条件语句</a:t>
            </a:r>
          </a:p>
          <a:p>
            <a:pPr marL="1371600" lvl="2" indent="-457200" algn="just">
              <a:lnSpc>
                <a:spcPct val="90000"/>
              </a:lnSpc>
              <a:buFontTx/>
              <a:buNone/>
            </a:pPr>
            <a:r>
              <a:rPr lang="en-US" altLang="zh-CN" sz="2400">
                <a:cs typeface="Times New Roman" pitchFamily="18" charset="0"/>
              </a:rPr>
              <a:t>switch</a:t>
            </a:r>
            <a:r>
              <a:rPr lang="zh-CN" altLang="en-US" sz="2400"/>
              <a:t>：多分支选择语句</a:t>
            </a:r>
          </a:p>
          <a:p>
            <a:pPr marL="1371600" lvl="2" indent="-457200" algn="just">
              <a:lnSpc>
                <a:spcPct val="90000"/>
              </a:lnSpc>
              <a:buFontTx/>
              <a:buNone/>
            </a:pPr>
            <a:r>
              <a:rPr lang="en-US" altLang="zh-CN" sz="2400">
                <a:cs typeface="Times New Roman" pitchFamily="18" charset="0"/>
              </a:rPr>
              <a:t>for ( ) </a:t>
            </a:r>
            <a:r>
              <a:rPr lang="en-US" altLang="en-US"/>
              <a:t>～</a:t>
            </a:r>
            <a:r>
              <a:rPr lang="zh-CN" altLang="en-US" sz="2400">
                <a:cs typeface="Times New Roman" pitchFamily="18" charset="0"/>
              </a:rPr>
              <a:t> </a:t>
            </a:r>
            <a:r>
              <a:rPr lang="zh-CN" altLang="en-US" sz="2400"/>
              <a:t>：循环语句</a:t>
            </a:r>
          </a:p>
          <a:p>
            <a:pPr marL="1371600" lvl="2" indent="-457200" algn="just">
              <a:lnSpc>
                <a:spcPct val="90000"/>
              </a:lnSpc>
              <a:buFontTx/>
              <a:buNone/>
            </a:pPr>
            <a:r>
              <a:rPr lang="en-US" altLang="zh-CN" sz="2400">
                <a:cs typeface="Times New Roman" pitchFamily="18" charset="0"/>
              </a:rPr>
              <a:t>while ( ) </a:t>
            </a:r>
            <a:r>
              <a:rPr lang="en-US" altLang="en-US"/>
              <a:t>～</a:t>
            </a:r>
            <a:r>
              <a:rPr lang="zh-CN" altLang="en-US" sz="2400">
                <a:cs typeface="Times New Roman" pitchFamily="18" charset="0"/>
              </a:rPr>
              <a:t> </a:t>
            </a:r>
            <a:r>
              <a:rPr lang="zh-CN" altLang="en-US" sz="2400"/>
              <a:t>：循环语句</a:t>
            </a:r>
          </a:p>
          <a:p>
            <a:pPr marL="1371600" lvl="2" indent="-457200" algn="just">
              <a:lnSpc>
                <a:spcPct val="90000"/>
              </a:lnSpc>
              <a:buFontTx/>
              <a:buNone/>
            </a:pPr>
            <a:r>
              <a:rPr lang="en-US" altLang="zh-CN" sz="2400">
                <a:cs typeface="Times New Roman" pitchFamily="18" charset="0"/>
              </a:rPr>
              <a:t>do </a:t>
            </a:r>
            <a:r>
              <a:rPr lang="en-US" altLang="en-US"/>
              <a:t>～</a:t>
            </a:r>
            <a:r>
              <a:rPr lang="zh-CN" altLang="en-US" sz="2400">
                <a:cs typeface="Times New Roman" pitchFamily="18" charset="0"/>
              </a:rPr>
              <a:t> </a:t>
            </a:r>
            <a:r>
              <a:rPr lang="en-US" altLang="zh-CN" sz="2400">
                <a:cs typeface="Times New Roman" pitchFamily="18" charset="0"/>
              </a:rPr>
              <a:t>while ( )</a:t>
            </a:r>
            <a:r>
              <a:rPr lang="zh-CN" altLang="en-US" sz="2400"/>
              <a:t>：循环语句</a:t>
            </a:r>
          </a:p>
          <a:p>
            <a:pPr marL="1371600" lvl="2" indent="-457200" algn="just">
              <a:lnSpc>
                <a:spcPct val="90000"/>
              </a:lnSpc>
              <a:buFontTx/>
              <a:buNone/>
            </a:pPr>
            <a:r>
              <a:rPr lang="en-US" altLang="zh-CN" sz="2400">
                <a:cs typeface="Times New Roman" pitchFamily="18" charset="0"/>
              </a:rPr>
              <a:t>continue</a:t>
            </a:r>
            <a:r>
              <a:rPr lang="zh-CN" altLang="en-US" sz="2400"/>
              <a:t>：结束本次循环</a:t>
            </a:r>
          </a:p>
          <a:p>
            <a:pPr marL="1371600" lvl="2" indent="-457200" algn="just">
              <a:lnSpc>
                <a:spcPct val="90000"/>
              </a:lnSpc>
              <a:buFontTx/>
              <a:buNone/>
            </a:pPr>
            <a:r>
              <a:rPr lang="en-US" altLang="zh-CN" sz="2400">
                <a:cs typeface="Times New Roman" pitchFamily="18" charset="0"/>
              </a:rPr>
              <a:t>break</a:t>
            </a:r>
            <a:r>
              <a:rPr lang="zh-CN" altLang="en-US" sz="2400"/>
              <a:t>：终止执行</a:t>
            </a:r>
            <a:r>
              <a:rPr lang="en-US" altLang="zh-CN" sz="2400">
                <a:cs typeface="Times New Roman" pitchFamily="18" charset="0"/>
              </a:rPr>
              <a:t>switch</a:t>
            </a:r>
            <a:r>
              <a:rPr lang="zh-CN" altLang="en-US" sz="2400"/>
              <a:t>或循环语句</a:t>
            </a:r>
          </a:p>
          <a:p>
            <a:pPr marL="1371600" lvl="2" indent="-457200" algn="just">
              <a:lnSpc>
                <a:spcPct val="90000"/>
              </a:lnSpc>
              <a:buFontTx/>
              <a:buNone/>
            </a:pPr>
            <a:r>
              <a:rPr lang="en-US" altLang="zh-CN" sz="2400">
                <a:cs typeface="Times New Roman" pitchFamily="18" charset="0"/>
              </a:rPr>
              <a:t>goto</a:t>
            </a:r>
            <a:r>
              <a:rPr lang="zh-CN" altLang="en-US" sz="2400"/>
              <a:t>：转向语句</a:t>
            </a:r>
          </a:p>
          <a:p>
            <a:pPr marL="1371600" lvl="2" indent="-457200" algn="just">
              <a:lnSpc>
                <a:spcPct val="90000"/>
              </a:lnSpc>
              <a:buFontTx/>
              <a:buNone/>
            </a:pPr>
            <a:r>
              <a:rPr lang="en-US" altLang="zh-CN" sz="2400">
                <a:cs typeface="Times New Roman" pitchFamily="18" charset="0"/>
              </a:rPr>
              <a:t>return</a:t>
            </a:r>
            <a:r>
              <a:rPr lang="zh-CN" altLang="en-US" sz="2400"/>
              <a:t>：从函数返回语句</a:t>
            </a:r>
          </a:p>
          <a:p>
            <a:pPr marL="1371600" lvl="2" indent="-457200">
              <a:lnSpc>
                <a:spcPct val="90000"/>
              </a:lnSpc>
              <a:spcBef>
                <a:spcPct val="50000"/>
              </a:spcBef>
            </a:pPr>
            <a:r>
              <a:rPr lang="zh-CN" altLang="en-US"/>
              <a:t>其中，（）表示其中是一个条件， </a:t>
            </a:r>
            <a:r>
              <a:rPr lang="en-US" altLang="en-US"/>
              <a:t>～</a:t>
            </a:r>
            <a:r>
              <a:rPr lang="zh-CN" altLang="en-US"/>
              <a:t>表示内嵌的语句</a:t>
            </a:r>
          </a:p>
          <a:p>
            <a:pPr marL="609600" indent="-609600">
              <a:lnSpc>
                <a:spcPct val="90000"/>
              </a:lnSpc>
              <a:spcBef>
                <a:spcPct val="50000"/>
              </a:spcBef>
              <a:buFontTx/>
              <a:buNone/>
            </a:pPr>
            <a:r>
              <a:rPr lang="zh-CN" altLang="en-US" sz="2000"/>
              <a:t>			如：</a:t>
            </a:r>
            <a:r>
              <a:rPr lang="en-US" altLang="zh-CN" sz="2000"/>
              <a:t>if (x&gt;y) z=x; else x=y;</a:t>
            </a:r>
          </a:p>
        </p:txBody>
      </p:sp>
      <p:sp>
        <p:nvSpPr>
          <p:cNvPr id="96260" name="AutoShape 4">
            <a:hlinkClick r:id="rId2" action="ppaction://hlinksldjump" highlightClick="1"/>
          </p:cNvPr>
          <p:cNvSpPr>
            <a:spLocks noChangeArrowheads="1"/>
          </p:cNvSpPr>
          <p:nvPr/>
        </p:nvSpPr>
        <p:spPr bwMode="auto">
          <a:xfrm>
            <a:off x="7772400" y="5949950"/>
            <a:ext cx="990600" cy="381000"/>
          </a:xfrm>
          <a:prstGeom prst="actionButtonBlank">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latinLnBrk="0"/>
            <a:r>
              <a:rPr lang="zh-CN" altLang="en-US">
                <a:latin typeface="Times New Roman" pitchFamily="18" charset="0"/>
                <a:ea typeface="宋体" pitchFamily="2" charset="-122"/>
              </a:rPr>
              <a:t>返回</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en-US" altLang="zh-CN" smtClean="0"/>
              <a:t>xlzheng@xmu,2013</a:t>
            </a:r>
            <a:endParaRPr lang="en-US" altLang="zh-CN"/>
          </a:p>
        </p:txBody>
      </p:sp>
      <p:sp>
        <p:nvSpPr>
          <p:cNvPr id="8" name="灯片编号占位符 5"/>
          <p:cNvSpPr>
            <a:spLocks noGrp="1"/>
          </p:cNvSpPr>
          <p:nvPr>
            <p:ph type="sldNum" sz="quarter" idx="12"/>
          </p:nvPr>
        </p:nvSpPr>
        <p:spPr/>
        <p:txBody>
          <a:bodyPr/>
          <a:lstStyle/>
          <a:p>
            <a:fld id="{0253BBAD-9900-43C3-A35D-64FADD1CBE6F}" type="slidenum">
              <a:rPr lang="ko-KR" altLang="en-US"/>
              <a:pPr/>
              <a:t>8</a:t>
            </a:fld>
            <a:endParaRPr lang="en-US" altLang="ko-KR"/>
          </a:p>
        </p:txBody>
      </p:sp>
      <p:sp>
        <p:nvSpPr>
          <p:cNvPr id="58370" name="Rectangle 2"/>
          <p:cNvSpPr>
            <a:spLocks noGrp="1" noChangeArrowheads="1"/>
          </p:cNvSpPr>
          <p:nvPr>
            <p:ph type="title"/>
          </p:nvPr>
        </p:nvSpPr>
        <p:spPr>
          <a:xfrm>
            <a:off x="1219200" y="304800"/>
            <a:ext cx="7772400" cy="531813"/>
          </a:xfrm>
        </p:spPr>
        <p:txBody>
          <a:bodyPr/>
          <a:lstStyle/>
          <a:p>
            <a:r>
              <a:rPr lang="zh-CN" altLang="en-US"/>
              <a:t>计算机系统结构与工作原理</a:t>
            </a:r>
          </a:p>
        </p:txBody>
      </p:sp>
      <p:sp>
        <p:nvSpPr>
          <p:cNvPr id="58371" name="Rectangle 3"/>
          <p:cNvSpPr>
            <a:spLocks noGrp="1" noChangeArrowheads="1"/>
          </p:cNvSpPr>
          <p:nvPr>
            <p:ph type="body" idx="1"/>
          </p:nvPr>
        </p:nvSpPr>
        <p:spPr/>
        <p:txBody>
          <a:bodyPr/>
          <a:lstStyle/>
          <a:p>
            <a:endParaRPr lang="zh-CN" altLang="zh-CN"/>
          </a:p>
        </p:txBody>
      </p:sp>
      <p:sp>
        <p:nvSpPr>
          <p:cNvPr id="58372" name="Rectangle 4"/>
          <p:cNvSpPr>
            <a:spLocks noChangeArrowheads="1"/>
          </p:cNvSpPr>
          <p:nvPr/>
        </p:nvSpPr>
        <p:spPr bwMode="auto">
          <a:xfrm>
            <a:off x="3209925"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aphicFrame>
        <p:nvGraphicFramePr>
          <p:cNvPr id="58373" name="Object 5"/>
          <p:cNvGraphicFramePr>
            <a:graphicFrameLocks noChangeAspect="1"/>
          </p:cNvGraphicFramePr>
          <p:nvPr/>
        </p:nvGraphicFramePr>
        <p:xfrm>
          <a:off x="1476375" y="981075"/>
          <a:ext cx="7056438" cy="5181600"/>
        </p:xfrm>
        <a:graphic>
          <a:graphicData uri="http://schemas.openxmlformats.org/presentationml/2006/ole">
            <mc:AlternateContent xmlns:mc="http://schemas.openxmlformats.org/markup-compatibility/2006">
              <mc:Choice xmlns:v="urn:schemas-microsoft-com:vml" Requires="v">
                <p:oleObj spid="_x0000_s186421" name="Image" r:id="rId3" imgW="14829509" imgH="8031062" progId="Photoshop.Image.5">
                  <p:embed/>
                </p:oleObj>
              </mc:Choice>
              <mc:Fallback>
                <p:oleObj name="Image" r:id="rId3" imgW="14829509" imgH="803106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616" r="9021"/>
                      <a:stretch>
                        <a:fillRect/>
                      </a:stretch>
                    </p:blipFill>
                    <p:spPr bwMode="auto">
                      <a:xfrm>
                        <a:off x="1476375" y="981075"/>
                        <a:ext cx="7056438"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4" name="Text Box 6"/>
          <p:cNvSpPr txBox="1">
            <a:spLocks noChangeArrowheads="1"/>
          </p:cNvSpPr>
          <p:nvPr/>
        </p:nvSpPr>
        <p:spPr bwMode="auto">
          <a:xfrm>
            <a:off x="1547813" y="5876925"/>
            <a:ext cx="36274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zh-CN" sz="2800">
                <a:solidFill>
                  <a:srgbClr val="FF0000"/>
                </a:solidFill>
                <a:ea typeface="华文行楷" pitchFamily="2" charset="-122"/>
              </a:rPr>
              <a:t> </a:t>
            </a:r>
            <a:r>
              <a:rPr lang="zh-CN" altLang="en-US" sz="2800">
                <a:solidFill>
                  <a:srgbClr val="FF0000"/>
                </a:solidFill>
                <a:ea typeface="华文行楷" pitchFamily="2" charset="-122"/>
              </a:rPr>
              <a:t>存储程序，程序驱动</a:t>
            </a:r>
          </a:p>
        </p:txBody>
      </p:sp>
    </p:spTree>
    <p:extLst>
      <p:ext uri="{BB962C8B-B14F-4D97-AF65-F5344CB8AC3E}">
        <p14:creationId xmlns:p14="http://schemas.microsoft.com/office/powerpoint/2010/main" val="3554690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ftr" sz="quarter" idx="3"/>
          </p:nvPr>
        </p:nvSpPr>
        <p:spPr/>
        <p:txBody>
          <a:bodyPr/>
          <a:lstStyle/>
          <a:p>
            <a:r>
              <a:rPr lang="en-US" altLang="zh-CN" smtClean="0"/>
              <a:t>xlzheng@xmu,2013</a:t>
            </a:r>
            <a:endParaRPr lang="en-US" altLang="zh-CN"/>
          </a:p>
        </p:txBody>
      </p:sp>
      <p:sp>
        <p:nvSpPr>
          <p:cNvPr id="5" name="Rectangle 8"/>
          <p:cNvSpPr>
            <a:spLocks noGrp="1" noChangeArrowheads="1"/>
          </p:cNvSpPr>
          <p:nvPr>
            <p:ph type="sldNum" sz="quarter" idx="4"/>
          </p:nvPr>
        </p:nvSpPr>
        <p:spPr/>
        <p:txBody>
          <a:bodyPr/>
          <a:lstStyle/>
          <a:p>
            <a:fld id="{32F1533E-D4FC-454B-A048-3D9EB951D7DA}" type="slidenum">
              <a:rPr lang="ko-KR" altLang="en-US"/>
              <a:pPr/>
              <a:t>9</a:t>
            </a:fld>
            <a:endParaRPr lang="en-US" altLang="ko-KR"/>
          </a:p>
        </p:txBody>
      </p:sp>
      <p:sp>
        <p:nvSpPr>
          <p:cNvPr id="64516" name="Rectangle 4"/>
          <p:cNvSpPr>
            <a:spLocks noGrp="1" noChangeArrowheads="1"/>
          </p:cNvSpPr>
          <p:nvPr>
            <p:ph type="ctrTitle"/>
          </p:nvPr>
        </p:nvSpPr>
        <p:spPr/>
        <p:txBody>
          <a:bodyPr/>
          <a:lstStyle/>
          <a:p>
            <a:r>
              <a:rPr lang="zh-CN" altLang="en-US" dirty="0" smtClean="0">
                <a:latin typeface="Times New Roman" pitchFamily="18" charset="0"/>
              </a:rPr>
              <a:t>什么是计算机语言？</a:t>
            </a:r>
            <a:endParaRPr lang="zh-CN" altLang="en-US" dirty="0">
              <a:latin typeface="Times New Roman" pitchFamily="18" charset="0"/>
            </a:endParaRPr>
          </a:p>
        </p:txBody>
      </p:sp>
      <p:sp>
        <p:nvSpPr>
          <p:cNvPr id="64517" name="Rectangle 5"/>
          <p:cNvSpPr>
            <a:spLocks noGrp="1" noChangeArrowheads="1"/>
          </p:cNvSpPr>
          <p:nvPr>
            <p:ph type="subTitle" idx="1"/>
          </p:nvPr>
        </p:nvSpPr>
        <p:spPr/>
        <p:txBody>
          <a:bodyPr/>
          <a:lstStyle/>
          <a:p>
            <a:endParaRPr lang="zh-CN" altLang="zh-CN"/>
          </a:p>
        </p:txBody>
      </p:sp>
    </p:spTree>
    <p:extLst>
      <p:ext uri="{BB962C8B-B14F-4D97-AF65-F5344CB8AC3E}">
        <p14:creationId xmlns:p14="http://schemas.microsoft.com/office/powerpoint/2010/main" val="2427129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056">
  <a:themeElements>
    <a:clrScheme name="B056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CC"/>
      </a:hlink>
      <a:folHlink>
        <a:srgbClr val="000066"/>
      </a:folHlink>
    </a:clrScheme>
    <a:fontScheme name="B056">
      <a:majorFont>
        <a:latin typeface="华文新魏"/>
        <a:ea typeface="华文新魏"/>
        <a:cs typeface=""/>
      </a:majorFont>
      <a:minorFont>
        <a:latin typeface="楷体_GB2312"/>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938"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Gulim" pitchFamily="34" charset="-127"/>
            <a:ea typeface="Gulim" pitchFamily="34" charset="-127"/>
          </a:defRPr>
        </a:defPPr>
      </a:lstStyle>
    </a:spDef>
    <a:lnDef>
      <a:spPr bwMode="auto">
        <a:xfrm>
          <a:off x="0" y="0"/>
          <a:ext cx="1" cy="1"/>
        </a:xfrm>
        <a:custGeom>
          <a:avLst/>
          <a:gdLst/>
          <a:ahLst/>
          <a:cxnLst/>
          <a:rect l="0" t="0" r="0" b="0"/>
          <a:pathLst/>
        </a:custGeom>
        <a:solidFill>
          <a:schemeClr val="accent1"/>
        </a:solidFill>
        <a:ln w="7938"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Gulim" pitchFamily="34" charset="-127"/>
            <a:ea typeface="Gulim" pitchFamily="34" charset="-127"/>
          </a:defRPr>
        </a:defPPr>
      </a:lstStyle>
    </a:lnDef>
  </a:objectDefaults>
  <a:extraClrSchemeLst>
    <a:extraClrScheme>
      <a:clrScheme name="B056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56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56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56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5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5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5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056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66"/>
        </a:folHlink>
      </a:clrScheme>
      <a:clrMap bg1="lt1" tx1="dk1" bg2="lt2" tx2="dk2" accent1="accent1" accent2="accent2" accent3="accent3" accent4="accent4" accent5="accent5" accent6="accent6" hlink="hlink" folHlink="folHlink"/>
    </a:extraClrScheme>
    <a:extraClrScheme>
      <a:clrScheme name="B056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CC"/>
        </a:hlink>
        <a:folHlink>
          <a:srgbClr val="0000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ppt_plates016</Template>
  <TotalTime>1305</TotalTime>
  <Words>4896</Words>
  <Application>Microsoft Office PowerPoint</Application>
  <PresentationFormat>全屏显示(4:3)</PresentationFormat>
  <Paragraphs>812</Paragraphs>
  <Slides>75</Slides>
  <Notes>0</Notes>
  <HiddenSlides>8</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75</vt:i4>
      </vt:variant>
    </vt:vector>
  </HeadingPairs>
  <TitlesOfParts>
    <vt:vector size="78" baseType="lpstr">
      <vt:lpstr>B056</vt:lpstr>
      <vt:lpstr>Image</vt:lpstr>
      <vt:lpstr>剪辑</vt:lpstr>
      <vt:lpstr>第1章  程序设计和C语言</vt:lpstr>
      <vt:lpstr>目录</vt:lpstr>
      <vt:lpstr>什么是计算机程序？</vt:lpstr>
      <vt:lpstr>什么是程序？</vt:lpstr>
      <vt:lpstr>什么是程序？（续）</vt:lpstr>
      <vt:lpstr>什么是软件？什么是硬件？</vt:lpstr>
      <vt:lpstr>系统软件</vt:lpstr>
      <vt:lpstr>计算机系统结构与工作原理</vt:lpstr>
      <vt:lpstr>什么是计算机语言？</vt:lpstr>
      <vt:lpstr>什么是语言？</vt:lpstr>
      <vt:lpstr>什么是计算机语言？</vt:lpstr>
      <vt:lpstr>信息在计算机中的存储</vt:lpstr>
      <vt:lpstr>程序设计语言的发展阶段</vt:lpstr>
      <vt:lpstr>程序设计语言的发展阶（2）</vt:lpstr>
      <vt:lpstr>程序设计语言的发展阶段（3）</vt:lpstr>
      <vt:lpstr>程序的加工和执行</vt:lpstr>
      <vt:lpstr>基本概念</vt:lpstr>
      <vt:lpstr>C语言的发展</vt:lpstr>
      <vt:lpstr>C语言出现的历史背景</vt:lpstr>
      <vt:lpstr>C语言的历史</vt:lpstr>
      <vt:lpstr>C语言的历史（2）</vt:lpstr>
      <vt:lpstr>C语言的历史（3）</vt:lpstr>
      <vt:lpstr>C语言的特点</vt:lpstr>
      <vt:lpstr>C语言的主要特点    </vt:lpstr>
      <vt:lpstr>C语言的主要特点（续）</vt:lpstr>
      <vt:lpstr>最简单的C语言程序</vt:lpstr>
      <vt:lpstr>最简单的C语言程序举例</vt:lpstr>
      <vt:lpstr>主程序（程序主体）</vt:lpstr>
      <vt:lpstr>主程序（程序主体）（2）</vt:lpstr>
      <vt:lpstr>最简单的C语言程序举例（3）</vt:lpstr>
      <vt:lpstr>语句</vt:lpstr>
      <vt:lpstr>最简单的C语言程序举例（4）</vt:lpstr>
      <vt:lpstr>最简单的C语言程序举例（5）</vt:lpstr>
      <vt:lpstr>库包含</vt:lpstr>
      <vt:lpstr>头文件</vt:lpstr>
      <vt:lpstr>最简单的C语言程序举例（6）</vt:lpstr>
      <vt:lpstr>注释</vt:lpstr>
      <vt:lpstr>PowerPoint 演示文稿</vt:lpstr>
      <vt:lpstr>PowerPoint 演示文稿</vt:lpstr>
      <vt:lpstr>变量及其声明</vt:lpstr>
      <vt:lpstr>PowerPoint 演示文稿</vt:lpstr>
      <vt:lpstr>PowerPoint 演示文稿</vt:lpstr>
      <vt:lpstr>例1.3 求两个整数中的较大者。</vt:lpstr>
      <vt:lpstr>自己编写函数（自定义函数）</vt:lpstr>
      <vt:lpstr>函数定义的一般形式</vt:lpstr>
      <vt:lpstr>max函数的函数定义</vt:lpstr>
      <vt:lpstr>main函数的函数定义</vt:lpstr>
      <vt:lpstr>max函数的调用</vt:lpstr>
      <vt:lpstr>C语言程序的结构</vt:lpstr>
      <vt:lpstr>C语言程序的结构（2）</vt:lpstr>
      <vt:lpstr>C程序的构成特点（3）</vt:lpstr>
      <vt:lpstr>C程序的构成特点（4）</vt:lpstr>
      <vt:lpstr>C程序的构成特点（5）</vt:lpstr>
      <vt:lpstr>C程序的构成特点（6）</vt:lpstr>
      <vt:lpstr>C程序的构成特点（7）</vt:lpstr>
      <vt:lpstr>C程序开发流程</vt:lpstr>
      <vt:lpstr>C程序的编辑和执行</vt:lpstr>
      <vt:lpstr>C程序的编辑和执行（2）</vt:lpstr>
      <vt:lpstr>程序设计的任务</vt:lpstr>
      <vt:lpstr>程序设计的任务（2）</vt:lpstr>
      <vt:lpstr>程序设计的任务（3）</vt:lpstr>
      <vt:lpstr>程序设计的任务（4）</vt:lpstr>
      <vt:lpstr>     Visual C++ 6.0开发步骤</vt:lpstr>
      <vt:lpstr>    GCC命令行开发步骤</vt:lpstr>
      <vt:lpstr>用Turbo C运行C程序</vt:lpstr>
      <vt:lpstr>程序书写格式</vt:lpstr>
      <vt:lpstr>程序书写格式（续）</vt:lpstr>
      <vt:lpstr>编程错误和调试</vt:lpstr>
      <vt:lpstr>编程错误和调试（续）</vt:lpstr>
      <vt:lpstr>软件维护</vt:lpstr>
      <vt:lpstr>软件工程的重要性</vt:lpstr>
      <vt:lpstr>软件工程的重要性（续）</vt:lpstr>
      <vt:lpstr>作业</vt:lpstr>
      <vt:lpstr>附：关键字</vt:lpstr>
      <vt:lpstr>附：9种控制语句</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C语言概述</dc:title>
  <dc:creator>zxl</dc:creator>
  <cp:lastModifiedBy>zxl</cp:lastModifiedBy>
  <cp:revision>401</cp:revision>
  <dcterms:created xsi:type="dcterms:W3CDTF">2006-02-12T17:51:37Z</dcterms:created>
  <dcterms:modified xsi:type="dcterms:W3CDTF">2013-09-22T05:27:11Z</dcterms:modified>
</cp:coreProperties>
</file>