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67"/>
  </p:notesMasterIdLst>
  <p:sldIdLst>
    <p:sldId id="256" r:id="rId2"/>
    <p:sldId id="349" r:id="rId3"/>
    <p:sldId id="350" r:id="rId4"/>
    <p:sldId id="351" r:id="rId5"/>
    <p:sldId id="352" r:id="rId6"/>
    <p:sldId id="353" r:id="rId7"/>
    <p:sldId id="354" r:id="rId8"/>
    <p:sldId id="362" r:id="rId9"/>
    <p:sldId id="363" r:id="rId10"/>
    <p:sldId id="364" r:id="rId11"/>
    <p:sldId id="365" r:id="rId12"/>
    <p:sldId id="374" r:id="rId13"/>
    <p:sldId id="373" r:id="rId14"/>
    <p:sldId id="375" r:id="rId15"/>
    <p:sldId id="376" r:id="rId16"/>
    <p:sldId id="308" r:id="rId17"/>
    <p:sldId id="292" r:id="rId18"/>
    <p:sldId id="309" r:id="rId19"/>
    <p:sldId id="310" r:id="rId20"/>
    <p:sldId id="311" r:id="rId21"/>
    <p:sldId id="297" r:id="rId22"/>
    <p:sldId id="294" r:id="rId23"/>
    <p:sldId id="315" r:id="rId24"/>
    <p:sldId id="313" r:id="rId25"/>
    <p:sldId id="314" r:id="rId26"/>
    <p:sldId id="265" r:id="rId27"/>
    <p:sldId id="317" r:id="rId28"/>
    <p:sldId id="318" r:id="rId29"/>
    <p:sldId id="319" r:id="rId30"/>
    <p:sldId id="377" r:id="rId31"/>
    <p:sldId id="378" r:id="rId32"/>
    <p:sldId id="379" r:id="rId33"/>
    <p:sldId id="320" r:id="rId34"/>
    <p:sldId id="321" r:id="rId35"/>
    <p:sldId id="322" r:id="rId36"/>
    <p:sldId id="340" r:id="rId37"/>
    <p:sldId id="325" r:id="rId38"/>
    <p:sldId id="326" r:id="rId39"/>
    <p:sldId id="341" r:id="rId40"/>
    <p:sldId id="327" r:id="rId41"/>
    <p:sldId id="328" r:id="rId42"/>
    <p:sldId id="343" r:id="rId43"/>
    <p:sldId id="344" r:id="rId44"/>
    <p:sldId id="345" r:id="rId45"/>
    <p:sldId id="329" r:id="rId46"/>
    <p:sldId id="346" r:id="rId47"/>
    <p:sldId id="272" r:id="rId48"/>
    <p:sldId id="273" r:id="rId49"/>
    <p:sldId id="347" r:id="rId50"/>
    <p:sldId id="348" r:id="rId51"/>
    <p:sldId id="386" r:id="rId52"/>
    <p:sldId id="387" r:id="rId53"/>
    <p:sldId id="366" r:id="rId54"/>
    <p:sldId id="367" r:id="rId55"/>
    <p:sldId id="368" r:id="rId56"/>
    <p:sldId id="369" r:id="rId57"/>
    <p:sldId id="370" r:id="rId58"/>
    <p:sldId id="371" r:id="rId59"/>
    <p:sldId id="372" r:id="rId60"/>
    <p:sldId id="380" r:id="rId61"/>
    <p:sldId id="381" r:id="rId62"/>
    <p:sldId id="382" r:id="rId63"/>
    <p:sldId id="383" r:id="rId64"/>
    <p:sldId id="384" r:id="rId65"/>
    <p:sldId id="385" r:id="rId66"/>
  </p:sldIdLst>
  <p:sldSz cx="9144000" cy="6858000" type="screen4x3"/>
  <p:notesSz cx="6858000" cy="9144000"/>
  <p:defaultTextStyle>
    <a:defPPr>
      <a:defRPr lang="en-US"/>
    </a:defPPr>
    <a:lvl1pPr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2000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00"/>
    <a:srgbClr val="FF0066"/>
    <a:srgbClr val="333399"/>
    <a:srgbClr val="336600"/>
    <a:srgbClr val="00FFCC"/>
    <a:srgbClr val="660066"/>
    <a:srgbClr val="CC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4" d="100"/>
          <a:sy n="64" d="100"/>
        </p:scale>
        <p:origin x="-133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0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638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DF0FB22F-0F8E-486A-8B8B-6D8ECD733C4F}" type="slidenum">
              <a:rPr lang="zh-CN" altLang="en-US"/>
              <a:pPr/>
              <a:t>‹#›</a:t>
            </a:fld>
            <a:endParaRPr lang="en-US" altLang="zh-CN"/>
          </a:p>
        </p:txBody>
      </p:sp>
    </p:spTree>
    <p:extLst>
      <p:ext uri="{BB962C8B-B14F-4D97-AF65-F5344CB8AC3E}">
        <p14:creationId xmlns:p14="http://schemas.microsoft.com/office/powerpoint/2010/main" val="35393532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67091F-EC34-4196-A44D-4960363E5399}" type="slidenum">
              <a:rPr lang="zh-CN" altLang="en-US"/>
              <a:pPr/>
              <a:t>53</a:t>
            </a:fld>
            <a:endParaRPr lang="en-US" altLang="zh-CN"/>
          </a:p>
        </p:txBody>
      </p:sp>
      <p:sp>
        <p:nvSpPr>
          <p:cNvPr id="1741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5A3466-879E-46A5-BBA6-90C4469AB082}" type="slidenum">
              <a:rPr lang="zh-CN" altLang="en-US"/>
              <a:pPr/>
              <a:t>54</a:t>
            </a:fld>
            <a:endParaRPr lang="en-US" altLang="zh-CN"/>
          </a:p>
        </p:txBody>
      </p:sp>
      <p:sp>
        <p:nvSpPr>
          <p:cNvPr id="624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3314" name="Rectangle 1026"/>
          <p:cNvSpPr>
            <a:spLocks noGrp="1" noChangeArrowheads="1"/>
          </p:cNvSpPr>
          <p:nvPr>
            <p:ph type="ctrTitle"/>
          </p:nvPr>
        </p:nvSpPr>
        <p:spPr>
          <a:xfrm>
            <a:off x="1752600" y="990600"/>
            <a:ext cx="6400800" cy="25146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76200" cmpd="tri">
                <a:solidFill>
                  <a:schemeClr val="folHlink"/>
                </a:solidFill>
                <a:miter lim="800000"/>
                <a:headEnd/>
                <a:tailEnd/>
              </a14:hiddenLine>
            </a:ext>
          </a:extLst>
        </p:spPr>
        <p:txBody>
          <a:bodyPr/>
          <a:lstStyle>
            <a:lvl1pPr algn="ctr">
              <a:defRPr/>
            </a:lvl1pPr>
          </a:lstStyle>
          <a:p>
            <a:pPr lvl="0"/>
            <a:r>
              <a:rPr lang="zh-CN" altLang="en-US" noProof="0" smtClean="0"/>
              <a:t>单击此处编辑母版标题样式</a:t>
            </a:r>
          </a:p>
        </p:txBody>
      </p:sp>
      <p:sp>
        <p:nvSpPr>
          <p:cNvPr id="13315" name="Rectangle 1027"/>
          <p:cNvSpPr>
            <a:spLocks noGrp="1" noChangeArrowheads="1"/>
          </p:cNvSpPr>
          <p:nvPr>
            <p:ph type="subTitle" idx="1"/>
          </p:nvPr>
        </p:nvSpPr>
        <p:spPr>
          <a:xfrm>
            <a:off x="1752600" y="3886200"/>
            <a:ext cx="6400800" cy="1752600"/>
          </a:xfrm>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chemeClr val="folHlink"/>
                </a:solidFill>
                <a:miter lim="800000"/>
                <a:headEnd/>
                <a:tailEnd/>
              </a14:hiddenLine>
            </a:ext>
          </a:extLst>
        </p:spPr>
        <p:txBody>
          <a:bodyPr/>
          <a:lstStyle>
            <a:lvl1pPr marL="0" indent="0" algn="ctr">
              <a:buFontTx/>
              <a:buNone/>
              <a:defRPr/>
            </a:lvl1pPr>
          </a:lstStyle>
          <a:p>
            <a:pPr lvl="0"/>
            <a:r>
              <a:rPr lang="zh-CN" altLang="en-US" noProof="0" smtClean="0"/>
              <a:t>单击此处编辑母版副标题样式</a:t>
            </a:r>
          </a:p>
        </p:txBody>
      </p:sp>
      <p:sp>
        <p:nvSpPr>
          <p:cNvPr id="13316" name="Rectangle 1028"/>
          <p:cNvSpPr>
            <a:spLocks noGrp="1" noChangeArrowheads="1"/>
          </p:cNvSpPr>
          <p:nvPr>
            <p:ph type="dt" sz="half" idx="2"/>
          </p:nvPr>
        </p:nvSpPr>
        <p:spPr>
          <a:xfrm>
            <a:off x="914400" y="6400800"/>
            <a:ext cx="1905000" cy="457200"/>
          </a:xfrm>
        </p:spPr>
        <p:txBody>
          <a:bodyPr anchorCtr="0"/>
          <a:lstStyle>
            <a:lvl1pPr>
              <a:defRPr/>
            </a:lvl1pPr>
          </a:lstStyle>
          <a:p>
            <a:endParaRPr lang="en-US" altLang="zh-CN"/>
          </a:p>
        </p:txBody>
      </p:sp>
      <p:sp>
        <p:nvSpPr>
          <p:cNvPr id="13317" name="Rectangle 1029"/>
          <p:cNvSpPr>
            <a:spLocks noGrp="1" noChangeArrowheads="1"/>
          </p:cNvSpPr>
          <p:nvPr>
            <p:ph type="ftr" sz="quarter" idx="3"/>
          </p:nvPr>
        </p:nvSpPr>
        <p:spPr>
          <a:xfrm>
            <a:off x="3505200" y="6400800"/>
            <a:ext cx="2895600" cy="457200"/>
          </a:xfrm>
        </p:spPr>
        <p:txBody>
          <a:bodyPr anchorCtr="0"/>
          <a:lstStyle>
            <a:lvl1pPr>
              <a:defRPr/>
            </a:lvl1pPr>
          </a:lstStyle>
          <a:p>
            <a:endParaRPr lang="en-US" altLang="zh-CN"/>
          </a:p>
        </p:txBody>
      </p:sp>
      <p:sp>
        <p:nvSpPr>
          <p:cNvPr id="13318" name="Rectangle 1030"/>
          <p:cNvSpPr>
            <a:spLocks noGrp="1" noChangeArrowheads="1"/>
          </p:cNvSpPr>
          <p:nvPr>
            <p:ph type="sldNum" sz="quarter" idx="4"/>
          </p:nvPr>
        </p:nvSpPr>
        <p:spPr/>
        <p:txBody>
          <a:bodyPr anchorCtr="0"/>
          <a:lstStyle>
            <a:lvl1pPr>
              <a:defRPr/>
            </a:lvl1pPr>
          </a:lstStyle>
          <a:p>
            <a:fld id="{FA5385D0-5B4C-4A2A-BFCB-57D6EFD5DB50}" type="slidenum">
              <a:rPr lang="zh-CN" altLang="en-US"/>
              <a:pPr/>
              <a:t>‹#›</a:t>
            </a:fld>
            <a:endParaRPr lang="en-US" altLang="zh-CN"/>
          </a:p>
        </p:txBody>
      </p:sp>
      <p:grpSp>
        <p:nvGrpSpPr>
          <p:cNvPr id="13319" name="Group 1031"/>
          <p:cNvGrpSpPr>
            <a:grpSpLocks/>
          </p:cNvGrpSpPr>
          <p:nvPr/>
        </p:nvGrpSpPr>
        <p:grpSpPr bwMode="auto">
          <a:xfrm>
            <a:off x="0" y="0"/>
            <a:ext cx="6362700" cy="6858000"/>
            <a:chOff x="0" y="0"/>
            <a:chExt cx="4008" cy="4320"/>
          </a:xfrm>
        </p:grpSpPr>
        <p:pic>
          <p:nvPicPr>
            <p:cNvPr id="13320" name="Picture 1032" descr="Expban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invGray">
            <a:xfrm>
              <a:off x="0" y="0"/>
              <a:ext cx="432" cy="4320"/>
            </a:xfrm>
            <a:prstGeom prst="rect">
              <a:avLst/>
            </a:prstGeom>
            <a:noFill/>
            <a:extLst>
              <a:ext uri="{909E8E84-426E-40DD-AFC4-6F175D3DCCD1}">
                <a14:hiddenFill xmlns:a14="http://schemas.microsoft.com/office/drawing/2010/main">
                  <a:solidFill>
                    <a:srgbClr val="FFFFFF"/>
                  </a:solidFill>
                </a14:hiddenFill>
              </a:ext>
            </a:extLst>
          </p:spPr>
        </p:pic>
        <p:pic>
          <p:nvPicPr>
            <p:cNvPr id="13321" name="Picture 1033" descr="EXPHOR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3600"/>
              <a:ext cx="1800" cy="60"/>
            </a:xfrm>
            <a:prstGeom prst="rect">
              <a:avLst/>
            </a:prstGeom>
            <a:noFill/>
            <a:extLst>
              <a:ext uri="{909E8E84-426E-40DD-AFC4-6F175D3DCCD1}">
                <a14:hiddenFill xmlns:a14="http://schemas.microsoft.com/office/drawing/2010/main">
                  <a:solidFill>
                    <a:srgbClr val="FFFFFF"/>
                  </a:solidFill>
                </a14:hiddenFill>
              </a:ext>
            </a:extLst>
          </p:spPr>
        </p:pic>
      </p:grpSp>
      <p:pic>
        <p:nvPicPr>
          <p:cNvPr id="13322" name="Picture 1034" descr="EXPHORS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657600"/>
            <a:ext cx="5715000" cy="95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937A7BE-0477-4A38-8FD1-619FB1A38F71}" type="slidenum">
              <a:rPr lang="zh-CN" altLang="en-US"/>
              <a:pPr/>
              <a:t>‹#›</a:t>
            </a:fld>
            <a:endParaRPr lang="en-US" altLang="zh-CN"/>
          </a:p>
        </p:txBody>
      </p:sp>
    </p:spTree>
    <p:extLst>
      <p:ext uri="{BB962C8B-B14F-4D97-AF65-F5344CB8AC3E}">
        <p14:creationId xmlns:p14="http://schemas.microsoft.com/office/powerpoint/2010/main" val="57470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152400"/>
            <a:ext cx="1943100" cy="6324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2038" y="152400"/>
            <a:ext cx="5681662" cy="6324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9D5758-4D0D-48C9-9E86-84DD865F2DA2}" type="slidenum">
              <a:rPr lang="zh-CN" altLang="en-US"/>
              <a:pPr/>
              <a:t>‹#›</a:t>
            </a:fld>
            <a:endParaRPr lang="en-US" altLang="zh-CN"/>
          </a:p>
        </p:txBody>
      </p:sp>
    </p:spTree>
    <p:extLst>
      <p:ext uri="{BB962C8B-B14F-4D97-AF65-F5344CB8AC3E}">
        <p14:creationId xmlns:p14="http://schemas.microsoft.com/office/powerpoint/2010/main" val="392977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3E77201-8C80-4C8F-8C12-E0ADFBBB5274}" type="slidenum">
              <a:rPr lang="zh-CN" altLang="en-US"/>
              <a:pPr/>
              <a:t>‹#›</a:t>
            </a:fld>
            <a:endParaRPr lang="en-US" altLang="zh-CN"/>
          </a:p>
        </p:txBody>
      </p:sp>
    </p:spTree>
    <p:extLst>
      <p:ext uri="{BB962C8B-B14F-4D97-AF65-F5344CB8AC3E}">
        <p14:creationId xmlns:p14="http://schemas.microsoft.com/office/powerpoint/2010/main" val="73227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151D003-DAB0-4BBD-B4CC-F85C89D6C861}" type="slidenum">
              <a:rPr lang="zh-CN" altLang="en-US"/>
              <a:pPr/>
              <a:t>‹#›</a:t>
            </a:fld>
            <a:endParaRPr lang="en-US" altLang="zh-CN"/>
          </a:p>
        </p:txBody>
      </p:sp>
    </p:spTree>
    <p:extLst>
      <p:ext uri="{BB962C8B-B14F-4D97-AF65-F5344CB8AC3E}">
        <p14:creationId xmlns:p14="http://schemas.microsoft.com/office/powerpoint/2010/main" val="3560025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2038" y="1219200"/>
            <a:ext cx="3808412"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2850" y="1219200"/>
            <a:ext cx="3808413"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D53601E-BF04-419F-B0ED-0C7B44B876C5}" type="slidenum">
              <a:rPr lang="zh-CN" altLang="en-US"/>
              <a:pPr/>
              <a:t>‹#›</a:t>
            </a:fld>
            <a:endParaRPr lang="en-US" altLang="zh-CN"/>
          </a:p>
        </p:txBody>
      </p:sp>
    </p:spTree>
    <p:extLst>
      <p:ext uri="{BB962C8B-B14F-4D97-AF65-F5344CB8AC3E}">
        <p14:creationId xmlns:p14="http://schemas.microsoft.com/office/powerpoint/2010/main" val="3128678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CECE103-E949-4AFB-A08F-9E9E36AC9A2C}" type="slidenum">
              <a:rPr lang="zh-CN" altLang="en-US"/>
              <a:pPr/>
              <a:t>‹#›</a:t>
            </a:fld>
            <a:endParaRPr lang="en-US" altLang="zh-CN"/>
          </a:p>
        </p:txBody>
      </p:sp>
    </p:spTree>
    <p:extLst>
      <p:ext uri="{BB962C8B-B14F-4D97-AF65-F5344CB8AC3E}">
        <p14:creationId xmlns:p14="http://schemas.microsoft.com/office/powerpoint/2010/main" val="139107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470DBA09-8492-4B92-9683-5ED0D5D01179}" type="slidenum">
              <a:rPr lang="zh-CN" altLang="en-US"/>
              <a:pPr/>
              <a:t>‹#›</a:t>
            </a:fld>
            <a:endParaRPr lang="en-US" altLang="zh-CN"/>
          </a:p>
        </p:txBody>
      </p:sp>
    </p:spTree>
    <p:extLst>
      <p:ext uri="{BB962C8B-B14F-4D97-AF65-F5344CB8AC3E}">
        <p14:creationId xmlns:p14="http://schemas.microsoft.com/office/powerpoint/2010/main" val="3858597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A4DF53FE-B1C3-4774-B876-DAD0892553CB}" type="slidenum">
              <a:rPr lang="zh-CN" altLang="en-US"/>
              <a:pPr/>
              <a:t>‹#›</a:t>
            </a:fld>
            <a:endParaRPr lang="en-US" altLang="zh-CN"/>
          </a:p>
        </p:txBody>
      </p:sp>
    </p:spTree>
    <p:extLst>
      <p:ext uri="{BB962C8B-B14F-4D97-AF65-F5344CB8AC3E}">
        <p14:creationId xmlns:p14="http://schemas.microsoft.com/office/powerpoint/2010/main" val="41071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6A97FCE-DAFC-4881-9289-4080EB3D46BE}" type="slidenum">
              <a:rPr lang="zh-CN" altLang="en-US"/>
              <a:pPr/>
              <a:t>‹#›</a:t>
            </a:fld>
            <a:endParaRPr lang="en-US" altLang="zh-CN"/>
          </a:p>
        </p:txBody>
      </p:sp>
    </p:spTree>
    <p:extLst>
      <p:ext uri="{BB962C8B-B14F-4D97-AF65-F5344CB8AC3E}">
        <p14:creationId xmlns:p14="http://schemas.microsoft.com/office/powerpoint/2010/main" val="409236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80998D5-6890-470B-B42C-E98418947ACE}" type="slidenum">
              <a:rPr lang="zh-CN" altLang="en-US"/>
              <a:pPr/>
              <a:t>‹#›</a:t>
            </a:fld>
            <a:endParaRPr lang="en-US" altLang="zh-CN"/>
          </a:p>
        </p:txBody>
      </p:sp>
    </p:spTree>
    <p:extLst>
      <p:ext uri="{BB962C8B-B14F-4D97-AF65-F5344CB8AC3E}">
        <p14:creationId xmlns:p14="http://schemas.microsoft.com/office/powerpoint/2010/main" val="419640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pic>
        <p:nvPicPr>
          <p:cNvPr id="12290" name="Picture 2" descr="Expbanna"/>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invGray">
          <a:xfrm>
            <a:off x="0" y="0"/>
            <a:ext cx="685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291" name="Rectangle 3"/>
          <p:cNvSpPr>
            <a:spLocks noGrp="1" noChangeArrowheads="1"/>
          </p:cNvSpPr>
          <p:nvPr>
            <p:ph type="title"/>
          </p:nvPr>
        </p:nvSpPr>
        <p:spPr bwMode="auto">
          <a:xfrm>
            <a:off x="1066800" y="1524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2292" name="Rectangle 4"/>
          <p:cNvSpPr>
            <a:spLocks noGrp="1" noChangeArrowheads="1"/>
          </p:cNvSpPr>
          <p:nvPr>
            <p:ph type="dt" sz="half" idx="2"/>
          </p:nvPr>
        </p:nvSpPr>
        <p:spPr bwMode="auto">
          <a:xfrm>
            <a:off x="838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spcBef>
                <a:spcPct val="0"/>
              </a:spcBef>
              <a:defRPr kumimoji="0" sz="1400">
                <a:solidFill>
                  <a:schemeClr val="tx2"/>
                </a:solidFill>
                <a:latin typeface="Arial" pitchFamily="34" charset="0"/>
              </a:defRPr>
            </a:lvl1pPr>
          </a:lstStyle>
          <a:p>
            <a:endParaRPr lang="en-US" altLang="zh-CN"/>
          </a:p>
        </p:txBody>
      </p:sp>
      <p:sp>
        <p:nvSpPr>
          <p:cNvPr id="12293" name="Rectangle 5"/>
          <p:cNvSpPr>
            <a:spLocks noGrp="1" noChangeArrowheads="1"/>
          </p:cNvSpPr>
          <p:nvPr>
            <p:ph type="ftr" sz="quarter" idx="3"/>
          </p:nvPr>
        </p:nvSpPr>
        <p:spPr bwMode="auto">
          <a:xfrm>
            <a:off x="34290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lgn="ctr">
              <a:spcBef>
                <a:spcPct val="0"/>
              </a:spcBef>
              <a:defRPr kumimoji="0" sz="1400">
                <a:solidFill>
                  <a:schemeClr val="tx2"/>
                </a:solidFill>
                <a:latin typeface="Arial" pitchFamily="34" charset="0"/>
              </a:defRPr>
            </a:lvl1pPr>
          </a:lstStyle>
          <a:p>
            <a:endParaRPr lang="en-US" altLang="zh-CN"/>
          </a:p>
        </p:txBody>
      </p:sp>
      <p:sp>
        <p:nvSpPr>
          <p:cNvPr id="12294" name="Rectangle 6"/>
          <p:cNvSpPr>
            <a:spLocks noGrp="1" noChangeArrowheads="1"/>
          </p:cNvSpPr>
          <p:nvPr>
            <p:ph type="sldNum" sz="quarter" idx="4"/>
          </p:nvPr>
        </p:nvSpPr>
        <p:spPr bwMode="auto">
          <a:xfrm>
            <a:off x="70104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lgn="r">
              <a:spcBef>
                <a:spcPct val="0"/>
              </a:spcBef>
              <a:defRPr kumimoji="0" sz="1400">
                <a:solidFill>
                  <a:schemeClr val="tx2"/>
                </a:solidFill>
                <a:latin typeface="Arial" pitchFamily="34" charset="0"/>
              </a:defRPr>
            </a:lvl1pPr>
          </a:lstStyle>
          <a:p>
            <a:fld id="{AF33390F-4196-4AD3-835C-FD6FA2A07E89}" type="slidenum">
              <a:rPr lang="zh-CN" altLang="en-US"/>
              <a:pPr/>
              <a:t>‹#›</a:t>
            </a:fld>
            <a:endParaRPr lang="en-US" altLang="zh-CN"/>
          </a:p>
        </p:txBody>
      </p:sp>
      <p:pic>
        <p:nvPicPr>
          <p:cNvPr id="12295" name="Picture 7" descr="EXPHORSA"/>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914400"/>
            <a:ext cx="7772400" cy="130175"/>
          </a:xfrm>
          <a:prstGeom prst="rect">
            <a:avLst/>
          </a:prstGeom>
          <a:noFill/>
          <a:extLst>
            <a:ext uri="{909E8E84-426E-40DD-AFC4-6F175D3DCCD1}">
              <a14:hiddenFill xmlns:a14="http://schemas.microsoft.com/office/drawing/2010/main">
                <a:solidFill>
                  <a:srgbClr val="FFFFFF"/>
                </a:solidFill>
              </a14:hiddenFill>
            </a:ext>
          </a:extLst>
        </p:spPr>
      </p:pic>
      <p:sp>
        <p:nvSpPr>
          <p:cNvPr id="12296" name="Rectangle 8"/>
          <p:cNvSpPr>
            <a:spLocks noGrp="1" noChangeArrowheads="1"/>
          </p:cNvSpPr>
          <p:nvPr>
            <p:ph type="body" idx="1"/>
          </p:nvPr>
        </p:nvSpPr>
        <p:spPr bwMode="auto">
          <a:xfrm>
            <a:off x="1062038" y="1219200"/>
            <a:ext cx="776922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rtl="0" fontAlgn="base">
        <a:spcBef>
          <a:spcPct val="0"/>
        </a:spcBef>
        <a:spcAft>
          <a:spcPct val="0"/>
        </a:spcAft>
        <a:defRPr kumimoji="1" sz="3200">
          <a:solidFill>
            <a:schemeClr val="tx2"/>
          </a:solidFill>
          <a:latin typeface="+mj-lt"/>
          <a:ea typeface="+mj-ea"/>
          <a:cs typeface="+mj-cs"/>
        </a:defRPr>
      </a:lvl1pPr>
      <a:lvl2pPr algn="l" rtl="0" fontAlgn="base">
        <a:spcBef>
          <a:spcPct val="0"/>
        </a:spcBef>
        <a:spcAft>
          <a:spcPct val="0"/>
        </a:spcAft>
        <a:defRPr kumimoji="1" sz="3200">
          <a:solidFill>
            <a:schemeClr val="tx2"/>
          </a:solidFill>
          <a:latin typeface="Times New Roman" pitchFamily="18" charset="0"/>
          <a:ea typeface="华文新魏" pitchFamily="2" charset="-122"/>
        </a:defRPr>
      </a:lvl2pPr>
      <a:lvl3pPr algn="l" rtl="0" fontAlgn="base">
        <a:spcBef>
          <a:spcPct val="0"/>
        </a:spcBef>
        <a:spcAft>
          <a:spcPct val="0"/>
        </a:spcAft>
        <a:defRPr kumimoji="1" sz="3200">
          <a:solidFill>
            <a:schemeClr val="tx2"/>
          </a:solidFill>
          <a:latin typeface="Times New Roman" pitchFamily="18" charset="0"/>
          <a:ea typeface="华文新魏" pitchFamily="2" charset="-122"/>
        </a:defRPr>
      </a:lvl3pPr>
      <a:lvl4pPr algn="l" rtl="0" fontAlgn="base">
        <a:spcBef>
          <a:spcPct val="0"/>
        </a:spcBef>
        <a:spcAft>
          <a:spcPct val="0"/>
        </a:spcAft>
        <a:defRPr kumimoji="1" sz="3200">
          <a:solidFill>
            <a:schemeClr val="tx2"/>
          </a:solidFill>
          <a:latin typeface="Times New Roman" pitchFamily="18" charset="0"/>
          <a:ea typeface="华文新魏" pitchFamily="2" charset="-122"/>
        </a:defRPr>
      </a:lvl4pPr>
      <a:lvl5pPr algn="l" rtl="0" fontAlgn="base">
        <a:spcBef>
          <a:spcPct val="0"/>
        </a:spcBef>
        <a:spcAft>
          <a:spcPct val="0"/>
        </a:spcAft>
        <a:defRPr kumimoji="1" sz="3200">
          <a:solidFill>
            <a:schemeClr val="tx2"/>
          </a:solidFill>
          <a:latin typeface="Times New Roman" pitchFamily="18" charset="0"/>
          <a:ea typeface="华文新魏" pitchFamily="2" charset="-122"/>
        </a:defRPr>
      </a:lvl5pPr>
      <a:lvl6pPr marL="457200" algn="l" rtl="0" fontAlgn="base">
        <a:spcBef>
          <a:spcPct val="0"/>
        </a:spcBef>
        <a:spcAft>
          <a:spcPct val="0"/>
        </a:spcAft>
        <a:defRPr kumimoji="1" sz="3200">
          <a:solidFill>
            <a:schemeClr val="tx2"/>
          </a:solidFill>
          <a:latin typeface="Times New Roman" pitchFamily="18" charset="0"/>
          <a:ea typeface="华文新魏" pitchFamily="2" charset="-122"/>
        </a:defRPr>
      </a:lvl6pPr>
      <a:lvl7pPr marL="914400" algn="l" rtl="0" fontAlgn="base">
        <a:spcBef>
          <a:spcPct val="0"/>
        </a:spcBef>
        <a:spcAft>
          <a:spcPct val="0"/>
        </a:spcAft>
        <a:defRPr kumimoji="1" sz="3200">
          <a:solidFill>
            <a:schemeClr val="tx2"/>
          </a:solidFill>
          <a:latin typeface="Times New Roman" pitchFamily="18" charset="0"/>
          <a:ea typeface="华文新魏" pitchFamily="2" charset="-122"/>
        </a:defRPr>
      </a:lvl7pPr>
      <a:lvl8pPr marL="1371600" algn="l" rtl="0" fontAlgn="base">
        <a:spcBef>
          <a:spcPct val="0"/>
        </a:spcBef>
        <a:spcAft>
          <a:spcPct val="0"/>
        </a:spcAft>
        <a:defRPr kumimoji="1" sz="3200">
          <a:solidFill>
            <a:schemeClr val="tx2"/>
          </a:solidFill>
          <a:latin typeface="Times New Roman" pitchFamily="18" charset="0"/>
          <a:ea typeface="华文新魏" pitchFamily="2" charset="-122"/>
        </a:defRPr>
      </a:lvl8pPr>
      <a:lvl9pPr marL="1828800" algn="l" rtl="0" fontAlgn="base">
        <a:spcBef>
          <a:spcPct val="0"/>
        </a:spcBef>
        <a:spcAft>
          <a:spcPct val="0"/>
        </a:spcAft>
        <a:defRPr kumimoji="1" sz="3200">
          <a:solidFill>
            <a:schemeClr val="tx2"/>
          </a:solidFill>
          <a:latin typeface="Times New Roman" pitchFamily="18" charset="0"/>
          <a:ea typeface="华文新魏" pitchFamily="2" charset="-122"/>
        </a:defRPr>
      </a:lvl9pPr>
    </p:titleStyle>
    <p:bodyStyle>
      <a:lvl1pPr marL="342900" indent="-342900" algn="l" rtl="0" fontAlgn="base">
        <a:spcBef>
          <a:spcPct val="20000"/>
        </a:spcBef>
        <a:spcAft>
          <a:spcPct val="0"/>
        </a:spcAft>
        <a:buBlip>
          <a:blip r:embed="rId16"/>
        </a:buBlip>
        <a:defRPr kumimoji="1" sz="28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itchFamily="2" charset="2"/>
        <a:buBlip>
          <a:blip r:embed="rId17"/>
        </a:buBlip>
        <a:defRPr kumimoji="1" sz="2400">
          <a:solidFill>
            <a:schemeClr val="tx1"/>
          </a:solidFill>
          <a:latin typeface="+mn-lt"/>
          <a:ea typeface="+mn-ea"/>
        </a:defRPr>
      </a:lvl2pPr>
      <a:lvl3pPr marL="1143000" indent="-228600" algn="l" rtl="0" fontAlgn="base">
        <a:spcBef>
          <a:spcPct val="20000"/>
        </a:spcBef>
        <a:spcAft>
          <a:spcPct val="0"/>
        </a:spcAft>
        <a:buChar char="•"/>
        <a:defRPr kumimoji="1" sz="2000">
          <a:solidFill>
            <a:schemeClr val="tx1"/>
          </a:solidFill>
          <a:latin typeface="+mn-lt"/>
          <a:ea typeface="+mn-ea"/>
        </a:defRPr>
      </a:lvl3pPr>
      <a:lvl4pPr marL="1600200" indent="-228600" algn="l" rtl="0" fontAlgn="base">
        <a:spcBef>
          <a:spcPct val="20000"/>
        </a:spcBef>
        <a:spcAft>
          <a:spcPct val="0"/>
        </a:spcAft>
        <a:buClr>
          <a:schemeClr val="tx2"/>
        </a:buClr>
        <a:buFont typeface="Wingdings" pitchFamily="2" charset="2"/>
        <a:buChar char="s"/>
        <a:defRPr kumimoji="1">
          <a:solidFill>
            <a:schemeClr val="tx1"/>
          </a:solidFill>
          <a:latin typeface="+mn-lt"/>
          <a:ea typeface="+mn-ea"/>
        </a:defRPr>
      </a:lvl4pPr>
      <a:lvl5pPr marL="2057400" indent="-228600" algn="l" rtl="0" fontAlgn="base">
        <a:spcBef>
          <a:spcPct val="20000"/>
        </a:spcBef>
        <a:spcAft>
          <a:spcPct val="0"/>
        </a:spcAft>
        <a:buClr>
          <a:schemeClr val="tx2"/>
        </a:buClr>
        <a:buFont typeface="Wingdings" pitchFamily="2" charset="2"/>
        <a:buChar char="s"/>
        <a:defRPr kumimoji="1">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s"/>
        <a:defRPr kumimoji="1">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s"/>
        <a:defRPr kumimoji="1">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s"/>
        <a:defRPr kumimoji="1">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s"/>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50.xml"/><Relationship Id="rId5" Type="http://schemas.openxmlformats.org/officeDocument/2006/relationships/slide" Target="slide27.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2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30.xml"/><Relationship Id="rId7" Type="http://schemas.openxmlformats.org/officeDocument/2006/relationships/slide" Target="slide38.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37.xml"/><Relationship Id="rId5" Type="http://schemas.openxmlformats.org/officeDocument/2006/relationships/slide" Target="slide33.xml"/><Relationship Id="rId4" Type="http://schemas.openxmlformats.org/officeDocument/2006/relationships/slide" Target="slide2.xml"/><Relationship Id="rId9" Type="http://schemas.openxmlformats.org/officeDocument/2006/relationships/slide" Target="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1.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0.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7.xml"/><Relationship Id="rId4" Type="http://schemas.openxmlformats.org/officeDocument/2006/relationships/slide" Target="slide16.xml"/></Relationships>
</file>

<file path=ppt/slides/_rels/slide38.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44.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47.xml"/><Relationship Id="rId4" Type="http://schemas.openxmlformats.org/officeDocument/2006/relationships/slide" Target="slide4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oleObject" Target="../embeddings/oleObject4.bin"/><Relationship Id="rId4" Type="http://schemas.openxmlformats.org/officeDocument/2006/relationships/image" Target="../media/image9.png"/><Relationship Id="rId9"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slide" Target="slide2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slide" Target="slide56.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59.xml"/><Relationship Id="rId4" Type="http://schemas.openxmlformats.org/officeDocument/2006/relationships/slide" Target="slide58.xml"/></Relationships>
</file>

<file path=ppt/slides/_rels/slide56.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752600" y="2166938"/>
            <a:ext cx="6400800" cy="1338262"/>
          </a:xfrm>
        </p:spPr>
        <p:txBody>
          <a:bodyPr/>
          <a:lstStyle/>
          <a:p>
            <a:r>
              <a:rPr lang="zh-CN" altLang="zh-CN" sz="4000" dirty="0" smtClean="0"/>
              <a:t>第</a:t>
            </a:r>
            <a:r>
              <a:rPr lang="en-US" altLang="zh-CN" sz="4000" dirty="0" smtClean="0"/>
              <a:t>2</a:t>
            </a:r>
            <a:r>
              <a:rPr lang="en-US" altLang="zh-CN" sz="4000" dirty="0"/>
              <a:t>’</a:t>
            </a:r>
            <a:r>
              <a:rPr lang="zh-CN" altLang="zh-CN" sz="4000" dirty="0"/>
              <a:t>章 计算机中的数</a:t>
            </a:r>
            <a:endParaRPr lang="zh-CN" altLang="en-US" sz="4000" dirty="0"/>
          </a:p>
        </p:txBody>
      </p:sp>
      <p:sp>
        <p:nvSpPr>
          <p:cNvPr id="4099" name="Rectangle 3"/>
          <p:cNvSpPr>
            <a:spLocks noGrp="1" noChangeArrowheads="1"/>
          </p:cNvSpPr>
          <p:nvPr>
            <p:ph type="subTitle" idx="1"/>
          </p:nvPr>
        </p:nvSpPr>
        <p:spPr/>
        <p:txBody>
          <a:bodyPr/>
          <a:lstStyle/>
          <a:p>
            <a:r>
              <a:rPr lang="zh-CN" altLang="en-US" dirty="0" smtClean="0">
                <a:ea typeface="华文新魏" pitchFamily="2" charset="-122"/>
                <a:hlinkClick r:id="rId2" action="ppaction://hlinksldjump"/>
              </a:rPr>
              <a:t>进位计数制</a:t>
            </a:r>
            <a:endParaRPr lang="en-US" altLang="zh-CN" dirty="0" smtClean="0">
              <a:ea typeface="华文新魏" pitchFamily="2" charset="-122"/>
            </a:endParaRPr>
          </a:p>
          <a:p>
            <a:r>
              <a:rPr lang="zh-CN" altLang="en-US" dirty="0" smtClean="0">
                <a:ea typeface="华文新魏" pitchFamily="2" charset="-122"/>
                <a:hlinkClick r:id="rId3" action="ppaction://hlinksldjump"/>
              </a:rPr>
              <a:t>计算机中的存储单位</a:t>
            </a:r>
            <a:endParaRPr lang="en-US" altLang="zh-CN" dirty="0" smtClean="0">
              <a:ea typeface="华文新魏" pitchFamily="2" charset="-122"/>
            </a:endParaRPr>
          </a:p>
          <a:p>
            <a:r>
              <a:rPr lang="zh-CN" altLang="en-US" dirty="0" smtClean="0">
                <a:ea typeface="华文新魏" pitchFamily="2" charset="-122"/>
                <a:hlinkClick r:id="rId4" action="ppaction://hlinksldjump"/>
              </a:rPr>
              <a:t>数制</a:t>
            </a:r>
            <a:r>
              <a:rPr lang="zh-CN" altLang="en-US" dirty="0">
                <a:ea typeface="华文新魏" pitchFamily="2" charset="-122"/>
                <a:hlinkClick r:id="rId4" action="ppaction://hlinksldjump"/>
              </a:rPr>
              <a:t>转换</a:t>
            </a:r>
            <a:endParaRPr lang="zh-CN" altLang="en-US" dirty="0">
              <a:ea typeface="华文新魏" pitchFamily="2" charset="-122"/>
            </a:endParaRPr>
          </a:p>
          <a:p>
            <a:r>
              <a:rPr lang="zh-CN" altLang="en-US" dirty="0">
                <a:ea typeface="华文新魏" pitchFamily="2" charset="-122"/>
                <a:hlinkClick r:id="rId5" action="ppaction://hlinksldjump"/>
              </a:rPr>
              <a:t>数据在计算机中的表示</a:t>
            </a:r>
            <a:endParaRPr lang="zh-CN" altLang="en-US" dirty="0">
              <a:ea typeface="华文新魏" pitchFamily="2" charset="-122"/>
            </a:endParaRPr>
          </a:p>
          <a:p>
            <a:r>
              <a:rPr lang="zh-CN" altLang="en-US" dirty="0">
                <a:ea typeface="华文新魏" pitchFamily="2" charset="-122"/>
                <a:hlinkClick r:id="rId6" action="ppaction://hlinksldjump"/>
              </a:rPr>
              <a:t>作业</a:t>
            </a:r>
            <a:endParaRPr lang="zh-CN" altLang="en-US" dirty="0">
              <a:ea typeface="华文新魏" pitchFamily="2" charset="-122"/>
            </a:endParaRPr>
          </a:p>
          <a:p>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常用各种进制数的数值对照表</a:t>
            </a:r>
          </a:p>
        </p:txBody>
      </p:sp>
      <p:graphicFrame>
        <p:nvGraphicFramePr>
          <p:cNvPr id="50284" name="Group 108"/>
          <p:cNvGraphicFramePr>
            <a:graphicFrameLocks noGrp="1"/>
          </p:cNvGraphicFramePr>
          <p:nvPr/>
        </p:nvGraphicFramePr>
        <p:xfrm>
          <a:off x="1371600" y="990600"/>
          <a:ext cx="6808788" cy="5848668"/>
        </p:xfrm>
        <a:graphic>
          <a:graphicData uri="http://schemas.openxmlformats.org/drawingml/2006/table">
            <a:tbl>
              <a:tblPr/>
              <a:tblGrid>
                <a:gridCol w="1612900"/>
                <a:gridCol w="1612900"/>
                <a:gridCol w="1612900"/>
                <a:gridCol w="1970088"/>
              </a:tblGrid>
              <a:tr h="484188">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十进制数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二进制数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八进制数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十六进制数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0001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0010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0011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533982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常用进制数</a:t>
            </a:r>
          </a:p>
        </p:txBody>
      </p:sp>
      <p:sp>
        <p:nvSpPr>
          <p:cNvPr id="76805" name="Rectangle 5"/>
          <p:cNvSpPr>
            <a:spLocks noGrp="1" noChangeArrowheads="1"/>
          </p:cNvSpPr>
          <p:nvPr>
            <p:ph type="body" idx="1"/>
          </p:nvPr>
        </p:nvSpPr>
        <p:spPr/>
        <p:txBody>
          <a:bodyPr/>
          <a:lstStyle/>
          <a:p>
            <a:pPr>
              <a:lnSpc>
                <a:spcPct val="90000"/>
              </a:lnSpc>
            </a:pPr>
            <a:r>
              <a:rPr lang="zh-CN" altLang="en-US" dirty="0"/>
              <a:t>十六进制数的优点</a:t>
            </a:r>
          </a:p>
          <a:p>
            <a:pPr lvl="1">
              <a:lnSpc>
                <a:spcPct val="90000"/>
              </a:lnSpc>
            </a:pPr>
            <a:r>
              <a:rPr lang="zh-CN" altLang="en-US" dirty="0"/>
              <a:t>十六进制数简短，便于书写和读数</a:t>
            </a:r>
          </a:p>
          <a:p>
            <a:pPr lvl="1">
              <a:lnSpc>
                <a:spcPct val="90000"/>
              </a:lnSpc>
            </a:pPr>
            <a:r>
              <a:rPr lang="zh-CN" altLang="en-US" dirty="0"/>
              <a:t>易转换成二进制数，与计算机本身的结构相适应，所以在微机中应用很普遍，可用来表示机器指令和常数，也可以用来表示各种字符和字母。 </a:t>
            </a:r>
          </a:p>
          <a:p>
            <a:pPr>
              <a:lnSpc>
                <a:spcPct val="90000"/>
              </a:lnSpc>
            </a:pPr>
            <a:r>
              <a:rPr lang="zh-CN" altLang="en-US" b="1" dirty="0">
                <a:solidFill>
                  <a:srgbClr val="FF0000"/>
                </a:solidFill>
              </a:rPr>
              <a:t>理论证明，采用</a:t>
            </a:r>
            <a:r>
              <a:rPr lang="en-US" altLang="zh-CN" b="1" dirty="0">
                <a:solidFill>
                  <a:srgbClr val="FF0000"/>
                </a:solidFill>
              </a:rPr>
              <a:t>R=e=2.71828</a:t>
            </a:r>
            <a:r>
              <a:rPr lang="zh-CN" altLang="zh-CN" b="1" dirty="0">
                <a:solidFill>
                  <a:srgbClr val="FF0000"/>
                </a:solidFill>
              </a:rPr>
              <a:t>进制时，存储设备最省。</a:t>
            </a:r>
            <a:endParaRPr lang="zh-CN" altLang="en-US" b="1" dirty="0">
              <a:solidFill>
                <a:srgbClr val="FF0000"/>
              </a:solidFill>
            </a:endParaRPr>
          </a:p>
          <a:p>
            <a:pPr>
              <a:lnSpc>
                <a:spcPct val="90000"/>
              </a:lnSpc>
            </a:pPr>
            <a:r>
              <a:rPr lang="zh-CN" altLang="en-US" dirty="0"/>
              <a:t>在计算机中书写不同进制数时，常用如下的符号来标识： </a:t>
            </a:r>
          </a:p>
          <a:p>
            <a:pPr>
              <a:lnSpc>
                <a:spcPct val="90000"/>
              </a:lnSpc>
              <a:buFontTx/>
              <a:buNone/>
            </a:pPr>
            <a:r>
              <a:rPr lang="zh-CN" altLang="en-US" dirty="0">
                <a:latin typeface="+mj-lt"/>
              </a:rPr>
              <a:t>　</a:t>
            </a:r>
            <a:r>
              <a:rPr lang="zh-CN" altLang="en-US" dirty="0" smtClean="0">
                <a:latin typeface="+mj-lt"/>
              </a:rPr>
              <a:t>“Ｈ”</a:t>
            </a:r>
            <a:r>
              <a:rPr lang="en-US" altLang="zh-CN" dirty="0">
                <a:latin typeface="+mj-lt"/>
              </a:rPr>
              <a:t>	</a:t>
            </a:r>
            <a:r>
              <a:rPr lang="zh-CN" altLang="en-US" dirty="0" smtClean="0">
                <a:latin typeface="+mj-lt"/>
              </a:rPr>
              <a:t>表示</a:t>
            </a:r>
            <a:r>
              <a:rPr lang="zh-CN" altLang="en-US" dirty="0">
                <a:latin typeface="+mj-lt"/>
              </a:rPr>
              <a:t>十六进制数</a:t>
            </a:r>
            <a:r>
              <a:rPr lang="zh-CN" altLang="en-US" dirty="0" smtClean="0">
                <a:latin typeface="+mj-lt"/>
              </a:rPr>
              <a:t>；</a:t>
            </a:r>
            <a:endParaRPr lang="en-US" altLang="zh-CN" dirty="0" smtClean="0">
              <a:latin typeface="+mj-lt"/>
            </a:endParaRPr>
          </a:p>
          <a:p>
            <a:pPr>
              <a:lnSpc>
                <a:spcPct val="90000"/>
              </a:lnSpc>
              <a:buNone/>
            </a:pPr>
            <a:r>
              <a:rPr lang="en-US" altLang="zh-CN" dirty="0">
                <a:latin typeface="+mj-lt"/>
              </a:rPr>
              <a:t>	</a:t>
            </a:r>
            <a:r>
              <a:rPr lang="zh-CN" altLang="en-US" dirty="0" smtClean="0"/>
              <a:t>“</a:t>
            </a:r>
            <a:r>
              <a:rPr lang="en-US" altLang="zh-CN" dirty="0" smtClean="0"/>
              <a:t>O</a:t>
            </a:r>
            <a:r>
              <a:rPr lang="zh-CN" altLang="en-US" dirty="0" smtClean="0"/>
              <a:t>” </a:t>
            </a:r>
            <a:r>
              <a:rPr lang="en-US" altLang="zh-CN" dirty="0" smtClean="0"/>
              <a:t>	</a:t>
            </a:r>
            <a:r>
              <a:rPr lang="zh-CN" altLang="en-US" dirty="0" smtClean="0">
                <a:latin typeface="+mj-lt"/>
              </a:rPr>
              <a:t>表示</a:t>
            </a:r>
            <a:r>
              <a:rPr lang="zh-CN" altLang="en-US" dirty="0">
                <a:latin typeface="+mj-lt"/>
              </a:rPr>
              <a:t>八</a:t>
            </a:r>
            <a:r>
              <a:rPr lang="zh-CN" altLang="en-US" dirty="0" smtClean="0">
                <a:latin typeface="+mj-lt"/>
              </a:rPr>
              <a:t>进制数；</a:t>
            </a:r>
            <a:endParaRPr lang="zh-CN" altLang="en-US" dirty="0">
              <a:latin typeface="+mj-lt"/>
            </a:endParaRPr>
          </a:p>
          <a:p>
            <a:pPr>
              <a:lnSpc>
                <a:spcPct val="90000"/>
              </a:lnSpc>
              <a:buFontTx/>
              <a:buNone/>
            </a:pPr>
            <a:r>
              <a:rPr lang="zh-CN" altLang="en-US" dirty="0">
                <a:latin typeface="+mj-lt"/>
              </a:rPr>
              <a:t>	</a:t>
            </a:r>
            <a:r>
              <a:rPr lang="zh-CN" altLang="en-US" dirty="0" smtClean="0">
                <a:latin typeface="+mj-lt"/>
              </a:rPr>
              <a:t>“Ｄ”</a:t>
            </a:r>
            <a:r>
              <a:rPr lang="en-US" altLang="zh-CN" dirty="0" smtClean="0">
                <a:latin typeface="+mj-lt"/>
              </a:rPr>
              <a:t>	</a:t>
            </a:r>
            <a:r>
              <a:rPr lang="zh-CN" altLang="en-US" dirty="0" smtClean="0">
                <a:latin typeface="+mj-lt"/>
              </a:rPr>
              <a:t>表示</a:t>
            </a:r>
            <a:r>
              <a:rPr lang="zh-CN" altLang="en-US" dirty="0">
                <a:latin typeface="+mj-lt"/>
              </a:rPr>
              <a:t>十进制数（可省略）；</a:t>
            </a:r>
          </a:p>
          <a:p>
            <a:pPr>
              <a:lnSpc>
                <a:spcPct val="90000"/>
              </a:lnSpc>
              <a:buFontTx/>
              <a:buNone/>
            </a:pPr>
            <a:r>
              <a:rPr lang="zh-CN" altLang="en-US" dirty="0">
                <a:latin typeface="+mj-lt"/>
              </a:rPr>
              <a:t>	</a:t>
            </a:r>
            <a:r>
              <a:rPr lang="zh-CN" altLang="en-US" dirty="0" smtClean="0">
                <a:latin typeface="+mj-lt"/>
              </a:rPr>
              <a:t>“Ｂ”</a:t>
            </a:r>
            <a:r>
              <a:rPr lang="en-US" altLang="zh-CN" dirty="0" smtClean="0">
                <a:latin typeface="+mj-lt"/>
              </a:rPr>
              <a:t>	</a:t>
            </a:r>
            <a:r>
              <a:rPr lang="zh-CN" altLang="en-US" dirty="0" smtClean="0">
                <a:latin typeface="+mj-lt"/>
              </a:rPr>
              <a:t>表示</a:t>
            </a:r>
            <a:r>
              <a:rPr lang="zh-CN" altLang="en-US" dirty="0">
                <a:latin typeface="+mj-lt"/>
              </a:rPr>
              <a:t>二进制数。</a:t>
            </a:r>
          </a:p>
        </p:txBody>
      </p:sp>
      <p:sp>
        <p:nvSpPr>
          <p:cNvPr id="2" name="TextBox 1"/>
          <p:cNvSpPr txBox="1"/>
          <p:nvPr/>
        </p:nvSpPr>
        <p:spPr>
          <a:xfrm>
            <a:off x="6660232" y="4446052"/>
            <a:ext cx="1954381" cy="1791260"/>
          </a:xfrm>
          <a:prstGeom prst="rect">
            <a:avLst/>
          </a:prstGeom>
          <a:noFill/>
        </p:spPr>
        <p:txBody>
          <a:bodyPr wrap="none" rtlCol="0">
            <a:spAutoFit/>
          </a:bodyPr>
          <a:lstStyle/>
          <a:p>
            <a:pPr algn="ctr"/>
            <a:r>
              <a:rPr lang="en-US" altLang="zh-CN" b="1" dirty="0" smtClean="0">
                <a:solidFill>
                  <a:srgbClr val="7030A0"/>
                </a:solidFill>
              </a:rPr>
              <a:t>C</a:t>
            </a:r>
            <a:r>
              <a:rPr lang="zh-CN" altLang="en-US" b="1" dirty="0" smtClean="0">
                <a:solidFill>
                  <a:srgbClr val="7030A0"/>
                </a:solidFill>
              </a:rPr>
              <a:t>格式控制符</a:t>
            </a:r>
            <a:endParaRPr lang="en-US" altLang="zh-CN" b="1" dirty="0" smtClean="0">
              <a:solidFill>
                <a:srgbClr val="7030A0"/>
              </a:solidFill>
            </a:endParaRPr>
          </a:p>
          <a:p>
            <a:pPr algn="ctr"/>
            <a:r>
              <a:rPr lang="en-US" altLang="zh-CN" b="1" dirty="0" smtClean="0">
                <a:solidFill>
                  <a:srgbClr val="7030A0"/>
                </a:solidFill>
              </a:rPr>
              <a:t>%x</a:t>
            </a:r>
          </a:p>
          <a:p>
            <a:pPr algn="ctr"/>
            <a:r>
              <a:rPr lang="en-US" altLang="zh-CN" b="1" dirty="0" smtClean="0">
                <a:solidFill>
                  <a:srgbClr val="7030A0"/>
                </a:solidFill>
              </a:rPr>
              <a:t>%o</a:t>
            </a:r>
          </a:p>
          <a:p>
            <a:pPr algn="ctr"/>
            <a:r>
              <a:rPr lang="en-US" altLang="zh-CN" b="1" dirty="0" smtClean="0">
                <a:solidFill>
                  <a:srgbClr val="7030A0"/>
                </a:solidFill>
              </a:rPr>
              <a:t>%d</a:t>
            </a:r>
            <a:endParaRPr lang="zh-CN" altLang="en-US" b="1" dirty="0">
              <a:solidFill>
                <a:srgbClr val="7030A0"/>
              </a:solidFill>
            </a:endParaRPr>
          </a:p>
        </p:txBody>
      </p:sp>
      <p:sp>
        <p:nvSpPr>
          <p:cNvPr id="5" name="Text Box 21"/>
          <p:cNvSpPr txBox="1">
            <a:spLocks noChangeArrowheads="1"/>
          </p:cNvSpPr>
          <p:nvPr/>
        </p:nvSpPr>
        <p:spPr bwMode="auto">
          <a:xfrm>
            <a:off x="8061325" y="623231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203216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800" dirty="0" smtClean="0"/>
              <a:t>计算机中的存储单位</a:t>
            </a:r>
            <a:endParaRPr lang="zh-CN" altLang="en-US" sz="48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124496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位（</a:t>
            </a:r>
            <a:r>
              <a:rPr lang="en-US" altLang="zh-CN" dirty="0" smtClean="0"/>
              <a:t>bit</a:t>
            </a:r>
            <a:r>
              <a:rPr lang="zh-CN" altLang="en-US" dirty="0" smtClean="0"/>
              <a:t>，简称</a:t>
            </a:r>
            <a:r>
              <a:rPr lang="en-US" altLang="zh-CN" dirty="0" smtClean="0"/>
              <a:t>b</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effectLst/>
              </a:rPr>
              <a:t>即一个二进制位，音译为“比特” 。</a:t>
            </a:r>
            <a:endParaRPr lang="en-US" altLang="zh-CN" dirty="0" smtClean="0">
              <a:effectLst/>
            </a:endParaRPr>
          </a:p>
          <a:p>
            <a:endParaRPr lang="zh-CN" altLang="en-US" dirty="0" smtClean="0">
              <a:effectLst/>
            </a:endParaRPr>
          </a:p>
          <a:p>
            <a:r>
              <a:rPr lang="zh-CN" altLang="en-US" dirty="0" smtClean="0">
                <a:effectLst/>
              </a:rPr>
              <a:t>位是计算机内部数据储存</a:t>
            </a:r>
            <a:r>
              <a:rPr lang="zh-CN" altLang="en-US" dirty="0" smtClean="0"/>
              <a:t>和处理</a:t>
            </a:r>
            <a:r>
              <a:rPr lang="zh-CN" altLang="en-US" dirty="0" smtClean="0">
                <a:effectLst/>
              </a:rPr>
              <a:t>的</a:t>
            </a:r>
            <a:r>
              <a:rPr lang="zh-CN" altLang="en-US" b="1" dirty="0">
                <a:solidFill>
                  <a:srgbClr val="0070C0"/>
                </a:solidFill>
              </a:rPr>
              <a:t>最小单位</a:t>
            </a:r>
            <a:r>
              <a:rPr lang="zh-CN" altLang="en-US" dirty="0" smtClean="0">
                <a:effectLst/>
              </a:rPr>
              <a:t>。</a:t>
            </a:r>
            <a:endParaRPr lang="en-US" altLang="zh-CN" dirty="0" smtClean="0">
              <a:effectLst/>
            </a:endParaRPr>
          </a:p>
          <a:p>
            <a:pPr lvl="1"/>
            <a:endParaRPr lang="en-US" altLang="zh-CN" dirty="0" smtClean="0">
              <a:effectLst/>
            </a:endParaRPr>
          </a:p>
          <a:p>
            <a:pPr lvl="1"/>
            <a:r>
              <a:rPr lang="zh-CN" altLang="en-US" dirty="0" smtClean="0">
                <a:effectLst/>
              </a:rPr>
              <a:t> 一个二进制位只可以表示</a:t>
            </a:r>
            <a:r>
              <a:rPr lang="en-US" altLang="zh-CN" dirty="0" smtClean="0">
                <a:effectLst/>
              </a:rPr>
              <a:t>0</a:t>
            </a:r>
            <a:r>
              <a:rPr lang="zh-CN" altLang="en-US" dirty="0" smtClean="0">
                <a:effectLst/>
              </a:rPr>
              <a:t>和</a:t>
            </a:r>
            <a:r>
              <a:rPr lang="en-US" altLang="zh-CN" dirty="0" smtClean="0">
                <a:effectLst/>
              </a:rPr>
              <a:t>1</a:t>
            </a:r>
            <a:r>
              <a:rPr lang="zh-CN" altLang="en-US" dirty="0" smtClean="0">
                <a:effectLst/>
              </a:rPr>
              <a:t>两种状态（</a:t>
            </a:r>
            <a:r>
              <a:rPr lang="en-US" altLang="zh-CN" dirty="0" smtClean="0">
                <a:effectLst/>
              </a:rPr>
              <a:t>2</a:t>
            </a:r>
            <a:r>
              <a:rPr lang="en-US" altLang="zh-CN" baseline="30000" dirty="0" smtClean="0">
                <a:effectLst/>
              </a:rPr>
              <a:t>1</a:t>
            </a:r>
            <a:r>
              <a:rPr lang="zh-CN" altLang="en-US" dirty="0" smtClean="0">
                <a:effectLst/>
              </a:rPr>
              <a:t>）；</a:t>
            </a:r>
          </a:p>
          <a:p>
            <a:pPr lvl="1"/>
            <a:endParaRPr lang="en-US" altLang="zh-CN" dirty="0" smtClean="0">
              <a:effectLst/>
            </a:endParaRPr>
          </a:p>
          <a:p>
            <a:pPr lvl="1"/>
            <a:r>
              <a:rPr lang="zh-CN" altLang="en-US" dirty="0" smtClean="0">
                <a:effectLst/>
              </a:rPr>
              <a:t> 两个二进制位可以表示</a:t>
            </a:r>
            <a:r>
              <a:rPr lang="en-US" altLang="zh-CN" dirty="0" smtClean="0">
                <a:effectLst/>
              </a:rPr>
              <a:t>00</a:t>
            </a:r>
            <a:r>
              <a:rPr lang="zh-CN" altLang="en-US" dirty="0" smtClean="0">
                <a:effectLst/>
              </a:rPr>
              <a:t>、</a:t>
            </a:r>
            <a:r>
              <a:rPr lang="en-US" altLang="zh-CN" dirty="0" smtClean="0">
                <a:effectLst/>
              </a:rPr>
              <a:t>01</a:t>
            </a:r>
            <a:r>
              <a:rPr lang="zh-CN" altLang="en-US" dirty="0" smtClean="0">
                <a:effectLst/>
              </a:rPr>
              <a:t>、</a:t>
            </a:r>
            <a:r>
              <a:rPr lang="en-US" altLang="zh-CN" dirty="0" smtClean="0">
                <a:effectLst/>
              </a:rPr>
              <a:t>10</a:t>
            </a:r>
            <a:r>
              <a:rPr lang="zh-CN" altLang="en-US" dirty="0" smtClean="0">
                <a:effectLst/>
              </a:rPr>
              <a:t>、</a:t>
            </a:r>
            <a:r>
              <a:rPr lang="en-US" altLang="zh-CN" dirty="0" smtClean="0">
                <a:effectLst/>
              </a:rPr>
              <a:t>11</a:t>
            </a:r>
            <a:r>
              <a:rPr lang="zh-CN" altLang="en-US" dirty="0" smtClean="0">
                <a:effectLst/>
              </a:rPr>
              <a:t>四种（</a:t>
            </a:r>
            <a:r>
              <a:rPr lang="en-US" altLang="zh-CN" dirty="0" smtClean="0">
                <a:effectLst/>
              </a:rPr>
              <a:t>2</a:t>
            </a:r>
            <a:r>
              <a:rPr lang="en-US" altLang="zh-CN" baseline="30000" dirty="0"/>
              <a:t>2</a:t>
            </a:r>
            <a:r>
              <a:rPr lang="zh-CN" altLang="en-US" dirty="0" smtClean="0">
                <a:effectLst/>
              </a:rPr>
              <a:t>）状态；</a:t>
            </a:r>
          </a:p>
          <a:p>
            <a:pPr lvl="1"/>
            <a:endParaRPr lang="en-US" altLang="zh-CN" dirty="0" smtClean="0">
              <a:effectLst/>
            </a:endParaRPr>
          </a:p>
          <a:p>
            <a:pPr lvl="1"/>
            <a:r>
              <a:rPr lang="zh-CN" altLang="en-US" dirty="0" smtClean="0">
                <a:effectLst/>
              </a:rPr>
              <a:t> 三位二进制数可表示八种状态（</a:t>
            </a:r>
            <a:r>
              <a:rPr lang="en-US" altLang="zh-CN" dirty="0" smtClean="0">
                <a:effectLst/>
              </a:rPr>
              <a:t>2</a:t>
            </a:r>
            <a:r>
              <a:rPr lang="en-US" altLang="zh-CN" baseline="30000" dirty="0"/>
              <a:t>3</a:t>
            </a:r>
            <a:r>
              <a:rPr lang="zh-CN" altLang="en-US" dirty="0" smtClean="0">
                <a:effectLst/>
              </a:rPr>
              <a:t>）</a:t>
            </a:r>
            <a:r>
              <a:rPr lang="en-US" altLang="zh-CN" dirty="0" smtClean="0">
                <a:effectLst/>
              </a:rPr>
              <a:t>……</a:t>
            </a:r>
            <a:endParaRPr lang="zh-CN" altLang="en-US" dirty="0" smtClean="0">
              <a:effectLst/>
            </a:endParaRPr>
          </a:p>
          <a:p>
            <a:endParaRPr lang="zh-CN" altLang="en-US" dirty="0"/>
          </a:p>
        </p:txBody>
      </p:sp>
    </p:spTree>
    <p:extLst>
      <p:ext uri="{BB962C8B-B14F-4D97-AF65-F5344CB8AC3E}">
        <p14:creationId xmlns:p14="http://schemas.microsoft.com/office/powerpoint/2010/main" val="22215412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字节（</a:t>
            </a:r>
            <a:r>
              <a:rPr lang="en-US" altLang="zh-CN" dirty="0" smtClean="0"/>
              <a:t>byte</a:t>
            </a:r>
            <a:r>
              <a:rPr lang="zh-CN" altLang="en-US" dirty="0" smtClean="0"/>
              <a:t>，简称</a:t>
            </a:r>
            <a:r>
              <a:rPr lang="en-US" altLang="zh-CN" dirty="0" smtClean="0"/>
              <a:t>B</a:t>
            </a:r>
            <a:r>
              <a:rPr lang="zh-CN" altLang="en-US" dirty="0" smtClean="0"/>
              <a:t>）</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smtClean="0"/>
              <a:t>个字节由</a:t>
            </a:r>
            <a:r>
              <a:rPr lang="en-US" altLang="zh-CN" dirty="0" smtClean="0"/>
              <a:t>8</a:t>
            </a:r>
            <a:r>
              <a:rPr lang="zh-CN" altLang="en-US" dirty="0" smtClean="0"/>
              <a:t>个二进制位构成，</a:t>
            </a:r>
            <a:r>
              <a:rPr lang="zh-CN" altLang="en-US" dirty="0" smtClean="0">
                <a:effectLst/>
              </a:rPr>
              <a:t>音译为“拜特” ，</a:t>
            </a:r>
            <a:r>
              <a:rPr lang="en-US" altLang="zh-CN" dirty="0"/>
              <a:t/>
            </a:r>
            <a:br>
              <a:rPr lang="en-US" altLang="zh-CN" dirty="0"/>
            </a:br>
            <a:r>
              <a:rPr lang="zh-CN" altLang="en-US" dirty="0" smtClean="0"/>
              <a:t>即   </a:t>
            </a:r>
            <a:r>
              <a:rPr lang="en-US" altLang="zh-CN" dirty="0" smtClean="0"/>
              <a:t>	1Byte  =  8bit</a:t>
            </a:r>
          </a:p>
          <a:p>
            <a:endParaRPr lang="en-US" altLang="zh-CN" dirty="0" smtClean="0"/>
          </a:p>
          <a:p>
            <a:r>
              <a:rPr lang="zh-CN" altLang="en-US" dirty="0" smtClean="0"/>
              <a:t>字节是计算机中数据存储和处理的</a:t>
            </a:r>
            <a:r>
              <a:rPr lang="zh-CN" altLang="en-US" b="1" dirty="0" smtClean="0">
                <a:solidFill>
                  <a:srgbClr val="0070C0"/>
                </a:solidFill>
              </a:rPr>
              <a:t>基本单位</a:t>
            </a:r>
            <a:r>
              <a:rPr lang="zh-CN" altLang="en-US" dirty="0" smtClean="0"/>
              <a:t>。</a:t>
            </a:r>
          </a:p>
          <a:p>
            <a:pPr>
              <a:lnSpc>
                <a:spcPct val="90000"/>
              </a:lnSpc>
            </a:pPr>
            <a:endParaRPr lang="en-US" altLang="zh-CN" b="1" dirty="0" smtClean="0"/>
          </a:p>
          <a:p>
            <a:pPr>
              <a:lnSpc>
                <a:spcPct val="90000"/>
              </a:lnSpc>
            </a:pPr>
            <a:r>
              <a:rPr lang="zh-CN" altLang="en-US" b="1" dirty="0" smtClean="0">
                <a:solidFill>
                  <a:srgbClr val="FF0000"/>
                </a:solidFill>
              </a:rPr>
              <a:t>存储容量</a:t>
            </a:r>
            <a:r>
              <a:rPr lang="zh-CN" altLang="en-US" b="1" dirty="0" smtClean="0"/>
              <a:t> </a:t>
            </a:r>
            <a:r>
              <a:rPr lang="en-US" altLang="zh-CN" b="1" dirty="0" smtClean="0"/>
              <a:t>—— </a:t>
            </a:r>
            <a:r>
              <a:rPr lang="zh-CN" altLang="en-US" dirty="0" smtClean="0"/>
              <a:t>衡量存储器所能容纳信息量多少的指标。</a:t>
            </a:r>
          </a:p>
          <a:p>
            <a:pPr>
              <a:lnSpc>
                <a:spcPct val="90000"/>
              </a:lnSpc>
              <a:buFont typeface="Wingdings" pitchFamily="2" charset="2"/>
              <a:buNone/>
            </a:pPr>
            <a:r>
              <a:rPr lang="zh-CN" altLang="en-US" dirty="0" smtClean="0"/>
              <a:t>	</a:t>
            </a:r>
            <a:r>
              <a:rPr lang="en-US" altLang="zh-CN" dirty="0" smtClean="0"/>
              <a:t>【</a:t>
            </a:r>
            <a:r>
              <a:rPr lang="zh-CN" altLang="en-US" dirty="0" smtClean="0"/>
              <a:t>单位</a:t>
            </a:r>
            <a:r>
              <a:rPr lang="en-US" altLang="zh-CN" dirty="0" smtClean="0"/>
              <a:t>】</a:t>
            </a:r>
            <a:r>
              <a:rPr lang="zh-CN" altLang="en-US" dirty="0" smtClean="0"/>
              <a:t>字节</a:t>
            </a:r>
            <a:r>
              <a:rPr lang="en-US" altLang="zh-CN" dirty="0" smtClean="0"/>
              <a:t>(Byte</a:t>
            </a:r>
            <a:r>
              <a:rPr lang="zh-CN" altLang="en-US" dirty="0" smtClean="0"/>
              <a:t>，</a:t>
            </a:r>
            <a:r>
              <a:rPr lang="en-US" altLang="zh-CN" dirty="0" smtClean="0"/>
              <a:t>B)</a:t>
            </a:r>
          </a:p>
          <a:p>
            <a:pPr>
              <a:lnSpc>
                <a:spcPct val="90000"/>
              </a:lnSpc>
              <a:buFont typeface="Wingdings" pitchFamily="2" charset="2"/>
              <a:buNone/>
            </a:pPr>
            <a:r>
              <a:rPr lang="en-US" altLang="zh-CN" dirty="0" smtClean="0"/>
              <a:t>		</a:t>
            </a:r>
            <a:r>
              <a:rPr lang="en-US" altLang="zh-CN" dirty="0" smtClean="0"/>
              <a:t>1KB</a:t>
            </a:r>
            <a:r>
              <a:rPr lang="zh-CN" altLang="en-US" dirty="0" smtClean="0"/>
              <a:t>＝</a:t>
            </a:r>
            <a:r>
              <a:rPr lang="en-US" altLang="zh-CN" dirty="0" smtClean="0"/>
              <a:t>1024B	</a:t>
            </a:r>
            <a:r>
              <a:rPr lang="zh-CN" altLang="en-US" dirty="0" smtClean="0"/>
              <a:t>（</a:t>
            </a:r>
            <a:r>
              <a:rPr lang="en-US" altLang="zh-CN" dirty="0" smtClean="0"/>
              <a:t>1024=2</a:t>
            </a:r>
            <a:r>
              <a:rPr lang="en-US" altLang="zh-CN" baseline="30000" dirty="0" smtClean="0"/>
              <a:t>10</a:t>
            </a:r>
            <a:r>
              <a:rPr lang="zh-CN" altLang="en-US" dirty="0" smtClean="0"/>
              <a:t>）</a:t>
            </a:r>
          </a:p>
          <a:p>
            <a:pPr>
              <a:lnSpc>
                <a:spcPct val="90000"/>
              </a:lnSpc>
              <a:buFont typeface="Wingdings" pitchFamily="2" charset="2"/>
              <a:buNone/>
            </a:pPr>
            <a:r>
              <a:rPr lang="zh-CN" altLang="en-US" dirty="0" smtClean="0"/>
              <a:t>	</a:t>
            </a:r>
            <a:r>
              <a:rPr lang="en-US" altLang="zh-CN" dirty="0" smtClean="0"/>
              <a:t>	1GB</a:t>
            </a:r>
            <a:r>
              <a:rPr lang="zh-CN" altLang="en-US" dirty="0" smtClean="0"/>
              <a:t>＝</a:t>
            </a:r>
            <a:r>
              <a:rPr lang="en-US" altLang="zh-CN" dirty="0" smtClean="0"/>
              <a:t>1024MB</a:t>
            </a:r>
            <a:r>
              <a:rPr lang="zh-CN" altLang="en-US" dirty="0" smtClean="0"/>
              <a:t>＝</a:t>
            </a:r>
            <a:r>
              <a:rPr lang="en-US" altLang="zh-CN" dirty="0" smtClean="0"/>
              <a:t>1024×1024KB=1024</a:t>
            </a:r>
            <a:r>
              <a:rPr lang="en-US" altLang="zh-CN" baseline="30000" dirty="0" smtClean="0"/>
              <a:t>3</a:t>
            </a:r>
            <a:r>
              <a:rPr lang="en-US" altLang="zh-CN" dirty="0" smtClean="0"/>
              <a:t>B</a:t>
            </a:r>
            <a:endParaRPr lang="en-US" altLang="zh-CN" dirty="0" smtClean="0"/>
          </a:p>
          <a:p>
            <a:pPr>
              <a:lnSpc>
                <a:spcPct val="90000"/>
              </a:lnSpc>
              <a:buNone/>
            </a:pPr>
            <a:r>
              <a:rPr lang="en-US" altLang="zh-CN" dirty="0" smtClean="0"/>
              <a:t>		1TB</a:t>
            </a:r>
            <a:r>
              <a:rPr lang="zh-CN" altLang="en-US" dirty="0" smtClean="0"/>
              <a:t>＝</a:t>
            </a:r>
            <a:r>
              <a:rPr lang="en-US" altLang="zh-CN" dirty="0" smtClean="0"/>
              <a:t>1024GB = 1024</a:t>
            </a:r>
            <a:r>
              <a:rPr lang="en-US" altLang="zh-CN" baseline="30000" dirty="0" smtClean="0"/>
              <a:t>3</a:t>
            </a:r>
            <a:r>
              <a:rPr lang="en-US" altLang="zh-CN" dirty="0" smtClean="0"/>
              <a:t>B</a:t>
            </a:r>
            <a:endParaRPr lang="en-US" altLang="zh-CN" dirty="0"/>
          </a:p>
          <a:p>
            <a:pPr>
              <a:lnSpc>
                <a:spcPct val="90000"/>
              </a:lnSpc>
              <a:buFont typeface="Wingdings" pitchFamily="2" charset="2"/>
              <a:buNone/>
            </a:pPr>
            <a:endParaRPr lang="en-US" altLang="zh-CN" dirty="0" smtClean="0"/>
          </a:p>
        </p:txBody>
      </p:sp>
    </p:spTree>
    <p:extLst>
      <p:ext uri="{BB962C8B-B14F-4D97-AF65-F5344CB8AC3E}">
        <p14:creationId xmlns:p14="http://schemas.microsoft.com/office/powerpoint/2010/main" val="41201556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a:t>
            </a:r>
            <a:r>
              <a:rPr lang="en-US" altLang="zh-CN" dirty="0" smtClean="0"/>
              <a:t>word</a:t>
            </a:r>
            <a:r>
              <a:rPr lang="zh-CN" altLang="en-US" dirty="0" smtClean="0"/>
              <a:t>）、字长</a:t>
            </a:r>
            <a:endParaRPr lang="zh-CN" altLang="en-US" dirty="0"/>
          </a:p>
        </p:txBody>
      </p:sp>
      <p:sp>
        <p:nvSpPr>
          <p:cNvPr id="3" name="内容占位符 2"/>
          <p:cNvSpPr>
            <a:spLocks noGrp="1"/>
          </p:cNvSpPr>
          <p:nvPr>
            <p:ph idx="1"/>
          </p:nvPr>
        </p:nvSpPr>
        <p:spPr/>
        <p:txBody>
          <a:bodyPr/>
          <a:lstStyle/>
          <a:p>
            <a:r>
              <a:rPr lang="zh-CN" altLang="en-US" dirty="0" smtClean="0"/>
              <a:t>计算机进行数据处理时，作为一个整体进行存取、加工和传送的一串二进制数码，称为一个</a:t>
            </a:r>
            <a:r>
              <a:rPr lang="zh-CN" altLang="en-US" b="1" dirty="0" smtClean="0">
                <a:solidFill>
                  <a:srgbClr val="FF0000"/>
                </a:solidFill>
              </a:rPr>
              <a:t>计算机字</a:t>
            </a:r>
            <a:r>
              <a:rPr lang="zh-CN" altLang="en-US" dirty="0" smtClean="0"/>
              <a:t>，简称</a:t>
            </a:r>
            <a:r>
              <a:rPr lang="zh-CN" altLang="en-US" b="1" dirty="0">
                <a:solidFill>
                  <a:srgbClr val="FF0000"/>
                </a:solidFill>
              </a:rPr>
              <a:t>字</a:t>
            </a:r>
            <a:r>
              <a:rPr lang="zh-CN" altLang="en-US" dirty="0" smtClean="0"/>
              <a:t>。</a:t>
            </a:r>
            <a:endParaRPr lang="en-US" altLang="zh-CN" dirty="0" smtClean="0"/>
          </a:p>
          <a:p>
            <a:pPr lvl="1"/>
            <a:r>
              <a:rPr lang="zh-CN" altLang="en-US" dirty="0" smtClean="0"/>
              <a:t>一个字通常由一个或多个字节构成，即一般是字节的整数倍 。</a:t>
            </a:r>
            <a:endParaRPr lang="en-US" altLang="zh-CN" dirty="0" smtClean="0"/>
          </a:p>
          <a:p>
            <a:r>
              <a:rPr lang="zh-CN" altLang="en-US" b="1" dirty="0" smtClean="0">
                <a:solidFill>
                  <a:srgbClr val="FF0000"/>
                </a:solidFill>
              </a:rPr>
              <a:t>字长</a:t>
            </a:r>
            <a:r>
              <a:rPr lang="zh-CN" altLang="en-US" dirty="0" smtClean="0"/>
              <a:t>是指一个计算机字所包含的二进制位数。</a:t>
            </a:r>
            <a:endParaRPr lang="en-US" altLang="zh-CN" dirty="0" smtClean="0"/>
          </a:p>
          <a:p>
            <a:pPr lvl="1"/>
            <a:r>
              <a:rPr lang="zh-CN" altLang="en-US" dirty="0" smtClean="0"/>
              <a:t>字长直接反映了一台计算机的</a:t>
            </a:r>
            <a:r>
              <a:rPr lang="zh-CN" altLang="en-US" b="1" dirty="0" smtClean="0">
                <a:solidFill>
                  <a:srgbClr val="0033CC"/>
                </a:solidFill>
              </a:rPr>
              <a:t>计算精度</a:t>
            </a:r>
            <a:r>
              <a:rPr lang="zh-CN" altLang="en-US" dirty="0" smtClean="0"/>
              <a:t>和</a:t>
            </a:r>
            <a:r>
              <a:rPr lang="zh-CN" altLang="en-US" b="1" dirty="0" smtClean="0">
                <a:solidFill>
                  <a:srgbClr val="0033CC"/>
                </a:solidFill>
              </a:rPr>
              <a:t>计算性能</a:t>
            </a:r>
            <a:r>
              <a:rPr lang="zh-CN" altLang="en-US" dirty="0" smtClean="0"/>
              <a:t>，是计算机的一个重要技术指标。</a:t>
            </a:r>
          </a:p>
          <a:p>
            <a:pPr lvl="1"/>
            <a:r>
              <a:rPr lang="zh-CN" altLang="en-US" dirty="0" smtClean="0"/>
              <a:t>早期的微机（</a:t>
            </a:r>
            <a:r>
              <a:rPr lang="en-US" altLang="zh-CN" dirty="0" smtClean="0"/>
              <a:t>PC</a:t>
            </a:r>
            <a:r>
              <a:rPr lang="zh-CN" altLang="en-US" dirty="0" smtClean="0"/>
              <a:t>）字长一般是</a:t>
            </a:r>
            <a:r>
              <a:rPr lang="en-US" altLang="zh-CN" dirty="0" smtClean="0"/>
              <a:t>8</a:t>
            </a:r>
            <a:r>
              <a:rPr lang="zh-CN" altLang="en-US" dirty="0" smtClean="0"/>
              <a:t>位和</a:t>
            </a:r>
            <a:r>
              <a:rPr lang="en-US" altLang="zh-CN" dirty="0" smtClean="0"/>
              <a:t>16</a:t>
            </a:r>
            <a:r>
              <a:rPr lang="zh-CN" altLang="en-US" dirty="0" smtClean="0"/>
              <a:t>位；</a:t>
            </a:r>
            <a:r>
              <a:rPr lang="en-US" altLang="zh-CN" dirty="0" smtClean="0"/>
              <a:t>386</a:t>
            </a:r>
            <a:r>
              <a:rPr lang="zh-CN" altLang="en-US" dirty="0" smtClean="0"/>
              <a:t>以及更高的处理器（</a:t>
            </a:r>
            <a:r>
              <a:rPr lang="en-US" altLang="zh-CN" dirty="0" smtClean="0"/>
              <a:t>CPU</a:t>
            </a:r>
            <a:r>
              <a:rPr lang="zh-CN" altLang="en-US" dirty="0" smtClean="0"/>
              <a:t>）大多是</a:t>
            </a:r>
            <a:r>
              <a:rPr lang="en-US" altLang="zh-CN" dirty="0" smtClean="0"/>
              <a:t>32</a:t>
            </a:r>
            <a:r>
              <a:rPr lang="zh-CN" altLang="en-US" dirty="0" smtClean="0"/>
              <a:t>位；目前市面上的计算机的处理器大部分已达到</a:t>
            </a:r>
            <a:r>
              <a:rPr lang="en-US" altLang="zh-CN" dirty="0" smtClean="0"/>
              <a:t>64</a:t>
            </a:r>
            <a:r>
              <a:rPr lang="zh-CN" altLang="en-US" dirty="0" smtClean="0"/>
              <a:t>位。</a:t>
            </a:r>
          </a:p>
        </p:txBody>
      </p:sp>
      <p:sp>
        <p:nvSpPr>
          <p:cNvPr id="4" name="Text Box 21"/>
          <p:cNvSpPr txBox="1">
            <a:spLocks noChangeArrowheads="1"/>
          </p:cNvSpPr>
          <p:nvPr/>
        </p:nvSpPr>
        <p:spPr bwMode="auto">
          <a:xfrm>
            <a:off x="8061325" y="623231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65470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ctrTitle"/>
          </p:nvPr>
        </p:nvSpPr>
        <p:spPr/>
        <p:txBody>
          <a:bodyPr/>
          <a:lstStyle/>
          <a:p>
            <a:r>
              <a:rPr lang="zh-CN" altLang="en-US" sz="4800" dirty="0"/>
              <a:t>数制转换</a:t>
            </a:r>
          </a:p>
        </p:txBody>
      </p:sp>
      <p:sp>
        <p:nvSpPr>
          <p:cNvPr id="68611" name="Rectangle 3"/>
          <p:cNvSpPr>
            <a:spLocks noGrp="1" noChangeArrowheads="1"/>
          </p:cNvSpPr>
          <p:nvPr>
            <p:ph type="subTitle" idx="1"/>
          </p:nvPr>
        </p:nvSpPr>
        <p:spPr/>
        <p:txBody>
          <a:bodyPr/>
          <a:lstStyle/>
          <a:p>
            <a:pPr lvl="1"/>
            <a:r>
              <a:rPr lang="zh-CN" altLang="en-US" sz="2300" dirty="0" smtClean="0">
                <a:hlinkClick r:id="rId2" action="ppaction://hlinksldjump"/>
              </a:rPr>
              <a:t>二进制数和十进制数的转换</a:t>
            </a:r>
            <a:endParaRPr lang="zh-CN" altLang="en-US" sz="2300" dirty="0" smtClean="0"/>
          </a:p>
          <a:p>
            <a:pPr lvl="1"/>
            <a:r>
              <a:rPr lang="zh-CN" altLang="en-US" sz="2300" dirty="0" smtClean="0">
                <a:hlinkClick r:id="rId3" action="ppaction://hlinksldjump"/>
              </a:rPr>
              <a:t>八进制数、十六进制数与二进制数的转换</a:t>
            </a:r>
            <a:endParaRPr lang="zh-CN" altLang="en-US" sz="23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二进制数转换成十进制数</a:t>
            </a:r>
          </a:p>
        </p:txBody>
      </p:sp>
      <p:sp>
        <p:nvSpPr>
          <p:cNvPr id="52227" name="Rectangle 3"/>
          <p:cNvSpPr>
            <a:spLocks noGrp="1" noChangeArrowheads="1"/>
          </p:cNvSpPr>
          <p:nvPr>
            <p:ph type="body" idx="1"/>
          </p:nvPr>
        </p:nvSpPr>
        <p:spPr>
          <a:xfrm>
            <a:off x="1062038" y="1316038"/>
            <a:ext cx="7769225" cy="5160962"/>
          </a:xfrm>
        </p:spPr>
        <p:txBody>
          <a:bodyPr/>
          <a:lstStyle/>
          <a:p>
            <a:r>
              <a:rPr lang="zh-CN" altLang="en-US" sz="3200"/>
              <a:t>方法：将二进制数写成</a:t>
            </a:r>
            <a:r>
              <a:rPr lang="zh-CN" altLang="en-US" sz="3200">
                <a:solidFill>
                  <a:srgbClr val="FF0066"/>
                </a:solidFill>
                <a:effectLst>
                  <a:outerShdw blurRad="38100" dist="38100" dir="2700000" algn="tl">
                    <a:srgbClr val="000000"/>
                  </a:outerShdw>
                </a:effectLst>
              </a:rPr>
              <a:t>按权展开式</a:t>
            </a:r>
            <a:r>
              <a:rPr lang="zh-CN" altLang="en-US" sz="3200"/>
              <a:t>，并将式中各乘积项的积算出来，然后各项相加，即可得到与该二进制数相对应的十进制数。</a:t>
            </a:r>
          </a:p>
          <a:p>
            <a:pPr>
              <a:buFontTx/>
              <a:buNone/>
            </a:pPr>
            <a:r>
              <a:rPr lang="zh-CN" altLang="en-US" sz="3200" b="1">
                <a:solidFill>
                  <a:srgbClr val="333399"/>
                </a:solidFill>
              </a:rPr>
              <a:t>『例』</a:t>
            </a:r>
            <a:br>
              <a:rPr lang="zh-CN" altLang="en-US" sz="3200" b="1">
                <a:solidFill>
                  <a:srgbClr val="333399"/>
                </a:solidFill>
              </a:rPr>
            </a:br>
            <a:r>
              <a:rPr lang="zh-CN" altLang="en-US" b="1">
                <a:solidFill>
                  <a:srgbClr val="333399"/>
                </a:solidFill>
              </a:rPr>
              <a:t>(11010.101)</a:t>
            </a:r>
            <a:r>
              <a:rPr lang="zh-CN" altLang="en-US" b="1" baseline="-25000">
                <a:solidFill>
                  <a:srgbClr val="333399"/>
                </a:solidFill>
              </a:rPr>
              <a:t>2</a:t>
            </a:r>
            <a:r>
              <a:rPr lang="zh-CN" altLang="en-US" b="1">
                <a:solidFill>
                  <a:srgbClr val="333399"/>
                </a:solidFill>
              </a:rPr>
              <a:t>=1×2</a:t>
            </a:r>
            <a:r>
              <a:rPr lang="zh-CN" altLang="en-US" b="1" baseline="30000">
                <a:solidFill>
                  <a:srgbClr val="333399"/>
                </a:solidFill>
              </a:rPr>
              <a:t>4</a:t>
            </a:r>
            <a:r>
              <a:rPr lang="zh-CN" altLang="en-US" b="1">
                <a:solidFill>
                  <a:srgbClr val="333399"/>
                </a:solidFill>
              </a:rPr>
              <a:t>+1×2</a:t>
            </a:r>
            <a:r>
              <a:rPr lang="zh-CN" altLang="en-US" b="1" baseline="30000">
                <a:solidFill>
                  <a:srgbClr val="333399"/>
                </a:solidFill>
              </a:rPr>
              <a:t>3</a:t>
            </a:r>
            <a:r>
              <a:rPr lang="zh-CN" altLang="en-US" b="1">
                <a:solidFill>
                  <a:srgbClr val="333399"/>
                </a:solidFill>
              </a:rPr>
              <a:t>+0×2</a:t>
            </a:r>
            <a:r>
              <a:rPr lang="zh-CN" altLang="en-US" b="1" baseline="30000">
                <a:solidFill>
                  <a:srgbClr val="333399"/>
                </a:solidFill>
              </a:rPr>
              <a:t>2</a:t>
            </a:r>
            <a:r>
              <a:rPr lang="zh-CN" altLang="en-US" b="1">
                <a:solidFill>
                  <a:srgbClr val="333399"/>
                </a:solidFill>
              </a:rPr>
              <a:t>+1×2</a:t>
            </a:r>
            <a:r>
              <a:rPr lang="zh-CN" altLang="en-US" b="1" baseline="30000">
                <a:solidFill>
                  <a:srgbClr val="333399"/>
                </a:solidFill>
              </a:rPr>
              <a:t>1</a:t>
            </a:r>
            <a:r>
              <a:rPr lang="zh-CN" altLang="en-US" b="1">
                <a:solidFill>
                  <a:srgbClr val="333399"/>
                </a:solidFill>
              </a:rPr>
              <a:t>+0×2</a:t>
            </a:r>
            <a:r>
              <a:rPr lang="zh-CN" altLang="en-US" b="1" baseline="30000">
                <a:solidFill>
                  <a:srgbClr val="333399"/>
                </a:solidFill>
              </a:rPr>
              <a:t>0</a:t>
            </a:r>
            <a:r>
              <a:rPr lang="zh-CN" altLang="en-US" b="1">
                <a:solidFill>
                  <a:srgbClr val="333399"/>
                </a:solidFill>
              </a:rPr>
              <a:t/>
            </a:r>
            <a:br>
              <a:rPr lang="zh-CN" altLang="en-US" b="1">
                <a:solidFill>
                  <a:srgbClr val="333399"/>
                </a:solidFill>
              </a:rPr>
            </a:br>
            <a:r>
              <a:rPr lang="zh-CN" altLang="en-US" b="1">
                <a:solidFill>
                  <a:srgbClr val="333399"/>
                </a:solidFill>
              </a:rPr>
              <a:t>                       +1×2</a:t>
            </a:r>
            <a:r>
              <a:rPr lang="zh-CN" altLang="en-US" b="1" baseline="30000">
                <a:solidFill>
                  <a:srgbClr val="333399"/>
                </a:solidFill>
              </a:rPr>
              <a:t>-1</a:t>
            </a:r>
            <a:r>
              <a:rPr lang="zh-CN" altLang="en-US" b="1">
                <a:solidFill>
                  <a:srgbClr val="333399"/>
                </a:solidFill>
              </a:rPr>
              <a:t>+0×2</a:t>
            </a:r>
            <a:r>
              <a:rPr lang="zh-CN" altLang="en-US" b="1" baseline="30000">
                <a:solidFill>
                  <a:srgbClr val="333399"/>
                </a:solidFill>
              </a:rPr>
              <a:t>-2</a:t>
            </a:r>
            <a:r>
              <a:rPr lang="zh-CN" altLang="en-US" b="1">
                <a:solidFill>
                  <a:srgbClr val="333399"/>
                </a:solidFill>
              </a:rPr>
              <a:t>+1×2</a:t>
            </a:r>
            <a:r>
              <a:rPr lang="zh-CN" altLang="en-US" b="1" baseline="30000">
                <a:solidFill>
                  <a:srgbClr val="333399"/>
                </a:solidFill>
              </a:rPr>
              <a:t>-3</a:t>
            </a:r>
            <a:br>
              <a:rPr lang="zh-CN" altLang="en-US" b="1" baseline="30000">
                <a:solidFill>
                  <a:srgbClr val="333399"/>
                </a:solidFill>
              </a:rPr>
            </a:br>
            <a:r>
              <a:rPr lang="zh-CN" altLang="en-US" b="1">
                <a:solidFill>
                  <a:srgbClr val="333399"/>
                </a:solidFill>
              </a:rPr>
              <a:t>                    </a:t>
            </a:r>
            <a:r>
              <a:rPr lang="zh-CN" altLang="en-US" b="1" baseline="-25000">
                <a:solidFill>
                  <a:srgbClr val="333399"/>
                </a:solidFill>
              </a:rPr>
              <a:t> </a:t>
            </a:r>
            <a:r>
              <a:rPr lang="zh-CN" altLang="en-US" b="1">
                <a:solidFill>
                  <a:srgbClr val="333399"/>
                </a:solidFill>
              </a:rPr>
              <a:t>=16+8+2+0.5+0.125</a:t>
            </a:r>
            <a:br>
              <a:rPr lang="zh-CN" altLang="en-US" b="1">
                <a:solidFill>
                  <a:srgbClr val="333399"/>
                </a:solidFill>
              </a:rPr>
            </a:br>
            <a:r>
              <a:rPr lang="zh-CN" altLang="en-US" b="1">
                <a:solidFill>
                  <a:srgbClr val="333399"/>
                </a:solidFill>
              </a:rPr>
              <a:t>                    </a:t>
            </a:r>
            <a:r>
              <a:rPr lang="zh-CN" altLang="en-US" b="1" baseline="-25000">
                <a:solidFill>
                  <a:srgbClr val="333399"/>
                </a:solidFill>
              </a:rPr>
              <a:t> </a:t>
            </a:r>
            <a:r>
              <a:rPr lang="zh-CN" altLang="en-US" b="1">
                <a:solidFill>
                  <a:srgbClr val="333399"/>
                </a:solidFill>
              </a:rPr>
              <a:t>=(26.625)</a:t>
            </a:r>
            <a:r>
              <a:rPr lang="zh-CN" altLang="en-US" b="1" baseline="-25000">
                <a:solidFill>
                  <a:srgbClr val="333399"/>
                </a:solidFill>
              </a:rPr>
              <a:t>10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a:t>十进制数转换成二进制数</a:t>
            </a:r>
          </a:p>
        </p:txBody>
      </p:sp>
      <p:sp>
        <p:nvSpPr>
          <p:cNvPr id="69635" name="Rectangle 3"/>
          <p:cNvSpPr>
            <a:spLocks noGrp="1" noChangeArrowheads="1"/>
          </p:cNvSpPr>
          <p:nvPr>
            <p:ph type="body" idx="1"/>
          </p:nvPr>
        </p:nvSpPr>
        <p:spPr>
          <a:xfrm>
            <a:off x="1066800" y="1143000"/>
            <a:ext cx="7772400" cy="5029200"/>
          </a:xfrm>
        </p:spPr>
        <p:txBody>
          <a:bodyPr/>
          <a:lstStyle/>
          <a:p>
            <a:r>
              <a:rPr lang="en-US" altLang="zh-CN" sz="3200" dirty="0" smtClean="0"/>
              <a:t>【</a:t>
            </a:r>
            <a:r>
              <a:rPr lang="zh-CN" altLang="en-US" sz="3200" dirty="0" smtClean="0"/>
              <a:t>步骤</a:t>
            </a:r>
            <a:r>
              <a:rPr lang="en-US" altLang="zh-CN" sz="3200" dirty="0" smtClean="0"/>
              <a:t>】</a:t>
            </a:r>
            <a:r>
              <a:rPr lang="zh-CN" altLang="en-US" sz="3200" dirty="0" smtClean="0"/>
              <a:t>将</a:t>
            </a:r>
            <a:r>
              <a:rPr lang="zh-CN" altLang="en-US" sz="3200" dirty="0"/>
              <a:t>待转换的数分成</a:t>
            </a:r>
            <a:r>
              <a:rPr lang="zh-CN" altLang="en-US" sz="3200" dirty="0">
                <a:hlinkClick r:id="rId2" action="ppaction://hlinksldjump"/>
              </a:rPr>
              <a:t>整数部分</a:t>
            </a:r>
            <a:r>
              <a:rPr lang="zh-CN" altLang="en-US" sz="3200" dirty="0"/>
              <a:t>和</a:t>
            </a:r>
            <a:r>
              <a:rPr lang="zh-CN" altLang="en-US" sz="3200" dirty="0">
                <a:hlinkClick r:id="rId3" action="ppaction://hlinksldjump"/>
              </a:rPr>
              <a:t>纯小数部分</a:t>
            </a:r>
            <a:r>
              <a:rPr lang="zh-CN" altLang="en-US" sz="3200" dirty="0"/>
              <a:t>，并分别加以转换</a:t>
            </a:r>
            <a:r>
              <a:rPr lang="zh-CN" altLang="en-US" sz="3200" dirty="0" smtClean="0"/>
              <a:t>。</a:t>
            </a:r>
            <a:endParaRPr lang="zh-CN" alt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整数部分的转换方法——“</a:t>
            </a:r>
            <a:r>
              <a:rPr lang="zh-CN" altLang="en-US">
                <a:solidFill>
                  <a:srgbClr val="FF0066"/>
                </a:solidFill>
              </a:rPr>
              <a:t>除2取余</a:t>
            </a:r>
            <a:r>
              <a:rPr lang="zh-CN" altLang="en-US"/>
              <a:t>”法</a:t>
            </a:r>
          </a:p>
        </p:txBody>
      </p:sp>
      <p:sp>
        <p:nvSpPr>
          <p:cNvPr id="70659" name="Rectangle 3"/>
          <p:cNvSpPr>
            <a:spLocks noGrp="1" noChangeArrowheads="1"/>
          </p:cNvSpPr>
          <p:nvPr>
            <p:ph type="body" idx="1"/>
          </p:nvPr>
        </p:nvSpPr>
        <p:spPr>
          <a:xfrm>
            <a:off x="1066800" y="990600"/>
            <a:ext cx="7772400" cy="5715000"/>
          </a:xfrm>
        </p:spPr>
        <p:txBody>
          <a:bodyPr/>
          <a:lstStyle/>
          <a:p>
            <a:pPr>
              <a:spcBef>
                <a:spcPct val="5000"/>
              </a:spcBef>
            </a:pPr>
            <a:r>
              <a:rPr lang="en-US" altLang="zh-CN" sz="2400" dirty="0" smtClean="0"/>
              <a:t>【</a:t>
            </a:r>
            <a:r>
              <a:rPr lang="zh-CN" altLang="en-US" sz="2400" dirty="0" smtClean="0"/>
              <a:t>步骤</a:t>
            </a:r>
            <a:r>
              <a:rPr lang="en-US" altLang="zh-CN" sz="2400" dirty="0" smtClean="0"/>
              <a:t>】</a:t>
            </a:r>
            <a:r>
              <a:rPr lang="zh-CN" altLang="en-US" sz="2400" dirty="0" smtClean="0"/>
              <a:t>把</a:t>
            </a:r>
            <a:r>
              <a:rPr lang="zh-CN" altLang="en-US" sz="2400" dirty="0"/>
              <a:t>十进制整数除以２，取出余数作为相应二进制数的最低位；把得到的商再除以２，再取余数作为二进制数的次低位；依次类推，继续上述过程，直到商为０，所得余数为最高位。</a:t>
            </a:r>
          </a:p>
          <a:p>
            <a:pPr>
              <a:lnSpc>
                <a:spcPct val="95000"/>
              </a:lnSpc>
              <a:spcBef>
                <a:spcPct val="5000"/>
              </a:spcBef>
              <a:buFontTx/>
              <a:buNone/>
            </a:pPr>
            <a:r>
              <a:rPr lang="zh-CN" altLang="en-US" sz="2400" b="1" dirty="0">
                <a:solidFill>
                  <a:srgbClr val="333399"/>
                </a:solidFill>
              </a:rPr>
              <a:t>『例』 (58)</a:t>
            </a:r>
            <a:r>
              <a:rPr lang="zh-CN" altLang="en-US" sz="2400" b="1" baseline="-25000" dirty="0">
                <a:solidFill>
                  <a:srgbClr val="333399"/>
                </a:solidFill>
              </a:rPr>
              <a:t>10</a:t>
            </a:r>
            <a:r>
              <a:rPr lang="zh-CN" altLang="en-US" sz="2400" b="1" dirty="0">
                <a:solidFill>
                  <a:srgbClr val="333399"/>
                </a:solidFill>
              </a:rPr>
              <a:t>=(？)</a:t>
            </a:r>
            <a:r>
              <a:rPr lang="zh-CN" altLang="en-US" sz="2400" b="1" baseline="-25000" dirty="0">
                <a:solidFill>
                  <a:srgbClr val="333399"/>
                </a:solidFill>
              </a:rPr>
              <a:t>2</a:t>
            </a:r>
            <a:endParaRPr lang="zh-CN" altLang="en-US" sz="2400" b="1" dirty="0">
              <a:solidFill>
                <a:srgbClr val="333399"/>
              </a:solidFill>
            </a:endParaRPr>
          </a:p>
          <a:p>
            <a:pPr>
              <a:lnSpc>
                <a:spcPct val="95000"/>
              </a:lnSpc>
              <a:spcBef>
                <a:spcPct val="5000"/>
              </a:spcBef>
              <a:buFontTx/>
              <a:buNone/>
            </a:pPr>
            <a:r>
              <a:rPr lang="zh-CN" altLang="en-US" sz="2400" b="1" dirty="0" smtClean="0">
                <a:solidFill>
                  <a:srgbClr val="333399"/>
                </a:solidFill>
              </a:rPr>
              <a:t>    (</a:t>
            </a:r>
            <a:r>
              <a:rPr lang="zh-CN" altLang="en-US" sz="2400" b="1" dirty="0">
                <a:solidFill>
                  <a:srgbClr val="333399"/>
                </a:solidFill>
              </a:rPr>
              <a:t>58)</a:t>
            </a:r>
            <a:r>
              <a:rPr lang="zh-CN" altLang="en-US" sz="2400" b="1" baseline="-25000" dirty="0">
                <a:solidFill>
                  <a:srgbClr val="333399"/>
                </a:solidFill>
              </a:rPr>
              <a:t>10</a:t>
            </a:r>
            <a:r>
              <a:rPr lang="zh-CN" altLang="en-US" sz="2400" b="1" dirty="0">
                <a:solidFill>
                  <a:srgbClr val="333399"/>
                </a:solidFill>
              </a:rPr>
              <a:t>=2(</a:t>
            </a:r>
            <a:r>
              <a:rPr lang="en-US" altLang="zh-CN" sz="2400" b="1" dirty="0">
                <a:solidFill>
                  <a:srgbClr val="333399"/>
                </a:solidFill>
              </a:rPr>
              <a:t>a</a:t>
            </a:r>
            <a:r>
              <a:rPr lang="en-US" altLang="zh-CN" sz="2400" b="1" baseline="-25000" dirty="0">
                <a:solidFill>
                  <a:srgbClr val="333399"/>
                </a:solidFill>
              </a:rPr>
              <a:t>n-1</a:t>
            </a:r>
            <a:r>
              <a:rPr lang="en-US" altLang="zh-CN" sz="2400" b="1" dirty="0">
                <a:solidFill>
                  <a:srgbClr val="333399"/>
                </a:solidFill>
              </a:rPr>
              <a:t>×2</a:t>
            </a:r>
            <a:r>
              <a:rPr lang="en-US" altLang="zh-CN" sz="2400" b="1" baseline="30000" dirty="0">
                <a:solidFill>
                  <a:srgbClr val="333399"/>
                </a:solidFill>
              </a:rPr>
              <a:t>n-2</a:t>
            </a:r>
            <a:r>
              <a:rPr lang="en-US" altLang="zh-CN" sz="2400" b="1" dirty="0">
                <a:solidFill>
                  <a:srgbClr val="333399"/>
                </a:solidFill>
              </a:rPr>
              <a:t>+a</a:t>
            </a:r>
            <a:r>
              <a:rPr lang="en-US" altLang="zh-CN" sz="2400" b="1" baseline="-25000" dirty="0">
                <a:solidFill>
                  <a:srgbClr val="333399"/>
                </a:solidFill>
              </a:rPr>
              <a:t>n-2</a:t>
            </a:r>
            <a:r>
              <a:rPr lang="en-US" altLang="zh-CN" sz="2400" b="1" dirty="0">
                <a:solidFill>
                  <a:srgbClr val="333399"/>
                </a:solidFill>
              </a:rPr>
              <a:t>×2</a:t>
            </a:r>
            <a:r>
              <a:rPr lang="en-US" altLang="zh-CN" sz="2400" b="1" baseline="30000" dirty="0">
                <a:solidFill>
                  <a:srgbClr val="333399"/>
                </a:solidFill>
              </a:rPr>
              <a:t>n-3</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)+a</a:t>
            </a:r>
            <a:r>
              <a:rPr lang="en-US" altLang="zh-CN" sz="2400" b="1" baseline="-25000" dirty="0">
                <a:solidFill>
                  <a:srgbClr val="333399"/>
                </a:solidFill>
              </a:rPr>
              <a:t>0</a:t>
            </a:r>
            <a:r>
              <a:rPr lang="en-US" altLang="zh-CN" sz="2400" b="1" dirty="0">
                <a:solidFill>
                  <a:srgbClr val="333399"/>
                </a:solidFill>
              </a:rPr>
              <a:t>，</a:t>
            </a:r>
            <a:r>
              <a:rPr lang="zh-CN" altLang="en-US" sz="2400" b="1" dirty="0">
                <a:solidFill>
                  <a:srgbClr val="333399"/>
                </a:solidFill>
              </a:rPr>
              <a:t>两边除以2</a:t>
            </a:r>
            <a:r>
              <a:rPr lang="zh-CN" altLang="en-US" sz="2400" b="1" dirty="0" smtClean="0">
                <a:solidFill>
                  <a:srgbClr val="333399"/>
                </a:solidFill>
              </a:rPr>
              <a:t>，</a:t>
            </a:r>
            <a:endParaRPr lang="en-US" altLang="zh-CN" sz="2400" b="1" dirty="0" smtClean="0">
              <a:solidFill>
                <a:srgbClr val="333399"/>
              </a:solidFill>
            </a:endParaRPr>
          </a:p>
          <a:p>
            <a:pPr>
              <a:lnSpc>
                <a:spcPct val="95000"/>
              </a:lnSpc>
              <a:spcBef>
                <a:spcPct val="5000"/>
              </a:spcBef>
              <a:buFontTx/>
              <a:buNone/>
            </a:pPr>
            <a:r>
              <a:rPr lang="zh-CN" altLang="en-US" sz="2400" b="1" dirty="0" smtClean="0">
                <a:solidFill>
                  <a:srgbClr val="333399"/>
                </a:solidFill>
              </a:rPr>
              <a:t>得(</a:t>
            </a:r>
            <a:r>
              <a:rPr lang="zh-CN" altLang="en-US" sz="2400" b="1" dirty="0">
                <a:solidFill>
                  <a:srgbClr val="333399"/>
                </a:solidFill>
              </a:rPr>
              <a:t>29)</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n-1</a:t>
            </a:r>
            <a:r>
              <a:rPr lang="en-US" altLang="zh-CN" sz="2400" b="1" dirty="0">
                <a:solidFill>
                  <a:srgbClr val="333399"/>
                </a:solidFill>
              </a:rPr>
              <a:t>×2</a:t>
            </a:r>
            <a:r>
              <a:rPr lang="en-US" altLang="zh-CN" sz="2400" b="1" baseline="30000" dirty="0">
                <a:solidFill>
                  <a:srgbClr val="333399"/>
                </a:solidFill>
              </a:rPr>
              <a:t>n-2</a:t>
            </a:r>
            <a:r>
              <a:rPr lang="en-US" altLang="zh-CN" sz="2400" b="1" dirty="0">
                <a:solidFill>
                  <a:srgbClr val="333399"/>
                </a:solidFill>
              </a:rPr>
              <a:t>+a</a:t>
            </a:r>
            <a:r>
              <a:rPr lang="en-US" altLang="zh-CN" sz="2400" b="1" baseline="-25000" dirty="0">
                <a:solidFill>
                  <a:srgbClr val="333399"/>
                </a:solidFill>
              </a:rPr>
              <a:t>n-2</a:t>
            </a:r>
            <a:r>
              <a:rPr lang="en-US" altLang="zh-CN" sz="2400" b="1" dirty="0">
                <a:solidFill>
                  <a:srgbClr val="333399"/>
                </a:solidFill>
              </a:rPr>
              <a:t>×2</a:t>
            </a:r>
            <a:r>
              <a:rPr lang="en-US" altLang="zh-CN" sz="2400" b="1" baseline="30000" dirty="0">
                <a:solidFill>
                  <a:srgbClr val="333399"/>
                </a:solidFill>
              </a:rPr>
              <a:t>n-3</a:t>
            </a:r>
            <a:r>
              <a:rPr lang="en-US" altLang="zh-CN" sz="2400" b="1" dirty="0">
                <a:solidFill>
                  <a:srgbClr val="333399"/>
                </a:solidFill>
              </a:rPr>
              <a:t>+…+</a:t>
            </a:r>
            <a:r>
              <a:rPr lang="en-US" altLang="zh-CN" sz="2400" b="1" dirty="0" smtClean="0">
                <a:solidFill>
                  <a:srgbClr val="333399"/>
                </a:solidFill>
              </a:rPr>
              <a:t>a</a:t>
            </a:r>
            <a:r>
              <a:rPr lang="en-US" altLang="zh-CN" sz="2400" b="1" baseline="-25000" dirty="0" smtClean="0">
                <a:solidFill>
                  <a:srgbClr val="333399"/>
                </a:solidFill>
              </a:rPr>
              <a:t>1</a:t>
            </a:r>
            <a:r>
              <a:rPr lang="en-US" altLang="zh-CN" sz="2400" b="1" dirty="0" smtClean="0">
                <a:solidFill>
                  <a:srgbClr val="333399"/>
                </a:solidFill>
              </a:rPr>
              <a:t>，</a:t>
            </a:r>
            <a:r>
              <a:rPr lang="zh-CN" altLang="en-US" sz="2400" b="1" dirty="0">
                <a:solidFill>
                  <a:srgbClr val="333399"/>
                </a:solidFill>
              </a:rPr>
              <a:t>于是取</a:t>
            </a:r>
            <a:r>
              <a:rPr lang="en-US" altLang="zh-CN" sz="2400" b="1" dirty="0">
                <a:solidFill>
                  <a:srgbClr val="333399"/>
                </a:solidFill>
              </a:rPr>
              <a:t>a</a:t>
            </a:r>
            <a:r>
              <a:rPr lang="en-US" altLang="zh-CN" sz="2400" b="1" baseline="-25000" dirty="0">
                <a:solidFill>
                  <a:srgbClr val="333399"/>
                </a:solidFill>
              </a:rPr>
              <a:t>0</a:t>
            </a:r>
            <a:r>
              <a:rPr lang="en-US" altLang="zh-CN" sz="2400" b="1" dirty="0">
                <a:solidFill>
                  <a:srgbClr val="333399"/>
                </a:solidFill>
              </a:rPr>
              <a:t>=0</a:t>
            </a:r>
            <a:r>
              <a:rPr lang="en-US" altLang="zh-CN" sz="2400" b="1" dirty="0" smtClean="0">
                <a:solidFill>
                  <a:srgbClr val="333399"/>
                </a:solidFill>
              </a:rPr>
              <a:t>；</a:t>
            </a:r>
          </a:p>
          <a:p>
            <a:pPr>
              <a:lnSpc>
                <a:spcPct val="95000"/>
              </a:lnSpc>
              <a:spcBef>
                <a:spcPct val="5000"/>
              </a:spcBef>
              <a:buFontTx/>
              <a:buNone/>
            </a:pPr>
            <a:r>
              <a:rPr lang="zh-CN" altLang="en-US" sz="2400" b="1" dirty="0" smtClean="0">
                <a:solidFill>
                  <a:srgbClr val="333399"/>
                </a:solidFill>
              </a:rPr>
              <a:t>又(</a:t>
            </a:r>
            <a:r>
              <a:rPr lang="zh-CN" altLang="en-US" sz="2400" b="1" dirty="0">
                <a:solidFill>
                  <a:srgbClr val="333399"/>
                </a:solidFill>
              </a:rPr>
              <a:t>29)</a:t>
            </a:r>
            <a:r>
              <a:rPr lang="zh-CN" altLang="en-US" sz="2400" b="1" baseline="-25000" dirty="0">
                <a:solidFill>
                  <a:srgbClr val="333399"/>
                </a:solidFill>
              </a:rPr>
              <a:t>10</a:t>
            </a:r>
            <a:r>
              <a:rPr lang="zh-CN" altLang="en-US" sz="2400" b="1" dirty="0">
                <a:solidFill>
                  <a:srgbClr val="333399"/>
                </a:solidFill>
              </a:rPr>
              <a:t>=2(</a:t>
            </a:r>
            <a:r>
              <a:rPr lang="en-US" altLang="zh-CN" sz="2400" b="1" dirty="0">
                <a:solidFill>
                  <a:srgbClr val="333399"/>
                </a:solidFill>
              </a:rPr>
              <a:t>a</a:t>
            </a:r>
            <a:r>
              <a:rPr lang="en-US" altLang="zh-CN" sz="2400" b="1" baseline="-25000" dirty="0">
                <a:solidFill>
                  <a:srgbClr val="333399"/>
                </a:solidFill>
              </a:rPr>
              <a:t>n-1</a:t>
            </a:r>
            <a:r>
              <a:rPr lang="en-US" altLang="zh-CN" sz="2400" b="1" dirty="0">
                <a:solidFill>
                  <a:srgbClr val="333399"/>
                </a:solidFill>
              </a:rPr>
              <a:t>×2</a:t>
            </a:r>
            <a:r>
              <a:rPr lang="en-US" altLang="zh-CN" sz="2400" b="1" baseline="30000" dirty="0">
                <a:solidFill>
                  <a:srgbClr val="333399"/>
                </a:solidFill>
              </a:rPr>
              <a:t>n-3</a:t>
            </a:r>
            <a:r>
              <a:rPr lang="en-US" altLang="zh-CN" sz="2400" b="1" dirty="0">
                <a:solidFill>
                  <a:srgbClr val="333399"/>
                </a:solidFill>
              </a:rPr>
              <a:t>+a</a:t>
            </a:r>
            <a:r>
              <a:rPr lang="en-US" altLang="zh-CN" sz="2400" b="1" baseline="-25000" dirty="0">
                <a:solidFill>
                  <a:srgbClr val="333399"/>
                </a:solidFill>
              </a:rPr>
              <a:t>n-2</a:t>
            </a:r>
            <a:r>
              <a:rPr lang="en-US" altLang="zh-CN" sz="2400" b="1" dirty="0">
                <a:solidFill>
                  <a:srgbClr val="333399"/>
                </a:solidFill>
              </a:rPr>
              <a:t>×2</a:t>
            </a:r>
            <a:r>
              <a:rPr lang="en-US" altLang="zh-CN" sz="2400" b="1" baseline="30000" dirty="0">
                <a:solidFill>
                  <a:srgbClr val="333399"/>
                </a:solidFill>
              </a:rPr>
              <a:t>n-4</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a:t>
            </a:r>
            <a:r>
              <a:rPr lang="zh-CN" altLang="en-US" sz="2400" b="1" dirty="0">
                <a:solidFill>
                  <a:srgbClr val="333399"/>
                </a:solidFill>
              </a:rPr>
              <a:t>两边再除以2</a:t>
            </a:r>
            <a:r>
              <a:rPr lang="zh-CN" altLang="en-US" sz="2400" b="1" dirty="0" smtClean="0">
                <a:solidFill>
                  <a:srgbClr val="333399"/>
                </a:solidFill>
              </a:rPr>
              <a:t>，</a:t>
            </a:r>
            <a:endParaRPr lang="en-US" altLang="zh-CN" sz="2400" b="1" dirty="0" smtClean="0">
              <a:solidFill>
                <a:srgbClr val="333399"/>
              </a:solidFill>
            </a:endParaRPr>
          </a:p>
          <a:p>
            <a:pPr>
              <a:lnSpc>
                <a:spcPct val="95000"/>
              </a:lnSpc>
              <a:spcBef>
                <a:spcPct val="5000"/>
              </a:spcBef>
              <a:buFontTx/>
              <a:buNone/>
            </a:pPr>
            <a:r>
              <a:rPr lang="zh-CN" altLang="en-US" sz="2400" b="1" dirty="0" smtClean="0">
                <a:solidFill>
                  <a:srgbClr val="333399"/>
                </a:solidFill>
              </a:rPr>
              <a:t>得(</a:t>
            </a:r>
            <a:r>
              <a:rPr lang="zh-CN" altLang="en-US" sz="2400" b="1" dirty="0">
                <a:solidFill>
                  <a:srgbClr val="333399"/>
                </a:solidFill>
              </a:rPr>
              <a:t>14+1/2)</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n-1</a:t>
            </a:r>
            <a:r>
              <a:rPr lang="en-US" altLang="zh-CN" sz="2400" b="1" dirty="0">
                <a:solidFill>
                  <a:srgbClr val="333399"/>
                </a:solidFill>
              </a:rPr>
              <a:t>×2</a:t>
            </a:r>
            <a:r>
              <a:rPr lang="en-US" altLang="zh-CN" sz="2400" b="1" baseline="30000" dirty="0">
                <a:solidFill>
                  <a:srgbClr val="333399"/>
                </a:solidFill>
              </a:rPr>
              <a:t>n-3</a:t>
            </a:r>
            <a:r>
              <a:rPr lang="en-US" altLang="zh-CN" sz="2400" b="1" dirty="0">
                <a:solidFill>
                  <a:srgbClr val="333399"/>
                </a:solidFill>
              </a:rPr>
              <a:t>+a</a:t>
            </a:r>
            <a:r>
              <a:rPr lang="en-US" altLang="zh-CN" sz="2400" b="1" baseline="-25000" dirty="0">
                <a:solidFill>
                  <a:srgbClr val="333399"/>
                </a:solidFill>
              </a:rPr>
              <a:t>n-2</a:t>
            </a:r>
            <a:r>
              <a:rPr lang="en-US" altLang="zh-CN" sz="2400" b="1" dirty="0">
                <a:solidFill>
                  <a:srgbClr val="333399"/>
                </a:solidFill>
              </a:rPr>
              <a:t>×2</a:t>
            </a:r>
            <a:r>
              <a:rPr lang="en-US" altLang="zh-CN" sz="2400" b="1" baseline="30000" dirty="0">
                <a:solidFill>
                  <a:srgbClr val="333399"/>
                </a:solidFill>
              </a:rPr>
              <a:t>n-4</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/2，</a:t>
            </a:r>
            <a:r>
              <a:rPr lang="zh-CN" altLang="en-US" sz="2400" b="1" dirty="0">
                <a:solidFill>
                  <a:srgbClr val="333399"/>
                </a:solidFill>
              </a:rPr>
              <a:t>于是取</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=1</a:t>
            </a:r>
          </a:p>
          <a:p>
            <a:pPr>
              <a:lnSpc>
                <a:spcPct val="70000"/>
              </a:lnSpc>
              <a:spcBef>
                <a:spcPct val="5000"/>
              </a:spcBef>
              <a:buFontTx/>
              <a:buNone/>
            </a:pPr>
            <a:r>
              <a:rPr lang="en-US" altLang="zh-CN" sz="2400" b="1" dirty="0">
                <a:solidFill>
                  <a:srgbClr val="333399"/>
                </a:solidFill>
              </a:rPr>
              <a:t>……</a:t>
            </a:r>
          </a:p>
          <a:p>
            <a:pPr>
              <a:lnSpc>
                <a:spcPct val="95000"/>
              </a:lnSpc>
              <a:spcBef>
                <a:spcPct val="5000"/>
              </a:spcBef>
              <a:buFontTx/>
              <a:buNone/>
            </a:pPr>
            <a:r>
              <a:rPr lang="zh-CN" altLang="en-US" sz="2400" b="1" dirty="0">
                <a:solidFill>
                  <a:srgbClr val="333399"/>
                </a:solidFill>
              </a:rPr>
              <a:t>可以采用如下形式进行求解：</a:t>
            </a:r>
          </a:p>
          <a:p>
            <a:pPr>
              <a:lnSpc>
                <a:spcPct val="95000"/>
              </a:lnSpc>
              <a:spcBef>
                <a:spcPct val="5000"/>
              </a:spcBef>
              <a:buFontTx/>
              <a:buNone/>
            </a:pPr>
            <a:r>
              <a:rPr lang="zh-CN" altLang="en-US" sz="2400" b="1" dirty="0">
                <a:solidFill>
                  <a:srgbClr val="FF0066"/>
                </a:solidFill>
              </a:rPr>
              <a:t>	</a:t>
            </a:r>
            <a:r>
              <a:rPr lang="zh-CN" altLang="en-US" sz="2400" dirty="0">
                <a:solidFill>
                  <a:srgbClr val="FF0066"/>
                </a:solidFill>
              </a:rPr>
              <a:t>2|</a:t>
            </a:r>
            <a:r>
              <a:rPr lang="zh-CN" altLang="en-US" sz="2400" u="sng" dirty="0">
                <a:solidFill>
                  <a:srgbClr val="FF0066"/>
                </a:solidFill>
              </a:rPr>
              <a:t>58</a:t>
            </a:r>
            <a:r>
              <a:rPr lang="zh-CN" altLang="en-US" sz="2400" dirty="0">
                <a:solidFill>
                  <a:srgbClr val="FF0066"/>
                </a:solidFill>
              </a:rPr>
              <a:t>				2|</a:t>
            </a:r>
            <a:r>
              <a:rPr lang="zh-CN" altLang="en-US" sz="2400" u="sng" dirty="0">
                <a:solidFill>
                  <a:srgbClr val="FF0066"/>
                </a:solidFill>
              </a:rPr>
              <a:t>  7</a:t>
            </a:r>
          </a:p>
          <a:p>
            <a:pPr>
              <a:lnSpc>
                <a:spcPct val="95000"/>
              </a:lnSpc>
              <a:spcBef>
                <a:spcPct val="5000"/>
              </a:spcBef>
              <a:buFontTx/>
              <a:buNone/>
            </a:pPr>
            <a:r>
              <a:rPr lang="zh-CN" altLang="en-US" sz="2400" dirty="0">
                <a:solidFill>
                  <a:srgbClr val="FF0066"/>
                </a:solidFill>
              </a:rPr>
              <a:t>	2|</a:t>
            </a:r>
            <a:r>
              <a:rPr lang="zh-CN" altLang="en-US" sz="2400" u="sng" dirty="0">
                <a:solidFill>
                  <a:srgbClr val="FF0066"/>
                </a:solidFill>
              </a:rPr>
              <a:t>29</a:t>
            </a:r>
            <a:r>
              <a:rPr lang="zh-CN" altLang="en-US" sz="2400" dirty="0">
                <a:solidFill>
                  <a:srgbClr val="FF0066"/>
                </a:solidFill>
              </a:rPr>
              <a:t>…………余数0，</a:t>
            </a:r>
            <a:r>
              <a:rPr lang="en-US" altLang="zh-CN" sz="2400" dirty="0">
                <a:solidFill>
                  <a:srgbClr val="FF0066"/>
                </a:solidFill>
              </a:rPr>
              <a:t>a</a:t>
            </a:r>
            <a:r>
              <a:rPr lang="en-US" altLang="zh-CN" sz="2400" baseline="-25000" dirty="0">
                <a:solidFill>
                  <a:srgbClr val="FF0066"/>
                </a:solidFill>
              </a:rPr>
              <a:t>0</a:t>
            </a:r>
            <a:r>
              <a:rPr lang="en-US" altLang="zh-CN" sz="2400" dirty="0">
                <a:solidFill>
                  <a:srgbClr val="FF0066"/>
                </a:solidFill>
              </a:rPr>
              <a:t>	2|</a:t>
            </a:r>
            <a:r>
              <a:rPr lang="en-US" altLang="zh-CN" sz="2400" u="sng" dirty="0">
                <a:solidFill>
                  <a:srgbClr val="FF0066"/>
                </a:solidFill>
              </a:rPr>
              <a:t>  3</a:t>
            </a:r>
            <a:r>
              <a:rPr lang="en-US" altLang="zh-CN" sz="2400" dirty="0">
                <a:solidFill>
                  <a:srgbClr val="FF0066"/>
                </a:solidFill>
              </a:rPr>
              <a:t>…………</a:t>
            </a:r>
            <a:r>
              <a:rPr lang="zh-CN" altLang="en-US" sz="2400" dirty="0">
                <a:solidFill>
                  <a:srgbClr val="FF0066"/>
                </a:solidFill>
              </a:rPr>
              <a:t>余数1，</a:t>
            </a:r>
            <a:r>
              <a:rPr lang="en-US" altLang="zh-CN" sz="2400" dirty="0">
                <a:solidFill>
                  <a:srgbClr val="FF0066"/>
                </a:solidFill>
              </a:rPr>
              <a:t>a</a:t>
            </a:r>
            <a:r>
              <a:rPr lang="en-US" altLang="zh-CN" sz="2400" baseline="-25000" dirty="0">
                <a:solidFill>
                  <a:srgbClr val="FF0066"/>
                </a:solidFill>
              </a:rPr>
              <a:t>3</a:t>
            </a:r>
            <a:endParaRPr lang="en-US" altLang="zh-CN" sz="2400" u="sng" dirty="0">
              <a:solidFill>
                <a:srgbClr val="FF0066"/>
              </a:solidFill>
            </a:endParaRPr>
          </a:p>
          <a:p>
            <a:pPr>
              <a:lnSpc>
                <a:spcPct val="95000"/>
              </a:lnSpc>
              <a:spcBef>
                <a:spcPct val="5000"/>
              </a:spcBef>
              <a:buFontTx/>
              <a:buNone/>
            </a:pPr>
            <a:r>
              <a:rPr lang="en-US" altLang="zh-CN" sz="2400" dirty="0">
                <a:solidFill>
                  <a:srgbClr val="FF0066"/>
                </a:solidFill>
              </a:rPr>
              <a:t>	2|</a:t>
            </a:r>
            <a:r>
              <a:rPr lang="en-US" altLang="zh-CN" sz="2400" u="sng" dirty="0">
                <a:solidFill>
                  <a:srgbClr val="FF0066"/>
                </a:solidFill>
              </a:rPr>
              <a:t>14</a:t>
            </a:r>
            <a:r>
              <a:rPr lang="en-US" altLang="zh-CN" sz="2400" dirty="0">
                <a:solidFill>
                  <a:srgbClr val="FF0066"/>
                </a:solidFill>
              </a:rPr>
              <a:t>…………</a:t>
            </a:r>
            <a:r>
              <a:rPr lang="zh-CN" altLang="en-US" sz="2400" dirty="0">
                <a:solidFill>
                  <a:srgbClr val="FF0066"/>
                </a:solidFill>
              </a:rPr>
              <a:t>余数1，</a:t>
            </a:r>
            <a:r>
              <a:rPr lang="en-US" altLang="zh-CN" sz="2400" dirty="0">
                <a:solidFill>
                  <a:srgbClr val="FF0066"/>
                </a:solidFill>
              </a:rPr>
              <a:t>a</a:t>
            </a:r>
            <a:r>
              <a:rPr lang="en-US" altLang="zh-CN" sz="2400" baseline="-25000" dirty="0">
                <a:solidFill>
                  <a:srgbClr val="FF0066"/>
                </a:solidFill>
              </a:rPr>
              <a:t>1</a:t>
            </a:r>
            <a:r>
              <a:rPr lang="en-US" altLang="zh-CN" sz="2400" dirty="0">
                <a:solidFill>
                  <a:srgbClr val="FF0066"/>
                </a:solidFill>
              </a:rPr>
              <a:t>	2|</a:t>
            </a:r>
            <a:r>
              <a:rPr lang="en-US" altLang="zh-CN" sz="2400" u="sng" dirty="0">
                <a:solidFill>
                  <a:srgbClr val="FF0066"/>
                </a:solidFill>
              </a:rPr>
              <a:t>  1</a:t>
            </a:r>
            <a:r>
              <a:rPr lang="en-US" altLang="zh-CN" sz="2400" dirty="0">
                <a:solidFill>
                  <a:srgbClr val="FF0066"/>
                </a:solidFill>
              </a:rPr>
              <a:t>…………</a:t>
            </a:r>
            <a:r>
              <a:rPr lang="zh-CN" altLang="en-US" sz="2400" dirty="0">
                <a:solidFill>
                  <a:srgbClr val="FF0066"/>
                </a:solidFill>
              </a:rPr>
              <a:t>余数1，</a:t>
            </a:r>
            <a:r>
              <a:rPr lang="en-US" altLang="zh-CN" sz="2400" dirty="0">
                <a:solidFill>
                  <a:srgbClr val="FF0066"/>
                </a:solidFill>
              </a:rPr>
              <a:t>a</a:t>
            </a:r>
            <a:r>
              <a:rPr lang="en-US" altLang="zh-CN" sz="2400" baseline="-25000" dirty="0">
                <a:solidFill>
                  <a:srgbClr val="FF0066"/>
                </a:solidFill>
              </a:rPr>
              <a:t>4</a:t>
            </a:r>
            <a:endParaRPr lang="en-US" altLang="zh-CN" sz="2400" u="sng" dirty="0">
              <a:solidFill>
                <a:srgbClr val="FF0066"/>
              </a:solidFill>
            </a:endParaRPr>
          </a:p>
          <a:p>
            <a:pPr>
              <a:lnSpc>
                <a:spcPct val="95000"/>
              </a:lnSpc>
              <a:spcBef>
                <a:spcPct val="5000"/>
              </a:spcBef>
              <a:buFontTx/>
              <a:buNone/>
            </a:pPr>
            <a:r>
              <a:rPr lang="en-US" altLang="zh-CN" sz="2400" dirty="0">
                <a:solidFill>
                  <a:srgbClr val="FF0066"/>
                </a:solidFill>
              </a:rPr>
              <a:t>	     7…………</a:t>
            </a:r>
            <a:r>
              <a:rPr lang="zh-CN" altLang="en-US" sz="2400" dirty="0">
                <a:solidFill>
                  <a:srgbClr val="FF0066"/>
                </a:solidFill>
              </a:rPr>
              <a:t>余数0，</a:t>
            </a:r>
            <a:r>
              <a:rPr lang="en-US" altLang="zh-CN" sz="2400" dirty="0">
                <a:solidFill>
                  <a:srgbClr val="FF0066"/>
                </a:solidFill>
              </a:rPr>
              <a:t>a</a:t>
            </a:r>
            <a:r>
              <a:rPr lang="en-US" altLang="zh-CN" sz="2400" baseline="-25000" dirty="0">
                <a:solidFill>
                  <a:srgbClr val="FF0066"/>
                </a:solidFill>
              </a:rPr>
              <a:t>2</a:t>
            </a:r>
            <a:r>
              <a:rPr lang="en-US" altLang="zh-CN" sz="2400" dirty="0">
                <a:solidFill>
                  <a:srgbClr val="FF0066"/>
                </a:solidFill>
              </a:rPr>
              <a:t>	     0…………</a:t>
            </a:r>
            <a:r>
              <a:rPr lang="zh-CN" altLang="en-US" sz="2400" dirty="0">
                <a:solidFill>
                  <a:srgbClr val="FF0066"/>
                </a:solidFill>
              </a:rPr>
              <a:t>余数1，</a:t>
            </a:r>
            <a:r>
              <a:rPr lang="en-US" altLang="zh-CN" sz="2400" dirty="0">
                <a:solidFill>
                  <a:srgbClr val="FF0066"/>
                </a:solidFill>
              </a:rPr>
              <a:t>a</a:t>
            </a:r>
            <a:r>
              <a:rPr lang="en-US" altLang="zh-CN" sz="2400" baseline="-25000" dirty="0">
                <a:solidFill>
                  <a:srgbClr val="FF0066"/>
                </a:solidFill>
              </a:rPr>
              <a:t>5</a:t>
            </a:r>
            <a:endParaRPr lang="zh-CN" altLang="en-US" sz="2400" baseline="-25000" dirty="0">
              <a:solidFill>
                <a:srgbClr val="FF0066"/>
              </a:solidFill>
            </a:endParaRPr>
          </a:p>
        </p:txBody>
      </p:sp>
      <p:sp>
        <p:nvSpPr>
          <p:cNvPr id="70661" name="Rectangle 5"/>
          <p:cNvSpPr>
            <a:spLocks noChangeArrowheads="1"/>
          </p:cNvSpPr>
          <p:nvPr/>
        </p:nvSpPr>
        <p:spPr bwMode="auto">
          <a:xfrm>
            <a:off x="5486400" y="5029200"/>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FF0066"/>
                </a:solidFill>
                <a:ea typeface="楷体_GB2312" pitchFamily="49" charset="-122"/>
              </a:rPr>
              <a:t>因此，(58)</a:t>
            </a:r>
            <a:r>
              <a:rPr lang="zh-CN" altLang="en-US" baseline="-25000">
                <a:solidFill>
                  <a:srgbClr val="FF0066"/>
                </a:solidFill>
                <a:ea typeface="楷体_GB2312" pitchFamily="49" charset="-122"/>
              </a:rPr>
              <a:t>10</a:t>
            </a:r>
            <a:r>
              <a:rPr lang="zh-CN" altLang="en-US">
                <a:solidFill>
                  <a:srgbClr val="FF0066"/>
                </a:solidFill>
                <a:ea typeface="楷体_GB2312" pitchFamily="49" charset="-122"/>
              </a:rPr>
              <a:t>=(111010)</a:t>
            </a:r>
            <a:r>
              <a:rPr lang="zh-CN" altLang="en-US" baseline="-25000">
                <a:solidFill>
                  <a:srgbClr val="FF0066"/>
                </a:solidFill>
                <a:ea typeface="楷体_GB2312" pitchFamily="49" charset="-122"/>
              </a:rPr>
              <a:t>2</a:t>
            </a:r>
            <a:r>
              <a:rPr lang="zh-CN" altLang="en-US">
                <a:solidFill>
                  <a:srgbClr val="FF0066"/>
                </a:solidFill>
                <a:ea typeface="楷体_GB2312" pitchFamily="49" charset="-122"/>
              </a:rPr>
              <a:t>。</a:t>
            </a:r>
          </a:p>
        </p:txBody>
      </p:sp>
      <p:sp>
        <p:nvSpPr>
          <p:cNvPr id="70662" name="Text Box 6"/>
          <p:cNvSpPr txBox="1">
            <a:spLocks noChangeArrowheads="1"/>
          </p:cNvSpPr>
          <p:nvPr/>
        </p:nvSpPr>
        <p:spPr bwMode="auto">
          <a:xfrm>
            <a:off x="81216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cxnSp>
        <p:nvCxnSpPr>
          <p:cNvPr id="3" name="直接箭头连接符 2"/>
          <p:cNvCxnSpPr/>
          <p:nvPr/>
        </p:nvCxnSpPr>
        <p:spPr bwMode="auto">
          <a:xfrm flipH="1">
            <a:off x="7438405" y="5029200"/>
            <a:ext cx="1080120" cy="0"/>
          </a:xfrm>
          <a:prstGeom prst="straightConnector1">
            <a:avLst/>
          </a:prstGeom>
          <a:ln>
            <a:solidFill>
              <a:srgbClr val="00B050"/>
            </a:solidFill>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1+#ppt_w/2"/>
                                          </p:val>
                                        </p:tav>
                                        <p:tav tm="100000">
                                          <p:val>
                                            <p:strVal val="#ppt_x"/>
                                          </p:val>
                                        </p:tav>
                                      </p:tavLst>
                                    </p:anim>
                                    <p:anim calcmode="lin" valueType="num">
                                      <p:cBhvr additive="base">
                                        <p:cTn id="8" dur="500" fill="hold"/>
                                        <p:tgtEl>
                                          <p:spTgt spid="706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信息在计算机中的表示</a:t>
            </a:r>
            <a:endParaRPr lang="zh-CN" altLang="en-US" dirty="0"/>
          </a:p>
        </p:txBody>
      </p:sp>
      <p:sp>
        <p:nvSpPr>
          <p:cNvPr id="3" name="内容占位符 2"/>
          <p:cNvSpPr>
            <a:spLocks noGrp="1"/>
          </p:cNvSpPr>
          <p:nvPr>
            <p:ph idx="1"/>
          </p:nvPr>
        </p:nvSpPr>
        <p:spPr/>
        <p:txBody>
          <a:bodyPr/>
          <a:lstStyle/>
          <a:p>
            <a:r>
              <a:rPr lang="zh-CN" altLang="en-US" b="1" dirty="0" smtClean="0">
                <a:solidFill>
                  <a:schemeClr val="hlink"/>
                </a:solidFill>
              </a:rPr>
              <a:t>信息</a:t>
            </a:r>
            <a:r>
              <a:rPr lang="zh-CN" altLang="en-US" dirty="0" smtClean="0">
                <a:solidFill>
                  <a:schemeClr val="hlink"/>
                </a:solidFill>
              </a:rPr>
              <a:t>：</a:t>
            </a:r>
            <a:r>
              <a:rPr lang="zh-CN" altLang="en-US" dirty="0" smtClean="0"/>
              <a:t>数值、文字、语音、图形、图像</a:t>
            </a:r>
            <a:r>
              <a:rPr lang="en-US" altLang="zh-CN" dirty="0" smtClean="0"/>
              <a:t>……</a:t>
            </a:r>
            <a:endParaRPr lang="en-US" altLang="zh-CN" dirty="0" smtClean="0">
              <a:solidFill>
                <a:schemeClr val="hlink"/>
              </a:solidFill>
            </a:endParaRPr>
          </a:p>
          <a:p>
            <a:r>
              <a:rPr lang="zh-CN" altLang="en-US" b="1" dirty="0" smtClean="0">
                <a:solidFill>
                  <a:schemeClr val="hlink"/>
                </a:solidFill>
              </a:rPr>
              <a:t>数据(</a:t>
            </a:r>
            <a:r>
              <a:rPr lang="en-US" altLang="zh-CN" b="1" dirty="0" smtClean="0">
                <a:solidFill>
                  <a:schemeClr val="hlink"/>
                </a:solidFill>
              </a:rPr>
              <a:t>Data)</a:t>
            </a:r>
            <a:r>
              <a:rPr lang="en-US" altLang="zh-CN" dirty="0" smtClean="0"/>
              <a:t>：</a:t>
            </a:r>
            <a:r>
              <a:rPr lang="zh-CN" altLang="en-US" dirty="0" smtClean="0"/>
              <a:t>是对信息的一种符号表示，在计算机科学中是指所有能输入到计算机中并被计算机程序处理的符号的总称。</a:t>
            </a:r>
          </a:p>
          <a:p>
            <a:pPr lvl="1"/>
            <a:r>
              <a:rPr lang="zh-CN" altLang="en-US" dirty="0" smtClean="0"/>
              <a:t>在计算机中，所有的信息都将转换成</a:t>
            </a:r>
            <a:r>
              <a:rPr lang="zh-CN" altLang="en-US" b="1" dirty="0" smtClean="0">
                <a:solidFill>
                  <a:srgbClr val="FF0066"/>
                </a:solidFill>
              </a:rPr>
              <a:t>二进制</a:t>
            </a:r>
            <a:r>
              <a:rPr lang="zh-CN" altLang="en-US" dirty="0" smtClean="0"/>
              <a:t>数的形式进行存储和运算，即需要将信息进行</a:t>
            </a:r>
            <a:r>
              <a:rPr lang="zh-CN" altLang="en-US" b="1" dirty="0" smtClean="0">
                <a:solidFill>
                  <a:srgbClr val="FF0066"/>
                </a:solidFill>
              </a:rPr>
              <a:t>二进制</a:t>
            </a:r>
            <a:r>
              <a:rPr lang="zh-CN" altLang="en-US" dirty="0" smtClean="0"/>
              <a:t>的</a:t>
            </a:r>
            <a:r>
              <a:rPr lang="zh-CN" altLang="en-US" b="1" dirty="0" smtClean="0">
                <a:solidFill>
                  <a:srgbClr val="0070C0"/>
                </a:solidFill>
              </a:rPr>
              <a:t>转换</a:t>
            </a:r>
            <a:r>
              <a:rPr lang="zh-CN" altLang="en-US" dirty="0" smtClean="0"/>
              <a:t>和</a:t>
            </a:r>
            <a:r>
              <a:rPr lang="zh-CN" altLang="en-US" b="1" dirty="0">
                <a:solidFill>
                  <a:srgbClr val="0070C0"/>
                </a:solidFill>
              </a:rPr>
              <a:t>编码</a:t>
            </a:r>
            <a:r>
              <a:rPr lang="zh-CN" altLang="en-US" dirty="0" smtClean="0"/>
              <a:t>。</a:t>
            </a:r>
          </a:p>
          <a:p>
            <a:pPr lvl="1"/>
            <a:endParaRPr lang="zh-CN" altLang="en-US" dirty="0"/>
          </a:p>
        </p:txBody>
      </p:sp>
      <p:sp>
        <p:nvSpPr>
          <p:cNvPr id="4" name="Text Box 13"/>
          <p:cNvSpPr txBox="1">
            <a:spLocks noChangeArrowheads="1"/>
          </p:cNvSpPr>
          <p:nvPr/>
        </p:nvSpPr>
        <p:spPr bwMode="auto">
          <a:xfrm>
            <a:off x="1690687" y="4221163"/>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 name="Line 14"/>
          <p:cNvSpPr>
            <a:spLocks noChangeShapeType="1"/>
          </p:cNvSpPr>
          <p:nvPr/>
        </p:nvSpPr>
        <p:spPr bwMode="auto">
          <a:xfrm>
            <a:off x="5003800" y="4725988"/>
            <a:ext cx="15128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15"/>
          <p:cNvSpPr>
            <a:spLocks noChangeShapeType="1"/>
          </p:cNvSpPr>
          <p:nvPr/>
        </p:nvSpPr>
        <p:spPr bwMode="auto">
          <a:xfrm>
            <a:off x="5003800" y="4725988"/>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16"/>
          <p:cNvSpPr>
            <a:spLocks noChangeShapeType="1"/>
          </p:cNvSpPr>
          <p:nvPr/>
        </p:nvSpPr>
        <p:spPr bwMode="auto">
          <a:xfrm>
            <a:off x="4643437" y="5589588"/>
            <a:ext cx="720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7"/>
          <p:cNvSpPr>
            <a:spLocks noChangeShapeType="1"/>
          </p:cNvSpPr>
          <p:nvPr/>
        </p:nvSpPr>
        <p:spPr bwMode="auto">
          <a:xfrm>
            <a:off x="4572000" y="5876925"/>
            <a:ext cx="86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8"/>
          <p:cNvSpPr>
            <a:spLocks noChangeShapeType="1"/>
          </p:cNvSpPr>
          <p:nvPr/>
        </p:nvSpPr>
        <p:spPr bwMode="auto">
          <a:xfrm>
            <a:off x="5003800" y="6021388"/>
            <a:ext cx="0" cy="620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9"/>
          <p:cNvSpPr>
            <a:spLocks noChangeShapeType="1"/>
          </p:cNvSpPr>
          <p:nvPr/>
        </p:nvSpPr>
        <p:spPr bwMode="auto">
          <a:xfrm>
            <a:off x="5003800" y="6642100"/>
            <a:ext cx="33845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20"/>
          <p:cNvSpPr>
            <a:spLocks noChangeShapeType="1"/>
          </p:cNvSpPr>
          <p:nvPr/>
        </p:nvSpPr>
        <p:spPr bwMode="auto">
          <a:xfrm>
            <a:off x="8388350" y="5805488"/>
            <a:ext cx="0" cy="836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AutoShape 21"/>
          <p:cNvSpPr>
            <a:spLocks noChangeArrowheads="1"/>
          </p:cNvSpPr>
          <p:nvPr/>
        </p:nvSpPr>
        <p:spPr bwMode="auto">
          <a:xfrm>
            <a:off x="8027987" y="5229225"/>
            <a:ext cx="792163" cy="576263"/>
          </a:xfrm>
          <a:prstGeom prst="flowChartSummingJunction">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22"/>
          <p:cNvSpPr>
            <a:spLocks noChangeShapeType="1"/>
          </p:cNvSpPr>
          <p:nvPr/>
        </p:nvSpPr>
        <p:spPr bwMode="auto">
          <a:xfrm>
            <a:off x="8388350" y="4725988"/>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23"/>
          <p:cNvSpPr>
            <a:spLocks noChangeShapeType="1"/>
          </p:cNvSpPr>
          <p:nvPr/>
        </p:nvSpPr>
        <p:spPr bwMode="auto">
          <a:xfrm>
            <a:off x="7308850" y="4725988"/>
            <a:ext cx="10795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4"/>
          <p:cNvSpPr>
            <a:spLocks noChangeShapeType="1"/>
          </p:cNvSpPr>
          <p:nvPr/>
        </p:nvSpPr>
        <p:spPr bwMode="auto">
          <a:xfrm flipV="1">
            <a:off x="6516687" y="4437063"/>
            <a:ext cx="576263"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25"/>
          <p:cNvSpPr txBox="1">
            <a:spLocks noChangeArrowheads="1"/>
          </p:cNvSpPr>
          <p:nvPr/>
        </p:nvSpPr>
        <p:spPr bwMode="auto">
          <a:xfrm>
            <a:off x="7221511" y="3990755"/>
            <a:ext cx="43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s</a:t>
            </a:r>
          </a:p>
        </p:txBody>
      </p:sp>
      <p:sp>
        <p:nvSpPr>
          <p:cNvPr id="17" name="Text Box 26"/>
          <p:cNvSpPr txBox="1">
            <a:spLocks noChangeArrowheads="1"/>
          </p:cNvSpPr>
          <p:nvPr/>
        </p:nvSpPr>
        <p:spPr bwMode="auto">
          <a:xfrm>
            <a:off x="5561519" y="5591799"/>
            <a:ext cx="36004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solidFill>
                  <a:srgbClr val="7030A0"/>
                </a:solidFill>
                <a:latin typeface="+mj-ea"/>
                <a:ea typeface="+mj-ea"/>
              </a:rPr>
              <a:t>S</a:t>
            </a:r>
            <a:r>
              <a:rPr lang="zh-CN" altLang="en-US" sz="2400" dirty="0">
                <a:solidFill>
                  <a:srgbClr val="7030A0"/>
                </a:solidFill>
                <a:latin typeface="+mj-ea"/>
                <a:ea typeface="+mj-ea"/>
              </a:rPr>
              <a:t>的两种物理状态：</a:t>
            </a:r>
          </a:p>
          <a:p>
            <a:pPr>
              <a:spcBef>
                <a:spcPct val="50000"/>
              </a:spcBef>
            </a:pPr>
            <a:r>
              <a:rPr lang="zh-CN" altLang="en-US" sz="2400" dirty="0" smtClean="0">
                <a:solidFill>
                  <a:srgbClr val="7030A0"/>
                </a:solidFill>
                <a:latin typeface="+mj-ea"/>
                <a:ea typeface="+mj-ea"/>
              </a:rPr>
              <a:t>       合  </a:t>
            </a:r>
            <a:r>
              <a:rPr lang="en-US" altLang="zh-CN" sz="2400" dirty="0">
                <a:solidFill>
                  <a:srgbClr val="7030A0"/>
                </a:solidFill>
                <a:latin typeface="+mj-ea"/>
                <a:ea typeface="+mj-ea"/>
              </a:rPr>
              <a:t>1    </a:t>
            </a:r>
            <a:r>
              <a:rPr lang="zh-CN" altLang="en-US" sz="2400" dirty="0">
                <a:solidFill>
                  <a:srgbClr val="7030A0"/>
                </a:solidFill>
                <a:latin typeface="+mj-ea"/>
                <a:ea typeface="+mj-ea"/>
              </a:rPr>
              <a:t>开  </a:t>
            </a:r>
            <a:r>
              <a:rPr lang="en-US" altLang="zh-CN" sz="2400" dirty="0">
                <a:solidFill>
                  <a:srgbClr val="7030A0"/>
                </a:solidFill>
                <a:latin typeface="+mj-ea"/>
                <a:ea typeface="+mj-ea"/>
              </a:rPr>
              <a:t>0</a:t>
            </a:r>
          </a:p>
        </p:txBody>
      </p:sp>
      <p:sp>
        <p:nvSpPr>
          <p:cNvPr id="19" name="云形标注 18"/>
          <p:cNvSpPr/>
          <p:nvPr/>
        </p:nvSpPr>
        <p:spPr bwMode="auto">
          <a:xfrm>
            <a:off x="844413" y="4336255"/>
            <a:ext cx="3600400" cy="1540670"/>
          </a:xfrm>
          <a:prstGeom prst="cloudCallout">
            <a:avLst>
              <a:gd name="adj1" fmla="val 75106"/>
              <a:gd name="adj2" fmla="val -6898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algn="ctr"/>
            <a:r>
              <a:rPr lang="zh-CN" altLang="en-US" dirty="0" smtClean="0"/>
              <a:t>二进制便于用某种</a:t>
            </a:r>
            <a:r>
              <a:rPr lang="en-US" altLang="zh-CN" dirty="0" smtClean="0"/>
              <a:t/>
            </a:r>
            <a:br>
              <a:rPr lang="en-US" altLang="zh-CN" dirty="0" smtClean="0"/>
            </a:br>
            <a:r>
              <a:rPr lang="zh-CN" altLang="en-US" dirty="0" smtClean="0"/>
              <a:t>物理状态表示</a:t>
            </a:r>
            <a:r>
              <a:rPr lang="en-US" altLang="zh-CN" dirty="0" smtClean="0"/>
              <a:t/>
            </a:r>
            <a:br>
              <a:rPr lang="en-US" altLang="zh-CN" dirty="0" smtClean="0"/>
            </a:br>
            <a:r>
              <a:rPr lang="zh-CN" altLang="en-US" dirty="0" smtClean="0"/>
              <a:t>一</a:t>
            </a:r>
            <a:r>
              <a:rPr lang="zh-CN" altLang="en-US" dirty="0"/>
              <a:t>个抽象的数据</a:t>
            </a:r>
          </a:p>
          <a:p>
            <a:pPr marL="0" marR="0" indent="0" algn="l" defTabSz="914400" rtl="0" eaLnBrk="1" fontAlgn="base" latinLnBrk="0" hangingPunct="1">
              <a:lnSpc>
                <a:spcPct val="100000"/>
              </a:lnSpc>
              <a:spcBef>
                <a:spcPct val="20000"/>
              </a:spcBef>
              <a:spcAft>
                <a:spcPct val="0"/>
              </a:spcAft>
              <a:buClrTx/>
              <a:buSzTx/>
              <a:buFontTx/>
              <a:buNone/>
              <a:tabLst/>
            </a:pPr>
            <a:endParaRPr kumimoji="1" lang="zh-CN" altLang="en-US" sz="24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20" name="TextBox 19"/>
          <p:cNvSpPr txBox="1"/>
          <p:nvPr/>
        </p:nvSpPr>
        <p:spPr>
          <a:xfrm>
            <a:off x="1682593" y="6207352"/>
            <a:ext cx="2595582" cy="400110"/>
          </a:xfrm>
          <a:prstGeom prst="rect">
            <a:avLst/>
          </a:prstGeom>
          <a:noFill/>
        </p:spPr>
        <p:txBody>
          <a:bodyPr wrap="none" rtlCol="0">
            <a:spAutoFit/>
          </a:bodyPr>
          <a:lstStyle/>
          <a:p>
            <a:pPr marL="342900" indent="-342900">
              <a:buFont typeface="Wingdings" panose="05000000000000000000" pitchFamily="2" charset="2"/>
              <a:buChar char="l"/>
            </a:pPr>
            <a:r>
              <a:rPr lang="zh-CN" altLang="en-US" sz="2000" dirty="0" smtClean="0">
                <a:solidFill>
                  <a:srgbClr val="7030A0"/>
                </a:solidFill>
                <a:latin typeface="+mj-ea"/>
                <a:ea typeface="+mj-ea"/>
              </a:rPr>
              <a:t>二进制与</a:t>
            </a:r>
            <a:r>
              <a:rPr lang="en-US" altLang="zh-CN" sz="2000" dirty="0" smtClean="0">
                <a:solidFill>
                  <a:srgbClr val="7030A0"/>
                </a:solidFill>
                <a:latin typeface="+mj-ea"/>
                <a:ea typeface="+mj-ea"/>
              </a:rPr>
              <a:t>《</a:t>
            </a:r>
            <a:r>
              <a:rPr lang="zh-CN" altLang="en-US" sz="2000" dirty="0" smtClean="0">
                <a:solidFill>
                  <a:srgbClr val="7030A0"/>
                </a:solidFill>
                <a:latin typeface="+mj-ea"/>
                <a:ea typeface="+mj-ea"/>
              </a:rPr>
              <a:t>周易</a:t>
            </a:r>
            <a:r>
              <a:rPr lang="en-US" altLang="zh-CN" sz="2000" dirty="0" smtClean="0">
                <a:solidFill>
                  <a:srgbClr val="7030A0"/>
                </a:solidFill>
                <a:latin typeface="+mj-ea"/>
                <a:ea typeface="+mj-ea"/>
              </a:rPr>
              <a:t>》</a:t>
            </a:r>
            <a:endParaRPr lang="zh-CN" altLang="en-US" sz="2000" dirty="0">
              <a:solidFill>
                <a:srgbClr val="7030A0"/>
              </a:solidFill>
              <a:latin typeface="+mj-ea"/>
              <a:ea typeface="+mj-ea"/>
            </a:endParaRPr>
          </a:p>
        </p:txBody>
      </p:sp>
    </p:spTree>
    <p:extLst>
      <p:ext uri="{BB962C8B-B14F-4D97-AF65-F5344CB8AC3E}">
        <p14:creationId xmlns:p14="http://schemas.microsoft.com/office/powerpoint/2010/main" val="2542497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纯小数部分的转换方法——“</a:t>
            </a:r>
            <a:r>
              <a:rPr lang="zh-CN" altLang="en-US">
                <a:solidFill>
                  <a:srgbClr val="FF0066"/>
                </a:solidFill>
              </a:rPr>
              <a:t>乘2取整</a:t>
            </a:r>
            <a:r>
              <a:rPr lang="zh-CN" altLang="en-US"/>
              <a:t>”法</a:t>
            </a:r>
          </a:p>
        </p:txBody>
      </p:sp>
      <p:sp>
        <p:nvSpPr>
          <p:cNvPr id="71683" name="Rectangle 3"/>
          <p:cNvSpPr>
            <a:spLocks noGrp="1" noChangeArrowheads="1"/>
          </p:cNvSpPr>
          <p:nvPr>
            <p:ph type="body" idx="1"/>
          </p:nvPr>
        </p:nvSpPr>
        <p:spPr>
          <a:xfrm>
            <a:off x="990600" y="990600"/>
            <a:ext cx="7924800" cy="5715000"/>
          </a:xfrm>
        </p:spPr>
        <p:txBody>
          <a:bodyPr/>
          <a:lstStyle/>
          <a:p>
            <a:pPr>
              <a:lnSpc>
                <a:spcPct val="95000"/>
              </a:lnSpc>
              <a:spcBef>
                <a:spcPct val="5000"/>
              </a:spcBef>
            </a:pPr>
            <a:r>
              <a:rPr lang="en-US" altLang="zh-CN" sz="2400" dirty="0" smtClean="0"/>
              <a:t>【</a:t>
            </a:r>
            <a:r>
              <a:rPr lang="zh-CN" altLang="en-US" sz="2400" dirty="0" smtClean="0"/>
              <a:t>步骤</a:t>
            </a:r>
            <a:r>
              <a:rPr lang="en-US" altLang="zh-CN" sz="2400" dirty="0" smtClean="0"/>
              <a:t>】</a:t>
            </a:r>
            <a:r>
              <a:rPr lang="zh-CN" altLang="en-US" sz="2400" dirty="0" smtClean="0"/>
              <a:t>把</a:t>
            </a:r>
            <a:r>
              <a:rPr lang="zh-CN" altLang="en-US" sz="2400" dirty="0"/>
              <a:t>十进制小数乘以２，取其整数作为相应二进制小数的最高位；把乘积的小数部分再乘以２，再取整数作为二进制小数的次高位；依次类推，继续上述过程，直到小数部分为０或达到所要求的精度。</a:t>
            </a:r>
          </a:p>
          <a:p>
            <a:pPr>
              <a:lnSpc>
                <a:spcPct val="95000"/>
              </a:lnSpc>
              <a:spcBef>
                <a:spcPct val="5000"/>
              </a:spcBef>
              <a:buFontTx/>
              <a:buNone/>
            </a:pPr>
            <a:r>
              <a:rPr lang="zh-CN" altLang="en-US" sz="2400" b="1" dirty="0">
                <a:solidFill>
                  <a:srgbClr val="333399"/>
                </a:solidFill>
              </a:rPr>
              <a:t>『例1』 (0.625)</a:t>
            </a:r>
            <a:r>
              <a:rPr lang="zh-CN" altLang="en-US" sz="2400" b="1" baseline="-25000" dirty="0">
                <a:solidFill>
                  <a:srgbClr val="333399"/>
                </a:solidFill>
              </a:rPr>
              <a:t>10</a:t>
            </a:r>
            <a:r>
              <a:rPr lang="zh-CN" altLang="en-US" sz="2400" b="1" dirty="0">
                <a:solidFill>
                  <a:srgbClr val="333399"/>
                </a:solidFill>
              </a:rPr>
              <a:t>=(？)</a:t>
            </a:r>
            <a:r>
              <a:rPr lang="zh-CN" altLang="en-US" sz="2400" b="1" baseline="-25000" dirty="0">
                <a:solidFill>
                  <a:srgbClr val="333399"/>
                </a:solidFill>
              </a:rPr>
              <a:t>2</a:t>
            </a:r>
            <a:endParaRPr lang="zh-CN" altLang="en-US" sz="2400" b="1" dirty="0">
              <a:solidFill>
                <a:srgbClr val="333399"/>
              </a:solidFill>
            </a:endParaRPr>
          </a:p>
          <a:p>
            <a:pPr>
              <a:lnSpc>
                <a:spcPct val="95000"/>
              </a:lnSpc>
              <a:spcBef>
                <a:spcPct val="5000"/>
              </a:spcBef>
              <a:buFontTx/>
              <a:buNone/>
            </a:pPr>
            <a:r>
              <a:rPr lang="zh-CN" altLang="en-US" sz="2400" b="1" dirty="0" smtClean="0">
                <a:solidFill>
                  <a:srgbClr val="333399"/>
                </a:solidFill>
              </a:rPr>
              <a:t>    (</a:t>
            </a:r>
            <a:r>
              <a:rPr lang="zh-CN" altLang="en-US" sz="2400" b="1" dirty="0">
                <a:solidFill>
                  <a:srgbClr val="333399"/>
                </a:solidFill>
              </a:rPr>
              <a:t>0.625)</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/2+(a</a:t>
            </a:r>
            <a:r>
              <a:rPr lang="en-US" altLang="zh-CN" sz="2400" b="1" baseline="-25000" dirty="0">
                <a:solidFill>
                  <a:srgbClr val="333399"/>
                </a:solidFill>
              </a:rPr>
              <a:t>-2</a:t>
            </a:r>
            <a:r>
              <a:rPr lang="en-US" altLang="zh-CN" sz="2400" b="1" dirty="0">
                <a:solidFill>
                  <a:srgbClr val="333399"/>
                </a:solidFill>
              </a:rPr>
              <a:t>×2</a:t>
            </a:r>
            <a:r>
              <a:rPr lang="en-US" altLang="zh-CN" sz="2400" b="1" baseline="30000" dirty="0">
                <a:solidFill>
                  <a:srgbClr val="333399"/>
                </a:solidFill>
              </a:rPr>
              <a:t>-1</a:t>
            </a:r>
            <a:r>
              <a:rPr lang="en-US" altLang="zh-CN" sz="2400" b="1" dirty="0">
                <a:solidFill>
                  <a:srgbClr val="333399"/>
                </a:solidFill>
              </a:rPr>
              <a:t>+…+a</a:t>
            </a:r>
            <a:r>
              <a:rPr lang="en-US" altLang="zh-CN" sz="2400" b="1" baseline="-25000" dirty="0">
                <a:solidFill>
                  <a:srgbClr val="333399"/>
                </a:solidFill>
              </a:rPr>
              <a:t>-m</a:t>
            </a:r>
            <a:r>
              <a:rPr lang="en-US" altLang="zh-CN" sz="2400" b="1" dirty="0">
                <a:solidFill>
                  <a:srgbClr val="333399"/>
                </a:solidFill>
              </a:rPr>
              <a:t>×2</a:t>
            </a:r>
            <a:r>
              <a:rPr lang="en-US" altLang="zh-CN" sz="2400" b="1" baseline="30000" dirty="0">
                <a:solidFill>
                  <a:srgbClr val="333399"/>
                </a:solidFill>
              </a:rPr>
              <a:t>-m+1</a:t>
            </a:r>
            <a:r>
              <a:rPr lang="en-US" altLang="zh-CN" sz="2400" b="1" dirty="0">
                <a:solidFill>
                  <a:srgbClr val="333399"/>
                </a:solidFill>
              </a:rPr>
              <a:t>)/2，</a:t>
            </a:r>
            <a:r>
              <a:rPr lang="zh-CN" altLang="en-US" sz="2400" b="1" dirty="0">
                <a:solidFill>
                  <a:srgbClr val="333399"/>
                </a:solidFill>
              </a:rPr>
              <a:t>两边乘以2</a:t>
            </a:r>
            <a:r>
              <a:rPr lang="zh-CN" altLang="en-US" sz="2400" b="1" dirty="0" smtClean="0">
                <a:solidFill>
                  <a:srgbClr val="333399"/>
                </a:solidFill>
              </a:rPr>
              <a:t>，</a:t>
            </a:r>
            <a:endParaRPr lang="en-US" altLang="zh-CN" sz="2400" b="1" dirty="0" smtClean="0">
              <a:solidFill>
                <a:srgbClr val="333399"/>
              </a:solidFill>
            </a:endParaRPr>
          </a:p>
          <a:p>
            <a:pPr>
              <a:lnSpc>
                <a:spcPct val="95000"/>
              </a:lnSpc>
              <a:spcBef>
                <a:spcPct val="5000"/>
              </a:spcBef>
              <a:buFontTx/>
              <a:buNone/>
            </a:pPr>
            <a:r>
              <a:rPr lang="zh-CN" altLang="en-US" sz="2400" b="1" dirty="0" smtClean="0">
                <a:solidFill>
                  <a:srgbClr val="333399"/>
                </a:solidFill>
              </a:rPr>
              <a:t>得(</a:t>
            </a:r>
            <a:r>
              <a:rPr lang="zh-CN" altLang="en-US" sz="2400" b="1" dirty="0">
                <a:solidFill>
                  <a:srgbClr val="333399"/>
                </a:solidFill>
              </a:rPr>
              <a:t>1.25)</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×2</a:t>
            </a:r>
            <a:r>
              <a:rPr lang="en-US" altLang="zh-CN" sz="2400" b="1" baseline="30000" dirty="0">
                <a:solidFill>
                  <a:srgbClr val="333399"/>
                </a:solidFill>
              </a:rPr>
              <a:t>-1</a:t>
            </a:r>
            <a:r>
              <a:rPr lang="en-US" altLang="zh-CN" sz="2400" b="1" dirty="0">
                <a:solidFill>
                  <a:srgbClr val="333399"/>
                </a:solidFill>
              </a:rPr>
              <a:t>+…+a</a:t>
            </a:r>
            <a:r>
              <a:rPr lang="en-US" altLang="zh-CN" sz="2400" b="1" baseline="-25000" dirty="0">
                <a:solidFill>
                  <a:srgbClr val="333399"/>
                </a:solidFill>
              </a:rPr>
              <a:t>-m</a:t>
            </a:r>
            <a:r>
              <a:rPr lang="en-US" altLang="zh-CN" sz="2400" b="1" dirty="0">
                <a:solidFill>
                  <a:srgbClr val="333399"/>
                </a:solidFill>
              </a:rPr>
              <a:t>×2</a:t>
            </a:r>
            <a:r>
              <a:rPr lang="en-US" altLang="zh-CN" sz="2400" b="1" baseline="30000" dirty="0">
                <a:solidFill>
                  <a:srgbClr val="333399"/>
                </a:solidFill>
              </a:rPr>
              <a:t>-m+1</a:t>
            </a:r>
            <a:r>
              <a:rPr lang="en-US" altLang="zh-CN" sz="2400" b="1" dirty="0">
                <a:solidFill>
                  <a:srgbClr val="333399"/>
                </a:solidFill>
              </a:rPr>
              <a:t>)，</a:t>
            </a:r>
            <a:r>
              <a:rPr lang="zh-CN" altLang="en-US" sz="2400" b="1" dirty="0">
                <a:solidFill>
                  <a:srgbClr val="333399"/>
                </a:solidFill>
              </a:rPr>
              <a:t>于是取</a:t>
            </a:r>
            <a:r>
              <a:rPr lang="en-US" altLang="zh-CN" sz="2400" b="1" dirty="0">
                <a:solidFill>
                  <a:srgbClr val="333399"/>
                </a:solidFill>
              </a:rPr>
              <a:t>a</a:t>
            </a:r>
            <a:r>
              <a:rPr lang="en-US" altLang="zh-CN" sz="2400" b="1" baseline="-25000" dirty="0">
                <a:solidFill>
                  <a:srgbClr val="333399"/>
                </a:solidFill>
              </a:rPr>
              <a:t>-1</a:t>
            </a:r>
            <a:r>
              <a:rPr lang="en-US" altLang="zh-CN" sz="2400" b="1" dirty="0">
                <a:solidFill>
                  <a:srgbClr val="333399"/>
                </a:solidFill>
              </a:rPr>
              <a:t>=1</a:t>
            </a:r>
            <a:r>
              <a:rPr lang="en-US" altLang="zh-CN" sz="2400" b="1" dirty="0" smtClean="0">
                <a:solidFill>
                  <a:srgbClr val="333399"/>
                </a:solidFill>
              </a:rPr>
              <a:t>；</a:t>
            </a:r>
          </a:p>
          <a:p>
            <a:pPr>
              <a:lnSpc>
                <a:spcPct val="95000"/>
              </a:lnSpc>
              <a:spcBef>
                <a:spcPct val="5000"/>
              </a:spcBef>
              <a:buFontTx/>
              <a:buNone/>
            </a:pPr>
            <a:r>
              <a:rPr lang="zh-CN" altLang="en-US" sz="2400" b="1" dirty="0" smtClean="0">
                <a:solidFill>
                  <a:srgbClr val="333399"/>
                </a:solidFill>
              </a:rPr>
              <a:t>则(</a:t>
            </a:r>
            <a:r>
              <a:rPr lang="zh-CN" altLang="en-US" sz="2400" b="1" dirty="0">
                <a:solidFill>
                  <a:srgbClr val="333399"/>
                </a:solidFill>
              </a:rPr>
              <a:t>0.25)</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/2+(a</a:t>
            </a:r>
            <a:r>
              <a:rPr lang="en-US" altLang="zh-CN" sz="2400" b="1" baseline="-25000" dirty="0">
                <a:solidFill>
                  <a:srgbClr val="333399"/>
                </a:solidFill>
              </a:rPr>
              <a:t>-3</a:t>
            </a:r>
            <a:r>
              <a:rPr lang="en-US" altLang="zh-CN" sz="2400" b="1" dirty="0">
                <a:solidFill>
                  <a:srgbClr val="333399"/>
                </a:solidFill>
              </a:rPr>
              <a:t>×2</a:t>
            </a:r>
            <a:r>
              <a:rPr lang="en-US" altLang="zh-CN" sz="2400" b="1" baseline="30000" dirty="0">
                <a:solidFill>
                  <a:srgbClr val="333399"/>
                </a:solidFill>
              </a:rPr>
              <a:t>-1</a:t>
            </a:r>
            <a:r>
              <a:rPr lang="en-US" altLang="zh-CN" sz="2400" b="1" dirty="0">
                <a:solidFill>
                  <a:srgbClr val="333399"/>
                </a:solidFill>
              </a:rPr>
              <a:t>+…+a</a:t>
            </a:r>
            <a:r>
              <a:rPr lang="en-US" altLang="zh-CN" sz="2400" b="1" baseline="-25000" dirty="0">
                <a:solidFill>
                  <a:srgbClr val="333399"/>
                </a:solidFill>
              </a:rPr>
              <a:t>-m</a:t>
            </a:r>
            <a:r>
              <a:rPr lang="en-US" altLang="zh-CN" sz="2400" b="1" dirty="0">
                <a:solidFill>
                  <a:srgbClr val="333399"/>
                </a:solidFill>
              </a:rPr>
              <a:t>×2</a:t>
            </a:r>
            <a:r>
              <a:rPr lang="en-US" altLang="zh-CN" sz="2400" b="1" baseline="30000" dirty="0">
                <a:solidFill>
                  <a:srgbClr val="333399"/>
                </a:solidFill>
              </a:rPr>
              <a:t>-m+2</a:t>
            </a:r>
            <a:r>
              <a:rPr lang="en-US" altLang="zh-CN" sz="2400" b="1" dirty="0">
                <a:solidFill>
                  <a:srgbClr val="333399"/>
                </a:solidFill>
              </a:rPr>
              <a:t>)/2，</a:t>
            </a:r>
            <a:r>
              <a:rPr lang="zh-CN" altLang="en-US" sz="2400" b="1" dirty="0">
                <a:solidFill>
                  <a:srgbClr val="333399"/>
                </a:solidFill>
              </a:rPr>
              <a:t>再乘以2</a:t>
            </a:r>
            <a:r>
              <a:rPr lang="zh-CN" altLang="en-US" sz="2400" b="1" dirty="0" smtClean="0">
                <a:solidFill>
                  <a:srgbClr val="333399"/>
                </a:solidFill>
              </a:rPr>
              <a:t>，</a:t>
            </a:r>
            <a:endParaRPr lang="en-US" altLang="zh-CN" sz="2400" b="1" dirty="0" smtClean="0">
              <a:solidFill>
                <a:srgbClr val="333399"/>
              </a:solidFill>
            </a:endParaRPr>
          </a:p>
          <a:p>
            <a:pPr>
              <a:lnSpc>
                <a:spcPct val="95000"/>
              </a:lnSpc>
              <a:spcBef>
                <a:spcPct val="5000"/>
              </a:spcBef>
              <a:buFontTx/>
              <a:buNone/>
            </a:pPr>
            <a:r>
              <a:rPr lang="zh-CN" altLang="en-US" sz="2400" b="1" dirty="0" smtClean="0">
                <a:solidFill>
                  <a:srgbClr val="333399"/>
                </a:solidFill>
              </a:rPr>
              <a:t>得(</a:t>
            </a:r>
            <a:r>
              <a:rPr lang="zh-CN" altLang="en-US" sz="2400" b="1" dirty="0">
                <a:solidFill>
                  <a:srgbClr val="333399"/>
                </a:solidFill>
              </a:rPr>
              <a:t>0.5)</a:t>
            </a:r>
            <a:r>
              <a:rPr lang="zh-CN" altLang="en-US" sz="2400" b="1" baseline="-25000" dirty="0">
                <a:solidFill>
                  <a:srgbClr val="333399"/>
                </a:solidFill>
              </a:rPr>
              <a:t>10</a:t>
            </a:r>
            <a:r>
              <a:rPr lang="zh-CN" altLang="en-US" sz="2400" b="1" dirty="0">
                <a:solidFill>
                  <a:srgbClr val="333399"/>
                </a:solidFill>
              </a:rPr>
              <a:t>=</a:t>
            </a:r>
            <a:r>
              <a:rPr lang="en-US" altLang="zh-CN" sz="2400" b="1" dirty="0">
                <a:solidFill>
                  <a:srgbClr val="333399"/>
                </a:solidFill>
              </a:rPr>
              <a:t>a</a:t>
            </a:r>
            <a:r>
              <a:rPr lang="en-US" altLang="zh-CN" sz="2400" b="1" baseline="-25000" dirty="0">
                <a:solidFill>
                  <a:srgbClr val="333399"/>
                </a:solidFill>
              </a:rPr>
              <a:t>-2</a:t>
            </a:r>
            <a:r>
              <a:rPr lang="en-US" altLang="zh-CN" sz="2400" b="1" dirty="0">
                <a:solidFill>
                  <a:srgbClr val="333399"/>
                </a:solidFill>
              </a:rPr>
              <a:t>+(a</a:t>
            </a:r>
            <a:r>
              <a:rPr lang="en-US" altLang="zh-CN" sz="2400" b="1" baseline="-25000" dirty="0">
                <a:solidFill>
                  <a:srgbClr val="333399"/>
                </a:solidFill>
              </a:rPr>
              <a:t>-3</a:t>
            </a:r>
            <a:r>
              <a:rPr lang="en-US" altLang="zh-CN" sz="2400" b="1" dirty="0">
                <a:solidFill>
                  <a:srgbClr val="333399"/>
                </a:solidFill>
              </a:rPr>
              <a:t>×2</a:t>
            </a:r>
            <a:r>
              <a:rPr lang="en-US" altLang="zh-CN" sz="2400" b="1" baseline="30000" dirty="0">
                <a:solidFill>
                  <a:srgbClr val="333399"/>
                </a:solidFill>
              </a:rPr>
              <a:t>-1</a:t>
            </a:r>
            <a:r>
              <a:rPr lang="en-US" altLang="zh-CN" sz="2400" b="1" dirty="0">
                <a:solidFill>
                  <a:srgbClr val="333399"/>
                </a:solidFill>
              </a:rPr>
              <a:t>+…+a</a:t>
            </a:r>
            <a:r>
              <a:rPr lang="en-US" altLang="zh-CN" sz="2400" b="1" baseline="-25000" dirty="0">
                <a:solidFill>
                  <a:srgbClr val="333399"/>
                </a:solidFill>
              </a:rPr>
              <a:t>-m</a:t>
            </a:r>
            <a:r>
              <a:rPr lang="en-US" altLang="zh-CN" sz="2400" b="1" dirty="0">
                <a:solidFill>
                  <a:srgbClr val="333399"/>
                </a:solidFill>
              </a:rPr>
              <a:t>×2</a:t>
            </a:r>
            <a:r>
              <a:rPr lang="en-US" altLang="zh-CN" sz="2400" b="1" baseline="30000" dirty="0">
                <a:solidFill>
                  <a:srgbClr val="333399"/>
                </a:solidFill>
              </a:rPr>
              <a:t>-m+2</a:t>
            </a:r>
            <a:r>
              <a:rPr lang="en-US" altLang="zh-CN" sz="2400" b="1" dirty="0">
                <a:solidFill>
                  <a:srgbClr val="333399"/>
                </a:solidFill>
              </a:rPr>
              <a:t>)，</a:t>
            </a:r>
            <a:r>
              <a:rPr lang="zh-CN" altLang="en-US" sz="2400" b="1" dirty="0">
                <a:solidFill>
                  <a:srgbClr val="333399"/>
                </a:solidFill>
              </a:rPr>
              <a:t>于是取</a:t>
            </a:r>
            <a:r>
              <a:rPr lang="en-US" altLang="zh-CN" sz="2400" b="1" dirty="0" smtClean="0">
                <a:solidFill>
                  <a:srgbClr val="333399"/>
                </a:solidFill>
              </a:rPr>
              <a:t>a</a:t>
            </a:r>
            <a:r>
              <a:rPr lang="en-US" altLang="zh-CN" sz="2400" b="1" baseline="-25000" dirty="0" smtClean="0">
                <a:solidFill>
                  <a:srgbClr val="333399"/>
                </a:solidFill>
              </a:rPr>
              <a:t>-2</a:t>
            </a:r>
            <a:r>
              <a:rPr lang="en-US" altLang="zh-CN" sz="2400" b="1" dirty="0" smtClean="0">
                <a:solidFill>
                  <a:srgbClr val="333399"/>
                </a:solidFill>
              </a:rPr>
              <a:t>=0</a:t>
            </a:r>
            <a:r>
              <a:rPr lang="zh-CN" altLang="en-US" sz="2400" b="1" dirty="0" smtClean="0">
                <a:solidFill>
                  <a:srgbClr val="333399"/>
                </a:solidFill>
              </a:rPr>
              <a:t>；</a:t>
            </a:r>
            <a:endParaRPr lang="en-US" altLang="zh-CN" sz="2400" b="1" dirty="0">
              <a:solidFill>
                <a:srgbClr val="333399"/>
              </a:solidFill>
            </a:endParaRPr>
          </a:p>
          <a:p>
            <a:pPr>
              <a:lnSpc>
                <a:spcPct val="95000"/>
              </a:lnSpc>
              <a:spcBef>
                <a:spcPct val="5000"/>
              </a:spcBef>
              <a:buFontTx/>
              <a:buNone/>
            </a:pPr>
            <a:r>
              <a:rPr lang="en-US" altLang="zh-CN" sz="2400" b="1" dirty="0">
                <a:solidFill>
                  <a:srgbClr val="333399"/>
                </a:solidFill>
              </a:rPr>
              <a:t>……</a:t>
            </a:r>
          </a:p>
          <a:p>
            <a:pPr>
              <a:lnSpc>
                <a:spcPct val="95000"/>
              </a:lnSpc>
              <a:spcBef>
                <a:spcPct val="5000"/>
              </a:spcBef>
              <a:buFontTx/>
              <a:buNone/>
            </a:pPr>
            <a:r>
              <a:rPr lang="zh-CN" altLang="en-US" sz="2400" b="1" dirty="0">
                <a:solidFill>
                  <a:srgbClr val="333399"/>
                </a:solidFill>
              </a:rPr>
              <a:t>可以采用如下形式进行求解：</a:t>
            </a:r>
          </a:p>
          <a:p>
            <a:pPr>
              <a:lnSpc>
                <a:spcPct val="95000"/>
              </a:lnSpc>
              <a:spcBef>
                <a:spcPct val="5000"/>
              </a:spcBef>
              <a:buFontTx/>
              <a:buNone/>
            </a:pPr>
            <a:r>
              <a:rPr lang="zh-CN" altLang="en-US" sz="2400" dirty="0">
                <a:solidFill>
                  <a:srgbClr val="FF0066"/>
                </a:solidFill>
              </a:rPr>
              <a:t>	    0.625			    0.500</a:t>
            </a:r>
          </a:p>
          <a:p>
            <a:pPr>
              <a:lnSpc>
                <a:spcPct val="95000"/>
              </a:lnSpc>
              <a:spcBef>
                <a:spcPct val="5000"/>
              </a:spcBef>
              <a:buFontTx/>
              <a:buNone/>
            </a:pPr>
            <a:r>
              <a:rPr lang="zh-CN" altLang="en-US" sz="2400" dirty="0">
                <a:solidFill>
                  <a:srgbClr val="FF0066"/>
                </a:solidFill>
              </a:rPr>
              <a:t>	</a:t>
            </a:r>
            <a:r>
              <a:rPr lang="zh-CN" altLang="en-US" sz="2400" u="sng" dirty="0">
                <a:solidFill>
                  <a:srgbClr val="FF0066"/>
                </a:solidFill>
              </a:rPr>
              <a:t>×)     2 </a:t>
            </a:r>
            <a:r>
              <a:rPr lang="zh-CN" altLang="en-US" sz="2400" dirty="0">
                <a:solidFill>
                  <a:srgbClr val="FF0066"/>
                </a:solidFill>
              </a:rPr>
              <a:t>			</a:t>
            </a:r>
            <a:r>
              <a:rPr lang="zh-CN" altLang="en-US" sz="2400" u="sng" dirty="0">
                <a:solidFill>
                  <a:srgbClr val="FF0066"/>
                </a:solidFill>
              </a:rPr>
              <a:t>×)     2   </a:t>
            </a:r>
            <a:endParaRPr lang="zh-CN" altLang="en-US" sz="2400" dirty="0">
              <a:solidFill>
                <a:srgbClr val="FF0066"/>
              </a:solidFill>
            </a:endParaRPr>
          </a:p>
          <a:p>
            <a:pPr>
              <a:lnSpc>
                <a:spcPct val="95000"/>
              </a:lnSpc>
              <a:spcBef>
                <a:spcPct val="5000"/>
              </a:spcBef>
              <a:buFontTx/>
              <a:buNone/>
            </a:pPr>
            <a:r>
              <a:rPr lang="zh-CN" altLang="en-US" sz="2400" dirty="0">
                <a:solidFill>
                  <a:srgbClr val="FF0066"/>
                </a:solidFill>
              </a:rPr>
              <a:t>	    1.250……整数1，</a:t>
            </a:r>
            <a:r>
              <a:rPr lang="en-US" altLang="zh-CN" sz="2400" dirty="0">
                <a:solidFill>
                  <a:srgbClr val="FF0066"/>
                </a:solidFill>
              </a:rPr>
              <a:t>a</a:t>
            </a:r>
            <a:r>
              <a:rPr lang="en-US" altLang="zh-CN" sz="2400" baseline="-25000" dirty="0">
                <a:solidFill>
                  <a:srgbClr val="FF0066"/>
                </a:solidFill>
              </a:rPr>
              <a:t>-1</a:t>
            </a:r>
            <a:r>
              <a:rPr lang="en-US" altLang="zh-CN" sz="2400" dirty="0">
                <a:solidFill>
                  <a:srgbClr val="FF0066"/>
                </a:solidFill>
              </a:rPr>
              <a:t>	    1.000……</a:t>
            </a:r>
            <a:r>
              <a:rPr lang="zh-CN" altLang="en-US" sz="2400" dirty="0">
                <a:solidFill>
                  <a:srgbClr val="FF0066"/>
                </a:solidFill>
              </a:rPr>
              <a:t>整数1，</a:t>
            </a:r>
            <a:r>
              <a:rPr lang="en-US" altLang="zh-CN" sz="2400" dirty="0">
                <a:solidFill>
                  <a:srgbClr val="FF0066"/>
                </a:solidFill>
              </a:rPr>
              <a:t>a</a:t>
            </a:r>
            <a:r>
              <a:rPr lang="en-US" altLang="zh-CN" sz="2400" baseline="-25000" dirty="0">
                <a:solidFill>
                  <a:srgbClr val="FF0066"/>
                </a:solidFill>
              </a:rPr>
              <a:t>-3</a:t>
            </a:r>
            <a:endParaRPr lang="en-US" altLang="zh-CN" sz="2400" dirty="0">
              <a:solidFill>
                <a:srgbClr val="FF0066"/>
              </a:solidFill>
            </a:endParaRPr>
          </a:p>
          <a:p>
            <a:pPr>
              <a:lnSpc>
                <a:spcPct val="95000"/>
              </a:lnSpc>
              <a:spcBef>
                <a:spcPct val="5000"/>
              </a:spcBef>
              <a:buFontTx/>
              <a:buNone/>
            </a:pPr>
            <a:r>
              <a:rPr lang="en-US" altLang="zh-CN" sz="2400" dirty="0">
                <a:solidFill>
                  <a:srgbClr val="FF0066"/>
                </a:solidFill>
              </a:rPr>
              <a:t>	</a:t>
            </a:r>
            <a:r>
              <a:rPr lang="en-US" altLang="zh-CN" sz="2400" u="sng" dirty="0">
                <a:solidFill>
                  <a:srgbClr val="FF0066"/>
                </a:solidFill>
              </a:rPr>
              <a:t>×)     2 </a:t>
            </a:r>
          </a:p>
          <a:p>
            <a:pPr>
              <a:lnSpc>
                <a:spcPct val="95000"/>
              </a:lnSpc>
              <a:spcBef>
                <a:spcPct val="5000"/>
              </a:spcBef>
              <a:buFontTx/>
              <a:buNone/>
            </a:pPr>
            <a:r>
              <a:rPr lang="en-US" altLang="zh-CN" sz="2400" dirty="0">
                <a:solidFill>
                  <a:srgbClr val="FF0066"/>
                </a:solidFill>
              </a:rPr>
              <a:t>	    0.500……</a:t>
            </a:r>
            <a:r>
              <a:rPr lang="zh-CN" altLang="en-US" sz="2400" dirty="0">
                <a:solidFill>
                  <a:srgbClr val="FF0066"/>
                </a:solidFill>
              </a:rPr>
              <a:t>整数0，</a:t>
            </a:r>
            <a:r>
              <a:rPr lang="en-US" altLang="zh-CN" sz="2400" dirty="0">
                <a:solidFill>
                  <a:srgbClr val="FF0066"/>
                </a:solidFill>
              </a:rPr>
              <a:t>a</a:t>
            </a:r>
            <a:r>
              <a:rPr lang="en-US" altLang="zh-CN" sz="2400" baseline="-25000" dirty="0">
                <a:solidFill>
                  <a:srgbClr val="FF0066"/>
                </a:solidFill>
              </a:rPr>
              <a:t>-2</a:t>
            </a:r>
          </a:p>
        </p:txBody>
      </p:sp>
      <p:sp>
        <p:nvSpPr>
          <p:cNvPr id="71684" name="Rectangle 4"/>
          <p:cNvSpPr>
            <a:spLocks noChangeArrowheads="1"/>
          </p:cNvSpPr>
          <p:nvPr/>
        </p:nvSpPr>
        <p:spPr bwMode="auto">
          <a:xfrm>
            <a:off x="5021263" y="6172200"/>
            <a:ext cx="3665537"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spcBef>
                <a:spcPct val="5000"/>
              </a:spcBef>
            </a:pPr>
            <a:r>
              <a:rPr lang="zh-CN" altLang="en-US" b="1">
                <a:solidFill>
                  <a:srgbClr val="FF0066"/>
                </a:solidFill>
                <a:ea typeface="楷体_GB2312" pitchFamily="49" charset="-122"/>
              </a:rPr>
              <a:t>因此，(0.625)</a:t>
            </a:r>
            <a:r>
              <a:rPr lang="zh-CN" altLang="en-US" b="1" baseline="-25000">
                <a:solidFill>
                  <a:srgbClr val="FF0066"/>
                </a:solidFill>
                <a:ea typeface="楷体_GB2312" pitchFamily="49" charset="-122"/>
              </a:rPr>
              <a:t>10</a:t>
            </a:r>
            <a:r>
              <a:rPr lang="zh-CN" altLang="en-US" b="1">
                <a:solidFill>
                  <a:srgbClr val="FF0066"/>
                </a:solidFill>
                <a:ea typeface="楷体_GB2312" pitchFamily="49" charset="-122"/>
              </a:rPr>
              <a:t>=(0.101)</a:t>
            </a:r>
            <a:r>
              <a:rPr lang="zh-CN" altLang="en-US" b="1" baseline="-25000">
                <a:solidFill>
                  <a:srgbClr val="FF0066"/>
                </a:solidFill>
                <a:ea typeface="楷体_GB2312" pitchFamily="49" charset="-122"/>
              </a:rPr>
              <a:t>2</a:t>
            </a:r>
            <a:r>
              <a:rPr lang="zh-CN" altLang="en-US" b="1">
                <a:solidFill>
                  <a:srgbClr val="FF0066"/>
                </a:solidFill>
                <a:ea typeface="楷体_GB2312" pitchFamily="49" charset="-122"/>
              </a:rPr>
              <a:t>。</a:t>
            </a:r>
          </a:p>
        </p:txBody>
      </p:sp>
      <p:cxnSp>
        <p:nvCxnSpPr>
          <p:cNvPr id="7" name="直接箭头连接符 6"/>
          <p:cNvCxnSpPr/>
          <p:nvPr/>
        </p:nvCxnSpPr>
        <p:spPr bwMode="auto">
          <a:xfrm>
            <a:off x="7262221" y="6194685"/>
            <a:ext cx="1080120" cy="0"/>
          </a:xfrm>
          <a:prstGeom prst="straightConnector1">
            <a:avLst/>
          </a:prstGeom>
          <a:ln>
            <a:solidFill>
              <a:srgbClr val="00B050"/>
            </a:solidFill>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1+#ppt_w/2"/>
                                          </p:val>
                                        </p:tav>
                                        <p:tav tm="100000">
                                          <p:val>
                                            <p:strVal val="#ppt_x"/>
                                          </p:val>
                                        </p:tav>
                                      </p:tavLst>
                                    </p:anim>
                                    <p:anim calcmode="lin" valueType="num">
                                      <p:cBhvr additive="base">
                                        <p:cTn id="8"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990600" y="152400"/>
            <a:ext cx="7924800" cy="685800"/>
          </a:xfrm>
        </p:spPr>
        <p:txBody>
          <a:bodyPr/>
          <a:lstStyle/>
          <a:p>
            <a:r>
              <a:rPr lang="zh-CN" altLang="en-US" dirty="0"/>
              <a:t>纯小数部分的转换方法——“</a:t>
            </a:r>
            <a:r>
              <a:rPr lang="zh-CN" altLang="en-US" dirty="0">
                <a:solidFill>
                  <a:srgbClr val="FF0066"/>
                </a:solidFill>
              </a:rPr>
              <a:t>乘2取整</a:t>
            </a:r>
            <a:r>
              <a:rPr lang="zh-CN" altLang="en-US" dirty="0" smtClean="0"/>
              <a:t>”法</a:t>
            </a:r>
            <a:endParaRPr lang="zh-CN" altLang="en-US" dirty="0"/>
          </a:p>
        </p:txBody>
      </p:sp>
      <p:sp>
        <p:nvSpPr>
          <p:cNvPr id="57347" name="Rectangle 3"/>
          <p:cNvSpPr>
            <a:spLocks noGrp="1" noChangeArrowheads="1"/>
          </p:cNvSpPr>
          <p:nvPr>
            <p:ph type="body" idx="1"/>
          </p:nvPr>
        </p:nvSpPr>
        <p:spPr>
          <a:xfrm>
            <a:off x="990600" y="1143000"/>
            <a:ext cx="7772400" cy="5334000"/>
          </a:xfrm>
        </p:spPr>
        <p:txBody>
          <a:bodyPr/>
          <a:lstStyle/>
          <a:p>
            <a:pPr>
              <a:buFontTx/>
              <a:buNone/>
            </a:pPr>
            <a:r>
              <a:rPr lang="zh-CN" altLang="en-US" b="1" dirty="0">
                <a:solidFill>
                  <a:srgbClr val="333399"/>
                </a:solidFill>
              </a:rPr>
              <a:t>『例2』将十进制0.18转换成二进制数，精确到小数点后4位：</a:t>
            </a:r>
          </a:p>
          <a:p>
            <a:pPr>
              <a:buFontTx/>
              <a:buNone/>
            </a:pPr>
            <a:r>
              <a:rPr lang="zh-CN" altLang="en-US" sz="2400" b="1" dirty="0">
                <a:solidFill>
                  <a:srgbClr val="333399"/>
                </a:solidFill>
              </a:rPr>
              <a:t>	    0.18			    0.88</a:t>
            </a:r>
          </a:p>
          <a:p>
            <a:pPr>
              <a:buFontTx/>
              <a:buNone/>
            </a:pPr>
            <a:r>
              <a:rPr lang="zh-CN" altLang="en-US" sz="2400" b="1" dirty="0">
                <a:solidFill>
                  <a:srgbClr val="333399"/>
                </a:solidFill>
              </a:rPr>
              <a:t>	</a:t>
            </a:r>
            <a:r>
              <a:rPr lang="zh-CN" altLang="en-US" sz="2400" b="1" u="sng" dirty="0">
                <a:solidFill>
                  <a:srgbClr val="333399"/>
                </a:solidFill>
              </a:rPr>
              <a:t>×)   2</a:t>
            </a:r>
            <a:r>
              <a:rPr lang="zh-CN" altLang="en-US" sz="2400" b="1" dirty="0">
                <a:solidFill>
                  <a:srgbClr val="333399"/>
                </a:solidFill>
              </a:rPr>
              <a:t>			</a:t>
            </a:r>
            <a:r>
              <a:rPr lang="zh-CN" altLang="en-US" sz="2400" b="1" u="sng" dirty="0">
                <a:solidFill>
                  <a:srgbClr val="333399"/>
                </a:solidFill>
              </a:rPr>
              <a:t>×)   2   </a:t>
            </a:r>
            <a:endParaRPr lang="zh-CN" altLang="en-US" sz="2400" b="1" dirty="0">
              <a:solidFill>
                <a:srgbClr val="333399"/>
              </a:solidFill>
            </a:endParaRPr>
          </a:p>
          <a:p>
            <a:pPr>
              <a:buFontTx/>
              <a:buNone/>
            </a:pPr>
            <a:r>
              <a:rPr lang="zh-CN" altLang="en-US" sz="2400" dirty="0"/>
              <a:t>	    </a:t>
            </a:r>
            <a:r>
              <a:rPr lang="zh-CN" altLang="en-US" sz="2400" b="1" dirty="0">
                <a:solidFill>
                  <a:srgbClr val="FF0000"/>
                </a:solidFill>
              </a:rPr>
              <a:t>0</a:t>
            </a:r>
            <a:r>
              <a:rPr lang="zh-CN" altLang="en-US" sz="2400" b="1" dirty="0">
                <a:solidFill>
                  <a:srgbClr val="333399"/>
                </a:solidFill>
              </a:rPr>
              <a:t>.36……整数0，</a:t>
            </a:r>
            <a:r>
              <a:rPr lang="en-US" altLang="zh-CN" sz="2400" b="1" dirty="0">
                <a:solidFill>
                  <a:srgbClr val="333399"/>
                </a:solidFill>
              </a:rPr>
              <a:t>a</a:t>
            </a:r>
            <a:r>
              <a:rPr lang="en-US" altLang="zh-CN" sz="2400" b="1" baseline="-25000" dirty="0">
                <a:solidFill>
                  <a:srgbClr val="333399"/>
                </a:solidFill>
              </a:rPr>
              <a:t>-1</a:t>
            </a:r>
            <a:r>
              <a:rPr lang="en-US" altLang="zh-CN" sz="2400" b="1" dirty="0"/>
              <a:t>	</a:t>
            </a:r>
            <a:r>
              <a:rPr lang="en-US" altLang="zh-CN" sz="2400" dirty="0"/>
              <a:t>    </a:t>
            </a:r>
            <a:r>
              <a:rPr lang="en-US" altLang="zh-CN" sz="2400" b="1" dirty="0">
                <a:solidFill>
                  <a:srgbClr val="FF0000"/>
                </a:solidFill>
              </a:rPr>
              <a:t>1</a:t>
            </a:r>
            <a:r>
              <a:rPr lang="en-US" altLang="zh-CN" sz="2400" b="1" dirty="0">
                <a:solidFill>
                  <a:srgbClr val="333399"/>
                </a:solidFill>
              </a:rPr>
              <a:t>.76……</a:t>
            </a:r>
            <a:r>
              <a:rPr lang="zh-CN" altLang="en-US" sz="2400" b="1" dirty="0">
                <a:solidFill>
                  <a:srgbClr val="333399"/>
                </a:solidFill>
              </a:rPr>
              <a:t>整数1，</a:t>
            </a:r>
            <a:r>
              <a:rPr lang="en-US" altLang="zh-CN" sz="2400" b="1" dirty="0">
                <a:solidFill>
                  <a:srgbClr val="333399"/>
                </a:solidFill>
              </a:rPr>
              <a:t>a</a:t>
            </a:r>
            <a:r>
              <a:rPr lang="en-US" altLang="zh-CN" sz="2400" b="1" baseline="-25000" dirty="0">
                <a:solidFill>
                  <a:srgbClr val="333399"/>
                </a:solidFill>
              </a:rPr>
              <a:t>-5</a:t>
            </a:r>
            <a:endParaRPr lang="en-US" altLang="zh-CN" sz="2400" b="1" dirty="0">
              <a:solidFill>
                <a:srgbClr val="333399"/>
              </a:solidFill>
            </a:endParaRPr>
          </a:p>
          <a:p>
            <a:pPr>
              <a:buFontTx/>
              <a:buNone/>
            </a:pPr>
            <a:r>
              <a:rPr lang="en-US" altLang="zh-CN" sz="2400" dirty="0"/>
              <a:t>	</a:t>
            </a:r>
            <a:r>
              <a:rPr lang="en-US" altLang="zh-CN" sz="2400" b="1" u="sng" dirty="0">
                <a:solidFill>
                  <a:srgbClr val="333399"/>
                </a:solidFill>
              </a:rPr>
              <a:t>×)   2</a:t>
            </a:r>
            <a:r>
              <a:rPr lang="en-US" altLang="zh-CN" sz="2400" b="1" u="sng" dirty="0"/>
              <a:t> </a:t>
            </a:r>
          </a:p>
          <a:p>
            <a:pPr>
              <a:buFontTx/>
              <a:buNone/>
            </a:pPr>
            <a:r>
              <a:rPr lang="en-US" altLang="zh-CN" sz="2400" dirty="0"/>
              <a:t>	    </a:t>
            </a:r>
            <a:r>
              <a:rPr lang="en-US" altLang="zh-CN" sz="2400" b="1" dirty="0">
                <a:solidFill>
                  <a:srgbClr val="FF0000"/>
                </a:solidFill>
              </a:rPr>
              <a:t>0</a:t>
            </a:r>
            <a:r>
              <a:rPr lang="en-US" altLang="zh-CN" sz="2400" b="1" dirty="0">
                <a:solidFill>
                  <a:srgbClr val="333399"/>
                </a:solidFill>
              </a:rPr>
              <a:t>.72……</a:t>
            </a:r>
            <a:r>
              <a:rPr lang="zh-CN" altLang="en-US" sz="2400" b="1" dirty="0">
                <a:solidFill>
                  <a:srgbClr val="333399"/>
                </a:solidFill>
              </a:rPr>
              <a:t>整数0，</a:t>
            </a:r>
            <a:r>
              <a:rPr lang="en-US" altLang="zh-CN" sz="2400" b="1" dirty="0">
                <a:solidFill>
                  <a:srgbClr val="333399"/>
                </a:solidFill>
              </a:rPr>
              <a:t>a</a:t>
            </a:r>
            <a:r>
              <a:rPr lang="en-US" altLang="zh-CN" sz="2400" b="1" baseline="-25000" dirty="0">
                <a:solidFill>
                  <a:srgbClr val="333399"/>
                </a:solidFill>
              </a:rPr>
              <a:t>-2</a:t>
            </a:r>
            <a:endParaRPr lang="en-US" altLang="zh-CN" sz="2400" b="1" dirty="0">
              <a:solidFill>
                <a:srgbClr val="333399"/>
              </a:solidFill>
            </a:endParaRPr>
          </a:p>
          <a:p>
            <a:pPr>
              <a:buFontTx/>
              <a:buNone/>
            </a:pPr>
            <a:r>
              <a:rPr lang="en-US" altLang="zh-CN" sz="2400" b="1" dirty="0">
                <a:solidFill>
                  <a:srgbClr val="333399"/>
                </a:solidFill>
              </a:rPr>
              <a:t>	</a:t>
            </a:r>
            <a:r>
              <a:rPr lang="en-US" altLang="zh-CN" sz="2400" b="1" u="sng" dirty="0">
                <a:solidFill>
                  <a:srgbClr val="333399"/>
                </a:solidFill>
              </a:rPr>
              <a:t>×)   2</a:t>
            </a:r>
            <a:r>
              <a:rPr lang="en-US" altLang="zh-CN" sz="2400" u="sng" dirty="0">
                <a:solidFill>
                  <a:srgbClr val="333399"/>
                </a:solidFill>
              </a:rPr>
              <a:t> </a:t>
            </a:r>
          </a:p>
          <a:p>
            <a:pPr>
              <a:buFontTx/>
              <a:buNone/>
            </a:pPr>
            <a:r>
              <a:rPr lang="en-US" altLang="zh-CN" sz="2400" dirty="0"/>
              <a:t>	    </a:t>
            </a:r>
            <a:r>
              <a:rPr lang="en-US" altLang="zh-CN" sz="2400" b="1" dirty="0">
                <a:solidFill>
                  <a:srgbClr val="FF0000"/>
                </a:solidFill>
              </a:rPr>
              <a:t>1</a:t>
            </a:r>
            <a:r>
              <a:rPr lang="en-US" altLang="zh-CN" sz="2400" b="1" dirty="0">
                <a:solidFill>
                  <a:srgbClr val="333399"/>
                </a:solidFill>
              </a:rPr>
              <a:t>.44……</a:t>
            </a:r>
            <a:r>
              <a:rPr lang="zh-CN" altLang="en-US" sz="2400" b="1" dirty="0">
                <a:solidFill>
                  <a:srgbClr val="333399"/>
                </a:solidFill>
              </a:rPr>
              <a:t>整数1，</a:t>
            </a:r>
            <a:r>
              <a:rPr lang="en-US" altLang="zh-CN" sz="2400" b="1" dirty="0">
                <a:solidFill>
                  <a:srgbClr val="333399"/>
                </a:solidFill>
              </a:rPr>
              <a:t>a</a:t>
            </a:r>
            <a:r>
              <a:rPr lang="en-US" altLang="zh-CN" sz="2400" b="1" baseline="-25000" dirty="0">
                <a:solidFill>
                  <a:srgbClr val="333399"/>
                </a:solidFill>
              </a:rPr>
              <a:t>-3</a:t>
            </a:r>
            <a:endParaRPr lang="en-US" altLang="zh-CN" sz="2400" b="1" dirty="0">
              <a:solidFill>
                <a:srgbClr val="333399"/>
              </a:solidFill>
            </a:endParaRPr>
          </a:p>
          <a:p>
            <a:pPr>
              <a:buFontTx/>
              <a:buNone/>
            </a:pPr>
            <a:r>
              <a:rPr lang="en-US" altLang="zh-CN" sz="2400" b="1" dirty="0">
                <a:solidFill>
                  <a:srgbClr val="333399"/>
                </a:solidFill>
              </a:rPr>
              <a:t>	</a:t>
            </a:r>
            <a:r>
              <a:rPr lang="en-US" altLang="zh-CN" sz="2400" b="1" u="sng" dirty="0">
                <a:solidFill>
                  <a:srgbClr val="333399"/>
                </a:solidFill>
              </a:rPr>
              <a:t>×)   2</a:t>
            </a:r>
            <a:r>
              <a:rPr lang="en-US" altLang="zh-CN" sz="2400" u="sng" dirty="0"/>
              <a:t> </a:t>
            </a:r>
          </a:p>
          <a:p>
            <a:pPr>
              <a:buFontTx/>
              <a:buNone/>
            </a:pPr>
            <a:r>
              <a:rPr lang="en-US" altLang="zh-CN" sz="2400" dirty="0"/>
              <a:t>	    </a:t>
            </a:r>
            <a:r>
              <a:rPr lang="en-US" altLang="zh-CN" sz="2400" b="1" dirty="0">
                <a:solidFill>
                  <a:srgbClr val="FF0000"/>
                </a:solidFill>
              </a:rPr>
              <a:t>0</a:t>
            </a:r>
            <a:r>
              <a:rPr lang="en-US" altLang="zh-CN" sz="2400" b="1" dirty="0">
                <a:solidFill>
                  <a:srgbClr val="333399"/>
                </a:solidFill>
              </a:rPr>
              <a:t>.88……</a:t>
            </a:r>
            <a:r>
              <a:rPr lang="zh-CN" altLang="en-US" sz="2400" b="1" dirty="0">
                <a:solidFill>
                  <a:srgbClr val="333399"/>
                </a:solidFill>
              </a:rPr>
              <a:t>整数0，</a:t>
            </a:r>
            <a:r>
              <a:rPr lang="en-US" altLang="zh-CN" sz="2400" b="1" dirty="0">
                <a:solidFill>
                  <a:srgbClr val="333399"/>
                </a:solidFill>
              </a:rPr>
              <a:t>a</a:t>
            </a:r>
            <a:r>
              <a:rPr lang="en-US" altLang="zh-CN" sz="2400" b="1" baseline="-25000" dirty="0">
                <a:solidFill>
                  <a:srgbClr val="333399"/>
                </a:solidFill>
              </a:rPr>
              <a:t>-4</a:t>
            </a:r>
            <a:endParaRPr lang="en-US" altLang="zh-CN" sz="2400" b="1" dirty="0">
              <a:solidFill>
                <a:srgbClr val="333399"/>
              </a:solidFill>
            </a:endParaRPr>
          </a:p>
          <a:p>
            <a:pPr>
              <a:buFontTx/>
              <a:buNone/>
            </a:pPr>
            <a:r>
              <a:rPr lang="zh-CN" altLang="en-US" sz="2400" b="1" dirty="0">
                <a:solidFill>
                  <a:srgbClr val="333399"/>
                </a:solidFill>
              </a:rPr>
              <a:t>因此，(0.18)</a:t>
            </a:r>
            <a:r>
              <a:rPr lang="zh-CN" altLang="en-US" sz="2400" b="1" baseline="-25000" dirty="0">
                <a:solidFill>
                  <a:srgbClr val="333399"/>
                </a:solidFill>
              </a:rPr>
              <a:t>10</a:t>
            </a:r>
            <a:r>
              <a:rPr lang="zh-CN" altLang="en-US" sz="2400" b="1" dirty="0">
                <a:solidFill>
                  <a:srgbClr val="333399"/>
                </a:solidFill>
              </a:rPr>
              <a:t>≈(0.0011)</a:t>
            </a:r>
            <a:r>
              <a:rPr lang="zh-CN" altLang="en-US" sz="2400" b="1" baseline="-25000" dirty="0">
                <a:solidFill>
                  <a:srgbClr val="333399"/>
                </a:solidFill>
              </a:rPr>
              <a:t>2</a:t>
            </a:r>
            <a:r>
              <a:rPr lang="zh-CN" altLang="en-US" sz="2400" b="1" dirty="0">
                <a:solidFill>
                  <a:srgbClr val="333399"/>
                </a:solidFill>
              </a:rPr>
              <a:t>。</a:t>
            </a:r>
          </a:p>
        </p:txBody>
      </p:sp>
      <p:sp>
        <p:nvSpPr>
          <p:cNvPr id="5" name="Text Box 6"/>
          <p:cNvSpPr txBox="1">
            <a:spLocks noChangeArrowheads="1"/>
          </p:cNvSpPr>
          <p:nvPr/>
        </p:nvSpPr>
        <p:spPr bwMode="auto">
          <a:xfrm>
            <a:off x="81216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八进制数、十六进制数与二进制数的转换</a:t>
            </a:r>
          </a:p>
        </p:txBody>
      </p:sp>
      <p:sp>
        <p:nvSpPr>
          <p:cNvPr id="54275" name="Rectangle 3"/>
          <p:cNvSpPr>
            <a:spLocks noGrp="1" noChangeArrowheads="1"/>
          </p:cNvSpPr>
          <p:nvPr>
            <p:ph type="body" idx="1"/>
          </p:nvPr>
        </p:nvSpPr>
        <p:spPr>
          <a:xfrm>
            <a:off x="914400" y="1066800"/>
            <a:ext cx="7772400" cy="5029200"/>
          </a:xfrm>
        </p:spPr>
        <p:txBody>
          <a:bodyPr/>
          <a:lstStyle/>
          <a:p>
            <a:r>
              <a:rPr lang="zh-CN" altLang="en-US" sz="3200"/>
              <a:t>二进制数的基数是8（8=2</a:t>
            </a:r>
            <a:r>
              <a:rPr lang="zh-CN" altLang="en-US" sz="3200" baseline="30000"/>
              <a:t>3</a:t>
            </a:r>
            <a:r>
              <a:rPr lang="zh-CN" altLang="en-US" sz="3200"/>
              <a:t>），十六进制数的基数是16（16=2</a:t>
            </a:r>
            <a:r>
              <a:rPr lang="zh-CN" altLang="en-US" sz="3200" baseline="30000"/>
              <a:t>4</a:t>
            </a:r>
            <a:r>
              <a:rPr lang="zh-CN" altLang="en-US" sz="3200"/>
              <a:t>）。</a:t>
            </a:r>
          </a:p>
          <a:p>
            <a:r>
              <a:rPr lang="zh-CN" altLang="en-US" sz="3200"/>
              <a:t>二进制数、八进制数和十六进制数有2的整指数倍的关系，因而可以直接转换。</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常用各种进制数的数值对照表</a:t>
            </a:r>
          </a:p>
        </p:txBody>
      </p:sp>
      <p:graphicFrame>
        <p:nvGraphicFramePr>
          <p:cNvPr id="75779" name="Group 3"/>
          <p:cNvGraphicFramePr>
            <a:graphicFrameLocks noGrp="1"/>
          </p:cNvGraphicFramePr>
          <p:nvPr/>
        </p:nvGraphicFramePr>
        <p:xfrm>
          <a:off x="1371600" y="990600"/>
          <a:ext cx="6808788" cy="5848668"/>
        </p:xfrm>
        <a:graphic>
          <a:graphicData uri="http://schemas.openxmlformats.org/drawingml/2006/table">
            <a:tbl>
              <a:tblPr/>
              <a:tblGrid>
                <a:gridCol w="1612900"/>
                <a:gridCol w="1612900"/>
                <a:gridCol w="1612900"/>
                <a:gridCol w="1970088"/>
              </a:tblGrid>
              <a:tr h="484188">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楷体_GB2312" pitchFamily="49" charset="-122"/>
                        </a:rPr>
                        <a:t>十进制数</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二进制数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八进制数</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rPr>
                        <a:t>十六进制数</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楷体_GB2312" pitchFamily="49" charset="-122"/>
                        </a:rPr>
                        <a:t>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0001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0010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楷体_GB2312" pitchFamily="49" charset="-122"/>
                        </a:rPr>
                        <a:t>0011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0111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07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1011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B</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C</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49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33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15</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1111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楷体_GB2312" pitchFamily="49"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楷体_GB2312" pitchFamily="49" charset="-122"/>
                        </a:rPr>
                        <a:t>F</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a:t>二进制、八进制数相互转化</a:t>
            </a:r>
          </a:p>
        </p:txBody>
      </p:sp>
      <p:sp>
        <p:nvSpPr>
          <p:cNvPr id="73731" name="Rectangle 3"/>
          <p:cNvSpPr>
            <a:spLocks noGrp="1" noChangeArrowheads="1"/>
          </p:cNvSpPr>
          <p:nvPr>
            <p:ph type="body" idx="1"/>
          </p:nvPr>
        </p:nvSpPr>
        <p:spPr/>
        <p:txBody>
          <a:bodyPr/>
          <a:lstStyle/>
          <a:p>
            <a:pPr>
              <a:spcBef>
                <a:spcPct val="50000"/>
              </a:spcBef>
              <a:buFontTx/>
              <a:buNone/>
            </a:pPr>
            <a:r>
              <a:rPr lang="zh-CN" altLang="en-US">
                <a:solidFill>
                  <a:srgbClr val="FF00FF"/>
                </a:solidFill>
                <a:effectLst>
                  <a:outerShdw blurRad="38100" dist="38100" dir="2700000" algn="tl">
                    <a:srgbClr val="000000"/>
                  </a:outerShdw>
                </a:effectLst>
              </a:rPr>
              <a:t>1位八进制数相当于3位二进制数</a:t>
            </a:r>
          </a:p>
          <a:p>
            <a:pPr lvl="1">
              <a:spcBef>
                <a:spcPct val="50000"/>
              </a:spcBef>
              <a:buFont typeface="Wingdings" pitchFamily="2" charset="2"/>
              <a:buChar char="§"/>
            </a:pPr>
            <a:r>
              <a:rPr lang="zh-CN" altLang="en-US" sz="2800"/>
              <a:t>二进制→八进制：</a:t>
            </a:r>
            <a:r>
              <a:rPr lang="zh-CN" altLang="en-US" sz="2800">
                <a:solidFill>
                  <a:srgbClr val="FF0000"/>
                </a:solidFill>
              </a:rPr>
              <a:t>从小数点向两边每3位为一组</a:t>
            </a:r>
            <a:r>
              <a:rPr lang="zh-CN" altLang="en-US" sz="2800"/>
              <a:t>，每一组用1位八进制数替换</a:t>
            </a:r>
          </a:p>
          <a:p>
            <a:pPr lvl="1">
              <a:spcBef>
                <a:spcPct val="50000"/>
              </a:spcBef>
              <a:buFont typeface="Wingdings" pitchFamily="2" charset="2"/>
              <a:buChar char="§"/>
            </a:pPr>
            <a:r>
              <a:rPr lang="zh-CN" altLang="en-US" sz="2800"/>
              <a:t>二进制←八进制：每1位用3位二进制数替换</a:t>
            </a:r>
          </a:p>
          <a:p>
            <a:pPr>
              <a:spcBef>
                <a:spcPct val="50000"/>
              </a:spcBef>
              <a:buFontTx/>
              <a:buNone/>
            </a:pPr>
            <a:r>
              <a:rPr lang="zh-CN" altLang="en-US" b="1">
                <a:solidFill>
                  <a:srgbClr val="333399"/>
                </a:solidFill>
              </a:rPr>
              <a:t>『例1』 (10110101.01101)</a:t>
            </a:r>
            <a:r>
              <a:rPr lang="zh-CN" altLang="en-US" b="1" baseline="-25000">
                <a:solidFill>
                  <a:srgbClr val="333399"/>
                </a:solidFill>
              </a:rPr>
              <a:t>2</a:t>
            </a:r>
            <a:r>
              <a:rPr lang="zh-CN" altLang="en-US" b="1">
                <a:solidFill>
                  <a:srgbClr val="333399"/>
                </a:solidFill>
              </a:rPr>
              <a:t> = (？)</a:t>
            </a:r>
            <a:r>
              <a:rPr lang="zh-CN" altLang="en-US" b="1" baseline="-25000">
                <a:solidFill>
                  <a:srgbClr val="333399"/>
                </a:solidFill>
              </a:rPr>
              <a:t>8</a:t>
            </a:r>
          </a:p>
          <a:p>
            <a:pPr>
              <a:spcBef>
                <a:spcPct val="50000"/>
              </a:spcBef>
              <a:buFontTx/>
              <a:buNone/>
            </a:pPr>
            <a:r>
              <a:rPr lang="zh-CN" altLang="en-US" b="1">
                <a:solidFill>
                  <a:srgbClr val="333399"/>
                </a:solidFill>
              </a:rPr>
              <a:t>	      (10110101.01101)</a:t>
            </a:r>
            <a:r>
              <a:rPr lang="zh-CN" altLang="en-US" b="1" baseline="-25000">
                <a:solidFill>
                  <a:srgbClr val="333399"/>
                </a:solidFill>
              </a:rPr>
              <a:t>2</a:t>
            </a:r>
            <a:r>
              <a:rPr lang="zh-CN" altLang="en-US" b="1">
                <a:solidFill>
                  <a:srgbClr val="333399"/>
                </a:solidFill>
              </a:rPr>
              <a:t> = (</a:t>
            </a:r>
            <a:r>
              <a:rPr lang="zh-CN" altLang="en-US" b="1" u="sng">
                <a:solidFill>
                  <a:srgbClr val="333399"/>
                </a:solidFill>
              </a:rPr>
              <a:t>010</a:t>
            </a:r>
            <a:r>
              <a:rPr lang="zh-CN" altLang="en-US" b="1">
                <a:solidFill>
                  <a:srgbClr val="333399"/>
                </a:solidFill>
              </a:rPr>
              <a:t> </a:t>
            </a:r>
            <a:r>
              <a:rPr lang="zh-CN" altLang="en-US" b="1" u="sng">
                <a:solidFill>
                  <a:srgbClr val="333399"/>
                </a:solidFill>
              </a:rPr>
              <a:t>110</a:t>
            </a:r>
            <a:r>
              <a:rPr lang="zh-CN" altLang="en-US" b="1">
                <a:solidFill>
                  <a:srgbClr val="333399"/>
                </a:solidFill>
              </a:rPr>
              <a:t> </a:t>
            </a:r>
            <a:r>
              <a:rPr lang="zh-CN" altLang="en-US" b="1" u="sng">
                <a:solidFill>
                  <a:srgbClr val="333399"/>
                </a:solidFill>
              </a:rPr>
              <a:t>101</a:t>
            </a:r>
            <a:r>
              <a:rPr lang="zh-CN" altLang="en-US" b="1">
                <a:solidFill>
                  <a:srgbClr val="333399"/>
                </a:solidFill>
              </a:rPr>
              <a:t>.</a:t>
            </a:r>
            <a:r>
              <a:rPr lang="zh-CN" altLang="en-US" b="1" u="sng">
                <a:solidFill>
                  <a:srgbClr val="333399"/>
                </a:solidFill>
              </a:rPr>
              <a:t>011</a:t>
            </a:r>
            <a:r>
              <a:rPr lang="zh-CN" altLang="en-US" b="1">
                <a:solidFill>
                  <a:srgbClr val="333399"/>
                </a:solidFill>
              </a:rPr>
              <a:t> </a:t>
            </a:r>
            <a:r>
              <a:rPr lang="zh-CN" altLang="en-US" b="1" u="sng">
                <a:solidFill>
                  <a:srgbClr val="333399"/>
                </a:solidFill>
              </a:rPr>
              <a:t>010</a:t>
            </a:r>
            <a:r>
              <a:rPr lang="zh-CN" altLang="en-US" b="1">
                <a:solidFill>
                  <a:srgbClr val="333399"/>
                </a:solidFill>
              </a:rPr>
              <a:t>)</a:t>
            </a:r>
            <a:r>
              <a:rPr lang="zh-CN" altLang="en-US" b="1" baseline="-25000">
                <a:solidFill>
                  <a:srgbClr val="333399"/>
                </a:solidFill>
              </a:rPr>
              <a:t>2 </a:t>
            </a:r>
          </a:p>
          <a:p>
            <a:pPr>
              <a:spcBef>
                <a:spcPct val="50000"/>
              </a:spcBef>
              <a:buFontTx/>
              <a:buNone/>
            </a:pPr>
            <a:r>
              <a:rPr lang="zh-CN" altLang="en-US" sz="2000" b="1" baseline="-25000">
                <a:solidFill>
                  <a:srgbClr val="333399"/>
                </a:solidFill>
              </a:rPr>
              <a:t>                                                               </a:t>
            </a:r>
          </a:p>
          <a:p>
            <a:pPr>
              <a:spcBef>
                <a:spcPct val="50000"/>
              </a:spcBef>
              <a:buFontTx/>
              <a:buNone/>
            </a:pPr>
            <a:endParaRPr lang="zh-CN" altLang="en-US" sz="2000" b="1" baseline="-25000">
              <a:solidFill>
                <a:srgbClr val="333399"/>
              </a:solidFill>
            </a:endParaRPr>
          </a:p>
          <a:p>
            <a:pPr>
              <a:spcBef>
                <a:spcPct val="50000"/>
              </a:spcBef>
              <a:buFontTx/>
              <a:buNone/>
            </a:pPr>
            <a:r>
              <a:rPr lang="zh-CN" altLang="en-US" sz="2000" b="1">
                <a:solidFill>
                  <a:srgbClr val="333399"/>
                </a:solidFill>
              </a:rPr>
              <a:t>                                      	                </a:t>
            </a:r>
            <a:r>
              <a:rPr lang="zh-CN" altLang="en-US" b="1">
                <a:solidFill>
                  <a:srgbClr val="333399"/>
                </a:solidFill>
              </a:rPr>
              <a:t>= ( 2     6     5   .  3     2 )</a:t>
            </a:r>
            <a:r>
              <a:rPr lang="zh-CN" altLang="en-US" b="1" baseline="-25000">
                <a:solidFill>
                  <a:srgbClr val="333399"/>
                </a:solidFill>
              </a:rPr>
              <a:t>8</a:t>
            </a:r>
            <a:endParaRPr lang="zh-CN" altLang="en-US" sz="3600" b="1">
              <a:solidFill>
                <a:srgbClr val="333399"/>
              </a:solidFill>
            </a:endParaRPr>
          </a:p>
          <a:p>
            <a:endParaRPr lang="zh-CN" altLang="en-US" b="1">
              <a:solidFill>
                <a:srgbClr val="333399"/>
              </a:solidFill>
            </a:endParaRPr>
          </a:p>
        </p:txBody>
      </p:sp>
      <p:grpSp>
        <p:nvGrpSpPr>
          <p:cNvPr id="73733" name="Group 5"/>
          <p:cNvGrpSpPr>
            <a:grpSpLocks/>
          </p:cNvGrpSpPr>
          <p:nvPr/>
        </p:nvGrpSpPr>
        <p:grpSpPr bwMode="auto">
          <a:xfrm>
            <a:off x="5715000" y="4724400"/>
            <a:ext cx="2209800" cy="838200"/>
            <a:chOff x="2640" y="2304"/>
            <a:chExt cx="1392" cy="528"/>
          </a:xfrm>
        </p:grpSpPr>
        <p:sp>
          <p:nvSpPr>
            <p:cNvPr id="73734" name="Line 6"/>
            <p:cNvSpPr>
              <a:spLocks noChangeShapeType="1"/>
            </p:cNvSpPr>
            <p:nvPr/>
          </p:nvSpPr>
          <p:spPr bwMode="auto">
            <a:xfrm>
              <a:off x="2640"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5" name="Line 7"/>
            <p:cNvSpPr>
              <a:spLocks noChangeShapeType="1"/>
            </p:cNvSpPr>
            <p:nvPr/>
          </p:nvSpPr>
          <p:spPr bwMode="auto">
            <a:xfrm>
              <a:off x="2976"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6" name="Line 8"/>
            <p:cNvSpPr>
              <a:spLocks noChangeShapeType="1"/>
            </p:cNvSpPr>
            <p:nvPr/>
          </p:nvSpPr>
          <p:spPr bwMode="auto">
            <a:xfrm>
              <a:off x="3312"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7" name="Line 9"/>
            <p:cNvSpPr>
              <a:spLocks noChangeShapeType="1"/>
            </p:cNvSpPr>
            <p:nvPr/>
          </p:nvSpPr>
          <p:spPr bwMode="auto">
            <a:xfrm>
              <a:off x="3696"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8" name="Line 10"/>
            <p:cNvSpPr>
              <a:spLocks noChangeShapeType="1"/>
            </p:cNvSpPr>
            <p:nvPr/>
          </p:nvSpPr>
          <p:spPr bwMode="auto">
            <a:xfrm>
              <a:off x="4032" y="2304"/>
              <a:ext cx="0" cy="384"/>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9" name="Line 11"/>
            <p:cNvSpPr>
              <a:spLocks noChangeShapeType="1"/>
            </p:cNvSpPr>
            <p:nvPr/>
          </p:nvSpPr>
          <p:spPr bwMode="auto">
            <a:xfrm>
              <a:off x="3504" y="2304"/>
              <a:ext cx="0" cy="528"/>
            </a:xfrm>
            <a:prstGeom prst="line">
              <a:avLst/>
            </a:prstGeom>
            <a:noFill/>
            <a:ln w="25400">
              <a:solidFill>
                <a:srgbClr val="0000CC"/>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a:t>二进制、十六进制数相互转化</a:t>
            </a:r>
          </a:p>
        </p:txBody>
      </p:sp>
      <p:sp>
        <p:nvSpPr>
          <p:cNvPr id="74755" name="Rectangle 3"/>
          <p:cNvSpPr>
            <a:spLocks noGrp="1" noChangeArrowheads="1"/>
          </p:cNvSpPr>
          <p:nvPr>
            <p:ph type="body" idx="1"/>
          </p:nvPr>
        </p:nvSpPr>
        <p:spPr>
          <a:xfrm>
            <a:off x="914400" y="1143000"/>
            <a:ext cx="8081963" cy="5257800"/>
          </a:xfrm>
        </p:spPr>
        <p:txBody>
          <a:bodyPr/>
          <a:lstStyle/>
          <a:p>
            <a:pPr>
              <a:spcBef>
                <a:spcPct val="50000"/>
              </a:spcBef>
              <a:buFontTx/>
              <a:buNone/>
            </a:pPr>
            <a:r>
              <a:rPr lang="zh-CN" altLang="en-US">
                <a:solidFill>
                  <a:srgbClr val="FF00FF"/>
                </a:solidFill>
                <a:effectLst>
                  <a:outerShdw blurRad="38100" dist="38100" dir="2700000" algn="tl">
                    <a:srgbClr val="000000"/>
                  </a:outerShdw>
                </a:effectLst>
              </a:rPr>
              <a:t>1位十六进制数相当于4位二进制数</a:t>
            </a:r>
          </a:p>
          <a:p>
            <a:pPr lvl="1">
              <a:spcBef>
                <a:spcPct val="50000"/>
              </a:spcBef>
              <a:buFont typeface="Wingdings" pitchFamily="2" charset="2"/>
              <a:buChar char="§"/>
            </a:pPr>
            <a:r>
              <a:rPr lang="zh-CN" altLang="en-US" sz="2800"/>
              <a:t>二进制→十六进制：</a:t>
            </a:r>
            <a:r>
              <a:rPr lang="zh-CN" altLang="en-US" sz="2800">
                <a:solidFill>
                  <a:srgbClr val="FF0000"/>
                </a:solidFill>
              </a:rPr>
              <a:t>从小数点向两边每4位为一组</a:t>
            </a:r>
            <a:r>
              <a:rPr lang="zh-CN" altLang="en-US" sz="2800"/>
              <a:t>，每一组用1位十六进制数替换</a:t>
            </a:r>
          </a:p>
          <a:p>
            <a:pPr lvl="1">
              <a:spcBef>
                <a:spcPct val="50000"/>
              </a:spcBef>
              <a:buFont typeface="Wingdings" pitchFamily="2" charset="2"/>
              <a:buChar char="§"/>
            </a:pPr>
            <a:r>
              <a:rPr lang="zh-CN" altLang="en-US" sz="2800"/>
              <a:t>二进制←十六进制：每1位用4位二进制数替换</a:t>
            </a:r>
          </a:p>
          <a:p>
            <a:pPr>
              <a:spcBef>
                <a:spcPct val="50000"/>
              </a:spcBef>
              <a:buFontTx/>
              <a:buNone/>
            </a:pPr>
            <a:r>
              <a:rPr lang="zh-CN" altLang="en-US" b="1">
                <a:solidFill>
                  <a:srgbClr val="333399"/>
                </a:solidFill>
              </a:rPr>
              <a:t>『例2』 (10110101.01101)</a:t>
            </a:r>
            <a:r>
              <a:rPr lang="zh-CN" altLang="en-US" b="1" baseline="-25000">
                <a:solidFill>
                  <a:srgbClr val="333399"/>
                </a:solidFill>
              </a:rPr>
              <a:t>2</a:t>
            </a:r>
            <a:r>
              <a:rPr lang="zh-CN" altLang="en-US" b="1">
                <a:solidFill>
                  <a:srgbClr val="333399"/>
                </a:solidFill>
              </a:rPr>
              <a:t> = (？)</a:t>
            </a:r>
            <a:r>
              <a:rPr lang="zh-CN" altLang="en-US" b="1" baseline="-25000">
                <a:solidFill>
                  <a:srgbClr val="333399"/>
                </a:solidFill>
              </a:rPr>
              <a:t>16</a:t>
            </a:r>
          </a:p>
          <a:p>
            <a:pPr>
              <a:spcBef>
                <a:spcPct val="30000"/>
              </a:spcBef>
              <a:buFontTx/>
              <a:buNone/>
            </a:pPr>
            <a:r>
              <a:rPr lang="zh-CN" altLang="en-US">
                <a:solidFill>
                  <a:srgbClr val="333399"/>
                </a:solidFill>
              </a:rPr>
              <a:t>	     </a:t>
            </a:r>
            <a:r>
              <a:rPr lang="zh-CN" altLang="en-US" b="1">
                <a:solidFill>
                  <a:srgbClr val="333399"/>
                </a:solidFill>
              </a:rPr>
              <a:t>(10110101.01101)</a:t>
            </a:r>
            <a:r>
              <a:rPr lang="zh-CN" altLang="en-US" b="1" baseline="-25000">
                <a:solidFill>
                  <a:srgbClr val="333399"/>
                </a:solidFill>
              </a:rPr>
              <a:t>2</a:t>
            </a:r>
            <a:r>
              <a:rPr lang="zh-CN" altLang="en-US" b="1">
                <a:solidFill>
                  <a:srgbClr val="333399"/>
                </a:solidFill>
              </a:rPr>
              <a:t> = (</a:t>
            </a:r>
            <a:r>
              <a:rPr lang="zh-CN" altLang="en-US" b="1" u="sng">
                <a:solidFill>
                  <a:srgbClr val="333399"/>
                </a:solidFill>
              </a:rPr>
              <a:t>1011</a:t>
            </a:r>
            <a:r>
              <a:rPr lang="zh-CN" altLang="en-US" b="1">
                <a:solidFill>
                  <a:srgbClr val="333399"/>
                </a:solidFill>
              </a:rPr>
              <a:t> </a:t>
            </a:r>
            <a:r>
              <a:rPr lang="zh-CN" altLang="en-US" b="1" u="sng">
                <a:solidFill>
                  <a:srgbClr val="333399"/>
                </a:solidFill>
              </a:rPr>
              <a:t>0101</a:t>
            </a:r>
            <a:r>
              <a:rPr lang="zh-CN" altLang="en-US" b="1">
                <a:solidFill>
                  <a:srgbClr val="333399"/>
                </a:solidFill>
              </a:rPr>
              <a:t>.</a:t>
            </a:r>
            <a:r>
              <a:rPr lang="zh-CN" altLang="en-US" b="1" u="sng">
                <a:solidFill>
                  <a:srgbClr val="333399"/>
                </a:solidFill>
              </a:rPr>
              <a:t>0110</a:t>
            </a:r>
            <a:r>
              <a:rPr lang="zh-CN" altLang="en-US" b="1">
                <a:solidFill>
                  <a:srgbClr val="333399"/>
                </a:solidFill>
              </a:rPr>
              <a:t> </a:t>
            </a:r>
            <a:r>
              <a:rPr lang="zh-CN" altLang="en-US" b="1" u="sng">
                <a:solidFill>
                  <a:srgbClr val="333399"/>
                </a:solidFill>
              </a:rPr>
              <a:t>1000</a:t>
            </a:r>
            <a:r>
              <a:rPr lang="zh-CN" altLang="en-US" b="1">
                <a:solidFill>
                  <a:srgbClr val="333399"/>
                </a:solidFill>
              </a:rPr>
              <a:t>)</a:t>
            </a:r>
            <a:r>
              <a:rPr lang="zh-CN" altLang="en-US" b="1" baseline="-25000">
                <a:solidFill>
                  <a:srgbClr val="333399"/>
                </a:solidFill>
              </a:rPr>
              <a:t>2 </a:t>
            </a:r>
          </a:p>
          <a:p>
            <a:pPr>
              <a:spcBef>
                <a:spcPct val="50000"/>
              </a:spcBef>
              <a:buFontTx/>
              <a:buNone/>
            </a:pPr>
            <a:r>
              <a:rPr lang="zh-CN" altLang="en-US" b="1" baseline="-25000">
                <a:solidFill>
                  <a:srgbClr val="333399"/>
                </a:solidFill>
              </a:rPr>
              <a:t>                                                               </a:t>
            </a:r>
          </a:p>
          <a:p>
            <a:pPr>
              <a:spcBef>
                <a:spcPct val="50000"/>
              </a:spcBef>
              <a:buFontTx/>
              <a:buNone/>
            </a:pPr>
            <a:r>
              <a:rPr lang="zh-CN" altLang="en-US" b="1">
                <a:solidFill>
                  <a:srgbClr val="333399"/>
                </a:solidFill>
              </a:rPr>
              <a:t>                                         = (     </a:t>
            </a:r>
            <a:r>
              <a:rPr lang="en-US" altLang="zh-CN" b="1">
                <a:solidFill>
                  <a:srgbClr val="333399"/>
                </a:solidFill>
              </a:rPr>
              <a:t>B    5   .   6     8  )</a:t>
            </a:r>
            <a:r>
              <a:rPr lang="en-US" altLang="zh-CN" b="1" baseline="-25000">
                <a:solidFill>
                  <a:srgbClr val="333399"/>
                </a:solidFill>
              </a:rPr>
              <a:t>16</a:t>
            </a:r>
          </a:p>
          <a:p>
            <a:endParaRPr lang="zh-CN" altLang="en-US" b="1">
              <a:solidFill>
                <a:srgbClr val="333399"/>
              </a:solidFill>
            </a:endParaRPr>
          </a:p>
        </p:txBody>
      </p:sp>
      <p:grpSp>
        <p:nvGrpSpPr>
          <p:cNvPr id="74763" name="Group 11"/>
          <p:cNvGrpSpPr>
            <a:grpSpLocks/>
          </p:cNvGrpSpPr>
          <p:nvPr/>
        </p:nvGrpSpPr>
        <p:grpSpPr bwMode="auto">
          <a:xfrm>
            <a:off x="5486400" y="4495800"/>
            <a:ext cx="1981200" cy="838200"/>
            <a:chOff x="2880" y="3360"/>
            <a:chExt cx="1248" cy="624"/>
          </a:xfrm>
        </p:grpSpPr>
        <p:sp>
          <p:nvSpPr>
            <p:cNvPr id="74764" name="Line 12"/>
            <p:cNvSpPr>
              <a:spLocks noChangeShapeType="1"/>
            </p:cNvSpPr>
            <p:nvPr/>
          </p:nvSpPr>
          <p:spPr bwMode="auto">
            <a:xfrm>
              <a:off x="2880" y="3456"/>
              <a:ext cx="0" cy="38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5" name="Line 13"/>
            <p:cNvSpPr>
              <a:spLocks noChangeShapeType="1"/>
            </p:cNvSpPr>
            <p:nvPr/>
          </p:nvSpPr>
          <p:spPr bwMode="auto">
            <a:xfrm>
              <a:off x="3264" y="3456"/>
              <a:ext cx="0" cy="38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6" name="Line 14"/>
            <p:cNvSpPr>
              <a:spLocks noChangeShapeType="1"/>
            </p:cNvSpPr>
            <p:nvPr/>
          </p:nvSpPr>
          <p:spPr bwMode="auto">
            <a:xfrm>
              <a:off x="3744" y="3456"/>
              <a:ext cx="0" cy="38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7" name="Line 15"/>
            <p:cNvSpPr>
              <a:spLocks noChangeShapeType="1"/>
            </p:cNvSpPr>
            <p:nvPr/>
          </p:nvSpPr>
          <p:spPr bwMode="auto">
            <a:xfrm>
              <a:off x="4128" y="3456"/>
              <a:ext cx="0" cy="38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768" name="Line 16"/>
            <p:cNvSpPr>
              <a:spLocks noChangeShapeType="1"/>
            </p:cNvSpPr>
            <p:nvPr/>
          </p:nvSpPr>
          <p:spPr bwMode="auto">
            <a:xfrm>
              <a:off x="3504" y="3360"/>
              <a:ext cx="0" cy="624"/>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z="2800"/>
              <a:t>八</a:t>
            </a:r>
            <a:r>
              <a:rPr lang="zh-CN" altLang="en-US"/>
              <a:t>进制、十六进制数相互转化</a:t>
            </a:r>
          </a:p>
        </p:txBody>
      </p:sp>
      <p:sp>
        <p:nvSpPr>
          <p:cNvPr id="24579" name="Rectangle 3"/>
          <p:cNvSpPr>
            <a:spLocks noGrp="1" noChangeArrowheads="1"/>
          </p:cNvSpPr>
          <p:nvPr>
            <p:ph type="body" idx="1"/>
          </p:nvPr>
        </p:nvSpPr>
        <p:spPr>
          <a:xfrm>
            <a:off x="1371600" y="1143000"/>
            <a:ext cx="7620000" cy="5410200"/>
          </a:xfrm>
        </p:spPr>
        <p:txBody>
          <a:bodyPr/>
          <a:lstStyle/>
          <a:p>
            <a:pPr>
              <a:spcBef>
                <a:spcPct val="30000"/>
              </a:spcBef>
              <a:buFontTx/>
              <a:buNone/>
            </a:pPr>
            <a:r>
              <a:rPr lang="zh-CN" altLang="en-US">
                <a:solidFill>
                  <a:srgbClr val="FF00FF"/>
                </a:solidFill>
                <a:effectLst>
                  <a:outerShdw blurRad="38100" dist="38100" dir="2700000" algn="tl">
                    <a:srgbClr val="000000"/>
                  </a:outerShdw>
                </a:effectLst>
              </a:rPr>
              <a:t>以二进制为中介</a:t>
            </a:r>
          </a:p>
          <a:p>
            <a:pPr>
              <a:spcBef>
                <a:spcPct val="30000"/>
              </a:spcBef>
              <a:buFontTx/>
              <a:buNone/>
            </a:pPr>
            <a:r>
              <a:rPr lang="zh-CN" altLang="en-US" b="1">
                <a:solidFill>
                  <a:srgbClr val="333399"/>
                </a:solidFill>
              </a:rPr>
              <a:t>『例3』</a:t>
            </a:r>
          </a:p>
          <a:p>
            <a:pPr>
              <a:spcBef>
                <a:spcPct val="30000"/>
              </a:spcBef>
              <a:buFontTx/>
              <a:buNone/>
            </a:pPr>
            <a:r>
              <a:rPr lang="zh-CN" altLang="en-US" b="1">
                <a:solidFill>
                  <a:srgbClr val="333399"/>
                </a:solidFill>
              </a:rPr>
              <a:t>(12</a:t>
            </a:r>
            <a:r>
              <a:rPr lang="en-US" altLang="zh-CN" b="1">
                <a:solidFill>
                  <a:srgbClr val="333399"/>
                </a:solidFill>
              </a:rPr>
              <a:t>F)</a:t>
            </a:r>
            <a:r>
              <a:rPr lang="en-US" altLang="zh-CN" b="1" baseline="-25000">
                <a:solidFill>
                  <a:srgbClr val="333399"/>
                </a:solidFill>
              </a:rPr>
              <a:t>16</a:t>
            </a:r>
            <a:r>
              <a:rPr lang="en-US" altLang="zh-CN" b="1">
                <a:solidFill>
                  <a:srgbClr val="333399"/>
                </a:solidFill>
              </a:rPr>
              <a:t> = (0001 0010 1111)</a:t>
            </a:r>
            <a:r>
              <a:rPr lang="en-US" altLang="zh-CN" b="1" baseline="-25000">
                <a:solidFill>
                  <a:srgbClr val="333399"/>
                </a:solidFill>
              </a:rPr>
              <a:t>2 </a:t>
            </a:r>
          </a:p>
          <a:p>
            <a:pPr>
              <a:spcBef>
                <a:spcPct val="30000"/>
              </a:spcBef>
              <a:buFontTx/>
              <a:buNone/>
            </a:pPr>
            <a:r>
              <a:rPr lang="en-US" altLang="zh-CN" b="1" baseline="-25000">
                <a:solidFill>
                  <a:srgbClr val="333399"/>
                </a:solidFill>
              </a:rPr>
              <a:t>		    </a:t>
            </a:r>
            <a:r>
              <a:rPr lang="en-US" altLang="zh-CN" b="1">
                <a:solidFill>
                  <a:srgbClr val="333399"/>
                </a:solidFill>
              </a:rPr>
              <a:t>= (000 100 101 111)</a:t>
            </a:r>
            <a:r>
              <a:rPr lang="en-US" altLang="zh-CN" b="1" baseline="-25000">
                <a:solidFill>
                  <a:srgbClr val="333399"/>
                </a:solidFill>
              </a:rPr>
              <a:t>2 </a:t>
            </a:r>
            <a:r>
              <a:rPr lang="en-US" altLang="zh-CN" b="1">
                <a:solidFill>
                  <a:srgbClr val="333399"/>
                </a:solidFill>
              </a:rPr>
              <a:t>= (157)</a:t>
            </a:r>
            <a:r>
              <a:rPr lang="en-US" altLang="zh-CN" b="1" baseline="-25000">
                <a:solidFill>
                  <a:srgbClr val="333399"/>
                </a:solidFill>
              </a:rPr>
              <a:t>8</a:t>
            </a:r>
          </a:p>
          <a:p>
            <a:pPr>
              <a:spcBef>
                <a:spcPct val="30000"/>
              </a:spcBef>
              <a:buFontTx/>
              <a:buNone/>
            </a:pPr>
            <a:r>
              <a:rPr lang="en-US" altLang="zh-CN" b="1">
                <a:solidFill>
                  <a:srgbClr val="333399"/>
                </a:solidFill>
              </a:rPr>
              <a:t>(AF.16C)</a:t>
            </a:r>
            <a:r>
              <a:rPr lang="en-US" altLang="zh-CN" b="1" baseline="-25000">
                <a:solidFill>
                  <a:srgbClr val="333399"/>
                </a:solidFill>
              </a:rPr>
              <a:t>16</a:t>
            </a:r>
            <a:r>
              <a:rPr lang="en-US" altLang="zh-CN" b="1">
                <a:solidFill>
                  <a:srgbClr val="333399"/>
                </a:solidFill>
              </a:rPr>
              <a:t> 	= (1010 1111. 0001 0110 11)</a:t>
            </a:r>
            <a:r>
              <a:rPr lang="en-US" altLang="zh-CN" b="1" baseline="-25000">
                <a:solidFill>
                  <a:srgbClr val="333399"/>
                </a:solidFill>
              </a:rPr>
              <a:t>2</a:t>
            </a:r>
            <a:r>
              <a:rPr lang="en-US" altLang="zh-CN" b="1">
                <a:solidFill>
                  <a:srgbClr val="333399"/>
                </a:solidFill>
              </a:rPr>
              <a:t> </a:t>
            </a:r>
          </a:p>
          <a:p>
            <a:pPr>
              <a:spcBef>
                <a:spcPct val="30000"/>
              </a:spcBef>
              <a:buFontTx/>
              <a:buNone/>
            </a:pPr>
            <a:r>
              <a:rPr lang="en-US" altLang="zh-CN" b="1">
                <a:solidFill>
                  <a:srgbClr val="333399"/>
                </a:solidFill>
              </a:rPr>
              <a:t>		         	= (010 101 111. 000 101 101 100)</a:t>
            </a:r>
            <a:r>
              <a:rPr lang="en-US" altLang="zh-CN" b="1" baseline="-25000">
                <a:solidFill>
                  <a:srgbClr val="333399"/>
                </a:solidFill>
              </a:rPr>
              <a:t>2</a:t>
            </a:r>
          </a:p>
          <a:p>
            <a:pPr>
              <a:spcBef>
                <a:spcPct val="30000"/>
              </a:spcBef>
              <a:buFontTx/>
              <a:buNone/>
            </a:pPr>
            <a:r>
              <a:rPr lang="en-US" altLang="zh-CN" b="1" baseline="-25000">
                <a:solidFill>
                  <a:srgbClr val="333399"/>
                </a:solidFill>
              </a:rPr>
              <a:t>			</a:t>
            </a:r>
            <a:r>
              <a:rPr lang="en-US" altLang="zh-CN" b="1">
                <a:solidFill>
                  <a:srgbClr val="333399"/>
                </a:solidFill>
              </a:rPr>
              <a:t>= (257.0554)</a:t>
            </a:r>
            <a:r>
              <a:rPr lang="en-US" altLang="zh-CN" b="1" baseline="-25000">
                <a:solidFill>
                  <a:srgbClr val="333399"/>
                </a:solidFill>
              </a:rPr>
              <a:t>8</a:t>
            </a:r>
            <a:endParaRPr lang="en-US" altLang="zh-CN" b="1">
              <a:solidFill>
                <a:srgbClr val="333399"/>
              </a:solidFill>
            </a:endParaRPr>
          </a:p>
          <a:p>
            <a:pPr>
              <a:spcBef>
                <a:spcPct val="30000"/>
              </a:spcBef>
              <a:buFontTx/>
              <a:buNone/>
            </a:pPr>
            <a:endParaRPr lang="zh-CN" altLang="en-US" b="1">
              <a:solidFill>
                <a:srgbClr val="333399"/>
              </a:solidFill>
            </a:endParaRPr>
          </a:p>
        </p:txBody>
      </p:sp>
      <p:sp>
        <p:nvSpPr>
          <p:cNvPr id="4" name="Text Box 21"/>
          <p:cNvSpPr txBox="1">
            <a:spLocks noChangeArrowheads="1"/>
          </p:cNvSpPr>
          <p:nvPr/>
        </p:nvSpPr>
        <p:spPr bwMode="auto">
          <a:xfrm>
            <a:off x="8061325" y="623231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ctrTitle"/>
          </p:nvPr>
        </p:nvSpPr>
        <p:spPr/>
        <p:txBody>
          <a:bodyPr/>
          <a:lstStyle/>
          <a:p>
            <a:r>
              <a:rPr lang="zh-CN" altLang="en-US" sz="4400"/>
              <a:t>数据在计算机中的表示</a:t>
            </a:r>
          </a:p>
        </p:txBody>
      </p:sp>
      <p:sp>
        <p:nvSpPr>
          <p:cNvPr id="77827" name="Rectangle 3"/>
          <p:cNvSpPr>
            <a:spLocks noGrp="1" noChangeArrowheads="1"/>
          </p:cNvSpPr>
          <p:nvPr>
            <p:ph type="subTitle" idx="1"/>
          </p:nvPr>
        </p:nvSpPr>
        <p:spPr/>
        <p:txBody>
          <a:bodyPr/>
          <a:lstStyle/>
          <a:p>
            <a:r>
              <a:rPr lang="zh-CN" altLang="en-US" dirty="0">
                <a:hlinkClick r:id="rId2" action="ppaction://hlinksldjump"/>
              </a:rPr>
              <a:t>实数的表示</a:t>
            </a:r>
            <a:endParaRPr lang="zh-CN" altLang="en-US" dirty="0"/>
          </a:p>
          <a:p>
            <a:r>
              <a:rPr lang="zh-CN" altLang="en-US" dirty="0">
                <a:hlinkClick r:id="rId3" action="ppaction://hlinksldjump"/>
              </a:rPr>
              <a:t>字符的</a:t>
            </a:r>
            <a:r>
              <a:rPr lang="zh-CN" altLang="en-US" dirty="0" smtClean="0">
                <a:hlinkClick r:id="rId3" action="ppaction://hlinksldjump"/>
              </a:rPr>
              <a:t>表示</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实数在计算机中的表示</a:t>
            </a:r>
          </a:p>
        </p:txBody>
      </p:sp>
      <p:sp>
        <p:nvSpPr>
          <p:cNvPr id="78851" name="Rectangle 3"/>
          <p:cNvSpPr>
            <a:spLocks noGrp="1" noChangeArrowheads="1"/>
          </p:cNvSpPr>
          <p:nvPr>
            <p:ph type="body" idx="1"/>
          </p:nvPr>
        </p:nvSpPr>
        <p:spPr>
          <a:xfrm>
            <a:off x="1116013" y="1196975"/>
            <a:ext cx="7620000" cy="4267200"/>
          </a:xfrm>
        </p:spPr>
        <p:txBody>
          <a:bodyPr/>
          <a:lstStyle/>
          <a:p>
            <a:r>
              <a:rPr lang="zh-CN" altLang="en-US" dirty="0">
                <a:hlinkClick r:id="rId2" action="ppaction://hlinksldjump"/>
              </a:rPr>
              <a:t>真值与机器</a:t>
            </a:r>
            <a:r>
              <a:rPr lang="zh-CN" altLang="en-US" dirty="0" smtClean="0">
                <a:hlinkClick r:id="rId2" action="ppaction://hlinksldjump"/>
              </a:rPr>
              <a:t>数</a:t>
            </a:r>
            <a:endParaRPr lang="en-US" altLang="zh-CN" dirty="0" smtClean="0"/>
          </a:p>
          <a:p>
            <a:r>
              <a:rPr lang="zh-CN" altLang="en-US" dirty="0">
                <a:hlinkClick r:id="rId3" action="ppaction://hlinksldjump"/>
              </a:rPr>
              <a:t>有符号</a:t>
            </a:r>
            <a:r>
              <a:rPr lang="zh-CN" altLang="en-US" dirty="0" smtClean="0">
                <a:hlinkClick r:id="rId3" action="ppaction://hlinksldjump"/>
              </a:rPr>
              <a:t>数、无符号数</a:t>
            </a:r>
            <a:endParaRPr lang="zh-CN" altLang="en-US" dirty="0">
              <a:hlinkClick r:id="rId4" action="ppaction://hlinksldjump"/>
            </a:endParaRPr>
          </a:p>
          <a:p>
            <a:r>
              <a:rPr lang="zh-CN" altLang="en-US" dirty="0">
                <a:hlinkClick r:id="rId5" action="ppaction://hlinksldjump"/>
              </a:rPr>
              <a:t>原码、反码和补码</a:t>
            </a:r>
            <a:endParaRPr lang="zh-CN" altLang="en-US" dirty="0"/>
          </a:p>
          <a:p>
            <a:r>
              <a:rPr lang="zh-CN" altLang="en-US" dirty="0">
                <a:hlinkClick r:id="rId6" action="ppaction://hlinksldjump"/>
              </a:rPr>
              <a:t>机器数的加、减</a:t>
            </a:r>
            <a:r>
              <a:rPr lang="zh-CN" altLang="en-US" dirty="0" smtClean="0">
                <a:hlinkClick r:id="rId6" action="ppaction://hlinksldjump"/>
              </a:rPr>
              <a:t>运算</a:t>
            </a:r>
            <a:r>
              <a:rPr lang="zh-CN" altLang="en-US" dirty="0" smtClean="0"/>
              <a:t>*</a:t>
            </a:r>
            <a:endParaRPr lang="zh-CN" altLang="en-US" dirty="0"/>
          </a:p>
          <a:p>
            <a:r>
              <a:rPr lang="zh-CN" altLang="en-US" dirty="0">
                <a:hlinkClick r:id="rId7" action="ppaction://hlinksldjump"/>
              </a:rPr>
              <a:t>机器数的三种代码表示的比较</a:t>
            </a:r>
            <a:endParaRPr lang="zh-CN" altLang="en-US" dirty="0"/>
          </a:p>
          <a:p>
            <a:r>
              <a:rPr lang="zh-CN" altLang="en-US" dirty="0"/>
              <a:t>数的定点表示和</a:t>
            </a:r>
            <a:r>
              <a:rPr lang="zh-CN" altLang="en-US" dirty="0" smtClean="0"/>
              <a:t>浮点表示*</a:t>
            </a:r>
            <a:endParaRPr lang="zh-CN" altLang="en-US" dirty="0"/>
          </a:p>
          <a:p>
            <a:pPr lvl="1"/>
            <a:r>
              <a:rPr lang="zh-CN" altLang="en-US" sz="2800" dirty="0"/>
              <a:t> </a:t>
            </a:r>
            <a:r>
              <a:rPr lang="zh-CN" altLang="en-US" sz="2800" dirty="0">
                <a:hlinkClick r:id="rId8" action="ppaction://hlinksldjump"/>
              </a:rPr>
              <a:t>数的定点</a:t>
            </a:r>
            <a:r>
              <a:rPr lang="zh-CN" altLang="en-US" sz="2800" dirty="0" smtClean="0">
                <a:hlinkClick r:id="rId8" action="ppaction://hlinksldjump"/>
              </a:rPr>
              <a:t>表示</a:t>
            </a:r>
            <a:r>
              <a:rPr lang="zh-CN" altLang="en-US" sz="2800" dirty="0" smtClean="0"/>
              <a:t>*</a:t>
            </a:r>
            <a:endParaRPr lang="zh-CN" altLang="en-US" sz="2800" dirty="0"/>
          </a:p>
          <a:p>
            <a:pPr lvl="1"/>
            <a:r>
              <a:rPr lang="zh-CN" altLang="en-US" sz="2800" dirty="0"/>
              <a:t> </a:t>
            </a:r>
            <a:r>
              <a:rPr lang="zh-CN" altLang="en-US" sz="2800" dirty="0">
                <a:hlinkClick r:id="rId9" action="ppaction://hlinksldjump"/>
              </a:rPr>
              <a:t>数的</a:t>
            </a:r>
            <a:r>
              <a:rPr lang="zh-CN" altLang="en-US" sz="2800" dirty="0" smtClean="0">
                <a:hlinkClick r:id="rId9" action="ppaction://hlinksldjump"/>
              </a:rPr>
              <a:t>浮点表示</a:t>
            </a:r>
            <a:r>
              <a:rPr lang="zh-CN" altLang="en-US" sz="2800" dirty="0" smtClean="0"/>
              <a:t>*</a:t>
            </a:r>
            <a:endParaRPr lang="zh-CN" altLang="en-US" sz="2800" dirty="0"/>
          </a:p>
        </p:txBody>
      </p:sp>
      <p:sp>
        <p:nvSpPr>
          <p:cNvPr id="4" name="矩形 3"/>
          <p:cNvSpPr/>
          <p:nvPr/>
        </p:nvSpPr>
        <p:spPr>
          <a:xfrm>
            <a:off x="1619672" y="6213211"/>
            <a:ext cx="6048672" cy="400110"/>
          </a:xfrm>
          <a:prstGeom prst="rect">
            <a:avLst/>
          </a:prstGeom>
        </p:spPr>
        <p:txBody>
          <a:bodyPr wrap="square">
            <a:spAutoFit/>
          </a:bodyPr>
          <a:lstStyle/>
          <a:p>
            <a:pPr marL="342900" indent="-342900">
              <a:buFont typeface="Arial" panose="020B0604020202020204" pitchFamily="34" charset="0"/>
              <a:buChar char="•"/>
            </a:pPr>
            <a:r>
              <a:rPr lang="zh-CN" altLang="en-US" sz="2000" b="1" dirty="0" smtClean="0">
                <a:solidFill>
                  <a:srgbClr val="FF0000"/>
                </a:solidFill>
              </a:rPr>
              <a:t>打*号部分不做要求，可作为扩展阅读！</a:t>
            </a:r>
            <a:endParaRPr lang="zh-CN" altLang="en-US" sz="2000" b="1"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t>真值与机器数</a:t>
            </a:r>
          </a:p>
        </p:txBody>
      </p:sp>
      <p:sp>
        <p:nvSpPr>
          <p:cNvPr id="79875" name="Rectangle 3"/>
          <p:cNvSpPr>
            <a:spLocks noGrp="1" noChangeArrowheads="1"/>
          </p:cNvSpPr>
          <p:nvPr>
            <p:ph type="body" idx="1"/>
          </p:nvPr>
        </p:nvSpPr>
        <p:spPr/>
        <p:txBody>
          <a:bodyPr/>
          <a:lstStyle/>
          <a:p>
            <a:r>
              <a:rPr lang="zh-CN" altLang="en-US" sz="2600" dirty="0"/>
              <a:t>带符号数字的组成部分：</a:t>
            </a:r>
            <a:br>
              <a:rPr lang="zh-CN" altLang="en-US" sz="2600" dirty="0"/>
            </a:br>
            <a:r>
              <a:rPr lang="zh-CN" altLang="en-US" sz="2600" dirty="0"/>
              <a:t>　　　　　</a:t>
            </a:r>
            <a:r>
              <a:rPr lang="en-US" altLang="zh-CN" sz="2600" b="1" dirty="0">
                <a:solidFill>
                  <a:srgbClr val="FF0066"/>
                </a:solidFill>
              </a:rPr>
              <a:t>&lt;</a:t>
            </a:r>
            <a:r>
              <a:rPr lang="zh-CN" altLang="en-US" sz="2600" b="1" dirty="0">
                <a:solidFill>
                  <a:srgbClr val="FF0066"/>
                </a:solidFill>
              </a:rPr>
              <a:t>数的符号</a:t>
            </a:r>
            <a:r>
              <a:rPr lang="en-US" altLang="zh-CN" sz="2600" b="1" dirty="0">
                <a:solidFill>
                  <a:srgbClr val="FF0066"/>
                </a:solidFill>
              </a:rPr>
              <a:t>&gt; &lt;</a:t>
            </a:r>
            <a:r>
              <a:rPr lang="zh-CN" altLang="en-US" sz="2600" b="1" dirty="0">
                <a:solidFill>
                  <a:srgbClr val="FF0066"/>
                </a:solidFill>
              </a:rPr>
              <a:t>数的数值</a:t>
            </a:r>
            <a:r>
              <a:rPr lang="en-US" altLang="zh-CN" sz="2600" b="1" dirty="0">
                <a:solidFill>
                  <a:srgbClr val="FF0066"/>
                </a:solidFill>
              </a:rPr>
              <a:t>&gt;</a:t>
            </a:r>
          </a:p>
          <a:p>
            <a:pPr>
              <a:buFontTx/>
              <a:buNone/>
            </a:pPr>
            <a:r>
              <a:rPr lang="en-US" altLang="zh-CN" sz="2600" dirty="0"/>
              <a:t>	</a:t>
            </a:r>
            <a:r>
              <a:rPr lang="zh-CN" altLang="en-US" sz="2600" dirty="0"/>
              <a:t>如：</a:t>
            </a:r>
            <a:r>
              <a:rPr lang="en-US" altLang="zh-CN" sz="2600" dirty="0"/>
              <a:t>19</a:t>
            </a:r>
            <a:r>
              <a:rPr lang="zh-CN" altLang="en-US" sz="2600" dirty="0"/>
              <a:t>、＋</a:t>
            </a:r>
            <a:r>
              <a:rPr lang="en-US" altLang="zh-CN" sz="2600" dirty="0"/>
              <a:t>12</a:t>
            </a:r>
            <a:r>
              <a:rPr lang="zh-CN" altLang="en-US" sz="2600" dirty="0"/>
              <a:t>、－</a:t>
            </a:r>
            <a:r>
              <a:rPr lang="en-US" altLang="zh-CN" sz="2600" dirty="0"/>
              <a:t>15</a:t>
            </a:r>
          </a:p>
          <a:p>
            <a:r>
              <a:rPr lang="en-US" altLang="zh-CN" sz="2600" b="1" dirty="0"/>
              <a:t>【</a:t>
            </a:r>
            <a:r>
              <a:rPr lang="zh-CN" altLang="en-US" sz="2600" b="1" dirty="0"/>
              <a:t>真值</a:t>
            </a:r>
            <a:r>
              <a:rPr lang="en-US" altLang="zh-CN" sz="2600" b="1" dirty="0"/>
              <a:t>】</a:t>
            </a:r>
            <a:r>
              <a:rPr lang="zh-CN" altLang="en-US" sz="2600" dirty="0"/>
              <a:t>直接用正号“+”和负号“－”来表示符号的二进制数，如</a:t>
            </a:r>
            <a:r>
              <a:rPr lang="en-US" altLang="zh-CN" sz="2600" dirty="0"/>
              <a:t>+1101</a:t>
            </a:r>
            <a:r>
              <a:rPr lang="zh-CN" altLang="en-US" sz="2600" dirty="0"/>
              <a:t>、－</a:t>
            </a:r>
            <a:r>
              <a:rPr lang="en-US" altLang="zh-CN" sz="2600" dirty="0"/>
              <a:t>1001</a:t>
            </a:r>
            <a:r>
              <a:rPr lang="zh-CN" altLang="en-US" sz="2600" dirty="0"/>
              <a:t>，不能直接用于数字计算机。</a:t>
            </a:r>
          </a:p>
          <a:p>
            <a:r>
              <a:rPr lang="en-US" altLang="zh-CN" sz="2600" b="1" dirty="0"/>
              <a:t>【</a:t>
            </a:r>
            <a:r>
              <a:rPr lang="zh-CN" altLang="en-US" sz="2600" b="1" dirty="0"/>
              <a:t>机器数</a:t>
            </a:r>
            <a:r>
              <a:rPr lang="en-US" altLang="zh-CN" sz="2600" b="1" dirty="0"/>
              <a:t>】</a:t>
            </a:r>
            <a:r>
              <a:rPr lang="zh-CN" altLang="en-US" sz="2600" dirty="0"/>
              <a:t>将真值中的</a:t>
            </a:r>
            <a:r>
              <a:rPr lang="zh-CN" altLang="en-US" sz="2600" b="1" dirty="0">
                <a:solidFill>
                  <a:srgbClr val="FF0066"/>
                </a:solidFill>
              </a:rPr>
              <a:t>符号数值化</a:t>
            </a:r>
            <a:r>
              <a:rPr lang="zh-CN" altLang="en-US" sz="2600" dirty="0"/>
              <a:t>（即，用0表示正，用1表示负）后的二进制数，可以为计算机所用。</a:t>
            </a:r>
          </a:p>
          <a:p>
            <a:pPr lvl="1"/>
            <a:r>
              <a:rPr lang="zh-CN" altLang="en-US" sz="2600" dirty="0"/>
              <a:t>一般地，</a:t>
            </a:r>
            <a:r>
              <a:rPr lang="en-US" altLang="zh-CN" sz="2600" dirty="0"/>
              <a:t>n</a:t>
            </a:r>
            <a:r>
              <a:rPr lang="zh-CN" altLang="en-US" sz="2600" dirty="0"/>
              <a:t>位机器数</a:t>
            </a:r>
            <a:r>
              <a:rPr lang="zh-CN" altLang="en-US" sz="2600" dirty="0" smtClean="0"/>
              <a:t>，左起</a:t>
            </a:r>
            <a:r>
              <a:rPr lang="zh-CN" altLang="en-US" sz="2600" dirty="0"/>
              <a:t>第一位表示符号，剩余</a:t>
            </a:r>
            <a:r>
              <a:rPr lang="en-US" altLang="zh-CN" sz="2600" dirty="0"/>
              <a:t>n-1</a:t>
            </a:r>
            <a:r>
              <a:rPr lang="zh-CN" altLang="en-US" sz="2600" dirty="0"/>
              <a:t>位表示数值。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ctrTitle"/>
          </p:nvPr>
        </p:nvSpPr>
        <p:spPr/>
        <p:txBody>
          <a:bodyPr/>
          <a:lstStyle/>
          <a:p>
            <a:r>
              <a:rPr lang="zh-CN" altLang="en-US" sz="4800"/>
              <a:t>进位计数制</a:t>
            </a:r>
          </a:p>
        </p:txBody>
      </p:sp>
      <p:sp>
        <p:nvSpPr>
          <p:cNvPr id="1027" name="Rectangle 3"/>
          <p:cNvSpPr>
            <a:spLocks noGrp="1" noChangeArrowheads="1"/>
          </p:cNvSpPr>
          <p:nvPr>
            <p:ph type="subTitle" idx="1"/>
          </p:nvPr>
        </p:nvSpPr>
        <p:spPr/>
        <p:txBody>
          <a:bodyPr/>
          <a:lstStyle/>
          <a:p>
            <a:pPr lvl="1"/>
            <a:r>
              <a:rPr lang="zh-CN" altLang="en-US" sz="2300" dirty="0" smtClean="0">
                <a:hlinkClick r:id="rId2" action="ppaction://hlinksldjump"/>
              </a:rPr>
              <a:t>十进制数的表示和二进制数的表示</a:t>
            </a:r>
            <a:endParaRPr lang="zh-CN" altLang="en-US" sz="2300" dirty="0" smtClean="0"/>
          </a:p>
          <a:p>
            <a:pPr lvl="1"/>
            <a:r>
              <a:rPr lang="zh-CN" altLang="en-US" sz="2300" dirty="0" smtClean="0">
                <a:hlinkClick r:id="rId3" action="ppaction://hlinksldjump"/>
              </a:rPr>
              <a:t>二进制的特点</a:t>
            </a:r>
            <a:endParaRPr lang="zh-CN" altLang="en-US" sz="2300" dirty="0" smtClean="0"/>
          </a:p>
          <a:p>
            <a:pPr lvl="1"/>
            <a:r>
              <a:rPr lang="zh-CN" altLang="en-US" sz="2300" dirty="0" smtClean="0">
                <a:hlinkClick r:id="rId4" action="ppaction://hlinksldjump"/>
              </a:rPr>
              <a:t>任意进制数的表示</a:t>
            </a:r>
            <a:endParaRPr lang="zh-CN" altLang="en-US" sz="2300" dirty="0" smtClean="0"/>
          </a:p>
        </p:txBody>
      </p:sp>
    </p:spTree>
    <p:extLst>
      <p:ext uri="{BB962C8B-B14F-4D97-AF65-F5344CB8AC3E}">
        <p14:creationId xmlns:p14="http://schemas.microsoft.com/office/powerpoint/2010/main" val="6300670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有符号</a:t>
            </a:r>
            <a:r>
              <a:rPr lang="zh-CN" altLang="en-US" dirty="0" smtClean="0"/>
              <a:t>数、无</a:t>
            </a:r>
            <a:r>
              <a:rPr lang="zh-CN" altLang="en-US" dirty="0"/>
              <a:t>符号数</a:t>
            </a:r>
          </a:p>
        </p:txBody>
      </p:sp>
      <p:sp>
        <p:nvSpPr>
          <p:cNvPr id="3" name="内容占位符 2"/>
          <p:cNvSpPr>
            <a:spLocks noGrp="1"/>
          </p:cNvSpPr>
          <p:nvPr>
            <p:ph idx="1"/>
          </p:nvPr>
        </p:nvSpPr>
        <p:spPr/>
        <p:txBody>
          <a:bodyPr/>
          <a:lstStyle/>
          <a:p>
            <a:r>
              <a:rPr lang="zh-CN" altLang="en-US" dirty="0"/>
              <a:t>在计算机中，可以区分正负</a:t>
            </a:r>
            <a:r>
              <a:rPr lang="zh-CN" altLang="en-US" dirty="0" smtClean="0"/>
              <a:t>的</a:t>
            </a:r>
            <a:r>
              <a:rPr lang="zh-CN" altLang="en-US" b="1" dirty="0" smtClean="0">
                <a:solidFill>
                  <a:srgbClr val="0070C0"/>
                </a:solidFill>
              </a:rPr>
              <a:t>数值类型</a:t>
            </a:r>
            <a:r>
              <a:rPr lang="zh-CN" altLang="en-US" dirty="0"/>
              <a:t>，称为</a:t>
            </a:r>
            <a:r>
              <a:rPr lang="zh-CN" altLang="en-US" b="1" dirty="0">
                <a:solidFill>
                  <a:srgbClr val="FF0000"/>
                </a:solidFill>
              </a:rPr>
              <a:t>有符类型</a:t>
            </a:r>
            <a:r>
              <a:rPr lang="zh-CN" altLang="en-US" dirty="0"/>
              <a:t>，无正负</a:t>
            </a:r>
            <a:r>
              <a:rPr lang="zh-CN" altLang="en-US" dirty="0" smtClean="0"/>
              <a:t>的数值类型</a:t>
            </a:r>
            <a:r>
              <a:rPr lang="zh-CN" altLang="en-US" dirty="0"/>
              <a:t>（</a:t>
            </a:r>
            <a:r>
              <a:rPr lang="zh-CN" altLang="en-US" u="sng" dirty="0">
                <a:solidFill>
                  <a:srgbClr val="0070C0"/>
                </a:solidFill>
              </a:rPr>
              <a:t>只有正值</a:t>
            </a:r>
            <a:r>
              <a:rPr lang="zh-CN" altLang="en-US" dirty="0"/>
              <a:t>），称为</a:t>
            </a:r>
            <a:r>
              <a:rPr lang="zh-CN" altLang="en-US" b="1" dirty="0">
                <a:solidFill>
                  <a:srgbClr val="FF0000"/>
                </a:solidFill>
              </a:rPr>
              <a:t>无符类型</a:t>
            </a:r>
            <a:r>
              <a:rPr lang="zh-CN" altLang="en-US" dirty="0" smtClean="0"/>
              <a:t>。</a:t>
            </a:r>
            <a:endParaRPr lang="en-US" altLang="zh-CN" dirty="0" smtClean="0"/>
          </a:p>
          <a:p>
            <a:pPr lvl="1"/>
            <a:r>
              <a:rPr lang="zh-CN" altLang="en-US" dirty="0" smtClean="0"/>
              <a:t>如：年龄、工资、库存</a:t>
            </a:r>
            <a:endParaRPr lang="en-US" altLang="zh-CN" dirty="0" smtClean="0"/>
          </a:p>
          <a:p>
            <a:pPr lvl="1"/>
            <a:endParaRPr lang="zh-CN" altLang="en-US" dirty="0"/>
          </a:p>
          <a:p>
            <a:r>
              <a:rPr lang="en-US" altLang="zh-CN" dirty="0" smtClean="0"/>
              <a:t>C</a:t>
            </a:r>
            <a:r>
              <a:rPr lang="zh-CN" altLang="en-US" dirty="0" smtClean="0"/>
              <a:t>语言中，数值</a:t>
            </a:r>
            <a:r>
              <a:rPr lang="zh-CN" altLang="en-US" dirty="0"/>
              <a:t>类型分为</a:t>
            </a:r>
            <a:r>
              <a:rPr lang="zh-CN" altLang="en-US" b="1" dirty="0" smtClean="0">
                <a:solidFill>
                  <a:srgbClr val="FF0000"/>
                </a:solidFill>
              </a:rPr>
              <a:t>整型</a:t>
            </a:r>
            <a:r>
              <a:rPr lang="zh-CN" altLang="en-US" dirty="0" smtClean="0"/>
              <a:t>和</a:t>
            </a:r>
            <a:r>
              <a:rPr lang="zh-CN" altLang="en-US" b="1" dirty="0">
                <a:solidFill>
                  <a:srgbClr val="FF0000"/>
                </a:solidFill>
              </a:rPr>
              <a:t>实型</a:t>
            </a:r>
            <a:r>
              <a:rPr lang="zh-CN" altLang="en-US" dirty="0"/>
              <a:t>，其中整型又分为无符类型或有符类型，而实型则</a:t>
            </a:r>
            <a:r>
              <a:rPr lang="zh-CN" altLang="en-US" dirty="0" smtClean="0"/>
              <a:t>只有有</a:t>
            </a:r>
            <a:r>
              <a:rPr lang="zh-CN" altLang="en-US" dirty="0"/>
              <a:t>符类型</a:t>
            </a:r>
            <a:r>
              <a:rPr lang="zh-CN" altLang="en-US" dirty="0" smtClean="0"/>
              <a:t>。</a:t>
            </a:r>
            <a:endParaRPr lang="en-US" altLang="zh-CN" dirty="0" smtClean="0"/>
          </a:p>
          <a:p>
            <a:endParaRPr lang="zh-CN" altLang="en-US" dirty="0"/>
          </a:p>
          <a:p>
            <a:r>
              <a:rPr lang="en-US" altLang="zh-CN" dirty="0"/>
              <a:t>C</a:t>
            </a:r>
            <a:r>
              <a:rPr lang="zh-CN" altLang="en-US" dirty="0"/>
              <a:t>语言中，</a:t>
            </a:r>
            <a:r>
              <a:rPr lang="zh-CN" altLang="en-US" dirty="0" smtClean="0"/>
              <a:t>字符</a:t>
            </a:r>
            <a:r>
              <a:rPr lang="zh-CN" altLang="en-US" dirty="0"/>
              <a:t>类型也分为有符和无符类型</a:t>
            </a:r>
            <a:r>
              <a:rPr lang="zh-CN" altLang="en-US" dirty="0" smtClean="0"/>
              <a:t>。</a:t>
            </a:r>
            <a:endParaRPr lang="zh-CN" altLang="en-US" dirty="0"/>
          </a:p>
        </p:txBody>
      </p:sp>
    </p:spTree>
    <p:extLst>
      <p:ext uri="{BB962C8B-B14F-4D97-AF65-F5344CB8AC3E}">
        <p14:creationId xmlns:p14="http://schemas.microsoft.com/office/powerpoint/2010/main" val="2541380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有符号数、无符号</a:t>
            </a:r>
            <a:r>
              <a:rPr lang="zh-CN" altLang="en-US" dirty="0" smtClean="0"/>
              <a:t>数（</a:t>
            </a:r>
            <a:r>
              <a:rPr lang="en-US" altLang="zh-CN" dirty="0" smtClean="0"/>
              <a:t>2</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在计算机中，当一个数值是</a:t>
            </a:r>
            <a:r>
              <a:rPr lang="zh-CN" altLang="en-US" b="1" dirty="0"/>
              <a:t>有符号类型</a:t>
            </a:r>
            <a:r>
              <a:rPr lang="zh-CN" altLang="en-US" dirty="0"/>
              <a:t>时</a:t>
            </a:r>
            <a:r>
              <a:rPr lang="zh-CN" altLang="en-US" dirty="0" smtClean="0"/>
              <a:t>，其最高数位称为</a:t>
            </a:r>
            <a:r>
              <a:rPr lang="zh-CN" altLang="en-US" dirty="0"/>
              <a:t>“</a:t>
            </a:r>
            <a:r>
              <a:rPr lang="zh-CN" altLang="en-US" b="1" dirty="0">
                <a:solidFill>
                  <a:srgbClr val="FF0000"/>
                </a:solidFill>
              </a:rPr>
              <a:t>符号位</a:t>
            </a:r>
            <a:r>
              <a:rPr lang="zh-CN" altLang="en-US" dirty="0"/>
              <a:t>”</a:t>
            </a:r>
            <a:r>
              <a:rPr lang="zh-CN" altLang="en-US" dirty="0" smtClean="0"/>
              <a:t>。</a:t>
            </a:r>
            <a:endParaRPr lang="en-US" altLang="zh-CN" dirty="0" smtClean="0"/>
          </a:p>
          <a:p>
            <a:pPr lvl="1"/>
            <a:r>
              <a:rPr lang="zh-CN" altLang="en-US" dirty="0"/>
              <a:t>符号位</a:t>
            </a:r>
            <a:r>
              <a:rPr lang="zh-CN" altLang="en-US" dirty="0" smtClean="0"/>
              <a:t>为</a:t>
            </a:r>
            <a:r>
              <a:rPr lang="en-US" altLang="zh-CN" dirty="0"/>
              <a:t>1</a:t>
            </a:r>
            <a:r>
              <a:rPr lang="zh-CN" altLang="en-US" dirty="0"/>
              <a:t>时，表示该数为负值，为</a:t>
            </a:r>
            <a:r>
              <a:rPr lang="en-US" altLang="zh-CN" dirty="0"/>
              <a:t>0</a:t>
            </a:r>
            <a:r>
              <a:rPr lang="zh-CN" altLang="en-US" dirty="0"/>
              <a:t>时</a:t>
            </a:r>
            <a:r>
              <a:rPr lang="zh-CN" altLang="en-US" dirty="0" smtClean="0"/>
              <a:t>表示为正值</a:t>
            </a:r>
            <a:r>
              <a:rPr lang="zh-CN" altLang="en-US" dirty="0"/>
              <a:t>。 </a:t>
            </a:r>
          </a:p>
          <a:p>
            <a:pPr marL="400050" lvl="1" indent="0">
              <a:buNone/>
            </a:pPr>
            <a:r>
              <a:rPr lang="en-US" altLang="zh-CN" dirty="0">
                <a:solidFill>
                  <a:srgbClr val="FF0000"/>
                </a:solidFill>
              </a:rPr>
              <a:t>	</a:t>
            </a:r>
            <a:r>
              <a:rPr lang="en-US" altLang="zh-CN" dirty="0" smtClean="0">
                <a:solidFill>
                  <a:srgbClr val="FF0000"/>
                </a:solidFill>
              </a:rPr>
              <a:t>	(</a:t>
            </a:r>
            <a:r>
              <a:rPr lang="zh-CN" altLang="en-US" dirty="0">
                <a:solidFill>
                  <a:srgbClr val="FF0000"/>
                </a:solidFill>
              </a:rPr>
              <a:t>红色为最高位</a:t>
            </a:r>
            <a:r>
              <a:rPr lang="en-US" altLang="zh-CN" dirty="0">
                <a:solidFill>
                  <a:srgbClr val="FF0000"/>
                </a:solidFill>
              </a:rPr>
              <a:t>) </a:t>
            </a:r>
          </a:p>
          <a:p>
            <a:pPr marL="400050" lvl="1" indent="0">
              <a:buNone/>
            </a:pPr>
            <a:r>
              <a:rPr lang="zh-CN" altLang="en-US" dirty="0">
                <a:solidFill>
                  <a:srgbClr val="0070C0"/>
                </a:solidFill>
              </a:rPr>
              <a:t>单字节数： </a:t>
            </a:r>
            <a:r>
              <a:rPr lang="en-US" altLang="zh-CN" b="1" dirty="0">
                <a:solidFill>
                  <a:srgbClr val="FF0000"/>
                </a:solidFill>
              </a:rPr>
              <a:t>1</a:t>
            </a:r>
            <a:r>
              <a:rPr lang="en-US" altLang="zh-CN" dirty="0">
                <a:solidFill>
                  <a:srgbClr val="0070C0"/>
                </a:solidFill>
              </a:rPr>
              <a:t>111 1111 </a:t>
            </a:r>
          </a:p>
          <a:p>
            <a:pPr marL="400050" lvl="1" indent="0">
              <a:buNone/>
            </a:pPr>
            <a:r>
              <a:rPr lang="zh-CN" altLang="en-US" dirty="0">
                <a:solidFill>
                  <a:srgbClr val="0070C0"/>
                </a:solidFill>
              </a:rPr>
              <a:t>双字节数： </a:t>
            </a:r>
            <a:r>
              <a:rPr lang="en-US" altLang="zh-CN" b="1" dirty="0">
                <a:solidFill>
                  <a:srgbClr val="FF0000"/>
                </a:solidFill>
              </a:rPr>
              <a:t>1</a:t>
            </a:r>
            <a:r>
              <a:rPr lang="en-US" altLang="zh-CN" dirty="0">
                <a:solidFill>
                  <a:srgbClr val="0070C0"/>
                </a:solidFill>
              </a:rPr>
              <a:t>111 1111 1111 1111 </a:t>
            </a:r>
          </a:p>
          <a:p>
            <a:pPr marL="400050" lvl="1" indent="0">
              <a:buNone/>
            </a:pPr>
            <a:r>
              <a:rPr lang="zh-CN" altLang="en-US" dirty="0">
                <a:solidFill>
                  <a:srgbClr val="0070C0"/>
                </a:solidFill>
              </a:rPr>
              <a:t>四字节数： </a:t>
            </a:r>
            <a:r>
              <a:rPr lang="en-US" altLang="zh-CN" b="1" dirty="0">
                <a:solidFill>
                  <a:srgbClr val="FF0000"/>
                </a:solidFill>
              </a:rPr>
              <a:t>1</a:t>
            </a:r>
            <a:r>
              <a:rPr lang="en-US" altLang="zh-CN" dirty="0">
                <a:solidFill>
                  <a:srgbClr val="0070C0"/>
                </a:solidFill>
              </a:rPr>
              <a:t>111 1111 1111 1111 1111 1111 1111 1111 </a:t>
            </a:r>
          </a:p>
          <a:p>
            <a:endParaRPr lang="en-US" altLang="zh-CN" dirty="0" smtClean="0"/>
          </a:p>
          <a:p>
            <a:r>
              <a:rPr lang="zh-CN" altLang="en-US" dirty="0" smtClean="0"/>
              <a:t>当一个数值是</a:t>
            </a:r>
            <a:r>
              <a:rPr lang="zh-CN" altLang="en-US" b="1" dirty="0"/>
              <a:t>无符号类型</a:t>
            </a:r>
            <a:r>
              <a:rPr lang="zh-CN" altLang="en-US" dirty="0"/>
              <a:t>时，那么其最高位的</a:t>
            </a:r>
            <a:r>
              <a:rPr lang="en-US" altLang="zh-CN" dirty="0"/>
              <a:t>1</a:t>
            </a:r>
            <a:r>
              <a:rPr lang="zh-CN" altLang="en-US" dirty="0"/>
              <a:t>或</a:t>
            </a:r>
            <a:r>
              <a:rPr lang="en-US" altLang="zh-CN" dirty="0"/>
              <a:t>0</a:t>
            </a:r>
            <a:r>
              <a:rPr lang="zh-CN" altLang="en-US" dirty="0"/>
              <a:t>，和其它位一样，用来表示该数的大小</a:t>
            </a:r>
            <a:r>
              <a:rPr lang="zh-CN" altLang="en-US" dirty="0" smtClean="0"/>
              <a:t>。</a:t>
            </a:r>
            <a:endParaRPr lang="zh-CN" altLang="en-US" dirty="0"/>
          </a:p>
        </p:txBody>
      </p:sp>
    </p:spTree>
    <p:extLst>
      <p:ext uri="{BB962C8B-B14F-4D97-AF65-F5344CB8AC3E}">
        <p14:creationId xmlns:p14="http://schemas.microsoft.com/office/powerpoint/2010/main" val="3470901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无符号数和有符号数的范围区别</a:t>
            </a:r>
          </a:p>
        </p:txBody>
      </p:sp>
      <p:sp>
        <p:nvSpPr>
          <p:cNvPr id="3" name="内容占位符 2"/>
          <p:cNvSpPr>
            <a:spLocks noGrp="1"/>
          </p:cNvSpPr>
          <p:nvPr>
            <p:ph idx="1"/>
          </p:nvPr>
        </p:nvSpPr>
        <p:spPr>
          <a:xfrm>
            <a:off x="1062038" y="1195536"/>
            <a:ext cx="7769225" cy="5257800"/>
          </a:xfrm>
        </p:spPr>
        <p:txBody>
          <a:bodyPr/>
          <a:lstStyle/>
          <a:p>
            <a:r>
              <a:rPr lang="zh-CN" altLang="en-US" dirty="0" smtClean="0"/>
              <a:t>以一个字节的数值为例</a:t>
            </a:r>
            <a:endParaRPr lang="en-US" altLang="zh-CN" dirty="0" smtClean="0"/>
          </a:p>
          <a:p>
            <a:pPr lvl="1"/>
            <a:r>
              <a:rPr lang="zh-CN" altLang="en-US" dirty="0" smtClean="0"/>
              <a:t> 最大值</a:t>
            </a:r>
            <a:endParaRPr lang="en-US" altLang="zh-CN" dirty="0" smtClean="0"/>
          </a:p>
          <a:p>
            <a:pPr marL="914400" lvl="2" indent="0">
              <a:buNone/>
            </a:pPr>
            <a:r>
              <a:rPr lang="zh-CN" altLang="en-US" dirty="0" smtClean="0"/>
              <a:t>无</a:t>
            </a:r>
            <a:r>
              <a:rPr lang="zh-CN" altLang="en-US" dirty="0"/>
              <a:t>符号数： </a:t>
            </a:r>
            <a:r>
              <a:rPr lang="en-US" altLang="zh-CN" dirty="0"/>
              <a:t>1111 1111 </a:t>
            </a:r>
            <a:r>
              <a:rPr lang="en-US" altLang="zh-CN" dirty="0" smtClean="0"/>
              <a:t>		</a:t>
            </a:r>
            <a:r>
              <a:rPr lang="zh-CN" altLang="en-US" dirty="0" smtClean="0"/>
              <a:t>值</a:t>
            </a:r>
            <a:r>
              <a:rPr lang="zh-CN" altLang="en-US" dirty="0"/>
              <a:t>：</a:t>
            </a:r>
            <a:r>
              <a:rPr lang="en-US" altLang="zh-CN" dirty="0"/>
              <a:t>255 </a:t>
            </a:r>
            <a:br>
              <a:rPr lang="en-US" altLang="zh-CN" dirty="0"/>
            </a:br>
            <a:r>
              <a:rPr lang="en-US" altLang="zh-CN" dirty="0" smtClean="0"/>
              <a:t>1</a:t>
            </a:r>
            <a:r>
              <a:rPr lang="en-US" altLang="zh-CN" dirty="0"/>
              <a:t>* 2</a:t>
            </a:r>
            <a:r>
              <a:rPr lang="en-US" altLang="zh-CN" baseline="30000" dirty="0"/>
              <a:t>7</a:t>
            </a:r>
            <a:r>
              <a:rPr lang="en-US" altLang="zh-CN" dirty="0"/>
              <a:t> + 1* 2</a:t>
            </a:r>
            <a:r>
              <a:rPr lang="en-US" altLang="zh-CN" baseline="30000" dirty="0"/>
              <a:t>6</a:t>
            </a:r>
            <a:r>
              <a:rPr lang="en-US" altLang="zh-CN" dirty="0"/>
              <a:t> + 1* 2</a:t>
            </a:r>
            <a:r>
              <a:rPr lang="en-US" altLang="zh-CN" baseline="30000" dirty="0"/>
              <a:t>5</a:t>
            </a:r>
            <a:r>
              <a:rPr lang="en-US" altLang="zh-CN" dirty="0"/>
              <a:t> + 1* 2</a:t>
            </a:r>
            <a:r>
              <a:rPr lang="en-US" altLang="zh-CN" baseline="30000" dirty="0"/>
              <a:t>4</a:t>
            </a:r>
            <a:r>
              <a:rPr lang="en-US" altLang="zh-CN" dirty="0"/>
              <a:t> + 1* 2</a:t>
            </a:r>
            <a:r>
              <a:rPr lang="en-US" altLang="zh-CN" baseline="30000" dirty="0"/>
              <a:t>3</a:t>
            </a:r>
            <a:r>
              <a:rPr lang="en-US" altLang="zh-CN" dirty="0"/>
              <a:t> + 1* 2</a:t>
            </a:r>
            <a:r>
              <a:rPr lang="en-US" altLang="zh-CN" baseline="30000" dirty="0"/>
              <a:t>2</a:t>
            </a:r>
            <a:r>
              <a:rPr lang="en-US" altLang="zh-CN" dirty="0"/>
              <a:t> + 1* 2</a:t>
            </a:r>
            <a:r>
              <a:rPr lang="en-US" altLang="zh-CN" baseline="30000" dirty="0"/>
              <a:t>1</a:t>
            </a:r>
            <a:r>
              <a:rPr lang="en-US" altLang="zh-CN" dirty="0"/>
              <a:t> + 1* 2</a:t>
            </a:r>
            <a:r>
              <a:rPr lang="en-US" altLang="zh-CN" baseline="30000" dirty="0"/>
              <a:t>0</a:t>
            </a:r>
            <a:r>
              <a:rPr lang="en-US" altLang="zh-CN" dirty="0"/>
              <a:t> </a:t>
            </a:r>
          </a:p>
          <a:p>
            <a:pPr marL="914400" lvl="2" indent="0">
              <a:buNone/>
            </a:pPr>
            <a:r>
              <a:rPr lang="zh-CN" altLang="en-US" dirty="0"/>
              <a:t>有符号数： </a:t>
            </a:r>
            <a:r>
              <a:rPr lang="en-US" altLang="zh-CN" dirty="0"/>
              <a:t>0111 1111 </a:t>
            </a:r>
            <a:r>
              <a:rPr lang="en-US" altLang="zh-CN" dirty="0" smtClean="0"/>
              <a:t>		</a:t>
            </a:r>
            <a:r>
              <a:rPr lang="zh-CN" altLang="en-US" dirty="0" smtClean="0"/>
              <a:t>值</a:t>
            </a:r>
            <a:r>
              <a:rPr lang="zh-CN" altLang="en-US" dirty="0"/>
              <a:t>：</a:t>
            </a:r>
            <a:r>
              <a:rPr lang="en-US" altLang="zh-CN" dirty="0"/>
              <a:t>127 </a:t>
            </a:r>
            <a:br>
              <a:rPr lang="en-US" altLang="zh-CN" dirty="0"/>
            </a:br>
            <a:r>
              <a:rPr lang="en-US" altLang="zh-CN" dirty="0" smtClean="0"/>
              <a:t>1</a:t>
            </a:r>
            <a:r>
              <a:rPr lang="en-US" altLang="zh-CN" dirty="0"/>
              <a:t>* 2</a:t>
            </a:r>
            <a:r>
              <a:rPr lang="en-US" altLang="zh-CN" baseline="30000" dirty="0"/>
              <a:t>6</a:t>
            </a:r>
            <a:r>
              <a:rPr lang="en-US" altLang="zh-CN" dirty="0"/>
              <a:t> + 1* 2</a:t>
            </a:r>
            <a:r>
              <a:rPr lang="en-US" altLang="zh-CN" baseline="30000" dirty="0"/>
              <a:t>5</a:t>
            </a:r>
            <a:r>
              <a:rPr lang="en-US" altLang="zh-CN" dirty="0"/>
              <a:t> + 1* 2</a:t>
            </a:r>
            <a:r>
              <a:rPr lang="en-US" altLang="zh-CN" baseline="30000" dirty="0"/>
              <a:t>4</a:t>
            </a:r>
            <a:r>
              <a:rPr lang="en-US" altLang="zh-CN" dirty="0"/>
              <a:t> + 1* 2</a:t>
            </a:r>
            <a:r>
              <a:rPr lang="en-US" altLang="zh-CN" baseline="30000" dirty="0"/>
              <a:t>3</a:t>
            </a:r>
            <a:r>
              <a:rPr lang="en-US" altLang="zh-CN" dirty="0"/>
              <a:t> + 1* 2</a:t>
            </a:r>
            <a:r>
              <a:rPr lang="en-US" altLang="zh-CN" baseline="30000" dirty="0"/>
              <a:t>2</a:t>
            </a:r>
            <a:r>
              <a:rPr lang="en-US" altLang="zh-CN" dirty="0"/>
              <a:t> + 1* 2</a:t>
            </a:r>
            <a:r>
              <a:rPr lang="en-US" altLang="zh-CN" baseline="30000" dirty="0"/>
              <a:t>1</a:t>
            </a:r>
            <a:r>
              <a:rPr lang="en-US" altLang="zh-CN" dirty="0"/>
              <a:t> + 1* 2</a:t>
            </a:r>
            <a:r>
              <a:rPr lang="en-US" altLang="zh-CN" baseline="30000" dirty="0"/>
              <a:t>0</a:t>
            </a:r>
            <a:r>
              <a:rPr lang="en-US" altLang="zh-CN" dirty="0"/>
              <a:t> </a:t>
            </a:r>
          </a:p>
          <a:p>
            <a:pPr lvl="2"/>
            <a:r>
              <a:rPr lang="zh-CN" altLang="en-US" dirty="0"/>
              <a:t>原因是有符号数中的最高位被挪去表示符号</a:t>
            </a:r>
            <a:r>
              <a:rPr lang="zh-CN" altLang="en-US" dirty="0" smtClean="0"/>
              <a:t>了，少掉最高位，其最大</a:t>
            </a:r>
            <a:r>
              <a:rPr lang="zh-CN" altLang="en-US" dirty="0"/>
              <a:t>值一下子减半。</a:t>
            </a:r>
            <a:endParaRPr lang="en-US" altLang="zh-CN" dirty="0"/>
          </a:p>
          <a:p>
            <a:pPr lvl="1"/>
            <a:r>
              <a:rPr lang="zh-CN" altLang="en-US" dirty="0" smtClean="0"/>
              <a:t> 最小值</a:t>
            </a:r>
            <a:endParaRPr lang="en-US" altLang="zh-CN" dirty="0" smtClean="0"/>
          </a:p>
          <a:p>
            <a:pPr marL="914400" lvl="2" indent="0">
              <a:buNone/>
            </a:pPr>
            <a:r>
              <a:rPr lang="zh-CN" altLang="en-US" dirty="0"/>
              <a:t>无符号数： </a:t>
            </a:r>
            <a:r>
              <a:rPr lang="en-US" altLang="zh-CN" dirty="0" smtClean="0"/>
              <a:t>0000 0000 </a:t>
            </a:r>
            <a:r>
              <a:rPr lang="en-US" altLang="zh-CN" dirty="0"/>
              <a:t>		</a:t>
            </a:r>
            <a:r>
              <a:rPr lang="zh-CN" altLang="en-US" dirty="0"/>
              <a:t>值</a:t>
            </a:r>
            <a:r>
              <a:rPr lang="zh-CN" altLang="en-US" dirty="0" smtClean="0"/>
              <a:t>：</a:t>
            </a:r>
            <a:r>
              <a:rPr lang="en-US" altLang="zh-CN" dirty="0" smtClean="0"/>
              <a:t>0 </a:t>
            </a:r>
            <a:endParaRPr lang="en-US" altLang="zh-CN" dirty="0"/>
          </a:p>
          <a:p>
            <a:pPr marL="914400" lvl="2" indent="0">
              <a:buNone/>
            </a:pPr>
            <a:r>
              <a:rPr lang="zh-CN" altLang="en-US" dirty="0"/>
              <a:t>有符号数： </a:t>
            </a:r>
            <a:r>
              <a:rPr lang="en-US" altLang="zh-CN" dirty="0" smtClean="0"/>
              <a:t>1000 0000 </a:t>
            </a:r>
            <a:r>
              <a:rPr lang="en-US" altLang="zh-CN" dirty="0"/>
              <a:t>		</a:t>
            </a:r>
            <a:r>
              <a:rPr lang="zh-CN" altLang="en-US" dirty="0"/>
              <a:t>值</a:t>
            </a:r>
            <a:r>
              <a:rPr lang="zh-CN" altLang="en-US" dirty="0" smtClean="0"/>
              <a:t>：</a:t>
            </a:r>
            <a:r>
              <a:rPr lang="en-US" altLang="zh-CN" dirty="0" smtClean="0"/>
              <a:t>-128 </a:t>
            </a:r>
          </a:p>
          <a:p>
            <a:pPr lvl="1"/>
            <a:r>
              <a:rPr lang="zh-CN" altLang="en-US" dirty="0" smtClean="0"/>
              <a:t> 取值范围</a:t>
            </a:r>
            <a:endParaRPr lang="en-US" altLang="zh-CN" dirty="0"/>
          </a:p>
          <a:p>
            <a:pPr marL="914400" lvl="2" indent="0">
              <a:buNone/>
            </a:pPr>
            <a:r>
              <a:rPr lang="zh-CN" altLang="en-US" dirty="0"/>
              <a:t>无符号数： </a:t>
            </a:r>
            <a:r>
              <a:rPr lang="zh-CN" altLang="en-US" dirty="0" smtClean="0"/>
              <a:t>      </a:t>
            </a:r>
            <a:r>
              <a:rPr lang="en-US" altLang="zh-CN" dirty="0" smtClean="0"/>
              <a:t>0 --------------------- </a:t>
            </a:r>
            <a:r>
              <a:rPr lang="en-US" altLang="zh-CN" dirty="0"/>
              <a:t>255 </a:t>
            </a:r>
          </a:p>
          <a:p>
            <a:pPr marL="914400" lvl="2" indent="0">
              <a:buNone/>
            </a:pPr>
            <a:r>
              <a:rPr lang="zh-CN" altLang="en-US" dirty="0"/>
              <a:t>有符号数： </a:t>
            </a:r>
            <a:r>
              <a:rPr lang="en-US" altLang="zh-CN" dirty="0"/>
              <a:t>-128 --------- 0 ---------- 127 		</a:t>
            </a:r>
            <a:endParaRPr lang="zh-CN" altLang="en-US" dirty="0"/>
          </a:p>
        </p:txBody>
      </p:sp>
      <p:sp>
        <p:nvSpPr>
          <p:cNvPr id="4" name="矩形 3"/>
          <p:cNvSpPr/>
          <p:nvPr/>
        </p:nvSpPr>
        <p:spPr>
          <a:xfrm>
            <a:off x="1979712" y="6413266"/>
            <a:ext cx="6048672" cy="400110"/>
          </a:xfrm>
          <a:prstGeom prst="rect">
            <a:avLst/>
          </a:prstGeom>
        </p:spPr>
        <p:txBody>
          <a:bodyPr wrap="square">
            <a:spAutoFit/>
          </a:bodyPr>
          <a:lstStyle/>
          <a:p>
            <a:pPr marL="342900" indent="-342900">
              <a:buFont typeface="Arial" panose="020B0604020202020204" pitchFamily="34" charset="0"/>
              <a:buChar char="•"/>
            </a:pPr>
            <a:r>
              <a:rPr lang="zh-CN" altLang="en-US" sz="2000" b="1" dirty="0">
                <a:solidFill>
                  <a:srgbClr val="FF0000"/>
                </a:solidFill>
              </a:rPr>
              <a:t>二者能表达的不同的数值的个数都一样是</a:t>
            </a:r>
            <a:r>
              <a:rPr lang="en-US" altLang="zh-CN" sz="2000" b="1" dirty="0">
                <a:solidFill>
                  <a:srgbClr val="FF0000"/>
                </a:solidFill>
              </a:rPr>
              <a:t>256</a:t>
            </a:r>
            <a:r>
              <a:rPr lang="zh-CN" altLang="en-US" sz="2000" b="1" dirty="0" smtClean="0">
                <a:solidFill>
                  <a:srgbClr val="FF0000"/>
                </a:solidFill>
              </a:rPr>
              <a:t>个！</a:t>
            </a:r>
            <a:endParaRPr lang="zh-CN" altLang="en-US" sz="2000" b="1" dirty="0">
              <a:solidFill>
                <a:srgbClr val="FF0000"/>
              </a:solidFill>
            </a:endParaRPr>
          </a:p>
        </p:txBody>
      </p:sp>
    </p:spTree>
    <p:extLst>
      <p:ext uri="{BB962C8B-B14F-4D97-AF65-F5344CB8AC3E}">
        <p14:creationId xmlns:p14="http://schemas.microsoft.com/office/powerpoint/2010/main" val="244443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原码、反码和补码——背景</a:t>
            </a:r>
          </a:p>
        </p:txBody>
      </p:sp>
      <p:sp>
        <p:nvSpPr>
          <p:cNvPr id="80899" name="Rectangle 3"/>
          <p:cNvSpPr>
            <a:spLocks noGrp="1" noChangeArrowheads="1"/>
          </p:cNvSpPr>
          <p:nvPr>
            <p:ph type="body" idx="1"/>
          </p:nvPr>
        </p:nvSpPr>
        <p:spPr/>
        <p:txBody>
          <a:bodyPr/>
          <a:lstStyle/>
          <a:p>
            <a:r>
              <a:rPr lang="zh-CN" altLang="en-US" dirty="0"/>
              <a:t>机器数在计算机中要进行加、减、乘、</a:t>
            </a:r>
            <a:r>
              <a:rPr lang="zh-CN" altLang="en-US" dirty="0" smtClean="0"/>
              <a:t>除等运算</a:t>
            </a:r>
            <a:r>
              <a:rPr lang="zh-CN" altLang="en-US" dirty="0"/>
              <a:t>。</a:t>
            </a:r>
          </a:p>
          <a:p>
            <a:r>
              <a:rPr lang="zh-CN" altLang="en-US" dirty="0"/>
              <a:t>实际上，</a:t>
            </a:r>
            <a:r>
              <a:rPr lang="zh-CN" altLang="en-US" b="1" dirty="0">
                <a:solidFill>
                  <a:srgbClr val="FF0066"/>
                </a:solidFill>
              </a:rPr>
              <a:t>乘法是做移位加法，除法是做移位减法</a:t>
            </a:r>
            <a:r>
              <a:rPr lang="zh-CN" altLang="en-US" dirty="0"/>
              <a:t>。</a:t>
            </a:r>
          </a:p>
          <a:p>
            <a:r>
              <a:rPr lang="zh-CN" altLang="en-US" dirty="0"/>
              <a:t>因此，在机器中只需要做加、减两种运算。</a:t>
            </a:r>
          </a:p>
          <a:p>
            <a:r>
              <a:rPr lang="zh-CN" altLang="en-US" dirty="0"/>
              <a:t>如果直接实现减法，必须使用较复杂的逻辑电路来实现，运算时间较长。</a:t>
            </a:r>
          </a:p>
          <a:p>
            <a:r>
              <a:rPr lang="zh-CN" altLang="en-US" dirty="0"/>
              <a:t>于是，人们提出了多种机器数的表示形式，试图</a:t>
            </a:r>
            <a:r>
              <a:rPr lang="zh-CN" altLang="en-US" b="1" dirty="0">
                <a:solidFill>
                  <a:srgbClr val="FF0066"/>
                </a:solidFill>
              </a:rPr>
              <a:t>用加法运算来实现减法运算</a:t>
            </a:r>
            <a:r>
              <a:rPr lang="zh-CN" alt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原码表示法</a:t>
            </a:r>
          </a:p>
        </p:txBody>
      </p:sp>
      <p:sp>
        <p:nvSpPr>
          <p:cNvPr id="81923" name="Rectangle 3"/>
          <p:cNvSpPr>
            <a:spLocks noGrp="1" noChangeArrowheads="1"/>
          </p:cNvSpPr>
          <p:nvPr>
            <p:ph type="body" idx="1"/>
          </p:nvPr>
        </p:nvSpPr>
        <p:spPr>
          <a:xfrm>
            <a:off x="1042988" y="1196975"/>
            <a:ext cx="7769225" cy="5400675"/>
          </a:xfrm>
        </p:spPr>
        <p:txBody>
          <a:bodyPr/>
          <a:lstStyle/>
          <a:p>
            <a:pPr>
              <a:lnSpc>
                <a:spcPct val="80000"/>
              </a:lnSpc>
            </a:pPr>
            <a:r>
              <a:rPr lang="zh-CN" altLang="en-US" b="1" dirty="0">
                <a:solidFill>
                  <a:srgbClr val="000000"/>
                </a:solidFill>
              </a:rPr>
              <a:t>原码表示也称为“</a:t>
            </a:r>
            <a:r>
              <a:rPr lang="zh-CN" altLang="en-US" b="1" dirty="0">
                <a:solidFill>
                  <a:srgbClr val="FF0000"/>
                </a:solidFill>
              </a:rPr>
              <a:t>符号－数值表示</a:t>
            </a:r>
            <a:r>
              <a:rPr lang="zh-CN" altLang="en-US" b="1" dirty="0">
                <a:solidFill>
                  <a:srgbClr val="000000"/>
                </a:solidFill>
              </a:rPr>
              <a:t>”。</a:t>
            </a:r>
          </a:p>
          <a:p>
            <a:pPr>
              <a:lnSpc>
                <a:spcPct val="80000"/>
              </a:lnSpc>
            </a:pPr>
            <a:r>
              <a:rPr lang="zh-CN" altLang="en-US" b="1" dirty="0">
                <a:solidFill>
                  <a:srgbClr val="000000"/>
                </a:solidFill>
              </a:rPr>
              <a:t>形成规则：</a:t>
            </a:r>
          </a:p>
          <a:p>
            <a:pPr lvl="1">
              <a:lnSpc>
                <a:spcPct val="80000"/>
              </a:lnSpc>
            </a:pPr>
            <a:r>
              <a:rPr lang="zh-CN" altLang="en-US" b="1" dirty="0">
                <a:solidFill>
                  <a:srgbClr val="FF0066"/>
                </a:solidFill>
              </a:rPr>
              <a:t>最高位表示符号</a:t>
            </a:r>
            <a:r>
              <a:rPr lang="zh-CN" altLang="en-US" b="1" dirty="0">
                <a:solidFill>
                  <a:srgbClr val="000000"/>
                </a:solidFill>
              </a:rPr>
              <a:t>（正数符号位为0，负数符号位为1）</a:t>
            </a:r>
          </a:p>
          <a:p>
            <a:pPr lvl="1">
              <a:lnSpc>
                <a:spcPct val="80000"/>
              </a:lnSpc>
            </a:pPr>
            <a:r>
              <a:rPr lang="zh-CN" altLang="en-US" b="1" dirty="0">
                <a:solidFill>
                  <a:srgbClr val="000000"/>
                </a:solidFill>
              </a:rPr>
              <a:t>其余位表示数值部分，为</a:t>
            </a:r>
            <a:r>
              <a:rPr lang="zh-CN" altLang="en-US" b="1" dirty="0">
                <a:solidFill>
                  <a:srgbClr val="FF0066"/>
                </a:solidFill>
              </a:rPr>
              <a:t>数值绝对值</a:t>
            </a:r>
            <a:r>
              <a:rPr lang="zh-CN" altLang="en-US" b="1" dirty="0">
                <a:solidFill>
                  <a:srgbClr val="000000"/>
                </a:solidFill>
              </a:rPr>
              <a:t>的二进制表示。</a:t>
            </a:r>
          </a:p>
          <a:p>
            <a:pPr>
              <a:lnSpc>
                <a:spcPct val="80000"/>
              </a:lnSpc>
            </a:pPr>
            <a:r>
              <a:rPr lang="zh-CN" altLang="en-US" b="1" dirty="0">
                <a:solidFill>
                  <a:srgbClr val="000000"/>
                </a:solidFill>
              </a:rPr>
              <a:t>整数</a:t>
            </a:r>
            <a:r>
              <a:rPr lang="zh-CN" altLang="en-US" sz="2400" dirty="0">
                <a:solidFill>
                  <a:srgbClr val="000000"/>
                </a:solidFill>
              </a:rPr>
              <a:t>（以</a:t>
            </a:r>
            <a:r>
              <a:rPr lang="en-US" altLang="zh-CN" sz="2400" dirty="0">
                <a:solidFill>
                  <a:srgbClr val="000000"/>
                </a:solidFill>
              </a:rPr>
              <a:t>8</a:t>
            </a:r>
            <a:r>
              <a:rPr lang="zh-CN" altLang="en-US" sz="2400" dirty="0">
                <a:solidFill>
                  <a:srgbClr val="000000"/>
                </a:solidFill>
              </a:rPr>
              <a:t>位为例）</a:t>
            </a:r>
          </a:p>
          <a:p>
            <a:pPr lvl="2">
              <a:lnSpc>
                <a:spcPct val="80000"/>
              </a:lnSpc>
              <a:spcBef>
                <a:spcPct val="25000"/>
              </a:spcBef>
              <a:buFontTx/>
              <a:buNone/>
            </a:pPr>
            <a:r>
              <a:rPr lang="en-US" altLang="zh-CN" sz="2400" dirty="0"/>
              <a:t>x＝1100110，             [x]</a:t>
            </a:r>
            <a:r>
              <a:rPr lang="zh-CN" altLang="en-US" sz="2400" baseline="-25000" dirty="0"/>
              <a:t>原</a:t>
            </a:r>
            <a:r>
              <a:rPr lang="zh-CN" altLang="en-US" sz="2400" dirty="0"/>
              <a:t>＝01100110</a:t>
            </a:r>
          </a:p>
          <a:p>
            <a:pPr lvl="2">
              <a:lnSpc>
                <a:spcPct val="80000"/>
              </a:lnSpc>
              <a:spcBef>
                <a:spcPct val="25000"/>
              </a:spcBef>
              <a:buFontTx/>
              <a:buNone/>
            </a:pPr>
            <a:r>
              <a:rPr lang="en-US" altLang="zh-CN" sz="2400" dirty="0"/>
              <a:t>x＝</a:t>
            </a:r>
            <a:r>
              <a:rPr lang="zh-CN" altLang="en-US" sz="2400" b="1" dirty="0"/>
              <a:t>－</a:t>
            </a:r>
            <a:r>
              <a:rPr lang="en-US" altLang="zh-CN" sz="2400" dirty="0"/>
              <a:t>1100110，         [x]</a:t>
            </a:r>
            <a:r>
              <a:rPr lang="zh-CN" altLang="en-US" sz="2400" baseline="-25000" dirty="0"/>
              <a:t>原</a:t>
            </a:r>
            <a:r>
              <a:rPr lang="zh-CN" altLang="en-US" sz="2400" dirty="0"/>
              <a:t>＝</a:t>
            </a:r>
            <a:r>
              <a:rPr lang="zh-CN" altLang="en-US" sz="2400" dirty="0">
                <a:solidFill>
                  <a:srgbClr val="FF0066"/>
                </a:solidFill>
              </a:rPr>
              <a:t>1</a:t>
            </a:r>
            <a:r>
              <a:rPr lang="zh-CN" altLang="en-US" sz="2400" dirty="0"/>
              <a:t>1100110</a:t>
            </a:r>
          </a:p>
          <a:p>
            <a:pPr lvl="1">
              <a:lnSpc>
                <a:spcPct val="80000"/>
              </a:lnSpc>
              <a:spcBef>
                <a:spcPct val="25000"/>
              </a:spcBef>
            </a:pPr>
            <a:r>
              <a:rPr lang="zh-CN" altLang="en-US" dirty="0"/>
              <a:t> </a:t>
            </a:r>
            <a:r>
              <a:rPr lang="zh-CN" altLang="en-US" dirty="0">
                <a:solidFill>
                  <a:srgbClr val="FF0066"/>
                </a:solidFill>
              </a:rPr>
              <a:t>[+0]</a:t>
            </a:r>
            <a:r>
              <a:rPr lang="zh-CN" altLang="en-US" sz="2800" baseline="-25000" dirty="0">
                <a:solidFill>
                  <a:srgbClr val="FF0066"/>
                </a:solidFill>
              </a:rPr>
              <a:t>原</a:t>
            </a:r>
            <a:r>
              <a:rPr lang="zh-CN" altLang="en-US" dirty="0">
                <a:solidFill>
                  <a:srgbClr val="FF0066"/>
                </a:solidFill>
              </a:rPr>
              <a:t>=000</a:t>
            </a:r>
            <a:r>
              <a:rPr lang="en-US" altLang="zh-CN" dirty="0">
                <a:solidFill>
                  <a:srgbClr val="FF0066"/>
                </a:solidFill>
              </a:rPr>
              <a:t>00000</a:t>
            </a:r>
            <a:r>
              <a:rPr lang="zh-CN" altLang="en-US" dirty="0">
                <a:solidFill>
                  <a:srgbClr val="FF0066"/>
                </a:solidFill>
              </a:rPr>
              <a:t>， [-0]</a:t>
            </a:r>
            <a:r>
              <a:rPr lang="zh-CN" altLang="en-US" sz="2800" baseline="-25000" dirty="0">
                <a:solidFill>
                  <a:srgbClr val="FF0066"/>
                </a:solidFill>
              </a:rPr>
              <a:t>原</a:t>
            </a:r>
            <a:r>
              <a:rPr lang="zh-CN" altLang="en-US" dirty="0">
                <a:solidFill>
                  <a:srgbClr val="FF0066"/>
                </a:solidFill>
              </a:rPr>
              <a:t>=100</a:t>
            </a:r>
            <a:r>
              <a:rPr lang="en-US" altLang="zh-CN" dirty="0">
                <a:solidFill>
                  <a:srgbClr val="FF0066"/>
                </a:solidFill>
              </a:rPr>
              <a:t>00000</a:t>
            </a:r>
            <a:endParaRPr lang="en-US" altLang="zh-CN" sz="2800" dirty="0">
              <a:solidFill>
                <a:srgbClr val="FF0066"/>
              </a:solidFill>
            </a:endParaRPr>
          </a:p>
          <a:p>
            <a:pPr>
              <a:lnSpc>
                <a:spcPct val="80000"/>
              </a:lnSpc>
            </a:pPr>
            <a:r>
              <a:rPr lang="zh-CN" altLang="en-US" b="1" dirty="0">
                <a:solidFill>
                  <a:srgbClr val="000000"/>
                </a:solidFill>
              </a:rPr>
              <a:t>纯小数</a:t>
            </a:r>
            <a:r>
              <a:rPr lang="zh-CN" altLang="en-US" sz="2400" dirty="0">
                <a:solidFill>
                  <a:srgbClr val="000000"/>
                </a:solidFill>
              </a:rPr>
              <a:t>（以</a:t>
            </a:r>
            <a:r>
              <a:rPr lang="en-US" altLang="zh-CN" sz="2400" dirty="0">
                <a:solidFill>
                  <a:srgbClr val="000000"/>
                </a:solidFill>
              </a:rPr>
              <a:t>8</a:t>
            </a:r>
            <a:r>
              <a:rPr lang="zh-CN" altLang="en-US" sz="2400" dirty="0">
                <a:solidFill>
                  <a:srgbClr val="000000"/>
                </a:solidFill>
              </a:rPr>
              <a:t>位为例）</a:t>
            </a:r>
            <a:endParaRPr lang="zh-CN" altLang="en-US" b="1" dirty="0">
              <a:solidFill>
                <a:srgbClr val="000000"/>
              </a:solidFill>
            </a:endParaRPr>
          </a:p>
          <a:p>
            <a:pPr lvl="2">
              <a:lnSpc>
                <a:spcPct val="80000"/>
              </a:lnSpc>
              <a:spcBef>
                <a:spcPct val="25000"/>
              </a:spcBef>
              <a:buFontTx/>
              <a:buNone/>
            </a:pPr>
            <a:r>
              <a:rPr lang="en-US" altLang="zh-CN" sz="2400" dirty="0"/>
              <a:t>x＝0.1100110，          [x]</a:t>
            </a:r>
            <a:r>
              <a:rPr lang="zh-CN" altLang="en-US" sz="2400" baseline="-25000" dirty="0"/>
              <a:t>原</a:t>
            </a:r>
            <a:r>
              <a:rPr lang="zh-CN" altLang="en-US" sz="2400" dirty="0"/>
              <a:t>＝0.1100110</a:t>
            </a:r>
          </a:p>
          <a:p>
            <a:pPr lvl="2">
              <a:lnSpc>
                <a:spcPct val="80000"/>
              </a:lnSpc>
              <a:spcBef>
                <a:spcPct val="25000"/>
              </a:spcBef>
              <a:buFontTx/>
              <a:buNone/>
            </a:pPr>
            <a:r>
              <a:rPr lang="en-US" altLang="zh-CN" sz="2400" dirty="0"/>
              <a:t>x＝</a:t>
            </a:r>
            <a:r>
              <a:rPr lang="zh-CN" altLang="en-US" sz="2400" b="1" dirty="0"/>
              <a:t>－</a:t>
            </a:r>
            <a:r>
              <a:rPr lang="en-US" altLang="zh-CN" sz="2400" dirty="0"/>
              <a:t>0.1100110，      [x]</a:t>
            </a:r>
            <a:r>
              <a:rPr lang="zh-CN" altLang="en-US" sz="2400" baseline="-25000" dirty="0"/>
              <a:t>原</a:t>
            </a:r>
            <a:r>
              <a:rPr lang="zh-CN" altLang="en-US" sz="2400" dirty="0"/>
              <a:t>＝</a:t>
            </a:r>
            <a:r>
              <a:rPr lang="zh-CN" altLang="en-US" sz="2400" dirty="0">
                <a:solidFill>
                  <a:srgbClr val="FF0066"/>
                </a:solidFill>
              </a:rPr>
              <a:t>1</a:t>
            </a:r>
            <a:r>
              <a:rPr lang="zh-CN" altLang="en-US" sz="2400" dirty="0"/>
              <a:t>.1100110</a:t>
            </a:r>
          </a:p>
          <a:p>
            <a:pPr lvl="1">
              <a:lnSpc>
                <a:spcPct val="80000"/>
              </a:lnSpc>
            </a:pPr>
            <a:r>
              <a:rPr lang="zh-CN" altLang="en-US" dirty="0"/>
              <a:t> </a:t>
            </a:r>
            <a:r>
              <a:rPr lang="zh-CN" altLang="en-US" dirty="0">
                <a:solidFill>
                  <a:srgbClr val="FF0066"/>
                </a:solidFill>
              </a:rPr>
              <a:t>[+0]</a:t>
            </a:r>
            <a:r>
              <a:rPr lang="zh-CN" altLang="en-US" baseline="-25000" dirty="0">
                <a:solidFill>
                  <a:srgbClr val="FF0066"/>
                </a:solidFill>
              </a:rPr>
              <a:t>原</a:t>
            </a:r>
            <a:r>
              <a:rPr lang="zh-CN" altLang="en-US" dirty="0">
                <a:solidFill>
                  <a:srgbClr val="FF0066"/>
                </a:solidFill>
              </a:rPr>
              <a:t> =0.00</a:t>
            </a:r>
            <a:r>
              <a:rPr lang="en-US" altLang="zh-CN" dirty="0">
                <a:solidFill>
                  <a:srgbClr val="FF0066"/>
                </a:solidFill>
              </a:rPr>
              <a:t>00000</a:t>
            </a:r>
            <a:r>
              <a:rPr lang="zh-CN" altLang="en-US" dirty="0">
                <a:solidFill>
                  <a:srgbClr val="FF0066"/>
                </a:solidFill>
              </a:rPr>
              <a:t>，[-0]</a:t>
            </a:r>
            <a:r>
              <a:rPr lang="zh-CN" altLang="en-US" baseline="-25000" dirty="0">
                <a:solidFill>
                  <a:srgbClr val="FF0066"/>
                </a:solidFill>
              </a:rPr>
              <a:t>原</a:t>
            </a:r>
            <a:r>
              <a:rPr lang="zh-CN" altLang="en-US" dirty="0">
                <a:solidFill>
                  <a:srgbClr val="FF0066"/>
                </a:solidFill>
              </a:rPr>
              <a:t>=1.00</a:t>
            </a:r>
            <a:r>
              <a:rPr lang="en-US" altLang="zh-CN" dirty="0">
                <a:solidFill>
                  <a:srgbClr val="FF0066"/>
                </a:solidFill>
              </a:rPr>
              <a:t>00000</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a:t>反码表示法</a:t>
            </a:r>
          </a:p>
        </p:txBody>
      </p:sp>
      <p:sp>
        <p:nvSpPr>
          <p:cNvPr id="82947" name="Rectangle 3"/>
          <p:cNvSpPr>
            <a:spLocks noGrp="1" noChangeArrowheads="1"/>
          </p:cNvSpPr>
          <p:nvPr>
            <p:ph type="body" idx="1"/>
          </p:nvPr>
        </p:nvSpPr>
        <p:spPr>
          <a:xfrm>
            <a:off x="1062038" y="1219200"/>
            <a:ext cx="7769225" cy="5162550"/>
          </a:xfrm>
        </p:spPr>
        <p:txBody>
          <a:bodyPr/>
          <a:lstStyle/>
          <a:p>
            <a:pPr>
              <a:lnSpc>
                <a:spcPct val="80000"/>
              </a:lnSpc>
            </a:pPr>
            <a:r>
              <a:rPr lang="zh-CN" altLang="en-US" b="1" dirty="0"/>
              <a:t>反码表示也称为“</a:t>
            </a:r>
            <a:r>
              <a:rPr lang="zh-CN" altLang="en-US" b="1" dirty="0">
                <a:solidFill>
                  <a:srgbClr val="FF0000"/>
                </a:solidFill>
              </a:rPr>
              <a:t>对1的补数</a:t>
            </a:r>
            <a:r>
              <a:rPr lang="zh-CN" altLang="en-US" b="1" dirty="0"/>
              <a:t>”。</a:t>
            </a:r>
          </a:p>
          <a:p>
            <a:pPr>
              <a:lnSpc>
                <a:spcPct val="80000"/>
              </a:lnSpc>
            </a:pPr>
            <a:r>
              <a:rPr lang="zh-CN" altLang="en-US" b="1" dirty="0"/>
              <a:t>形成规则：</a:t>
            </a:r>
          </a:p>
          <a:p>
            <a:pPr lvl="1">
              <a:lnSpc>
                <a:spcPct val="80000"/>
              </a:lnSpc>
            </a:pPr>
            <a:r>
              <a:rPr lang="zh-CN" altLang="en-US" b="1" dirty="0"/>
              <a:t>正数的反码表示完全等同于其原码表示；</a:t>
            </a:r>
          </a:p>
          <a:p>
            <a:pPr lvl="1">
              <a:lnSpc>
                <a:spcPct val="80000"/>
              </a:lnSpc>
            </a:pPr>
            <a:r>
              <a:rPr lang="zh-CN" altLang="en-US" b="1" dirty="0"/>
              <a:t>对于负数，最高位为1（符号位），其余位（即数值部分）为相应原码表示</a:t>
            </a:r>
            <a:r>
              <a:rPr lang="zh-CN" altLang="en-US" b="1" dirty="0">
                <a:solidFill>
                  <a:srgbClr val="FF0066"/>
                </a:solidFill>
              </a:rPr>
              <a:t>数值部分按位求反</a:t>
            </a:r>
            <a:r>
              <a:rPr lang="zh-CN" altLang="en-US" b="1" dirty="0"/>
              <a:t>。</a:t>
            </a:r>
          </a:p>
          <a:p>
            <a:pPr>
              <a:lnSpc>
                <a:spcPct val="80000"/>
              </a:lnSpc>
            </a:pPr>
            <a:r>
              <a:rPr lang="zh-CN" altLang="en-US" b="1" dirty="0">
                <a:solidFill>
                  <a:srgbClr val="000000"/>
                </a:solidFill>
              </a:rPr>
              <a:t>整数</a:t>
            </a:r>
            <a:r>
              <a:rPr lang="zh-CN" altLang="en-US" sz="2400" dirty="0">
                <a:solidFill>
                  <a:srgbClr val="000000"/>
                </a:solidFill>
              </a:rPr>
              <a:t>（以</a:t>
            </a:r>
            <a:r>
              <a:rPr lang="en-US" altLang="zh-CN" sz="2400" dirty="0">
                <a:solidFill>
                  <a:srgbClr val="000000"/>
                </a:solidFill>
              </a:rPr>
              <a:t>8</a:t>
            </a:r>
            <a:r>
              <a:rPr lang="zh-CN" altLang="en-US" sz="2400" dirty="0">
                <a:solidFill>
                  <a:srgbClr val="000000"/>
                </a:solidFill>
              </a:rPr>
              <a:t>位为例）</a:t>
            </a:r>
          </a:p>
          <a:p>
            <a:pPr lvl="2">
              <a:lnSpc>
                <a:spcPct val="80000"/>
              </a:lnSpc>
              <a:spcBef>
                <a:spcPct val="25000"/>
              </a:spcBef>
              <a:buFontTx/>
              <a:buNone/>
            </a:pPr>
            <a:r>
              <a:rPr lang="en-US" altLang="zh-CN" sz="2400" dirty="0"/>
              <a:t>x＝1100110，             [x]</a:t>
            </a:r>
            <a:r>
              <a:rPr lang="zh-CN" altLang="en-US" sz="2400" baseline="-25000" dirty="0"/>
              <a:t>反</a:t>
            </a:r>
            <a:r>
              <a:rPr lang="zh-CN" altLang="en-US" sz="2400" dirty="0"/>
              <a:t>＝01100110</a:t>
            </a:r>
          </a:p>
          <a:p>
            <a:pPr lvl="2">
              <a:lnSpc>
                <a:spcPct val="80000"/>
              </a:lnSpc>
              <a:spcBef>
                <a:spcPct val="25000"/>
              </a:spcBef>
              <a:buFontTx/>
              <a:buNone/>
            </a:pPr>
            <a:r>
              <a:rPr lang="en-US" altLang="zh-CN" sz="2400" dirty="0"/>
              <a:t>x＝</a:t>
            </a:r>
            <a:r>
              <a:rPr lang="zh-CN" altLang="en-US" sz="2400" dirty="0"/>
              <a:t>－</a:t>
            </a:r>
            <a:r>
              <a:rPr lang="en-US" altLang="zh-CN" sz="2400" dirty="0"/>
              <a:t>1100110，         [x]</a:t>
            </a:r>
            <a:r>
              <a:rPr lang="zh-CN" altLang="en-US" sz="2400" baseline="-25000" dirty="0"/>
              <a:t>反</a:t>
            </a:r>
            <a:r>
              <a:rPr lang="zh-CN" altLang="en-US" sz="2400" dirty="0"/>
              <a:t>＝</a:t>
            </a:r>
            <a:r>
              <a:rPr lang="zh-CN" altLang="en-US" sz="2400" dirty="0">
                <a:solidFill>
                  <a:srgbClr val="FF00FF"/>
                </a:solidFill>
              </a:rPr>
              <a:t>1</a:t>
            </a:r>
            <a:r>
              <a:rPr lang="zh-CN" altLang="en-US" sz="2400" dirty="0"/>
              <a:t>001100</a:t>
            </a:r>
            <a:r>
              <a:rPr lang="en-US" altLang="zh-CN" sz="2400" dirty="0"/>
              <a:t>1</a:t>
            </a:r>
          </a:p>
          <a:p>
            <a:pPr lvl="1">
              <a:lnSpc>
                <a:spcPct val="80000"/>
              </a:lnSpc>
              <a:spcBef>
                <a:spcPct val="25000"/>
              </a:spcBef>
            </a:pPr>
            <a:r>
              <a:rPr lang="zh-CN" altLang="en-US" dirty="0">
                <a:solidFill>
                  <a:srgbClr val="FF0066"/>
                </a:solidFill>
              </a:rPr>
              <a:t> [+0]</a:t>
            </a:r>
            <a:r>
              <a:rPr lang="zh-CN" altLang="en-US" sz="2800" baseline="-25000" dirty="0">
                <a:solidFill>
                  <a:srgbClr val="FF0066"/>
                </a:solidFill>
              </a:rPr>
              <a:t>反</a:t>
            </a:r>
            <a:r>
              <a:rPr lang="en-US" altLang="zh-CN" dirty="0">
                <a:solidFill>
                  <a:srgbClr val="FF0066"/>
                </a:solidFill>
              </a:rPr>
              <a:t>=00000000</a:t>
            </a:r>
            <a:r>
              <a:rPr lang="zh-CN" altLang="en-US" dirty="0">
                <a:solidFill>
                  <a:srgbClr val="FF0066"/>
                </a:solidFill>
              </a:rPr>
              <a:t>， [-0]</a:t>
            </a:r>
            <a:r>
              <a:rPr lang="zh-CN" altLang="en-US" sz="2800" baseline="-25000" dirty="0">
                <a:solidFill>
                  <a:srgbClr val="FF0066"/>
                </a:solidFill>
              </a:rPr>
              <a:t>反</a:t>
            </a:r>
            <a:r>
              <a:rPr lang="zh-CN" altLang="en-US" dirty="0">
                <a:solidFill>
                  <a:srgbClr val="FF0066"/>
                </a:solidFill>
              </a:rPr>
              <a:t>=1</a:t>
            </a:r>
            <a:r>
              <a:rPr lang="en-US" altLang="zh-CN" dirty="0">
                <a:solidFill>
                  <a:srgbClr val="FF0066"/>
                </a:solidFill>
              </a:rPr>
              <a:t>1111111</a:t>
            </a:r>
          </a:p>
          <a:p>
            <a:pPr>
              <a:lnSpc>
                <a:spcPct val="80000"/>
              </a:lnSpc>
            </a:pPr>
            <a:r>
              <a:rPr lang="zh-CN" altLang="en-US" b="1" dirty="0">
                <a:solidFill>
                  <a:srgbClr val="000000"/>
                </a:solidFill>
              </a:rPr>
              <a:t>纯小数</a:t>
            </a:r>
            <a:r>
              <a:rPr lang="zh-CN" altLang="en-US" sz="2400" dirty="0">
                <a:solidFill>
                  <a:srgbClr val="000000"/>
                </a:solidFill>
              </a:rPr>
              <a:t>（以</a:t>
            </a:r>
            <a:r>
              <a:rPr lang="en-US" altLang="zh-CN" sz="2400" dirty="0">
                <a:solidFill>
                  <a:srgbClr val="000000"/>
                </a:solidFill>
              </a:rPr>
              <a:t>8</a:t>
            </a:r>
            <a:r>
              <a:rPr lang="zh-CN" altLang="en-US" sz="2400" dirty="0">
                <a:solidFill>
                  <a:srgbClr val="000000"/>
                </a:solidFill>
              </a:rPr>
              <a:t>位为例）</a:t>
            </a:r>
            <a:endParaRPr lang="zh-CN" altLang="en-US" b="1" dirty="0">
              <a:solidFill>
                <a:srgbClr val="000000"/>
              </a:solidFill>
            </a:endParaRPr>
          </a:p>
          <a:p>
            <a:pPr lvl="2">
              <a:lnSpc>
                <a:spcPct val="80000"/>
              </a:lnSpc>
              <a:spcBef>
                <a:spcPct val="25000"/>
              </a:spcBef>
              <a:buFontTx/>
              <a:buNone/>
            </a:pPr>
            <a:r>
              <a:rPr lang="en-US" altLang="zh-CN" sz="2400" dirty="0"/>
              <a:t>x＝0.1100110，          [x]</a:t>
            </a:r>
            <a:r>
              <a:rPr lang="zh-CN" altLang="en-US" sz="2400" baseline="-25000" dirty="0"/>
              <a:t>反</a:t>
            </a:r>
            <a:r>
              <a:rPr lang="zh-CN" altLang="en-US" sz="2400" dirty="0"/>
              <a:t>＝0.1100110</a:t>
            </a:r>
          </a:p>
          <a:p>
            <a:pPr lvl="2">
              <a:lnSpc>
                <a:spcPct val="80000"/>
              </a:lnSpc>
              <a:spcBef>
                <a:spcPct val="25000"/>
              </a:spcBef>
              <a:buFontTx/>
              <a:buNone/>
            </a:pPr>
            <a:r>
              <a:rPr lang="en-US" altLang="zh-CN" sz="2400" dirty="0"/>
              <a:t>x＝</a:t>
            </a:r>
            <a:r>
              <a:rPr lang="zh-CN" altLang="en-US" sz="2400" b="1" dirty="0"/>
              <a:t>－</a:t>
            </a:r>
            <a:r>
              <a:rPr lang="en-US" altLang="zh-CN" sz="2400" dirty="0"/>
              <a:t>0.1100110，      [x]</a:t>
            </a:r>
            <a:r>
              <a:rPr lang="zh-CN" altLang="en-US" sz="2400" baseline="-25000" dirty="0"/>
              <a:t>反</a:t>
            </a:r>
            <a:r>
              <a:rPr lang="zh-CN" altLang="en-US" sz="2400" dirty="0"/>
              <a:t>＝</a:t>
            </a:r>
            <a:r>
              <a:rPr lang="zh-CN" altLang="en-US" sz="2400" dirty="0">
                <a:solidFill>
                  <a:srgbClr val="FF0066"/>
                </a:solidFill>
              </a:rPr>
              <a:t>1</a:t>
            </a:r>
            <a:r>
              <a:rPr lang="zh-CN" altLang="en-US" sz="2400" dirty="0"/>
              <a:t>.</a:t>
            </a:r>
            <a:r>
              <a:rPr lang="en-US" altLang="zh-CN" sz="2400" dirty="0"/>
              <a:t>0011001</a:t>
            </a:r>
          </a:p>
          <a:p>
            <a:pPr lvl="1">
              <a:lnSpc>
                <a:spcPct val="80000"/>
              </a:lnSpc>
            </a:pPr>
            <a:r>
              <a:rPr lang="zh-CN" altLang="en-US" dirty="0"/>
              <a:t> </a:t>
            </a:r>
            <a:r>
              <a:rPr lang="zh-CN" altLang="en-US" dirty="0">
                <a:solidFill>
                  <a:srgbClr val="FF0066"/>
                </a:solidFill>
              </a:rPr>
              <a:t>[+0]</a:t>
            </a:r>
            <a:r>
              <a:rPr lang="zh-CN" altLang="en-US" baseline="-25000" dirty="0">
                <a:solidFill>
                  <a:srgbClr val="FF0066"/>
                </a:solidFill>
              </a:rPr>
              <a:t>原</a:t>
            </a:r>
            <a:r>
              <a:rPr lang="zh-CN" altLang="en-US" dirty="0">
                <a:solidFill>
                  <a:srgbClr val="FF0066"/>
                </a:solidFill>
              </a:rPr>
              <a:t> =0.00</a:t>
            </a:r>
            <a:r>
              <a:rPr lang="en-US" altLang="zh-CN" dirty="0">
                <a:solidFill>
                  <a:srgbClr val="FF0066"/>
                </a:solidFill>
              </a:rPr>
              <a:t>00000</a:t>
            </a:r>
            <a:r>
              <a:rPr lang="zh-CN" altLang="en-US" dirty="0">
                <a:solidFill>
                  <a:srgbClr val="FF0066"/>
                </a:solidFill>
              </a:rPr>
              <a:t>，[-0]</a:t>
            </a:r>
            <a:r>
              <a:rPr lang="zh-CN" altLang="en-US" baseline="-25000" dirty="0">
                <a:solidFill>
                  <a:srgbClr val="FF0066"/>
                </a:solidFill>
              </a:rPr>
              <a:t>原</a:t>
            </a:r>
            <a:r>
              <a:rPr lang="zh-CN" altLang="en-US" dirty="0">
                <a:solidFill>
                  <a:srgbClr val="FF0066"/>
                </a:solidFill>
              </a:rPr>
              <a:t>=1.00</a:t>
            </a:r>
            <a:r>
              <a:rPr lang="en-US" altLang="zh-CN" dirty="0">
                <a:solidFill>
                  <a:srgbClr val="FF0066"/>
                </a:solidFill>
              </a:rPr>
              <a:t>00000</a:t>
            </a:r>
            <a:endParaRPr lang="en-US" altLang="zh-CN" sz="2800" dirty="0">
              <a:solidFill>
                <a:srgbClr val="FF0066"/>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sz="3600" dirty="0"/>
              <a:t>补码表示</a:t>
            </a:r>
            <a:r>
              <a:rPr lang="zh-CN" altLang="en-US" sz="3600" dirty="0" smtClean="0"/>
              <a:t>法*</a:t>
            </a:r>
            <a:endParaRPr lang="zh-CN" altLang="en-US" sz="3600" dirty="0"/>
          </a:p>
        </p:txBody>
      </p:sp>
      <p:sp>
        <p:nvSpPr>
          <p:cNvPr id="101379" name="Rectangle 3"/>
          <p:cNvSpPr>
            <a:spLocks noGrp="1" noChangeArrowheads="1"/>
          </p:cNvSpPr>
          <p:nvPr>
            <p:ph type="body" idx="1"/>
          </p:nvPr>
        </p:nvSpPr>
        <p:spPr>
          <a:xfrm>
            <a:off x="1062038" y="1219200"/>
            <a:ext cx="7769225" cy="5162550"/>
          </a:xfrm>
        </p:spPr>
        <p:txBody>
          <a:bodyPr/>
          <a:lstStyle/>
          <a:p>
            <a:pPr>
              <a:lnSpc>
                <a:spcPct val="80000"/>
              </a:lnSpc>
            </a:pPr>
            <a:r>
              <a:rPr lang="zh-CN" altLang="en-US" b="1" dirty="0"/>
              <a:t>反码表示也称为“</a:t>
            </a:r>
            <a:r>
              <a:rPr lang="zh-CN" altLang="en-US" b="1" dirty="0">
                <a:solidFill>
                  <a:srgbClr val="FF0000"/>
                </a:solidFill>
              </a:rPr>
              <a:t>对</a:t>
            </a:r>
            <a:r>
              <a:rPr lang="en-US" altLang="zh-CN" b="1" dirty="0">
                <a:solidFill>
                  <a:srgbClr val="FF0000"/>
                </a:solidFill>
              </a:rPr>
              <a:t>2</a:t>
            </a:r>
            <a:r>
              <a:rPr lang="zh-CN" altLang="en-US" b="1" dirty="0">
                <a:solidFill>
                  <a:srgbClr val="FF0000"/>
                </a:solidFill>
              </a:rPr>
              <a:t>的补数</a:t>
            </a:r>
            <a:r>
              <a:rPr lang="zh-CN" altLang="en-US" b="1" dirty="0"/>
              <a:t>”。</a:t>
            </a:r>
          </a:p>
          <a:p>
            <a:pPr>
              <a:lnSpc>
                <a:spcPct val="80000"/>
              </a:lnSpc>
            </a:pPr>
            <a:r>
              <a:rPr lang="zh-CN" altLang="en-US" b="1" dirty="0"/>
              <a:t>形成规则：</a:t>
            </a:r>
          </a:p>
          <a:p>
            <a:pPr lvl="1">
              <a:lnSpc>
                <a:spcPct val="80000"/>
              </a:lnSpc>
            </a:pPr>
            <a:r>
              <a:rPr lang="zh-CN" altLang="en-US" b="1" dirty="0"/>
              <a:t>正数的反码表示完全等同于其原码表示；</a:t>
            </a:r>
          </a:p>
          <a:p>
            <a:pPr lvl="1">
              <a:lnSpc>
                <a:spcPct val="80000"/>
              </a:lnSpc>
            </a:pPr>
            <a:r>
              <a:rPr lang="zh-CN" altLang="en-US" b="1" dirty="0"/>
              <a:t>对于负数，最高位为</a:t>
            </a:r>
            <a:r>
              <a:rPr lang="en-US" altLang="zh-CN" b="1" dirty="0"/>
              <a:t>1</a:t>
            </a:r>
            <a:r>
              <a:rPr lang="zh-CN" altLang="en-US" b="1" dirty="0"/>
              <a:t>（符号位），其余位（即数值部分）为相应</a:t>
            </a:r>
            <a:r>
              <a:rPr lang="zh-CN" altLang="en-US" b="1" dirty="0">
                <a:solidFill>
                  <a:srgbClr val="FF0066"/>
                </a:solidFill>
              </a:rPr>
              <a:t>反码表示数值部分加</a:t>
            </a:r>
            <a:r>
              <a:rPr lang="en-US" altLang="zh-CN" b="1" dirty="0">
                <a:solidFill>
                  <a:srgbClr val="FF0066"/>
                </a:solidFill>
              </a:rPr>
              <a:t>1</a:t>
            </a:r>
            <a:r>
              <a:rPr lang="zh-CN" altLang="en-US" b="1" dirty="0"/>
              <a:t>。</a:t>
            </a:r>
          </a:p>
          <a:p>
            <a:pPr>
              <a:lnSpc>
                <a:spcPct val="80000"/>
              </a:lnSpc>
            </a:pPr>
            <a:r>
              <a:rPr lang="zh-CN" altLang="en-US" b="1" dirty="0">
                <a:solidFill>
                  <a:srgbClr val="000000"/>
                </a:solidFill>
              </a:rPr>
              <a:t>整数</a:t>
            </a:r>
            <a:r>
              <a:rPr lang="zh-CN" altLang="en-US" sz="2400" dirty="0">
                <a:solidFill>
                  <a:srgbClr val="000000"/>
                </a:solidFill>
              </a:rPr>
              <a:t>（以</a:t>
            </a:r>
            <a:r>
              <a:rPr lang="en-US" altLang="zh-CN" sz="2400" dirty="0">
                <a:solidFill>
                  <a:srgbClr val="000000"/>
                </a:solidFill>
              </a:rPr>
              <a:t>8</a:t>
            </a:r>
            <a:r>
              <a:rPr lang="zh-CN" altLang="en-US" sz="2400" dirty="0">
                <a:solidFill>
                  <a:srgbClr val="000000"/>
                </a:solidFill>
              </a:rPr>
              <a:t>位为例）</a:t>
            </a:r>
          </a:p>
          <a:p>
            <a:pPr lvl="2">
              <a:lnSpc>
                <a:spcPct val="80000"/>
              </a:lnSpc>
              <a:spcBef>
                <a:spcPct val="25000"/>
              </a:spcBef>
              <a:buFontTx/>
              <a:buNone/>
            </a:pPr>
            <a:r>
              <a:rPr lang="en-US" altLang="zh-CN" sz="2400" dirty="0"/>
              <a:t>x＝1100110，             [x]</a:t>
            </a:r>
            <a:r>
              <a:rPr lang="zh-CN" altLang="en-US" sz="2400" baseline="-25000" dirty="0"/>
              <a:t>补</a:t>
            </a:r>
            <a:r>
              <a:rPr lang="zh-CN" altLang="en-US" sz="2400" dirty="0"/>
              <a:t>＝01100110</a:t>
            </a:r>
          </a:p>
          <a:p>
            <a:pPr lvl="2">
              <a:lnSpc>
                <a:spcPct val="80000"/>
              </a:lnSpc>
              <a:spcBef>
                <a:spcPct val="25000"/>
              </a:spcBef>
              <a:buFontTx/>
              <a:buNone/>
            </a:pPr>
            <a:r>
              <a:rPr lang="en-US" altLang="zh-CN" sz="2400" dirty="0"/>
              <a:t>x＝</a:t>
            </a:r>
            <a:r>
              <a:rPr lang="zh-CN" altLang="en-US" sz="2400" dirty="0"/>
              <a:t>－</a:t>
            </a:r>
            <a:r>
              <a:rPr lang="en-US" altLang="zh-CN" sz="2400" dirty="0"/>
              <a:t>1100110，         [x]</a:t>
            </a:r>
            <a:r>
              <a:rPr lang="zh-CN" altLang="en-US" sz="2400" baseline="-25000" dirty="0"/>
              <a:t>补</a:t>
            </a:r>
            <a:r>
              <a:rPr lang="zh-CN" altLang="en-US" sz="2400" dirty="0"/>
              <a:t>＝</a:t>
            </a:r>
            <a:r>
              <a:rPr lang="zh-CN" altLang="en-US" sz="2400" dirty="0">
                <a:solidFill>
                  <a:srgbClr val="FF00FF"/>
                </a:solidFill>
              </a:rPr>
              <a:t>1</a:t>
            </a:r>
            <a:r>
              <a:rPr lang="zh-CN" altLang="en-US" sz="2400" dirty="0"/>
              <a:t>00110</a:t>
            </a:r>
            <a:r>
              <a:rPr lang="en-US" altLang="zh-CN" sz="2400" dirty="0"/>
              <a:t>10</a:t>
            </a:r>
          </a:p>
          <a:p>
            <a:pPr lvl="1">
              <a:lnSpc>
                <a:spcPct val="80000"/>
              </a:lnSpc>
              <a:spcBef>
                <a:spcPct val="25000"/>
              </a:spcBef>
            </a:pPr>
            <a:r>
              <a:rPr lang="zh-CN" altLang="en-US" dirty="0">
                <a:solidFill>
                  <a:srgbClr val="FF0066"/>
                </a:solidFill>
              </a:rPr>
              <a:t> [+0]</a:t>
            </a:r>
            <a:r>
              <a:rPr lang="zh-CN" altLang="en-US" sz="2800" baseline="-25000" dirty="0">
                <a:solidFill>
                  <a:srgbClr val="FF0066"/>
                </a:solidFill>
              </a:rPr>
              <a:t>补</a:t>
            </a:r>
            <a:r>
              <a:rPr lang="en-US" altLang="zh-CN" dirty="0">
                <a:solidFill>
                  <a:srgbClr val="FF0066"/>
                </a:solidFill>
              </a:rPr>
              <a:t>= </a:t>
            </a:r>
            <a:r>
              <a:rPr lang="zh-CN" altLang="en-US" dirty="0">
                <a:solidFill>
                  <a:srgbClr val="FF0066"/>
                </a:solidFill>
              </a:rPr>
              <a:t>[-0]</a:t>
            </a:r>
            <a:r>
              <a:rPr lang="zh-CN" altLang="en-US" sz="2800" baseline="-25000" dirty="0">
                <a:solidFill>
                  <a:srgbClr val="FF0066"/>
                </a:solidFill>
              </a:rPr>
              <a:t>补</a:t>
            </a:r>
            <a:r>
              <a:rPr lang="zh-CN" altLang="en-US" dirty="0">
                <a:solidFill>
                  <a:srgbClr val="FF0066"/>
                </a:solidFill>
              </a:rPr>
              <a:t>=</a:t>
            </a:r>
            <a:r>
              <a:rPr lang="en-US" altLang="zh-CN" dirty="0">
                <a:solidFill>
                  <a:srgbClr val="FF0066"/>
                </a:solidFill>
              </a:rPr>
              <a:t> 00000000</a:t>
            </a:r>
          </a:p>
          <a:p>
            <a:pPr>
              <a:lnSpc>
                <a:spcPct val="80000"/>
              </a:lnSpc>
            </a:pPr>
            <a:r>
              <a:rPr lang="zh-CN" altLang="en-US" b="1" dirty="0">
                <a:solidFill>
                  <a:srgbClr val="000000"/>
                </a:solidFill>
              </a:rPr>
              <a:t>纯小数</a:t>
            </a:r>
            <a:r>
              <a:rPr lang="zh-CN" altLang="en-US" sz="2400" dirty="0">
                <a:solidFill>
                  <a:srgbClr val="000000"/>
                </a:solidFill>
              </a:rPr>
              <a:t>（以</a:t>
            </a:r>
            <a:r>
              <a:rPr lang="en-US" altLang="zh-CN" sz="2400" dirty="0">
                <a:solidFill>
                  <a:srgbClr val="000000"/>
                </a:solidFill>
              </a:rPr>
              <a:t>8</a:t>
            </a:r>
            <a:r>
              <a:rPr lang="zh-CN" altLang="en-US" sz="2400" dirty="0">
                <a:solidFill>
                  <a:srgbClr val="000000"/>
                </a:solidFill>
              </a:rPr>
              <a:t>位为例）</a:t>
            </a:r>
            <a:endParaRPr lang="zh-CN" altLang="en-US" b="1" dirty="0">
              <a:solidFill>
                <a:srgbClr val="000000"/>
              </a:solidFill>
            </a:endParaRPr>
          </a:p>
          <a:p>
            <a:pPr lvl="2">
              <a:lnSpc>
                <a:spcPct val="80000"/>
              </a:lnSpc>
              <a:spcBef>
                <a:spcPct val="25000"/>
              </a:spcBef>
              <a:buFontTx/>
              <a:buNone/>
            </a:pPr>
            <a:r>
              <a:rPr lang="en-US" altLang="zh-CN" sz="2400" dirty="0"/>
              <a:t>x＝0.1100110，          [x]</a:t>
            </a:r>
            <a:r>
              <a:rPr lang="zh-CN" altLang="en-US" sz="2400" baseline="-25000" dirty="0"/>
              <a:t>补</a:t>
            </a:r>
            <a:r>
              <a:rPr lang="zh-CN" altLang="en-US" sz="2400" dirty="0"/>
              <a:t>＝0.1100110</a:t>
            </a:r>
          </a:p>
          <a:p>
            <a:pPr lvl="2">
              <a:lnSpc>
                <a:spcPct val="80000"/>
              </a:lnSpc>
              <a:spcBef>
                <a:spcPct val="25000"/>
              </a:spcBef>
              <a:buFontTx/>
              <a:buNone/>
            </a:pPr>
            <a:r>
              <a:rPr lang="en-US" altLang="zh-CN" sz="2400" dirty="0"/>
              <a:t>x＝</a:t>
            </a:r>
            <a:r>
              <a:rPr lang="zh-CN" altLang="en-US" sz="2400" b="1" dirty="0"/>
              <a:t>－</a:t>
            </a:r>
            <a:r>
              <a:rPr lang="en-US" altLang="zh-CN" sz="2400" dirty="0"/>
              <a:t>0.1100110，      [x]</a:t>
            </a:r>
            <a:r>
              <a:rPr lang="zh-CN" altLang="en-US" sz="2400" baseline="-25000" dirty="0"/>
              <a:t>补</a:t>
            </a:r>
            <a:r>
              <a:rPr lang="zh-CN" altLang="en-US" sz="2400" dirty="0"/>
              <a:t>＝</a:t>
            </a:r>
            <a:r>
              <a:rPr lang="zh-CN" altLang="en-US" sz="2400" dirty="0">
                <a:solidFill>
                  <a:srgbClr val="FF0066"/>
                </a:solidFill>
              </a:rPr>
              <a:t>1</a:t>
            </a:r>
            <a:r>
              <a:rPr lang="zh-CN" altLang="en-US" sz="2400" dirty="0"/>
              <a:t>.</a:t>
            </a:r>
            <a:r>
              <a:rPr lang="en-US" altLang="zh-CN" sz="2400" dirty="0"/>
              <a:t>0011010</a:t>
            </a:r>
          </a:p>
          <a:p>
            <a:pPr lvl="1">
              <a:lnSpc>
                <a:spcPct val="80000"/>
              </a:lnSpc>
            </a:pPr>
            <a:r>
              <a:rPr lang="zh-CN" altLang="en-US" dirty="0"/>
              <a:t> </a:t>
            </a:r>
            <a:r>
              <a:rPr lang="zh-CN" altLang="en-US" dirty="0">
                <a:solidFill>
                  <a:srgbClr val="FF0066"/>
                </a:solidFill>
              </a:rPr>
              <a:t>[+0]</a:t>
            </a:r>
            <a:r>
              <a:rPr lang="zh-CN" altLang="en-US" baseline="-25000" dirty="0">
                <a:solidFill>
                  <a:srgbClr val="FF0066"/>
                </a:solidFill>
              </a:rPr>
              <a:t>补</a:t>
            </a:r>
            <a:r>
              <a:rPr lang="zh-CN" altLang="en-US" dirty="0">
                <a:solidFill>
                  <a:srgbClr val="FF0066"/>
                </a:solidFill>
              </a:rPr>
              <a:t>= [-0]</a:t>
            </a:r>
            <a:r>
              <a:rPr lang="zh-CN" altLang="en-US" baseline="-25000" dirty="0">
                <a:solidFill>
                  <a:srgbClr val="FF0066"/>
                </a:solidFill>
              </a:rPr>
              <a:t>补</a:t>
            </a:r>
            <a:r>
              <a:rPr lang="zh-CN" altLang="en-US" dirty="0">
                <a:solidFill>
                  <a:srgbClr val="FF0066"/>
                </a:solidFill>
              </a:rPr>
              <a:t>= 0.00</a:t>
            </a:r>
            <a:r>
              <a:rPr lang="en-US" altLang="zh-CN" dirty="0">
                <a:solidFill>
                  <a:srgbClr val="FF0066"/>
                </a:solidFill>
              </a:rPr>
              <a:t>00000</a:t>
            </a:r>
          </a:p>
        </p:txBody>
      </p:sp>
      <p:sp>
        <p:nvSpPr>
          <p:cNvPr id="101380" name="Rectangle 4"/>
          <p:cNvSpPr>
            <a:spLocks noChangeArrowheads="1"/>
          </p:cNvSpPr>
          <p:nvPr/>
        </p:nvSpPr>
        <p:spPr bwMode="auto">
          <a:xfrm>
            <a:off x="6673850" y="3476625"/>
            <a:ext cx="381000" cy="838200"/>
          </a:xfrm>
          <a:prstGeom prst="rect">
            <a:avLst/>
          </a:prstGeom>
          <a:noFill/>
          <a:ln w="28575">
            <a:solidFill>
              <a:srgbClr val="33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1" name="Rectangle 5"/>
          <p:cNvSpPr>
            <a:spLocks noChangeArrowheads="1"/>
          </p:cNvSpPr>
          <p:nvPr/>
        </p:nvSpPr>
        <p:spPr bwMode="auto">
          <a:xfrm>
            <a:off x="5715000" y="3473450"/>
            <a:ext cx="962025" cy="838200"/>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382" name="Text Box 6"/>
          <p:cNvSpPr txBox="1">
            <a:spLocks noChangeArrowheads="1"/>
          </p:cNvSpPr>
          <p:nvPr/>
        </p:nvSpPr>
        <p:spPr bwMode="auto">
          <a:xfrm>
            <a:off x="7162800" y="3168650"/>
            <a:ext cx="1997075" cy="262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en-US" sz="2000">
                <a:solidFill>
                  <a:srgbClr val="FF0000"/>
                </a:solidFill>
              </a:rPr>
              <a:t>绝对值相等的正值和负值的转换关系：</a:t>
            </a:r>
          </a:p>
          <a:p>
            <a:pPr>
              <a:spcBef>
                <a:spcPct val="15000"/>
              </a:spcBef>
            </a:pPr>
            <a:r>
              <a:rPr lang="zh-CN" altLang="en-US" sz="2000">
                <a:solidFill>
                  <a:srgbClr val="FF0000"/>
                </a:solidFill>
              </a:rPr>
              <a:t>1）从右向左复制，直到复制了一个1为止；</a:t>
            </a:r>
          </a:p>
          <a:p>
            <a:pPr>
              <a:spcBef>
                <a:spcPct val="15000"/>
              </a:spcBef>
            </a:pPr>
            <a:r>
              <a:rPr lang="zh-CN" altLang="en-US" sz="2000">
                <a:solidFill>
                  <a:srgbClr val="FF0000"/>
                </a:solidFill>
              </a:rPr>
              <a:t>2）对剩余的部分按位取反；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8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01381"/>
                                        </p:tgtEl>
                                        <p:attrNameLst>
                                          <p:attrName>style.visibility</p:attrName>
                                        </p:attrNameLst>
                                      </p:cBhvr>
                                      <p:to>
                                        <p:strVal val="visible"/>
                                      </p:to>
                                    </p:set>
                                  </p:childTnLst>
                                </p:cTn>
                              </p:par>
                            </p:childTnLst>
                          </p:cTn>
                        </p:par>
                        <p:par>
                          <p:cTn id="10" fill="hold" nodeType="afterGroup">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101382"/>
                                        </p:tgtEl>
                                        <p:attrNameLst>
                                          <p:attrName>style.visibility</p:attrName>
                                        </p:attrNameLst>
                                      </p:cBhvr>
                                      <p:to>
                                        <p:strVal val="visible"/>
                                      </p:to>
                                    </p:set>
                                    <p:anim calcmode="lin" valueType="num">
                                      <p:cBhvr additive="base">
                                        <p:cTn id="13" dur="500" fill="hold"/>
                                        <p:tgtEl>
                                          <p:spTgt spid="101382"/>
                                        </p:tgtEl>
                                        <p:attrNameLst>
                                          <p:attrName>ppt_x</p:attrName>
                                        </p:attrNameLst>
                                      </p:cBhvr>
                                      <p:tavLst>
                                        <p:tav tm="0">
                                          <p:val>
                                            <p:strVal val="1+#ppt_w/2"/>
                                          </p:val>
                                        </p:tav>
                                        <p:tav tm="100000">
                                          <p:val>
                                            <p:strVal val="#ppt_x"/>
                                          </p:val>
                                        </p:tav>
                                      </p:tavLst>
                                    </p:anim>
                                    <p:anim calcmode="lin" valueType="num">
                                      <p:cBhvr additive="base">
                                        <p:cTn id="14" dur="500" fill="hold"/>
                                        <p:tgtEl>
                                          <p:spTgt spid="1013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p:bldP spid="101381" grpId="0" animBg="1"/>
      <p:bldP spid="10138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sz="3600" dirty="0"/>
              <a:t>机器数的加、减</a:t>
            </a:r>
            <a:r>
              <a:rPr lang="zh-CN" altLang="en-US" sz="3600" dirty="0" smtClean="0"/>
              <a:t>运算*</a:t>
            </a:r>
            <a:endParaRPr lang="zh-CN" altLang="en-US" sz="3600" dirty="0"/>
          </a:p>
        </p:txBody>
      </p:sp>
      <p:sp>
        <p:nvSpPr>
          <p:cNvPr id="86019" name="Rectangle 3"/>
          <p:cNvSpPr>
            <a:spLocks noGrp="1" noChangeArrowheads="1"/>
          </p:cNvSpPr>
          <p:nvPr>
            <p:ph type="body" idx="1"/>
          </p:nvPr>
        </p:nvSpPr>
        <p:spPr>
          <a:xfrm>
            <a:off x="971550" y="1052513"/>
            <a:ext cx="7620000" cy="5545137"/>
          </a:xfrm>
        </p:spPr>
        <p:txBody>
          <a:bodyPr/>
          <a:lstStyle/>
          <a:p>
            <a:pPr>
              <a:lnSpc>
                <a:spcPct val="90000"/>
              </a:lnSpc>
            </a:pPr>
            <a:r>
              <a:rPr lang="zh-CN" altLang="en-US" sz="2400" b="1"/>
              <a:t>原码运算：原码中的符号位仅用来表示数的正、负，不参加运算。</a:t>
            </a:r>
          </a:p>
          <a:p>
            <a:pPr>
              <a:lnSpc>
                <a:spcPct val="90000"/>
              </a:lnSpc>
            </a:pPr>
            <a:r>
              <a:rPr lang="zh-CN" altLang="en-US" sz="2400" b="1"/>
              <a:t>补码运算规则：</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1</a:t>
            </a:r>
            <a:r>
              <a:rPr lang="en-US" altLang="zh-CN" sz="2400" b="1">
                <a:solidFill>
                  <a:srgbClr val="FF0000"/>
                </a:solidFill>
              </a:rPr>
              <a:t>+</a:t>
            </a:r>
            <a:r>
              <a:rPr lang="en-US" altLang="zh-CN" sz="2400" b="1" i="1">
                <a:solidFill>
                  <a:srgbClr val="FF0000"/>
                </a:solidFill>
              </a:rPr>
              <a:t>N</a:t>
            </a:r>
            <a:r>
              <a:rPr lang="en-US" altLang="zh-CN" sz="2400" b="1" baseline="-25000">
                <a:solidFill>
                  <a:srgbClr val="FF0000"/>
                </a:solidFill>
              </a:rPr>
              <a:t>2</a:t>
            </a:r>
            <a:r>
              <a:rPr lang="en-US" altLang="zh-CN" sz="2400" b="1">
                <a:solidFill>
                  <a:srgbClr val="FF0000"/>
                </a:solidFill>
              </a:rPr>
              <a:t>]</a:t>
            </a:r>
            <a:r>
              <a:rPr lang="zh-CN" altLang="en-US" sz="2400" b="1" baseline="-25000">
                <a:solidFill>
                  <a:srgbClr val="FF0000"/>
                </a:solidFill>
              </a:rPr>
              <a:t>补</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1</a:t>
            </a:r>
            <a:r>
              <a:rPr lang="en-US" altLang="zh-CN" sz="2400" b="1">
                <a:solidFill>
                  <a:srgbClr val="FF0000"/>
                </a:solidFill>
              </a:rPr>
              <a:t>]</a:t>
            </a:r>
            <a:r>
              <a:rPr lang="zh-CN" altLang="en-US" sz="2400" b="1" baseline="-25000">
                <a:solidFill>
                  <a:srgbClr val="FF0000"/>
                </a:solidFill>
              </a:rPr>
              <a:t>补</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2</a:t>
            </a:r>
            <a:r>
              <a:rPr lang="en-US" altLang="zh-CN" sz="2400" b="1">
                <a:solidFill>
                  <a:srgbClr val="FF0000"/>
                </a:solidFill>
              </a:rPr>
              <a:t>]</a:t>
            </a:r>
            <a:r>
              <a:rPr lang="zh-CN" altLang="en-US" sz="2400" b="1" baseline="-25000">
                <a:solidFill>
                  <a:srgbClr val="FF0000"/>
                </a:solidFill>
              </a:rPr>
              <a:t>补</a:t>
            </a:r>
            <a:r>
              <a:rPr lang="zh-CN" altLang="en-US" sz="2400" b="1" baseline="-25000"/>
              <a:t/>
            </a:r>
            <a:br>
              <a:rPr lang="zh-CN" altLang="en-US" sz="2400" b="1" baseline="-25000"/>
            </a:br>
            <a:r>
              <a:rPr lang="zh-CN" altLang="en-US" sz="2400" b="1"/>
              <a:t>　　　　　　　</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1</a:t>
            </a:r>
            <a:r>
              <a:rPr lang="en-US" altLang="zh-CN" sz="2400" b="1">
                <a:solidFill>
                  <a:srgbClr val="FF0000"/>
                </a:solidFill>
              </a:rPr>
              <a:t>-</a:t>
            </a:r>
            <a:r>
              <a:rPr lang="en-US" altLang="zh-CN" sz="2400" b="1" i="1">
                <a:solidFill>
                  <a:srgbClr val="FF0000"/>
                </a:solidFill>
              </a:rPr>
              <a:t>N</a:t>
            </a:r>
            <a:r>
              <a:rPr lang="en-US" altLang="zh-CN" sz="2400" b="1" baseline="-25000">
                <a:solidFill>
                  <a:srgbClr val="FF0000"/>
                </a:solidFill>
              </a:rPr>
              <a:t>2</a:t>
            </a:r>
            <a:r>
              <a:rPr lang="en-US" altLang="zh-CN" sz="2400" b="1">
                <a:solidFill>
                  <a:srgbClr val="FF0000"/>
                </a:solidFill>
              </a:rPr>
              <a:t>]</a:t>
            </a:r>
            <a:r>
              <a:rPr lang="zh-CN" altLang="en-US" sz="2400" b="1" baseline="-25000">
                <a:solidFill>
                  <a:srgbClr val="FF0000"/>
                </a:solidFill>
              </a:rPr>
              <a:t>补</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1</a:t>
            </a:r>
            <a:r>
              <a:rPr lang="en-US" altLang="zh-CN" sz="2400" b="1">
                <a:solidFill>
                  <a:srgbClr val="FF0000"/>
                </a:solidFill>
              </a:rPr>
              <a:t>]</a:t>
            </a:r>
            <a:r>
              <a:rPr lang="zh-CN" altLang="en-US" sz="2400" b="1" baseline="-25000">
                <a:solidFill>
                  <a:srgbClr val="FF0000"/>
                </a:solidFill>
              </a:rPr>
              <a:t>补</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2</a:t>
            </a:r>
            <a:r>
              <a:rPr lang="en-US" altLang="zh-CN" sz="2400" b="1">
                <a:solidFill>
                  <a:srgbClr val="FF0000"/>
                </a:solidFill>
              </a:rPr>
              <a:t>]</a:t>
            </a:r>
            <a:r>
              <a:rPr lang="zh-CN" altLang="en-US" sz="2400" b="1" baseline="-25000">
                <a:solidFill>
                  <a:srgbClr val="FF0000"/>
                </a:solidFill>
              </a:rPr>
              <a:t>补</a:t>
            </a:r>
          </a:p>
          <a:p>
            <a:pPr lvl="1">
              <a:lnSpc>
                <a:spcPct val="90000"/>
              </a:lnSpc>
              <a:spcBef>
                <a:spcPct val="35000"/>
              </a:spcBef>
            </a:pPr>
            <a:r>
              <a:rPr lang="zh-CN" altLang="en-US" sz="2000" b="1">
                <a:solidFill>
                  <a:srgbClr val="FF0066"/>
                </a:solidFill>
              </a:rPr>
              <a:t>由</a:t>
            </a:r>
            <a:r>
              <a:rPr lang="en-US" altLang="zh-CN" b="1">
                <a:solidFill>
                  <a:srgbClr val="FF0066"/>
                </a:solidFill>
              </a:rPr>
              <a:t>[x]</a:t>
            </a:r>
            <a:r>
              <a:rPr lang="zh-CN" altLang="en-US" b="1" baseline="-25000">
                <a:solidFill>
                  <a:srgbClr val="FF0066"/>
                </a:solidFill>
              </a:rPr>
              <a:t>补</a:t>
            </a:r>
            <a:r>
              <a:rPr lang="zh-CN" altLang="en-US" b="1">
                <a:solidFill>
                  <a:srgbClr val="FF0066"/>
                </a:solidFill>
              </a:rPr>
              <a:t>求</a:t>
            </a:r>
            <a:r>
              <a:rPr lang="en-US" altLang="zh-CN" b="1">
                <a:solidFill>
                  <a:srgbClr val="FF0066"/>
                </a:solidFill>
              </a:rPr>
              <a:t>[-x]</a:t>
            </a:r>
            <a:r>
              <a:rPr lang="zh-CN" altLang="en-US" b="1" baseline="-25000">
                <a:solidFill>
                  <a:srgbClr val="FF0066"/>
                </a:solidFill>
              </a:rPr>
              <a:t>补</a:t>
            </a:r>
            <a:r>
              <a:rPr lang="zh-CN" altLang="en-US" b="1">
                <a:solidFill>
                  <a:srgbClr val="FF0066"/>
                </a:solidFill>
              </a:rPr>
              <a:t>：连符号位一起求反，末位加</a:t>
            </a:r>
            <a:r>
              <a:rPr lang="en-US" altLang="zh-CN" b="1">
                <a:solidFill>
                  <a:srgbClr val="FF0066"/>
                </a:solidFill>
              </a:rPr>
              <a:t>1</a:t>
            </a:r>
          </a:p>
          <a:p>
            <a:pPr lvl="1">
              <a:lnSpc>
                <a:spcPct val="90000"/>
              </a:lnSpc>
              <a:buFont typeface="Wingdings" pitchFamily="2" charset="2"/>
              <a:buNone/>
            </a:pPr>
            <a:r>
              <a:rPr lang="en-US" altLang="zh-CN" b="1">
                <a:solidFill>
                  <a:srgbClr val="333399"/>
                </a:solidFill>
              </a:rPr>
              <a:t>	</a:t>
            </a:r>
            <a:r>
              <a:rPr lang="zh-CN" altLang="en-US" b="1">
                <a:solidFill>
                  <a:srgbClr val="333399"/>
                </a:solidFill>
              </a:rPr>
              <a:t>如：</a:t>
            </a:r>
            <a:r>
              <a:rPr lang="en-US" altLang="zh-CN" b="1">
                <a:solidFill>
                  <a:srgbClr val="333399"/>
                </a:solidFill>
              </a:rPr>
              <a:t>[x]</a:t>
            </a:r>
            <a:r>
              <a:rPr lang="zh-CN" altLang="en-US" b="1" baseline="-25000">
                <a:solidFill>
                  <a:srgbClr val="333399"/>
                </a:solidFill>
              </a:rPr>
              <a:t>补</a:t>
            </a:r>
            <a:r>
              <a:rPr lang="en-US" altLang="zh-CN" b="1">
                <a:solidFill>
                  <a:srgbClr val="333399"/>
                </a:solidFill>
              </a:rPr>
              <a:t>=1.1010101   →     [-x]</a:t>
            </a:r>
            <a:r>
              <a:rPr lang="zh-CN" altLang="en-US" b="1" baseline="-25000">
                <a:solidFill>
                  <a:srgbClr val="333399"/>
                </a:solidFill>
              </a:rPr>
              <a:t>补</a:t>
            </a:r>
            <a:r>
              <a:rPr lang="en-US" altLang="zh-CN" b="1">
                <a:solidFill>
                  <a:srgbClr val="333399"/>
                </a:solidFill>
              </a:rPr>
              <a:t>=0.0101011</a:t>
            </a:r>
            <a:endParaRPr lang="zh-CN" altLang="en-US" b="1">
              <a:solidFill>
                <a:srgbClr val="333399"/>
              </a:solidFill>
            </a:endParaRPr>
          </a:p>
          <a:p>
            <a:pPr>
              <a:lnSpc>
                <a:spcPct val="90000"/>
              </a:lnSpc>
            </a:pPr>
            <a:r>
              <a:rPr lang="zh-CN" altLang="en-US" sz="2400" b="1"/>
              <a:t>反码运算规则：</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1</a:t>
            </a:r>
            <a:r>
              <a:rPr lang="en-US" altLang="zh-CN" sz="2400" b="1">
                <a:solidFill>
                  <a:srgbClr val="FF0000"/>
                </a:solidFill>
              </a:rPr>
              <a:t>+</a:t>
            </a:r>
            <a:r>
              <a:rPr lang="en-US" altLang="zh-CN" sz="2400" b="1" i="1">
                <a:solidFill>
                  <a:srgbClr val="FF0000"/>
                </a:solidFill>
              </a:rPr>
              <a:t>N</a:t>
            </a:r>
            <a:r>
              <a:rPr lang="en-US" altLang="zh-CN" sz="2400" b="1" baseline="-25000">
                <a:solidFill>
                  <a:srgbClr val="FF0000"/>
                </a:solidFill>
              </a:rPr>
              <a:t>2</a:t>
            </a:r>
            <a:r>
              <a:rPr lang="en-US" altLang="zh-CN" sz="2400" b="1">
                <a:solidFill>
                  <a:srgbClr val="FF0000"/>
                </a:solidFill>
              </a:rPr>
              <a:t>]</a:t>
            </a:r>
            <a:r>
              <a:rPr lang="zh-CN" altLang="en-US" sz="2400" b="1" baseline="-25000">
                <a:solidFill>
                  <a:srgbClr val="FF0000"/>
                </a:solidFill>
              </a:rPr>
              <a:t>反</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1</a:t>
            </a:r>
            <a:r>
              <a:rPr lang="en-US" altLang="zh-CN" sz="2400" b="1">
                <a:solidFill>
                  <a:srgbClr val="FF0000"/>
                </a:solidFill>
              </a:rPr>
              <a:t>]</a:t>
            </a:r>
            <a:r>
              <a:rPr lang="zh-CN" altLang="en-US" sz="2400" b="1" baseline="-25000">
                <a:solidFill>
                  <a:srgbClr val="FF0000"/>
                </a:solidFill>
              </a:rPr>
              <a:t>反</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2</a:t>
            </a:r>
            <a:r>
              <a:rPr lang="en-US" altLang="zh-CN" sz="2400" b="1">
                <a:solidFill>
                  <a:srgbClr val="FF0000"/>
                </a:solidFill>
              </a:rPr>
              <a:t>]</a:t>
            </a:r>
            <a:r>
              <a:rPr lang="zh-CN" altLang="en-US" sz="2400" b="1" baseline="-25000">
                <a:solidFill>
                  <a:srgbClr val="FF0000"/>
                </a:solidFill>
              </a:rPr>
              <a:t>反</a:t>
            </a:r>
            <a:r>
              <a:rPr lang="zh-CN" altLang="en-US" sz="2400" b="1" baseline="-25000"/>
              <a:t/>
            </a:r>
            <a:br>
              <a:rPr lang="zh-CN" altLang="en-US" sz="2400" b="1" baseline="-25000"/>
            </a:br>
            <a:r>
              <a:rPr lang="zh-CN" altLang="en-US" sz="2400" b="1"/>
              <a:t>　　　　　　　</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1</a:t>
            </a:r>
            <a:r>
              <a:rPr lang="en-US" altLang="zh-CN" sz="2400" b="1">
                <a:solidFill>
                  <a:srgbClr val="FF0000"/>
                </a:solidFill>
              </a:rPr>
              <a:t>-</a:t>
            </a:r>
            <a:r>
              <a:rPr lang="en-US" altLang="zh-CN" sz="2400" b="1" i="1">
                <a:solidFill>
                  <a:srgbClr val="FF0000"/>
                </a:solidFill>
              </a:rPr>
              <a:t>N</a:t>
            </a:r>
            <a:r>
              <a:rPr lang="en-US" altLang="zh-CN" sz="2400" b="1" baseline="-25000">
                <a:solidFill>
                  <a:srgbClr val="FF0000"/>
                </a:solidFill>
              </a:rPr>
              <a:t>2</a:t>
            </a:r>
            <a:r>
              <a:rPr lang="en-US" altLang="zh-CN" sz="2400" b="1">
                <a:solidFill>
                  <a:srgbClr val="FF0000"/>
                </a:solidFill>
              </a:rPr>
              <a:t>]</a:t>
            </a:r>
            <a:r>
              <a:rPr lang="zh-CN" altLang="en-US" sz="2400" b="1" baseline="-25000">
                <a:solidFill>
                  <a:srgbClr val="FF0000"/>
                </a:solidFill>
              </a:rPr>
              <a:t>反</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1</a:t>
            </a:r>
            <a:r>
              <a:rPr lang="en-US" altLang="zh-CN" sz="2400" b="1">
                <a:solidFill>
                  <a:srgbClr val="FF0000"/>
                </a:solidFill>
              </a:rPr>
              <a:t>]</a:t>
            </a:r>
            <a:r>
              <a:rPr lang="zh-CN" altLang="en-US" sz="2400" b="1" baseline="-25000">
                <a:solidFill>
                  <a:srgbClr val="FF0000"/>
                </a:solidFill>
              </a:rPr>
              <a:t>反</a:t>
            </a:r>
            <a:r>
              <a:rPr lang="zh-CN" altLang="en-US" sz="2400" b="1">
                <a:solidFill>
                  <a:srgbClr val="FF0000"/>
                </a:solidFill>
              </a:rPr>
              <a:t>+[-</a:t>
            </a:r>
            <a:r>
              <a:rPr lang="en-US" altLang="zh-CN" sz="2400" b="1" i="1">
                <a:solidFill>
                  <a:srgbClr val="FF0000"/>
                </a:solidFill>
              </a:rPr>
              <a:t>N</a:t>
            </a:r>
            <a:r>
              <a:rPr lang="en-US" altLang="zh-CN" sz="2400" b="1" baseline="-25000">
                <a:solidFill>
                  <a:srgbClr val="FF0000"/>
                </a:solidFill>
              </a:rPr>
              <a:t>2</a:t>
            </a:r>
            <a:r>
              <a:rPr lang="en-US" altLang="zh-CN" sz="2400" b="1">
                <a:solidFill>
                  <a:srgbClr val="FF0000"/>
                </a:solidFill>
              </a:rPr>
              <a:t>]</a:t>
            </a:r>
            <a:r>
              <a:rPr lang="zh-CN" altLang="en-US" sz="2400" b="1" baseline="-25000">
                <a:solidFill>
                  <a:srgbClr val="FF0000"/>
                </a:solidFill>
              </a:rPr>
              <a:t>反</a:t>
            </a:r>
          </a:p>
          <a:p>
            <a:pPr lvl="1">
              <a:lnSpc>
                <a:spcPct val="90000"/>
              </a:lnSpc>
              <a:spcBef>
                <a:spcPct val="35000"/>
              </a:spcBef>
            </a:pPr>
            <a:r>
              <a:rPr lang="zh-CN" altLang="en-US" sz="2000" b="1">
                <a:solidFill>
                  <a:srgbClr val="FF0066"/>
                </a:solidFill>
              </a:rPr>
              <a:t>由</a:t>
            </a:r>
            <a:r>
              <a:rPr lang="en-US" altLang="zh-CN" b="1">
                <a:solidFill>
                  <a:srgbClr val="FF0066"/>
                </a:solidFill>
              </a:rPr>
              <a:t>[x]</a:t>
            </a:r>
            <a:r>
              <a:rPr lang="zh-CN" altLang="en-US" b="1" baseline="-25000">
                <a:solidFill>
                  <a:srgbClr val="FF0066"/>
                </a:solidFill>
              </a:rPr>
              <a:t>反</a:t>
            </a:r>
            <a:r>
              <a:rPr lang="zh-CN" altLang="en-US" b="1">
                <a:solidFill>
                  <a:srgbClr val="FF0066"/>
                </a:solidFill>
              </a:rPr>
              <a:t>求</a:t>
            </a:r>
            <a:r>
              <a:rPr lang="en-US" altLang="zh-CN" b="1">
                <a:solidFill>
                  <a:srgbClr val="FF0066"/>
                </a:solidFill>
              </a:rPr>
              <a:t>[-x]</a:t>
            </a:r>
            <a:r>
              <a:rPr lang="zh-CN" altLang="en-US" b="1" baseline="-25000">
                <a:solidFill>
                  <a:srgbClr val="FF0066"/>
                </a:solidFill>
              </a:rPr>
              <a:t>反</a:t>
            </a:r>
            <a:r>
              <a:rPr lang="zh-CN" altLang="en-US" b="1">
                <a:solidFill>
                  <a:srgbClr val="FF0066"/>
                </a:solidFill>
              </a:rPr>
              <a:t>：连符号位一起求反</a:t>
            </a:r>
            <a:endParaRPr lang="en-US" altLang="zh-CN" b="1">
              <a:solidFill>
                <a:srgbClr val="FF0066"/>
              </a:solidFill>
            </a:endParaRPr>
          </a:p>
          <a:p>
            <a:pPr lvl="1">
              <a:lnSpc>
                <a:spcPct val="90000"/>
              </a:lnSpc>
              <a:buFont typeface="Wingdings" pitchFamily="2" charset="2"/>
              <a:buNone/>
            </a:pPr>
            <a:r>
              <a:rPr lang="en-US" altLang="zh-CN" b="1"/>
              <a:t>	</a:t>
            </a:r>
            <a:r>
              <a:rPr lang="zh-CN" altLang="en-US" b="1">
                <a:solidFill>
                  <a:srgbClr val="333399"/>
                </a:solidFill>
              </a:rPr>
              <a:t>如：</a:t>
            </a:r>
            <a:r>
              <a:rPr lang="en-US" altLang="zh-CN" b="1">
                <a:solidFill>
                  <a:srgbClr val="333399"/>
                </a:solidFill>
              </a:rPr>
              <a:t>[x]</a:t>
            </a:r>
            <a:r>
              <a:rPr lang="zh-CN" altLang="en-US" b="1" baseline="-25000">
                <a:solidFill>
                  <a:srgbClr val="333399"/>
                </a:solidFill>
              </a:rPr>
              <a:t>反</a:t>
            </a:r>
            <a:r>
              <a:rPr lang="en-US" altLang="zh-CN" b="1">
                <a:solidFill>
                  <a:srgbClr val="333399"/>
                </a:solidFill>
              </a:rPr>
              <a:t>=1.1010101   →     [-x]</a:t>
            </a:r>
            <a:r>
              <a:rPr lang="zh-CN" altLang="en-US" b="1" baseline="-25000">
                <a:solidFill>
                  <a:srgbClr val="333399"/>
                </a:solidFill>
              </a:rPr>
              <a:t>反</a:t>
            </a:r>
            <a:r>
              <a:rPr lang="en-US" altLang="zh-CN" b="1">
                <a:solidFill>
                  <a:srgbClr val="333399"/>
                </a:solidFill>
              </a:rPr>
              <a:t>=0.0101010</a:t>
            </a:r>
            <a:endParaRPr lang="zh-CN" altLang="en-US" b="1">
              <a:solidFill>
                <a:srgbClr val="333399"/>
              </a:solidFill>
            </a:endParaRPr>
          </a:p>
          <a:p>
            <a:pPr>
              <a:lnSpc>
                <a:spcPct val="90000"/>
              </a:lnSpc>
            </a:pPr>
            <a:r>
              <a:rPr lang="en-US" altLang="zh-CN" sz="2400" b="1"/>
              <a:t>『</a:t>
            </a:r>
            <a:r>
              <a:rPr lang="zh-CN" altLang="en-US" sz="2400" b="1"/>
              <a:t>例</a:t>
            </a:r>
            <a:r>
              <a:rPr lang="en-US" altLang="zh-CN" sz="2400" b="1"/>
              <a:t>』</a:t>
            </a:r>
            <a:r>
              <a:rPr lang="zh-CN" altLang="en-US" sz="2400" b="1"/>
              <a:t>已知</a:t>
            </a:r>
            <a:r>
              <a:rPr lang="en-US" altLang="zh-CN" sz="2400" b="1" i="1"/>
              <a:t>N</a:t>
            </a:r>
            <a:r>
              <a:rPr lang="en-US" altLang="zh-CN" sz="2400" b="1" baseline="-25000"/>
              <a:t>1</a:t>
            </a:r>
            <a:r>
              <a:rPr lang="en-US" altLang="zh-CN" sz="2400" b="1"/>
              <a:t>=-0.0011，</a:t>
            </a:r>
            <a:r>
              <a:rPr lang="en-US" altLang="zh-CN" sz="2400" b="1" i="1"/>
              <a:t>N</a:t>
            </a:r>
            <a:r>
              <a:rPr lang="en-US" altLang="zh-CN" sz="2400" b="1" baseline="-25000"/>
              <a:t>2</a:t>
            </a:r>
            <a:r>
              <a:rPr lang="en-US" altLang="zh-CN" sz="2400" b="1"/>
              <a:t>=0.1011，</a:t>
            </a:r>
            <a:br>
              <a:rPr lang="en-US" altLang="zh-CN" sz="2400" b="1"/>
            </a:br>
            <a:r>
              <a:rPr lang="zh-CN" altLang="en-US" sz="2400" b="1"/>
              <a:t>求：</a:t>
            </a:r>
            <a:r>
              <a:rPr lang="zh-CN" altLang="en-US" sz="2400" b="1">
                <a:hlinkClick r:id="rId2" action="ppaction://hlinksldjump"/>
              </a:rPr>
              <a:t>[</a:t>
            </a:r>
            <a:r>
              <a:rPr lang="en-US" altLang="zh-CN" sz="2400" b="1" i="1">
                <a:hlinkClick r:id="rId2" action="ppaction://hlinksldjump"/>
              </a:rPr>
              <a:t>N</a:t>
            </a:r>
            <a:r>
              <a:rPr lang="en-US" altLang="zh-CN" sz="2400" b="1" baseline="-25000">
                <a:hlinkClick r:id="rId2" action="ppaction://hlinksldjump"/>
              </a:rPr>
              <a:t>1</a:t>
            </a:r>
            <a:r>
              <a:rPr lang="en-US" altLang="zh-CN" sz="2400" b="1">
                <a:hlinkClick r:id="rId2" action="ppaction://hlinksldjump"/>
              </a:rPr>
              <a:t>+</a:t>
            </a:r>
            <a:r>
              <a:rPr lang="en-US" altLang="zh-CN" sz="2400" b="1" i="1">
                <a:hlinkClick r:id="rId2" action="ppaction://hlinksldjump"/>
              </a:rPr>
              <a:t>N</a:t>
            </a:r>
            <a:r>
              <a:rPr lang="en-US" altLang="zh-CN" sz="2400" b="1" baseline="-25000">
                <a:hlinkClick r:id="rId2" action="ppaction://hlinksldjump"/>
              </a:rPr>
              <a:t>2</a:t>
            </a:r>
            <a:r>
              <a:rPr lang="en-US" altLang="zh-CN" sz="2400" b="1">
                <a:hlinkClick r:id="rId2" action="ppaction://hlinksldjump"/>
              </a:rPr>
              <a:t>]</a:t>
            </a:r>
            <a:r>
              <a:rPr lang="zh-CN" altLang="en-US" sz="2400" b="1" baseline="-25000">
                <a:hlinkClick r:id="rId2" action="ppaction://hlinksldjump"/>
              </a:rPr>
              <a:t>原</a:t>
            </a:r>
            <a:r>
              <a:rPr lang="zh-CN" altLang="en-US" sz="2400" b="1"/>
              <a:t>、</a:t>
            </a:r>
            <a:r>
              <a:rPr lang="zh-CN" altLang="en-US" sz="2400" b="1">
                <a:hlinkClick r:id="rId3" action="ppaction://hlinksldjump"/>
              </a:rPr>
              <a:t>[</a:t>
            </a:r>
            <a:r>
              <a:rPr lang="en-US" altLang="zh-CN" sz="2400" b="1" i="1">
                <a:hlinkClick r:id="rId3" action="ppaction://hlinksldjump"/>
              </a:rPr>
              <a:t>N</a:t>
            </a:r>
            <a:r>
              <a:rPr lang="en-US" altLang="zh-CN" sz="2400" b="1" baseline="-25000">
                <a:hlinkClick r:id="rId3" action="ppaction://hlinksldjump"/>
              </a:rPr>
              <a:t>1</a:t>
            </a:r>
            <a:r>
              <a:rPr lang="en-US" altLang="zh-CN" sz="2400" b="1">
                <a:hlinkClick r:id="rId3" action="ppaction://hlinksldjump"/>
              </a:rPr>
              <a:t>-</a:t>
            </a:r>
            <a:r>
              <a:rPr lang="en-US" altLang="zh-CN" sz="2400" b="1" i="1">
                <a:hlinkClick r:id="rId3" action="ppaction://hlinksldjump"/>
              </a:rPr>
              <a:t>N</a:t>
            </a:r>
            <a:r>
              <a:rPr lang="en-US" altLang="zh-CN" sz="2400" b="1" baseline="-25000">
                <a:hlinkClick r:id="rId3" action="ppaction://hlinksldjump"/>
              </a:rPr>
              <a:t>2</a:t>
            </a:r>
            <a:r>
              <a:rPr lang="en-US" altLang="zh-CN" sz="2400" b="1">
                <a:hlinkClick r:id="rId3" action="ppaction://hlinksldjump"/>
              </a:rPr>
              <a:t>]</a:t>
            </a:r>
            <a:r>
              <a:rPr lang="zh-CN" altLang="en-US" sz="2400" b="1" baseline="-25000">
                <a:hlinkClick r:id="rId3" action="ppaction://hlinksldjump"/>
              </a:rPr>
              <a:t>原</a:t>
            </a:r>
            <a:r>
              <a:rPr lang="zh-CN" altLang="en-US" sz="2400" b="1"/>
              <a:t>、</a:t>
            </a:r>
            <a:br>
              <a:rPr lang="zh-CN" altLang="en-US" sz="2400" b="1"/>
            </a:br>
            <a:r>
              <a:rPr lang="zh-CN" altLang="en-US" sz="2400" b="1"/>
              <a:t>　　</a:t>
            </a:r>
            <a:r>
              <a:rPr lang="zh-CN" altLang="en-US" sz="2400" b="1">
                <a:hlinkClick r:id="rId4" action="ppaction://hlinksldjump"/>
              </a:rPr>
              <a:t>[</a:t>
            </a:r>
            <a:r>
              <a:rPr lang="en-US" altLang="zh-CN" sz="2400" b="1" i="1">
                <a:hlinkClick r:id="rId4" action="ppaction://hlinksldjump"/>
              </a:rPr>
              <a:t>N</a:t>
            </a:r>
            <a:r>
              <a:rPr lang="en-US" altLang="zh-CN" sz="2400" b="1" baseline="-25000">
                <a:hlinkClick r:id="rId4" action="ppaction://hlinksldjump"/>
              </a:rPr>
              <a:t>1</a:t>
            </a:r>
            <a:r>
              <a:rPr lang="en-US" altLang="zh-CN" sz="2400" b="1">
                <a:hlinkClick r:id="rId4" action="ppaction://hlinksldjump"/>
              </a:rPr>
              <a:t>+</a:t>
            </a:r>
            <a:r>
              <a:rPr lang="en-US" altLang="zh-CN" sz="2400" b="1" i="1">
                <a:hlinkClick r:id="rId4" action="ppaction://hlinksldjump"/>
              </a:rPr>
              <a:t>N</a:t>
            </a:r>
            <a:r>
              <a:rPr lang="en-US" altLang="zh-CN" sz="2400" b="1" baseline="-25000">
                <a:hlinkClick r:id="rId4" action="ppaction://hlinksldjump"/>
              </a:rPr>
              <a:t>2</a:t>
            </a:r>
            <a:r>
              <a:rPr lang="en-US" altLang="zh-CN" sz="2400" b="1">
                <a:hlinkClick r:id="rId4" action="ppaction://hlinksldjump"/>
              </a:rPr>
              <a:t>]</a:t>
            </a:r>
            <a:r>
              <a:rPr lang="zh-CN" altLang="en-US" sz="2400" b="1" baseline="-25000">
                <a:hlinkClick r:id="rId4" action="ppaction://hlinksldjump"/>
              </a:rPr>
              <a:t>补</a:t>
            </a:r>
            <a:r>
              <a:rPr lang="zh-CN" altLang="en-US" sz="2400" b="1"/>
              <a:t>、</a:t>
            </a:r>
            <a:r>
              <a:rPr lang="zh-CN" altLang="en-US" sz="2400" b="1">
                <a:hlinkClick r:id="rId5" action="ppaction://hlinksldjump"/>
              </a:rPr>
              <a:t>[</a:t>
            </a:r>
            <a:r>
              <a:rPr lang="en-US" altLang="zh-CN" sz="2400" b="1" i="1">
                <a:hlinkClick r:id="rId5" action="ppaction://hlinksldjump"/>
              </a:rPr>
              <a:t>N</a:t>
            </a:r>
            <a:r>
              <a:rPr lang="en-US" altLang="zh-CN" sz="2400" b="1" baseline="-25000">
                <a:hlinkClick r:id="rId5" action="ppaction://hlinksldjump"/>
              </a:rPr>
              <a:t>1</a:t>
            </a:r>
            <a:r>
              <a:rPr lang="en-US" altLang="zh-CN" sz="2400" b="1">
                <a:hlinkClick r:id="rId5" action="ppaction://hlinksldjump"/>
              </a:rPr>
              <a:t>-</a:t>
            </a:r>
            <a:r>
              <a:rPr lang="en-US" altLang="zh-CN" sz="2400" b="1" i="1">
                <a:hlinkClick r:id="rId5" action="ppaction://hlinksldjump"/>
              </a:rPr>
              <a:t>N</a:t>
            </a:r>
            <a:r>
              <a:rPr lang="en-US" altLang="zh-CN" sz="2400" b="1" baseline="-25000">
                <a:hlinkClick r:id="rId5" action="ppaction://hlinksldjump"/>
              </a:rPr>
              <a:t>2</a:t>
            </a:r>
            <a:r>
              <a:rPr lang="en-US" altLang="zh-CN" sz="2400" b="1">
                <a:hlinkClick r:id="rId5" action="ppaction://hlinksldjump"/>
              </a:rPr>
              <a:t>]</a:t>
            </a:r>
            <a:r>
              <a:rPr lang="zh-CN" altLang="en-US" sz="2400" b="1" baseline="-25000">
                <a:hlinkClick r:id="rId5" action="ppaction://hlinksldjump"/>
              </a:rPr>
              <a:t>补</a:t>
            </a:r>
            <a:r>
              <a:rPr lang="zh-CN" altLang="en-US" sz="2400" b="1"/>
              <a:t>、</a:t>
            </a:r>
            <a:br>
              <a:rPr lang="zh-CN" altLang="en-US" sz="2400" b="1"/>
            </a:br>
            <a:r>
              <a:rPr lang="zh-CN" altLang="en-US" sz="2400" b="1"/>
              <a:t>　　</a:t>
            </a:r>
            <a:r>
              <a:rPr lang="zh-CN" altLang="en-US" sz="2400" b="1">
                <a:hlinkClick r:id="rId6" action="ppaction://hlinksldjump"/>
              </a:rPr>
              <a:t>[</a:t>
            </a:r>
            <a:r>
              <a:rPr lang="en-US" altLang="zh-CN" sz="2400" b="1" i="1">
                <a:hlinkClick r:id="rId6" action="ppaction://hlinksldjump"/>
              </a:rPr>
              <a:t>N</a:t>
            </a:r>
            <a:r>
              <a:rPr lang="en-US" altLang="zh-CN" sz="2400" b="1" baseline="-25000">
                <a:hlinkClick r:id="rId6" action="ppaction://hlinksldjump"/>
              </a:rPr>
              <a:t>1</a:t>
            </a:r>
            <a:r>
              <a:rPr lang="en-US" altLang="zh-CN" sz="2400" b="1">
                <a:hlinkClick r:id="rId6" action="ppaction://hlinksldjump"/>
              </a:rPr>
              <a:t>+</a:t>
            </a:r>
            <a:r>
              <a:rPr lang="en-US" altLang="zh-CN" sz="2400" b="1" i="1">
                <a:hlinkClick r:id="rId6" action="ppaction://hlinksldjump"/>
              </a:rPr>
              <a:t>N</a:t>
            </a:r>
            <a:r>
              <a:rPr lang="en-US" altLang="zh-CN" sz="2400" b="1" baseline="-25000">
                <a:hlinkClick r:id="rId6" action="ppaction://hlinksldjump"/>
              </a:rPr>
              <a:t>2</a:t>
            </a:r>
            <a:r>
              <a:rPr lang="en-US" altLang="zh-CN" sz="2400" b="1">
                <a:hlinkClick r:id="rId6" action="ppaction://hlinksldjump"/>
              </a:rPr>
              <a:t>]</a:t>
            </a:r>
            <a:r>
              <a:rPr lang="zh-CN" altLang="en-US" sz="2400" b="1" baseline="-25000">
                <a:hlinkClick r:id="rId6" action="ppaction://hlinksldjump"/>
              </a:rPr>
              <a:t>反</a:t>
            </a:r>
            <a:r>
              <a:rPr lang="zh-CN" altLang="en-US" sz="2400" b="1"/>
              <a:t>和</a:t>
            </a:r>
            <a:r>
              <a:rPr lang="zh-CN" altLang="en-US" sz="2400" b="1">
                <a:hlinkClick r:id="rId5" action="ppaction://hlinksldjump"/>
              </a:rPr>
              <a:t>[</a:t>
            </a:r>
            <a:r>
              <a:rPr lang="en-US" altLang="zh-CN" sz="2400" b="1" i="1">
                <a:hlinkClick r:id="rId5" action="ppaction://hlinksldjump"/>
              </a:rPr>
              <a:t>N</a:t>
            </a:r>
            <a:r>
              <a:rPr lang="en-US" altLang="zh-CN" sz="2400" b="1" baseline="-25000">
                <a:hlinkClick r:id="rId5" action="ppaction://hlinksldjump"/>
              </a:rPr>
              <a:t>1</a:t>
            </a:r>
            <a:r>
              <a:rPr lang="en-US" altLang="zh-CN" sz="2400" b="1">
                <a:hlinkClick r:id="rId5" action="ppaction://hlinksldjump"/>
              </a:rPr>
              <a:t>-</a:t>
            </a:r>
            <a:r>
              <a:rPr lang="en-US" altLang="zh-CN" sz="2400" b="1" i="1">
                <a:hlinkClick r:id="rId5" action="ppaction://hlinksldjump"/>
              </a:rPr>
              <a:t>N</a:t>
            </a:r>
            <a:r>
              <a:rPr lang="en-US" altLang="zh-CN" sz="2400" b="1" baseline="-25000">
                <a:hlinkClick r:id="rId5" action="ppaction://hlinksldjump"/>
              </a:rPr>
              <a:t>2</a:t>
            </a:r>
            <a:r>
              <a:rPr lang="en-US" altLang="zh-CN" sz="2400" b="1">
                <a:hlinkClick r:id="rId5" action="ppaction://hlinksldjump"/>
              </a:rPr>
              <a:t>]</a:t>
            </a:r>
            <a:r>
              <a:rPr lang="zh-CN" altLang="en-US" sz="2400" b="1" baseline="-25000">
                <a:hlinkClick r:id="rId5" action="ppaction://hlinksldjump"/>
              </a:rPr>
              <a:t>反</a:t>
            </a:r>
            <a:r>
              <a:rPr lang="zh-CN" altLang="en-US" sz="2400" b="1"/>
              <a: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sz="3600"/>
              <a:t>机器数的三种代码表示的比较</a:t>
            </a:r>
          </a:p>
        </p:txBody>
      </p:sp>
      <p:sp>
        <p:nvSpPr>
          <p:cNvPr id="87043" name="Rectangle 3"/>
          <p:cNvSpPr>
            <a:spLocks noGrp="1" noChangeArrowheads="1"/>
          </p:cNvSpPr>
          <p:nvPr>
            <p:ph type="body" idx="1"/>
          </p:nvPr>
        </p:nvSpPr>
        <p:spPr>
          <a:xfrm>
            <a:off x="1066800" y="1196975"/>
            <a:ext cx="7620000" cy="5111750"/>
          </a:xfrm>
        </p:spPr>
        <p:txBody>
          <a:bodyPr/>
          <a:lstStyle/>
          <a:p>
            <a:r>
              <a:rPr lang="zh-CN" altLang="en-US" b="1" dirty="0"/>
              <a:t>原码表示</a:t>
            </a:r>
            <a:r>
              <a:rPr lang="zh-CN" altLang="en-US" dirty="0"/>
              <a:t>：简单方便，但减法运算必须真正实施，不能用加法运算代替，于是增加了实现所需的逻辑电路的复杂度</a:t>
            </a:r>
            <a:r>
              <a:rPr lang="zh-CN" altLang="en-US" dirty="0" smtClean="0"/>
              <a:t>。此外，还有</a:t>
            </a:r>
            <a:r>
              <a:rPr lang="zh-CN" altLang="en-US" dirty="0"/>
              <a:t>一个</a:t>
            </a:r>
            <a:r>
              <a:rPr lang="zh-CN" altLang="en-US" dirty="0" smtClean="0"/>
              <a:t>缺点</a:t>
            </a:r>
            <a:r>
              <a:rPr lang="zh-CN" altLang="en-US" dirty="0" smtClean="0"/>
              <a:t>即零的编码有</a:t>
            </a:r>
            <a:r>
              <a:rPr lang="zh-CN" altLang="en-US" dirty="0" smtClean="0"/>
              <a:t>两种。</a:t>
            </a:r>
            <a:endParaRPr lang="zh-CN" altLang="en-US" dirty="0"/>
          </a:p>
          <a:p>
            <a:r>
              <a:rPr lang="zh-CN" altLang="en-US" b="1" dirty="0"/>
              <a:t>反码表示</a:t>
            </a:r>
            <a:r>
              <a:rPr lang="zh-CN" altLang="en-US" dirty="0"/>
              <a:t>：运算实现较简单，减法运算可用加法运算代替。但是运算中若出现进位则需要两次算术相加。另外，和原码一样，</a:t>
            </a:r>
            <a:r>
              <a:rPr lang="zh-CN" altLang="en-US" dirty="0" smtClean="0"/>
              <a:t>它的零也</a:t>
            </a:r>
            <a:r>
              <a:rPr lang="zh-CN" altLang="en-US" dirty="0"/>
              <a:t>有</a:t>
            </a:r>
            <a:r>
              <a:rPr lang="zh-CN" altLang="en-US" dirty="0" smtClean="0"/>
              <a:t>两种编码</a:t>
            </a:r>
            <a:r>
              <a:rPr lang="zh-CN" altLang="en-US" dirty="0" smtClean="0"/>
              <a:t>。</a:t>
            </a:r>
            <a:endParaRPr lang="zh-CN" altLang="en-US" dirty="0"/>
          </a:p>
          <a:p>
            <a:r>
              <a:rPr lang="zh-CN" altLang="en-US" b="1" dirty="0"/>
              <a:t>补码</a:t>
            </a:r>
            <a:r>
              <a:rPr lang="zh-CN" altLang="en-US" b="1" dirty="0" smtClean="0"/>
              <a:t>表示*</a:t>
            </a:r>
            <a:r>
              <a:rPr lang="zh-CN" altLang="en-US" dirty="0" smtClean="0"/>
              <a:t>：</a:t>
            </a:r>
            <a:r>
              <a:rPr lang="zh-CN" altLang="en-US" dirty="0"/>
              <a:t>运算实现较简单，减法运算可用加法运算代替。运算中出现进位处理简单</a:t>
            </a:r>
            <a:r>
              <a:rPr lang="zh-CN" altLang="en-US" dirty="0" smtClean="0"/>
              <a:t>。而</a:t>
            </a:r>
            <a:r>
              <a:rPr lang="zh-CN" altLang="en-US" dirty="0" smtClean="0"/>
              <a:t>且</a:t>
            </a:r>
            <a:r>
              <a:rPr lang="zh-CN" altLang="en-US" dirty="0"/>
              <a:t>零的编码只有</a:t>
            </a:r>
            <a:r>
              <a:rPr lang="zh-CN" altLang="en-US" dirty="0" smtClean="0"/>
              <a:t>一种。</a:t>
            </a:r>
            <a:endParaRPr lang="zh-CN" altLang="en-US" dirty="0"/>
          </a:p>
        </p:txBody>
      </p:sp>
      <p:sp>
        <p:nvSpPr>
          <p:cNvPr id="4" name="Text Box 21"/>
          <p:cNvSpPr txBox="1">
            <a:spLocks noChangeArrowheads="1"/>
          </p:cNvSpPr>
          <p:nvPr/>
        </p:nvSpPr>
        <p:spPr bwMode="auto">
          <a:xfrm>
            <a:off x="8061325" y="623231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zh-CN" altLang="en-US" sz="3600" dirty="0"/>
              <a:t>机器数的三种代码表示的比较（</a:t>
            </a:r>
            <a:r>
              <a:rPr lang="en-US" altLang="zh-CN" sz="3600" dirty="0"/>
              <a:t>2</a:t>
            </a:r>
            <a:r>
              <a:rPr lang="zh-CN" altLang="en-US" sz="3600" dirty="0" smtClean="0"/>
              <a:t>）*</a:t>
            </a:r>
            <a:endParaRPr lang="zh-CN" altLang="en-US" sz="3600" dirty="0"/>
          </a:p>
        </p:txBody>
      </p:sp>
      <p:sp>
        <p:nvSpPr>
          <p:cNvPr id="102403" name="Rectangle 3"/>
          <p:cNvSpPr>
            <a:spLocks noGrp="1" noChangeArrowheads="1"/>
          </p:cNvSpPr>
          <p:nvPr>
            <p:ph type="body" idx="1"/>
          </p:nvPr>
        </p:nvSpPr>
        <p:spPr>
          <a:xfrm>
            <a:off x="1066800" y="1196975"/>
            <a:ext cx="7620000" cy="5661025"/>
          </a:xfrm>
        </p:spPr>
        <p:txBody>
          <a:bodyPr/>
          <a:lstStyle/>
          <a:p>
            <a:pPr>
              <a:spcBef>
                <a:spcPct val="25000"/>
              </a:spcBef>
              <a:buClr>
                <a:schemeClr val="bg1"/>
              </a:buClr>
            </a:pPr>
            <a:r>
              <a:rPr lang="zh-CN" altLang="en-US" b="1"/>
              <a:t>表示范围</a:t>
            </a:r>
          </a:p>
          <a:p>
            <a:pPr lvl="1">
              <a:spcBef>
                <a:spcPct val="25000"/>
              </a:spcBef>
              <a:buClr>
                <a:schemeClr val="bg1"/>
              </a:buClr>
            </a:pPr>
            <a:r>
              <a:rPr lang="zh-CN" altLang="en-US" b="1"/>
              <a:t>原码、反码：</a:t>
            </a:r>
          </a:p>
          <a:p>
            <a:pPr>
              <a:spcBef>
                <a:spcPct val="25000"/>
              </a:spcBef>
              <a:buFontTx/>
              <a:buNone/>
            </a:pPr>
            <a:r>
              <a:rPr lang="zh-CN" altLang="en-US" sz="2400" b="1"/>
              <a:t>		8位整数：</a:t>
            </a:r>
            <a:r>
              <a:rPr lang="en-US" altLang="zh-CN" sz="2400" b="1"/>
              <a:t>1</a:t>
            </a:r>
            <a:r>
              <a:rPr lang="zh-CN" altLang="en-US" sz="2400" b="1"/>
              <a:t>－</a:t>
            </a:r>
            <a:r>
              <a:rPr lang="en-US" altLang="zh-CN" sz="2400" b="1"/>
              <a:t>2</a:t>
            </a:r>
            <a:r>
              <a:rPr lang="en-US" altLang="zh-CN" sz="2400" b="1" baseline="30000"/>
              <a:t>7</a:t>
            </a:r>
            <a:r>
              <a:rPr lang="zh-CN" altLang="en-US" sz="2400" b="1"/>
              <a:t>－</a:t>
            </a:r>
            <a:r>
              <a:rPr lang="en-US" altLang="zh-CN" sz="2400" b="1"/>
              <a:t>1~2</a:t>
            </a:r>
            <a:r>
              <a:rPr lang="en-US" altLang="zh-CN" sz="2400" b="1" baseline="30000"/>
              <a:t>7</a:t>
            </a:r>
            <a:r>
              <a:rPr lang="zh-CN" altLang="en-US" sz="2400" b="1"/>
              <a:t>－</a:t>
            </a:r>
            <a:r>
              <a:rPr lang="en-US" altLang="zh-CN" sz="2400" b="1"/>
              <a:t>1</a:t>
            </a:r>
            <a:r>
              <a:rPr lang="zh-CN" altLang="en-US" sz="2400" b="1"/>
              <a:t>，即－</a:t>
            </a:r>
            <a:r>
              <a:rPr lang="en-US" altLang="zh-CN" sz="2400" b="1"/>
              <a:t>127~127</a:t>
            </a:r>
          </a:p>
          <a:p>
            <a:pPr>
              <a:spcBef>
                <a:spcPct val="25000"/>
              </a:spcBef>
              <a:buFontTx/>
              <a:buNone/>
            </a:pPr>
            <a:r>
              <a:rPr lang="en-US" altLang="zh-CN" sz="2000" b="1"/>
              <a:t>		</a:t>
            </a:r>
            <a:r>
              <a:rPr lang="zh-CN" altLang="en-US" sz="2000" b="1">
                <a:solidFill>
                  <a:srgbClr val="333399"/>
                </a:solidFill>
              </a:rPr>
              <a:t>原码：</a:t>
            </a:r>
            <a:r>
              <a:rPr lang="en-US" altLang="zh-CN" sz="2000" b="1">
                <a:solidFill>
                  <a:srgbClr val="333399"/>
                </a:solidFill>
              </a:rPr>
              <a:t>11111111</a:t>
            </a:r>
            <a:r>
              <a:rPr lang="en-US" altLang="zh-CN" sz="2000" b="1">
                <a:solidFill>
                  <a:srgbClr val="333399"/>
                </a:solidFill>
                <a:cs typeface="Times New Roman" pitchFamily="18" charset="0"/>
              </a:rPr>
              <a:t>→</a:t>
            </a:r>
            <a:r>
              <a:rPr lang="zh-CN" altLang="en-US" sz="2000" b="1">
                <a:solidFill>
                  <a:srgbClr val="FF0066"/>
                </a:solidFill>
              </a:rPr>
              <a:t>1</a:t>
            </a:r>
            <a:r>
              <a:rPr lang="en-US" altLang="zh-CN" sz="2000" b="1">
                <a:solidFill>
                  <a:srgbClr val="FF0066"/>
                </a:solidFill>
              </a:rPr>
              <a:t>0000000</a:t>
            </a:r>
            <a:r>
              <a:rPr lang="zh-CN" altLang="en-US" sz="2000" b="1">
                <a:solidFill>
                  <a:srgbClr val="333399"/>
                </a:solidFill>
              </a:rPr>
              <a:t>、</a:t>
            </a:r>
            <a:r>
              <a:rPr lang="en-US" altLang="zh-CN" sz="2000" b="1">
                <a:solidFill>
                  <a:srgbClr val="333399"/>
                </a:solidFill>
              </a:rPr>
              <a:t>00000000</a:t>
            </a:r>
            <a:r>
              <a:rPr lang="zh-CN" altLang="en-US" sz="2000" b="1">
                <a:solidFill>
                  <a:srgbClr val="333399"/>
                </a:solidFill>
              </a:rPr>
              <a:t> </a:t>
            </a:r>
            <a:r>
              <a:rPr lang="en-US" altLang="zh-CN" sz="2000" b="1">
                <a:solidFill>
                  <a:srgbClr val="333399"/>
                </a:solidFill>
                <a:cs typeface="Times New Roman" pitchFamily="18" charset="0"/>
              </a:rPr>
              <a:t>→</a:t>
            </a:r>
            <a:r>
              <a:rPr lang="en-US" altLang="zh-CN" sz="2000" b="1">
                <a:solidFill>
                  <a:srgbClr val="333399"/>
                </a:solidFill>
              </a:rPr>
              <a:t>01111111</a:t>
            </a:r>
          </a:p>
          <a:p>
            <a:pPr>
              <a:spcBef>
                <a:spcPct val="25000"/>
              </a:spcBef>
              <a:buFontTx/>
              <a:buNone/>
            </a:pPr>
            <a:r>
              <a:rPr lang="zh-CN" altLang="en-US" sz="2400" b="1"/>
              <a:t>		8位小数：</a:t>
            </a:r>
            <a:r>
              <a:rPr lang="en-US" altLang="zh-CN" sz="2400" b="1"/>
              <a:t>2</a:t>
            </a:r>
            <a:r>
              <a:rPr lang="en-US" altLang="zh-CN" sz="2400" b="1" baseline="30000"/>
              <a:t>-7</a:t>
            </a:r>
            <a:r>
              <a:rPr lang="zh-CN" altLang="en-US" sz="2400" b="1"/>
              <a:t>－</a:t>
            </a:r>
            <a:r>
              <a:rPr lang="en-US" altLang="zh-CN" sz="2400" b="1"/>
              <a:t>1~1</a:t>
            </a:r>
            <a:r>
              <a:rPr lang="zh-CN" altLang="en-US" sz="2400" b="1"/>
              <a:t>－</a:t>
            </a:r>
            <a:r>
              <a:rPr lang="en-US" altLang="zh-CN" sz="2400" b="1"/>
              <a:t>2</a:t>
            </a:r>
            <a:r>
              <a:rPr lang="en-US" altLang="zh-CN" sz="2400" b="1" baseline="30000"/>
              <a:t>-7</a:t>
            </a:r>
            <a:r>
              <a:rPr lang="zh-CN" altLang="en-US" sz="2400" b="1"/>
              <a:t>，即－</a:t>
            </a:r>
            <a:r>
              <a:rPr lang="en-US" altLang="zh-CN" sz="2400" b="1"/>
              <a:t>127/128~127/128</a:t>
            </a:r>
          </a:p>
          <a:p>
            <a:pPr lvl="1">
              <a:spcBef>
                <a:spcPct val="25000"/>
              </a:spcBef>
              <a:buClr>
                <a:schemeClr val="bg1"/>
              </a:buClr>
              <a:buFont typeface="Wingdings" pitchFamily="2" charset="2"/>
              <a:buNone/>
            </a:pPr>
            <a:r>
              <a:rPr lang="en-US" altLang="zh-CN" b="1"/>
              <a:t>		</a:t>
            </a:r>
            <a:r>
              <a:rPr lang="zh-CN" altLang="en-US" sz="2000" b="1">
                <a:solidFill>
                  <a:srgbClr val="333399"/>
                </a:solidFill>
              </a:rPr>
              <a:t>原码：</a:t>
            </a:r>
            <a:r>
              <a:rPr lang="en-US" altLang="zh-CN" sz="2000" b="1">
                <a:solidFill>
                  <a:srgbClr val="333399"/>
                </a:solidFill>
              </a:rPr>
              <a:t>1.1111111</a:t>
            </a:r>
            <a:r>
              <a:rPr lang="en-US" altLang="zh-CN" sz="2000" b="1">
                <a:solidFill>
                  <a:srgbClr val="333399"/>
                </a:solidFill>
                <a:cs typeface="Times New Roman" pitchFamily="18" charset="0"/>
              </a:rPr>
              <a:t>→</a:t>
            </a:r>
            <a:r>
              <a:rPr lang="zh-CN" altLang="en-US" sz="2000" b="1">
                <a:solidFill>
                  <a:srgbClr val="FF0066"/>
                </a:solidFill>
              </a:rPr>
              <a:t>1</a:t>
            </a:r>
            <a:r>
              <a:rPr lang="en-US" altLang="zh-CN" sz="2000" b="1">
                <a:solidFill>
                  <a:srgbClr val="FF0066"/>
                </a:solidFill>
              </a:rPr>
              <a:t>.0000000</a:t>
            </a:r>
            <a:r>
              <a:rPr lang="zh-CN" altLang="en-US" sz="2000" b="1">
                <a:solidFill>
                  <a:srgbClr val="333399"/>
                </a:solidFill>
              </a:rPr>
              <a:t>、</a:t>
            </a:r>
            <a:r>
              <a:rPr lang="en-US" altLang="zh-CN" sz="2000" b="1">
                <a:solidFill>
                  <a:srgbClr val="333399"/>
                </a:solidFill>
              </a:rPr>
              <a:t>0.0000000</a:t>
            </a:r>
            <a:r>
              <a:rPr lang="zh-CN" altLang="en-US" sz="2000" b="1">
                <a:solidFill>
                  <a:srgbClr val="333399"/>
                </a:solidFill>
              </a:rPr>
              <a:t> </a:t>
            </a:r>
            <a:r>
              <a:rPr lang="en-US" altLang="zh-CN" sz="2000" b="1">
                <a:solidFill>
                  <a:srgbClr val="333399"/>
                </a:solidFill>
                <a:cs typeface="Times New Roman" pitchFamily="18" charset="0"/>
              </a:rPr>
              <a:t>→</a:t>
            </a:r>
            <a:r>
              <a:rPr lang="en-US" altLang="zh-CN" sz="2000" b="1">
                <a:solidFill>
                  <a:srgbClr val="333399"/>
                </a:solidFill>
              </a:rPr>
              <a:t>0.1111111</a:t>
            </a:r>
          </a:p>
          <a:p>
            <a:pPr lvl="1">
              <a:spcBef>
                <a:spcPct val="25000"/>
              </a:spcBef>
              <a:buClr>
                <a:schemeClr val="bg1"/>
              </a:buClr>
            </a:pPr>
            <a:r>
              <a:rPr lang="zh-CN" altLang="en-US" b="1"/>
              <a:t>补码：</a:t>
            </a:r>
          </a:p>
          <a:p>
            <a:pPr>
              <a:spcBef>
                <a:spcPct val="25000"/>
              </a:spcBef>
              <a:buFontTx/>
              <a:buNone/>
            </a:pPr>
            <a:r>
              <a:rPr lang="zh-CN" altLang="en-US" sz="2400" b="1"/>
              <a:t>		8位整数：－</a:t>
            </a:r>
            <a:r>
              <a:rPr lang="en-US" altLang="zh-CN" sz="2400" b="1"/>
              <a:t>2</a:t>
            </a:r>
            <a:r>
              <a:rPr lang="en-US" altLang="zh-CN" sz="2400" b="1" baseline="30000"/>
              <a:t>7</a:t>
            </a:r>
            <a:r>
              <a:rPr lang="zh-CN" altLang="en-US" sz="2400" b="1"/>
              <a:t>－</a:t>
            </a:r>
            <a:r>
              <a:rPr lang="en-US" altLang="zh-CN" sz="2400" b="1"/>
              <a:t>1~2</a:t>
            </a:r>
            <a:r>
              <a:rPr lang="en-US" altLang="zh-CN" sz="2400" b="1" baseline="30000"/>
              <a:t>7</a:t>
            </a:r>
            <a:r>
              <a:rPr lang="zh-CN" altLang="en-US" sz="2400" b="1"/>
              <a:t>－</a:t>
            </a:r>
            <a:r>
              <a:rPr lang="en-US" altLang="zh-CN" sz="2400" b="1"/>
              <a:t>1</a:t>
            </a:r>
            <a:r>
              <a:rPr lang="zh-CN" altLang="en-US" sz="2400" b="1"/>
              <a:t>，即－</a:t>
            </a:r>
            <a:r>
              <a:rPr lang="en-US" altLang="zh-CN" sz="2400" b="1"/>
              <a:t>128~127</a:t>
            </a:r>
          </a:p>
          <a:p>
            <a:pPr>
              <a:spcBef>
                <a:spcPct val="25000"/>
              </a:spcBef>
              <a:buFontTx/>
              <a:buNone/>
            </a:pPr>
            <a:r>
              <a:rPr lang="en-US" altLang="zh-CN" sz="2000" b="1"/>
              <a:t>		</a:t>
            </a:r>
            <a:r>
              <a:rPr lang="en-US" altLang="zh-CN" sz="2000" b="1">
                <a:solidFill>
                  <a:srgbClr val="FF0066"/>
                </a:solidFill>
              </a:rPr>
              <a:t>10000000</a:t>
            </a:r>
            <a:r>
              <a:rPr lang="en-US" altLang="zh-CN" sz="2000" b="1">
                <a:solidFill>
                  <a:srgbClr val="333399"/>
                </a:solidFill>
                <a:cs typeface="Times New Roman" pitchFamily="18" charset="0"/>
              </a:rPr>
              <a:t>→</a:t>
            </a:r>
            <a:r>
              <a:rPr lang="en-US" altLang="zh-CN" sz="2000" b="1">
                <a:solidFill>
                  <a:srgbClr val="333399"/>
                </a:solidFill>
              </a:rPr>
              <a:t>11111111</a:t>
            </a:r>
            <a:r>
              <a:rPr lang="en-US" altLang="zh-CN" sz="2000" b="1">
                <a:solidFill>
                  <a:srgbClr val="333399"/>
                </a:solidFill>
                <a:cs typeface="Times New Roman" pitchFamily="18" charset="0"/>
              </a:rPr>
              <a:t>→</a:t>
            </a:r>
            <a:r>
              <a:rPr lang="en-US" altLang="zh-CN" sz="2000" b="1">
                <a:solidFill>
                  <a:srgbClr val="333399"/>
                </a:solidFill>
              </a:rPr>
              <a:t>00000000</a:t>
            </a:r>
            <a:r>
              <a:rPr lang="zh-CN" altLang="en-US" sz="2000" b="1">
                <a:solidFill>
                  <a:srgbClr val="333399"/>
                </a:solidFill>
              </a:rPr>
              <a:t> </a:t>
            </a:r>
            <a:r>
              <a:rPr lang="en-US" altLang="zh-CN" sz="2000" b="1">
                <a:solidFill>
                  <a:srgbClr val="333399"/>
                </a:solidFill>
                <a:cs typeface="Times New Roman" pitchFamily="18" charset="0"/>
              </a:rPr>
              <a:t>→</a:t>
            </a:r>
            <a:r>
              <a:rPr lang="en-US" altLang="zh-CN" sz="2000" b="1">
                <a:solidFill>
                  <a:srgbClr val="333399"/>
                </a:solidFill>
              </a:rPr>
              <a:t>01111111</a:t>
            </a:r>
          </a:p>
          <a:p>
            <a:pPr>
              <a:spcBef>
                <a:spcPct val="25000"/>
              </a:spcBef>
              <a:buFontTx/>
              <a:buNone/>
            </a:pPr>
            <a:r>
              <a:rPr lang="zh-CN" altLang="en-US" sz="2400" b="1"/>
              <a:t>	</a:t>
            </a:r>
            <a:r>
              <a:rPr lang="zh-CN" altLang="en-US" sz="2400" b="1">
                <a:solidFill>
                  <a:srgbClr val="FF0000"/>
                </a:solidFill>
              </a:rPr>
              <a:t>	8位小数：</a:t>
            </a:r>
            <a:r>
              <a:rPr lang="en-US" altLang="zh-CN" sz="2400" b="1">
                <a:solidFill>
                  <a:srgbClr val="FF0000"/>
                </a:solidFill>
              </a:rPr>
              <a:t>2</a:t>
            </a:r>
            <a:r>
              <a:rPr lang="en-US" altLang="zh-CN" sz="2400" b="1" baseline="30000">
                <a:solidFill>
                  <a:srgbClr val="FF0000"/>
                </a:solidFill>
              </a:rPr>
              <a:t>-7</a:t>
            </a:r>
            <a:r>
              <a:rPr lang="zh-CN" altLang="en-US" sz="2400" b="1">
                <a:solidFill>
                  <a:srgbClr val="FF0000"/>
                </a:solidFill>
              </a:rPr>
              <a:t>－</a:t>
            </a:r>
            <a:r>
              <a:rPr lang="en-US" altLang="zh-CN" sz="2400" b="1">
                <a:solidFill>
                  <a:srgbClr val="FF0000"/>
                </a:solidFill>
              </a:rPr>
              <a:t>1~1</a:t>
            </a:r>
            <a:r>
              <a:rPr lang="zh-CN" altLang="en-US" sz="2400" b="1">
                <a:solidFill>
                  <a:srgbClr val="FF0000"/>
                </a:solidFill>
              </a:rPr>
              <a:t>－</a:t>
            </a:r>
            <a:r>
              <a:rPr lang="en-US" altLang="zh-CN" sz="2400" b="1">
                <a:solidFill>
                  <a:srgbClr val="FF0000"/>
                </a:solidFill>
              </a:rPr>
              <a:t>2</a:t>
            </a:r>
            <a:r>
              <a:rPr lang="en-US" altLang="zh-CN" sz="2400" b="1" baseline="30000">
                <a:solidFill>
                  <a:srgbClr val="FF0000"/>
                </a:solidFill>
              </a:rPr>
              <a:t>-7</a:t>
            </a:r>
            <a:r>
              <a:rPr lang="zh-CN" altLang="en-US" sz="2400" b="1">
                <a:solidFill>
                  <a:srgbClr val="FF0000"/>
                </a:solidFill>
              </a:rPr>
              <a:t>，即－</a:t>
            </a:r>
            <a:r>
              <a:rPr lang="en-US" altLang="zh-CN" sz="2400" b="1">
                <a:solidFill>
                  <a:srgbClr val="FF0000"/>
                </a:solidFill>
              </a:rPr>
              <a:t>127/128~127/128？</a:t>
            </a:r>
          </a:p>
          <a:p>
            <a:pPr lvl="1">
              <a:spcBef>
                <a:spcPct val="25000"/>
              </a:spcBef>
              <a:buClr>
                <a:schemeClr val="bg1"/>
              </a:buClr>
              <a:buFont typeface="Wingdings" pitchFamily="2" charset="2"/>
              <a:buNone/>
            </a:pPr>
            <a:r>
              <a:rPr lang="en-US" altLang="zh-CN" b="1"/>
              <a:t>		</a:t>
            </a:r>
            <a:r>
              <a:rPr lang="en-US" altLang="zh-CN" sz="2000" b="1">
                <a:solidFill>
                  <a:srgbClr val="FF0066"/>
                </a:solidFill>
              </a:rPr>
              <a:t>1.0000000？</a:t>
            </a:r>
            <a:r>
              <a:rPr lang="en-US" altLang="zh-CN" sz="2000" b="1">
                <a:solidFill>
                  <a:srgbClr val="333399"/>
                </a:solidFill>
              </a:rPr>
              <a:t>→1.1111111</a:t>
            </a:r>
            <a:r>
              <a:rPr lang="en-US" altLang="zh-CN" sz="2000" b="1">
                <a:solidFill>
                  <a:srgbClr val="333399"/>
                </a:solidFill>
                <a:cs typeface="Times New Roman" pitchFamily="18" charset="0"/>
              </a:rPr>
              <a:t>→</a:t>
            </a:r>
            <a:r>
              <a:rPr lang="en-US" altLang="zh-CN" sz="2000" b="1">
                <a:solidFill>
                  <a:srgbClr val="333399"/>
                </a:solidFill>
              </a:rPr>
              <a:t>0.0000000</a:t>
            </a:r>
            <a:r>
              <a:rPr lang="zh-CN" altLang="en-US" sz="2000" b="1">
                <a:solidFill>
                  <a:srgbClr val="333399"/>
                </a:solidFill>
              </a:rPr>
              <a:t> </a:t>
            </a:r>
            <a:r>
              <a:rPr lang="en-US" altLang="zh-CN" sz="2000" b="1">
                <a:solidFill>
                  <a:srgbClr val="333399"/>
                </a:solidFill>
                <a:cs typeface="Times New Roman" pitchFamily="18" charset="0"/>
              </a:rPr>
              <a:t>→</a:t>
            </a:r>
            <a:r>
              <a:rPr lang="en-US" altLang="zh-CN" sz="2000" b="1">
                <a:solidFill>
                  <a:srgbClr val="333399"/>
                </a:solidFill>
              </a:rPr>
              <a:t>0.1111111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t>十进制数</a:t>
            </a:r>
          </a:p>
        </p:txBody>
      </p:sp>
      <p:sp>
        <p:nvSpPr>
          <p:cNvPr id="58371" name="Rectangle 3"/>
          <p:cNvSpPr>
            <a:spLocks noGrp="1" noChangeArrowheads="1"/>
          </p:cNvSpPr>
          <p:nvPr>
            <p:ph type="body" idx="1"/>
          </p:nvPr>
        </p:nvSpPr>
        <p:spPr>
          <a:xfrm>
            <a:off x="1062038" y="1066800"/>
            <a:ext cx="7769225" cy="5562600"/>
          </a:xfrm>
        </p:spPr>
        <p:txBody>
          <a:bodyPr/>
          <a:lstStyle/>
          <a:p>
            <a:pPr>
              <a:spcBef>
                <a:spcPct val="15000"/>
              </a:spcBef>
            </a:pPr>
            <a:r>
              <a:rPr lang="zh-CN" altLang="en-US" dirty="0">
                <a:solidFill>
                  <a:srgbClr val="333399"/>
                </a:solidFill>
              </a:rPr>
              <a:t>数由０～９这10个不同的符号来表示</a:t>
            </a:r>
          </a:p>
          <a:p>
            <a:pPr>
              <a:spcBef>
                <a:spcPct val="15000"/>
              </a:spcBef>
              <a:buFontTx/>
              <a:buNone/>
            </a:pPr>
            <a:r>
              <a:rPr lang="zh-CN" altLang="en-US" sz="2400" dirty="0"/>
              <a:t>【</a:t>
            </a:r>
            <a:r>
              <a:rPr lang="zh-CN" altLang="en-US" sz="2400" b="1" dirty="0">
                <a:solidFill>
                  <a:srgbClr val="FF0000"/>
                </a:solidFill>
              </a:rPr>
              <a:t>数码</a:t>
            </a:r>
            <a:r>
              <a:rPr lang="zh-CN" altLang="en-US" sz="2400" dirty="0"/>
              <a:t>】用来表示数的符号</a:t>
            </a:r>
          </a:p>
          <a:p>
            <a:pPr>
              <a:spcBef>
                <a:spcPct val="15000"/>
              </a:spcBef>
              <a:buFontTx/>
              <a:buNone/>
            </a:pPr>
            <a:r>
              <a:rPr lang="zh-CN" altLang="en-US" sz="2400" dirty="0"/>
              <a:t>【</a:t>
            </a:r>
            <a:r>
              <a:rPr lang="zh-CN" altLang="en-US" sz="2400" b="1" dirty="0">
                <a:solidFill>
                  <a:srgbClr val="FF0000"/>
                </a:solidFill>
              </a:rPr>
              <a:t>基数</a:t>
            </a:r>
            <a:r>
              <a:rPr lang="zh-CN" altLang="en-US" sz="2400" dirty="0"/>
              <a:t>】表示一位数所需要的不同符号的数目</a:t>
            </a:r>
            <a:endParaRPr lang="zh-CN" altLang="en-US" dirty="0"/>
          </a:p>
          <a:p>
            <a:pPr>
              <a:lnSpc>
                <a:spcPct val="90000"/>
              </a:lnSpc>
              <a:spcBef>
                <a:spcPct val="35000"/>
              </a:spcBef>
            </a:pPr>
            <a:r>
              <a:rPr lang="zh-CN" altLang="en-US" dirty="0">
                <a:solidFill>
                  <a:srgbClr val="333399"/>
                </a:solidFill>
              </a:rPr>
              <a:t>计数/运算时由低位向高位进位的规则：</a:t>
            </a:r>
            <a:br>
              <a:rPr lang="zh-CN" altLang="en-US" dirty="0">
                <a:solidFill>
                  <a:srgbClr val="333399"/>
                </a:solidFill>
              </a:rPr>
            </a:br>
            <a:r>
              <a:rPr lang="zh-CN" altLang="en-US" sz="2400" dirty="0"/>
              <a:t>			</a:t>
            </a:r>
            <a:r>
              <a:rPr lang="zh-CN" altLang="en-US" sz="2400" b="1" dirty="0">
                <a:solidFill>
                  <a:srgbClr val="FF0066"/>
                </a:solidFill>
              </a:rPr>
              <a:t>逢十进一</a:t>
            </a:r>
          </a:p>
          <a:p>
            <a:pPr>
              <a:spcBef>
                <a:spcPct val="35000"/>
              </a:spcBef>
            </a:pPr>
            <a:r>
              <a:rPr lang="zh-CN" altLang="en-US" dirty="0">
                <a:solidFill>
                  <a:srgbClr val="333399"/>
                </a:solidFill>
              </a:rPr>
              <a:t>同一个</a:t>
            </a:r>
            <a:r>
              <a:rPr lang="zh-CN" altLang="en-US" b="1" dirty="0">
                <a:solidFill>
                  <a:srgbClr val="333399"/>
                </a:solidFill>
              </a:rPr>
              <a:t>数码</a:t>
            </a:r>
            <a:r>
              <a:rPr lang="zh-CN" altLang="en-US" dirty="0">
                <a:solidFill>
                  <a:srgbClr val="333399"/>
                </a:solidFill>
              </a:rPr>
              <a:t>由于它所在的位置不同而有不同的</a:t>
            </a:r>
            <a:r>
              <a:rPr lang="zh-CN" altLang="en-US" b="1" dirty="0">
                <a:solidFill>
                  <a:srgbClr val="333399"/>
                </a:solidFill>
              </a:rPr>
              <a:t>数值</a:t>
            </a:r>
            <a:r>
              <a:rPr lang="zh-CN" altLang="en-US" dirty="0">
                <a:solidFill>
                  <a:srgbClr val="333399"/>
                </a:solidFill>
              </a:rPr>
              <a:t>。</a:t>
            </a:r>
          </a:p>
          <a:p>
            <a:pPr>
              <a:spcBef>
                <a:spcPct val="15000"/>
              </a:spcBef>
              <a:buFontTx/>
              <a:buNone/>
            </a:pPr>
            <a:r>
              <a:rPr lang="zh-CN" altLang="en-US" sz="2400" dirty="0"/>
              <a:t>【位权/权】位权的值是</a:t>
            </a:r>
            <a:r>
              <a:rPr lang="zh-CN" altLang="en-US" sz="2400" b="1" dirty="0"/>
              <a:t>基数</a:t>
            </a:r>
            <a:r>
              <a:rPr lang="zh-CN" altLang="en-US" sz="2400" dirty="0"/>
              <a:t>的若干次幂，相邻</a:t>
            </a:r>
            <a:r>
              <a:rPr lang="zh-CN" altLang="en-US" sz="2400" b="1" dirty="0"/>
              <a:t>位权</a:t>
            </a:r>
            <a:r>
              <a:rPr lang="zh-CN" altLang="en-US" sz="2400" dirty="0"/>
              <a:t>之比为</a:t>
            </a:r>
            <a:r>
              <a:rPr lang="zh-CN" altLang="en-US" sz="2400" b="1" dirty="0"/>
              <a:t>基数</a:t>
            </a:r>
          </a:p>
          <a:p>
            <a:pPr lvl="1">
              <a:spcBef>
                <a:spcPct val="15000"/>
              </a:spcBef>
            </a:pPr>
            <a:r>
              <a:rPr lang="zh-CN" altLang="en-US" dirty="0">
                <a:solidFill>
                  <a:srgbClr val="FF0066"/>
                </a:solidFill>
              </a:rPr>
              <a:t>某一位的</a:t>
            </a:r>
            <a:r>
              <a:rPr lang="zh-CN" altLang="en-US" b="1" dirty="0">
                <a:solidFill>
                  <a:srgbClr val="FF0066"/>
                </a:solidFill>
              </a:rPr>
              <a:t>数值</a:t>
            </a:r>
            <a:r>
              <a:rPr lang="zh-CN" altLang="en-US" dirty="0">
                <a:solidFill>
                  <a:srgbClr val="FF0066"/>
                </a:solidFill>
              </a:rPr>
              <a:t>＝该位上的</a:t>
            </a:r>
            <a:r>
              <a:rPr lang="zh-CN" altLang="en-US" b="1" dirty="0">
                <a:solidFill>
                  <a:srgbClr val="FF0066"/>
                </a:solidFill>
              </a:rPr>
              <a:t>数码</a:t>
            </a:r>
            <a:r>
              <a:rPr lang="zh-CN" altLang="en-US" dirty="0">
                <a:solidFill>
                  <a:srgbClr val="FF0066"/>
                </a:solidFill>
              </a:rPr>
              <a:t>×该位的</a:t>
            </a:r>
            <a:r>
              <a:rPr lang="zh-CN" altLang="en-US" b="1" dirty="0">
                <a:solidFill>
                  <a:srgbClr val="FF0066"/>
                </a:solidFill>
              </a:rPr>
              <a:t>位权</a:t>
            </a:r>
          </a:p>
          <a:p>
            <a:pPr lvl="1">
              <a:spcBef>
                <a:spcPct val="15000"/>
              </a:spcBef>
              <a:buFont typeface="Wingdings" pitchFamily="2" charset="2"/>
              <a:buNone/>
            </a:pPr>
            <a:r>
              <a:rPr lang="zh-CN" altLang="en-US" dirty="0">
                <a:solidFill>
                  <a:schemeClr val="hlink"/>
                </a:solidFill>
              </a:rPr>
              <a:t>如：1978.12＝1000+900+70+8+1×0.1+2×0.01 </a:t>
            </a:r>
            <a:br>
              <a:rPr lang="zh-CN" altLang="en-US" dirty="0">
                <a:solidFill>
                  <a:schemeClr val="hlink"/>
                </a:solidFill>
              </a:rPr>
            </a:br>
            <a:r>
              <a:rPr lang="zh-CN" altLang="en-US" dirty="0">
                <a:solidFill>
                  <a:schemeClr val="hlink"/>
                </a:solidFill>
              </a:rPr>
              <a:t>		   ＝1×10</a:t>
            </a:r>
            <a:r>
              <a:rPr lang="zh-CN" altLang="en-US" baseline="30000" dirty="0">
                <a:solidFill>
                  <a:schemeClr val="hlink"/>
                </a:solidFill>
              </a:rPr>
              <a:t>3</a:t>
            </a:r>
            <a:r>
              <a:rPr lang="zh-CN" altLang="en-US" dirty="0">
                <a:solidFill>
                  <a:schemeClr val="hlink"/>
                </a:solidFill>
              </a:rPr>
              <a:t>＋9×10</a:t>
            </a:r>
            <a:r>
              <a:rPr lang="zh-CN" altLang="en-US" baseline="30000" dirty="0">
                <a:solidFill>
                  <a:schemeClr val="hlink"/>
                </a:solidFill>
              </a:rPr>
              <a:t>2</a:t>
            </a:r>
            <a:r>
              <a:rPr lang="zh-CN" altLang="en-US" dirty="0">
                <a:solidFill>
                  <a:schemeClr val="hlink"/>
                </a:solidFill>
              </a:rPr>
              <a:t>＋7×10</a:t>
            </a:r>
            <a:r>
              <a:rPr lang="zh-CN" altLang="en-US" baseline="30000" dirty="0">
                <a:solidFill>
                  <a:schemeClr val="hlink"/>
                </a:solidFill>
              </a:rPr>
              <a:t>1</a:t>
            </a:r>
            <a:r>
              <a:rPr lang="zh-CN" altLang="en-US" dirty="0">
                <a:solidFill>
                  <a:schemeClr val="hlink"/>
                </a:solidFill>
              </a:rPr>
              <a:t>＋8×10</a:t>
            </a:r>
            <a:r>
              <a:rPr lang="zh-CN" altLang="en-US" baseline="30000" dirty="0">
                <a:solidFill>
                  <a:schemeClr val="hlink"/>
                </a:solidFill>
              </a:rPr>
              <a:t>0</a:t>
            </a:r>
            <a:r>
              <a:rPr lang="zh-CN" altLang="en-US" dirty="0">
                <a:solidFill>
                  <a:schemeClr val="hlink"/>
                </a:solidFill>
              </a:rPr>
              <a:t/>
            </a:r>
            <a:br>
              <a:rPr lang="zh-CN" altLang="en-US" dirty="0">
                <a:solidFill>
                  <a:schemeClr val="hlink"/>
                </a:solidFill>
              </a:rPr>
            </a:br>
            <a:r>
              <a:rPr lang="zh-CN" altLang="en-US" dirty="0">
                <a:solidFill>
                  <a:schemeClr val="hlink"/>
                </a:solidFill>
              </a:rPr>
              <a:t>			 ＋1×10</a:t>
            </a:r>
            <a:r>
              <a:rPr lang="zh-CN" altLang="en-US" baseline="30000" dirty="0">
                <a:solidFill>
                  <a:schemeClr val="hlink"/>
                </a:solidFill>
              </a:rPr>
              <a:t>-1</a:t>
            </a:r>
            <a:r>
              <a:rPr lang="zh-CN" altLang="en-US" dirty="0">
                <a:solidFill>
                  <a:schemeClr val="hlink"/>
                </a:solidFill>
              </a:rPr>
              <a:t>＋2×10</a:t>
            </a:r>
            <a:r>
              <a:rPr lang="zh-CN" altLang="en-US" baseline="30000" dirty="0">
                <a:solidFill>
                  <a:schemeClr val="hlink"/>
                </a:solidFill>
              </a:rPr>
              <a:t>-2</a:t>
            </a:r>
            <a:endParaRPr lang="zh-CN" altLang="en-US" dirty="0">
              <a:solidFill>
                <a:schemeClr val="hlink"/>
              </a:solidFill>
            </a:endParaRPr>
          </a:p>
        </p:txBody>
      </p:sp>
    </p:spTree>
    <p:extLst>
      <p:ext uri="{BB962C8B-B14F-4D97-AF65-F5344CB8AC3E}">
        <p14:creationId xmlns:p14="http://schemas.microsoft.com/office/powerpoint/2010/main" val="3776958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sz="3600" dirty="0"/>
              <a:t>数的定点</a:t>
            </a:r>
            <a:r>
              <a:rPr lang="zh-CN" altLang="en-US" sz="3600" dirty="0" smtClean="0"/>
              <a:t>表示*</a:t>
            </a:r>
            <a:endParaRPr lang="zh-CN" altLang="en-US" sz="3600" dirty="0"/>
          </a:p>
        </p:txBody>
      </p:sp>
      <p:sp>
        <p:nvSpPr>
          <p:cNvPr id="88067" name="Rectangle 3"/>
          <p:cNvSpPr>
            <a:spLocks noGrp="1" noChangeArrowheads="1"/>
          </p:cNvSpPr>
          <p:nvPr>
            <p:ph type="body" idx="1"/>
          </p:nvPr>
        </p:nvSpPr>
        <p:spPr>
          <a:xfrm>
            <a:off x="1066800" y="1066800"/>
            <a:ext cx="7620000" cy="5638800"/>
          </a:xfrm>
        </p:spPr>
        <p:txBody>
          <a:bodyPr/>
          <a:lstStyle/>
          <a:p>
            <a:pPr>
              <a:lnSpc>
                <a:spcPct val="90000"/>
              </a:lnSpc>
            </a:pPr>
            <a:r>
              <a:rPr lang="zh-CN" altLang="en-US" b="1">
                <a:solidFill>
                  <a:srgbClr val="FF0000"/>
                </a:solidFill>
              </a:rPr>
              <a:t>定点表示</a:t>
            </a:r>
            <a:r>
              <a:rPr lang="zh-CN" altLang="en-US"/>
              <a:t>：小数点在数中的位置固定不变。</a:t>
            </a:r>
          </a:p>
          <a:p>
            <a:pPr>
              <a:lnSpc>
                <a:spcPct val="90000"/>
              </a:lnSpc>
            </a:pPr>
            <a:r>
              <a:rPr lang="zh-CN" altLang="en-US" b="1"/>
              <a:t>定点机</a:t>
            </a:r>
            <a:r>
              <a:rPr lang="zh-CN" altLang="en-US"/>
              <a:t>：使用定点数的计算机。</a:t>
            </a:r>
          </a:p>
          <a:p>
            <a:pPr>
              <a:lnSpc>
                <a:spcPct val="90000"/>
              </a:lnSpc>
            </a:pPr>
            <a:r>
              <a:rPr lang="zh-CN" altLang="en-US"/>
              <a:t>通常把小数点固定在数的符号位之后或固定在最低位之后。</a:t>
            </a:r>
          </a:p>
          <a:p>
            <a:pPr lvl="1">
              <a:lnSpc>
                <a:spcPct val="90000"/>
              </a:lnSpc>
            </a:pPr>
            <a:endParaRPr lang="zh-CN" altLang="en-US"/>
          </a:p>
          <a:p>
            <a:pPr lvl="1">
              <a:lnSpc>
                <a:spcPct val="90000"/>
              </a:lnSpc>
            </a:pPr>
            <a:endParaRPr lang="zh-CN" altLang="en-US"/>
          </a:p>
          <a:p>
            <a:pPr lvl="1">
              <a:lnSpc>
                <a:spcPct val="90000"/>
              </a:lnSpc>
            </a:pPr>
            <a:endParaRPr lang="zh-CN" altLang="en-US"/>
          </a:p>
          <a:p>
            <a:pPr>
              <a:lnSpc>
                <a:spcPct val="90000"/>
              </a:lnSpc>
            </a:pPr>
            <a:r>
              <a:rPr lang="en-US" altLang="zh-CN"/>
              <a:t>n</a:t>
            </a:r>
            <a:r>
              <a:rPr lang="zh-CN" altLang="en-US"/>
              <a:t>位(不算符号位)定点小数</a:t>
            </a:r>
            <a:r>
              <a:rPr lang="en-US" altLang="zh-CN"/>
              <a:t>N</a:t>
            </a:r>
            <a:r>
              <a:rPr lang="zh-CN" altLang="en-US"/>
              <a:t>的值域为：</a:t>
            </a:r>
            <a:br>
              <a:rPr lang="zh-CN" altLang="en-US"/>
            </a:br>
            <a:r>
              <a:rPr lang="zh-CN" altLang="en-US"/>
              <a:t>			2</a:t>
            </a:r>
            <a:r>
              <a:rPr lang="zh-CN" altLang="en-US" baseline="30000"/>
              <a:t>-</a:t>
            </a:r>
            <a:r>
              <a:rPr lang="en-US" altLang="zh-CN" baseline="30000"/>
              <a:t>n</a:t>
            </a:r>
            <a:r>
              <a:rPr lang="zh-CN" altLang="en-US"/>
              <a:t>-1</a:t>
            </a:r>
            <a:r>
              <a:rPr lang="en-US" altLang="zh-CN"/>
              <a:t>≤|N|≤1-2</a:t>
            </a:r>
            <a:r>
              <a:rPr lang="en-US" altLang="zh-CN" baseline="30000"/>
              <a:t>-n</a:t>
            </a:r>
          </a:p>
          <a:p>
            <a:pPr>
              <a:lnSpc>
                <a:spcPct val="90000"/>
              </a:lnSpc>
            </a:pPr>
            <a:r>
              <a:rPr lang="en-US" altLang="zh-CN"/>
              <a:t>n</a:t>
            </a:r>
            <a:r>
              <a:rPr lang="zh-CN" altLang="en-US"/>
              <a:t>位(不算符号位)定点整数</a:t>
            </a:r>
            <a:r>
              <a:rPr lang="en-US" altLang="zh-CN"/>
              <a:t>N</a:t>
            </a:r>
            <a:r>
              <a:rPr lang="zh-CN" altLang="en-US"/>
              <a:t>的值域为：</a:t>
            </a:r>
            <a:br>
              <a:rPr lang="zh-CN" altLang="en-US"/>
            </a:br>
            <a:r>
              <a:rPr lang="zh-CN" altLang="en-US"/>
              <a:t>			2</a:t>
            </a:r>
            <a:r>
              <a:rPr lang="zh-CN" altLang="en-US" baseline="30000"/>
              <a:t>-</a:t>
            </a:r>
            <a:r>
              <a:rPr lang="en-US" altLang="zh-CN" baseline="30000"/>
              <a:t>n</a:t>
            </a:r>
            <a:r>
              <a:rPr lang="zh-CN" altLang="en-US"/>
              <a:t>-1</a:t>
            </a:r>
            <a:r>
              <a:rPr lang="en-US" altLang="zh-CN"/>
              <a:t>≤|N|≤1-2</a:t>
            </a:r>
            <a:r>
              <a:rPr lang="en-US" altLang="zh-CN" baseline="30000"/>
              <a:t>-n</a:t>
            </a:r>
          </a:p>
          <a:p>
            <a:pPr>
              <a:lnSpc>
                <a:spcPct val="90000"/>
              </a:lnSpc>
            </a:pPr>
            <a:r>
              <a:rPr lang="zh-CN" altLang="en-US"/>
              <a:t>定点机中，运算数和运算结果都不能超出数域范围，否则出现“溢出”（</a:t>
            </a:r>
            <a:r>
              <a:rPr lang="zh-CN" altLang="en-US">
                <a:solidFill>
                  <a:srgbClr val="FF0000"/>
                </a:solidFill>
              </a:rPr>
              <a:t>上溢</a:t>
            </a:r>
            <a:r>
              <a:rPr lang="zh-CN" altLang="en-US"/>
              <a:t>或</a:t>
            </a:r>
            <a:r>
              <a:rPr lang="zh-CN" altLang="en-US">
                <a:solidFill>
                  <a:srgbClr val="FF0000"/>
                </a:solidFill>
              </a:rPr>
              <a:t>下溢</a:t>
            </a:r>
            <a:r>
              <a:rPr lang="zh-CN" altLang="en-US"/>
              <a:t>）。</a:t>
            </a:r>
          </a:p>
        </p:txBody>
      </p:sp>
      <p:grpSp>
        <p:nvGrpSpPr>
          <p:cNvPr id="88102" name="Group 38"/>
          <p:cNvGrpSpPr>
            <a:grpSpLocks/>
          </p:cNvGrpSpPr>
          <p:nvPr/>
        </p:nvGrpSpPr>
        <p:grpSpPr bwMode="auto">
          <a:xfrm>
            <a:off x="1219200" y="2955925"/>
            <a:ext cx="7346950" cy="1082675"/>
            <a:chOff x="768" y="1872"/>
            <a:chExt cx="4628" cy="682"/>
          </a:xfrm>
        </p:grpSpPr>
        <p:grpSp>
          <p:nvGrpSpPr>
            <p:cNvPr id="88071" name="Group 7"/>
            <p:cNvGrpSpPr>
              <a:grpSpLocks/>
            </p:cNvGrpSpPr>
            <p:nvPr/>
          </p:nvGrpSpPr>
          <p:grpSpPr bwMode="auto">
            <a:xfrm>
              <a:off x="960" y="1872"/>
              <a:ext cx="1920" cy="240"/>
              <a:chOff x="960" y="2304"/>
              <a:chExt cx="1920" cy="240"/>
            </a:xfrm>
          </p:grpSpPr>
          <p:sp>
            <p:nvSpPr>
              <p:cNvPr id="88072" name="Rectangle 8"/>
              <p:cNvSpPr>
                <a:spLocks noChangeArrowheads="1"/>
              </p:cNvSpPr>
              <p:nvPr/>
            </p:nvSpPr>
            <p:spPr bwMode="auto">
              <a:xfrm>
                <a:off x="9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3" name="Rectangle 9"/>
              <p:cNvSpPr>
                <a:spLocks noChangeArrowheads="1"/>
              </p:cNvSpPr>
              <p:nvPr/>
            </p:nvSpPr>
            <p:spPr bwMode="auto">
              <a:xfrm>
                <a:off x="12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4" name="Rectangle 10"/>
              <p:cNvSpPr>
                <a:spLocks noChangeArrowheads="1"/>
              </p:cNvSpPr>
              <p:nvPr/>
            </p:nvSpPr>
            <p:spPr bwMode="auto">
              <a:xfrm>
                <a:off x="14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5" name="Rectangle 11"/>
              <p:cNvSpPr>
                <a:spLocks noChangeArrowheads="1"/>
              </p:cNvSpPr>
              <p:nvPr/>
            </p:nvSpPr>
            <p:spPr bwMode="auto">
              <a:xfrm>
                <a:off x="168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6" name="Rectangle 12"/>
              <p:cNvSpPr>
                <a:spLocks noChangeArrowheads="1"/>
              </p:cNvSpPr>
              <p:nvPr/>
            </p:nvSpPr>
            <p:spPr bwMode="auto">
              <a:xfrm>
                <a:off x="192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7" name="Rectangle 13"/>
              <p:cNvSpPr>
                <a:spLocks noChangeArrowheads="1"/>
              </p:cNvSpPr>
              <p:nvPr/>
            </p:nvSpPr>
            <p:spPr bwMode="auto">
              <a:xfrm>
                <a:off x="21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8" name="Rectangle 14"/>
              <p:cNvSpPr>
                <a:spLocks noChangeArrowheads="1"/>
              </p:cNvSpPr>
              <p:nvPr/>
            </p:nvSpPr>
            <p:spPr bwMode="auto">
              <a:xfrm>
                <a:off x="24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79" name="Rectangle 15"/>
              <p:cNvSpPr>
                <a:spLocks noChangeArrowheads="1"/>
              </p:cNvSpPr>
              <p:nvPr/>
            </p:nvSpPr>
            <p:spPr bwMode="auto">
              <a:xfrm>
                <a:off x="26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080" name="Text Box 16"/>
            <p:cNvSpPr txBox="1">
              <a:spLocks noChangeArrowheads="1"/>
            </p:cNvSpPr>
            <p:nvPr/>
          </p:nvSpPr>
          <p:spPr bwMode="auto">
            <a:xfrm>
              <a:off x="768" y="210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符号</a:t>
              </a:r>
            </a:p>
          </p:txBody>
        </p:sp>
        <p:sp>
          <p:nvSpPr>
            <p:cNvPr id="88081" name="Text Box 17"/>
            <p:cNvSpPr txBox="1">
              <a:spLocks noChangeArrowheads="1"/>
            </p:cNvSpPr>
            <p:nvPr/>
          </p:nvSpPr>
          <p:spPr bwMode="auto">
            <a:xfrm>
              <a:off x="1124" y="2001"/>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b="1">
                  <a:solidFill>
                    <a:srgbClr val="FF0000"/>
                  </a:solidFill>
                  <a:ea typeface="楷体_GB2312" pitchFamily="49" charset="-122"/>
                </a:rPr>
                <a:t>·</a:t>
              </a:r>
            </a:p>
          </p:txBody>
        </p:sp>
        <p:sp>
          <p:nvSpPr>
            <p:cNvPr id="88082" name="AutoShape 18"/>
            <p:cNvSpPr>
              <a:spLocks/>
            </p:cNvSpPr>
            <p:nvPr/>
          </p:nvSpPr>
          <p:spPr bwMode="auto">
            <a:xfrm rot="16200000">
              <a:off x="1920" y="1440"/>
              <a:ext cx="192" cy="1536"/>
            </a:xfrm>
            <a:prstGeom prst="leftBrace">
              <a:avLst>
                <a:gd name="adj1" fmla="val 666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3" name="Text Box 19"/>
            <p:cNvSpPr txBox="1">
              <a:spLocks noChangeArrowheads="1"/>
            </p:cNvSpPr>
            <p:nvPr/>
          </p:nvSpPr>
          <p:spPr bwMode="auto">
            <a:xfrm>
              <a:off x="1644" y="2256"/>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数值部分</a:t>
              </a:r>
            </a:p>
          </p:txBody>
        </p:sp>
        <p:sp>
          <p:nvSpPr>
            <p:cNvPr id="88084" name="Text Box 20"/>
            <p:cNvSpPr txBox="1">
              <a:spLocks noChangeArrowheads="1"/>
            </p:cNvSpPr>
            <p:nvPr/>
          </p:nvSpPr>
          <p:spPr bwMode="auto">
            <a:xfrm>
              <a:off x="940" y="2294"/>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小数点</a:t>
              </a:r>
            </a:p>
          </p:txBody>
        </p:sp>
        <p:sp>
          <p:nvSpPr>
            <p:cNvPr id="88085" name="Line 21"/>
            <p:cNvSpPr>
              <a:spLocks noChangeShapeType="1"/>
            </p:cNvSpPr>
            <p:nvPr/>
          </p:nvSpPr>
          <p:spPr bwMode="auto">
            <a:xfrm flipH="1" flipV="1">
              <a:off x="1200" y="2208"/>
              <a:ext cx="48"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88087" name="Group 23"/>
            <p:cNvGrpSpPr>
              <a:grpSpLocks/>
            </p:cNvGrpSpPr>
            <p:nvPr/>
          </p:nvGrpSpPr>
          <p:grpSpPr bwMode="auto">
            <a:xfrm>
              <a:off x="3216" y="1872"/>
              <a:ext cx="1920" cy="240"/>
              <a:chOff x="960" y="2304"/>
              <a:chExt cx="1920" cy="240"/>
            </a:xfrm>
          </p:grpSpPr>
          <p:sp>
            <p:nvSpPr>
              <p:cNvPr id="88088" name="Rectangle 24"/>
              <p:cNvSpPr>
                <a:spLocks noChangeArrowheads="1"/>
              </p:cNvSpPr>
              <p:nvPr/>
            </p:nvSpPr>
            <p:spPr bwMode="auto">
              <a:xfrm>
                <a:off x="9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89" name="Rectangle 25"/>
              <p:cNvSpPr>
                <a:spLocks noChangeArrowheads="1"/>
              </p:cNvSpPr>
              <p:nvPr/>
            </p:nvSpPr>
            <p:spPr bwMode="auto">
              <a:xfrm>
                <a:off x="12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0" name="Rectangle 26"/>
              <p:cNvSpPr>
                <a:spLocks noChangeArrowheads="1"/>
              </p:cNvSpPr>
              <p:nvPr/>
            </p:nvSpPr>
            <p:spPr bwMode="auto">
              <a:xfrm>
                <a:off x="14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1" name="Rectangle 27"/>
              <p:cNvSpPr>
                <a:spLocks noChangeArrowheads="1"/>
              </p:cNvSpPr>
              <p:nvPr/>
            </p:nvSpPr>
            <p:spPr bwMode="auto">
              <a:xfrm>
                <a:off x="168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2" name="Rectangle 28"/>
              <p:cNvSpPr>
                <a:spLocks noChangeArrowheads="1"/>
              </p:cNvSpPr>
              <p:nvPr/>
            </p:nvSpPr>
            <p:spPr bwMode="auto">
              <a:xfrm>
                <a:off x="192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3" name="Rectangle 29"/>
              <p:cNvSpPr>
                <a:spLocks noChangeArrowheads="1"/>
              </p:cNvSpPr>
              <p:nvPr/>
            </p:nvSpPr>
            <p:spPr bwMode="auto">
              <a:xfrm>
                <a:off x="21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4" name="Rectangle 30"/>
              <p:cNvSpPr>
                <a:spLocks noChangeArrowheads="1"/>
              </p:cNvSpPr>
              <p:nvPr/>
            </p:nvSpPr>
            <p:spPr bwMode="auto">
              <a:xfrm>
                <a:off x="24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5" name="Rectangle 31"/>
              <p:cNvSpPr>
                <a:spLocks noChangeArrowheads="1"/>
              </p:cNvSpPr>
              <p:nvPr/>
            </p:nvSpPr>
            <p:spPr bwMode="auto">
              <a:xfrm>
                <a:off x="26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096" name="Text Box 32"/>
            <p:cNvSpPr txBox="1">
              <a:spLocks noChangeArrowheads="1"/>
            </p:cNvSpPr>
            <p:nvPr/>
          </p:nvSpPr>
          <p:spPr bwMode="auto">
            <a:xfrm>
              <a:off x="3068" y="2112"/>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符号</a:t>
              </a:r>
            </a:p>
          </p:txBody>
        </p:sp>
        <p:sp>
          <p:nvSpPr>
            <p:cNvPr id="88097" name="Text Box 33"/>
            <p:cNvSpPr txBox="1">
              <a:spLocks noChangeArrowheads="1"/>
            </p:cNvSpPr>
            <p:nvPr/>
          </p:nvSpPr>
          <p:spPr bwMode="auto">
            <a:xfrm>
              <a:off x="5076" y="2001"/>
              <a:ext cx="1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b="1">
                  <a:solidFill>
                    <a:srgbClr val="FF0000"/>
                  </a:solidFill>
                  <a:ea typeface="楷体_GB2312" pitchFamily="49" charset="-122"/>
                </a:rPr>
                <a:t>·</a:t>
              </a:r>
            </a:p>
          </p:txBody>
        </p:sp>
        <p:sp>
          <p:nvSpPr>
            <p:cNvPr id="88098" name="AutoShape 34"/>
            <p:cNvSpPr>
              <a:spLocks/>
            </p:cNvSpPr>
            <p:nvPr/>
          </p:nvSpPr>
          <p:spPr bwMode="auto">
            <a:xfrm rot="16200000">
              <a:off x="4224" y="1440"/>
              <a:ext cx="192" cy="1536"/>
            </a:xfrm>
            <a:prstGeom prst="leftBrace">
              <a:avLst>
                <a:gd name="adj1" fmla="val 6666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99" name="Text Box 35"/>
            <p:cNvSpPr txBox="1">
              <a:spLocks noChangeArrowheads="1"/>
            </p:cNvSpPr>
            <p:nvPr/>
          </p:nvSpPr>
          <p:spPr bwMode="auto">
            <a:xfrm>
              <a:off x="3948" y="2256"/>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数值部分</a:t>
              </a:r>
            </a:p>
          </p:txBody>
        </p:sp>
        <p:sp>
          <p:nvSpPr>
            <p:cNvPr id="88100" name="Text Box 36"/>
            <p:cNvSpPr txBox="1">
              <a:spLocks noChangeArrowheads="1"/>
            </p:cNvSpPr>
            <p:nvPr/>
          </p:nvSpPr>
          <p:spPr bwMode="auto">
            <a:xfrm>
              <a:off x="4800" y="2304"/>
              <a:ext cx="5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小数点</a:t>
              </a:r>
            </a:p>
          </p:txBody>
        </p:sp>
        <p:sp>
          <p:nvSpPr>
            <p:cNvPr id="88101" name="Line 37"/>
            <p:cNvSpPr>
              <a:spLocks noChangeShapeType="1"/>
            </p:cNvSpPr>
            <p:nvPr/>
          </p:nvSpPr>
          <p:spPr bwMode="auto">
            <a:xfrm flipV="1">
              <a:off x="5136" y="2208"/>
              <a:ext cx="0" cy="144"/>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z="3600" dirty="0"/>
              <a:t>数的</a:t>
            </a:r>
            <a:r>
              <a:rPr lang="zh-CN" altLang="en-US" sz="3600" dirty="0" smtClean="0"/>
              <a:t>浮点表示*</a:t>
            </a:r>
            <a:endParaRPr lang="zh-CN" altLang="en-US" sz="3600" dirty="0"/>
          </a:p>
        </p:txBody>
      </p:sp>
      <p:sp>
        <p:nvSpPr>
          <p:cNvPr id="89091" name="Rectangle 3"/>
          <p:cNvSpPr>
            <a:spLocks noGrp="1" noChangeArrowheads="1"/>
          </p:cNvSpPr>
          <p:nvPr>
            <p:ph type="body" idx="1"/>
          </p:nvPr>
        </p:nvSpPr>
        <p:spPr>
          <a:xfrm>
            <a:off x="990600" y="1143000"/>
            <a:ext cx="7620000" cy="5334000"/>
          </a:xfrm>
        </p:spPr>
        <p:txBody>
          <a:bodyPr/>
          <a:lstStyle/>
          <a:p>
            <a:r>
              <a:rPr lang="zh-CN" altLang="en-US" b="1"/>
              <a:t>浮点表示</a:t>
            </a:r>
            <a:r>
              <a:rPr lang="zh-CN" altLang="en-US"/>
              <a:t>：小数点在数中的位置不固定。</a:t>
            </a:r>
          </a:p>
          <a:p>
            <a:r>
              <a:rPr lang="zh-CN" altLang="en-US"/>
              <a:t>一般表示形式：</a:t>
            </a:r>
            <a:r>
              <a:rPr lang="en-US" altLang="zh-CN" i="1">
                <a:solidFill>
                  <a:srgbClr val="FF0000"/>
                </a:solidFill>
              </a:rPr>
              <a:t>N</a:t>
            </a:r>
            <a:r>
              <a:rPr lang="en-US" altLang="zh-CN">
                <a:solidFill>
                  <a:srgbClr val="FF0000"/>
                </a:solidFill>
              </a:rPr>
              <a:t>=2</a:t>
            </a:r>
            <a:r>
              <a:rPr lang="en-US" altLang="zh-CN" i="1" baseline="30000">
                <a:solidFill>
                  <a:srgbClr val="FF0000"/>
                </a:solidFill>
              </a:rPr>
              <a:t>J</a:t>
            </a:r>
            <a:r>
              <a:rPr lang="en-US" altLang="zh-CN">
                <a:solidFill>
                  <a:srgbClr val="FF0000"/>
                </a:solidFill>
                <a:sym typeface="Symbol" pitchFamily="18" charset="2"/>
              </a:rPr>
              <a:t></a:t>
            </a:r>
            <a:r>
              <a:rPr lang="en-US" altLang="zh-CN" i="1">
                <a:solidFill>
                  <a:srgbClr val="FF0000"/>
                </a:solidFill>
                <a:sym typeface="Symbol" pitchFamily="18" charset="2"/>
              </a:rPr>
              <a:t>S</a:t>
            </a:r>
            <a:r>
              <a:rPr lang="en-US" altLang="zh-CN">
                <a:solidFill>
                  <a:srgbClr val="FF0000"/>
                </a:solidFill>
                <a:sym typeface="Symbol" pitchFamily="18" charset="2"/>
              </a:rPr>
              <a:t/>
            </a:r>
            <a:br>
              <a:rPr lang="en-US" altLang="zh-CN">
                <a:solidFill>
                  <a:srgbClr val="FF0000"/>
                </a:solidFill>
                <a:sym typeface="Symbol" pitchFamily="18" charset="2"/>
              </a:rPr>
            </a:br>
            <a:r>
              <a:rPr lang="zh-CN" altLang="en-US">
                <a:sym typeface="Symbol" pitchFamily="18" charset="2"/>
              </a:rPr>
              <a:t>其中，</a:t>
            </a:r>
            <a:r>
              <a:rPr lang="en-US" altLang="zh-CN" i="1">
                <a:sym typeface="Symbol" pitchFamily="18" charset="2"/>
              </a:rPr>
              <a:t>S</a:t>
            </a:r>
            <a:r>
              <a:rPr lang="zh-CN" altLang="en-US">
                <a:sym typeface="Symbol" pitchFamily="18" charset="2"/>
              </a:rPr>
              <a:t>为</a:t>
            </a:r>
            <a:r>
              <a:rPr lang="en-US" altLang="zh-CN" i="1">
                <a:sym typeface="Symbol" pitchFamily="18" charset="2"/>
              </a:rPr>
              <a:t>N</a:t>
            </a:r>
            <a:r>
              <a:rPr lang="zh-CN" altLang="en-US">
                <a:sym typeface="Symbol" pitchFamily="18" charset="2"/>
              </a:rPr>
              <a:t>的</a:t>
            </a:r>
            <a:r>
              <a:rPr lang="zh-CN" altLang="en-US">
                <a:solidFill>
                  <a:srgbClr val="FF0000"/>
                </a:solidFill>
                <a:sym typeface="Symbol" pitchFamily="18" charset="2"/>
              </a:rPr>
              <a:t>尾数</a:t>
            </a:r>
            <a:r>
              <a:rPr lang="zh-CN" altLang="en-US">
                <a:sym typeface="Symbol" pitchFamily="18" charset="2"/>
              </a:rPr>
              <a:t>，</a:t>
            </a:r>
            <a:r>
              <a:rPr lang="en-US" altLang="zh-CN" i="1">
                <a:sym typeface="Symbol" pitchFamily="18" charset="2"/>
              </a:rPr>
              <a:t>J</a:t>
            </a:r>
            <a:r>
              <a:rPr lang="zh-CN" altLang="en-US">
                <a:sym typeface="Symbol" pitchFamily="18" charset="2"/>
              </a:rPr>
              <a:t>为</a:t>
            </a:r>
            <a:r>
              <a:rPr lang="zh-CN" altLang="en-US">
                <a:solidFill>
                  <a:srgbClr val="FF0000"/>
                </a:solidFill>
                <a:sym typeface="Symbol" pitchFamily="18" charset="2"/>
              </a:rPr>
              <a:t>阶码</a:t>
            </a:r>
            <a:r>
              <a:rPr lang="zh-CN" altLang="en-US">
                <a:sym typeface="Symbol" pitchFamily="18" charset="2"/>
              </a:rPr>
              <a:t>，2为</a:t>
            </a:r>
            <a:r>
              <a:rPr lang="en-US" altLang="zh-CN" i="1">
                <a:sym typeface="Symbol" pitchFamily="18" charset="2"/>
              </a:rPr>
              <a:t>J</a:t>
            </a:r>
            <a:r>
              <a:rPr lang="zh-CN" altLang="en-US">
                <a:sym typeface="Symbol" pitchFamily="18" charset="2"/>
              </a:rPr>
              <a:t>的基数</a:t>
            </a:r>
          </a:p>
          <a:p>
            <a:endParaRPr lang="zh-CN" altLang="en-US"/>
          </a:p>
          <a:p>
            <a:endParaRPr lang="zh-CN" altLang="en-US"/>
          </a:p>
          <a:p>
            <a:r>
              <a:rPr lang="zh-CN" altLang="en-US"/>
              <a:t>浮点数中，</a:t>
            </a:r>
            <a:r>
              <a:rPr lang="zh-CN" altLang="en-US">
                <a:solidFill>
                  <a:srgbClr val="FF0000"/>
                </a:solidFill>
              </a:rPr>
              <a:t>阶码部分反映了小数点浮动的位置，即数值范围</a:t>
            </a:r>
            <a:r>
              <a:rPr lang="zh-CN" altLang="en-US"/>
              <a:t>；</a:t>
            </a:r>
            <a:r>
              <a:rPr lang="zh-CN" altLang="en-US">
                <a:solidFill>
                  <a:srgbClr val="FF0000"/>
                </a:solidFill>
              </a:rPr>
              <a:t>尾数部分则体现数的有效数位</a:t>
            </a:r>
            <a:r>
              <a:rPr lang="zh-CN" altLang="en-US"/>
              <a:t>。</a:t>
            </a:r>
          </a:p>
          <a:p>
            <a:r>
              <a:rPr lang="zh-CN" altLang="en-US"/>
              <a:t>为提高运算精度，避免有效数字丢失，浮点数字一般表示成规格化数（使1/2≤|</a:t>
            </a:r>
            <a:r>
              <a:rPr lang="en-US" altLang="zh-CN"/>
              <a:t>S|&lt;1），</a:t>
            </a:r>
            <a:r>
              <a:rPr lang="zh-CN" altLang="en-US">
                <a:solidFill>
                  <a:srgbClr val="333399"/>
                </a:solidFill>
              </a:rPr>
              <a:t>例如：2</a:t>
            </a:r>
            <a:r>
              <a:rPr lang="zh-CN" altLang="en-US" baseline="30000">
                <a:solidFill>
                  <a:srgbClr val="333399"/>
                </a:solidFill>
              </a:rPr>
              <a:t>101</a:t>
            </a:r>
            <a:r>
              <a:rPr lang="zh-CN" altLang="en-US">
                <a:solidFill>
                  <a:srgbClr val="333399"/>
                </a:solidFill>
                <a:sym typeface="Symbol" pitchFamily="18" charset="2"/>
              </a:rPr>
              <a:t>0.0101→2</a:t>
            </a:r>
            <a:r>
              <a:rPr lang="zh-CN" altLang="en-US" baseline="30000">
                <a:solidFill>
                  <a:srgbClr val="333399"/>
                </a:solidFill>
                <a:sym typeface="Symbol" pitchFamily="18" charset="2"/>
              </a:rPr>
              <a:t>100</a:t>
            </a:r>
            <a:r>
              <a:rPr lang="zh-CN" altLang="en-US">
                <a:solidFill>
                  <a:srgbClr val="333399"/>
                </a:solidFill>
                <a:sym typeface="Symbol" pitchFamily="18" charset="2"/>
              </a:rPr>
              <a:t>0.1010</a:t>
            </a:r>
          </a:p>
        </p:txBody>
      </p:sp>
      <p:grpSp>
        <p:nvGrpSpPr>
          <p:cNvPr id="89094" name="Group 6"/>
          <p:cNvGrpSpPr>
            <a:grpSpLocks/>
          </p:cNvGrpSpPr>
          <p:nvPr/>
        </p:nvGrpSpPr>
        <p:grpSpPr bwMode="auto">
          <a:xfrm>
            <a:off x="3124200" y="2651125"/>
            <a:ext cx="3048000" cy="381000"/>
            <a:chOff x="960" y="2304"/>
            <a:chExt cx="1920" cy="240"/>
          </a:xfrm>
        </p:grpSpPr>
        <p:sp>
          <p:nvSpPr>
            <p:cNvPr id="89095" name="Rectangle 7"/>
            <p:cNvSpPr>
              <a:spLocks noChangeArrowheads="1"/>
            </p:cNvSpPr>
            <p:nvPr/>
          </p:nvSpPr>
          <p:spPr bwMode="auto">
            <a:xfrm>
              <a:off x="9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6" name="Rectangle 8"/>
            <p:cNvSpPr>
              <a:spLocks noChangeArrowheads="1"/>
            </p:cNvSpPr>
            <p:nvPr/>
          </p:nvSpPr>
          <p:spPr bwMode="auto">
            <a:xfrm>
              <a:off x="12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7" name="Rectangle 9"/>
            <p:cNvSpPr>
              <a:spLocks noChangeArrowheads="1"/>
            </p:cNvSpPr>
            <p:nvPr/>
          </p:nvSpPr>
          <p:spPr bwMode="auto">
            <a:xfrm>
              <a:off x="14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8" name="Rectangle 10"/>
            <p:cNvSpPr>
              <a:spLocks noChangeArrowheads="1"/>
            </p:cNvSpPr>
            <p:nvPr/>
          </p:nvSpPr>
          <p:spPr bwMode="auto">
            <a:xfrm>
              <a:off x="168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099" name="Rectangle 11"/>
            <p:cNvSpPr>
              <a:spLocks noChangeArrowheads="1"/>
            </p:cNvSpPr>
            <p:nvPr/>
          </p:nvSpPr>
          <p:spPr bwMode="auto">
            <a:xfrm>
              <a:off x="192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0" name="Rectangle 12"/>
            <p:cNvSpPr>
              <a:spLocks noChangeArrowheads="1"/>
            </p:cNvSpPr>
            <p:nvPr/>
          </p:nvSpPr>
          <p:spPr bwMode="auto">
            <a:xfrm>
              <a:off x="216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1" name="Rectangle 13"/>
            <p:cNvSpPr>
              <a:spLocks noChangeArrowheads="1"/>
            </p:cNvSpPr>
            <p:nvPr/>
          </p:nvSpPr>
          <p:spPr bwMode="auto">
            <a:xfrm>
              <a:off x="240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2" name="Rectangle 14"/>
            <p:cNvSpPr>
              <a:spLocks noChangeArrowheads="1"/>
            </p:cNvSpPr>
            <p:nvPr/>
          </p:nvSpPr>
          <p:spPr bwMode="auto">
            <a:xfrm>
              <a:off x="2640" y="2304"/>
              <a:ext cx="24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9103" name="Text Box 15"/>
          <p:cNvSpPr txBox="1">
            <a:spLocks noChangeArrowheads="1"/>
          </p:cNvSpPr>
          <p:nvPr/>
        </p:nvSpPr>
        <p:spPr bwMode="auto">
          <a:xfrm>
            <a:off x="2667000" y="3321050"/>
            <a:ext cx="946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符号位</a:t>
            </a:r>
          </a:p>
        </p:txBody>
      </p:sp>
      <p:sp>
        <p:nvSpPr>
          <p:cNvPr id="89104" name="AutoShape 16"/>
          <p:cNvSpPr>
            <a:spLocks/>
          </p:cNvSpPr>
          <p:nvPr/>
        </p:nvSpPr>
        <p:spPr bwMode="auto">
          <a:xfrm rot="16200000">
            <a:off x="5181600" y="2422525"/>
            <a:ext cx="457200" cy="1524000"/>
          </a:xfrm>
          <a:prstGeom prst="leftBrace">
            <a:avLst>
              <a:gd name="adj1" fmla="val 19090"/>
              <a:gd name="adj2" fmla="val 49894"/>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5" name="Text Box 17"/>
          <p:cNvSpPr txBox="1">
            <a:spLocks noChangeArrowheads="1"/>
          </p:cNvSpPr>
          <p:nvPr/>
        </p:nvSpPr>
        <p:spPr bwMode="auto">
          <a:xfrm>
            <a:off x="3727450" y="3336925"/>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阶码</a:t>
            </a:r>
          </a:p>
        </p:txBody>
      </p:sp>
      <p:sp>
        <p:nvSpPr>
          <p:cNvPr id="89106" name="AutoShape 18"/>
          <p:cNvSpPr>
            <a:spLocks/>
          </p:cNvSpPr>
          <p:nvPr/>
        </p:nvSpPr>
        <p:spPr bwMode="auto">
          <a:xfrm rot="16200000">
            <a:off x="3810000" y="2651125"/>
            <a:ext cx="533400" cy="1143000"/>
          </a:xfrm>
          <a:prstGeom prst="leftBrace">
            <a:avLst>
              <a:gd name="adj1" fmla="val 12044"/>
              <a:gd name="adj2" fmla="val 4937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8" name="Text Box 20"/>
          <p:cNvSpPr txBox="1">
            <a:spLocks noChangeArrowheads="1"/>
          </p:cNvSpPr>
          <p:nvPr/>
        </p:nvSpPr>
        <p:spPr bwMode="auto">
          <a:xfrm>
            <a:off x="5099050" y="3336925"/>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尾数</a:t>
            </a:r>
          </a:p>
        </p:txBody>
      </p:sp>
      <p:sp>
        <p:nvSpPr>
          <p:cNvPr id="89109" name="Line 21"/>
          <p:cNvSpPr>
            <a:spLocks noChangeShapeType="1"/>
          </p:cNvSpPr>
          <p:nvPr/>
        </p:nvSpPr>
        <p:spPr bwMode="auto">
          <a:xfrm flipV="1">
            <a:off x="3276600" y="3032125"/>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zh-CN" altLang="en-US" sz="3600" dirty="0"/>
              <a:t>数的浮点表示（2</a:t>
            </a:r>
            <a:r>
              <a:rPr lang="zh-CN" altLang="en-US" sz="3600" dirty="0" smtClean="0"/>
              <a:t>）*</a:t>
            </a:r>
            <a:endParaRPr lang="zh-CN" altLang="en-US" sz="3600" dirty="0"/>
          </a:p>
        </p:txBody>
      </p:sp>
      <p:sp>
        <p:nvSpPr>
          <p:cNvPr id="105475" name="Rectangle 3"/>
          <p:cNvSpPr>
            <a:spLocks noGrp="1" noChangeArrowheads="1"/>
          </p:cNvSpPr>
          <p:nvPr>
            <p:ph type="body" idx="1"/>
          </p:nvPr>
        </p:nvSpPr>
        <p:spPr>
          <a:xfrm>
            <a:off x="990600" y="1143000"/>
            <a:ext cx="7620000" cy="5410200"/>
          </a:xfrm>
        </p:spPr>
        <p:txBody>
          <a:bodyPr/>
          <a:lstStyle/>
          <a:p>
            <a:pPr>
              <a:lnSpc>
                <a:spcPct val="90000"/>
              </a:lnSpc>
              <a:spcBef>
                <a:spcPct val="50000"/>
              </a:spcBef>
              <a:buFontTx/>
              <a:buNone/>
            </a:pPr>
            <a:r>
              <a:rPr lang="zh-CN" altLang="en-US">
                <a:solidFill>
                  <a:srgbClr val="333399"/>
                </a:solidFill>
              </a:rPr>
              <a:t>『例』设16位浮点表示法，用5位补码表示阶码，11位原码表示尾数，则</a:t>
            </a:r>
          </a:p>
          <a:p>
            <a:pPr>
              <a:spcBef>
                <a:spcPct val="25000"/>
              </a:spcBef>
              <a:buFontTx/>
              <a:buNone/>
            </a:pPr>
            <a:r>
              <a:rPr lang="en-US" altLang="zh-CN" sz="2400"/>
              <a:t>N2= 1010.110101 =  0.</a:t>
            </a:r>
            <a:r>
              <a:rPr lang="en-US" altLang="zh-CN" sz="2400" u="sng"/>
              <a:t>1010110101</a:t>
            </a:r>
            <a:r>
              <a:rPr lang="en-US" altLang="zh-CN" sz="2400"/>
              <a:t>*2</a:t>
            </a:r>
            <a:r>
              <a:rPr lang="en-US" altLang="zh-CN" sz="2400" b="1" i="1" baseline="30000">
                <a:solidFill>
                  <a:schemeClr val="folHlink"/>
                </a:solidFill>
              </a:rPr>
              <a:t>0100</a:t>
            </a:r>
            <a:endParaRPr lang="en-US" altLang="zh-CN" sz="2400" b="1" i="1">
              <a:solidFill>
                <a:schemeClr val="folHlink"/>
              </a:solidFill>
            </a:endParaRPr>
          </a:p>
          <a:p>
            <a:pPr>
              <a:spcBef>
                <a:spcPct val="25000"/>
              </a:spcBef>
              <a:buFontTx/>
              <a:buNone/>
            </a:pPr>
            <a:r>
              <a:rPr lang="en-US" altLang="zh-CN" sz="2400"/>
              <a:t>            </a:t>
            </a:r>
            <a:r>
              <a:rPr lang="zh-CN" altLang="en-US" sz="2400"/>
              <a:t>表示为：</a:t>
            </a:r>
            <a:r>
              <a:rPr lang="zh-CN" altLang="en-US" sz="2400" b="1">
                <a:solidFill>
                  <a:schemeClr val="folHlink"/>
                </a:solidFill>
              </a:rPr>
              <a:t>0</a:t>
            </a:r>
            <a:r>
              <a:rPr lang="zh-CN" altLang="en-US" sz="2400"/>
              <a:t> </a:t>
            </a:r>
            <a:r>
              <a:rPr lang="zh-CN" altLang="en-US" sz="2400" i="1" u="sng">
                <a:solidFill>
                  <a:srgbClr val="CC3300"/>
                </a:solidFill>
              </a:rPr>
              <a:t>0</a:t>
            </a:r>
            <a:r>
              <a:rPr lang="zh-CN" altLang="en-US" sz="2400" b="1" i="1" u="sng">
                <a:solidFill>
                  <a:schemeClr val="folHlink"/>
                </a:solidFill>
              </a:rPr>
              <a:t>0100</a:t>
            </a:r>
            <a:r>
              <a:rPr lang="zh-CN" altLang="en-US" sz="2400"/>
              <a:t> </a:t>
            </a:r>
            <a:r>
              <a:rPr lang="zh-CN" altLang="en-US" sz="2400" u="sng"/>
              <a:t>10101101001</a:t>
            </a:r>
            <a:r>
              <a:rPr lang="zh-CN" altLang="en-US" sz="2400"/>
              <a:t>	</a:t>
            </a:r>
          </a:p>
          <a:p>
            <a:pPr>
              <a:spcBef>
                <a:spcPct val="25000"/>
              </a:spcBef>
              <a:buFontTx/>
              <a:buNone/>
            </a:pPr>
            <a:r>
              <a:rPr lang="en-US" altLang="zh-CN" sz="2400"/>
              <a:t>N3=-0.0011010011 = -0.</a:t>
            </a:r>
            <a:r>
              <a:rPr lang="en-US" altLang="zh-CN" sz="2400" u="sng"/>
              <a:t>1101001100</a:t>
            </a:r>
            <a:r>
              <a:rPr lang="en-US" altLang="zh-CN" sz="2400"/>
              <a:t>*2</a:t>
            </a:r>
            <a:r>
              <a:rPr lang="en-US" altLang="zh-CN" sz="2400" b="1" i="1" baseline="30000">
                <a:solidFill>
                  <a:srgbClr val="FF00FF"/>
                </a:solidFill>
              </a:rPr>
              <a:t>-</a:t>
            </a:r>
            <a:r>
              <a:rPr lang="en-US" altLang="zh-CN" sz="2400" b="1" i="1" baseline="30000">
                <a:solidFill>
                  <a:schemeClr val="folHlink"/>
                </a:solidFill>
              </a:rPr>
              <a:t>0010</a:t>
            </a:r>
            <a:r>
              <a:rPr lang="en-US" altLang="zh-CN" sz="2400"/>
              <a:t>  </a:t>
            </a:r>
          </a:p>
          <a:p>
            <a:pPr>
              <a:spcBef>
                <a:spcPct val="25000"/>
              </a:spcBef>
              <a:buFontTx/>
              <a:buNone/>
            </a:pPr>
            <a:r>
              <a:rPr lang="en-US" altLang="zh-CN" sz="2400"/>
              <a:t>            </a:t>
            </a:r>
            <a:r>
              <a:rPr lang="zh-CN" altLang="en-US" sz="2400"/>
              <a:t>表示为：</a:t>
            </a:r>
            <a:r>
              <a:rPr lang="zh-CN" altLang="en-US" sz="2400" b="1">
                <a:solidFill>
                  <a:schemeClr val="folHlink"/>
                </a:solidFill>
              </a:rPr>
              <a:t>1 </a:t>
            </a:r>
            <a:r>
              <a:rPr lang="zh-CN" altLang="en-US" sz="2400" b="1" i="1" u="sng">
                <a:solidFill>
                  <a:srgbClr val="CC3300"/>
                </a:solidFill>
              </a:rPr>
              <a:t>1</a:t>
            </a:r>
            <a:r>
              <a:rPr lang="zh-CN" altLang="en-US" sz="2400" b="1" i="1" u="sng">
                <a:solidFill>
                  <a:schemeClr val="folHlink"/>
                </a:solidFill>
              </a:rPr>
              <a:t>1110</a:t>
            </a:r>
            <a:r>
              <a:rPr lang="zh-CN" altLang="en-US" sz="2400" b="1" i="1">
                <a:solidFill>
                  <a:schemeClr val="folHlink"/>
                </a:solidFill>
              </a:rPr>
              <a:t> </a:t>
            </a:r>
            <a:r>
              <a:rPr lang="zh-CN" altLang="en-US" sz="2400" u="sng"/>
              <a:t>1101001100</a:t>
            </a:r>
          </a:p>
          <a:p>
            <a:pPr>
              <a:spcBef>
                <a:spcPct val="25000"/>
              </a:spcBef>
              <a:buFontTx/>
              <a:buNone/>
            </a:pPr>
            <a:r>
              <a:rPr lang="zh-CN" altLang="en-US" sz="2400" b="1">
                <a:solidFill>
                  <a:srgbClr val="FF00FF"/>
                </a:solidFill>
              </a:rPr>
              <a:t>	</a:t>
            </a:r>
            <a:r>
              <a:rPr lang="zh-CN" altLang="en-US" sz="2000" b="1">
                <a:solidFill>
                  <a:srgbClr val="333399"/>
                </a:solidFill>
              </a:rPr>
              <a:t>『思考』此种浮点表示方案的表示范围如何？</a:t>
            </a:r>
          </a:p>
          <a:p>
            <a:pPr>
              <a:spcBef>
                <a:spcPct val="15000"/>
              </a:spcBef>
              <a:buFontTx/>
              <a:buNone/>
            </a:pPr>
            <a:r>
              <a:rPr lang="zh-CN" altLang="en-US" sz="2400" b="1">
                <a:solidFill>
                  <a:srgbClr val="FF00FF"/>
                </a:solidFill>
              </a:rPr>
              <a:t>【机器零】</a:t>
            </a:r>
            <a:r>
              <a:rPr lang="zh-CN" altLang="en-US" sz="2400"/>
              <a:t>尾数为0（不论阶码为何值），或者，阶码等于最小值（不论尾数为何值）</a:t>
            </a:r>
          </a:p>
          <a:p>
            <a:pPr>
              <a:spcBef>
                <a:spcPct val="15000"/>
              </a:spcBef>
              <a:buFontTx/>
              <a:buNone/>
            </a:pPr>
            <a:r>
              <a:rPr lang="zh-CN" altLang="en-US" sz="2400" b="1">
                <a:solidFill>
                  <a:srgbClr val="FF00FF"/>
                </a:solidFill>
              </a:rPr>
              <a:t>【舍位错误】</a:t>
            </a:r>
            <a:r>
              <a:rPr lang="zh-CN" altLang="en-US" sz="2400"/>
              <a:t>由于尾数长度不足致使存储的数值部分地丢失。</a:t>
            </a:r>
          </a:p>
          <a:p>
            <a:pPr lvl="1">
              <a:spcBef>
                <a:spcPct val="15000"/>
              </a:spcBef>
              <a:buClr>
                <a:schemeClr val="bg1"/>
              </a:buClr>
            </a:pPr>
            <a:r>
              <a:rPr lang="zh-CN" altLang="en-US" sz="2000"/>
              <a:t>在数值相加时，他们相加地次序可能是重要的。因为若一个很大的数加一个非常小的数，那么小的数可能会被舍去。</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a:t>字符在计算机中的表示</a:t>
            </a:r>
          </a:p>
        </p:txBody>
      </p:sp>
      <p:sp>
        <p:nvSpPr>
          <p:cNvPr id="106499" name="Rectangle 3"/>
          <p:cNvSpPr>
            <a:spLocks noGrp="1" noChangeArrowheads="1"/>
          </p:cNvSpPr>
          <p:nvPr>
            <p:ph type="body" idx="1"/>
          </p:nvPr>
        </p:nvSpPr>
        <p:spPr/>
        <p:txBody>
          <a:bodyPr/>
          <a:lstStyle/>
          <a:p>
            <a:r>
              <a:rPr lang="zh-CN" altLang="en-US" dirty="0">
                <a:hlinkClick r:id="rId2" action="ppaction://hlinksldjump"/>
              </a:rPr>
              <a:t>相关背景</a:t>
            </a:r>
            <a:endParaRPr lang="zh-CN" altLang="en-US" dirty="0"/>
          </a:p>
          <a:p>
            <a:r>
              <a:rPr lang="en-US" altLang="zh-CN" dirty="0">
                <a:hlinkClick r:id="rId3" action="ppaction://hlinksldjump"/>
              </a:rPr>
              <a:t>ASCII</a:t>
            </a:r>
            <a:r>
              <a:rPr lang="zh-CN" altLang="en-US" dirty="0">
                <a:hlinkClick r:id="rId3" action="ppaction://hlinksldjump"/>
              </a:rPr>
              <a:t>码</a:t>
            </a:r>
            <a:endParaRPr lang="zh-CN" altLang="en-US" dirty="0"/>
          </a:p>
          <a:p>
            <a:r>
              <a:rPr lang="en-US" altLang="zh-CN" dirty="0" smtClean="0">
                <a:hlinkClick r:id="rId4" action="ppaction://hlinksldjump"/>
              </a:rPr>
              <a:t>Unicode</a:t>
            </a:r>
            <a:r>
              <a:rPr lang="zh-CN" altLang="en-US" dirty="0" smtClean="0"/>
              <a:t>*</a:t>
            </a:r>
            <a:endParaRPr lang="en-US" altLang="zh-CN" dirty="0"/>
          </a:p>
          <a:p>
            <a:r>
              <a:rPr lang="en-US" altLang="zh-CN" dirty="0">
                <a:hlinkClick r:id="rId5" action="ppaction://hlinksldjump"/>
              </a:rPr>
              <a:t>BCD</a:t>
            </a:r>
            <a:r>
              <a:rPr lang="zh-CN" altLang="en-US" dirty="0" smtClean="0">
                <a:hlinkClick r:id="rId5" action="ppaction://hlinksldjump"/>
              </a:rPr>
              <a:t>码</a:t>
            </a:r>
            <a:r>
              <a:rPr lang="zh-CN" altLang="en-US" dirty="0" smtClean="0"/>
              <a:t>*</a:t>
            </a:r>
            <a:endParaRPr lang="zh-CN" altLang="en-US" dirty="0"/>
          </a:p>
          <a:p>
            <a:r>
              <a:rPr lang="zh-CN" altLang="en-US" dirty="0" smtClean="0">
                <a:hlinkClick r:id="rId6" action="ppaction://hlinksldjump"/>
              </a:rPr>
              <a:t>汉字编码</a:t>
            </a:r>
            <a:r>
              <a:rPr lang="zh-CN" altLang="en-US" dirty="0" smtClean="0"/>
              <a:t>*</a:t>
            </a:r>
            <a:endParaRPr lang="zh-CN" altLang="en-US" dirty="0"/>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zh-CN" altLang="en-US"/>
              <a:t>字符在计算机中的表示——背景</a:t>
            </a:r>
          </a:p>
        </p:txBody>
      </p:sp>
      <p:sp>
        <p:nvSpPr>
          <p:cNvPr id="107523" name="Rectangle 3"/>
          <p:cNvSpPr>
            <a:spLocks noGrp="1" noChangeArrowheads="1"/>
          </p:cNvSpPr>
          <p:nvPr>
            <p:ph type="body" idx="1"/>
          </p:nvPr>
        </p:nvSpPr>
        <p:spPr>
          <a:xfrm>
            <a:off x="1062038" y="1066800"/>
            <a:ext cx="7769225" cy="5410200"/>
          </a:xfrm>
        </p:spPr>
        <p:txBody>
          <a:bodyPr/>
          <a:lstStyle/>
          <a:p>
            <a:pPr>
              <a:lnSpc>
                <a:spcPct val="90000"/>
              </a:lnSpc>
            </a:pPr>
            <a:r>
              <a:rPr lang="zh-CN" altLang="en-US">
                <a:latin typeface="宋体" pitchFamily="2" charset="-122"/>
                <a:ea typeface="宋体" pitchFamily="2" charset="-122"/>
              </a:rPr>
              <a:t>字母及各种字符必须按特定的规则变为二进制编码才能进入计算机。</a:t>
            </a:r>
          </a:p>
          <a:p>
            <a:pPr lvl="1">
              <a:lnSpc>
                <a:spcPct val="90000"/>
              </a:lnSpc>
            </a:pPr>
            <a:r>
              <a:rPr lang="zh-CN" altLang="en-US">
                <a:latin typeface="宋体" pitchFamily="2" charset="-122"/>
                <a:ea typeface="宋体" pitchFamily="2" charset="-122"/>
              </a:rPr>
              <a:t>计算机对字符的处理实际上是对字符的内部编码进行处理。</a:t>
            </a:r>
          </a:p>
          <a:p>
            <a:pPr>
              <a:lnSpc>
                <a:spcPct val="90000"/>
              </a:lnSpc>
            </a:pPr>
            <a:r>
              <a:rPr lang="zh-CN" altLang="en-US" b="1">
                <a:solidFill>
                  <a:srgbClr val="FF0066"/>
                </a:solidFill>
                <a:latin typeface="宋体" pitchFamily="2" charset="-122"/>
                <a:ea typeface="宋体" pitchFamily="2" charset="-122"/>
              </a:rPr>
              <a:t>字符编码</a:t>
            </a:r>
            <a:r>
              <a:rPr lang="zh-CN" altLang="en-US">
                <a:latin typeface="宋体" pitchFamily="2" charset="-122"/>
                <a:ea typeface="宋体" pitchFamily="2" charset="-122"/>
              </a:rPr>
              <a:t>实际上就是为每一个字符确定一个对应的整数值（以及它对应的二进制编码）。</a:t>
            </a:r>
          </a:p>
          <a:p>
            <a:pPr lvl="1">
              <a:lnSpc>
                <a:spcPct val="90000"/>
              </a:lnSpc>
            </a:pPr>
            <a:r>
              <a:rPr lang="zh-CN" altLang="en-US">
                <a:latin typeface="宋体" pitchFamily="2" charset="-122"/>
                <a:ea typeface="宋体" pitchFamily="2" charset="-122"/>
              </a:rPr>
              <a:t>不同的字符对应不同的整数值，反之亦然。</a:t>
            </a:r>
          </a:p>
          <a:p>
            <a:pPr lvl="1">
              <a:lnSpc>
                <a:spcPct val="90000"/>
              </a:lnSpc>
            </a:pPr>
            <a:r>
              <a:rPr lang="zh-CN" altLang="en-US">
                <a:latin typeface="宋体" pitchFamily="2" charset="-122"/>
                <a:ea typeface="宋体" pitchFamily="2" charset="-122"/>
              </a:rPr>
              <a:t>为了在计算机中使用的方便，字符的编码都是从</a:t>
            </a:r>
            <a:r>
              <a:rPr lang="zh-CN" altLang="en-US"/>
              <a:t>0</a:t>
            </a:r>
            <a:r>
              <a:rPr lang="zh-CN" altLang="en-US">
                <a:latin typeface="宋体" pitchFamily="2" charset="-122"/>
                <a:ea typeface="宋体" pitchFamily="2" charset="-122"/>
              </a:rPr>
              <a:t>开始，连续排列的。</a:t>
            </a:r>
          </a:p>
          <a:p>
            <a:pPr lvl="1">
              <a:lnSpc>
                <a:spcPct val="90000"/>
              </a:lnSpc>
            </a:pPr>
            <a:r>
              <a:rPr lang="zh-CN" altLang="en-US">
                <a:latin typeface="宋体" pitchFamily="2" charset="-122"/>
                <a:ea typeface="宋体" pitchFamily="2" charset="-122"/>
              </a:rPr>
              <a:t>由于字符（包括拉丁字母等）与整数值之间没有什么必然的联系，某一个字符究竟对应哪个整数完全可以人为地规定。</a:t>
            </a:r>
          </a:p>
          <a:p>
            <a:pPr>
              <a:lnSpc>
                <a:spcPct val="90000"/>
              </a:lnSpc>
            </a:pPr>
            <a:r>
              <a:rPr lang="zh-CN" altLang="en-US">
                <a:latin typeface="宋体" pitchFamily="2" charset="-122"/>
                <a:ea typeface="宋体" pitchFamily="2" charset="-122"/>
              </a:rPr>
              <a:t>为了信息交换中的统一性，人们建立了一些</a:t>
            </a:r>
            <a:r>
              <a:rPr lang="zh-CN" altLang="en-US" b="1">
                <a:solidFill>
                  <a:srgbClr val="FF0066"/>
                </a:solidFill>
                <a:latin typeface="宋体" pitchFamily="2" charset="-122"/>
                <a:ea typeface="宋体" pitchFamily="2" charset="-122"/>
              </a:rPr>
              <a:t>字符编码标准</a:t>
            </a:r>
            <a:r>
              <a:rPr lang="zh-CN" altLang="en-US">
                <a:latin typeface="宋体" pitchFamily="2" charset="-122"/>
                <a:ea typeface="宋体" pitchFamily="2" charset="-122"/>
              </a:rPr>
              <a:t>，常用的有</a:t>
            </a:r>
            <a:r>
              <a:rPr lang="en-US" altLang="zh-CN"/>
              <a:t>ASCII</a:t>
            </a:r>
            <a:r>
              <a:rPr lang="zh-CN" altLang="en-US"/>
              <a:t>码、</a:t>
            </a:r>
            <a:r>
              <a:rPr lang="en-US" altLang="zh-CN"/>
              <a:t>Unicode</a:t>
            </a:r>
            <a:r>
              <a:rPr lang="zh-CN" altLang="en-US"/>
              <a:t>等等。</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a:latin typeface="华文新魏" pitchFamily="2" charset="-122"/>
              </a:rPr>
              <a:t>ASCII</a:t>
            </a:r>
            <a:r>
              <a:rPr lang="zh-CN" altLang="en-US">
                <a:latin typeface="华文新魏" pitchFamily="2" charset="-122"/>
              </a:rPr>
              <a:t>码</a:t>
            </a:r>
          </a:p>
        </p:txBody>
      </p:sp>
      <p:sp>
        <p:nvSpPr>
          <p:cNvPr id="90115" name="Rectangle 3"/>
          <p:cNvSpPr>
            <a:spLocks noGrp="1" noChangeArrowheads="1"/>
          </p:cNvSpPr>
          <p:nvPr>
            <p:ph type="body" idx="1"/>
          </p:nvPr>
        </p:nvSpPr>
        <p:spPr>
          <a:xfrm>
            <a:off x="1062038" y="1219200"/>
            <a:ext cx="7769225" cy="5410200"/>
          </a:xfrm>
        </p:spPr>
        <p:txBody>
          <a:bodyPr/>
          <a:lstStyle/>
          <a:p>
            <a:pPr>
              <a:lnSpc>
                <a:spcPct val="90000"/>
              </a:lnSpc>
            </a:pPr>
            <a:r>
              <a:rPr lang="en-US" altLang="zh-CN" dirty="0">
                <a:solidFill>
                  <a:srgbClr val="FF0066"/>
                </a:solidFill>
              </a:rPr>
              <a:t>ASCII</a:t>
            </a:r>
            <a:r>
              <a:rPr lang="zh-CN" altLang="en-US" dirty="0">
                <a:solidFill>
                  <a:srgbClr val="FF0066"/>
                </a:solidFill>
              </a:rPr>
              <a:t>码</a:t>
            </a:r>
            <a:r>
              <a:rPr lang="zh-CN" altLang="en-US" dirty="0"/>
              <a:t>（</a:t>
            </a:r>
            <a:r>
              <a:rPr lang="en-US" altLang="zh-CN" dirty="0"/>
              <a:t>American Standard Code for Information Interchange，</a:t>
            </a:r>
            <a:r>
              <a:rPr lang="zh-CN" altLang="en-US" dirty="0"/>
              <a:t>美国标准信息交换码）是国际上广泛使用的字符代码。</a:t>
            </a:r>
          </a:p>
          <a:p>
            <a:pPr lvl="1">
              <a:lnSpc>
                <a:spcPct val="90000"/>
              </a:lnSpc>
              <a:spcBef>
                <a:spcPct val="50000"/>
              </a:spcBef>
            </a:pPr>
            <a:r>
              <a:rPr lang="zh-CN" altLang="en-US" dirty="0"/>
              <a:t>字符宽度为8位，</a:t>
            </a:r>
            <a:r>
              <a:rPr lang="zh-CN" altLang="en-US" dirty="0">
                <a:latin typeface="楷体_GB2312" pitchFamily="49" charset="-122"/>
              </a:rPr>
              <a:t>最高位为０，余下的７位可以给出128个编码，用来表示128种不同的字符。其中的95个编码，对应键盘上能敲入并且可以显示和打印的95个字符。</a:t>
            </a:r>
          </a:p>
          <a:p>
            <a:pPr lvl="1">
              <a:lnSpc>
                <a:spcPct val="90000"/>
              </a:lnSpc>
              <a:spcBef>
                <a:spcPct val="50000"/>
              </a:spcBef>
            </a:pPr>
            <a:r>
              <a:rPr lang="zh-CN" altLang="en-US" dirty="0"/>
              <a:t> 常用的</a:t>
            </a:r>
            <a:r>
              <a:rPr lang="en-US" altLang="zh-CN" dirty="0"/>
              <a:t>ASCII</a:t>
            </a:r>
            <a:r>
              <a:rPr lang="zh-CN" altLang="en-US" dirty="0"/>
              <a:t>码：</a:t>
            </a:r>
            <a:br>
              <a:rPr lang="zh-CN" altLang="en-US" dirty="0"/>
            </a:br>
            <a:r>
              <a:rPr lang="zh-CN" altLang="en-US" dirty="0"/>
              <a:t>	空格—32　		0~9—48~57</a:t>
            </a:r>
            <a:br>
              <a:rPr lang="zh-CN" altLang="en-US" dirty="0"/>
            </a:br>
            <a:r>
              <a:rPr lang="zh-CN" altLang="en-US" dirty="0"/>
              <a:t>	</a:t>
            </a:r>
            <a:r>
              <a:rPr lang="en-US" altLang="zh-CN" dirty="0"/>
              <a:t>A~Z—65~90　	</a:t>
            </a:r>
            <a:r>
              <a:rPr lang="en-US" altLang="zh-CN" dirty="0" err="1"/>
              <a:t>a~z</a:t>
            </a:r>
            <a:r>
              <a:rPr lang="en-US" altLang="zh-CN" dirty="0"/>
              <a:t>—97~112</a:t>
            </a:r>
          </a:p>
          <a:p>
            <a:pPr lvl="1">
              <a:lnSpc>
                <a:spcPct val="90000"/>
              </a:lnSpc>
              <a:spcBef>
                <a:spcPct val="50000"/>
              </a:spcBef>
            </a:pPr>
            <a:r>
              <a:rPr lang="zh-CN" altLang="en-US" dirty="0">
                <a:latin typeface="楷体_GB2312" pitchFamily="49" charset="-122"/>
              </a:rPr>
              <a:t>标准</a:t>
            </a:r>
            <a:r>
              <a:rPr lang="en-US" altLang="zh-CN" dirty="0">
                <a:latin typeface="楷体_GB2312" pitchFamily="49" charset="-122"/>
              </a:rPr>
              <a:t>ASCII</a:t>
            </a:r>
            <a:r>
              <a:rPr lang="zh-CN" altLang="en-US" dirty="0">
                <a:latin typeface="楷体_GB2312" pitchFamily="49" charset="-122"/>
              </a:rPr>
              <a:t>码只使用</a:t>
            </a:r>
            <a:r>
              <a:rPr lang="zh-CN" altLang="en-US" dirty="0" smtClean="0">
                <a:latin typeface="楷体_GB2312" pitchFamily="49" charset="-122"/>
              </a:rPr>
              <a:t>了低7</a:t>
            </a:r>
            <a:r>
              <a:rPr lang="zh-CN" altLang="en-US" dirty="0">
                <a:latin typeface="楷体_GB2312" pitchFamily="49" charset="-122"/>
              </a:rPr>
              <a:t>位，当最高位为１时，又可引出128～255共128个编码，这些编码怎样定义并未标准化，可用来在特定的计算机上定义其它字符，如</a:t>
            </a:r>
            <a:r>
              <a:rPr lang="zh-CN" altLang="en-US" b="1" dirty="0">
                <a:solidFill>
                  <a:srgbClr val="FF0000"/>
                </a:solidFill>
                <a:latin typeface="楷体_GB2312" pitchFamily="49" charset="-122"/>
              </a:rPr>
              <a:t>汉字编码</a:t>
            </a:r>
            <a:r>
              <a:rPr lang="zh-CN" altLang="en-US" dirty="0">
                <a:latin typeface="楷体_GB2312" pitchFamily="49" charset="-122"/>
              </a:rPr>
              <a:t>。</a:t>
            </a:r>
            <a:endParaRPr lang="en-US" altLang="zh-CN" dirty="0">
              <a:latin typeface="楷体_GB2312"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dirty="0" smtClean="0">
                <a:ea typeface="楷体_GB2312" pitchFamily="49" charset="-122"/>
              </a:rPr>
              <a:t>Unicode</a:t>
            </a:r>
            <a:r>
              <a:rPr lang="zh-CN" altLang="en-US" dirty="0" smtClean="0">
                <a:ea typeface="楷体_GB2312" pitchFamily="49" charset="-122"/>
              </a:rPr>
              <a:t>*</a:t>
            </a:r>
            <a:endParaRPr lang="en-US" altLang="zh-CN" dirty="0">
              <a:ea typeface="楷体_GB2312" pitchFamily="49" charset="-122"/>
            </a:endParaRPr>
          </a:p>
        </p:txBody>
      </p:sp>
      <p:sp>
        <p:nvSpPr>
          <p:cNvPr id="108547" name="Rectangle 3"/>
          <p:cNvSpPr>
            <a:spLocks noGrp="1" noChangeArrowheads="1"/>
          </p:cNvSpPr>
          <p:nvPr>
            <p:ph type="body" idx="1"/>
          </p:nvPr>
        </p:nvSpPr>
        <p:spPr/>
        <p:txBody>
          <a:bodyPr/>
          <a:lstStyle/>
          <a:p>
            <a:r>
              <a:rPr lang="en-US" altLang="zh-CN" dirty="0"/>
              <a:t>ASCII</a:t>
            </a:r>
            <a:r>
              <a:rPr lang="zh-CN" altLang="en-US" dirty="0"/>
              <a:t>码的局限性：字符采用8位存储，仅能表示最多256个不同的字符</a:t>
            </a:r>
            <a:r>
              <a:rPr lang="zh-CN" altLang="en-US" dirty="0" smtClean="0"/>
              <a:t>，表示</a:t>
            </a:r>
            <a:r>
              <a:rPr lang="zh-CN" altLang="en-US" dirty="0"/>
              <a:t>中文、日文等远东</a:t>
            </a:r>
            <a:r>
              <a:rPr lang="zh-CN" altLang="en-US" dirty="0" smtClean="0"/>
              <a:t>语言有困难</a:t>
            </a:r>
            <a:r>
              <a:rPr lang="zh-CN" altLang="en-US" dirty="0"/>
              <a:t>。</a:t>
            </a:r>
          </a:p>
          <a:p>
            <a:r>
              <a:rPr lang="zh-CN" altLang="en-US" dirty="0"/>
              <a:t>统一代码联盟提出了字符表示的新标准 ——</a:t>
            </a:r>
            <a:r>
              <a:rPr lang="zh-CN" altLang="en-US" b="1" dirty="0">
                <a:solidFill>
                  <a:srgbClr val="FF0066"/>
                </a:solidFill>
              </a:rPr>
              <a:t>统一代码（</a:t>
            </a:r>
            <a:r>
              <a:rPr lang="en-US" altLang="zh-CN" b="1" dirty="0">
                <a:solidFill>
                  <a:srgbClr val="FF0066"/>
                </a:solidFill>
              </a:rPr>
              <a:t>Unicode）</a:t>
            </a:r>
          </a:p>
          <a:p>
            <a:pPr lvl="1">
              <a:spcBef>
                <a:spcPct val="50000"/>
              </a:spcBef>
            </a:pPr>
            <a:r>
              <a:rPr lang="zh-CN" altLang="en-US" dirty="0"/>
              <a:t>字符的宽度</a:t>
            </a:r>
            <a:r>
              <a:rPr lang="zh-CN" altLang="en-US" dirty="0" smtClean="0"/>
              <a:t>是字节的整数</a:t>
            </a:r>
            <a:r>
              <a:rPr lang="zh-CN" altLang="en-US" dirty="0"/>
              <a:t>倍，为每种语言中的每个字符设定了统一并且唯一的二进制编码。</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dirty="0">
                <a:latin typeface="华文新魏" pitchFamily="2" charset="-122"/>
              </a:rPr>
              <a:t>BCD</a:t>
            </a:r>
            <a:r>
              <a:rPr lang="zh-CN" altLang="en-US" dirty="0" smtClean="0">
                <a:latin typeface="华文新魏" pitchFamily="2" charset="-122"/>
              </a:rPr>
              <a:t>码*</a:t>
            </a:r>
            <a:endParaRPr lang="zh-CN" altLang="en-US" dirty="0">
              <a:latin typeface="华文新魏" pitchFamily="2" charset="-122"/>
            </a:endParaRPr>
          </a:p>
        </p:txBody>
      </p:sp>
      <p:sp>
        <p:nvSpPr>
          <p:cNvPr id="31747" name="Rectangle 3"/>
          <p:cNvSpPr>
            <a:spLocks noGrp="1" noChangeArrowheads="1"/>
          </p:cNvSpPr>
          <p:nvPr>
            <p:ph type="body" idx="1"/>
          </p:nvPr>
        </p:nvSpPr>
        <p:spPr/>
        <p:txBody>
          <a:bodyPr/>
          <a:lstStyle/>
          <a:p>
            <a:pPr marL="609600" indent="-609600">
              <a:spcBef>
                <a:spcPct val="50000"/>
              </a:spcBef>
              <a:buFontTx/>
              <a:buNone/>
            </a:pPr>
            <a:r>
              <a:rPr lang="en-US" altLang="zh-CN" sz="3200"/>
              <a:t>BCD</a:t>
            </a:r>
            <a:r>
              <a:rPr lang="zh-CN" altLang="en-US" sz="3200"/>
              <a:t>码—— 用4位二进制数表示1位十进制数的编码方式，具体有：8421码、2421码、余三码、格雷码等等。</a:t>
            </a:r>
          </a:p>
          <a:p>
            <a:pPr marL="990600" lvl="1" indent="-533400">
              <a:spcBef>
                <a:spcPct val="50000"/>
              </a:spcBef>
              <a:buClr>
                <a:schemeClr val="bg1"/>
              </a:buClr>
              <a:buFont typeface="Wingdings" pitchFamily="2" charset="2"/>
              <a:buNone/>
            </a:pPr>
            <a:r>
              <a:rPr lang="zh-CN" altLang="en-US" sz="2800">
                <a:solidFill>
                  <a:srgbClr val="333399"/>
                </a:solidFill>
              </a:rPr>
              <a:t>例：十进制：             8       3       1 </a:t>
            </a:r>
          </a:p>
          <a:p>
            <a:pPr marL="990600" lvl="1" indent="-533400">
              <a:spcBef>
                <a:spcPct val="50000"/>
              </a:spcBef>
              <a:buClr>
                <a:schemeClr val="bg1"/>
              </a:buClr>
              <a:buFont typeface="Wingdings" pitchFamily="2" charset="2"/>
              <a:buNone/>
            </a:pPr>
            <a:endParaRPr lang="zh-CN" altLang="en-US" sz="2800">
              <a:solidFill>
                <a:srgbClr val="333399"/>
              </a:solidFill>
            </a:endParaRPr>
          </a:p>
          <a:p>
            <a:pPr marL="990600" lvl="1" indent="-533400">
              <a:spcBef>
                <a:spcPct val="50000"/>
              </a:spcBef>
              <a:buClr>
                <a:schemeClr val="bg1"/>
              </a:buClr>
              <a:buFont typeface="Wingdings" pitchFamily="2" charset="2"/>
              <a:buNone/>
            </a:pPr>
            <a:r>
              <a:rPr lang="zh-CN" altLang="en-US" sz="2800">
                <a:solidFill>
                  <a:srgbClr val="333399"/>
                </a:solidFill>
              </a:rPr>
              <a:t>         8421</a:t>
            </a:r>
            <a:r>
              <a:rPr lang="en-US" altLang="zh-CN" sz="2800">
                <a:solidFill>
                  <a:srgbClr val="333399"/>
                </a:solidFill>
              </a:rPr>
              <a:t>BCD</a:t>
            </a:r>
            <a:r>
              <a:rPr lang="zh-CN" altLang="en-US" sz="2800">
                <a:solidFill>
                  <a:srgbClr val="333399"/>
                </a:solidFill>
              </a:rPr>
              <a:t>码： </a:t>
            </a:r>
            <a:r>
              <a:rPr lang="zh-CN" altLang="en-US" sz="2800" u="sng">
                <a:solidFill>
                  <a:srgbClr val="333399"/>
                </a:solidFill>
              </a:rPr>
              <a:t>1000</a:t>
            </a:r>
            <a:r>
              <a:rPr lang="zh-CN" altLang="en-US" sz="2800">
                <a:solidFill>
                  <a:srgbClr val="333399"/>
                </a:solidFill>
              </a:rPr>
              <a:t> </a:t>
            </a:r>
            <a:r>
              <a:rPr lang="zh-CN" altLang="en-US" sz="2800" u="sng">
                <a:solidFill>
                  <a:srgbClr val="333399"/>
                </a:solidFill>
              </a:rPr>
              <a:t>0011</a:t>
            </a:r>
            <a:r>
              <a:rPr lang="zh-CN" altLang="en-US" sz="2800">
                <a:solidFill>
                  <a:srgbClr val="333399"/>
                </a:solidFill>
              </a:rPr>
              <a:t> </a:t>
            </a:r>
            <a:r>
              <a:rPr lang="zh-CN" altLang="en-US" sz="2800" u="sng">
                <a:solidFill>
                  <a:srgbClr val="333399"/>
                </a:solidFill>
              </a:rPr>
              <a:t>0001</a:t>
            </a:r>
          </a:p>
        </p:txBody>
      </p:sp>
      <p:sp>
        <p:nvSpPr>
          <p:cNvPr id="31749" name="Line 5"/>
          <p:cNvSpPr>
            <a:spLocks noChangeShapeType="1"/>
          </p:cNvSpPr>
          <p:nvPr/>
        </p:nvSpPr>
        <p:spPr bwMode="auto">
          <a:xfrm>
            <a:off x="5029200" y="3505200"/>
            <a:ext cx="0" cy="609600"/>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0" name="Line 6"/>
          <p:cNvSpPr>
            <a:spLocks noChangeShapeType="1"/>
          </p:cNvSpPr>
          <p:nvPr/>
        </p:nvSpPr>
        <p:spPr bwMode="auto">
          <a:xfrm>
            <a:off x="5791200" y="3505200"/>
            <a:ext cx="0" cy="609600"/>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51" name="Line 7"/>
          <p:cNvSpPr>
            <a:spLocks noChangeShapeType="1"/>
          </p:cNvSpPr>
          <p:nvPr/>
        </p:nvSpPr>
        <p:spPr bwMode="auto">
          <a:xfrm>
            <a:off x="6629400" y="3505200"/>
            <a:ext cx="0" cy="609600"/>
          </a:xfrm>
          <a:prstGeom prst="line">
            <a:avLst/>
          </a:prstGeom>
          <a:noFill/>
          <a:ln w="25400">
            <a:solidFill>
              <a:schemeClr val="folHlink"/>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zh-CN" altLang="en-US" dirty="0" smtClean="0">
                <a:latin typeface="华文新魏" pitchFamily="2" charset="-122"/>
              </a:rPr>
              <a:t>汉字编码*</a:t>
            </a:r>
            <a:endParaRPr lang="zh-CN" altLang="en-US" dirty="0">
              <a:latin typeface="华文新魏" pitchFamily="2" charset="-122"/>
            </a:endParaRPr>
          </a:p>
        </p:txBody>
      </p:sp>
      <p:sp>
        <p:nvSpPr>
          <p:cNvPr id="32771" name="Rectangle 3"/>
          <p:cNvSpPr>
            <a:spLocks noGrp="1" noChangeArrowheads="1"/>
          </p:cNvSpPr>
          <p:nvPr>
            <p:ph type="body" idx="1"/>
          </p:nvPr>
        </p:nvSpPr>
        <p:spPr/>
        <p:txBody>
          <a:bodyPr/>
          <a:lstStyle/>
          <a:p>
            <a:pPr>
              <a:spcBef>
                <a:spcPct val="50000"/>
              </a:spcBef>
              <a:buFontTx/>
              <a:buNone/>
            </a:pPr>
            <a:r>
              <a:rPr lang="zh-CN" altLang="en-US" b="1"/>
              <a:t>汉字输入码</a:t>
            </a:r>
            <a:r>
              <a:rPr lang="zh-CN" altLang="en-US"/>
              <a:t>：区位码、拼音码、五笔字型码</a:t>
            </a:r>
          </a:p>
          <a:p>
            <a:pPr>
              <a:spcBef>
                <a:spcPct val="50000"/>
              </a:spcBef>
              <a:buFontTx/>
              <a:buNone/>
            </a:pPr>
            <a:r>
              <a:rPr lang="zh-CN" altLang="en-US" b="1"/>
              <a:t>汉字内码：</a:t>
            </a:r>
            <a:r>
              <a:rPr lang="zh-CN" altLang="en-US"/>
              <a:t>计算机内部进行存储、传输和加工时所用的统一机内代码，如：根据</a:t>
            </a:r>
            <a:r>
              <a:rPr lang="en-US" altLang="zh-CN"/>
              <a:t>GB2312-80</a:t>
            </a:r>
            <a:r>
              <a:rPr lang="zh-CN" altLang="en-US"/>
              <a:t>图形字符分区表制定的编码。</a:t>
            </a:r>
          </a:p>
          <a:p>
            <a:pPr>
              <a:spcBef>
                <a:spcPct val="50000"/>
              </a:spcBef>
              <a:buFontTx/>
              <a:buNone/>
            </a:pPr>
            <a:r>
              <a:rPr lang="zh-CN" altLang="en-US" b="1"/>
              <a:t>汉字字形码：</a:t>
            </a:r>
            <a:r>
              <a:rPr lang="zh-CN" altLang="en-US"/>
              <a:t>汉字字形点阵中一个点用一位二进制码表示。</a:t>
            </a:r>
            <a:endParaRPr lang="zh-CN" altLang="en-US" sz="3200"/>
          </a:p>
          <a:p>
            <a:endParaRPr lang="zh-CN" altLang="en-US" sz="3600"/>
          </a:p>
        </p:txBody>
      </p:sp>
      <p:graphicFrame>
        <p:nvGraphicFramePr>
          <p:cNvPr id="32772" name="Object 4"/>
          <p:cNvGraphicFramePr>
            <a:graphicFrameLocks noChangeAspect="1"/>
          </p:cNvGraphicFramePr>
          <p:nvPr/>
        </p:nvGraphicFramePr>
        <p:xfrm>
          <a:off x="1447800" y="4343400"/>
          <a:ext cx="2209800" cy="944563"/>
        </p:xfrm>
        <a:graphic>
          <a:graphicData uri="http://schemas.openxmlformats.org/presentationml/2006/ole">
            <mc:AlternateContent xmlns:mc="http://schemas.openxmlformats.org/markup-compatibility/2006">
              <mc:Choice xmlns:v="urn:schemas-microsoft-com:vml" Requires="v">
                <p:oleObj spid="_x0000_s111820" name="位图图像" r:id="rId3" imgW="1514686" imgH="647619" progId="Paint.Picture">
                  <p:embed/>
                </p:oleObj>
              </mc:Choice>
              <mc:Fallback>
                <p:oleObj name="位图图像" r:id="rId3" imgW="1514686" imgH="647619" progId="Paint.Picture">
                  <p:embed/>
                  <p:pic>
                    <p:nvPicPr>
                      <p:cNvPr id="0" name="Object 4"/>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4343400"/>
                        <a:ext cx="22098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3" name="Object 5"/>
          <p:cNvGraphicFramePr>
            <a:graphicFrameLocks noChangeAspect="1"/>
          </p:cNvGraphicFramePr>
          <p:nvPr/>
        </p:nvGraphicFramePr>
        <p:xfrm>
          <a:off x="5638800" y="4419600"/>
          <a:ext cx="2443163" cy="681038"/>
        </p:xfrm>
        <a:graphic>
          <a:graphicData uri="http://schemas.openxmlformats.org/presentationml/2006/ole">
            <mc:AlternateContent xmlns:mc="http://schemas.openxmlformats.org/markup-compatibility/2006">
              <mc:Choice xmlns:v="urn:schemas-microsoft-com:vml" Requires="v">
                <p:oleObj spid="_x0000_s111821" name="位图图像" r:id="rId5" imgW="1228571" imgH="343039" progId="Paint.Picture">
                  <p:embed/>
                </p:oleObj>
              </mc:Choice>
              <mc:Fallback>
                <p:oleObj name="位图图像" r:id="rId5" imgW="1228571" imgH="343039" progId="Paint.Picture">
                  <p:embed/>
                  <p:pic>
                    <p:nvPicPr>
                      <p:cNvPr id="0" name="Object 5"/>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38800" y="4419600"/>
                        <a:ext cx="2443163"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774" name="Object 6"/>
          <p:cNvGraphicFramePr>
            <a:graphicFrameLocks noChangeAspect="1"/>
          </p:cNvGraphicFramePr>
          <p:nvPr/>
        </p:nvGraphicFramePr>
        <p:xfrm>
          <a:off x="1447800" y="5810250"/>
          <a:ext cx="2166938" cy="895350"/>
        </p:xfrm>
        <a:graphic>
          <a:graphicData uri="http://schemas.openxmlformats.org/presentationml/2006/ole">
            <mc:AlternateContent xmlns:mc="http://schemas.openxmlformats.org/markup-compatibility/2006">
              <mc:Choice xmlns:v="urn:schemas-microsoft-com:vml" Requires="v">
                <p:oleObj spid="_x0000_s111822" name="位图图像" r:id="rId7" imgW="1590897" imgH="657317" progId="Paint.Picture">
                  <p:embed/>
                </p:oleObj>
              </mc:Choice>
              <mc:Fallback>
                <p:oleObj name="位图图像" r:id="rId7" imgW="1590897" imgH="657317" progId="Paint.Picture">
                  <p:embed/>
                  <p:pic>
                    <p:nvPicPr>
                      <p:cNvPr id="0" name="Object 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5810250"/>
                        <a:ext cx="2166938"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775" name="Picture 7" descr="1-0"/>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16625" y="5162550"/>
            <a:ext cx="1450975"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7" name="AutoShape 9"/>
          <p:cNvSpPr>
            <a:spLocks noChangeArrowheads="1"/>
          </p:cNvSpPr>
          <p:nvPr/>
        </p:nvSpPr>
        <p:spPr bwMode="auto">
          <a:xfrm>
            <a:off x="4038600" y="4648200"/>
            <a:ext cx="1143000" cy="228600"/>
          </a:xfrm>
          <a:prstGeom prst="leftArrow">
            <a:avLst>
              <a:gd name="adj1" fmla="val 50000"/>
              <a:gd name="adj2" fmla="val 125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8" name="Text Box 10"/>
          <p:cNvSpPr txBox="1">
            <a:spLocks noChangeArrowheads="1"/>
          </p:cNvSpPr>
          <p:nvPr/>
        </p:nvSpPr>
        <p:spPr bwMode="auto">
          <a:xfrm>
            <a:off x="4038600" y="4205288"/>
            <a:ext cx="1250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333399"/>
                </a:solidFill>
                <a:ea typeface="华文新魏" pitchFamily="2" charset="-122"/>
              </a:rPr>
              <a:t>输入码</a:t>
            </a:r>
          </a:p>
        </p:txBody>
      </p:sp>
      <p:sp>
        <p:nvSpPr>
          <p:cNvPr id="32779" name="AutoShape 11"/>
          <p:cNvSpPr>
            <a:spLocks noChangeArrowheads="1"/>
          </p:cNvSpPr>
          <p:nvPr/>
        </p:nvSpPr>
        <p:spPr bwMode="auto">
          <a:xfrm>
            <a:off x="2438400" y="5257800"/>
            <a:ext cx="304800" cy="533400"/>
          </a:xfrm>
          <a:prstGeom prst="downArrow">
            <a:avLst>
              <a:gd name="adj1" fmla="val 50000"/>
              <a:gd name="adj2" fmla="val 4375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0" name="Text Box 12"/>
          <p:cNvSpPr txBox="1">
            <a:spLocks noChangeArrowheads="1"/>
          </p:cNvSpPr>
          <p:nvPr/>
        </p:nvSpPr>
        <p:spPr bwMode="auto">
          <a:xfrm>
            <a:off x="2686050" y="5195888"/>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333399"/>
                </a:solidFill>
                <a:ea typeface="华文新魏" pitchFamily="2" charset="-122"/>
              </a:rPr>
              <a:t>内码</a:t>
            </a:r>
          </a:p>
        </p:txBody>
      </p:sp>
      <p:sp>
        <p:nvSpPr>
          <p:cNvPr id="32781" name="AutoShape 13"/>
          <p:cNvSpPr>
            <a:spLocks noChangeArrowheads="1"/>
          </p:cNvSpPr>
          <p:nvPr/>
        </p:nvSpPr>
        <p:spPr bwMode="auto">
          <a:xfrm flipH="1">
            <a:off x="4038600" y="6096000"/>
            <a:ext cx="1143000" cy="228600"/>
          </a:xfrm>
          <a:prstGeom prst="leftArrow">
            <a:avLst>
              <a:gd name="adj1" fmla="val 50000"/>
              <a:gd name="adj2" fmla="val 12500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2" name="Text Box 14"/>
          <p:cNvSpPr txBox="1">
            <a:spLocks noChangeArrowheads="1"/>
          </p:cNvSpPr>
          <p:nvPr/>
        </p:nvSpPr>
        <p:spPr bwMode="auto">
          <a:xfrm>
            <a:off x="3886200" y="565308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333399"/>
                </a:solidFill>
                <a:ea typeface="华文新魏" pitchFamily="2" charset="-122"/>
              </a:rPr>
              <a:t>字形数据</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dirty="0"/>
              <a:t>汉字</a:t>
            </a:r>
            <a:r>
              <a:rPr lang="zh-CN" altLang="en-US" dirty="0" smtClean="0"/>
              <a:t>点阵*</a:t>
            </a:r>
            <a:endParaRPr lang="zh-CN" altLang="en-US" dirty="0"/>
          </a:p>
        </p:txBody>
      </p:sp>
      <p:sp>
        <p:nvSpPr>
          <p:cNvPr id="109571" name="Rectangle 3"/>
          <p:cNvSpPr>
            <a:spLocks noGrp="1" noChangeArrowheads="1"/>
          </p:cNvSpPr>
          <p:nvPr>
            <p:ph type="body" idx="1"/>
          </p:nvPr>
        </p:nvSpPr>
        <p:spPr/>
        <p:txBody>
          <a:bodyPr/>
          <a:lstStyle/>
          <a:p>
            <a:pPr>
              <a:buFontTx/>
              <a:buNone/>
            </a:pPr>
            <a:endParaRPr lang="en-US" altLang="zh-CN"/>
          </a:p>
        </p:txBody>
      </p:sp>
      <p:pic>
        <p:nvPicPr>
          <p:cNvPr id="109573" name="Picture 5" descr="K:\计算机导论_2003年秋\第二讲\zhong_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28600"/>
            <a:ext cx="4724400" cy="3275013"/>
          </a:xfrm>
          <a:prstGeom prst="rect">
            <a:avLst/>
          </a:prstGeom>
          <a:noFill/>
          <a:extLst>
            <a:ext uri="{909E8E84-426E-40DD-AFC4-6F175D3DCCD1}">
              <a14:hiddenFill xmlns:a14="http://schemas.microsoft.com/office/drawing/2010/main">
                <a:solidFill>
                  <a:srgbClr val="FFFFFF"/>
                </a:solidFill>
              </a14:hiddenFill>
            </a:ext>
          </a:extLst>
        </p:spPr>
      </p:pic>
      <p:pic>
        <p:nvPicPr>
          <p:cNvPr id="109574" name="Picture 6" descr="K:\计算机导论_2003年秋\第二讲\zhong_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86200"/>
            <a:ext cx="4495800" cy="2900363"/>
          </a:xfrm>
          <a:prstGeom prst="rect">
            <a:avLst/>
          </a:prstGeom>
          <a:noFill/>
          <a:extLst>
            <a:ext uri="{909E8E84-426E-40DD-AFC4-6F175D3DCCD1}">
              <a14:hiddenFill xmlns:a14="http://schemas.microsoft.com/office/drawing/2010/main">
                <a:solidFill>
                  <a:srgbClr val="FFFFFF"/>
                </a:solidFill>
              </a14:hiddenFill>
            </a:ext>
          </a:extLst>
        </p:spPr>
      </p:pic>
      <p:sp>
        <p:nvSpPr>
          <p:cNvPr id="109575" name="Rectangle 7"/>
          <p:cNvSpPr>
            <a:spLocks noChangeArrowheads="1"/>
          </p:cNvSpPr>
          <p:nvPr/>
        </p:nvSpPr>
        <p:spPr bwMode="auto">
          <a:xfrm>
            <a:off x="609600" y="1524000"/>
            <a:ext cx="2438400" cy="1031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b="1">
                <a:solidFill>
                  <a:srgbClr val="FF0066"/>
                </a:solidFill>
                <a:ea typeface="楷体_GB2312" pitchFamily="49" charset="-122"/>
              </a:rPr>
              <a:t>“中”字的内码</a:t>
            </a:r>
          </a:p>
          <a:p>
            <a:pPr algn="ctr"/>
            <a:r>
              <a:rPr lang="en-US" altLang="zh-CN" sz="2800" b="1">
                <a:solidFill>
                  <a:srgbClr val="FF0066"/>
                </a:solidFill>
                <a:ea typeface="楷体_GB2312" pitchFamily="49" charset="-122"/>
              </a:rPr>
              <a:t>D6D0</a:t>
            </a:r>
            <a:endParaRPr lang="zh-CN" altLang="en-US" sz="2800" b="1">
              <a:solidFill>
                <a:srgbClr val="FF0066"/>
              </a:solidFill>
              <a:ea typeface="楷体_GB2312" pitchFamily="49" charset="-122"/>
            </a:endParaRPr>
          </a:p>
        </p:txBody>
      </p:sp>
      <p:sp>
        <p:nvSpPr>
          <p:cNvPr id="109576" name="AutoShape 8"/>
          <p:cNvSpPr>
            <a:spLocks noChangeArrowheads="1"/>
          </p:cNvSpPr>
          <p:nvPr/>
        </p:nvSpPr>
        <p:spPr bwMode="auto">
          <a:xfrm flipH="1">
            <a:off x="3124200" y="1905000"/>
            <a:ext cx="685800" cy="304800"/>
          </a:xfrm>
          <a:prstGeom prst="leftArrow">
            <a:avLst>
              <a:gd name="adj1" fmla="val 50000"/>
              <a:gd name="adj2" fmla="val 56250"/>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7" name="AutoShape 9"/>
          <p:cNvSpPr>
            <a:spLocks noChangeArrowheads="1"/>
          </p:cNvSpPr>
          <p:nvPr/>
        </p:nvSpPr>
        <p:spPr bwMode="auto">
          <a:xfrm rot="10800000">
            <a:off x="6172200" y="4343400"/>
            <a:ext cx="762000" cy="7620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78" name="Rectangle 10"/>
          <p:cNvSpPr>
            <a:spLocks noChangeArrowheads="1"/>
          </p:cNvSpPr>
          <p:nvPr/>
        </p:nvSpPr>
        <p:spPr bwMode="auto">
          <a:xfrm>
            <a:off x="4572000" y="3429000"/>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rgbClr val="336600"/>
                </a:solidFill>
                <a:ea typeface="楷体_GB2312" pitchFamily="49" charset="-122"/>
              </a:rPr>
              <a:t>字库中存储的字型数据</a:t>
            </a:r>
          </a:p>
        </p:txBody>
      </p:sp>
      <p:sp>
        <p:nvSpPr>
          <p:cNvPr id="109580" name="Rectangle 12"/>
          <p:cNvSpPr>
            <a:spLocks noChangeArrowheads="1"/>
          </p:cNvSpPr>
          <p:nvPr/>
        </p:nvSpPr>
        <p:spPr bwMode="auto">
          <a:xfrm>
            <a:off x="5387975" y="4203700"/>
            <a:ext cx="47942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333399"/>
                </a:solidFill>
                <a:ea typeface="楷体_GB2312" pitchFamily="49" charset="-122"/>
              </a:rPr>
              <a:t>屏幕显示方式</a:t>
            </a:r>
          </a:p>
        </p:txBody>
      </p:sp>
      <p:sp>
        <p:nvSpPr>
          <p:cNvPr id="109581" name="Oval 13"/>
          <p:cNvSpPr>
            <a:spLocks noChangeArrowheads="1"/>
          </p:cNvSpPr>
          <p:nvPr/>
        </p:nvSpPr>
        <p:spPr bwMode="auto">
          <a:xfrm>
            <a:off x="7756525" y="0"/>
            <a:ext cx="1143000" cy="3810000"/>
          </a:xfrm>
          <a:prstGeom prst="ellipse">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21"/>
          <p:cNvSpPr txBox="1">
            <a:spLocks noChangeArrowheads="1"/>
          </p:cNvSpPr>
          <p:nvPr/>
        </p:nvSpPr>
        <p:spPr bwMode="auto">
          <a:xfrm>
            <a:off x="8061325" y="6232315"/>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4" action="ppaction://hlinksldjump"/>
              </a:rPr>
              <a:t>返回</a:t>
            </a:r>
            <a:endParaRPr lang="zh-CN" altLang="en-US" dirty="0">
              <a:latin typeface="Tahoma" pitchFamily="34" charset="0"/>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十进制数的表示</a:t>
            </a:r>
          </a:p>
        </p:txBody>
      </p:sp>
      <p:sp>
        <p:nvSpPr>
          <p:cNvPr id="47107" name="Rectangle 3"/>
          <p:cNvSpPr>
            <a:spLocks noGrp="1" noChangeArrowheads="1"/>
          </p:cNvSpPr>
          <p:nvPr>
            <p:ph type="body" idx="1"/>
          </p:nvPr>
        </p:nvSpPr>
        <p:spPr>
          <a:xfrm>
            <a:off x="1143000" y="1143000"/>
            <a:ext cx="7772400" cy="5486400"/>
          </a:xfrm>
        </p:spPr>
        <p:txBody>
          <a:bodyPr/>
          <a:lstStyle/>
          <a:p>
            <a:r>
              <a:rPr lang="zh-CN" altLang="en-US" dirty="0"/>
              <a:t>基数：</a:t>
            </a:r>
            <a:r>
              <a:rPr lang="zh-CN" altLang="en-US" dirty="0">
                <a:solidFill>
                  <a:srgbClr val="FF0066"/>
                </a:solidFill>
              </a:rPr>
              <a:t>10</a:t>
            </a:r>
          </a:p>
          <a:p>
            <a:r>
              <a:rPr lang="zh-CN" altLang="en-US" dirty="0"/>
              <a:t>使用数码：</a:t>
            </a:r>
            <a:r>
              <a:rPr lang="zh-CN" altLang="en-US" dirty="0">
                <a:solidFill>
                  <a:srgbClr val="FF0066"/>
                </a:solidFill>
              </a:rPr>
              <a:t>0,1,2,3,4,5,6,7,8,9</a:t>
            </a:r>
          </a:p>
          <a:p>
            <a:r>
              <a:rPr lang="zh-CN" altLang="en-US" dirty="0"/>
              <a:t>计数规律：</a:t>
            </a:r>
            <a:r>
              <a:rPr lang="zh-CN" altLang="en-US" dirty="0">
                <a:solidFill>
                  <a:srgbClr val="FF0066"/>
                </a:solidFill>
              </a:rPr>
              <a:t>逢十进一</a:t>
            </a:r>
          </a:p>
          <a:p>
            <a:r>
              <a:rPr lang="zh-CN" altLang="en-US" dirty="0"/>
              <a:t>十进制数</a:t>
            </a:r>
            <a:r>
              <a:rPr lang="en-US" altLang="zh-CN" dirty="0"/>
              <a:t>N</a:t>
            </a:r>
            <a:r>
              <a:rPr lang="zh-CN" altLang="en-US" dirty="0"/>
              <a:t>的表示法</a:t>
            </a:r>
          </a:p>
          <a:p>
            <a:pPr lvl="1"/>
            <a:r>
              <a:rPr lang="zh-CN" altLang="en-US" sz="2800" dirty="0"/>
              <a:t>位置记数表示： </a:t>
            </a:r>
            <a:br>
              <a:rPr lang="zh-CN" altLang="en-US" sz="2800" dirty="0"/>
            </a:br>
            <a:r>
              <a:rPr lang="zh-CN" altLang="en-US" sz="2800" dirty="0"/>
              <a:t> </a:t>
            </a: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10</a:t>
            </a:r>
            <a:r>
              <a:rPr lang="en-US" altLang="zh-CN" sz="2800" dirty="0">
                <a:solidFill>
                  <a:srgbClr val="FF0066"/>
                </a:solidFill>
              </a:rPr>
              <a:t>= (</a:t>
            </a:r>
            <a:r>
              <a:rPr lang="en-US" altLang="zh-CN" sz="2800" dirty="0" smtClean="0">
                <a:solidFill>
                  <a:srgbClr val="FF0066"/>
                </a:solidFill>
              </a:rPr>
              <a:t>a</a:t>
            </a:r>
            <a:r>
              <a:rPr lang="en-US" altLang="zh-CN" sz="2800" baseline="-25000" dirty="0" smtClean="0">
                <a:solidFill>
                  <a:srgbClr val="FF0066"/>
                </a:solidFill>
              </a:rPr>
              <a:t>n-1</a:t>
            </a:r>
            <a:r>
              <a:rPr lang="en-US" altLang="zh-CN" sz="2800" dirty="0" smtClean="0">
                <a:solidFill>
                  <a:srgbClr val="FF0066"/>
                </a:solidFill>
              </a:rPr>
              <a:t>a</a:t>
            </a:r>
            <a:r>
              <a:rPr lang="en-US" altLang="zh-CN" sz="2800" baseline="-25000" dirty="0" smtClean="0">
                <a:solidFill>
                  <a:srgbClr val="FF0066"/>
                </a:solidFill>
              </a:rPr>
              <a:t>n-2</a:t>
            </a:r>
            <a:r>
              <a:rPr lang="en-US" altLang="zh-CN" sz="2800" dirty="0" smtClean="0">
                <a:solidFill>
                  <a:srgbClr val="FF0066"/>
                </a:solidFill>
              </a:rPr>
              <a:t>…a</a:t>
            </a:r>
            <a:r>
              <a:rPr lang="en-US" altLang="zh-CN" sz="2800" baseline="-25000" dirty="0" smtClean="0">
                <a:solidFill>
                  <a:srgbClr val="FF0066"/>
                </a:solidFill>
              </a:rPr>
              <a:t>1</a:t>
            </a:r>
            <a:r>
              <a:rPr lang="en-US" altLang="zh-CN" sz="2800" dirty="0" smtClean="0">
                <a:solidFill>
                  <a:srgbClr val="FF0066"/>
                </a:solidFill>
              </a:rPr>
              <a:t>a</a:t>
            </a:r>
            <a:r>
              <a:rPr lang="en-US" altLang="zh-CN" sz="2800" baseline="-25000" dirty="0" smtClean="0">
                <a:solidFill>
                  <a:srgbClr val="FF0066"/>
                </a:solidFill>
              </a:rPr>
              <a:t>0 </a:t>
            </a:r>
            <a:r>
              <a:rPr lang="en-US" altLang="zh-CN" sz="2800" b="1" dirty="0" smtClean="0">
                <a:solidFill>
                  <a:srgbClr val="FF0000"/>
                </a:solidFill>
                <a:effectLst>
                  <a:outerShdw blurRad="38100" dist="38100" dir="2700000" algn="tl">
                    <a:srgbClr val="000000">
                      <a:alpha val="43137"/>
                    </a:srgbClr>
                  </a:outerShdw>
                </a:effectLst>
              </a:rPr>
              <a:t>. </a:t>
            </a:r>
            <a:r>
              <a:rPr lang="en-US" altLang="zh-CN" sz="2800" dirty="0" smtClean="0">
                <a:solidFill>
                  <a:srgbClr val="FF0066"/>
                </a:solidFill>
              </a:rPr>
              <a:t>a</a:t>
            </a:r>
            <a:r>
              <a:rPr lang="en-US" altLang="zh-CN" sz="2800" baseline="-25000" dirty="0" smtClean="0">
                <a:solidFill>
                  <a:srgbClr val="FF0066"/>
                </a:solidFill>
              </a:rPr>
              <a:t>-1</a:t>
            </a:r>
            <a:r>
              <a:rPr lang="en-US" altLang="zh-CN" sz="2800" dirty="0" smtClean="0">
                <a:solidFill>
                  <a:srgbClr val="FF0066"/>
                </a:solidFill>
              </a:rPr>
              <a:t>a</a:t>
            </a:r>
            <a:r>
              <a:rPr lang="en-US" altLang="zh-CN" sz="2800" baseline="-25000" dirty="0" smtClean="0">
                <a:solidFill>
                  <a:srgbClr val="FF0066"/>
                </a:solidFill>
              </a:rPr>
              <a:t>-2</a:t>
            </a:r>
            <a:r>
              <a:rPr lang="en-US" altLang="zh-CN" sz="2800" dirty="0" smtClean="0">
                <a:solidFill>
                  <a:srgbClr val="FF0066"/>
                </a:solidFill>
              </a:rPr>
              <a:t>…a</a:t>
            </a:r>
            <a:r>
              <a:rPr lang="en-US" altLang="zh-CN" sz="2800" baseline="-25000" dirty="0" smtClean="0">
                <a:solidFill>
                  <a:srgbClr val="FF0066"/>
                </a:solidFill>
              </a:rPr>
              <a:t>-m</a:t>
            </a:r>
            <a:r>
              <a:rPr lang="en-US" altLang="zh-CN" sz="2800" dirty="0" smtClean="0">
                <a:solidFill>
                  <a:srgbClr val="FF0066"/>
                </a:solidFill>
              </a:rPr>
              <a:t>)</a:t>
            </a:r>
            <a:r>
              <a:rPr lang="en-US" altLang="zh-CN" sz="2800" baseline="-25000" dirty="0" smtClean="0">
                <a:solidFill>
                  <a:srgbClr val="FF0066"/>
                </a:solidFill>
              </a:rPr>
              <a:t>10</a:t>
            </a:r>
            <a:endParaRPr lang="en-US" altLang="zh-CN" sz="2800" baseline="-25000" dirty="0">
              <a:solidFill>
                <a:srgbClr val="FF0066"/>
              </a:solidFill>
            </a:endParaRPr>
          </a:p>
          <a:p>
            <a:pPr lvl="1"/>
            <a:r>
              <a:rPr lang="zh-CN" altLang="en-US" sz="2800" dirty="0"/>
              <a:t>按权展开式表示：</a:t>
            </a:r>
            <a:br>
              <a:rPr lang="zh-CN" altLang="en-US" sz="2800" dirty="0"/>
            </a:br>
            <a:r>
              <a:rPr lang="zh-CN" altLang="en-US" sz="2800" dirty="0"/>
              <a:t> </a:t>
            </a: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10</a:t>
            </a:r>
            <a:r>
              <a:rPr lang="en-US" altLang="zh-CN" sz="2800" dirty="0">
                <a:solidFill>
                  <a:srgbClr val="FF0066"/>
                </a:solidFill>
              </a:rPr>
              <a:t>= a</a:t>
            </a:r>
            <a:r>
              <a:rPr lang="en-US" altLang="zh-CN" sz="2800" baseline="-25000" dirty="0">
                <a:solidFill>
                  <a:srgbClr val="FF0066"/>
                </a:solidFill>
              </a:rPr>
              <a:t>n-1</a:t>
            </a:r>
            <a:r>
              <a:rPr lang="en-US" altLang="zh-CN" sz="2800" dirty="0">
                <a:solidFill>
                  <a:srgbClr val="FF0066"/>
                </a:solidFill>
              </a:rPr>
              <a:t>×10</a:t>
            </a:r>
            <a:r>
              <a:rPr lang="en-US" altLang="zh-CN" sz="2800" baseline="30000" dirty="0">
                <a:solidFill>
                  <a:srgbClr val="FF0066"/>
                </a:solidFill>
              </a:rPr>
              <a:t>n-1</a:t>
            </a:r>
            <a:r>
              <a:rPr lang="en-US" altLang="zh-CN" sz="2800" dirty="0">
                <a:solidFill>
                  <a:srgbClr val="FF0066"/>
                </a:solidFill>
              </a:rPr>
              <a:t>+a</a:t>
            </a:r>
            <a:r>
              <a:rPr lang="en-US" altLang="zh-CN" sz="2800" baseline="-25000" dirty="0">
                <a:solidFill>
                  <a:srgbClr val="FF0066"/>
                </a:solidFill>
              </a:rPr>
              <a:t>n-2</a:t>
            </a:r>
            <a:r>
              <a:rPr lang="en-US" altLang="zh-CN" sz="2800" dirty="0">
                <a:solidFill>
                  <a:srgbClr val="FF0066"/>
                </a:solidFill>
              </a:rPr>
              <a:t>×10</a:t>
            </a:r>
            <a:r>
              <a:rPr lang="en-US" altLang="zh-CN" sz="2800" baseline="30000" dirty="0">
                <a:solidFill>
                  <a:srgbClr val="FF0066"/>
                </a:solidFill>
              </a:rPr>
              <a:t>n-2</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×10</a:t>
            </a:r>
            <a:r>
              <a:rPr lang="en-US" altLang="zh-CN" sz="2800" baseline="30000" dirty="0">
                <a:solidFill>
                  <a:srgbClr val="FF0066"/>
                </a:solidFill>
              </a:rPr>
              <a:t>1</a:t>
            </a:r>
            <a:br>
              <a:rPr lang="en-US" altLang="zh-CN" sz="2800" baseline="30000" dirty="0">
                <a:solidFill>
                  <a:srgbClr val="FF0066"/>
                </a:solidFill>
              </a:rPr>
            </a:br>
            <a:r>
              <a:rPr lang="en-US" altLang="zh-CN" sz="2800" baseline="30000" dirty="0">
                <a:solidFill>
                  <a:srgbClr val="FF0066"/>
                </a:solidFill>
              </a:rPr>
              <a:t>			</a:t>
            </a:r>
            <a:r>
              <a:rPr lang="en-US" altLang="zh-CN" sz="2800" dirty="0">
                <a:solidFill>
                  <a:srgbClr val="FF0066"/>
                </a:solidFill>
              </a:rPr>
              <a:t>+a</a:t>
            </a:r>
            <a:r>
              <a:rPr lang="en-US" altLang="zh-CN" sz="2800" baseline="-25000" dirty="0">
                <a:solidFill>
                  <a:srgbClr val="FF0066"/>
                </a:solidFill>
              </a:rPr>
              <a:t>0</a:t>
            </a:r>
            <a:r>
              <a:rPr lang="en-US" altLang="zh-CN" sz="2800" dirty="0">
                <a:solidFill>
                  <a:srgbClr val="FF0066"/>
                </a:solidFill>
              </a:rPr>
              <a:t>×10</a:t>
            </a:r>
            <a:r>
              <a:rPr lang="en-US" altLang="zh-CN" sz="2800" baseline="30000" dirty="0">
                <a:solidFill>
                  <a:srgbClr val="FF0066"/>
                </a:solidFill>
              </a:rPr>
              <a:t>0</a:t>
            </a:r>
            <a:br>
              <a:rPr lang="en-US" altLang="zh-CN" sz="2800" baseline="30000" dirty="0">
                <a:solidFill>
                  <a:srgbClr val="FF0066"/>
                </a:solidFill>
              </a:rPr>
            </a:br>
            <a:r>
              <a:rPr lang="en-US" altLang="zh-CN" sz="2800" baseline="30000" dirty="0">
                <a:solidFill>
                  <a:srgbClr val="FF0066"/>
                </a:solidFill>
              </a:rPr>
              <a:t>		 </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×10</a:t>
            </a:r>
            <a:r>
              <a:rPr lang="en-US" altLang="zh-CN" sz="2800" baseline="30000" dirty="0">
                <a:solidFill>
                  <a:srgbClr val="FF0066"/>
                </a:solidFill>
              </a:rPr>
              <a:t>-1</a:t>
            </a:r>
            <a:r>
              <a:rPr lang="en-US" altLang="zh-CN" sz="2800" dirty="0">
                <a:solidFill>
                  <a:srgbClr val="FF0066"/>
                </a:solidFill>
              </a:rPr>
              <a:t>+a</a:t>
            </a:r>
            <a:r>
              <a:rPr lang="en-US" altLang="zh-CN" sz="2800" baseline="-25000" dirty="0">
                <a:solidFill>
                  <a:srgbClr val="FF0066"/>
                </a:solidFill>
              </a:rPr>
              <a:t>-2</a:t>
            </a:r>
            <a:r>
              <a:rPr lang="en-US" altLang="zh-CN" sz="2800" dirty="0">
                <a:solidFill>
                  <a:srgbClr val="FF0066"/>
                </a:solidFill>
              </a:rPr>
              <a:t>×10</a:t>
            </a:r>
            <a:r>
              <a:rPr lang="en-US" altLang="zh-CN" sz="2800" baseline="30000" dirty="0">
                <a:solidFill>
                  <a:srgbClr val="FF0066"/>
                </a:solidFill>
              </a:rPr>
              <a:t>-2</a:t>
            </a:r>
            <a:r>
              <a:rPr lang="en-US" altLang="zh-CN" sz="2800" dirty="0">
                <a:solidFill>
                  <a:srgbClr val="FF0066"/>
                </a:solidFill>
              </a:rPr>
              <a:t>+…+a</a:t>
            </a:r>
            <a:r>
              <a:rPr lang="en-US" altLang="zh-CN" sz="2800" baseline="-25000" dirty="0">
                <a:solidFill>
                  <a:srgbClr val="FF0066"/>
                </a:solidFill>
              </a:rPr>
              <a:t>-m</a:t>
            </a:r>
            <a:r>
              <a:rPr lang="en-US" altLang="zh-CN" sz="2800" dirty="0">
                <a:solidFill>
                  <a:srgbClr val="FF0066"/>
                </a:solidFill>
              </a:rPr>
              <a:t>×10</a:t>
            </a:r>
            <a:r>
              <a:rPr lang="en-US" altLang="zh-CN" sz="2800" baseline="30000" dirty="0">
                <a:solidFill>
                  <a:srgbClr val="FF0066"/>
                </a:solidFill>
              </a:rPr>
              <a:t>-m</a:t>
            </a:r>
          </a:p>
          <a:p>
            <a:pPr lvl="1">
              <a:buFont typeface="Wingdings" pitchFamily="2" charset="2"/>
              <a:buNone/>
            </a:pPr>
            <a:r>
              <a:rPr lang="en-US" altLang="zh-CN" sz="2800" dirty="0">
                <a:solidFill>
                  <a:srgbClr val="FF0066"/>
                </a:solidFill>
              </a:rPr>
              <a:t>		       </a:t>
            </a:r>
            <a:r>
              <a:rPr lang="en-US" altLang="zh-CN" sz="2800" dirty="0"/>
              <a:t>=</a:t>
            </a:r>
          </a:p>
        </p:txBody>
      </p:sp>
      <p:graphicFrame>
        <p:nvGraphicFramePr>
          <p:cNvPr id="47108" name="Object 4"/>
          <p:cNvGraphicFramePr>
            <a:graphicFrameLocks noChangeAspect="1"/>
          </p:cNvGraphicFramePr>
          <p:nvPr/>
        </p:nvGraphicFramePr>
        <p:xfrm>
          <a:off x="3048000" y="5834063"/>
          <a:ext cx="1219200" cy="871537"/>
        </p:xfrm>
        <a:graphic>
          <a:graphicData uri="http://schemas.openxmlformats.org/presentationml/2006/ole">
            <mc:AlternateContent xmlns:mc="http://schemas.openxmlformats.org/markup-compatibility/2006">
              <mc:Choice xmlns:v="urn:schemas-microsoft-com:vml" Requires="v">
                <p:oleObj spid="_x0000_s112706" name="公式" r:id="rId3" imgW="711000" imgH="482400" progId="Equation.3">
                  <p:embed/>
                </p:oleObj>
              </mc:Choice>
              <mc:Fallback>
                <p:oleObj name="公式" r:id="rId3" imgW="71100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834063"/>
                        <a:ext cx="12192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008923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a:t>作业</a:t>
            </a:r>
          </a:p>
        </p:txBody>
      </p:sp>
      <p:sp>
        <p:nvSpPr>
          <p:cNvPr id="110595" name="Rectangle 3"/>
          <p:cNvSpPr>
            <a:spLocks noGrp="1" noChangeArrowheads="1"/>
          </p:cNvSpPr>
          <p:nvPr>
            <p:ph type="body" idx="1"/>
          </p:nvPr>
        </p:nvSpPr>
        <p:spPr/>
        <p:txBody>
          <a:bodyPr/>
          <a:lstStyle/>
          <a:p>
            <a:pPr marL="514350" indent="-514350">
              <a:buFont typeface="+mj-lt"/>
              <a:buAutoNum type="arabicPeriod"/>
            </a:pPr>
            <a:r>
              <a:rPr lang="zh-CN" altLang="zh-CN" dirty="0"/>
              <a:t>将下列十进制数，转换成二进制数，再转换成八和十六进制</a:t>
            </a:r>
            <a:r>
              <a:rPr lang="zh-CN" altLang="zh-CN" dirty="0" smtClean="0"/>
              <a:t>。</a:t>
            </a:r>
            <a:endParaRPr lang="en-US" altLang="zh-CN" dirty="0" smtClean="0"/>
          </a:p>
          <a:p>
            <a:pPr marL="457200" lvl="1" indent="0">
              <a:buNone/>
            </a:pPr>
            <a:r>
              <a:rPr lang="en-US" altLang="zh-CN" dirty="0" smtClean="0"/>
              <a:t>(</a:t>
            </a:r>
            <a:r>
              <a:rPr lang="en-US" altLang="zh-CN" dirty="0"/>
              <a:t>1</a:t>
            </a:r>
            <a:r>
              <a:rPr lang="en-US" altLang="zh-CN" dirty="0" smtClean="0"/>
              <a:t>)  67</a:t>
            </a:r>
            <a:endParaRPr lang="zh-CN" altLang="zh-CN" dirty="0"/>
          </a:p>
          <a:p>
            <a:pPr marL="457200" lvl="1" indent="0">
              <a:buNone/>
            </a:pPr>
            <a:r>
              <a:rPr lang="en-US" altLang="zh-CN" dirty="0"/>
              <a:t>(2</a:t>
            </a:r>
            <a:r>
              <a:rPr lang="en-US" altLang="zh-CN" dirty="0" smtClean="0"/>
              <a:t>)  253</a:t>
            </a:r>
            <a:endParaRPr lang="zh-CN" altLang="zh-CN" dirty="0"/>
          </a:p>
          <a:p>
            <a:pPr marL="457200" lvl="1" indent="0">
              <a:buNone/>
            </a:pPr>
            <a:r>
              <a:rPr lang="en-US" altLang="zh-CN" dirty="0"/>
              <a:t>(3</a:t>
            </a:r>
            <a:r>
              <a:rPr lang="en-US" altLang="zh-CN" dirty="0" smtClean="0"/>
              <a:t>)  1024</a:t>
            </a:r>
            <a:endParaRPr lang="zh-CN" altLang="zh-CN" dirty="0"/>
          </a:p>
          <a:p>
            <a:pPr marL="457200" lvl="1" indent="0">
              <a:buNone/>
            </a:pPr>
            <a:r>
              <a:rPr lang="en-US" altLang="zh-CN" dirty="0"/>
              <a:t>(4</a:t>
            </a:r>
            <a:r>
              <a:rPr lang="en-US" altLang="zh-CN" dirty="0" smtClean="0"/>
              <a:t>)  218.875</a:t>
            </a:r>
            <a:endParaRPr lang="zh-CN" altLang="zh-CN" dirty="0"/>
          </a:p>
          <a:p>
            <a:pPr marL="457200" lvl="1" indent="0">
              <a:buNone/>
            </a:pPr>
            <a:r>
              <a:rPr lang="en-US" altLang="zh-CN" dirty="0"/>
              <a:t>(5</a:t>
            </a:r>
            <a:r>
              <a:rPr lang="en-US" altLang="zh-CN" dirty="0" smtClean="0"/>
              <a:t>)  0.0625</a:t>
            </a:r>
            <a:endParaRPr lang="zh-CN" altLang="zh-CN" dirty="0"/>
          </a:p>
          <a:p>
            <a:pPr marL="514350" indent="-514350">
              <a:buFont typeface="+mj-lt"/>
              <a:buAutoNum type="arabicPeriod"/>
            </a:pPr>
            <a:r>
              <a:rPr lang="zh-CN" altLang="zh-CN" dirty="0"/>
              <a:t>将</a:t>
            </a:r>
            <a:r>
              <a:rPr lang="zh-CN" altLang="zh-CN" dirty="0" smtClean="0"/>
              <a:t>下列</a:t>
            </a:r>
            <a:r>
              <a:rPr lang="zh-CN" altLang="en-US" dirty="0" smtClean="0"/>
              <a:t>不同进制</a:t>
            </a:r>
            <a:r>
              <a:rPr lang="zh-CN" altLang="zh-CN" dirty="0" smtClean="0"/>
              <a:t>数</a:t>
            </a:r>
            <a:r>
              <a:rPr lang="zh-CN" altLang="en-US" dirty="0" smtClean="0"/>
              <a:t>写成按权展开形式，并分别</a:t>
            </a:r>
            <a:r>
              <a:rPr lang="zh-CN" altLang="zh-CN" dirty="0"/>
              <a:t>转换成</a:t>
            </a:r>
            <a:r>
              <a:rPr lang="zh-CN" altLang="en-US" dirty="0"/>
              <a:t>十</a:t>
            </a:r>
            <a:r>
              <a:rPr lang="zh-CN" altLang="zh-CN" dirty="0"/>
              <a:t>进制数</a:t>
            </a:r>
            <a:r>
              <a:rPr lang="zh-CN" altLang="zh-CN" dirty="0" smtClean="0"/>
              <a:t>。</a:t>
            </a:r>
            <a:endParaRPr lang="en-US" altLang="zh-CN" dirty="0" smtClean="0"/>
          </a:p>
          <a:p>
            <a:pPr marL="400050" lvl="1" indent="0">
              <a:buNone/>
            </a:pPr>
            <a:r>
              <a:rPr lang="en-US" altLang="zh-CN" dirty="0" smtClean="0"/>
              <a:t> (1)  (10110.01101)</a:t>
            </a:r>
            <a:r>
              <a:rPr lang="en-US" altLang="zh-CN" baseline="-25000" dirty="0" smtClean="0"/>
              <a:t>2</a:t>
            </a:r>
          </a:p>
          <a:p>
            <a:pPr marL="400050" lvl="1" indent="0">
              <a:buNone/>
            </a:pPr>
            <a:r>
              <a:rPr lang="en-US" altLang="zh-CN" dirty="0" smtClean="0"/>
              <a:t> (2)  </a:t>
            </a:r>
            <a:r>
              <a:rPr lang="en-US" altLang="zh-CN" dirty="0"/>
              <a:t>(</a:t>
            </a:r>
            <a:r>
              <a:rPr lang="en-US" altLang="zh-CN" dirty="0" smtClean="0"/>
              <a:t>5701.36)</a:t>
            </a:r>
            <a:r>
              <a:rPr lang="en-US" altLang="zh-CN" baseline="-25000" dirty="0"/>
              <a:t>8</a:t>
            </a:r>
          </a:p>
          <a:p>
            <a:pPr marL="400050" lvl="1" indent="0">
              <a:buNone/>
            </a:pPr>
            <a:r>
              <a:rPr lang="en-US" altLang="zh-CN" dirty="0" smtClean="0"/>
              <a:t> (3)  </a:t>
            </a:r>
            <a:r>
              <a:rPr lang="en-US" altLang="zh-CN" dirty="0"/>
              <a:t>(</a:t>
            </a:r>
            <a:r>
              <a:rPr lang="en-US" altLang="zh-CN" dirty="0" smtClean="0"/>
              <a:t>8D4A.1FC)</a:t>
            </a:r>
            <a:r>
              <a:rPr lang="en-US" altLang="zh-CN" baseline="-25000" dirty="0" smtClean="0"/>
              <a:t>16</a:t>
            </a:r>
            <a:endParaRPr lang="en-US" altLang="zh-CN" baseline="-25000" dirty="0"/>
          </a:p>
          <a:p>
            <a:pPr marL="514350" indent="-514350">
              <a:buFont typeface="+mj-lt"/>
              <a:buAutoNum type="arabicPeriod"/>
            </a:pPr>
            <a:endParaRPr lang="zh-CN" altLang="zh-CN" dirty="0"/>
          </a:p>
          <a:p>
            <a:endParaRPr lang="en-US" altLang="zh-C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zh-CN" altLang="en-US" dirty="0" smtClean="0"/>
              <a:t>作业（</a:t>
            </a:r>
            <a:r>
              <a:rPr lang="en-US" altLang="zh-CN" dirty="0" smtClean="0"/>
              <a:t>2</a:t>
            </a:r>
            <a:r>
              <a:rPr lang="zh-CN" altLang="en-US" dirty="0" smtClean="0"/>
              <a:t>）</a:t>
            </a:r>
            <a:endParaRPr lang="zh-CN" altLang="en-US" dirty="0"/>
          </a:p>
        </p:txBody>
      </p:sp>
      <p:sp>
        <p:nvSpPr>
          <p:cNvPr id="110595" name="Rectangle 3"/>
          <p:cNvSpPr>
            <a:spLocks noGrp="1" noChangeArrowheads="1"/>
          </p:cNvSpPr>
          <p:nvPr>
            <p:ph type="body" idx="1"/>
          </p:nvPr>
        </p:nvSpPr>
        <p:spPr/>
        <p:txBody>
          <a:bodyPr/>
          <a:lstStyle/>
          <a:p>
            <a:pPr marL="514350" indent="-514350">
              <a:buFont typeface="+mj-lt"/>
              <a:buAutoNum type="arabicPeriod" startAt="3"/>
            </a:pPr>
            <a:r>
              <a:rPr lang="zh-CN" altLang="en-US" dirty="0" smtClean="0"/>
              <a:t>写出下列各数的原码和反码</a:t>
            </a:r>
            <a:r>
              <a:rPr lang="zh-CN" altLang="zh-CN" dirty="0" smtClean="0"/>
              <a:t>。</a:t>
            </a:r>
            <a:endParaRPr lang="en-US" altLang="zh-CN" dirty="0" smtClean="0"/>
          </a:p>
          <a:p>
            <a:pPr marL="457200" lvl="1" indent="0">
              <a:buNone/>
            </a:pPr>
            <a:r>
              <a:rPr lang="en-US" altLang="zh-CN" dirty="0" smtClean="0"/>
              <a:t>(</a:t>
            </a:r>
            <a:r>
              <a:rPr lang="en-US" altLang="zh-CN" dirty="0"/>
              <a:t>1</a:t>
            </a:r>
            <a:r>
              <a:rPr lang="en-US" altLang="zh-CN" dirty="0" smtClean="0"/>
              <a:t>)  0.1011</a:t>
            </a:r>
            <a:endParaRPr lang="zh-CN" altLang="zh-CN" dirty="0"/>
          </a:p>
          <a:p>
            <a:pPr marL="457200" lvl="1" indent="0">
              <a:buNone/>
            </a:pPr>
            <a:r>
              <a:rPr lang="en-US" altLang="zh-CN" dirty="0"/>
              <a:t>(2</a:t>
            </a:r>
            <a:r>
              <a:rPr lang="en-US" altLang="zh-CN" dirty="0" smtClean="0"/>
              <a:t>)  -10110</a:t>
            </a:r>
            <a:endParaRPr lang="zh-CN" altLang="zh-CN" dirty="0"/>
          </a:p>
          <a:p>
            <a:pPr marL="457200" lvl="1" indent="0">
              <a:buNone/>
            </a:pPr>
            <a:r>
              <a:rPr lang="en-US" altLang="zh-CN" dirty="0"/>
              <a:t>(3</a:t>
            </a:r>
            <a:r>
              <a:rPr lang="en-US" altLang="zh-CN" dirty="0" smtClean="0"/>
              <a:t>)  -1.1010</a:t>
            </a:r>
            <a:endParaRPr lang="zh-CN" altLang="zh-CN" dirty="0"/>
          </a:p>
          <a:p>
            <a:endParaRPr lang="en-US" altLang="zh-CN" dirty="0"/>
          </a:p>
        </p:txBody>
      </p:sp>
    </p:spTree>
    <p:extLst>
      <p:ext uri="{BB962C8B-B14F-4D97-AF65-F5344CB8AC3E}">
        <p14:creationId xmlns:p14="http://schemas.microsoft.com/office/powerpoint/2010/main" val="27821963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sz="4400" dirty="0" smtClean="0"/>
              <a:t>The End</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02220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914400" y="1066800"/>
            <a:ext cx="47244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zh-CN" altLang="en-US" sz="2800" b="1">
                <a:solidFill>
                  <a:srgbClr val="0000CC"/>
                </a:solidFill>
                <a:ea typeface="华文新魏" pitchFamily="2" charset="-122"/>
              </a:rPr>
              <a:t>运算法则：</a:t>
            </a:r>
          </a:p>
        </p:txBody>
      </p:sp>
      <p:sp>
        <p:nvSpPr>
          <p:cNvPr id="15364" name="Text Box 4"/>
          <p:cNvSpPr txBox="1">
            <a:spLocks noChangeArrowheads="1"/>
          </p:cNvSpPr>
          <p:nvPr/>
        </p:nvSpPr>
        <p:spPr bwMode="auto">
          <a:xfrm>
            <a:off x="1143000" y="1524000"/>
            <a:ext cx="7543800" cy="1719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15000"/>
              </a:spcBef>
            </a:pPr>
            <a:r>
              <a:rPr lang="zh-CN" altLang="en-US"/>
              <a:t>0＋0=0     	0＋1=1     	1＋0=1   	  1＋1=10</a:t>
            </a:r>
            <a:r>
              <a:rPr lang="zh-CN" altLang="en-US" sz="2000">
                <a:solidFill>
                  <a:srgbClr val="FF0066"/>
                </a:solidFill>
              </a:rPr>
              <a:t>(进位)</a:t>
            </a:r>
          </a:p>
          <a:p>
            <a:pPr>
              <a:spcBef>
                <a:spcPct val="15000"/>
              </a:spcBef>
            </a:pPr>
            <a:r>
              <a:rPr lang="zh-CN" altLang="en-US"/>
              <a:t>0－0=0     	0－1=1</a:t>
            </a:r>
            <a:r>
              <a:rPr lang="zh-CN" altLang="en-US" sz="2000">
                <a:solidFill>
                  <a:srgbClr val="FF0066"/>
                </a:solidFill>
              </a:rPr>
              <a:t>(借位)</a:t>
            </a:r>
            <a:r>
              <a:rPr lang="zh-CN" altLang="en-US"/>
              <a:t> 	1－0=1	  1－1=0 </a:t>
            </a:r>
          </a:p>
          <a:p>
            <a:pPr>
              <a:spcBef>
                <a:spcPct val="15000"/>
              </a:spcBef>
            </a:pPr>
            <a:r>
              <a:rPr lang="zh-CN" altLang="en-US"/>
              <a:t>0×0=0     	0×1=0     	1×0=0   	  1×1=1</a:t>
            </a:r>
          </a:p>
          <a:p>
            <a:pPr>
              <a:spcBef>
                <a:spcPct val="15000"/>
              </a:spcBef>
            </a:pPr>
            <a:r>
              <a:rPr lang="zh-CN" altLang="en-US"/>
              <a:t>0÷0=0     	0÷1=0       	1÷0=0</a:t>
            </a:r>
            <a:r>
              <a:rPr lang="zh-CN" altLang="en-US" sz="2000">
                <a:solidFill>
                  <a:srgbClr val="FF0066"/>
                </a:solidFill>
              </a:rPr>
              <a:t>(无意义)</a:t>
            </a:r>
            <a:r>
              <a:rPr lang="zh-CN" altLang="en-US" sz="2000"/>
              <a:t>  </a:t>
            </a:r>
            <a:r>
              <a:rPr lang="zh-CN" altLang="en-US"/>
              <a:t>1÷1=1 </a:t>
            </a:r>
          </a:p>
        </p:txBody>
      </p:sp>
      <p:sp>
        <p:nvSpPr>
          <p:cNvPr id="15366" name="Text Box 6"/>
          <p:cNvSpPr txBox="1">
            <a:spLocks noChangeArrowheads="1"/>
          </p:cNvSpPr>
          <p:nvPr/>
        </p:nvSpPr>
        <p:spPr bwMode="auto">
          <a:xfrm>
            <a:off x="1143000" y="6248400"/>
            <a:ext cx="455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solidFill>
                  <a:srgbClr val="FF0000"/>
                </a:solidFill>
                <a:effectLst>
                  <a:outerShdw blurRad="38100" dist="38100" dir="2700000" algn="tl">
                    <a:srgbClr val="000000"/>
                  </a:outerShdw>
                </a:effectLst>
              </a:rPr>
              <a:t>首要步骤：按数位对齐(右对齐）</a:t>
            </a:r>
          </a:p>
        </p:txBody>
      </p:sp>
      <p:sp>
        <p:nvSpPr>
          <p:cNvPr id="15369" name="Rectangle 9"/>
          <p:cNvSpPr>
            <a:spLocks noGrp="1" noChangeArrowheads="1"/>
          </p:cNvSpPr>
          <p:nvPr>
            <p:ph type="title" idx="4294967295"/>
          </p:nvPr>
        </p:nvSpPr>
        <p:spPr/>
        <p:txBody>
          <a:bodyPr/>
          <a:lstStyle/>
          <a:p>
            <a:r>
              <a:rPr lang="zh-CN" altLang="en-US" dirty="0"/>
              <a:t>二进制数的</a:t>
            </a:r>
            <a:r>
              <a:rPr lang="zh-CN" altLang="en-US" dirty="0" smtClean="0"/>
              <a:t>算术运算*</a:t>
            </a:r>
            <a:endParaRPr lang="zh-CN" altLang="en-US" dirty="0"/>
          </a:p>
        </p:txBody>
      </p:sp>
      <p:grpSp>
        <p:nvGrpSpPr>
          <p:cNvPr id="15374" name="Group 14"/>
          <p:cNvGrpSpPr>
            <a:grpSpLocks/>
          </p:cNvGrpSpPr>
          <p:nvPr/>
        </p:nvGrpSpPr>
        <p:grpSpPr bwMode="auto">
          <a:xfrm>
            <a:off x="457200" y="-6781800"/>
            <a:ext cx="8229600" cy="20324763"/>
            <a:chOff x="0" y="12803"/>
            <a:chExt cx="5184" cy="12803"/>
          </a:xfrm>
        </p:grpSpPr>
        <p:sp>
          <p:nvSpPr>
            <p:cNvPr id="15370" name="Rectangle 10"/>
            <p:cNvSpPr>
              <a:spLocks noChangeArrowheads="1"/>
            </p:cNvSpPr>
            <p:nvPr/>
          </p:nvSpPr>
          <p:spPr bwMode="auto">
            <a:xfrm>
              <a:off x="0" y="12803"/>
              <a:ext cx="3398" cy="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15373" name="Group 13"/>
            <p:cNvGrpSpPr>
              <a:grpSpLocks/>
            </p:cNvGrpSpPr>
            <p:nvPr/>
          </p:nvGrpSpPr>
          <p:grpSpPr bwMode="auto">
            <a:xfrm>
              <a:off x="0" y="12803"/>
              <a:ext cx="5184" cy="1918"/>
              <a:chOff x="0" y="14721"/>
              <a:chExt cx="5184" cy="1918"/>
            </a:xfrm>
          </p:grpSpPr>
          <p:sp>
            <p:nvSpPr>
              <p:cNvPr id="15371" name="Rectangle 11"/>
              <p:cNvSpPr>
                <a:spLocks noChangeArrowheads="1"/>
              </p:cNvSpPr>
              <p:nvPr/>
            </p:nvSpPr>
            <p:spPr bwMode="auto">
              <a:xfrm>
                <a:off x="0" y="14721"/>
                <a:ext cx="3398" cy="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5372" name="Rectangle 12"/>
              <p:cNvSpPr>
                <a:spLocks noChangeArrowheads="1"/>
              </p:cNvSpPr>
              <p:nvPr/>
            </p:nvSpPr>
            <p:spPr bwMode="auto">
              <a:xfrm>
                <a:off x="0" y="14721"/>
                <a:ext cx="518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pPr>
                <a:endParaRPr lang="zh-CN" altLang="en-US"/>
              </a:p>
            </p:txBody>
          </p:sp>
        </p:grpSp>
      </p:grpSp>
      <p:sp>
        <p:nvSpPr>
          <p:cNvPr id="15375" name="Text Box 15"/>
          <p:cNvSpPr txBox="1">
            <a:spLocks noChangeArrowheads="1"/>
          </p:cNvSpPr>
          <p:nvPr/>
        </p:nvSpPr>
        <p:spPr bwMode="auto">
          <a:xfrm>
            <a:off x="990600" y="3384550"/>
            <a:ext cx="3825875" cy="235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333399"/>
                </a:solidFill>
              </a:rPr>
              <a:t>『例1』1101＋1011　 </a:t>
            </a:r>
          </a:p>
          <a:p>
            <a:r>
              <a:rPr lang="zh-CN" altLang="en-US" b="1">
                <a:solidFill>
                  <a:srgbClr val="333399"/>
                </a:solidFill>
              </a:rPr>
              <a:t>	被加数 １１０１</a:t>
            </a:r>
            <a:br>
              <a:rPr lang="zh-CN" altLang="en-US" b="1">
                <a:solidFill>
                  <a:srgbClr val="333399"/>
                </a:solidFill>
              </a:rPr>
            </a:br>
            <a:r>
              <a:rPr lang="zh-CN" altLang="en-US" b="1">
                <a:solidFill>
                  <a:srgbClr val="333399"/>
                </a:solidFill>
              </a:rPr>
              <a:t>+）	加数     １０１１ </a:t>
            </a:r>
            <a:br>
              <a:rPr lang="zh-CN" altLang="en-US" b="1">
                <a:solidFill>
                  <a:srgbClr val="333399"/>
                </a:solidFill>
              </a:rPr>
            </a:br>
            <a:r>
              <a:rPr lang="zh-CN" altLang="en-US" b="1">
                <a:solidFill>
                  <a:srgbClr val="333399"/>
                </a:solidFill>
              </a:rPr>
              <a:t>	进位 １１１１　 </a:t>
            </a:r>
            <a:br>
              <a:rPr lang="zh-CN" altLang="en-US" b="1">
                <a:solidFill>
                  <a:srgbClr val="333399"/>
                </a:solidFill>
              </a:rPr>
            </a:br>
            <a:r>
              <a:rPr lang="zh-CN" altLang="en-US" b="1">
                <a:solidFill>
                  <a:srgbClr val="333399"/>
                </a:solidFill>
              </a:rPr>
              <a:t>━━━━━━━━━━━ </a:t>
            </a:r>
            <a:br>
              <a:rPr lang="zh-CN" altLang="en-US" b="1">
                <a:solidFill>
                  <a:srgbClr val="333399"/>
                </a:solidFill>
              </a:rPr>
            </a:br>
            <a:r>
              <a:rPr lang="zh-CN" altLang="en-US" b="1">
                <a:solidFill>
                  <a:srgbClr val="333399"/>
                </a:solidFill>
              </a:rPr>
              <a:t>	和     １１０００　</a:t>
            </a:r>
          </a:p>
        </p:txBody>
      </p:sp>
      <p:sp>
        <p:nvSpPr>
          <p:cNvPr id="15376" name="Text Box 16"/>
          <p:cNvSpPr txBox="1">
            <a:spLocks noChangeArrowheads="1"/>
          </p:cNvSpPr>
          <p:nvPr/>
        </p:nvSpPr>
        <p:spPr bwMode="auto">
          <a:xfrm>
            <a:off x="5105400" y="3387725"/>
            <a:ext cx="3292475"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b="1">
                <a:solidFill>
                  <a:srgbClr val="333399"/>
                </a:solidFill>
              </a:rPr>
              <a:t>『例2』1101×1011　 </a:t>
            </a:r>
          </a:p>
          <a:p>
            <a:pPr>
              <a:spcBef>
                <a:spcPct val="0"/>
              </a:spcBef>
            </a:pPr>
            <a:r>
              <a:rPr lang="zh-CN" altLang="en-US" b="1">
                <a:solidFill>
                  <a:srgbClr val="333399"/>
                </a:solidFill>
              </a:rPr>
              <a:t> 	    １１０１</a:t>
            </a:r>
            <a:br>
              <a:rPr lang="zh-CN" altLang="en-US" b="1">
                <a:solidFill>
                  <a:srgbClr val="333399"/>
                </a:solidFill>
              </a:rPr>
            </a:br>
            <a:r>
              <a:rPr lang="zh-CN" altLang="en-US" b="1" u="sng">
                <a:solidFill>
                  <a:srgbClr val="333399"/>
                </a:solidFill>
              </a:rPr>
              <a:t>×）	    １０１１</a:t>
            </a:r>
            <a:r>
              <a:rPr lang="zh-CN" altLang="en-US" u="sng">
                <a:solidFill>
                  <a:srgbClr val="333399"/>
                </a:solidFill>
              </a:rPr>
              <a:t>              </a:t>
            </a:r>
            <a:br>
              <a:rPr lang="zh-CN" altLang="en-US" u="sng">
                <a:solidFill>
                  <a:srgbClr val="333399"/>
                </a:solidFill>
              </a:rPr>
            </a:br>
            <a:r>
              <a:rPr lang="zh-CN" altLang="en-US" b="1">
                <a:solidFill>
                  <a:srgbClr val="333399"/>
                </a:solidFill>
              </a:rPr>
              <a:t>  	    １１０１</a:t>
            </a:r>
          </a:p>
          <a:p>
            <a:pPr>
              <a:spcBef>
                <a:spcPct val="0"/>
              </a:spcBef>
            </a:pPr>
            <a:r>
              <a:rPr lang="zh-CN" altLang="en-US" b="1">
                <a:solidFill>
                  <a:srgbClr val="333399"/>
                </a:solidFill>
              </a:rPr>
              <a:t>            １１０１</a:t>
            </a:r>
          </a:p>
          <a:p>
            <a:pPr>
              <a:spcBef>
                <a:spcPct val="0"/>
              </a:spcBef>
            </a:pPr>
            <a:r>
              <a:rPr lang="zh-CN" altLang="en-US" b="1">
                <a:solidFill>
                  <a:srgbClr val="333399"/>
                </a:solidFill>
              </a:rPr>
              <a:t>        ００００	</a:t>
            </a:r>
          </a:p>
          <a:p>
            <a:pPr>
              <a:spcBef>
                <a:spcPct val="0"/>
              </a:spcBef>
            </a:pPr>
            <a:r>
              <a:rPr lang="zh-CN" altLang="en-US" b="1" u="sng">
                <a:solidFill>
                  <a:srgbClr val="333399"/>
                </a:solidFill>
              </a:rPr>
              <a:t>    １１０１            </a:t>
            </a:r>
            <a:r>
              <a:rPr lang="zh-CN" altLang="en-US" b="1" u="sng">
                <a:solidFill>
                  <a:schemeClr val="accent1"/>
                </a:solidFill>
              </a:rPr>
              <a:t>2</a:t>
            </a:r>
            <a:r>
              <a:rPr lang="zh-CN" altLang="en-US" b="1" u="sng">
                <a:solidFill>
                  <a:srgbClr val="333399"/>
                </a:solidFill>
              </a:rPr>
              <a:t>     </a:t>
            </a:r>
          </a:p>
          <a:p>
            <a:pPr>
              <a:spcBef>
                <a:spcPct val="0"/>
              </a:spcBef>
            </a:pPr>
            <a:r>
              <a:rPr lang="zh-CN" altLang="en-US" b="1">
                <a:solidFill>
                  <a:srgbClr val="333399"/>
                </a:solidFill>
              </a:rPr>
              <a:t>１１１０１１１１</a:t>
            </a:r>
          </a:p>
        </p:txBody>
      </p:sp>
    </p:spTree>
    <p:extLst>
      <p:ext uri="{BB962C8B-B14F-4D97-AF65-F5344CB8AC3E}">
        <p14:creationId xmlns:p14="http://schemas.microsoft.com/office/powerpoint/2010/main" val="2349724308"/>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 calcmode="lin" valueType="num">
                                      <p:cBhvr>
                                        <p:cTn id="7" dur="500" fill="hold"/>
                                        <p:tgtEl>
                                          <p:spTgt spid="15362"/>
                                        </p:tgtEl>
                                        <p:attrNameLst>
                                          <p:attrName>ppt_x</p:attrName>
                                        </p:attrNameLst>
                                      </p:cBhvr>
                                      <p:tavLst>
                                        <p:tav tm="0">
                                          <p:val>
                                            <p:strVal val="#ppt_x"/>
                                          </p:val>
                                        </p:tav>
                                        <p:tav tm="100000">
                                          <p:val>
                                            <p:strVal val="#ppt_x"/>
                                          </p:val>
                                        </p:tav>
                                      </p:tavLst>
                                    </p:anim>
                                    <p:anim calcmode="lin" valueType="num">
                                      <p:cBhvr>
                                        <p:cTn id="8" dur="500" fill="hold"/>
                                        <p:tgtEl>
                                          <p:spTgt spid="15362"/>
                                        </p:tgtEl>
                                        <p:attrNameLst>
                                          <p:attrName>ppt_y</p:attrName>
                                        </p:attrNameLst>
                                      </p:cBhvr>
                                      <p:tavLst>
                                        <p:tav tm="0">
                                          <p:val>
                                            <p:strVal val="#ppt_y-#ppt_h/2"/>
                                          </p:val>
                                        </p:tav>
                                        <p:tav tm="100000">
                                          <p:val>
                                            <p:strVal val="#ppt_y"/>
                                          </p:val>
                                        </p:tav>
                                      </p:tavLst>
                                    </p:anim>
                                    <p:anim calcmode="lin" valueType="num">
                                      <p:cBhvr>
                                        <p:cTn id="9" dur="500" fill="hold"/>
                                        <p:tgtEl>
                                          <p:spTgt spid="15362"/>
                                        </p:tgtEl>
                                        <p:attrNameLst>
                                          <p:attrName>ppt_w</p:attrName>
                                        </p:attrNameLst>
                                      </p:cBhvr>
                                      <p:tavLst>
                                        <p:tav tm="0">
                                          <p:val>
                                            <p:strVal val="#ppt_w"/>
                                          </p:val>
                                        </p:tav>
                                        <p:tav tm="100000">
                                          <p:val>
                                            <p:strVal val="#ppt_w"/>
                                          </p:val>
                                        </p:tav>
                                      </p:tavLst>
                                    </p:anim>
                                    <p:anim calcmode="lin" valueType="num">
                                      <p:cBhvr>
                                        <p:cTn id="10" dur="500" fill="hold"/>
                                        <p:tgtEl>
                                          <p:spTgt spid="15362"/>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5364"/>
                                        </p:tgtEl>
                                        <p:attrNameLst>
                                          <p:attrName>style.visibility</p:attrName>
                                        </p:attrNameLst>
                                      </p:cBhvr>
                                      <p:to>
                                        <p:strVal val="visible"/>
                                      </p:to>
                                    </p:set>
                                    <p:anim calcmode="lin" valueType="num">
                                      <p:cBhvr>
                                        <p:cTn id="15" dur="500" fill="hold"/>
                                        <p:tgtEl>
                                          <p:spTgt spid="15364"/>
                                        </p:tgtEl>
                                        <p:attrNameLst>
                                          <p:attrName>ppt_x</p:attrName>
                                        </p:attrNameLst>
                                      </p:cBhvr>
                                      <p:tavLst>
                                        <p:tav tm="0">
                                          <p:val>
                                            <p:strVal val="#ppt_x"/>
                                          </p:val>
                                        </p:tav>
                                        <p:tav tm="100000">
                                          <p:val>
                                            <p:strVal val="#ppt_x"/>
                                          </p:val>
                                        </p:tav>
                                      </p:tavLst>
                                    </p:anim>
                                    <p:anim calcmode="lin" valueType="num">
                                      <p:cBhvr>
                                        <p:cTn id="16" dur="500" fill="hold"/>
                                        <p:tgtEl>
                                          <p:spTgt spid="15364"/>
                                        </p:tgtEl>
                                        <p:attrNameLst>
                                          <p:attrName>ppt_y</p:attrName>
                                        </p:attrNameLst>
                                      </p:cBhvr>
                                      <p:tavLst>
                                        <p:tav tm="0">
                                          <p:val>
                                            <p:strVal val="#ppt_y-#ppt_h/2"/>
                                          </p:val>
                                        </p:tav>
                                        <p:tav tm="100000">
                                          <p:val>
                                            <p:strVal val="#ppt_y"/>
                                          </p:val>
                                        </p:tav>
                                      </p:tavLst>
                                    </p:anim>
                                    <p:anim calcmode="lin" valueType="num">
                                      <p:cBhvr>
                                        <p:cTn id="17" dur="500" fill="hold"/>
                                        <p:tgtEl>
                                          <p:spTgt spid="15364"/>
                                        </p:tgtEl>
                                        <p:attrNameLst>
                                          <p:attrName>ppt_w</p:attrName>
                                        </p:attrNameLst>
                                      </p:cBhvr>
                                      <p:tavLst>
                                        <p:tav tm="0">
                                          <p:val>
                                            <p:strVal val="#ppt_w"/>
                                          </p:val>
                                        </p:tav>
                                        <p:tav tm="100000">
                                          <p:val>
                                            <p:strVal val="#ppt_w"/>
                                          </p:val>
                                        </p:tav>
                                      </p:tavLst>
                                    </p:anim>
                                    <p:anim calcmode="lin" valueType="num">
                                      <p:cBhvr>
                                        <p:cTn id="18" dur="500" fill="hold"/>
                                        <p:tgtEl>
                                          <p:spTgt spid="1536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7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376"/>
                                        </p:tgtEl>
                                        <p:attrNameLst>
                                          <p:attrName>style.visibility</p:attrName>
                                        </p:attrNameLst>
                                      </p:cBhvr>
                                      <p:to>
                                        <p:strVal val="visible"/>
                                      </p:to>
                                    </p:set>
                                    <p:anim calcmode="lin" valueType="num">
                                      <p:cBhvr additive="base">
                                        <p:cTn id="31" dur="500" fill="hold"/>
                                        <p:tgtEl>
                                          <p:spTgt spid="15376"/>
                                        </p:tgtEl>
                                        <p:attrNameLst>
                                          <p:attrName>ppt_x</p:attrName>
                                        </p:attrNameLst>
                                      </p:cBhvr>
                                      <p:tavLst>
                                        <p:tav tm="0">
                                          <p:val>
                                            <p:strVal val="1+#ppt_w/2"/>
                                          </p:val>
                                        </p:tav>
                                        <p:tav tm="100000">
                                          <p:val>
                                            <p:strVal val="#ppt_x"/>
                                          </p:val>
                                        </p:tav>
                                      </p:tavLst>
                                    </p:anim>
                                    <p:anim calcmode="lin" valueType="num">
                                      <p:cBhvr additive="base">
                                        <p:cTn id="32" dur="500" fill="hold"/>
                                        <p:tgtEl>
                                          <p:spTgt spid="153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utoUpdateAnimBg="0"/>
      <p:bldP spid="15364" grpId="0" autoUpdateAnimBg="0"/>
      <p:bldP spid="15366" grpId="0" autoUpdateAnimBg="0"/>
      <p:bldP spid="15375" grpId="0" autoUpdateAnimBg="0"/>
      <p:bldP spid="1537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Text Box 5"/>
          <p:cNvSpPr txBox="1">
            <a:spLocks noChangeArrowheads="1"/>
          </p:cNvSpPr>
          <p:nvPr/>
        </p:nvSpPr>
        <p:spPr bwMode="auto">
          <a:xfrm>
            <a:off x="838200" y="1371600"/>
            <a:ext cx="2216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3200" b="1">
                <a:solidFill>
                  <a:srgbClr val="0000CC"/>
                </a:solidFill>
                <a:ea typeface="华文新魏" pitchFamily="2" charset="-122"/>
              </a:rPr>
              <a:t>算术性质：</a:t>
            </a:r>
          </a:p>
        </p:txBody>
      </p:sp>
      <p:sp>
        <p:nvSpPr>
          <p:cNvPr id="61446" name="Text Box 6"/>
          <p:cNvSpPr txBox="1">
            <a:spLocks noChangeArrowheads="1"/>
          </p:cNvSpPr>
          <p:nvPr/>
        </p:nvSpPr>
        <p:spPr bwMode="auto">
          <a:xfrm>
            <a:off x="1219200" y="2028825"/>
            <a:ext cx="731520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t>1）</a:t>
            </a:r>
            <a:r>
              <a:rPr lang="zh-CN" altLang="en-US" sz="2800" b="1"/>
              <a:t>奇偶性质</a:t>
            </a:r>
            <a:r>
              <a:rPr lang="zh-CN" altLang="en-US" sz="2800"/>
              <a:t>：</a:t>
            </a:r>
            <a:r>
              <a:rPr lang="zh-CN" altLang="en-US" sz="2800">
                <a:solidFill>
                  <a:srgbClr val="FF0066"/>
                </a:solidFill>
              </a:rPr>
              <a:t>最低位为0---偶数；为1---奇数</a:t>
            </a:r>
          </a:p>
          <a:p>
            <a:pPr>
              <a:spcBef>
                <a:spcPct val="50000"/>
              </a:spcBef>
            </a:pPr>
            <a:r>
              <a:rPr lang="zh-CN" altLang="en-US" sz="2800"/>
              <a:t>2）</a:t>
            </a:r>
            <a:r>
              <a:rPr lang="zh-CN" altLang="en-US" sz="2800" b="1"/>
              <a:t>移位性质</a:t>
            </a:r>
            <a:r>
              <a:rPr lang="zh-CN" altLang="en-US" sz="2800"/>
              <a:t>：</a:t>
            </a:r>
            <a:r>
              <a:rPr lang="zh-CN" altLang="en-US" sz="2800">
                <a:solidFill>
                  <a:srgbClr val="FF0066"/>
                </a:solidFill>
              </a:rPr>
              <a:t>小数点右移---乘2；左移---除2</a:t>
            </a:r>
          </a:p>
          <a:p>
            <a:pPr lvl="1">
              <a:spcBef>
                <a:spcPct val="50000"/>
              </a:spcBef>
              <a:buFontTx/>
              <a:buChar char="•"/>
            </a:pPr>
            <a:r>
              <a:rPr lang="zh-CN" altLang="en-US" sz="2800">
                <a:solidFill>
                  <a:srgbClr val="FF0066"/>
                </a:solidFill>
              </a:rPr>
              <a:t> </a:t>
            </a:r>
            <a:r>
              <a:rPr lang="zh-CN" altLang="en-US" sz="2800">
                <a:solidFill>
                  <a:schemeClr val="hlink"/>
                </a:solidFill>
              </a:rPr>
              <a:t>将加法运算和部分积右移的方法结合起来即可实现乘法运算。 </a:t>
            </a:r>
          </a:p>
        </p:txBody>
      </p:sp>
      <p:sp>
        <p:nvSpPr>
          <p:cNvPr id="61447" name="Rectangle 7"/>
          <p:cNvSpPr>
            <a:spLocks noGrp="1" noChangeArrowheads="1"/>
          </p:cNvSpPr>
          <p:nvPr>
            <p:ph type="title" idx="4294967295"/>
          </p:nvPr>
        </p:nvSpPr>
        <p:spPr/>
        <p:txBody>
          <a:bodyPr/>
          <a:lstStyle/>
          <a:p>
            <a:r>
              <a:rPr lang="zh-CN" altLang="en-US" dirty="0"/>
              <a:t>二进制数的算术运算（2</a:t>
            </a:r>
            <a:r>
              <a:rPr lang="zh-CN" altLang="en-US" dirty="0" smtClean="0"/>
              <a:t>）*</a:t>
            </a:r>
            <a:endParaRPr lang="zh-CN" altLang="en-US" dirty="0"/>
          </a:p>
        </p:txBody>
      </p:sp>
      <p:grpSp>
        <p:nvGrpSpPr>
          <p:cNvPr id="61448" name="Group 8"/>
          <p:cNvGrpSpPr>
            <a:grpSpLocks/>
          </p:cNvGrpSpPr>
          <p:nvPr/>
        </p:nvGrpSpPr>
        <p:grpSpPr bwMode="auto">
          <a:xfrm>
            <a:off x="457200" y="-6732588"/>
            <a:ext cx="8229600" cy="20324763"/>
            <a:chOff x="0" y="12803"/>
            <a:chExt cx="5184" cy="12803"/>
          </a:xfrm>
        </p:grpSpPr>
        <p:sp>
          <p:nvSpPr>
            <p:cNvPr id="61449" name="Rectangle 9"/>
            <p:cNvSpPr>
              <a:spLocks noChangeArrowheads="1"/>
            </p:cNvSpPr>
            <p:nvPr/>
          </p:nvSpPr>
          <p:spPr bwMode="auto">
            <a:xfrm>
              <a:off x="0" y="12803"/>
              <a:ext cx="3398" cy="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61450" name="Group 10"/>
            <p:cNvGrpSpPr>
              <a:grpSpLocks/>
            </p:cNvGrpSpPr>
            <p:nvPr/>
          </p:nvGrpSpPr>
          <p:grpSpPr bwMode="auto">
            <a:xfrm>
              <a:off x="0" y="12803"/>
              <a:ext cx="5184" cy="1918"/>
              <a:chOff x="0" y="14721"/>
              <a:chExt cx="5184" cy="1918"/>
            </a:xfrm>
          </p:grpSpPr>
          <p:sp>
            <p:nvSpPr>
              <p:cNvPr id="61451" name="Rectangle 11"/>
              <p:cNvSpPr>
                <a:spLocks noChangeArrowheads="1"/>
              </p:cNvSpPr>
              <p:nvPr/>
            </p:nvSpPr>
            <p:spPr bwMode="auto">
              <a:xfrm>
                <a:off x="0" y="14721"/>
                <a:ext cx="3398" cy="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61452" name="Rectangle 12"/>
              <p:cNvSpPr>
                <a:spLocks noChangeArrowheads="1"/>
              </p:cNvSpPr>
              <p:nvPr/>
            </p:nvSpPr>
            <p:spPr bwMode="auto">
              <a:xfrm>
                <a:off x="0" y="14721"/>
                <a:ext cx="518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pPr>
                <a:endParaRPr lang="zh-CN" altLang="en-US"/>
              </a:p>
            </p:txBody>
          </p:sp>
        </p:grpSp>
      </p:grpSp>
      <p:sp>
        <p:nvSpPr>
          <p:cNvPr id="61455" name="Text Box 15"/>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3"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1173884342"/>
      </p:ext>
    </p:extLst>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446"/>
                                        </p:tgtEl>
                                        <p:attrNameLst>
                                          <p:attrName>style.visibility</p:attrName>
                                        </p:attrNameLst>
                                      </p:cBhvr>
                                      <p:to>
                                        <p:strVal val="visible"/>
                                      </p:to>
                                    </p:set>
                                    <p:animEffect transition="in" filter="slide(fromBottom)">
                                      <p:cBhvr>
                                        <p:cTn id="7" dur="500"/>
                                        <p:tgtEl>
                                          <p:spTgt spid="61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dirty="0"/>
              <a:t>逻辑变量与基本</a:t>
            </a:r>
            <a:r>
              <a:rPr lang="zh-CN" altLang="en-US" dirty="0" smtClean="0"/>
              <a:t>逻辑运算*</a:t>
            </a:r>
            <a:endParaRPr lang="zh-CN" altLang="en-US" dirty="0"/>
          </a:p>
        </p:txBody>
      </p:sp>
      <p:sp>
        <p:nvSpPr>
          <p:cNvPr id="63491" name="Rectangle 3"/>
          <p:cNvSpPr>
            <a:spLocks noGrp="1" noChangeArrowheads="1"/>
          </p:cNvSpPr>
          <p:nvPr>
            <p:ph type="body" idx="1"/>
          </p:nvPr>
        </p:nvSpPr>
        <p:spPr>
          <a:xfrm>
            <a:off x="1062038" y="1219200"/>
            <a:ext cx="7769225" cy="5334000"/>
          </a:xfrm>
        </p:spPr>
        <p:txBody>
          <a:bodyPr/>
          <a:lstStyle/>
          <a:p>
            <a:r>
              <a:rPr lang="zh-CN" altLang="en-US" dirty="0"/>
              <a:t>逻辑变量的取值只有0(假)或1(真)两种。</a:t>
            </a:r>
          </a:p>
          <a:p>
            <a:r>
              <a:rPr lang="zh-CN" altLang="en-US" dirty="0"/>
              <a:t>三种基本逻辑运算</a:t>
            </a:r>
          </a:p>
          <a:p>
            <a:pPr lvl="1"/>
            <a:r>
              <a:rPr lang="zh-CN" altLang="en-US" sz="2800" b="1" dirty="0">
                <a:hlinkClick r:id="rId2" action="ppaction://hlinksldjump"/>
              </a:rPr>
              <a:t>或</a:t>
            </a:r>
            <a:r>
              <a:rPr lang="zh-CN" altLang="en-US" dirty="0"/>
              <a:t>：逻辑问题中，如果决定某一事件发生的多个条件中，只要有一个或一个以上成立，事件便可发生，则这种因果关系称之为“或”逻辑。</a:t>
            </a:r>
          </a:p>
          <a:p>
            <a:pPr lvl="1"/>
            <a:r>
              <a:rPr lang="zh-CN" altLang="en-US" sz="2800" b="1" dirty="0">
                <a:hlinkClick r:id="rId3" action="ppaction://hlinksldjump"/>
              </a:rPr>
              <a:t>与</a:t>
            </a:r>
            <a:r>
              <a:rPr lang="zh-CN" altLang="en-US" dirty="0"/>
              <a:t>：逻辑问题中，如果决定某一个事件发生的多个条件必须同时具备，事件才能发生，则这种因果关系成之为“与”逻辑。</a:t>
            </a:r>
          </a:p>
          <a:p>
            <a:pPr lvl="1"/>
            <a:r>
              <a:rPr lang="zh-CN" altLang="en-US" sz="2800" b="1" dirty="0">
                <a:hlinkClick r:id="rId4" action="ppaction://hlinksldjump"/>
              </a:rPr>
              <a:t>非</a:t>
            </a:r>
            <a:r>
              <a:rPr lang="zh-CN" altLang="en-US" dirty="0">
                <a:hlinkClick r:id="rId4" action="ppaction://hlinksldjump"/>
              </a:rPr>
              <a:t>：</a:t>
            </a:r>
            <a:r>
              <a:rPr lang="zh-CN" altLang="en-US" dirty="0"/>
              <a:t>逻辑问题中，如果某一时间的发生取决于条件的否定，即事件与事件发生的条件之间构成矛盾，则这种因果关系称为“非”逻辑。</a:t>
            </a:r>
          </a:p>
          <a:p>
            <a:r>
              <a:rPr lang="zh-CN" altLang="en-US" dirty="0"/>
              <a:t>其它逻辑运算，如：</a:t>
            </a:r>
            <a:r>
              <a:rPr lang="zh-CN" altLang="en-US" dirty="0">
                <a:hlinkClick r:id="rId5" action="ppaction://hlinksldjump"/>
              </a:rPr>
              <a:t>异或</a:t>
            </a:r>
            <a:r>
              <a:rPr lang="zh-CN" altLang="en-US" dirty="0"/>
              <a:t>、</a:t>
            </a:r>
            <a:r>
              <a:rPr lang="zh-CN" altLang="en-US" dirty="0">
                <a:hlinkClick r:id="rId5" action="ppaction://hlinksldjump"/>
              </a:rPr>
              <a:t>同或</a:t>
            </a:r>
            <a:endParaRPr lang="zh-CN" altLang="en-US" dirty="0"/>
          </a:p>
        </p:txBody>
      </p:sp>
      <p:sp>
        <p:nvSpPr>
          <p:cNvPr id="4" name="Text Box 15"/>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6"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35044400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dirty="0" smtClean="0"/>
              <a:t>或运算*</a:t>
            </a:r>
            <a:endParaRPr lang="zh-CN" altLang="en-US" dirty="0"/>
          </a:p>
        </p:txBody>
      </p:sp>
      <p:sp>
        <p:nvSpPr>
          <p:cNvPr id="64515" name="Rectangle 3"/>
          <p:cNvSpPr>
            <a:spLocks noGrp="1" noChangeArrowheads="1"/>
          </p:cNvSpPr>
          <p:nvPr>
            <p:ph type="body" idx="1"/>
          </p:nvPr>
        </p:nvSpPr>
        <p:spPr/>
        <p:txBody>
          <a:bodyPr/>
          <a:lstStyle/>
          <a:p>
            <a:r>
              <a:rPr lang="zh-CN" altLang="en-US" dirty="0"/>
              <a:t>用电路来理解</a:t>
            </a:r>
          </a:p>
          <a:p>
            <a:endParaRPr lang="zh-CN" altLang="en-US" dirty="0"/>
          </a:p>
          <a:p>
            <a:endParaRPr lang="zh-CN" altLang="en-US" dirty="0"/>
          </a:p>
          <a:p>
            <a:endParaRPr lang="zh-CN" altLang="en-US" dirty="0"/>
          </a:p>
          <a:p>
            <a:endParaRPr lang="zh-CN" altLang="en-US" dirty="0"/>
          </a:p>
          <a:p>
            <a:endParaRPr lang="zh-CN" altLang="en-US" dirty="0"/>
          </a:p>
          <a:p>
            <a:r>
              <a:rPr lang="zh-CN" altLang="en-US" dirty="0" smtClean="0"/>
              <a:t>运算符：</a:t>
            </a:r>
            <a:r>
              <a:rPr lang="en-US" altLang="zh-CN" dirty="0" smtClean="0"/>
              <a:t>||</a:t>
            </a:r>
            <a:r>
              <a:rPr lang="zh-CN" altLang="en-US" dirty="0" smtClean="0"/>
              <a:t>（数学上用</a:t>
            </a:r>
            <a:r>
              <a:rPr lang="en-US" altLang="zh-CN" sz="2400" dirty="0" smtClean="0">
                <a:ea typeface="宋体" pitchFamily="2" charset="-122"/>
                <a:sym typeface="Symbol" pitchFamily="18" charset="2"/>
              </a:rPr>
              <a:t>∨</a:t>
            </a:r>
            <a:r>
              <a:rPr lang="zh-CN" altLang="en-US" dirty="0" smtClean="0">
                <a:sym typeface="Symbol" pitchFamily="18" charset="2"/>
              </a:rPr>
              <a:t>、</a:t>
            </a:r>
            <a:r>
              <a:rPr lang="en-US" altLang="zh-CN" dirty="0" smtClean="0">
                <a:sym typeface="Symbol" pitchFamily="18" charset="2"/>
              </a:rPr>
              <a:t>OR</a:t>
            </a:r>
            <a:r>
              <a:rPr lang="en-US" altLang="zh-CN" dirty="0" smtClean="0"/>
              <a:t>）</a:t>
            </a:r>
            <a:endParaRPr lang="en-US" altLang="zh-CN" dirty="0"/>
          </a:p>
          <a:p>
            <a:r>
              <a:rPr lang="zh-CN" altLang="en-US" dirty="0"/>
              <a:t>运算规则：</a:t>
            </a:r>
            <a:r>
              <a:rPr lang="zh-CN" altLang="en-US" dirty="0" smtClean="0"/>
              <a:t>0</a:t>
            </a:r>
            <a:r>
              <a:rPr lang="en-US" altLang="zh-CN" dirty="0" smtClean="0"/>
              <a:t> || </a:t>
            </a:r>
            <a:r>
              <a:rPr lang="zh-CN" altLang="en-US" dirty="0" smtClean="0"/>
              <a:t>0</a:t>
            </a:r>
            <a:r>
              <a:rPr lang="zh-CN" altLang="en-US" dirty="0"/>
              <a:t>=0　</a:t>
            </a:r>
            <a:r>
              <a:rPr lang="zh-CN" altLang="en-US" dirty="0" smtClean="0"/>
              <a:t>1</a:t>
            </a:r>
            <a:r>
              <a:rPr lang="en-US" altLang="zh-CN" dirty="0" smtClean="0"/>
              <a:t> || </a:t>
            </a:r>
            <a:r>
              <a:rPr lang="zh-CN" altLang="en-US" dirty="0" smtClean="0"/>
              <a:t>0</a:t>
            </a:r>
            <a:r>
              <a:rPr lang="zh-CN" altLang="en-US" dirty="0"/>
              <a:t>=1</a:t>
            </a:r>
            <a:br>
              <a:rPr lang="zh-CN" altLang="en-US" dirty="0"/>
            </a:br>
            <a:r>
              <a:rPr lang="zh-CN" altLang="en-US" dirty="0"/>
              <a:t>　　　　　</a:t>
            </a:r>
            <a:r>
              <a:rPr lang="zh-CN" altLang="en-US" dirty="0" smtClean="0"/>
              <a:t>0</a:t>
            </a:r>
            <a:r>
              <a:rPr lang="en-US" altLang="zh-CN" dirty="0" smtClean="0"/>
              <a:t> || </a:t>
            </a:r>
            <a:r>
              <a:rPr lang="zh-CN" altLang="en-US" dirty="0" smtClean="0"/>
              <a:t>1</a:t>
            </a:r>
            <a:r>
              <a:rPr lang="zh-CN" altLang="en-US" dirty="0"/>
              <a:t>=1　</a:t>
            </a:r>
            <a:r>
              <a:rPr lang="zh-CN" altLang="en-US" dirty="0" smtClean="0"/>
              <a:t>1</a:t>
            </a:r>
            <a:r>
              <a:rPr lang="en-US" altLang="zh-CN" dirty="0" smtClean="0"/>
              <a:t> || </a:t>
            </a:r>
            <a:r>
              <a:rPr lang="zh-CN" altLang="en-US" dirty="0" smtClean="0"/>
              <a:t>1</a:t>
            </a:r>
            <a:r>
              <a:rPr lang="zh-CN" altLang="en-US" dirty="0"/>
              <a:t>=1</a:t>
            </a:r>
          </a:p>
        </p:txBody>
      </p:sp>
      <p:grpSp>
        <p:nvGrpSpPr>
          <p:cNvPr id="64517" name="Group 5"/>
          <p:cNvGrpSpPr>
            <a:grpSpLocks/>
          </p:cNvGrpSpPr>
          <p:nvPr/>
        </p:nvGrpSpPr>
        <p:grpSpPr bwMode="auto">
          <a:xfrm>
            <a:off x="2955925" y="2438400"/>
            <a:ext cx="3749675" cy="1524000"/>
            <a:chOff x="1862" y="1536"/>
            <a:chExt cx="2362" cy="960"/>
          </a:xfrm>
        </p:grpSpPr>
        <p:sp>
          <p:nvSpPr>
            <p:cNvPr id="64518" name="Line 6"/>
            <p:cNvSpPr>
              <a:spLocks noChangeShapeType="1"/>
            </p:cNvSpPr>
            <p:nvPr/>
          </p:nvSpPr>
          <p:spPr bwMode="auto">
            <a:xfrm>
              <a:off x="2016" y="1824"/>
              <a:ext cx="576" cy="0"/>
            </a:xfrm>
            <a:prstGeom prst="line">
              <a:avLst/>
            </a:prstGeom>
            <a:noFill/>
            <a:ln w="9525">
              <a:solidFill>
                <a:schemeClr val="tx1"/>
              </a:solidFill>
              <a:miter lim="800000"/>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19" name="Line 7"/>
            <p:cNvSpPr>
              <a:spLocks noChangeShapeType="1"/>
            </p:cNvSpPr>
            <p:nvPr/>
          </p:nvSpPr>
          <p:spPr bwMode="auto">
            <a:xfrm>
              <a:off x="2592" y="1632"/>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0" name="Line 8"/>
            <p:cNvSpPr>
              <a:spLocks noChangeShapeType="1"/>
            </p:cNvSpPr>
            <p:nvPr/>
          </p:nvSpPr>
          <p:spPr bwMode="auto">
            <a:xfrm>
              <a:off x="2592" y="163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1" name="Line 9"/>
            <p:cNvSpPr>
              <a:spLocks noChangeShapeType="1"/>
            </p:cNvSpPr>
            <p:nvPr/>
          </p:nvSpPr>
          <p:spPr bwMode="auto">
            <a:xfrm>
              <a:off x="2592" y="206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2" name="Line 10"/>
            <p:cNvSpPr>
              <a:spLocks noChangeShapeType="1"/>
            </p:cNvSpPr>
            <p:nvPr/>
          </p:nvSpPr>
          <p:spPr bwMode="auto">
            <a:xfrm>
              <a:off x="3552" y="1824"/>
              <a:ext cx="576" cy="0"/>
            </a:xfrm>
            <a:prstGeom prst="line">
              <a:avLst/>
            </a:prstGeom>
            <a:noFill/>
            <a:ln w="9525">
              <a:solidFill>
                <a:schemeClr val="tx1"/>
              </a:solidFill>
              <a:miter lim="800000"/>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3" name="Line 11"/>
            <p:cNvSpPr>
              <a:spLocks noChangeShapeType="1"/>
            </p:cNvSpPr>
            <p:nvPr/>
          </p:nvSpPr>
          <p:spPr bwMode="auto">
            <a:xfrm>
              <a:off x="3552" y="1632"/>
              <a:ext cx="0" cy="43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4" name="Line 12"/>
            <p:cNvSpPr>
              <a:spLocks noChangeShapeType="1"/>
            </p:cNvSpPr>
            <p:nvPr/>
          </p:nvSpPr>
          <p:spPr bwMode="auto">
            <a:xfrm>
              <a:off x="3216" y="1632"/>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5" name="Line 13"/>
            <p:cNvSpPr>
              <a:spLocks noChangeShapeType="1"/>
            </p:cNvSpPr>
            <p:nvPr/>
          </p:nvSpPr>
          <p:spPr bwMode="auto">
            <a:xfrm>
              <a:off x="3216" y="206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6" name="Line 14"/>
            <p:cNvSpPr>
              <a:spLocks noChangeShapeType="1"/>
            </p:cNvSpPr>
            <p:nvPr/>
          </p:nvSpPr>
          <p:spPr bwMode="auto">
            <a:xfrm flipV="1">
              <a:off x="2928" y="1536"/>
              <a:ext cx="24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7" name="Line 15"/>
            <p:cNvSpPr>
              <a:spLocks noChangeShapeType="1"/>
            </p:cNvSpPr>
            <p:nvPr/>
          </p:nvSpPr>
          <p:spPr bwMode="auto">
            <a:xfrm flipV="1">
              <a:off x="2928" y="1968"/>
              <a:ext cx="24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8" name="Line 16"/>
            <p:cNvSpPr>
              <a:spLocks noChangeShapeType="1"/>
            </p:cNvSpPr>
            <p:nvPr/>
          </p:nvSpPr>
          <p:spPr bwMode="auto">
            <a:xfrm>
              <a:off x="4128" y="1824"/>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29" name="Line 17"/>
            <p:cNvSpPr>
              <a:spLocks noChangeShapeType="1"/>
            </p:cNvSpPr>
            <p:nvPr/>
          </p:nvSpPr>
          <p:spPr bwMode="auto">
            <a:xfrm>
              <a:off x="4128" y="2256"/>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0" name="AutoShape 18"/>
            <p:cNvSpPr>
              <a:spLocks noChangeArrowheads="1"/>
            </p:cNvSpPr>
            <p:nvPr/>
          </p:nvSpPr>
          <p:spPr bwMode="auto">
            <a:xfrm>
              <a:off x="4032" y="2064"/>
              <a:ext cx="192" cy="192"/>
            </a:xfrm>
            <a:prstGeom prst="flowChartSummingJunc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531" name="Line 19"/>
            <p:cNvSpPr>
              <a:spLocks noChangeShapeType="1"/>
            </p:cNvSpPr>
            <p:nvPr/>
          </p:nvSpPr>
          <p:spPr bwMode="auto">
            <a:xfrm>
              <a:off x="4094" y="2496"/>
              <a:ext cx="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532" name="Text Box 20"/>
            <p:cNvSpPr txBox="1">
              <a:spLocks noChangeArrowheads="1"/>
            </p:cNvSpPr>
            <p:nvPr/>
          </p:nvSpPr>
          <p:spPr bwMode="auto">
            <a:xfrm>
              <a:off x="1862" y="1593"/>
              <a:ext cx="3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a:t>
              </a:r>
              <a:r>
                <a:rPr lang="en-US" altLang="zh-CN" sz="2000">
                  <a:ea typeface="楷体_GB2312" pitchFamily="49" charset="-122"/>
                </a:rPr>
                <a:t>U</a:t>
              </a:r>
            </a:p>
          </p:txBody>
        </p:sp>
      </p:grpSp>
      <p:sp>
        <p:nvSpPr>
          <p:cNvPr id="64533" name="Text Box 21"/>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126480622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dirty="0" smtClean="0"/>
              <a:t>与运算*</a:t>
            </a:r>
            <a:endParaRPr lang="zh-CN" altLang="en-US" dirty="0"/>
          </a:p>
        </p:txBody>
      </p:sp>
      <p:sp>
        <p:nvSpPr>
          <p:cNvPr id="65539" name="Rectangle 3"/>
          <p:cNvSpPr>
            <a:spLocks noGrp="1" noChangeArrowheads="1"/>
          </p:cNvSpPr>
          <p:nvPr>
            <p:ph type="body" idx="1"/>
          </p:nvPr>
        </p:nvSpPr>
        <p:spPr/>
        <p:txBody>
          <a:bodyPr/>
          <a:lstStyle/>
          <a:p>
            <a:r>
              <a:rPr lang="zh-CN" altLang="en-US" dirty="0"/>
              <a:t>用电路来理解</a:t>
            </a:r>
          </a:p>
          <a:p>
            <a:endParaRPr lang="zh-CN" altLang="en-US" dirty="0"/>
          </a:p>
          <a:p>
            <a:endParaRPr lang="zh-CN" altLang="en-US" dirty="0"/>
          </a:p>
          <a:p>
            <a:endParaRPr lang="zh-CN" altLang="en-US" dirty="0"/>
          </a:p>
          <a:p>
            <a:endParaRPr lang="zh-CN" altLang="en-US" dirty="0"/>
          </a:p>
          <a:p>
            <a:endParaRPr lang="zh-CN" altLang="en-US" dirty="0"/>
          </a:p>
          <a:p>
            <a:r>
              <a:rPr lang="zh-CN" altLang="en-US" dirty="0"/>
              <a:t>运算符</a:t>
            </a:r>
            <a:r>
              <a:rPr lang="zh-CN" altLang="en-US" dirty="0" smtClean="0"/>
              <a:t>：</a:t>
            </a:r>
            <a:r>
              <a:rPr lang="zh-CN" altLang="en-US" dirty="0" smtClean="0">
                <a:sym typeface="Symbol" pitchFamily="18" charset="2"/>
              </a:rPr>
              <a:t>&amp;&amp;</a:t>
            </a:r>
            <a:r>
              <a:rPr lang="zh-CN" altLang="en-US" dirty="0" smtClean="0"/>
              <a:t>（数学上用</a:t>
            </a:r>
            <a:r>
              <a:rPr lang="zh-CN" altLang="en-US" dirty="0" smtClean="0">
                <a:ea typeface="宋体" pitchFamily="2" charset="-122"/>
                <a:sym typeface="Symbol" pitchFamily="18" charset="2"/>
              </a:rPr>
              <a:t>∧</a:t>
            </a:r>
            <a:r>
              <a:rPr lang="zh-CN" altLang="en-US" dirty="0" smtClean="0">
                <a:sym typeface="Symbol" pitchFamily="18" charset="2"/>
              </a:rPr>
              <a:t>、</a:t>
            </a:r>
            <a:r>
              <a:rPr lang="en-US" altLang="zh-CN" dirty="0" smtClean="0">
                <a:sym typeface="Symbol" pitchFamily="18" charset="2"/>
              </a:rPr>
              <a:t>AND</a:t>
            </a:r>
            <a:r>
              <a:rPr lang="en-US" altLang="zh-CN" dirty="0" smtClean="0"/>
              <a:t>）</a:t>
            </a:r>
            <a:endParaRPr lang="en-US" altLang="zh-CN" dirty="0"/>
          </a:p>
          <a:p>
            <a:r>
              <a:rPr lang="zh-CN" altLang="en-US" dirty="0"/>
              <a:t>运算规则：0 </a:t>
            </a:r>
            <a:r>
              <a:rPr lang="zh-CN" altLang="en-US" dirty="0" smtClean="0">
                <a:sym typeface="Symbol" pitchFamily="18" charset="2"/>
              </a:rPr>
              <a:t>&amp;&amp;</a:t>
            </a:r>
            <a:r>
              <a:rPr lang="zh-CN" altLang="en-US" dirty="0" smtClean="0"/>
              <a:t> </a:t>
            </a:r>
            <a:r>
              <a:rPr lang="zh-CN" altLang="en-US" dirty="0"/>
              <a:t>0=0　</a:t>
            </a:r>
            <a:r>
              <a:rPr lang="zh-CN" altLang="en-US" dirty="0" smtClean="0"/>
              <a:t>  1 </a:t>
            </a:r>
            <a:r>
              <a:rPr lang="zh-CN" altLang="en-US" dirty="0" smtClean="0">
                <a:sym typeface="Symbol" pitchFamily="18" charset="2"/>
              </a:rPr>
              <a:t>&amp;&amp;</a:t>
            </a:r>
            <a:r>
              <a:rPr lang="zh-CN" altLang="en-US" dirty="0" smtClean="0"/>
              <a:t> </a:t>
            </a:r>
            <a:r>
              <a:rPr lang="zh-CN" altLang="en-US" dirty="0"/>
              <a:t>0=0</a:t>
            </a:r>
            <a:br>
              <a:rPr lang="zh-CN" altLang="en-US" dirty="0"/>
            </a:br>
            <a:r>
              <a:rPr lang="zh-CN" altLang="en-US" dirty="0"/>
              <a:t>　　　　　0 </a:t>
            </a:r>
            <a:r>
              <a:rPr lang="zh-CN" altLang="en-US" dirty="0" smtClean="0">
                <a:sym typeface="Symbol" pitchFamily="18" charset="2"/>
              </a:rPr>
              <a:t>&amp;&amp; </a:t>
            </a:r>
            <a:r>
              <a:rPr lang="zh-CN" altLang="en-US" dirty="0" smtClean="0"/>
              <a:t>1</a:t>
            </a:r>
            <a:r>
              <a:rPr lang="zh-CN" altLang="en-US" dirty="0"/>
              <a:t>=0　</a:t>
            </a:r>
            <a:r>
              <a:rPr lang="zh-CN" altLang="en-US" dirty="0" smtClean="0"/>
              <a:t>  1 </a:t>
            </a:r>
            <a:r>
              <a:rPr lang="zh-CN" altLang="en-US" dirty="0" smtClean="0">
                <a:sym typeface="Symbol" pitchFamily="18" charset="2"/>
              </a:rPr>
              <a:t>&amp;&amp;</a:t>
            </a:r>
            <a:r>
              <a:rPr lang="zh-CN" altLang="en-US" dirty="0" smtClean="0"/>
              <a:t> </a:t>
            </a:r>
            <a:r>
              <a:rPr lang="zh-CN" altLang="en-US" dirty="0"/>
              <a:t>1=1</a:t>
            </a:r>
          </a:p>
        </p:txBody>
      </p:sp>
      <p:grpSp>
        <p:nvGrpSpPr>
          <p:cNvPr id="65541" name="Group 5"/>
          <p:cNvGrpSpPr>
            <a:grpSpLocks/>
          </p:cNvGrpSpPr>
          <p:nvPr/>
        </p:nvGrpSpPr>
        <p:grpSpPr bwMode="auto">
          <a:xfrm>
            <a:off x="2895600" y="2528888"/>
            <a:ext cx="3292475" cy="1433512"/>
            <a:chOff x="2150" y="1593"/>
            <a:chExt cx="2074" cy="903"/>
          </a:xfrm>
        </p:grpSpPr>
        <p:sp>
          <p:nvSpPr>
            <p:cNvPr id="65542" name="Line 6"/>
            <p:cNvSpPr>
              <a:spLocks noChangeShapeType="1"/>
            </p:cNvSpPr>
            <p:nvPr/>
          </p:nvSpPr>
          <p:spPr bwMode="auto">
            <a:xfrm>
              <a:off x="2304" y="1824"/>
              <a:ext cx="576" cy="0"/>
            </a:xfrm>
            <a:prstGeom prst="line">
              <a:avLst/>
            </a:prstGeom>
            <a:noFill/>
            <a:ln w="9525">
              <a:solidFill>
                <a:schemeClr val="tx1"/>
              </a:solidFill>
              <a:miter lim="800000"/>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3" name="Line 7"/>
            <p:cNvSpPr>
              <a:spLocks noChangeShapeType="1"/>
            </p:cNvSpPr>
            <p:nvPr/>
          </p:nvSpPr>
          <p:spPr bwMode="auto">
            <a:xfrm>
              <a:off x="3168" y="182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4" name="Line 8"/>
            <p:cNvSpPr>
              <a:spLocks noChangeShapeType="1"/>
            </p:cNvSpPr>
            <p:nvPr/>
          </p:nvSpPr>
          <p:spPr bwMode="auto">
            <a:xfrm>
              <a:off x="3792" y="1824"/>
              <a:ext cx="33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5" name="Line 9"/>
            <p:cNvSpPr>
              <a:spLocks noChangeShapeType="1"/>
            </p:cNvSpPr>
            <p:nvPr/>
          </p:nvSpPr>
          <p:spPr bwMode="auto">
            <a:xfrm flipV="1">
              <a:off x="3504" y="1728"/>
              <a:ext cx="24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6" name="Line 10"/>
            <p:cNvSpPr>
              <a:spLocks noChangeShapeType="1"/>
            </p:cNvSpPr>
            <p:nvPr/>
          </p:nvSpPr>
          <p:spPr bwMode="auto">
            <a:xfrm flipV="1">
              <a:off x="2880" y="1728"/>
              <a:ext cx="240" cy="9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7" name="Line 11"/>
            <p:cNvSpPr>
              <a:spLocks noChangeShapeType="1"/>
            </p:cNvSpPr>
            <p:nvPr/>
          </p:nvSpPr>
          <p:spPr bwMode="auto">
            <a:xfrm>
              <a:off x="4128" y="1824"/>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8" name="Line 12"/>
            <p:cNvSpPr>
              <a:spLocks noChangeShapeType="1"/>
            </p:cNvSpPr>
            <p:nvPr/>
          </p:nvSpPr>
          <p:spPr bwMode="auto">
            <a:xfrm>
              <a:off x="4128" y="2256"/>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49" name="AutoShape 13"/>
            <p:cNvSpPr>
              <a:spLocks noChangeArrowheads="1"/>
            </p:cNvSpPr>
            <p:nvPr/>
          </p:nvSpPr>
          <p:spPr bwMode="auto">
            <a:xfrm>
              <a:off x="4032" y="2064"/>
              <a:ext cx="192" cy="192"/>
            </a:xfrm>
            <a:prstGeom prst="flowChartSummingJunc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550" name="Line 14"/>
            <p:cNvSpPr>
              <a:spLocks noChangeShapeType="1"/>
            </p:cNvSpPr>
            <p:nvPr/>
          </p:nvSpPr>
          <p:spPr bwMode="auto">
            <a:xfrm>
              <a:off x="4094" y="2496"/>
              <a:ext cx="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551" name="Text Box 15"/>
            <p:cNvSpPr txBox="1">
              <a:spLocks noChangeArrowheads="1"/>
            </p:cNvSpPr>
            <p:nvPr/>
          </p:nvSpPr>
          <p:spPr bwMode="auto">
            <a:xfrm>
              <a:off x="2150" y="1593"/>
              <a:ext cx="3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a:t>
              </a:r>
              <a:r>
                <a:rPr lang="en-US" altLang="zh-CN" sz="2000">
                  <a:ea typeface="楷体_GB2312" pitchFamily="49" charset="-122"/>
                </a:rPr>
                <a:t>U</a:t>
              </a:r>
            </a:p>
          </p:txBody>
        </p:sp>
      </p:grpSp>
      <p:sp>
        <p:nvSpPr>
          <p:cNvPr id="16" name="Text Box 21"/>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41055211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非运算*</a:t>
            </a:r>
            <a:endParaRPr lang="zh-CN" altLang="en-US" dirty="0"/>
          </a:p>
        </p:txBody>
      </p:sp>
      <p:sp>
        <p:nvSpPr>
          <p:cNvPr id="3" name="内容占位符 2"/>
          <p:cNvSpPr>
            <a:spLocks noGrp="1"/>
          </p:cNvSpPr>
          <p:nvPr>
            <p:ph idx="1"/>
          </p:nvPr>
        </p:nvSpPr>
        <p:spPr/>
        <p:txBody>
          <a:bodyPr/>
          <a:lstStyle/>
          <a:p>
            <a:r>
              <a:rPr lang="zh-CN" altLang="en-US" dirty="0" smtClean="0"/>
              <a:t>用电路来理解</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r>
              <a:rPr lang="zh-CN" altLang="en-US" dirty="0" smtClean="0"/>
              <a:t>运算符：！ （数学上用</a:t>
            </a:r>
            <a:r>
              <a:rPr lang="zh-CN" altLang="en-US" dirty="0" smtClean="0">
                <a:sym typeface="Symbol" pitchFamily="18" charset="2"/>
              </a:rPr>
              <a:t>、</a:t>
            </a:r>
            <a:r>
              <a:rPr lang="en-US" altLang="zh-CN" dirty="0" smtClean="0">
                <a:sym typeface="Symbol" pitchFamily="18" charset="2"/>
              </a:rPr>
              <a:t>NOT</a:t>
            </a:r>
            <a:r>
              <a:rPr lang="en-US" altLang="zh-CN" dirty="0" smtClean="0"/>
              <a:t>）</a:t>
            </a:r>
          </a:p>
          <a:p>
            <a:r>
              <a:rPr lang="zh-CN" altLang="en-US" dirty="0" smtClean="0"/>
              <a:t>运算规则：！0=1      　！1=0</a:t>
            </a:r>
          </a:p>
          <a:p>
            <a:endParaRPr lang="zh-CN" altLang="en-US" dirty="0"/>
          </a:p>
        </p:txBody>
      </p:sp>
      <p:grpSp>
        <p:nvGrpSpPr>
          <p:cNvPr id="4" name="Group 7"/>
          <p:cNvGrpSpPr>
            <a:grpSpLocks/>
          </p:cNvGrpSpPr>
          <p:nvPr/>
        </p:nvGrpSpPr>
        <p:grpSpPr bwMode="auto">
          <a:xfrm>
            <a:off x="2590800" y="2224088"/>
            <a:ext cx="3444875" cy="2119312"/>
            <a:chOff x="2054" y="1593"/>
            <a:chExt cx="2170" cy="1335"/>
          </a:xfrm>
        </p:grpSpPr>
        <p:sp>
          <p:nvSpPr>
            <p:cNvPr id="5" name="Line 8"/>
            <p:cNvSpPr>
              <a:spLocks noChangeShapeType="1"/>
            </p:cNvSpPr>
            <p:nvPr/>
          </p:nvSpPr>
          <p:spPr bwMode="auto">
            <a:xfrm>
              <a:off x="2208" y="1824"/>
              <a:ext cx="576" cy="0"/>
            </a:xfrm>
            <a:prstGeom prst="line">
              <a:avLst/>
            </a:prstGeom>
            <a:noFill/>
            <a:ln w="9525">
              <a:solidFill>
                <a:schemeClr val="tx1"/>
              </a:solidFill>
              <a:miter lim="800000"/>
              <a:headEnd type="oval"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Line 9"/>
            <p:cNvSpPr>
              <a:spLocks noChangeShapeType="1"/>
            </p:cNvSpPr>
            <p:nvPr/>
          </p:nvSpPr>
          <p:spPr bwMode="auto">
            <a:xfrm>
              <a:off x="3168" y="1824"/>
              <a:ext cx="960" cy="0"/>
            </a:xfrm>
            <a:prstGeom prst="line">
              <a:avLst/>
            </a:prstGeom>
            <a:noFill/>
            <a:ln w="9525">
              <a:solidFill>
                <a:schemeClr val="tx1"/>
              </a:solidFill>
              <a:miter lim="800000"/>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Line 10"/>
            <p:cNvSpPr>
              <a:spLocks noChangeShapeType="1"/>
            </p:cNvSpPr>
            <p:nvPr/>
          </p:nvSpPr>
          <p:spPr bwMode="auto">
            <a:xfrm rot="5400000">
              <a:off x="3840" y="2400"/>
              <a:ext cx="0" cy="57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Line 11"/>
            <p:cNvSpPr>
              <a:spLocks noChangeShapeType="1"/>
            </p:cNvSpPr>
            <p:nvPr/>
          </p:nvSpPr>
          <p:spPr bwMode="auto">
            <a:xfrm rot="5400000" flipH="1">
              <a:off x="3408" y="2543"/>
              <a:ext cx="288" cy="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Line 12"/>
            <p:cNvSpPr>
              <a:spLocks noChangeShapeType="1"/>
            </p:cNvSpPr>
            <p:nvPr/>
          </p:nvSpPr>
          <p:spPr bwMode="auto">
            <a:xfrm rot="5400000" flipH="1">
              <a:off x="3408" y="1967"/>
              <a:ext cx="288" cy="1"/>
            </a:xfrm>
            <a:prstGeom prst="line">
              <a:avLst/>
            </a:prstGeom>
            <a:noFill/>
            <a:ln w="9525">
              <a:solidFill>
                <a:schemeClr val="tx1"/>
              </a:solidFill>
              <a:miter lim="800000"/>
              <a:headEnd type="none"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3"/>
            <p:cNvSpPr>
              <a:spLocks noChangeShapeType="1"/>
            </p:cNvSpPr>
            <p:nvPr/>
          </p:nvSpPr>
          <p:spPr bwMode="auto">
            <a:xfrm rot="10800000" flipV="1">
              <a:off x="3408" y="211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14"/>
            <p:cNvSpPr>
              <a:spLocks noChangeShapeType="1"/>
            </p:cNvSpPr>
            <p:nvPr/>
          </p:nvSpPr>
          <p:spPr bwMode="auto">
            <a:xfrm>
              <a:off x="4128" y="1824"/>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15"/>
            <p:cNvSpPr>
              <a:spLocks noChangeShapeType="1"/>
            </p:cNvSpPr>
            <p:nvPr/>
          </p:nvSpPr>
          <p:spPr bwMode="auto">
            <a:xfrm>
              <a:off x="3854" y="2688"/>
              <a:ext cx="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AutoShape 16"/>
            <p:cNvSpPr>
              <a:spLocks noChangeArrowheads="1"/>
            </p:cNvSpPr>
            <p:nvPr/>
          </p:nvSpPr>
          <p:spPr bwMode="auto">
            <a:xfrm>
              <a:off x="4032" y="2064"/>
              <a:ext cx="192" cy="192"/>
            </a:xfrm>
            <a:prstGeom prst="flowChartSummingJunc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7"/>
            <p:cNvSpPr>
              <a:spLocks noChangeShapeType="1"/>
            </p:cNvSpPr>
            <p:nvPr/>
          </p:nvSpPr>
          <p:spPr bwMode="auto">
            <a:xfrm>
              <a:off x="3820" y="2928"/>
              <a:ext cx="96"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Text Box 18"/>
            <p:cNvSpPr txBox="1">
              <a:spLocks noChangeArrowheads="1"/>
            </p:cNvSpPr>
            <p:nvPr/>
          </p:nvSpPr>
          <p:spPr bwMode="auto">
            <a:xfrm>
              <a:off x="2054" y="1593"/>
              <a:ext cx="3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000">
                  <a:ea typeface="楷体_GB2312" pitchFamily="49" charset="-122"/>
                </a:rPr>
                <a:t>+</a:t>
              </a:r>
              <a:r>
                <a:rPr lang="en-US" altLang="zh-CN" sz="2000">
                  <a:ea typeface="楷体_GB2312" pitchFamily="49" charset="-122"/>
                </a:rPr>
                <a:t>U</a:t>
              </a:r>
            </a:p>
          </p:txBody>
        </p:sp>
        <p:sp>
          <p:nvSpPr>
            <p:cNvPr id="16" name="Line 19"/>
            <p:cNvSpPr>
              <a:spLocks noChangeShapeType="1"/>
            </p:cNvSpPr>
            <p:nvPr/>
          </p:nvSpPr>
          <p:spPr bwMode="auto">
            <a:xfrm rot="5400000" flipH="1">
              <a:off x="3912" y="2471"/>
              <a:ext cx="432" cy="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20"/>
            <p:cNvSpPr>
              <a:spLocks noChangeArrowheads="1"/>
            </p:cNvSpPr>
            <p:nvPr/>
          </p:nvSpPr>
          <p:spPr bwMode="auto">
            <a:xfrm>
              <a:off x="2784" y="1776"/>
              <a:ext cx="384" cy="9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Text Box 21"/>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13899274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dirty="0"/>
              <a:t>异或、同</a:t>
            </a:r>
            <a:r>
              <a:rPr lang="zh-CN" altLang="en-US" dirty="0" smtClean="0"/>
              <a:t>或运算*</a:t>
            </a:r>
            <a:endParaRPr lang="zh-CN" altLang="en-US" dirty="0"/>
          </a:p>
        </p:txBody>
      </p:sp>
      <p:sp>
        <p:nvSpPr>
          <p:cNvPr id="67587" name="Rectangle 3"/>
          <p:cNvSpPr>
            <a:spLocks noGrp="1" noChangeArrowheads="1"/>
          </p:cNvSpPr>
          <p:nvPr>
            <p:ph type="body" idx="1"/>
          </p:nvPr>
        </p:nvSpPr>
        <p:spPr/>
        <p:txBody>
          <a:bodyPr/>
          <a:lstStyle/>
          <a:p>
            <a:r>
              <a:rPr lang="zh-CN" altLang="en-US">
                <a:ea typeface="宋体" pitchFamily="2" charset="-122"/>
              </a:rPr>
              <a:t>异或运算</a:t>
            </a:r>
          </a:p>
          <a:p>
            <a:pPr lvl="1"/>
            <a:r>
              <a:rPr lang="zh-CN" altLang="en-US">
                <a:ea typeface="宋体" pitchFamily="2" charset="-122"/>
                <a:sym typeface="Symbol" pitchFamily="18" charset="2"/>
              </a:rPr>
              <a:t>运算符：、.</a:t>
            </a:r>
            <a:r>
              <a:rPr lang="en-US" altLang="zh-CN">
                <a:ea typeface="宋体" pitchFamily="2" charset="-122"/>
                <a:sym typeface="Symbol" pitchFamily="18" charset="2"/>
              </a:rPr>
              <a:t>XOR</a:t>
            </a:r>
          </a:p>
          <a:p>
            <a:pPr lvl="1"/>
            <a:r>
              <a:rPr lang="zh-CN" altLang="en-US">
                <a:ea typeface="宋体" pitchFamily="2" charset="-122"/>
                <a:sym typeface="Symbol" pitchFamily="18" charset="2"/>
              </a:rPr>
              <a:t>运算规则：</a:t>
            </a:r>
            <a:r>
              <a:rPr lang="zh-CN" altLang="en-US" sz="2800"/>
              <a:t>0 </a:t>
            </a:r>
            <a:r>
              <a:rPr lang="zh-CN" altLang="en-US">
                <a:ea typeface="宋体" pitchFamily="2" charset="-122"/>
                <a:sym typeface="Symbol" pitchFamily="18" charset="2"/>
              </a:rPr>
              <a:t></a:t>
            </a:r>
            <a:r>
              <a:rPr lang="zh-CN" altLang="en-US" sz="2800"/>
              <a:t> 0=0　1 </a:t>
            </a:r>
            <a:r>
              <a:rPr lang="zh-CN" altLang="en-US">
                <a:ea typeface="宋体" pitchFamily="2" charset="-122"/>
                <a:sym typeface="Symbol" pitchFamily="18" charset="2"/>
              </a:rPr>
              <a:t></a:t>
            </a:r>
            <a:r>
              <a:rPr lang="zh-CN" altLang="en-US" sz="2800"/>
              <a:t> 0=1	</a:t>
            </a:r>
            <a:r>
              <a:rPr lang="zh-CN" altLang="en-US">
                <a:solidFill>
                  <a:srgbClr val="FF0066"/>
                </a:solidFill>
                <a:ea typeface="宋体" pitchFamily="2" charset="-122"/>
                <a:sym typeface="Symbol" pitchFamily="18" charset="2"/>
              </a:rPr>
              <a:t>两者相异则为1！</a:t>
            </a:r>
            <a:r>
              <a:rPr lang="zh-CN" altLang="en-US" sz="2800">
                <a:solidFill>
                  <a:srgbClr val="FF0066"/>
                </a:solidFill>
              </a:rPr>
              <a:t> </a:t>
            </a:r>
            <a:br>
              <a:rPr lang="zh-CN" altLang="en-US" sz="2800">
                <a:solidFill>
                  <a:srgbClr val="FF0066"/>
                </a:solidFill>
              </a:rPr>
            </a:br>
            <a:r>
              <a:rPr lang="zh-CN" altLang="en-US" sz="2800"/>
              <a:t>　　　　 0 </a:t>
            </a:r>
            <a:r>
              <a:rPr lang="zh-CN" altLang="en-US">
                <a:ea typeface="宋体" pitchFamily="2" charset="-122"/>
                <a:sym typeface="Symbol" pitchFamily="18" charset="2"/>
              </a:rPr>
              <a:t></a:t>
            </a:r>
            <a:r>
              <a:rPr lang="zh-CN" altLang="en-US" sz="2800"/>
              <a:t> 1=1　1 </a:t>
            </a:r>
            <a:r>
              <a:rPr lang="zh-CN" altLang="en-US">
                <a:ea typeface="宋体" pitchFamily="2" charset="-122"/>
                <a:sym typeface="Symbol" pitchFamily="18" charset="2"/>
              </a:rPr>
              <a:t></a:t>
            </a:r>
            <a:r>
              <a:rPr lang="zh-CN" altLang="en-US" sz="2800"/>
              <a:t> 1=0</a:t>
            </a:r>
          </a:p>
          <a:p>
            <a:pPr lvl="1"/>
            <a:r>
              <a:rPr lang="en-US" altLang="zh-CN">
                <a:ea typeface="宋体" pitchFamily="2" charset="-122"/>
                <a:sym typeface="Symbol" pitchFamily="18" charset="2"/>
              </a:rPr>
              <a:t>A </a:t>
            </a:r>
            <a:r>
              <a:rPr lang="zh-CN" altLang="en-US">
                <a:ea typeface="宋体" pitchFamily="2" charset="-122"/>
                <a:sym typeface="Symbol" pitchFamily="18" charset="2"/>
              </a:rPr>
              <a:t> </a:t>
            </a:r>
            <a:r>
              <a:rPr lang="en-US" altLang="zh-CN">
                <a:ea typeface="宋体" pitchFamily="2" charset="-122"/>
                <a:sym typeface="Symbol" pitchFamily="18" charset="2"/>
              </a:rPr>
              <a:t>B＝(A</a:t>
            </a:r>
            <a:r>
              <a:rPr lang="zh-CN" altLang="en-US">
                <a:ea typeface="宋体" pitchFamily="2" charset="-122"/>
                <a:sym typeface="Symbol" pitchFamily="18" charset="2"/>
              </a:rPr>
              <a:t>∧</a:t>
            </a:r>
            <a:r>
              <a:rPr lang="en-US" altLang="zh-CN">
                <a:ea typeface="宋体" pitchFamily="2" charset="-122"/>
                <a:sym typeface="Symbol" pitchFamily="18" charset="2"/>
              </a:rPr>
              <a:t>B) </a:t>
            </a:r>
            <a:r>
              <a:rPr lang="en-US" altLang="zh-CN" sz="2000">
                <a:ea typeface="宋体" pitchFamily="2" charset="-122"/>
                <a:sym typeface="Symbol" pitchFamily="18" charset="2"/>
              </a:rPr>
              <a:t>∨ </a:t>
            </a:r>
            <a:r>
              <a:rPr lang="en-US" altLang="zh-CN">
                <a:ea typeface="宋体" pitchFamily="2" charset="-122"/>
                <a:sym typeface="Symbol" pitchFamily="18" charset="2"/>
              </a:rPr>
              <a:t>(A</a:t>
            </a:r>
            <a:r>
              <a:rPr lang="zh-CN" altLang="en-US">
                <a:ea typeface="宋体" pitchFamily="2" charset="-122"/>
                <a:sym typeface="Symbol" pitchFamily="18" charset="2"/>
              </a:rPr>
              <a:t>∧</a:t>
            </a:r>
            <a:r>
              <a:rPr lang="en-US" altLang="zh-CN">
                <a:ea typeface="宋体" pitchFamily="2" charset="-122"/>
                <a:sym typeface="Symbol" pitchFamily="18" charset="2"/>
              </a:rPr>
              <a:t>B) </a:t>
            </a:r>
          </a:p>
          <a:p>
            <a:endParaRPr lang="zh-CN" altLang="en-US">
              <a:ea typeface="宋体" pitchFamily="2" charset="-122"/>
            </a:endParaRPr>
          </a:p>
          <a:p>
            <a:r>
              <a:rPr lang="zh-CN" altLang="en-US">
                <a:ea typeface="宋体" pitchFamily="2" charset="-122"/>
              </a:rPr>
              <a:t>同或运算</a:t>
            </a:r>
          </a:p>
          <a:p>
            <a:pPr lvl="1"/>
            <a:r>
              <a:rPr lang="zh-CN" altLang="en-US">
                <a:ea typeface="宋体" pitchFamily="2" charset="-122"/>
                <a:sym typeface="Symbol" pitchFamily="18" charset="2"/>
              </a:rPr>
              <a:t>运算符：⊙</a:t>
            </a:r>
            <a:endParaRPr lang="en-US" altLang="zh-CN">
              <a:ea typeface="宋体" pitchFamily="2" charset="-122"/>
              <a:sym typeface="Symbol" pitchFamily="18" charset="2"/>
            </a:endParaRPr>
          </a:p>
          <a:p>
            <a:pPr lvl="1"/>
            <a:r>
              <a:rPr lang="zh-CN" altLang="en-US">
                <a:ea typeface="宋体" pitchFamily="2" charset="-122"/>
                <a:sym typeface="Symbol" pitchFamily="18" charset="2"/>
              </a:rPr>
              <a:t>运算规则：</a:t>
            </a:r>
            <a:r>
              <a:rPr lang="zh-CN" altLang="en-US" sz="2800"/>
              <a:t>0 </a:t>
            </a:r>
            <a:r>
              <a:rPr lang="zh-CN" altLang="en-US">
                <a:ea typeface="宋体" pitchFamily="2" charset="-122"/>
                <a:sym typeface="Symbol" pitchFamily="18" charset="2"/>
              </a:rPr>
              <a:t>⊙</a:t>
            </a:r>
            <a:r>
              <a:rPr lang="zh-CN" altLang="en-US" sz="2800"/>
              <a:t> 0=1　1 </a:t>
            </a:r>
            <a:r>
              <a:rPr lang="zh-CN" altLang="en-US">
                <a:ea typeface="宋体" pitchFamily="2" charset="-122"/>
                <a:sym typeface="Symbol" pitchFamily="18" charset="2"/>
              </a:rPr>
              <a:t>⊙</a:t>
            </a:r>
            <a:r>
              <a:rPr lang="zh-CN" altLang="en-US" sz="2800"/>
              <a:t> 0=0	</a:t>
            </a:r>
            <a:r>
              <a:rPr lang="zh-CN" altLang="en-US">
                <a:solidFill>
                  <a:srgbClr val="FF0066"/>
                </a:solidFill>
                <a:ea typeface="宋体" pitchFamily="2" charset="-122"/>
                <a:sym typeface="Symbol" pitchFamily="18" charset="2"/>
              </a:rPr>
              <a:t>两者相同则为1！</a:t>
            </a:r>
            <a:r>
              <a:rPr lang="zh-CN" altLang="en-US" sz="2800"/>
              <a:t> </a:t>
            </a:r>
            <a:br>
              <a:rPr lang="zh-CN" altLang="en-US" sz="2800"/>
            </a:br>
            <a:r>
              <a:rPr lang="zh-CN" altLang="en-US" sz="2800"/>
              <a:t>　　　　 0 </a:t>
            </a:r>
            <a:r>
              <a:rPr lang="zh-CN" altLang="en-US">
                <a:ea typeface="宋体" pitchFamily="2" charset="-122"/>
                <a:sym typeface="Symbol" pitchFamily="18" charset="2"/>
              </a:rPr>
              <a:t>⊙</a:t>
            </a:r>
            <a:r>
              <a:rPr lang="zh-CN" altLang="en-US" sz="2800"/>
              <a:t> 1=0　1 </a:t>
            </a:r>
            <a:r>
              <a:rPr lang="zh-CN" altLang="en-US">
                <a:ea typeface="宋体" pitchFamily="2" charset="-122"/>
                <a:sym typeface="Symbol" pitchFamily="18" charset="2"/>
              </a:rPr>
              <a:t>⊙</a:t>
            </a:r>
            <a:r>
              <a:rPr lang="zh-CN" altLang="en-US" sz="2800"/>
              <a:t> 1=1</a:t>
            </a:r>
          </a:p>
          <a:p>
            <a:pPr lvl="1"/>
            <a:r>
              <a:rPr lang="en-US" altLang="zh-CN">
                <a:ea typeface="宋体" pitchFamily="2" charset="-122"/>
                <a:sym typeface="Symbol" pitchFamily="18" charset="2"/>
              </a:rPr>
              <a:t>A</a:t>
            </a:r>
            <a:r>
              <a:rPr lang="zh-CN" altLang="en-US">
                <a:ea typeface="宋体" pitchFamily="2" charset="-122"/>
                <a:sym typeface="Symbol" pitchFamily="18" charset="2"/>
              </a:rPr>
              <a:t>⊙ </a:t>
            </a:r>
            <a:r>
              <a:rPr lang="en-US" altLang="zh-CN">
                <a:ea typeface="宋体" pitchFamily="2" charset="-122"/>
                <a:sym typeface="Symbol" pitchFamily="18" charset="2"/>
              </a:rPr>
              <a:t>B＝(A</a:t>
            </a:r>
            <a:r>
              <a:rPr lang="zh-CN" altLang="en-US">
                <a:ea typeface="宋体" pitchFamily="2" charset="-122"/>
                <a:sym typeface="Symbol" pitchFamily="18" charset="2"/>
              </a:rPr>
              <a:t>∧</a:t>
            </a:r>
            <a:r>
              <a:rPr lang="en-US" altLang="zh-CN">
                <a:ea typeface="宋体" pitchFamily="2" charset="-122"/>
                <a:sym typeface="Symbol" pitchFamily="18" charset="2"/>
              </a:rPr>
              <a:t>B) </a:t>
            </a:r>
            <a:r>
              <a:rPr lang="en-US" altLang="zh-CN" sz="2000">
                <a:ea typeface="宋体" pitchFamily="2" charset="-122"/>
                <a:sym typeface="Symbol" pitchFamily="18" charset="2"/>
              </a:rPr>
              <a:t>∨ </a:t>
            </a:r>
            <a:r>
              <a:rPr lang="en-US" altLang="zh-CN">
                <a:ea typeface="宋体" pitchFamily="2" charset="-122"/>
                <a:sym typeface="Symbol" pitchFamily="18" charset="2"/>
              </a:rPr>
              <a:t>(A</a:t>
            </a:r>
            <a:r>
              <a:rPr lang="zh-CN" altLang="en-US">
                <a:ea typeface="宋体" pitchFamily="2" charset="-122"/>
                <a:sym typeface="Symbol" pitchFamily="18" charset="2"/>
              </a:rPr>
              <a:t>∧</a:t>
            </a:r>
            <a:r>
              <a:rPr lang="en-US" altLang="zh-CN">
                <a:ea typeface="宋体" pitchFamily="2" charset="-122"/>
                <a:sym typeface="Symbol" pitchFamily="18" charset="2"/>
              </a:rPr>
              <a:t>B) </a:t>
            </a:r>
            <a:endParaRPr lang="zh-CN" altLang="en-US">
              <a:ea typeface="宋体" pitchFamily="2" charset="-122"/>
              <a:sym typeface="Symbol" pitchFamily="18" charset="2"/>
            </a:endParaRPr>
          </a:p>
        </p:txBody>
      </p:sp>
      <p:sp>
        <p:nvSpPr>
          <p:cNvPr id="67605" name="Line 21"/>
          <p:cNvSpPr>
            <a:spLocks noChangeShapeType="1"/>
          </p:cNvSpPr>
          <p:nvPr/>
        </p:nvSpPr>
        <p:spPr bwMode="auto">
          <a:xfrm>
            <a:off x="3613150" y="32004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6" name="Line 22"/>
          <p:cNvSpPr>
            <a:spLocks noChangeShapeType="1"/>
          </p:cNvSpPr>
          <p:nvPr/>
        </p:nvSpPr>
        <p:spPr bwMode="auto">
          <a:xfrm>
            <a:off x="4448175" y="32004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7" name="Line 23"/>
          <p:cNvSpPr>
            <a:spLocks noChangeShapeType="1"/>
          </p:cNvSpPr>
          <p:nvPr/>
        </p:nvSpPr>
        <p:spPr bwMode="auto">
          <a:xfrm>
            <a:off x="4422775" y="60198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608" name="Line 24"/>
          <p:cNvSpPr>
            <a:spLocks noChangeShapeType="1"/>
          </p:cNvSpPr>
          <p:nvPr/>
        </p:nvSpPr>
        <p:spPr bwMode="auto">
          <a:xfrm>
            <a:off x="4953000" y="6019800"/>
            <a:ext cx="2286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Text Box 21"/>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1190039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二进制数的表示</a:t>
            </a:r>
          </a:p>
        </p:txBody>
      </p:sp>
      <p:sp>
        <p:nvSpPr>
          <p:cNvPr id="59395" name="Rectangle 3"/>
          <p:cNvSpPr>
            <a:spLocks noGrp="1" noChangeArrowheads="1"/>
          </p:cNvSpPr>
          <p:nvPr>
            <p:ph type="body" idx="1"/>
          </p:nvPr>
        </p:nvSpPr>
        <p:spPr>
          <a:xfrm>
            <a:off x="1143000" y="1143000"/>
            <a:ext cx="7772400" cy="5486400"/>
          </a:xfrm>
        </p:spPr>
        <p:txBody>
          <a:bodyPr/>
          <a:lstStyle/>
          <a:p>
            <a:r>
              <a:rPr lang="zh-CN" altLang="en-US" dirty="0"/>
              <a:t>基数：</a:t>
            </a:r>
            <a:r>
              <a:rPr lang="zh-CN" altLang="en-US" dirty="0">
                <a:solidFill>
                  <a:srgbClr val="FF0066"/>
                </a:solidFill>
              </a:rPr>
              <a:t>2</a:t>
            </a:r>
          </a:p>
          <a:p>
            <a:r>
              <a:rPr lang="zh-CN" altLang="en-US" dirty="0"/>
              <a:t>使用数码：</a:t>
            </a:r>
            <a:r>
              <a:rPr lang="zh-CN" altLang="en-US" dirty="0">
                <a:solidFill>
                  <a:srgbClr val="FF0066"/>
                </a:solidFill>
              </a:rPr>
              <a:t>0,1</a:t>
            </a:r>
          </a:p>
          <a:p>
            <a:r>
              <a:rPr lang="zh-CN" altLang="en-US" dirty="0"/>
              <a:t>计数规律：</a:t>
            </a:r>
            <a:r>
              <a:rPr lang="zh-CN" altLang="en-US" dirty="0">
                <a:solidFill>
                  <a:srgbClr val="FF0066"/>
                </a:solidFill>
              </a:rPr>
              <a:t>逢二进一</a:t>
            </a:r>
          </a:p>
          <a:p>
            <a:r>
              <a:rPr lang="zh-CN" altLang="en-US" dirty="0"/>
              <a:t>二进制数</a:t>
            </a:r>
            <a:r>
              <a:rPr lang="en-US" altLang="zh-CN" dirty="0"/>
              <a:t>N</a:t>
            </a:r>
            <a:r>
              <a:rPr lang="zh-CN" altLang="en-US" dirty="0"/>
              <a:t>的表示法</a:t>
            </a:r>
          </a:p>
          <a:p>
            <a:pPr lvl="1"/>
            <a:r>
              <a:rPr lang="zh-CN" altLang="en-US" sz="2800" dirty="0"/>
              <a:t>位置记数表示： </a:t>
            </a:r>
            <a:br>
              <a:rPr lang="zh-CN" altLang="en-US" sz="2800" dirty="0"/>
            </a:br>
            <a:r>
              <a:rPr lang="zh-CN" altLang="en-US" sz="2800" dirty="0"/>
              <a:t> </a:t>
            </a: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2</a:t>
            </a:r>
            <a:r>
              <a:rPr lang="en-US" altLang="zh-CN" sz="2800" dirty="0">
                <a:solidFill>
                  <a:srgbClr val="FF0066"/>
                </a:solidFill>
              </a:rPr>
              <a:t>= (</a:t>
            </a:r>
            <a:r>
              <a:rPr lang="en-US" altLang="zh-CN" sz="2800" dirty="0" smtClean="0">
                <a:solidFill>
                  <a:srgbClr val="FF0066"/>
                </a:solidFill>
              </a:rPr>
              <a:t>a</a:t>
            </a:r>
            <a:r>
              <a:rPr lang="en-US" altLang="zh-CN" sz="2800" baseline="-25000" dirty="0" smtClean="0">
                <a:solidFill>
                  <a:srgbClr val="FF0066"/>
                </a:solidFill>
              </a:rPr>
              <a:t>n-1</a:t>
            </a:r>
            <a:r>
              <a:rPr lang="en-US" altLang="zh-CN" sz="2800" dirty="0" smtClean="0">
                <a:solidFill>
                  <a:srgbClr val="FF0066"/>
                </a:solidFill>
              </a:rPr>
              <a:t>a</a:t>
            </a:r>
            <a:r>
              <a:rPr lang="en-US" altLang="zh-CN" sz="2800" baseline="-25000" dirty="0" smtClean="0">
                <a:solidFill>
                  <a:srgbClr val="FF0066"/>
                </a:solidFill>
              </a:rPr>
              <a:t>n-2</a:t>
            </a:r>
            <a:r>
              <a:rPr lang="en-US" altLang="zh-CN" sz="2800" dirty="0" smtClean="0">
                <a:solidFill>
                  <a:srgbClr val="FF0066"/>
                </a:solidFill>
              </a:rPr>
              <a:t>…a</a:t>
            </a:r>
            <a:r>
              <a:rPr lang="en-US" altLang="zh-CN" sz="2800" baseline="-25000" dirty="0" smtClean="0">
                <a:solidFill>
                  <a:srgbClr val="FF0066"/>
                </a:solidFill>
              </a:rPr>
              <a:t>1</a:t>
            </a:r>
            <a:r>
              <a:rPr lang="en-US" altLang="zh-CN" sz="2800" dirty="0" smtClean="0">
                <a:solidFill>
                  <a:srgbClr val="FF0066"/>
                </a:solidFill>
              </a:rPr>
              <a:t>a</a:t>
            </a:r>
            <a:r>
              <a:rPr lang="en-US" altLang="zh-CN" sz="2800" baseline="-25000" dirty="0" smtClean="0">
                <a:solidFill>
                  <a:srgbClr val="FF0066"/>
                </a:solidFill>
              </a:rPr>
              <a:t>0 </a:t>
            </a:r>
            <a:r>
              <a:rPr lang="en-US" altLang="zh-CN" sz="2800" b="1" dirty="0" smtClean="0">
                <a:solidFill>
                  <a:srgbClr val="FF0066"/>
                </a:solidFill>
                <a:effectLst>
                  <a:outerShdw blurRad="38100" dist="38100" dir="2700000" algn="tl">
                    <a:srgbClr val="000000">
                      <a:alpha val="43137"/>
                    </a:srgbClr>
                  </a:outerShdw>
                </a:effectLst>
              </a:rPr>
              <a:t>.</a:t>
            </a:r>
            <a:r>
              <a:rPr lang="en-US" altLang="zh-CN" sz="2800" b="1" dirty="0" smtClean="0">
                <a:solidFill>
                  <a:srgbClr val="FF0066"/>
                </a:solidFill>
              </a:rPr>
              <a:t> </a:t>
            </a:r>
            <a:r>
              <a:rPr lang="en-US" altLang="zh-CN" sz="2800" dirty="0" smtClean="0">
                <a:solidFill>
                  <a:srgbClr val="FF0066"/>
                </a:solidFill>
              </a:rPr>
              <a:t>a</a:t>
            </a:r>
            <a:r>
              <a:rPr lang="en-US" altLang="zh-CN" sz="2800" baseline="-25000" dirty="0" smtClean="0">
                <a:solidFill>
                  <a:srgbClr val="FF0066"/>
                </a:solidFill>
              </a:rPr>
              <a:t>-1</a:t>
            </a:r>
            <a:r>
              <a:rPr lang="en-US" altLang="zh-CN" sz="2800" dirty="0" smtClean="0">
                <a:solidFill>
                  <a:srgbClr val="FF0066"/>
                </a:solidFill>
              </a:rPr>
              <a:t>a</a:t>
            </a:r>
            <a:r>
              <a:rPr lang="en-US" altLang="zh-CN" sz="2800" baseline="-25000" dirty="0" smtClean="0">
                <a:solidFill>
                  <a:srgbClr val="FF0066"/>
                </a:solidFill>
              </a:rPr>
              <a:t>-2</a:t>
            </a:r>
            <a:r>
              <a:rPr lang="en-US" altLang="zh-CN" sz="2800" dirty="0" smtClean="0">
                <a:solidFill>
                  <a:srgbClr val="FF0066"/>
                </a:solidFill>
              </a:rPr>
              <a:t>…a</a:t>
            </a:r>
            <a:r>
              <a:rPr lang="en-US" altLang="zh-CN" sz="2800" baseline="-25000" dirty="0" smtClean="0">
                <a:solidFill>
                  <a:srgbClr val="FF0066"/>
                </a:solidFill>
              </a:rPr>
              <a:t>-m</a:t>
            </a:r>
            <a:r>
              <a:rPr lang="en-US" altLang="zh-CN" sz="2800" dirty="0" smtClean="0">
                <a:solidFill>
                  <a:srgbClr val="FF0066"/>
                </a:solidFill>
              </a:rPr>
              <a:t>)</a:t>
            </a:r>
            <a:r>
              <a:rPr lang="en-US" altLang="zh-CN" sz="2800" baseline="-25000" dirty="0" smtClean="0">
                <a:solidFill>
                  <a:srgbClr val="FF0066"/>
                </a:solidFill>
              </a:rPr>
              <a:t>2</a:t>
            </a:r>
            <a:endParaRPr lang="en-US" altLang="zh-CN" sz="2800" baseline="-25000" dirty="0">
              <a:solidFill>
                <a:srgbClr val="FF0066"/>
              </a:solidFill>
            </a:endParaRPr>
          </a:p>
          <a:p>
            <a:pPr lvl="1"/>
            <a:r>
              <a:rPr lang="zh-CN" altLang="en-US" sz="2800" dirty="0"/>
              <a:t>按权展开式表示：</a:t>
            </a:r>
            <a:br>
              <a:rPr lang="zh-CN" altLang="en-US" sz="2800" dirty="0"/>
            </a:br>
            <a:r>
              <a:rPr lang="zh-CN" altLang="en-US" sz="2800" dirty="0"/>
              <a:t> </a:t>
            </a: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2</a:t>
            </a:r>
            <a:r>
              <a:rPr lang="en-US" altLang="zh-CN" sz="2800" dirty="0">
                <a:solidFill>
                  <a:srgbClr val="FF0066"/>
                </a:solidFill>
              </a:rPr>
              <a:t>= a</a:t>
            </a:r>
            <a:r>
              <a:rPr lang="en-US" altLang="zh-CN" sz="2800" baseline="-25000" dirty="0">
                <a:solidFill>
                  <a:srgbClr val="FF0066"/>
                </a:solidFill>
              </a:rPr>
              <a:t>n-1</a:t>
            </a:r>
            <a:r>
              <a:rPr lang="en-US" altLang="zh-CN" sz="2800" dirty="0">
                <a:solidFill>
                  <a:srgbClr val="FF0066"/>
                </a:solidFill>
              </a:rPr>
              <a:t>×2</a:t>
            </a:r>
            <a:r>
              <a:rPr lang="en-US" altLang="zh-CN" sz="2800" baseline="30000" dirty="0">
                <a:solidFill>
                  <a:srgbClr val="FF0066"/>
                </a:solidFill>
              </a:rPr>
              <a:t>n-1</a:t>
            </a:r>
            <a:r>
              <a:rPr lang="en-US" altLang="zh-CN" sz="2800" dirty="0">
                <a:solidFill>
                  <a:srgbClr val="FF0066"/>
                </a:solidFill>
              </a:rPr>
              <a:t>+a</a:t>
            </a:r>
            <a:r>
              <a:rPr lang="en-US" altLang="zh-CN" sz="2800" baseline="-25000" dirty="0">
                <a:solidFill>
                  <a:srgbClr val="FF0066"/>
                </a:solidFill>
              </a:rPr>
              <a:t>n-2</a:t>
            </a:r>
            <a:r>
              <a:rPr lang="en-US" altLang="zh-CN" sz="2800" dirty="0">
                <a:solidFill>
                  <a:srgbClr val="FF0066"/>
                </a:solidFill>
              </a:rPr>
              <a:t>×2</a:t>
            </a:r>
            <a:r>
              <a:rPr lang="en-US" altLang="zh-CN" sz="2800" baseline="30000" dirty="0">
                <a:solidFill>
                  <a:srgbClr val="FF0066"/>
                </a:solidFill>
              </a:rPr>
              <a:t>n-2</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×2</a:t>
            </a:r>
            <a:r>
              <a:rPr lang="en-US" altLang="zh-CN" sz="2800" baseline="30000" dirty="0">
                <a:solidFill>
                  <a:srgbClr val="FF0066"/>
                </a:solidFill>
              </a:rPr>
              <a:t>1</a:t>
            </a:r>
            <a:r>
              <a:rPr lang="en-US" altLang="zh-CN" sz="2800" dirty="0">
                <a:solidFill>
                  <a:srgbClr val="FF0066"/>
                </a:solidFill>
              </a:rPr>
              <a:t>+a</a:t>
            </a:r>
            <a:r>
              <a:rPr lang="en-US" altLang="zh-CN" sz="2800" baseline="-25000" dirty="0">
                <a:solidFill>
                  <a:srgbClr val="FF0066"/>
                </a:solidFill>
              </a:rPr>
              <a:t>0</a:t>
            </a:r>
            <a:r>
              <a:rPr lang="en-US" altLang="zh-CN" sz="2800" dirty="0">
                <a:solidFill>
                  <a:srgbClr val="FF0066"/>
                </a:solidFill>
              </a:rPr>
              <a:t>×2</a:t>
            </a:r>
            <a:r>
              <a:rPr lang="en-US" altLang="zh-CN" sz="2800" baseline="30000" dirty="0">
                <a:solidFill>
                  <a:srgbClr val="FF0066"/>
                </a:solidFill>
              </a:rPr>
              <a:t>0</a:t>
            </a:r>
            <a:br>
              <a:rPr lang="en-US" altLang="zh-CN" sz="2800" baseline="30000" dirty="0">
                <a:solidFill>
                  <a:srgbClr val="FF0066"/>
                </a:solidFill>
              </a:rPr>
            </a:br>
            <a:r>
              <a:rPr lang="en-US" altLang="zh-CN" sz="2800" baseline="30000" dirty="0">
                <a:solidFill>
                  <a:srgbClr val="FF0066"/>
                </a:solidFill>
              </a:rPr>
              <a:t>		 </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×2</a:t>
            </a:r>
            <a:r>
              <a:rPr lang="en-US" altLang="zh-CN" sz="2800" baseline="30000" dirty="0">
                <a:solidFill>
                  <a:srgbClr val="FF0066"/>
                </a:solidFill>
              </a:rPr>
              <a:t>-1</a:t>
            </a:r>
            <a:r>
              <a:rPr lang="en-US" altLang="zh-CN" sz="2800" dirty="0">
                <a:solidFill>
                  <a:srgbClr val="FF0066"/>
                </a:solidFill>
              </a:rPr>
              <a:t>+a</a:t>
            </a:r>
            <a:r>
              <a:rPr lang="en-US" altLang="zh-CN" sz="2800" baseline="-25000" dirty="0">
                <a:solidFill>
                  <a:srgbClr val="FF0066"/>
                </a:solidFill>
              </a:rPr>
              <a:t>-2</a:t>
            </a:r>
            <a:r>
              <a:rPr lang="en-US" altLang="zh-CN" sz="2800" dirty="0">
                <a:solidFill>
                  <a:srgbClr val="FF0066"/>
                </a:solidFill>
              </a:rPr>
              <a:t>×2</a:t>
            </a:r>
            <a:r>
              <a:rPr lang="en-US" altLang="zh-CN" sz="2800" baseline="30000" dirty="0">
                <a:solidFill>
                  <a:srgbClr val="FF0066"/>
                </a:solidFill>
              </a:rPr>
              <a:t>-2</a:t>
            </a:r>
            <a:r>
              <a:rPr lang="en-US" altLang="zh-CN" sz="2800" dirty="0">
                <a:solidFill>
                  <a:srgbClr val="FF0066"/>
                </a:solidFill>
              </a:rPr>
              <a:t>+…+a</a:t>
            </a:r>
            <a:r>
              <a:rPr lang="en-US" altLang="zh-CN" sz="2800" baseline="-25000" dirty="0">
                <a:solidFill>
                  <a:srgbClr val="FF0066"/>
                </a:solidFill>
              </a:rPr>
              <a:t>-m</a:t>
            </a:r>
            <a:r>
              <a:rPr lang="en-US" altLang="zh-CN" sz="2800" dirty="0">
                <a:solidFill>
                  <a:srgbClr val="FF0066"/>
                </a:solidFill>
              </a:rPr>
              <a:t>×2</a:t>
            </a:r>
            <a:r>
              <a:rPr lang="en-US" altLang="zh-CN" sz="2800" baseline="30000" dirty="0">
                <a:solidFill>
                  <a:srgbClr val="FF0066"/>
                </a:solidFill>
              </a:rPr>
              <a:t>-m</a:t>
            </a:r>
            <a:endParaRPr lang="en-US" altLang="zh-CN" sz="2800" dirty="0">
              <a:solidFill>
                <a:srgbClr val="FF0066"/>
              </a:solidFill>
            </a:endParaRPr>
          </a:p>
        </p:txBody>
      </p:sp>
      <p:grpSp>
        <p:nvGrpSpPr>
          <p:cNvPr id="59401" name="Group 9"/>
          <p:cNvGrpSpPr>
            <a:grpSpLocks/>
          </p:cNvGrpSpPr>
          <p:nvPr/>
        </p:nvGrpSpPr>
        <p:grpSpPr bwMode="auto">
          <a:xfrm>
            <a:off x="457200" y="-6732588"/>
            <a:ext cx="8229600" cy="20324763"/>
            <a:chOff x="0" y="12803"/>
            <a:chExt cx="5184" cy="12803"/>
          </a:xfrm>
        </p:grpSpPr>
        <p:sp>
          <p:nvSpPr>
            <p:cNvPr id="59397" name="Rectangle 5"/>
            <p:cNvSpPr>
              <a:spLocks noChangeArrowheads="1"/>
            </p:cNvSpPr>
            <p:nvPr/>
          </p:nvSpPr>
          <p:spPr bwMode="auto">
            <a:xfrm>
              <a:off x="0" y="12803"/>
              <a:ext cx="3398" cy="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9400" name="Group 8"/>
            <p:cNvGrpSpPr>
              <a:grpSpLocks/>
            </p:cNvGrpSpPr>
            <p:nvPr/>
          </p:nvGrpSpPr>
          <p:grpSpPr bwMode="auto">
            <a:xfrm>
              <a:off x="0" y="12803"/>
              <a:ext cx="5184" cy="1918"/>
              <a:chOff x="0" y="14721"/>
              <a:chExt cx="5184" cy="1918"/>
            </a:xfrm>
          </p:grpSpPr>
          <p:sp>
            <p:nvSpPr>
              <p:cNvPr id="59398" name="Rectangle 6"/>
              <p:cNvSpPr>
                <a:spLocks noChangeArrowheads="1"/>
              </p:cNvSpPr>
              <p:nvPr/>
            </p:nvSpPr>
            <p:spPr bwMode="auto">
              <a:xfrm>
                <a:off x="0" y="14721"/>
                <a:ext cx="3398" cy="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399" name="Rectangle 7"/>
              <p:cNvSpPr>
                <a:spLocks noChangeArrowheads="1"/>
              </p:cNvSpPr>
              <p:nvPr/>
            </p:nvSpPr>
            <p:spPr bwMode="auto">
              <a:xfrm>
                <a:off x="0" y="14721"/>
                <a:ext cx="518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pPr>
                <a:endParaRPr lang="zh-CN" altLang="en-US"/>
              </a:p>
            </p:txBody>
          </p:sp>
        </p:grpSp>
      </p:grpSp>
      <p:grpSp>
        <p:nvGrpSpPr>
          <p:cNvPr id="59406" name="Group 14"/>
          <p:cNvGrpSpPr>
            <a:grpSpLocks/>
          </p:cNvGrpSpPr>
          <p:nvPr/>
        </p:nvGrpSpPr>
        <p:grpSpPr bwMode="auto">
          <a:xfrm>
            <a:off x="457200" y="-6732588"/>
            <a:ext cx="8229600" cy="20324763"/>
            <a:chOff x="0" y="12803"/>
            <a:chExt cx="5184" cy="12803"/>
          </a:xfrm>
        </p:grpSpPr>
        <p:sp>
          <p:nvSpPr>
            <p:cNvPr id="59402" name="Rectangle 10"/>
            <p:cNvSpPr>
              <a:spLocks noChangeArrowheads="1"/>
            </p:cNvSpPr>
            <p:nvPr/>
          </p:nvSpPr>
          <p:spPr bwMode="auto">
            <a:xfrm>
              <a:off x="0" y="12803"/>
              <a:ext cx="3398" cy="1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59405" name="Group 13"/>
            <p:cNvGrpSpPr>
              <a:grpSpLocks/>
            </p:cNvGrpSpPr>
            <p:nvPr/>
          </p:nvGrpSpPr>
          <p:grpSpPr bwMode="auto">
            <a:xfrm>
              <a:off x="0" y="12803"/>
              <a:ext cx="5184" cy="1918"/>
              <a:chOff x="0" y="14721"/>
              <a:chExt cx="5184" cy="1918"/>
            </a:xfrm>
          </p:grpSpPr>
          <p:sp>
            <p:nvSpPr>
              <p:cNvPr id="59403" name="Rectangle 11"/>
              <p:cNvSpPr>
                <a:spLocks noChangeArrowheads="1"/>
              </p:cNvSpPr>
              <p:nvPr/>
            </p:nvSpPr>
            <p:spPr bwMode="auto">
              <a:xfrm>
                <a:off x="0" y="14721"/>
                <a:ext cx="3398" cy="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9404" name="Rectangle 12"/>
              <p:cNvSpPr>
                <a:spLocks noChangeArrowheads="1"/>
              </p:cNvSpPr>
              <p:nvPr/>
            </p:nvSpPr>
            <p:spPr bwMode="auto">
              <a:xfrm>
                <a:off x="0" y="14721"/>
                <a:ext cx="5184"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spcBef>
                    <a:spcPct val="0"/>
                  </a:spcBef>
                </a:pPr>
                <a:endParaRPr lang="zh-CN" altLang="en-US"/>
              </a:p>
            </p:txBody>
          </p:sp>
        </p:grpSp>
      </p:grpSp>
      <p:sp>
        <p:nvSpPr>
          <p:cNvPr id="59407" name="Text Box 15"/>
          <p:cNvSpPr txBox="1">
            <a:spLocks noChangeArrowheads="1"/>
          </p:cNvSpPr>
          <p:nvPr/>
        </p:nvSpPr>
        <p:spPr bwMode="auto">
          <a:xfrm>
            <a:off x="952500" y="5486400"/>
            <a:ext cx="80597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b="1" dirty="0">
                <a:solidFill>
                  <a:srgbClr val="333399"/>
                </a:solidFill>
              </a:rPr>
              <a:t>『例1』 (111011)</a:t>
            </a:r>
            <a:r>
              <a:rPr lang="zh-CN" altLang="en-US" b="1" baseline="-25000" dirty="0">
                <a:solidFill>
                  <a:srgbClr val="333399"/>
                </a:solidFill>
              </a:rPr>
              <a:t>2</a:t>
            </a:r>
            <a:r>
              <a:rPr lang="zh-CN" altLang="en-US" b="1" dirty="0">
                <a:solidFill>
                  <a:srgbClr val="333399"/>
                </a:solidFill>
              </a:rPr>
              <a:t> </a:t>
            </a:r>
          </a:p>
          <a:p>
            <a:pPr>
              <a:spcBef>
                <a:spcPct val="0"/>
              </a:spcBef>
            </a:pPr>
            <a:r>
              <a:rPr lang="zh-CN" altLang="en-US" b="1" dirty="0">
                <a:solidFill>
                  <a:srgbClr val="333399"/>
                </a:solidFill>
              </a:rPr>
              <a:t>	= 1×2</a:t>
            </a:r>
            <a:r>
              <a:rPr lang="zh-CN" altLang="en-US" b="1" baseline="30000" dirty="0">
                <a:solidFill>
                  <a:srgbClr val="333399"/>
                </a:solidFill>
              </a:rPr>
              <a:t>5</a:t>
            </a:r>
            <a:r>
              <a:rPr lang="zh-CN" altLang="en-US" b="1" dirty="0">
                <a:solidFill>
                  <a:srgbClr val="333399"/>
                </a:solidFill>
              </a:rPr>
              <a:t> + 1×2</a:t>
            </a:r>
            <a:r>
              <a:rPr lang="zh-CN" altLang="en-US" b="1" baseline="30000" dirty="0">
                <a:solidFill>
                  <a:srgbClr val="333399"/>
                </a:solidFill>
              </a:rPr>
              <a:t>4</a:t>
            </a:r>
            <a:r>
              <a:rPr lang="zh-CN" altLang="en-US" b="1" dirty="0">
                <a:solidFill>
                  <a:srgbClr val="333399"/>
                </a:solidFill>
              </a:rPr>
              <a:t> + 1×2</a:t>
            </a:r>
            <a:r>
              <a:rPr lang="zh-CN" altLang="en-US" b="1" baseline="30000" dirty="0">
                <a:solidFill>
                  <a:srgbClr val="333399"/>
                </a:solidFill>
              </a:rPr>
              <a:t>3</a:t>
            </a:r>
            <a:r>
              <a:rPr lang="zh-CN" altLang="en-US" b="1" dirty="0">
                <a:solidFill>
                  <a:srgbClr val="333399"/>
                </a:solidFill>
              </a:rPr>
              <a:t> + 0×2</a:t>
            </a:r>
            <a:r>
              <a:rPr lang="zh-CN" altLang="en-US" b="1" baseline="30000" dirty="0">
                <a:solidFill>
                  <a:srgbClr val="333399"/>
                </a:solidFill>
              </a:rPr>
              <a:t>2</a:t>
            </a:r>
            <a:r>
              <a:rPr lang="zh-CN" altLang="en-US" b="1" dirty="0">
                <a:solidFill>
                  <a:srgbClr val="333399"/>
                </a:solidFill>
              </a:rPr>
              <a:t> + 1×2</a:t>
            </a:r>
            <a:r>
              <a:rPr lang="zh-CN" altLang="en-US" b="1" baseline="30000" dirty="0">
                <a:solidFill>
                  <a:srgbClr val="333399"/>
                </a:solidFill>
              </a:rPr>
              <a:t>1</a:t>
            </a:r>
            <a:r>
              <a:rPr lang="zh-CN" altLang="en-US" b="1" dirty="0">
                <a:solidFill>
                  <a:srgbClr val="333399"/>
                </a:solidFill>
              </a:rPr>
              <a:t> + 1×2</a:t>
            </a:r>
            <a:r>
              <a:rPr lang="zh-CN" altLang="en-US" b="1" baseline="30000" dirty="0">
                <a:solidFill>
                  <a:srgbClr val="333399"/>
                </a:solidFill>
              </a:rPr>
              <a:t>0</a:t>
            </a:r>
            <a:r>
              <a:rPr lang="zh-CN" altLang="en-US" b="1" dirty="0">
                <a:solidFill>
                  <a:srgbClr val="333399"/>
                </a:solidFill>
              </a:rPr>
              <a:t> </a:t>
            </a:r>
          </a:p>
          <a:p>
            <a:pPr>
              <a:spcBef>
                <a:spcPct val="0"/>
              </a:spcBef>
            </a:pPr>
            <a:r>
              <a:rPr lang="zh-CN" altLang="en-US" b="1" dirty="0">
                <a:solidFill>
                  <a:srgbClr val="333399"/>
                </a:solidFill>
              </a:rPr>
              <a:t>	= 1×32 + 1×16 + 1×8 + 0×4 + 1×2 + 1×1 = (59)</a:t>
            </a:r>
            <a:r>
              <a:rPr lang="zh-CN" altLang="en-US" b="1" baseline="-25000" dirty="0">
                <a:solidFill>
                  <a:srgbClr val="333399"/>
                </a:solidFill>
              </a:rPr>
              <a:t>10</a:t>
            </a:r>
            <a:r>
              <a:rPr lang="zh-CN" altLang="en-US" b="1" dirty="0">
                <a:solidFill>
                  <a:srgbClr val="333399"/>
                </a:solidFill>
              </a:rPr>
              <a:t> </a:t>
            </a:r>
          </a:p>
        </p:txBody>
      </p:sp>
      <p:sp>
        <p:nvSpPr>
          <p:cNvPr id="59408" name="Rectangle 16"/>
          <p:cNvSpPr>
            <a:spLocks noChangeArrowheads="1"/>
          </p:cNvSpPr>
          <p:nvPr/>
        </p:nvSpPr>
        <p:spPr bwMode="auto">
          <a:xfrm>
            <a:off x="5181600" y="1495425"/>
            <a:ext cx="3581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b="1">
                <a:solidFill>
                  <a:srgbClr val="333399"/>
                </a:solidFill>
              </a:rPr>
              <a:t>『例2』</a:t>
            </a:r>
          </a:p>
          <a:p>
            <a:pPr>
              <a:spcBef>
                <a:spcPct val="0"/>
              </a:spcBef>
            </a:pPr>
            <a:r>
              <a:rPr lang="zh-CN" altLang="en-US" b="1">
                <a:solidFill>
                  <a:srgbClr val="333399"/>
                </a:solidFill>
              </a:rPr>
              <a:t>   (0.101)</a:t>
            </a:r>
            <a:r>
              <a:rPr lang="zh-CN" altLang="en-US" b="1" baseline="-25000">
                <a:solidFill>
                  <a:srgbClr val="333399"/>
                </a:solidFill>
              </a:rPr>
              <a:t>2</a:t>
            </a:r>
            <a:r>
              <a:rPr lang="zh-CN" altLang="en-US" b="1">
                <a:solidFill>
                  <a:srgbClr val="333399"/>
                </a:solidFill>
              </a:rPr>
              <a:t> </a:t>
            </a:r>
          </a:p>
          <a:p>
            <a:pPr>
              <a:spcBef>
                <a:spcPct val="0"/>
              </a:spcBef>
            </a:pPr>
            <a:r>
              <a:rPr lang="zh-CN" altLang="en-US" b="1">
                <a:solidFill>
                  <a:srgbClr val="333399"/>
                </a:solidFill>
              </a:rPr>
              <a:t>= 1×2</a:t>
            </a:r>
            <a:r>
              <a:rPr lang="zh-CN" altLang="en-US" b="1" baseline="30000">
                <a:solidFill>
                  <a:srgbClr val="333399"/>
                </a:solidFill>
              </a:rPr>
              <a:t>-1</a:t>
            </a:r>
            <a:r>
              <a:rPr lang="zh-CN" altLang="en-US" b="1">
                <a:solidFill>
                  <a:srgbClr val="333399"/>
                </a:solidFill>
              </a:rPr>
              <a:t> + 0×2</a:t>
            </a:r>
            <a:r>
              <a:rPr lang="zh-CN" altLang="en-US" b="1" baseline="30000">
                <a:solidFill>
                  <a:srgbClr val="333399"/>
                </a:solidFill>
              </a:rPr>
              <a:t>-2</a:t>
            </a:r>
            <a:r>
              <a:rPr lang="zh-CN" altLang="en-US" b="1">
                <a:solidFill>
                  <a:srgbClr val="333399"/>
                </a:solidFill>
              </a:rPr>
              <a:t> + 1×2</a:t>
            </a:r>
            <a:r>
              <a:rPr lang="zh-CN" altLang="en-US" b="1" baseline="30000">
                <a:solidFill>
                  <a:srgbClr val="333399"/>
                </a:solidFill>
              </a:rPr>
              <a:t>-3</a:t>
            </a:r>
            <a:r>
              <a:rPr lang="zh-CN" altLang="en-US" b="1">
                <a:solidFill>
                  <a:srgbClr val="333399"/>
                </a:solidFill>
              </a:rPr>
              <a:t> </a:t>
            </a:r>
          </a:p>
          <a:p>
            <a:pPr>
              <a:spcBef>
                <a:spcPct val="0"/>
              </a:spcBef>
            </a:pPr>
            <a:r>
              <a:rPr lang="zh-CN" altLang="en-US" b="1">
                <a:solidFill>
                  <a:srgbClr val="333399"/>
                </a:solidFill>
              </a:rPr>
              <a:t>= 0.5 + 0.125 = (0.625)</a:t>
            </a:r>
            <a:r>
              <a:rPr lang="zh-CN" altLang="en-US" b="1" baseline="-25000">
                <a:solidFill>
                  <a:srgbClr val="333399"/>
                </a:solidFill>
              </a:rPr>
              <a:t>10</a:t>
            </a:r>
            <a:r>
              <a:rPr lang="zh-CN" altLang="en-US" b="1">
                <a:solidFill>
                  <a:srgbClr val="333399"/>
                </a:solidFill>
              </a:rPr>
              <a:t> </a:t>
            </a:r>
          </a:p>
        </p:txBody>
      </p:sp>
      <p:sp useBgFill="1">
        <p:nvSpPr>
          <p:cNvPr id="59409" name="Rectangle 17"/>
          <p:cNvSpPr>
            <a:spLocks noChangeArrowheads="1"/>
          </p:cNvSpPr>
          <p:nvPr/>
        </p:nvSpPr>
        <p:spPr bwMode="auto">
          <a:xfrm>
            <a:off x="4876800" y="1143000"/>
            <a:ext cx="4419600" cy="264795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b="1" dirty="0">
                <a:solidFill>
                  <a:srgbClr val="333399"/>
                </a:solidFill>
              </a:rPr>
              <a:t>『例3』</a:t>
            </a:r>
          </a:p>
          <a:p>
            <a:pPr>
              <a:spcBef>
                <a:spcPct val="0"/>
              </a:spcBef>
            </a:pPr>
            <a:r>
              <a:rPr lang="zh-CN" altLang="en-US" b="1" dirty="0">
                <a:solidFill>
                  <a:srgbClr val="333399"/>
                </a:solidFill>
              </a:rPr>
              <a:t>   (1101.111)</a:t>
            </a:r>
            <a:r>
              <a:rPr lang="zh-CN" altLang="en-US" b="1" baseline="-25000" dirty="0">
                <a:solidFill>
                  <a:srgbClr val="333399"/>
                </a:solidFill>
              </a:rPr>
              <a:t>2</a:t>
            </a:r>
            <a:r>
              <a:rPr lang="zh-CN" altLang="en-US" b="1" dirty="0">
                <a:solidFill>
                  <a:srgbClr val="333399"/>
                </a:solidFill>
              </a:rPr>
              <a:t> </a:t>
            </a:r>
          </a:p>
          <a:p>
            <a:pPr>
              <a:spcBef>
                <a:spcPct val="0"/>
              </a:spcBef>
            </a:pPr>
            <a:r>
              <a:rPr lang="zh-CN" altLang="en-US" b="1" dirty="0">
                <a:solidFill>
                  <a:srgbClr val="333399"/>
                </a:solidFill>
              </a:rPr>
              <a:t>= 1×2</a:t>
            </a:r>
            <a:r>
              <a:rPr lang="zh-CN" altLang="en-US" b="1" baseline="30000" dirty="0">
                <a:solidFill>
                  <a:srgbClr val="333399"/>
                </a:solidFill>
              </a:rPr>
              <a:t>3</a:t>
            </a:r>
            <a:r>
              <a:rPr lang="zh-CN" altLang="en-US" b="1" dirty="0">
                <a:solidFill>
                  <a:srgbClr val="333399"/>
                </a:solidFill>
              </a:rPr>
              <a:t> + 1×2</a:t>
            </a:r>
            <a:r>
              <a:rPr lang="zh-CN" altLang="en-US" b="1" baseline="30000" dirty="0">
                <a:solidFill>
                  <a:srgbClr val="333399"/>
                </a:solidFill>
              </a:rPr>
              <a:t>2</a:t>
            </a:r>
            <a:r>
              <a:rPr lang="zh-CN" altLang="en-US" b="1" dirty="0">
                <a:solidFill>
                  <a:srgbClr val="333399"/>
                </a:solidFill>
              </a:rPr>
              <a:t> + 0×2</a:t>
            </a:r>
            <a:r>
              <a:rPr lang="zh-CN" altLang="en-US" b="1" baseline="30000" dirty="0">
                <a:solidFill>
                  <a:srgbClr val="333399"/>
                </a:solidFill>
              </a:rPr>
              <a:t>1</a:t>
            </a:r>
            <a:r>
              <a:rPr lang="zh-CN" altLang="en-US" b="1" dirty="0">
                <a:solidFill>
                  <a:srgbClr val="333399"/>
                </a:solidFill>
              </a:rPr>
              <a:t> + 1×2</a:t>
            </a:r>
            <a:r>
              <a:rPr lang="zh-CN" altLang="en-US" b="1" baseline="30000" dirty="0">
                <a:solidFill>
                  <a:srgbClr val="333399"/>
                </a:solidFill>
              </a:rPr>
              <a:t>0</a:t>
            </a:r>
            <a:br>
              <a:rPr lang="zh-CN" altLang="en-US" b="1" baseline="30000" dirty="0">
                <a:solidFill>
                  <a:srgbClr val="333399"/>
                </a:solidFill>
              </a:rPr>
            </a:br>
            <a:r>
              <a:rPr lang="zh-CN" altLang="en-US" b="1" dirty="0">
                <a:solidFill>
                  <a:srgbClr val="333399"/>
                </a:solidFill>
              </a:rPr>
              <a:t>     + 1×2</a:t>
            </a:r>
            <a:r>
              <a:rPr lang="zh-CN" altLang="en-US" b="1" baseline="30000" dirty="0">
                <a:solidFill>
                  <a:srgbClr val="333399"/>
                </a:solidFill>
              </a:rPr>
              <a:t>-1</a:t>
            </a:r>
            <a:r>
              <a:rPr lang="zh-CN" altLang="en-US" b="1" dirty="0">
                <a:solidFill>
                  <a:srgbClr val="333399"/>
                </a:solidFill>
              </a:rPr>
              <a:t> + 1×2</a:t>
            </a:r>
            <a:r>
              <a:rPr lang="zh-CN" altLang="en-US" b="1" baseline="30000" dirty="0">
                <a:solidFill>
                  <a:srgbClr val="333399"/>
                </a:solidFill>
              </a:rPr>
              <a:t>-2</a:t>
            </a:r>
            <a:r>
              <a:rPr lang="zh-CN" altLang="en-US" b="1" dirty="0">
                <a:solidFill>
                  <a:srgbClr val="333399"/>
                </a:solidFill>
              </a:rPr>
              <a:t> + 1×2</a:t>
            </a:r>
            <a:r>
              <a:rPr lang="zh-CN" altLang="en-US" b="1" baseline="30000" dirty="0">
                <a:solidFill>
                  <a:srgbClr val="333399"/>
                </a:solidFill>
              </a:rPr>
              <a:t>-3</a:t>
            </a:r>
            <a:r>
              <a:rPr lang="zh-CN" altLang="en-US" b="1" dirty="0">
                <a:solidFill>
                  <a:srgbClr val="333399"/>
                </a:solidFill>
              </a:rPr>
              <a:t> </a:t>
            </a:r>
          </a:p>
          <a:p>
            <a:pPr>
              <a:spcBef>
                <a:spcPct val="0"/>
              </a:spcBef>
            </a:pPr>
            <a:r>
              <a:rPr lang="zh-CN" altLang="en-US" b="1" dirty="0">
                <a:solidFill>
                  <a:srgbClr val="333399"/>
                </a:solidFill>
              </a:rPr>
              <a:t>= 1×8＋1×4＋1×1＋1×0.5</a:t>
            </a:r>
            <a:br>
              <a:rPr lang="zh-CN" altLang="en-US" b="1" dirty="0">
                <a:solidFill>
                  <a:srgbClr val="333399"/>
                </a:solidFill>
              </a:rPr>
            </a:br>
            <a:r>
              <a:rPr lang="zh-CN" altLang="en-US" b="1" dirty="0">
                <a:solidFill>
                  <a:srgbClr val="333399"/>
                </a:solidFill>
              </a:rPr>
              <a:t>    ＋1×0.25＋1×0.125 </a:t>
            </a:r>
          </a:p>
          <a:p>
            <a:pPr>
              <a:spcBef>
                <a:spcPct val="0"/>
              </a:spcBef>
            </a:pPr>
            <a:r>
              <a:rPr lang="zh-CN" altLang="en-US" b="1" dirty="0">
                <a:solidFill>
                  <a:srgbClr val="333399"/>
                </a:solidFill>
              </a:rPr>
              <a:t>= (13.875)</a:t>
            </a:r>
            <a:r>
              <a:rPr lang="zh-CN" altLang="en-US" b="1" baseline="-25000" dirty="0">
                <a:solidFill>
                  <a:srgbClr val="333399"/>
                </a:solidFill>
              </a:rPr>
              <a:t>10</a:t>
            </a:r>
            <a:r>
              <a:rPr lang="zh-CN" altLang="en-US" b="1" dirty="0">
                <a:solidFill>
                  <a:srgbClr val="333399"/>
                </a:solidFill>
              </a:rPr>
              <a:t> </a:t>
            </a:r>
          </a:p>
        </p:txBody>
      </p:sp>
    </p:spTree>
    <p:extLst>
      <p:ext uri="{BB962C8B-B14F-4D97-AF65-F5344CB8AC3E}">
        <p14:creationId xmlns:p14="http://schemas.microsoft.com/office/powerpoint/2010/main" val="1031697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07">
                                            <p:txEl>
                                              <p:pRg st="0" end="0"/>
                                            </p:txEl>
                                          </p:spTgt>
                                        </p:tgtEl>
                                        <p:attrNameLst>
                                          <p:attrName>style.visibility</p:attrName>
                                        </p:attrNameLst>
                                      </p:cBhvr>
                                      <p:to>
                                        <p:strVal val="visible"/>
                                      </p:to>
                                    </p:set>
                                    <p:anim calcmode="lin" valueType="num">
                                      <p:cBhvr additive="base">
                                        <p:cTn id="7" dur="500" fill="hold"/>
                                        <p:tgtEl>
                                          <p:spTgt spid="594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4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407">
                                            <p:txEl>
                                              <p:pRg st="1" end="1"/>
                                            </p:txEl>
                                          </p:spTgt>
                                        </p:tgtEl>
                                        <p:attrNameLst>
                                          <p:attrName>style.visibility</p:attrName>
                                        </p:attrNameLst>
                                      </p:cBhvr>
                                      <p:to>
                                        <p:strVal val="visible"/>
                                      </p:to>
                                    </p:set>
                                    <p:anim calcmode="lin" valueType="num">
                                      <p:cBhvr additive="base">
                                        <p:cTn id="13" dur="500" fill="hold"/>
                                        <p:tgtEl>
                                          <p:spTgt spid="594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4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407">
                                            <p:txEl>
                                              <p:pRg st="2" end="2"/>
                                            </p:txEl>
                                          </p:spTgt>
                                        </p:tgtEl>
                                        <p:attrNameLst>
                                          <p:attrName>style.visibility</p:attrName>
                                        </p:attrNameLst>
                                      </p:cBhvr>
                                      <p:to>
                                        <p:strVal val="visible"/>
                                      </p:to>
                                    </p:set>
                                    <p:anim calcmode="lin" valueType="num">
                                      <p:cBhvr additive="base">
                                        <p:cTn id="19" dur="500" fill="hold"/>
                                        <p:tgtEl>
                                          <p:spTgt spid="594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4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9408">
                                            <p:txEl>
                                              <p:pRg st="0" end="0"/>
                                            </p:txEl>
                                          </p:spTgt>
                                        </p:tgtEl>
                                        <p:attrNameLst>
                                          <p:attrName>style.visibility</p:attrName>
                                        </p:attrNameLst>
                                      </p:cBhvr>
                                      <p:to>
                                        <p:strVal val="visible"/>
                                      </p:to>
                                    </p:set>
                                    <p:anim calcmode="lin" valueType="num">
                                      <p:cBhvr additive="base">
                                        <p:cTn id="25" dur="500" fill="hold"/>
                                        <p:tgtEl>
                                          <p:spTgt spid="59408">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94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9408">
                                            <p:txEl>
                                              <p:pRg st="1" end="1"/>
                                            </p:txEl>
                                          </p:spTgt>
                                        </p:tgtEl>
                                        <p:attrNameLst>
                                          <p:attrName>style.visibility</p:attrName>
                                        </p:attrNameLst>
                                      </p:cBhvr>
                                      <p:to>
                                        <p:strVal val="visible"/>
                                      </p:to>
                                    </p:set>
                                    <p:anim calcmode="lin" valueType="num">
                                      <p:cBhvr additive="base">
                                        <p:cTn id="31" dur="500" fill="hold"/>
                                        <p:tgtEl>
                                          <p:spTgt spid="59408">
                                            <p:txEl>
                                              <p:pRg st="1" end="1"/>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94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59408">
                                            <p:txEl>
                                              <p:pRg st="2" end="2"/>
                                            </p:txEl>
                                          </p:spTgt>
                                        </p:tgtEl>
                                        <p:attrNameLst>
                                          <p:attrName>style.visibility</p:attrName>
                                        </p:attrNameLst>
                                      </p:cBhvr>
                                      <p:to>
                                        <p:strVal val="visible"/>
                                      </p:to>
                                    </p:set>
                                    <p:anim calcmode="lin" valueType="num">
                                      <p:cBhvr additive="base">
                                        <p:cTn id="37" dur="500" fill="hold"/>
                                        <p:tgtEl>
                                          <p:spTgt spid="59408">
                                            <p:txEl>
                                              <p:pRg st="2" end="2"/>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40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59408">
                                            <p:txEl>
                                              <p:pRg st="3" end="3"/>
                                            </p:txEl>
                                          </p:spTgt>
                                        </p:tgtEl>
                                        <p:attrNameLst>
                                          <p:attrName>style.visibility</p:attrName>
                                        </p:attrNameLst>
                                      </p:cBhvr>
                                      <p:to>
                                        <p:strVal val="visible"/>
                                      </p:to>
                                    </p:set>
                                    <p:anim calcmode="lin" valueType="num">
                                      <p:cBhvr additive="base">
                                        <p:cTn id="43" dur="500" fill="hold"/>
                                        <p:tgtEl>
                                          <p:spTgt spid="59408">
                                            <p:txEl>
                                              <p:pRg st="3" end="3"/>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940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9409">
                                            <p:bg/>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5940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59409">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9409">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59409">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594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7" grpId="0" build="p" autoUpdateAnimBg="0"/>
      <p:bldP spid="59408" grpId="0" build="p" autoUpdateAnimBg="0"/>
      <p:bldP spid="59409" grpId="0" build="p"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zh-CN" altLang="en-US" sz="3000" i="1" dirty="0" smtClean="0">
                <a:latin typeface="华文新魏" pitchFamily="2" charset="-122"/>
              </a:rPr>
              <a:t>*</a:t>
            </a:r>
            <a:r>
              <a:rPr lang="en-US" altLang="zh-CN" sz="3000" i="1" dirty="0" smtClean="0">
                <a:latin typeface="华文新魏" pitchFamily="2" charset="-122"/>
              </a:rPr>
              <a:t>N</a:t>
            </a:r>
            <a:r>
              <a:rPr lang="en-US" altLang="zh-CN" sz="3000" baseline="-25000" dirty="0" smtClean="0">
                <a:latin typeface="华文新魏" pitchFamily="2" charset="-122"/>
              </a:rPr>
              <a:t>1</a:t>
            </a:r>
            <a:r>
              <a:rPr lang="en-US" altLang="zh-CN" sz="3000" dirty="0">
                <a:latin typeface="华文新魏" pitchFamily="2" charset="-122"/>
              </a:rPr>
              <a:t>=</a:t>
            </a:r>
            <a:r>
              <a:rPr lang="zh-CN" altLang="en-US" sz="3000" dirty="0">
                <a:latin typeface="华文新魏" pitchFamily="2" charset="-122"/>
              </a:rPr>
              <a:t>－</a:t>
            </a:r>
            <a:r>
              <a:rPr lang="en-US" altLang="zh-CN" sz="3000" dirty="0">
                <a:latin typeface="华文新魏" pitchFamily="2" charset="-122"/>
              </a:rPr>
              <a:t>0.0011，</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=0.1011</a:t>
            </a:r>
            <a:r>
              <a:rPr lang="zh-CN" altLang="en-US" sz="3000" dirty="0">
                <a:latin typeface="华文新魏" pitchFamily="2" charset="-122"/>
              </a:rPr>
              <a:t>求[</a:t>
            </a:r>
            <a:r>
              <a:rPr lang="en-US" altLang="zh-CN" sz="3000" i="1" dirty="0">
                <a:latin typeface="华文新魏" pitchFamily="2" charset="-122"/>
              </a:rPr>
              <a:t>N</a:t>
            </a:r>
            <a:r>
              <a:rPr lang="en-US" altLang="zh-CN" sz="3000" baseline="-25000" dirty="0">
                <a:latin typeface="华文新魏" pitchFamily="2" charset="-122"/>
              </a:rPr>
              <a:t>1</a:t>
            </a:r>
            <a:r>
              <a:rPr lang="en-US" altLang="zh-CN" sz="3000"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a:t>
            </a:r>
            <a:r>
              <a:rPr lang="zh-CN" altLang="en-US" sz="3000" baseline="-25000" dirty="0">
                <a:latin typeface="华文新魏" pitchFamily="2" charset="-122"/>
              </a:rPr>
              <a:t>原</a:t>
            </a:r>
          </a:p>
        </p:txBody>
      </p:sp>
      <p:sp>
        <p:nvSpPr>
          <p:cNvPr id="91139" name="Rectangle 3"/>
          <p:cNvSpPr>
            <a:spLocks noGrp="1" noChangeArrowheads="1"/>
          </p:cNvSpPr>
          <p:nvPr>
            <p:ph type="body" idx="1"/>
          </p:nvPr>
        </p:nvSpPr>
        <p:spPr>
          <a:xfrm>
            <a:off x="1042988" y="1196975"/>
            <a:ext cx="7620000" cy="4495800"/>
          </a:xfrm>
        </p:spPr>
        <p:txBody>
          <a:bodyPr/>
          <a:lstStyle/>
          <a:p>
            <a:pPr>
              <a:buFontTx/>
              <a:buNone/>
            </a:pPr>
            <a:r>
              <a:rPr lang="zh-CN" altLang="en-US" b="1"/>
              <a:t>∵</a:t>
            </a:r>
            <a:r>
              <a:rPr lang="en-US" altLang="zh-CN" b="1" i="1"/>
              <a:t>N</a:t>
            </a:r>
            <a:r>
              <a:rPr lang="en-US" altLang="zh-CN" b="1" baseline="-25000"/>
              <a:t>1</a:t>
            </a:r>
            <a:r>
              <a:rPr lang="zh-CN" altLang="en-US" b="1"/>
              <a:t>与</a:t>
            </a:r>
            <a:r>
              <a:rPr lang="en-US" altLang="zh-CN" b="1" i="1"/>
              <a:t>N</a:t>
            </a:r>
            <a:r>
              <a:rPr lang="en-US" altLang="zh-CN" b="1" baseline="-25000"/>
              <a:t>2</a:t>
            </a:r>
            <a:r>
              <a:rPr lang="zh-CN" altLang="en-US" b="1"/>
              <a:t>异号，且有|</a:t>
            </a:r>
            <a:r>
              <a:rPr lang="en-US" altLang="zh-CN" b="1" i="1"/>
              <a:t>N</a:t>
            </a:r>
            <a:r>
              <a:rPr lang="en-US" altLang="zh-CN" b="1" baseline="-25000"/>
              <a:t>2</a:t>
            </a:r>
            <a:r>
              <a:rPr lang="en-US" altLang="zh-CN" b="1"/>
              <a:t>|&gt;|</a:t>
            </a:r>
            <a:r>
              <a:rPr lang="en-US" altLang="zh-CN" b="1" i="1"/>
              <a:t>N</a:t>
            </a:r>
            <a:r>
              <a:rPr lang="en-US" altLang="zh-CN" b="1" baseline="-25000"/>
              <a:t>1</a:t>
            </a:r>
            <a:r>
              <a:rPr lang="en-US" altLang="zh-CN" b="1"/>
              <a:t>|</a:t>
            </a:r>
          </a:p>
          <a:p>
            <a:pPr>
              <a:buFontTx/>
              <a:buNone/>
            </a:pPr>
            <a:r>
              <a:rPr lang="en-US" altLang="zh-CN" b="1"/>
              <a:t>∴</a:t>
            </a:r>
            <a:r>
              <a:rPr lang="zh-CN" altLang="en-US" b="1"/>
              <a:t>只要做|</a:t>
            </a:r>
            <a:r>
              <a:rPr lang="en-US" altLang="zh-CN" b="1" i="1"/>
              <a:t>N</a:t>
            </a:r>
            <a:r>
              <a:rPr lang="en-US" altLang="zh-CN" b="1" baseline="-25000"/>
              <a:t>2</a:t>
            </a:r>
            <a:r>
              <a:rPr lang="en-US" altLang="zh-CN" b="1"/>
              <a:t>|</a:t>
            </a:r>
            <a:r>
              <a:rPr lang="zh-CN" altLang="en-US" b="1"/>
              <a:t>－</a:t>
            </a:r>
            <a:r>
              <a:rPr lang="en-US" altLang="zh-CN" b="1"/>
              <a:t>|</a:t>
            </a:r>
            <a:r>
              <a:rPr lang="en-US" altLang="zh-CN" b="1" i="1"/>
              <a:t>N</a:t>
            </a:r>
            <a:r>
              <a:rPr lang="en-US" altLang="zh-CN" b="1" baseline="-25000"/>
              <a:t>1</a:t>
            </a:r>
            <a:r>
              <a:rPr lang="en-US" altLang="zh-CN" b="1"/>
              <a:t>|，</a:t>
            </a:r>
            <a:r>
              <a:rPr lang="zh-CN" altLang="en-US" b="1"/>
              <a:t>最终结果为正：</a:t>
            </a:r>
          </a:p>
          <a:p>
            <a:pPr>
              <a:buFontTx/>
              <a:buNone/>
            </a:pPr>
            <a:r>
              <a:rPr lang="zh-CN" altLang="en-US" b="1"/>
              <a:t>　　　　　　0.1011</a:t>
            </a:r>
          </a:p>
          <a:p>
            <a:pPr>
              <a:buFontTx/>
              <a:buNone/>
            </a:pPr>
            <a:r>
              <a:rPr lang="zh-CN" altLang="en-US" b="1"/>
              <a:t>　　　　　</a:t>
            </a:r>
            <a:r>
              <a:rPr lang="zh-CN" altLang="en-US" b="1" u="sng"/>
              <a:t>-) 0.0011</a:t>
            </a:r>
          </a:p>
          <a:p>
            <a:pPr>
              <a:buFontTx/>
              <a:buNone/>
            </a:pPr>
            <a:r>
              <a:rPr lang="zh-CN" altLang="en-US" b="1"/>
              <a:t>　　　　　　0.1000</a:t>
            </a:r>
          </a:p>
          <a:p>
            <a:pPr>
              <a:buFontTx/>
              <a:buNone/>
            </a:pPr>
            <a:r>
              <a:rPr lang="zh-CN" altLang="en-US" b="1"/>
              <a:t>则[</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原</a:t>
            </a:r>
            <a:r>
              <a:rPr lang="zh-CN" altLang="en-US" b="1"/>
              <a:t>=0.1000</a:t>
            </a:r>
          </a:p>
        </p:txBody>
      </p:sp>
    </p:spTree>
    <p:extLst>
      <p:ext uri="{BB962C8B-B14F-4D97-AF65-F5344CB8AC3E}">
        <p14:creationId xmlns:p14="http://schemas.microsoft.com/office/powerpoint/2010/main" val="33207215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sz="3000" i="1" dirty="0">
                <a:latin typeface="华文新魏" pitchFamily="2" charset="-122"/>
              </a:rPr>
              <a:t>* </a:t>
            </a:r>
            <a:r>
              <a:rPr lang="en-US" altLang="zh-CN" sz="3000" i="1" dirty="0" smtClean="0">
                <a:latin typeface="华文新魏" pitchFamily="2" charset="-122"/>
              </a:rPr>
              <a:t>N</a:t>
            </a:r>
            <a:r>
              <a:rPr lang="en-US" altLang="zh-CN" sz="3000" baseline="-25000" dirty="0" smtClean="0">
                <a:latin typeface="华文新魏" pitchFamily="2" charset="-122"/>
              </a:rPr>
              <a:t>1</a:t>
            </a:r>
            <a:r>
              <a:rPr lang="en-US" altLang="zh-CN" sz="3000" dirty="0">
                <a:latin typeface="华文新魏" pitchFamily="2" charset="-122"/>
              </a:rPr>
              <a:t>=</a:t>
            </a:r>
            <a:r>
              <a:rPr lang="zh-CN" altLang="en-US" sz="3000" dirty="0">
                <a:latin typeface="华文新魏" pitchFamily="2" charset="-122"/>
              </a:rPr>
              <a:t>－</a:t>
            </a:r>
            <a:r>
              <a:rPr lang="en-US" altLang="zh-CN" sz="3000" dirty="0">
                <a:latin typeface="华文新魏" pitchFamily="2" charset="-122"/>
              </a:rPr>
              <a:t>0.0011，</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=0.1011</a:t>
            </a:r>
            <a:r>
              <a:rPr lang="zh-CN" altLang="en-US" sz="3000" dirty="0">
                <a:latin typeface="华文新魏" pitchFamily="2" charset="-122"/>
              </a:rPr>
              <a:t>求[</a:t>
            </a:r>
            <a:r>
              <a:rPr lang="en-US" altLang="zh-CN" sz="3000" i="1" dirty="0">
                <a:latin typeface="华文新魏" pitchFamily="2" charset="-122"/>
              </a:rPr>
              <a:t>N</a:t>
            </a:r>
            <a:r>
              <a:rPr lang="en-US" altLang="zh-CN" sz="3000" baseline="-25000" dirty="0">
                <a:latin typeface="华文新魏" pitchFamily="2" charset="-122"/>
              </a:rPr>
              <a:t>1</a:t>
            </a:r>
            <a:r>
              <a:rPr lang="zh-CN" altLang="en-US" sz="3000"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a:t>
            </a:r>
            <a:r>
              <a:rPr lang="zh-CN" altLang="en-US" sz="3000" baseline="-25000" dirty="0">
                <a:latin typeface="华文新魏" pitchFamily="2" charset="-122"/>
              </a:rPr>
              <a:t>原</a:t>
            </a:r>
          </a:p>
        </p:txBody>
      </p:sp>
      <p:sp>
        <p:nvSpPr>
          <p:cNvPr id="92163" name="Rectangle 3"/>
          <p:cNvSpPr>
            <a:spLocks noGrp="1" noChangeArrowheads="1"/>
          </p:cNvSpPr>
          <p:nvPr>
            <p:ph type="body" idx="1"/>
          </p:nvPr>
        </p:nvSpPr>
        <p:spPr>
          <a:xfrm>
            <a:off x="971550" y="1165225"/>
            <a:ext cx="7620000" cy="4495800"/>
          </a:xfrm>
        </p:spPr>
        <p:txBody>
          <a:bodyPr/>
          <a:lstStyle/>
          <a:p>
            <a:pPr>
              <a:buFontTx/>
              <a:buNone/>
            </a:pPr>
            <a:r>
              <a:rPr lang="zh-CN" altLang="en-US" b="1"/>
              <a:t>∵[</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原</a:t>
            </a:r>
            <a:r>
              <a:rPr lang="zh-CN" altLang="en-US" b="1"/>
              <a:t>= [(-0.0011)-0.1011]</a:t>
            </a:r>
            <a:r>
              <a:rPr lang="zh-CN" altLang="en-US" b="1" baseline="-25000"/>
              <a:t>原</a:t>
            </a:r>
          </a:p>
          <a:p>
            <a:pPr>
              <a:buFontTx/>
              <a:buNone/>
            </a:pPr>
            <a:r>
              <a:rPr lang="zh-CN" altLang="en-US" b="1" baseline="-25000"/>
              <a:t>　                        </a:t>
            </a:r>
            <a:r>
              <a:rPr lang="zh-CN" altLang="en-US" b="1"/>
              <a:t>= [(-0.0011)+(-0.1011)]</a:t>
            </a:r>
            <a:r>
              <a:rPr lang="zh-CN" altLang="en-US" b="1" baseline="-25000"/>
              <a:t>原</a:t>
            </a:r>
            <a:endParaRPr lang="zh-CN" altLang="en-US" b="1"/>
          </a:p>
          <a:p>
            <a:pPr>
              <a:buFontTx/>
              <a:buNone/>
            </a:pPr>
            <a:r>
              <a:rPr lang="zh-CN" altLang="en-US" b="1"/>
              <a:t>∴只要做|</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a:t>最终结果为负：</a:t>
            </a:r>
          </a:p>
          <a:p>
            <a:pPr>
              <a:buFontTx/>
              <a:buNone/>
            </a:pPr>
            <a:r>
              <a:rPr lang="zh-CN" altLang="en-US" b="1"/>
              <a:t>　　　　　　0.0011</a:t>
            </a:r>
          </a:p>
          <a:p>
            <a:pPr>
              <a:buFontTx/>
              <a:buNone/>
            </a:pPr>
            <a:r>
              <a:rPr lang="zh-CN" altLang="en-US" b="1"/>
              <a:t>　　　　　</a:t>
            </a:r>
            <a:r>
              <a:rPr lang="zh-CN" altLang="en-US" b="1" u="sng"/>
              <a:t>+) 0.1011</a:t>
            </a:r>
          </a:p>
          <a:p>
            <a:pPr>
              <a:buFontTx/>
              <a:buNone/>
            </a:pPr>
            <a:r>
              <a:rPr lang="zh-CN" altLang="en-US" b="1"/>
              <a:t>　　　　　　0.1110</a:t>
            </a:r>
          </a:p>
          <a:p>
            <a:pPr>
              <a:buFontTx/>
              <a:buNone/>
            </a:pPr>
            <a:r>
              <a:rPr lang="zh-CN" altLang="en-US" b="1"/>
              <a:t>则[</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原</a:t>
            </a:r>
            <a:r>
              <a:rPr lang="zh-CN" altLang="en-US" b="1"/>
              <a:t>=1.1110</a:t>
            </a:r>
          </a:p>
        </p:txBody>
      </p:sp>
      <p:sp>
        <p:nvSpPr>
          <p:cNvPr id="92165" name="Text Box 5"/>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12906058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zh-CN" altLang="en-US" sz="3000" i="1" dirty="0">
                <a:latin typeface="华文新魏" pitchFamily="2" charset="-122"/>
              </a:rPr>
              <a:t>* </a:t>
            </a:r>
            <a:r>
              <a:rPr lang="en-US" altLang="zh-CN" sz="3000" i="1" dirty="0" smtClean="0">
                <a:latin typeface="华文新魏" pitchFamily="2" charset="-122"/>
              </a:rPr>
              <a:t>N</a:t>
            </a:r>
            <a:r>
              <a:rPr lang="en-US" altLang="zh-CN" sz="3000" baseline="-25000" dirty="0" smtClean="0">
                <a:latin typeface="华文新魏" pitchFamily="2" charset="-122"/>
              </a:rPr>
              <a:t>1</a:t>
            </a:r>
            <a:r>
              <a:rPr lang="en-US" altLang="zh-CN" sz="3000" dirty="0">
                <a:latin typeface="华文新魏" pitchFamily="2" charset="-122"/>
              </a:rPr>
              <a:t>=</a:t>
            </a:r>
            <a:r>
              <a:rPr lang="zh-CN" altLang="en-US" sz="3000" dirty="0">
                <a:latin typeface="华文新魏" pitchFamily="2" charset="-122"/>
              </a:rPr>
              <a:t>－</a:t>
            </a:r>
            <a:r>
              <a:rPr lang="en-US" altLang="zh-CN" sz="3000" dirty="0">
                <a:latin typeface="华文新魏" pitchFamily="2" charset="-122"/>
              </a:rPr>
              <a:t>0.0011，</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=0.1011</a:t>
            </a:r>
            <a:r>
              <a:rPr lang="zh-CN" altLang="en-US" sz="3000" dirty="0">
                <a:latin typeface="华文新魏" pitchFamily="2" charset="-122"/>
              </a:rPr>
              <a:t>求[</a:t>
            </a:r>
            <a:r>
              <a:rPr lang="en-US" altLang="zh-CN" sz="3000" i="1" dirty="0">
                <a:latin typeface="华文新魏" pitchFamily="2" charset="-122"/>
              </a:rPr>
              <a:t>N</a:t>
            </a:r>
            <a:r>
              <a:rPr lang="en-US" altLang="zh-CN" sz="3000" baseline="-25000" dirty="0">
                <a:latin typeface="华文新魏" pitchFamily="2" charset="-122"/>
              </a:rPr>
              <a:t>1</a:t>
            </a:r>
            <a:r>
              <a:rPr lang="en-US" altLang="zh-CN" sz="3000"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a:t>
            </a:r>
            <a:r>
              <a:rPr lang="zh-CN" altLang="en-US" sz="3000" baseline="-25000" dirty="0">
                <a:latin typeface="华文新魏" pitchFamily="2" charset="-122"/>
              </a:rPr>
              <a:t>补</a:t>
            </a:r>
          </a:p>
        </p:txBody>
      </p:sp>
      <p:sp>
        <p:nvSpPr>
          <p:cNvPr id="93187" name="Rectangle 3"/>
          <p:cNvSpPr>
            <a:spLocks noGrp="1" noChangeArrowheads="1"/>
          </p:cNvSpPr>
          <p:nvPr>
            <p:ph type="body" idx="1"/>
          </p:nvPr>
        </p:nvSpPr>
        <p:spPr>
          <a:xfrm>
            <a:off x="1066800" y="1196975"/>
            <a:ext cx="7620000" cy="4495800"/>
          </a:xfrm>
        </p:spPr>
        <p:txBody>
          <a:bodyPr/>
          <a:lstStyle/>
          <a:p>
            <a:pPr>
              <a:buFontTx/>
              <a:buNone/>
            </a:pPr>
            <a:r>
              <a:rPr lang="zh-CN" altLang="en-US" b="1"/>
              <a:t>[</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补</a:t>
            </a:r>
            <a:r>
              <a:rPr lang="zh-CN" altLang="en-US" b="1"/>
              <a:t>= [</a:t>
            </a:r>
            <a:r>
              <a:rPr lang="en-US" altLang="zh-CN" b="1" i="1"/>
              <a:t>N</a:t>
            </a:r>
            <a:r>
              <a:rPr lang="en-US" altLang="zh-CN" b="1" baseline="-25000"/>
              <a:t>1</a:t>
            </a:r>
            <a:r>
              <a:rPr lang="en-US" altLang="zh-CN" b="1"/>
              <a:t>]</a:t>
            </a:r>
            <a:r>
              <a:rPr lang="zh-CN" altLang="en-US" b="1" baseline="-25000"/>
              <a:t>补</a:t>
            </a:r>
            <a:r>
              <a:rPr lang="zh-CN" altLang="en-US" b="1"/>
              <a:t>+ [</a:t>
            </a:r>
            <a:r>
              <a:rPr lang="en-US" altLang="zh-CN" b="1" i="1"/>
              <a:t>N</a:t>
            </a:r>
            <a:r>
              <a:rPr lang="en-US" altLang="zh-CN" b="1" baseline="-25000"/>
              <a:t>2</a:t>
            </a:r>
            <a:r>
              <a:rPr lang="en-US" altLang="zh-CN" b="1"/>
              <a:t>]</a:t>
            </a:r>
            <a:r>
              <a:rPr lang="zh-CN" altLang="en-US" b="1" baseline="-25000"/>
              <a:t>补</a:t>
            </a:r>
            <a:r>
              <a:rPr lang="zh-CN" altLang="en-US" b="1"/>
              <a:t>=1.1101+0.1011</a:t>
            </a:r>
          </a:p>
          <a:p>
            <a:pPr>
              <a:buFontTx/>
              <a:buNone/>
            </a:pPr>
            <a:r>
              <a:rPr lang="zh-CN" altLang="en-US" b="1"/>
              <a:t>　　　　　　1.1101</a:t>
            </a:r>
          </a:p>
          <a:p>
            <a:pPr>
              <a:buFontTx/>
              <a:buNone/>
            </a:pPr>
            <a:r>
              <a:rPr lang="zh-CN" altLang="en-US" b="1"/>
              <a:t>　　　　　</a:t>
            </a:r>
            <a:r>
              <a:rPr lang="zh-CN" altLang="en-US" b="1" u="sng"/>
              <a:t>+) 0.1011</a:t>
            </a:r>
          </a:p>
          <a:p>
            <a:pPr>
              <a:buFontTx/>
              <a:buNone/>
            </a:pPr>
            <a:r>
              <a:rPr lang="zh-CN" altLang="en-US" b="1"/>
              <a:t>　　  </a:t>
            </a:r>
            <a:r>
              <a:rPr lang="zh-CN" altLang="en-US" b="1">
                <a:solidFill>
                  <a:srgbClr val="FF0000"/>
                </a:solidFill>
              </a:rPr>
              <a:t>丢掉←1</a:t>
            </a:r>
            <a:r>
              <a:rPr lang="zh-CN" altLang="en-US" b="1"/>
              <a:t>0.1000</a:t>
            </a:r>
          </a:p>
          <a:p>
            <a:pPr>
              <a:buFontTx/>
              <a:buNone/>
            </a:pPr>
            <a:r>
              <a:rPr lang="zh-CN" altLang="en-US" b="1"/>
              <a:t>则[</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补</a:t>
            </a:r>
            <a:r>
              <a:rPr lang="zh-CN" altLang="en-US" b="1"/>
              <a:t>=0.1000</a:t>
            </a:r>
          </a:p>
        </p:txBody>
      </p:sp>
      <p:sp>
        <p:nvSpPr>
          <p:cNvPr id="93189" name="Text Box 5"/>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dirty="0">
                <a:latin typeface="Tahoma" pitchFamily="34" charset="0"/>
                <a:ea typeface="楷体_GB2312" pitchFamily="49" charset="-122"/>
                <a:hlinkClick r:id="rId2" action="ppaction://hlinksldjump"/>
              </a:rPr>
              <a:t>返回</a:t>
            </a:r>
            <a:endParaRPr lang="zh-CN" altLang="en-US" dirty="0">
              <a:latin typeface="Tahoma" pitchFamily="34" charset="0"/>
              <a:ea typeface="楷体_GB2312" pitchFamily="49" charset="-122"/>
            </a:endParaRPr>
          </a:p>
        </p:txBody>
      </p:sp>
    </p:spTree>
    <p:extLst>
      <p:ext uri="{BB962C8B-B14F-4D97-AF65-F5344CB8AC3E}">
        <p14:creationId xmlns:p14="http://schemas.microsoft.com/office/powerpoint/2010/main" val="683074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z="3000" i="1" dirty="0">
                <a:latin typeface="华文新魏" pitchFamily="2" charset="-122"/>
              </a:rPr>
              <a:t>* </a:t>
            </a:r>
            <a:r>
              <a:rPr lang="en-US" altLang="zh-CN" sz="3000" i="1" dirty="0" smtClean="0">
                <a:latin typeface="华文新魏" pitchFamily="2" charset="-122"/>
              </a:rPr>
              <a:t>N</a:t>
            </a:r>
            <a:r>
              <a:rPr lang="en-US" altLang="zh-CN" sz="3000" baseline="-25000" dirty="0" smtClean="0">
                <a:latin typeface="华文新魏" pitchFamily="2" charset="-122"/>
              </a:rPr>
              <a:t>1</a:t>
            </a:r>
            <a:r>
              <a:rPr lang="en-US" altLang="zh-CN" sz="3000" dirty="0">
                <a:latin typeface="华文新魏" pitchFamily="2" charset="-122"/>
              </a:rPr>
              <a:t>=</a:t>
            </a:r>
            <a:r>
              <a:rPr lang="zh-CN" altLang="en-US" sz="3000" dirty="0">
                <a:latin typeface="华文新魏" pitchFamily="2" charset="-122"/>
              </a:rPr>
              <a:t>－</a:t>
            </a:r>
            <a:r>
              <a:rPr lang="en-US" altLang="zh-CN" sz="3000" dirty="0">
                <a:latin typeface="华文新魏" pitchFamily="2" charset="-122"/>
              </a:rPr>
              <a:t>0.0011，</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=0.1011</a:t>
            </a:r>
            <a:r>
              <a:rPr lang="zh-CN" altLang="en-US" sz="3000" dirty="0">
                <a:latin typeface="华文新魏" pitchFamily="2" charset="-122"/>
              </a:rPr>
              <a:t>求[</a:t>
            </a:r>
            <a:r>
              <a:rPr lang="en-US" altLang="zh-CN" sz="3000" i="1" dirty="0">
                <a:latin typeface="华文新魏" pitchFamily="2" charset="-122"/>
              </a:rPr>
              <a:t>N</a:t>
            </a:r>
            <a:r>
              <a:rPr lang="en-US" altLang="zh-CN" sz="3000" baseline="-25000" dirty="0">
                <a:latin typeface="华文新魏" pitchFamily="2" charset="-122"/>
              </a:rPr>
              <a:t>1</a:t>
            </a:r>
            <a:r>
              <a:rPr lang="zh-CN" altLang="en-US" sz="3000"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a:t>
            </a:r>
            <a:r>
              <a:rPr lang="zh-CN" altLang="en-US" sz="3000" baseline="-25000" dirty="0">
                <a:latin typeface="华文新魏" pitchFamily="2" charset="-122"/>
              </a:rPr>
              <a:t>补</a:t>
            </a:r>
          </a:p>
        </p:txBody>
      </p:sp>
      <p:sp>
        <p:nvSpPr>
          <p:cNvPr id="94211" name="Rectangle 3"/>
          <p:cNvSpPr>
            <a:spLocks noGrp="1" noChangeArrowheads="1"/>
          </p:cNvSpPr>
          <p:nvPr>
            <p:ph type="body" idx="1"/>
          </p:nvPr>
        </p:nvSpPr>
        <p:spPr>
          <a:xfrm>
            <a:off x="1066800" y="1268413"/>
            <a:ext cx="7620000" cy="4495800"/>
          </a:xfrm>
        </p:spPr>
        <p:txBody>
          <a:bodyPr/>
          <a:lstStyle/>
          <a:p>
            <a:pPr>
              <a:buFontTx/>
              <a:buNone/>
            </a:pPr>
            <a:r>
              <a:rPr lang="zh-CN" altLang="en-US" b="1"/>
              <a:t>[</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补</a:t>
            </a:r>
            <a:r>
              <a:rPr lang="zh-CN" altLang="en-US" b="1"/>
              <a:t>= [</a:t>
            </a:r>
            <a:r>
              <a:rPr lang="en-US" altLang="zh-CN" b="1" i="1"/>
              <a:t>N</a:t>
            </a:r>
            <a:r>
              <a:rPr lang="en-US" altLang="zh-CN" b="1" baseline="-25000"/>
              <a:t>1</a:t>
            </a:r>
            <a:r>
              <a:rPr lang="en-US" altLang="zh-CN" b="1"/>
              <a:t>]</a:t>
            </a:r>
            <a:r>
              <a:rPr lang="zh-CN" altLang="en-US" b="1" baseline="-25000"/>
              <a:t>补</a:t>
            </a:r>
            <a:r>
              <a:rPr lang="zh-CN" altLang="en-US" b="1"/>
              <a:t>+ [-</a:t>
            </a:r>
            <a:r>
              <a:rPr lang="en-US" altLang="zh-CN" b="1" i="1"/>
              <a:t>N</a:t>
            </a:r>
            <a:r>
              <a:rPr lang="en-US" altLang="zh-CN" b="1" baseline="-25000"/>
              <a:t>2</a:t>
            </a:r>
            <a:r>
              <a:rPr lang="en-US" altLang="zh-CN" b="1"/>
              <a:t>]</a:t>
            </a:r>
            <a:r>
              <a:rPr lang="zh-CN" altLang="en-US" b="1" baseline="-25000"/>
              <a:t>补</a:t>
            </a:r>
            <a:r>
              <a:rPr lang="zh-CN" altLang="en-US" b="1"/>
              <a:t>=1.1101+1.0101</a:t>
            </a:r>
          </a:p>
          <a:p>
            <a:pPr>
              <a:buFontTx/>
              <a:buNone/>
            </a:pPr>
            <a:r>
              <a:rPr lang="zh-CN" altLang="en-US" b="1"/>
              <a:t>　　　　　　1.1101</a:t>
            </a:r>
          </a:p>
          <a:p>
            <a:pPr>
              <a:buFontTx/>
              <a:buNone/>
            </a:pPr>
            <a:r>
              <a:rPr lang="zh-CN" altLang="en-US" b="1"/>
              <a:t>　　　　　</a:t>
            </a:r>
            <a:r>
              <a:rPr lang="zh-CN" altLang="en-US" b="1" u="sng"/>
              <a:t>+) 1.0101</a:t>
            </a:r>
          </a:p>
          <a:p>
            <a:pPr>
              <a:buFontTx/>
              <a:buNone/>
            </a:pPr>
            <a:r>
              <a:rPr lang="zh-CN" altLang="en-US" b="1"/>
              <a:t>　　  </a:t>
            </a:r>
            <a:r>
              <a:rPr lang="zh-CN" altLang="en-US" b="1">
                <a:solidFill>
                  <a:srgbClr val="FF0000"/>
                </a:solidFill>
              </a:rPr>
              <a:t>丢掉←1</a:t>
            </a:r>
            <a:r>
              <a:rPr lang="zh-CN" altLang="en-US" b="1"/>
              <a:t>1.0010</a:t>
            </a:r>
          </a:p>
          <a:p>
            <a:pPr>
              <a:buFontTx/>
              <a:buNone/>
            </a:pPr>
            <a:r>
              <a:rPr lang="zh-CN" altLang="en-US" b="1"/>
              <a:t>则[</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补</a:t>
            </a:r>
            <a:r>
              <a:rPr lang="zh-CN" altLang="en-US" b="1"/>
              <a:t>=1.0010</a:t>
            </a:r>
          </a:p>
        </p:txBody>
      </p:sp>
      <p:sp>
        <p:nvSpPr>
          <p:cNvPr id="94213" name="Text Box 5"/>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Tahoma" pitchFamily="34" charset="0"/>
                <a:ea typeface="楷体_GB2312" pitchFamily="49" charset="-122"/>
                <a:hlinkClick r:id="rId2" action="ppaction://hlinksldjump"/>
              </a:rPr>
              <a:t>返回</a:t>
            </a:r>
            <a:endParaRPr lang="zh-CN" altLang="en-US">
              <a:latin typeface="Tahoma" pitchFamily="34" charset="0"/>
              <a:ea typeface="楷体_GB2312" pitchFamily="49" charset="-122"/>
            </a:endParaRPr>
          </a:p>
        </p:txBody>
      </p:sp>
    </p:spTree>
    <p:extLst>
      <p:ext uri="{BB962C8B-B14F-4D97-AF65-F5344CB8AC3E}">
        <p14:creationId xmlns:p14="http://schemas.microsoft.com/office/powerpoint/2010/main" val="6870292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zh-CN" altLang="en-US" sz="3000" i="1" dirty="0">
                <a:latin typeface="华文新魏" pitchFamily="2" charset="-122"/>
              </a:rPr>
              <a:t>* </a:t>
            </a:r>
            <a:r>
              <a:rPr lang="en-US" altLang="zh-CN" sz="3000" i="1" dirty="0" smtClean="0">
                <a:latin typeface="华文新魏" pitchFamily="2" charset="-122"/>
              </a:rPr>
              <a:t>N</a:t>
            </a:r>
            <a:r>
              <a:rPr lang="en-US" altLang="zh-CN" sz="3000" baseline="-25000" dirty="0" smtClean="0">
                <a:latin typeface="华文新魏" pitchFamily="2" charset="-122"/>
              </a:rPr>
              <a:t>1</a:t>
            </a:r>
            <a:r>
              <a:rPr lang="en-US" altLang="zh-CN" sz="3000" dirty="0">
                <a:latin typeface="华文新魏" pitchFamily="2" charset="-122"/>
              </a:rPr>
              <a:t>=</a:t>
            </a:r>
            <a:r>
              <a:rPr lang="zh-CN" altLang="en-US" sz="3000" dirty="0">
                <a:latin typeface="华文新魏" pitchFamily="2" charset="-122"/>
              </a:rPr>
              <a:t>－</a:t>
            </a:r>
            <a:r>
              <a:rPr lang="en-US" altLang="zh-CN" sz="3000" dirty="0">
                <a:latin typeface="华文新魏" pitchFamily="2" charset="-122"/>
              </a:rPr>
              <a:t>0.0011，</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=0.1011</a:t>
            </a:r>
            <a:r>
              <a:rPr lang="zh-CN" altLang="en-US" sz="3000" dirty="0">
                <a:latin typeface="华文新魏" pitchFamily="2" charset="-122"/>
              </a:rPr>
              <a:t>求[</a:t>
            </a:r>
            <a:r>
              <a:rPr lang="en-US" altLang="zh-CN" sz="3000" i="1" dirty="0">
                <a:latin typeface="华文新魏" pitchFamily="2" charset="-122"/>
              </a:rPr>
              <a:t>N</a:t>
            </a:r>
            <a:r>
              <a:rPr lang="en-US" altLang="zh-CN" sz="3000" baseline="-25000" dirty="0">
                <a:latin typeface="华文新魏" pitchFamily="2" charset="-122"/>
              </a:rPr>
              <a:t>1</a:t>
            </a:r>
            <a:r>
              <a:rPr lang="en-US" altLang="zh-CN" sz="3000"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a:t>
            </a:r>
            <a:r>
              <a:rPr lang="zh-CN" altLang="en-US" sz="3000" baseline="-25000" dirty="0">
                <a:latin typeface="华文新魏" pitchFamily="2" charset="-122"/>
              </a:rPr>
              <a:t>反</a:t>
            </a:r>
          </a:p>
        </p:txBody>
      </p:sp>
      <p:sp>
        <p:nvSpPr>
          <p:cNvPr id="95235" name="Rectangle 3"/>
          <p:cNvSpPr>
            <a:spLocks noGrp="1" noChangeArrowheads="1"/>
          </p:cNvSpPr>
          <p:nvPr>
            <p:ph type="body" idx="1"/>
          </p:nvPr>
        </p:nvSpPr>
        <p:spPr>
          <a:xfrm>
            <a:off x="1066800" y="1196975"/>
            <a:ext cx="7620000" cy="4495800"/>
          </a:xfrm>
        </p:spPr>
        <p:txBody>
          <a:bodyPr/>
          <a:lstStyle/>
          <a:p>
            <a:pPr>
              <a:buFontTx/>
              <a:buNone/>
            </a:pPr>
            <a:r>
              <a:rPr lang="zh-CN" altLang="en-US" b="1"/>
              <a:t>[</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反</a:t>
            </a:r>
            <a:r>
              <a:rPr lang="zh-CN" altLang="en-US" b="1"/>
              <a:t>= [</a:t>
            </a:r>
            <a:r>
              <a:rPr lang="en-US" altLang="zh-CN" b="1" i="1"/>
              <a:t>N</a:t>
            </a:r>
            <a:r>
              <a:rPr lang="en-US" altLang="zh-CN" b="1" baseline="-25000"/>
              <a:t>1</a:t>
            </a:r>
            <a:r>
              <a:rPr lang="en-US" altLang="zh-CN" b="1"/>
              <a:t>]</a:t>
            </a:r>
            <a:r>
              <a:rPr lang="zh-CN" altLang="en-US" b="1" baseline="-25000"/>
              <a:t>反</a:t>
            </a:r>
            <a:r>
              <a:rPr lang="zh-CN" altLang="en-US" b="1"/>
              <a:t>+ [</a:t>
            </a:r>
            <a:r>
              <a:rPr lang="en-US" altLang="zh-CN" b="1" i="1"/>
              <a:t>N</a:t>
            </a:r>
            <a:r>
              <a:rPr lang="en-US" altLang="zh-CN" b="1" baseline="-25000"/>
              <a:t>2</a:t>
            </a:r>
            <a:r>
              <a:rPr lang="en-US" altLang="zh-CN" b="1"/>
              <a:t>]</a:t>
            </a:r>
            <a:r>
              <a:rPr lang="zh-CN" altLang="en-US" b="1" baseline="-25000"/>
              <a:t>反</a:t>
            </a:r>
            <a:r>
              <a:rPr lang="zh-CN" altLang="en-US" b="1"/>
              <a:t>=1.1100+0.1011</a:t>
            </a:r>
          </a:p>
          <a:p>
            <a:pPr>
              <a:buFontTx/>
              <a:buNone/>
            </a:pPr>
            <a:r>
              <a:rPr lang="zh-CN" altLang="en-US" b="1"/>
              <a:t>　　　　　　1.1100</a:t>
            </a:r>
          </a:p>
          <a:p>
            <a:pPr>
              <a:buFontTx/>
              <a:buNone/>
            </a:pPr>
            <a:r>
              <a:rPr lang="zh-CN" altLang="en-US" b="1"/>
              <a:t>　　　　　</a:t>
            </a:r>
            <a:r>
              <a:rPr lang="zh-CN" altLang="en-US" b="1" u="sng"/>
              <a:t>+) 0.1011</a:t>
            </a:r>
          </a:p>
          <a:p>
            <a:pPr>
              <a:buFontTx/>
              <a:buNone/>
            </a:pPr>
            <a:r>
              <a:rPr lang="zh-CN" altLang="en-US" b="1"/>
              <a:t>　　　　　  </a:t>
            </a:r>
            <a:r>
              <a:rPr lang="zh-CN" altLang="en-US" b="1">
                <a:solidFill>
                  <a:srgbClr val="FF0000"/>
                </a:solidFill>
              </a:rPr>
              <a:t>1</a:t>
            </a:r>
            <a:r>
              <a:rPr lang="zh-CN" altLang="en-US" b="1"/>
              <a:t>0.0111</a:t>
            </a:r>
          </a:p>
          <a:p>
            <a:pPr>
              <a:buFontTx/>
              <a:buNone/>
            </a:pPr>
            <a:r>
              <a:rPr lang="zh-CN" altLang="en-US" b="1"/>
              <a:t>　　　　　</a:t>
            </a:r>
            <a:r>
              <a:rPr lang="zh-CN" altLang="en-US" b="1" u="sng"/>
              <a:t>+)          1</a:t>
            </a:r>
          </a:p>
          <a:p>
            <a:pPr>
              <a:buFontTx/>
              <a:buNone/>
            </a:pPr>
            <a:r>
              <a:rPr lang="zh-CN" altLang="en-US" b="1"/>
              <a:t>　　　　　　0.1000</a:t>
            </a:r>
          </a:p>
          <a:p>
            <a:pPr>
              <a:buFontTx/>
              <a:buNone/>
            </a:pPr>
            <a:r>
              <a:rPr lang="zh-CN" altLang="en-US" b="1"/>
              <a:t>则[</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反</a:t>
            </a:r>
            <a:r>
              <a:rPr lang="zh-CN" altLang="en-US" b="1"/>
              <a:t>=0.1000</a:t>
            </a:r>
          </a:p>
        </p:txBody>
      </p:sp>
      <p:sp>
        <p:nvSpPr>
          <p:cNvPr id="95237" name="Line 5"/>
          <p:cNvSpPr>
            <a:spLocks noChangeShapeType="1"/>
          </p:cNvSpPr>
          <p:nvPr/>
        </p:nvSpPr>
        <p:spPr bwMode="auto">
          <a:xfrm>
            <a:off x="3228975" y="3213100"/>
            <a:ext cx="838200" cy="304800"/>
          </a:xfrm>
          <a:prstGeom prst="line">
            <a:avLst/>
          </a:prstGeom>
          <a:noFill/>
          <a:ln w="9525">
            <a:solidFill>
              <a:srgbClr val="FF0000"/>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5238" name="Text Box 6"/>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Tahoma" pitchFamily="34" charset="0"/>
                <a:ea typeface="楷体_GB2312" pitchFamily="49" charset="-122"/>
                <a:hlinkClick r:id="rId2" action="ppaction://hlinksldjump"/>
              </a:rPr>
              <a:t>返回</a:t>
            </a:r>
            <a:endParaRPr lang="zh-CN" altLang="en-US">
              <a:latin typeface="Tahoma" pitchFamily="34" charset="0"/>
              <a:ea typeface="楷体_GB2312" pitchFamily="49" charset="-122"/>
            </a:endParaRPr>
          </a:p>
        </p:txBody>
      </p:sp>
    </p:spTree>
    <p:extLst>
      <p:ext uri="{BB962C8B-B14F-4D97-AF65-F5344CB8AC3E}">
        <p14:creationId xmlns:p14="http://schemas.microsoft.com/office/powerpoint/2010/main" val="28061685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zh-CN" altLang="en-US" sz="3000" i="1" dirty="0">
                <a:latin typeface="华文新魏" pitchFamily="2" charset="-122"/>
              </a:rPr>
              <a:t>* </a:t>
            </a:r>
            <a:r>
              <a:rPr lang="en-US" altLang="zh-CN" sz="3000" i="1" dirty="0" smtClean="0">
                <a:latin typeface="华文新魏" pitchFamily="2" charset="-122"/>
              </a:rPr>
              <a:t>N</a:t>
            </a:r>
            <a:r>
              <a:rPr lang="en-US" altLang="zh-CN" sz="3000" baseline="-25000" dirty="0" smtClean="0">
                <a:latin typeface="华文新魏" pitchFamily="2" charset="-122"/>
              </a:rPr>
              <a:t>1</a:t>
            </a:r>
            <a:r>
              <a:rPr lang="en-US" altLang="zh-CN" sz="3000" dirty="0">
                <a:latin typeface="华文新魏" pitchFamily="2" charset="-122"/>
              </a:rPr>
              <a:t>=</a:t>
            </a:r>
            <a:r>
              <a:rPr lang="zh-CN" altLang="en-US" sz="3000" dirty="0">
                <a:latin typeface="华文新魏" pitchFamily="2" charset="-122"/>
              </a:rPr>
              <a:t>－</a:t>
            </a:r>
            <a:r>
              <a:rPr lang="en-US" altLang="zh-CN" sz="3000" dirty="0">
                <a:latin typeface="华文新魏" pitchFamily="2" charset="-122"/>
              </a:rPr>
              <a:t>0.0011，</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=0.1011</a:t>
            </a:r>
            <a:r>
              <a:rPr lang="zh-CN" altLang="en-US" sz="3000" dirty="0">
                <a:latin typeface="华文新魏" pitchFamily="2" charset="-122"/>
              </a:rPr>
              <a:t>求[</a:t>
            </a:r>
            <a:r>
              <a:rPr lang="en-US" altLang="zh-CN" sz="3000" i="1" dirty="0">
                <a:latin typeface="华文新魏" pitchFamily="2" charset="-122"/>
              </a:rPr>
              <a:t>N</a:t>
            </a:r>
            <a:r>
              <a:rPr lang="en-US" altLang="zh-CN" sz="3000" baseline="-25000" dirty="0">
                <a:latin typeface="华文新魏" pitchFamily="2" charset="-122"/>
              </a:rPr>
              <a:t>1</a:t>
            </a:r>
            <a:r>
              <a:rPr lang="zh-CN" altLang="en-US" sz="3000" dirty="0">
                <a:latin typeface="华文新魏" pitchFamily="2" charset="-122"/>
              </a:rPr>
              <a:t>－</a:t>
            </a:r>
            <a:r>
              <a:rPr lang="en-US" altLang="zh-CN" sz="3000" i="1" dirty="0">
                <a:latin typeface="华文新魏" pitchFamily="2" charset="-122"/>
              </a:rPr>
              <a:t>N</a:t>
            </a:r>
            <a:r>
              <a:rPr lang="en-US" altLang="zh-CN" sz="3000" baseline="-25000" dirty="0">
                <a:latin typeface="华文新魏" pitchFamily="2" charset="-122"/>
              </a:rPr>
              <a:t>2</a:t>
            </a:r>
            <a:r>
              <a:rPr lang="en-US" altLang="zh-CN" sz="3000" dirty="0">
                <a:latin typeface="华文新魏" pitchFamily="2" charset="-122"/>
              </a:rPr>
              <a:t>]</a:t>
            </a:r>
            <a:r>
              <a:rPr lang="zh-CN" altLang="en-US" sz="3000" baseline="-25000" dirty="0">
                <a:latin typeface="华文新魏" pitchFamily="2" charset="-122"/>
              </a:rPr>
              <a:t>反</a:t>
            </a:r>
          </a:p>
        </p:txBody>
      </p:sp>
      <p:sp>
        <p:nvSpPr>
          <p:cNvPr id="96259" name="Rectangle 3"/>
          <p:cNvSpPr>
            <a:spLocks noGrp="1" noChangeArrowheads="1"/>
          </p:cNvSpPr>
          <p:nvPr>
            <p:ph type="body" idx="1"/>
          </p:nvPr>
        </p:nvSpPr>
        <p:spPr>
          <a:xfrm>
            <a:off x="1066800" y="1196975"/>
            <a:ext cx="7620000" cy="4495800"/>
          </a:xfrm>
        </p:spPr>
        <p:txBody>
          <a:bodyPr/>
          <a:lstStyle/>
          <a:p>
            <a:pPr>
              <a:buFontTx/>
              <a:buNone/>
            </a:pPr>
            <a:r>
              <a:rPr lang="zh-CN" altLang="en-US" b="1"/>
              <a:t>[</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反</a:t>
            </a:r>
            <a:r>
              <a:rPr lang="zh-CN" altLang="en-US" b="1"/>
              <a:t>= [</a:t>
            </a:r>
            <a:r>
              <a:rPr lang="en-US" altLang="zh-CN" b="1" i="1"/>
              <a:t>N</a:t>
            </a:r>
            <a:r>
              <a:rPr lang="en-US" altLang="zh-CN" b="1" baseline="-25000"/>
              <a:t>1</a:t>
            </a:r>
            <a:r>
              <a:rPr lang="en-US" altLang="zh-CN" b="1"/>
              <a:t>]</a:t>
            </a:r>
            <a:r>
              <a:rPr lang="zh-CN" altLang="en-US" b="1" baseline="-25000"/>
              <a:t>反</a:t>
            </a:r>
            <a:r>
              <a:rPr lang="zh-CN" altLang="en-US" b="1"/>
              <a:t>+ [-</a:t>
            </a:r>
            <a:r>
              <a:rPr lang="en-US" altLang="zh-CN" b="1" i="1"/>
              <a:t>N</a:t>
            </a:r>
            <a:r>
              <a:rPr lang="en-US" altLang="zh-CN" b="1" baseline="-25000"/>
              <a:t>2</a:t>
            </a:r>
            <a:r>
              <a:rPr lang="en-US" altLang="zh-CN" b="1"/>
              <a:t>]</a:t>
            </a:r>
            <a:r>
              <a:rPr lang="zh-CN" altLang="en-US" b="1" baseline="-25000"/>
              <a:t>反</a:t>
            </a:r>
            <a:r>
              <a:rPr lang="zh-CN" altLang="en-US" b="1"/>
              <a:t>=1.1100+1.0100</a:t>
            </a:r>
          </a:p>
          <a:p>
            <a:pPr>
              <a:buFontTx/>
              <a:buNone/>
            </a:pPr>
            <a:r>
              <a:rPr lang="zh-CN" altLang="en-US" b="1"/>
              <a:t>　　　　　　1.1100</a:t>
            </a:r>
          </a:p>
          <a:p>
            <a:pPr>
              <a:buFontTx/>
              <a:buNone/>
            </a:pPr>
            <a:r>
              <a:rPr lang="zh-CN" altLang="en-US" b="1"/>
              <a:t>　　　　　</a:t>
            </a:r>
            <a:r>
              <a:rPr lang="zh-CN" altLang="en-US" b="1" u="sng"/>
              <a:t>+) 1.0100</a:t>
            </a:r>
          </a:p>
          <a:p>
            <a:pPr>
              <a:buFontTx/>
              <a:buNone/>
            </a:pPr>
            <a:r>
              <a:rPr lang="zh-CN" altLang="en-US" b="1"/>
              <a:t>　　　　　  </a:t>
            </a:r>
            <a:r>
              <a:rPr lang="zh-CN" altLang="en-US" b="1">
                <a:solidFill>
                  <a:srgbClr val="FF0000"/>
                </a:solidFill>
              </a:rPr>
              <a:t>1</a:t>
            </a:r>
            <a:r>
              <a:rPr lang="zh-CN" altLang="en-US" b="1"/>
              <a:t>1.0000</a:t>
            </a:r>
          </a:p>
          <a:p>
            <a:pPr>
              <a:buFontTx/>
              <a:buNone/>
            </a:pPr>
            <a:r>
              <a:rPr lang="zh-CN" altLang="en-US" b="1"/>
              <a:t>　　　　　</a:t>
            </a:r>
            <a:r>
              <a:rPr lang="zh-CN" altLang="en-US" b="1" u="sng"/>
              <a:t>+)          1</a:t>
            </a:r>
          </a:p>
          <a:p>
            <a:pPr>
              <a:buFontTx/>
              <a:buNone/>
            </a:pPr>
            <a:r>
              <a:rPr lang="zh-CN" altLang="en-US" b="1"/>
              <a:t>　　　　　　1.0001</a:t>
            </a:r>
          </a:p>
          <a:p>
            <a:pPr>
              <a:buFontTx/>
              <a:buNone/>
            </a:pPr>
            <a:r>
              <a:rPr lang="zh-CN" altLang="en-US" b="1"/>
              <a:t>则[</a:t>
            </a:r>
            <a:r>
              <a:rPr lang="en-US" altLang="zh-CN" b="1" i="1"/>
              <a:t>N</a:t>
            </a:r>
            <a:r>
              <a:rPr lang="en-US" altLang="zh-CN" b="1" baseline="-25000"/>
              <a:t>1</a:t>
            </a:r>
            <a:r>
              <a:rPr lang="en-US" altLang="zh-CN" b="1"/>
              <a:t>-</a:t>
            </a:r>
            <a:r>
              <a:rPr lang="en-US" altLang="zh-CN" b="1" i="1"/>
              <a:t>N</a:t>
            </a:r>
            <a:r>
              <a:rPr lang="en-US" altLang="zh-CN" b="1" baseline="-25000"/>
              <a:t>2</a:t>
            </a:r>
            <a:r>
              <a:rPr lang="en-US" altLang="zh-CN" b="1"/>
              <a:t>]</a:t>
            </a:r>
            <a:r>
              <a:rPr lang="zh-CN" altLang="en-US" b="1" baseline="-25000"/>
              <a:t>反</a:t>
            </a:r>
            <a:r>
              <a:rPr lang="zh-CN" altLang="en-US" b="1"/>
              <a:t>=1.0001</a:t>
            </a:r>
          </a:p>
        </p:txBody>
      </p:sp>
      <p:sp>
        <p:nvSpPr>
          <p:cNvPr id="96260" name="Text Box 4"/>
          <p:cNvSpPr txBox="1">
            <a:spLocks noChangeArrowheads="1"/>
          </p:cNvSpPr>
          <p:nvPr/>
        </p:nvSpPr>
        <p:spPr bwMode="auto">
          <a:xfrm>
            <a:off x="7664450" y="60960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a:latin typeface="Tahoma" pitchFamily="34" charset="0"/>
                <a:ea typeface="楷体_GB2312" pitchFamily="49" charset="-122"/>
                <a:hlinkClick r:id="rId2" action="ppaction://hlinksldjump"/>
              </a:rPr>
              <a:t>返回</a:t>
            </a:r>
            <a:endParaRPr lang="zh-CN" altLang="en-US">
              <a:latin typeface="Tahoma" pitchFamily="34" charset="0"/>
              <a:ea typeface="楷体_GB2312" pitchFamily="49" charset="-122"/>
            </a:endParaRPr>
          </a:p>
        </p:txBody>
      </p:sp>
      <p:sp>
        <p:nvSpPr>
          <p:cNvPr id="96261" name="Line 5"/>
          <p:cNvSpPr>
            <a:spLocks noChangeShapeType="1"/>
          </p:cNvSpPr>
          <p:nvPr/>
        </p:nvSpPr>
        <p:spPr bwMode="auto">
          <a:xfrm>
            <a:off x="3276600" y="3213100"/>
            <a:ext cx="838200" cy="304800"/>
          </a:xfrm>
          <a:prstGeom prst="line">
            <a:avLst/>
          </a:prstGeom>
          <a:noFill/>
          <a:ln w="9525">
            <a:solidFill>
              <a:srgbClr val="FF0000"/>
            </a:solidFill>
            <a:miter lim="800000"/>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85168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二进制的特点</a:t>
            </a:r>
          </a:p>
        </p:txBody>
      </p:sp>
      <p:sp>
        <p:nvSpPr>
          <p:cNvPr id="60419" name="Rectangle 3"/>
          <p:cNvSpPr>
            <a:spLocks noGrp="1" noChangeArrowheads="1"/>
          </p:cNvSpPr>
          <p:nvPr>
            <p:ph type="body" idx="1"/>
          </p:nvPr>
        </p:nvSpPr>
        <p:spPr>
          <a:xfrm>
            <a:off x="914400" y="1066800"/>
            <a:ext cx="7772400" cy="5029200"/>
          </a:xfrm>
        </p:spPr>
        <p:txBody>
          <a:bodyPr/>
          <a:lstStyle/>
          <a:p>
            <a:r>
              <a:rPr lang="zh-CN" altLang="en-US" dirty="0"/>
              <a:t>只有两个数码０和１，任何具有两个不同稳定状态的元器件都可用来表示一个二进制位</a:t>
            </a:r>
          </a:p>
          <a:p>
            <a:pPr lvl="1">
              <a:buFont typeface="Wingdings" pitchFamily="2" charset="2"/>
              <a:buNone/>
            </a:pPr>
            <a:r>
              <a:rPr lang="zh-CN" altLang="en-US" sz="2800" dirty="0">
                <a:solidFill>
                  <a:srgbClr val="333399"/>
                </a:solidFill>
              </a:rPr>
              <a:t>如：晶体管的截止和导通。</a:t>
            </a:r>
          </a:p>
          <a:p>
            <a:r>
              <a:rPr lang="zh-CN" altLang="en-US" dirty="0"/>
              <a:t>数的存储和传递也可用简单可靠的方法进行</a:t>
            </a:r>
          </a:p>
          <a:p>
            <a:pPr lvl="1">
              <a:buFont typeface="Wingdings" pitchFamily="2" charset="2"/>
              <a:buNone/>
            </a:pPr>
            <a:r>
              <a:rPr lang="zh-CN" altLang="en-US" sz="2800" dirty="0">
                <a:solidFill>
                  <a:srgbClr val="333399"/>
                </a:solidFill>
              </a:rPr>
              <a:t>如：脉冲的有无，电位的高低等。 </a:t>
            </a:r>
          </a:p>
          <a:p>
            <a:r>
              <a:rPr lang="zh-CN" altLang="en-US" dirty="0">
                <a:hlinkClick r:id="rId2" action="ppaction://hlinksldjump"/>
              </a:rPr>
              <a:t>算术运算</a:t>
            </a:r>
            <a:r>
              <a:rPr lang="zh-CN" altLang="en-US" dirty="0"/>
              <a:t>规则简单</a:t>
            </a:r>
          </a:p>
          <a:p>
            <a:r>
              <a:rPr lang="zh-CN" altLang="en-US" dirty="0"/>
              <a:t>二进制数的数码０和１，可与逻辑代数中</a:t>
            </a:r>
            <a:r>
              <a:rPr lang="zh-CN" altLang="en-US" dirty="0">
                <a:hlinkClick r:id="rId3" action="ppaction://hlinksldjump"/>
              </a:rPr>
              <a:t>逻辑变量</a:t>
            </a:r>
            <a:r>
              <a:rPr lang="zh-CN" altLang="en-US" dirty="0"/>
              <a:t>的“假”和“真”对应起来，这样在</a:t>
            </a:r>
            <a:r>
              <a:rPr lang="zh-CN" altLang="en-US" dirty="0">
                <a:hlinkClick r:id="rId3" action="ppaction://hlinksldjump"/>
              </a:rPr>
              <a:t>逻辑运算</a:t>
            </a:r>
            <a:r>
              <a:rPr lang="zh-CN" altLang="en-US" dirty="0"/>
              <a:t>中可以使用逻辑代数这一数学工具。</a:t>
            </a:r>
          </a:p>
        </p:txBody>
      </p:sp>
    </p:spTree>
    <p:extLst>
      <p:ext uri="{BB962C8B-B14F-4D97-AF65-F5344CB8AC3E}">
        <p14:creationId xmlns:p14="http://schemas.microsoft.com/office/powerpoint/2010/main" val="554490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任意进制数的表示</a:t>
            </a:r>
          </a:p>
        </p:txBody>
      </p:sp>
      <p:sp>
        <p:nvSpPr>
          <p:cNvPr id="49155" name="Rectangle 3"/>
          <p:cNvSpPr>
            <a:spLocks noGrp="1" noChangeArrowheads="1"/>
          </p:cNvSpPr>
          <p:nvPr>
            <p:ph type="body" idx="1"/>
          </p:nvPr>
        </p:nvSpPr>
        <p:spPr>
          <a:xfrm>
            <a:off x="990600" y="1143000"/>
            <a:ext cx="7772400" cy="5334000"/>
          </a:xfrm>
        </p:spPr>
        <p:txBody>
          <a:bodyPr/>
          <a:lstStyle/>
          <a:p>
            <a:pPr>
              <a:spcBef>
                <a:spcPct val="40000"/>
              </a:spcBef>
            </a:pPr>
            <a:r>
              <a:rPr lang="zh-CN" altLang="en-US" dirty="0"/>
              <a:t>基数：</a:t>
            </a:r>
            <a:r>
              <a:rPr lang="en-US" altLang="zh-CN" dirty="0">
                <a:solidFill>
                  <a:srgbClr val="FF0066"/>
                </a:solidFill>
              </a:rPr>
              <a:t>r</a:t>
            </a:r>
          </a:p>
          <a:p>
            <a:pPr>
              <a:spcBef>
                <a:spcPct val="40000"/>
              </a:spcBef>
            </a:pPr>
            <a:r>
              <a:rPr lang="zh-CN" altLang="en-US" dirty="0"/>
              <a:t>使用数码：</a:t>
            </a:r>
            <a:r>
              <a:rPr lang="zh-CN" altLang="en-US" dirty="0">
                <a:solidFill>
                  <a:srgbClr val="FF0066"/>
                </a:solidFill>
              </a:rPr>
              <a:t>0~</a:t>
            </a:r>
            <a:r>
              <a:rPr lang="en-US" altLang="zh-CN" dirty="0">
                <a:solidFill>
                  <a:srgbClr val="FF0066"/>
                </a:solidFill>
              </a:rPr>
              <a:t>r-1</a:t>
            </a:r>
          </a:p>
          <a:p>
            <a:pPr>
              <a:spcBef>
                <a:spcPct val="40000"/>
              </a:spcBef>
            </a:pPr>
            <a:r>
              <a:rPr lang="zh-CN" altLang="en-US" dirty="0"/>
              <a:t>计数规律：</a:t>
            </a:r>
            <a:r>
              <a:rPr lang="zh-CN" altLang="en-US" dirty="0">
                <a:solidFill>
                  <a:srgbClr val="FF0066"/>
                </a:solidFill>
              </a:rPr>
              <a:t>逢</a:t>
            </a:r>
            <a:r>
              <a:rPr lang="en-US" altLang="zh-CN" dirty="0">
                <a:solidFill>
                  <a:srgbClr val="FF0066"/>
                </a:solidFill>
              </a:rPr>
              <a:t>r</a:t>
            </a:r>
            <a:r>
              <a:rPr lang="zh-CN" altLang="en-US" dirty="0">
                <a:solidFill>
                  <a:srgbClr val="FF0066"/>
                </a:solidFill>
              </a:rPr>
              <a:t>进一</a:t>
            </a:r>
          </a:p>
          <a:p>
            <a:pPr>
              <a:spcBef>
                <a:spcPct val="40000"/>
              </a:spcBef>
            </a:pPr>
            <a:r>
              <a:rPr lang="en-US" altLang="zh-CN" dirty="0"/>
              <a:t>r</a:t>
            </a:r>
            <a:r>
              <a:rPr lang="zh-CN" altLang="en-US" dirty="0"/>
              <a:t>进制数</a:t>
            </a:r>
            <a:r>
              <a:rPr lang="en-US" altLang="zh-CN" dirty="0"/>
              <a:t>N</a:t>
            </a:r>
            <a:r>
              <a:rPr lang="zh-CN" altLang="en-US" dirty="0"/>
              <a:t>的表示法</a:t>
            </a:r>
          </a:p>
          <a:p>
            <a:pPr lvl="1">
              <a:spcBef>
                <a:spcPct val="40000"/>
              </a:spcBef>
            </a:pPr>
            <a:r>
              <a:rPr lang="zh-CN" altLang="en-US" dirty="0"/>
              <a:t>位置记数表示：</a:t>
            </a:r>
            <a:br>
              <a:rPr lang="zh-CN" altLang="en-US" dirty="0"/>
            </a:b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r</a:t>
            </a:r>
            <a:r>
              <a:rPr lang="en-US" altLang="zh-CN" sz="2800" dirty="0">
                <a:solidFill>
                  <a:srgbClr val="FF0066"/>
                </a:solidFill>
              </a:rPr>
              <a:t>=(</a:t>
            </a:r>
            <a:r>
              <a:rPr lang="en-US" altLang="zh-CN" sz="2800" dirty="0" smtClean="0">
                <a:solidFill>
                  <a:srgbClr val="FF0066"/>
                </a:solidFill>
              </a:rPr>
              <a:t>a</a:t>
            </a:r>
            <a:r>
              <a:rPr lang="en-US" altLang="zh-CN" sz="2800" baseline="-25000" dirty="0" smtClean="0">
                <a:solidFill>
                  <a:srgbClr val="FF0066"/>
                </a:solidFill>
              </a:rPr>
              <a:t>n-1</a:t>
            </a:r>
            <a:r>
              <a:rPr lang="en-US" altLang="zh-CN" sz="2800" dirty="0" smtClean="0">
                <a:solidFill>
                  <a:srgbClr val="FF0066"/>
                </a:solidFill>
              </a:rPr>
              <a:t>a</a:t>
            </a:r>
            <a:r>
              <a:rPr lang="en-US" altLang="zh-CN" sz="2800" baseline="-25000" dirty="0" smtClean="0">
                <a:solidFill>
                  <a:srgbClr val="FF0066"/>
                </a:solidFill>
              </a:rPr>
              <a:t>n-2</a:t>
            </a:r>
            <a:r>
              <a:rPr lang="en-US" altLang="zh-CN" sz="2800" dirty="0" smtClean="0">
                <a:solidFill>
                  <a:srgbClr val="FF0066"/>
                </a:solidFill>
              </a:rPr>
              <a:t>…a</a:t>
            </a:r>
            <a:r>
              <a:rPr lang="en-US" altLang="zh-CN" sz="2800" baseline="-25000" dirty="0" smtClean="0">
                <a:solidFill>
                  <a:srgbClr val="FF0066"/>
                </a:solidFill>
              </a:rPr>
              <a:t>1</a:t>
            </a:r>
            <a:r>
              <a:rPr lang="en-US" altLang="zh-CN" sz="2800" dirty="0" smtClean="0">
                <a:solidFill>
                  <a:srgbClr val="FF0066"/>
                </a:solidFill>
              </a:rPr>
              <a:t>a</a:t>
            </a:r>
            <a:r>
              <a:rPr lang="en-US" altLang="zh-CN" sz="2800" baseline="-25000" dirty="0" smtClean="0">
                <a:solidFill>
                  <a:srgbClr val="FF0066"/>
                </a:solidFill>
              </a:rPr>
              <a:t>0 </a:t>
            </a:r>
            <a:r>
              <a:rPr lang="en-US" altLang="zh-CN" sz="2800" b="1" dirty="0" smtClean="0">
                <a:solidFill>
                  <a:srgbClr val="FF0066"/>
                </a:solidFill>
                <a:effectLst>
                  <a:outerShdw blurRad="38100" dist="38100" dir="2700000" algn="tl">
                    <a:srgbClr val="000000">
                      <a:alpha val="43137"/>
                    </a:srgbClr>
                  </a:outerShdw>
                </a:effectLst>
              </a:rPr>
              <a:t>.</a:t>
            </a:r>
            <a:r>
              <a:rPr lang="en-US" altLang="zh-CN" sz="2800" b="1" dirty="0" smtClean="0">
                <a:solidFill>
                  <a:srgbClr val="FF0066"/>
                </a:solidFill>
              </a:rPr>
              <a:t> </a:t>
            </a:r>
            <a:r>
              <a:rPr lang="en-US" altLang="zh-CN" sz="2800" dirty="0" smtClean="0">
                <a:solidFill>
                  <a:srgbClr val="FF0066"/>
                </a:solidFill>
              </a:rPr>
              <a:t>a</a:t>
            </a:r>
            <a:r>
              <a:rPr lang="en-US" altLang="zh-CN" sz="2800" baseline="-25000" dirty="0" smtClean="0">
                <a:solidFill>
                  <a:srgbClr val="FF0066"/>
                </a:solidFill>
              </a:rPr>
              <a:t>-1</a:t>
            </a:r>
            <a:r>
              <a:rPr lang="en-US" altLang="zh-CN" sz="2800" dirty="0" smtClean="0">
                <a:solidFill>
                  <a:srgbClr val="FF0066"/>
                </a:solidFill>
              </a:rPr>
              <a:t>a</a:t>
            </a:r>
            <a:r>
              <a:rPr lang="en-US" altLang="zh-CN" sz="2800" baseline="-25000" dirty="0" smtClean="0">
                <a:solidFill>
                  <a:srgbClr val="FF0066"/>
                </a:solidFill>
              </a:rPr>
              <a:t>-2</a:t>
            </a:r>
            <a:r>
              <a:rPr lang="en-US" altLang="zh-CN" sz="2800" dirty="0" smtClean="0">
                <a:solidFill>
                  <a:srgbClr val="FF0066"/>
                </a:solidFill>
              </a:rPr>
              <a:t>…a</a:t>
            </a:r>
            <a:r>
              <a:rPr lang="en-US" altLang="zh-CN" sz="2800" baseline="-25000" dirty="0" smtClean="0">
                <a:solidFill>
                  <a:srgbClr val="FF0066"/>
                </a:solidFill>
              </a:rPr>
              <a:t>-m</a:t>
            </a:r>
            <a:r>
              <a:rPr lang="en-US" altLang="zh-CN" sz="2800" dirty="0" smtClean="0">
                <a:solidFill>
                  <a:srgbClr val="FF0066"/>
                </a:solidFill>
              </a:rPr>
              <a:t>)</a:t>
            </a:r>
            <a:r>
              <a:rPr lang="en-US" altLang="zh-CN" sz="2800" baseline="-25000" dirty="0" smtClean="0">
                <a:solidFill>
                  <a:srgbClr val="FF0066"/>
                </a:solidFill>
              </a:rPr>
              <a:t>r</a:t>
            </a:r>
            <a:endParaRPr lang="en-US" altLang="zh-CN" sz="2800" baseline="-25000" dirty="0">
              <a:solidFill>
                <a:srgbClr val="FF0066"/>
              </a:solidFill>
            </a:endParaRPr>
          </a:p>
          <a:p>
            <a:pPr lvl="1">
              <a:spcBef>
                <a:spcPct val="40000"/>
              </a:spcBef>
            </a:pPr>
            <a:r>
              <a:rPr lang="zh-CN" altLang="en-US" dirty="0"/>
              <a:t>用按权展开式表示：</a:t>
            </a:r>
            <a:br>
              <a:rPr lang="zh-CN" altLang="en-US" dirty="0"/>
            </a:br>
            <a:r>
              <a:rPr lang="zh-CN" altLang="en-US" sz="2800" dirty="0">
                <a:solidFill>
                  <a:srgbClr val="FF0066"/>
                </a:solidFill>
              </a:rPr>
              <a:t>(</a:t>
            </a:r>
            <a:r>
              <a:rPr lang="en-US" altLang="zh-CN" sz="2800" dirty="0">
                <a:solidFill>
                  <a:srgbClr val="FF0066"/>
                </a:solidFill>
              </a:rPr>
              <a:t>N)</a:t>
            </a:r>
            <a:r>
              <a:rPr lang="en-US" altLang="zh-CN" sz="2800" baseline="-25000" dirty="0">
                <a:solidFill>
                  <a:srgbClr val="FF0066"/>
                </a:solidFill>
              </a:rPr>
              <a:t>r</a:t>
            </a:r>
            <a:r>
              <a:rPr lang="en-US" altLang="zh-CN" sz="2800" dirty="0">
                <a:solidFill>
                  <a:srgbClr val="FF0066"/>
                </a:solidFill>
              </a:rPr>
              <a:t>=a</a:t>
            </a:r>
            <a:r>
              <a:rPr lang="en-US" altLang="zh-CN" sz="2800" baseline="-25000" dirty="0">
                <a:solidFill>
                  <a:srgbClr val="FF0066"/>
                </a:solidFill>
              </a:rPr>
              <a:t>n-1</a:t>
            </a:r>
            <a:r>
              <a:rPr lang="en-US" altLang="zh-CN" sz="2800" dirty="0">
                <a:solidFill>
                  <a:srgbClr val="FF0066"/>
                </a:solidFill>
              </a:rPr>
              <a:t>×r</a:t>
            </a:r>
            <a:r>
              <a:rPr lang="en-US" altLang="zh-CN" sz="2800" baseline="30000" dirty="0">
                <a:solidFill>
                  <a:srgbClr val="FF0066"/>
                </a:solidFill>
              </a:rPr>
              <a:t>n-1</a:t>
            </a:r>
            <a:r>
              <a:rPr lang="en-US" altLang="zh-CN" sz="2800" dirty="0">
                <a:solidFill>
                  <a:srgbClr val="FF0066"/>
                </a:solidFill>
              </a:rPr>
              <a:t>+a</a:t>
            </a:r>
            <a:r>
              <a:rPr lang="en-US" altLang="zh-CN" sz="2800" baseline="-25000" dirty="0">
                <a:solidFill>
                  <a:srgbClr val="FF0066"/>
                </a:solidFill>
              </a:rPr>
              <a:t>n-2</a:t>
            </a:r>
            <a:r>
              <a:rPr lang="en-US" altLang="zh-CN" sz="2800" dirty="0">
                <a:solidFill>
                  <a:srgbClr val="FF0066"/>
                </a:solidFill>
              </a:rPr>
              <a:t>×r</a:t>
            </a:r>
            <a:r>
              <a:rPr lang="en-US" altLang="zh-CN" sz="2800" baseline="30000" dirty="0">
                <a:solidFill>
                  <a:srgbClr val="FF0066"/>
                </a:solidFill>
              </a:rPr>
              <a:t>n-2</a:t>
            </a:r>
            <a:r>
              <a:rPr lang="en-US" altLang="zh-CN" sz="2800" dirty="0">
                <a:solidFill>
                  <a:srgbClr val="FF0066"/>
                </a:solidFill>
              </a:rPr>
              <a:t>+…+a</a:t>
            </a:r>
            <a:r>
              <a:rPr lang="en-US" altLang="zh-CN" sz="2800" baseline="-25000" dirty="0">
                <a:solidFill>
                  <a:srgbClr val="FF0066"/>
                </a:solidFill>
              </a:rPr>
              <a:t>1</a:t>
            </a:r>
            <a:r>
              <a:rPr lang="en-US" altLang="zh-CN" sz="2800" dirty="0">
                <a:solidFill>
                  <a:srgbClr val="FF0066"/>
                </a:solidFill>
              </a:rPr>
              <a:t>×r</a:t>
            </a:r>
            <a:r>
              <a:rPr lang="en-US" altLang="zh-CN" sz="2800" baseline="30000" dirty="0">
                <a:solidFill>
                  <a:srgbClr val="FF0066"/>
                </a:solidFill>
              </a:rPr>
              <a:t>1</a:t>
            </a:r>
            <a:r>
              <a:rPr lang="en-US" altLang="zh-CN" sz="2800" dirty="0">
                <a:solidFill>
                  <a:srgbClr val="FF0066"/>
                </a:solidFill>
              </a:rPr>
              <a:t>+a</a:t>
            </a:r>
            <a:r>
              <a:rPr lang="en-US" altLang="zh-CN" sz="2800" baseline="-25000" dirty="0">
                <a:solidFill>
                  <a:srgbClr val="FF0066"/>
                </a:solidFill>
              </a:rPr>
              <a:t>0</a:t>
            </a:r>
            <a:r>
              <a:rPr lang="en-US" altLang="zh-CN" sz="2800" dirty="0">
                <a:solidFill>
                  <a:srgbClr val="FF0066"/>
                </a:solidFill>
              </a:rPr>
              <a:t>×r</a:t>
            </a:r>
            <a:r>
              <a:rPr lang="en-US" altLang="zh-CN" sz="2800" baseline="30000" dirty="0">
                <a:solidFill>
                  <a:srgbClr val="FF0066"/>
                </a:solidFill>
              </a:rPr>
              <a:t>0</a:t>
            </a:r>
            <a:br>
              <a:rPr lang="en-US" altLang="zh-CN" sz="2800" baseline="30000" dirty="0">
                <a:solidFill>
                  <a:srgbClr val="FF0066"/>
                </a:solidFill>
              </a:rPr>
            </a:br>
            <a:r>
              <a:rPr lang="en-US" altLang="zh-CN" sz="2800" dirty="0">
                <a:solidFill>
                  <a:srgbClr val="FF0066"/>
                </a:solidFill>
              </a:rPr>
              <a:t>          +a</a:t>
            </a:r>
            <a:r>
              <a:rPr lang="en-US" altLang="zh-CN" sz="2800" baseline="-25000" dirty="0">
                <a:solidFill>
                  <a:srgbClr val="FF0066"/>
                </a:solidFill>
              </a:rPr>
              <a:t>-1</a:t>
            </a:r>
            <a:r>
              <a:rPr lang="en-US" altLang="zh-CN" sz="2800" dirty="0">
                <a:solidFill>
                  <a:srgbClr val="FF0066"/>
                </a:solidFill>
              </a:rPr>
              <a:t>×r</a:t>
            </a:r>
            <a:r>
              <a:rPr lang="en-US" altLang="zh-CN" sz="2800" baseline="30000" dirty="0">
                <a:solidFill>
                  <a:srgbClr val="FF0066"/>
                </a:solidFill>
              </a:rPr>
              <a:t>-1</a:t>
            </a:r>
            <a:r>
              <a:rPr lang="en-US" altLang="zh-CN" sz="2800" dirty="0">
                <a:solidFill>
                  <a:srgbClr val="FF0066"/>
                </a:solidFill>
              </a:rPr>
              <a:t>+a</a:t>
            </a:r>
            <a:r>
              <a:rPr lang="en-US" altLang="zh-CN" sz="2800" baseline="-25000" dirty="0">
                <a:solidFill>
                  <a:srgbClr val="FF0066"/>
                </a:solidFill>
              </a:rPr>
              <a:t>-2</a:t>
            </a:r>
            <a:r>
              <a:rPr lang="en-US" altLang="zh-CN" sz="2800" dirty="0">
                <a:solidFill>
                  <a:srgbClr val="FF0066"/>
                </a:solidFill>
              </a:rPr>
              <a:t>×r</a:t>
            </a:r>
            <a:r>
              <a:rPr lang="en-US" altLang="zh-CN" sz="2800" baseline="30000" dirty="0">
                <a:solidFill>
                  <a:srgbClr val="FF0066"/>
                </a:solidFill>
              </a:rPr>
              <a:t>-2</a:t>
            </a:r>
            <a:r>
              <a:rPr lang="en-US" altLang="zh-CN" sz="2800" dirty="0">
                <a:solidFill>
                  <a:srgbClr val="FF0066"/>
                </a:solidFill>
              </a:rPr>
              <a:t>+…+</a:t>
            </a:r>
            <a:r>
              <a:rPr lang="en-US" altLang="zh-CN" sz="2800" dirty="0" err="1">
                <a:solidFill>
                  <a:srgbClr val="FF0066"/>
                </a:solidFill>
              </a:rPr>
              <a:t>a</a:t>
            </a:r>
            <a:r>
              <a:rPr lang="en-US" altLang="zh-CN" sz="2800" baseline="-25000" dirty="0" err="1">
                <a:solidFill>
                  <a:srgbClr val="FF0066"/>
                </a:solidFill>
              </a:rPr>
              <a:t>-m</a:t>
            </a:r>
            <a:r>
              <a:rPr lang="en-US" altLang="zh-CN" sz="2800" dirty="0" err="1">
                <a:solidFill>
                  <a:srgbClr val="FF0066"/>
                </a:solidFill>
              </a:rPr>
              <a:t>×r</a:t>
            </a:r>
            <a:r>
              <a:rPr lang="en-US" altLang="zh-CN" sz="2800" baseline="30000" dirty="0" err="1">
                <a:solidFill>
                  <a:srgbClr val="FF0066"/>
                </a:solidFill>
              </a:rPr>
              <a:t>-m</a:t>
            </a:r>
            <a:r>
              <a:rPr lang="en-US" altLang="zh-CN" sz="2800" dirty="0">
                <a:solidFill>
                  <a:srgbClr val="FF0066"/>
                </a:solidFill>
              </a:rPr>
              <a:t>       </a:t>
            </a:r>
            <a:br>
              <a:rPr lang="en-US" altLang="zh-CN" sz="2800" dirty="0">
                <a:solidFill>
                  <a:srgbClr val="FF0066"/>
                </a:solidFill>
              </a:rPr>
            </a:br>
            <a:r>
              <a:rPr lang="en-US" altLang="zh-CN" sz="2800" dirty="0">
                <a:solidFill>
                  <a:srgbClr val="FF0066"/>
                </a:solidFill>
              </a:rPr>
              <a:t>      </a:t>
            </a:r>
            <a:r>
              <a:rPr lang="en-US" altLang="zh-CN" sz="2800" dirty="0"/>
              <a:t>=</a:t>
            </a:r>
          </a:p>
        </p:txBody>
      </p:sp>
      <p:graphicFrame>
        <p:nvGraphicFramePr>
          <p:cNvPr id="49156" name="Object 4"/>
          <p:cNvGraphicFramePr>
            <a:graphicFrameLocks noChangeAspect="1"/>
          </p:cNvGraphicFramePr>
          <p:nvPr/>
        </p:nvGraphicFramePr>
        <p:xfrm>
          <a:off x="2590800" y="5638800"/>
          <a:ext cx="1247775" cy="762000"/>
        </p:xfrm>
        <a:graphic>
          <a:graphicData uri="http://schemas.openxmlformats.org/presentationml/2006/ole">
            <mc:AlternateContent xmlns:mc="http://schemas.openxmlformats.org/markup-compatibility/2006">
              <mc:Choice xmlns:v="urn:schemas-microsoft-com:vml" Requires="v">
                <p:oleObj spid="_x0000_s113730" name="公式" r:id="rId3" imgW="647640" imgH="482400" progId="Equation.3">
                  <p:embed/>
                </p:oleObj>
              </mc:Choice>
              <mc:Fallback>
                <p:oleObj name="公式" r:id="rId3" imgW="6476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5638800"/>
                        <a:ext cx="12477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10042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a:t>常用各种进制数表示法对照表</a:t>
            </a:r>
          </a:p>
        </p:txBody>
      </p:sp>
      <p:graphicFrame>
        <p:nvGraphicFramePr>
          <p:cNvPr id="14339" name="Group 3"/>
          <p:cNvGraphicFramePr>
            <a:graphicFrameLocks noGrp="1"/>
          </p:cNvGraphicFramePr>
          <p:nvPr>
            <p:extLst>
              <p:ext uri="{D42A27DB-BD31-4B8C-83A1-F6EECF244321}">
                <p14:modId xmlns:p14="http://schemas.microsoft.com/office/powerpoint/2010/main" val="665936612"/>
              </p:ext>
            </p:extLst>
          </p:nvPr>
        </p:nvGraphicFramePr>
        <p:xfrm>
          <a:off x="1428750" y="1492250"/>
          <a:ext cx="7467600" cy="4645597"/>
        </p:xfrm>
        <a:graphic>
          <a:graphicData uri="http://schemas.openxmlformats.org/drawingml/2006/table">
            <a:tbl>
              <a:tblPr/>
              <a:tblGrid>
                <a:gridCol w="838200"/>
                <a:gridCol w="1447800"/>
                <a:gridCol w="1447800"/>
                <a:gridCol w="1447800"/>
                <a:gridCol w="2286000"/>
              </a:tblGrid>
              <a:tr h="6778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smtClean="0">
                          <a:ln>
                            <a:noFill/>
                          </a:ln>
                          <a:solidFill>
                            <a:schemeClr val="tx1"/>
                          </a:solidFill>
                          <a:effectLst/>
                          <a:latin typeface="Times New Roman" pitchFamily="18" charset="0"/>
                          <a:ea typeface="华文中宋" pitchFamily="2" charset="-122"/>
                        </a:rPr>
                        <a:t>进制</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二进制</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华文中宋" pitchFamily="2" charset="-122"/>
                        </a:rPr>
                        <a:t>Binary</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八进制</a:t>
                      </a:r>
                      <a:r>
                        <a:rPr kumimoji="1" lang="en-US" altLang="zh-CN" sz="2400" b="1" i="0" u="none" strike="noStrike" cap="none" normalizeH="0" baseline="0" smtClean="0">
                          <a:ln>
                            <a:noFill/>
                          </a:ln>
                          <a:solidFill>
                            <a:schemeClr val="tx1"/>
                          </a:solidFill>
                          <a:effectLst/>
                          <a:latin typeface="Times New Roman" pitchFamily="18" charset="0"/>
                          <a:ea typeface="华文中宋" pitchFamily="2" charset="-122"/>
                        </a:rPr>
                        <a:t>Octal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十进制</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华文中宋" pitchFamily="2" charset="-122"/>
                        </a:rPr>
                        <a:t>Decimal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十六进制</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华文中宋" pitchFamily="2" charset="-122"/>
                        </a:rPr>
                        <a:t>Hexadecimal</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规则</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逢二进一</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逢八进一</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逢十进一</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逢十六进一</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数码</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0,1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0,1,…,7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0,1,…,9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0,1,…,9,</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A,B,C,D,E,F</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基数</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R=2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R=8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R=10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R=16</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6275">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位权</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2</a:t>
                      </a:r>
                      <a:r>
                        <a:rPr kumimoji="1" lang="en-US" altLang="zh-CN" sz="2400" b="0" i="0" u="none" strike="noStrike" cap="none" normalizeH="0" baseline="30000" smtClean="0">
                          <a:ln>
                            <a:noFill/>
                          </a:ln>
                          <a:solidFill>
                            <a:schemeClr val="tx1"/>
                          </a:solidFill>
                          <a:effectLst/>
                          <a:latin typeface="Times New Roman" pitchFamily="18" charset="0"/>
                          <a:ea typeface="楷体_GB2312" pitchFamily="49" charset="-122"/>
                        </a:rPr>
                        <a:t>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8</a:t>
                      </a:r>
                      <a:r>
                        <a:rPr kumimoji="1" lang="en-US" altLang="zh-CN" sz="2400" b="0" i="0" u="none" strike="noStrike" cap="none" normalizeH="0" baseline="30000" smtClean="0">
                          <a:ln>
                            <a:noFill/>
                          </a:ln>
                          <a:solidFill>
                            <a:schemeClr val="tx1"/>
                          </a:solidFill>
                          <a:effectLst/>
                          <a:latin typeface="Times New Roman" pitchFamily="18" charset="0"/>
                          <a:ea typeface="楷体_GB2312" pitchFamily="49" charset="-122"/>
                        </a:rPr>
                        <a:t>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10</a:t>
                      </a:r>
                      <a:r>
                        <a:rPr kumimoji="1" lang="en-US" altLang="zh-CN" sz="2400" b="0" i="0" u="none" strike="noStrike" cap="none" normalizeH="0" baseline="30000" smtClean="0">
                          <a:ln>
                            <a:noFill/>
                          </a:ln>
                          <a:solidFill>
                            <a:schemeClr val="tx1"/>
                          </a:solidFill>
                          <a:effectLst/>
                          <a:latin typeface="Times New Roman" pitchFamily="18" charset="0"/>
                          <a:ea typeface="楷体_GB2312" pitchFamily="49" charset="-122"/>
                        </a:rPr>
                        <a:t>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rPr>
                        <a:t>16</a:t>
                      </a:r>
                      <a:r>
                        <a:rPr kumimoji="1" lang="en-US" altLang="zh-CN" sz="2400" b="0" i="0" u="none" strike="noStrike" cap="none" normalizeH="0" baseline="30000" smtClean="0">
                          <a:ln>
                            <a:noFill/>
                          </a:ln>
                          <a:solidFill>
                            <a:schemeClr val="tx1"/>
                          </a:solidFill>
                          <a:effectLst/>
                          <a:latin typeface="Times New Roman" pitchFamily="18" charset="0"/>
                          <a:ea typeface="楷体_GB2312" pitchFamily="49" charset="-122"/>
                        </a:rPr>
                        <a:t>i</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77863">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华文中宋" pitchFamily="2" charset="-122"/>
                        </a:rPr>
                        <a:t>形式表示</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B</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O</a:t>
                      </a:r>
                      <a:r>
                        <a:rPr kumimoji="1" lang="zh-CN" altLang="en-US" sz="2400" b="0" i="0" u="none" strike="noStrike" cap="none" normalizeH="0" baseline="0" dirty="0" smtClean="0">
                          <a:ln>
                            <a:noFill/>
                          </a:ln>
                          <a:solidFill>
                            <a:schemeClr val="tx1"/>
                          </a:solidFill>
                          <a:effectLst/>
                          <a:latin typeface="Times New Roman" pitchFamily="18" charset="0"/>
                          <a:ea typeface="楷体_GB2312" pitchFamily="49" charset="-122"/>
                        </a:rPr>
                        <a:t>或</a:t>
                      </a:r>
                      <a:r>
                        <a:rPr kumimoji="1" lang="en-US" altLang="zh-CN" sz="2400" b="0" i="0" u="none" strike="noStrike" cap="none" normalizeH="0" baseline="0" dirty="0" smtClean="0">
                          <a:ln>
                            <a:noFill/>
                          </a:ln>
                          <a:solidFill>
                            <a:schemeClr val="tx1"/>
                          </a:solidFill>
                          <a:effectLst/>
                          <a:latin typeface="Times New Roman" pitchFamily="18" charset="0"/>
                          <a:ea typeface="楷体_GB2312" pitchFamily="49" charset="-122"/>
                        </a:rPr>
                        <a:t>Q</a:t>
                      </a:r>
                      <a:endParaRPr kumimoji="1" lang="en-US" altLang="zh-CN" sz="2400" b="0" i="0" u="none" strike="noStrike" cap="none" normalizeH="0" baseline="0" dirty="0" smtClean="0">
                        <a:ln>
                          <a:noFill/>
                        </a:ln>
                        <a:solidFill>
                          <a:schemeClr val="tx1"/>
                        </a:solidFill>
                        <a:effectLst/>
                        <a:latin typeface="Times New Roman" pitchFamily="18" charset="0"/>
                        <a:ea typeface="楷体_GB2312" pitchFamily="49" charset="-122"/>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D</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kumimoji="1" sz="2400">
                          <a:solidFill>
                            <a:schemeClr val="tx1"/>
                          </a:solidFill>
                          <a:latin typeface="Times New Roman" pitchFamily="18" charset="0"/>
                          <a:ea typeface="楷体_GB2312" pitchFamily="49" charset="-122"/>
                        </a:defRPr>
                      </a:lvl1pPr>
                      <a:lvl2pPr>
                        <a:buClr>
                          <a:schemeClr val="accent2"/>
                        </a:buClr>
                        <a:buFont typeface="Wingdings" pitchFamily="2" charset="2"/>
                        <a:defRPr kumimoji="1" sz="2000">
                          <a:solidFill>
                            <a:schemeClr val="tx1"/>
                          </a:solidFill>
                          <a:latin typeface="Times New Roman" pitchFamily="18" charset="0"/>
                          <a:ea typeface="楷体_GB2312" pitchFamily="49" charset="-122"/>
                        </a:defRPr>
                      </a:lvl2pPr>
                      <a:lvl3pPr>
                        <a:defRPr kumimoji="1">
                          <a:solidFill>
                            <a:schemeClr val="tx1"/>
                          </a:solidFill>
                          <a:latin typeface="Times New Roman" pitchFamily="18" charset="0"/>
                          <a:ea typeface="楷体_GB2312" pitchFamily="49" charset="-122"/>
                        </a:defRPr>
                      </a:lvl3pPr>
                      <a:lvl4pPr>
                        <a:buClr>
                          <a:schemeClr val="tx2"/>
                        </a:buClr>
                        <a:buFont typeface="Wingdings" pitchFamily="2" charset="2"/>
                        <a:defRPr kumimoji="1" sz="1600">
                          <a:solidFill>
                            <a:schemeClr val="tx1"/>
                          </a:solidFill>
                          <a:latin typeface="Times New Roman" pitchFamily="18" charset="0"/>
                          <a:ea typeface="楷体_GB2312" pitchFamily="49" charset="-122"/>
                        </a:defRPr>
                      </a:lvl4pPr>
                      <a:lvl5pPr>
                        <a:buClr>
                          <a:schemeClr val="tx2"/>
                        </a:buClr>
                        <a:buFont typeface="Wingdings" pitchFamily="2" charset="2"/>
                        <a:defRPr kumimoji="1" sz="1600">
                          <a:solidFill>
                            <a:schemeClr val="tx1"/>
                          </a:solidFill>
                          <a:latin typeface="Times New Roman" pitchFamily="18" charset="0"/>
                          <a:ea typeface="楷体_GB2312" pitchFamily="49" charset="-122"/>
                        </a:defRPr>
                      </a:lvl5pPr>
                      <a:lvl6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6pPr>
                      <a:lvl7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7pPr>
                      <a:lvl8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8pPr>
                      <a:lvl9pPr fontAlgn="base">
                        <a:spcBef>
                          <a:spcPct val="20000"/>
                        </a:spcBef>
                        <a:spcAft>
                          <a:spcPct val="0"/>
                        </a:spcAft>
                        <a:buClr>
                          <a:schemeClr val="tx2"/>
                        </a:buClr>
                        <a:buFont typeface="Wingdings" pitchFamily="2" charset="2"/>
                        <a:defRPr kumimoji="1" sz="1600">
                          <a:solidFill>
                            <a:schemeClr val="tx1"/>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rPr>
                        <a:t>H</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682383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Expedition">
  <a:themeElements>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Expedition">
      <a:majorFont>
        <a:latin typeface="Times New Roman"/>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Expedition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Expedition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Expedition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D:\Microsoft Office\Templates\Presentation Designs\Expedition.pot</Template>
  <TotalTime>806</TotalTime>
  <Words>3960</Words>
  <Application>Microsoft Office PowerPoint</Application>
  <PresentationFormat>全屏显示(4:3)</PresentationFormat>
  <Paragraphs>707</Paragraphs>
  <Slides>65</Slides>
  <Notes>2</Notes>
  <HiddenSlides>5</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68" baseType="lpstr">
      <vt:lpstr>Expedition</vt:lpstr>
      <vt:lpstr>公式</vt:lpstr>
      <vt:lpstr>位图图像</vt:lpstr>
      <vt:lpstr>第2’章 计算机中的数</vt:lpstr>
      <vt:lpstr>信息在计算机中的表示</vt:lpstr>
      <vt:lpstr>进位计数制</vt:lpstr>
      <vt:lpstr>十进制数</vt:lpstr>
      <vt:lpstr>十进制数的表示</vt:lpstr>
      <vt:lpstr>二进制数的表示</vt:lpstr>
      <vt:lpstr>二进制的特点</vt:lpstr>
      <vt:lpstr>任意进制数的表示</vt:lpstr>
      <vt:lpstr>常用各种进制数表示法对照表</vt:lpstr>
      <vt:lpstr>常用各种进制数的数值对照表</vt:lpstr>
      <vt:lpstr>常用进制数</vt:lpstr>
      <vt:lpstr>计算机中的存储单位</vt:lpstr>
      <vt:lpstr>位（bit，简称b）</vt:lpstr>
      <vt:lpstr>字节（byte，简称B）</vt:lpstr>
      <vt:lpstr>字（word）、字长</vt:lpstr>
      <vt:lpstr>数制转换</vt:lpstr>
      <vt:lpstr>二进制数转换成十进制数</vt:lpstr>
      <vt:lpstr>十进制数转换成二进制数</vt:lpstr>
      <vt:lpstr>整数部分的转换方法——“除2取余”法</vt:lpstr>
      <vt:lpstr>纯小数部分的转换方法——“乘2取整”法</vt:lpstr>
      <vt:lpstr>纯小数部分的转换方法——“乘2取整”法</vt:lpstr>
      <vt:lpstr>八进制数、十六进制数与二进制数的转换</vt:lpstr>
      <vt:lpstr>常用各种进制数的数值对照表</vt:lpstr>
      <vt:lpstr>二进制、八进制数相互转化</vt:lpstr>
      <vt:lpstr>二进制、十六进制数相互转化</vt:lpstr>
      <vt:lpstr>八进制、十六进制数相互转化</vt:lpstr>
      <vt:lpstr>数据在计算机中的表示</vt:lpstr>
      <vt:lpstr>实数在计算机中的表示</vt:lpstr>
      <vt:lpstr>真值与机器数</vt:lpstr>
      <vt:lpstr>有符号数、无符号数</vt:lpstr>
      <vt:lpstr>有符号数、无符号数（2）</vt:lpstr>
      <vt:lpstr>无符号数和有符号数的范围区别</vt:lpstr>
      <vt:lpstr>原码、反码和补码——背景</vt:lpstr>
      <vt:lpstr>原码表示法</vt:lpstr>
      <vt:lpstr>反码表示法</vt:lpstr>
      <vt:lpstr>补码表示法*</vt:lpstr>
      <vt:lpstr>机器数的加、减运算*</vt:lpstr>
      <vt:lpstr>机器数的三种代码表示的比较</vt:lpstr>
      <vt:lpstr>机器数的三种代码表示的比较（2）*</vt:lpstr>
      <vt:lpstr>数的定点表示*</vt:lpstr>
      <vt:lpstr>数的浮点表示*</vt:lpstr>
      <vt:lpstr>数的浮点表示（2）*</vt:lpstr>
      <vt:lpstr>字符在计算机中的表示</vt:lpstr>
      <vt:lpstr>字符在计算机中的表示——背景</vt:lpstr>
      <vt:lpstr>ASCII码</vt:lpstr>
      <vt:lpstr>Unicode*</vt:lpstr>
      <vt:lpstr>BCD码*</vt:lpstr>
      <vt:lpstr>汉字编码*</vt:lpstr>
      <vt:lpstr>汉字点阵*</vt:lpstr>
      <vt:lpstr>作业</vt:lpstr>
      <vt:lpstr>作业（2）</vt:lpstr>
      <vt:lpstr>The End</vt:lpstr>
      <vt:lpstr>二进制数的算术运算*</vt:lpstr>
      <vt:lpstr>二进制数的算术运算（2）*</vt:lpstr>
      <vt:lpstr>逻辑变量与基本逻辑运算*</vt:lpstr>
      <vt:lpstr>或运算*</vt:lpstr>
      <vt:lpstr>与运算*</vt:lpstr>
      <vt:lpstr>非运算*</vt:lpstr>
      <vt:lpstr>异或、同或运算*</vt:lpstr>
      <vt:lpstr>*N1=－0.0011，N2=0.1011求[N1+N2]原</vt:lpstr>
      <vt:lpstr>* N1=－0.0011，N2=0.1011求[N1－N2]原</vt:lpstr>
      <vt:lpstr>* N1=－0.0011，N2=0.1011求[N1+N2]补</vt:lpstr>
      <vt:lpstr>* N1=－0.0011，N2=0.1011求[N1－N2]补</vt:lpstr>
      <vt:lpstr>* N1=－0.0011，N2=0.1011求[N1+N2]反</vt:lpstr>
      <vt:lpstr>* N1=－0.0011，N2=0.1011求[N1－N2]反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xlzheng</dc:creator>
  <cp:lastModifiedBy>zxl</cp:lastModifiedBy>
  <cp:revision>122</cp:revision>
  <dcterms:created xsi:type="dcterms:W3CDTF">1601-01-01T00:00:00Z</dcterms:created>
  <dcterms:modified xsi:type="dcterms:W3CDTF">2013-09-23T16:07:49Z</dcterms:modified>
</cp:coreProperties>
</file>