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419" r:id="rId2"/>
    <p:sldId id="409" r:id="rId3"/>
    <p:sldId id="426" r:id="rId4"/>
    <p:sldId id="427" r:id="rId5"/>
    <p:sldId id="395" r:id="rId6"/>
    <p:sldId id="428" r:id="rId7"/>
    <p:sldId id="392" r:id="rId8"/>
    <p:sldId id="393" r:id="rId9"/>
    <p:sldId id="394" r:id="rId10"/>
    <p:sldId id="398" r:id="rId11"/>
    <p:sldId id="399" r:id="rId12"/>
    <p:sldId id="429" r:id="rId13"/>
    <p:sldId id="430" r:id="rId14"/>
    <p:sldId id="391" r:id="rId15"/>
    <p:sldId id="431" r:id="rId16"/>
    <p:sldId id="400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8B6CB-C048-426B-8CA0-9C0AC5301EB8}" type="datetimeFigureOut">
              <a:rPr lang="zh-CN" altLang="en-US" smtClean="0"/>
              <a:t>2017/10/21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E6869-D38F-489B-8B85-C275BBFE0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70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E6869-D38F-489B-8B85-C275BBFE03E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944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5ECF9-DFDB-4C4B-813C-08A5579F6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CA560F-9704-4426-B088-E4F0C53C5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BBB680-2F6B-4F6C-A8BB-22AF46EB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B3CB7-1715-4C1D-A4CB-1767DB752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FFFF99"/>
                </a:solidFill>
              </a:rPr>
              <a:t>xlzheng@xmu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26FF82-4551-4442-A75B-48C89FA0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B84B8A-3A04-4892-A9F6-C3152DC951E5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90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FC099-A1D0-4EEA-8905-BF9D7FE1B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57BB31-03DE-46C9-AAB6-CAE820FC6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E1BCEE-544F-4047-A6CE-ADB161C6E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3158C8-5999-440E-9408-C2CA4F2B1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FFFF99"/>
                </a:solidFill>
              </a:rPr>
              <a:t>xlzheng@xmu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EFC0E7-2A8A-481E-B0EC-81A2349A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8B99A-455F-49E4-B3A0-7DA8CE997EEE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75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32C3AE-2A20-474B-A2FA-61524A163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09084B-5A56-40D3-A0A3-BC3CB3D9F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335B0-0DAF-4CBA-9185-0987AE3D6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BF470-910E-4D84-9C8C-72785535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99"/>
                </a:solidFill>
              </a:rPr>
              <a:t>xlzheng@xmu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276623-4350-47E5-BE34-6C7686CBE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80CC7C-C665-4027-8CA4-49F7F2C2DCE3}" type="slidenum">
              <a:rPr lang="en-US" altLang="zh-CN" smtClean="0">
                <a:solidFill>
                  <a:srgbClr val="FFFF9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33716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AF661-63E0-40C0-8897-EA83E3B6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E51BD-411B-4F40-A7A6-80FBF4A14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7DADAF-C0DB-4300-A0FF-1D07CB05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9D59B9-9D23-42F0-BB6D-F3BE61BD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FFFF99"/>
                </a:solidFill>
              </a:rPr>
              <a:t>xlzheng@xmu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5724EA-B284-4B5E-88A7-0F5CA169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00F5E-AAD3-4BEE-B9FC-6A558795DB81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58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E0ABB-538E-4272-AF12-D8B1B830B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A1A487-1DFB-4CCF-BC5D-10500C203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5925C7-FD7C-4D91-8EED-4EE247A9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B86C70-97C6-47A2-9291-DAD71544E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FFFF99"/>
                </a:solidFill>
              </a:rPr>
              <a:t>xlzheng@xmu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5B049C-2778-4020-8B4B-3889322E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B2B7B4-5A5C-409D-8492-3B4441D664C4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46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1648D-2653-4442-B3C4-2F3D0647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CC8AA7-36C0-4FF8-8B57-51890C726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FD4F82-3F3D-4488-B3B5-B15BEF82D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D75D18-67CD-4FAC-B61B-894483180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ED421A-D51F-4C91-8380-CB98EA17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FFFF99"/>
                </a:solidFill>
              </a:rPr>
              <a:t>xlzheng@xmu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8BCDAA-14ED-416E-859B-506486E2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39B1FF-F2CC-40E4-9F68-E3974FDFB906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22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CAE1F-10D4-4841-B4CD-96134DF87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FE7849-6A64-497D-8C56-AEE496CD4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882127-7AE1-404E-A43A-DFDE62AA9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58CDD0-D188-47CF-89DF-22126C56A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219601-5AF0-450F-9994-D416BC43C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367149-2B5E-4F3A-8442-357A15C5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10AC50-4CB8-46F5-8DC4-558E52D5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FFFF99"/>
                </a:solidFill>
              </a:rPr>
              <a:t>xlzheng@xmu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FF3189-8923-47C4-8C7D-165FC62F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AF4A6-13B5-40A7-8DEA-0C7C68073D0D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33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F04E0-5275-4048-B95D-B21AE4B9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4ADBF7-DBA0-48BD-958C-37BD4D9B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57ACBC-6FD6-4D33-BBF4-B771D873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FFFF99"/>
                </a:solidFill>
              </a:rPr>
              <a:t>xlzheng@xmu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D078E1-6EBB-4643-911A-D840D834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C839D9-FD0C-4690-A5EF-2EB2E2B6D077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74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9F44C2-B438-4BAA-943F-273A01F6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83AED9-D5E1-4672-950F-B80921CE3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FFFF99"/>
                </a:solidFill>
              </a:rPr>
              <a:t>xlzheng@xmu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73806-126F-4907-8F31-36FBF86D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C89E-4636-4EE1-83FE-EFBC55009ADA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49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0BE20-206A-40B2-9D5D-B746922DF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1322A5-7F82-45EB-9982-856DB8DD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97F46D-77C3-46A3-B2C6-F78FA5F32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189643-1CD3-4DD8-B94D-A251D2D7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FE7134-0BCD-4AB2-99A8-91B9EB145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FFFF99"/>
                </a:solidFill>
              </a:rPr>
              <a:t>xlzheng@xmu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E78554-36FC-4CC7-829B-B3F453FF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536BA-5E78-41EA-96DD-734EA69DE1B7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471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2082B-1CFF-4AC2-A7F3-5899EB600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986D94-49AE-4D18-B09F-E8AD1A01B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20BDCE-0026-4C3A-BF5C-9267EB2D0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728AB4-F2CE-4E92-AC16-A9E2EBE1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933A24-81D2-4A5A-B170-D773128A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FFFF99"/>
                </a:solidFill>
              </a:rPr>
              <a:t>xlzheng@xmu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93EB29-10E2-4053-88C9-AB8CCE2B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DC994B-DC0A-414F-970A-DF25B4EECD10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15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CF4B40-4369-401A-8A6A-165CFD27A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B55ED5-7543-42A7-9655-E6F99C45F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2A4B0B-329E-4D38-AACE-2B398CF4E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76A1C1-D3FE-4C54-9154-92FF4E712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99"/>
                </a:solidFill>
              </a:rPr>
              <a:t>xlzheng@xmu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9B68CE-9D52-4DA3-9AB6-CDCE6AF17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80CC7C-C665-4027-8CA4-49F7F2C2DCE3}" type="slidenum">
              <a:rPr lang="en-US" altLang="zh-CN" smtClean="0">
                <a:solidFill>
                  <a:srgbClr val="FFFF9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7" name="Rectangle 142">
            <a:extLst>
              <a:ext uri="{FF2B5EF4-FFF2-40B4-BE49-F238E27FC236}">
                <a16:creationId xmlns:a16="http://schemas.microsoft.com/office/drawing/2014/main" id="{9ABC6E4B-72EC-4006-A56C-3F79FF9AE3B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995913" y="6524625"/>
            <a:ext cx="11496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err="1">
                <a:solidFill>
                  <a:srgbClr val="39A6DD"/>
                </a:solidFill>
                <a:latin typeface="Georgia" pitchFamily="18" charset="0"/>
                <a:ea typeface="宋体" charset="-122"/>
              </a:rPr>
              <a:t>zxl@xmu</a:t>
            </a:r>
            <a:endParaRPr lang="en-US" altLang="zh-CN" sz="1600" dirty="0">
              <a:solidFill>
                <a:srgbClr val="39A6DD"/>
              </a:solidFill>
              <a:latin typeface="Georgia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07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50786"/>
            <a:ext cx="5400600" cy="62544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dirty="0"/>
              <a:t>C</a:t>
            </a:r>
            <a:r>
              <a:rPr lang="zh-CN" altLang="en-US" dirty="0"/>
              <a:t>语言与自然语言的类比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00F5E-AAD3-4BEE-B9FC-6A558795DB81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srgbClr val="FFFF99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015916"/>
            <a:ext cx="7193632" cy="4267864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3ADADB4F-FEEE-4773-8312-8C2CE93BEFBC}"/>
              </a:ext>
            </a:extLst>
          </p:cNvPr>
          <p:cNvSpPr txBox="1">
            <a:spLocks/>
          </p:cNvSpPr>
          <p:nvPr/>
        </p:nvSpPr>
        <p:spPr>
          <a:xfrm>
            <a:off x="-180528" y="260648"/>
            <a:ext cx="4320480" cy="650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800" b="1" dirty="0"/>
              <a:t>§3.0 </a:t>
            </a:r>
            <a:r>
              <a:rPr lang="zh-CN" altLang="en-US" sz="4800" b="1" dirty="0"/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765966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2430"/>
            <a:ext cx="7886700" cy="1325563"/>
          </a:xfrm>
        </p:spPr>
        <p:txBody>
          <a:bodyPr/>
          <a:lstStyle/>
          <a:p>
            <a:r>
              <a:rPr lang="zh-CN" altLang="en-US" dirty="0"/>
              <a:t>（四）运算符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8563-F264-4A9D-BB2D-6BC9F50DF586}" type="slidenum">
              <a:rPr lang="ko-KR" altLang="en-US" smtClean="0"/>
              <a:pPr/>
              <a:t>10</a:t>
            </a:fld>
            <a:endParaRPr lang="en-US" altLang="ko-KR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70362"/>
            <a:ext cx="8585596" cy="508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32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7886700" cy="1325563"/>
          </a:xfrm>
        </p:spPr>
        <p:txBody>
          <a:bodyPr/>
          <a:lstStyle/>
          <a:p>
            <a:r>
              <a:rPr lang="zh-CN" altLang="en-US" dirty="0"/>
              <a:t>（五）分隔符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13384"/>
            <a:ext cx="8280920" cy="5544616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分隔符</a:t>
            </a:r>
            <a:r>
              <a:rPr lang="zh-CN" altLang="en-US" sz="2400" b="1" dirty="0"/>
              <a:t>：用来界定或分割语句中的语法成分（像文章中的标点符号）</a:t>
            </a:r>
          </a:p>
          <a:p>
            <a:pPr lvl="1"/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分号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表示一个语句的结束（预处理命令和</a:t>
            </a:r>
            <a:r>
              <a:rPr lang="en-US" altLang="zh-CN" sz="2400" b="1" dirty="0"/>
              <a:t>{}</a:t>
            </a:r>
            <a:r>
              <a:rPr lang="zh-CN" altLang="en-US" sz="2400" b="1" dirty="0"/>
              <a:t>后面不用加分号）</a:t>
            </a:r>
          </a:p>
          <a:p>
            <a:pPr lvl="1"/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空格 逗号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zh-CN" altLang="en-US" sz="2400" b="1" dirty="0"/>
              <a:t>在两个相邻的保留字或标识符之间起分割作用。连续多个空格和单个空格的作用相同，</a:t>
            </a:r>
            <a:br>
              <a:rPr lang="en-US" altLang="zh-CN" sz="2400" b="1" dirty="0"/>
            </a:br>
            <a:r>
              <a:rPr lang="zh-CN" altLang="en-US" sz="2400" b="1" dirty="0"/>
              <a:t>如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a </a:t>
            </a:r>
            <a:r>
              <a:rPr lang="zh-CN" altLang="en-US" sz="2400" b="1" dirty="0"/>
              <a:t>和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   </a:t>
            </a:r>
            <a:r>
              <a:rPr lang="en-US" altLang="zh-CN" sz="2400" b="1" dirty="0" err="1"/>
              <a:t>a,b</a:t>
            </a:r>
            <a:endParaRPr lang="en-US" altLang="zh-CN" sz="2400" b="1" dirty="0"/>
          </a:p>
          <a:p>
            <a:pPr lvl="1"/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单引号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与双引号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</a:t>
            </a:r>
            <a:r>
              <a:rPr lang="zh-CN" altLang="en-US" sz="2400" b="1" dirty="0"/>
              <a:t>字符常量与字符串的开始和结束</a:t>
            </a:r>
          </a:p>
          <a:p>
            <a:pPr lvl="1"/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花括号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{} </a:t>
            </a:r>
            <a:r>
              <a:rPr lang="zh-CN" altLang="en-US" sz="2400" b="1" dirty="0"/>
              <a:t>函数体的开始和结束复合语句的开始和结束</a:t>
            </a:r>
          </a:p>
          <a:p>
            <a:pPr lvl="1"/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/* */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</a:t>
            </a:r>
            <a:r>
              <a:rPr lang="zh-CN" altLang="en-US" sz="2400" b="1" dirty="0"/>
              <a:t>多行注释的开始和结束与单行注释的开始</a:t>
            </a:r>
          </a:p>
          <a:p>
            <a:pPr lvl="1"/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尖括号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 &gt; </a:t>
            </a:r>
            <a:r>
              <a:rPr lang="en-US" altLang="zh-CN" sz="2400" b="1" dirty="0"/>
              <a:t>#include</a:t>
            </a:r>
            <a:r>
              <a:rPr lang="zh-CN" altLang="en-US" sz="2400" b="1" dirty="0"/>
              <a:t>命令中库文件名的开始和结束</a:t>
            </a:r>
          </a:p>
          <a:p>
            <a:pPr lvl="1"/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圆括号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 </a:t>
            </a:r>
            <a:r>
              <a:rPr lang="zh-CN" altLang="en-US" sz="2400" b="1" dirty="0"/>
              <a:t>参数列表或表达式的开始和结束</a:t>
            </a:r>
          </a:p>
          <a:p>
            <a:pPr lvl="1"/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运算符</a:t>
            </a:r>
            <a:r>
              <a:rPr lang="zh-CN" altLang="en-US" sz="2400" b="1" dirty="0"/>
              <a:t>也能分割单词，如</a:t>
            </a:r>
            <a:r>
              <a:rPr lang="en-US" altLang="zh-CN" sz="2400" b="1" dirty="0"/>
              <a:t>a=3 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a = 3</a:t>
            </a:r>
            <a:r>
              <a:rPr lang="zh-CN" altLang="en-US" sz="2400" b="1" dirty="0"/>
              <a:t>是一样的效果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8563-F264-4A9D-BB2D-6BC9F50DF586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7422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332656"/>
            <a:ext cx="3456384" cy="864096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3600" dirty="0">
                <a:solidFill>
                  <a:schemeClr val="tx1"/>
                </a:solidFill>
              </a:rPr>
              <a:t>三、常量与变量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311276"/>
            <a:ext cx="81534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、常量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常数</a:t>
            </a:r>
            <a:r>
              <a:rPr lang="en-US" altLang="zh-CN" sz="2800" b="1" dirty="0"/>
              <a:t>(constant)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——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在程序运行过程中，其值不能被改变的量。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程序中直接明确给出值，且该值在程序运行时不能或者无需改变。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u="sng" dirty="0">
                <a:latin typeface="楷体_GB2312" pitchFamily="49" charset="-122"/>
                <a:ea typeface="楷体_GB2312" pitchFamily="49" charset="-122"/>
              </a:rPr>
              <a:t>常量的分类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按数据类型分：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整型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实型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字符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字符串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常量的数据类型无需事先说明，系统从其书写形式即可判定其类型。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按定义和使用方式分：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字面常量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直接常量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从其字面形式即可识别，没有名字。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符号常量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以一个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标识符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代表一个常量，即有名字的常量。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126CCB-51D5-448C-9DBD-D0D1B9FF6BE8}" type="slidenum">
              <a:rPr lang="en-US" altLang="zh-CN">
                <a:solidFill>
                  <a:srgbClr val="FFFF99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450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368200"/>
            <a:ext cx="7886700" cy="1325563"/>
          </a:xfrm>
        </p:spPr>
        <p:txBody>
          <a:bodyPr>
            <a:normAutofit/>
          </a:bodyPr>
          <a:lstStyle/>
          <a:p>
            <a:pPr marL="171450" indent="-171450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 u="sng" dirty="0">
                <a:ea typeface="楷体_GB2312" pitchFamily="49" charset="-122"/>
                <a:cs typeface="+mn-cs"/>
              </a:rPr>
              <a:t>不同类型的常量举例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idx="1"/>
          </p:nvPr>
        </p:nvSpPr>
        <p:spPr>
          <a:xfrm>
            <a:off x="395536" y="1268760"/>
            <a:ext cx="8826177" cy="521493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zh-CN" sz="2800" b="1" dirty="0"/>
              <a:t>整型常量</a:t>
            </a:r>
            <a:r>
              <a:rPr lang="zh-CN" altLang="en-US" sz="2800" dirty="0"/>
              <a:t>：</a:t>
            </a:r>
            <a:r>
              <a:rPr lang="zh-CN" altLang="zh-CN" sz="2800" dirty="0"/>
              <a:t>如</a:t>
            </a:r>
            <a:r>
              <a:rPr lang="en-US" altLang="zh-CN" sz="2800" dirty="0"/>
              <a:t>1000</a:t>
            </a:r>
            <a:r>
              <a:rPr lang="zh-CN" altLang="zh-CN" sz="2800" dirty="0"/>
              <a:t>，</a:t>
            </a:r>
            <a:r>
              <a:rPr lang="en-US" altLang="zh-CN" sz="2800" dirty="0"/>
              <a:t>12345</a:t>
            </a:r>
            <a:r>
              <a:rPr lang="zh-CN" altLang="zh-CN" sz="2800" dirty="0"/>
              <a:t>，</a:t>
            </a:r>
            <a:r>
              <a:rPr lang="en-US" altLang="zh-CN" sz="2800" dirty="0"/>
              <a:t>0</a:t>
            </a:r>
            <a:r>
              <a:rPr lang="zh-CN" altLang="zh-CN" sz="2800" dirty="0"/>
              <a:t>，</a:t>
            </a:r>
            <a:r>
              <a:rPr lang="en-US" altLang="zh-CN" sz="2800" dirty="0"/>
              <a:t>-345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zh-CN" sz="2800" b="1" dirty="0"/>
              <a:t>实型常量</a:t>
            </a:r>
            <a:endParaRPr lang="en-US" altLang="zh-CN" sz="2800" b="1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zh-CN" altLang="zh-CN" b="1" dirty="0">
                <a:cs typeface="+mn-cs"/>
              </a:rPr>
              <a:t>十进制小数形式</a:t>
            </a:r>
            <a:r>
              <a:rPr lang="zh-CN" altLang="en-US" dirty="0"/>
              <a:t>：</a:t>
            </a:r>
            <a:r>
              <a:rPr lang="zh-CN" altLang="zh-CN" dirty="0"/>
              <a:t>如</a:t>
            </a:r>
            <a:r>
              <a:rPr lang="en-US" altLang="zh-CN" dirty="0"/>
              <a:t>0.34    -56.79   0.0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zh-CN" altLang="en-US" b="1" dirty="0">
                <a:cs typeface="+mn-cs"/>
              </a:rPr>
              <a:t>十进制</a:t>
            </a:r>
            <a:r>
              <a:rPr lang="zh-CN" altLang="zh-CN" b="1" dirty="0">
                <a:cs typeface="+mn-cs"/>
              </a:rPr>
              <a:t>指数形式</a:t>
            </a:r>
            <a:r>
              <a:rPr lang="zh-CN" altLang="en-US" dirty="0"/>
              <a:t>：</a:t>
            </a:r>
            <a:r>
              <a:rPr lang="zh-CN" altLang="zh-CN" dirty="0"/>
              <a:t>如</a:t>
            </a:r>
            <a:r>
              <a:rPr lang="en-US" altLang="zh-CN" dirty="0"/>
              <a:t>12.34e3 (</a:t>
            </a:r>
            <a:r>
              <a:rPr lang="zh-CN" altLang="zh-CN" dirty="0"/>
              <a:t>代表</a:t>
            </a:r>
            <a:r>
              <a:rPr lang="en-US" altLang="zh-CN" dirty="0"/>
              <a:t>12.34</a:t>
            </a:r>
            <a:r>
              <a:rPr lang="en-US" altLang="zh-CN" dirty="0">
                <a:sym typeface="Symbol" pitchFamily="18" charset="2"/>
              </a:rPr>
              <a:t></a:t>
            </a:r>
            <a:r>
              <a:rPr lang="en-US" altLang="zh-CN" dirty="0"/>
              <a:t>10</a:t>
            </a:r>
            <a:r>
              <a:rPr lang="en-US" altLang="zh-CN" baseline="30000" dirty="0"/>
              <a:t>3</a:t>
            </a:r>
            <a:r>
              <a:rPr lang="en-US" altLang="zh-CN" dirty="0"/>
              <a:t>)</a:t>
            </a:r>
          </a:p>
          <a:p>
            <a:pPr lvl="2">
              <a:spcBef>
                <a:spcPts val="1200"/>
              </a:spcBef>
            </a:pPr>
            <a:r>
              <a:rPr lang="en-US" altLang="zh-CN" b="1" dirty="0"/>
              <a:t>E</a:t>
            </a:r>
            <a:r>
              <a:rPr lang="zh-CN" altLang="en-US" b="1" dirty="0"/>
              <a:t>或</a:t>
            </a:r>
            <a:r>
              <a:rPr lang="en-US" altLang="zh-CN" b="1" dirty="0"/>
              <a:t>e</a:t>
            </a:r>
            <a:r>
              <a:rPr lang="zh-CN" altLang="en-US" b="1" dirty="0"/>
              <a:t>之前必须有数字，之后必须为整数</a:t>
            </a:r>
            <a:endParaRPr lang="en-US" altLang="zh-CN" b="1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zh-CN" sz="2800" b="1" dirty="0">
                <a:hlinkClick r:id="" action="ppaction://noaction"/>
              </a:rPr>
              <a:t>字符常量</a:t>
            </a:r>
            <a:r>
              <a:rPr lang="zh-CN" altLang="en-US" sz="2800" dirty="0"/>
              <a:t>：如</a:t>
            </a:r>
            <a:r>
              <a:rPr lang="en-US" altLang="zh-CN" sz="2800" dirty="0"/>
              <a:t>’?’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zh-CN" altLang="zh-CN" b="1" dirty="0">
                <a:cs typeface="+mn-cs"/>
              </a:rPr>
              <a:t>转义字符</a:t>
            </a:r>
            <a:r>
              <a:rPr lang="zh-CN" altLang="en-US" dirty="0"/>
              <a:t>：如</a:t>
            </a:r>
            <a:r>
              <a:rPr lang="en-US" altLang="zh-CN" dirty="0"/>
              <a:t>’\n’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zh-CN" sz="2800" b="1" dirty="0"/>
              <a:t>字符串常量</a:t>
            </a:r>
            <a:r>
              <a:rPr lang="zh-CN" altLang="en-US" sz="2800" dirty="0"/>
              <a:t>：</a:t>
            </a:r>
            <a:r>
              <a:rPr lang="zh-CN" altLang="zh-CN" sz="2800" dirty="0"/>
              <a:t>如</a:t>
            </a:r>
            <a:r>
              <a:rPr lang="en-US" altLang="zh-CN" sz="2800" dirty="0"/>
              <a:t>”boy”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zh-CN" sz="2800" b="1" dirty="0"/>
              <a:t>符号常量</a:t>
            </a:r>
            <a:r>
              <a:rPr lang="zh-CN" altLang="en-US" sz="2800" dirty="0"/>
              <a:t>：</a:t>
            </a:r>
            <a:r>
              <a:rPr lang="en-US" altLang="zh-CN" sz="2800" dirty="0"/>
              <a:t>#define  PI  3.1416</a:t>
            </a:r>
            <a:endParaRPr lang="zh-CN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00F5E-AAD3-4BEE-B9FC-6A558795DB81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99"/>
              </a:solidFill>
            </a:endParaRPr>
          </a:p>
        </p:txBody>
      </p:sp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99"/>
              </a:solidFill>
            </a:endParaRPr>
          </a:p>
        </p:txBody>
      </p:sp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102820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0352" y="116632"/>
            <a:ext cx="7886700" cy="1325563"/>
          </a:xfrm>
        </p:spPr>
        <p:txBody>
          <a:bodyPr/>
          <a:lstStyle/>
          <a:p>
            <a:r>
              <a:rPr lang="en-US" altLang="zh-CN" sz="3600" dirty="0"/>
              <a:t>2</a:t>
            </a:r>
            <a:r>
              <a:rPr lang="zh-CN" altLang="en-US" sz="3600" dirty="0"/>
              <a:t>、变量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24136"/>
            <a:ext cx="8655496" cy="3789040"/>
          </a:xfrm>
        </p:spPr>
        <p:txBody>
          <a:bodyPr/>
          <a:lstStyle/>
          <a:p>
            <a:r>
              <a:rPr lang="zh-CN" altLang="en-US" b="1" dirty="0"/>
              <a:t>变量</a:t>
            </a:r>
            <a:r>
              <a:rPr lang="en-US" altLang="zh-CN" b="1" dirty="0"/>
              <a:t>(variable) </a:t>
            </a:r>
            <a:r>
              <a:rPr lang="en-US" altLang="zh-CN" sz="2800" dirty="0">
                <a:latin typeface="Times New Roman" pitchFamily="18" charset="0"/>
                <a:ea typeface="楷体_GB2312" pitchFamily="49" charset="-122"/>
              </a:rPr>
              <a:t>——</a:t>
            </a:r>
            <a:r>
              <a:rPr lang="zh-CN" altLang="en-US" sz="2800" dirty="0">
                <a:latin typeface="Times New Roman" pitchFamily="18" charset="0"/>
                <a:ea typeface="楷体_GB2312" pitchFamily="49" charset="-122"/>
              </a:rPr>
              <a:t>内存中一个有名字的特定存储单元（若干个连续字节），用来存放数据，在程序运行过程中，其值可以改变。</a:t>
            </a:r>
            <a:endParaRPr lang="en-US" altLang="zh-CN" sz="2800" dirty="0">
              <a:latin typeface="Times New Roman" pitchFamily="18" charset="0"/>
              <a:ea typeface="楷体_GB2312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通常用来存放在编写程序时值未知或者不能确定（在程序运行时由用户输入或实时求得）的数据。</a:t>
            </a:r>
          </a:p>
          <a:p>
            <a:pPr marL="933450" lvl="1" indent="-533400"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变量三要素</a:t>
            </a:r>
          </a:p>
          <a:p>
            <a:pPr marL="933450" lvl="1" indent="-533400" algn="just" eaLnBrk="1" hangingPunct="1">
              <a:buClr>
                <a:schemeClr val="tx2"/>
              </a:buClr>
              <a:buFont typeface="Monotype Sorts" pitchFamily="2" charset="2"/>
              <a:buAutoNum type="arabicPeriod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变量名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——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存储地址</a:t>
            </a:r>
          </a:p>
          <a:p>
            <a:pPr marL="933450" lvl="1" indent="-533400" algn="just" eaLnBrk="1" hangingPunct="1">
              <a:buClr>
                <a:schemeClr val="tx2"/>
              </a:buClr>
              <a:buFont typeface="Monotype Sorts" pitchFamily="2" charset="2"/>
              <a:buAutoNum type="arabicPeriod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内存中的一块连续存储空间</a:t>
            </a:r>
          </a:p>
          <a:p>
            <a:pPr marL="933450" lvl="1" indent="-533400" algn="just" eaLnBrk="1" hangingPunct="1">
              <a:buClr>
                <a:schemeClr val="tx2"/>
              </a:buClr>
              <a:buFont typeface="Monotype Sorts" pitchFamily="2" charset="2"/>
              <a:buAutoNum type="arabicPeriod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变量值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——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存放的数据值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00F5E-AAD3-4BEE-B9FC-6A558795DB81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14</a:t>
            </a:fld>
            <a:endParaRPr lang="en-US" altLang="zh-CN" dirty="0">
              <a:solidFill>
                <a:srgbClr val="FFFF99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E0A915-C6A8-4CD3-9899-E4976CB91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4437112"/>
            <a:ext cx="3258281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20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语言中的量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686633"/>
            <a:ext cx="7100664" cy="409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8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74137"/>
            <a:ext cx="7886700" cy="1325563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辨识练习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48064" y="1986068"/>
            <a:ext cx="4004688" cy="3315139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8563-F264-4A9D-BB2D-6BC9F50DF586}" type="slidenum">
              <a:rPr lang="ko-KR" altLang="en-US" smtClean="0"/>
              <a:pPr/>
              <a:t>16</a:t>
            </a:fld>
            <a:endParaRPr lang="en-US" altLang="ko-KR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10" y="1196752"/>
            <a:ext cx="4966706" cy="506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7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76672"/>
            <a:ext cx="5671542" cy="903634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一、</a:t>
            </a:r>
            <a:r>
              <a:rPr lang="en-US" altLang="zh-CN" sz="3600" dirty="0"/>
              <a:t>C</a:t>
            </a:r>
            <a:r>
              <a:rPr lang="zh-CN" altLang="en-US" sz="3600" dirty="0"/>
              <a:t>语言的基本字符集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601330" y="1556792"/>
            <a:ext cx="7886700" cy="4351338"/>
          </a:xfrm>
        </p:spPr>
        <p:txBody>
          <a:bodyPr/>
          <a:lstStyle/>
          <a:p>
            <a:pPr marL="609600" indent="-609600" eaLnBrk="1" hangingPunct="1"/>
            <a:r>
              <a:rPr lang="zh-CN" altLang="en-US" sz="3600" dirty="0"/>
              <a:t>构成</a:t>
            </a:r>
            <a:r>
              <a:rPr lang="en-US" altLang="zh-CN" sz="3600" dirty="0"/>
              <a:t>C</a:t>
            </a:r>
            <a:r>
              <a:rPr lang="zh-CN" altLang="en-US" sz="3600" dirty="0"/>
              <a:t>语言程序的基本字符包括：</a:t>
            </a:r>
            <a:endParaRPr lang="zh-CN" altLang="en-US" sz="2800" dirty="0"/>
          </a:p>
          <a:p>
            <a:pPr marL="990600" lvl="1" indent="-533400" eaLnBrk="1" hangingPunct="1">
              <a:buFontTx/>
              <a:buAutoNum type="arabicPeriod"/>
            </a:pPr>
            <a:r>
              <a:rPr lang="zh-CN" altLang="en-US" sz="2400" dirty="0"/>
              <a:t>数字字符：</a:t>
            </a:r>
            <a:r>
              <a:rPr lang="en-US" altLang="zh-CN" sz="2400" dirty="0"/>
              <a:t>0~9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zh-CN" altLang="en-US" sz="2400" dirty="0"/>
              <a:t>大小写拉丁字母：</a:t>
            </a:r>
            <a:r>
              <a:rPr lang="en-US" altLang="zh-CN" sz="2400" dirty="0" err="1"/>
              <a:t>a~z</a:t>
            </a:r>
            <a:r>
              <a:rPr lang="en-US" altLang="zh-CN" sz="2400" dirty="0"/>
              <a:t>, A~Z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zh-CN" altLang="en-US" sz="2400" dirty="0"/>
              <a:t>其他字符：</a:t>
            </a:r>
          </a:p>
          <a:p>
            <a:pPr marL="1371600" lvl="2" indent="-457200" eaLnBrk="1" hangingPunct="1">
              <a:buFontTx/>
              <a:buAutoNum type="circleNumDbPlain"/>
            </a:pPr>
            <a:r>
              <a:rPr lang="zh-CN" altLang="en-US" sz="2000" dirty="0"/>
              <a:t>一些特殊字符，具体有：</a:t>
            </a:r>
            <a:br>
              <a:rPr lang="zh-CN" altLang="en-US" sz="2000" dirty="0"/>
            </a:br>
            <a:r>
              <a:rPr lang="en-US" altLang="zh-CN" sz="2000" dirty="0"/>
              <a:t>+ - * / = , . _ : ; ? \ </a:t>
            </a:r>
            <a:r>
              <a:rPr lang="en-US" altLang="zh-CN" sz="2000" dirty="0">
                <a:latin typeface="Times New Roman" pitchFamily="18" charset="0"/>
              </a:rPr>
              <a:t>“ ‘</a:t>
            </a:r>
            <a:r>
              <a:rPr lang="en-US" altLang="zh-CN" sz="2000" dirty="0"/>
              <a:t> ~ | ! # % &amp; </a:t>
            </a:r>
            <a:br>
              <a:rPr lang="en-US" altLang="zh-CN" sz="2000" dirty="0"/>
            </a:br>
            <a:r>
              <a:rPr lang="en-US" altLang="zh-CN" sz="2000" dirty="0"/>
              <a:t>( ) [ ] { } ^</a:t>
            </a:r>
            <a:r>
              <a:rPr lang="en-US" altLang="zh-CN" sz="2000" dirty="0">
                <a:latin typeface="Times New Roman" pitchFamily="18" charset="0"/>
              </a:rPr>
              <a:t> </a:t>
            </a:r>
            <a:r>
              <a:rPr lang="en-US" altLang="zh-CN" sz="2000" dirty="0"/>
              <a:t> &lt; &gt; </a:t>
            </a:r>
            <a:r>
              <a:rPr lang="zh-CN" altLang="en-US" sz="2000" dirty="0"/>
              <a:t>（空格）（</a:t>
            </a:r>
            <a:r>
              <a:rPr lang="en-US" altLang="zh-CN" sz="2000" dirty="0"/>
              <a:t>Tab</a:t>
            </a:r>
            <a:r>
              <a:rPr lang="zh-CN" altLang="en-US" sz="2000" dirty="0"/>
              <a:t>）</a:t>
            </a:r>
          </a:p>
          <a:p>
            <a:pPr marL="1371600" lvl="2" indent="-457200" eaLnBrk="1" hangingPunct="1">
              <a:buFontTx/>
              <a:buAutoNum type="circleNumDbPlain"/>
            </a:pPr>
            <a:r>
              <a:rPr lang="zh-CN" altLang="en-US" sz="2000" dirty="0"/>
              <a:t>其他可打印（可显示）的字符，详见</a:t>
            </a:r>
            <a:r>
              <a:rPr lang="en-US" altLang="zh-CN" sz="2000" dirty="0"/>
              <a:t>P377 </a:t>
            </a:r>
            <a:r>
              <a:rPr lang="zh-CN" altLang="en-US" sz="2000" dirty="0"/>
              <a:t>附录</a:t>
            </a:r>
            <a:r>
              <a:rPr lang="en-US" altLang="zh-CN" sz="2000" dirty="0"/>
              <a:t>B</a:t>
            </a:r>
          </a:p>
          <a:p>
            <a:pPr lvl="3" eaLnBrk="1" hangingPunct="1">
              <a:buFont typeface="Wingdings" panose="05000000000000000000" pitchFamily="2" charset="2"/>
              <a:buChar char="l"/>
            </a:pPr>
            <a:r>
              <a:rPr lang="zh-CN" altLang="en-US" sz="1600" b="1" dirty="0"/>
              <a:t>汉字、全角符号等（只能作为字符串的内容）</a:t>
            </a:r>
          </a:p>
          <a:p>
            <a:pPr marL="990600" lvl="1" indent="-533400" eaLnBrk="1" hangingPunct="1">
              <a:buClr>
                <a:schemeClr val="hlink"/>
              </a:buClr>
              <a:buFontTx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注意</a:t>
            </a:r>
            <a:r>
              <a:rPr lang="en-US" altLang="zh-CN" sz="2400" dirty="0"/>
              <a:t>] C/C++</a:t>
            </a:r>
            <a:r>
              <a:rPr lang="zh-CN" altLang="en-US" sz="2400" dirty="0"/>
              <a:t>语言是区分大小的语言 ！ 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B93DE6-AFA3-46E8-8187-EFE019087AAC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685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典型错误示例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错例：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正例：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00F5E-AAD3-4BEE-B9FC-6A558795DB81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FFFF99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365" y="1371600"/>
            <a:ext cx="5577158" cy="21602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365" y="3733800"/>
            <a:ext cx="5498722" cy="2102148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 bwMode="auto">
          <a:xfrm>
            <a:off x="3733541" y="1772816"/>
            <a:ext cx="360040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rgbClr val="66CCFF"/>
              </a:solidFill>
              <a:effectLst/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3914217" y="2294290"/>
            <a:ext cx="196782" cy="22440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rgbClr val="66CCFF"/>
              </a:solidFill>
              <a:effectLst/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5893269" y="2311289"/>
            <a:ext cx="196782" cy="22440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rgbClr val="66CCFF"/>
              </a:solidFill>
              <a:effectLst/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227694" y="2428105"/>
            <a:ext cx="196782" cy="22440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rgbClr val="66CCFF"/>
              </a:solidFill>
              <a:effectLst/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09605" y="2778556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全角标点符号乱入！</a:t>
            </a:r>
          </a:p>
        </p:txBody>
      </p:sp>
    </p:spTree>
    <p:extLst>
      <p:ext uri="{BB962C8B-B14F-4D97-AF65-F5344CB8AC3E}">
        <p14:creationId xmlns:p14="http://schemas.microsoft.com/office/powerpoint/2010/main" val="112838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274" y="548680"/>
            <a:ext cx="4015358" cy="831626"/>
          </a:xfrm>
        </p:spPr>
        <p:txBody>
          <a:bodyPr/>
          <a:lstStyle/>
          <a:p>
            <a:r>
              <a:rPr lang="zh-CN" altLang="en-US" dirty="0"/>
              <a:t>二、</a:t>
            </a:r>
            <a:r>
              <a:rPr lang="en-US" altLang="zh-CN" dirty="0"/>
              <a:t>C</a:t>
            </a:r>
            <a:r>
              <a:rPr lang="zh-CN" altLang="en-US" dirty="0"/>
              <a:t>语言中的单词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56792"/>
            <a:ext cx="7886700" cy="4620171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单词</a:t>
            </a:r>
            <a:r>
              <a:rPr lang="zh-CN" altLang="en-US" sz="3200" dirty="0"/>
              <a:t>：由基本字符集中的符号按一定规则构成的最小语法单位</a:t>
            </a:r>
          </a:p>
          <a:p>
            <a:r>
              <a:rPr lang="zh-CN" altLang="en-US" sz="3200" dirty="0"/>
              <a:t>六类：</a:t>
            </a:r>
          </a:p>
          <a:p>
            <a:pPr lvl="1"/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关键字</a:t>
            </a:r>
          </a:p>
          <a:p>
            <a:pPr lvl="1"/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特定字</a:t>
            </a:r>
          </a:p>
          <a:p>
            <a:pPr lvl="1"/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标识符</a:t>
            </a:r>
          </a:p>
          <a:p>
            <a:pPr lvl="1"/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运算符</a:t>
            </a:r>
          </a:p>
          <a:p>
            <a:pPr lvl="1"/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分隔符</a:t>
            </a:r>
          </a:p>
          <a:p>
            <a:pPr lvl="1"/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字面常量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00F5E-AAD3-4BEE-B9FC-6A558795DB81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73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2" y="111706"/>
            <a:ext cx="2920752" cy="830198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（一）关键字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716280" y="1024474"/>
            <a:ext cx="7772400" cy="51816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Font typeface="Webdings" pitchFamily="18" charset="2"/>
              <a:buChar char="+"/>
            </a:pPr>
            <a:r>
              <a:rPr lang="zh-CN" altLang="en-US" dirty="0">
                <a:solidFill>
                  <a:srgbClr val="FF0000"/>
                </a:solidFill>
              </a:rPr>
              <a:t>关键字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保留字</a:t>
            </a:r>
            <a:r>
              <a:rPr lang="zh-CN" altLang="en-US" dirty="0"/>
              <a:t> </a:t>
            </a:r>
            <a:r>
              <a:rPr lang="en-US" altLang="zh-CN" dirty="0">
                <a:latin typeface="Times New Roman"/>
              </a:rPr>
              <a:t>——</a:t>
            </a:r>
            <a:r>
              <a:rPr lang="en-US" altLang="zh-CN" dirty="0"/>
              <a:t> C</a:t>
            </a:r>
            <a:r>
              <a:rPr lang="zh-CN" altLang="en-US" dirty="0"/>
              <a:t>语言程序中有特殊含义的英文单词，主要用于构成语句、定义存储类型和数据类型。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600" dirty="0"/>
              <a:t>C</a:t>
            </a:r>
            <a:r>
              <a:rPr lang="zh-CN" altLang="en-US" sz="2600" dirty="0"/>
              <a:t>语言中仅有</a:t>
            </a:r>
            <a:r>
              <a:rPr lang="en-US" altLang="zh-CN" sz="2600" dirty="0"/>
              <a:t>37</a:t>
            </a:r>
            <a:r>
              <a:rPr lang="zh-CN" altLang="en-US" sz="2600" dirty="0"/>
              <a:t>个关键字</a:t>
            </a:r>
          </a:p>
          <a:p>
            <a:pPr algn="just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dirty="0"/>
              <a:t>	</a:t>
            </a:r>
            <a:endParaRPr lang="en-US" altLang="zh-CN" sz="2400" dirty="0">
              <a:solidFill>
                <a:srgbClr val="000099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176"/>
            <a:ext cx="1905000" cy="457200"/>
          </a:xfrm>
        </p:spPr>
        <p:txBody>
          <a:bodyPr/>
          <a:lstStyle/>
          <a:p>
            <a:fld id="{BBCF1ED8-8DC8-4F7B-ADA2-D32634DA85A3}" type="slidenum">
              <a:rPr lang="ko-KR" altLang="en-US"/>
              <a:pPr/>
              <a:t>5</a:t>
            </a:fld>
            <a:endParaRPr lang="en-US" altLang="ko-KR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292951"/>
            <a:ext cx="8595956" cy="326679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99592" y="5805264"/>
            <a:ext cx="7228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在程序中不能另作其他用途！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在V</a:t>
            </a:r>
            <a:r>
              <a:rPr lang="en-US" altLang="zh-CN" b="1" dirty="0">
                <a:solidFill>
                  <a:srgbClr val="FF0000"/>
                </a:solidFill>
              </a:rPr>
              <a:t>S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 err="1">
                <a:solidFill>
                  <a:srgbClr val="FF0000"/>
                </a:solidFill>
              </a:rPr>
              <a:t>Codeblocks</a:t>
            </a:r>
            <a:r>
              <a:rPr lang="zh-CN" altLang="en-US" b="1" dirty="0">
                <a:solidFill>
                  <a:srgbClr val="FF0000"/>
                </a:solidFill>
              </a:rPr>
              <a:t>等</a:t>
            </a:r>
            <a:r>
              <a:rPr lang="en-US" altLang="zh-CN" b="1" dirty="0">
                <a:solidFill>
                  <a:srgbClr val="FF0000"/>
                </a:solidFill>
              </a:rPr>
              <a:t>IDE</a:t>
            </a:r>
            <a:r>
              <a:rPr lang="zh-CN" altLang="en-US" b="1" dirty="0">
                <a:solidFill>
                  <a:srgbClr val="FF0000"/>
                </a:solidFill>
              </a:rPr>
              <a:t>中通常显示为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深蓝色</a:t>
            </a:r>
            <a:r>
              <a:rPr lang="zh-CN" altLang="en-US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44227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3511302" cy="831626"/>
          </a:xfrm>
        </p:spPr>
        <p:txBody>
          <a:bodyPr/>
          <a:lstStyle/>
          <a:p>
            <a:r>
              <a:rPr lang="zh-CN" altLang="en-US" dirty="0"/>
              <a:t>（二）特定字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8119814" cy="4699719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特定字</a:t>
            </a:r>
            <a:r>
              <a:rPr lang="en-US" altLang="zh-CN" sz="2800" b="1" dirty="0"/>
              <a:t>(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预定义标识符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：一些用在</a:t>
            </a:r>
            <a:r>
              <a:rPr lang="en-US" altLang="zh-CN" sz="2800" b="1" dirty="0"/>
              <a:t>C</a:t>
            </a:r>
            <a:r>
              <a:rPr lang="zh-CN" altLang="en-US" sz="2800" b="1" dirty="0"/>
              <a:t>语言的预处理命令和库函数名中的单词</a:t>
            </a:r>
            <a:endParaRPr lang="en-US" altLang="zh-CN" sz="2800" b="1" dirty="0"/>
          </a:p>
          <a:p>
            <a:pPr lvl="1"/>
            <a:r>
              <a:rPr lang="zh-CN" altLang="en-US" sz="2400" b="1" dirty="0"/>
              <a:t>由编译系统规定的，有特定含义。</a:t>
            </a:r>
          </a:p>
          <a:p>
            <a:pPr lvl="1"/>
            <a:r>
              <a:rPr lang="zh-CN" altLang="en-US" sz="2400" b="1" dirty="0"/>
              <a:t>不是关键字，但习惯上等同看待！</a:t>
            </a:r>
          </a:p>
          <a:p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例如：</a:t>
            </a:r>
          </a:p>
          <a:p>
            <a:pPr lvl="1"/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预处理命令：</a:t>
            </a:r>
            <a:r>
              <a:rPr lang="en-US" altLang="zh-CN" sz="2400" b="1" dirty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#define,#include,#</a:t>
            </a:r>
            <a:r>
              <a:rPr lang="en-US" altLang="zh-CN" sz="2400" b="1" dirty="0" err="1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ifdef</a:t>
            </a:r>
            <a:r>
              <a:rPr lang="en-US" altLang="zh-CN" sz="2400" b="1" dirty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,#</a:t>
            </a:r>
            <a:r>
              <a:rPr lang="en-US" altLang="zh-CN" sz="2400" b="1" dirty="0" err="1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endif</a:t>
            </a:r>
            <a:endParaRPr lang="en-US" altLang="zh-CN" sz="2400" b="1" dirty="0">
              <a:solidFill>
                <a:srgbClr val="00B05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/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库函数：</a:t>
            </a:r>
            <a:r>
              <a:rPr lang="en-US" altLang="zh-CN" sz="2400" b="1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scanf,printf</a:t>
            </a:r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lvl="1"/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主函数名：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main</a:t>
            </a:r>
            <a:endParaRPr lang="zh-CN" altLang="en-US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28563-F264-4A9D-BB2D-6BC9F50DF586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7832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364128" y="569689"/>
            <a:ext cx="3151262" cy="687610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（三）标识符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81125"/>
            <a:ext cx="8382000" cy="5216525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 sz="2400" b="1" dirty="0"/>
              <a:t>标识符</a:t>
            </a:r>
            <a:r>
              <a:rPr lang="en-US" altLang="zh-CN" sz="2400" b="1" dirty="0"/>
              <a:t>(identifier) </a:t>
            </a:r>
            <a:r>
              <a:rPr lang="en-US" altLang="zh-CN" sz="3200" dirty="0">
                <a:latin typeface="Times New Roman" pitchFamily="18" charset="0"/>
                <a:ea typeface="楷体_GB2312" pitchFamily="49" charset="-122"/>
              </a:rPr>
              <a:t>——</a:t>
            </a: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在高级语言中，用来对变量、符号常量、函数、数组、数据类型等命名的有效字符序列。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标识符就是一个对象的名字。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语言规定标识符</a:t>
            </a:r>
            <a:r>
              <a:rPr lang="zh-CN" altLang="en-US" sz="2000" b="1" u="sng" dirty="0">
                <a:latin typeface="楷体_GB2312" pitchFamily="49" charset="-122"/>
                <a:ea typeface="楷体_GB2312" pitchFamily="49" charset="-122"/>
              </a:rPr>
              <a:t>只能由字母、数字和下划线三种字符组成，且第一个字符必须为字母或下划线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lvl="1" eaLnBrk="1" hangingPunct="1">
              <a:lnSpc>
                <a:spcPct val="100000"/>
              </a:lnSpc>
              <a:buFontTx/>
              <a:buNone/>
            </a:pP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] 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合法标识符：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day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_1_2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B_3d</a:t>
            </a:r>
          </a:p>
          <a:p>
            <a:pPr lvl="1" eaLnBrk="1" hangingPunct="1">
              <a:lnSpc>
                <a:spcPct val="100000"/>
              </a:lnSpc>
              <a:buFontTx/>
              <a:buNone/>
            </a:pP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		  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非法字符举例：</a:t>
            </a:r>
            <a:r>
              <a:rPr lang="en-US" altLang="zh-CN" sz="2000" dirty="0" err="1">
                <a:latin typeface="楷体_GB2312" pitchFamily="49" charset="-122"/>
                <a:ea typeface="楷体_GB2312" pitchFamily="49" charset="-122"/>
              </a:rPr>
              <a:t>M.D.John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$123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1AB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d e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8CEC59-1010-4B5E-A0E3-CA215A4C2849}" type="slidenum">
              <a:rPr lang="en-US" altLang="zh-CN">
                <a:solidFill>
                  <a:srgbClr val="FFFF99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88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548680"/>
            <a:ext cx="3151262" cy="615602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标识符的长度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367464" cy="5081736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ANSI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中没有规定标识符的长度（字符个数），但各个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编译系统都有自己的规定，如：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IBM PC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MS C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限制标识符长度为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，而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Turbo C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则允许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32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个字符。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当程序中的标识符超过规定限制，则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超过的部分将被截去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，却不产生编译或连接错误，于是就可能出现难以发现的逻辑错误。</a:t>
            </a:r>
          </a:p>
          <a:p>
            <a:pPr eaLnBrk="1" hangingPunct="1">
              <a:buFontTx/>
              <a:buNone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] IBM PC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MS C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中，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student_name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student_num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将被认为是同一个变量名。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为了程序的可移植性和可读性，建议变量名不要超过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个字符！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5BD2BE-6752-44D6-9621-628A0BD27923}" type="slidenum">
              <a:rPr lang="en-US" altLang="zh-CN">
                <a:solidFill>
                  <a:srgbClr val="FFFF99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58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0648"/>
            <a:ext cx="3011294" cy="748555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标识符的使用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389890" y="1268760"/>
            <a:ext cx="8382000" cy="4970462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大小写敏感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的语言，即在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语言中大写字母和小写字母被认为是两个不同的字符。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如：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Student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student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STUDENT</a:t>
            </a:r>
          </a:p>
          <a:p>
            <a:pPr lvl="1" eaLnBrk="1" hangingPunct="1">
              <a:buFontTx/>
              <a:buChar char="–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通常，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变量名用小写字母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，而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字符常量名用大写字母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选择标识符时，一定要注意能做到</a:t>
            </a:r>
            <a:r>
              <a:rPr lang="zh-CN" altLang="en-US" sz="2800" dirty="0">
                <a:latin typeface="Times New Roman" pitchFamily="18" charset="0"/>
                <a:ea typeface="楷体_GB2312" pitchFamily="49" charset="-122"/>
              </a:rPr>
              <a:t>“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  <a:hlinkClick r:id="" action="ppaction://noaction"/>
              </a:rPr>
              <a:t>见名知意</a:t>
            </a:r>
            <a:r>
              <a:rPr lang="zh-CN" altLang="en-US" sz="2800" dirty="0">
                <a:latin typeface="Times New Roman" pitchFamily="18" charset="0"/>
                <a:ea typeface="楷体_GB2312" pitchFamily="49" charset="-122"/>
              </a:rPr>
              <a:t>”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以便增加程序的可读性。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书中的一些例子使用单个字符作为变量名，主要是为了举例方便，在实际编程开发中应避免使用！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注意，不能与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关键字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（参见附录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）同名！</a:t>
            </a:r>
          </a:p>
          <a:p>
            <a:pPr eaLnBrk="1" hangingPunct="1">
              <a:buFontTx/>
              <a:buNone/>
            </a:pP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543EAF-E698-4ACA-90F5-3ADB966D6825}" type="slidenum">
              <a:rPr lang="en-US" altLang="zh-CN">
                <a:solidFill>
                  <a:srgbClr val="FFFF99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501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4056</TotalTime>
  <Words>919</Words>
  <Application>Microsoft Office PowerPoint</Application>
  <PresentationFormat>全屏显示(4:3)</PresentationFormat>
  <Paragraphs>114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맑은 고딕</vt:lpstr>
      <vt:lpstr>Monotype Sorts</vt:lpstr>
      <vt:lpstr>等线</vt:lpstr>
      <vt:lpstr>等线 Light</vt:lpstr>
      <vt:lpstr>华文仿宋</vt:lpstr>
      <vt:lpstr>楷体_GB2312</vt:lpstr>
      <vt:lpstr>宋体</vt:lpstr>
      <vt:lpstr>Arial</vt:lpstr>
      <vt:lpstr>Arial Black</vt:lpstr>
      <vt:lpstr>Calibri</vt:lpstr>
      <vt:lpstr>Georgia</vt:lpstr>
      <vt:lpstr>Symbol</vt:lpstr>
      <vt:lpstr>Times New Roman</vt:lpstr>
      <vt:lpstr>Webdings</vt:lpstr>
      <vt:lpstr>Wingdings</vt:lpstr>
      <vt:lpstr>Office 主题​​</vt:lpstr>
      <vt:lpstr>C语言与自然语言的类比</vt:lpstr>
      <vt:lpstr>一、C语言的基本字符集</vt:lpstr>
      <vt:lpstr>典型错误示例</vt:lpstr>
      <vt:lpstr>二、C语言中的单词</vt:lpstr>
      <vt:lpstr>（一）关键字</vt:lpstr>
      <vt:lpstr>（二）特定字</vt:lpstr>
      <vt:lpstr>（三）标识符</vt:lpstr>
      <vt:lpstr>标识符的长度</vt:lpstr>
      <vt:lpstr>标识符的使用</vt:lpstr>
      <vt:lpstr>（四）运算符</vt:lpstr>
      <vt:lpstr>（五）分隔符</vt:lpstr>
      <vt:lpstr>三、常量与变量</vt:lpstr>
      <vt:lpstr>不同类型的常量举例</vt:lpstr>
      <vt:lpstr>2、变量</vt:lpstr>
      <vt:lpstr>C语言中的量</vt:lpstr>
      <vt:lpstr>【辨识练习】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最简单的C程序设计 ——顺序程序设计</dc:title>
  <dc:creator>zxl</dc:creator>
  <cp:lastModifiedBy>刘明辉</cp:lastModifiedBy>
  <cp:revision>208</cp:revision>
  <dcterms:created xsi:type="dcterms:W3CDTF">2013-09-26T16:18:00Z</dcterms:created>
  <dcterms:modified xsi:type="dcterms:W3CDTF">2017-10-21T07:09:09Z</dcterms:modified>
</cp:coreProperties>
</file>