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30"/>
  </p:notesMasterIdLst>
  <p:sldIdLst>
    <p:sldId id="289" r:id="rId2"/>
    <p:sldId id="352" r:id="rId3"/>
    <p:sldId id="436" r:id="rId4"/>
    <p:sldId id="360" r:id="rId5"/>
    <p:sldId id="374" r:id="rId6"/>
    <p:sldId id="375" r:id="rId7"/>
    <p:sldId id="380" r:id="rId8"/>
    <p:sldId id="382" r:id="rId9"/>
    <p:sldId id="383" r:id="rId10"/>
    <p:sldId id="362" r:id="rId11"/>
    <p:sldId id="363" r:id="rId12"/>
    <p:sldId id="365" r:id="rId13"/>
    <p:sldId id="367" r:id="rId14"/>
    <p:sldId id="368" r:id="rId15"/>
    <p:sldId id="392" r:id="rId16"/>
    <p:sldId id="370" r:id="rId17"/>
    <p:sldId id="398" r:id="rId18"/>
    <p:sldId id="437" r:id="rId19"/>
    <p:sldId id="397" r:id="rId20"/>
    <p:sldId id="387" r:id="rId21"/>
    <p:sldId id="328" r:id="rId22"/>
    <p:sldId id="329" r:id="rId23"/>
    <p:sldId id="435" r:id="rId24"/>
    <p:sldId id="390" r:id="rId25"/>
    <p:sldId id="331" r:id="rId26"/>
    <p:sldId id="332" r:id="rId27"/>
    <p:sldId id="438" r:id="rId28"/>
    <p:sldId id="3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00"/>
    <a:srgbClr val="FF00FF"/>
    <a:srgbClr val="66FF33"/>
    <a:srgbClr val="0000CC"/>
    <a:srgbClr val="99CCFF"/>
    <a:srgbClr val="CCFF33"/>
    <a:srgbClr val="FF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9" autoAdjust="0"/>
  </p:normalViewPr>
  <p:slideViewPr>
    <p:cSldViewPr>
      <p:cViewPr varScale="1">
        <p:scale>
          <a:sx n="60" d="100"/>
          <a:sy n="60" d="100"/>
        </p:scale>
        <p:origin x="13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E637D5D-F6D1-47C8-94F5-3830AFA89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9F20-605C-4D87-970A-D54B95FEB1C9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31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0096-2605-476B-82D1-2088A2F96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785D61-7091-4DB0-9F51-D25EBD17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EC1FB-1789-4378-BC5C-F50996D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94A93-D1E5-4E6D-AEAB-8D2DFB8E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D65A0-15CE-4A2B-989B-7FC64CBD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E3581-30F4-4185-B052-86FD67C753C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5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51457-11C3-43D3-8384-F5C2A8FF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04FAE9-E754-489E-BEA9-B91CA160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02517-73B5-4AB9-AED6-9A691195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C410D3-717D-4078-998C-1827BCD1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C1DC5-E310-4735-A4E1-BD4A70D8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D53F5-211E-4D7F-963B-CD6625690A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078670-EADC-4AEC-8882-A3FC9F65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DDF34C-4978-404B-A94D-EDEEF335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D7468-0F68-4396-9749-AEF6C5BF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B1541-ED31-478A-ABDF-D7EBB5E6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49271-EF12-4D51-866E-482A2602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F549D-C876-4ECC-ACE6-A043A7AA0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919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819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B55CD-D2F3-4D2D-AB05-3F61D0178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3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7903-466D-46F8-A673-BE55AA37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A74CF-77E1-4F9D-B49E-2429546E2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BE8A-32FC-4BA6-89C3-22DE3F9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BDCDE-1B6F-4724-ACC4-385AACA9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8539A-5268-402D-ACB0-70308170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86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182FD-18F9-4EEF-9303-671D64F5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2A55E-D0B6-43C2-B4B9-116D8819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0755F-BE7F-48D0-B9FA-8340654B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2297-1DB3-4225-8192-3C58E282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D94E8-8233-4A41-B208-45A474CC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F8A6C-C2C5-4300-835D-A1A1BC9DF8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86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8D816-EA16-49E1-9B8F-42990199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0EE38-30FF-4ED7-8868-8DC44D7AB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BDEBD7-135C-42AF-8D38-F22905DD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29008-962A-43B0-96A7-EFDBF2D0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09DB9-ED55-4DF6-9F51-639213F3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6656F-65D1-4104-B135-3F46008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966AA-CFFA-4342-9BAD-9EFB08D311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6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3FF71-5422-43FF-920F-7DCBAA63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E9980-AF3B-439D-A608-44E13E56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55F8D-C50A-4693-8EA1-754F63631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215CB6-F51E-4018-85A9-FA20F2885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312CC7-E43C-48E7-AF89-A9D3D7B97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AA4E2-C3BA-47CF-ADF7-3C30E171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E59E04-F4F1-41B6-A978-38D05F4F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FF10C7-F947-4906-B5E6-E74BF277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1B4CB-580D-4C3B-B319-6F81E0D772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4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DCBA1-1FB4-48E9-8E25-2A966EE2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3FF1D-3D35-4F97-809D-D85B0282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73C3F1-32EB-4721-857E-15EE91A6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69EA50-7275-4914-8870-7D288B22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88016-340B-4BC4-9458-7945E5475E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5C6A36-223B-4506-9C1E-519942FE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EC8FBF-21FD-44FB-961B-A5433EC0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AC485-32D1-4675-AC47-E4378665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8A0BE-F392-4BB6-AB06-4F77672E800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664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353F6-8D77-4F74-A8EB-D88C25EF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AE64B-1741-4891-8AB2-CA690623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10542-3667-4923-90B9-2C6FB58D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B6A5B-BC42-4C7C-8114-72B75E7D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635E9-7242-44D0-9025-D5D80C6F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15FAC-DDD3-4206-A3A6-9FEAD631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131E-4038-45BB-B83E-7312EDFDE6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4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FFDCF-BD47-448F-AE88-F86A3452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92530-5337-466B-81F0-7B663480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C1EC4B-C547-42AE-8395-027ED57F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EEBC3-8099-444D-B0EA-9236C2B7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EC56D-B6CF-4F6F-8B2C-CCA907F8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3E940-C435-4F43-898C-CC2D49F4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0969-4823-4C72-8FA8-86FC5AE6E6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65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23574-9921-4929-A557-602EBD04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D91E7-B6A1-4AA5-B0FB-0B7A7B60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9DAD7-844E-493A-9766-3294E0501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DF673-E972-4BEF-89B3-FCB8F5867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FB358-8DF3-4E3C-9EF5-14C3AE92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4F549D-C876-4ECC-ACE6-A043A7AA0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9C0F6E6B-A0A6-4FD1-A51F-44256265C0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54913" y="6546850"/>
            <a:ext cx="1582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en-US" altLang="zh-CN" sz="1600" b="1" dirty="0">
                <a:solidFill>
                  <a:srgbClr val="FFFF00"/>
                </a:solidFill>
                <a:latin typeface="Georgia" pitchFamily="18" charset="0"/>
              </a:rPr>
              <a:t>zxl.xmu.2015</a:t>
            </a:r>
          </a:p>
        </p:txBody>
      </p:sp>
    </p:spTree>
    <p:extLst>
      <p:ext uri="{BB962C8B-B14F-4D97-AF65-F5344CB8AC3E}">
        <p14:creationId xmlns:p14="http://schemas.microsoft.com/office/powerpoint/2010/main" val="326939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133" y="1387524"/>
            <a:ext cx="3491880" cy="59338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>
                <a:cs typeface="Arial" charset="0"/>
              </a:rPr>
              <a:t>一、选择结构概述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972658"/>
            <a:ext cx="8147050" cy="116157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/>
              <a:t>三种基本控制结构：顺序、选择、循环。</a:t>
            </a:r>
          </a:p>
          <a:p>
            <a:pPr eaLnBrk="1" hangingPunct="1"/>
            <a:r>
              <a:rPr lang="zh-CN" altLang="en-US" sz="2400" dirty="0"/>
              <a:t>选择结构的作用：根据指定条件，从给定的两组</a:t>
            </a:r>
            <a:br>
              <a:rPr lang="zh-CN" altLang="en-US" sz="2400" dirty="0"/>
            </a:br>
            <a:r>
              <a:rPr lang="zh-CN" altLang="en-US" sz="2400" dirty="0"/>
              <a:t>（或多组）操作中选择其一执行。</a:t>
            </a:r>
          </a:p>
        </p:txBody>
      </p:sp>
      <p:sp>
        <p:nvSpPr>
          <p:cNvPr id="81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74AFBBA-3DFF-47B6-A9F1-9E0992E35E05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 dirty="0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74570" y="3010793"/>
            <a:ext cx="4751387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C</a:t>
            </a:r>
            <a:r>
              <a:rPr kumimoji="1" lang="zh-CN" altLang="en-US" sz="2000" dirty="0">
                <a:latin typeface="Times New Roman" pitchFamily="18" charset="0"/>
              </a:rPr>
              <a:t>语言中实现选择结构的语句：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en-US" altLang="zh-CN" sz="2000" dirty="0">
                <a:latin typeface="Times New Roman" pitchFamily="18" charset="0"/>
              </a:rPr>
              <a:t>if </a:t>
            </a:r>
            <a:r>
              <a:rPr kumimoji="1" lang="zh-CN" altLang="en-US" sz="2000" dirty="0"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itchFamily="18" charset="0"/>
              </a:rPr>
              <a:t>	</a:t>
            </a:r>
            <a:r>
              <a:rPr kumimoji="1" lang="en-US" altLang="zh-CN" sz="2000" dirty="0">
                <a:latin typeface="Times New Roman" pitchFamily="18" charset="0"/>
              </a:rPr>
              <a:t>if   </a:t>
            </a:r>
            <a:r>
              <a:rPr kumimoji="1" lang="zh-CN" altLang="en-US" sz="2000" dirty="0">
                <a:latin typeface="Times New Roman" pitchFamily="18" charset="0"/>
              </a:rPr>
              <a:t>（表达式） 语句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	[  else   </a:t>
            </a:r>
            <a:r>
              <a:rPr kumimoji="1" lang="zh-CN" altLang="en-US" sz="2000" dirty="0">
                <a:latin typeface="Times New Roman" pitchFamily="18" charset="0"/>
              </a:rPr>
              <a:t>语句</a:t>
            </a:r>
            <a:r>
              <a:rPr kumimoji="1" lang="en-US" altLang="zh-CN" sz="2000" dirty="0">
                <a:latin typeface="Times New Roman" pitchFamily="18" charset="0"/>
              </a:rPr>
              <a:t>2  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2.	switch </a:t>
            </a:r>
            <a:r>
              <a:rPr kumimoji="1" lang="zh-CN" altLang="en-US" sz="2000" dirty="0"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itchFamily="18" charset="0"/>
              </a:rPr>
              <a:t>	</a:t>
            </a:r>
            <a:r>
              <a:rPr kumimoji="1" lang="en-US" altLang="zh-CN" sz="2000" dirty="0">
                <a:latin typeface="Times New Roman" pitchFamily="18" charset="0"/>
              </a:rPr>
              <a:t>switch     (</a:t>
            </a:r>
            <a:r>
              <a:rPr kumimoji="1" lang="zh-CN" altLang="en-US" sz="2000" dirty="0">
                <a:latin typeface="Times New Roman" pitchFamily="18" charset="0"/>
              </a:rPr>
              <a:t>表达式）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itchFamily="18" charset="0"/>
              </a:rPr>
              <a:t>	</a:t>
            </a:r>
            <a:r>
              <a:rPr kumimoji="1" lang="en-US" altLang="zh-CN" sz="2000" dirty="0">
                <a:latin typeface="Times New Roman" pitchFamily="18" charset="0"/>
              </a:rPr>
              <a:t>{case  </a:t>
            </a:r>
            <a:r>
              <a:rPr kumimoji="1" lang="zh-CN" altLang="en-US" sz="2000" dirty="0">
                <a:latin typeface="Times New Roman" pitchFamily="18" charset="0"/>
              </a:rPr>
              <a:t>常量表达式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  <a:r>
              <a:rPr kumimoji="1" lang="zh-CN" altLang="en-US" sz="2000" dirty="0">
                <a:latin typeface="Times New Roman" pitchFamily="18" charset="0"/>
              </a:rPr>
              <a:t>：语句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	           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	  case  </a:t>
            </a:r>
            <a:r>
              <a:rPr kumimoji="1" lang="zh-CN" altLang="en-US" sz="2000" dirty="0">
                <a:latin typeface="Times New Roman" pitchFamily="18" charset="0"/>
              </a:rPr>
              <a:t>常量表达式</a:t>
            </a:r>
            <a:r>
              <a:rPr kumimoji="1" lang="en-US" altLang="zh-CN" sz="2000" dirty="0">
                <a:latin typeface="Times New Roman" pitchFamily="18" charset="0"/>
              </a:rPr>
              <a:t>n</a:t>
            </a:r>
            <a:r>
              <a:rPr kumimoji="1" lang="zh-CN" altLang="en-US" sz="2000" dirty="0">
                <a:latin typeface="Times New Roman" pitchFamily="18" charset="0"/>
              </a:rPr>
              <a:t>：语句</a:t>
            </a:r>
            <a:r>
              <a:rPr kumimoji="1" lang="en-US" altLang="zh-CN" sz="2000" dirty="0"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	 [default</a:t>
            </a:r>
            <a:r>
              <a:rPr kumimoji="1" lang="zh-CN" altLang="en-US" sz="2000" dirty="0">
                <a:latin typeface="Times New Roman" pitchFamily="18" charset="0"/>
              </a:rPr>
              <a:t>：语句</a:t>
            </a:r>
            <a:r>
              <a:rPr kumimoji="1" lang="en-US" altLang="zh-CN" sz="2000" dirty="0">
                <a:latin typeface="Times New Roman" pitchFamily="18" charset="0"/>
              </a:rPr>
              <a:t>n+1 ]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	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Times New Roman" pitchFamily="18" charset="0"/>
              </a:rPr>
              <a:t>3.	</a:t>
            </a:r>
            <a:r>
              <a:rPr kumimoji="1" lang="zh-CN" altLang="en-US" sz="2000" dirty="0">
                <a:latin typeface="Times New Roman" pitchFamily="18" charset="0"/>
              </a:rPr>
              <a:t>条件表达式语句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itchFamily="18" charset="0"/>
              </a:rPr>
              <a:t>	表达式</a:t>
            </a:r>
            <a:r>
              <a:rPr kumimoji="1" lang="en-US" altLang="zh-CN" sz="2000" dirty="0">
                <a:latin typeface="Times New Roman" pitchFamily="18" charset="0"/>
              </a:rPr>
              <a:t>1</a:t>
            </a:r>
            <a:r>
              <a:rPr kumimoji="1" lang="zh-CN" altLang="en-US" sz="2000" dirty="0">
                <a:latin typeface="Times New Roman" pitchFamily="18" charset="0"/>
              </a:rPr>
              <a:t>？表达式</a:t>
            </a:r>
            <a:r>
              <a:rPr kumimoji="1" lang="en-US" altLang="zh-CN" sz="2000" dirty="0">
                <a:latin typeface="Times New Roman" pitchFamily="18" charset="0"/>
              </a:rPr>
              <a:t>2 </a:t>
            </a:r>
            <a:r>
              <a:rPr kumimoji="1" lang="zh-CN" altLang="en-US" sz="2000" dirty="0">
                <a:latin typeface="Times New Roman" pitchFamily="18" charset="0"/>
              </a:rPr>
              <a:t>：表达式</a:t>
            </a:r>
            <a:r>
              <a:rPr kumimoji="1" lang="en-US" altLang="zh-CN" sz="2000" dirty="0">
                <a:latin typeface="Times New Roman" pitchFamily="18" charset="0"/>
              </a:rPr>
              <a:t>3 </a:t>
            </a:r>
            <a:r>
              <a:rPr kumimoji="1" lang="en-US" altLang="zh-CN" sz="2000" dirty="0">
                <a:solidFill>
                  <a:schemeClr val="tx2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8198" name="Group 42"/>
          <p:cNvGrpSpPr>
            <a:grpSpLocks/>
          </p:cNvGrpSpPr>
          <p:nvPr/>
        </p:nvGrpSpPr>
        <p:grpSpPr bwMode="auto">
          <a:xfrm>
            <a:off x="4799668" y="3259410"/>
            <a:ext cx="2895600" cy="2530475"/>
            <a:chOff x="612" y="1829"/>
            <a:chExt cx="1824" cy="1594"/>
          </a:xfrm>
        </p:grpSpPr>
        <p:sp>
          <p:nvSpPr>
            <p:cNvPr id="8205" name="AutoShape 24"/>
            <p:cNvSpPr>
              <a:spLocks noChangeArrowheads="1"/>
            </p:cNvSpPr>
            <p:nvPr/>
          </p:nvSpPr>
          <p:spPr bwMode="auto">
            <a:xfrm>
              <a:off x="1100" y="2261"/>
              <a:ext cx="864" cy="28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8206" name="Rectangle 25"/>
            <p:cNvSpPr>
              <a:spLocks noChangeArrowheads="1"/>
            </p:cNvSpPr>
            <p:nvPr/>
          </p:nvSpPr>
          <p:spPr bwMode="auto">
            <a:xfrm>
              <a:off x="716" y="2693"/>
              <a:ext cx="576" cy="2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1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chemeClr val="accent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07" name="Rectangle 26"/>
            <p:cNvSpPr>
              <a:spLocks noChangeArrowheads="1"/>
            </p:cNvSpPr>
            <p:nvPr/>
          </p:nvSpPr>
          <p:spPr bwMode="auto">
            <a:xfrm>
              <a:off x="1772" y="2693"/>
              <a:ext cx="576" cy="2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1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chemeClr val="accent1"/>
                  </a:solidFill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8208" name="AutoShape 27"/>
            <p:cNvCxnSpPr>
              <a:cxnSpLocks noChangeShapeType="1"/>
              <a:stCxn id="8205" idx="1"/>
              <a:endCxn id="8206" idx="0"/>
            </p:cNvCxnSpPr>
            <p:nvPr/>
          </p:nvCxnSpPr>
          <p:spPr bwMode="auto">
            <a:xfrm rot="10800000" flipV="1">
              <a:off x="1004" y="2405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28"/>
            <p:cNvCxnSpPr>
              <a:cxnSpLocks noChangeShapeType="1"/>
              <a:stCxn id="8205" idx="3"/>
              <a:endCxn id="8207" idx="0"/>
            </p:cNvCxnSpPr>
            <p:nvPr/>
          </p:nvCxnSpPr>
          <p:spPr bwMode="auto">
            <a:xfrm>
              <a:off x="1964" y="2405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>
              <a:off x="1532" y="3077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30"/>
            <p:cNvSpPr>
              <a:spLocks noChangeShapeType="1"/>
            </p:cNvSpPr>
            <p:nvPr/>
          </p:nvSpPr>
          <p:spPr bwMode="auto">
            <a:xfrm>
              <a:off x="1004" y="2933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31"/>
            <p:cNvSpPr>
              <a:spLocks noChangeShapeType="1"/>
            </p:cNvSpPr>
            <p:nvPr/>
          </p:nvSpPr>
          <p:spPr bwMode="auto">
            <a:xfrm>
              <a:off x="2060" y="2933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32"/>
            <p:cNvSpPr>
              <a:spLocks noChangeShapeType="1"/>
            </p:cNvSpPr>
            <p:nvPr/>
          </p:nvSpPr>
          <p:spPr bwMode="auto">
            <a:xfrm>
              <a:off x="1004" y="3077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33"/>
            <p:cNvSpPr>
              <a:spLocks noChangeShapeType="1"/>
            </p:cNvSpPr>
            <p:nvPr/>
          </p:nvSpPr>
          <p:spPr bwMode="auto">
            <a:xfrm flipH="1">
              <a:off x="1532" y="3077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34"/>
            <p:cNvSpPr>
              <a:spLocks noChangeShapeType="1"/>
            </p:cNvSpPr>
            <p:nvPr/>
          </p:nvSpPr>
          <p:spPr bwMode="auto">
            <a:xfrm>
              <a:off x="1532" y="1973"/>
              <a:ext cx="0" cy="2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35"/>
            <p:cNvSpPr>
              <a:spLocks noChangeArrowheads="1"/>
            </p:cNvSpPr>
            <p:nvPr/>
          </p:nvSpPr>
          <p:spPr bwMode="auto">
            <a:xfrm>
              <a:off x="612" y="2069"/>
              <a:ext cx="1824" cy="110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7" name="AutoShape 36"/>
            <p:cNvSpPr>
              <a:spLocks noChangeArrowheads="1"/>
            </p:cNvSpPr>
            <p:nvPr/>
          </p:nvSpPr>
          <p:spPr bwMode="auto">
            <a:xfrm>
              <a:off x="1504" y="2041"/>
              <a:ext cx="48" cy="48"/>
            </a:xfrm>
            <a:prstGeom prst="flowChartConnector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8" name="AutoShape 37"/>
            <p:cNvSpPr>
              <a:spLocks noChangeArrowheads="1"/>
            </p:cNvSpPr>
            <p:nvPr/>
          </p:nvSpPr>
          <p:spPr bwMode="auto">
            <a:xfrm>
              <a:off x="1504" y="3153"/>
              <a:ext cx="48" cy="48"/>
            </a:xfrm>
            <a:prstGeom prst="flowChartConnector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9" name="Text Box 38"/>
            <p:cNvSpPr txBox="1">
              <a:spLocks noChangeArrowheads="1"/>
            </p:cNvSpPr>
            <p:nvPr/>
          </p:nvSpPr>
          <p:spPr bwMode="auto">
            <a:xfrm>
              <a:off x="1523" y="182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20" name="Text Box 39"/>
            <p:cNvSpPr txBox="1">
              <a:spLocks noChangeArrowheads="1"/>
            </p:cNvSpPr>
            <p:nvPr/>
          </p:nvSpPr>
          <p:spPr bwMode="auto">
            <a:xfrm>
              <a:off x="1563" y="31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21" name="Text Box 40"/>
            <p:cNvSpPr txBox="1">
              <a:spLocks noChangeArrowheads="1"/>
            </p:cNvSpPr>
            <p:nvPr/>
          </p:nvSpPr>
          <p:spPr bwMode="auto">
            <a:xfrm>
              <a:off x="956" y="21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222" name="Text Box 41"/>
            <p:cNvSpPr txBox="1">
              <a:spLocks noChangeArrowheads="1"/>
            </p:cNvSpPr>
            <p:nvPr/>
          </p:nvSpPr>
          <p:spPr bwMode="auto">
            <a:xfrm>
              <a:off x="1830" y="212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62522" name="Group 58"/>
          <p:cNvGrpSpPr>
            <a:grpSpLocks/>
          </p:cNvGrpSpPr>
          <p:nvPr/>
        </p:nvGrpSpPr>
        <p:grpSpPr bwMode="auto">
          <a:xfrm>
            <a:off x="482396" y="3540458"/>
            <a:ext cx="2327275" cy="3251200"/>
            <a:chOff x="508" y="2136"/>
            <a:chExt cx="1466" cy="2048"/>
          </a:xfrm>
        </p:grpSpPr>
        <p:sp>
          <p:nvSpPr>
            <p:cNvPr id="8202" name="Oval 54"/>
            <p:cNvSpPr>
              <a:spLocks noChangeArrowheads="1"/>
            </p:cNvSpPr>
            <p:nvPr/>
          </p:nvSpPr>
          <p:spPr bwMode="auto">
            <a:xfrm>
              <a:off x="934" y="2136"/>
              <a:ext cx="678" cy="226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8203" name="Oval 55"/>
            <p:cNvSpPr>
              <a:spLocks noChangeArrowheads="1"/>
            </p:cNvSpPr>
            <p:nvPr/>
          </p:nvSpPr>
          <p:spPr bwMode="auto">
            <a:xfrm>
              <a:off x="1250" y="2714"/>
              <a:ext cx="724" cy="211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8204" name="Oval 56"/>
            <p:cNvSpPr>
              <a:spLocks noChangeArrowheads="1"/>
            </p:cNvSpPr>
            <p:nvPr/>
          </p:nvSpPr>
          <p:spPr bwMode="auto">
            <a:xfrm>
              <a:off x="508" y="3953"/>
              <a:ext cx="851" cy="231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2523" name="Text Box 59"/>
          <p:cNvSpPr txBox="1">
            <a:spLocks noChangeArrowheads="1"/>
          </p:cNvSpPr>
          <p:nvPr/>
        </p:nvSpPr>
        <p:spPr bwMode="auto">
          <a:xfrm>
            <a:off x="4676048" y="5990556"/>
            <a:ext cx="2492990" cy="646331"/>
          </a:xfrm>
          <a:prstGeom prst="rect">
            <a:avLst/>
          </a:prstGeom>
          <a:noFill/>
          <a:ln w="57150" cmpd="thickThin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ea typeface="华文行楷" pitchFamily="2" charset="-122"/>
              </a:rPr>
              <a:t>逻辑表达式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23A2E7DE-9B25-4D97-A551-CCE17B487965}"/>
              </a:ext>
            </a:extLst>
          </p:cNvPr>
          <p:cNvSpPr txBox="1">
            <a:spLocks noChangeArrowheads="1"/>
          </p:cNvSpPr>
          <p:nvPr/>
        </p:nvSpPr>
        <p:spPr>
          <a:xfrm>
            <a:off x="-72060" y="-31392"/>
            <a:ext cx="7245424" cy="79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>
                <a:cs typeface="Times New Roman" pitchFamily="18" charset="0"/>
              </a:rPr>
              <a:t>4</a:t>
            </a:r>
            <a:r>
              <a:rPr lang="zh-CN" altLang="en-US" dirty="0"/>
              <a:t>章　选择结构程序设计</a:t>
            </a:r>
          </a:p>
        </p:txBody>
      </p:sp>
      <p:sp>
        <p:nvSpPr>
          <p:cNvPr id="32" name="标题 4">
            <a:extLst>
              <a:ext uri="{FF2B5EF4-FFF2-40B4-BE49-F238E27FC236}">
                <a16:creationId xmlns:a16="http://schemas.microsoft.com/office/drawing/2014/main" id="{BEE0CA0D-AE02-48E1-BBE2-AFD3824F90D9}"/>
              </a:ext>
            </a:extLst>
          </p:cNvPr>
          <p:cNvSpPr txBox="1">
            <a:spLocks/>
          </p:cNvSpPr>
          <p:nvPr/>
        </p:nvSpPr>
        <p:spPr>
          <a:xfrm>
            <a:off x="-341411" y="762619"/>
            <a:ext cx="6552728" cy="5268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§4.1 </a:t>
            </a:r>
            <a:r>
              <a:rPr lang="zh-CN" altLang="en-US" dirty="0"/>
              <a:t>选择结构和条件判断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25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523" grpId="0" animBg="1"/>
      <p:bldP spid="6252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-29949" y="578504"/>
            <a:ext cx="7543800" cy="81915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cs typeface="Arial" charset="0"/>
              </a:rPr>
              <a:t>（一）</a:t>
            </a:r>
            <a:r>
              <a:rPr lang="en-US" altLang="zh-CN" sz="3200" dirty="0">
                <a:cs typeface="Arial" charset="0"/>
              </a:rPr>
              <a:t>if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en-US" altLang="zh-CN" sz="3200" dirty="0">
                <a:cs typeface="Arial" charset="0"/>
              </a:rPr>
              <a:t>——</a:t>
            </a:r>
            <a:r>
              <a:rPr lang="zh-CN" altLang="en-US" sz="3200" dirty="0">
                <a:cs typeface="Arial" charset="0"/>
              </a:rPr>
              <a:t>单分支选择语句</a:t>
            </a:r>
            <a:endParaRPr lang="en-US" altLang="zh-CN" sz="3200" dirty="0">
              <a:cs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73726" y="1357313"/>
            <a:ext cx="8229600" cy="5616575"/>
          </a:xfrm>
        </p:spPr>
        <p:txBody>
          <a:bodyPr/>
          <a:lstStyle/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【</a:t>
            </a:r>
            <a:r>
              <a:rPr lang="zh-CN" altLang="en-US" sz="3200" dirty="0">
                <a:cs typeface="Times New Roman" pitchFamily="18" charset="0"/>
              </a:rPr>
              <a:t>格式</a:t>
            </a:r>
            <a:r>
              <a:rPr lang="en-US" altLang="zh-CN" sz="3200" dirty="0">
                <a:cs typeface="Times New Roman" pitchFamily="18" charset="0"/>
              </a:rPr>
              <a:t>1】 if  (</a:t>
            </a:r>
            <a:r>
              <a:rPr lang="zh-CN" altLang="en-US" sz="3200" dirty="0"/>
              <a:t>表达式</a:t>
            </a:r>
            <a:r>
              <a:rPr lang="en-US" altLang="zh-CN" sz="3200" dirty="0">
                <a:cs typeface="Times New Roman" pitchFamily="18" charset="0"/>
              </a:rPr>
              <a:t>)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		            </a:t>
            </a:r>
            <a:r>
              <a:rPr lang="zh-CN" altLang="en-US" sz="3200" dirty="0"/>
              <a:t>语句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功能</a:t>
            </a:r>
            <a:r>
              <a:rPr lang="en-US" altLang="zh-CN" sz="2400" dirty="0"/>
              <a:t>】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：计算表达式的值；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：如果表达式的值为</a:t>
            </a:r>
            <a:r>
              <a:rPr lang="zh-CN" altLang="en-US" sz="2400" b="1" dirty="0"/>
              <a:t>真</a:t>
            </a:r>
            <a:r>
              <a:rPr lang="zh-CN" altLang="en-US" sz="2400" dirty="0"/>
              <a:t>（即</a:t>
            </a:r>
            <a:r>
              <a:rPr lang="zh-CN" altLang="en-US" sz="2400" b="1" dirty="0"/>
              <a:t>非</a:t>
            </a:r>
            <a:r>
              <a:rPr lang="en-US" altLang="zh-CN" sz="2400" b="1" dirty="0"/>
              <a:t>0</a:t>
            </a:r>
            <a:r>
              <a:rPr lang="zh-CN" altLang="en-US" sz="2400" dirty="0"/>
              <a:t>），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		    则执行“语句”；否则不执行“语句”。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AutoNum type="arabicPeriod"/>
            </a:pPr>
            <a:r>
              <a:rPr lang="zh-CN" altLang="en-US" sz="2400" dirty="0"/>
              <a:t>“表达式” 可以是</a:t>
            </a:r>
            <a:r>
              <a:rPr lang="zh-CN" altLang="en-US" sz="2400" b="1" u="sng" dirty="0"/>
              <a:t>关系表达式</a:t>
            </a:r>
            <a:r>
              <a:rPr lang="zh-CN" altLang="en-US" sz="2400" dirty="0"/>
              <a:t>、</a:t>
            </a:r>
            <a:r>
              <a:rPr lang="zh-CN" altLang="en-US" sz="2400" b="1" dirty="0"/>
              <a:t>逻辑表达式</a:t>
            </a:r>
            <a:r>
              <a:rPr lang="zh-CN" altLang="en-US" sz="2400" dirty="0"/>
              <a:t>，甚至是数值表达式（包括整型、实型、字符型、指针型等）。</a:t>
            </a:r>
            <a:endParaRPr lang="en-US" altLang="zh-CN" sz="2800" dirty="0"/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41268B-2A4A-418D-84C3-6FEB9FDB156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600"/>
          </a:p>
        </p:txBody>
      </p:sp>
      <p:grpSp>
        <p:nvGrpSpPr>
          <p:cNvPr id="63542" name="Group 54"/>
          <p:cNvGrpSpPr>
            <a:grpSpLocks/>
          </p:cNvGrpSpPr>
          <p:nvPr/>
        </p:nvGrpSpPr>
        <p:grpSpPr bwMode="auto">
          <a:xfrm>
            <a:off x="7219192" y="1298746"/>
            <a:ext cx="1444625" cy="1227138"/>
            <a:chOff x="3707" y="962"/>
            <a:chExt cx="910" cy="773"/>
          </a:xfrm>
        </p:grpSpPr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3707" y="1207"/>
              <a:ext cx="624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28688" name="Line 6"/>
            <p:cNvSpPr>
              <a:spLocks noChangeShapeType="1"/>
            </p:cNvSpPr>
            <p:nvPr/>
          </p:nvSpPr>
          <p:spPr bwMode="auto">
            <a:xfrm>
              <a:off x="3995" y="9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7"/>
            <p:cNvSpPr>
              <a:spLocks noChangeShapeType="1"/>
            </p:cNvSpPr>
            <p:nvPr/>
          </p:nvSpPr>
          <p:spPr bwMode="auto">
            <a:xfrm>
              <a:off x="3995" y="144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3995" y="96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真</a:t>
              </a:r>
              <a:r>
                <a:rPr kumimoji="1" lang="en-US" altLang="zh-CN" sz="2000">
                  <a:latin typeface="Times New Roman" pitchFamily="18" charset="0"/>
                </a:rPr>
                <a:t>(</a:t>
              </a:r>
              <a:r>
                <a:rPr kumimoji="1" lang="zh-CN" altLang="en-US" sz="2000"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latin typeface="Times New Roman" pitchFamily="18" charset="0"/>
                </a:rPr>
                <a:t>0)</a:t>
              </a:r>
            </a:p>
          </p:txBody>
        </p:sp>
        <p:sp>
          <p:nvSpPr>
            <p:cNvPr id="28691" name="Oval 51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3541" name="Group 53"/>
          <p:cNvGrpSpPr>
            <a:grpSpLocks/>
          </p:cNvGrpSpPr>
          <p:nvPr/>
        </p:nvGrpSpPr>
        <p:grpSpPr bwMode="auto">
          <a:xfrm>
            <a:off x="6914392" y="247821"/>
            <a:ext cx="1524000" cy="1058863"/>
            <a:chOff x="3515" y="300"/>
            <a:chExt cx="960" cy="667"/>
          </a:xfrm>
        </p:grpSpPr>
        <p:sp>
          <p:nvSpPr>
            <p:cNvPr id="28684" name="AutoShape 4"/>
            <p:cNvSpPr>
              <a:spLocks noChangeArrowheads="1"/>
            </p:cNvSpPr>
            <p:nvPr/>
          </p:nvSpPr>
          <p:spPr bwMode="auto">
            <a:xfrm>
              <a:off x="3515" y="631"/>
              <a:ext cx="960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8685" name="Line 8"/>
            <p:cNvSpPr>
              <a:spLocks noChangeShapeType="1"/>
            </p:cNvSpPr>
            <p:nvPr/>
          </p:nvSpPr>
          <p:spPr bwMode="auto">
            <a:xfrm>
              <a:off x="3995" y="300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Oval 52"/>
            <p:cNvSpPr>
              <a:spLocks noChangeArrowheads="1"/>
            </p:cNvSpPr>
            <p:nvPr/>
          </p:nvSpPr>
          <p:spPr bwMode="auto">
            <a:xfrm>
              <a:off x="3969" y="436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3547" name="Group 59"/>
          <p:cNvGrpSpPr>
            <a:grpSpLocks/>
          </p:cNvGrpSpPr>
          <p:nvPr/>
        </p:nvGrpSpPr>
        <p:grpSpPr bwMode="auto">
          <a:xfrm>
            <a:off x="7633529" y="558971"/>
            <a:ext cx="1446213" cy="1962150"/>
            <a:chOff x="3968" y="496"/>
            <a:chExt cx="911" cy="1236"/>
          </a:xfrm>
        </p:grpSpPr>
        <p:sp>
          <p:nvSpPr>
            <p:cNvPr id="28680" name="Text Box 12"/>
            <p:cNvSpPr txBox="1">
              <a:spLocks noChangeArrowheads="1"/>
            </p:cNvSpPr>
            <p:nvPr/>
          </p:nvSpPr>
          <p:spPr bwMode="auto">
            <a:xfrm>
              <a:off x="4417" y="496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dirty="0">
                  <a:latin typeface="Times New Roman" pitchFamily="18" charset="0"/>
                </a:rPr>
                <a:t>假</a:t>
              </a:r>
              <a:r>
                <a:rPr kumimoji="1" lang="en-US" altLang="zh-CN" sz="2000" dirty="0">
                  <a:latin typeface="Times New Roman" pitchFamily="18" charset="0"/>
                </a:rPr>
                <a:t>(0)</a:t>
              </a:r>
            </a:p>
          </p:txBody>
        </p:sp>
        <p:cxnSp>
          <p:nvCxnSpPr>
            <p:cNvPr id="28681" name="AutoShape 50"/>
            <p:cNvCxnSpPr>
              <a:cxnSpLocks noChangeShapeType="1"/>
            </p:cNvCxnSpPr>
            <p:nvPr/>
          </p:nvCxnSpPr>
          <p:spPr bwMode="auto">
            <a:xfrm flipH="1">
              <a:off x="4014" y="799"/>
              <a:ext cx="461" cy="748"/>
            </a:xfrm>
            <a:prstGeom prst="bentConnector3">
              <a:avLst>
                <a:gd name="adj1" fmla="val -312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82" name="Line 56"/>
            <p:cNvSpPr>
              <a:spLocks noChangeShapeType="1"/>
            </p:cNvSpPr>
            <p:nvPr/>
          </p:nvSpPr>
          <p:spPr bwMode="auto">
            <a:xfrm>
              <a:off x="3994" y="1515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Oval 57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2C654EC4-A39B-4752-91B1-ADA70A43FC01}"/>
              </a:ext>
            </a:extLst>
          </p:cNvPr>
          <p:cNvSpPr txBox="1">
            <a:spLocks noChangeArrowheads="1"/>
          </p:cNvSpPr>
          <p:nvPr/>
        </p:nvSpPr>
        <p:spPr>
          <a:xfrm>
            <a:off x="34734" y="175247"/>
            <a:ext cx="5637405" cy="602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二、</a:t>
            </a:r>
            <a:r>
              <a:rPr lang="en-US" altLang="zh-CN" sz="3200" dirty="0"/>
              <a:t>If</a:t>
            </a:r>
            <a:r>
              <a:rPr lang="zh-CN" altLang="en-US" sz="3200" dirty="0"/>
              <a:t>语句的结构</a:t>
            </a:r>
            <a:endParaRPr lang="en-US" altLang="zh-CN" sz="3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CDC7CCF-0592-4AE6-8866-AA934A74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997190"/>
            <a:ext cx="4752528" cy="18534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5A5A11-5E6D-4061-978D-15E7F5124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481" y="5628059"/>
            <a:ext cx="3054845" cy="58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AutoNum type="arabicPeriod" startAt="2"/>
            </a:pPr>
            <a:r>
              <a:rPr lang="zh-CN" altLang="en-US" sz="2800" dirty="0"/>
              <a:t>“语句”可以是任何</a:t>
            </a:r>
            <a:r>
              <a:rPr lang="en-US" altLang="zh-CN" sz="2800" dirty="0"/>
              <a:t>C</a:t>
            </a:r>
            <a:r>
              <a:rPr lang="zh-CN" altLang="en-US" sz="2800" dirty="0"/>
              <a:t>语言可执行语句</a:t>
            </a:r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dirty="0"/>
              <a:t>可以是单个语句，必须以分号结束；</a:t>
            </a:r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dirty="0"/>
              <a:t>可以是用</a:t>
            </a:r>
            <a:r>
              <a:rPr lang="en-US" altLang="zh-CN" sz="2800" dirty="0">
                <a:cs typeface="Times New Roman" pitchFamily="18" charset="0"/>
              </a:rPr>
              <a:t>{ }</a:t>
            </a:r>
            <a:r>
              <a:rPr lang="zh-CN" altLang="en-US" sz="2800" dirty="0"/>
              <a:t>括起来的一个复合语句，内含多个语句，它们各自以分号结束，但“</a:t>
            </a:r>
            <a:r>
              <a:rPr lang="en-US" altLang="zh-CN" sz="2800" dirty="0">
                <a:cs typeface="Times New Roman" pitchFamily="18" charset="0"/>
              </a:rPr>
              <a:t>{ }”</a:t>
            </a:r>
            <a:r>
              <a:rPr lang="zh-CN" altLang="en-US" sz="2800" dirty="0"/>
              <a:t>外无需再加分号。</a:t>
            </a:r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endParaRPr lang="en-US" altLang="zh-CN" sz="2800" dirty="0"/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dirty="0"/>
              <a:t>当然，也可以是另一个</a:t>
            </a:r>
            <a:r>
              <a:rPr lang="en-US" altLang="zh-CN" sz="2800" dirty="0"/>
              <a:t>if</a:t>
            </a:r>
            <a:r>
              <a:rPr lang="zh-CN" altLang="en-US" sz="2800" dirty="0"/>
              <a:t>语句，或者是包含</a:t>
            </a:r>
            <a:r>
              <a:rPr lang="en-US" altLang="zh-CN" sz="2800" dirty="0"/>
              <a:t>if</a:t>
            </a:r>
            <a:r>
              <a:rPr lang="zh-CN" altLang="en-US" sz="2800" dirty="0"/>
              <a:t>语句的复合语句。</a:t>
            </a: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C2F84B-A0F7-41C9-B6CB-044B64D1B52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6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247382-E7B6-44E3-979E-5C1D213E2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" y="1628800"/>
            <a:ext cx="5553739" cy="4104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81AE4C-44B3-4822-BDA9-36B12130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204864"/>
            <a:ext cx="2312565" cy="720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6FDB33-D0B7-42A9-962C-F8623649F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3861048"/>
            <a:ext cx="2667428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7543800" cy="6032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(</a:t>
            </a:r>
            <a:r>
              <a:rPr lang="zh-CN" altLang="en-US" sz="3200" dirty="0">
                <a:cs typeface="Arial" charset="0"/>
              </a:rPr>
              <a:t>二</a:t>
            </a:r>
            <a:r>
              <a:rPr lang="en-US" altLang="zh-CN" sz="3200" dirty="0">
                <a:cs typeface="Arial" charset="0"/>
              </a:rPr>
              <a:t>)if</a:t>
            </a:r>
            <a:r>
              <a:rPr lang="zh-CN" altLang="en-US" sz="3200" dirty="0">
                <a:cs typeface="Arial" charset="0"/>
              </a:rPr>
              <a:t>－</a:t>
            </a:r>
            <a:r>
              <a:rPr lang="en-US" altLang="zh-CN" sz="3200" dirty="0">
                <a:cs typeface="Arial" charset="0"/>
              </a:rPr>
              <a:t>else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en-US" altLang="zh-CN" sz="3200" dirty="0">
                <a:cs typeface="Arial" charset="0"/>
              </a:rPr>
              <a:t>—— </a:t>
            </a:r>
            <a:r>
              <a:rPr lang="zh-CN" altLang="en-US" sz="3200" dirty="0">
                <a:cs typeface="Arial" charset="0"/>
              </a:rPr>
              <a:t>双分支选择语句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6192838"/>
          </a:xfrm>
        </p:spPr>
        <p:txBody>
          <a:bodyPr>
            <a:normAutofit lnSpcReduction="10000"/>
          </a:bodyPr>
          <a:lstStyle/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【</a:t>
            </a:r>
            <a:r>
              <a:rPr lang="zh-CN" altLang="en-US" sz="3200" dirty="0">
                <a:cs typeface="Times New Roman" pitchFamily="18" charset="0"/>
              </a:rPr>
              <a:t>格式</a:t>
            </a:r>
            <a:r>
              <a:rPr lang="en-US" altLang="zh-CN" sz="3200" dirty="0">
                <a:cs typeface="Times New Roman" pitchFamily="18" charset="0"/>
              </a:rPr>
              <a:t>2】 </a:t>
            </a:r>
            <a:r>
              <a:rPr kumimoji="1" lang="en-US" altLang="zh-CN" sz="3200" dirty="0"/>
              <a:t>if (</a:t>
            </a:r>
            <a:r>
              <a:rPr kumimoji="1" lang="zh-CN" altLang="en-US" sz="3200" dirty="0"/>
              <a:t>表达式</a:t>
            </a:r>
            <a:r>
              <a:rPr kumimoji="1" lang="en-US" altLang="zh-CN" sz="3200" dirty="0"/>
              <a:t>) 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3200" dirty="0"/>
              <a:t>			语句</a:t>
            </a:r>
            <a:r>
              <a:rPr kumimoji="1" lang="en-US" altLang="zh-CN" sz="3200" dirty="0"/>
              <a:t>1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3200" dirty="0"/>
              <a:t>		        else 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3200" dirty="0"/>
              <a:t>			语句</a:t>
            </a:r>
            <a:r>
              <a:rPr kumimoji="1" lang="en-US" altLang="zh-CN" sz="3200" dirty="0"/>
              <a:t>2</a:t>
            </a:r>
            <a:r>
              <a:rPr lang="en-US" altLang="zh-CN" sz="3200" dirty="0"/>
              <a:t> 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功能</a:t>
            </a:r>
            <a:r>
              <a:rPr lang="en-US" altLang="zh-CN" sz="2600" dirty="0"/>
              <a:t>】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：计算表达式的值；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：如果表达式的值为</a:t>
            </a:r>
            <a:r>
              <a:rPr lang="zh-CN" altLang="en-US" sz="2400" b="1" dirty="0"/>
              <a:t>真</a:t>
            </a:r>
            <a:r>
              <a:rPr lang="zh-CN" altLang="en-US" sz="2400" dirty="0"/>
              <a:t>（即</a:t>
            </a:r>
            <a:r>
              <a:rPr lang="zh-CN" altLang="en-US" sz="2400" b="1" dirty="0"/>
              <a:t>非</a:t>
            </a:r>
            <a:r>
              <a:rPr lang="en-US" altLang="zh-CN" sz="2400" b="1" dirty="0"/>
              <a:t>0</a:t>
            </a:r>
            <a:r>
              <a:rPr lang="zh-CN" altLang="en-US" sz="2400" dirty="0"/>
              <a:t>），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		    则执行“语句</a:t>
            </a:r>
            <a:r>
              <a:rPr lang="en-US" altLang="zh-CN" sz="2400" dirty="0"/>
              <a:t>1”</a:t>
            </a:r>
            <a:r>
              <a:rPr lang="zh-CN" altLang="en-US" sz="2400" dirty="0"/>
              <a:t>；否则执行“语句</a:t>
            </a:r>
            <a:r>
              <a:rPr lang="en-US" altLang="zh-CN" sz="2400" dirty="0"/>
              <a:t>2”</a:t>
            </a:r>
            <a:r>
              <a:rPr lang="zh-CN" altLang="en-US" sz="2400" dirty="0"/>
              <a:t>。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说明</a:t>
            </a:r>
            <a:r>
              <a:rPr lang="en-US" altLang="zh-CN" sz="2600" dirty="0"/>
              <a:t>】</a:t>
            </a:r>
            <a:r>
              <a:rPr lang="zh-CN" altLang="en-US" sz="2600" dirty="0"/>
              <a:t>（基本同</a:t>
            </a:r>
            <a:r>
              <a:rPr lang="en-US" altLang="zh-CN" sz="2600" dirty="0"/>
              <a:t>if</a:t>
            </a:r>
            <a:r>
              <a:rPr lang="zh-CN" altLang="en-US" sz="2600" dirty="0"/>
              <a:t>语句）</a:t>
            </a:r>
          </a:p>
          <a:p>
            <a:pPr marL="571500" indent="-571500" eaLnBrk="1" hangingPunct="1">
              <a:spcBef>
                <a:spcPct val="0"/>
              </a:spcBef>
            </a:pPr>
            <a:r>
              <a:rPr lang="zh-CN" altLang="en-US" sz="2600" dirty="0"/>
              <a:t>由于</a:t>
            </a:r>
            <a:r>
              <a:rPr lang="en-US" altLang="en-US" sz="2600" dirty="0"/>
              <a:t>else</a:t>
            </a:r>
            <a:r>
              <a:rPr lang="zh-CN" altLang="en-US" sz="2600" dirty="0"/>
              <a:t>部分是可选的，在</a:t>
            </a:r>
            <a:r>
              <a:rPr lang="en-US" altLang="zh-CN" sz="2600" dirty="0"/>
              <a:t>if</a:t>
            </a:r>
            <a:r>
              <a:rPr lang="zh-CN" altLang="en-US" sz="2600" dirty="0"/>
              <a:t>语句中再嵌套</a:t>
            </a:r>
            <a:r>
              <a:rPr lang="en-US" altLang="zh-CN" sz="2600" dirty="0"/>
              <a:t>if</a:t>
            </a:r>
            <a:r>
              <a:rPr lang="zh-CN" altLang="en-US" sz="2600" dirty="0"/>
              <a:t>语句时往往会引起误解：</a:t>
            </a:r>
          </a:p>
          <a:p>
            <a:pPr marL="571500" indent="-571500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dirty="0"/>
              <a:t>     </a:t>
            </a:r>
            <a:r>
              <a:rPr lang="en-US" altLang="en-US" sz="2400" dirty="0"/>
              <a:t>if (n &gt; 0)                   </a:t>
            </a:r>
            <a:r>
              <a:rPr lang="en-US" altLang="en-US" sz="2400" dirty="0">
                <a:solidFill>
                  <a:schemeClr val="accent1"/>
                </a:solidFill>
              </a:rPr>
              <a:t>if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</a:rPr>
              <a:t>(n &gt; 0)</a:t>
            </a:r>
            <a:r>
              <a:rPr lang="en-US" altLang="en-US" sz="2400" dirty="0"/>
              <a:t>             if (n &gt; 0)    </a:t>
            </a:r>
            <a:br>
              <a:rPr lang="en-US" altLang="en-US" sz="2400" dirty="0"/>
            </a:br>
            <a:r>
              <a:rPr lang="en-US" altLang="en-US" sz="2400" dirty="0"/>
              <a:t>  if (a &gt; b)                </a:t>
            </a:r>
            <a:r>
              <a:rPr lang="en-US" altLang="zh-CN" sz="2400" dirty="0"/>
              <a:t>   </a:t>
            </a:r>
            <a:r>
              <a:rPr lang="en-US" altLang="en-US" sz="2400" dirty="0">
                <a:solidFill>
                  <a:schemeClr val="accent1"/>
                </a:solidFill>
              </a:rPr>
              <a:t>if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>
                <a:solidFill>
                  <a:schemeClr val="accent1"/>
                </a:solidFill>
              </a:rPr>
              <a:t>(a &gt; b)</a:t>
            </a:r>
            <a:r>
              <a:rPr lang="en-US" altLang="en-US" sz="2400" dirty="0"/>
              <a:t>             {  if (a &gt; b)</a:t>
            </a:r>
            <a:br>
              <a:rPr lang="en-US" altLang="en-US" sz="2400" dirty="0"/>
            </a:br>
            <a:r>
              <a:rPr lang="en-US" altLang="en-US" sz="2400" dirty="0"/>
              <a:t>     z = a;    </a:t>
            </a:r>
            <a:r>
              <a:rPr lang="en-US" altLang="zh-CN" sz="2400" dirty="0"/>
              <a:t>  </a:t>
            </a:r>
            <a:r>
              <a:rPr lang="zh-CN" altLang="en-US" sz="2400" dirty="0"/>
              <a:t>对比          </a:t>
            </a:r>
            <a:r>
              <a:rPr lang="en-US" altLang="zh-CN" sz="2400" dirty="0">
                <a:solidFill>
                  <a:schemeClr val="accent1"/>
                </a:solidFill>
              </a:rPr>
              <a:t>z = a;</a:t>
            </a:r>
            <a:r>
              <a:rPr lang="en-US" altLang="zh-CN" sz="2400" dirty="0"/>
              <a:t>     </a:t>
            </a:r>
            <a:r>
              <a:rPr lang="zh-CN" altLang="zh-CN" sz="2400" dirty="0"/>
              <a:t>对比</a:t>
            </a:r>
            <a:r>
              <a:rPr lang="zh-CN" altLang="en-US" sz="2400" dirty="0"/>
              <a:t>         </a:t>
            </a:r>
            <a:r>
              <a:rPr lang="en-US" altLang="en-US" sz="2400" dirty="0"/>
              <a:t>z = a;             </a:t>
            </a:r>
            <a:br>
              <a:rPr lang="en-US" altLang="en-US" sz="2400" dirty="0"/>
            </a:br>
            <a:r>
              <a:rPr lang="en-US" altLang="en-US" sz="2400" dirty="0"/>
              <a:t>  else                     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chemeClr val="accent1"/>
                </a:solidFill>
              </a:rPr>
              <a:t>else</a:t>
            </a:r>
            <a:r>
              <a:rPr lang="en-US" altLang="en-US" sz="2400" dirty="0">
                <a:solidFill>
                  <a:schemeClr val="accent1"/>
                </a:solidFill>
              </a:rPr>
              <a:t>  </a:t>
            </a:r>
            <a:r>
              <a:rPr lang="en-US" altLang="en-US" sz="2400" dirty="0"/>
              <a:t>                     }  </a:t>
            </a:r>
            <a:br>
              <a:rPr lang="en-US" altLang="en-US" sz="2400" dirty="0"/>
            </a:br>
            <a:r>
              <a:rPr lang="en-US" altLang="en-US" sz="2400" dirty="0"/>
              <a:t>     z = b;                    </a:t>
            </a:r>
            <a:r>
              <a:rPr lang="en-US" altLang="en-US" sz="2400" dirty="0">
                <a:solidFill>
                  <a:schemeClr val="accent1"/>
                </a:solidFill>
              </a:rPr>
              <a:t>z = b;</a:t>
            </a:r>
            <a:r>
              <a:rPr lang="en-US" altLang="en-US" sz="2400" dirty="0"/>
              <a:t>              </a:t>
            </a:r>
            <a:r>
              <a:rPr lang="en-US" altLang="zh-CN" sz="2400" dirty="0"/>
              <a:t> </a:t>
            </a:r>
            <a:r>
              <a:rPr lang="en-US" altLang="en-US" sz="2400" dirty="0"/>
              <a:t>else</a:t>
            </a:r>
            <a:br>
              <a:rPr lang="en-US" altLang="en-US" sz="2400" dirty="0"/>
            </a:br>
            <a:r>
              <a:rPr lang="en-US" altLang="en-US" sz="2400" dirty="0"/>
              <a:t>                                                             z = b;</a:t>
            </a:r>
            <a:endParaRPr lang="zh-CN" altLang="en-US" sz="2400" dirty="0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>
            <a:off x="55378" y="6242124"/>
            <a:ext cx="502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FF0000"/>
                </a:solidFill>
              </a:rPr>
              <a:t>if-else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遵循就近配对原则！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4747419" y="6264349"/>
            <a:ext cx="448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</a:rPr>
              <a:t>可利用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{ }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来调整配对结果！</a:t>
            </a:r>
          </a:p>
        </p:txBody>
      </p:sp>
      <p:grpSp>
        <p:nvGrpSpPr>
          <p:cNvPr id="80945" name="Group 49"/>
          <p:cNvGrpSpPr>
            <a:grpSpLocks/>
          </p:cNvGrpSpPr>
          <p:nvPr/>
        </p:nvGrpSpPr>
        <p:grpSpPr bwMode="auto">
          <a:xfrm>
            <a:off x="5619750" y="849313"/>
            <a:ext cx="1371600" cy="914400"/>
            <a:chOff x="3540" y="535"/>
            <a:chExt cx="864" cy="576"/>
          </a:xfrm>
        </p:grpSpPr>
        <p:sp>
          <p:nvSpPr>
            <p:cNvPr id="30744" name="AutoShape 31"/>
            <p:cNvSpPr>
              <a:spLocks noChangeArrowheads="1"/>
            </p:cNvSpPr>
            <p:nvPr/>
          </p:nvSpPr>
          <p:spPr bwMode="auto">
            <a:xfrm>
              <a:off x="3540" y="823"/>
              <a:ext cx="864" cy="28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30745" name="Line 41"/>
            <p:cNvSpPr>
              <a:spLocks noChangeShapeType="1"/>
            </p:cNvSpPr>
            <p:nvPr/>
          </p:nvSpPr>
          <p:spPr bwMode="auto">
            <a:xfrm>
              <a:off x="3972" y="535"/>
              <a:ext cx="0" cy="2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AutoShape 43"/>
            <p:cNvSpPr>
              <a:spLocks noChangeArrowheads="1"/>
            </p:cNvSpPr>
            <p:nvPr/>
          </p:nvSpPr>
          <p:spPr bwMode="auto">
            <a:xfrm>
              <a:off x="3944" y="603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80949" name="Group 53"/>
          <p:cNvGrpSpPr>
            <a:grpSpLocks/>
          </p:cNvGrpSpPr>
          <p:nvPr/>
        </p:nvGrpSpPr>
        <p:grpSpPr bwMode="auto">
          <a:xfrm>
            <a:off x="6261100" y="1052513"/>
            <a:ext cx="1339850" cy="2082800"/>
            <a:chOff x="3944" y="663"/>
            <a:chExt cx="844" cy="1312"/>
          </a:xfrm>
        </p:grpSpPr>
        <p:sp>
          <p:nvSpPr>
            <p:cNvPr id="30737" name="Rectangle 33"/>
            <p:cNvSpPr>
              <a:spLocks noChangeArrowheads="1"/>
            </p:cNvSpPr>
            <p:nvPr/>
          </p:nvSpPr>
          <p:spPr bwMode="auto">
            <a:xfrm>
              <a:off x="4212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/>
                <a:t>语句</a:t>
              </a:r>
              <a:r>
                <a:rPr kumimoji="1" lang="en-US" altLang="zh-CN" sz="2000" b="1"/>
                <a:t>2</a:t>
              </a:r>
            </a:p>
          </p:txBody>
        </p:sp>
        <p:cxnSp>
          <p:nvCxnSpPr>
            <p:cNvPr id="30738" name="AutoShape 35"/>
            <p:cNvCxnSpPr>
              <a:cxnSpLocks noChangeShapeType="1"/>
              <a:stCxn id="30744" idx="3"/>
              <a:endCxn id="30737" idx="0"/>
            </p:cNvCxnSpPr>
            <p:nvPr/>
          </p:nvCxnSpPr>
          <p:spPr bwMode="auto">
            <a:xfrm>
              <a:off x="440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9" name="Line 36"/>
            <p:cNvSpPr>
              <a:spLocks noChangeShapeType="1"/>
            </p:cNvSpPr>
            <p:nvPr/>
          </p:nvSpPr>
          <p:spPr bwMode="auto">
            <a:xfrm>
              <a:off x="3972" y="1639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38"/>
            <p:cNvSpPr>
              <a:spLocks noChangeShapeType="1"/>
            </p:cNvSpPr>
            <p:nvPr/>
          </p:nvSpPr>
          <p:spPr bwMode="auto">
            <a:xfrm>
              <a:off x="4500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40"/>
            <p:cNvSpPr>
              <a:spLocks noChangeShapeType="1"/>
            </p:cNvSpPr>
            <p:nvPr/>
          </p:nvSpPr>
          <p:spPr bwMode="auto">
            <a:xfrm flipH="1">
              <a:off x="3972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AutoShape 44"/>
            <p:cNvSpPr>
              <a:spLocks noChangeArrowheads="1"/>
            </p:cNvSpPr>
            <p:nvPr/>
          </p:nvSpPr>
          <p:spPr bwMode="auto">
            <a:xfrm>
              <a:off x="3944" y="1715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0743" name="Text Box 48"/>
            <p:cNvSpPr txBox="1">
              <a:spLocks noChangeArrowheads="1"/>
            </p:cNvSpPr>
            <p:nvPr/>
          </p:nvSpPr>
          <p:spPr bwMode="auto">
            <a:xfrm>
              <a:off x="4286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假</a:t>
              </a:r>
            </a:p>
          </p:txBody>
        </p:sp>
      </p:grpSp>
      <p:grpSp>
        <p:nvGrpSpPr>
          <p:cNvPr id="80948" name="Group 52"/>
          <p:cNvGrpSpPr>
            <a:grpSpLocks/>
          </p:cNvGrpSpPr>
          <p:nvPr/>
        </p:nvGrpSpPr>
        <p:grpSpPr bwMode="auto">
          <a:xfrm>
            <a:off x="5010150" y="1052513"/>
            <a:ext cx="1319213" cy="2073275"/>
            <a:chOff x="3156" y="663"/>
            <a:chExt cx="831" cy="1306"/>
          </a:xfrm>
        </p:grpSpPr>
        <p:sp>
          <p:nvSpPr>
            <p:cNvPr id="30730" name="Rectangle 32"/>
            <p:cNvSpPr>
              <a:spLocks noChangeArrowheads="1"/>
            </p:cNvSpPr>
            <p:nvPr/>
          </p:nvSpPr>
          <p:spPr bwMode="auto">
            <a:xfrm>
              <a:off x="3156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语句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000" b="1" baseline="-25000">
                <a:latin typeface="Times New Roman" pitchFamily="18" charset="0"/>
              </a:endParaRPr>
            </a:p>
          </p:txBody>
        </p:sp>
        <p:cxnSp>
          <p:nvCxnSpPr>
            <p:cNvPr id="30731" name="AutoShape 34"/>
            <p:cNvCxnSpPr>
              <a:cxnSpLocks noChangeShapeType="1"/>
              <a:stCxn id="30744" idx="1"/>
              <a:endCxn id="30730" idx="0"/>
            </p:cNvCxnSpPr>
            <p:nvPr/>
          </p:nvCxnSpPr>
          <p:spPr bwMode="auto">
            <a:xfrm rot="10800000" flipV="1">
              <a:off x="344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Line 37"/>
            <p:cNvSpPr>
              <a:spLocks noChangeShapeType="1"/>
            </p:cNvSpPr>
            <p:nvPr/>
          </p:nvSpPr>
          <p:spPr bwMode="auto">
            <a:xfrm>
              <a:off x="3444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39"/>
            <p:cNvSpPr>
              <a:spLocks noChangeShapeType="1"/>
            </p:cNvSpPr>
            <p:nvPr/>
          </p:nvSpPr>
          <p:spPr bwMode="auto">
            <a:xfrm>
              <a:off x="3444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Text Box 47"/>
            <p:cNvSpPr txBox="1">
              <a:spLocks noChangeArrowheads="1"/>
            </p:cNvSpPr>
            <p:nvPr/>
          </p:nvSpPr>
          <p:spPr bwMode="auto">
            <a:xfrm>
              <a:off x="3288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30735" name="Line 50"/>
            <p:cNvSpPr>
              <a:spLocks noChangeShapeType="1"/>
            </p:cNvSpPr>
            <p:nvPr/>
          </p:nvSpPr>
          <p:spPr bwMode="auto">
            <a:xfrm>
              <a:off x="3967" y="1633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AutoShape 51"/>
            <p:cNvSpPr>
              <a:spLocks noChangeArrowheads="1"/>
            </p:cNvSpPr>
            <p:nvPr/>
          </p:nvSpPr>
          <p:spPr bwMode="auto">
            <a:xfrm>
              <a:off x="3939" y="1709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85" decel="100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385" decel="100000"/>
                                        <p:tgtEl>
                                          <p:spTgt spid="809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385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385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1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4" grpId="0"/>
      <p:bldP spid="809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If</a:t>
            </a:r>
            <a:r>
              <a:rPr lang="zh-CN" altLang="en-US" b="1" dirty="0"/>
              <a:t>语句的书写格式建议</a:t>
            </a:r>
            <a:endParaRPr lang="en-US" altLang="zh-CN" b="1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zh-CN" altLang="en-US" sz="2600" dirty="0"/>
              <a:t>语句部分是单个语句的：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dirty="0"/>
              <a:t>if  (</a:t>
            </a:r>
            <a:r>
              <a:rPr lang="zh-CN" altLang="en-US" sz="2100" dirty="0"/>
              <a:t>表达式</a:t>
            </a:r>
            <a:r>
              <a:rPr lang="en-US" altLang="zh-CN" sz="2100" dirty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dirty="0"/>
              <a:t>  </a:t>
            </a:r>
            <a:r>
              <a:rPr lang="zh-CN" altLang="en-US" sz="2100" dirty="0"/>
              <a:t>语句</a:t>
            </a:r>
            <a:r>
              <a:rPr lang="en-US" altLang="zh-CN" sz="2100" dirty="0"/>
              <a:t>1</a:t>
            </a:r>
            <a:endParaRPr lang="zh-CN" altLang="en-US" sz="21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dirty="0"/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dirty="0"/>
              <a:t>  </a:t>
            </a:r>
            <a:r>
              <a:rPr lang="zh-CN" altLang="en-US" sz="2100" dirty="0"/>
              <a:t>语句</a:t>
            </a:r>
            <a:r>
              <a:rPr lang="en-US" altLang="zh-CN" sz="2100" dirty="0"/>
              <a:t>2</a:t>
            </a:r>
          </a:p>
          <a:p>
            <a:pPr eaLnBrk="1" hangingPunct="1"/>
            <a:r>
              <a:rPr lang="zh-CN" altLang="en-US" sz="2400" dirty="0"/>
              <a:t>语句部分是复合语句的：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000" dirty="0"/>
              <a:t>if  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else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}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4119BC9-5F99-4185-AFED-D5298668929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60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4171950" y="3552826"/>
            <a:ext cx="4572000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if  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else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语句序列</a:t>
            </a:r>
            <a:r>
              <a:rPr lang="en-US" altLang="zh-CN" sz="2000" dirty="0"/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843213" y="46529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或者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4248523" y="2150617"/>
            <a:ext cx="4895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/>
              <a:t>锯齿形的缩进式！</a:t>
            </a:r>
            <a:endParaRPr kumimoji="1" lang="en-US" altLang="zh-CN" sz="32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/>
              <a:t>优点：程序清晰、易读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233363"/>
            <a:ext cx="8351838" cy="819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cs typeface="Times New Roman" pitchFamily="18" charset="0"/>
              </a:rPr>
              <a:t>（三）</a:t>
            </a:r>
            <a:r>
              <a:rPr lang="en-US" altLang="zh-CN" dirty="0">
                <a:cs typeface="Times New Roman" pitchFamily="18" charset="0"/>
              </a:rPr>
              <a:t>if-else</a:t>
            </a:r>
            <a:r>
              <a:rPr lang="zh-CN" altLang="en-US" dirty="0">
                <a:cs typeface="Times New Roman" pitchFamily="18" charset="0"/>
              </a:rPr>
              <a:t>语句</a:t>
            </a:r>
            <a:r>
              <a:rPr lang="en-US" altLang="zh-CN" dirty="0">
                <a:cs typeface="Times New Roman" pitchFamily="18" charset="0"/>
              </a:rPr>
              <a:t>——</a:t>
            </a:r>
            <a:r>
              <a:rPr lang="zh-CN" altLang="en-US" dirty="0">
                <a:cs typeface="Times New Roman" pitchFamily="18" charset="0"/>
              </a:rPr>
              <a:t>多分支的一种构造方式</a:t>
            </a:r>
            <a:endParaRPr lang="en-US" altLang="zh-CN" dirty="0">
              <a:cs typeface="Times New Roman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dirty="0">
                <a:cs typeface="Times New Roman" pitchFamily="18" charset="0"/>
              </a:rPr>
              <a:t>	</a:t>
            </a:r>
            <a:r>
              <a:rPr lang="en-US" altLang="zh-CN" sz="3200" dirty="0">
                <a:cs typeface="Times New Roman" pitchFamily="18" charset="0"/>
              </a:rPr>
              <a:t>if (</a:t>
            </a:r>
            <a:r>
              <a:rPr lang="zh-CN" altLang="en-US" sz="3200" dirty="0"/>
              <a:t>表达式</a:t>
            </a:r>
            <a:r>
              <a:rPr lang="en-US" altLang="zh-CN" sz="3200" dirty="0">
                <a:cs typeface="Times New Roman" pitchFamily="18" charset="0"/>
              </a:rPr>
              <a:t>1)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200" dirty="0">
                <a:cs typeface="Times New Roman" pitchFamily="18" charset="0"/>
              </a:rPr>
              <a:t>		</a:t>
            </a:r>
            <a:r>
              <a:rPr lang="zh-CN" altLang="en-US" sz="3200" dirty="0"/>
              <a:t>语句</a:t>
            </a:r>
            <a:r>
              <a:rPr lang="en-US" altLang="zh-CN" sz="3200" dirty="0">
                <a:cs typeface="Times New Roman" pitchFamily="18" charset="0"/>
              </a:rPr>
              <a:t>1 </a:t>
            </a:r>
            <a:br>
              <a:rPr lang="en-US" altLang="zh-CN" sz="3200" dirty="0">
                <a:latin typeface="Garamond" pitchFamily="18" charset="0"/>
              </a:rPr>
            </a:br>
            <a:r>
              <a:rPr lang="en-US" altLang="zh-CN" sz="3200" dirty="0">
                <a:cs typeface="Times New Roman" pitchFamily="18" charset="0"/>
              </a:rPr>
              <a:t>else if (</a:t>
            </a:r>
            <a:r>
              <a:rPr lang="zh-CN" altLang="en-US" sz="3200" dirty="0"/>
              <a:t>表达式</a:t>
            </a:r>
            <a:r>
              <a:rPr lang="en-US" altLang="zh-CN" sz="3200" dirty="0">
                <a:cs typeface="Times New Roman" pitchFamily="18" charset="0"/>
              </a:rPr>
              <a:t>2)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		</a:t>
            </a:r>
            <a:r>
              <a:rPr lang="zh-CN" altLang="en-US" sz="3200" dirty="0"/>
              <a:t>语句</a:t>
            </a:r>
            <a:r>
              <a:rPr lang="en-US" altLang="zh-CN" sz="3200" dirty="0">
                <a:cs typeface="Times New Roman" pitchFamily="18" charset="0"/>
              </a:rPr>
              <a:t>2</a:t>
            </a:r>
            <a:br>
              <a:rPr lang="en-US" altLang="zh-CN" sz="3200" dirty="0">
                <a:latin typeface="Garamond" pitchFamily="18" charset="0"/>
              </a:rPr>
            </a:br>
            <a:r>
              <a:rPr lang="en-US" altLang="zh-CN" sz="3200" dirty="0">
                <a:cs typeface="Times New Roman" pitchFamily="18" charset="0"/>
              </a:rPr>
              <a:t>    …</a:t>
            </a:r>
            <a:br>
              <a:rPr lang="en-US" altLang="zh-CN" sz="3200" dirty="0">
                <a:latin typeface="Garamond" pitchFamily="18" charset="0"/>
              </a:rPr>
            </a:br>
            <a:r>
              <a:rPr lang="en-US" altLang="zh-CN" sz="3200" dirty="0">
                <a:cs typeface="Times New Roman" pitchFamily="18" charset="0"/>
              </a:rPr>
              <a:t>else if (</a:t>
            </a:r>
            <a:r>
              <a:rPr lang="zh-CN" altLang="en-US" sz="3200" dirty="0"/>
              <a:t>表达式</a:t>
            </a:r>
            <a:r>
              <a:rPr lang="en-US" altLang="zh-CN" sz="3200" dirty="0">
                <a:cs typeface="Times New Roman" pitchFamily="18" charset="0"/>
              </a:rPr>
              <a:t>n)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		</a:t>
            </a:r>
            <a:r>
              <a:rPr lang="zh-CN" altLang="en-US" sz="3200" dirty="0"/>
              <a:t>语句</a:t>
            </a:r>
            <a:r>
              <a:rPr lang="en-US" altLang="zh-CN" sz="3200" dirty="0">
                <a:cs typeface="Times New Roman" pitchFamily="18" charset="0"/>
              </a:rPr>
              <a:t>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dirty="0">
                <a:cs typeface="Times New Roman" pitchFamily="18" charset="0"/>
              </a:rPr>
              <a:t>		</a:t>
            </a:r>
            <a:r>
              <a:rPr lang="zh-CN" altLang="en-US" sz="3200" dirty="0"/>
              <a:t>语句</a:t>
            </a:r>
            <a:r>
              <a:rPr lang="en-US" altLang="zh-CN" sz="3200" dirty="0">
                <a:cs typeface="Times New Roman" pitchFamily="18" charset="0"/>
              </a:rPr>
              <a:t>n+1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800" dirty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cs typeface="Times New Roman" pitchFamily="18" charset="0"/>
              </a:rPr>
              <a:t>多个</a:t>
            </a:r>
            <a:r>
              <a:rPr lang="en-US" altLang="zh-CN" sz="2800" dirty="0">
                <a:cs typeface="Times New Roman" pitchFamily="18" charset="0"/>
              </a:rPr>
              <a:t>if-else</a:t>
            </a:r>
            <a:r>
              <a:rPr lang="zh-CN" altLang="en-US" sz="2800" dirty="0">
                <a:cs typeface="Times New Roman" pitchFamily="18" charset="0"/>
              </a:rPr>
              <a:t>语句嵌套使用的一种特例。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6E1566-EA4B-494B-A9BC-F4897C3F6B7B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600"/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046538" y="1989138"/>
            <a:ext cx="3981450" cy="2598737"/>
            <a:chOff x="3198" y="704"/>
            <a:chExt cx="2508" cy="1637"/>
          </a:xfrm>
        </p:grpSpPr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3198" y="848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3678" y="1136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4722" y="1556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2778" name="AutoShape 9"/>
            <p:cNvCxnSpPr>
              <a:cxnSpLocks noChangeShapeType="1"/>
              <a:stCxn id="20486" idx="3"/>
              <a:endCxn id="20487" idx="0"/>
            </p:cNvCxnSpPr>
            <p:nvPr/>
          </p:nvCxnSpPr>
          <p:spPr bwMode="auto">
            <a:xfrm>
              <a:off x="3774" y="968"/>
              <a:ext cx="192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282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774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4266" y="1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>
              <a:off x="4506" y="1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4830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4770" y="1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>
              <a:off x="5010" y="14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3486" y="7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3486" y="10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>
              <a:off x="3966" y="13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5022" y="18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>
              <a:off x="3486" y="2144"/>
              <a:ext cx="2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>
              <a:off x="3486" y="2048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>
              <a:off x="3966" y="2053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5022" y="2048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Text Box 25"/>
            <p:cNvSpPr txBox="1">
              <a:spLocks noChangeArrowheads="1"/>
            </p:cNvSpPr>
            <p:nvPr/>
          </p:nvSpPr>
          <p:spPr bwMode="auto">
            <a:xfrm>
              <a:off x="4266" y="17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795" name="Text Box 26"/>
            <p:cNvSpPr txBox="1">
              <a:spLocks noChangeArrowheads="1"/>
            </p:cNvSpPr>
            <p:nvPr/>
          </p:nvSpPr>
          <p:spPr bwMode="auto">
            <a:xfrm>
              <a:off x="4338" y="12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4254" y="214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5288" y="16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>
              <a:off x="5528" y="167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5322" y="1869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>
              <a:off x="5514" y="2037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07950" y="981075"/>
            <a:ext cx="1920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kern="0" dirty="0">
                <a:latin typeface="Arial"/>
                <a:ea typeface="宋体"/>
                <a:cs typeface="Times New Roman" pitchFamily="18" charset="0"/>
              </a:rPr>
              <a:t>【</a:t>
            </a:r>
            <a:r>
              <a:rPr lang="zh-CN" altLang="en-US" sz="2800" kern="0" dirty="0">
                <a:latin typeface="Arial"/>
                <a:ea typeface="宋体"/>
                <a:cs typeface="Times New Roman" pitchFamily="18" charset="0"/>
              </a:rPr>
              <a:t>格式</a:t>
            </a:r>
            <a:r>
              <a:rPr lang="en-US" altLang="zh-CN" sz="2800" kern="0" dirty="0">
                <a:latin typeface="Arial"/>
                <a:ea typeface="宋体"/>
                <a:cs typeface="Times New Roman" pitchFamily="18" charset="0"/>
              </a:rPr>
              <a:t>3】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3" y="15205"/>
            <a:ext cx="7886700" cy="1325563"/>
          </a:xfrm>
        </p:spPr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多分支</a:t>
            </a:r>
            <a:r>
              <a:rPr lang="en-US" altLang="zh-CN" dirty="0">
                <a:cs typeface="Times New Roman" pitchFamily="18" charset="0"/>
              </a:rPr>
              <a:t>if-else</a:t>
            </a:r>
            <a:r>
              <a:rPr lang="zh-CN" altLang="en-US" dirty="0">
                <a:cs typeface="Times New Roman" pitchFamily="18" charset="0"/>
              </a:rPr>
              <a:t>语句的程序举例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4814095" cy="20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1"/>
            <a:ext cx="2592288" cy="53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83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9243"/>
            <a:ext cx="3766408" cy="81957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800" dirty="0">
                <a:cs typeface="Times New Roman" pitchFamily="18" charset="0"/>
              </a:rPr>
              <a:t>一、</a:t>
            </a:r>
            <a:r>
              <a:rPr lang="en-US" altLang="zh-CN" sz="3800" dirty="0">
                <a:cs typeface="Times New Roman" pitchFamily="18" charset="0"/>
              </a:rPr>
              <a:t>if</a:t>
            </a:r>
            <a:r>
              <a:rPr lang="zh-CN" altLang="en-US" sz="3800" dirty="0"/>
              <a:t>语句的嵌套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1438"/>
            <a:ext cx="8610600" cy="5165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在</a:t>
            </a:r>
            <a:r>
              <a:rPr lang="en-US" altLang="zh-CN" sz="2800" dirty="0">
                <a:cs typeface="Times New Roman" pitchFamily="18" charset="0"/>
              </a:rPr>
              <a:t>if</a:t>
            </a:r>
            <a:r>
              <a:rPr lang="zh-CN" altLang="en-US" sz="2800" dirty="0"/>
              <a:t>语句中的“语句”中也可再嵌套一个或多个</a:t>
            </a:r>
            <a:r>
              <a:rPr lang="en-US" altLang="zh-CN" sz="2800" dirty="0">
                <a:cs typeface="Times New Roman" pitchFamily="18" charset="0"/>
              </a:rPr>
              <a:t>if</a:t>
            </a:r>
            <a:r>
              <a:rPr lang="zh-CN" altLang="en-US" sz="2800" dirty="0"/>
              <a:t>语句。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其一般形式是：</a:t>
            </a:r>
            <a:br>
              <a:rPr lang="zh-CN" altLang="en-US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if ( )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  if ( )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1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  else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2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else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  if ( )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3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  else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书写格式的不同是不能解决问题的，为了处理这种歧义，</a:t>
            </a:r>
            <a:r>
              <a:rPr lang="en-US" altLang="zh-CN" sz="2400" dirty="0">
                <a:cs typeface="Times New Roman" pitchFamily="18" charset="0"/>
              </a:rPr>
              <a:t>C</a:t>
            </a:r>
            <a:r>
              <a:rPr lang="zh-CN" altLang="en-US" sz="2400" dirty="0"/>
              <a:t>规定：</a:t>
            </a:r>
            <a:r>
              <a:rPr lang="en-US" altLang="zh-CN" sz="2400" u="sng" dirty="0">
                <a:cs typeface="Times New Roman" pitchFamily="18" charset="0"/>
              </a:rPr>
              <a:t>else</a:t>
            </a:r>
            <a:r>
              <a:rPr lang="zh-CN" altLang="en-US" sz="2400" u="sng" dirty="0"/>
              <a:t>总是与离其较近的</a:t>
            </a:r>
            <a:r>
              <a:rPr lang="en-US" altLang="zh-CN" sz="2400" u="sng" dirty="0">
                <a:cs typeface="Times New Roman" pitchFamily="18" charset="0"/>
              </a:rPr>
              <a:t>if</a:t>
            </a:r>
            <a:r>
              <a:rPr lang="zh-CN" altLang="en-US" sz="2400" u="sng" dirty="0"/>
              <a:t>相配对</a:t>
            </a:r>
            <a:r>
              <a:rPr lang="zh-CN" altLang="en-US" sz="2400" dirty="0"/>
              <a:t>（</a:t>
            </a:r>
            <a:r>
              <a:rPr lang="zh-CN" altLang="en-US" sz="2400" b="1" dirty="0"/>
              <a:t>就近配对原则</a:t>
            </a:r>
            <a:r>
              <a:rPr lang="zh-CN" altLang="en-US" sz="2400" dirty="0"/>
              <a:t>）。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  <a:r>
              <a:rPr lang="zh-CN" altLang="en-US" sz="2400" dirty="0"/>
              <a:t>为了上例的</a:t>
            </a:r>
            <a:r>
              <a:rPr lang="en-US" altLang="zh-CN" sz="2400" dirty="0">
                <a:cs typeface="Times New Roman" pitchFamily="18" charset="0"/>
              </a:rPr>
              <a:t>else</a:t>
            </a:r>
            <a:r>
              <a:rPr lang="zh-CN" altLang="en-US" sz="2400" dirty="0"/>
              <a:t>和第一个</a:t>
            </a:r>
            <a:r>
              <a:rPr lang="en-US" altLang="zh-CN" sz="2400" dirty="0">
                <a:cs typeface="Times New Roman" pitchFamily="18" charset="0"/>
              </a:rPr>
              <a:t>if</a:t>
            </a:r>
            <a:r>
              <a:rPr lang="zh-CN" altLang="en-US" sz="2400" dirty="0"/>
              <a:t>配对，应该采用如下方式：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		</a:t>
            </a:r>
            <a:r>
              <a:rPr lang="en-US" altLang="zh-CN" sz="2400" dirty="0">
                <a:cs typeface="Times New Roman" pitchFamily="18" charset="0"/>
              </a:rPr>
              <a:t>if ( ) {if ( )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1}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	</a:t>
            </a:r>
            <a:r>
              <a:rPr lang="en-US" altLang="zh-CN" sz="2400" dirty="0">
                <a:cs typeface="Times New Roman" pitchFamily="18" charset="0"/>
              </a:rPr>
              <a:t>else </a:t>
            </a:r>
            <a:r>
              <a:rPr lang="zh-CN" altLang="en-US" sz="2400" dirty="0"/>
              <a:t>语句</a:t>
            </a:r>
            <a:r>
              <a:rPr lang="en-US" altLang="zh-CN" sz="2400" dirty="0">
                <a:cs typeface="Times New Roman" pitchFamily="18" charset="0"/>
              </a:rPr>
              <a:t>2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85BA88-6364-4E18-8FEE-E977622DA13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60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176561" y="2348880"/>
            <a:ext cx="42497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itchFamily="18" charset="0"/>
              </a:rPr>
              <a:t>【</a:t>
            </a:r>
            <a:r>
              <a:rPr kumimoji="1" lang="zh-CN" altLang="en-US" sz="2400" dirty="0">
                <a:latin typeface="Times New Roman" pitchFamily="18" charset="0"/>
              </a:rPr>
              <a:t>例</a:t>
            </a:r>
            <a:r>
              <a:rPr kumimoji="1" lang="en-US" altLang="zh-CN" sz="2400" dirty="0">
                <a:latin typeface="Times New Roman" pitchFamily="18" charset="0"/>
              </a:rPr>
              <a:t>】</a:t>
            </a:r>
            <a:r>
              <a:rPr kumimoji="1" lang="zh-CN" altLang="en-US" sz="2400" dirty="0">
                <a:latin typeface="Times New Roman" pitchFamily="18" charset="0"/>
              </a:rPr>
              <a:t>如下嵌套形式，有可能被人误解（歧义）：</a:t>
            </a:r>
            <a:br>
              <a:rPr kumimoji="1" lang="zh-CN" altLang="en-US" sz="2400" dirty="0">
                <a:latin typeface="Garamond" pitchFamily="18" charset="0"/>
              </a:rPr>
            </a:b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if ( )</a:t>
            </a:r>
            <a:br>
              <a:rPr kumimoji="1" lang="en-US" altLang="zh-CN" sz="2400" dirty="0">
                <a:latin typeface="Garamond" pitchFamily="18" charset="0"/>
              </a:rPr>
            </a:b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if ( ) </a:t>
            </a:r>
            <a:r>
              <a:rPr kumimoji="1" lang="zh-CN" altLang="en-US" sz="2400" dirty="0">
                <a:latin typeface="Times New Roman" pitchFamily="18" charset="0"/>
              </a:rPr>
              <a:t>语句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1</a:t>
            </a:r>
            <a:br>
              <a:rPr kumimoji="1" lang="en-US" altLang="zh-CN" sz="2400" dirty="0">
                <a:latin typeface="Garamond" pitchFamily="18" charset="0"/>
              </a:rPr>
            </a:b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else </a:t>
            </a:r>
            <a:r>
              <a:rPr kumimoji="1" lang="zh-CN" altLang="en-US" sz="2400" dirty="0">
                <a:latin typeface="Times New Roman" pitchFamily="18" charset="0"/>
              </a:rPr>
              <a:t>语句</a:t>
            </a:r>
            <a:r>
              <a:rPr kumimoji="1" lang="en-US" altLang="zh-CN" sz="24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419872" y="1844824"/>
            <a:ext cx="5763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/>
              <a:t>【</a:t>
            </a:r>
            <a:r>
              <a:rPr kumimoji="1" lang="zh-CN" altLang="en-US" sz="3200" b="1" dirty="0"/>
              <a:t>注意</a:t>
            </a:r>
            <a:r>
              <a:rPr kumimoji="1" lang="en-US" altLang="zh-CN" sz="3200" b="1" dirty="0"/>
              <a:t>】if</a:t>
            </a:r>
            <a:r>
              <a:rPr kumimoji="1" lang="zh-CN" altLang="en-US" sz="3200" b="1" dirty="0"/>
              <a:t>与</a:t>
            </a:r>
            <a:r>
              <a:rPr kumimoji="1" lang="en-US" altLang="zh-CN" sz="3200" b="1" dirty="0"/>
              <a:t>else</a:t>
            </a:r>
            <a:r>
              <a:rPr kumimoji="1" lang="zh-CN" altLang="en-US" sz="3200" b="1" dirty="0"/>
              <a:t>的配对关系！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A82058-BECC-4426-B8B6-7367E16A37C9}"/>
              </a:ext>
            </a:extLst>
          </p:cNvPr>
          <p:cNvSpPr txBox="1">
            <a:spLocks noChangeArrowheads="1"/>
          </p:cNvSpPr>
          <p:nvPr/>
        </p:nvSpPr>
        <p:spPr>
          <a:xfrm>
            <a:off x="-1116632" y="0"/>
            <a:ext cx="7029400" cy="65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/>
              <a:t>§ </a:t>
            </a:r>
            <a:r>
              <a:rPr lang="en-US" altLang="zh-CN" sz="3800" dirty="0"/>
              <a:t>4.6  </a:t>
            </a:r>
            <a:r>
              <a:rPr lang="zh-CN" altLang="en-US" sz="3800" dirty="0"/>
              <a:t>选择结构的嵌套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0E0E8E-E89A-43AE-9326-350E98F1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50" y="2199833"/>
            <a:ext cx="7322106" cy="3784459"/>
          </a:xfrm>
          <a:prstGeom prst="rect">
            <a:avLst/>
          </a:prstGeom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2" y="22176"/>
            <a:ext cx="7543800" cy="819150"/>
          </a:xfrm>
        </p:spPr>
        <p:txBody>
          <a:bodyPr/>
          <a:lstStyle/>
          <a:p>
            <a:pPr eaLnBrk="1" hangingPunct="1"/>
            <a:r>
              <a:rPr lang="zh-CN" altLang="en-US" sz="3800" dirty="0">
                <a:cs typeface="Times New Roman" pitchFamily="18" charset="0"/>
              </a:rPr>
              <a:t>二、</a:t>
            </a:r>
            <a:r>
              <a:rPr lang="en-US" altLang="zh-CN" sz="3800" dirty="0">
                <a:cs typeface="Times New Roman" pitchFamily="18" charset="0"/>
              </a:rPr>
              <a:t>if</a:t>
            </a:r>
            <a:r>
              <a:rPr lang="zh-CN" altLang="en-US" sz="3800" dirty="0"/>
              <a:t>语句的嵌套</a:t>
            </a:r>
            <a:r>
              <a:rPr lang="en-US" altLang="zh-CN" sz="3800" dirty="0"/>
              <a:t>——</a:t>
            </a:r>
            <a:r>
              <a:rPr lang="zh-CN" altLang="en-US" sz="3800" dirty="0"/>
              <a:t>举例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899671"/>
            <a:ext cx="8362950" cy="55435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编写一程序，实现下列阶跃函数的求值。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3200" b="1" dirty="0">
              <a:solidFill>
                <a:srgbClr val="66FF33"/>
              </a:solidFill>
              <a:latin typeface="Arial Black" pitchFamily="34" charset="0"/>
              <a:ea typeface="华文彩云" pitchFamily="2" charset="-122"/>
            </a:endParaRPr>
          </a:p>
        </p:txBody>
      </p:sp>
      <p:graphicFrame>
        <p:nvGraphicFramePr>
          <p:cNvPr id="35845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8814654"/>
              </p:ext>
            </p:extLst>
          </p:nvPr>
        </p:nvGraphicFramePr>
        <p:xfrm>
          <a:off x="6817759" y="452291"/>
          <a:ext cx="197326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3" name="公式" r:id="rId4" imgW="1079032" imgH="710891" progId="Equation.3">
                  <p:embed/>
                </p:oleObj>
              </mc:Choice>
              <mc:Fallback>
                <p:oleObj name="公式" r:id="rId4" imgW="107903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7759" y="452291"/>
                        <a:ext cx="1973262" cy="1300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5A1CCC-2830-4185-88DC-5B01FCCD42E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6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7B42CD-0153-43E9-8316-08BD6654E5D2}"/>
              </a:ext>
            </a:extLst>
          </p:cNvPr>
          <p:cNvSpPr txBox="1">
            <a:spLocks noChangeArrowheads="1"/>
          </p:cNvSpPr>
          <p:nvPr/>
        </p:nvSpPr>
        <p:spPr>
          <a:xfrm>
            <a:off x="2339752" y="3263970"/>
            <a:ext cx="720080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buFont typeface="Wingdings" pitchFamily="2" charset="2"/>
              <a:buNone/>
              <a:defRPr/>
            </a:pPr>
            <a:endParaRPr lang="en-US" altLang="zh-CN" sz="2400" dirty="0"/>
          </a:p>
          <a:p>
            <a:pPr>
              <a:buFont typeface="Wingdings" pitchFamily="2" charset="2"/>
              <a:buNone/>
              <a:defRPr/>
            </a:pPr>
            <a:r>
              <a:rPr lang="en-US" altLang="zh-CN" sz="13500" b="1" dirty="0">
                <a:solidFill>
                  <a:srgbClr val="66FF33"/>
                </a:solidFill>
                <a:latin typeface="Arial Black" pitchFamily="34" charset="0"/>
                <a:ea typeface="华文彩云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864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5A1CCC-2830-4185-88DC-5B01FCCD42E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600" dirty="0"/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611560" y="620688"/>
            <a:ext cx="3048000" cy="1200329"/>
          </a:xfrm>
          <a:prstGeom prst="rect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(x&lt;0) y=-1;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(x==0) 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(x&lt;-1) y=-1;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0"/>
            <a:ext cx="42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：三个独立的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语句</a:t>
            </a:r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BC719D87-FEE3-4548-B998-1A57626A1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737134"/>
            <a:ext cx="2176462" cy="1895475"/>
          </a:xfrm>
          <a:prstGeom prst="rect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66FF33"/>
                </a:solidFill>
              </a:rPr>
              <a:t>语句</a:t>
            </a:r>
            <a:r>
              <a:rPr lang="en-US" altLang="zh-CN" sz="2000" b="1" dirty="0">
                <a:solidFill>
                  <a:srgbClr val="66FF33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(x&lt;0) y=-1;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if (x==0) 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else y=1;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E71C8FC0-DB14-4F03-9516-9C9FA581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837988"/>
            <a:ext cx="2159000" cy="1895475"/>
          </a:xfrm>
          <a:prstGeom prst="rect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66FF33"/>
                </a:solidFill>
              </a:rPr>
              <a:t>语句</a:t>
            </a:r>
            <a:r>
              <a:rPr lang="en-US" altLang="zh-CN" sz="2000" b="1" dirty="0">
                <a:solidFill>
                  <a:srgbClr val="66FF33"/>
                </a:solidFill>
              </a:rPr>
              <a:t>2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(x&gt;=0)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if (x&gt;0)</a:t>
            </a:r>
            <a:r>
              <a:rPr lang="zh-CN" altLang="en-US" sz="2400" dirty="0"/>
              <a:t> </a:t>
            </a:r>
            <a:r>
              <a:rPr lang="en-US" altLang="zh-CN" sz="2400" dirty="0"/>
              <a:t>y=1;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else y=0;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else y=-1;</a:t>
            </a:r>
          </a:p>
        </p:txBody>
      </p:sp>
      <p:sp>
        <p:nvSpPr>
          <p:cNvPr id="18" name="TextBox 63">
            <a:extLst>
              <a:ext uri="{FF2B5EF4-FFF2-40B4-BE49-F238E27FC236}">
                <a16:creationId xmlns:a16="http://schemas.microsoft.com/office/drawing/2014/main" id="{B411E6FF-346E-4C9A-9741-69D863E26B0F}"/>
              </a:ext>
            </a:extLst>
          </p:cNvPr>
          <p:cNvSpPr txBox="1"/>
          <p:nvPr/>
        </p:nvSpPr>
        <p:spPr>
          <a:xfrm>
            <a:off x="179512" y="2020522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：用一个嵌套的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语句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B776A5-7E2D-4287-86B6-2B291AB531C7}"/>
              </a:ext>
            </a:extLst>
          </p:cNvPr>
          <p:cNvGrpSpPr/>
          <p:nvPr/>
        </p:nvGrpSpPr>
        <p:grpSpPr>
          <a:xfrm>
            <a:off x="5773017" y="1241347"/>
            <a:ext cx="3576638" cy="3044825"/>
            <a:chOff x="5508625" y="1053306"/>
            <a:chExt cx="3576638" cy="3044825"/>
          </a:xfrm>
        </p:grpSpPr>
        <p:grpSp>
          <p:nvGrpSpPr>
            <p:cNvPr id="20" name="Group 59">
              <a:extLst>
                <a:ext uri="{FF2B5EF4-FFF2-40B4-BE49-F238E27FC236}">
                  <a16:creationId xmlns:a16="http://schemas.microsoft.com/office/drawing/2014/main" id="{593BCCAC-36FC-4A00-B566-D11598A71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7538" y="1053306"/>
              <a:ext cx="3238500" cy="3044825"/>
              <a:chOff x="3651" y="754"/>
              <a:chExt cx="2040" cy="1918"/>
            </a:xfrm>
          </p:grpSpPr>
          <p:sp>
            <p:nvSpPr>
              <p:cNvPr id="25" name="AutoShape 15">
                <a:extLst>
                  <a:ext uri="{FF2B5EF4-FFF2-40B4-BE49-F238E27FC236}">
                    <a16:creationId xmlns:a16="http://schemas.microsoft.com/office/drawing/2014/main" id="{F259DB2D-162C-4D37-A118-7C5088D1F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1025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x&lt;0</a:t>
                </a:r>
              </a:p>
            </p:txBody>
          </p:sp>
          <p:sp>
            <p:nvSpPr>
              <p:cNvPr id="26" name="AutoShape 16">
                <a:extLst>
                  <a:ext uri="{FF2B5EF4-FFF2-40B4-BE49-F238E27FC236}">
                    <a16:creationId xmlns:a16="http://schemas.microsoft.com/office/drawing/2014/main" id="{AA9096D6-3050-4C7B-8115-0AFA9D737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434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x==0</a:t>
                </a: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C1096BF2-6B37-411F-B196-CB34F5A5B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1434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y=-1</a:t>
                </a:r>
                <a:endParaRPr lang="zh-CN" altLang="en-US" sz="2000"/>
              </a:p>
            </p:txBody>
          </p:sp>
          <p:sp>
            <p:nvSpPr>
              <p:cNvPr id="28" name="Rectangle 18">
                <a:extLst>
                  <a:ext uri="{FF2B5EF4-FFF2-40B4-BE49-F238E27FC236}">
                    <a16:creationId xmlns:a16="http://schemas.microsoft.com/office/drawing/2014/main" id="{DEBD03B2-3B93-4CB2-961C-97477CE07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" y="1847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y=0</a:t>
                </a:r>
                <a:endParaRPr lang="zh-CN" altLang="en-US" sz="2000"/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377C2DD9-96DE-42A5-8C76-19B44EB7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7" y="1842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y=1</a:t>
                </a:r>
                <a:endParaRPr lang="zh-CN" altLang="en-US" sz="2000"/>
              </a:p>
            </p:txBody>
          </p:sp>
          <p:cxnSp>
            <p:nvCxnSpPr>
              <p:cNvPr id="30" name="AutoShape 20">
                <a:extLst>
                  <a:ext uri="{FF2B5EF4-FFF2-40B4-BE49-F238E27FC236}">
                    <a16:creationId xmlns:a16="http://schemas.microsoft.com/office/drawing/2014/main" id="{AB544FB5-0AB8-4571-BF06-751C2F40EEFC}"/>
                  </a:ext>
                </a:extLst>
              </p:cNvPr>
              <p:cNvCxnSpPr>
                <a:cxnSpLocks noChangeShapeType="1"/>
                <a:stCxn id="25" idx="1"/>
                <a:endCxn id="27" idx="0"/>
              </p:cNvCxnSpPr>
              <p:nvPr/>
            </p:nvCxnSpPr>
            <p:spPr bwMode="auto">
              <a:xfrm rot="10800000" flipV="1">
                <a:off x="3923" y="1229"/>
                <a:ext cx="77" cy="1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21">
                <a:extLst>
                  <a:ext uri="{FF2B5EF4-FFF2-40B4-BE49-F238E27FC236}">
                    <a16:creationId xmlns:a16="http://schemas.microsoft.com/office/drawing/2014/main" id="{167AB21B-9DDC-4B13-8B1E-36772E3FE97F}"/>
                  </a:ext>
                </a:extLst>
              </p:cNvPr>
              <p:cNvCxnSpPr>
                <a:cxnSpLocks noChangeShapeType="1"/>
                <a:stCxn id="25" idx="3"/>
                <a:endCxn id="26" idx="0"/>
              </p:cNvCxnSpPr>
              <p:nvPr/>
            </p:nvCxnSpPr>
            <p:spPr bwMode="auto">
              <a:xfrm>
                <a:off x="4842" y="1229"/>
                <a:ext cx="79" cy="1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AutoShape 22">
                <a:extLst>
                  <a:ext uri="{FF2B5EF4-FFF2-40B4-BE49-F238E27FC236}">
                    <a16:creationId xmlns:a16="http://schemas.microsoft.com/office/drawing/2014/main" id="{51892FDE-F35F-46D6-B138-5B58773BE99D}"/>
                  </a:ext>
                </a:extLst>
              </p:cNvPr>
              <p:cNvCxnSpPr>
                <a:cxnSpLocks noChangeShapeType="1"/>
                <a:stCxn id="26" idx="1"/>
                <a:endCxn id="28" idx="0"/>
              </p:cNvCxnSpPr>
              <p:nvPr/>
            </p:nvCxnSpPr>
            <p:spPr bwMode="auto">
              <a:xfrm rot="10800000" flipV="1">
                <a:off x="4421" y="1638"/>
                <a:ext cx="79" cy="197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23">
                <a:extLst>
                  <a:ext uri="{FF2B5EF4-FFF2-40B4-BE49-F238E27FC236}">
                    <a16:creationId xmlns:a16="http://schemas.microsoft.com/office/drawing/2014/main" id="{845E8D77-74D7-4926-8F33-957A946663B0}"/>
                  </a:ext>
                </a:extLst>
              </p:cNvPr>
              <p:cNvCxnSpPr>
                <a:cxnSpLocks noChangeShapeType="1"/>
                <a:stCxn id="26" idx="3"/>
                <a:endCxn id="29" idx="0"/>
              </p:cNvCxnSpPr>
              <p:nvPr/>
            </p:nvCxnSpPr>
            <p:spPr bwMode="auto">
              <a:xfrm>
                <a:off x="5342" y="1638"/>
                <a:ext cx="77" cy="192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Oval 24">
                <a:extLst>
                  <a:ext uri="{FF2B5EF4-FFF2-40B4-BE49-F238E27FC236}">
                    <a16:creationId xmlns:a16="http://schemas.microsoft.com/office/drawing/2014/main" id="{AC639884-54BA-4D46-AB4B-7A93BA7A4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75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5" name="AutoShape 25">
                <a:extLst>
                  <a:ext uri="{FF2B5EF4-FFF2-40B4-BE49-F238E27FC236}">
                    <a16:creationId xmlns:a16="http://schemas.microsoft.com/office/drawing/2014/main" id="{E5CB2046-5A08-4C3A-B3A6-04B99723EF9D}"/>
                  </a:ext>
                </a:extLst>
              </p:cNvPr>
              <p:cNvCxnSpPr>
                <a:cxnSpLocks noChangeShapeType="1"/>
                <a:stCxn id="34" idx="4"/>
                <a:endCxn id="25" idx="0"/>
              </p:cNvCxnSpPr>
              <p:nvPr/>
            </p:nvCxnSpPr>
            <p:spPr bwMode="auto">
              <a:xfrm>
                <a:off x="4408" y="805"/>
                <a:ext cx="13" cy="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26">
                <a:extLst>
                  <a:ext uri="{FF2B5EF4-FFF2-40B4-BE49-F238E27FC236}">
                    <a16:creationId xmlns:a16="http://schemas.microsoft.com/office/drawing/2014/main" id="{9A44A6B5-53FD-46F5-B62F-4235D468B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40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7" name="AutoShape 27">
                <a:extLst>
                  <a:ext uri="{FF2B5EF4-FFF2-40B4-BE49-F238E27FC236}">
                    <a16:creationId xmlns:a16="http://schemas.microsoft.com/office/drawing/2014/main" id="{23B45171-AD04-4689-BDB2-4BEF88E2EE6B}"/>
                  </a:ext>
                </a:extLst>
              </p:cNvPr>
              <p:cNvCxnSpPr>
                <a:cxnSpLocks noChangeShapeType="1"/>
                <a:stCxn id="27" idx="2"/>
                <a:endCxn id="36" idx="2"/>
              </p:cNvCxnSpPr>
              <p:nvPr/>
            </p:nvCxnSpPr>
            <p:spPr bwMode="auto">
              <a:xfrm rot="16200000" flipH="1">
                <a:off x="3804" y="1839"/>
                <a:ext cx="703" cy="466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28">
                <a:extLst>
                  <a:ext uri="{FF2B5EF4-FFF2-40B4-BE49-F238E27FC236}">
                    <a16:creationId xmlns:a16="http://schemas.microsoft.com/office/drawing/2014/main" id="{47C0565B-CA24-4A4C-BD16-0CD41D74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26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9" name="AutoShape 30">
                <a:extLst>
                  <a:ext uri="{FF2B5EF4-FFF2-40B4-BE49-F238E27FC236}">
                    <a16:creationId xmlns:a16="http://schemas.microsoft.com/office/drawing/2014/main" id="{9D0F1733-52AF-4690-BC4B-574CC0E5A502}"/>
                  </a:ext>
                </a:extLst>
              </p:cNvPr>
              <p:cNvCxnSpPr>
                <a:cxnSpLocks noChangeShapeType="1"/>
                <a:stCxn id="28" idx="2"/>
                <a:endCxn id="38" idx="2"/>
              </p:cNvCxnSpPr>
              <p:nvPr/>
            </p:nvCxnSpPr>
            <p:spPr bwMode="auto">
              <a:xfrm rot="16200000" flipH="1">
                <a:off x="4568" y="1986"/>
                <a:ext cx="154" cy="448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31">
                <a:extLst>
                  <a:ext uri="{FF2B5EF4-FFF2-40B4-BE49-F238E27FC236}">
                    <a16:creationId xmlns:a16="http://schemas.microsoft.com/office/drawing/2014/main" id="{FDF19585-651E-4368-A8D8-7B584BE7447B}"/>
                  </a:ext>
                </a:extLst>
              </p:cNvPr>
              <p:cNvCxnSpPr>
                <a:cxnSpLocks noChangeShapeType="1"/>
                <a:stCxn id="29" idx="2"/>
                <a:endCxn id="38" idx="6"/>
              </p:cNvCxnSpPr>
              <p:nvPr/>
            </p:nvCxnSpPr>
            <p:spPr bwMode="auto">
              <a:xfrm rot="5400000">
                <a:off x="5093" y="1961"/>
                <a:ext cx="159" cy="4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32">
                <a:extLst>
                  <a:ext uri="{FF2B5EF4-FFF2-40B4-BE49-F238E27FC236}">
                    <a16:creationId xmlns:a16="http://schemas.microsoft.com/office/drawing/2014/main" id="{2BF07E73-B034-4BC6-B017-13D70A23FA34}"/>
                  </a:ext>
                </a:extLst>
              </p:cNvPr>
              <p:cNvCxnSpPr>
                <a:cxnSpLocks noChangeShapeType="1"/>
                <a:stCxn id="38" idx="4"/>
                <a:endCxn id="36" idx="6"/>
              </p:cNvCxnSpPr>
              <p:nvPr/>
            </p:nvCxnSpPr>
            <p:spPr bwMode="auto">
              <a:xfrm rot="5400000">
                <a:off x="4618" y="2143"/>
                <a:ext cx="108" cy="452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33">
                <a:extLst>
                  <a:ext uri="{FF2B5EF4-FFF2-40B4-BE49-F238E27FC236}">
                    <a16:creationId xmlns:a16="http://schemas.microsoft.com/office/drawing/2014/main" id="{658721FD-73DF-45E0-A4C9-50BF6523A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2627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43" name="AutoShape 34">
                <a:extLst>
                  <a:ext uri="{FF2B5EF4-FFF2-40B4-BE49-F238E27FC236}">
                    <a16:creationId xmlns:a16="http://schemas.microsoft.com/office/drawing/2014/main" id="{2F050357-98D5-4C45-83E1-FEBC7C251114}"/>
                  </a:ext>
                </a:extLst>
              </p:cNvPr>
              <p:cNvCxnSpPr>
                <a:cxnSpLocks noChangeShapeType="1"/>
                <a:stCxn id="36" idx="4"/>
                <a:endCxn id="42" idx="0"/>
              </p:cNvCxnSpPr>
              <p:nvPr/>
            </p:nvCxnSpPr>
            <p:spPr bwMode="auto">
              <a:xfrm rot="5400000">
                <a:off x="4333" y="2536"/>
                <a:ext cx="17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" name="Rectangle 35">
                <a:extLst>
                  <a:ext uri="{FF2B5EF4-FFF2-40B4-BE49-F238E27FC236}">
                    <a16:creationId xmlns:a16="http://schemas.microsoft.com/office/drawing/2014/main" id="{65D264AF-C876-42D8-98E5-043051935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964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  <p:sp>
            <p:nvSpPr>
              <p:cNvPr id="45" name="Rectangle 36">
                <a:extLst>
                  <a:ext uri="{FF2B5EF4-FFF2-40B4-BE49-F238E27FC236}">
                    <a16:creationId xmlns:a16="http://schemas.microsoft.com/office/drawing/2014/main" id="{FB4F3F9E-ABE6-4DA6-987D-6DDEAE881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" y="1389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</p:grpSp>
        <p:grpSp>
          <p:nvGrpSpPr>
            <p:cNvPr id="21" name="Group 66">
              <a:extLst>
                <a:ext uri="{FF2B5EF4-FFF2-40B4-BE49-F238E27FC236}">
                  <a16:creationId xmlns:a16="http://schemas.microsoft.com/office/drawing/2014/main" id="{BA145BB7-4780-4476-8F2D-BBF8420F6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625" y="1752600"/>
              <a:ext cx="3576638" cy="1079500"/>
              <a:chOff x="3545" y="1117"/>
              <a:chExt cx="2253" cy="680"/>
            </a:xfrm>
          </p:grpSpPr>
          <p:sp>
            <p:nvSpPr>
              <p:cNvPr id="22" name="Text Box 60">
                <a:extLst>
                  <a:ext uri="{FF2B5EF4-FFF2-40B4-BE49-F238E27FC236}">
                    <a16:creationId xmlns:a16="http://schemas.microsoft.com/office/drawing/2014/main" id="{90A093DE-98F5-4AF2-8994-9ADA4F11B6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5" y="1117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x&lt;0</a:t>
                </a:r>
              </a:p>
            </p:txBody>
          </p:sp>
          <p:sp>
            <p:nvSpPr>
              <p:cNvPr id="23" name="Text Box 61">
                <a:extLst>
                  <a:ext uri="{FF2B5EF4-FFF2-40B4-BE49-F238E27FC236}">
                    <a16:creationId xmlns:a16="http://schemas.microsoft.com/office/drawing/2014/main" id="{79FEB99A-9484-4277-981C-52407C6FD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8" y="1547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FF00FF"/>
                    </a:solidFill>
                  </a:rPr>
                  <a:t>x==0</a:t>
                </a:r>
              </a:p>
            </p:txBody>
          </p:sp>
          <p:sp>
            <p:nvSpPr>
              <p:cNvPr id="24" name="Text Box 62">
                <a:extLst>
                  <a:ext uri="{FF2B5EF4-FFF2-40B4-BE49-F238E27FC236}">
                    <a16:creationId xmlns:a16="http://schemas.microsoft.com/office/drawing/2014/main" id="{CD2798F5-694B-4A23-B5C7-6DA7C9482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0" y="1547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FF00FF"/>
                    </a:solidFill>
                  </a:rPr>
                  <a:t>x&gt;0</a:t>
                </a:r>
              </a:p>
            </p:txBody>
          </p:sp>
        </p:grp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089BCDD-F0D0-475C-9990-DA5645D871CF}"/>
              </a:ext>
            </a:extLst>
          </p:cNvPr>
          <p:cNvGrpSpPr/>
          <p:nvPr/>
        </p:nvGrpSpPr>
        <p:grpSpPr>
          <a:xfrm>
            <a:off x="3268947" y="3730068"/>
            <a:ext cx="3662362" cy="3044825"/>
            <a:chOff x="4581302" y="3432969"/>
            <a:chExt cx="3662362" cy="3044825"/>
          </a:xfrm>
        </p:grpSpPr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A0DDD7FB-E800-4A0E-9824-348722112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427" y="3432969"/>
              <a:ext cx="3384550" cy="3044825"/>
              <a:chOff x="3515" y="2387"/>
              <a:chExt cx="2132" cy="1918"/>
            </a:xfrm>
          </p:grpSpPr>
          <p:sp>
            <p:nvSpPr>
              <p:cNvPr id="52" name="Rectangle 57">
                <a:extLst>
                  <a:ext uri="{FF2B5EF4-FFF2-40B4-BE49-F238E27FC236}">
                    <a16:creationId xmlns:a16="http://schemas.microsoft.com/office/drawing/2014/main" id="{37E50A32-D242-4921-B760-723676207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022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  <p:sp>
            <p:nvSpPr>
              <p:cNvPr id="53" name="Rectangle 56">
                <a:extLst>
                  <a:ext uri="{FF2B5EF4-FFF2-40B4-BE49-F238E27FC236}">
                    <a16:creationId xmlns:a16="http://schemas.microsoft.com/office/drawing/2014/main" id="{59CD1122-DE6E-49D5-B134-48EA8544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597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  <p:sp>
            <p:nvSpPr>
              <p:cNvPr id="54" name="AutoShape 37">
                <a:extLst>
                  <a:ext uri="{FF2B5EF4-FFF2-40B4-BE49-F238E27FC236}">
                    <a16:creationId xmlns:a16="http://schemas.microsoft.com/office/drawing/2014/main" id="{6C36FFE2-55EB-4497-9712-D2A6AE336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2658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x&gt;=0</a:t>
                </a:r>
              </a:p>
            </p:txBody>
          </p:sp>
          <p:sp>
            <p:nvSpPr>
              <p:cNvPr id="55" name="AutoShape 38">
                <a:extLst>
                  <a:ext uri="{FF2B5EF4-FFF2-40B4-BE49-F238E27FC236}">
                    <a16:creationId xmlns:a16="http://schemas.microsoft.com/office/drawing/2014/main" id="{5BE88E04-5BA0-44A5-8B5B-A9307C6CD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3067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x&gt;0</a:t>
                </a:r>
              </a:p>
            </p:txBody>
          </p:sp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8DA7217C-85DB-4D3C-B298-3B2A7C673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3067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y=-1</a:t>
                </a:r>
                <a:endParaRPr lang="zh-CN" altLang="en-US" sz="2000"/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CA98BC44-63CE-4516-98F2-D7E2C4EDD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480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y=1</a:t>
                </a:r>
                <a:endParaRPr lang="zh-CN" altLang="en-US" sz="2000"/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8089DDF-7708-4ABC-B0C0-E3455E4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3475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/>
                  <a:t>y=0</a:t>
                </a:r>
                <a:endParaRPr lang="zh-CN" altLang="en-US" sz="2000" dirty="0"/>
              </a:p>
            </p:txBody>
          </p:sp>
          <p:cxnSp>
            <p:nvCxnSpPr>
              <p:cNvPr id="59" name="AutoShape 42">
                <a:extLst>
                  <a:ext uri="{FF2B5EF4-FFF2-40B4-BE49-F238E27FC236}">
                    <a16:creationId xmlns:a16="http://schemas.microsoft.com/office/drawing/2014/main" id="{19F14713-52C7-4E45-8CED-77FFB0A49876}"/>
                  </a:ext>
                </a:extLst>
              </p:cNvPr>
              <p:cNvCxnSpPr>
                <a:cxnSpLocks noChangeShapeType="1"/>
                <a:stCxn id="54" idx="3"/>
                <a:endCxn id="56" idx="0"/>
              </p:cNvCxnSpPr>
              <p:nvPr/>
            </p:nvCxnSpPr>
            <p:spPr bwMode="auto">
              <a:xfrm>
                <a:off x="5252" y="2862"/>
                <a:ext cx="123" cy="1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AutoShape 43">
                <a:extLst>
                  <a:ext uri="{FF2B5EF4-FFF2-40B4-BE49-F238E27FC236}">
                    <a16:creationId xmlns:a16="http://schemas.microsoft.com/office/drawing/2014/main" id="{1C83A850-A6D0-4EEB-892A-6A3623184407}"/>
                  </a:ext>
                </a:extLst>
              </p:cNvPr>
              <p:cNvCxnSpPr>
                <a:cxnSpLocks noChangeShapeType="1"/>
                <a:stCxn id="54" idx="1"/>
                <a:endCxn id="55" idx="0"/>
              </p:cNvCxnSpPr>
              <p:nvPr/>
            </p:nvCxnSpPr>
            <p:spPr bwMode="auto">
              <a:xfrm rot="10800000" flipV="1">
                <a:off x="4287" y="2862"/>
                <a:ext cx="123" cy="1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AutoShape 44">
                <a:extLst>
                  <a:ext uri="{FF2B5EF4-FFF2-40B4-BE49-F238E27FC236}">
                    <a16:creationId xmlns:a16="http://schemas.microsoft.com/office/drawing/2014/main" id="{F7D66679-C9A9-470F-AE84-C44BB225A752}"/>
                  </a:ext>
                </a:extLst>
              </p:cNvPr>
              <p:cNvCxnSpPr>
                <a:cxnSpLocks noChangeShapeType="1"/>
                <a:stCxn id="55" idx="1"/>
                <a:endCxn id="57" idx="0"/>
              </p:cNvCxnSpPr>
              <p:nvPr/>
            </p:nvCxnSpPr>
            <p:spPr bwMode="auto">
              <a:xfrm rot="10800000" flipV="1">
                <a:off x="3787" y="3271"/>
                <a:ext cx="79" cy="197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AutoShape 45">
                <a:extLst>
                  <a:ext uri="{FF2B5EF4-FFF2-40B4-BE49-F238E27FC236}">
                    <a16:creationId xmlns:a16="http://schemas.microsoft.com/office/drawing/2014/main" id="{03A79864-4297-4A36-98EC-D0DC45F86A37}"/>
                  </a:ext>
                </a:extLst>
              </p:cNvPr>
              <p:cNvCxnSpPr>
                <a:cxnSpLocks noChangeShapeType="1"/>
                <a:stCxn id="55" idx="3"/>
                <a:endCxn id="58" idx="0"/>
              </p:cNvCxnSpPr>
              <p:nvPr/>
            </p:nvCxnSpPr>
            <p:spPr bwMode="auto">
              <a:xfrm>
                <a:off x="4708" y="3271"/>
                <a:ext cx="77" cy="192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Oval 46">
                <a:extLst>
                  <a:ext uri="{FF2B5EF4-FFF2-40B4-BE49-F238E27FC236}">
                    <a16:creationId xmlns:a16="http://schemas.microsoft.com/office/drawing/2014/main" id="{091FCDB3-E20A-4F94-87FA-A329D57DB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387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64" name="AutoShape 47">
                <a:extLst>
                  <a:ext uri="{FF2B5EF4-FFF2-40B4-BE49-F238E27FC236}">
                    <a16:creationId xmlns:a16="http://schemas.microsoft.com/office/drawing/2014/main" id="{6FC7C24C-2F9E-44F5-9240-F8395C7A5EE1}"/>
                  </a:ext>
                </a:extLst>
              </p:cNvPr>
              <p:cNvCxnSpPr>
                <a:cxnSpLocks noChangeShapeType="1"/>
                <a:stCxn id="63" idx="4"/>
                <a:endCxn id="54" idx="0"/>
              </p:cNvCxnSpPr>
              <p:nvPr/>
            </p:nvCxnSpPr>
            <p:spPr bwMode="auto">
              <a:xfrm>
                <a:off x="4818" y="2438"/>
                <a:ext cx="13" cy="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Oval 48">
                <a:extLst>
                  <a:ext uri="{FF2B5EF4-FFF2-40B4-BE49-F238E27FC236}">
                    <a16:creationId xmlns:a16="http://schemas.microsoft.com/office/drawing/2014/main" id="{7BF44809-1670-402D-81DB-532579122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403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66" name="AutoShape 49">
                <a:extLst>
                  <a:ext uri="{FF2B5EF4-FFF2-40B4-BE49-F238E27FC236}">
                    <a16:creationId xmlns:a16="http://schemas.microsoft.com/office/drawing/2014/main" id="{926BDB54-34BE-415F-BA1B-5D2A1E92CF8F}"/>
                  </a:ext>
                </a:extLst>
              </p:cNvPr>
              <p:cNvCxnSpPr>
                <a:cxnSpLocks noChangeShapeType="1"/>
                <a:stCxn id="56" idx="2"/>
                <a:endCxn id="65" idx="6"/>
              </p:cNvCxnSpPr>
              <p:nvPr/>
            </p:nvCxnSpPr>
            <p:spPr bwMode="auto">
              <a:xfrm rot="5400000">
                <a:off x="4718" y="3400"/>
                <a:ext cx="703" cy="610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7" name="Oval 50">
                <a:extLst>
                  <a:ext uri="{FF2B5EF4-FFF2-40B4-BE49-F238E27FC236}">
                    <a16:creationId xmlns:a16="http://schemas.microsoft.com/office/drawing/2014/main" id="{C8CF020E-3ABC-460F-B14D-2713419F3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3897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68" name="AutoShape 51">
                <a:extLst>
                  <a:ext uri="{FF2B5EF4-FFF2-40B4-BE49-F238E27FC236}">
                    <a16:creationId xmlns:a16="http://schemas.microsoft.com/office/drawing/2014/main" id="{7DA59EEE-EA51-497C-81DD-9765864D2213}"/>
                  </a:ext>
                </a:extLst>
              </p:cNvPr>
              <p:cNvCxnSpPr>
                <a:cxnSpLocks noChangeShapeType="1"/>
                <a:stCxn id="57" idx="2"/>
                <a:endCxn id="67" idx="2"/>
              </p:cNvCxnSpPr>
              <p:nvPr/>
            </p:nvCxnSpPr>
            <p:spPr bwMode="auto">
              <a:xfrm rot="16200000" flipH="1">
                <a:off x="3934" y="3619"/>
                <a:ext cx="154" cy="448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AutoShape 52">
                <a:extLst>
                  <a:ext uri="{FF2B5EF4-FFF2-40B4-BE49-F238E27FC236}">
                    <a16:creationId xmlns:a16="http://schemas.microsoft.com/office/drawing/2014/main" id="{0D549157-8419-40EC-8DCF-8CFB5EF9FA4E}"/>
                  </a:ext>
                </a:extLst>
              </p:cNvPr>
              <p:cNvCxnSpPr>
                <a:cxnSpLocks noChangeShapeType="1"/>
                <a:stCxn id="58" idx="2"/>
                <a:endCxn id="67" idx="6"/>
              </p:cNvCxnSpPr>
              <p:nvPr/>
            </p:nvCxnSpPr>
            <p:spPr bwMode="auto">
              <a:xfrm rot="5400000">
                <a:off x="4459" y="3594"/>
                <a:ext cx="159" cy="4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AutoShape 53">
                <a:extLst>
                  <a:ext uri="{FF2B5EF4-FFF2-40B4-BE49-F238E27FC236}">
                    <a16:creationId xmlns:a16="http://schemas.microsoft.com/office/drawing/2014/main" id="{5E53ACFD-8786-4948-9A86-97010C0E37D1}"/>
                  </a:ext>
                </a:extLst>
              </p:cNvPr>
              <p:cNvCxnSpPr>
                <a:cxnSpLocks noChangeShapeType="1"/>
                <a:stCxn id="67" idx="4"/>
                <a:endCxn id="65" idx="2"/>
              </p:cNvCxnSpPr>
              <p:nvPr/>
            </p:nvCxnSpPr>
            <p:spPr bwMode="auto">
              <a:xfrm rot="16200000" flipH="1">
                <a:off x="4432" y="3780"/>
                <a:ext cx="108" cy="444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Oval 54">
                <a:extLst>
                  <a:ext uri="{FF2B5EF4-FFF2-40B4-BE49-F238E27FC236}">
                    <a16:creationId xmlns:a16="http://schemas.microsoft.com/office/drawing/2014/main" id="{E3E9501B-5DB9-4DE5-8078-143E8626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4" y="426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72" name="AutoShape 55">
                <a:extLst>
                  <a:ext uri="{FF2B5EF4-FFF2-40B4-BE49-F238E27FC236}">
                    <a16:creationId xmlns:a16="http://schemas.microsoft.com/office/drawing/2014/main" id="{3E425AE6-AC49-4508-8D0C-BBFBA43F18B3}"/>
                  </a:ext>
                </a:extLst>
              </p:cNvPr>
              <p:cNvCxnSpPr>
                <a:cxnSpLocks noChangeShapeType="1"/>
                <a:stCxn id="65" idx="4"/>
                <a:endCxn id="71" idx="0"/>
              </p:cNvCxnSpPr>
              <p:nvPr/>
            </p:nvCxnSpPr>
            <p:spPr bwMode="auto">
              <a:xfrm rot="5400000">
                <a:off x="4652" y="4169"/>
                <a:ext cx="170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8" name="Group 67">
              <a:extLst>
                <a:ext uri="{FF2B5EF4-FFF2-40B4-BE49-F238E27FC236}">
                  <a16:creationId xmlns:a16="http://schemas.microsoft.com/office/drawing/2014/main" id="{BAE16FFA-503B-407E-A647-51546E333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1302" y="4174331"/>
              <a:ext cx="3662362" cy="1044575"/>
              <a:chOff x="3536" y="2886"/>
              <a:chExt cx="2307" cy="658"/>
            </a:xfrm>
          </p:grpSpPr>
          <p:sp>
            <p:nvSpPr>
              <p:cNvPr id="49" name="Text Box 63">
                <a:extLst>
                  <a:ext uri="{FF2B5EF4-FFF2-40B4-BE49-F238E27FC236}">
                    <a16:creationId xmlns:a16="http://schemas.microsoft.com/office/drawing/2014/main" id="{40833D2C-4DDC-4CC0-9494-44ED064B7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5" y="2886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x&lt;0</a:t>
                </a:r>
              </a:p>
            </p:txBody>
          </p:sp>
          <p:sp>
            <p:nvSpPr>
              <p:cNvPr id="50" name="Text Box 64">
                <a:extLst>
                  <a:ext uri="{FF2B5EF4-FFF2-40B4-BE49-F238E27FC236}">
                    <a16:creationId xmlns:a16="http://schemas.microsoft.com/office/drawing/2014/main" id="{1F3D9F20-05B6-4226-BFA3-056F1C07A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" y="3294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solidFill>
                      <a:srgbClr val="FF00FF"/>
                    </a:solidFill>
                  </a:rPr>
                  <a:t>x==0</a:t>
                </a:r>
              </a:p>
            </p:txBody>
          </p:sp>
          <p:sp>
            <p:nvSpPr>
              <p:cNvPr id="51" name="Text Box 65">
                <a:extLst>
                  <a:ext uri="{FF2B5EF4-FFF2-40B4-BE49-F238E27FC236}">
                    <a16:creationId xmlns:a16="http://schemas.microsoft.com/office/drawing/2014/main" id="{A1232892-0C25-4F6D-ABAA-3CB17E7FE3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294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x&gt;0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26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E8B118-CF8E-4436-B53E-DE4837A0F46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60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71FF18-4182-4E12-90F3-048C5E20DD62}"/>
              </a:ext>
            </a:extLst>
          </p:cNvPr>
          <p:cNvGrpSpPr/>
          <p:nvPr/>
        </p:nvGrpSpPr>
        <p:grpSpPr>
          <a:xfrm>
            <a:off x="3616823" y="109539"/>
            <a:ext cx="3816350" cy="3384550"/>
            <a:chOff x="5292725" y="331788"/>
            <a:chExt cx="3816350" cy="3384550"/>
          </a:xfrm>
        </p:grpSpPr>
        <p:grpSp>
          <p:nvGrpSpPr>
            <p:cNvPr id="132204" name="Group 108"/>
            <p:cNvGrpSpPr>
              <a:grpSpLocks/>
            </p:cNvGrpSpPr>
            <p:nvPr/>
          </p:nvGrpSpPr>
          <p:grpSpPr bwMode="auto">
            <a:xfrm>
              <a:off x="5437188" y="331788"/>
              <a:ext cx="3024187" cy="3384550"/>
              <a:chOff x="3425" y="209"/>
              <a:chExt cx="1905" cy="2132"/>
            </a:xfrm>
          </p:grpSpPr>
          <p:sp>
            <p:nvSpPr>
              <p:cNvPr id="36912" name="Rectangle 56"/>
              <p:cNvSpPr>
                <a:spLocks noChangeArrowheads="1"/>
              </p:cNvSpPr>
              <p:nvPr/>
            </p:nvSpPr>
            <p:spPr bwMode="auto">
              <a:xfrm>
                <a:off x="3561" y="1207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  <p:sp>
            <p:nvSpPr>
              <p:cNvPr id="36913" name="Rectangle 57"/>
              <p:cNvSpPr>
                <a:spLocks noChangeArrowheads="1"/>
              </p:cNvSpPr>
              <p:nvPr/>
            </p:nvSpPr>
            <p:spPr bwMode="auto">
              <a:xfrm>
                <a:off x="4099" y="827"/>
                <a:ext cx="12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/>
                  <a:t>Y                N</a:t>
                </a:r>
                <a:endParaRPr lang="zh-CN" altLang="en-US" sz="2400" dirty="0"/>
              </a:p>
            </p:txBody>
          </p:sp>
          <p:sp>
            <p:nvSpPr>
              <p:cNvPr id="36914" name="AutoShape 58"/>
              <p:cNvSpPr>
                <a:spLocks noChangeArrowheads="1"/>
              </p:cNvSpPr>
              <p:nvPr/>
            </p:nvSpPr>
            <p:spPr bwMode="auto">
              <a:xfrm>
                <a:off x="4332" y="888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x!=0</a:t>
                </a:r>
              </a:p>
            </p:txBody>
          </p:sp>
          <p:sp>
            <p:nvSpPr>
              <p:cNvPr id="36915" name="AutoShape 59"/>
              <p:cNvSpPr>
                <a:spLocks noChangeArrowheads="1"/>
              </p:cNvSpPr>
              <p:nvPr/>
            </p:nvSpPr>
            <p:spPr bwMode="auto">
              <a:xfrm>
                <a:off x="3788" y="1252"/>
                <a:ext cx="818" cy="408"/>
              </a:xfrm>
              <a:prstGeom prst="diamond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x&gt;0</a:t>
                </a:r>
              </a:p>
            </p:txBody>
          </p:sp>
          <p:sp>
            <p:nvSpPr>
              <p:cNvPr id="36916" name="Rectangle 60"/>
              <p:cNvSpPr>
                <a:spLocks noChangeArrowheads="1"/>
              </p:cNvSpPr>
              <p:nvPr/>
            </p:nvSpPr>
            <p:spPr bwMode="auto">
              <a:xfrm>
                <a:off x="4468" y="434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y=-1</a:t>
                </a:r>
                <a:endParaRPr lang="zh-CN" altLang="en-US" sz="2000"/>
              </a:p>
            </p:txBody>
          </p:sp>
          <p:sp>
            <p:nvSpPr>
              <p:cNvPr id="36917" name="Rectangle 61"/>
              <p:cNvSpPr>
                <a:spLocks noChangeArrowheads="1"/>
              </p:cNvSpPr>
              <p:nvPr/>
            </p:nvSpPr>
            <p:spPr bwMode="auto">
              <a:xfrm>
                <a:off x="3425" y="1620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y=1</a:t>
                </a:r>
                <a:endParaRPr lang="zh-CN" altLang="en-US" sz="2000"/>
              </a:p>
            </p:txBody>
          </p:sp>
          <p:sp>
            <p:nvSpPr>
              <p:cNvPr id="36918" name="Rectangle 62"/>
              <p:cNvSpPr>
                <a:spLocks noChangeArrowheads="1"/>
              </p:cNvSpPr>
              <p:nvPr/>
            </p:nvSpPr>
            <p:spPr bwMode="auto">
              <a:xfrm>
                <a:off x="4423" y="1615"/>
                <a:ext cx="544" cy="274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/>
                  <a:t>y=0</a:t>
                </a:r>
                <a:endParaRPr lang="zh-CN" altLang="en-US" sz="2000"/>
              </a:p>
            </p:txBody>
          </p:sp>
          <p:cxnSp>
            <p:nvCxnSpPr>
              <p:cNvPr id="36919" name="AutoShape 63"/>
              <p:cNvCxnSpPr>
                <a:cxnSpLocks noChangeShapeType="1"/>
                <a:stCxn id="36914" idx="3"/>
                <a:endCxn id="36925" idx="6"/>
              </p:cNvCxnSpPr>
              <p:nvPr/>
            </p:nvCxnSpPr>
            <p:spPr bwMode="auto">
              <a:xfrm flipH="1">
                <a:off x="4675" y="1092"/>
                <a:ext cx="487" cy="1046"/>
              </a:xfrm>
              <a:prstGeom prst="bentConnector3">
                <a:avLst>
                  <a:gd name="adj1" fmla="val -2710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20" name="AutoShape 64"/>
              <p:cNvCxnSpPr>
                <a:cxnSpLocks noChangeShapeType="1"/>
                <a:stCxn id="36914" idx="1"/>
                <a:endCxn id="36915" idx="0"/>
              </p:cNvCxnSpPr>
              <p:nvPr/>
            </p:nvCxnSpPr>
            <p:spPr bwMode="auto">
              <a:xfrm rot="10800000" flipV="1">
                <a:off x="4197" y="1092"/>
                <a:ext cx="123" cy="148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21" name="AutoShape 65"/>
              <p:cNvCxnSpPr>
                <a:cxnSpLocks noChangeShapeType="1"/>
                <a:stCxn id="36915" idx="1"/>
                <a:endCxn id="36917" idx="0"/>
              </p:cNvCxnSpPr>
              <p:nvPr/>
            </p:nvCxnSpPr>
            <p:spPr bwMode="auto">
              <a:xfrm rot="10800000" flipV="1">
                <a:off x="3697" y="1456"/>
                <a:ext cx="79" cy="152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22" name="AutoShape 66"/>
              <p:cNvCxnSpPr>
                <a:cxnSpLocks noChangeShapeType="1"/>
                <a:stCxn id="36915" idx="3"/>
                <a:endCxn id="36918" idx="0"/>
              </p:cNvCxnSpPr>
              <p:nvPr/>
            </p:nvCxnSpPr>
            <p:spPr bwMode="auto">
              <a:xfrm>
                <a:off x="4618" y="1456"/>
                <a:ext cx="77" cy="147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23" name="Oval 67"/>
              <p:cNvSpPr>
                <a:spLocks noChangeArrowheads="1"/>
              </p:cNvSpPr>
              <p:nvPr/>
            </p:nvSpPr>
            <p:spPr bwMode="auto">
              <a:xfrm>
                <a:off x="4714" y="209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6924" name="AutoShape 68"/>
              <p:cNvCxnSpPr>
                <a:cxnSpLocks noChangeShapeType="1"/>
                <a:stCxn id="36923" idx="4"/>
                <a:endCxn id="36916" idx="0"/>
              </p:cNvCxnSpPr>
              <p:nvPr/>
            </p:nvCxnSpPr>
            <p:spPr bwMode="auto">
              <a:xfrm>
                <a:off x="4737" y="260"/>
                <a:ext cx="3" cy="16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25" name="Oval 69"/>
              <p:cNvSpPr>
                <a:spLocks noChangeArrowheads="1"/>
              </p:cNvSpPr>
              <p:nvPr/>
            </p:nvSpPr>
            <p:spPr bwMode="auto">
              <a:xfrm>
                <a:off x="4624" y="2115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36926" name="Oval 71"/>
              <p:cNvSpPr>
                <a:spLocks noChangeArrowheads="1"/>
              </p:cNvSpPr>
              <p:nvPr/>
            </p:nvSpPr>
            <p:spPr bwMode="auto">
              <a:xfrm>
                <a:off x="4151" y="1979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6927" name="AutoShape 72"/>
              <p:cNvCxnSpPr>
                <a:cxnSpLocks noChangeShapeType="1"/>
                <a:stCxn id="36917" idx="2"/>
                <a:endCxn id="36926" idx="2"/>
              </p:cNvCxnSpPr>
              <p:nvPr/>
            </p:nvCxnSpPr>
            <p:spPr bwMode="auto">
              <a:xfrm rot="16200000" flipH="1">
                <a:off x="3873" y="1730"/>
                <a:ext cx="96" cy="448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28" name="AutoShape 73"/>
              <p:cNvCxnSpPr>
                <a:cxnSpLocks noChangeShapeType="1"/>
                <a:stCxn id="36918" idx="2"/>
                <a:endCxn id="36926" idx="6"/>
              </p:cNvCxnSpPr>
              <p:nvPr/>
            </p:nvCxnSpPr>
            <p:spPr bwMode="auto">
              <a:xfrm rot="5400000">
                <a:off x="4398" y="1705"/>
                <a:ext cx="101" cy="493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29" name="AutoShape 74"/>
              <p:cNvCxnSpPr>
                <a:cxnSpLocks noChangeShapeType="1"/>
                <a:stCxn id="36926" idx="4"/>
                <a:endCxn id="36925" idx="2"/>
              </p:cNvCxnSpPr>
              <p:nvPr/>
            </p:nvCxnSpPr>
            <p:spPr bwMode="auto">
              <a:xfrm rot="16200000" flipH="1">
                <a:off x="4342" y="1862"/>
                <a:ext cx="108" cy="444"/>
              </a:xfrm>
              <a:prstGeom prst="bentConnector2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930" name="Oval 75"/>
              <p:cNvSpPr>
                <a:spLocks noChangeArrowheads="1"/>
              </p:cNvSpPr>
              <p:nvPr/>
            </p:nvSpPr>
            <p:spPr bwMode="auto">
              <a:xfrm>
                <a:off x="4624" y="229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6931" name="AutoShape 76"/>
              <p:cNvCxnSpPr>
                <a:cxnSpLocks noChangeShapeType="1"/>
                <a:stCxn id="36925" idx="4"/>
                <a:endCxn id="36930" idx="0"/>
              </p:cNvCxnSpPr>
              <p:nvPr/>
            </p:nvCxnSpPr>
            <p:spPr bwMode="auto">
              <a:xfrm rot="5400000">
                <a:off x="4585" y="2228"/>
                <a:ext cx="1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932" name="AutoShape 77"/>
              <p:cNvCxnSpPr>
                <a:cxnSpLocks noChangeShapeType="1"/>
                <a:stCxn id="36916" idx="2"/>
                <a:endCxn id="36914" idx="0"/>
              </p:cNvCxnSpPr>
              <p:nvPr/>
            </p:nvCxnSpPr>
            <p:spPr bwMode="auto">
              <a:xfrm>
                <a:off x="4740" y="720"/>
                <a:ext cx="1" cy="156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32203" name="Group 107"/>
            <p:cNvGrpSpPr>
              <a:grpSpLocks/>
            </p:cNvGrpSpPr>
            <p:nvPr/>
          </p:nvGrpSpPr>
          <p:grpSpPr bwMode="auto">
            <a:xfrm>
              <a:off x="5292725" y="1916113"/>
              <a:ext cx="3816350" cy="684212"/>
              <a:chOff x="3334" y="1207"/>
              <a:chExt cx="2404" cy="431"/>
            </a:xfrm>
          </p:grpSpPr>
          <p:sp>
            <p:nvSpPr>
              <p:cNvPr id="36909" name="Text Box 78"/>
              <p:cNvSpPr txBox="1">
                <a:spLocks noChangeArrowheads="1"/>
              </p:cNvSpPr>
              <p:nvPr/>
            </p:nvSpPr>
            <p:spPr bwMode="auto">
              <a:xfrm>
                <a:off x="4695" y="1388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x&lt;0</a:t>
                </a:r>
              </a:p>
            </p:txBody>
          </p:sp>
          <p:sp>
            <p:nvSpPr>
              <p:cNvPr id="36910" name="Text Box 79"/>
              <p:cNvSpPr txBox="1">
                <a:spLocks noChangeArrowheads="1"/>
              </p:cNvSpPr>
              <p:nvPr/>
            </p:nvSpPr>
            <p:spPr bwMode="auto">
              <a:xfrm>
                <a:off x="5267" y="1207"/>
                <a:ext cx="4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x==0</a:t>
                </a:r>
              </a:p>
            </p:txBody>
          </p:sp>
          <p:sp>
            <p:nvSpPr>
              <p:cNvPr id="36911" name="Text Box 80"/>
              <p:cNvSpPr txBox="1">
                <a:spLocks noChangeArrowheads="1"/>
              </p:cNvSpPr>
              <p:nvPr/>
            </p:nvSpPr>
            <p:spPr bwMode="auto">
              <a:xfrm>
                <a:off x="3334" y="1388"/>
                <a:ext cx="37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00FF"/>
                    </a:solidFill>
                  </a:rPr>
                  <a:t>x&gt;0</a:t>
                </a:r>
              </a:p>
            </p:txBody>
          </p:sp>
        </p:grpSp>
      </p:grpSp>
      <p:grpSp>
        <p:nvGrpSpPr>
          <p:cNvPr id="132202" name="Group 106"/>
          <p:cNvGrpSpPr>
            <a:grpSpLocks/>
          </p:cNvGrpSpPr>
          <p:nvPr/>
        </p:nvGrpSpPr>
        <p:grpSpPr bwMode="auto">
          <a:xfrm>
            <a:off x="5213350" y="3141663"/>
            <a:ext cx="3697287" cy="3384550"/>
            <a:chOff x="3061" y="2341"/>
            <a:chExt cx="2329" cy="2132"/>
          </a:xfrm>
        </p:grpSpPr>
        <p:sp>
          <p:nvSpPr>
            <p:cNvPr id="36885" name="Rectangle 82"/>
            <p:cNvSpPr>
              <a:spLocks noChangeArrowheads="1"/>
            </p:cNvSpPr>
            <p:nvPr/>
          </p:nvSpPr>
          <p:spPr bwMode="auto">
            <a:xfrm>
              <a:off x="3288" y="3339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Y                N</a:t>
              </a:r>
              <a:endParaRPr lang="zh-CN" altLang="en-US" sz="2400" dirty="0"/>
            </a:p>
          </p:txBody>
        </p:sp>
        <p:sp>
          <p:nvSpPr>
            <p:cNvPr id="36886" name="Rectangle 83"/>
            <p:cNvSpPr>
              <a:spLocks noChangeArrowheads="1"/>
            </p:cNvSpPr>
            <p:nvPr/>
          </p:nvSpPr>
          <p:spPr bwMode="auto">
            <a:xfrm>
              <a:off x="3826" y="2959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Y                N</a:t>
              </a:r>
              <a:endParaRPr lang="zh-CN" altLang="en-US" sz="2400" dirty="0"/>
            </a:p>
          </p:txBody>
        </p:sp>
        <p:sp>
          <p:nvSpPr>
            <p:cNvPr id="36887" name="AutoShape 84"/>
            <p:cNvSpPr>
              <a:spLocks noChangeArrowheads="1"/>
            </p:cNvSpPr>
            <p:nvPr/>
          </p:nvSpPr>
          <p:spPr bwMode="auto">
            <a:xfrm>
              <a:off x="4059" y="3020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x&gt;=0</a:t>
              </a:r>
            </a:p>
          </p:txBody>
        </p:sp>
        <p:sp>
          <p:nvSpPr>
            <p:cNvPr id="36888" name="AutoShape 85"/>
            <p:cNvSpPr>
              <a:spLocks noChangeArrowheads="1"/>
            </p:cNvSpPr>
            <p:nvPr/>
          </p:nvSpPr>
          <p:spPr bwMode="auto">
            <a:xfrm>
              <a:off x="3515" y="3384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x&gt;0</a:t>
              </a:r>
            </a:p>
          </p:txBody>
        </p:sp>
        <p:sp>
          <p:nvSpPr>
            <p:cNvPr id="36889" name="Rectangle 86"/>
            <p:cNvSpPr>
              <a:spLocks noChangeArrowheads="1"/>
            </p:cNvSpPr>
            <p:nvPr/>
          </p:nvSpPr>
          <p:spPr bwMode="auto">
            <a:xfrm>
              <a:off x="4195" y="2566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y=0</a:t>
              </a:r>
              <a:endParaRPr lang="zh-CN" altLang="en-US" sz="2000"/>
            </a:p>
          </p:txBody>
        </p:sp>
        <p:sp>
          <p:nvSpPr>
            <p:cNvPr id="36890" name="Rectangle 87"/>
            <p:cNvSpPr>
              <a:spLocks noChangeArrowheads="1"/>
            </p:cNvSpPr>
            <p:nvPr/>
          </p:nvSpPr>
          <p:spPr bwMode="auto">
            <a:xfrm>
              <a:off x="3152" y="3752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y=1</a:t>
              </a:r>
              <a:endParaRPr lang="zh-CN" altLang="en-US" sz="2000"/>
            </a:p>
          </p:txBody>
        </p:sp>
        <p:sp>
          <p:nvSpPr>
            <p:cNvPr id="36891" name="Rectangle 88"/>
            <p:cNvSpPr>
              <a:spLocks noChangeArrowheads="1"/>
            </p:cNvSpPr>
            <p:nvPr/>
          </p:nvSpPr>
          <p:spPr bwMode="auto">
            <a:xfrm>
              <a:off x="4150" y="3747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y=-1</a:t>
              </a:r>
              <a:endParaRPr lang="zh-CN" altLang="en-US" sz="2000"/>
            </a:p>
          </p:txBody>
        </p:sp>
        <p:cxnSp>
          <p:nvCxnSpPr>
            <p:cNvPr id="36892" name="AutoShape 89"/>
            <p:cNvCxnSpPr>
              <a:cxnSpLocks noChangeShapeType="1"/>
              <a:stCxn id="36887" idx="3"/>
              <a:endCxn id="36898" idx="6"/>
            </p:cNvCxnSpPr>
            <p:nvPr/>
          </p:nvCxnSpPr>
          <p:spPr bwMode="auto">
            <a:xfrm flipH="1">
              <a:off x="4402" y="3224"/>
              <a:ext cx="487" cy="1046"/>
            </a:xfrm>
            <a:prstGeom prst="bentConnector3">
              <a:avLst>
                <a:gd name="adj1" fmla="val -2710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3" name="AutoShape 90"/>
            <p:cNvCxnSpPr>
              <a:cxnSpLocks noChangeShapeType="1"/>
              <a:stCxn id="36887" idx="1"/>
              <a:endCxn id="36888" idx="0"/>
            </p:cNvCxnSpPr>
            <p:nvPr/>
          </p:nvCxnSpPr>
          <p:spPr bwMode="auto">
            <a:xfrm rot="10800000" flipV="1">
              <a:off x="3924" y="3224"/>
              <a:ext cx="123" cy="1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AutoShape 91"/>
            <p:cNvCxnSpPr>
              <a:cxnSpLocks noChangeShapeType="1"/>
              <a:stCxn id="36888" idx="1"/>
              <a:endCxn id="36890" idx="0"/>
            </p:cNvCxnSpPr>
            <p:nvPr/>
          </p:nvCxnSpPr>
          <p:spPr bwMode="auto">
            <a:xfrm rot="10800000" flipV="1">
              <a:off x="3424" y="3588"/>
              <a:ext cx="79" cy="15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5" name="AutoShape 92"/>
            <p:cNvCxnSpPr>
              <a:cxnSpLocks noChangeShapeType="1"/>
              <a:stCxn id="36888" idx="3"/>
              <a:endCxn id="36891" idx="0"/>
            </p:cNvCxnSpPr>
            <p:nvPr/>
          </p:nvCxnSpPr>
          <p:spPr bwMode="auto">
            <a:xfrm>
              <a:off x="4345" y="3588"/>
              <a:ext cx="77" cy="14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6" name="Oval 93"/>
            <p:cNvSpPr>
              <a:spLocks noChangeArrowheads="1"/>
            </p:cNvSpPr>
            <p:nvPr/>
          </p:nvSpPr>
          <p:spPr bwMode="auto">
            <a:xfrm>
              <a:off x="4441" y="2341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897" name="AutoShape 94"/>
            <p:cNvCxnSpPr>
              <a:cxnSpLocks noChangeShapeType="1"/>
              <a:stCxn id="36896" idx="4"/>
              <a:endCxn id="36889" idx="0"/>
            </p:cNvCxnSpPr>
            <p:nvPr/>
          </p:nvCxnSpPr>
          <p:spPr bwMode="auto">
            <a:xfrm>
              <a:off x="4464" y="2392"/>
              <a:ext cx="3" cy="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8" name="Oval 95"/>
            <p:cNvSpPr>
              <a:spLocks noChangeArrowheads="1"/>
            </p:cNvSpPr>
            <p:nvPr/>
          </p:nvSpPr>
          <p:spPr bwMode="auto">
            <a:xfrm>
              <a:off x="4351" y="4247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99" name="Oval 96"/>
            <p:cNvSpPr>
              <a:spLocks noChangeArrowheads="1"/>
            </p:cNvSpPr>
            <p:nvPr/>
          </p:nvSpPr>
          <p:spPr bwMode="auto">
            <a:xfrm>
              <a:off x="3878" y="4111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00" name="AutoShape 97"/>
            <p:cNvCxnSpPr>
              <a:cxnSpLocks noChangeShapeType="1"/>
              <a:stCxn id="36890" idx="2"/>
              <a:endCxn id="36899" idx="2"/>
            </p:cNvCxnSpPr>
            <p:nvPr/>
          </p:nvCxnSpPr>
          <p:spPr bwMode="auto">
            <a:xfrm rot="16200000" flipH="1">
              <a:off x="3600" y="3862"/>
              <a:ext cx="96" cy="4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1" name="AutoShape 98"/>
            <p:cNvCxnSpPr>
              <a:cxnSpLocks noChangeShapeType="1"/>
              <a:stCxn id="36891" idx="2"/>
              <a:endCxn id="36899" idx="6"/>
            </p:cNvCxnSpPr>
            <p:nvPr/>
          </p:nvCxnSpPr>
          <p:spPr bwMode="auto">
            <a:xfrm rot="5400000">
              <a:off x="4125" y="3837"/>
              <a:ext cx="101" cy="4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2" name="AutoShape 99"/>
            <p:cNvCxnSpPr>
              <a:cxnSpLocks noChangeShapeType="1"/>
              <a:stCxn id="36899" idx="4"/>
              <a:endCxn id="36898" idx="2"/>
            </p:cNvCxnSpPr>
            <p:nvPr/>
          </p:nvCxnSpPr>
          <p:spPr bwMode="auto">
            <a:xfrm rot="16200000" flipH="1">
              <a:off x="4069" y="3994"/>
              <a:ext cx="108" cy="444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3" name="Oval 100"/>
            <p:cNvSpPr>
              <a:spLocks noChangeArrowheads="1"/>
            </p:cNvSpPr>
            <p:nvPr/>
          </p:nvSpPr>
          <p:spPr bwMode="auto">
            <a:xfrm>
              <a:off x="4351" y="4428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04" name="AutoShape 101"/>
            <p:cNvCxnSpPr>
              <a:cxnSpLocks noChangeShapeType="1"/>
              <a:stCxn id="36898" idx="4"/>
              <a:endCxn id="36903" idx="0"/>
            </p:cNvCxnSpPr>
            <p:nvPr/>
          </p:nvCxnSpPr>
          <p:spPr bwMode="auto">
            <a:xfrm rot="5400000">
              <a:off x="4312" y="4360"/>
              <a:ext cx="12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5" name="AutoShape 102"/>
            <p:cNvCxnSpPr>
              <a:cxnSpLocks noChangeShapeType="1"/>
              <a:stCxn id="36889" idx="2"/>
              <a:endCxn id="36887" idx="0"/>
            </p:cNvCxnSpPr>
            <p:nvPr/>
          </p:nvCxnSpPr>
          <p:spPr bwMode="auto">
            <a:xfrm>
              <a:off x="4467" y="2852"/>
              <a:ext cx="1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6" name="Text Box 103"/>
            <p:cNvSpPr txBox="1">
              <a:spLocks noChangeArrowheads="1"/>
            </p:cNvSpPr>
            <p:nvPr/>
          </p:nvSpPr>
          <p:spPr bwMode="auto">
            <a:xfrm>
              <a:off x="5012" y="3249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x&lt;0</a:t>
              </a:r>
            </a:p>
          </p:txBody>
        </p:sp>
        <p:sp>
          <p:nvSpPr>
            <p:cNvPr id="36907" name="Text Box 104"/>
            <p:cNvSpPr txBox="1">
              <a:spLocks noChangeArrowheads="1"/>
            </p:cNvSpPr>
            <p:nvPr/>
          </p:nvSpPr>
          <p:spPr bwMode="auto">
            <a:xfrm>
              <a:off x="4422" y="3521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rgbClr val="FF00FF"/>
                  </a:solidFill>
                </a:rPr>
                <a:t>x==0</a:t>
              </a:r>
            </a:p>
          </p:txBody>
        </p:sp>
        <p:sp>
          <p:nvSpPr>
            <p:cNvPr id="36908" name="Text Box 105"/>
            <p:cNvSpPr txBox="1">
              <a:spLocks noChangeArrowheads="1"/>
            </p:cNvSpPr>
            <p:nvPr/>
          </p:nvSpPr>
          <p:spPr bwMode="auto">
            <a:xfrm>
              <a:off x="3061" y="3520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x&gt;0</a:t>
              </a:r>
            </a:p>
          </p:txBody>
        </p:sp>
      </p:grpSp>
      <p:sp>
        <p:nvSpPr>
          <p:cNvPr id="36883" name="Text Box 7"/>
          <p:cNvSpPr txBox="1">
            <a:spLocks noChangeArrowheads="1"/>
          </p:cNvSpPr>
          <p:nvPr/>
        </p:nvSpPr>
        <p:spPr bwMode="auto">
          <a:xfrm>
            <a:off x="1043608" y="794832"/>
            <a:ext cx="2183611" cy="1877437"/>
          </a:xfrm>
          <a:prstGeom prst="rect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66FF33"/>
                </a:solidFill>
              </a:rPr>
              <a:t>语句</a:t>
            </a:r>
            <a:r>
              <a:rPr lang="en-US" altLang="zh-CN" sz="2000" b="1" dirty="0">
                <a:solidFill>
                  <a:srgbClr val="66FF33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y=-1;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(x!=0)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{ if (x&gt;0)</a:t>
            </a:r>
            <a:r>
              <a:rPr lang="zh-CN" altLang="en-US" sz="2400" dirty="0"/>
              <a:t> </a:t>
            </a:r>
            <a:r>
              <a:rPr lang="en-US" altLang="zh-CN" sz="2400" dirty="0"/>
              <a:t>y=1;}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else y=0;</a:t>
            </a:r>
          </a:p>
        </p:txBody>
      </p:sp>
      <p:sp>
        <p:nvSpPr>
          <p:cNvPr id="36881" name="Text Box 8"/>
          <p:cNvSpPr txBox="1">
            <a:spLocks noChangeArrowheads="1"/>
          </p:cNvSpPr>
          <p:nvPr/>
        </p:nvSpPr>
        <p:spPr bwMode="auto">
          <a:xfrm>
            <a:off x="2226859" y="4423858"/>
            <a:ext cx="2183611" cy="1877437"/>
          </a:xfrm>
          <a:prstGeom prst="rect">
            <a:avLst/>
          </a:prstGeom>
          <a:noFill/>
          <a:ln w="38100" algn="ctr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66FF33"/>
                </a:solidFill>
              </a:rPr>
              <a:t>语句</a:t>
            </a:r>
            <a:r>
              <a:rPr lang="en-US" altLang="zh-CN" sz="2000" b="1" dirty="0">
                <a:solidFill>
                  <a:srgbClr val="66FF33"/>
                </a:solidFill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y=0;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(x&gt;=0)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{if (x&gt;0)</a:t>
            </a:r>
            <a:r>
              <a:rPr lang="zh-CN" altLang="en-US" sz="2400" dirty="0"/>
              <a:t> </a:t>
            </a:r>
            <a:r>
              <a:rPr lang="en-US" altLang="zh-CN" sz="2400" dirty="0"/>
              <a:t>y=1;}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else y=-1;</a:t>
            </a:r>
          </a:p>
        </p:txBody>
      </p:sp>
    </p:spTree>
    <p:extLst>
      <p:ext uri="{BB962C8B-B14F-4D97-AF65-F5344CB8AC3E}">
        <p14:creationId xmlns:p14="http://schemas.microsoft.com/office/powerpoint/2010/main" val="37032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5"/>
          <p:cNvSpPr>
            <a:spLocks noGrp="1"/>
          </p:cNvSpPr>
          <p:nvPr>
            <p:ph type="title"/>
          </p:nvPr>
        </p:nvSpPr>
        <p:spPr>
          <a:xfrm>
            <a:off x="468313" y="260351"/>
            <a:ext cx="8280151" cy="1842438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】 </a:t>
            </a:r>
            <a:r>
              <a:rPr lang="zh-CN" altLang="zh-CN" sz="2800" dirty="0"/>
              <a:t>在例</a:t>
            </a:r>
            <a:r>
              <a:rPr lang="en-US" altLang="zh-CN" sz="2800" dirty="0"/>
              <a:t>3.5</a:t>
            </a:r>
            <a:r>
              <a:rPr lang="zh-CN" altLang="zh-CN" sz="2800" dirty="0"/>
              <a:t>的基础上对程序进行改进。题目要求</a:t>
            </a:r>
            <a:r>
              <a:rPr lang="zh-CN" altLang="en-US" sz="2800" dirty="0"/>
              <a:t>是</a:t>
            </a:r>
            <a:r>
              <a:rPr lang="zh-CN" altLang="zh-CN" sz="2800" dirty="0"/>
              <a:t>求</a:t>
            </a:r>
            <a:r>
              <a:rPr lang="en-US" altLang="zh-CN" sz="2800" dirty="0"/>
              <a:t>     </a:t>
            </a:r>
            <a:r>
              <a:rPr lang="zh-CN" altLang="zh-CN" sz="2800" dirty="0"/>
              <a:t></a:t>
            </a:r>
            <a:r>
              <a:rPr lang="en-US" altLang="zh-CN" sz="2800" dirty="0"/>
              <a:t>            </a:t>
            </a:r>
            <a:r>
              <a:rPr lang="zh-CN" altLang="zh-CN" sz="2800" dirty="0"/>
              <a:t>方程的根。</a:t>
            </a:r>
            <a:r>
              <a:rPr lang="zh-CN" altLang="en-US" sz="2800" dirty="0"/>
              <a:t>由键盘输入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。假设</a:t>
            </a:r>
            <a:r>
              <a:rPr lang="en-US" altLang="zh-CN" sz="2800" dirty="0" err="1"/>
              <a:t>a,b,c</a:t>
            </a:r>
            <a:r>
              <a:rPr lang="zh-CN" altLang="en-US" sz="2800" dirty="0"/>
              <a:t>的值任意，并不保证                       。需要在程序中进行判别，如果                 ，就计算并输出方程的两个实根，否则就输出“方程无实根”的信息。</a:t>
            </a:r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332DAB-2E61-4D6B-8E2A-0E83A7D56962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/>
          </a:p>
        </p:txBody>
      </p:sp>
      <p:graphicFrame>
        <p:nvGraphicFramePr>
          <p:cNvPr id="9221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80101"/>
              </p:ext>
            </p:extLst>
          </p:nvPr>
        </p:nvGraphicFramePr>
        <p:xfrm>
          <a:off x="28675" y="620688"/>
          <a:ext cx="1872208" cy="36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" y="620688"/>
                        <a:ext cx="1872208" cy="367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193995"/>
              </p:ext>
            </p:extLst>
          </p:nvPr>
        </p:nvGraphicFramePr>
        <p:xfrm>
          <a:off x="899592" y="1268760"/>
          <a:ext cx="1482985" cy="3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公式" r:id="rId5" imgW="787058" imgH="203112" progId="Equation.3">
                  <p:embed/>
                </p:oleObj>
              </mc:Choice>
              <mc:Fallback>
                <p:oleObj name="公式" r:id="rId5" imgW="787058" imgH="203112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1482985" cy="375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36825"/>
              </p:ext>
            </p:extLst>
          </p:nvPr>
        </p:nvGraphicFramePr>
        <p:xfrm>
          <a:off x="2018357" y="941163"/>
          <a:ext cx="1590997" cy="403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公式" r:id="rId7" imgW="787058" imgH="203112" progId="Equation.3">
                  <p:embed/>
                </p:oleObj>
              </mc:Choice>
              <mc:Fallback>
                <p:oleObj name="公式" r:id="rId7" imgW="787058" imgH="203112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357" y="941163"/>
                        <a:ext cx="1590997" cy="403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F90EC5C-0011-4E95-981C-0540746D9A7B}"/>
              </a:ext>
            </a:extLst>
          </p:cNvPr>
          <p:cNvGrpSpPr/>
          <p:nvPr/>
        </p:nvGrpSpPr>
        <p:grpSpPr>
          <a:xfrm>
            <a:off x="1403648" y="2102789"/>
            <a:ext cx="4003777" cy="4403725"/>
            <a:chOff x="971600" y="816769"/>
            <a:chExt cx="7121525" cy="593883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E4BF912-39E5-4964-92D9-DE51D10607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99238" y="4035425"/>
              <a:ext cx="500062" cy="1588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A73BF79-71C1-4F73-9A4A-44DFF7894D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1933575" y="6067425"/>
              <a:ext cx="428625" cy="952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258B95F-81CA-4641-BFBC-44532C8CE62D}"/>
                </a:ext>
              </a:extLst>
            </p:cNvPr>
            <p:cNvGrpSpPr/>
            <p:nvPr/>
          </p:nvGrpSpPr>
          <p:grpSpPr>
            <a:xfrm>
              <a:off x="971600" y="816769"/>
              <a:ext cx="7121525" cy="5938838"/>
              <a:chOff x="939800" y="816769"/>
              <a:chExt cx="7121525" cy="5938838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F54914EB-DC78-4229-AFEC-3A72B3BA39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4251325" y="3106738"/>
                <a:ext cx="500063" cy="1587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28113A2-62D1-4270-AB5B-187BBD3748AC}"/>
                  </a:ext>
                </a:extLst>
              </p:cNvPr>
              <p:cNvCxnSpPr>
                <a:cxnSpLocks noChangeShapeType="1"/>
                <a:endCxn id="27" idx="4"/>
              </p:cNvCxnSpPr>
              <p:nvPr/>
            </p:nvCxnSpPr>
            <p:spPr bwMode="auto">
              <a:xfrm rot="16200000" flipV="1">
                <a:off x="6101556" y="5491163"/>
                <a:ext cx="1500187" cy="9525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93BF031B-5A17-4FEA-A21E-9D8D5141C86E}"/>
                  </a:ext>
                </a:extLst>
              </p:cNvPr>
              <p:cNvGrpSpPr/>
              <p:nvPr/>
            </p:nvGrpSpPr>
            <p:grpSpPr>
              <a:xfrm>
                <a:off x="939800" y="816769"/>
                <a:ext cx="7121525" cy="5938838"/>
                <a:chOff x="939800" y="816769"/>
                <a:chExt cx="7121525" cy="5938838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20A51C23-E7B5-400F-A118-6F7C9D4E1BD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81187" y="4014788"/>
                  <a:ext cx="500063" cy="1588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AEE4B203-B625-4D89-9BF3-2DD247914A2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906587" y="5014913"/>
                  <a:ext cx="500063" cy="1588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tx1"/>
                  </a:solidFill>
                  <a:miter lim="800000"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440ECD54-6C7E-454B-A955-0BF5D29A532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5857875" y="3786188"/>
                  <a:ext cx="1000125" cy="0"/>
                </a:xfrm>
                <a:prstGeom prst="line">
                  <a:avLst/>
                </a:prstGeom>
                <a:noFill/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6EA0A760-3220-47A2-AC01-AD8E957446DE}"/>
                    </a:ext>
                  </a:extLst>
                </p:cNvPr>
                <p:cNvGrpSpPr/>
                <p:nvPr/>
              </p:nvGrpSpPr>
              <p:grpSpPr>
                <a:xfrm>
                  <a:off x="939800" y="816769"/>
                  <a:ext cx="7121525" cy="5938838"/>
                  <a:chOff x="941388" y="857250"/>
                  <a:chExt cx="7121525" cy="5938838"/>
                </a:xfrm>
              </p:grpSpPr>
              <p:sp>
                <p:nvSpPr>
                  <p:cNvPr id="21" name="平行四边形 20">
                    <a:extLst>
                      <a:ext uri="{FF2B5EF4-FFF2-40B4-BE49-F238E27FC236}">
                        <a16:creationId xmlns:a16="http://schemas.microsoft.com/office/drawing/2014/main" id="{7B0C885F-76B0-4FEA-A6D7-DC7F6E33D8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86125" y="1357313"/>
                    <a:ext cx="2428875" cy="500062"/>
                  </a:xfrm>
                  <a:prstGeom prst="parallelogram">
                    <a:avLst>
                      <a:gd name="adj" fmla="val 25005"/>
                    </a:avLst>
                  </a:prstGeom>
                  <a:solidFill>
                    <a:srgbClr val="0070C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itchFamily="2" charset="2"/>
                      <a:buChar char="l"/>
                      <a:defRPr sz="25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2000" b="1" dirty="0"/>
                      <a:t>输入</a:t>
                    </a:r>
                    <a:r>
                      <a:rPr kumimoji="1" lang="en-US" altLang="zh-CN" sz="2000" b="1" dirty="0" err="1"/>
                      <a:t>a,b,c</a:t>
                    </a:r>
                    <a:endParaRPr kumimoji="1" lang="zh-CN" altLang="en-US" sz="2000" b="1" dirty="0"/>
                  </a:p>
                </p:txBody>
              </p:sp>
              <p:cxnSp>
                <p:nvCxnSpPr>
                  <p:cNvPr id="22" name="直接箭头连接符 21">
                    <a:extLst>
                      <a:ext uri="{FF2B5EF4-FFF2-40B4-BE49-F238E27FC236}">
                        <a16:creationId xmlns:a16="http://schemas.microsoft.com/office/drawing/2014/main" id="{0EDC1701-D081-4617-BAD5-E5E525113FA4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51325" y="1106488"/>
                    <a:ext cx="500063" cy="1587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" name="直接箭头连接符 22">
                    <a:extLst>
                      <a:ext uri="{FF2B5EF4-FFF2-40B4-BE49-F238E27FC236}">
                        <a16:creationId xmlns:a16="http://schemas.microsoft.com/office/drawing/2014/main" id="{1D7064BA-8EE1-49DD-996C-45414BEA952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251325" y="2106613"/>
                    <a:ext cx="500063" cy="1587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24" name="流程图: 过程 23">
                    <a:extLst>
                      <a:ext uri="{FF2B5EF4-FFF2-40B4-BE49-F238E27FC236}">
                        <a16:creationId xmlns:a16="http://schemas.microsoft.com/office/drawing/2014/main" id="{CDF7A0C2-5056-4D98-AC20-D5E7B7447B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4400" y="2357438"/>
                    <a:ext cx="2071688" cy="500062"/>
                  </a:xfrm>
                  <a:prstGeom prst="flowChartProcess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lang="zh-CN" altLang="en-US" sz="2800" b="1" dirty="0"/>
                      <a:t>计算</a:t>
                    </a:r>
                    <a:r>
                      <a:rPr lang="en-US" altLang="zh-CN" sz="2800" b="1" dirty="0"/>
                      <a:t>disc</a:t>
                    </a:r>
                    <a:endParaRPr lang="zh-CN" altLang="en-US" sz="2800" b="1" dirty="0"/>
                  </a:p>
                </p:txBody>
              </p:sp>
              <p:sp>
                <p:nvSpPr>
                  <p:cNvPr id="25" name="流程图: 决策 24">
                    <a:extLst>
                      <a:ext uri="{FF2B5EF4-FFF2-40B4-BE49-F238E27FC236}">
                        <a16:creationId xmlns:a16="http://schemas.microsoft.com/office/drawing/2014/main" id="{9E67CCD1-9408-433B-A53C-3E8C86C5C4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55950" y="3344863"/>
                    <a:ext cx="2714625" cy="857250"/>
                  </a:xfrm>
                  <a:prstGeom prst="flowChartDecision">
                    <a:avLst/>
                  </a:prstGeom>
                  <a:solidFill>
                    <a:srgbClr val="FF000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itchFamily="2" charset="2"/>
                      <a:buChar char="l"/>
                      <a:defRPr sz="25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en-US" altLang="zh-CN" sz="2000" b="1" dirty="0"/>
                      <a:t>disc&gt;=0?</a:t>
                    </a:r>
                    <a:endParaRPr kumimoji="1" lang="zh-CN" altLang="en-US" sz="2000" b="1" dirty="0"/>
                  </a:p>
                </p:txBody>
              </p:sp>
              <p:sp>
                <p:nvSpPr>
                  <p:cNvPr id="26" name="流程图: 过程 25">
                    <a:extLst>
                      <a:ext uri="{FF2B5EF4-FFF2-40B4-BE49-F238E27FC236}">
                        <a16:creationId xmlns:a16="http://schemas.microsoft.com/office/drawing/2014/main" id="{A633FA2B-1761-47E0-8C4E-567FF69D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4263" y="4265613"/>
                    <a:ext cx="2071687" cy="500062"/>
                  </a:xfrm>
                  <a:prstGeom prst="flowChartProcess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lang="zh-CN" altLang="en-US" sz="2000" b="1" dirty="0"/>
                      <a:t>计算</a:t>
                    </a:r>
                    <a:r>
                      <a:rPr lang="en-US" altLang="zh-CN" sz="2000" b="1" dirty="0"/>
                      <a:t>x</a:t>
                    </a:r>
                    <a:r>
                      <a:rPr lang="en-US" altLang="zh-CN" sz="2000" b="1" baseline="-25000" dirty="0"/>
                      <a:t>1</a:t>
                    </a:r>
                    <a:r>
                      <a:rPr lang="en-US" altLang="zh-CN" sz="2000" b="1" dirty="0"/>
                      <a:t>,x</a:t>
                    </a:r>
                    <a:r>
                      <a:rPr lang="en-US" altLang="zh-CN" sz="2000" b="1" baseline="-25000" dirty="0"/>
                      <a:t>2</a:t>
                    </a:r>
                    <a:endParaRPr lang="zh-CN" altLang="en-US" sz="2000" b="1" baseline="-25000" dirty="0"/>
                  </a:p>
                </p:txBody>
              </p:sp>
              <p:sp>
                <p:nvSpPr>
                  <p:cNvPr id="27" name="平行四边形 26">
                    <a:extLst>
                      <a:ext uri="{FF2B5EF4-FFF2-40B4-BE49-F238E27FC236}">
                        <a16:creationId xmlns:a16="http://schemas.microsoft.com/office/drawing/2014/main" id="{437CE7DD-A236-4421-8E81-52CD1541A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34038" y="4286250"/>
                    <a:ext cx="2428875" cy="500063"/>
                  </a:xfrm>
                  <a:prstGeom prst="parallelogram">
                    <a:avLst>
                      <a:gd name="adj" fmla="val 25005"/>
                    </a:avLst>
                  </a:prstGeom>
                  <a:solidFill>
                    <a:srgbClr val="0070C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itchFamily="2" charset="2"/>
                      <a:buChar char="l"/>
                      <a:defRPr sz="25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kumimoji="1" lang="zh-CN" altLang="en-US" sz="2800" b="1" dirty="0"/>
                  </a:p>
                </p:txBody>
              </p:sp>
              <p:sp>
                <p:nvSpPr>
                  <p:cNvPr id="28" name="平行四边形 27">
                    <a:extLst>
                      <a:ext uri="{FF2B5EF4-FFF2-40B4-BE49-F238E27FC236}">
                        <a16:creationId xmlns:a16="http://schemas.microsoft.com/office/drawing/2014/main" id="{6E82FDDA-5CEF-4690-9BA8-D8BA74F551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1388" y="5265738"/>
                    <a:ext cx="2428875" cy="571500"/>
                  </a:xfrm>
                  <a:prstGeom prst="parallelogram">
                    <a:avLst>
                      <a:gd name="adj" fmla="val 25008"/>
                    </a:avLst>
                  </a:prstGeom>
                  <a:solidFill>
                    <a:srgbClr val="0070C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itchFamily="2" charset="2"/>
                      <a:buChar char="l"/>
                      <a:defRPr sz="25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2000" b="1" dirty="0"/>
                      <a:t>输出</a:t>
                    </a:r>
                    <a:r>
                      <a:rPr kumimoji="1" lang="en-US" altLang="zh-CN" sz="2000" b="1" dirty="0"/>
                      <a:t>x</a:t>
                    </a:r>
                    <a:r>
                      <a:rPr kumimoji="1" lang="en-US" altLang="zh-CN" sz="2000" b="1" baseline="-25000" dirty="0"/>
                      <a:t>1</a:t>
                    </a:r>
                    <a:r>
                      <a:rPr kumimoji="1" lang="en-US" altLang="zh-CN" sz="2000" b="1" dirty="0"/>
                      <a:t>,x</a:t>
                    </a:r>
                    <a:r>
                      <a:rPr kumimoji="1" lang="en-US" altLang="zh-CN" sz="2000" b="1" baseline="-25000" dirty="0"/>
                      <a:t>2</a:t>
                    </a:r>
                    <a:endParaRPr kumimoji="1" lang="zh-CN" altLang="en-US" sz="2000" b="1" dirty="0"/>
                  </a:p>
                </p:txBody>
              </p: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0072CF38-7AE6-4797-9105-CBAF3FF1F68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43125" y="3765550"/>
                    <a:ext cx="1000125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5E97F91A-4D70-4827-A8AF-4D09112BD1C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143125" y="6286500"/>
                    <a:ext cx="4714875" cy="0"/>
                  </a:xfrm>
                  <a:prstGeom prst="line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1" name="直接箭头连接符 30">
                    <a:extLst>
                      <a:ext uri="{FF2B5EF4-FFF2-40B4-BE49-F238E27FC236}">
                        <a16:creationId xmlns:a16="http://schemas.microsoft.com/office/drawing/2014/main" id="{EFC77179-BDCD-449E-82FF-B8A8FFC93FD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4343400" y="6545263"/>
                    <a:ext cx="500063" cy="1587"/>
                  </a:xfrm>
                  <a:prstGeom prst="straightConnector1">
                    <a:avLst/>
                  </a:prstGeom>
                  <a:noFill/>
                  <a:ln w="38100" algn="ctr">
                    <a:solidFill>
                      <a:schemeClr val="tx1"/>
                    </a:solidFill>
                    <a:miter lim="800000"/>
                    <a:headEnd/>
                    <a:tailEnd type="arrow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sp>
                <p:nvSpPr>
                  <p:cNvPr id="32" name="流程图: 过程 31">
                    <a:extLst>
                      <a:ext uri="{FF2B5EF4-FFF2-40B4-BE49-F238E27FC236}">
                        <a16:creationId xmlns:a16="http://schemas.microsoft.com/office/drawing/2014/main" id="{2ACA4F91-FD12-4E4A-8A08-CEDF3E375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38732" y="2366962"/>
                    <a:ext cx="2071688" cy="500062"/>
                  </a:xfrm>
                  <a:prstGeom prst="flowChartProcess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4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r>
                      <a:rPr lang="zh-CN" altLang="en-US" sz="2000" b="1" dirty="0"/>
                      <a:t>计算</a:t>
                    </a:r>
                    <a:r>
                      <a:rPr lang="en-US" altLang="zh-CN" sz="2000" b="1" dirty="0"/>
                      <a:t>disc</a:t>
                    </a:r>
                    <a:endParaRPr lang="zh-CN" altLang="en-US" sz="2000" b="1" dirty="0"/>
                  </a:p>
                </p:txBody>
              </p:sp>
              <p:sp>
                <p:nvSpPr>
                  <p:cNvPr id="33" name="平行四边形 32">
                    <a:extLst>
                      <a:ext uri="{FF2B5EF4-FFF2-40B4-BE49-F238E27FC236}">
                        <a16:creationId xmlns:a16="http://schemas.microsoft.com/office/drawing/2014/main" id="{990DBD57-C3A8-4597-B573-E27334602B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18370" y="4295774"/>
                    <a:ext cx="2428875" cy="500063"/>
                  </a:xfrm>
                  <a:prstGeom prst="parallelogram">
                    <a:avLst>
                      <a:gd name="adj" fmla="val 25005"/>
                    </a:avLst>
                  </a:prstGeom>
                  <a:solidFill>
                    <a:srgbClr val="0070C0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0" tIns="0" rIns="0" bIns="0"/>
                  <a:lstStyle>
                    <a:lvl1pPr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itchFamily="2" charset="2"/>
                      <a:buChar char="l"/>
                      <a:defRPr sz="25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1" lang="zh-CN" altLang="en-US" sz="2000" b="1" dirty="0"/>
                      <a:t>输出无实根</a:t>
                    </a:r>
                  </a:p>
                </p:txBody>
              </p:sp>
            </p:grpSp>
            <p:sp>
              <p:nvSpPr>
                <p:cNvPr id="19" name="TextBox 23">
                  <a:extLst>
                    <a:ext uri="{FF2B5EF4-FFF2-40B4-BE49-F238E27FC236}">
                      <a16:creationId xmlns:a16="http://schemas.microsoft.com/office/drawing/2014/main" id="{7E280FE0-5FCC-4DDD-B914-9F8FE03D8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0314" y="3192463"/>
                  <a:ext cx="500062" cy="4980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1800" b="1" dirty="0"/>
                    <a:t>真</a:t>
                  </a:r>
                </a:p>
              </p:txBody>
            </p:sp>
            <p:sp>
              <p:nvSpPr>
                <p:cNvPr id="20" name="TextBox 24">
                  <a:extLst>
                    <a:ext uri="{FF2B5EF4-FFF2-40B4-BE49-F238E27FC236}">
                      <a16:creationId xmlns:a16="http://schemas.microsoft.com/office/drawing/2014/main" id="{4D58AD7E-1ACA-4A34-A081-0ABFD46F5C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751" y="3214688"/>
                  <a:ext cx="500062" cy="4980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1800" b="1" dirty="0"/>
                    <a:t>假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3871342" cy="86374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三、小结</a:t>
            </a:r>
          </a:p>
        </p:txBody>
      </p:sp>
      <p:sp>
        <p:nvSpPr>
          <p:cNvPr id="37891" name="内容占位符 5"/>
          <p:cNvSpPr>
            <a:spLocks noGrp="1"/>
          </p:cNvSpPr>
          <p:nvPr>
            <p:ph idx="1"/>
          </p:nvPr>
        </p:nvSpPr>
        <p:spPr>
          <a:xfrm>
            <a:off x="457200" y="1268413"/>
            <a:ext cx="8362950" cy="5040312"/>
          </a:xfrm>
        </p:spPr>
        <p:txBody>
          <a:bodyPr/>
          <a:lstStyle/>
          <a:p>
            <a:r>
              <a:rPr lang="zh-CN" altLang="en-US" sz="2800" dirty="0"/>
              <a:t>整个</a:t>
            </a:r>
            <a:r>
              <a:rPr lang="en-US" altLang="zh-CN" sz="2800" dirty="0"/>
              <a:t>if</a:t>
            </a:r>
            <a:r>
              <a:rPr lang="zh-CN" altLang="en-US" sz="2800" dirty="0"/>
              <a:t>语句可以写在多行上，也写在一行上；但是为了程序的清晰，提倡写成锯齿形式；</a:t>
            </a:r>
            <a:endParaRPr lang="en-US" altLang="zh-CN" sz="2800" dirty="0"/>
          </a:p>
          <a:p>
            <a:r>
              <a:rPr lang="en-US" altLang="zh-CN" sz="2800" dirty="0"/>
              <a:t>if</a:t>
            </a:r>
            <a:r>
              <a:rPr lang="zh-CN" altLang="en-US" sz="2800" dirty="0"/>
              <a:t>语句无论写在几行上，都是一个整体，属于同一个语句；</a:t>
            </a:r>
            <a:endParaRPr lang="en-US" altLang="zh-CN" sz="2800" dirty="0"/>
          </a:p>
          <a:p>
            <a:pPr lvl="1"/>
            <a:r>
              <a:rPr lang="zh-CN" altLang="en-US" sz="2400" dirty="0"/>
              <a:t>不要误以为</a:t>
            </a:r>
            <a:r>
              <a:rPr lang="en-US" altLang="zh-CN" sz="2400" dirty="0"/>
              <a:t>if</a:t>
            </a:r>
            <a:r>
              <a:rPr lang="zh-CN" altLang="en-US" sz="2400" dirty="0"/>
              <a:t>部分是一个语句；</a:t>
            </a:r>
            <a:r>
              <a:rPr lang="en-US" altLang="zh-CN" sz="2400" dirty="0"/>
              <a:t>else</a:t>
            </a:r>
            <a:r>
              <a:rPr lang="zh-CN" altLang="en-US" sz="2400" dirty="0"/>
              <a:t>部分是另一个语句；</a:t>
            </a:r>
            <a:endParaRPr lang="en-US" altLang="zh-CN" sz="2400" dirty="0"/>
          </a:p>
          <a:p>
            <a:pPr lvl="1"/>
            <a:r>
              <a:rPr lang="zh-CN" altLang="en-US" sz="2400" dirty="0"/>
              <a:t>不要一看到分号，就以为是</a:t>
            </a:r>
            <a:r>
              <a:rPr lang="en-US" altLang="zh-CN" sz="2400" dirty="0"/>
              <a:t>if</a:t>
            </a:r>
            <a:r>
              <a:rPr lang="zh-CN" altLang="en-US" sz="2400" dirty="0"/>
              <a:t>语句结束了；</a:t>
            </a:r>
            <a:endParaRPr lang="en-US" altLang="zh-CN" sz="2400" dirty="0"/>
          </a:p>
          <a:p>
            <a:pPr lvl="1"/>
            <a:r>
              <a:rPr lang="en-US" altLang="zh-CN" sz="2400" dirty="0"/>
              <a:t>else</a:t>
            </a:r>
            <a:r>
              <a:rPr lang="zh-CN" altLang="en-US" sz="2400" dirty="0"/>
              <a:t>子句不能作为语句单独使用，它必须是</a:t>
            </a:r>
            <a:r>
              <a:rPr lang="en-US" altLang="zh-CN" sz="2400" dirty="0"/>
              <a:t>if</a:t>
            </a:r>
            <a:r>
              <a:rPr lang="zh-CN" altLang="en-US" sz="2400" dirty="0"/>
              <a:t>语句的一部分，与</a:t>
            </a:r>
            <a:r>
              <a:rPr lang="en-US" altLang="zh-CN" sz="2400" dirty="0"/>
              <a:t>if</a:t>
            </a:r>
            <a:r>
              <a:rPr lang="zh-CN" altLang="en-US" sz="2400" dirty="0"/>
              <a:t>配对使用（</a:t>
            </a:r>
            <a:r>
              <a:rPr lang="zh-CN" altLang="en-US" sz="2400" b="1" dirty="0"/>
              <a:t>就近配对原则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r>
              <a:rPr lang="en-US" altLang="zh-CN" sz="2800" dirty="0"/>
              <a:t>If</a:t>
            </a:r>
            <a:r>
              <a:rPr lang="zh-CN" altLang="en-US" sz="2800" dirty="0"/>
              <a:t>语句中判断表达式的值是一个逻辑值“是”（非</a:t>
            </a:r>
            <a:r>
              <a:rPr lang="en-US" altLang="zh-CN" sz="2800" dirty="0"/>
              <a:t>0</a:t>
            </a:r>
            <a:r>
              <a:rPr lang="zh-CN" altLang="en-US" sz="2800" dirty="0"/>
              <a:t>值）或“否”（</a:t>
            </a:r>
            <a:r>
              <a:rPr lang="en-US" altLang="zh-CN" sz="2800" dirty="0"/>
              <a:t>0</a:t>
            </a:r>
            <a:r>
              <a:rPr lang="zh-CN" altLang="en-US" sz="2800" dirty="0"/>
              <a:t>值）。</a:t>
            </a:r>
            <a:endParaRPr lang="en-US" altLang="zh-CN" sz="2800" dirty="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811A93-5186-4641-9569-3CF3DAF29A0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7088" y="4941888"/>
            <a:ext cx="2286000" cy="415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082" y="599290"/>
            <a:ext cx="7399734" cy="636586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cs typeface="Arial" charset="0"/>
              </a:rPr>
              <a:t>一、关系运算符及其优先级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235876"/>
            <a:ext cx="8229600" cy="5472112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/>
              <a:t>关系运算</a:t>
            </a:r>
            <a:r>
              <a:rPr lang="zh-CN" altLang="en-US" sz="2800" dirty="0"/>
              <a:t> </a:t>
            </a:r>
            <a:r>
              <a:rPr lang="en-US" altLang="zh-CN" sz="2800" dirty="0"/>
              <a:t>/</a:t>
            </a:r>
            <a:r>
              <a:rPr lang="zh-CN" altLang="en-US" sz="2800" b="1" dirty="0"/>
              <a:t>比较运算</a:t>
            </a:r>
            <a:r>
              <a:rPr lang="zh-CN" altLang="en-US" sz="2800" dirty="0"/>
              <a:t> </a:t>
            </a:r>
            <a:r>
              <a:rPr lang="en-US" altLang="zh-CN" sz="2800" dirty="0"/>
              <a:t>—— </a:t>
            </a:r>
            <a:r>
              <a:rPr lang="zh-CN" altLang="en-US" sz="2800" dirty="0"/>
              <a:t>将两个值进行比较，</a:t>
            </a:r>
            <a:br>
              <a:rPr lang="zh-CN" altLang="en-US" sz="2800" dirty="0"/>
            </a:br>
            <a:r>
              <a:rPr lang="zh-CN" altLang="en-US" sz="2800" dirty="0"/>
              <a:t>判断其比较的结果是否符合运算符所给定的条件。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关系运算是逻辑运算中比较简单的一种。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/>
              <a:t>关系运算符</a:t>
            </a:r>
            <a:r>
              <a:rPr lang="zh-CN" altLang="en-US" sz="2800" dirty="0"/>
              <a:t>及其优先次序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>
                <a:cs typeface="Times New Roman" pitchFamily="18" charset="0"/>
              </a:rPr>
              <a:t>C</a:t>
            </a:r>
            <a:r>
              <a:rPr lang="zh-CN" altLang="en-US" sz="2400" dirty="0"/>
              <a:t>语言提供了</a:t>
            </a:r>
            <a:r>
              <a:rPr lang="en-US" altLang="zh-CN" sz="2400" dirty="0">
                <a:cs typeface="Times New Roman" pitchFamily="18" charset="0"/>
              </a:rPr>
              <a:t>6</a:t>
            </a:r>
            <a:r>
              <a:rPr lang="zh-CN" altLang="en-US" sz="2400" dirty="0"/>
              <a:t>种关系运算符：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&lt;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&lt;=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&gt;=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==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!=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/>
              <a:t>优先级：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算术运算符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cs typeface="Times New Roman" pitchFamily="18" charset="0"/>
              </a:rPr>
              <a:t>&lt;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itchFamily="18" charset="0"/>
              </a:rPr>
              <a:t>&lt;=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itchFamily="18" charset="0"/>
              </a:rPr>
              <a:t>&gt;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itchFamily="18" charset="0"/>
              </a:rPr>
              <a:t>&gt;=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cs typeface="Times New Roman" pitchFamily="18" charset="0"/>
              </a:rPr>
              <a:t>==</a:t>
            </a:r>
            <a:r>
              <a:rPr lang="zh-CN" altLang="en-US" sz="2400" dirty="0"/>
              <a:t>，</a:t>
            </a:r>
            <a:r>
              <a:rPr lang="en-US" altLang="zh-CN" sz="2400" dirty="0">
                <a:cs typeface="Times New Roman" pitchFamily="18" charset="0"/>
              </a:rPr>
              <a:t>!=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400" dirty="0"/>
              <a:t>赋值运算符号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400" dirty="0"/>
              <a:t>结合性：都是“自左向右”。</a:t>
            </a:r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B551D6A-52F5-4B9D-A94C-1460057F9A4C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60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09516" y="4530575"/>
            <a:ext cx="2286000" cy="4175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630613" y="3716338"/>
            <a:ext cx="5334000" cy="21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Tx/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】</a:t>
            </a:r>
            <a:r>
              <a:rPr kumimoji="1" lang="zh-CN" altLang="en-US" sz="2400" b="1" dirty="0">
                <a:latin typeface="Times New Roman" pitchFamily="18" charset="0"/>
              </a:rPr>
              <a:t>计算顺序：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Tx/>
              <a:buNone/>
            </a:pPr>
            <a:r>
              <a:rPr kumimoji="1" lang="en-US" altLang="zh-CN" sz="2400" b="1" dirty="0"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c &gt; a + b 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 &gt;= b &gt; c 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br>
              <a:rPr kumimoji="1" lang="en-US" altLang="zh-CN" sz="2400" b="1" dirty="0">
                <a:latin typeface="Times New Roman" pitchFamily="18" charset="0"/>
              </a:rPr>
            </a:br>
            <a:r>
              <a:rPr kumimoji="1" lang="en-US" altLang="zh-CN" sz="2400" b="1" dirty="0">
                <a:latin typeface="Times New Roman" pitchFamily="18" charset="0"/>
              </a:rPr>
              <a:t>		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 == b &gt; c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a = b &gt; c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辨识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赋值运算符（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）和关系运算符（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）！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3408363" y="4053100"/>
            <a:ext cx="0" cy="15240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408363" y="400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itchFamily="18" charset="0"/>
              </a:rPr>
              <a:t>高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928606" y="41910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       )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883839" y="4192588"/>
            <a:ext cx="1239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   )</a:t>
            </a:r>
            <a:endParaRPr lang="zh-CN" altLang="en-US" sz="2400" b="1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69226" y="4508500"/>
            <a:ext cx="1069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 )</a:t>
            </a:r>
            <a:endParaRPr lang="zh-CN" altLang="en-US" sz="2400" b="1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448886" y="44958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)</a:t>
            </a:r>
            <a:endParaRPr lang="zh-CN" altLang="en-US" sz="2400" b="1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D9DD71A-D18B-42FA-82EC-0D3E582A5F34}"/>
              </a:ext>
            </a:extLst>
          </p:cNvPr>
          <p:cNvSpPr txBox="1">
            <a:spLocks noChangeArrowheads="1"/>
          </p:cNvSpPr>
          <p:nvPr/>
        </p:nvSpPr>
        <p:spPr>
          <a:xfrm>
            <a:off x="22582" y="-123380"/>
            <a:ext cx="7776864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§ </a:t>
            </a:r>
            <a:r>
              <a:rPr lang="en-US" altLang="zh-CN" sz="3900" dirty="0"/>
              <a:t>4.3  </a:t>
            </a:r>
            <a:r>
              <a:rPr lang="zh-CN" altLang="en-US" sz="3900" dirty="0"/>
              <a:t>关系运算符和关系表达式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9570" grpId="0" animBg="1"/>
      <p:bldP spid="109573" grpId="0" uiExpand="1" build="p" bldLvl="2" autoUpdateAnimBg="0"/>
      <p:bldP spid="109574" grpId="0" animBg="1"/>
      <p:bldP spid="109575" grpId="0"/>
      <p:bldP spid="2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640"/>
            <a:ext cx="6967686" cy="668336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cs typeface="Arial" charset="0"/>
              </a:rPr>
              <a:t>二、关系表达式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3950"/>
            <a:ext cx="8534400" cy="5507038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zh-CN" altLang="en-US" sz="2600" b="1" dirty="0"/>
              <a:t>关系表达式</a:t>
            </a:r>
            <a:r>
              <a:rPr lang="zh-CN" altLang="en-US" sz="2600" dirty="0"/>
              <a:t> </a:t>
            </a:r>
            <a:r>
              <a:rPr lang="en-US" altLang="zh-CN" sz="2600" dirty="0"/>
              <a:t>—— </a:t>
            </a:r>
            <a:r>
              <a:rPr lang="zh-CN" altLang="en-US" sz="2600" dirty="0"/>
              <a:t>用关系运算符将两个数值或</a:t>
            </a:r>
            <a:br>
              <a:rPr lang="en-US" altLang="zh-CN" sz="2600" dirty="0"/>
            </a:br>
            <a:r>
              <a:rPr lang="zh-CN" altLang="en-US" sz="2600" dirty="0"/>
              <a:t>数值表达式连接起来构成的式子。</a:t>
            </a:r>
            <a:endParaRPr lang="en-US" altLang="zh-CN" sz="2600" dirty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dirty="0"/>
              <a:t>数值表达式可以是算术表达式、关系表达式、</a:t>
            </a:r>
            <a:r>
              <a:rPr lang="zh-CN" altLang="en-US" sz="2200" b="1" dirty="0"/>
              <a:t>逻辑表达式</a:t>
            </a:r>
            <a:r>
              <a:rPr lang="zh-CN" altLang="en-US" sz="2200" dirty="0"/>
              <a:t>、赋值表达式、字符表达式等等。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b="1" dirty="0"/>
              <a:t>关系表达式的值</a:t>
            </a:r>
            <a:r>
              <a:rPr lang="zh-CN" altLang="en-US" sz="2800" dirty="0"/>
              <a:t>是一个</a:t>
            </a:r>
            <a:r>
              <a:rPr lang="zh-CN" altLang="en-US" sz="2800" b="1" dirty="0"/>
              <a:t>逻辑值</a:t>
            </a:r>
            <a:r>
              <a:rPr lang="zh-CN" altLang="en-US" sz="2800" dirty="0"/>
              <a:t>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dirty="0"/>
              <a:t>或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800" dirty="0"/>
              <a:t>），</a:t>
            </a:r>
            <a:r>
              <a:rPr lang="en-US" altLang="zh-CN" sz="2800" dirty="0">
                <a:cs typeface="Times New Roman" pitchFamily="18" charset="0"/>
              </a:rPr>
              <a:t>C</a:t>
            </a:r>
            <a:r>
              <a:rPr lang="zh-CN" altLang="en-US" sz="2800" dirty="0"/>
              <a:t>语言在逻辑运算中</a:t>
            </a:r>
            <a:r>
              <a:rPr lang="zh-CN" altLang="en-US" sz="2800" b="1" dirty="0"/>
              <a:t>以</a:t>
            </a:r>
            <a:r>
              <a:rPr lang="en-US" altLang="zh-CN" sz="2800" b="1" dirty="0">
                <a:cs typeface="Times New Roman" pitchFamily="18" charset="0"/>
              </a:rPr>
              <a:t>0</a:t>
            </a:r>
            <a:r>
              <a:rPr lang="zh-CN" altLang="en-US" sz="2800" b="1" dirty="0"/>
              <a:t>代表假，以</a:t>
            </a:r>
            <a:r>
              <a:rPr lang="zh-CN" altLang="en-US" sz="2800" b="1" dirty="0">
                <a:cs typeface="Times New Roman" pitchFamily="18" charset="0"/>
              </a:rPr>
              <a:t>非</a:t>
            </a:r>
            <a:r>
              <a:rPr lang="en-US" altLang="zh-CN" sz="2800" b="1" dirty="0">
                <a:cs typeface="Times New Roman" pitchFamily="18" charset="0"/>
              </a:rPr>
              <a:t>0</a:t>
            </a:r>
            <a:r>
              <a:rPr lang="zh-CN" altLang="en-US" sz="2800" b="1" dirty="0"/>
              <a:t>代表真</a:t>
            </a:r>
            <a:r>
              <a:rPr lang="zh-CN" altLang="en-US" sz="2800" dirty="0"/>
              <a:t>。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】a=3, b=2, c=1, </a:t>
            </a:r>
            <a:r>
              <a:rPr lang="zh-CN" altLang="en-US" b="1" dirty="0"/>
              <a:t>求下列各表达式的值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 err="1"/>
              <a:t>a+b</a:t>
            </a:r>
            <a:r>
              <a:rPr lang="en-US" altLang="zh-CN" b="1" dirty="0"/>
              <a:t>&gt;</a:t>
            </a:r>
            <a:r>
              <a:rPr lang="en-US" altLang="zh-CN" b="1" dirty="0" err="1"/>
              <a:t>b+c</a:t>
            </a:r>
            <a:endParaRPr lang="en-US" altLang="zh-CN" b="1" dirty="0"/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(a=3)!=(b=4)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a&gt;b==c</a:t>
            </a:r>
            <a:br>
              <a:rPr lang="zh-CN" altLang="en-US" b="1" dirty="0"/>
            </a:br>
            <a:r>
              <a:rPr lang="en-US" altLang="zh-CN" b="1" dirty="0"/>
              <a:t>a=b&gt;c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a&gt;b&gt;c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’a’&lt;’b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b="1" dirty="0"/>
              <a:t>(a&gt;b)&lt;(b&gt;c)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思考</a:t>
            </a:r>
            <a:r>
              <a:rPr lang="en-US" altLang="zh-CN" dirty="0"/>
              <a:t>】</a:t>
            </a:r>
            <a:r>
              <a:rPr lang="zh-CN" altLang="en-US" dirty="0"/>
              <a:t>为什么用“</a:t>
            </a:r>
            <a:r>
              <a:rPr lang="en-US" altLang="zh-CN" dirty="0">
                <a:cs typeface="Times New Roman" pitchFamily="18" charset="0"/>
              </a:rPr>
              <a:t>x&gt;y&gt;z</a:t>
            </a:r>
            <a:r>
              <a:rPr lang="en-US" altLang="zh-CN" dirty="0"/>
              <a:t>”</a:t>
            </a:r>
            <a:r>
              <a:rPr lang="zh-CN" altLang="en-US" dirty="0"/>
              <a:t>来比较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三者关系是不可行的？正确的表达式是怎样的？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06778F5-2370-4CFC-BCD0-6DAF65BFE3AD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600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665522" y="4709370"/>
            <a:ext cx="2236510" cy="584775"/>
          </a:xfrm>
          <a:prstGeom prst="rect">
            <a:avLst/>
          </a:prstGeom>
          <a:noFill/>
          <a:ln w="57150" cmpd="thickThin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ea typeface="华文行楷" pitchFamily="2" charset="-122"/>
              </a:rPr>
              <a:t>逻辑表达式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90" y="500653"/>
            <a:ext cx="7615758" cy="56094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>
                <a:cs typeface="Arial" charset="0"/>
              </a:rPr>
              <a:t>一、逻辑运算符和逻辑表达式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逻辑表达式</a:t>
            </a:r>
            <a:r>
              <a:rPr lang="zh-CN" altLang="en-US" sz="2800" dirty="0"/>
              <a:t> </a:t>
            </a:r>
            <a:r>
              <a:rPr lang="en-US" altLang="zh-CN" sz="2800" dirty="0"/>
              <a:t>—— </a:t>
            </a:r>
            <a:r>
              <a:rPr lang="zh-CN" altLang="en-US" sz="2800" dirty="0"/>
              <a:t>用</a:t>
            </a:r>
            <a:r>
              <a:rPr lang="zh-CN" altLang="en-US" sz="2800" b="1" dirty="0"/>
              <a:t>逻辑运算符</a:t>
            </a:r>
            <a:r>
              <a:rPr lang="zh-CN" altLang="en-US" sz="2800" dirty="0"/>
              <a:t>将关系表达式</a:t>
            </a:r>
            <a:br>
              <a:rPr lang="zh-CN" altLang="en-US" sz="2800" dirty="0"/>
            </a:br>
            <a:r>
              <a:rPr lang="zh-CN" altLang="en-US" sz="2800" dirty="0"/>
              <a:t>或</a:t>
            </a:r>
            <a:r>
              <a:rPr lang="zh-CN" altLang="en-US" sz="2800" b="1" dirty="0"/>
              <a:t>逻辑值</a:t>
            </a:r>
            <a:r>
              <a:rPr lang="zh-CN" altLang="en-US" sz="2800" dirty="0"/>
              <a:t>连接起来构成的式子。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400" dirty="0"/>
              <a:t>逻辑运算符及其优先次序</a:t>
            </a:r>
          </a:p>
          <a:p>
            <a:pPr lvl="1" eaLnBrk="1" hangingPunct="1">
              <a:defRPr/>
            </a:pPr>
            <a:r>
              <a:rPr lang="en-US" altLang="zh-CN" sz="2400" dirty="0">
                <a:cs typeface="Times New Roman" pitchFamily="18" charset="0"/>
              </a:rPr>
              <a:t>C</a:t>
            </a:r>
            <a:r>
              <a:rPr lang="zh-CN" altLang="en-US" sz="2400" dirty="0"/>
              <a:t>中提供了三种逻辑运算符：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&amp;&amp;(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||(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 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非，单目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300" y="4005064"/>
            <a:ext cx="8915400" cy="25908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 bwMode="auto">
          <a:xfrm>
            <a:off x="468313" y="4869160"/>
            <a:ext cx="2231479" cy="158417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" y="3662301"/>
            <a:ext cx="34569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进行逻辑运算时，以</a:t>
            </a: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代表假，以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代表真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491880" y="4869160"/>
            <a:ext cx="5112568" cy="1584176"/>
          </a:xfrm>
          <a:prstGeom prst="roundRect">
            <a:avLst/>
          </a:pr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7531" y="3669049"/>
            <a:ext cx="32869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</a:rPr>
              <a:t>逻辑表达式的值以</a:t>
            </a:r>
            <a:r>
              <a:rPr lang="en-US" altLang="zh-CN" sz="2000" b="1" dirty="0">
                <a:solidFill>
                  <a:srgbClr val="0000CC"/>
                </a:solidFill>
                <a:cs typeface="Times New Roman" pitchFamily="18" charset="0"/>
              </a:rPr>
              <a:t>0</a:t>
            </a:r>
            <a:r>
              <a:rPr lang="zh-CN" altLang="en-US" sz="2000" b="1" dirty="0">
                <a:solidFill>
                  <a:srgbClr val="0000CC"/>
                </a:solidFill>
              </a:rPr>
              <a:t>代表假，以</a:t>
            </a:r>
            <a:r>
              <a:rPr lang="en-US" altLang="zh-CN" sz="2000" b="1" dirty="0">
                <a:solidFill>
                  <a:srgbClr val="0000CC"/>
                </a:solidFill>
                <a:cs typeface="Times New Roman" pitchFamily="18" charset="0"/>
              </a:rPr>
              <a:t>1</a:t>
            </a:r>
            <a:r>
              <a:rPr lang="zh-CN" altLang="en-US" sz="2000" b="1" dirty="0">
                <a:solidFill>
                  <a:srgbClr val="0000CC"/>
                </a:solidFill>
              </a:rPr>
              <a:t>代表真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3153301"/>
            <a:ext cx="485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Times New Roman" pitchFamily="18" charset="0"/>
              </a:rPr>
              <a:t>逻辑运算的真值表（</a:t>
            </a:r>
            <a:r>
              <a:rPr kumimoji="1" lang="en-US" altLang="zh-CN" dirty="0">
                <a:latin typeface="Times New Roman" pitchFamily="18" charset="0"/>
              </a:rPr>
              <a:t>P93 </a:t>
            </a:r>
            <a:r>
              <a:rPr kumimoji="1" lang="zh-CN" altLang="en-US" dirty="0">
                <a:latin typeface="Times New Roman" pitchFamily="18" charset="0"/>
              </a:rPr>
              <a:t>表</a:t>
            </a:r>
            <a:r>
              <a:rPr kumimoji="1" lang="en-US" altLang="zh-CN" dirty="0">
                <a:latin typeface="Times New Roman" pitchFamily="18" charset="0"/>
              </a:rPr>
              <a:t>4.2</a:t>
            </a:r>
            <a:r>
              <a:rPr kumimoji="1" lang="zh-CN" altLang="en-US" dirty="0">
                <a:latin typeface="Times New Roman" pitchFamily="18" charset="0"/>
              </a:rPr>
              <a:t>）</a:t>
            </a:r>
            <a:endParaRPr lang="zh-CN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A38AFC9-EC80-46E9-801D-90882AC4842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478"/>
            <a:ext cx="6858000" cy="722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/>
              <a:t>§ 4.4  </a:t>
            </a:r>
            <a:r>
              <a:rPr lang="zh-CN" altLang="en-US" sz="3600"/>
              <a:t>逻辑运算符和逻辑表达式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2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65520" y="5577325"/>
            <a:ext cx="1682750" cy="4175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59466" y="5149930"/>
            <a:ext cx="1682750" cy="415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585788" y="3938588"/>
            <a:ext cx="1682750" cy="415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378" y="242484"/>
            <a:ext cx="7223570" cy="618894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cs typeface="Arial" charset="0"/>
              </a:rPr>
              <a:t>二、逻辑运算符和逻辑表达式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10609" y="1584961"/>
            <a:ext cx="86868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逻辑表达式</a:t>
            </a:r>
            <a:r>
              <a:rPr lang="zh-CN" altLang="en-US" sz="2800" dirty="0"/>
              <a:t> </a:t>
            </a:r>
            <a:r>
              <a:rPr lang="en-US" altLang="zh-CN" sz="2800" dirty="0"/>
              <a:t>—— </a:t>
            </a:r>
            <a:r>
              <a:rPr lang="zh-CN" altLang="en-US" sz="2800" dirty="0"/>
              <a:t>用</a:t>
            </a:r>
            <a:r>
              <a:rPr lang="zh-CN" altLang="en-US" sz="2800" b="1" dirty="0"/>
              <a:t>逻辑运算符</a:t>
            </a:r>
            <a:r>
              <a:rPr lang="zh-CN" altLang="en-US" sz="2800" dirty="0"/>
              <a:t>将关系表达式</a:t>
            </a:r>
            <a:br>
              <a:rPr lang="zh-CN" altLang="en-US" sz="2800" dirty="0"/>
            </a:br>
            <a:r>
              <a:rPr lang="zh-CN" altLang="en-US" sz="2800" dirty="0"/>
              <a:t>或</a:t>
            </a:r>
            <a:r>
              <a:rPr lang="zh-CN" altLang="en-US" sz="2800" b="1" dirty="0"/>
              <a:t>逻辑值</a:t>
            </a:r>
            <a:r>
              <a:rPr lang="zh-CN" altLang="en-US" sz="2800" dirty="0"/>
              <a:t>连接起来构成的式子。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400" dirty="0"/>
              <a:t>逻辑运算符及其优先次序</a:t>
            </a:r>
          </a:p>
          <a:p>
            <a:pPr lvl="1" eaLnBrk="1" hangingPunct="1">
              <a:defRPr/>
            </a:pPr>
            <a:r>
              <a:rPr lang="en-US" altLang="zh-CN" sz="2400" dirty="0">
                <a:cs typeface="Times New Roman" pitchFamily="18" charset="0"/>
              </a:rPr>
              <a:t>C</a:t>
            </a:r>
            <a:r>
              <a:rPr lang="zh-CN" altLang="en-US" sz="2400" dirty="0"/>
              <a:t>中提供了三种逻辑运算符：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&amp;&amp;(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||(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 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非，单目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dirty="0"/>
              <a:t>优先级：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	 ！</a:t>
            </a:r>
            <a:r>
              <a:rPr lang="en-US" altLang="zh-CN" sz="2400" dirty="0"/>
              <a:t>(</a:t>
            </a:r>
            <a:r>
              <a:rPr lang="zh-CN" altLang="en-US" sz="2400" dirty="0"/>
              <a:t>非</a:t>
            </a:r>
            <a:r>
              <a:rPr lang="en-US" altLang="zh-CN" sz="2400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算术运算符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关系运算符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800" dirty="0"/>
              <a:t>	</a:t>
            </a:r>
            <a:r>
              <a:rPr lang="en-US" altLang="zh-CN" sz="2800" dirty="0"/>
              <a:t>&amp;&amp; (</a:t>
            </a:r>
            <a:r>
              <a:rPr lang="zh-CN" altLang="en-US" sz="2800" dirty="0"/>
              <a:t>与</a:t>
            </a:r>
            <a:r>
              <a:rPr lang="en-US" altLang="zh-CN" sz="2800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 || (</a:t>
            </a:r>
            <a:r>
              <a:rPr lang="zh-CN" altLang="en-US" sz="2800" dirty="0"/>
              <a:t>或</a:t>
            </a:r>
            <a:r>
              <a:rPr lang="en-US" altLang="zh-CN" sz="2800" dirty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赋值运算符号</a:t>
            </a:r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65DB37-A1E0-4787-9E39-17E424D1BE3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600"/>
          </a:p>
        </p:txBody>
      </p:sp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3429000" y="3722688"/>
            <a:ext cx="5486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【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】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计算顺序：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&gt; b &amp;&amp; b &gt; c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 = b || x == y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! a || a &gt; b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结合性：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||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是“自左向右”，</a:t>
            </a:r>
            <a:b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</a:b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	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!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是“自右向左”。</a:t>
            </a:r>
          </a:p>
        </p:txBody>
      </p:sp>
      <p:sp>
        <p:nvSpPr>
          <p:cNvPr id="43017" name="Line 5"/>
          <p:cNvSpPr>
            <a:spLocks noChangeShapeType="1"/>
          </p:cNvSpPr>
          <p:nvPr/>
        </p:nvSpPr>
        <p:spPr bwMode="auto">
          <a:xfrm flipV="1">
            <a:off x="2727325" y="3919058"/>
            <a:ext cx="0" cy="2057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Text Box 6"/>
          <p:cNvSpPr txBox="1">
            <a:spLocks noChangeArrowheads="1"/>
          </p:cNvSpPr>
          <p:nvPr/>
        </p:nvSpPr>
        <p:spPr bwMode="auto">
          <a:xfrm>
            <a:off x="2727325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高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8038" y="426402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)</a:t>
            </a:r>
            <a:endParaRPr lang="zh-CN" altLang="en-US" sz="2400" b="1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67250" y="426402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)</a:t>
            </a:r>
            <a:endParaRPr lang="zh-CN" altLang="en-US" sz="24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88125" y="4264025"/>
            <a:ext cx="1154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  )</a:t>
            </a:r>
            <a:endParaRPr lang="zh-CN" altLang="en-US" sz="2400" b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34100" y="4264025"/>
            <a:ext cx="166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        )</a:t>
            </a:r>
            <a:endParaRPr lang="zh-CN" altLang="en-US" sz="24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05175" y="4811713"/>
            <a:ext cx="73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)</a:t>
            </a:r>
            <a:endParaRPr lang="zh-CN" altLang="en-US" sz="2400" b="1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67163" y="4811713"/>
            <a:ext cx="984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)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929688" cy="539908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dirty="0">
                <a:cs typeface="Times New Roman" pitchFamily="18" charset="0"/>
              </a:rPr>
              <a:t>C</a:t>
            </a:r>
            <a:r>
              <a:rPr lang="zh-CN" altLang="en-US" sz="2400" dirty="0"/>
              <a:t>语言编译系统中，</a:t>
            </a:r>
            <a:br>
              <a:rPr lang="en-US" altLang="zh-CN" sz="2400" dirty="0"/>
            </a:br>
            <a:r>
              <a:rPr lang="zh-CN" altLang="en-US" sz="2400" dirty="0"/>
              <a:t>在表示逻辑运算结果时，以数值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zh-CN" altLang="en-US" sz="2400" dirty="0"/>
              <a:t>代表“真”，以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zh-CN" altLang="en-US" sz="2400" dirty="0"/>
              <a:t>代表“假”；</a:t>
            </a:r>
            <a:br>
              <a:rPr lang="en-US" altLang="zh-CN" sz="2400" dirty="0"/>
            </a:br>
            <a:r>
              <a:rPr lang="zh-CN" altLang="en-US" sz="2400" dirty="0"/>
              <a:t>在判断一个量是否为</a:t>
            </a:r>
            <a:r>
              <a:rPr lang="en-US" altLang="zh-CN" sz="2400" dirty="0"/>
              <a:t>“</a:t>
            </a:r>
            <a:r>
              <a:rPr lang="zh-CN" altLang="en-US" sz="2400" dirty="0"/>
              <a:t>真”时，以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zh-CN" altLang="en-US" sz="2400" dirty="0"/>
              <a:t>代表“假”，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以非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值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代表“真”</a:t>
            </a:r>
            <a:r>
              <a:rPr lang="zh-CN" altLang="en-US" sz="2400" dirty="0"/>
              <a:t>。</a:t>
            </a:r>
            <a:endParaRPr lang="zh-CN" altLang="en-US" sz="2000" dirty="0"/>
          </a:p>
          <a:p>
            <a:pPr lvl="1" eaLnBrk="1" hangingPunct="1">
              <a:spcBef>
                <a:spcPct val="15000"/>
              </a:spcBef>
              <a:defRPr/>
            </a:pPr>
            <a:r>
              <a:rPr lang="zh-CN" altLang="en-US" sz="2400" dirty="0"/>
              <a:t>逻辑运算结果非</a:t>
            </a:r>
            <a:r>
              <a:rPr lang="en-US" altLang="zh-CN" sz="2400" dirty="0"/>
              <a:t>0</a:t>
            </a:r>
            <a:r>
              <a:rPr lang="zh-CN" altLang="en-US" sz="2400" dirty="0"/>
              <a:t>即</a:t>
            </a:r>
            <a:r>
              <a:rPr lang="en-US" altLang="zh-CN" sz="2400" dirty="0"/>
              <a:t>1</a:t>
            </a:r>
            <a:r>
              <a:rPr lang="zh-CN" altLang="en-US" sz="2400" dirty="0"/>
              <a:t>；但在逻辑表达式中，作为参加逻辑运算的运算对象可以是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zh-CN" altLang="en-US" sz="2400" dirty="0"/>
              <a:t>或任何非</a:t>
            </a:r>
            <a:r>
              <a:rPr lang="en-US" altLang="zh-CN" sz="2400" dirty="0">
                <a:cs typeface="Times New Roman" pitchFamily="18" charset="0"/>
              </a:rPr>
              <a:t>0</a:t>
            </a:r>
            <a:r>
              <a:rPr lang="zh-CN" altLang="en-US" sz="2400" dirty="0">
                <a:cs typeface="Times New Roman" pitchFamily="18" charset="0"/>
              </a:rPr>
              <a:t>的</a:t>
            </a:r>
            <a:r>
              <a:rPr lang="zh-CN" altLang="en-US" sz="2400" dirty="0"/>
              <a:t>数值。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zh-CN" altLang="en-US" sz="2400" dirty="0"/>
              <a:t>作为逻辑运算符两侧的运算对象（</a:t>
            </a:r>
            <a:r>
              <a:rPr lang="zh-CN" altLang="en-US" sz="2400" b="1" dirty="0"/>
              <a:t>逻辑量</a:t>
            </a:r>
            <a:r>
              <a:rPr lang="zh-CN" altLang="en-US" sz="2400" dirty="0"/>
              <a:t>）不但可以是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，或者</a:t>
            </a:r>
            <a:r>
              <a:rPr lang="en-US" altLang="zh-CN" sz="2400" dirty="0"/>
              <a:t>0</a:t>
            </a:r>
            <a:r>
              <a:rPr lang="zh-CN" altLang="en-US" sz="2400" dirty="0"/>
              <a:t>和非</a:t>
            </a:r>
            <a:r>
              <a:rPr lang="en-US" altLang="zh-CN" sz="2400" dirty="0"/>
              <a:t>0</a:t>
            </a:r>
            <a:r>
              <a:rPr lang="zh-CN" altLang="en-US" sz="2400" dirty="0"/>
              <a:t>的整数，也可以是任何类型的数据，如字符型、实型或指针型等。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】!5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1.5&amp;&amp;’b’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a||c</a:t>
            </a:r>
          </a:p>
          <a:p>
            <a:pPr lvl="1"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辨析</a:t>
            </a:r>
            <a:r>
              <a:rPr lang="en-US" altLang="zh-CN" sz="2400" b="1" dirty="0"/>
              <a:t>】</a:t>
            </a:r>
            <a:r>
              <a:rPr lang="zh-CN" altLang="en-US" sz="2400" b="1" dirty="0"/>
              <a:t>表达式中不同位置上出现的数值，哪些是作为数值运算或关系运算的对象，哪些是作为逻辑运算的对象。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dirty="0"/>
              <a:t>	</a:t>
            </a: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】</a:t>
            </a:r>
            <a:r>
              <a:rPr lang="en-US" altLang="zh-CN" sz="2400" b="1" dirty="0">
                <a:cs typeface="Times New Roman" pitchFamily="18" charset="0"/>
              </a:rPr>
              <a:t>5 &gt; 3 &amp;&amp; 2 || 8 &lt; 4 </a:t>
            </a:r>
            <a:r>
              <a:rPr lang="zh-CN" altLang="en-US" sz="2400" b="1" dirty="0">
                <a:cs typeface="Times New Roman" pitchFamily="18" charset="0"/>
              </a:rPr>
              <a:t>－ </a:t>
            </a:r>
            <a:r>
              <a:rPr lang="en-US" altLang="zh-CN" sz="2400" b="1" dirty="0">
                <a:cs typeface="Times New Roman" pitchFamily="18" charset="0"/>
              </a:rPr>
              <a:t>! 0</a:t>
            </a: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041E39-96C4-48AD-B9D1-20A9273B17E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6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flipV="1">
            <a:off x="4369069" y="5113026"/>
            <a:ext cx="6480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)</a:t>
            </a:r>
            <a:endParaRPr lang="zh-CN" altLang="en-US" sz="2400" b="1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24396" y="5013310"/>
            <a:ext cx="1571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  )</a:t>
            </a:r>
            <a:endParaRPr lang="zh-CN" altLang="en-US" sz="2400" b="1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69304" y="5031815"/>
            <a:ext cx="1991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             )</a:t>
            </a:r>
            <a:endParaRPr lang="zh-CN" altLang="en-US" sz="2400" b="1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32020" y="5050320"/>
            <a:ext cx="106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(        )</a:t>
            </a:r>
            <a:endParaRPr lang="zh-CN" altLang="en-US" sz="2400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85618" y="5031023"/>
            <a:ext cx="2040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                  )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7181" y="43478"/>
            <a:ext cx="5076056" cy="5517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>
                <a:cs typeface="Arial" charset="0"/>
              </a:rPr>
              <a:t>三、“短路”逻辑表达式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66153" y="548680"/>
            <a:ext cx="8153400" cy="53990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000" dirty="0"/>
              <a:t>系统在计算逻辑表达式时，并不是所有运算符都被</a:t>
            </a:r>
            <a:br>
              <a:rPr lang="zh-CN" altLang="en-US" sz="2000" dirty="0"/>
            </a:br>
            <a:r>
              <a:rPr lang="zh-CN" altLang="en-US" sz="2000" dirty="0"/>
              <a:t>执行，只是在必须执行下一运算符才能求得表达式的值时，才执行该运算符。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a&amp;&amp;b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时，只要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为假就不判断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a||b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时，只要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为真就不判断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1】</a:t>
            </a:r>
            <a:r>
              <a:rPr lang="en-US" altLang="zh-CN" sz="2000" dirty="0">
                <a:cs typeface="Times New Roman" pitchFamily="18" charset="0"/>
              </a:rPr>
              <a:t>if (y!=0&amp;&amp;x/y==2) …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2】(m=a&gt;b)&amp;&amp;(n=c&gt;d)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dirty="0"/>
              <a:t>【</a:t>
            </a:r>
            <a:r>
              <a:rPr lang="zh-CN" altLang="en-US" sz="2000" dirty="0"/>
              <a:t>例</a:t>
            </a:r>
            <a:r>
              <a:rPr lang="en-US" altLang="zh-CN" sz="2000" dirty="0"/>
              <a:t>3】</a:t>
            </a:r>
            <a:r>
              <a:rPr lang="zh-CN" altLang="en-US" sz="2000" dirty="0"/>
              <a:t>判别年份</a:t>
            </a:r>
            <a:r>
              <a:rPr lang="en-US" altLang="zh-CN" sz="2000" dirty="0">
                <a:cs typeface="Times New Roman" pitchFamily="18" charset="0"/>
              </a:rPr>
              <a:t>year</a:t>
            </a:r>
            <a:r>
              <a:rPr lang="zh-CN" altLang="en-US" sz="2000" dirty="0"/>
              <a:t>为闰年的逻辑表达式：</a:t>
            </a:r>
          </a:p>
          <a:p>
            <a:pPr lvl="1" algn="ctr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cs typeface="Times New Roman" pitchFamily="18" charset="0"/>
              </a:rPr>
              <a:t>(year%4==0) &amp;&amp;  (year%100!=0) ||   (year%400==0)</a:t>
            </a:r>
          </a:p>
          <a:p>
            <a:pPr lvl="1" algn="ctr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cs typeface="Times New Roman" pitchFamily="18" charset="0"/>
              </a:rPr>
              <a:t>等价于  </a:t>
            </a:r>
            <a:r>
              <a:rPr lang="en-US" altLang="zh-CN" sz="2000" dirty="0">
                <a:cs typeface="Times New Roman" pitchFamily="18" charset="0"/>
              </a:rPr>
              <a:t>!(year%4) &amp;&amp;  (year%100) ||   !(year%400)</a:t>
            </a:r>
            <a:endParaRPr lang="en-US" altLang="zh-CN" sz="2000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96380" y="6467897"/>
            <a:ext cx="2057400" cy="365125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8E91E48-E672-435E-B789-EE4866CE1A6C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600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755576" y="4070910"/>
            <a:ext cx="8101013" cy="13234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latin typeface="+mn-lt"/>
                <a:ea typeface="+mn-ea"/>
                <a:cs typeface="Times New Roman" pitchFamily="18" charset="0"/>
              </a:rPr>
              <a:t>判别非润年：</a:t>
            </a:r>
            <a:endParaRPr lang="en-US" altLang="zh-CN" sz="2000" dirty="0">
              <a:latin typeface="+mn-lt"/>
              <a:ea typeface="+mn-ea"/>
              <a:cs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latin typeface="+mn-lt"/>
                <a:ea typeface="+mn-ea"/>
                <a:cs typeface="Times New Roman" pitchFamily="18" charset="0"/>
              </a:rPr>
              <a:t>! ( !(year%4) &amp;&amp; (year%100) ||  !(year%400))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Times New Roman" pitchFamily="18" charset="0"/>
              </a:rPr>
              <a:t>= ( (year%4) || !(year%100) ) &amp;&amp; (year%400)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+mn-lt"/>
                <a:ea typeface="+mn-ea"/>
                <a:cs typeface="Times New Roman" pitchFamily="18" charset="0"/>
              </a:rPr>
              <a:t>=(year%4) &amp;&amp; (year%400) ||!(year%100)) &amp;&amp; (year%400)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181" y="5561211"/>
            <a:ext cx="3970784" cy="92333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德▪摩根定律 </a:t>
            </a:r>
            <a:endParaRPr lang="en-US" altLang="zh-CN" b="1" dirty="0"/>
          </a:p>
          <a:p>
            <a:r>
              <a:rPr lang="zh-CN" altLang="en-US" b="1" dirty="0"/>
              <a:t>！（</a:t>
            </a:r>
            <a:r>
              <a:rPr lang="en-US" altLang="zh-CN" b="1" dirty="0"/>
              <a:t>A &amp;&amp; B</a:t>
            </a:r>
            <a:r>
              <a:rPr lang="zh-CN" altLang="en-US" b="1" dirty="0"/>
              <a:t>）</a:t>
            </a:r>
            <a:r>
              <a:rPr lang="en-US" altLang="zh-CN" b="1" dirty="0"/>
              <a:t>= </a:t>
            </a:r>
            <a:r>
              <a:rPr lang="zh-CN" altLang="en-US" b="1" dirty="0"/>
              <a:t>！</a:t>
            </a:r>
            <a:r>
              <a:rPr lang="en-US" altLang="zh-CN" b="1" dirty="0"/>
              <a:t>A  || </a:t>
            </a:r>
            <a:r>
              <a:rPr lang="zh-CN" altLang="en-US" b="1" dirty="0"/>
              <a:t>！</a:t>
            </a:r>
            <a:r>
              <a:rPr lang="en-US" altLang="zh-CN" b="1" dirty="0"/>
              <a:t>B</a:t>
            </a:r>
          </a:p>
          <a:p>
            <a:r>
              <a:rPr lang="zh-CN" altLang="en-US" b="1" dirty="0"/>
              <a:t>！（</a:t>
            </a:r>
            <a:r>
              <a:rPr lang="en-US" altLang="zh-CN" b="1" dirty="0"/>
              <a:t>A || B</a:t>
            </a:r>
            <a:r>
              <a:rPr lang="zh-CN" altLang="en-US" b="1" dirty="0"/>
              <a:t>）</a:t>
            </a:r>
            <a:r>
              <a:rPr lang="en-US" altLang="zh-CN" b="1" dirty="0"/>
              <a:t>= </a:t>
            </a:r>
            <a:r>
              <a:rPr lang="zh-CN" altLang="en-US" b="1" dirty="0"/>
              <a:t>！</a:t>
            </a:r>
            <a:r>
              <a:rPr lang="en-US" altLang="zh-CN" b="1" dirty="0"/>
              <a:t>A  &amp;&amp; </a:t>
            </a:r>
            <a:r>
              <a:rPr lang="zh-CN" altLang="en-US" b="1" dirty="0"/>
              <a:t>！</a:t>
            </a:r>
            <a:r>
              <a:rPr lang="en-US" altLang="zh-CN" b="1" dirty="0"/>
              <a:t>B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5267" y="5544567"/>
            <a:ext cx="3710439" cy="923330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/>
              <a:t>分配律 </a:t>
            </a:r>
            <a:endParaRPr lang="en-US" altLang="zh-CN" b="1" dirty="0"/>
          </a:p>
          <a:p>
            <a:r>
              <a:rPr lang="en-US" altLang="zh-CN" b="1" dirty="0"/>
              <a:t>C ||</a:t>
            </a:r>
            <a:r>
              <a:rPr lang="zh-CN" altLang="en-US" b="1" dirty="0"/>
              <a:t> </a:t>
            </a:r>
            <a:r>
              <a:rPr lang="en-US" altLang="zh-CN" b="1" dirty="0"/>
              <a:t>A&amp;&amp;B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（</a:t>
            </a:r>
            <a:r>
              <a:rPr lang="en-US" altLang="zh-CN" b="1" dirty="0"/>
              <a:t>C||A</a:t>
            </a:r>
            <a:r>
              <a:rPr lang="zh-CN" altLang="en-US" b="1" dirty="0"/>
              <a:t>）</a:t>
            </a:r>
            <a:r>
              <a:rPr lang="en-US" altLang="zh-CN" b="1" dirty="0"/>
              <a:t>&amp;&amp;</a:t>
            </a:r>
            <a:r>
              <a:rPr lang="zh-CN" altLang="en-US" b="1" dirty="0"/>
              <a:t>（</a:t>
            </a:r>
            <a:r>
              <a:rPr lang="en-US" altLang="zh-CN" b="1" dirty="0"/>
              <a:t>C||B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C &amp;&amp;</a:t>
            </a:r>
            <a:r>
              <a:rPr lang="zh-CN" altLang="en-US" b="1" dirty="0"/>
              <a:t>（</a:t>
            </a:r>
            <a:r>
              <a:rPr lang="en-US" altLang="zh-CN" b="1" dirty="0"/>
              <a:t>A || B</a:t>
            </a:r>
            <a:r>
              <a:rPr lang="zh-CN" altLang="en-US" b="1" dirty="0"/>
              <a:t>）</a:t>
            </a:r>
            <a:r>
              <a:rPr lang="en-US" altLang="zh-CN" b="1" dirty="0"/>
              <a:t>= C&amp;&amp;A ||</a:t>
            </a:r>
            <a:r>
              <a:rPr lang="zh-CN" altLang="en-US" b="1" dirty="0"/>
              <a:t> </a:t>
            </a:r>
            <a:r>
              <a:rPr lang="en-US" altLang="zh-CN" b="1" dirty="0"/>
              <a:t>C&amp;&amp;B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2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370CEB-3259-44D7-8D50-91FF1E16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8A0BE-F392-4BB6-AB06-4F77672E800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8D6607-A964-4A5B-BF89-14B369E24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8640"/>
            <a:ext cx="7598215" cy="33123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6936823-D4C5-48D2-9DFC-A67E11DC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2"/>
            <a:ext cx="3103691" cy="8640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D7C631-F122-41FB-B976-C71C57966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5013176"/>
            <a:ext cx="3079297" cy="77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29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3563888" cy="908720"/>
          </a:xfrm>
        </p:spPr>
        <p:txBody>
          <a:bodyPr/>
          <a:lstStyle/>
          <a:p>
            <a:r>
              <a:rPr lang="zh-CN" altLang="en-US" dirty="0"/>
              <a:t>四、逻辑型变量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7407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b="1" dirty="0"/>
              <a:t>逻辑型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zh-CN" altLang="en-US" sz="2800" dirty="0"/>
              <a:t>，</a:t>
            </a:r>
            <a:r>
              <a:rPr lang="en-US" altLang="zh-CN" sz="2800" dirty="0"/>
              <a:t>C99</a:t>
            </a:r>
            <a:r>
              <a:rPr lang="zh-CN" altLang="zh-CN" sz="2800" dirty="0"/>
              <a:t>所增加的一种数据类型</a:t>
            </a:r>
            <a:r>
              <a:rPr lang="zh-CN" altLang="en-US" sz="2800" dirty="0"/>
              <a:t>，</a:t>
            </a:r>
            <a:br>
              <a:rPr lang="en-US" altLang="zh-CN" sz="2800" dirty="0"/>
            </a:br>
            <a:r>
              <a:rPr lang="zh-CN" altLang="zh-CN" sz="2800" dirty="0"/>
              <a:t>可以将关系运算和逻辑运算的结果存到一个逻辑型变量中，以便于分析和运算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/>
              <a:t>		_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a;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/>
              <a:t>		a = score&gt;=50;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/>
              <a:t>		if (a)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(“OK!”);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头文件</a:t>
            </a:r>
            <a:r>
              <a:rPr lang="en-US" altLang="zh-CN" sz="2800" dirty="0" err="1"/>
              <a:t>stdbool.h</a:t>
            </a:r>
            <a:r>
              <a:rPr lang="zh-CN" altLang="en-US" sz="2800" dirty="0"/>
              <a:t>中将</a:t>
            </a:r>
            <a:r>
              <a:rPr lang="en-US" altLang="zh-CN" sz="2800" dirty="0" err="1"/>
              <a:t>bool</a:t>
            </a:r>
            <a:r>
              <a:rPr lang="zh-CN" altLang="en-US" sz="2800" dirty="0"/>
              <a:t>定义为</a:t>
            </a:r>
            <a:r>
              <a:rPr lang="en-US" altLang="zh-CN" sz="2800" dirty="0"/>
              <a:t>_</a:t>
            </a:r>
            <a:r>
              <a:rPr lang="en-US" altLang="zh-CN" sz="2800" dirty="0" err="1"/>
              <a:t>Bool</a:t>
            </a:r>
            <a:r>
              <a:rPr lang="zh-CN" altLang="en-US" sz="2800" dirty="0"/>
              <a:t>的同义词，并定义了两个符号常量</a:t>
            </a:r>
            <a:r>
              <a:rPr lang="en-US" altLang="zh-CN" sz="2800" dirty="0"/>
              <a:t>true</a:t>
            </a:r>
            <a:r>
              <a:rPr lang="zh-CN" altLang="en-US" sz="2800" dirty="0"/>
              <a:t>和</a:t>
            </a:r>
            <a:r>
              <a:rPr lang="en-US" altLang="zh-CN" sz="2800" dirty="0"/>
              <a:t>false</a:t>
            </a:r>
            <a:r>
              <a:rPr lang="zh-CN" altLang="en-US" sz="2800" dirty="0"/>
              <a:t>，分别代表</a:t>
            </a:r>
            <a:br>
              <a:rPr lang="en-US" altLang="zh-CN" sz="2800" dirty="0"/>
            </a:b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0</a:t>
            </a:r>
            <a:r>
              <a:rPr lang="zh-CN" altLang="en-US" sz="2800" dirty="0"/>
              <a:t>，即真和假。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原是</a:t>
            </a:r>
            <a:r>
              <a:rPr lang="en-US" altLang="zh-CN" sz="2400" dirty="0"/>
              <a:t>C++</a:t>
            </a:r>
            <a:r>
              <a:rPr lang="zh-CN" altLang="en-US" sz="2400" dirty="0"/>
              <a:t>中使用的，目前仍有部分</a:t>
            </a:r>
            <a:r>
              <a:rPr lang="en-US" altLang="zh-CN" sz="2400" dirty="0"/>
              <a:t>C</a:t>
            </a:r>
            <a:r>
              <a:rPr lang="zh-CN" altLang="en-US" sz="2400" dirty="0"/>
              <a:t>编译器不支持！</a:t>
            </a:r>
            <a:endParaRPr lang="en-US" altLang="zh-CN" sz="2400" dirty="0"/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5E73F7-23BC-48E1-A960-F6D3EDDFF920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60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5976" y="2420888"/>
            <a:ext cx="457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stdbool.h</a:t>
            </a:r>
            <a:r>
              <a:rPr lang="en-US" altLang="zh-CN" sz="2400" dirty="0"/>
              <a:t>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……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bool a;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a = score&gt;=50;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(a==true)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(“OK!”);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25FE7A-BECF-4F75-8138-B81AFA32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" y="432136"/>
            <a:ext cx="9101846" cy="558924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51FAE39-2C5A-4E4E-9752-F0EA9A23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1628800"/>
            <a:ext cx="360040" cy="288032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triangle" w="med" len="med"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75902F6-B82E-47F8-B3B7-6CDA3F6D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692696"/>
            <a:ext cx="3660590" cy="8309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输入双精度实数不能用</a:t>
            </a:r>
            <a:r>
              <a:rPr lang="en-US" altLang="zh-CN" sz="2400" b="1" dirty="0"/>
              <a:t>”%f”</a:t>
            </a:r>
            <a:endParaRPr lang="zh-CN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9A26A-AB18-44A6-98EF-13DC8651D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565" y="5163180"/>
            <a:ext cx="49291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</a:rPr>
              <a:t>选择结构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，</a:t>
            </a:r>
            <a:r>
              <a:rPr kumimoji="1" lang="zh-CN" altLang="zh-CN" sz="2800" b="1" dirty="0">
                <a:solidFill>
                  <a:srgbClr val="FF0000"/>
                </a:solidFill>
              </a:rPr>
              <a:t>用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if</a:t>
            </a:r>
            <a:r>
              <a:rPr kumimoji="1" lang="zh-CN" altLang="zh-CN" sz="2800" b="1" dirty="0">
                <a:solidFill>
                  <a:srgbClr val="FF0000"/>
                </a:solidFill>
              </a:rPr>
              <a:t>语句实现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1B7C5B-CA7E-4359-B86A-C560CAB4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9" y="2192163"/>
            <a:ext cx="8764520" cy="30370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994F3C-25B9-4D51-89BD-91E32619748A}"/>
              </a:ext>
            </a:extLst>
          </p:cNvPr>
          <p:cNvGrpSpPr/>
          <p:nvPr/>
        </p:nvGrpSpPr>
        <p:grpSpPr>
          <a:xfrm>
            <a:off x="6660232" y="226272"/>
            <a:ext cx="2588696" cy="2300933"/>
            <a:chOff x="5391150" y="1892300"/>
            <a:chExt cx="2588696" cy="2300933"/>
          </a:xfrm>
        </p:grpSpPr>
        <p:grpSp>
          <p:nvGrpSpPr>
            <p:cNvPr id="9" name="Group 49">
              <a:extLst>
                <a:ext uri="{FF2B5EF4-FFF2-40B4-BE49-F238E27FC236}">
                  <a16:creationId xmlns:a16="http://schemas.microsoft.com/office/drawing/2014/main" id="{EBEB56EF-5C8A-4F6C-9620-DFC6BD419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0750" y="1892300"/>
              <a:ext cx="1371600" cy="914400"/>
              <a:chOff x="3540" y="535"/>
              <a:chExt cx="864" cy="576"/>
            </a:xfrm>
          </p:grpSpPr>
          <p:sp>
            <p:nvSpPr>
              <p:cNvPr id="26" name="AutoShape 31">
                <a:extLst>
                  <a:ext uri="{FF2B5EF4-FFF2-40B4-BE49-F238E27FC236}">
                    <a16:creationId xmlns:a16="http://schemas.microsoft.com/office/drawing/2014/main" id="{29B079F1-BAC9-4190-92F7-898F4EF5D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823"/>
                <a:ext cx="864" cy="288"/>
              </a:xfrm>
              <a:prstGeom prst="diamond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itchFamily="18" charset="0"/>
                  </a:rPr>
                  <a:t>表达式</a:t>
                </a:r>
              </a:p>
            </p:txBody>
          </p:sp>
          <p:sp>
            <p:nvSpPr>
              <p:cNvPr id="27" name="Line 41">
                <a:extLst>
                  <a:ext uri="{FF2B5EF4-FFF2-40B4-BE49-F238E27FC236}">
                    <a16:creationId xmlns:a16="http://schemas.microsoft.com/office/drawing/2014/main" id="{3BF78731-25D3-4C2D-98A1-A1C84B36A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535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AutoShape 43">
                <a:extLst>
                  <a:ext uri="{FF2B5EF4-FFF2-40B4-BE49-F238E27FC236}">
                    <a16:creationId xmlns:a16="http://schemas.microsoft.com/office/drawing/2014/main" id="{5E59A8BA-817C-415B-ADCE-E2BEAE416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603"/>
                <a:ext cx="48" cy="48"/>
              </a:xfrm>
              <a:prstGeom prst="flowChartConnector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10" name="Group 53">
              <a:extLst>
                <a:ext uri="{FF2B5EF4-FFF2-40B4-BE49-F238E27FC236}">
                  <a16:creationId xmlns:a16="http://schemas.microsoft.com/office/drawing/2014/main" id="{872E975B-4EA8-493C-9470-784EB0BAC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9996" y="2110433"/>
              <a:ext cx="1339850" cy="2082800"/>
              <a:chOff x="3944" y="663"/>
              <a:chExt cx="844" cy="1312"/>
            </a:xfrm>
          </p:grpSpPr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CBAE66F5-3091-45B3-B945-B2079009E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2" y="1255"/>
                <a:ext cx="576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/>
                  <a:t>语句</a:t>
                </a:r>
                <a:r>
                  <a:rPr kumimoji="1" lang="en-US" altLang="zh-CN" sz="2000" b="1"/>
                  <a:t>2</a:t>
                </a:r>
              </a:p>
            </p:txBody>
          </p:sp>
          <p:cxnSp>
            <p:nvCxnSpPr>
              <p:cNvPr id="20" name="AutoShape 35">
                <a:extLst>
                  <a:ext uri="{FF2B5EF4-FFF2-40B4-BE49-F238E27FC236}">
                    <a16:creationId xmlns:a16="http://schemas.microsoft.com/office/drawing/2014/main" id="{BE81F06C-19FD-4299-A355-D0277DC02271}"/>
                  </a:ext>
                </a:extLst>
              </p:cNvPr>
              <p:cNvCxnSpPr>
                <a:cxnSpLocks noChangeShapeType="1"/>
                <a:stCxn id="26" idx="3"/>
                <a:endCxn id="19" idx="0"/>
              </p:cNvCxnSpPr>
              <p:nvPr/>
            </p:nvCxnSpPr>
            <p:spPr bwMode="auto">
              <a:xfrm>
                <a:off x="4404" y="967"/>
                <a:ext cx="96" cy="288"/>
              </a:xfrm>
              <a:prstGeom prst="bentConnector2">
                <a:avLst/>
              </a:prstGeom>
              <a:noFill/>
              <a:ln w="19050">
                <a:solidFill>
                  <a:schemeClr val="accent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1" name="Line 36">
                <a:extLst>
                  <a:ext uri="{FF2B5EF4-FFF2-40B4-BE49-F238E27FC236}">
                    <a16:creationId xmlns:a16="http://schemas.microsoft.com/office/drawing/2014/main" id="{82FBF3C7-CEA5-46AB-A41E-6208EA696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1639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38">
                <a:extLst>
                  <a:ext uri="{FF2B5EF4-FFF2-40B4-BE49-F238E27FC236}">
                    <a16:creationId xmlns:a16="http://schemas.microsoft.com/office/drawing/2014/main" id="{17672317-597C-48FE-A530-63BBBEA4A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495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40">
                <a:extLst>
                  <a:ext uri="{FF2B5EF4-FFF2-40B4-BE49-F238E27FC236}">
                    <a16:creationId xmlns:a16="http://schemas.microsoft.com/office/drawing/2014/main" id="{0826F558-F8C1-43EA-A621-A1272D3FD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2" y="1639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AutoShape 44">
                <a:extLst>
                  <a:ext uri="{FF2B5EF4-FFF2-40B4-BE49-F238E27FC236}">
                    <a16:creationId xmlns:a16="http://schemas.microsoft.com/office/drawing/2014/main" id="{AACC7627-45A5-4722-BFBB-A29AD6EDE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4" y="1715"/>
                <a:ext cx="48" cy="48"/>
              </a:xfrm>
              <a:prstGeom prst="flowChartConnector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5" name="Text Box 48">
                <a:extLst>
                  <a:ext uri="{FF2B5EF4-FFF2-40B4-BE49-F238E27FC236}">
                    <a16:creationId xmlns:a16="http://schemas.microsoft.com/office/drawing/2014/main" id="{7D36F9A5-5691-40C5-BC34-BE56DC901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663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itchFamily="18" charset="0"/>
                  </a:rPr>
                  <a:t>假</a:t>
                </a:r>
              </a:p>
            </p:txBody>
          </p:sp>
        </p:grpSp>
        <p:grpSp>
          <p:nvGrpSpPr>
            <p:cNvPr id="11" name="Group 52">
              <a:extLst>
                <a:ext uri="{FF2B5EF4-FFF2-40B4-BE49-F238E27FC236}">
                  <a16:creationId xmlns:a16="http://schemas.microsoft.com/office/drawing/2014/main" id="{102DC2D2-0B02-4DED-9A03-450EE8A9C0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1150" y="2095500"/>
              <a:ext cx="1319213" cy="2073275"/>
              <a:chOff x="3156" y="663"/>
              <a:chExt cx="831" cy="1306"/>
            </a:xfrm>
          </p:grpSpPr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800E312B-2CD8-4BC5-9C9C-AE5354222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255"/>
                <a:ext cx="576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itchFamily="18" charset="0"/>
                  </a:rPr>
                  <a:t>语句</a:t>
                </a:r>
                <a:r>
                  <a:rPr kumimoji="1" lang="en-US" altLang="zh-CN" sz="2000" b="1">
                    <a:latin typeface="Times New Roman" pitchFamily="18" charset="0"/>
                  </a:rPr>
                  <a:t>1</a:t>
                </a:r>
                <a:endParaRPr kumimoji="1" lang="en-US" altLang="zh-CN" sz="2000" b="1" baseline="-25000">
                  <a:latin typeface="Times New Roman" pitchFamily="18" charset="0"/>
                </a:endParaRPr>
              </a:p>
            </p:txBody>
          </p:sp>
          <p:cxnSp>
            <p:nvCxnSpPr>
              <p:cNvPr id="13" name="AutoShape 34">
                <a:extLst>
                  <a:ext uri="{FF2B5EF4-FFF2-40B4-BE49-F238E27FC236}">
                    <a16:creationId xmlns:a16="http://schemas.microsoft.com/office/drawing/2014/main" id="{84E9FA97-446C-4ACB-B8B4-705463160D06}"/>
                  </a:ext>
                </a:extLst>
              </p:cNvPr>
              <p:cNvCxnSpPr>
                <a:cxnSpLocks noChangeShapeType="1"/>
                <a:stCxn id="26" idx="1"/>
                <a:endCxn id="12" idx="0"/>
              </p:cNvCxnSpPr>
              <p:nvPr/>
            </p:nvCxnSpPr>
            <p:spPr bwMode="auto">
              <a:xfrm rot="10800000" flipV="1">
                <a:off x="3444" y="967"/>
                <a:ext cx="96" cy="288"/>
              </a:xfrm>
              <a:prstGeom prst="bentConnector2">
                <a:avLst/>
              </a:prstGeom>
              <a:noFill/>
              <a:ln w="19050">
                <a:solidFill>
                  <a:schemeClr val="accent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Line 37">
                <a:extLst>
                  <a:ext uri="{FF2B5EF4-FFF2-40B4-BE49-F238E27FC236}">
                    <a16:creationId xmlns:a16="http://schemas.microsoft.com/office/drawing/2014/main" id="{F6468AFA-4D07-43A7-A089-213964B3B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495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39">
                <a:extLst>
                  <a:ext uri="{FF2B5EF4-FFF2-40B4-BE49-F238E27FC236}">
                    <a16:creationId xmlns:a16="http://schemas.microsoft.com/office/drawing/2014/main" id="{8BA76056-3CAD-453B-A5E3-A43AC4626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4" y="1639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Text Box 47">
                <a:extLst>
                  <a:ext uri="{FF2B5EF4-FFF2-40B4-BE49-F238E27FC236}">
                    <a16:creationId xmlns:a16="http://schemas.microsoft.com/office/drawing/2014/main" id="{72DB6D86-4732-4A62-B698-EB9B4C372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663"/>
                <a:ext cx="30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latin typeface="Times New Roman" pitchFamily="18" charset="0"/>
                  </a:rPr>
                  <a:t>真</a:t>
                </a:r>
              </a:p>
            </p:txBody>
          </p:sp>
          <p:sp>
            <p:nvSpPr>
              <p:cNvPr id="17" name="Line 50">
                <a:extLst>
                  <a:ext uri="{FF2B5EF4-FFF2-40B4-BE49-F238E27FC236}">
                    <a16:creationId xmlns:a16="http://schemas.microsoft.com/office/drawing/2014/main" id="{1A4A63A3-8828-4AA1-A385-1BE081915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7" y="1633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AutoShape 51">
                <a:extLst>
                  <a:ext uri="{FF2B5EF4-FFF2-40B4-BE49-F238E27FC236}">
                    <a16:creationId xmlns:a16="http://schemas.microsoft.com/office/drawing/2014/main" id="{B0720A8F-0C90-4551-AA1C-25D76D954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1709"/>
                <a:ext cx="48" cy="48"/>
              </a:xfrm>
              <a:prstGeom prst="flowChartConnector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29" name="TextBox 5">
            <a:extLst>
              <a:ext uri="{FF2B5EF4-FFF2-40B4-BE49-F238E27FC236}">
                <a16:creationId xmlns:a16="http://schemas.microsoft.com/office/drawing/2014/main" id="{D55CA01F-43DC-4220-9039-FC1C0FBA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088" y="2962176"/>
            <a:ext cx="41707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复合语句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BFF29A-3C2C-408C-A58E-D97840B6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348" y="2986076"/>
            <a:ext cx="8193793" cy="223823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BDD300-3051-4A36-96C6-F9C44D060B07}"/>
              </a:ext>
            </a:extLst>
          </p:cNvPr>
          <p:cNvSpPr/>
          <p:nvPr/>
        </p:nvSpPr>
        <p:spPr>
          <a:xfrm>
            <a:off x="4125272" y="5675767"/>
            <a:ext cx="4572000" cy="11449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lang="en-US" altLang="zh-CN" b="1" kern="0" dirty="0">
                <a:latin typeface="Arial"/>
                <a:ea typeface="宋体"/>
                <a:cs typeface="Times New Roman" pitchFamily="18" charset="0"/>
              </a:rPr>
              <a:t>【</a:t>
            </a:r>
            <a:r>
              <a:rPr lang="zh-CN" altLang="en-US" b="1" kern="0" dirty="0">
                <a:latin typeface="Arial"/>
                <a:ea typeface="宋体"/>
                <a:cs typeface="Times New Roman" pitchFamily="18" charset="0"/>
              </a:rPr>
              <a:t>格式</a:t>
            </a:r>
            <a:r>
              <a:rPr lang="en-US" altLang="zh-CN" b="1" kern="0" dirty="0">
                <a:latin typeface="Arial"/>
                <a:ea typeface="宋体"/>
                <a:cs typeface="Times New Roman" pitchFamily="18" charset="0"/>
              </a:rPr>
              <a:t>】 </a:t>
            </a:r>
            <a:r>
              <a:rPr kumimoji="1" lang="en-US" altLang="zh-CN" b="1" kern="0" dirty="0">
                <a:latin typeface="Arial"/>
                <a:ea typeface="宋体"/>
              </a:rPr>
              <a:t>if (</a:t>
            </a:r>
            <a:r>
              <a:rPr kumimoji="1" lang="zh-CN" altLang="en-US" b="1" kern="0" dirty="0">
                <a:latin typeface="Arial"/>
                <a:ea typeface="宋体"/>
              </a:rPr>
              <a:t>表达式</a:t>
            </a:r>
            <a:r>
              <a:rPr kumimoji="1" lang="en-US" altLang="zh-CN" b="1" kern="0" dirty="0">
                <a:latin typeface="Arial"/>
                <a:ea typeface="宋体"/>
              </a:rPr>
              <a:t>) 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zh-CN" altLang="en-US" b="1" kern="0" dirty="0">
                <a:latin typeface="Arial"/>
                <a:ea typeface="宋体"/>
              </a:rPr>
              <a:t>			语句</a:t>
            </a:r>
            <a:r>
              <a:rPr kumimoji="1" lang="en-US" altLang="zh-CN" b="1" kern="0" dirty="0">
                <a:latin typeface="Arial"/>
                <a:ea typeface="宋体"/>
              </a:rPr>
              <a:t>1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en-US" altLang="zh-CN" b="1" kern="0" dirty="0">
                <a:latin typeface="Arial"/>
                <a:ea typeface="宋体"/>
              </a:rPr>
              <a:t>		       else 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zh-CN" altLang="en-US" b="1" kern="0" dirty="0">
                <a:latin typeface="Arial"/>
                <a:ea typeface="宋体"/>
              </a:rPr>
              <a:t>			语句</a:t>
            </a:r>
            <a:r>
              <a:rPr kumimoji="1" lang="en-US" altLang="zh-CN" b="1" kern="0" dirty="0">
                <a:latin typeface="Arial"/>
                <a:ea typeface="宋体"/>
              </a:rPr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58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29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78C551-FC58-430E-B839-A8BA4093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905356"/>
            <a:ext cx="6449473" cy="9474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213896-50B8-4927-8CA6-FFCE1E77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3" y="2276872"/>
            <a:ext cx="6264696" cy="20630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07299D-0974-4CD8-ADEF-61D753F19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4653136"/>
            <a:ext cx="3332749" cy="173303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251520" y="1529991"/>
            <a:ext cx="8496301" cy="950913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【</a:t>
            </a:r>
            <a:r>
              <a:rPr lang="zh-CN" altLang="zh-CN" b="1" dirty="0"/>
              <a:t>例</a:t>
            </a:r>
            <a:r>
              <a:rPr lang="en-US" altLang="zh-CN" b="1" dirty="0"/>
              <a:t>】</a:t>
            </a:r>
            <a:r>
              <a:rPr lang="zh-CN" altLang="zh-CN" b="1" dirty="0"/>
              <a:t>输入两个实数，按代数值由小到大的顺序输出这两个数</a:t>
            </a:r>
            <a:endParaRPr lang="zh-CN" altLang="en-US" b="1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827088" y="2614613"/>
            <a:ext cx="5503863" cy="14827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/>
              <a:t>【</a:t>
            </a:r>
            <a:r>
              <a:rPr lang="zh-CN" altLang="zh-CN" dirty="0"/>
              <a:t>解题思路</a:t>
            </a:r>
            <a:r>
              <a:rPr lang="en-US" altLang="zh-CN" dirty="0"/>
              <a:t>】</a:t>
            </a:r>
          </a:p>
          <a:p>
            <a:pPr lvl="1"/>
            <a:r>
              <a:rPr lang="zh-CN" altLang="zh-CN" dirty="0"/>
              <a:t>只需要做一次比较，然后进行一次交换即可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if</a:t>
            </a:r>
            <a:r>
              <a:rPr lang="zh-CN" altLang="zh-CN" dirty="0"/>
              <a:t>语句实现条件判断</a:t>
            </a:r>
          </a:p>
          <a:p>
            <a:pPr lvl="1"/>
            <a:r>
              <a:rPr lang="zh-CN" altLang="zh-CN" dirty="0"/>
              <a:t>关键是怎样实现两个变量值的互换</a:t>
            </a:r>
            <a:endParaRPr lang="en-US" altLang="zh-CN" dirty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ED9459-AD64-4DE3-8B17-614745EF8DE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5" name="圆柱形 4"/>
          <p:cNvSpPr>
            <a:spLocks noChangeArrowheads="1"/>
          </p:cNvSpPr>
          <p:nvPr/>
        </p:nvSpPr>
        <p:spPr bwMode="auto">
          <a:xfrm>
            <a:off x="3113088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6" name="圆柱形 5"/>
          <p:cNvSpPr>
            <a:spLocks noChangeArrowheads="1"/>
          </p:cNvSpPr>
          <p:nvPr/>
        </p:nvSpPr>
        <p:spPr bwMode="auto">
          <a:xfrm>
            <a:off x="4756150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dirty="0">
                <a:solidFill>
                  <a:srgbClr val="0000CC"/>
                </a:solidFill>
              </a:rPr>
              <a:t>●</a:t>
            </a:r>
            <a:endParaRPr kumimoji="1"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13025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9088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dirty="0">
                <a:solidFill>
                  <a:srgbClr val="0000CC"/>
                </a:solidFill>
              </a:rPr>
              <a:t>B</a:t>
            </a:r>
            <a:endParaRPr kumimoji="1"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98525" y="4357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</a:rPr>
              <a:t>互换前</a:t>
            </a:r>
          </a:p>
        </p:txBody>
      </p:sp>
      <p:sp>
        <p:nvSpPr>
          <p:cNvPr id="10" name="圆柱形 9"/>
          <p:cNvSpPr>
            <a:spLocks noChangeArrowheads="1"/>
          </p:cNvSpPr>
          <p:nvPr/>
        </p:nvSpPr>
        <p:spPr bwMode="auto">
          <a:xfrm>
            <a:off x="3113088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11" name="圆柱形 10"/>
          <p:cNvSpPr>
            <a:spLocks noChangeArrowheads="1"/>
          </p:cNvSpPr>
          <p:nvPr/>
        </p:nvSpPr>
        <p:spPr bwMode="auto">
          <a:xfrm>
            <a:off x="4756150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13025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9088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8525" y="5500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</a:rPr>
              <a:t>互换后</a:t>
            </a: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827088" y="5265738"/>
            <a:ext cx="52149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4">
            <a:extLst>
              <a:ext uri="{FF2B5EF4-FFF2-40B4-BE49-F238E27FC236}">
                <a16:creationId xmlns:a16="http://schemas.microsoft.com/office/drawing/2014/main" id="{FBC6A74F-1D32-480B-A61F-EDC665EA43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4861"/>
            <a:ext cx="6330951" cy="794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/>
              <a:t>§ 4.2  </a:t>
            </a:r>
            <a:r>
              <a:rPr lang="zh-CN" altLang="en-US" sz="4000" dirty="0"/>
              <a:t>用</a:t>
            </a:r>
            <a:r>
              <a:rPr lang="en-US" altLang="zh-CN" sz="4000" dirty="0"/>
              <a:t>if</a:t>
            </a:r>
            <a:r>
              <a:rPr lang="zh-CN" altLang="en-US" sz="4000" dirty="0"/>
              <a:t>语句实现选择结构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02442342-8F8F-460D-94FA-BC89C90B3498}"/>
              </a:ext>
            </a:extLst>
          </p:cNvPr>
          <p:cNvSpPr txBox="1">
            <a:spLocks noChangeArrowheads="1"/>
          </p:cNvSpPr>
          <p:nvPr/>
        </p:nvSpPr>
        <p:spPr>
          <a:xfrm>
            <a:off x="86722" y="794276"/>
            <a:ext cx="5637405" cy="602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一、用</a:t>
            </a:r>
            <a:r>
              <a:rPr lang="en-US" altLang="zh-CN" sz="3200" dirty="0"/>
              <a:t>If</a:t>
            </a:r>
            <a:r>
              <a:rPr lang="zh-CN" altLang="en-US" sz="3200" dirty="0"/>
              <a:t>语句处理选择结构举例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69" name="标题 1"/>
          <p:cNvSpPr>
            <a:spLocks noGrp="1"/>
          </p:cNvSpPr>
          <p:nvPr>
            <p:ph type="title"/>
          </p:nvPr>
        </p:nvSpPr>
        <p:spPr>
          <a:xfrm>
            <a:off x="29220" y="-29365"/>
            <a:ext cx="4663430" cy="6156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交换两个变量的值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7504" y="546644"/>
            <a:ext cx="8347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zh-CN" altLang="en-US" sz="2800" dirty="0"/>
              <a:t>要交换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两变量的值，</a:t>
            </a:r>
            <a:br>
              <a:rPr lang="en-US" altLang="zh-CN" sz="2800" dirty="0"/>
            </a:br>
            <a:r>
              <a:rPr lang="zh-CN" altLang="en-US" sz="2800" dirty="0"/>
              <a:t>需引进一个辅助变量</a:t>
            </a:r>
            <a:r>
              <a:rPr lang="en-US" altLang="zh-CN" sz="2800" dirty="0"/>
              <a:t>C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43DA87E-14B0-464A-B8F7-E3243604072A}"/>
              </a:ext>
            </a:extLst>
          </p:cNvPr>
          <p:cNvGrpSpPr/>
          <p:nvPr/>
        </p:nvGrpSpPr>
        <p:grpSpPr>
          <a:xfrm>
            <a:off x="-6558" y="1556792"/>
            <a:ext cx="5083354" cy="2304256"/>
            <a:chOff x="1691680" y="2571750"/>
            <a:chExt cx="5380491" cy="2581275"/>
          </a:xfrm>
        </p:grpSpPr>
        <p:sp>
          <p:nvSpPr>
            <p:cNvPr id="20" name="圆柱形 19"/>
            <p:cNvSpPr>
              <a:spLocks noChangeArrowheads="1"/>
            </p:cNvSpPr>
            <p:nvPr/>
          </p:nvSpPr>
          <p:spPr bwMode="auto">
            <a:xfrm>
              <a:off x="2978150" y="2571750"/>
              <a:ext cx="571500" cy="928688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4000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0A8D9A5-EA45-4E53-9D10-C17082561DA5}"/>
                </a:ext>
              </a:extLst>
            </p:cNvPr>
            <p:cNvGrpSpPr/>
            <p:nvPr/>
          </p:nvGrpSpPr>
          <p:grpSpPr>
            <a:xfrm>
              <a:off x="1691680" y="2698750"/>
              <a:ext cx="5380491" cy="2454275"/>
              <a:chOff x="1692275" y="2689225"/>
              <a:chExt cx="5380491" cy="2454275"/>
            </a:xfrm>
          </p:grpSpPr>
          <p:sp>
            <p:nvSpPr>
              <p:cNvPr id="19461" name="圆柱形 6"/>
              <p:cNvSpPr>
                <a:spLocks noChangeArrowheads="1"/>
              </p:cNvSpPr>
              <p:nvPr/>
            </p:nvSpPr>
            <p:spPr bwMode="auto">
              <a:xfrm>
                <a:off x="2192338" y="4214813"/>
                <a:ext cx="571500" cy="928687"/>
              </a:xfrm>
              <a:prstGeom prst="can">
                <a:avLst>
                  <a:gd name="adj" fmla="val 24999"/>
                </a:avLst>
              </a:prstGeom>
              <a:solidFill>
                <a:schemeClr val="accent1"/>
              </a:solidFill>
              <a:ln w="38100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>
                    <a:solidFill>
                      <a:srgbClr val="00B050"/>
                    </a:solidFill>
                  </a:rPr>
                  <a:t>★</a:t>
                </a:r>
                <a:endParaRPr kumimoji="1" lang="zh-CN" altLang="en-US" sz="4000">
                  <a:solidFill>
                    <a:srgbClr val="00B050"/>
                  </a:solidFill>
                </a:endParaRPr>
              </a:p>
            </p:txBody>
          </p:sp>
          <p:sp>
            <p:nvSpPr>
              <p:cNvPr id="19462" name="圆柱形 7"/>
              <p:cNvSpPr>
                <a:spLocks noChangeArrowheads="1"/>
              </p:cNvSpPr>
              <p:nvPr/>
            </p:nvSpPr>
            <p:spPr bwMode="auto">
              <a:xfrm>
                <a:off x="3835400" y="4214813"/>
                <a:ext cx="571500" cy="928687"/>
              </a:xfrm>
              <a:prstGeom prst="can">
                <a:avLst>
                  <a:gd name="adj" fmla="val 24999"/>
                </a:avLst>
              </a:prstGeom>
              <a:solidFill>
                <a:schemeClr val="accent1"/>
              </a:solidFill>
              <a:ln w="38100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 dirty="0">
                    <a:solidFill>
                      <a:srgbClr val="0000CC"/>
                    </a:solidFill>
                  </a:rPr>
                  <a:t>●</a:t>
                </a:r>
                <a:endParaRPr kumimoji="1" lang="zh-CN" altLang="en-US" sz="40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19463" name="TextBox 8"/>
              <p:cNvSpPr txBox="1">
                <a:spLocks noChangeArrowheads="1"/>
              </p:cNvSpPr>
              <p:nvPr/>
            </p:nvSpPr>
            <p:spPr bwMode="auto">
              <a:xfrm>
                <a:off x="1692275" y="4357688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solidFill>
                      <a:srgbClr val="00B050"/>
                    </a:solidFill>
                  </a:rPr>
                  <a:t>A</a:t>
                </a:r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  <p:sp>
            <p:nvSpPr>
              <p:cNvPr id="19464" name="TextBox 9"/>
              <p:cNvSpPr txBox="1">
                <a:spLocks noChangeArrowheads="1"/>
              </p:cNvSpPr>
              <p:nvPr/>
            </p:nvSpPr>
            <p:spPr bwMode="auto">
              <a:xfrm>
                <a:off x="4478338" y="4357688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solidFill>
                      <a:srgbClr val="0000CC"/>
                    </a:solidFill>
                  </a:rPr>
                  <a:t>B</a:t>
                </a:r>
                <a:endParaRPr kumimoji="1" lang="zh-CN" altLang="en-US" sz="3200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2478088" y="2714625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/>
                  <a:t>C</a:t>
                </a:r>
                <a:endParaRPr kumimoji="1" lang="zh-CN" altLang="en-US" sz="3200"/>
              </a:p>
            </p:txBody>
          </p:sp>
          <p:sp>
            <p:nvSpPr>
              <p:cNvPr id="24" name="上箭头 23"/>
              <p:cNvSpPr>
                <a:spLocks noChangeArrowheads="1"/>
              </p:cNvSpPr>
              <p:nvPr/>
            </p:nvSpPr>
            <p:spPr bwMode="auto">
              <a:xfrm rot="2133267">
                <a:off x="2601913" y="3459163"/>
                <a:ext cx="357187" cy="785812"/>
              </a:xfrm>
              <a:prstGeom prst="upArrow">
                <a:avLst>
                  <a:gd name="adj1" fmla="val 50000"/>
                  <a:gd name="adj2" fmla="val 49999"/>
                </a:avLst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4000"/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2940050" y="2689225"/>
                <a:ext cx="642938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 dirty="0">
                    <a:solidFill>
                      <a:srgbClr val="00B050"/>
                    </a:solidFill>
                  </a:rPr>
                  <a:t>★</a:t>
                </a:r>
                <a:endParaRPr kumimoji="1" lang="zh-CN" altLang="en-US" sz="4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3945403" y="2884104"/>
                <a:ext cx="3127363" cy="1055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14400" indent="-4572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71600" indent="-4572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828800" indent="-4572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indent="-4572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latin typeface="Times New Roman" pitchFamily="18" charset="0"/>
                  </a:rPr>
                  <a:t>对应赋值语句序列：</a:t>
                </a:r>
              </a:p>
              <a:p>
                <a:pPr algn="ctr"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itchFamily="18" charset="0"/>
                  </a:rPr>
                  <a:t>C=A</a:t>
                </a:r>
                <a:r>
                  <a:rPr kumimoji="1" lang="zh-CN" altLang="en-US" sz="2400" dirty="0">
                    <a:latin typeface="Times New Roman" pitchFamily="18" charset="0"/>
                  </a:rPr>
                  <a:t>；</a:t>
                </a: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993A14-F81A-4DFC-A8CF-C58A5EFB2AA9}"/>
              </a:ext>
            </a:extLst>
          </p:cNvPr>
          <p:cNvGrpSpPr/>
          <p:nvPr/>
        </p:nvGrpSpPr>
        <p:grpSpPr>
          <a:xfrm>
            <a:off x="4281041" y="1908304"/>
            <a:ext cx="4752528" cy="2366739"/>
            <a:chOff x="1692275" y="2571750"/>
            <a:chExt cx="5474935" cy="2571750"/>
          </a:xfrm>
        </p:grpSpPr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C1D33233-2D4F-407A-8FFE-CE891AC50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555" y="2898147"/>
              <a:ext cx="2954655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914400" indent="-4572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371600" indent="-4572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828800" indent="-4572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indent="-4572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indent="-4572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dirty="0">
                  <a:latin typeface="Times New Roman" pitchFamily="18" charset="0"/>
                </a:rPr>
                <a:t>对应赋值语句序列：</a:t>
              </a:r>
            </a:p>
            <a:p>
              <a:pPr algn="ctr"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Times New Roman" pitchFamily="18" charset="0"/>
                </a:rPr>
                <a:t>C=A</a:t>
              </a:r>
              <a:r>
                <a:rPr kumimoji="1" lang="zh-CN" altLang="en-US" sz="2400" dirty="0">
                  <a:latin typeface="Times New Roman" pitchFamily="18" charset="0"/>
                </a:rPr>
                <a:t>；</a:t>
              </a:r>
              <a:endParaRPr kumimoji="1" lang="en-US" altLang="zh-CN" sz="2400" dirty="0">
                <a:latin typeface="Times New Roman" pitchFamily="18" charset="0"/>
              </a:endParaRPr>
            </a:p>
            <a:p>
              <a:pPr algn="ctr" eaLnBrk="1" hangingPunct="1"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1" lang="en-US" altLang="zh-CN" sz="2400" dirty="0">
                  <a:latin typeface="Times New Roman" pitchFamily="18" charset="0"/>
                </a:rPr>
                <a:t>A=B</a:t>
              </a:r>
              <a:r>
                <a:rPr kumimoji="1" lang="zh-CN" altLang="en-US" sz="2400" dirty="0">
                  <a:latin typeface="Times New Roman" pitchFamily="18" charset="0"/>
                </a:rPr>
                <a:t>；</a:t>
              </a:r>
            </a:p>
          </p:txBody>
        </p:sp>
        <p:sp>
          <p:nvSpPr>
            <p:cNvPr id="23" name="圆柱形 6">
              <a:extLst>
                <a:ext uri="{FF2B5EF4-FFF2-40B4-BE49-F238E27FC236}">
                  <a16:creationId xmlns:a16="http://schemas.microsoft.com/office/drawing/2014/main" id="{74250CF7-12D3-4C50-9C1D-B819016B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338" y="4214813"/>
              <a:ext cx="571500" cy="928687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>
                  <a:solidFill>
                    <a:srgbClr val="00B050"/>
                  </a:solidFill>
                </a:rPr>
                <a:t>★</a:t>
              </a:r>
              <a:endParaRPr kumimoji="1" lang="zh-CN" altLang="en-US" sz="4000">
                <a:solidFill>
                  <a:srgbClr val="00B050"/>
                </a:solidFill>
              </a:endParaRPr>
            </a:p>
          </p:txBody>
        </p:sp>
        <p:sp>
          <p:nvSpPr>
            <p:cNvPr id="26" name="圆柱形 7">
              <a:extLst>
                <a:ext uri="{FF2B5EF4-FFF2-40B4-BE49-F238E27FC236}">
                  <a16:creationId xmlns:a16="http://schemas.microsoft.com/office/drawing/2014/main" id="{869AB6A2-994C-4D15-8DFC-94587BFB3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0" y="4214813"/>
              <a:ext cx="571500" cy="928687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>
                  <a:solidFill>
                    <a:srgbClr val="0000CC"/>
                  </a:solidFill>
                </a:rPr>
                <a:t>●</a:t>
              </a:r>
              <a:endParaRPr kumimoji="1" lang="zh-CN" altLang="en-US" sz="4000">
                <a:solidFill>
                  <a:srgbClr val="0000CC"/>
                </a:solidFill>
              </a:endParaRP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D97F528A-A250-44BE-9ED0-03FFD68B6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275" y="4357688"/>
              <a:ext cx="4286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B050"/>
                  </a:solidFill>
                </a:rPr>
                <a:t>A</a:t>
              </a:r>
              <a:endParaRPr kumimoji="1" lang="zh-CN" altLang="en-US" sz="3200">
                <a:solidFill>
                  <a:srgbClr val="00B050"/>
                </a:solidFill>
              </a:endParaRPr>
            </a:p>
          </p:txBody>
        </p:sp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9E7E4970-F497-4D61-B430-8AC08F0EF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338" y="4357688"/>
              <a:ext cx="4286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00CC"/>
                  </a:solidFill>
                </a:rPr>
                <a:t>B</a:t>
              </a:r>
              <a:endParaRPr kumimoji="1" lang="zh-CN" altLang="en-US" sz="3200">
                <a:solidFill>
                  <a:srgbClr val="0000CC"/>
                </a:solidFill>
              </a:endParaRPr>
            </a:p>
          </p:txBody>
        </p:sp>
        <p:sp>
          <p:nvSpPr>
            <p:cNvPr id="29" name="圆柱形 19">
              <a:extLst>
                <a:ext uri="{FF2B5EF4-FFF2-40B4-BE49-F238E27FC236}">
                  <a16:creationId xmlns:a16="http://schemas.microsoft.com/office/drawing/2014/main" id="{400219DC-5C7C-48F5-BCFC-EA2BAB52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150" y="2571750"/>
              <a:ext cx="571500" cy="928688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4000"/>
            </a:p>
          </p:txBody>
        </p:sp>
        <p:sp>
          <p:nvSpPr>
            <p:cNvPr id="30" name="TextBox 20">
              <a:extLst>
                <a:ext uri="{FF2B5EF4-FFF2-40B4-BE49-F238E27FC236}">
                  <a16:creationId xmlns:a16="http://schemas.microsoft.com/office/drawing/2014/main" id="{D94F14C1-87A4-4236-8601-2A66C680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088" y="2714625"/>
              <a:ext cx="4286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 dirty="0"/>
                <a:t>C</a:t>
              </a:r>
              <a:endParaRPr kumimoji="1" lang="zh-CN" altLang="en-US" sz="3200" dirty="0"/>
            </a:p>
          </p:txBody>
        </p:sp>
        <p:sp>
          <p:nvSpPr>
            <p:cNvPr id="31" name="上箭头 26">
              <a:extLst>
                <a:ext uri="{FF2B5EF4-FFF2-40B4-BE49-F238E27FC236}">
                  <a16:creationId xmlns:a16="http://schemas.microsoft.com/office/drawing/2014/main" id="{64E2AA26-8D6D-4D7E-95E9-032FC9330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01975" y="4244976"/>
              <a:ext cx="357187" cy="785812"/>
            </a:xfrm>
            <a:prstGeom prst="upArrow">
              <a:avLst>
                <a:gd name="adj1" fmla="val 50000"/>
                <a:gd name="adj2" fmla="val 49999"/>
              </a:avLst>
            </a:prstGeom>
            <a:solidFill>
              <a:schemeClr val="accent1"/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4000"/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531A68B3-32A6-495B-B0AA-2608C9C73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0050" y="2689225"/>
              <a:ext cx="6429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 dirty="0">
                  <a:solidFill>
                    <a:srgbClr val="00B050"/>
                  </a:solidFill>
                </a:rPr>
                <a:t>★</a:t>
              </a:r>
              <a:endParaRPr kumimoji="1" lang="zh-CN" altLang="en-US" sz="40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64265D5D-5602-4496-A96F-42E45E047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425" y="4365625"/>
              <a:ext cx="428625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>
                  <a:solidFill>
                    <a:srgbClr val="0000CC"/>
                  </a:solidFill>
                </a:rPr>
                <a:t>●</a:t>
              </a:r>
              <a:endParaRPr kumimoji="1" lang="zh-CN" altLang="en-US" sz="4000">
                <a:solidFill>
                  <a:srgbClr val="0000CC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3F9532F-6CCA-447C-B0A5-69890810CB62}"/>
              </a:ext>
            </a:extLst>
          </p:cNvPr>
          <p:cNvGrpSpPr/>
          <p:nvPr/>
        </p:nvGrpSpPr>
        <p:grpSpPr>
          <a:xfrm>
            <a:off x="938336" y="4080244"/>
            <a:ext cx="5371380" cy="2664295"/>
            <a:chOff x="1504876" y="2571750"/>
            <a:chExt cx="6134248" cy="2605137"/>
          </a:xfrm>
        </p:grpSpPr>
        <p:sp>
          <p:nvSpPr>
            <p:cNvPr id="35" name="圆柱形 19">
              <a:extLst>
                <a:ext uri="{FF2B5EF4-FFF2-40B4-BE49-F238E27FC236}">
                  <a16:creationId xmlns:a16="http://schemas.microsoft.com/office/drawing/2014/main" id="{253CCB1A-E18C-467B-83DC-B84C8357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975" y="2571750"/>
              <a:ext cx="571500" cy="928688"/>
            </a:xfrm>
            <a:prstGeom prst="can">
              <a:avLst>
                <a:gd name="adj" fmla="val 24999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400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942E4D9-CB04-43EA-AF4D-2F1CCA04FFA3}"/>
                </a:ext>
              </a:extLst>
            </p:cNvPr>
            <p:cNvGrpSpPr/>
            <p:nvPr/>
          </p:nvGrpSpPr>
          <p:grpSpPr>
            <a:xfrm>
              <a:off x="1504876" y="2708920"/>
              <a:ext cx="6134248" cy="2467967"/>
              <a:chOff x="1462088" y="2689225"/>
              <a:chExt cx="6182042" cy="2678113"/>
            </a:xfrm>
          </p:grpSpPr>
          <p:sp>
            <p:nvSpPr>
              <p:cNvPr id="37" name="Text Box 19">
                <a:extLst>
                  <a:ext uri="{FF2B5EF4-FFF2-40B4-BE49-F238E27FC236}">
                    <a16:creationId xmlns:a16="http://schemas.microsoft.com/office/drawing/2014/main" id="{762ACF3A-6D0C-41A0-86E3-121EBA148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9475" y="2881276"/>
                <a:ext cx="2954655" cy="19020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457200" indent="-4572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914400" indent="-4572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371600" indent="-4572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828800" indent="-4572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286000" indent="-4572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7432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32004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6576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4114800" indent="-4572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dirty="0">
                    <a:latin typeface="Times New Roman" pitchFamily="18" charset="0"/>
                  </a:rPr>
                  <a:t>对应赋值语句序列：</a:t>
                </a:r>
              </a:p>
              <a:p>
                <a:pPr algn="ctr"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itchFamily="18" charset="0"/>
                  </a:rPr>
                  <a:t>C=A</a:t>
                </a:r>
                <a:r>
                  <a:rPr kumimoji="1" lang="zh-CN" altLang="en-US" sz="2400" dirty="0">
                    <a:latin typeface="Times New Roman" pitchFamily="18" charset="0"/>
                  </a:rPr>
                  <a:t>；</a:t>
                </a:r>
                <a:endParaRPr kumimoji="1" lang="en-US" altLang="zh-CN" sz="2400" dirty="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itchFamily="18" charset="0"/>
                  </a:rPr>
                  <a:t>A=B</a:t>
                </a:r>
                <a:r>
                  <a:rPr kumimoji="1" lang="zh-CN" altLang="en-US" sz="2400" dirty="0">
                    <a:latin typeface="Times New Roman" pitchFamily="18" charset="0"/>
                  </a:rPr>
                  <a:t>；</a:t>
                </a:r>
                <a:endParaRPr kumimoji="1" lang="en-US" altLang="zh-CN" sz="2400" dirty="0">
                  <a:latin typeface="Times New Roman" pitchFamily="18" charset="0"/>
                </a:endParaRPr>
              </a:p>
              <a:p>
                <a:pPr algn="ctr" eaLnBrk="1" hangingPunct="1">
                  <a:spcBef>
                    <a:spcPct val="3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dirty="0">
                    <a:latin typeface="Times New Roman" pitchFamily="18" charset="0"/>
                  </a:rPr>
                  <a:t>B=C</a:t>
                </a:r>
                <a:r>
                  <a:rPr kumimoji="1" lang="zh-CN" altLang="en-US" sz="2400" dirty="0">
                    <a:latin typeface="Times New Roman" pitchFamily="18" charset="0"/>
                  </a:rPr>
                  <a:t>；</a:t>
                </a:r>
              </a:p>
            </p:txBody>
          </p:sp>
          <p:sp>
            <p:nvSpPr>
              <p:cNvPr id="38" name="圆柱形 6">
                <a:extLst>
                  <a:ext uri="{FF2B5EF4-FFF2-40B4-BE49-F238E27FC236}">
                    <a16:creationId xmlns:a16="http://schemas.microsoft.com/office/drawing/2014/main" id="{BD9D1599-9698-4377-B5ED-B17849F40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163" y="4214813"/>
                <a:ext cx="571500" cy="928687"/>
              </a:xfrm>
              <a:prstGeom prst="can">
                <a:avLst>
                  <a:gd name="adj" fmla="val 24999"/>
                </a:avLst>
              </a:prstGeom>
              <a:solidFill>
                <a:schemeClr val="accent1"/>
              </a:solidFill>
              <a:ln w="38100" algn="ctr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4000">
                  <a:solidFill>
                    <a:srgbClr val="0000CC"/>
                  </a:solidFill>
                </a:endParaRPr>
              </a:p>
            </p:txBody>
          </p:sp>
          <p:sp>
            <p:nvSpPr>
              <p:cNvPr id="39" name="TextBox 8">
                <a:extLst>
                  <a:ext uri="{FF2B5EF4-FFF2-40B4-BE49-F238E27FC236}">
                    <a16:creationId xmlns:a16="http://schemas.microsoft.com/office/drawing/2014/main" id="{B507C0C2-3E1D-4BA9-9904-E835F63B8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100" y="4357688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solidFill>
                      <a:srgbClr val="00B050"/>
                    </a:solidFill>
                  </a:rPr>
                  <a:t>A</a:t>
                </a:r>
                <a:endParaRPr kumimoji="1" lang="zh-CN" altLang="en-US" sz="3200">
                  <a:solidFill>
                    <a:srgbClr val="00B050"/>
                  </a:solidFill>
                </a:endParaRPr>
              </a:p>
            </p:txBody>
          </p:sp>
          <p:sp>
            <p:nvSpPr>
              <p:cNvPr id="40" name="TextBox 9">
                <a:extLst>
                  <a:ext uri="{FF2B5EF4-FFF2-40B4-BE49-F238E27FC236}">
                    <a16:creationId xmlns:a16="http://schemas.microsoft.com/office/drawing/2014/main" id="{E5F99FA1-2439-4E1B-AC21-EAE93C71F8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5163" y="4357688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>
                    <a:solidFill>
                      <a:srgbClr val="0000CC"/>
                    </a:solidFill>
                  </a:rPr>
                  <a:t>B</a:t>
                </a:r>
                <a:endParaRPr kumimoji="1" lang="zh-CN" altLang="en-US" sz="3200">
                  <a:solidFill>
                    <a:srgbClr val="0000CC"/>
                  </a:solidFill>
                </a:endParaRPr>
              </a:p>
            </p:txBody>
          </p:sp>
          <p:sp>
            <p:nvSpPr>
              <p:cNvPr id="41" name="TextBox 20">
                <a:extLst>
                  <a:ext uri="{FF2B5EF4-FFF2-40B4-BE49-F238E27FC236}">
                    <a16:creationId xmlns:a16="http://schemas.microsoft.com/office/drawing/2014/main" id="{AF5A116D-8945-4D82-B78F-D3DD0D939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4913" y="2714625"/>
                <a:ext cx="428625" cy="584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3200"/>
                  <a:t>C</a:t>
                </a:r>
                <a:endParaRPr kumimoji="1" lang="zh-CN" altLang="en-US" sz="3200"/>
              </a:p>
            </p:txBody>
          </p:sp>
          <p:sp>
            <p:nvSpPr>
              <p:cNvPr id="42" name="上箭头 30">
                <a:extLst>
                  <a:ext uri="{FF2B5EF4-FFF2-40B4-BE49-F238E27FC236}">
                    <a16:creationId xmlns:a16="http://schemas.microsoft.com/office/drawing/2014/main" id="{D4D48C0A-745C-4AD9-A260-39C50D5B1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27934">
                <a:off x="3535363" y="3455988"/>
                <a:ext cx="357187" cy="785812"/>
              </a:xfrm>
              <a:prstGeom prst="upArrow">
                <a:avLst>
                  <a:gd name="adj1" fmla="val 50000"/>
                  <a:gd name="adj2" fmla="val 49999"/>
                </a:avLst>
              </a:prstGeom>
              <a:solidFill>
                <a:schemeClr val="accent1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4000"/>
              </a:p>
            </p:txBody>
          </p:sp>
          <p:sp>
            <p:nvSpPr>
              <p:cNvPr id="43" name="TextBox 12">
                <a:extLst>
                  <a:ext uri="{FF2B5EF4-FFF2-40B4-BE49-F238E27FC236}">
                    <a16:creationId xmlns:a16="http://schemas.microsoft.com/office/drawing/2014/main" id="{048A36D2-C26C-4895-88E8-23C826656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6875" y="2689225"/>
                <a:ext cx="642938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>
                    <a:solidFill>
                      <a:srgbClr val="00B050"/>
                    </a:solidFill>
                  </a:rPr>
                  <a:t>★</a:t>
                </a:r>
                <a:endParaRPr kumimoji="1" lang="zh-CN" altLang="en-US" sz="4000">
                  <a:solidFill>
                    <a:srgbClr val="00B050"/>
                  </a:solidFill>
                </a:endParaRPr>
              </a:p>
            </p:txBody>
          </p:sp>
          <p:sp>
            <p:nvSpPr>
              <p:cNvPr id="44" name="圆柱形 16">
                <a:extLst>
                  <a:ext uri="{FF2B5EF4-FFF2-40B4-BE49-F238E27FC236}">
                    <a16:creationId xmlns:a16="http://schemas.microsoft.com/office/drawing/2014/main" id="{54A1E021-82DC-4A38-A011-EF5EA2344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225" y="4214813"/>
                <a:ext cx="571500" cy="928687"/>
              </a:xfrm>
              <a:prstGeom prst="can">
                <a:avLst>
                  <a:gd name="adj" fmla="val 24999"/>
                </a:avLst>
              </a:prstGeom>
              <a:solidFill>
                <a:schemeClr val="accent1"/>
              </a:solidFill>
              <a:ln w="38100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>
                    <a:solidFill>
                      <a:srgbClr val="0000CC"/>
                    </a:solidFill>
                  </a:rPr>
                  <a:t>●</a:t>
                </a:r>
                <a:endParaRPr kumimoji="1" lang="zh-CN" altLang="en-US" sz="4000">
                  <a:solidFill>
                    <a:srgbClr val="0000CC"/>
                  </a:solidFill>
                </a:endParaRPr>
              </a:p>
            </p:txBody>
          </p:sp>
          <p:sp>
            <p:nvSpPr>
              <p:cNvPr id="45" name="TextBox 33">
                <a:extLst>
                  <a:ext uri="{FF2B5EF4-FFF2-40B4-BE49-F238E27FC236}">
                    <a16:creationId xmlns:a16="http://schemas.microsoft.com/office/drawing/2014/main" id="{52C338A6-7C4F-45BD-B0C7-8C90DE960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263" y="4413250"/>
                <a:ext cx="500062" cy="61595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>
                    <a:solidFill>
                      <a:srgbClr val="00B050"/>
                    </a:solidFill>
                  </a:rPr>
                  <a:t>★</a:t>
                </a:r>
                <a:endParaRPr kumimoji="1" lang="zh-CN" altLang="en-US" sz="4000">
                  <a:solidFill>
                    <a:srgbClr val="00B050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8627063-FBC5-4AAF-B2BD-1212C9734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2088" y="4010025"/>
                <a:ext cx="3714750" cy="1357313"/>
              </a:xfrm>
              <a:prstGeom prst="rect">
                <a:avLst/>
              </a:prstGeom>
              <a:noFill/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400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6A3F1D47-870D-4569-A26C-FFFED038C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4250" y="4365625"/>
                <a:ext cx="428625" cy="609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>
                    <a:solidFill>
                      <a:srgbClr val="0000CC"/>
                    </a:solidFill>
                  </a:rPr>
                  <a:t>●</a:t>
                </a:r>
                <a:endParaRPr kumimoji="1" lang="zh-CN" altLang="en-US" sz="4000">
                  <a:solidFill>
                    <a:srgbClr val="0000CC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D3A6224-D7AC-4FB5-943E-993B607B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0"/>
            <a:ext cx="5256584" cy="5225482"/>
          </a:xfrm>
          <a:prstGeom prst="rect">
            <a:avLst/>
          </a:prstGeom>
        </p:spPr>
      </p:pic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07904" y="2693419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200" b="1" dirty="0">
                <a:solidFill>
                  <a:schemeClr val="accent1"/>
                </a:solidFill>
              </a:rPr>
              <a:t>将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a</a:t>
            </a:r>
            <a:r>
              <a:rPr kumimoji="1" lang="zh-CN" altLang="zh-CN" sz="3200" b="1" dirty="0">
                <a:solidFill>
                  <a:schemeClr val="accent1"/>
                </a:solidFill>
              </a:rPr>
              <a:t>和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b</a:t>
            </a:r>
            <a:r>
              <a:rPr kumimoji="1" lang="zh-CN" altLang="zh-CN" sz="3200" b="1" dirty="0">
                <a:solidFill>
                  <a:schemeClr val="accent1"/>
                </a:solidFill>
              </a:rPr>
              <a:t>的值互换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75656" y="1819722"/>
            <a:ext cx="2376264" cy="207600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84771" y="1736441"/>
            <a:ext cx="207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solidFill>
                  <a:schemeClr val="accent1"/>
                </a:solidFill>
              </a:rPr>
              <a:t>如果</a:t>
            </a:r>
            <a:r>
              <a:rPr kumimoji="1" lang="en-US" altLang="zh-CN" sz="3200" b="1" dirty="0">
                <a:solidFill>
                  <a:schemeClr val="accent1"/>
                </a:solidFill>
              </a:rPr>
              <a:t>a&gt;b</a:t>
            </a:r>
            <a:endParaRPr kumimoji="1"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12A3FBD-0B2D-4E4A-9C95-99742732A58D}"/>
              </a:ext>
            </a:extLst>
          </p:cNvPr>
          <p:cNvGrpSpPr/>
          <p:nvPr/>
        </p:nvGrpSpPr>
        <p:grpSpPr>
          <a:xfrm>
            <a:off x="6327442" y="-21493"/>
            <a:ext cx="2171441" cy="2278063"/>
            <a:chOff x="6067684" y="3239659"/>
            <a:chExt cx="2171441" cy="227806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5A63860-9DC7-4E39-A9A7-FCAC43662BA5}"/>
                </a:ext>
              </a:extLst>
            </p:cNvPr>
            <p:cNvGrpSpPr/>
            <p:nvPr/>
          </p:nvGrpSpPr>
          <p:grpSpPr>
            <a:xfrm>
              <a:off x="6067684" y="3239659"/>
              <a:ext cx="1749425" cy="2278063"/>
              <a:chOff x="6073775" y="3238500"/>
              <a:chExt cx="1749425" cy="2278063"/>
            </a:xfrm>
          </p:grpSpPr>
          <p:grpSp>
            <p:nvGrpSpPr>
              <p:cNvPr id="21" name="Group 54">
                <a:extLst>
                  <a:ext uri="{FF2B5EF4-FFF2-40B4-BE49-F238E27FC236}">
                    <a16:creationId xmlns:a16="http://schemas.microsoft.com/office/drawing/2014/main" id="{335DFD08-3C67-42F9-8C6E-B340863EF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78575" y="4289425"/>
                <a:ext cx="1444625" cy="1227138"/>
                <a:chOff x="3707" y="962"/>
                <a:chExt cx="910" cy="773"/>
              </a:xfrm>
            </p:grpSpPr>
            <p:sp>
              <p:nvSpPr>
                <p:cNvPr id="26" name="Rectangle 5">
                  <a:extLst>
                    <a:ext uri="{FF2B5EF4-FFF2-40B4-BE49-F238E27FC236}">
                      <a16:creationId xmlns:a16="http://schemas.microsoft.com/office/drawing/2014/main" id="{1B11BED4-DA9F-4B3C-81AB-857429A929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7" y="1207"/>
                  <a:ext cx="624" cy="240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语句</a:t>
                  </a:r>
                </a:p>
              </p:txBody>
            </p:sp>
            <p:sp>
              <p:nvSpPr>
                <p:cNvPr id="27" name="Line 6">
                  <a:extLst>
                    <a:ext uri="{FF2B5EF4-FFF2-40B4-BE49-F238E27FC236}">
                      <a16:creationId xmlns:a16="http://schemas.microsoft.com/office/drawing/2014/main" id="{D7F2F681-05D8-4B64-B4A6-CBA8E017C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5" y="967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" name="Line 7">
                  <a:extLst>
                    <a:ext uri="{FF2B5EF4-FFF2-40B4-BE49-F238E27FC236}">
                      <a16:creationId xmlns:a16="http://schemas.microsoft.com/office/drawing/2014/main" id="{68DFE989-3508-428A-8213-C75FFEEDB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5" y="1447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13">
                  <a:extLst>
                    <a:ext uri="{FF2B5EF4-FFF2-40B4-BE49-F238E27FC236}">
                      <a16:creationId xmlns:a16="http://schemas.microsoft.com/office/drawing/2014/main" id="{01FCA663-731C-496D-A20F-02568C06E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5" y="962"/>
                  <a:ext cx="62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000">
                      <a:latin typeface="Times New Roman" pitchFamily="18" charset="0"/>
                    </a:rPr>
                    <a:t>真</a:t>
                  </a:r>
                  <a:r>
                    <a:rPr kumimoji="1" lang="en-US" altLang="zh-CN" sz="2000">
                      <a:latin typeface="Times New Roman" pitchFamily="18" charset="0"/>
                    </a:rPr>
                    <a:t>(</a:t>
                  </a:r>
                  <a:r>
                    <a:rPr kumimoji="1" lang="zh-CN" altLang="en-US" sz="2000">
                      <a:latin typeface="Times New Roman" pitchFamily="18" charset="0"/>
                    </a:rPr>
                    <a:t>非</a:t>
                  </a:r>
                  <a:r>
                    <a:rPr kumimoji="1" lang="en-US" altLang="zh-CN" sz="2000">
                      <a:latin typeface="Times New Roman" pitchFamily="18" charset="0"/>
                    </a:rPr>
                    <a:t>0)</a:t>
                  </a:r>
                </a:p>
              </p:txBody>
            </p:sp>
            <p:sp>
              <p:nvSpPr>
                <p:cNvPr id="30" name="Oval 51">
                  <a:extLst>
                    <a:ext uri="{FF2B5EF4-FFF2-40B4-BE49-F238E27FC236}">
                      <a16:creationId xmlns:a16="http://schemas.microsoft.com/office/drawing/2014/main" id="{E6C9E44A-7374-46FA-BC2D-95C292E5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8" y="1524"/>
                  <a:ext cx="46" cy="46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grpSp>
            <p:nvGrpSpPr>
              <p:cNvPr id="22" name="Group 53">
                <a:extLst>
                  <a:ext uri="{FF2B5EF4-FFF2-40B4-BE49-F238E27FC236}">
                    <a16:creationId xmlns:a16="http://schemas.microsoft.com/office/drawing/2014/main" id="{9D495528-9F0D-4167-A52A-CD03B46EBA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775" y="3238500"/>
                <a:ext cx="1524000" cy="1058863"/>
                <a:chOff x="3515" y="300"/>
                <a:chExt cx="960" cy="667"/>
              </a:xfrm>
            </p:grpSpPr>
            <p:sp>
              <p:nvSpPr>
                <p:cNvPr id="23" name="AutoShape 4">
                  <a:extLst>
                    <a:ext uri="{FF2B5EF4-FFF2-40B4-BE49-F238E27FC236}">
                      <a16:creationId xmlns:a16="http://schemas.microsoft.com/office/drawing/2014/main" id="{7F2B2BA3-1717-49E2-BB0D-4FCFF3DAF4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5" y="631"/>
                  <a:ext cx="960" cy="336"/>
                </a:xfrm>
                <a:prstGeom prst="diamond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表达式</a:t>
                  </a:r>
                </a:p>
              </p:txBody>
            </p:sp>
            <p:sp>
              <p:nvSpPr>
                <p:cNvPr id="24" name="Line 8">
                  <a:extLst>
                    <a:ext uri="{FF2B5EF4-FFF2-40B4-BE49-F238E27FC236}">
                      <a16:creationId xmlns:a16="http://schemas.microsoft.com/office/drawing/2014/main" id="{AD717BF1-200F-4544-8763-DAB9617BBA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5" y="300"/>
                  <a:ext cx="0" cy="3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" name="Oval 52">
                  <a:extLst>
                    <a:ext uri="{FF2B5EF4-FFF2-40B4-BE49-F238E27FC236}">
                      <a16:creationId xmlns:a16="http://schemas.microsoft.com/office/drawing/2014/main" id="{C0AAA573-437D-4F6A-81A9-F1258ED9A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436"/>
                  <a:ext cx="46" cy="46"/>
                </a:xfrm>
                <a:prstGeom prst="ellipse">
                  <a:avLst/>
                </a:prstGeom>
                <a:solidFill>
                  <a:srgbClr val="FF00FF"/>
                </a:solidFill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l"/>
                    <a:defRPr sz="25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grpSp>
          <p:nvGrpSpPr>
            <p:cNvPr id="16" name="Group 59">
              <a:extLst>
                <a:ext uri="{FF2B5EF4-FFF2-40B4-BE49-F238E27FC236}">
                  <a16:creationId xmlns:a16="http://schemas.microsoft.com/office/drawing/2014/main" id="{2FC39044-3C20-40EB-B330-16F3A2B99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92913" y="3549650"/>
              <a:ext cx="1446212" cy="1962150"/>
              <a:chOff x="3968" y="496"/>
              <a:chExt cx="911" cy="1236"/>
            </a:xfrm>
          </p:grpSpPr>
          <p:sp>
            <p:nvSpPr>
              <p:cNvPr id="17" name="Text Box 12">
                <a:extLst>
                  <a:ext uri="{FF2B5EF4-FFF2-40B4-BE49-F238E27FC236}">
                    <a16:creationId xmlns:a16="http://schemas.microsoft.com/office/drawing/2014/main" id="{D40DDC04-D857-47D4-868B-18F330ADB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7" y="496"/>
                <a:ext cx="46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>
                    <a:latin typeface="Times New Roman" pitchFamily="18" charset="0"/>
                  </a:rPr>
                  <a:t>假</a:t>
                </a:r>
                <a:r>
                  <a:rPr kumimoji="1" lang="en-US" altLang="zh-CN" sz="2000">
                    <a:latin typeface="Times New Roman" pitchFamily="18" charset="0"/>
                  </a:rPr>
                  <a:t>(0)</a:t>
                </a:r>
              </a:p>
            </p:txBody>
          </p:sp>
          <p:cxnSp>
            <p:nvCxnSpPr>
              <p:cNvPr id="18" name="AutoShape 50">
                <a:extLst>
                  <a:ext uri="{FF2B5EF4-FFF2-40B4-BE49-F238E27FC236}">
                    <a16:creationId xmlns:a16="http://schemas.microsoft.com/office/drawing/2014/main" id="{31666A9C-3171-4657-AF0B-BDAC2CB157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14" y="799"/>
                <a:ext cx="461" cy="748"/>
              </a:xfrm>
              <a:prstGeom prst="bentConnector3">
                <a:avLst>
                  <a:gd name="adj1" fmla="val -3123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Line 56">
                <a:extLst>
                  <a:ext uri="{FF2B5EF4-FFF2-40B4-BE49-F238E27FC236}">
                    <a16:creationId xmlns:a16="http://schemas.microsoft.com/office/drawing/2014/main" id="{EBE80F81-839A-4EFC-B53C-19BECCDF5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515"/>
                <a:ext cx="0" cy="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Oval 57">
                <a:extLst>
                  <a:ext uri="{FF2B5EF4-FFF2-40B4-BE49-F238E27FC236}">
                    <a16:creationId xmlns:a16="http://schemas.microsoft.com/office/drawing/2014/main" id="{26539335-0473-4346-A412-22EF6507F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8" y="1524"/>
                <a:ext cx="46" cy="46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3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defRPr sz="26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itchFamily="2" charset="2"/>
                  <a:buChar char="l"/>
                  <a:defRPr sz="25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C81F0A42-E957-45AD-A931-CEA3AF1C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02" y="5386398"/>
            <a:ext cx="4572000" cy="115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cs typeface="Times New Roman" pitchFamily="18" charset="0"/>
              </a:rPr>
              <a:t>格式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】 if  (</a:t>
            </a:r>
            <a:r>
              <a:rPr lang="zh-CN" altLang="en-US" sz="3200" b="1" dirty="0">
                <a:solidFill>
                  <a:srgbClr val="FF0000"/>
                </a:solidFill>
              </a:rPr>
              <a:t>表达式</a:t>
            </a: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)</a:t>
            </a:r>
          </a:p>
          <a:p>
            <a:pPr algn="ctr" eaLnBrk="1" hangingPunct="1">
              <a:spcBef>
                <a:spcPct val="1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cs typeface="Times New Roman" pitchFamily="18" charset="0"/>
              </a:rPr>
              <a:t>		        </a:t>
            </a:r>
            <a:r>
              <a:rPr lang="zh-CN" altLang="en-US" sz="3200" b="1" dirty="0">
                <a:solidFill>
                  <a:srgbClr val="FF0000"/>
                </a:solidFill>
              </a:rPr>
              <a:t>语句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97F83E-F62C-4255-8B19-0C7B2745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71" y="4429420"/>
            <a:ext cx="3143816" cy="584639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70" y="6350"/>
            <a:ext cx="8352159" cy="11525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/>
              <a:t>【</a:t>
            </a:r>
            <a:r>
              <a:rPr lang="zh-CN" altLang="zh-CN" sz="3600" dirty="0"/>
              <a:t>例</a:t>
            </a:r>
            <a:r>
              <a:rPr lang="en-US" altLang="zh-CN" sz="3600" dirty="0"/>
              <a:t>】</a:t>
            </a:r>
            <a:r>
              <a:rPr lang="zh-CN" altLang="zh-CN" sz="3600" dirty="0"/>
              <a:t>输入</a:t>
            </a:r>
            <a:r>
              <a:rPr lang="en-US" altLang="zh-CN" sz="3600" dirty="0"/>
              <a:t>3</a:t>
            </a:r>
            <a:r>
              <a:rPr lang="zh-CN" altLang="zh-CN" sz="3600" dirty="0"/>
              <a:t>个数</a:t>
            </a:r>
            <a:r>
              <a:rPr lang="en-US" altLang="zh-CN" sz="3600" dirty="0"/>
              <a:t>a</a:t>
            </a:r>
            <a:r>
              <a:rPr lang="zh-CN" altLang="zh-CN" sz="3600" dirty="0"/>
              <a:t>，</a:t>
            </a:r>
            <a:r>
              <a:rPr lang="en-US" altLang="zh-CN" sz="3600" dirty="0"/>
              <a:t>b</a:t>
            </a:r>
            <a:r>
              <a:rPr lang="zh-CN" altLang="zh-CN" sz="3600" dirty="0"/>
              <a:t>，</a:t>
            </a:r>
            <a:r>
              <a:rPr lang="en-US" altLang="zh-CN" sz="3600" dirty="0"/>
              <a:t>c</a:t>
            </a:r>
            <a:r>
              <a:rPr lang="zh-CN" altLang="zh-CN" sz="3600" dirty="0"/>
              <a:t>，要求按由小到大的顺序输出。</a:t>
            </a:r>
            <a:endParaRPr lang="en-US" altLang="zh-CN" sz="3600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27050" y="1339056"/>
            <a:ext cx="8229600" cy="467995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解题思路</a:t>
            </a:r>
            <a:r>
              <a:rPr lang="en-US" altLang="zh-CN" sz="2800" dirty="0"/>
              <a:t>】</a:t>
            </a:r>
            <a:r>
              <a:rPr lang="zh-CN" altLang="zh-CN" sz="2800" dirty="0"/>
              <a:t>用伪代码写出算法：</a:t>
            </a:r>
            <a:endParaRPr lang="en-US" altLang="zh-CN" sz="2800" dirty="0"/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dirty="0"/>
              <a:t>如果</a:t>
            </a:r>
            <a:r>
              <a:rPr lang="en-US" altLang="zh-CN" sz="2800" dirty="0"/>
              <a:t>a&gt;b</a:t>
            </a:r>
            <a:r>
              <a:rPr lang="zh-CN" altLang="en-US" sz="2800" dirty="0"/>
              <a:t>，则</a:t>
            </a:r>
            <a:r>
              <a:rPr lang="en-US" altLang="zh-CN" sz="2800" dirty="0"/>
              <a:t>a←→b</a:t>
            </a:r>
            <a:r>
              <a:rPr lang="zh-CN" altLang="en-US" sz="2800" dirty="0"/>
              <a:t>；</a:t>
            </a: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00B0F0"/>
                </a:solidFill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</a:rPr>
              <a:t>a</a:t>
            </a:r>
            <a:r>
              <a:rPr lang="zh-CN" altLang="en-US" sz="2800" dirty="0">
                <a:solidFill>
                  <a:srgbClr val="00B0F0"/>
                </a:solidFill>
              </a:rPr>
              <a:t>是</a:t>
            </a:r>
            <a:r>
              <a:rPr lang="en-US" altLang="zh-CN" sz="2800" dirty="0">
                <a:solidFill>
                  <a:srgbClr val="00B0F0"/>
                </a:solidFill>
              </a:rPr>
              <a:t>a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en-US" altLang="zh-CN" sz="2800" dirty="0">
                <a:solidFill>
                  <a:srgbClr val="00B0F0"/>
                </a:solidFill>
              </a:rPr>
              <a:t>b</a:t>
            </a:r>
            <a:r>
              <a:rPr lang="zh-CN" altLang="en-US" sz="2800" dirty="0">
                <a:solidFill>
                  <a:srgbClr val="00B0F0"/>
                </a:solidFill>
              </a:rPr>
              <a:t>中的小者）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dirty="0"/>
              <a:t>如果</a:t>
            </a:r>
            <a:r>
              <a:rPr lang="en-US" altLang="zh-CN" sz="2800" dirty="0"/>
              <a:t>a&gt;c</a:t>
            </a:r>
            <a:r>
              <a:rPr lang="zh-CN" altLang="en-US" sz="2800" dirty="0"/>
              <a:t>，则</a:t>
            </a:r>
            <a:r>
              <a:rPr lang="en-US" altLang="zh-CN" sz="2800" dirty="0"/>
              <a:t>a←→c</a:t>
            </a:r>
            <a:r>
              <a:rPr lang="zh-CN" altLang="en-US" sz="2800" dirty="0"/>
              <a:t>；</a:t>
            </a: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00B0F0"/>
                </a:solidFill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</a:rPr>
              <a:t>a</a:t>
            </a:r>
            <a:r>
              <a:rPr lang="zh-CN" altLang="en-US" sz="2800" dirty="0">
                <a:solidFill>
                  <a:srgbClr val="00B0F0"/>
                </a:solidFill>
              </a:rPr>
              <a:t>是三者中最小者）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dirty="0"/>
              <a:t>如果</a:t>
            </a:r>
            <a:r>
              <a:rPr lang="en-US" altLang="zh-CN" sz="2800" dirty="0"/>
              <a:t>b&gt;c</a:t>
            </a:r>
            <a:r>
              <a:rPr lang="zh-CN" altLang="en-US" sz="2800" dirty="0"/>
              <a:t>，则</a:t>
            </a:r>
            <a:r>
              <a:rPr lang="en-US" altLang="zh-CN" sz="2800" dirty="0"/>
              <a:t>b←→c</a:t>
            </a:r>
            <a:r>
              <a:rPr lang="zh-CN" altLang="en-US" sz="2800" dirty="0"/>
              <a:t>；</a:t>
            </a: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rgbClr val="00B0F0"/>
                </a:solidFill>
              </a:rPr>
              <a:t>（</a:t>
            </a:r>
            <a:r>
              <a:rPr lang="en-US" altLang="zh-CN" sz="2800" dirty="0">
                <a:solidFill>
                  <a:srgbClr val="00B0F0"/>
                </a:solidFill>
              </a:rPr>
              <a:t>b</a:t>
            </a:r>
            <a:r>
              <a:rPr lang="zh-CN" altLang="en-US" sz="2800" dirty="0">
                <a:solidFill>
                  <a:srgbClr val="00B0F0"/>
                </a:solidFill>
              </a:rPr>
              <a:t>是三者中次小者）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dirty="0"/>
              <a:t>顺序输出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2C13B7-33ED-4F2D-82AD-9295A81AE59D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600"/>
          </a:p>
        </p:txBody>
      </p:sp>
      <p:grpSp>
        <p:nvGrpSpPr>
          <p:cNvPr id="24581" name="Group 24"/>
          <p:cNvGrpSpPr>
            <a:grpSpLocks/>
          </p:cNvGrpSpPr>
          <p:nvPr/>
        </p:nvGrpSpPr>
        <p:grpSpPr bwMode="auto">
          <a:xfrm>
            <a:off x="1258888" y="3933825"/>
            <a:ext cx="763587" cy="2605088"/>
            <a:chOff x="567" y="2478"/>
            <a:chExt cx="481" cy="1641"/>
          </a:xfrm>
        </p:grpSpPr>
        <p:sp>
          <p:nvSpPr>
            <p:cNvPr id="24603" name="AutoShape 4"/>
            <p:cNvSpPr>
              <a:spLocks noChangeArrowheads="1"/>
            </p:cNvSpPr>
            <p:nvPr/>
          </p:nvSpPr>
          <p:spPr bwMode="auto">
            <a:xfrm>
              <a:off x="56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04" name="AutoShape 5"/>
            <p:cNvSpPr>
              <a:spLocks noChangeArrowheads="1"/>
            </p:cNvSpPr>
            <p:nvPr/>
          </p:nvSpPr>
          <p:spPr bwMode="auto">
            <a:xfrm>
              <a:off x="56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605" name="AutoShape 6"/>
            <p:cNvSpPr>
              <a:spLocks noChangeArrowheads="1"/>
            </p:cNvSpPr>
            <p:nvPr/>
          </p:nvSpPr>
          <p:spPr bwMode="auto">
            <a:xfrm>
              <a:off x="56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20862" name="Group 30"/>
          <p:cNvGrpSpPr>
            <a:grpSpLocks/>
          </p:cNvGrpSpPr>
          <p:nvPr/>
        </p:nvGrpSpPr>
        <p:grpSpPr bwMode="auto">
          <a:xfrm>
            <a:off x="6832600" y="3933825"/>
            <a:ext cx="763588" cy="2605088"/>
            <a:chOff x="4078" y="2478"/>
            <a:chExt cx="481" cy="1641"/>
          </a:xfrm>
        </p:grpSpPr>
        <p:sp>
          <p:nvSpPr>
            <p:cNvPr id="24600" name="AutoShape 13"/>
            <p:cNvSpPr>
              <a:spLocks noChangeArrowheads="1"/>
            </p:cNvSpPr>
            <p:nvPr/>
          </p:nvSpPr>
          <p:spPr bwMode="auto">
            <a:xfrm>
              <a:off x="4079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min(a,b,c)</a:t>
              </a:r>
            </a:p>
          </p:txBody>
        </p:sp>
        <p:sp>
          <p:nvSpPr>
            <p:cNvPr id="24601" name="AutoShape 14"/>
            <p:cNvSpPr>
              <a:spLocks noChangeArrowheads="1"/>
            </p:cNvSpPr>
            <p:nvPr/>
          </p:nvSpPr>
          <p:spPr bwMode="auto">
            <a:xfrm>
              <a:off x="4079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mid(a,b,c)</a:t>
              </a:r>
            </a:p>
          </p:txBody>
        </p:sp>
        <p:sp>
          <p:nvSpPr>
            <p:cNvPr id="24602" name="AutoShape 15"/>
            <p:cNvSpPr>
              <a:spLocks noChangeArrowheads="1"/>
            </p:cNvSpPr>
            <p:nvPr/>
          </p:nvSpPr>
          <p:spPr bwMode="auto">
            <a:xfrm>
              <a:off x="4078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max(</a:t>
              </a:r>
              <a:r>
                <a:rPr kumimoji="1" lang="en-US" altLang="zh-CN" sz="2400" b="1" dirty="0" err="1">
                  <a:solidFill>
                    <a:srgbClr val="FF0000"/>
                  </a:solidFill>
                  <a:latin typeface="Times New Roman" pitchFamily="18" charset="0"/>
                </a:rPr>
                <a:t>a,b,c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20858" name="Group 26"/>
          <p:cNvGrpSpPr>
            <a:grpSpLocks/>
          </p:cNvGrpSpPr>
          <p:nvPr/>
        </p:nvGrpSpPr>
        <p:grpSpPr bwMode="auto">
          <a:xfrm>
            <a:off x="3116263" y="3933825"/>
            <a:ext cx="763587" cy="2605088"/>
            <a:chOff x="1737" y="2478"/>
            <a:chExt cx="481" cy="1641"/>
          </a:xfrm>
        </p:grpSpPr>
        <p:sp>
          <p:nvSpPr>
            <p:cNvPr id="24597" name="AutoShape 7"/>
            <p:cNvSpPr>
              <a:spLocks noChangeArrowheads="1"/>
            </p:cNvSpPr>
            <p:nvPr/>
          </p:nvSpPr>
          <p:spPr bwMode="auto">
            <a:xfrm>
              <a:off x="173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min(a,b)</a:t>
              </a:r>
            </a:p>
          </p:txBody>
        </p:sp>
        <p:sp>
          <p:nvSpPr>
            <p:cNvPr id="24598" name="AutoShape 8"/>
            <p:cNvSpPr>
              <a:spLocks noChangeArrowheads="1"/>
            </p:cNvSpPr>
            <p:nvPr/>
          </p:nvSpPr>
          <p:spPr bwMode="auto">
            <a:xfrm>
              <a:off x="173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max(a,b)</a:t>
              </a:r>
            </a:p>
          </p:txBody>
        </p:sp>
        <p:sp>
          <p:nvSpPr>
            <p:cNvPr id="24599" name="AutoShape 9"/>
            <p:cNvSpPr>
              <a:spLocks noChangeArrowheads="1"/>
            </p:cNvSpPr>
            <p:nvPr/>
          </p:nvSpPr>
          <p:spPr bwMode="auto">
            <a:xfrm>
              <a:off x="173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20857" name="Group 25"/>
          <p:cNvGrpSpPr>
            <a:grpSpLocks/>
          </p:cNvGrpSpPr>
          <p:nvPr/>
        </p:nvGrpSpPr>
        <p:grpSpPr bwMode="auto">
          <a:xfrm>
            <a:off x="2093913" y="4219575"/>
            <a:ext cx="676275" cy="920750"/>
            <a:chOff x="1093" y="2658"/>
            <a:chExt cx="426" cy="580"/>
          </a:xfrm>
        </p:grpSpPr>
        <p:cxnSp>
          <p:nvCxnSpPr>
            <p:cNvPr id="24595" name="AutoShape 17"/>
            <p:cNvCxnSpPr>
              <a:cxnSpLocks noChangeShapeType="1"/>
              <a:stCxn id="24603" idx="5"/>
              <a:endCxn id="24604" idx="5"/>
            </p:cNvCxnSpPr>
            <p:nvPr/>
          </p:nvCxnSpPr>
          <p:spPr bwMode="auto">
            <a:xfrm>
              <a:off x="1093" y="2658"/>
              <a:ext cx="8" cy="580"/>
            </a:xfrm>
            <a:prstGeom prst="bentConnector3">
              <a:avLst>
                <a:gd name="adj1" fmla="val 1800000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1247" y="2931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59" name="Group 27"/>
          <p:cNvGrpSpPr>
            <a:grpSpLocks/>
          </p:cNvGrpSpPr>
          <p:nvPr/>
        </p:nvGrpSpPr>
        <p:grpSpPr bwMode="auto">
          <a:xfrm>
            <a:off x="3949700" y="4219575"/>
            <a:ext cx="692150" cy="1843088"/>
            <a:chOff x="2262" y="2658"/>
            <a:chExt cx="436" cy="1161"/>
          </a:xfrm>
        </p:grpSpPr>
        <p:cxnSp>
          <p:nvCxnSpPr>
            <p:cNvPr id="24593" name="AutoShape 20"/>
            <p:cNvCxnSpPr>
              <a:cxnSpLocks noChangeShapeType="1"/>
              <a:stCxn id="24597" idx="5"/>
              <a:endCxn id="24599" idx="5"/>
            </p:cNvCxnSpPr>
            <p:nvPr/>
          </p:nvCxnSpPr>
          <p:spPr bwMode="auto">
            <a:xfrm flipH="1">
              <a:off x="2262" y="2658"/>
              <a:ext cx="1" cy="1161"/>
            </a:xfrm>
            <a:prstGeom prst="bentConnector3">
              <a:avLst>
                <a:gd name="adj1" fmla="val -14404537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2426" y="3203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63" name="Group 31"/>
          <p:cNvGrpSpPr>
            <a:grpSpLocks/>
          </p:cNvGrpSpPr>
          <p:nvPr/>
        </p:nvGrpSpPr>
        <p:grpSpPr bwMode="auto">
          <a:xfrm>
            <a:off x="4973638" y="3933825"/>
            <a:ext cx="763587" cy="2605088"/>
            <a:chOff x="2907" y="2478"/>
            <a:chExt cx="481" cy="1641"/>
          </a:xfrm>
        </p:grpSpPr>
        <p:sp>
          <p:nvSpPr>
            <p:cNvPr id="24590" name="AutoShape 10"/>
            <p:cNvSpPr>
              <a:spLocks noChangeArrowheads="1"/>
            </p:cNvSpPr>
            <p:nvPr/>
          </p:nvSpPr>
          <p:spPr bwMode="auto">
            <a:xfrm>
              <a:off x="290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min(min(</a:t>
              </a:r>
              <a:r>
                <a:rPr kumimoji="1" lang="en-US" altLang="zh-CN" sz="2400" b="1" dirty="0" err="1">
                  <a:solidFill>
                    <a:srgbClr val="FF0000"/>
                  </a:solidFill>
                  <a:latin typeface="Times New Roman" pitchFamily="18" charset="0"/>
                </a:rPr>
                <a:t>a,b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itchFamily="18" charset="0"/>
                </a:rPr>
                <a:t>),c)</a:t>
              </a:r>
            </a:p>
          </p:txBody>
        </p:sp>
        <p:sp>
          <p:nvSpPr>
            <p:cNvPr id="24591" name="AutoShape 11"/>
            <p:cNvSpPr>
              <a:spLocks noChangeArrowheads="1"/>
            </p:cNvSpPr>
            <p:nvPr/>
          </p:nvSpPr>
          <p:spPr bwMode="auto">
            <a:xfrm>
              <a:off x="290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max(a,b)</a:t>
              </a:r>
            </a:p>
          </p:txBody>
        </p:sp>
        <p:sp>
          <p:nvSpPr>
            <p:cNvPr id="24592" name="AutoShape 12"/>
            <p:cNvSpPr>
              <a:spLocks noChangeArrowheads="1"/>
            </p:cNvSpPr>
            <p:nvPr/>
          </p:nvSpPr>
          <p:spPr bwMode="auto">
            <a:xfrm>
              <a:off x="290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max(min(a,b),c)</a:t>
              </a:r>
            </a:p>
          </p:txBody>
        </p:sp>
      </p:grpSp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5807075" y="5140325"/>
            <a:ext cx="735013" cy="922338"/>
            <a:chOff x="3432" y="3238"/>
            <a:chExt cx="463" cy="581"/>
          </a:xfrm>
        </p:grpSpPr>
        <p:cxnSp>
          <p:nvCxnSpPr>
            <p:cNvPr id="24588" name="AutoShape 22"/>
            <p:cNvCxnSpPr>
              <a:cxnSpLocks noChangeShapeType="1"/>
              <a:stCxn id="24591" idx="5"/>
              <a:endCxn id="24592" idx="5"/>
            </p:cNvCxnSpPr>
            <p:nvPr/>
          </p:nvCxnSpPr>
          <p:spPr bwMode="auto">
            <a:xfrm flipH="1">
              <a:off x="3432" y="3238"/>
              <a:ext cx="1" cy="581"/>
            </a:xfrm>
            <a:prstGeom prst="bentConnector3">
              <a:avLst>
                <a:gd name="adj1" fmla="val -14404537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9" name="Line 23"/>
            <p:cNvSpPr>
              <a:spLocks noChangeShapeType="1"/>
            </p:cNvSpPr>
            <p:nvPr/>
          </p:nvSpPr>
          <p:spPr bwMode="auto">
            <a:xfrm>
              <a:off x="3623" y="3531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556786-7528-407B-8C35-C4DCE5B54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64"/>
            <a:ext cx="8432607" cy="5877272"/>
          </a:xfrm>
          <a:prstGeom prst="rect">
            <a:avLst/>
          </a:prstGeom>
        </p:spPr>
      </p:pic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27784" y="206084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B0F0"/>
                </a:solidFill>
              </a:rPr>
              <a:t>如果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 a&gt;b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，将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a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和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b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对换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13784" y="243214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B0F0"/>
                </a:solidFill>
              </a:rPr>
              <a:t>a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是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a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、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b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中的小者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7E7948C4-00C6-4F97-A059-40C2C008D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909" y="2803448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B0F0"/>
                </a:solidFill>
              </a:rPr>
              <a:t>如果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 a&gt;c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，将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a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和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c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对换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ABDF9F-3112-4452-9B35-7A871A41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659" y="323207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B0F0"/>
                </a:solidFill>
              </a:rPr>
              <a:t>a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是</a:t>
            </a:r>
            <a:r>
              <a:rPr kumimoji="1" lang="zh-CN" altLang="en-US" sz="2800" b="1" dirty="0">
                <a:solidFill>
                  <a:srgbClr val="00B0F0"/>
                </a:solidFill>
              </a:rPr>
              <a:t>三者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中的小者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EDA306A-0E54-4A07-8415-8E4C98B7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513" y="3595117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B0F0"/>
                </a:solidFill>
              </a:rPr>
              <a:t>如果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 b&gt;c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，将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b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和</a:t>
            </a:r>
            <a:r>
              <a:rPr kumimoji="1" lang="en-US" altLang="zh-CN" sz="2800" b="1" dirty="0">
                <a:solidFill>
                  <a:srgbClr val="00B0F0"/>
                </a:solidFill>
              </a:rPr>
              <a:t>c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对换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EC84E14-A3CF-4F87-8F0B-E7C0FC48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263" y="4023742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B0F0"/>
                </a:solidFill>
              </a:rPr>
              <a:t>b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是</a:t>
            </a:r>
            <a:r>
              <a:rPr kumimoji="1" lang="zh-CN" altLang="en-US" sz="2800" b="1" dirty="0">
                <a:solidFill>
                  <a:srgbClr val="00B0F0"/>
                </a:solidFill>
              </a:rPr>
              <a:t>三者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中的</a:t>
            </a:r>
            <a:r>
              <a:rPr kumimoji="1" lang="zh-CN" altLang="en-US" sz="2800" b="1" dirty="0">
                <a:solidFill>
                  <a:srgbClr val="00B0F0"/>
                </a:solidFill>
              </a:rPr>
              <a:t>次</a:t>
            </a:r>
            <a:r>
              <a:rPr kumimoji="1" lang="zh-CN" altLang="zh-CN" sz="2800" b="1" dirty="0">
                <a:solidFill>
                  <a:srgbClr val="00B0F0"/>
                </a:solidFill>
              </a:rPr>
              <a:t>小者</a:t>
            </a:r>
            <a:endParaRPr kumimoji="1" lang="zh-CN" altLang="en-US" sz="2800" b="1" dirty="0">
              <a:solidFill>
                <a:srgbClr val="00B0F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B02D6F-76FB-497C-97D6-23389B0B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370" y="5755634"/>
            <a:ext cx="3557878" cy="836184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3903</TotalTime>
  <Words>1643</Words>
  <Application>Microsoft Office PowerPoint</Application>
  <PresentationFormat>全屏显示(4:3)</PresentationFormat>
  <Paragraphs>447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等线 Light</vt:lpstr>
      <vt:lpstr>华文彩云</vt:lpstr>
      <vt:lpstr>华文行楷</vt:lpstr>
      <vt:lpstr>宋体</vt:lpstr>
      <vt:lpstr>Arial</vt:lpstr>
      <vt:lpstr>Arial Black</vt:lpstr>
      <vt:lpstr>Garamond</vt:lpstr>
      <vt:lpstr>Georgia</vt:lpstr>
      <vt:lpstr>Times New Roman</vt:lpstr>
      <vt:lpstr>Wingdings</vt:lpstr>
      <vt:lpstr>Office 主题​​</vt:lpstr>
      <vt:lpstr>公式</vt:lpstr>
      <vt:lpstr>一、选择结构概述</vt:lpstr>
      <vt:lpstr>【例】 在例3.5的基础上对程序进行改进。题目要求是求                 方程的根。由键盘输入a,b,c。假设a,b,c的值任意，并不保证                       。需要在程序中进行判别，如果                 ，就计算并输出方程的两个实根，否则就输出“方程无实根”的信息。</vt:lpstr>
      <vt:lpstr>PowerPoint 演示文稿</vt:lpstr>
      <vt:lpstr>PowerPoint 演示文稿</vt:lpstr>
      <vt:lpstr>【例】输入两个实数，按代数值由小到大的顺序输出这两个数</vt:lpstr>
      <vt:lpstr>交换两个变量的值</vt:lpstr>
      <vt:lpstr>PowerPoint 演示文稿</vt:lpstr>
      <vt:lpstr>【例】输入3个数a，b，c，要求按由小到大的顺序输出。</vt:lpstr>
      <vt:lpstr>PowerPoint 演示文稿</vt:lpstr>
      <vt:lpstr>（一）if语句——单分支选择语句</vt:lpstr>
      <vt:lpstr>PowerPoint 演示文稿</vt:lpstr>
      <vt:lpstr>(二)if－else语句—— 双分支选择语句</vt:lpstr>
      <vt:lpstr>If语句的书写格式建议</vt:lpstr>
      <vt:lpstr>（三）if-else语句——多分支的一种构造方式</vt:lpstr>
      <vt:lpstr>多分支if-else语句的程序举例</vt:lpstr>
      <vt:lpstr>一、if语句的嵌套</vt:lpstr>
      <vt:lpstr>二、if语句的嵌套——举例</vt:lpstr>
      <vt:lpstr>PowerPoint 演示文稿</vt:lpstr>
      <vt:lpstr>PowerPoint 演示文稿</vt:lpstr>
      <vt:lpstr>三、小结</vt:lpstr>
      <vt:lpstr>一、关系运算符及其优先级</vt:lpstr>
      <vt:lpstr>二、关系表达式</vt:lpstr>
      <vt:lpstr>一、逻辑运算符和逻辑表达式</vt:lpstr>
      <vt:lpstr>二、逻辑运算符和逻辑表达式</vt:lpstr>
      <vt:lpstr>PowerPoint 演示文稿</vt:lpstr>
      <vt:lpstr>三、“短路”逻辑表达式</vt:lpstr>
      <vt:lpstr>PowerPoint 演示文稿</vt:lpstr>
      <vt:lpstr>四、逻辑型变量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选择结构程序设计</dc:title>
  <dc:creator>zxl</dc:creator>
  <cp:lastModifiedBy>刘明辉</cp:lastModifiedBy>
  <cp:revision>319</cp:revision>
  <dcterms:created xsi:type="dcterms:W3CDTF">2006-03-08T15:12:49Z</dcterms:created>
  <dcterms:modified xsi:type="dcterms:W3CDTF">2017-11-11T07:57:17Z</dcterms:modified>
</cp:coreProperties>
</file>