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1"/>
  </p:sldMasterIdLst>
  <p:notesMasterIdLst>
    <p:notesMasterId r:id="rId26"/>
  </p:notesMasterIdLst>
  <p:sldIdLst>
    <p:sldId id="399" r:id="rId2"/>
    <p:sldId id="386" r:id="rId3"/>
    <p:sldId id="401" r:id="rId4"/>
    <p:sldId id="402" r:id="rId5"/>
    <p:sldId id="404" r:id="rId6"/>
    <p:sldId id="297" r:id="rId7"/>
    <p:sldId id="298" r:id="rId8"/>
    <p:sldId id="345" r:id="rId9"/>
    <p:sldId id="299" r:id="rId10"/>
    <p:sldId id="412" r:id="rId11"/>
    <p:sldId id="413" r:id="rId12"/>
    <p:sldId id="416" r:id="rId13"/>
    <p:sldId id="417" r:id="rId14"/>
    <p:sldId id="419" r:id="rId15"/>
    <p:sldId id="420" r:id="rId16"/>
    <p:sldId id="435" r:id="rId17"/>
    <p:sldId id="422" r:id="rId18"/>
    <p:sldId id="423" r:id="rId19"/>
    <p:sldId id="424" r:id="rId20"/>
    <p:sldId id="429" r:id="rId21"/>
    <p:sldId id="431" r:id="rId22"/>
    <p:sldId id="432" r:id="rId23"/>
    <p:sldId id="318" r:id="rId24"/>
    <p:sldId id="346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FF00"/>
    <a:srgbClr val="FF00FF"/>
    <a:srgbClr val="66FF33"/>
    <a:srgbClr val="0000CC"/>
    <a:srgbClr val="99CCFF"/>
    <a:srgbClr val="CCFF33"/>
    <a:srgbClr val="FF66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4719" autoAdjust="0"/>
  </p:normalViewPr>
  <p:slideViewPr>
    <p:cSldViewPr>
      <p:cViewPr varScale="1">
        <p:scale>
          <a:sx n="60" d="100"/>
          <a:sy n="60" d="100"/>
        </p:scale>
        <p:origin x="1388" y="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E637D5D-F6D1-47C8-94F5-3830AFA899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005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4F838-2CCD-402B-8A55-008B1F395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EEF4E4-776B-4E65-823B-CF4F7EAE5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23E4E0-282D-4BC7-8190-AFE830D61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2271D-0F2A-4237-A06C-09BBF3291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69CA7-9F09-4FB1-BAC1-3A1082E3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AE3581-30F4-4185-B052-86FD67C753C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08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2C96D0-07BD-4B95-BF58-060D66BAE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74CDF1-9A20-4026-AED6-7EF7D1F4E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4C7F3-C805-49E5-946C-AF683AE5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F8D067-89E2-443B-95E6-7FC0261A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24EFA-7D51-42C9-9654-1CCC0E41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AD53F5-211E-4D7F-963B-CD6625690A0F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7603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42E960-55DF-47B9-8BB5-D33EB6757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D4669E-383B-497D-B830-81169D109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A4BBDD-EA0A-4D62-B94B-4AE0775D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F6B7A-5E27-42C9-A4F4-0ABFA48D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5D597B-C8BC-43B4-9425-83AACA7D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F549D-C876-4ECC-ACE6-A043A7AA074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899474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7CB19-A093-4473-847C-7A3AB4A1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CC6E74-AA85-4BD9-A9BC-FA65A6197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FD686-B319-4A33-A2F5-26D4F02D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19CF90-4007-4152-820C-D6A346DE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9151A-E7E7-4A80-934D-12B774AE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A3365-1CFF-4D37-97EC-C775A467D51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94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A61C8-1E03-4AF1-9A7D-3A433E67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56142F-4477-4654-BD2F-DC347EA53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B4E9D0-358B-423F-B734-EABF9117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DC0D1C-129B-4424-8827-3C5D187F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C9BD1-72F9-4812-BA9C-0E2F2FEC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DF8A6C-C2C5-4300-835D-A1A1BC9DF8D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44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721DA-CADA-4086-89FA-3D6C594E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68914E-7843-4AA8-B887-B1D516DA6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C0753D-1453-4815-8DAA-57755A72C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A4A4F5-4CED-4746-BAFF-8336BA19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5D24BA-0003-4AF5-9A83-BD3ACE4A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6E7C49-B578-4778-A786-E56FECE5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6966AA-CFFA-4342-9BAD-9EFB08D3119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529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A6601D-3F98-434F-A4F9-2AD680A7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5CE048-43A5-455C-8EF3-FB6E5CB4C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3054CE-7B5A-47D2-B4F4-56AAB4956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0AC40B-5D6A-4858-86C6-C43DEADC4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550AFD-43D9-4CDB-AEF0-02F8CE6B4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F6A2F2-950E-48B3-A6E3-15157038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B40EA6-F8CE-4EA4-A074-1084DFAE9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C152383-E98B-445D-9190-A5FFE34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E1B4CB-580D-4C3B-B319-6F81E0D7727C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420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696F1E-78A9-43D7-8562-F929698D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850C11-8F87-44D4-8A13-FF0A2051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5EE979-7FFB-435B-8BDB-B34E3C12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24BEF4-43A6-4673-BFC8-A8F119E3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F88016-340B-4BC4-9458-7945E5475EA5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125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DE144C-14A3-4856-9EEF-0DE8FC21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B91A09-1979-48E2-8671-6B10F387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16D230-2D7A-4F8E-9675-E547ACED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28A0BE-F392-4BB6-AB06-4F77672E800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014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7AB06-DC85-472A-95C7-F9F38B7BE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0773A-FF51-4EB8-83D7-E4D76FEF8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FB4362-9F89-4036-B61D-BD1D2FBB3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F9D48A-6236-483D-8F18-8F37C25D7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861A32-AADB-4B7C-8711-430AB1675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D61FFB-0FA4-41F3-B73E-8899605CB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9131E-4038-45BB-B83E-7312EDFDE66E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1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1B58A-B67E-47A8-B328-EC7C2681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EB1BD7-A1D8-41A1-827C-A8A4563B4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6E4BEFE-38D3-4A2D-8A5F-889FAA15A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A53199-D5F0-4E33-95A5-E84B71BE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F12A51-06B0-44BB-BE74-CCCE1546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43BA1F-6549-4AF8-86BB-E164B2C8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A0969-4823-4C72-8FA8-86FC5AE6E687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406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468F70-F43E-4C9B-A70A-11881E8E3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69999E-0865-43BC-A6CB-2EBB057DF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AC303-9511-4419-B437-F55EBBDAF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DB9D23-239D-4B62-AF93-8988E9494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6A5C99-0F26-4250-88EC-08D0BBC5A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54F549D-C876-4ECC-ACE6-A043A7AA074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Text Box 40">
            <a:extLst>
              <a:ext uri="{FF2B5EF4-FFF2-40B4-BE49-F238E27FC236}">
                <a16:creationId xmlns:a16="http://schemas.microsoft.com/office/drawing/2014/main" id="{F765A527-E496-4C4F-BCE8-0FE525D0F5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54913" y="6546850"/>
            <a:ext cx="158248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kumimoji="1" lang="en-US" altLang="zh-CN" sz="1600" b="1" dirty="0">
                <a:solidFill>
                  <a:srgbClr val="FFFF00"/>
                </a:solidFill>
                <a:latin typeface="Georgia" pitchFamily="18" charset="0"/>
              </a:rPr>
              <a:t>zxl.xmu.2015</a:t>
            </a:r>
          </a:p>
        </p:txBody>
      </p:sp>
    </p:spTree>
    <p:extLst>
      <p:ext uri="{BB962C8B-B14F-4D97-AF65-F5344CB8AC3E}">
        <p14:creationId xmlns:p14="http://schemas.microsoft.com/office/powerpoint/2010/main" val="255425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96837" y="1052736"/>
            <a:ext cx="8659813" cy="57531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当</a:t>
            </a:r>
            <a:r>
              <a:rPr lang="en-US" altLang="zh-CN" sz="2400" dirty="0">
                <a:cs typeface="Times New Roman" pitchFamily="18" charset="0"/>
              </a:rPr>
              <a:t>if</a:t>
            </a:r>
            <a:r>
              <a:rPr lang="zh-CN" altLang="en-US" sz="2400" dirty="0"/>
              <a:t>语句中，在表达式为“真”和“假”时，都只执行</a:t>
            </a:r>
            <a:br>
              <a:rPr lang="en-US" altLang="zh-CN" sz="2400" dirty="0"/>
            </a:br>
            <a:r>
              <a:rPr lang="zh-CN" altLang="en-US" sz="2400" dirty="0"/>
              <a:t>一个赋值语句来给同一个变量赋值时，可以用简单的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条件运算符</a:t>
            </a:r>
            <a:r>
              <a:rPr lang="zh-CN" altLang="en-US" sz="2400" dirty="0"/>
              <a:t>来处理。</a:t>
            </a:r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例： </a:t>
            </a:r>
            <a:r>
              <a:rPr lang="en-US" altLang="zh-CN" sz="2400" dirty="0">
                <a:cs typeface="Times New Roman" pitchFamily="18" charset="0"/>
              </a:rPr>
              <a:t>if (a&gt;b) max=a; else max=b;   </a:t>
            </a:r>
            <a:r>
              <a:rPr lang="en-US" altLang="zh-CN" sz="2400" dirty="0">
                <a:sym typeface="Wingdings" pitchFamily="2" charset="2"/>
              </a:rPr>
              <a:t></a:t>
            </a:r>
            <a:r>
              <a:rPr lang="en-US" altLang="zh-CN" sz="2400" dirty="0">
                <a:cs typeface="Times New Roman" pitchFamily="18" charset="0"/>
              </a:rPr>
              <a:t> max= (a&gt;b)</a:t>
            </a:r>
            <a:r>
              <a:rPr lang="en-US" altLang="zh-CN" sz="2800" dirty="0">
                <a:solidFill>
                  <a:srgbClr val="FF0000"/>
                </a:solidFill>
                <a:cs typeface="Times New Roman" pitchFamily="18" charset="0"/>
              </a:rPr>
              <a:t>?</a:t>
            </a:r>
            <a:r>
              <a:rPr lang="en-US" altLang="zh-CN" sz="2400" dirty="0" err="1">
                <a:cs typeface="Times New Roman" pitchFamily="18" charset="0"/>
              </a:rPr>
              <a:t>a</a:t>
            </a:r>
            <a:r>
              <a:rPr lang="en-US" altLang="zh-CN" sz="2800" dirty="0" err="1">
                <a:solidFill>
                  <a:srgbClr val="FF0000"/>
                </a:solidFill>
                <a:cs typeface="Times New Roman" pitchFamily="18" charset="0"/>
              </a:rPr>
              <a:t>:</a:t>
            </a:r>
            <a:r>
              <a:rPr lang="en-US" altLang="zh-CN" sz="2400" dirty="0" err="1">
                <a:cs typeface="Times New Roman" pitchFamily="18" charset="0"/>
              </a:rPr>
              <a:t>b</a:t>
            </a:r>
            <a:endParaRPr lang="en-US" altLang="zh-CN" sz="2400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 dirty="0"/>
              <a:t>条件运算符：</a:t>
            </a:r>
            <a:r>
              <a:rPr lang="zh-CN" altLang="en-US" sz="2400" dirty="0"/>
              <a:t>由两个符号（</a:t>
            </a:r>
            <a:r>
              <a:rPr lang="en-US" altLang="zh-CN" sz="2400" dirty="0"/>
              <a:t>?</a:t>
            </a:r>
            <a:r>
              <a:rPr lang="zh-CN" altLang="en-US" sz="2400" dirty="0"/>
              <a:t>和</a:t>
            </a:r>
            <a:r>
              <a:rPr lang="en-US" altLang="zh-CN" sz="2400" dirty="0"/>
              <a:t>:</a:t>
            </a:r>
            <a:r>
              <a:rPr lang="zh-CN" altLang="en-US" sz="2400" dirty="0"/>
              <a:t>）组成，必须一起使用。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/>
              <a:t>C</a:t>
            </a:r>
            <a:r>
              <a:rPr lang="zh-CN" altLang="en-US" sz="2000" b="1" dirty="0"/>
              <a:t>语言中唯一的一个三目运算符！</a:t>
            </a:r>
            <a:endParaRPr lang="en-US" altLang="zh-CN" sz="2000" b="1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 dirty="0"/>
              <a:t>条件表达式的一般形式为</a:t>
            </a:r>
          </a:p>
          <a:p>
            <a:pPr marL="0" indent="0" algn="ctr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400" b="1" dirty="0"/>
              <a:t>表达式１？表达式２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表达式３</a:t>
            </a:r>
          </a:p>
          <a:p>
            <a:pPr marL="344487" lvl="1" indent="0">
              <a:buNone/>
            </a:pPr>
            <a:r>
              <a:rPr lang="en-US" altLang="zh-CN" sz="2400" dirty="0"/>
              <a:t>【</a:t>
            </a:r>
            <a:r>
              <a:rPr lang="zh-CN" altLang="zh-CN" sz="2400" dirty="0"/>
              <a:t>执行顺序</a:t>
            </a:r>
            <a:r>
              <a:rPr lang="en-US" altLang="zh-CN" sz="2400" dirty="0"/>
              <a:t>】</a:t>
            </a:r>
          </a:p>
          <a:p>
            <a:pPr marL="801687" lvl="1" indent="-457200">
              <a:buSzPct val="100000"/>
              <a:buFont typeface="+mj-lt"/>
              <a:buAutoNum type="arabicPeriod"/>
            </a:pPr>
            <a:r>
              <a:rPr lang="zh-CN" altLang="zh-CN" sz="2400" dirty="0"/>
              <a:t>求</a:t>
            </a:r>
            <a:r>
              <a:rPr lang="zh-CN" altLang="en-US" sz="2400" dirty="0"/>
              <a:t>解</a:t>
            </a:r>
            <a:r>
              <a:rPr lang="zh-CN" altLang="zh-CN" sz="2400" dirty="0"/>
              <a:t>表达式</a:t>
            </a:r>
            <a:r>
              <a:rPr lang="en-US" altLang="zh-CN" sz="2400" dirty="0"/>
              <a:t>1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801687" lvl="1" indent="-457200">
              <a:buSzPct val="100000"/>
              <a:buFont typeface="+mj-lt"/>
              <a:buAutoNum type="arabicPeriod"/>
            </a:pPr>
            <a:r>
              <a:rPr lang="zh-CN" altLang="zh-CN" sz="2400" dirty="0"/>
              <a:t>若为非</a:t>
            </a:r>
            <a:r>
              <a:rPr lang="en-US" altLang="zh-CN" sz="2400" dirty="0"/>
              <a:t>0</a:t>
            </a:r>
            <a:r>
              <a:rPr lang="zh-CN" altLang="zh-CN" sz="2400" dirty="0"/>
              <a:t>（真）则求解表达式</a:t>
            </a:r>
            <a:r>
              <a:rPr lang="en-US" altLang="zh-CN" sz="2400" dirty="0"/>
              <a:t>2</a:t>
            </a:r>
            <a:r>
              <a:rPr lang="zh-CN" altLang="zh-CN" sz="2400" dirty="0"/>
              <a:t>，此时表达式</a:t>
            </a:r>
            <a:r>
              <a:rPr lang="en-US" altLang="zh-CN" sz="2400" dirty="0"/>
              <a:t>2</a:t>
            </a:r>
            <a:r>
              <a:rPr lang="zh-CN" altLang="zh-CN" sz="2400" dirty="0"/>
              <a:t>的值就作为整个条件表达式的值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801687" lvl="1" indent="-457200">
              <a:buSzPct val="100000"/>
              <a:buFont typeface="+mj-lt"/>
              <a:buAutoNum type="arabicPeriod"/>
            </a:pPr>
            <a:r>
              <a:rPr lang="zh-CN" altLang="zh-CN" sz="2400" dirty="0"/>
              <a:t>若表达式</a:t>
            </a:r>
            <a:r>
              <a:rPr lang="en-US" altLang="zh-CN" sz="2400" dirty="0"/>
              <a:t>1</a:t>
            </a:r>
            <a:r>
              <a:rPr lang="zh-CN" altLang="zh-CN" sz="2400" dirty="0"/>
              <a:t>的值为</a:t>
            </a:r>
            <a:r>
              <a:rPr lang="en-US" altLang="zh-CN" sz="2400" dirty="0"/>
              <a:t>0</a:t>
            </a:r>
            <a:r>
              <a:rPr lang="zh-CN" altLang="zh-CN" sz="2400" dirty="0"/>
              <a:t>（假），则求解表达式</a:t>
            </a:r>
            <a:r>
              <a:rPr lang="en-US" altLang="zh-CN" sz="2400" dirty="0"/>
              <a:t>3</a:t>
            </a:r>
            <a:r>
              <a:rPr lang="zh-CN" altLang="zh-CN" sz="2400" dirty="0"/>
              <a:t>，表达式</a:t>
            </a:r>
            <a:r>
              <a:rPr lang="en-US" altLang="zh-CN" sz="2400" dirty="0"/>
              <a:t>3</a:t>
            </a:r>
            <a:r>
              <a:rPr lang="zh-CN" altLang="zh-CN" sz="2400" dirty="0"/>
              <a:t>的值就是整个条件表达式的值</a:t>
            </a:r>
            <a:r>
              <a:rPr lang="zh-CN" altLang="en-US" sz="2400" dirty="0"/>
              <a:t>；</a:t>
            </a:r>
            <a:endParaRPr lang="zh-CN" altLang="zh-CN" sz="2400" dirty="0"/>
          </a:p>
        </p:txBody>
      </p:sp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891436"/>
            <a:ext cx="2133600" cy="457200"/>
          </a:xfrm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32920C1-1FEB-48C1-A236-A42E5F3026E8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60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140967"/>
            <a:ext cx="2312641" cy="2088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9D3EEE3-7E4C-42FE-9E3F-07C7DC68C570}"/>
              </a:ext>
            </a:extLst>
          </p:cNvPr>
          <p:cNvSpPr txBox="1">
            <a:spLocks noChangeArrowheads="1"/>
          </p:cNvSpPr>
          <p:nvPr/>
        </p:nvSpPr>
        <p:spPr>
          <a:xfrm>
            <a:off x="31308" y="116633"/>
            <a:ext cx="8645148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dirty="0"/>
              <a:t>§</a:t>
            </a:r>
            <a:r>
              <a:rPr lang="en-US" altLang="zh-CN" sz="4900" dirty="0">
                <a:cs typeface="Arial" charset="0"/>
              </a:rPr>
              <a:t>4.5  </a:t>
            </a:r>
            <a:r>
              <a:rPr lang="zh-CN" altLang="en-US" sz="4900" dirty="0">
                <a:cs typeface="Arial" charset="0"/>
              </a:rPr>
              <a:t>条件运算符和条件表达式</a:t>
            </a:r>
          </a:p>
        </p:txBody>
      </p:sp>
    </p:spTree>
    <p:extLst>
      <p:ext uri="{BB962C8B-B14F-4D97-AF65-F5344CB8AC3E}">
        <p14:creationId xmlns:p14="http://schemas.microsoft.com/office/powerpoint/2010/main" val="73953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58342"/>
            <a:ext cx="8568183" cy="3651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】</a:t>
            </a:r>
            <a:r>
              <a:rPr lang="zh-CN" altLang="en-US" dirty="0"/>
              <a:t>编写程序，用</a:t>
            </a:r>
            <a:r>
              <a:rPr lang="en-US" altLang="zh-CN" dirty="0"/>
              <a:t>switch</a:t>
            </a:r>
            <a:r>
              <a:rPr lang="zh-CN" altLang="en-US" dirty="0"/>
              <a:t>语句处理菜单命令。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0741" y="163219"/>
            <a:ext cx="7886700" cy="1459359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解题思路</a:t>
            </a:r>
            <a:r>
              <a:rPr lang="en-US" altLang="zh-CN" dirty="0"/>
              <a:t>】</a:t>
            </a:r>
            <a:r>
              <a:rPr lang="zh-CN" altLang="en-US" dirty="0"/>
              <a:t>在许多应用程序中，用菜单对流程进行控制，例如从键盘输入一个</a:t>
            </a:r>
            <a:r>
              <a:rPr lang="en-US" altLang="zh-CN" dirty="0"/>
              <a:t>’A’</a:t>
            </a:r>
            <a:r>
              <a:rPr lang="zh-CN" altLang="en-US" dirty="0"/>
              <a:t>或</a:t>
            </a:r>
            <a:r>
              <a:rPr lang="en-US" altLang="zh-CN" dirty="0"/>
              <a:t>’a’</a:t>
            </a:r>
            <a:r>
              <a:rPr lang="zh-CN" altLang="en-US" dirty="0"/>
              <a:t>字符，就会执行</a:t>
            </a:r>
            <a:r>
              <a:rPr lang="en-US" altLang="zh-CN" dirty="0"/>
              <a:t>A</a:t>
            </a:r>
            <a:r>
              <a:rPr lang="zh-CN" altLang="en-US" dirty="0"/>
              <a:t>操作，输入一个</a:t>
            </a:r>
            <a:r>
              <a:rPr lang="en-US" altLang="zh-CN" dirty="0"/>
              <a:t>’B’</a:t>
            </a:r>
            <a:r>
              <a:rPr lang="zh-CN" altLang="en-US" dirty="0"/>
              <a:t>或</a:t>
            </a:r>
            <a:r>
              <a:rPr lang="en-US" altLang="zh-CN" dirty="0"/>
              <a:t>’b’</a:t>
            </a:r>
            <a:r>
              <a:rPr lang="zh-CN" altLang="en-US" dirty="0"/>
              <a:t>字符，就会执行</a:t>
            </a:r>
            <a:r>
              <a:rPr lang="en-US" altLang="zh-CN" dirty="0"/>
              <a:t>B</a:t>
            </a:r>
            <a:r>
              <a:rPr lang="zh-CN" altLang="en-US" dirty="0"/>
              <a:t>操作，等等。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A3365-1CFF-4D37-97EC-C775A467D51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CB1047D-AF2B-43A4-AF00-4915CC1D1E6B}"/>
              </a:ext>
            </a:extLst>
          </p:cNvPr>
          <p:cNvSpPr txBox="1">
            <a:spLocks/>
          </p:cNvSpPr>
          <p:nvPr/>
        </p:nvSpPr>
        <p:spPr>
          <a:xfrm>
            <a:off x="704140" y="2780928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>
                <a:solidFill>
                  <a:schemeClr val="tx2"/>
                </a:solidFill>
              </a:rPr>
              <a:t>这是一个非常简单的示意程序</a:t>
            </a:r>
          </a:p>
          <a:p>
            <a:r>
              <a:rPr lang="zh-CN" altLang="zh-CN">
                <a:solidFill>
                  <a:schemeClr val="tx2"/>
                </a:solidFill>
              </a:rPr>
              <a:t>实际应用中，所指定的操作可能比较复杂： </a:t>
            </a:r>
          </a:p>
          <a:p>
            <a:pPr lvl="1"/>
            <a:r>
              <a:rPr lang="en-US" altLang="zh-CN">
                <a:solidFill>
                  <a:schemeClr val="tx2"/>
                </a:solidFill>
              </a:rPr>
              <a:t>A</a:t>
            </a:r>
            <a:r>
              <a:rPr lang="zh-CN" altLang="zh-CN">
                <a:solidFill>
                  <a:schemeClr val="tx2"/>
                </a:solidFill>
              </a:rPr>
              <a:t>：输入全班学生各门课的成绩</a:t>
            </a:r>
          </a:p>
          <a:p>
            <a:pPr lvl="1"/>
            <a:r>
              <a:rPr lang="en-US" altLang="zh-CN">
                <a:solidFill>
                  <a:schemeClr val="tx2"/>
                </a:solidFill>
              </a:rPr>
              <a:t>B</a:t>
            </a:r>
            <a:r>
              <a:rPr lang="zh-CN" altLang="zh-CN">
                <a:solidFill>
                  <a:schemeClr val="tx2"/>
                </a:solidFill>
              </a:rPr>
              <a:t>：计算并输出每个学生各门课的平均成绩</a:t>
            </a:r>
          </a:p>
          <a:p>
            <a:pPr lvl="1"/>
            <a:r>
              <a:rPr lang="en-US" altLang="zh-CN">
                <a:solidFill>
                  <a:schemeClr val="tx2"/>
                </a:solidFill>
              </a:rPr>
              <a:t>C</a:t>
            </a:r>
            <a:r>
              <a:rPr lang="zh-CN" altLang="zh-CN">
                <a:solidFill>
                  <a:schemeClr val="tx2"/>
                </a:solidFill>
              </a:rPr>
              <a:t>：计算并输出各门课的全班平均成绩</a:t>
            </a:r>
          </a:p>
          <a:p>
            <a:pPr lvl="1"/>
            <a:r>
              <a:rPr lang="en-US" altLang="zh-CN">
                <a:solidFill>
                  <a:schemeClr val="tx2"/>
                </a:solidFill>
              </a:rPr>
              <a:t>D</a:t>
            </a:r>
            <a:r>
              <a:rPr lang="zh-CN" altLang="zh-CN">
                <a:solidFill>
                  <a:schemeClr val="tx2"/>
                </a:solidFill>
              </a:rPr>
              <a:t>：对全班学生的平均成绩由高到低排序并输出</a:t>
            </a:r>
          </a:p>
          <a:p>
            <a:r>
              <a:rPr lang="zh-CN" altLang="zh-CN">
                <a:solidFill>
                  <a:schemeClr val="tx2"/>
                </a:solidFill>
              </a:rPr>
              <a:t>可以按以上思路编写程序，把各</a:t>
            </a:r>
            <a:r>
              <a:rPr lang="en-US" altLang="zh-CN">
                <a:solidFill>
                  <a:schemeClr val="tx2"/>
                </a:solidFill>
              </a:rPr>
              <a:t>action</a:t>
            </a:r>
            <a:r>
              <a:rPr lang="zh-CN" altLang="zh-CN">
                <a:solidFill>
                  <a:schemeClr val="tx2"/>
                </a:solidFill>
              </a:rPr>
              <a:t>函数设计成不同的功能以实现各要求</a:t>
            </a: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C489CB5E-F807-44C9-B8CF-EE478C6A0F9F}"/>
              </a:ext>
            </a:extLst>
          </p:cNvPr>
          <p:cNvSpPr txBox="1">
            <a:spLocks/>
          </p:cNvSpPr>
          <p:nvPr/>
        </p:nvSpPr>
        <p:spPr>
          <a:xfrm>
            <a:off x="543034" y="1811214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简单实用的菜单</a:t>
            </a:r>
          </a:p>
        </p:txBody>
      </p:sp>
    </p:spTree>
    <p:extLst>
      <p:ext uri="{BB962C8B-B14F-4D97-AF65-F5344CB8AC3E}">
        <p14:creationId xmlns:p14="http://schemas.microsoft.com/office/powerpoint/2010/main" val="767429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>
          <a:xfrm>
            <a:off x="105098" y="142875"/>
            <a:ext cx="8429625" cy="657225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2800" dirty="0"/>
              <a:t>#include &lt;</a:t>
            </a:r>
            <a:r>
              <a:rPr lang="en-US" altLang="zh-CN" sz="12800" dirty="0" err="1"/>
              <a:t>stdio.h</a:t>
            </a:r>
            <a:r>
              <a:rPr lang="en-US" altLang="zh-CN" sz="12800" dirty="0"/>
              <a:t>&gt;</a:t>
            </a:r>
            <a:endParaRPr lang="zh-CN" altLang="zh-CN" sz="1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2800" dirty="0" err="1"/>
              <a:t>int</a:t>
            </a:r>
            <a:r>
              <a:rPr lang="en-US" altLang="zh-CN" sz="12800" dirty="0"/>
              <a:t> main()</a:t>
            </a:r>
            <a:endParaRPr lang="zh-CN" altLang="zh-CN" sz="1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2800" dirty="0"/>
              <a:t>{ void action1(</a:t>
            </a:r>
            <a:r>
              <a:rPr lang="en-US" altLang="zh-CN" sz="12800" dirty="0" err="1"/>
              <a:t>int,int</a:t>
            </a:r>
            <a:r>
              <a:rPr lang="en-US" altLang="zh-CN" sz="12800" dirty="0"/>
              <a:t>),action2(</a:t>
            </a:r>
            <a:r>
              <a:rPr lang="en-US" altLang="zh-CN" sz="12800" dirty="0" err="1"/>
              <a:t>int,int</a:t>
            </a:r>
            <a:r>
              <a:rPr lang="en-US" altLang="zh-CN" sz="12800" dirty="0"/>
              <a:t>);</a:t>
            </a:r>
            <a:endParaRPr lang="zh-CN" altLang="zh-CN" sz="1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2800" dirty="0"/>
              <a:t>   char </a:t>
            </a:r>
            <a:r>
              <a:rPr lang="en-US" altLang="zh-CN" sz="12800" dirty="0" err="1"/>
              <a:t>ch</a:t>
            </a:r>
            <a:r>
              <a:rPr lang="en-US" altLang="zh-CN" sz="12800" dirty="0"/>
              <a:t>;  </a:t>
            </a:r>
            <a:r>
              <a:rPr lang="en-US" altLang="zh-CN" sz="12800" dirty="0" err="1"/>
              <a:t>int</a:t>
            </a:r>
            <a:r>
              <a:rPr lang="en-US" altLang="zh-CN" sz="12800" dirty="0"/>
              <a:t> a=15,b=23;</a:t>
            </a:r>
            <a:endParaRPr lang="zh-CN" altLang="zh-CN" sz="1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2800" dirty="0"/>
              <a:t>   </a:t>
            </a:r>
            <a:r>
              <a:rPr lang="en-US" altLang="zh-CN" sz="12800" dirty="0" err="1"/>
              <a:t>ch</a:t>
            </a:r>
            <a:r>
              <a:rPr lang="en-US" altLang="zh-CN" sz="12800" dirty="0"/>
              <a:t>=</a:t>
            </a:r>
            <a:r>
              <a:rPr lang="en-US" altLang="zh-CN" sz="12800" dirty="0" err="1"/>
              <a:t>getchar</a:t>
            </a:r>
            <a:r>
              <a:rPr lang="en-US" altLang="zh-CN" sz="12800" dirty="0"/>
              <a:t>();</a:t>
            </a:r>
            <a:endParaRPr lang="zh-CN" altLang="zh-CN" sz="1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2800" dirty="0"/>
              <a:t>   switch(</a:t>
            </a:r>
            <a:r>
              <a:rPr lang="en-US" altLang="zh-CN" sz="12800" dirty="0" err="1"/>
              <a:t>ch</a:t>
            </a:r>
            <a:r>
              <a:rPr lang="en-US" altLang="zh-CN" sz="12800" dirty="0"/>
              <a:t>)</a:t>
            </a:r>
            <a:endParaRPr lang="zh-CN" altLang="zh-CN" sz="1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2800" dirty="0"/>
              <a:t>   { case 'a':</a:t>
            </a:r>
            <a:endParaRPr lang="zh-CN" altLang="zh-CN" sz="1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2800" dirty="0"/>
              <a:t>      case ‘A’: action1(</a:t>
            </a:r>
            <a:r>
              <a:rPr lang="en-US" altLang="zh-CN" sz="12800" dirty="0" err="1"/>
              <a:t>a,b</a:t>
            </a:r>
            <a:r>
              <a:rPr lang="en-US" altLang="zh-CN" sz="12800" dirty="0"/>
              <a:t>);break;  </a:t>
            </a:r>
            <a:endParaRPr lang="zh-CN" altLang="zh-CN" sz="1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2800" dirty="0"/>
              <a:t>      case 'b':</a:t>
            </a:r>
            <a:endParaRPr lang="zh-CN" altLang="zh-CN" sz="1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2800" dirty="0"/>
              <a:t>      case ‘B’: action2(</a:t>
            </a:r>
            <a:r>
              <a:rPr lang="en-US" altLang="zh-CN" sz="12800" dirty="0" err="1"/>
              <a:t>a,b</a:t>
            </a:r>
            <a:r>
              <a:rPr lang="en-US" altLang="zh-CN" sz="12800" dirty="0"/>
              <a:t>);break;  </a:t>
            </a:r>
            <a:endParaRPr lang="zh-CN" altLang="zh-CN" sz="1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2800" dirty="0"/>
              <a:t>	   default:  </a:t>
            </a:r>
            <a:r>
              <a:rPr lang="en-US" altLang="zh-CN" sz="12800" dirty="0" err="1"/>
              <a:t>putchar</a:t>
            </a:r>
            <a:r>
              <a:rPr lang="en-US" altLang="zh-CN" sz="12800" dirty="0"/>
              <a:t>(‘\a’); </a:t>
            </a:r>
            <a:endParaRPr lang="zh-CN" altLang="zh-CN" sz="1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2800" dirty="0"/>
              <a:t>   }</a:t>
            </a:r>
            <a:endParaRPr lang="zh-CN" altLang="zh-CN" sz="1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12800" dirty="0"/>
              <a:t>   return 0;</a:t>
            </a:r>
            <a:endParaRPr lang="zh-CN" altLang="zh-CN" sz="12800" dirty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9600" dirty="0"/>
              <a:t>}</a:t>
            </a:r>
            <a:endParaRPr lang="zh-CN" altLang="zh-CN" sz="2800" dirty="0"/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2" name="Rectangle 2"/>
          <p:cNvSpPr>
            <a:spLocks noChangeArrowheads="1"/>
          </p:cNvSpPr>
          <p:nvPr/>
        </p:nvSpPr>
        <p:spPr bwMode="auto">
          <a:xfrm>
            <a:off x="-396552" y="-2126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933702" y="2079006"/>
            <a:ext cx="2214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输入</a:t>
            </a:r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r>
              <a:rPr lang="zh-CN" altLang="en-US" sz="2800" b="1" dirty="0">
                <a:solidFill>
                  <a:srgbClr val="FF0000"/>
                </a:solidFill>
              </a:rPr>
              <a:t>或</a:t>
            </a:r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2088420" y="4869160"/>
            <a:ext cx="1715641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319910" y="4898399"/>
            <a:ext cx="5214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FF0000"/>
                </a:solidFill>
              </a:rPr>
              <a:t>调用</a:t>
            </a:r>
            <a:r>
              <a:rPr lang="en-US" altLang="zh-CN" sz="2800" b="1" dirty="0">
                <a:solidFill>
                  <a:srgbClr val="FF0000"/>
                </a:solidFill>
              </a:rPr>
              <a:t>action2</a:t>
            </a:r>
            <a:r>
              <a:rPr lang="zh-CN" altLang="zh-CN" sz="2800" b="1" dirty="0">
                <a:solidFill>
                  <a:srgbClr val="FF0000"/>
                </a:solidFill>
              </a:rPr>
              <a:t>函数，执行</a:t>
            </a:r>
            <a:r>
              <a:rPr lang="en-US" altLang="zh-CN" sz="2800" b="1" dirty="0">
                <a:solidFill>
                  <a:srgbClr val="FF0000"/>
                </a:solidFill>
              </a:rPr>
              <a:t>B</a:t>
            </a:r>
            <a:r>
              <a:rPr lang="zh-CN" altLang="zh-CN" sz="2800" b="1" dirty="0">
                <a:solidFill>
                  <a:srgbClr val="FF0000"/>
                </a:solidFill>
              </a:rPr>
              <a:t>操作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824090" y="1676737"/>
            <a:ext cx="4248472" cy="192881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solidFill>
                  <a:srgbClr val="9D138D"/>
                </a:solidFill>
              </a:rPr>
              <a:t>void action2(</a:t>
            </a:r>
            <a:r>
              <a:rPr lang="en-US" altLang="zh-CN" sz="2800" b="1" dirty="0" err="1">
                <a:solidFill>
                  <a:srgbClr val="9D138D"/>
                </a:solidFill>
              </a:rPr>
              <a:t>int</a:t>
            </a:r>
            <a:r>
              <a:rPr lang="en-US" altLang="zh-CN" sz="2800" b="1" dirty="0">
                <a:solidFill>
                  <a:srgbClr val="9D138D"/>
                </a:solidFill>
              </a:rPr>
              <a:t> </a:t>
            </a:r>
            <a:r>
              <a:rPr lang="en-US" altLang="zh-CN" sz="2800" b="1" dirty="0" err="1">
                <a:solidFill>
                  <a:srgbClr val="9D138D"/>
                </a:solidFill>
              </a:rPr>
              <a:t>x,int</a:t>
            </a:r>
            <a:r>
              <a:rPr lang="en-US" altLang="zh-CN" sz="2800" b="1" dirty="0">
                <a:solidFill>
                  <a:srgbClr val="9D138D"/>
                </a:solidFill>
              </a:rPr>
              <a:t> y)</a:t>
            </a:r>
            <a:endParaRPr lang="zh-CN" altLang="zh-CN" sz="2800" b="1" dirty="0">
              <a:solidFill>
                <a:srgbClr val="9D138D"/>
              </a:solidFill>
            </a:endParaRPr>
          </a:p>
          <a:p>
            <a:pPr algn="l" eaLnBrk="1" hangingPunct="1"/>
            <a:r>
              <a:rPr lang="en-US" altLang="zh-CN" sz="2800" b="1" dirty="0">
                <a:solidFill>
                  <a:srgbClr val="9D138D"/>
                </a:solidFill>
              </a:rPr>
              <a:t>{</a:t>
            </a:r>
            <a:endParaRPr lang="zh-CN" altLang="zh-CN" sz="2800" b="1" dirty="0">
              <a:solidFill>
                <a:srgbClr val="9D138D"/>
              </a:solidFill>
            </a:endParaRPr>
          </a:p>
          <a:p>
            <a:pPr algn="l" eaLnBrk="1" hangingPunct="1"/>
            <a:r>
              <a:rPr lang="en-US" altLang="zh-CN" sz="2800" b="1" dirty="0">
                <a:solidFill>
                  <a:srgbClr val="9D138D"/>
                </a:solidFill>
              </a:rPr>
              <a:t>  </a:t>
            </a:r>
            <a:r>
              <a:rPr lang="en-US" altLang="zh-CN" sz="2800" b="1" dirty="0" err="1">
                <a:solidFill>
                  <a:srgbClr val="9D138D"/>
                </a:solidFill>
              </a:rPr>
              <a:t>printf</a:t>
            </a:r>
            <a:r>
              <a:rPr lang="en-US" altLang="zh-CN" sz="2800" b="1" dirty="0">
                <a:solidFill>
                  <a:srgbClr val="9D138D"/>
                </a:solidFill>
              </a:rPr>
              <a:t>("x*y=%d\</a:t>
            </a:r>
            <a:r>
              <a:rPr lang="en-US" altLang="zh-CN" sz="2800" b="1" dirty="0" err="1">
                <a:solidFill>
                  <a:srgbClr val="9D138D"/>
                </a:solidFill>
              </a:rPr>
              <a:t>n",x</a:t>
            </a:r>
            <a:r>
              <a:rPr lang="en-US" altLang="zh-CN" sz="2800" b="1" dirty="0">
                <a:solidFill>
                  <a:srgbClr val="9D138D"/>
                </a:solidFill>
              </a:rPr>
              <a:t>*y);</a:t>
            </a:r>
            <a:endParaRPr lang="zh-CN" altLang="zh-CN" sz="2800" b="1" dirty="0">
              <a:solidFill>
                <a:srgbClr val="9D138D"/>
              </a:solidFill>
            </a:endParaRPr>
          </a:p>
          <a:p>
            <a:pPr algn="l" eaLnBrk="1" hangingPunct="1"/>
            <a:r>
              <a:rPr lang="en-US" altLang="zh-CN" sz="2800" b="1" dirty="0">
                <a:solidFill>
                  <a:srgbClr val="9D138D"/>
                </a:solidFill>
              </a:rPr>
              <a:t>}</a:t>
            </a:r>
            <a:endParaRPr lang="zh-CN" altLang="zh-CN" sz="2800" b="1" dirty="0">
              <a:solidFill>
                <a:srgbClr val="9D138D"/>
              </a:solidFill>
            </a:endParaRPr>
          </a:p>
          <a:p>
            <a:pPr algn="l" eaLnBrk="1" hangingPunct="1"/>
            <a:endParaRPr lang="zh-CN" altLang="en-US" sz="2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284491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0528" y="521981"/>
            <a:ext cx="8496175" cy="690636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zh-CN" dirty="0"/>
              <a:t>例</a:t>
            </a:r>
            <a:r>
              <a:rPr lang="en-US" altLang="zh-CN" dirty="0"/>
              <a:t>1】 </a:t>
            </a:r>
            <a:r>
              <a:rPr lang="zh-CN" altLang="zh-CN" dirty="0"/>
              <a:t>写一程序，判断某一年是否闰年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50" y="1094999"/>
            <a:ext cx="8229600" cy="4751933"/>
          </a:xfrm>
        </p:spPr>
        <p:txBody>
          <a:bodyPr/>
          <a:lstStyle/>
          <a:p>
            <a:pPr marL="0" lvl="1" indent="0">
              <a:buClr>
                <a:schemeClr val="tx2"/>
              </a:buClr>
              <a:buNone/>
            </a:pPr>
            <a:r>
              <a:rPr lang="en-US" altLang="zh-CN" sz="2800" dirty="0">
                <a:solidFill>
                  <a:schemeClr val="tx2"/>
                </a:solidFill>
                <a:cs typeface="Times New Roman" pitchFamily="18" charset="0"/>
              </a:rPr>
              <a:t>【</a:t>
            </a:r>
            <a:r>
              <a:rPr lang="zh-CN" altLang="zh-CN" sz="2800" dirty="0">
                <a:solidFill>
                  <a:schemeClr val="tx2"/>
                </a:solidFill>
              </a:rPr>
              <a:t>解题思路</a:t>
            </a:r>
            <a:r>
              <a:rPr lang="en-US" altLang="zh-CN" sz="2800" dirty="0">
                <a:solidFill>
                  <a:schemeClr val="tx2"/>
                </a:solidFill>
                <a:cs typeface="Times New Roman" pitchFamily="18" charset="0"/>
              </a:rPr>
              <a:t>】</a:t>
            </a:r>
          </a:p>
          <a:p>
            <a:pPr marL="457200" lvl="1" indent="-457200">
              <a:buClr>
                <a:schemeClr val="tx2"/>
              </a:buClr>
            </a:pPr>
            <a:r>
              <a:rPr lang="zh-CN" altLang="en-US" sz="2800" dirty="0">
                <a:solidFill>
                  <a:schemeClr val="tx2"/>
                </a:solidFill>
                <a:cs typeface="Times New Roman" pitchFamily="18" charset="0"/>
              </a:rPr>
              <a:t>判断闰年的方法：</a:t>
            </a:r>
            <a:endParaRPr lang="en-US" altLang="zh-CN" sz="2800" dirty="0">
              <a:solidFill>
                <a:schemeClr val="tx2"/>
              </a:solidFill>
              <a:cs typeface="Times New Roman" pitchFamily="18" charset="0"/>
            </a:endParaRPr>
          </a:p>
          <a:p>
            <a:pPr marL="0" lvl="1" indent="0">
              <a:buClr>
                <a:schemeClr val="tx2"/>
              </a:buClr>
              <a:buNone/>
            </a:pPr>
            <a:r>
              <a:rPr lang="en-US" altLang="zh-CN" sz="2800" dirty="0">
                <a:solidFill>
                  <a:schemeClr val="tx2"/>
                </a:solidFill>
                <a:cs typeface="Times New Roman" pitchFamily="18" charset="0"/>
              </a:rPr>
              <a:t>(year%4==0) &amp;&amp;  (year%100!=0) || (year%400==0)</a:t>
            </a:r>
          </a:p>
          <a:p>
            <a:pPr marL="457200" lvl="1" indent="-457200">
              <a:buClr>
                <a:schemeClr val="tx2"/>
              </a:buClr>
            </a:pPr>
            <a:r>
              <a:rPr lang="zh-CN" altLang="en-US" sz="2800" dirty="0">
                <a:solidFill>
                  <a:schemeClr val="tx2"/>
                </a:solidFill>
                <a:cs typeface="Times New Roman" pitchFamily="18" charset="0"/>
              </a:rPr>
              <a:t>用变量</a:t>
            </a:r>
            <a:r>
              <a:rPr lang="en-US" altLang="zh-CN" sz="2800" dirty="0">
                <a:solidFill>
                  <a:schemeClr val="tx2"/>
                </a:solidFill>
                <a:cs typeface="Times New Roman" pitchFamily="18" charset="0"/>
              </a:rPr>
              <a:t>leap</a:t>
            </a:r>
            <a:r>
              <a:rPr lang="zh-CN" altLang="en-US" sz="2800" dirty="0">
                <a:solidFill>
                  <a:schemeClr val="tx2"/>
                </a:solidFill>
                <a:cs typeface="Times New Roman" pitchFamily="18" charset="0"/>
              </a:rPr>
              <a:t>代表是否闰年的信息。</a:t>
            </a:r>
            <a:br>
              <a:rPr lang="en-US" altLang="zh-CN" sz="2800" dirty="0">
                <a:solidFill>
                  <a:schemeClr val="tx2"/>
                </a:solidFill>
                <a:cs typeface="Times New Roman" pitchFamily="18" charset="0"/>
              </a:rPr>
            </a:br>
            <a:r>
              <a:rPr lang="zh-CN" altLang="en-US" sz="2800" dirty="0">
                <a:solidFill>
                  <a:schemeClr val="tx2"/>
                </a:solidFill>
                <a:cs typeface="Times New Roman" pitchFamily="18" charset="0"/>
              </a:rPr>
              <a:t>若闰年，令</a:t>
            </a:r>
            <a:r>
              <a:rPr lang="en-US" altLang="zh-CN" sz="2800" dirty="0">
                <a:solidFill>
                  <a:schemeClr val="tx2"/>
                </a:solidFill>
                <a:cs typeface="Times New Roman" pitchFamily="18" charset="0"/>
              </a:rPr>
              <a:t>leap=1</a:t>
            </a:r>
            <a:r>
              <a:rPr lang="zh-CN" altLang="en-US" sz="2800" dirty="0">
                <a:solidFill>
                  <a:schemeClr val="tx2"/>
                </a:solidFill>
                <a:cs typeface="Times New Roman" pitchFamily="18" charset="0"/>
              </a:rPr>
              <a:t>；非闰年，</a:t>
            </a:r>
            <a:r>
              <a:rPr lang="en-US" altLang="zh-CN" sz="2800" dirty="0">
                <a:solidFill>
                  <a:schemeClr val="tx2"/>
                </a:solidFill>
                <a:cs typeface="Times New Roman" pitchFamily="18" charset="0"/>
              </a:rPr>
              <a:t>leap=0</a:t>
            </a:r>
            <a:r>
              <a:rPr lang="zh-CN" altLang="en-US" sz="2800" dirty="0">
                <a:solidFill>
                  <a:schemeClr val="tx2"/>
                </a:solidFill>
                <a:cs typeface="Times New Roman" pitchFamily="18" charset="0"/>
              </a:rPr>
              <a:t>。</a:t>
            </a:r>
            <a:endParaRPr lang="en-US" altLang="zh-CN" sz="2800" dirty="0">
              <a:solidFill>
                <a:schemeClr val="tx2"/>
              </a:solidFill>
              <a:cs typeface="Times New Roman" pitchFamily="18" charset="0"/>
            </a:endParaRPr>
          </a:p>
          <a:p>
            <a:pPr marL="457200" lvl="1" indent="-457200">
              <a:buClr>
                <a:schemeClr val="tx2"/>
              </a:buClr>
            </a:pPr>
            <a:r>
              <a:rPr lang="zh-CN" altLang="en-US" sz="2800" dirty="0">
                <a:solidFill>
                  <a:schemeClr val="tx2"/>
                </a:solidFill>
                <a:cs typeface="Times New Roman" pitchFamily="18" charset="0"/>
              </a:rPr>
              <a:t>最后，判断</a:t>
            </a:r>
            <a:r>
              <a:rPr lang="en-US" altLang="zh-CN" sz="2800" dirty="0">
                <a:solidFill>
                  <a:schemeClr val="tx2"/>
                </a:solidFill>
                <a:cs typeface="Times New Roman" pitchFamily="18" charset="0"/>
              </a:rPr>
              <a:t>leap</a:t>
            </a:r>
            <a:r>
              <a:rPr lang="zh-CN" altLang="en-US" sz="2800" dirty="0">
                <a:solidFill>
                  <a:schemeClr val="tx2"/>
                </a:solidFill>
                <a:cs typeface="Times New Roman" pitchFamily="18" charset="0"/>
              </a:rPr>
              <a:t>是否为１（真），若是，则输出“闰年”信息</a:t>
            </a:r>
          </a:p>
          <a:p>
            <a:pPr marL="457200" lvl="1" indent="-457200">
              <a:buClr>
                <a:schemeClr val="tx2"/>
              </a:buClr>
            </a:pPr>
            <a:endParaRPr lang="en-US" altLang="zh-CN" sz="2800" dirty="0">
              <a:solidFill>
                <a:schemeClr val="tx2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A3365-1CFF-4D37-97EC-C775A467D51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312" y="3765090"/>
            <a:ext cx="5220072" cy="2916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3D0D2285-B70C-411D-BE8C-DD7C3356687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35139"/>
            <a:ext cx="7560840" cy="802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800" dirty="0"/>
              <a:t>§ </a:t>
            </a:r>
            <a:r>
              <a:rPr lang="en-US" altLang="zh-CN" sz="3600" dirty="0"/>
              <a:t>4.8  </a:t>
            </a:r>
            <a:r>
              <a:rPr lang="zh-CN" altLang="en-US" sz="3600" dirty="0"/>
              <a:t>选择结构程序综合举例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33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B902624-199C-4C61-82E1-47E833C4E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804" y="77135"/>
            <a:ext cx="6224184" cy="6703729"/>
          </a:xfrm>
          <a:prstGeom prst="rect">
            <a:avLst/>
          </a:prstGeom>
        </p:spPr>
      </p:pic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310876" y="1010909"/>
            <a:ext cx="2357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/>
              <a:t>标志变量</a:t>
            </a:r>
            <a:endParaRPr lang="zh-CN" altLang="en-US" sz="2800" b="1" dirty="0"/>
          </a:p>
        </p:txBody>
      </p: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>
            <a:off x="2339752" y="1484784"/>
            <a:ext cx="100012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696689" y="4623001"/>
            <a:ext cx="1643063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圆角矩形 1"/>
          <p:cNvSpPr/>
          <p:nvPr/>
        </p:nvSpPr>
        <p:spPr bwMode="auto">
          <a:xfrm>
            <a:off x="458458" y="2150407"/>
            <a:ext cx="5334869" cy="2070674"/>
          </a:xfrm>
          <a:prstGeom prst="roundRect">
            <a:avLst/>
          </a:pr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339752" y="4230036"/>
            <a:ext cx="4214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FF0000"/>
                </a:solidFill>
              </a:rPr>
              <a:t>与</a:t>
            </a:r>
            <a:r>
              <a:rPr lang="en-US" altLang="zh-CN" sz="2800" b="1" dirty="0">
                <a:solidFill>
                  <a:srgbClr val="FF0000"/>
                </a:solidFill>
              </a:rPr>
              <a:t>if (leap!=0)</a:t>
            </a:r>
            <a:r>
              <a:rPr lang="zh-CN" altLang="zh-CN" sz="2800" b="1" dirty="0">
                <a:solidFill>
                  <a:srgbClr val="FF0000"/>
                </a:solidFill>
              </a:rPr>
              <a:t>含义相同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431540" y="2595454"/>
            <a:ext cx="5334869" cy="1337602"/>
          </a:xfrm>
          <a:prstGeom prst="roundRect">
            <a:avLst/>
          </a:prstGeom>
          <a:noFill/>
          <a:ln w="38100" cap="flat" cmpd="sng" algn="ctr">
            <a:solidFill>
              <a:srgbClr val="66FF33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458458" y="2892434"/>
            <a:ext cx="5334869" cy="704494"/>
          </a:xfrm>
          <a:prstGeom prst="roundRect">
            <a:avLst/>
          </a:prstGeom>
          <a:noFill/>
          <a:ln w="38100" cap="flat" cmpd="sng" algn="ctr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7762396-896C-4CCC-BCDA-BCA1ED65A47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154758" y="3254161"/>
            <a:ext cx="78581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TextBox 13">
            <a:extLst>
              <a:ext uri="{FF2B5EF4-FFF2-40B4-BE49-F238E27FC236}">
                <a16:creationId xmlns:a16="http://schemas.microsoft.com/office/drawing/2014/main" id="{C6448398-F98E-4719-8143-32C84595E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278" y="2886745"/>
            <a:ext cx="3000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FF0000"/>
                </a:solidFill>
              </a:rPr>
              <a:t>采取锯齿形式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6B721F7-4DD5-43FA-965D-AB69D350B4F1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329804" y="3218443"/>
            <a:ext cx="157162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D33C0DBD-5B40-46F5-A0EF-1911D5A1802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-461492" y="3182724"/>
            <a:ext cx="2500313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9062B1CD-902D-408E-88B5-967B21DE6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691" y="969576"/>
            <a:ext cx="3857625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7CF2E5F9-BBB3-4311-A2B2-C3218DD43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512" y="77135"/>
            <a:ext cx="50704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838678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  <p:bldP spid="14" grpId="0"/>
      <p:bldP spid="15" grpId="0" animBg="1"/>
      <p:bldP spid="16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E94E90CA-23E8-414B-BCD2-3E2F85AF6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852"/>
            <a:ext cx="6224184" cy="6703729"/>
          </a:xfrm>
          <a:prstGeom prst="rect">
            <a:avLst/>
          </a:prstGeom>
        </p:spPr>
      </p:pic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28625" y="2071687"/>
            <a:ext cx="5511527" cy="2149344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835696" y="4511606"/>
            <a:ext cx="6858000" cy="1816100"/>
          </a:xfrm>
          <a:prstGeom prst="rect">
            <a:avLst/>
          </a:prstGeom>
          <a:solidFill>
            <a:srgbClr val="0000CC"/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if  (year%4!=0)  leap=0;</a:t>
            </a:r>
            <a:endParaRPr lang="zh-CN" altLang="zh-CN" sz="2800" b="1" dirty="0">
              <a:solidFill>
                <a:srgbClr val="FFFF00"/>
              </a:solidFill>
              <a:latin typeface="+mn-lt"/>
              <a:ea typeface="+mn-ea"/>
            </a:endParaRPr>
          </a:p>
          <a:p>
            <a:pPr algn="l"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else if  (year%100!=0)  leap=1;</a:t>
            </a:r>
            <a:endParaRPr lang="zh-CN" altLang="zh-CN" sz="2800" b="1" dirty="0">
              <a:solidFill>
                <a:srgbClr val="FFFF00"/>
              </a:solidFill>
              <a:latin typeface="+mn-lt"/>
              <a:ea typeface="+mn-ea"/>
            </a:endParaRPr>
          </a:p>
          <a:p>
            <a:pPr algn="l"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else if (year%400!=0)   leap=0;</a:t>
            </a:r>
            <a:endParaRPr lang="zh-CN" altLang="zh-CN" sz="2800" b="1" dirty="0">
              <a:solidFill>
                <a:srgbClr val="FFFF00"/>
              </a:solidFill>
              <a:latin typeface="+mn-lt"/>
              <a:ea typeface="+mn-ea"/>
            </a:endParaRPr>
          </a:p>
          <a:p>
            <a:pPr algn="l"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else  </a:t>
            </a:r>
            <a:r>
              <a:rPr lang="zh-CN" altLang="zh-CN" sz="2800" b="1" dirty="0">
                <a:solidFill>
                  <a:srgbClr val="FFFF00"/>
                </a:solidFill>
                <a:latin typeface="+mn-lt"/>
                <a:ea typeface="+mn-ea"/>
              </a:rPr>
              <a:t>　</a:t>
            </a: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leap=1;</a:t>
            </a:r>
            <a:endParaRPr lang="zh-CN" altLang="en-US" sz="2800" b="1" dirty="0">
              <a:solidFill>
                <a:srgbClr val="FFFF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03608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B5FC5DF-CF06-43E7-97EE-276966817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0"/>
            <a:ext cx="6224184" cy="6703729"/>
          </a:xfrm>
          <a:prstGeom prst="rect">
            <a:avLst/>
          </a:prstGeom>
        </p:spPr>
      </p:pic>
      <p:sp>
        <p:nvSpPr>
          <p:cNvPr id="890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5" name="矩形 12"/>
          <p:cNvSpPr>
            <a:spLocks noChangeArrowheads="1"/>
          </p:cNvSpPr>
          <p:nvPr/>
        </p:nvSpPr>
        <p:spPr bwMode="auto">
          <a:xfrm>
            <a:off x="683567" y="2132861"/>
            <a:ext cx="5472609" cy="2088187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84572" y="4538026"/>
            <a:ext cx="8759428" cy="1815882"/>
          </a:xfrm>
          <a:prstGeom prst="rect">
            <a:avLst/>
          </a:prstGeom>
          <a:solidFill>
            <a:srgbClr val="0000CC"/>
          </a:solidFill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if  ((year%4==0 &amp;&amp; year%100!=0 || (year%400==0))</a:t>
            </a:r>
          </a:p>
          <a:p>
            <a:pPr algn="l"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     		leap=1;</a:t>
            </a:r>
            <a:endParaRPr lang="zh-CN" altLang="zh-CN" sz="2800" b="1" dirty="0">
              <a:solidFill>
                <a:srgbClr val="FFFF00"/>
              </a:solidFill>
              <a:latin typeface="+mn-lt"/>
              <a:ea typeface="+mn-ea"/>
            </a:endParaRPr>
          </a:p>
          <a:p>
            <a:pPr algn="l"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else  </a:t>
            </a:r>
          </a:p>
          <a:p>
            <a:pPr algn="l"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     		leap=0;</a:t>
            </a:r>
            <a:endParaRPr lang="zh-CN" altLang="en-US" sz="2800" b="1" dirty="0">
              <a:solidFill>
                <a:srgbClr val="FFFF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73709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064EEA-DCFC-484A-8B96-1097DCB1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A3365-1CFF-4D37-97EC-C775A467D519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85AEA5-F23F-4FBC-A1DB-117323B94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"/>
            <a:ext cx="6048672" cy="67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82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22293" y="-30712"/>
            <a:ext cx="8280920" cy="819150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zh-CN" dirty="0"/>
              <a:t>例</a:t>
            </a:r>
            <a:r>
              <a:rPr lang="en-US" altLang="zh-CN" dirty="0"/>
              <a:t>2】</a:t>
            </a:r>
            <a:r>
              <a:rPr lang="zh-CN" altLang="zh-CN" dirty="0"/>
              <a:t>求</a:t>
            </a:r>
            <a:r>
              <a:rPr lang="en-US" altLang="zh-CN" dirty="0"/>
              <a:t>                                    </a:t>
            </a:r>
            <a:r>
              <a:rPr lang="zh-CN" altLang="zh-CN" dirty="0"/>
              <a:t>方程的解。</a:t>
            </a:r>
            <a:endParaRPr lang="zh-CN" altLang="en-US" dirty="0"/>
          </a:p>
        </p:txBody>
      </p:sp>
      <p:sp>
        <p:nvSpPr>
          <p:cNvPr id="30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/>
              <a:t>  </a:t>
            </a:r>
            <a:endParaRPr lang="zh-CN" altLang="zh-CN" dirty="0"/>
          </a:p>
        </p:txBody>
      </p:sp>
      <p:sp>
        <p:nvSpPr>
          <p:cNvPr id="30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403502"/>
              </p:ext>
            </p:extLst>
          </p:nvPr>
        </p:nvGraphicFramePr>
        <p:xfrm>
          <a:off x="2187711" y="-30712"/>
          <a:ext cx="3860912" cy="63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81" name="公式" r:id="rId3" imgW="1218960" imgH="203040" progId="Equation.3">
                  <p:embed/>
                </p:oleObj>
              </mc:Choice>
              <mc:Fallback>
                <p:oleObj name="公式" r:id="rId3" imgW="1218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711" y="-30712"/>
                        <a:ext cx="3860912" cy="631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395536" y="1000125"/>
            <a:ext cx="7929562" cy="4857750"/>
            <a:chOff x="571472" y="1714488"/>
            <a:chExt cx="7929618" cy="4857784"/>
          </a:xfrm>
        </p:grpSpPr>
        <p:sp>
          <p:nvSpPr>
            <p:cNvPr id="3091" name="Rectangle 3"/>
            <p:cNvSpPr txBox="1">
              <a:spLocks noChangeArrowheads="1"/>
            </p:cNvSpPr>
            <p:nvPr/>
          </p:nvSpPr>
          <p:spPr bwMode="auto">
            <a:xfrm>
              <a:off x="571472" y="1714488"/>
              <a:ext cx="7929618" cy="4857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en-US" altLang="zh-CN" sz="3200" b="1" dirty="0"/>
                <a:t>【</a:t>
              </a:r>
              <a:r>
                <a:rPr lang="zh-CN" altLang="zh-CN" sz="3200" b="1" dirty="0"/>
                <a:t>解题思路</a:t>
              </a:r>
              <a:r>
                <a:rPr lang="en-US" altLang="zh-CN" sz="3200" b="1" dirty="0"/>
                <a:t>】</a:t>
              </a:r>
              <a:r>
                <a:rPr lang="zh-CN" altLang="en-US" sz="3200" b="1" dirty="0"/>
                <a:t>处理以下各情况</a:t>
              </a:r>
              <a:endParaRPr lang="en-US" altLang="zh-CN" sz="3200" b="1" dirty="0"/>
            </a:p>
            <a:p>
              <a:pPr lvl="1" algn="l" eaLnBrk="1" hangingPunct="1">
                <a:lnSpc>
                  <a:spcPct val="120000"/>
                </a:lnSpc>
              </a:pPr>
              <a:r>
                <a:rPr lang="zh-CN" altLang="zh-CN" sz="3200" b="1" dirty="0"/>
                <a:t>①</a:t>
              </a:r>
              <a:r>
                <a:rPr lang="en-US" altLang="zh-CN" sz="3200" b="1" dirty="0"/>
                <a:t> </a:t>
              </a:r>
              <a:r>
                <a:rPr lang="zh-CN" altLang="zh-CN" sz="3200" b="1" dirty="0"/>
                <a:t>ａ＝０，不是二次方程</a:t>
              </a:r>
              <a:endParaRPr lang="en-US" altLang="zh-CN" sz="3200" b="1" dirty="0"/>
            </a:p>
            <a:p>
              <a:pPr lvl="1" algn="l" eaLnBrk="1" hangingPunct="1">
                <a:lnSpc>
                  <a:spcPct val="120000"/>
                </a:lnSpc>
              </a:pPr>
              <a:r>
                <a:rPr lang="zh-CN" altLang="zh-CN" sz="3200" b="1" dirty="0"/>
                <a:t>② </a:t>
              </a:r>
              <a:r>
                <a:rPr lang="en-US" altLang="zh-CN" sz="3200" b="1" dirty="0"/>
                <a:t>                    </a:t>
              </a:r>
              <a:r>
                <a:rPr lang="zh-CN" altLang="zh-CN" sz="3200" b="1" dirty="0"/>
                <a:t>，有两个相等实根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zh-CN" sz="3200" b="1" dirty="0"/>
                <a:t>    </a:t>
              </a:r>
              <a:r>
                <a:rPr lang="zh-CN" altLang="zh-CN" sz="3200" b="1" dirty="0"/>
                <a:t>③</a:t>
              </a:r>
              <a:r>
                <a:rPr lang="en-US" altLang="zh-CN" sz="3200" b="1" dirty="0"/>
                <a:t>                     </a:t>
              </a:r>
              <a:r>
                <a:rPr lang="zh-CN" altLang="zh-CN" sz="3200" b="1" dirty="0"/>
                <a:t>，有两个不等实根。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zh-CN" sz="3200" b="1" dirty="0"/>
                <a:t>    </a:t>
              </a:r>
              <a:r>
                <a:rPr lang="zh-CN" altLang="zh-CN" sz="3200" b="1" dirty="0"/>
                <a:t>④</a:t>
              </a:r>
              <a:r>
                <a:rPr lang="en-US" altLang="zh-CN" sz="3200" b="1" dirty="0"/>
                <a:t>                     </a:t>
              </a:r>
              <a:r>
                <a:rPr lang="zh-CN" altLang="zh-CN" sz="3200" b="1" dirty="0"/>
                <a:t>，有两个共轭复根。</a:t>
              </a:r>
              <a:endParaRPr lang="en-US" altLang="zh-CN" sz="3200" b="1" dirty="0"/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zh-CN" sz="2800" b="1" dirty="0"/>
                <a:t>          </a:t>
              </a:r>
              <a:r>
                <a:rPr lang="zh-CN" altLang="zh-CN" sz="2800" b="1" dirty="0"/>
                <a:t>应当以</a:t>
              </a:r>
              <a:r>
                <a:rPr lang="en-US" altLang="zh-CN" sz="2800" b="1" dirty="0" err="1"/>
                <a:t>p+qi</a:t>
              </a:r>
              <a:r>
                <a:rPr lang="zh-CN" altLang="zh-CN" sz="2800" b="1" dirty="0"/>
                <a:t>和</a:t>
              </a:r>
              <a:r>
                <a:rPr lang="en-US" altLang="zh-CN" sz="2800" b="1" dirty="0"/>
                <a:t>p-qi</a:t>
              </a:r>
              <a:r>
                <a:rPr lang="zh-CN" altLang="zh-CN" sz="2800" b="1" dirty="0"/>
                <a:t>的形式输出复根</a:t>
              </a:r>
              <a:endParaRPr lang="en-US" altLang="zh-CN" sz="2800" b="1" dirty="0"/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zh-CN" sz="2800" b="1" dirty="0"/>
                <a:t>          </a:t>
              </a:r>
              <a:r>
                <a:rPr lang="zh-CN" altLang="zh-CN" sz="2800" b="1" dirty="0"/>
                <a:t>其中，</a:t>
              </a:r>
              <a:r>
                <a:rPr lang="en-US" altLang="zh-CN" sz="2800" b="1" dirty="0"/>
                <a:t>p=-b/2a</a:t>
              </a:r>
              <a:r>
                <a:rPr lang="zh-CN" altLang="zh-CN" sz="2800" b="1" dirty="0"/>
                <a:t>，</a:t>
              </a:r>
              <a:r>
                <a:rPr lang="en-US" altLang="zh-CN" sz="2800" b="1" dirty="0"/>
                <a:t>q=(                   )/2a</a:t>
              </a:r>
              <a:endParaRPr lang="zh-CN" altLang="zh-CN" sz="2800" b="1" dirty="0"/>
            </a:p>
          </p:txBody>
        </p:sp>
        <p:graphicFrame>
          <p:nvGraphicFramePr>
            <p:cNvPr id="307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253772"/>
                </p:ext>
              </p:extLst>
            </p:nvPr>
          </p:nvGraphicFramePr>
          <p:xfrm>
            <a:off x="1620221" y="2933146"/>
            <a:ext cx="2143140" cy="54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82" name="公式" r:id="rId5" imgW="787058" imgH="203112" progId="Equation.3">
                    <p:embed/>
                  </p:oleObj>
                </mc:Choice>
                <mc:Fallback>
                  <p:oleObj name="公式" r:id="rId5" imgW="787058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221" y="2933146"/>
                          <a:ext cx="2143140" cy="54224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1171425"/>
                </p:ext>
              </p:extLst>
            </p:nvPr>
          </p:nvGraphicFramePr>
          <p:xfrm>
            <a:off x="1620221" y="3534298"/>
            <a:ext cx="2258801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83" name="公式" r:id="rId7" imgW="787058" imgH="203112" progId="Equation.3">
                    <p:embed/>
                  </p:oleObj>
                </mc:Choice>
                <mc:Fallback>
                  <p:oleObj name="公式" r:id="rId7" imgW="787058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221" y="3534298"/>
                          <a:ext cx="2258801" cy="57150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0367499"/>
                </p:ext>
              </p:extLst>
            </p:nvPr>
          </p:nvGraphicFramePr>
          <p:xfrm>
            <a:off x="1620221" y="4093276"/>
            <a:ext cx="2204373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84" name="公式" r:id="rId9" imgW="774364" imgH="203112" progId="Equation.3">
                    <p:embed/>
                  </p:oleObj>
                </mc:Choice>
                <mc:Fallback>
                  <p:oleObj name="公式" r:id="rId9" imgW="774364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221" y="4093276"/>
                          <a:ext cx="2204373" cy="57150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5581272"/>
                </p:ext>
              </p:extLst>
            </p:nvPr>
          </p:nvGraphicFramePr>
          <p:xfrm>
            <a:off x="4946305" y="5161767"/>
            <a:ext cx="1714512" cy="6429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485" name="公式" r:id="rId11" imgW="685800" imgH="254000" progId="Equation.3">
                    <p:embed/>
                  </p:oleObj>
                </mc:Choice>
                <mc:Fallback>
                  <p:oleObj name="公式" r:id="rId11" imgW="685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6305" y="5161767"/>
                          <a:ext cx="1714512" cy="64294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3899814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AF82486-10FA-4006-9427-8C3D1F92D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2702" cy="6755403"/>
          </a:xfrm>
          <a:prstGeom prst="rect">
            <a:avLst/>
          </a:prstGeom>
        </p:spPr>
      </p:pic>
      <p:sp>
        <p:nvSpPr>
          <p:cNvPr id="15" name="TextBox 11">
            <a:extLst>
              <a:ext uri="{FF2B5EF4-FFF2-40B4-BE49-F238E27FC236}">
                <a16:creationId xmlns:a16="http://schemas.microsoft.com/office/drawing/2014/main" id="{40398FB4-4768-49CC-A69D-8084F6057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6972" y="2244852"/>
            <a:ext cx="5000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1800" b="1" dirty="0"/>
              <a:t>先算</a:t>
            </a:r>
            <a:r>
              <a:rPr lang="en-US" altLang="zh-CN" sz="1800" b="1" dirty="0"/>
              <a:t>disc</a:t>
            </a:r>
            <a:r>
              <a:rPr lang="zh-CN" altLang="zh-CN" sz="1800" b="1" dirty="0"/>
              <a:t>，以减少重复计算</a:t>
            </a:r>
            <a:endParaRPr lang="zh-CN" altLang="en-US" sz="1800" b="1" dirty="0"/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6C111BD4-ADBF-46B5-B58D-00D2A2211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0526" y="3120566"/>
            <a:ext cx="3857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800" b="1" dirty="0"/>
              <a:t>不能用</a:t>
            </a:r>
            <a:r>
              <a:rPr lang="en-US" altLang="zh-CN" sz="1800" b="1" dirty="0"/>
              <a:t>if (disc==0)</a:t>
            </a:r>
            <a:endParaRPr lang="zh-CN" altLang="en-US" sz="1800" b="1" dirty="0"/>
          </a:p>
        </p:txBody>
      </p:sp>
      <p:sp>
        <p:nvSpPr>
          <p:cNvPr id="17" name="TextBox 14">
            <a:extLst>
              <a:ext uri="{FF2B5EF4-FFF2-40B4-BE49-F238E27FC236}">
                <a16:creationId xmlns:a16="http://schemas.microsoft.com/office/drawing/2014/main" id="{0A7AE562-5AF6-4708-B043-78DF38184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8" y="1550449"/>
            <a:ext cx="38576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实型不能用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(a==0)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F30DCD8-F941-48C9-8D5E-113EB7AC377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236975" y="1844824"/>
            <a:ext cx="1606833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6AC31019-742B-4BE1-A2FD-E3E423FA44B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583668" y="3429000"/>
            <a:ext cx="1683304" cy="2896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9028637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8" name="Picture 2" descr="pic4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" y="980728"/>
            <a:ext cx="84216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C77636A-93B0-4EAF-A65C-6C9FF3E3B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263079"/>
            <a:ext cx="8784976" cy="89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 descr="pic4-9(2)">
            <a:extLst>
              <a:ext uri="{FF2B5EF4-FFF2-40B4-BE49-F238E27FC236}">
                <a16:creationId xmlns:a16="http://schemas.microsoft.com/office/drawing/2014/main" id="{24F09224-599D-4CCB-8EDE-A6F28FAD16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56"/>
          <a:stretch/>
        </p:blipFill>
        <p:spPr bwMode="auto">
          <a:xfrm>
            <a:off x="1403648" y="3707542"/>
            <a:ext cx="6769576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6050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764704"/>
            <a:ext cx="8659813" cy="561704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条件运算符的优先级高于赋值运算符，低于逻辑或</a:t>
            </a:r>
            <a:r>
              <a:rPr lang="en-US" altLang="zh-CN" sz="2400" dirty="0"/>
              <a:t>||</a:t>
            </a:r>
            <a:endParaRPr lang="zh-CN" altLang="en-US" sz="2400" dirty="0"/>
          </a:p>
          <a:p>
            <a:pPr marL="742950" lvl="1" indent="-285750"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例： </a:t>
            </a:r>
            <a:r>
              <a:rPr lang="en-US" altLang="zh-CN" sz="2400" b="1" dirty="0">
                <a:cs typeface="Times New Roman" pitchFamily="18" charset="0"/>
              </a:rPr>
              <a:t>max= (a&gt;b)?</a:t>
            </a:r>
            <a:r>
              <a:rPr lang="en-US" altLang="zh-CN" sz="2400" b="1" dirty="0" err="1">
                <a:cs typeface="Times New Roman" pitchFamily="18" charset="0"/>
              </a:rPr>
              <a:t>a:b</a:t>
            </a:r>
            <a:r>
              <a:rPr lang="en-US" altLang="zh-CN" sz="2400" b="1" dirty="0">
                <a:cs typeface="Times New Roman" pitchFamily="18" charset="0"/>
              </a:rPr>
              <a:t>   </a:t>
            </a:r>
            <a:r>
              <a:rPr lang="en-US" altLang="zh-CN" sz="2400" b="1" dirty="0">
                <a:sym typeface="Wingdings" pitchFamily="2" charset="2"/>
              </a:rPr>
              <a:t> </a:t>
            </a:r>
            <a:r>
              <a:rPr lang="en-US" altLang="zh-CN" sz="2400" b="1" dirty="0">
                <a:cs typeface="Times New Roman" pitchFamily="18" charset="0"/>
              </a:rPr>
              <a:t>max= a&gt;</a:t>
            </a:r>
            <a:r>
              <a:rPr lang="en-US" altLang="zh-CN" sz="2400" b="1" dirty="0" err="1">
                <a:cs typeface="Times New Roman" pitchFamily="18" charset="0"/>
              </a:rPr>
              <a:t>b?a:b</a:t>
            </a:r>
            <a:endParaRPr lang="en-US" altLang="zh-CN" sz="2400" b="1" dirty="0">
              <a:cs typeface="Times New Roman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cs typeface="Times New Roman" pitchFamily="18" charset="0"/>
              </a:rPr>
              <a:t>例： </a:t>
            </a:r>
            <a:r>
              <a:rPr lang="en-US" altLang="zh-CN" sz="2400" b="1" dirty="0">
                <a:cs typeface="Times New Roman" pitchFamily="18" charset="0"/>
              </a:rPr>
              <a:t>a &gt; b ? a : b + 1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/>
              <a:t>条件表达式的适用范围：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if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语句中两个分支都可以写成表达式时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400" dirty="0"/>
              <a:t>    </a:t>
            </a:r>
            <a:r>
              <a:rPr lang="zh-CN" altLang="en-US" sz="2400" b="1" dirty="0"/>
              <a:t>例： </a:t>
            </a:r>
            <a:r>
              <a:rPr lang="en-US" altLang="zh-CN" sz="2400" b="1" dirty="0">
                <a:cs typeface="Times New Roman" pitchFamily="18" charset="0"/>
              </a:rPr>
              <a:t>max= a&gt;</a:t>
            </a:r>
            <a:r>
              <a:rPr lang="en-US" altLang="zh-CN" sz="2400" b="1" dirty="0" err="1">
                <a:cs typeface="Times New Roman" pitchFamily="18" charset="0"/>
              </a:rPr>
              <a:t>b?a:b</a:t>
            </a:r>
            <a:r>
              <a:rPr lang="en-US" altLang="zh-CN" sz="2400" b="1" dirty="0">
                <a:cs typeface="Times New Roman" pitchFamily="18" charset="0"/>
              </a:rPr>
              <a:t>   </a:t>
            </a:r>
            <a:r>
              <a:rPr lang="en-US" altLang="zh-CN" sz="2400" b="1" dirty="0">
                <a:sym typeface="Wingdings" pitchFamily="2" charset="2"/>
              </a:rPr>
              <a:t> </a:t>
            </a:r>
            <a:r>
              <a:rPr lang="en-US" altLang="zh-CN" sz="2400" b="1" dirty="0">
                <a:cs typeface="Times New Roman" pitchFamily="18" charset="0"/>
              </a:rPr>
              <a:t>a&gt;b ? max=a : max=b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b="1" dirty="0"/>
              <a:t>	例：</a:t>
            </a:r>
            <a:r>
              <a:rPr lang="en-US" altLang="zh-CN" sz="2400" b="1" dirty="0">
                <a:cs typeface="Times New Roman" pitchFamily="18" charset="0"/>
              </a:rPr>
              <a:t>if (a&gt;b) </a:t>
            </a:r>
            <a:r>
              <a:rPr lang="en-US" altLang="zh-CN" sz="2400" b="1" dirty="0" err="1">
                <a:cs typeface="Times New Roman" pitchFamily="18" charset="0"/>
              </a:rPr>
              <a:t>printf</a:t>
            </a:r>
            <a:r>
              <a:rPr lang="en-US" altLang="zh-CN" sz="2400" b="1" dirty="0">
                <a:cs typeface="Times New Roman" pitchFamily="18" charset="0"/>
              </a:rPr>
              <a:t>(“%</a:t>
            </a:r>
            <a:r>
              <a:rPr lang="en-US" altLang="zh-CN" sz="2400" b="1" dirty="0" err="1">
                <a:cs typeface="Times New Roman" pitchFamily="18" charset="0"/>
              </a:rPr>
              <a:t>d”,a</a:t>
            </a:r>
            <a:r>
              <a:rPr lang="en-US" altLang="zh-CN" sz="2400" b="1" dirty="0">
                <a:cs typeface="Times New Roman" pitchFamily="18" charset="0"/>
              </a:rPr>
              <a:t>);else </a:t>
            </a:r>
            <a:r>
              <a:rPr lang="en-US" altLang="zh-CN" sz="2400" b="1" dirty="0" err="1">
                <a:cs typeface="Times New Roman" pitchFamily="18" charset="0"/>
              </a:rPr>
              <a:t>printf</a:t>
            </a:r>
            <a:r>
              <a:rPr lang="en-US" altLang="zh-CN" sz="2400" b="1" dirty="0">
                <a:cs typeface="Times New Roman" pitchFamily="18" charset="0"/>
              </a:rPr>
              <a:t>(“%</a:t>
            </a:r>
            <a:r>
              <a:rPr lang="en-US" altLang="zh-CN" sz="2400" b="1" dirty="0" err="1">
                <a:cs typeface="Times New Roman" pitchFamily="18" charset="0"/>
              </a:rPr>
              <a:t>d”,b</a:t>
            </a:r>
            <a:r>
              <a:rPr lang="en-US" altLang="zh-CN" sz="2400" b="1" dirty="0"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ym typeface="Wingdings" pitchFamily="2" charset="2"/>
              </a:rPr>
              <a:t>   	        a&gt;b ? </a:t>
            </a:r>
            <a:r>
              <a:rPr lang="en-US" altLang="zh-CN" sz="2400" b="1" dirty="0" err="1">
                <a:cs typeface="Times New Roman" pitchFamily="18" charset="0"/>
              </a:rPr>
              <a:t>printf</a:t>
            </a:r>
            <a:r>
              <a:rPr lang="en-US" altLang="zh-CN" sz="2400" b="1" dirty="0">
                <a:cs typeface="Times New Roman" pitchFamily="18" charset="0"/>
              </a:rPr>
              <a:t>(“%</a:t>
            </a:r>
            <a:r>
              <a:rPr lang="en-US" altLang="zh-CN" sz="2400" b="1" dirty="0" err="1">
                <a:cs typeface="Times New Roman" pitchFamily="18" charset="0"/>
              </a:rPr>
              <a:t>d”,a</a:t>
            </a:r>
            <a:r>
              <a:rPr lang="en-US" altLang="zh-CN" sz="2400" b="1" dirty="0">
                <a:cs typeface="Times New Roman" pitchFamily="18" charset="0"/>
              </a:rPr>
              <a:t>) : </a:t>
            </a:r>
            <a:r>
              <a:rPr lang="en-US" altLang="zh-CN" sz="2400" b="1" dirty="0" err="1">
                <a:cs typeface="Times New Roman" pitchFamily="18" charset="0"/>
              </a:rPr>
              <a:t>printf</a:t>
            </a:r>
            <a:r>
              <a:rPr lang="en-US" altLang="zh-CN" sz="2400" b="1" dirty="0">
                <a:cs typeface="Times New Roman" pitchFamily="18" charset="0"/>
              </a:rPr>
              <a:t>(“%</a:t>
            </a:r>
            <a:r>
              <a:rPr lang="en-US" altLang="zh-CN" sz="2400" b="1" dirty="0" err="1">
                <a:cs typeface="Times New Roman" pitchFamily="18" charset="0"/>
              </a:rPr>
              <a:t>d”,b</a:t>
            </a:r>
            <a:r>
              <a:rPr lang="en-US" altLang="zh-CN" sz="2400" b="1" dirty="0">
                <a:cs typeface="Times New Roman" pitchFamily="18" charset="0"/>
              </a:rPr>
              <a:t>);</a:t>
            </a:r>
            <a:endParaRPr lang="zh-CN" altLang="en-US" sz="2400" b="1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sym typeface="Wingdings" pitchFamily="2" charset="2"/>
              </a:rPr>
              <a:t>            </a:t>
            </a:r>
            <a:r>
              <a:rPr lang="en-US" altLang="zh-CN" sz="2400" b="1" dirty="0" err="1">
                <a:cs typeface="Times New Roman" pitchFamily="18" charset="0"/>
              </a:rPr>
              <a:t>printf</a:t>
            </a:r>
            <a:r>
              <a:rPr lang="en-US" altLang="zh-CN" sz="2400" b="1" dirty="0">
                <a:cs typeface="Times New Roman" pitchFamily="18" charset="0"/>
              </a:rPr>
              <a:t>(“%d”, a&gt;b? a : b); </a:t>
            </a:r>
            <a:br>
              <a:rPr lang="en-US" altLang="zh-CN" sz="2400" b="1" dirty="0">
                <a:cs typeface="Times New Roman" pitchFamily="18" charset="0"/>
              </a:rPr>
            </a:br>
            <a:endParaRPr lang="en-US" altLang="zh-CN" sz="2400" b="1" dirty="0"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b="1" dirty="0">
                <a:cs typeface="Times New Roman" pitchFamily="18" charset="0"/>
              </a:rPr>
              <a:t> </a:t>
            </a:r>
            <a:r>
              <a:rPr lang="zh-CN" altLang="en-US" sz="2400" dirty="0"/>
              <a:t>条件表达式中，三个表达式的类型均可以不同。当表达式</a:t>
            </a:r>
            <a:r>
              <a:rPr lang="en-US" altLang="zh-CN" sz="2400" dirty="0">
                <a:cs typeface="Times New Roman" pitchFamily="18" charset="0"/>
              </a:rPr>
              <a:t>2</a:t>
            </a:r>
            <a:r>
              <a:rPr lang="zh-CN" altLang="en-US" sz="2400" dirty="0"/>
              <a:t>和表达式</a:t>
            </a:r>
            <a:r>
              <a:rPr lang="en-US" altLang="zh-CN" sz="2400" dirty="0">
                <a:cs typeface="Times New Roman" pitchFamily="18" charset="0"/>
              </a:rPr>
              <a:t>3</a:t>
            </a:r>
            <a:r>
              <a:rPr lang="zh-CN" altLang="en-US" sz="2400" dirty="0"/>
              <a:t>的类型不同时，可能出现类型转换（取较高的类型）。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	例：</a:t>
            </a:r>
            <a:r>
              <a:rPr lang="en-US" altLang="zh-CN" sz="2400" dirty="0">
                <a:cs typeface="Times New Roman" pitchFamily="18" charset="0"/>
              </a:rPr>
              <a:t>x&gt;y ? 1 : 1.5</a:t>
            </a:r>
          </a:p>
        </p:txBody>
      </p:sp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32920C1-1FEB-48C1-A236-A42E5F3026E8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60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43808" y="1484784"/>
            <a:ext cx="1069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(        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67944" y="1542667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结合律：从右到左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129" y="4293096"/>
            <a:ext cx="5407109" cy="239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6137" y="-27384"/>
            <a:ext cx="8466375" cy="1052734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zh-CN" dirty="0"/>
              <a:t>例</a:t>
            </a:r>
            <a:r>
              <a:rPr lang="en-US" altLang="zh-CN" dirty="0"/>
              <a:t>3】</a:t>
            </a:r>
            <a:r>
              <a:rPr lang="zh-CN" altLang="zh-CN" dirty="0"/>
              <a:t>运输公司对用户计算运输费用。路程</a:t>
            </a:r>
            <a:r>
              <a:rPr lang="en-US" altLang="zh-CN" dirty="0"/>
              <a:t>(s km</a:t>
            </a:r>
            <a:r>
              <a:rPr lang="zh-CN" altLang="zh-CN" dirty="0"/>
              <a:t>）越远，每吨·千米运费越低。</a:t>
            </a:r>
            <a:endParaRPr lang="zh-CN" altLang="en-US" dirty="0"/>
          </a:p>
        </p:txBody>
      </p:sp>
      <p:sp>
        <p:nvSpPr>
          <p:cNvPr id="96258" name="Rectangle 3"/>
          <p:cNvSpPr>
            <a:spLocks noGrp="1" noChangeArrowheads="1"/>
          </p:cNvSpPr>
          <p:nvPr>
            <p:ph idx="1"/>
          </p:nvPr>
        </p:nvSpPr>
        <p:spPr>
          <a:xfrm>
            <a:off x="443784" y="1268760"/>
            <a:ext cx="8686800" cy="504031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dirty="0"/>
              <a:t>标准如下：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            s &lt; 250                 </a:t>
            </a:r>
            <a:r>
              <a:rPr lang="zh-CN" altLang="zh-CN" sz="2400" dirty="0"/>
              <a:t>没有折扣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    250</a:t>
            </a:r>
            <a:r>
              <a:rPr lang="zh-CN" altLang="zh-CN" sz="2400" dirty="0"/>
              <a:t>≤</a:t>
            </a:r>
            <a:r>
              <a:rPr lang="en-US" altLang="zh-CN" sz="2400" dirty="0"/>
              <a:t>s &lt; 500                 2</a:t>
            </a:r>
            <a:r>
              <a:rPr lang="zh-CN" altLang="zh-CN" sz="2400" dirty="0"/>
              <a:t>％折扣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    500</a:t>
            </a:r>
            <a:r>
              <a:rPr lang="zh-CN" altLang="zh-CN" sz="2400" dirty="0"/>
              <a:t>≤</a:t>
            </a:r>
            <a:r>
              <a:rPr lang="en-US" altLang="zh-CN" sz="2400" dirty="0"/>
              <a:t>s &lt; 1000               5</a:t>
            </a:r>
            <a:r>
              <a:rPr lang="zh-CN" altLang="zh-CN" sz="2400" dirty="0"/>
              <a:t>％折扣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  1000</a:t>
            </a:r>
            <a:r>
              <a:rPr lang="zh-CN" altLang="zh-CN" sz="2400" dirty="0"/>
              <a:t>≤</a:t>
            </a:r>
            <a:r>
              <a:rPr lang="en-US" altLang="zh-CN" sz="2400" dirty="0"/>
              <a:t>s &lt; 2000               8</a:t>
            </a:r>
            <a:r>
              <a:rPr lang="zh-CN" altLang="zh-CN" sz="2400" dirty="0"/>
              <a:t>％折扣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  2000</a:t>
            </a:r>
            <a:r>
              <a:rPr lang="zh-CN" altLang="zh-CN" sz="2400" dirty="0"/>
              <a:t>≤</a:t>
            </a:r>
            <a:r>
              <a:rPr lang="en-US" altLang="zh-CN" sz="2400" dirty="0"/>
              <a:t>s &lt; 3000             10</a:t>
            </a:r>
            <a:r>
              <a:rPr lang="zh-CN" altLang="zh-CN" sz="2400" dirty="0"/>
              <a:t>％折扣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/>
              <a:t>      3000</a:t>
            </a:r>
            <a:r>
              <a:rPr lang="zh-CN" altLang="zh-CN" sz="2400" dirty="0"/>
              <a:t>≤</a:t>
            </a:r>
            <a:r>
              <a:rPr lang="en-US" altLang="zh-CN" sz="2400" dirty="0"/>
              <a:t>s                         15</a:t>
            </a:r>
            <a:r>
              <a:rPr lang="zh-CN" altLang="zh-CN" sz="2400" dirty="0"/>
              <a:t>％折扣</a:t>
            </a:r>
            <a:endParaRPr lang="en-US" altLang="zh-CN" sz="2400" dirty="0"/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238915"/>
      </p:ext>
    </p:extLst>
  </p:cSld>
  <p:clrMapOvr>
    <a:masterClrMapping/>
  </p:clrMapOvr>
  <p:transition spd="med">
    <p:blind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58505" y="836712"/>
            <a:ext cx="8786812" cy="5429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【</a:t>
            </a:r>
            <a:r>
              <a:rPr lang="zh-CN" altLang="zh-CN" sz="3200" dirty="0"/>
              <a:t>解题思路</a:t>
            </a:r>
            <a:r>
              <a:rPr lang="en-US" altLang="zh-CN" sz="3200" dirty="0"/>
              <a:t>】</a:t>
            </a:r>
          </a:p>
          <a:p>
            <a:pPr lvl="1"/>
            <a:r>
              <a:rPr lang="zh-CN" altLang="zh-CN" sz="2800" dirty="0"/>
              <a:t>设每吨每千米货物的基本运费为</a:t>
            </a:r>
            <a:r>
              <a:rPr lang="en-US" altLang="zh-CN" sz="2800" dirty="0"/>
              <a:t>p</a:t>
            </a:r>
            <a:r>
              <a:rPr lang="zh-CN" altLang="zh-CN" sz="2800" dirty="0"/>
              <a:t>，货物重为</a:t>
            </a:r>
            <a:r>
              <a:rPr lang="en-US" altLang="zh-CN" sz="2800" dirty="0"/>
              <a:t>w</a:t>
            </a:r>
            <a:r>
              <a:rPr lang="zh-CN" altLang="zh-CN" sz="2800" dirty="0"/>
              <a:t>，</a:t>
            </a:r>
            <a:br>
              <a:rPr lang="en-US" altLang="zh-CN" sz="2800" dirty="0"/>
            </a:br>
            <a:r>
              <a:rPr lang="zh-CN" altLang="zh-CN" sz="2800" dirty="0"/>
              <a:t>距离为</a:t>
            </a:r>
            <a:r>
              <a:rPr lang="en-US" altLang="zh-CN" sz="2800" dirty="0"/>
              <a:t>s</a:t>
            </a:r>
            <a:r>
              <a:rPr lang="zh-CN" altLang="zh-CN" sz="2800" dirty="0"/>
              <a:t>，折扣为</a:t>
            </a:r>
            <a:r>
              <a:rPr lang="en-US" altLang="zh-CN" sz="2800" dirty="0"/>
              <a:t>d</a:t>
            </a:r>
          </a:p>
          <a:p>
            <a:pPr lvl="1"/>
            <a:r>
              <a:rPr lang="zh-CN" altLang="zh-CN" sz="2800" dirty="0"/>
              <a:t>总运费</a:t>
            </a:r>
            <a:r>
              <a:rPr lang="en-US" altLang="zh-CN" sz="2800" dirty="0"/>
              <a:t>f</a:t>
            </a:r>
            <a:r>
              <a:rPr lang="zh-CN" altLang="zh-CN" sz="2800" dirty="0"/>
              <a:t>的计算公式为</a:t>
            </a:r>
            <a:r>
              <a:rPr lang="en-US" altLang="zh-CN" sz="2800" dirty="0"/>
              <a:t>f=p</a:t>
            </a:r>
            <a:r>
              <a:rPr lang="zh-CN" altLang="zh-CN" sz="2800" dirty="0"/>
              <a:t>×</a:t>
            </a:r>
            <a:r>
              <a:rPr lang="en-US" altLang="zh-CN" sz="2800" dirty="0"/>
              <a:t>w</a:t>
            </a:r>
            <a:r>
              <a:rPr lang="zh-CN" altLang="zh-CN" sz="2800" dirty="0"/>
              <a:t>×</a:t>
            </a:r>
            <a:r>
              <a:rPr lang="en-US" altLang="zh-CN" sz="2800" dirty="0"/>
              <a:t>s</a:t>
            </a:r>
            <a:r>
              <a:rPr lang="zh-CN" altLang="zh-CN" sz="2800" dirty="0"/>
              <a:t>×</a:t>
            </a:r>
            <a:r>
              <a:rPr lang="en-US" altLang="zh-CN" sz="2800" dirty="0"/>
              <a:t>(1-d)</a:t>
            </a:r>
            <a:endParaRPr lang="zh-CN" altLang="zh-CN" sz="3600" dirty="0"/>
          </a:p>
          <a:p>
            <a:pPr lvl="1"/>
            <a:r>
              <a:rPr lang="zh-CN" altLang="zh-CN" sz="2800" dirty="0"/>
              <a:t>折扣的变化规律</a:t>
            </a:r>
            <a:r>
              <a:rPr lang="zh-CN" altLang="en-US" sz="2800" dirty="0"/>
              <a:t>（参见教材</a:t>
            </a:r>
            <a:r>
              <a:rPr lang="en-US" altLang="zh-CN" sz="2800" dirty="0"/>
              <a:t>P110</a:t>
            </a:r>
            <a:r>
              <a:rPr lang="zh-CN" altLang="zh-CN" sz="2800" dirty="0"/>
              <a:t>图</a:t>
            </a:r>
            <a:r>
              <a:rPr lang="en-US" altLang="zh-CN" sz="2800" dirty="0"/>
              <a:t>4.15</a:t>
            </a:r>
            <a:r>
              <a:rPr lang="zh-CN" altLang="en-US" sz="2800" dirty="0"/>
              <a:t>）</a:t>
            </a:r>
            <a:r>
              <a:rPr lang="zh-CN" altLang="zh-CN" sz="2800" dirty="0"/>
              <a:t>：</a:t>
            </a:r>
            <a:endParaRPr lang="en-US" altLang="zh-CN" sz="2800" dirty="0"/>
          </a:p>
          <a:p>
            <a:pPr lvl="2"/>
            <a:r>
              <a:rPr lang="zh-CN" altLang="zh-CN" sz="2000" dirty="0"/>
              <a:t>折扣的“变化点”都是</a:t>
            </a:r>
            <a:r>
              <a:rPr lang="en-US" altLang="zh-CN" sz="2000" dirty="0"/>
              <a:t>250</a:t>
            </a:r>
            <a:r>
              <a:rPr lang="zh-CN" altLang="zh-CN" sz="2000" dirty="0"/>
              <a:t>的倍数</a:t>
            </a:r>
            <a:endParaRPr lang="en-US" altLang="zh-CN" sz="2000" dirty="0"/>
          </a:p>
          <a:p>
            <a:pPr lvl="2"/>
            <a:r>
              <a:rPr lang="zh-CN" altLang="zh-CN" sz="2000" dirty="0"/>
              <a:t>在横轴上加一种坐标</a:t>
            </a:r>
            <a:r>
              <a:rPr lang="en-US" altLang="zh-CN" sz="2000" dirty="0"/>
              <a:t>c</a:t>
            </a:r>
            <a:r>
              <a:rPr lang="zh-CN" altLang="zh-CN" sz="2000" dirty="0"/>
              <a:t>，</a:t>
            </a:r>
            <a:r>
              <a:rPr lang="en-US" altLang="zh-CN" sz="2000" dirty="0"/>
              <a:t>c</a:t>
            </a:r>
            <a:r>
              <a:rPr lang="zh-CN" altLang="zh-CN" sz="2000" dirty="0"/>
              <a:t>的值为</a:t>
            </a:r>
            <a:r>
              <a:rPr lang="en-US" altLang="zh-CN" sz="2000" dirty="0"/>
              <a:t>s/250</a:t>
            </a:r>
          </a:p>
          <a:p>
            <a:pPr lvl="2"/>
            <a:r>
              <a:rPr lang="en-US" altLang="zh-CN" sz="2000" dirty="0"/>
              <a:t>c</a:t>
            </a:r>
            <a:r>
              <a:rPr lang="zh-CN" altLang="zh-CN" sz="2000" dirty="0"/>
              <a:t>代表</a:t>
            </a:r>
            <a:r>
              <a:rPr lang="en-US" altLang="zh-CN" sz="2000" dirty="0"/>
              <a:t>250</a:t>
            </a:r>
            <a:r>
              <a:rPr lang="zh-CN" altLang="zh-CN" sz="2000" dirty="0"/>
              <a:t>的倍数</a:t>
            </a:r>
            <a:endParaRPr lang="en-US" altLang="zh-CN" sz="2000" dirty="0"/>
          </a:p>
          <a:p>
            <a:pPr lvl="2"/>
            <a:r>
              <a:rPr lang="zh-CN" altLang="zh-CN" sz="2000" dirty="0"/>
              <a:t>当</a:t>
            </a:r>
            <a:r>
              <a:rPr lang="en-US" altLang="zh-CN" sz="2000" dirty="0"/>
              <a:t>c&lt;1</a:t>
            </a:r>
            <a:r>
              <a:rPr lang="zh-CN" altLang="zh-CN" sz="2000" dirty="0"/>
              <a:t>时，表示</a:t>
            </a:r>
            <a:r>
              <a:rPr lang="en-US" altLang="zh-CN" sz="2000" dirty="0"/>
              <a:t>s&lt;250</a:t>
            </a:r>
            <a:r>
              <a:rPr lang="zh-CN" altLang="zh-CN" sz="2000" dirty="0"/>
              <a:t>，无折扣</a:t>
            </a:r>
            <a:endParaRPr lang="en-US" altLang="zh-CN" sz="2000" dirty="0"/>
          </a:p>
          <a:p>
            <a:pPr lvl="2"/>
            <a:r>
              <a:rPr lang="en-US" altLang="zh-CN" sz="2000" dirty="0"/>
              <a:t>1</a:t>
            </a:r>
            <a:r>
              <a:rPr lang="zh-CN" altLang="zh-CN" sz="2000" dirty="0"/>
              <a:t>≤</a:t>
            </a:r>
            <a:r>
              <a:rPr lang="en-US" altLang="zh-CN" sz="2000" dirty="0"/>
              <a:t>c&lt;2</a:t>
            </a:r>
            <a:r>
              <a:rPr lang="zh-CN" altLang="zh-CN" sz="2000" dirty="0"/>
              <a:t>时，表示</a:t>
            </a:r>
            <a:r>
              <a:rPr lang="en-US" altLang="zh-CN" sz="2000" dirty="0"/>
              <a:t>250</a:t>
            </a:r>
            <a:r>
              <a:rPr lang="zh-CN" altLang="zh-CN" sz="2000" dirty="0"/>
              <a:t>≤</a:t>
            </a:r>
            <a:r>
              <a:rPr lang="en-US" altLang="zh-CN" sz="2000" dirty="0"/>
              <a:t>s&lt;500</a:t>
            </a:r>
            <a:r>
              <a:rPr lang="zh-CN" altLang="zh-CN" sz="2000" dirty="0"/>
              <a:t>，折扣</a:t>
            </a:r>
            <a:r>
              <a:rPr lang="en-US" altLang="zh-CN" sz="2000" dirty="0"/>
              <a:t>d=2</a:t>
            </a:r>
            <a:r>
              <a:rPr lang="zh-CN" altLang="zh-CN" sz="2000" dirty="0"/>
              <a:t>％</a:t>
            </a:r>
            <a:endParaRPr lang="en-US" altLang="zh-CN" sz="2000" dirty="0"/>
          </a:p>
          <a:p>
            <a:pPr lvl="2"/>
            <a:r>
              <a:rPr lang="en-US" altLang="zh-CN" sz="2000" dirty="0"/>
              <a:t>2</a:t>
            </a:r>
            <a:r>
              <a:rPr lang="zh-CN" altLang="zh-CN" sz="2000" dirty="0"/>
              <a:t>≤</a:t>
            </a:r>
            <a:r>
              <a:rPr lang="en-US" altLang="zh-CN" sz="2000" dirty="0"/>
              <a:t>c&lt;4</a:t>
            </a:r>
            <a:r>
              <a:rPr lang="zh-CN" altLang="zh-CN" sz="2000" dirty="0"/>
              <a:t>时，</a:t>
            </a:r>
            <a:r>
              <a:rPr lang="en-US" altLang="zh-CN" sz="2000" dirty="0"/>
              <a:t>d=5</a:t>
            </a:r>
            <a:r>
              <a:rPr lang="zh-CN" altLang="zh-CN" sz="2000" dirty="0"/>
              <a:t>％；</a:t>
            </a:r>
            <a:r>
              <a:rPr lang="en-US" altLang="zh-CN" sz="2000" dirty="0"/>
              <a:t>4</a:t>
            </a:r>
            <a:r>
              <a:rPr lang="zh-CN" altLang="zh-CN" sz="2000" dirty="0"/>
              <a:t>≤</a:t>
            </a:r>
            <a:r>
              <a:rPr lang="en-US" altLang="zh-CN" sz="2000" dirty="0"/>
              <a:t>c&lt;8</a:t>
            </a:r>
            <a:r>
              <a:rPr lang="zh-CN" altLang="zh-CN" sz="2000" dirty="0"/>
              <a:t>时，</a:t>
            </a:r>
            <a:r>
              <a:rPr lang="en-US" altLang="zh-CN" sz="2000" dirty="0"/>
              <a:t>d=8</a:t>
            </a:r>
            <a:r>
              <a:rPr lang="zh-CN" altLang="zh-CN" sz="2000" dirty="0"/>
              <a:t>％；</a:t>
            </a:r>
            <a:endParaRPr lang="en-US" altLang="zh-CN" sz="2000" dirty="0"/>
          </a:p>
          <a:p>
            <a:pPr lvl="2"/>
            <a:r>
              <a:rPr lang="en-US" altLang="zh-CN" sz="2000" dirty="0"/>
              <a:t>8</a:t>
            </a:r>
            <a:r>
              <a:rPr lang="zh-CN" altLang="zh-CN" sz="2000" dirty="0"/>
              <a:t>≤</a:t>
            </a:r>
            <a:r>
              <a:rPr lang="en-US" altLang="zh-CN" sz="2000" dirty="0"/>
              <a:t>c&lt;12</a:t>
            </a:r>
            <a:r>
              <a:rPr lang="zh-CN" altLang="zh-CN" sz="2000" dirty="0"/>
              <a:t>时，</a:t>
            </a:r>
            <a:r>
              <a:rPr lang="en-US" altLang="zh-CN" sz="2000" dirty="0"/>
              <a:t>d=10</a:t>
            </a:r>
            <a:r>
              <a:rPr lang="zh-CN" altLang="zh-CN" sz="2000" dirty="0"/>
              <a:t>％；</a:t>
            </a:r>
            <a:r>
              <a:rPr lang="en-US" altLang="zh-CN" sz="2000" dirty="0"/>
              <a:t>c</a:t>
            </a:r>
            <a:r>
              <a:rPr lang="zh-CN" altLang="zh-CN" sz="2000" dirty="0"/>
              <a:t>≥</a:t>
            </a:r>
            <a:r>
              <a:rPr lang="en-US" altLang="zh-CN" sz="2000" dirty="0"/>
              <a:t>12</a:t>
            </a:r>
            <a:r>
              <a:rPr lang="zh-CN" altLang="zh-CN" sz="2000" dirty="0"/>
              <a:t>时，</a:t>
            </a:r>
            <a:r>
              <a:rPr lang="en-US" altLang="zh-CN" sz="2000" dirty="0"/>
              <a:t>d=15</a:t>
            </a:r>
            <a:r>
              <a:rPr lang="zh-CN" altLang="zh-CN" sz="2000" dirty="0"/>
              <a:t>％</a:t>
            </a:r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0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27025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C65BECD-FF2C-4151-A1DC-F3878417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582" y="0"/>
            <a:ext cx="6884908" cy="6766573"/>
          </a:xfrm>
          <a:prstGeom prst="rect">
            <a:avLst/>
          </a:prstGeom>
        </p:spPr>
      </p:pic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0" y="-353943"/>
            <a:ext cx="1847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-353943"/>
            <a:ext cx="1847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3" name="Rectangle 6"/>
          <p:cNvSpPr>
            <a:spLocks noChangeArrowheads="1"/>
          </p:cNvSpPr>
          <p:nvPr/>
        </p:nvSpPr>
        <p:spPr bwMode="auto">
          <a:xfrm>
            <a:off x="0" y="-353943"/>
            <a:ext cx="1847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4" name="Rectangle 2"/>
          <p:cNvSpPr>
            <a:spLocks noChangeArrowheads="1"/>
          </p:cNvSpPr>
          <p:nvPr/>
        </p:nvSpPr>
        <p:spPr bwMode="auto">
          <a:xfrm>
            <a:off x="0" y="-353943"/>
            <a:ext cx="1847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5" name="Rectangle 2"/>
          <p:cNvSpPr>
            <a:spLocks noChangeArrowheads="1"/>
          </p:cNvSpPr>
          <p:nvPr/>
        </p:nvSpPr>
        <p:spPr bwMode="auto">
          <a:xfrm>
            <a:off x="0" y="-353943"/>
            <a:ext cx="1847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6" name="Rectangle 4"/>
          <p:cNvSpPr>
            <a:spLocks noChangeArrowheads="1"/>
          </p:cNvSpPr>
          <p:nvPr/>
        </p:nvSpPr>
        <p:spPr bwMode="auto">
          <a:xfrm>
            <a:off x="0" y="-353943"/>
            <a:ext cx="1847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7" name="Rectangle 6"/>
          <p:cNvSpPr>
            <a:spLocks noChangeArrowheads="1"/>
          </p:cNvSpPr>
          <p:nvPr/>
        </p:nvSpPr>
        <p:spPr bwMode="auto">
          <a:xfrm>
            <a:off x="0" y="-353943"/>
            <a:ext cx="1847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8" name="Rectangle 8"/>
          <p:cNvSpPr>
            <a:spLocks noChangeArrowheads="1"/>
          </p:cNvSpPr>
          <p:nvPr/>
        </p:nvSpPr>
        <p:spPr bwMode="auto">
          <a:xfrm>
            <a:off x="0" y="-353943"/>
            <a:ext cx="1847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9" name="Rectangle 10"/>
          <p:cNvSpPr>
            <a:spLocks noChangeArrowheads="1"/>
          </p:cNvSpPr>
          <p:nvPr/>
        </p:nvSpPr>
        <p:spPr bwMode="auto">
          <a:xfrm>
            <a:off x="0" y="-353943"/>
            <a:ext cx="18473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906419" y="1825164"/>
            <a:ext cx="40005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000" dirty="0"/>
              <a:t>输入单价、重量、距离</a:t>
            </a:r>
            <a:endParaRPr lang="zh-CN" altLang="en-US" sz="2000" dirty="0"/>
          </a:p>
        </p:txBody>
      </p:sp>
      <p:cxnSp>
        <p:nvCxnSpPr>
          <p:cNvPr id="14" name="直接连接符 13"/>
          <p:cNvCxnSpPr>
            <a:cxnSpLocks noChangeShapeType="1"/>
          </p:cNvCxnSpPr>
          <p:nvPr/>
        </p:nvCxnSpPr>
        <p:spPr bwMode="auto">
          <a:xfrm>
            <a:off x="611560" y="1772816"/>
            <a:ext cx="3384376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 flipV="1">
            <a:off x="611560" y="1484784"/>
            <a:ext cx="6032698" cy="48697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015966" y="1533481"/>
            <a:ext cx="52565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000" dirty="0"/>
              <a:t>向用户提供必要的“提示信息”，界面友好！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1115616" y="620699"/>
            <a:ext cx="1296144" cy="72005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i="0" u="none" strike="noStrike" cap="none" normalizeH="0" baseline="0" dirty="0">
              <a:ln>
                <a:noFill/>
              </a:ln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399222" y="518902"/>
            <a:ext cx="52565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dirty="0"/>
              <a:t>变量名应尽量“见名知意”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F5F864D2-7B82-4016-AD1E-A44B6331B8A9}"/>
              </a:ext>
            </a:extLst>
          </p:cNvPr>
          <p:cNvSpPr txBox="1"/>
          <p:nvPr/>
        </p:nvSpPr>
        <p:spPr>
          <a:xfrm>
            <a:off x="2123728" y="2225274"/>
            <a:ext cx="5718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【</a:t>
            </a:r>
            <a:r>
              <a:rPr lang="zh-CN" altLang="en-US" sz="2400" dirty="0"/>
              <a:t>关键</a:t>
            </a:r>
            <a:r>
              <a:rPr lang="en-US" altLang="zh-CN" sz="2400" dirty="0"/>
              <a:t>】</a:t>
            </a:r>
            <a:r>
              <a:rPr lang="zh-CN" altLang="en-US" sz="2400" dirty="0"/>
              <a:t>找出折扣</a:t>
            </a:r>
            <a:r>
              <a:rPr lang="en-US" altLang="zh-CN" sz="2400" dirty="0"/>
              <a:t>d</a:t>
            </a:r>
            <a:r>
              <a:rPr lang="zh-CN" altLang="en-US" sz="2400" dirty="0"/>
              <a:t>与距离</a:t>
            </a:r>
            <a:r>
              <a:rPr lang="en-US" altLang="zh-CN" sz="2400" dirty="0"/>
              <a:t>s</a:t>
            </a:r>
            <a:r>
              <a:rPr lang="zh-CN" altLang="en-US" sz="2400" dirty="0"/>
              <a:t>之间的关系！</a:t>
            </a: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1201752D-A687-4C86-B436-623FD537B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756" y="4841328"/>
            <a:ext cx="6231003" cy="53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6736122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5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>
          <a:xfrm>
            <a:off x="-180528" y="102319"/>
            <a:ext cx="8785225" cy="552449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300" dirty="0">
                <a:latin typeface="+mj-lt"/>
                <a:ea typeface="+mj-ea"/>
                <a:cs typeface="+mj-cs"/>
              </a:rPr>
              <a:t>【</a:t>
            </a:r>
            <a:r>
              <a:rPr lang="zh-CN" altLang="en-US" sz="3300" dirty="0">
                <a:latin typeface="+mj-lt"/>
                <a:ea typeface="+mj-ea"/>
                <a:cs typeface="+mj-cs"/>
              </a:rPr>
              <a:t>例</a:t>
            </a:r>
            <a:r>
              <a:rPr lang="en-US" altLang="zh-CN" sz="3300" dirty="0">
                <a:latin typeface="+mj-lt"/>
                <a:ea typeface="+mj-ea"/>
                <a:cs typeface="+mj-cs"/>
              </a:rPr>
              <a:t>4】</a:t>
            </a:r>
            <a:r>
              <a:rPr lang="zh-CN" altLang="en-US" sz="3300" dirty="0">
                <a:latin typeface="+mj-lt"/>
                <a:ea typeface="+mj-ea"/>
                <a:cs typeface="+mj-cs"/>
              </a:rPr>
              <a:t>写一程序，自动计算给定月份的天数。</a:t>
            </a:r>
            <a:endParaRPr lang="en-US" altLang="zh-CN" sz="3300" dirty="0">
              <a:latin typeface="+mj-lt"/>
              <a:ea typeface="+mj-ea"/>
              <a:cs typeface="+mj-cs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28A038C-1832-423C-BFDC-948A2CF7B754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zh-CN" sz="160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5FFD6F-12C8-4685-B887-AEE7EEB9B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476672"/>
            <a:ext cx="9059165" cy="489654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881A044-243B-4043-B068-601889652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5315664"/>
            <a:ext cx="6493684" cy="8496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319333-D238-4DCE-A635-EB7F9F1D0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0" y="620688"/>
            <a:ext cx="9106710" cy="5822322"/>
          </a:xfrm>
          <a:prstGeom prst="rect">
            <a:avLst/>
          </a:prstGeom>
        </p:spPr>
      </p:pic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>
          <a:xfrm>
            <a:off x="-197830" y="51000"/>
            <a:ext cx="9252520" cy="857050"/>
          </a:xfrm>
        </p:spPr>
        <p:txBody>
          <a:bodyPr>
            <a:normAutofit fontScale="92500"/>
          </a:bodyPr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300" dirty="0">
                <a:latin typeface="+mj-lt"/>
                <a:ea typeface="+mj-ea"/>
                <a:cs typeface="+mj-cs"/>
              </a:rPr>
              <a:t>【</a:t>
            </a:r>
            <a:r>
              <a:rPr lang="zh-CN" altLang="en-US" sz="3300" dirty="0">
                <a:latin typeface="+mj-lt"/>
                <a:ea typeface="+mj-ea"/>
                <a:cs typeface="+mj-cs"/>
              </a:rPr>
              <a:t>例</a:t>
            </a:r>
            <a:r>
              <a:rPr lang="en-US" altLang="zh-CN" sz="3300" dirty="0">
                <a:latin typeface="+mj-lt"/>
                <a:ea typeface="+mj-ea"/>
                <a:cs typeface="+mj-cs"/>
              </a:rPr>
              <a:t>5】</a:t>
            </a:r>
            <a:r>
              <a:rPr lang="zh-CN" altLang="en-US" sz="3300" dirty="0">
                <a:latin typeface="+mj-lt"/>
                <a:ea typeface="+mj-ea"/>
                <a:cs typeface="+mj-cs"/>
              </a:rPr>
              <a:t>输入一个带符号的短整数，输出该数的位数。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zh-CN" sz="2000" dirty="0"/>
          </a:p>
        </p:txBody>
      </p:sp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C6B31B3-7D51-4BD4-8E81-F74C7997F8D2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zh-CN" sz="16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FE0A33-FD7E-4BE4-814C-43E71D511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046984"/>
            <a:ext cx="5825560" cy="9418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98568"/>
            <a:ext cx="8856984" cy="1170192"/>
          </a:xfrm>
        </p:spPr>
        <p:txBody>
          <a:bodyPr>
            <a:normAutofit fontScale="90000"/>
          </a:bodyPr>
          <a:lstStyle/>
          <a:p>
            <a:r>
              <a:rPr lang="en-US" altLang="zh-CN" sz="3200" dirty="0"/>
              <a:t>【</a:t>
            </a:r>
            <a:r>
              <a:rPr lang="zh-CN" altLang="en-US" sz="3200" dirty="0"/>
              <a:t>例</a:t>
            </a:r>
            <a:r>
              <a:rPr lang="en-US" altLang="zh-CN" sz="3200" dirty="0"/>
              <a:t>】</a:t>
            </a:r>
            <a:r>
              <a:rPr lang="zh-CN" altLang="zh-CN" sz="3200" dirty="0"/>
              <a:t>输入一个字符，判别它是否大写字母，如果是，将它转换成小写字母；如果不是，不转换。然后输出最后得到的字符。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80897"/>
            <a:ext cx="9036496" cy="11701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2"/>
                </a:solidFill>
              </a:rPr>
              <a:t>【</a:t>
            </a:r>
            <a:r>
              <a:rPr lang="zh-CN" altLang="en-US" dirty="0">
                <a:solidFill>
                  <a:schemeClr val="tx2"/>
                </a:solidFill>
              </a:rPr>
              <a:t>解题思路</a:t>
            </a:r>
            <a:r>
              <a:rPr lang="en-US" altLang="zh-CN" dirty="0">
                <a:solidFill>
                  <a:schemeClr val="tx2"/>
                </a:solidFill>
              </a:rPr>
              <a:t>】</a:t>
            </a:r>
          </a:p>
          <a:p>
            <a:pPr lvl="1"/>
            <a:r>
              <a:rPr lang="zh-CN" altLang="en-US" dirty="0">
                <a:solidFill>
                  <a:schemeClr val="tx2"/>
                </a:solidFill>
              </a:rPr>
              <a:t>（用</a:t>
            </a:r>
            <a:r>
              <a:rPr lang="en-US" altLang="zh-CN" dirty="0" err="1">
                <a:solidFill>
                  <a:schemeClr val="tx2"/>
                </a:solidFill>
              </a:rPr>
              <a:t>getchar</a:t>
            </a:r>
            <a:r>
              <a:rPr lang="zh-CN" altLang="en-US" dirty="0">
                <a:solidFill>
                  <a:schemeClr val="tx2"/>
                </a:solidFill>
              </a:rPr>
              <a:t>函数）从键盘上读入一个字符；</a:t>
            </a:r>
            <a:endParaRPr lang="en-US" altLang="zh-CN" dirty="0">
              <a:solidFill>
                <a:schemeClr val="tx2"/>
              </a:solidFill>
            </a:endParaRPr>
          </a:p>
          <a:p>
            <a:pPr lvl="1"/>
            <a:r>
              <a:rPr lang="zh-CN" altLang="en-US" dirty="0">
                <a:solidFill>
                  <a:schemeClr val="tx2"/>
                </a:solidFill>
              </a:rPr>
              <a:t>（用条件表达式）</a:t>
            </a:r>
            <a:r>
              <a:rPr lang="zh-CN" altLang="zh-CN" dirty="0"/>
              <a:t>当字母是大写时，转换成小写字母，否则不转换</a:t>
            </a:r>
            <a:r>
              <a:rPr lang="zh-CN" altLang="en-US" dirty="0"/>
              <a:t>；</a:t>
            </a:r>
            <a:endParaRPr lang="en-US" altLang="zh-CN" dirty="0">
              <a:solidFill>
                <a:schemeClr val="tx2"/>
              </a:solidFill>
            </a:endParaRPr>
          </a:p>
          <a:p>
            <a:pPr lvl="1"/>
            <a:r>
              <a:rPr lang="zh-CN" altLang="en-US" dirty="0">
                <a:solidFill>
                  <a:schemeClr val="tx2"/>
                </a:solidFill>
              </a:rPr>
              <a:t>（用</a:t>
            </a:r>
            <a:r>
              <a:rPr lang="en-US" altLang="zh-CN" dirty="0" err="1">
                <a:solidFill>
                  <a:schemeClr val="tx2"/>
                </a:solidFill>
              </a:rPr>
              <a:t>putchar</a:t>
            </a:r>
            <a:r>
              <a:rPr lang="zh-CN" altLang="en-US" dirty="0">
                <a:solidFill>
                  <a:schemeClr val="tx2"/>
                </a:solidFill>
              </a:rPr>
              <a:t>函数）输出得到的字母。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9DAA139-8585-44D2-A337-F90EFB017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83" y="2564904"/>
            <a:ext cx="6054550" cy="2880320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2BC804B-148E-4E24-8E62-BB7850CB3978}"/>
              </a:ext>
            </a:extLst>
          </p:cNvPr>
          <p:cNvCxnSpPr>
            <a:cxnSpLocks/>
          </p:cNvCxnSpPr>
          <p:nvPr/>
        </p:nvCxnSpPr>
        <p:spPr bwMode="auto">
          <a:xfrm>
            <a:off x="827584" y="4221088"/>
            <a:ext cx="522674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圆角矩形 15">
            <a:extLst>
              <a:ext uri="{FF2B5EF4-FFF2-40B4-BE49-F238E27FC236}">
                <a16:creationId xmlns:a16="http://schemas.microsoft.com/office/drawing/2014/main" id="{DF8934B7-AAE1-484C-BBE6-88B7CECBF12E}"/>
              </a:ext>
            </a:extLst>
          </p:cNvPr>
          <p:cNvSpPr/>
          <p:nvPr/>
        </p:nvSpPr>
        <p:spPr bwMode="auto">
          <a:xfrm>
            <a:off x="4251944" y="2284278"/>
            <a:ext cx="4798557" cy="142535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【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说明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】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条件表达式相当于一个</a:t>
            </a:r>
            <a:r>
              <a:rPr kumimoji="1" lang="en-US" altLang="zh-CN" sz="2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if</a:t>
            </a:r>
            <a:r>
              <a:rPr kumimoji="1" lang="zh-CN" altLang="en-US" sz="2400" b="1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语句，用它处理简单的选择结构可使程序简洁。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DDC1D5B-D947-4C33-B80D-4B2424058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259" y="5121375"/>
            <a:ext cx="626989" cy="123497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95819E0-662E-4EEF-8EC7-8260C5C5C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284" y="5089954"/>
            <a:ext cx="707043" cy="132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7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48680"/>
            <a:ext cx="9119738" cy="169413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【</a:t>
            </a:r>
            <a:r>
              <a:rPr lang="zh-CN" altLang="zh-CN" sz="3200" dirty="0"/>
              <a:t>例</a:t>
            </a:r>
            <a:r>
              <a:rPr lang="en-US" altLang="zh-CN" sz="3200" dirty="0"/>
              <a:t>】</a:t>
            </a:r>
            <a:r>
              <a:rPr lang="zh-CN" altLang="zh-CN" sz="3200" dirty="0"/>
              <a:t>要求按照考试成绩的等级输出百分制分数段，</a:t>
            </a:r>
            <a:r>
              <a:rPr lang="en-US" altLang="zh-CN" sz="3200" dirty="0"/>
              <a:t>A</a:t>
            </a:r>
            <a:r>
              <a:rPr lang="zh-CN" altLang="zh-CN" sz="3200" dirty="0"/>
              <a:t>等为</a:t>
            </a:r>
            <a:r>
              <a:rPr lang="en-US" altLang="zh-CN" sz="3200" dirty="0"/>
              <a:t>85</a:t>
            </a:r>
            <a:r>
              <a:rPr lang="zh-CN" altLang="zh-CN" sz="3200" dirty="0"/>
              <a:t>分以上，</a:t>
            </a:r>
            <a:r>
              <a:rPr lang="en-US" altLang="zh-CN" sz="3200" dirty="0"/>
              <a:t>B</a:t>
            </a:r>
            <a:r>
              <a:rPr lang="zh-CN" altLang="zh-CN" sz="3200" dirty="0"/>
              <a:t>等为</a:t>
            </a:r>
            <a:r>
              <a:rPr lang="en-US" altLang="zh-CN" sz="3200" dirty="0"/>
              <a:t>70</a:t>
            </a:r>
            <a:r>
              <a:rPr lang="zh-CN" altLang="zh-CN" sz="3200" dirty="0"/>
              <a:t>～</a:t>
            </a:r>
            <a:r>
              <a:rPr lang="en-US" altLang="zh-CN" sz="3200" dirty="0"/>
              <a:t>84</a:t>
            </a:r>
            <a:r>
              <a:rPr lang="zh-CN" altLang="zh-CN" sz="3200" dirty="0"/>
              <a:t>分，</a:t>
            </a:r>
            <a:r>
              <a:rPr lang="en-US" altLang="zh-CN" sz="3200" dirty="0"/>
              <a:t>C</a:t>
            </a:r>
            <a:r>
              <a:rPr lang="zh-CN" altLang="zh-CN" sz="3200" dirty="0"/>
              <a:t>等为</a:t>
            </a:r>
            <a:r>
              <a:rPr lang="en-US" altLang="zh-CN" sz="3200" dirty="0"/>
              <a:t>60</a:t>
            </a:r>
            <a:r>
              <a:rPr lang="zh-CN" altLang="zh-CN" sz="3200" dirty="0"/>
              <a:t>～</a:t>
            </a:r>
            <a:r>
              <a:rPr lang="en-US" altLang="zh-CN" sz="3200" dirty="0"/>
              <a:t>69</a:t>
            </a:r>
            <a:r>
              <a:rPr lang="zh-CN" altLang="zh-CN" sz="3200" dirty="0"/>
              <a:t>分 ，</a:t>
            </a:r>
            <a:r>
              <a:rPr lang="en-US" altLang="zh-CN" sz="3200" dirty="0"/>
              <a:t>D</a:t>
            </a:r>
            <a:r>
              <a:rPr lang="zh-CN" altLang="zh-CN" sz="3200" dirty="0"/>
              <a:t>等为 </a:t>
            </a:r>
            <a:r>
              <a:rPr lang="en-US" altLang="zh-CN" sz="3200" dirty="0"/>
              <a:t>60</a:t>
            </a:r>
            <a:r>
              <a:rPr lang="zh-CN" altLang="zh-CN" sz="3200" dirty="0"/>
              <a:t>分以下 。成绩的等级由键盘输入。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9522" y="2060848"/>
            <a:ext cx="7067128" cy="1871613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【</a:t>
            </a:r>
            <a:r>
              <a:rPr lang="zh-CN" altLang="en-US" sz="2000" dirty="0"/>
              <a:t>解题思路</a:t>
            </a:r>
            <a:r>
              <a:rPr lang="en-US" altLang="zh-CN" sz="2000" dirty="0"/>
              <a:t>】</a:t>
            </a:r>
            <a:endParaRPr lang="zh-CN" altLang="en-US" sz="2000" dirty="0"/>
          </a:p>
          <a:p>
            <a:r>
              <a:rPr lang="zh-CN" altLang="en-US" sz="2000" dirty="0"/>
              <a:t>判断出这是一个多分支选择问题</a:t>
            </a:r>
          </a:p>
          <a:p>
            <a:r>
              <a:rPr lang="zh-CN" altLang="en-US" sz="2000" dirty="0"/>
              <a:t>根据百分制分数将学生成绩分为</a:t>
            </a:r>
            <a:r>
              <a:rPr lang="en-US" altLang="zh-CN" sz="2000" dirty="0"/>
              <a:t>4</a:t>
            </a:r>
            <a:r>
              <a:rPr lang="zh-CN" altLang="en-US" sz="2000" dirty="0"/>
              <a:t>个等级</a:t>
            </a:r>
          </a:p>
          <a:p>
            <a:r>
              <a:rPr lang="zh-CN" altLang="en-US" sz="2000" dirty="0"/>
              <a:t>如果用</a:t>
            </a:r>
            <a:r>
              <a:rPr lang="en-US" altLang="zh-CN" sz="2000" dirty="0"/>
              <a:t>if</a:t>
            </a:r>
            <a:r>
              <a:rPr lang="zh-CN" altLang="en-US" sz="2000" dirty="0"/>
              <a:t>语句，至少要用</a:t>
            </a:r>
            <a:r>
              <a:rPr lang="en-US" altLang="zh-CN" sz="2000" dirty="0"/>
              <a:t>3</a:t>
            </a:r>
            <a:r>
              <a:rPr lang="zh-CN" altLang="en-US" sz="2000" dirty="0"/>
              <a:t>层嵌套的</a:t>
            </a:r>
            <a:r>
              <a:rPr lang="en-US" altLang="zh-CN" sz="2000" dirty="0"/>
              <a:t>if</a:t>
            </a:r>
            <a:r>
              <a:rPr lang="zh-CN" altLang="en-US" sz="2000" dirty="0"/>
              <a:t>，进行</a:t>
            </a:r>
            <a:r>
              <a:rPr lang="en-US" altLang="zh-CN" sz="2000" dirty="0"/>
              <a:t>3</a:t>
            </a:r>
            <a:r>
              <a:rPr lang="zh-CN" altLang="en-US" sz="2000" dirty="0"/>
              <a:t>次检查判断</a:t>
            </a:r>
          </a:p>
          <a:p>
            <a:pPr marL="0" indent="0">
              <a:buNone/>
            </a:pPr>
            <a:r>
              <a:rPr lang="zh-CN" altLang="en-US" sz="2000" dirty="0"/>
              <a:t>   如果用</a:t>
            </a:r>
            <a:r>
              <a:rPr lang="en-US" altLang="zh-CN" sz="2000" dirty="0"/>
              <a:t>switch</a:t>
            </a:r>
            <a:r>
              <a:rPr lang="zh-CN" altLang="en-US" sz="2000" dirty="0"/>
              <a:t>语句进行一次检查即可得到结果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A3365-1CFF-4D37-97EC-C775A467D51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68EC51-559E-4678-92F5-6F918F075605}"/>
              </a:ext>
            </a:extLst>
          </p:cNvPr>
          <p:cNvSpPr txBox="1">
            <a:spLocks noChangeArrowheads="1"/>
          </p:cNvSpPr>
          <p:nvPr/>
        </p:nvSpPr>
        <p:spPr>
          <a:xfrm>
            <a:off x="14294" y="116631"/>
            <a:ext cx="8928992" cy="432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000" dirty="0"/>
              <a:t>§ 4.7</a:t>
            </a:r>
            <a:r>
              <a:rPr lang="zh-CN" altLang="en-US" sz="4000" dirty="0"/>
              <a:t>用</a:t>
            </a:r>
            <a:r>
              <a:rPr lang="en-US" altLang="zh-CN" sz="4000" dirty="0"/>
              <a:t>switch</a:t>
            </a:r>
            <a:r>
              <a:rPr lang="zh-CN" altLang="en-US" sz="4000" dirty="0"/>
              <a:t>语句实现多分支选择结构</a:t>
            </a:r>
            <a:endParaRPr lang="en-US" altLang="zh-CN" sz="40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28787A6-182E-4E76-9D2D-24FEBB63E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428" y="4026922"/>
            <a:ext cx="5311502" cy="2660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834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E22C170-3829-4B17-BD54-F8BCE478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081"/>
            <a:ext cx="8875965" cy="6253890"/>
          </a:xfrm>
          <a:prstGeom prst="rect">
            <a:avLst/>
          </a:prstGeom>
        </p:spPr>
      </p:pic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691680" y="3193367"/>
            <a:ext cx="1656184" cy="428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275856" y="2786773"/>
            <a:ext cx="15001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值为</a:t>
            </a:r>
            <a:r>
              <a:rPr lang="en-US" altLang="zh-CN" sz="2800" b="1" dirty="0"/>
              <a:t>’A’</a:t>
            </a:r>
            <a:endParaRPr lang="zh-CN" altLang="en-US" sz="2800" b="1" dirty="0"/>
          </a:p>
        </p:txBody>
      </p: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 flipV="1">
            <a:off x="3779912" y="3617629"/>
            <a:ext cx="3528392" cy="4363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D2B9DAE-81A3-4BC6-9B1D-1F6FFD305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888" y="3126251"/>
            <a:ext cx="1136568" cy="428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14DE45EE-5342-4D97-974E-684C5515B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697" y="861513"/>
            <a:ext cx="2805303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不能少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l" eaLnBrk="1" hangingPunct="1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作用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使流程转到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语句的末尾（即花括号处）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71A0B111-77EC-457B-870C-08FA25AE2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3872" y="5352546"/>
            <a:ext cx="471601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【switch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语句的作用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根据表达式的值，使流程跳转到不同的语句。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2F8737A-2121-4F64-8B0F-C51AEB084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769362"/>
            <a:ext cx="3042294" cy="76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40667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7" grpId="0" animBg="1"/>
      <p:bldP spid="18" grpId="0"/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543800" cy="5048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200" dirty="0">
                <a:cs typeface="Arial" charset="0"/>
              </a:rPr>
              <a:t>switch</a:t>
            </a:r>
            <a:r>
              <a:rPr lang="zh-CN" altLang="en-US" sz="3200" dirty="0">
                <a:cs typeface="Arial" charset="0"/>
              </a:rPr>
              <a:t>语句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765175"/>
            <a:ext cx="8229600" cy="6021388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>
                <a:cs typeface="Times New Roman" pitchFamily="18" charset="0"/>
              </a:rPr>
              <a:t>switch</a:t>
            </a:r>
            <a:r>
              <a:rPr lang="zh-CN" altLang="en-US" sz="2400" dirty="0"/>
              <a:t>语句使程序比使用等价的嵌套</a:t>
            </a:r>
            <a:r>
              <a:rPr lang="en-US" altLang="zh-CN" sz="2400" dirty="0">
                <a:cs typeface="Times New Roman" pitchFamily="18" charset="0"/>
              </a:rPr>
              <a:t>if</a:t>
            </a:r>
            <a:r>
              <a:rPr lang="zh-CN" altLang="en-US" sz="2400" dirty="0"/>
              <a:t>语句时</a:t>
            </a:r>
            <a:br>
              <a:rPr lang="en-US" altLang="zh-CN" sz="2400" dirty="0"/>
            </a:br>
            <a:r>
              <a:rPr lang="zh-CN" altLang="en-US" sz="2400" dirty="0"/>
              <a:t>更简洁，可读性更好。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格式</a:t>
            </a:r>
            <a:r>
              <a:rPr lang="en-US" altLang="zh-CN" sz="2400" dirty="0"/>
              <a:t>】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>
                <a:cs typeface="Times New Roman" pitchFamily="18" charset="0"/>
              </a:rPr>
              <a:t>	switch (</a:t>
            </a:r>
            <a:r>
              <a:rPr lang="zh-CN" altLang="en-US" sz="2400" dirty="0"/>
              <a:t>表达式</a:t>
            </a:r>
            <a:r>
              <a:rPr lang="en-US" altLang="zh-CN" sz="2400" dirty="0">
                <a:cs typeface="Times New Roman" pitchFamily="18" charset="0"/>
              </a:rPr>
              <a:t>){</a:t>
            </a:r>
            <a:br>
              <a:rPr lang="en-US" altLang="zh-CN" sz="2400" dirty="0">
                <a:latin typeface="Garamond" pitchFamily="18" charset="0"/>
              </a:rPr>
            </a:br>
            <a:r>
              <a:rPr lang="en-US" altLang="zh-CN" sz="2400" dirty="0">
                <a:latin typeface="Garamond" pitchFamily="18" charset="0"/>
              </a:rPr>
              <a:t>	</a:t>
            </a:r>
            <a:r>
              <a:rPr lang="en-US" altLang="zh-CN" sz="2400" dirty="0">
                <a:cs typeface="Times New Roman" pitchFamily="18" charset="0"/>
              </a:rPr>
              <a:t>case </a:t>
            </a:r>
            <a:r>
              <a:rPr lang="zh-CN" altLang="en-US" sz="2400" dirty="0"/>
              <a:t>常量表达式</a:t>
            </a:r>
            <a:r>
              <a:rPr lang="en-US" altLang="zh-CN" sz="2400" dirty="0">
                <a:cs typeface="Times New Roman" pitchFamily="18" charset="0"/>
              </a:rPr>
              <a:t>1</a:t>
            </a:r>
            <a:r>
              <a:rPr lang="zh-CN" altLang="en-US" sz="2400" dirty="0"/>
              <a:t>：语句组</a:t>
            </a:r>
            <a:r>
              <a:rPr lang="en-US" altLang="zh-CN" sz="2400" dirty="0">
                <a:cs typeface="Times New Roman" pitchFamily="18" charset="0"/>
              </a:rPr>
              <a:t>1</a:t>
            </a:r>
            <a:br>
              <a:rPr lang="en-US" altLang="zh-CN" sz="2400" dirty="0">
                <a:latin typeface="Garamond" pitchFamily="18" charset="0"/>
              </a:rPr>
            </a:br>
            <a:r>
              <a:rPr lang="en-US" altLang="zh-CN" sz="2400" dirty="0">
                <a:latin typeface="Garamond" pitchFamily="18" charset="0"/>
              </a:rPr>
              <a:t>	</a:t>
            </a:r>
            <a:r>
              <a:rPr lang="en-US" altLang="zh-CN" sz="2400" dirty="0">
                <a:cs typeface="Times New Roman" pitchFamily="18" charset="0"/>
              </a:rPr>
              <a:t>case </a:t>
            </a:r>
            <a:r>
              <a:rPr lang="zh-CN" altLang="en-US" sz="2400" dirty="0"/>
              <a:t>常量表达式</a:t>
            </a:r>
            <a:r>
              <a:rPr lang="en-US" altLang="zh-CN" sz="2400" dirty="0">
                <a:cs typeface="Times New Roman" pitchFamily="18" charset="0"/>
              </a:rPr>
              <a:t>2</a:t>
            </a:r>
            <a:r>
              <a:rPr lang="zh-CN" altLang="en-US" sz="2400" dirty="0"/>
              <a:t>：语句组</a:t>
            </a:r>
            <a:r>
              <a:rPr lang="en-US" altLang="zh-CN" sz="2400" dirty="0">
                <a:cs typeface="Times New Roman" pitchFamily="18" charset="0"/>
              </a:rPr>
              <a:t>2</a:t>
            </a:r>
            <a:br>
              <a:rPr lang="en-US" altLang="zh-CN" sz="2400" dirty="0">
                <a:latin typeface="Garamond" pitchFamily="18" charset="0"/>
              </a:rPr>
            </a:br>
            <a:r>
              <a:rPr lang="en-US" altLang="zh-CN" sz="2400" dirty="0">
                <a:latin typeface="Garamond" pitchFamily="18" charset="0"/>
              </a:rPr>
              <a:t>	</a:t>
            </a:r>
            <a:r>
              <a:rPr lang="en-US" altLang="zh-CN" sz="2400" dirty="0">
                <a:cs typeface="Times New Roman" pitchFamily="18" charset="0"/>
              </a:rPr>
              <a:t>…</a:t>
            </a:r>
            <a:br>
              <a:rPr lang="en-US" altLang="zh-CN" sz="2400" dirty="0">
                <a:latin typeface="Garamond" pitchFamily="18" charset="0"/>
              </a:rPr>
            </a:br>
            <a:r>
              <a:rPr lang="en-US" altLang="zh-CN" sz="2400" dirty="0">
                <a:latin typeface="Garamond" pitchFamily="18" charset="0"/>
              </a:rPr>
              <a:t>	</a:t>
            </a:r>
            <a:r>
              <a:rPr lang="en-US" altLang="zh-CN" sz="2400" dirty="0">
                <a:cs typeface="Times New Roman" pitchFamily="18" charset="0"/>
              </a:rPr>
              <a:t>case </a:t>
            </a:r>
            <a:r>
              <a:rPr lang="zh-CN" altLang="en-US" sz="2400" dirty="0"/>
              <a:t>常量表达式</a:t>
            </a:r>
            <a:r>
              <a:rPr lang="en-US" altLang="zh-CN" sz="2400" dirty="0">
                <a:cs typeface="Times New Roman" pitchFamily="18" charset="0"/>
              </a:rPr>
              <a:t>n</a:t>
            </a:r>
            <a:r>
              <a:rPr lang="zh-CN" altLang="en-US" sz="2400" dirty="0"/>
              <a:t>：语句组</a:t>
            </a:r>
            <a:r>
              <a:rPr lang="en-US" altLang="zh-CN" sz="2400" dirty="0">
                <a:cs typeface="Times New Roman" pitchFamily="18" charset="0"/>
              </a:rPr>
              <a:t>n</a:t>
            </a:r>
            <a:br>
              <a:rPr lang="en-US" altLang="zh-CN" sz="2400" dirty="0">
                <a:latin typeface="Garamond" pitchFamily="18" charset="0"/>
              </a:rPr>
            </a:br>
            <a:r>
              <a:rPr lang="en-US" altLang="zh-CN" sz="2400" dirty="0">
                <a:latin typeface="Garamond" pitchFamily="18" charset="0"/>
              </a:rPr>
              <a:t>	[ </a:t>
            </a:r>
            <a:r>
              <a:rPr lang="en-US" altLang="zh-CN" sz="2400" dirty="0">
                <a:cs typeface="Times New Roman" pitchFamily="18" charset="0"/>
              </a:rPr>
              <a:t>default</a:t>
            </a:r>
            <a:r>
              <a:rPr lang="zh-CN" altLang="en-US" sz="2400" dirty="0"/>
              <a:t>：语句组</a:t>
            </a:r>
            <a:r>
              <a:rPr lang="en-US" altLang="zh-CN" sz="2400" dirty="0">
                <a:cs typeface="Times New Roman" pitchFamily="18" charset="0"/>
              </a:rPr>
              <a:t>n+1 ]</a:t>
            </a:r>
            <a:br>
              <a:rPr lang="en-US" altLang="zh-CN" sz="2400" dirty="0">
                <a:latin typeface="Garamond" pitchFamily="18" charset="0"/>
              </a:rPr>
            </a:br>
            <a:r>
              <a:rPr lang="en-US" altLang="zh-CN" sz="2400" dirty="0">
                <a:cs typeface="Times New Roman" pitchFamily="18" charset="0"/>
              </a:rPr>
              <a:t>}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>
                <a:cs typeface="Times New Roman" pitchFamily="18" charset="0"/>
              </a:rPr>
              <a:t>【</a:t>
            </a:r>
            <a:r>
              <a:rPr lang="zh-CN" altLang="en-US" sz="2400" dirty="0">
                <a:cs typeface="Times New Roman" pitchFamily="18" charset="0"/>
              </a:rPr>
              <a:t>功能</a:t>
            </a:r>
            <a:r>
              <a:rPr lang="en-US" altLang="zh-CN" sz="2400" dirty="0">
                <a:cs typeface="Times New Roman" pitchFamily="18" charset="0"/>
              </a:rPr>
              <a:t>】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dirty="0"/>
              <a:t>步骤</a:t>
            </a:r>
            <a:r>
              <a:rPr lang="en-US" altLang="zh-CN" sz="2400" dirty="0"/>
              <a:t>1</a:t>
            </a:r>
            <a:r>
              <a:rPr lang="zh-CN" altLang="en-US" sz="2400" dirty="0"/>
              <a:t>：计算表达式的值；</a:t>
            </a:r>
          </a:p>
          <a:p>
            <a:pPr eaLnBrk="1" hangingPunct="1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zh-CN" altLang="en-US" sz="2400" dirty="0"/>
              <a:t>步骤</a:t>
            </a:r>
            <a:r>
              <a:rPr lang="en-US" altLang="zh-CN" sz="2400" dirty="0"/>
              <a:t>2</a:t>
            </a:r>
            <a:r>
              <a:rPr lang="zh-CN" altLang="en-US" sz="2400" dirty="0"/>
              <a:t>：如果表达式的值和常量表达式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的值相同，则执行语句组</a:t>
            </a:r>
            <a:r>
              <a:rPr lang="en-US" altLang="zh-CN" sz="2400" dirty="0" err="1"/>
              <a:t>i</a:t>
            </a:r>
            <a:r>
              <a:rPr lang="zh-CN" altLang="en-US" sz="2400" dirty="0"/>
              <a:t>，直到遇到</a:t>
            </a:r>
            <a:r>
              <a:rPr lang="en-US" altLang="zh-CN" sz="2400" dirty="0"/>
              <a:t>break</a:t>
            </a:r>
            <a:r>
              <a:rPr lang="zh-CN" altLang="en-US" sz="2400" dirty="0"/>
              <a:t>语句后结束（若没有</a:t>
            </a:r>
            <a:r>
              <a:rPr lang="en-US" altLang="zh-CN" sz="2400" dirty="0"/>
              <a:t>break</a:t>
            </a:r>
            <a:r>
              <a:rPr lang="zh-CN" altLang="en-US" sz="2400" dirty="0"/>
              <a:t>语句则执行到</a:t>
            </a:r>
            <a:r>
              <a:rPr lang="en-US" altLang="zh-CN" sz="2400" dirty="0"/>
              <a:t>switch</a:t>
            </a:r>
            <a:r>
              <a:rPr lang="zh-CN" altLang="en-US" sz="2400" dirty="0"/>
              <a:t>语句结束为止）；</a:t>
            </a:r>
            <a:r>
              <a:rPr lang="en-US" altLang="zh-CN" sz="2400" dirty="0"/>
              <a:t>[ </a:t>
            </a:r>
            <a:r>
              <a:rPr lang="zh-CN" altLang="en-US" sz="2400" dirty="0"/>
              <a:t>如果没有值相同的常量表达式，则执行</a:t>
            </a:r>
            <a:r>
              <a:rPr lang="en-US" altLang="zh-CN" sz="2400" dirty="0"/>
              <a:t>default</a:t>
            </a:r>
            <a:r>
              <a:rPr lang="zh-CN" altLang="en-US" sz="2400" dirty="0"/>
              <a:t>后面的语句组</a:t>
            </a:r>
            <a:r>
              <a:rPr lang="en-US" altLang="zh-CN" sz="2400" dirty="0"/>
              <a:t>n</a:t>
            </a:r>
            <a:r>
              <a:rPr lang="zh-CN" altLang="en-US" sz="2400" dirty="0"/>
              <a:t>＋</a:t>
            </a:r>
            <a:r>
              <a:rPr lang="en-US" altLang="zh-CN" sz="2400" dirty="0"/>
              <a:t>1</a:t>
            </a:r>
            <a:r>
              <a:rPr lang="zh-CN" altLang="en-US" sz="2400" dirty="0"/>
              <a:t>后结束。</a:t>
            </a:r>
            <a:r>
              <a:rPr lang="en-US" altLang="zh-CN" sz="2400" dirty="0"/>
              <a:t>]</a:t>
            </a:r>
            <a:endParaRPr lang="zh-CN" altLang="en-US" sz="2400" dirty="0">
              <a:cs typeface="Times New Roman" pitchFamily="18" charset="0"/>
            </a:endParaRPr>
          </a:p>
        </p:txBody>
      </p:sp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F242C53-28AE-4724-902F-06D0B055DAEF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600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5545138" y="2492375"/>
            <a:ext cx="3779837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Clr>
                <a:srgbClr val="FFFF00"/>
              </a:buClr>
              <a:buSzTx/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FF66FF"/>
                </a:solidFill>
              </a:rPr>
              <a:t>【</a:t>
            </a:r>
            <a:r>
              <a:rPr kumimoji="1" lang="zh-CN" altLang="en-US" sz="2400" dirty="0">
                <a:solidFill>
                  <a:srgbClr val="FF66FF"/>
                </a:solidFill>
              </a:rPr>
              <a:t>说明</a:t>
            </a:r>
            <a:r>
              <a:rPr kumimoji="1" lang="en-US" altLang="zh-CN" sz="2400" dirty="0">
                <a:solidFill>
                  <a:srgbClr val="FF66FF"/>
                </a:solidFill>
              </a:rPr>
              <a:t>】</a:t>
            </a:r>
          </a:p>
          <a:p>
            <a:pPr>
              <a:buClr>
                <a:srgbClr val="FF66FF"/>
              </a:buClr>
              <a:buSzTx/>
              <a:buFont typeface="Wingdings" pitchFamily="2" charset="2"/>
              <a:buChar char="ü"/>
            </a:pPr>
            <a:r>
              <a:rPr kumimoji="1" lang="en-US" altLang="zh-CN" sz="2400" dirty="0">
                <a:solidFill>
                  <a:srgbClr val="FF66FF"/>
                </a:solidFill>
              </a:rPr>
              <a:t> </a:t>
            </a:r>
            <a:r>
              <a:rPr kumimoji="1" lang="en-US" altLang="en-US" sz="2400" dirty="0">
                <a:solidFill>
                  <a:srgbClr val="FF66FF"/>
                </a:solidFill>
              </a:rPr>
              <a:t>default</a:t>
            </a:r>
            <a:r>
              <a:rPr kumimoji="1" lang="zh-CN" altLang="en-US" sz="2400" dirty="0">
                <a:solidFill>
                  <a:srgbClr val="FF66FF"/>
                </a:solidFill>
              </a:rPr>
              <a:t>子句是可选的。</a:t>
            </a:r>
          </a:p>
          <a:p>
            <a:pPr>
              <a:buClr>
                <a:srgbClr val="FF66FF"/>
              </a:buClr>
              <a:buSzTx/>
              <a:buFont typeface="Wingdings" pitchFamily="2" charset="2"/>
              <a:buChar char="ü"/>
            </a:pPr>
            <a:r>
              <a:rPr kumimoji="1" lang="en-US" altLang="zh-CN" sz="2400" dirty="0">
                <a:solidFill>
                  <a:srgbClr val="FF66FF"/>
                </a:solidFill>
              </a:rPr>
              <a:t> case</a:t>
            </a:r>
            <a:r>
              <a:rPr kumimoji="1" lang="zh-CN" altLang="en-US" sz="2400" dirty="0">
                <a:solidFill>
                  <a:srgbClr val="FF66FF"/>
                </a:solidFill>
              </a:rPr>
              <a:t>子句中的多个执行语句无需用</a:t>
            </a:r>
            <a:r>
              <a:rPr kumimoji="1" lang="en-US" altLang="zh-CN" sz="2400" dirty="0">
                <a:solidFill>
                  <a:srgbClr val="FF66FF"/>
                </a:solidFill>
              </a:rPr>
              <a:t>{ }</a:t>
            </a:r>
            <a:r>
              <a:rPr kumimoji="1" lang="zh-CN" altLang="en-US" sz="2400" dirty="0">
                <a:solidFill>
                  <a:srgbClr val="FF66FF"/>
                </a:solidFill>
              </a:rPr>
              <a:t>括起；</a:t>
            </a:r>
          </a:p>
        </p:txBody>
      </p:sp>
      <p:sp>
        <p:nvSpPr>
          <p:cNvPr id="52230" name="Line 5"/>
          <p:cNvSpPr>
            <a:spLocks noChangeShapeType="1"/>
          </p:cNvSpPr>
          <p:nvPr/>
        </p:nvSpPr>
        <p:spPr bwMode="auto">
          <a:xfrm>
            <a:off x="1187624" y="2636912"/>
            <a:ext cx="40354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1" name="Text Box 6"/>
          <p:cNvSpPr txBox="1">
            <a:spLocks noChangeArrowheads="1"/>
          </p:cNvSpPr>
          <p:nvPr/>
        </p:nvSpPr>
        <p:spPr bwMode="auto">
          <a:xfrm>
            <a:off x="0" y="2292320"/>
            <a:ext cx="12715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case</a:t>
            </a:r>
            <a:r>
              <a:rPr lang="zh-CN" altLang="en-US" sz="2000" b="1" dirty="0">
                <a:solidFill>
                  <a:srgbClr val="FF0000"/>
                </a:solidFill>
              </a:rPr>
              <a:t>子句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>
          <a:xfrm>
            <a:off x="323912" y="454422"/>
            <a:ext cx="8496175" cy="5949156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dirty="0">
                <a:cs typeface="Times New Roman" pitchFamily="18" charset="0"/>
              </a:rPr>
              <a:t>【</a:t>
            </a:r>
            <a:r>
              <a:rPr lang="zh-CN" altLang="en-US" sz="2400" dirty="0">
                <a:cs typeface="Times New Roman" pitchFamily="18" charset="0"/>
              </a:rPr>
              <a:t>说明</a:t>
            </a:r>
            <a:r>
              <a:rPr lang="en-US" altLang="zh-CN" sz="2400" dirty="0">
                <a:cs typeface="Times New Roman" pitchFamily="18" charset="0"/>
              </a:rPr>
              <a:t>】</a:t>
            </a:r>
            <a:endParaRPr lang="zh-CN" altLang="en-US" sz="2400" dirty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zh-CN" sz="2400" dirty="0">
                <a:cs typeface="Times New Roman" pitchFamily="18" charset="0"/>
              </a:rPr>
              <a:t>switch</a:t>
            </a:r>
            <a:r>
              <a:rPr lang="zh-CN" altLang="en-US" sz="2400" dirty="0"/>
              <a:t>后面括弧内的“表达式”，其值的类型应为</a:t>
            </a:r>
            <a:r>
              <a:rPr lang="zh-CN" altLang="en-US" sz="2400" u="sng" dirty="0"/>
              <a:t>整型类型</a:t>
            </a:r>
            <a:r>
              <a:rPr lang="zh-CN" altLang="en-US" sz="2400" dirty="0"/>
              <a:t>（含</a:t>
            </a:r>
            <a:r>
              <a:rPr kumimoji="1" lang="zh-CN" altLang="en-US" sz="2400" dirty="0"/>
              <a:t>字符型）；</a:t>
            </a:r>
            <a:endParaRPr kumimoji="1" lang="en-US" altLang="zh-CN" sz="2400" dirty="0"/>
          </a:p>
          <a:p>
            <a:pPr eaLnBrk="1" hangingPunct="1">
              <a:lnSpc>
                <a:spcPct val="80000"/>
              </a:lnSpc>
              <a:spcBef>
                <a:spcPct val="15000"/>
              </a:spcBef>
            </a:pPr>
            <a:r>
              <a:rPr kumimoji="1" lang="en-US" altLang="zh-CN" sz="2400" b="1" dirty="0"/>
              <a:t>case</a:t>
            </a:r>
            <a:r>
              <a:rPr kumimoji="1" lang="zh-CN" altLang="en-US" sz="2400" b="1" dirty="0"/>
              <a:t>后面跟一个常量（或常量表达式）</a:t>
            </a:r>
            <a:r>
              <a:rPr kumimoji="1" lang="zh-CN" altLang="en-US" sz="2400" dirty="0"/>
              <a:t>，它们和</a:t>
            </a:r>
            <a:r>
              <a:rPr kumimoji="1" lang="en-US" altLang="zh-CN" sz="2400" dirty="0"/>
              <a:t>default</a:t>
            </a:r>
            <a:r>
              <a:rPr kumimoji="1" lang="zh-CN" altLang="en-US" sz="2400" dirty="0"/>
              <a:t>都是起标号（</a:t>
            </a:r>
            <a:r>
              <a:rPr kumimoji="1" lang="en-US" altLang="zh-CN" sz="2400" dirty="0"/>
              <a:t>label</a:t>
            </a:r>
            <a:r>
              <a:rPr kumimoji="1" lang="zh-CN" altLang="en-US" sz="2400" dirty="0"/>
              <a:t>或称标签、标记）作用，用来标志一个位置。</a:t>
            </a:r>
            <a:endParaRPr kumimoji="1" lang="en-US" altLang="zh-CN" sz="2400" dirty="0"/>
          </a:p>
          <a:p>
            <a:pPr eaLnBrk="1" hangingPunct="1">
              <a:lnSpc>
                <a:spcPct val="80000"/>
              </a:lnSpc>
              <a:spcBef>
                <a:spcPct val="15000"/>
              </a:spcBef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  <a:spcBef>
                <a:spcPct val="15000"/>
              </a:spcBef>
            </a:pPr>
            <a:r>
              <a:rPr lang="zh-CN" altLang="en-US" sz="2400" dirty="0"/>
              <a:t>每个</a:t>
            </a:r>
            <a:r>
              <a:rPr lang="en-US" altLang="zh-CN" sz="2400" dirty="0">
                <a:cs typeface="Times New Roman" pitchFamily="18" charset="0"/>
              </a:rPr>
              <a:t>case</a:t>
            </a:r>
            <a:r>
              <a:rPr lang="zh-CN" altLang="en-US" sz="2400" dirty="0"/>
              <a:t>后面的“常量表达式”的值必须互不相同！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spcBef>
                <a:spcPct val="15000"/>
              </a:spcBef>
            </a:pPr>
            <a:r>
              <a:rPr lang="zh-CN" altLang="en-US" sz="2400" dirty="0"/>
              <a:t>各个</a:t>
            </a:r>
            <a:r>
              <a:rPr lang="en-US" altLang="zh-CN" sz="2400" dirty="0"/>
              <a:t>case</a:t>
            </a:r>
            <a:r>
              <a:rPr lang="zh-CN" altLang="en-US" sz="2400" dirty="0"/>
              <a:t>（含</a:t>
            </a:r>
            <a:r>
              <a:rPr lang="en-US" altLang="zh-CN" sz="2400" dirty="0"/>
              <a:t>default</a:t>
            </a:r>
            <a:r>
              <a:rPr lang="zh-CN" altLang="en-US" sz="2400" dirty="0"/>
              <a:t>）标号出现次序没有特定要求！</a:t>
            </a:r>
          </a:p>
        </p:txBody>
      </p:sp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4D106D6-E0E2-4879-9D0B-D246BD5B7527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600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323912" y="2171444"/>
            <a:ext cx="651668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例</a:t>
            </a:r>
            <a:r>
              <a:rPr lang="en-US" altLang="zh-CN" sz="2400" dirty="0"/>
              <a:t>】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/>
              <a:t> switch (score/10)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 {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   case 10: ……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   case   9: ……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   case   8: ……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   case   7: ……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   case   6: ……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   default: ……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 }</a:t>
            </a:r>
            <a:endParaRPr lang="zh-CN" altLang="en-US" sz="2400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059832" y="2171444"/>
            <a:ext cx="6516688" cy="284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dirty="0"/>
              <a:t>【</a:t>
            </a:r>
            <a:r>
              <a:rPr lang="zh-CN" altLang="en-US" sz="2400" dirty="0"/>
              <a:t>错例</a:t>
            </a:r>
            <a:r>
              <a:rPr lang="en-US" altLang="zh-CN" sz="2400" dirty="0"/>
              <a:t>】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/>
              <a:t> switch (score)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 {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   case (score&lt;=100) &amp;&amp; (score&gt;=90): ……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   case (score&lt;90) &amp;&amp; (score&gt;=80): ……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   case (score&lt;80) &amp;&amp; (score&gt;=70): ……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   case (score&lt;70) &amp;&amp; (score&gt;=60): ……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   default: ……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 }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8" grpId="0"/>
      <p:bldP spid="8" grpId="0"/>
      <p:bldP spid="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90B3350-8529-4307-A3F5-251F46B30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7" y="1688239"/>
            <a:ext cx="5411815" cy="5122399"/>
          </a:xfrm>
          <a:prstGeom prst="rect">
            <a:avLst/>
          </a:prstGeom>
        </p:spPr>
      </p:pic>
      <p:sp>
        <p:nvSpPr>
          <p:cNvPr id="54276" name="Rectangle 3"/>
          <p:cNvSpPr>
            <a:spLocks noGrp="1" noChangeArrowheads="1"/>
          </p:cNvSpPr>
          <p:nvPr>
            <p:ph idx="1"/>
          </p:nvPr>
        </p:nvSpPr>
        <p:spPr>
          <a:xfrm>
            <a:off x="143952" y="71436"/>
            <a:ext cx="8100455" cy="845345"/>
          </a:xfrm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/>
              <a:t>当某个</a:t>
            </a:r>
            <a:r>
              <a:rPr lang="en-US" altLang="zh-CN" sz="2400" dirty="0">
                <a:cs typeface="Times New Roman" pitchFamily="18" charset="0"/>
              </a:rPr>
              <a:t>case</a:t>
            </a:r>
            <a:r>
              <a:rPr lang="zh-CN" altLang="en-US" sz="2400" dirty="0"/>
              <a:t>常量表达式被匹配成功时，将执行其后的语句组，直到遇到第一个</a:t>
            </a:r>
            <a:r>
              <a:rPr lang="en-US" altLang="zh-CN" sz="2400" dirty="0">
                <a:cs typeface="Times New Roman" pitchFamily="18" charset="0"/>
              </a:rPr>
              <a:t>break</a:t>
            </a:r>
            <a:r>
              <a:rPr lang="zh-CN" altLang="en-US" sz="2400" dirty="0"/>
              <a:t>或</a:t>
            </a:r>
            <a:r>
              <a:rPr lang="en-US" altLang="zh-CN" sz="2400" dirty="0">
                <a:cs typeface="Times New Roman" pitchFamily="18" charset="0"/>
              </a:rPr>
              <a:t>switch</a:t>
            </a:r>
            <a:r>
              <a:rPr lang="zh-CN" altLang="en-US" sz="2400" dirty="0"/>
              <a:t>的结束“</a:t>
            </a:r>
            <a:r>
              <a:rPr lang="en-US" altLang="zh-CN" sz="2400" dirty="0">
                <a:cs typeface="Times New Roman" pitchFamily="18" charset="0"/>
              </a:rPr>
              <a:t>}</a:t>
            </a:r>
            <a:r>
              <a:rPr lang="en-US" altLang="zh-CN" sz="2400" dirty="0"/>
              <a:t>”</a:t>
            </a:r>
            <a:r>
              <a:rPr lang="zh-CN" altLang="en-US" sz="2400" dirty="0"/>
              <a:t>。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400" dirty="0"/>
          </a:p>
        </p:txBody>
      </p:sp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399806A-DFA4-4024-B546-2DED4A99A961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600"/>
          </a:p>
        </p:txBody>
      </p:sp>
      <p:grpSp>
        <p:nvGrpSpPr>
          <p:cNvPr id="133154" name="Group 34"/>
          <p:cNvGrpSpPr>
            <a:grpSpLocks/>
          </p:cNvGrpSpPr>
          <p:nvPr/>
        </p:nvGrpSpPr>
        <p:grpSpPr bwMode="auto">
          <a:xfrm>
            <a:off x="3278329" y="620688"/>
            <a:ext cx="5729287" cy="3944938"/>
            <a:chOff x="2129" y="1127"/>
            <a:chExt cx="3609" cy="2485"/>
          </a:xfrm>
        </p:grpSpPr>
        <p:sp>
          <p:nvSpPr>
            <p:cNvPr id="54305" name="AutoShape 8"/>
            <p:cNvSpPr>
              <a:spLocks noChangeArrowheads="1"/>
            </p:cNvSpPr>
            <p:nvPr/>
          </p:nvSpPr>
          <p:spPr bwMode="auto">
            <a:xfrm>
              <a:off x="2129" y="2205"/>
              <a:ext cx="1114" cy="182"/>
            </a:xfrm>
            <a:prstGeom prst="parallelogram">
              <a:avLst>
                <a:gd name="adj" fmla="val 153022"/>
              </a:avLst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/>
                <a:t>“</a:t>
              </a:r>
              <a:r>
                <a:rPr lang="en-US" altLang="zh-CN" sz="1600" b="1"/>
                <a:t>85</a:t>
              </a:r>
              <a:r>
                <a:rPr lang="zh-CN" altLang="en-US" sz="1600" b="1"/>
                <a:t>～</a:t>
              </a:r>
              <a:r>
                <a:rPr lang="en-US" altLang="zh-CN" sz="1600" b="1"/>
                <a:t>100\n”</a:t>
              </a:r>
            </a:p>
          </p:txBody>
        </p:sp>
        <p:sp>
          <p:nvSpPr>
            <p:cNvPr id="54306" name="AutoShape 9"/>
            <p:cNvSpPr>
              <a:spLocks noChangeArrowheads="1"/>
            </p:cNvSpPr>
            <p:nvPr/>
          </p:nvSpPr>
          <p:spPr bwMode="auto">
            <a:xfrm>
              <a:off x="2900" y="2432"/>
              <a:ext cx="1114" cy="182"/>
            </a:xfrm>
            <a:prstGeom prst="parallelogram">
              <a:avLst>
                <a:gd name="adj" fmla="val 153022"/>
              </a:avLst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/>
                <a:t>“</a:t>
              </a:r>
              <a:r>
                <a:rPr lang="en-US" altLang="zh-CN" sz="1600" b="1"/>
                <a:t>70</a:t>
              </a:r>
              <a:r>
                <a:rPr lang="zh-CN" altLang="en-US" sz="1600" b="1"/>
                <a:t>～</a:t>
              </a:r>
              <a:r>
                <a:rPr lang="en-US" altLang="zh-CN" sz="1600" b="1"/>
                <a:t>84\n”</a:t>
              </a:r>
            </a:p>
          </p:txBody>
        </p:sp>
        <p:sp>
          <p:nvSpPr>
            <p:cNvPr id="54307" name="AutoShape 10"/>
            <p:cNvSpPr>
              <a:spLocks noChangeArrowheads="1"/>
            </p:cNvSpPr>
            <p:nvPr/>
          </p:nvSpPr>
          <p:spPr bwMode="auto">
            <a:xfrm>
              <a:off x="3672" y="2659"/>
              <a:ext cx="1114" cy="182"/>
            </a:xfrm>
            <a:prstGeom prst="parallelogram">
              <a:avLst>
                <a:gd name="adj" fmla="val 153022"/>
              </a:avLst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/>
                <a:t>“</a:t>
              </a:r>
              <a:r>
                <a:rPr lang="en-US" altLang="zh-CN" sz="1600" b="1"/>
                <a:t>60</a:t>
              </a:r>
              <a:r>
                <a:rPr lang="zh-CN" altLang="en-US" sz="1600" b="1"/>
                <a:t>～</a:t>
              </a:r>
              <a:r>
                <a:rPr lang="en-US" altLang="zh-CN" sz="1600" b="1"/>
                <a:t>69\n”</a:t>
              </a:r>
            </a:p>
          </p:txBody>
        </p:sp>
        <p:sp>
          <p:nvSpPr>
            <p:cNvPr id="54308" name="AutoShape 11"/>
            <p:cNvSpPr>
              <a:spLocks noChangeArrowheads="1"/>
            </p:cNvSpPr>
            <p:nvPr/>
          </p:nvSpPr>
          <p:spPr bwMode="auto">
            <a:xfrm>
              <a:off x="4533" y="2885"/>
              <a:ext cx="1114" cy="182"/>
            </a:xfrm>
            <a:prstGeom prst="parallelogram">
              <a:avLst>
                <a:gd name="adj" fmla="val 153022"/>
              </a:avLst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/>
                <a:t>“</a:t>
              </a:r>
              <a:r>
                <a:rPr lang="en-US" altLang="zh-CN" sz="1600" b="1"/>
                <a:t>&lt;60\n”</a:t>
              </a:r>
            </a:p>
          </p:txBody>
        </p:sp>
        <p:sp>
          <p:nvSpPr>
            <p:cNvPr id="54309" name="AutoShape 12"/>
            <p:cNvSpPr>
              <a:spLocks noChangeArrowheads="1"/>
            </p:cNvSpPr>
            <p:nvPr/>
          </p:nvSpPr>
          <p:spPr bwMode="auto">
            <a:xfrm>
              <a:off x="4624" y="2069"/>
              <a:ext cx="1114" cy="182"/>
            </a:xfrm>
            <a:prstGeom prst="parallelogram">
              <a:avLst>
                <a:gd name="adj" fmla="val 153022"/>
              </a:avLst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/>
                <a:t>“</a:t>
              </a:r>
              <a:r>
                <a:rPr lang="en-US" altLang="zh-CN" sz="1600" b="1"/>
                <a:t>error\n”</a:t>
              </a:r>
            </a:p>
          </p:txBody>
        </p:sp>
        <p:sp>
          <p:nvSpPr>
            <p:cNvPr id="54310" name="AutoShape 13"/>
            <p:cNvSpPr>
              <a:spLocks noChangeArrowheads="1"/>
            </p:cNvSpPr>
            <p:nvPr/>
          </p:nvSpPr>
          <p:spPr bwMode="auto">
            <a:xfrm>
              <a:off x="3470" y="1535"/>
              <a:ext cx="1135" cy="262"/>
            </a:xfrm>
            <a:prstGeom prst="diamond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grade</a:t>
              </a:r>
            </a:p>
          </p:txBody>
        </p:sp>
        <p:sp>
          <p:nvSpPr>
            <p:cNvPr id="54311" name="Oval 14"/>
            <p:cNvSpPr>
              <a:spLocks noChangeArrowheads="1"/>
            </p:cNvSpPr>
            <p:nvPr/>
          </p:nvSpPr>
          <p:spPr bwMode="auto">
            <a:xfrm flipV="1">
              <a:off x="4014" y="1127"/>
              <a:ext cx="46" cy="409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312" name="Oval 15"/>
            <p:cNvSpPr>
              <a:spLocks noChangeArrowheads="1"/>
            </p:cNvSpPr>
            <p:nvPr/>
          </p:nvSpPr>
          <p:spPr bwMode="auto">
            <a:xfrm flipV="1">
              <a:off x="4014" y="3203"/>
              <a:ext cx="46" cy="409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54313" name="AutoShape 18"/>
            <p:cNvCxnSpPr>
              <a:cxnSpLocks noChangeShapeType="1"/>
              <a:stCxn id="54311" idx="0"/>
              <a:endCxn id="54310" idx="0"/>
            </p:cNvCxnSpPr>
            <p:nvPr/>
          </p:nvCxnSpPr>
          <p:spPr bwMode="auto">
            <a:xfrm rot="5400000" flipH="1" flipV="1">
              <a:off x="4037" y="1535"/>
              <a:ext cx="1" cy="0"/>
            </a:xfrm>
            <a:prstGeom prst="bentConnector5">
              <a:avLst>
                <a:gd name="adj1" fmla="val -14395466"/>
                <a:gd name="adj2" fmla="val 142534552"/>
                <a:gd name="adj3" fmla="val 14495466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14" name="AutoShape 19"/>
            <p:cNvCxnSpPr>
              <a:cxnSpLocks noChangeShapeType="1"/>
              <a:stCxn id="54310" idx="2"/>
              <a:endCxn id="54305" idx="1"/>
            </p:cNvCxnSpPr>
            <p:nvPr/>
          </p:nvCxnSpPr>
          <p:spPr bwMode="auto">
            <a:xfrm flipH="1">
              <a:off x="2686" y="1809"/>
              <a:ext cx="1352" cy="3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15" name="AutoShape 20"/>
            <p:cNvCxnSpPr>
              <a:cxnSpLocks noChangeShapeType="1"/>
              <a:stCxn id="54310" idx="2"/>
              <a:endCxn id="54306" idx="1"/>
            </p:cNvCxnSpPr>
            <p:nvPr/>
          </p:nvCxnSpPr>
          <p:spPr bwMode="auto">
            <a:xfrm flipH="1">
              <a:off x="3457" y="1809"/>
              <a:ext cx="581" cy="6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16" name="AutoShape 21"/>
            <p:cNvCxnSpPr>
              <a:cxnSpLocks noChangeShapeType="1"/>
              <a:stCxn id="54310" idx="2"/>
              <a:endCxn id="54307" idx="1"/>
            </p:cNvCxnSpPr>
            <p:nvPr/>
          </p:nvCxnSpPr>
          <p:spPr bwMode="auto">
            <a:xfrm>
              <a:off x="4038" y="1809"/>
              <a:ext cx="191" cy="8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17" name="AutoShape 22"/>
            <p:cNvCxnSpPr>
              <a:cxnSpLocks noChangeShapeType="1"/>
              <a:stCxn id="54310" idx="2"/>
              <a:endCxn id="54308" idx="1"/>
            </p:cNvCxnSpPr>
            <p:nvPr/>
          </p:nvCxnSpPr>
          <p:spPr bwMode="auto">
            <a:xfrm>
              <a:off x="4038" y="1809"/>
              <a:ext cx="1052" cy="106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18" name="AutoShape 23"/>
            <p:cNvCxnSpPr>
              <a:cxnSpLocks noChangeShapeType="1"/>
              <a:stCxn id="54310" idx="2"/>
              <a:endCxn id="54309" idx="1"/>
            </p:cNvCxnSpPr>
            <p:nvPr/>
          </p:nvCxnSpPr>
          <p:spPr bwMode="auto">
            <a:xfrm>
              <a:off x="4038" y="1809"/>
              <a:ext cx="1143" cy="2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19" name="AutoShape 24"/>
            <p:cNvCxnSpPr>
              <a:cxnSpLocks noChangeShapeType="1"/>
              <a:stCxn id="54305" idx="4"/>
              <a:endCxn id="54306" idx="5"/>
            </p:cNvCxnSpPr>
            <p:nvPr/>
          </p:nvCxnSpPr>
          <p:spPr bwMode="auto">
            <a:xfrm rot="16200000" flipH="1">
              <a:off x="2795" y="2290"/>
              <a:ext cx="124" cy="341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20" name="AutoShape 25"/>
            <p:cNvCxnSpPr>
              <a:cxnSpLocks noChangeShapeType="1"/>
              <a:stCxn id="54306" idx="3"/>
              <a:endCxn id="54307" idx="5"/>
            </p:cNvCxnSpPr>
            <p:nvPr/>
          </p:nvCxnSpPr>
          <p:spPr bwMode="auto">
            <a:xfrm rot="16200000" flipH="1">
              <a:off x="3497" y="2447"/>
              <a:ext cx="124" cy="481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21" name="AutoShape 26"/>
            <p:cNvCxnSpPr>
              <a:cxnSpLocks noChangeShapeType="1"/>
              <a:stCxn id="54307" idx="3"/>
              <a:endCxn id="54308" idx="5"/>
            </p:cNvCxnSpPr>
            <p:nvPr/>
          </p:nvCxnSpPr>
          <p:spPr bwMode="auto">
            <a:xfrm rot="16200000" flipH="1">
              <a:off x="4313" y="2630"/>
              <a:ext cx="123" cy="570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22" name="AutoShape 27"/>
            <p:cNvCxnSpPr>
              <a:cxnSpLocks noChangeShapeType="1"/>
              <a:stCxn id="54308" idx="0"/>
              <a:endCxn id="54309" idx="3"/>
            </p:cNvCxnSpPr>
            <p:nvPr/>
          </p:nvCxnSpPr>
          <p:spPr bwMode="auto">
            <a:xfrm rot="5400000" flipH="1">
              <a:off x="4831" y="2474"/>
              <a:ext cx="610" cy="187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23" name="AutoShape 28"/>
            <p:cNvCxnSpPr>
              <a:cxnSpLocks noChangeShapeType="1"/>
              <a:stCxn id="54309" idx="2"/>
              <a:endCxn id="54312" idx="4"/>
            </p:cNvCxnSpPr>
            <p:nvPr/>
          </p:nvCxnSpPr>
          <p:spPr bwMode="auto">
            <a:xfrm flipH="1">
              <a:off x="4037" y="2160"/>
              <a:ext cx="1562" cy="1043"/>
            </a:xfrm>
            <a:prstGeom prst="bentConnector4">
              <a:avLst>
                <a:gd name="adj1" fmla="val -9220"/>
                <a:gd name="adj2" fmla="val 54362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324" name="Text Box 29"/>
            <p:cNvSpPr txBox="1">
              <a:spLocks noChangeArrowheads="1"/>
            </p:cNvSpPr>
            <p:nvPr/>
          </p:nvSpPr>
          <p:spPr bwMode="auto">
            <a:xfrm>
              <a:off x="3152" y="1752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‘a’</a:t>
              </a:r>
              <a:endParaRPr lang="zh-CN" altLang="en-US" sz="2400"/>
            </a:p>
          </p:txBody>
        </p:sp>
        <p:sp>
          <p:nvSpPr>
            <p:cNvPr id="54325" name="Rectangle 30"/>
            <p:cNvSpPr>
              <a:spLocks noChangeArrowheads="1"/>
            </p:cNvSpPr>
            <p:nvPr/>
          </p:nvSpPr>
          <p:spPr bwMode="auto">
            <a:xfrm>
              <a:off x="3433" y="1979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‘b’</a:t>
              </a:r>
              <a:endParaRPr lang="zh-CN" altLang="en-US" sz="2400"/>
            </a:p>
          </p:txBody>
        </p:sp>
        <p:sp>
          <p:nvSpPr>
            <p:cNvPr id="54326" name="Rectangle 31"/>
            <p:cNvSpPr>
              <a:spLocks noChangeArrowheads="1"/>
            </p:cNvSpPr>
            <p:nvPr/>
          </p:nvSpPr>
          <p:spPr bwMode="auto">
            <a:xfrm>
              <a:off x="3833" y="1979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‘c’</a:t>
              </a:r>
              <a:endParaRPr lang="zh-CN" altLang="en-US" sz="2400"/>
            </a:p>
          </p:txBody>
        </p:sp>
        <p:sp>
          <p:nvSpPr>
            <p:cNvPr id="54327" name="Rectangle 32"/>
            <p:cNvSpPr>
              <a:spLocks noChangeArrowheads="1"/>
            </p:cNvSpPr>
            <p:nvPr/>
          </p:nvSpPr>
          <p:spPr bwMode="auto">
            <a:xfrm>
              <a:off x="4340" y="1979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‘d’</a:t>
              </a:r>
              <a:endParaRPr lang="zh-CN" altLang="en-US" sz="2400"/>
            </a:p>
          </p:txBody>
        </p:sp>
        <p:sp>
          <p:nvSpPr>
            <p:cNvPr id="54328" name="Rectangle 33"/>
            <p:cNvSpPr>
              <a:spLocks noChangeArrowheads="1"/>
            </p:cNvSpPr>
            <p:nvPr/>
          </p:nvSpPr>
          <p:spPr bwMode="auto">
            <a:xfrm>
              <a:off x="4470" y="1673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/>
                <a:t>除</a:t>
              </a:r>
              <a:r>
                <a:rPr lang="en-US" altLang="zh-CN" sz="2400" dirty="0" err="1"/>
                <a:t>a,b,c,d</a:t>
              </a:r>
              <a:r>
                <a:rPr lang="zh-CN" altLang="en-US" sz="2400" dirty="0"/>
                <a:t>之外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39C546D-BFB2-4F7D-8AB3-7DAB38B7E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734" y="4670932"/>
            <a:ext cx="2578528" cy="2050544"/>
          </a:xfrm>
          <a:prstGeom prst="rect">
            <a:avLst/>
          </a:prstGeom>
        </p:spPr>
      </p:pic>
      <p:sp>
        <p:nvSpPr>
          <p:cNvPr id="34" name="Rectangle 5">
            <a:extLst>
              <a:ext uri="{FF2B5EF4-FFF2-40B4-BE49-F238E27FC236}">
                <a16:creationId xmlns:a16="http://schemas.microsoft.com/office/drawing/2014/main" id="{61B85CFE-9364-4DD2-9E71-DBB4F7589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52" y="786624"/>
            <a:ext cx="4248150" cy="830997"/>
          </a:xfrm>
          <a:prstGeom prst="rect">
            <a:avLst/>
          </a:prstGeom>
          <a:noFill/>
          <a:ln w="57150" cmpd="thickThin" algn="ctr">
            <a:solidFill>
              <a:srgbClr val="FF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err="1"/>
              <a:t>breark</a:t>
            </a:r>
            <a:r>
              <a:rPr lang="zh-CN" altLang="en-US" sz="2400" b="1" dirty="0"/>
              <a:t>语句可放在语句组中，用于终止</a:t>
            </a:r>
            <a:r>
              <a:rPr lang="en-US" altLang="zh-CN" sz="2400" b="1" dirty="0"/>
              <a:t>switch</a:t>
            </a:r>
            <a:r>
              <a:rPr lang="zh-CN" altLang="en-US" sz="2400" b="1" dirty="0"/>
              <a:t>语句的执行。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>
          <a:xfrm>
            <a:off x="14444" y="-7147"/>
            <a:ext cx="8207375" cy="162192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05000"/>
              </a:lnSpc>
            </a:pPr>
            <a:r>
              <a:rPr lang="zh-CN" altLang="en-US" sz="2400" dirty="0"/>
              <a:t>当某个</a:t>
            </a:r>
            <a:r>
              <a:rPr lang="en-US" altLang="zh-CN" sz="2400" dirty="0">
                <a:cs typeface="Times New Roman" pitchFamily="18" charset="0"/>
              </a:rPr>
              <a:t>case</a:t>
            </a:r>
            <a:r>
              <a:rPr lang="zh-CN" altLang="en-US" sz="2400" dirty="0"/>
              <a:t>常量表达式被匹配成功时，将执行其后的语句组，直到遇到第一个</a:t>
            </a:r>
            <a:r>
              <a:rPr lang="en-US" altLang="zh-CN" sz="2400" dirty="0">
                <a:cs typeface="Times New Roman" pitchFamily="18" charset="0"/>
              </a:rPr>
              <a:t>break</a:t>
            </a:r>
            <a:r>
              <a:rPr lang="zh-CN" altLang="en-US" sz="2400" dirty="0"/>
              <a:t>或</a:t>
            </a:r>
            <a:r>
              <a:rPr lang="en-US" altLang="zh-CN" sz="2400" dirty="0">
                <a:cs typeface="Times New Roman" pitchFamily="18" charset="0"/>
              </a:rPr>
              <a:t>switch</a:t>
            </a:r>
            <a:r>
              <a:rPr lang="zh-CN" altLang="en-US" sz="2400" dirty="0"/>
              <a:t>的结束“</a:t>
            </a:r>
            <a:r>
              <a:rPr lang="en-US" altLang="zh-CN" sz="2400" dirty="0">
                <a:cs typeface="Times New Roman" pitchFamily="18" charset="0"/>
              </a:rPr>
              <a:t>}</a:t>
            </a:r>
            <a:r>
              <a:rPr lang="en-US" altLang="zh-CN" sz="2400" dirty="0"/>
              <a:t>”</a:t>
            </a:r>
            <a:r>
              <a:rPr lang="zh-CN" altLang="en-US" sz="2400" dirty="0"/>
              <a:t>。</a:t>
            </a:r>
          </a:p>
          <a:p>
            <a:pPr marL="742950" lvl="1" indent="-285750" eaLnBrk="1" hangingPunct="1">
              <a:lnSpc>
                <a:spcPct val="105000"/>
              </a:lnSpc>
            </a:pPr>
            <a:r>
              <a:rPr lang="zh-CN" altLang="en-US" sz="2400" dirty="0"/>
              <a:t>最后一个子句（</a:t>
            </a:r>
            <a:r>
              <a:rPr lang="en-US" altLang="zh-CN" sz="2400" dirty="0"/>
              <a:t>default</a:t>
            </a:r>
            <a:r>
              <a:rPr lang="zh-CN" altLang="en-US" sz="2400" dirty="0"/>
              <a:t>或</a:t>
            </a:r>
            <a:r>
              <a:rPr lang="en-US" altLang="zh-CN" sz="2400" dirty="0"/>
              <a:t>case</a:t>
            </a:r>
            <a:r>
              <a:rPr lang="zh-CN" altLang="en-US" sz="2400" dirty="0"/>
              <a:t>）可不必加</a:t>
            </a:r>
            <a:r>
              <a:rPr lang="en-US" altLang="zh-CN" sz="2400" dirty="0"/>
              <a:t>break</a:t>
            </a:r>
            <a:r>
              <a:rPr lang="zh-CN" altLang="en-US" sz="2400" dirty="0"/>
              <a:t>语句；</a:t>
            </a:r>
            <a:endParaRPr lang="en-US" altLang="zh-CN" sz="2400" dirty="0"/>
          </a:p>
          <a:p>
            <a:pPr marL="742950" lvl="1" indent="-285750" eaLnBrk="1" hangingPunct="1">
              <a:lnSpc>
                <a:spcPct val="105000"/>
              </a:lnSpc>
            </a:pPr>
            <a:r>
              <a:rPr lang="zh-CN" altLang="en-US" sz="2400" dirty="0"/>
              <a:t>多个</a:t>
            </a:r>
            <a:r>
              <a:rPr lang="en-US" altLang="zh-CN" sz="2400" dirty="0"/>
              <a:t>case</a:t>
            </a:r>
            <a:r>
              <a:rPr lang="zh-CN" altLang="en-US" sz="2400" dirty="0"/>
              <a:t>标号可以共用一组执行语句。</a:t>
            </a:r>
          </a:p>
          <a:p>
            <a:pPr eaLnBrk="1" hangingPunct="1">
              <a:lnSpc>
                <a:spcPct val="105000"/>
              </a:lnSpc>
            </a:pPr>
            <a:endParaRPr lang="zh-CN" altLang="en-US" sz="2400" dirty="0"/>
          </a:p>
          <a:p>
            <a:pPr eaLnBrk="1" hangingPunct="1">
              <a:lnSpc>
                <a:spcPct val="105000"/>
              </a:lnSpc>
            </a:pPr>
            <a:endParaRPr lang="zh-CN" altLang="en-US" sz="2400" dirty="0"/>
          </a:p>
          <a:p>
            <a:pPr eaLnBrk="1" hangingPunct="1">
              <a:lnSpc>
                <a:spcPct val="105000"/>
              </a:lnSpc>
            </a:pPr>
            <a:endParaRPr lang="zh-CN" altLang="en-US" sz="2400" dirty="0"/>
          </a:p>
          <a:p>
            <a:pPr eaLnBrk="1" hangingPunct="1">
              <a:lnSpc>
                <a:spcPct val="105000"/>
              </a:lnSpc>
            </a:pPr>
            <a:endParaRPr lang="zh-CN" altLang="en-US" sz="2400" dirty="0"/>
          </a:p>
          <a:p>
            <a:pPr eaLnBrk="1" hangingPunct="1">
              <a:lnSpc>
                <a:spcPct val="105000"/>
              </a:lnSpc>
            </a:pPr>
            <a:endParaRPr lang="zh-CN" altLang="en-US" sz="2400" dirty="0"/>
          </a:p>
          <a:p>
            <a:pPr eaLnBrk="1" hangingPunct="1">
              <a:lnSpc>
                <a:spcPct val="105000"/>
              </a:lnSpc>
            </a:pPr>
            <a:endParaRPr lang="zh-CN" altLang="en-US" sz="2400" dirty="0"/>
          </a:p>
        </p:txBody>
      </p:sp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41DE69A-0AA2-4415-8104-96C85650ED93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zh-CN" sz="16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5955BD-2A83-4581-B6CE-FE0B5F624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14776"/>
            <a:ext cx="7080102" cy="447852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04C5039-76C3-463A-B5FE-6B442ED7A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1614776"/>
            <a:ext cx="2088232" cy="11557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8C8028-A3E4-4D32-B3CA-2FF9AE01D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166" y="2890826"/>
            <a:ext cx="2052961" cy="7150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179E715-6D7C-4D04-9E74-0345319E8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353" y="1621016"/>
            <a:ext cx="1802007" cy="7905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B5D4DAF-4D81-43C8-B07D-12972FF4CC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0353" y="2465353"/>
            <a:ext cx="1802007" cy="7452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C70337-9EB4-4556-88AB-9FDEB34289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6916" y="3247373"/>
            <a:ext cx="1484338" cy="7861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3884</TotalTime>
  <Words>1409</Words>
  <Application>Microsoft Office PowerPoint</Application>
  <PresentationFormat>全屏显示(4:3)</PresentationFormat>
  <Paragraphs>204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等线</vt:lpstr>
      <vt:lpstr>等线 Light</vt:lpstr>
      <vt:lpstr>楷体_GB2312</vt:lpstr>
      <vt:lpstr>宋体</vt:lpstr>
      <vt:lpstr>Arial</vt:lpstr>
      <vt:lpstr>Arial Black</vt:lpstr>
      <vt:lpstr>Garamond</vt:lpstr>
      <vt:lpstr>Georgia</vt:lpstr>
      <vt:lpstr>Times New Roman</vt:lpstr>
      <vt:lpstr>Wingdings</vt:lpstr>
      <vt:lpstr>Office 主题​​</vt:lpstr>
      <vt:lpstr>公式</vt:lpstr>
      <vt:lpstr>PowerPoint 演示文稿</vt:lpstr>
      <vt:lpstr>PowerPoint 演示文稿</vt:lpstr>
      <vt:lpstr>【例】输入一个字符，判别它是否大写字母，如果是，将它转换成小写字母；如果不是，不转换。然后输出最后得到的字符。</vt:lpstr>
      <vt:lpstr>【例】要求按照考试成绩的等级输出百分制分数段，A等为85分以上，B等为70～84分，C等为60～69分 ，D等为 60分以下 。成绩的等级由键盘输入。</vt:lpstr>
      <vt:lpstr>PowerPoint 演示文稿</vt:lpstr>
      <vt:lpstr>switch语句</vt:lpstr>
      <vt:lpstr>PowerPoint 演示文稿</vt:lpstr>
      <vt:lpstr>PowerPoint 演示文稿</vt:lpstr>
      <vt:lpstr>PowerPoint 演示文稿</vt:lpstr>
      <vt:lpstr>【例】编写程序，用switch语句处理菜单命令。</vt:lpstr>
      <vt:lpstr>PowerPoint 演示文稿</vt:lpstr>
      <vt:lpstr>【例1】 写一程序，判断某一年是否闰年</vt:lpstr>
      <vt:lpstr>PowerPoint 演示文稿</vt:lpstr>
      <vt:lpstr>PowerPoint 演示文稿</vt:lpstr>
      <vt:lpstr>PowerPoint 演示文稿</vt:lpstr>
      <vt:lpstr>PowerPoint 演示文稿</vt:lpstr>
      <vt:lpstr>【例2】求                                    方程的解。</vt:lpstr>
      <vt:lpstr>PowerPoint 演示文稿</vt:lpstr>
      <vt:lpstr>PowerPoint 演示文稿</vt:lpstr>
      <vt:lpstr>【例3】运输公司对用户计算运输费用。路程(s km）越远，每吨·千米运费越低。</vt:lpstr>
      <vt:lpstr>PowerPoint 演示文稿</vt:lpstr>
      <vt:lpstr>PowerPoint 演示文稿</vt:lpstr>
      <vt:lpstr>PowerPoint 演示文稿</vt:lpstr>
      <vt:lpstr>PowerPoint 演示文稿</vt:lpstr>
    </vt:vector>
  </TitlesOfParts>
  <Company>xmu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　选择结构程序设计</dc:title>
  <dc:creator>zxl</dc:creator>
  <cp:lastModifiedBy>刘明辉</cp:lastModifiedBy>
  <cp:revision>315</cp:revision>
  <dcterms:created xsi:type="dcterms:W3CDTF">2006-03-08T15:12:49Z</dcterms:created>
  <dcterms:modified xsi:type="dcterms:W3CDTF">2017-11-12T09:07:16Z</dcterms:modified>
</cp:coreProperties>
</file>