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38"/>
  </p:notesMasterIdLst>
  <p:sldIdLst>
    <p:sldId id="414" r:id="rId2"/>
    <p:sldId id="416" r:id="rId3"/>
    <p:sldId id="417" r:id="rId4"/>
    <p:sldId id="419" r:id="rId5"/>
    <p:sldId id="421" r:id="rId6"/>
    <p:sldId id="422" r:id="rId7"/>
    <p:sldId id="423" r:id="rId8"/>
    <p:sldId id="491" r:id="rId9"/>
    <p:sldId id="482" r:id="rId10"/>
    <p:sldId id="483" r:id="rId11"/>
    <p:sldId id="484" r:id="rId12"/>
    <p:sldId id="349" r:id="rId13"/>
    <p:sldId id="492" r:id="rId14"/>
    <p:sldId id="493" r:id="rId15"/>
    <p:sldId id="494" r:id="rId16"/>
    <p:sldId id="425" r:id="rId17"/>
    <p:sldId id="426" r:id="rId18"/>
    <p:sldId id="427" r:id="rId19"/>
    <p:sldId id="428" r:id="rId20"/>
    <p:sldId id="429" r:id="rId21"/>
    <p:sldId id="430" r:id="rId22"/>
    <p:sldId id="351" r:id="rId23"/>
    <p:sldId id="431" r:id="rId24"/>
    <p:sldId id="432" r:id="rId25"/>
    <p:sldId id="433" r:id="rId26"/>
    <p:sldId id="434" r:id="rId27"/>
    <p:sldId id="353" r:id="rId28"/>
    <p:sldId id="354" r:id="rId29"/>
    <p:sldId id="388" r:id="rId30"/>
    <p:sldId id="485" r:id="rId31"/>
    <p:sldId id="389" r:id="rId32"/>
    <p:sldId id="355" r:id="rId33"/>
    <p:sldId id="436" r:id="rId34"/>
    <p:sldId id="343" r:id="rId35"/>
    <p:sldId id="489" r:id="rId36"/>
    <p:sldId id="490"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FF33"/>
    <a:srgbClr val="FF0000"/>
    <a:srgbClr val="66FF33"/>
    <a:srgbClr val="FFFFFF"/>
    <a:srgbClr val="FF00FF"/>
    <a:srgbClr val="66CCFF"/>
    <a:srgbClr val="FFCCFF"/>
    <a:srgbClr val="0000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513" autoAdjust="0"/>
  </p:normalViewPr>
  <p:slideViewPr>
    <p:cSldViewPr>
      <p:cViewPr varScale="1">
        <p:scale>
          <a:sx n="60" d="100"/>
          <a:sy n="60" d="100"/>
        </p:scale>
        <p:origin x="138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zh-CN" altLang="en-US"/>
          </a:p>
        </p:txBody>
      </p:sp>
      <p:sp>
        <p:nvSpPr>
          <p:cNvPr id="296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zh-CN"/>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endParaRPr lang="en-US" altLang="zh-CN"/>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9EDE874A-BC55-4E2D-9C33-06879DF6C327}" type="slidenum">
              <a:rPr lang="zh-CN" altLang="en-US"/>
              <a:pPr/>
              <a:t>‹#›</a:t>
            </a:fld>
            <a:endParaRPr lang="en-US" altLang="zh-CN"/>
          </a:p>
        </p:txBody>
      </p:sp>
    </p:spTree>
    <p:extLst>
      <p:ext uri="{BB962C8B-B14F-4D97-AF65-F5344CB8AC3E}">
        <p14:creationId xmlns:p14="http://schemas.microsoft.com/office/powerpoint/2010/main" val="42699252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DE874A-BC55-4E2D-9C33-06879DF6C327}" type="slidenum">
              <a:rPr lang="zh-CN" altLang="en-US" smtClean="0"/>
              <a:pPr/>
              <a:t>5</a:t>
            </a:fld>
            <a:endParaRPr lang="en-US" altLang="zh-CN"/>
          </a:p>
        </p:txBody>
      </p:sp>
    </p:spTree>
    <p:extLst>
      <p:ext uri="{BB962C8B-B14F-4D97-AF65-F5344CB8AC3E}">
        <p14:creationId xmlns:p14="http://schemas.microsoft.com/office/powerpoint/2010/main" val="94149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DE874A-BC55-4E2D-9C33-06879DF6C327}" type="slidenum">
              <a:rPr lang="zh-CN" altLang="en-US" smtClean="0"/>
              <a:pPr/>
              <a:t>6</a:t>
            </a:fld>
            <a:endParaRPr lang="en-US" altLang="zh-CN"/>
          </a:p>
        </p:txBody>
      </p:sp>
    </p:spTree>
    <p:extLst>
      <p:ext uri="{BB962C8B-B14F-4D97-AF65-F5344CB8AC3E}">
        <p14:creationId xmlns:p14="http://schemas.microsoft.com/office/powerpoint/2010/main" val="199467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结束符：</a:t>
            </a:r>
            <a:r>
              <a:rPr lang="en-US" altLang="zh-CN" dirty="0" err="1"/>
              <a:t>Ctrl+Z</a:t>
            </a:r>
            <a:endParaRPr lang="zh-CN" altLang="en-US" dirty="0"/>
          </a:p>
        </p:txBody>
      </p:sp>
      <p:sp>
        <p:nvSpPr>
          <p:cNvPr id="4" name="灯片编号占位符 3"/>
          <p:cNvSpPr>
            <a:spLocks noGrp="1"/>
          </p:cNvSpPr>
          <p:nvPr>
            <p:ph type="sldNum" sz="quarter" idx="10"/>
          </p:nvPr>
        </p:nvSpPr>
        <p:spPr/>
        <p:txBody>
          <a:bodyPr/>
          <a:lstStyle/>
          <a:p>
            <a:fld id="{9EDE874A-BC55-4E2D-9C33-06879DF6C327}" type="slidenum">
              <a:rPr lang="zh-CN" altLang="en-US" smtClean="0"/>
              <a:pPr/>
              <a:t>9</a:t>
            </a:fld>
            <a:endParaRPr lang="en-US" altLang="zh-CN"/>
          </a:p>
        </p:txBody>
      </p:sp>
    </p:spTree>
    <p:extLst>
      <p:ext uri="{BB962C8B-B14F-4D97-AF65-F5344CB8AC3E}">
        <p14:creationId xmlns:p14="http://schemas.microsoft.com/office/powerpoint/2010/main" val="2210423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DE874A-BC55-4E2D-9C33-06879DF6C327}" type="slidenum">
              <a:rPr lang="zh-CN" altLang="en-US" smtClean="0"/>
              <a:pPr/>
              <a:t>17</a:t>
            </a:fld>
            <a:endParaRPr lang="en-US" altLang="zh-CN"/>
          </a:p>
        </p:txBody>
      </p:sp>
    </p:spTree>
    <p:extLst>
      <p:ext uri="{BB962C8B-B14F-4D97-AF65-F5344CB8AC3E}">
        <p14:creationId xmlns:p14="http://schemas.microsoft.com/office/powerpoint/2010/main" val="941491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C5D02-406A-4F7F-98E6-CDFF3C107F89}"/>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DC78ECC1-C895-422D-BEAA-4FA46756B19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CDDE85-93E3-4CCA-9135-9DF1B641920F}"/>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C894D85C-EB06-4320-B921-19CD3A488B37}"/>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10610925-5A58-4FD9-A8F3-FB7E115EA729}"/>
              </a:ext>
            </a:extLst>
          </p:cNvPr>
          <p:cNvSpPr>
            <a:spLocks noGrp="1"/>
          </p:cNvSpPr>
          <p:nvPr>
            <p:ph type="sldNum" sz="quarter" idx="12"/>
          </p:nvPr>
        </p:nvSpPr>
        <p:spPr/>
        <p:txBody>
          <a:bodyPr/>
          <a:lstStyle/>
          <a:p>
            <a:fld id="{6AB97A21-5CCA-420F-8DDB-EC51C4E02DF0}" type="slidenum">
              <a:rPr lang="en-US" altLang="zh-CN" smtClean="0"/>
              <a:pPr/>
              <a:t>‹#›</a:t>
            </a:fld>
            <a:endParaRPr lang="en-US" altLang="zh-CN"/>
          </a:p>
        </p:txBody>
      </p:sp>
    </p:spTree>
    <p:extLst>
      <p:ext uri="{BB962C8B-B14F-4D97-AF65-F5344CB8AC3E}">
        <p14:creationId xmlns:p14="http://schemas.microsoft.com/office/powerpoint/2010/main" val="421202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A6993-9745-46D5-A56B-BE43ACC4ED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40B870-0430-434F-84DC-9747672A9F1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D60FF2-1983-47E5-A3E1-93F1766707AA}"/>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8F06646C-DD63-4D65-A393-26119B846D22}"/>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719FC890-5993-4273-B615-0C86A14EAE76}"/>
              </a:ext>
            </a:extLst>
          </p:cNvPr>
          <p:cNvSpPr>
            <a:spLocks noGrp="1"/>
          </p:cNvSpPr>
          <p:nvPr>
            <p:ph type="sldNum" sz="quarter" idx="12"/>
          </p:nvPr>
        </p:nvSpPr>
        <p:spPr/>
        <p:txBody>
          <a:bodyPr/>
          <a:lstStyle/>
          <a:p>
            <a:fld id="{9CBC105F-A1E8-4397-94B6-536FFAEA79C3}" type="slidenum">
              <a:rPr lang="en-US" altLang="zh-CN" smtClean="0"/>
              <a:pPr/>
              <a:t>‹#›</a:t>
            </a:fld>
            <a:endParaRPr lang="en-US" altLang="zh-CN"/>
          </a:p>
        </p:txBody>
      </p:sp>
    </p:spTree>
    <p:extLst>
      <p:ext uri="{BB962C8B-B14F-4D97-AF65-F5344CB8AC3E}">
        <p14:creationId xmlns:p14="http://schemas.microsoft.com/office/powerpoint/2010/main" val="200346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CE21DA0-A904-4923-BE66-19D2611E9A05}"/>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34485D-1F38-4EC1-A359-3BE3F7F858C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F3894B-CF43-4112-A1AC-6B88974523BA}"/>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5491CDBC-E005-425F-B35A-49AE2552F45B}"/>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4C5A81DE-210B-46F2-AAAE-E9DC20089A11}"/>
              </a:ext>
            </a:extLst>
          </p:cNvPr>
          <p:cNvSpPr>
            <a:spLocks noGrp="1"/>
          </p:cNvSpPr>
          <p:nvPr>
            <p:ph type="sldNum" sz="quarter" idx="12"/>
          </p:nvPr>
        </p:nvSpPr>
        <p:spPr/>
        <p:txBody>
          <a:bodyPr/>
          <a:lstStyle/>
          <a:p>
            <a:fld id="{D7421D10-2CEB-4E04-BF27-91C186F7D9C8}" type="slidenum">
              <a:rPr lang="en-US" altLang="zh-CN" smtClean="0"/>
              <a:pPr/>
              <a:t>‹#›</a:t>
            </a:fld>
            <a:endParaRPr lang="en-US" altLang="zh-CN"/>
          </a:p>
        </p:txBody>
      </p:sp>
    </p:spTree>
    <p:extLst>
      <p:ext uri="{BB962C8B-B14F-4D97-AF65-F5344CB8AC3E}">
        <p14:creationId xmlns:p14="http://schemas.microsoft.com/office/powerpoint/2010/main" val="294555638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0F074-4043-44A5-85CB-57D672C63F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7418A8-9BEB-4E5B-8D29-95FB86285A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7EB3B4-83BB-4C67-BFF1-82CE77A30F3B}"/>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D764E180-3CB4-45B1-8F57-2E1D39033609}"/>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A2E0E6FC-B1D2-4184-AF72-11FBE473CA13}"/>
              </a:ext>
            </a:extLst>
          </p:cNvPr>
          <p:cNvSpPr>
            <a:spLocks noGrp="1"/>
          </p:cNvSpPr>
          <p:nvPr>
            <p:ph type="sldNum" sz="quarter" idx="12"/>
          </p:nvPr>
        </p:nvSpPr>
        <p:spPr/>
        <p:txBody>
          <a:bodyPr/>
          <a:lstStyle/>
          <a:p>
            <a:fld id="{B0B2AA3B-4E3A-48A3-B1C6-ACC183BE71FA}" type="slidenum">
              <a:rPr lang="en-US" altLang="zh-CN" smtClean="0"/>
              <a:pPr/>
              <a:t>‹#›</a:t>
            </a:fld>
            <a:endParaRPr lang="en-US" altLang="zh-CN"/>
          </a:p>
        </p:txBody>
      </p:sp>
    </p:spTree>
    <p:extLst>
      <p:ext uri="{BB962C8B-B14F-4D97-AF65-F5344CB8AC3E}">
        <p14:creationId xmlns:p14="http://schemas.microsoft.com/office/powerpoint/2010/main" val="267316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1D587-3D19-4C97-BAC4-1CF7A6637A23}"/>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5F4C0DB4-07B0-4331-9FC3-E9BC2C9287C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0E0CC0F-64BD-4A36-8285-25F7206A4B8D}"/>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3763CBEF-D7DD-49B9-B41A-D0DE813D0C58}"/>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E961E453-D15E-4C17-B8F9-63843566E316}"/>
              </a:ext>
            </a:extLst>
          </p:cNvPr>
          <p:cNvSpPr>
            <a:spLocks noGrp="1"/>
          </p:cNvSpPr>
          <p:nvPr>
            <p:ph type="sldNum" sz="quarter" idx="12"/>
          </p:nvPr>
        </p:nvSpPr>
        <p:spPr/>
        <p:txBody>
          <a:bodyPr/>
          <a:lstStyle/>
          <a:p>
            <a:fld id="{EEA396E7-37FC-474B-AAF9-3BC304CCD953}" type="slidenum">
              <a:rPr lang="en-US" altLang="zh-CN" smtClean="0"/>
              <a:pPr/>
              <a:t>‹#›</a:t>
            </a:fld>
            <a:endParaRPr lang="en-US" altLang="zh-CN"/>
          </a:p>
        </p:txBody>
      </p:sp>
    </p:spTree>
    <p:extLst>
      <p:ext uri="{BB962C8B-B14F-4D97-AF65-F5344CB8AC3E}">
        <p14:creationId xmlns:p14="http://schemas.microsoft.com/office/powerpoint/2010/main" val="1389997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C9BF1-20A8-423C-B936-4D75843C57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16F472-B351-4370-84D2-6BB550CF0837}"/>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FC85394-4475-4E2D-947F-A97173EF78B0}"/>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F32D0BB-D9B4-4D92-AF29-39CC1688129E}"/>
              </a:ext>
            </a:extLst>
          </p:cNvPr>
          <p:cNvSpPr>
            <a:spLocks noGrp="1"/>
          </p:cNvSpPr>
          <p:nvPr>
            <p:ph type="dt" sz="half" idx="10"/>
          </p:nvPr>
        </p:nvSpPr>
        <p:spPr/>
        <p:txBody>
          <a:bodyPr/>
          <a:lstStyle/>
          <a:p>
            <a:endParaRPr lang="en-US" altLang="zh-CN"/>
          </a:p>
        </p:txBody>
      </p:sp>
      <p:sp>
        <p:nvSpPr>
          <p:cNvPr id="6" name="页脚占位符 5">
            <a:extLst>
              <a:ext uri="{FF2B5EF4-FFF2-40B4-BE49-F238E27FC236}">
                <a16:creationId xmlns:a16="http://schemas.microsoft.com/office/drawing/2014/main" id="{0F89A656-31D5-45D4-992F-8BE60A24B212}"/>
              </a:ext>
            </a:extLst>
          </p:cNvPr>
          <p:cNvSpPr>
            <a:spLocks noGrp="1"/>
          </p:cNvSpPr>
          <p:nvPr>
            <p:ph type="ftr" sz="quarter" idx="11"/>
          </p:nvPr>
        </p:nvSpPr>
        <p:spPr/>
        <p:txBody>
          <a:bodyPr/>
          <a:lstStyle/>
          <a:p>
            <a:endParaRPr lang="en-US" altLang="zh-CN"/>
          </a:p>
        </p:txBody>
      </p:sp>
      <p:sp>
        <p:nvSpPr>
          <p:cNvPr id="7" name="灯片编号占位符 6">
            <a:extLst>
              <a:ext uri="{FF2B5EF4-FFF2-40B4-BE49-F238E27FC236}">
                <a16:creationId xmlns:a16="http://schemas.microsoft.com/office/drawing/2014/main" id="{652BAB7D-8772-41CA-B49D-75D8EB06071B}"/>
              </a:ext>
            </a:extLst>
          </p:cNvPr>
          <p:cNvSpPr>
            <a:spLocks noGrp="1"/>
          </p:cNvSpPr>
          <p:nvPr>
            <p:ph type="sldNum" sz="quarter" idx="12"/>
          </p:nvPr>
        </p:nvSpPr>
        <p:spPr/>
        <p:txBody>
          <a:bodyPr/>
          <a:lstStyle/>
          <a:p>
            <a:fld id="{D11C9E03-ACEB-420B-981F-63CC87ADEF50}" type="slidenum">
              <a:rPr lang="en-US" altLang="zh-CN" smtClean="0"/>
              <a:pPr/>
              <a:t>‹#›</a:t>
            </a:fld>
            <a:endParaRPr lang="en-US" altLang="zh-CN"/>
          </a:p>
        </p:txBody>
      </p:sp>
    </p:spTree>
    <p:extLst>
      <p:ext uri="{BB962C8B-B14F-4D97-AF65-F5344CB8AC3E}">
        <p14:creationId xmlns:p14="http://schemas.microsoft.com/office/powerpoint/2010/main" val="317754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E821A-1064-42F1-9D7E-E7450F1C3DA9}"/>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B8C900-AF05-488C-BA1C-88FF35E57AE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1AE49B92-4DEE-46E2-9B1E-40C4838A533E}"/>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204CAB-C400-4EBB-9E46-0C453405B03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1E4431A5-BCD1-4DEE-A5CD-E7EF01EC73C1}"/>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BE62C3E-6EB5-4A24-B561-C75AC0CF9670}"/>
              </a:ext>
            </a:extLst>
          </p:cNvPr>
          <p:cNvSpPr>
            <a:spLocks noGrp="1"/>
          </p:cNvSpPr>
          <p:nvPr>
            <p:ph type="dt" sz="half" idx="10"/>
          </p:nvPr>
        </p:nvSpPr>
        <p:spPr/>
        <p:txBody>
          <a:bodyPr/>
          <a:lstStyle/>
          <a:p>
            <a:endParaRPr lang="en-US" altLang="zh-CN"/>
          </a:p>
        </p:txBody>
      </p:sp>
      <p:sp>
        <p:nvSpPr>
          <p:cNvPr id="8" name="页脚占位符 7">
            <a:extLst>
              <a:ext uri="{FF2B5EF4-FFF2-40B4-BE49-F238E27FC236}">
                <a16:creationId xmlns:a16="http://schemas.microsoft.com/office/drawing/2014/main" id="{012C92B5-B237-4244-AF3E-AC793575A20D}"/>
              </a:ext>
            </a:extLst>
          </p:cNvPr>
          <p:cNvSpPr>
            <a:spLocks noGrp="1"/>
          </p:cNvSpPr>
          <p:nvPr>
            <p:ph type="ftr" sz="quarter" idx="11"/>
          </p:nvPr>
        </p:nvSpPr>
        <p:spPr/>
        <p:txBody>
          <a:bodyPr/>
          <a:lstStyle/>
          <a:p>
            <a:endParaRPr lang="en-US" altLang="zh-CN"/>
          </a:p>
        </p:txBody>
      </p:sp>
      <p:sp>
        <p:nvSpPr>
          <p:cNvPr id="9" name="灯片编号占位符 8">
            <a:extLst>
              <a:ext uri="{FF2B5EF4-FFF2-40B4-BE49-F238E27FC236}">
                <a16:creationId xmlns:a16="http://schemas.microsoft.com/office/drawing/2014/main" id="{81C321C5-D878-43FC-8664-853EBB891C01}"/>
              </a:ext>
            </a:extLst>
          </p:cNvPr>
          <p:cNvSpPr>
            <a:spLocks noGrp="1"/>
          </p:cNvSpPr>
          <p:nvPr>
            <p:ph type="sldNum" sz="quarter" idx="12"/>
          </p:nvPr>
        </p:nvSpPr>
        <p:spPr/>
        <p:txBody>
          <a:bodyPr/>
          <a:lstStyle/>
          <a:p>
            <a:fld id="{674C21F3-4019-4E55-9CE8-171B5810F1E0}" type="slidenum">
              <a:rPr lang="en-US" altLang="zh-CN" smtClean="0"/>
              <a:pPr/>
              <a:t>‹#›</a:t>
            </a:fld>
            <a:endParaRPr lang="en-US" altLang="zh-CN"/>
          </a:p>
        </p:txBody>
      </p:sp>
    </p:spTree>
    <p:extLst>
      <p:ext uri="{BB962C8B-B14F-4D97-AF65-F5344CB8AC3E}">
        <p14:creationId xmlns:p14="http://schemas.microsoft.com/office/powerpoint/2010/main" val="345797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D01B8-6002-44EF-8615-A13AD401FE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889B328-CDBB-4E00-8EE2-B693D686D7A8}"/>
              </a:ext>
            </a:extLst>
          </p:cNvPr>
          <p:cNvSpPr>
            <a:spLocks noGrp="1"/>
          </p:cNvSpPr>
          <p:nvPr>
            <p:ph type="dt" sz="half" idx="10"/>
          </p:nvPr>
        </p:nvSpPr>
        <p:spPr/>
        <p:txBody>
          <a:bodyPr/>
          <a:lstStyle/>
          <a:p>
            <a:endParaRPr lang="en-US" altLang="zh-CN"/>
          </a:p>
        </p:txBody>
      </p:sp>
      <p:sp>
        <p:nvSpPr>
          <p:cNvPr id="4" name="页脚占位符 3">
            <a:extLst>
              <a:ext uri="{FF2B5EF4-FFF2-40B4-BE49-F238E27FC236}">
                <a16:creationId xmlns:a16="http://schemas.microsoft.com/office/drawing/2014/main" id="{B1D333C5-D1C9-49DE-9A42-DC5F05E41E90}"/>
              </a:ext>
            </a:extLst>
          </p:cNvPr>
          <p:cNvSpPr>
            <a:spLocks noGrp="1"/>
          </p:cNvSpPr>
          <p:nvPr>
            <p:ph type="ftr" sz="quarter" idx="11"/>
          </p:nvPr>
        </p:nvSpPr>
        <p:spPr/>
        <p:txBody>
          <a:bodyPr/>
          <a:lstStyle/>
          <a:p>
            <a:endParaRPr lang="en-US" altLang="zh-CN"/>
          </a:p>
        </p:txBody>
      </p:sp>
      <p:sp>
        <p:nvSpPr>
          <p:cNvPr id="5" name="灯片编号占位符 4">
            <a:extLst>
              <a:ext uri="{FF2B5EF4-FFF2-40B4-BE49-F238E27FC236}">
                <a16:creationId xmlns:a16="http://schemas.microsoft.com/office/drawing/2014/main" id="{F0BE49CF-206B-4882-8092-FF80A3FC9B37}"/>
              </a:ext>
            </a:extLst>
          </p:cNvPr>
          <p:cNvSpPr>
            <a:spLocks noGrp="1"/>
          </p:cNvSpPr>
          <p:nvPr>
            <p:ph type="sldNum" sz="quarter" idx="12"/>
          </p:nvPr>
        </p:nvSpPr>
        <p:spPr/>
        <p:txBody>
          <a:bodyPr/>
          <a:lstStyle/>
          <a:p>
            <a:fld id="{BD9903FF-97B1-45AE-A455-433603174271}" type="slidenum">
              <a:rPr lang="en-US" altLang="zh-CN" smtClean="0"/>
              <a:pPr/>
              <a:t>‹#›</a:t>
            </a:fld>
            <a:endParaRPr lang="en-US" altLang="zh-CN"/>
          </a:p>
        </p:txBody>
      </p:sp>
    </p:spTree>
    <p:extLst>
      <p:ext uri="{BB962C8B-B14F-4D97-AF65-F5344CB8AC3E}">
        <p14:creationId xmlns:p14="http://schemas.microsoft.com/office/powerpoint/2010/main" val="217509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7E3827-3193-433D-9496-4C92FBEB6145}"/>
              </a:ext>
            </a:extLst>
          </p:cNvPr>
          <p:cNvSpPr>
            <a:spLocks noGrp="1"/>
          </p:cNvSpPr>
          <p:nvPr>
            <p:ph type="dt" sz="half" idx="10"/>
          </p:nvPr>
        </p:nvSpPr>
        <p:spPr/>
        <p:txBody>
          <a:bodyPr/>
          <a:lstStyle/>
          <a:p>
            <a:endParaRPr lang="en-US" altLang="zh-CN"/>
          </a:p>
        </p:txBody>
      </p:sp>
      <p:sp>
        <p:nvSpPr>
          <p:cNvPr id="3" name="页脚占位符 2">
            <a:extLst>
              <a:ext uri="{FF2B5EF4-FFF2-40B4-BE49-F238E27FC236}">
                <a16:creationId xmlns:a16="http://schemas.microsoft.com/office/drawing/2014/main" id="{C75DC97F-1D01-4193-96F2-57304183037F}"/>
              </a:ext>
            </a:extLst>
          </p:cNvPr>
          <p:cNvSpPr>
            <a:spLocks noGrp="1"/>
          </p:cNvSpPr>
          <p:nvPr>
            <p:ph type="ftr" sz="quarter" idx="11"/>
          </p:nvPr>
        </p:nvSpPr>
        <p:spPr/>
        <p:txBody>
          <a:bodyPr/>
          <a:lstStyle/>
          <a:p>
            <a:endParaRPr lang="en-US" altLang="zh-CN"/>
          </a:p>
        </p:txBody>
      </p:sp>
      <p:sp>
        <p:nvSpPr>
          <p:cNvPr id="4" name="灯片编号占位符 3">
            <a:extLst>
              <a:ext uri="{FF2B5EF4-FFF2-40B4-BE49-F238E27FC236}">
                <a16:creationId xmlns:a16="http://schemas.microsoft.com/office/drawing/2014/main" id="{9FD7014D-1F5A-4C2F-B203-AC73ADAAFC5C}"/>
              </a:ext>
            </a:extLst>
          </p:cNvPr>
          <p:cNvSpPr>
            <a:spLocks noGrp="1"/>
          </p:cNvSpPr>
          <p:nvPr>
            <p:ph type="sldNum" sz="quarter" idx="12"/>
          </p:nvPr>
        </p:nvSpPr>
        <p:spPr/>
        <p:txBody>
          <a:bodyPr/>
          <a:lstStyle/>
          <a:p>
            <a:fld id="{136138E0-543D-4FAB-B890-57AC60011B60}" type="slidenum">
              <a:rPr lang="en-US" altLang="zh-CN" smtClean="0"/>
              <a:pPr/>
              <a:t>‹#›</a:t>
            </a:fld>
            <a:endParaRPr lang="en-US" altLang="zh-CN"/>
          </a:p>
        </p:txBody>
      </p:sp>
    </p:spTree>
    <p:extLst>
      <p:ext uri="{BB962C8B-B14F-4D97-AF65-F5344CB8AC3E}">
        <p14:creationId xmlns:p14="http://schemas.microsoft.com/office/powerpoint/2010/main" val="408499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504E9-DB36-4B98-94CF-6D392F06304B}"/>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25751C4D-FDD2-4992-8AAE-8CE253898D6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B6082B8-4FD9-44D2-AEF2-603831B1A05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40CDB796-DD2D-42A6-BB0E-CB2806CCE431}"/>
              </a:ext>
            </a:extLst>
          </p:cNvPr>
          <p:cNvSpPr>
            <a:spLocks noGrp="1"/>
          </p:cNvSpPr>
          <p:nvPr>
            <p:ph type="dt" sz="half" idx="10"/>
          </p:nvPr>
        </p:nvSpPr>
        <p:spPr/>
        <p:txBody>
          <a:bodyPr/>
          <a:lstStyle/>
          <a:p>
            <a:endParaRPr lang="en-US" altLang="zh-CN"/>
          </a:p>
        </p:txBody>
      </p:sp>
      <p:sp>
        <p:nvSpPr>
          <p:cNvPr id="6" name="页脚占位符 5">
            <a:extLst>
              <a:ext uri="{FF2B5EF4-FFF2-40B4-BE49-F238E27FC236}">
                <a16:creationId xmlns:a16="http://schemas.microsoft.com/office/drawing/2014/main" id="{DAFE0856-F58F-4375-8DB2-08C8BA2BBEBD}"/>
              </a:ext>
            </a:extLst>
          </p:cNvPr>
          <p:cNvSpPr>
            <a:spLocks noGrp="1"/>
          </p:cNvSpPr>
          <p:nvPr>
            <p:ph type="ftr" sz="quarter" idx="11"/>
          </p:nvPr>
        </p:nvSpPr>
        <p:spPr/>
        <p:txBody>
          <a:bodyPr/>
          <a:lstStyle/>
          <a:p>
            <a:endParaRPr lang="en-US" altLang="zh-CN"/>
          </a:p>
        </p:txBody>
      </p:sp>
      <p:sp>
        <p:nvSpPr>
          <p:cNvPr id="7" name="灯片编号占位符 6">
            <a:extLst>
              <a:ext uri="{FF2B5EF4-FFF2-40B4-BE49-F238E27FC236}">
                <a16:creationId xmlns:a16="http://schemas.microsoft.com/office/drawing/2014/main" id="{7A42A1FB-049F-46D5-9358-69491711A49F}"/>
              </a:ext>
            </a:extLst>
          </p:cNvPr>
          <p:cNvSpPr>
            <a:spLocks noGrp="1"/>
          </p:cNvSpPr>
          <p:nvPr>
            <p:ph type="sldNum" sz="quarter" idx="12"/>
          </p:nvPr>
        </p:nvSpPr>
        <p:spPr/>
        <p:txBody>
          <a:bodyPr/>
          <a:lstStyle/>
          <a:p>
            <a:fld id="{6DAEE391-A7F4-43F5-B644-21654562E8FC}" type="slidenum">
              <a:rPr lang="en-US" altLang="zh-CN" smtClean="0"/>
              <a:pPr/>
              <a:t>‹#›</a:t>
            </a:fld>
            <a:endParaRPr lang="en-US" altLang="zh-CN"/>
          </a:p>
        </p:txBody>
      </p:sp>
    </p:spTree>
    <p:extLst>
      <p:ext uri="{BB962C8B-B14F-4D97-AF65-F5344CB8AC3E}">
        <p14:creationId xmlns:p14="http://schemas.microsoft.com/office/powerpoint/2010/main" val="116588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C39F7-7CA7-4AA7-A69C-34CFE79C10C3}"/>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AFC64032-1E58-4E87-892C-8C44FF37430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6539CC92-7786-4A02-8DD7-3EE9CD1247F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EC535C7-43E4-474F-9AF1-8F05687D9F6D}"/>
              </a:ext>
            </a:extLst>
          </p:cNvPr>
          <p:cNvSpPr>
            <a:spLocks noGrp="1"/>
          </p:cNvSpPr>
          <p:nvPr>
            <p:ph type="dt" sz="half" idx="10"/>
          </p:nvPr>
        </p:nvSpPr>
        <p:spPr/>
        <p:txBody>
          <a:bodyPr/>
          <a:lstStyle/>
          <a:p>
            <a:endParaRPr lang="en-US" altLang="zh-CN"/>
          </a:p>
        </p:txBody>
      </p:sp>
      <p:sp>
        <p:nvSpPr>
          <p:cNvPr id="6" name="页脚占位符 5">
            <a:extLst>
              <a:ext uri="{FF2B5EF4-FFF2-40B4-BE49-F238E27FC236}">
                <a16:creationId xmlns:a16="http://schemas.microsoft.com/office/drawing/2014/main" id="{C09A7522-492C-4228-898F-C77BCEA1C8CF}"/>
              </a:ext>
            </a:extLst>
          </p:cNvPr>
          <p:cNvSpPr>
            <a:spLocks noGrp="1"/>
          </p:cNvSpPr>
          <p:nvPr>
            <p:ph type="ftr" sz="quarter" idx="11"/>
          </p:nvPr>
        </p:nvSpPr>
        <p:spPr/>
        <p:txBody>
          <a:bodyPr/>
          <a:lstStyle/>
          <a:p>
            <a:endParaRPr lang="en-US" altLang="zh-CN"/>
          </a:p>
        </p:txBody>
      </p:sp>
      <p:sp>
        <p:nvSpPr>
          <p:cNvPr id="7" name="灯片编号占位符 6">
            <a:extLst>
              <a:ext uri="{FF2B5EF4-FFF2-40B4-BE49-F238E27FC236}">
                <a16:creationId xmlns:a16="http://schemas.microsoft.com/office/drawing/2014/main" id="{9E57FA2A-83FF-4032-B18C-C9E85AAF227B}"/>
              </a:ext>
            </a:extLst>
          </p:cNvPr>
          <p:cNvSpPr>
            <a:spLocks noGrp="1"/>
          </p:cNvSpPr>
          <p:nvPr>
            <p:ph type="sldNum" sz="quarter" idx="12"/>
          </p:nvPr>
        </p:nvSpPr>
        <p:spPr/>
        <p:txBody>
          <a:bodyPr/>
          <a:lstStyle/>
          <a:p>
            <a:fld id="{81256708-DA04-4171-91EA-8EBF87FE33C3}" type="slidenum">
              <a:rPr lang="en-US" altLang="zh-CN" smtClean="0"/>
              <a:pPr/>
              <a:t>‹#›</a:t>
            </a:fld>
            <a:endParaRPr lang="en-US" altLang="zh-CN"/>
          </a:p>
        </p:txBody>
      </p:sp>
    </p:spTree>
    <p:extLst>
      <p:ext uri="{BB962C8B-B14F-4D97-AF65-F5344CB8AC3E}">
        <p14:creationId xmlns:p14="http://schemas.microsoft.com/office/powerpoint/2010/main" val="205484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F32CD9-B76F-43D0-BAE1-0D851990BA7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7550BA-EF4B-4E9E-BA70-6158857FA18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F45FF8-5ED2-4FB9-8387-B700A9857DE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5" name="页脚占位符 4">
            <a:extLst>
              <a:ext uri="{FF2B5EF4-FFF2-40B4-BE49-F238E27FC236}">
                <a16:creationId xmlns:a16="http://schemas.microsoft.com/office/drawing/2014/main" id="{367D8682-7C37-4159-BE5F-06BAFCADDC5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CN"/>
          </a:p>
        </p:txBody>
      </p:sp>
      <p:sp>
        <p:nvSpPr>
          <p:cNvPr id="6" name="灯片编号占位符 5">
            <a:extLst>
              <a:ext uri="{FF2B5EF4-FFF2-40B4-BE49-F238E27FC236}">
                <a16:creationId xmlns:a16="http://schemas.microsoft.com/office/drawing/2014/main" id="{0FAF2B55-EF93-4440-9813-E800BA2879E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421D10-2CEB-4E04-BF27-91C186F7D9C8}" type="slidenum">
              <a:rPr lang="en-US" altLang="zh-CN" smtClean="0"/>
              <a:pPr/>
              <a:t>‹#›</a:t>
            </a:fld>
            <a:endParaRPr lang="en-US" altLang="zh-CN"/>
          </a:p>
        </p:txBody>
      </p:sp>
      <p:sp>
        <p:nvSpPr>
          <p:cNvPr id="7" name="Text Box 40">
            <a:extLst>
              <a:ext uri="{FF2B5EF4-FFF2-40B4-BE49-F238E27FC236}">
                <a16:creationId xmlns:a16="http://schemas.microsoft.com/office/drawing/2014/main" id="{2F681B26-91D3-4641-AF47-66D80213C982}"/>
              </a:ext>
            </a:extLst>
          </p:cNvPr>
          <p:cNvSpPr txBox="1">
            <a:spLocks noChangeArrowheads="1"/>
          </p:cNvSpPr>
          <p:nvPr userDrawn="1"/>
        </p:nvSpPr>
        <p:spPr bwMode="auto">
          <a:xfrm>
            <a:off x="7507830" y="6465183"/>
            <a:ext cx="11496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err="1">
                <a:solidFill>
                  <a:srgbClr val="FFFF00"/>
                </a:solidFill>
                <a:latin typeface="Georgia" pitchFamily="18" charset="0"/>
              </a:rPr>
              <a:t>zxl@xmu</a:t>
            </a:r>
            <a:endParaRPr kumimoji="1" lang="en-US" altLang="zh-CN" sz="1600" b="1" dirty="0">
              <a:solidFill>
                <a:srgbClr val="FFFF00"/>
              </a:solidFill>
              <a:latin typeface="Georgia" pitchFamily="18" charset="0"/>
            </a:endParaRPr>
          </a:p>
        </p:txBody>
      </p:sp>
    </p:spTree>
    <p:extLst>
      <p:ext uri="{BB962C8B-B14F-4D97-AF65-F5344CB8AC3E}">
        <p14:creationId xmlns:p14="http://schemas.microsoft.com/office/powerpoint/2010/main" val="118419097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png"/><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slide" Target="slide35.xml"/><Relationship Id="rId4" Type="http://schemas.openxmlformats.org/officeDocument/2006/relationships/image" Target="../media/image2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224892"/>
            <a:ext cx="5976664" cy="393350"/>
          </a:xfrm>
        </p:spPr>
        <p:txBody>
          <a:bodyPr>
            <a:normAutofit fontScale="90000"/>
          </a:bodyPr>
          <a:lstStyle/>
          <a:p>
            <a:r>
              <a:rPr lang="zh-CN" altLang="en-US" dirty="0"/>
              <a:t>需要重复处理的问题</a:t>
            </a:r>
          </a:p>
        </p:txBody>
      </p:sp>
      <p:sp>
        <p:nvSpPr>
          <p:cNvPr id="11267" name="Rectangle 3"/>
          <p:cNvSpPr>
            <a:spLocks noGrp="1" noChangeArrowheads="1"/>
          </p:cNvSpPr>
          <p:nvPr>
            <p:ph idx="1"/>
          </p:nvPr>
        </p:nvSpPr>
        <p:spPr>
          <a:xfrm>
            <a:off x="395536" y="1741958"/>
            <a:ext cx="7886700" cy="4351338"/>
          </a:xfrm>
        </p:spPr>
        <p:txBody>
          <a:bodyPr/>
          <a:lstStyle/>
          <a:p>
            <a:pPr eaLnBrk="1" hangingPunct="1">
              <a:spcBef>
                <a:spcPct val="50000"/>
              </a:spcBef>
            </a:pPr>
            <a:r>
              <a:rPr lang="zh-CN" altLang="zh-CN" dirty="0"/>
              <a:t>在日常生活中或是在程序所处理的问题中常常遇到需要重复处理的问题</a:t>
            </a:r>
            <a:endParaRPr lang="en-US" altLang="zh-CN" dirty="0"/>
          </a:p>
          <a:p>
            <a:pPr lvl="1" eaLnBrk="1" hangingPunct="1">
              <a:spcBef>
                <a:spcPct val="50000"/>
              </a:spcBef>
            </a:pPr>
            <a:r>
              <a:rPr lang="zh-CN" altLang="zh-CN" dirty="0"/>
              <a:t>要向计算机输入全班</a:t>
            </a:r>
            <a:r>
              <a:rPr lang="en-US" altLang="zh-CN" dirty="0"/>
              <a:t>50</a:t>
            </a:r>
            <a:r>
              <a:rPr lang="zh-CN" altLang="zh-CN" dirty="0"/>
              <a:t>个学生的成绩</a:t>
            </a:r>
            <a:endParaRPr lang="en-US" altLang="zh-CN" dirty="0"/>
          </a:p>
          <a:p>
            <a:pPr lvl="1" eaLnBrk="1" hangingPunct="1">
              <a:spcBef>
                <a:spcPct val="50000"/>
              </a:spcBef>
            </a:pPr>
            <a:r>
              <a:rPr lang="zh-CN" altLang="zh-CN" dirty="0"/>
              <a:t>分别统计全班</a:t>
            </a:r>
            <a:r>
              <a:rPr lang="en-US" altLang="zh-CN" dirty="0"/>
              <a:t>50</a:t>
            </a:r>
            <a:r>
              <a:rPr lang="zh-CN" altLang="zh-CN" dirty="0"/>
              <a:t>个学生的平均成绩</a:t>
            </a:r>
            <a:endParaRPr lang="en-US" altLang="zh-CN" dirty="0"/>
          </a:p>
          <a:p>
            <a:pPr lvl="1" eaLnBrk="1" hangingPunct="1">
              <a:lnSpc>
                <a:spcPct val="100000"/>
              </a:lnSpc>
              <a:spcBef>
                <a:spcPct val="50000"/>
              </a:spcBef>
            </a:pPr>
            <a:r>
              <a:rPr lang="zh-CN" altLang="zh-CN" dirty="0"/>
              <a:t>求</a:t>
            </a:r>
            <a:r>
              <a:rPr lang="en-US" altLang="zh-CN" dirty="0"/>
              <a:t>30</a:t>
            </a:r>
            <a:r>
              <a:rPr lang="zh-CN" altLang="zh-CN" dirty="0"/>
              <a:t>个整数之和</a:t>
            </a:r>
            <a:endParaRPr lang="en-US" altLang="zh-CN" dirty="0"/>
          </a:p>
          <a:p>
            <a:pPr lvl="1" eaLnBrk="1" hangingPunct="1">
              <a:lnSpc>
                <a:spcPct val="100000"/>
              </a:lnSpc>
              <a:spcBef>
                <a:spcPct val="50000"/>
              </a:spcBef>
            </a:pPr>
            <a:r>
              <a:rPr lang="zh-CN" altLang="zh-CN" dirty="0"/>
              <a:t>教师检查</a:t>
            </a:r>
            <a:r>
              <a:rPr lang="en-US" altLang="zh-CN" dirty="0"/>
              <a:t>30</a:t>
            </a:r>
            <a:r>
              <a:rPr lang="zh-CN" altLang="zh-CN" dirty="0"/>
              <a:t>个学生的成绩是否及格</a:t>
            </a:r>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1</a:t>
            </a:fld>
            <a:endParaRPr lang="en-US" altLang="zh-CN"/>
          </a:p>
        </p:txBody>
      </p:sp>
      <p:sp>
        <p:nvSpPr>
          <p:cNvPr id="3" name="TextBox 2"/>
          <p:cNvSpPr txBox="1"/>
          <p:nvPr/>
        </p:nvSpPr>
        <p:spPr>
          <a:xfrm>
            <a:off x="270434" y="4221088"/>
            <a:ext cx="8136904" cy="954107"/>
          </a:xfrm>
          <a:prstGeom prst="rect">
            <a:avLst/>
          </a:prstGeom>
          <a:noFill/>
        </p:spPr>
        <p:txBody>
          <a:bodyPr wrap="square" rtlCol="0">
            <a:spAutoFit/>
          </a:bodyPr>
          <a:lstStyle/>
          <a:p>
            <a:pPr algn="l"/>
            <a:r>
              <a:rPr lang="en-US" altLang="zh-CN" sz="2800" dirty="0"/>
              <a:t>【</a:t>
            </a:r>
            <a:r>
              <a:rPr lang="zh-CN" altLang="en-US" sz="2800" dirty="0"/>
              <a:t>在没有循环结构（或称重复结构）的情况下</a:t>
            </a:r>
            <a:r>
              <a:rPr lang="en-US" altLang="zh-CN" sz="2800" dirty="0"/>
              <a:t>】</a:t>
            </a:r>
          </a:p>
          <a:p>
            <a:pPr algn="l"/>
            <a:r>
              <a:rPr lang="en-US" altLang="zh-CN" sz="2800" dirty="0"/>
              <a:t>	</a:t>
            </a:r>
            <a:r>
              <a:rPr lang="zh-CN" altLang="en-US" sz="2800" dirty="0"/>
              <a:t>只能编写若干个相同或相似的语句或程序段</a:t>
            </a:r>
          </a:p>
        </p:txBody>
      </p:sp>
      <p:sp>
        <p:nvSpPr>
          <p:cNvPr id="6" name="标题 4">
            <a:extLst>
              <a:ext uri="{FF2B5EF4-FFF2-40B4-BE49-F238E27FC236}">
                <a16:creationId xmlns:a16="http://schemas.microsoft.com/office/drawing/2014/main" id="{39329328-5C5F-4F70-A6D9-CE341FFF7C5B}"/>
              </a:ext>
            </a:extLst>
          </p:cNvPr>
          <p:cNvSpPr txBox="1">
            <a:spLocks/>
          </p:cNvSpPr>
          <p:nvPr/>
        </p:nvSpPr>
        <p:spPr>
          <a:xfrm>
            <a:off x="179512" y="654496"/>
            <a:ext cx="6597352" cy="542256"/>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3200" dirty="0"/>
              <a:t>§5.1  </a:t>
            </a:r>
            <a:r>
              <a:rPr lang="zh-CN" altLang="en-US" sz="3200" dirty="0"/>
              <a:t>为什么需要循环控制</a:t>
            </a:r>
          </a:p>
        </p:txBody>
      </p:sp>
      <p:sp>
        <p:nvSpPr>
          <p:cNvPr id="7" name="Rectangle 2">
            <a:extLst>
              <a:ext uri="{FF2B5EF4-FFF2-40B4-BE49-F238E27FC236}">
                <a16:creationId xmlns:a16="http://schemas.microsoft.com/office/drawing/2014/main" id="{C2D48140-59ED-4DF0-A5C6-4D4C6568BA6C}"/>
              </a:ext>
            </a:extLst>
          </p:cNvPr>
          <p:cNvSpPr txBox="1">
            <a:spLocks noChangeArrowheads="1"/>
          </p:cNvSpPr>
          <p:nvPr/>
        </p:nvSpPr>
        <p:spPr>
          <a:xfrm>
            <a:off x="-252536" y="-108298"/>
            <a:ext cx="6919913" cy="802035"/>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zh-CN" altLang="en-US" dirty="0"/>
              <a:t>第</a:t>
            </a:r>
            <a:r>
              <a:rPr lang="en-US" altLang="zh-CN" dirty="0">
                <a:cs typeface="Times New Roman" pitchFamily="18" charset="0"/>
              </a:rPr>
              <a:t>5</a:t>
            </a:r>
            <a:r>
              <a:rPr lang="zh-CN" altLang="en-US" dirty="0"/>
              <a:t>章 循环结构程序设计</a:t>
            </a:r>
          </a:p>
        </p:txBody>
      </p:sp>
    </p:spTree>
    <p:extLst>
      <p:ext uri="{BB962C8B-B14F-4D97-AF65-F5344CB8AC3E}">
        <p14:creationId xmlns:p14="http://schemas.microsoft.com/office/powerpoint/2010/main" val="338414526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7" dur="500"/>
                                        <p:tgtEl>
                                          <p:spTgt spid="112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0" dur="500"/>
                                        <p:tgtEl>
                                          <p:spTgt spid="112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3" dur="500"/>
                                        <p:tgtEl>
                                          <p:spTgt spid="11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6"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8C9A1F-5E34-48B3-AAC7-624978CDB21C}"/>
              </a:ext>
            </a:extLst>
          </p:cNvPr>
          <p:cNvPicPr>
            <a:picLocks noChangeAspect="1"/>
          </p:cNvPicPr>
          <p:nvPr/>
        </p:nvPicPr>
        <p:blipFill>
          <a:blip r:embed="rId2"/>
          <a:stretch>
            <a:fillRect/>
          </a:stretch>
        </p:blipFill>
        <p:spPr>
          <a:xfrm>
            <a:off x="239925" y="2132856"/>
            <a:ext cx="5544616" cy="3451403"/>
          </a:xfrm>
          <a:prstGeom prst="rect">
            <a:avLst/>
          </a:prstGeom>
        </p:spPr>
      </p:pic>
      <p:sp>
        <p:nvSpPr>
          <p:cNvPr id="222210" name="Rectangle 2"/>
          <p:cNvSpPr>
            <a:spLocks noGrp="1" noChangeArrowheads="1"/>
          </p:cNvSpPr>
          <p:nvPr>
            <p:ph type="title"/>
          </p:nvPr>
        </p:nvSpPr>
        <p:spPr>
          <a:xfrm>
            <a:off x="0" y="173715"/>
            <a:ext cx="6024467" cy="687610"/>
          </a:xfrm>
        </p:spPr>
        <p:txBody>
          <a:bodyPr/>
          <a:lstStyle/>
          <a:p>
            <a:r>
              <a:rPr lang="en-US" altLang="zh-CN" dirty="0"/>
              <a:t>[</a:t>
            </a:r>
            <a:r>
              <a:rPr lang="zh-CN" altLang="en-US" dirty="0"/>
              <a:t>例</a:t>
            </a:r>
            <a:r>
              <a:rPr lang="en-US" altLang="zh-CN" dirty="0"/>
              <a:t>2]</a:t>
            </a:r>
            <a:r>
              <a:rPr lang="zh-CN" altLang="en-US" dirty="0"/>
              <a:t>字符计数（</a:t>
            </a:r>
            <a:r>
              <a:rPr lang="en-US" altLang="zh-CN" dirty="0"/>
              <a:t>K &amp; R</a:t>
            </a:r>
            <a:r>
              <a:rPr lang="zh-CN" altLang="en-US" dirty="0"/>
              <a:t>，</a:t>
            </a:r>
            <a:r>
              <a:rPr lang="en-US" altLang="zh-CN" dirty="0"/>
              <a:t>P12</a:t>
            </a:r>
            <a:r>
              <a:rPr lang="zh-CN" altLang="en-US" dirty="0"/>
              <a:t>）</a:t>
            </a:r>
          </a:p>
        </p:txBody>
      </p:sp>
      <p:sp>
        <p:nvSpPr>
          <p:cNvPr id="222211" name="Rectangle 3"/>
          <p:cNvSpPr>
            <a:spLocks noGrp="1" noChangeArrowheads="1"/>
          </p:cNvSpPr>
          <p:nvPr>
            <p:ph idx="1"/>
          </p:nvPr>
        </p:nvSpPr>
        <p:spPr>
          <a:xfrm>
            <a:off x="107504" y="861325"/>
            <a:ext cx="7886700" cy="656462"/>
          </a:xfrm>
        </p:spPr>
        <p:txBody>
          <a:bodyPr/>
          <a:lstStyle/>
          <a:p>
            <a:r>
              <a:rPr lang="zh-CN" altLang="en-US" dirty="0"/>
              <a:t>功能：统计输入的字符数</a:t>
            </a:r>
          </a:p>
          <a:p>
            <a:pPr>
              <a:buFont typeface="Wingdings" pitchFamily="2" charset="2"/>
              <a:buNone/>
            </a:pPr>
            <a:endParaRPr lang="zh-CN" altLang="en-US" dirty="0"/>
          </a:p>
        </p:txBody>
      </p:sp>
      <p:sp>
        <p:nvSpPr>
          <p:cNvPr id="6" name="灯片编号占位符 5"/>
          <p:cNvSpPr>
            <a:spLocks noGrp="1"/>
          </p:cNvSpPr>
          <p:nvPr>
            <p:ph type="sldNum" sz="quarter" idx="12"/>
          </p:nvPr>
        </p:nvSpPr>
        <p:spPr/>
        <p:txBody>
          <a:bodyPr/>
          <a:lstStyle/>
          <a:p>
            <a:fld id="{21457E46-D846-4960-8592-3A06C4C68049}" type="slidenum">
              <a:rPr lang="en-US" altLang="zh-CN"/>
              <a:pPr/>
              <a:t>10</a:t>
            </a:fld>
            <a:endParaRPr lang="en-US" altLang="zh-CN"/>
          </a:p>
        </p:txBody>
      </p:sp>
      <p:sp>
        <p:nvSpPr>
          <p:cNvPr id="2" name="文本框 1"/>
          <p:cNvSpPr txBox="1"/>
          <p:nvPr/>
        </p:nvSpPr>
        <p:spPr>
          <a:xfrm>
            <a:off x="4716014" y="3124532"/>
            <a:ext cx="3953325" cy="523220"/>
          </a:xfrm>
          <a:prstGeom prst="rect">
            <a:avLst/>
          </a:prstGeom>
          <a:noFill/>
        </p:spPr>
        <p:txBody>
          <a:bodyPr wrap="none" rtlCol="0">
            <a:spAutoFit/>
          </a:bodyPr>
          <a:lstStyle/>
          <a:p>
            <a:r>
              <a:rPr lang="en-US" altLang="zh-CN" sz="2800" dirty="0"/>
              <a:t>while (</a:t>
            </a:r>
            <a:r>
              <a:rPr lang="en-US" altLang="zh-CN" sz="2800" dirty="0" err="1"/>
              <a:t>getchar</a:t>
            </a:r>
            <a:r>
              <a:rPr lang="en-US" altLang="zh-CN" sz="2800" dirty="0"/>
              <a:t>( ) != ‘\n’) </a:t>
            </a:r>
            <a:endParaRPr lang="zh-CN" altLang="en-US" sz="2800" dirty="0"/>
          </a:p>
        </p:txBody>
      </p:sp>
      <p:sp>
        <p:nvSpPr>
          <p:cNvPr id="3" name="文本框 2"/>
          <p:cNvSpPr txBox="1"/>
          <p:nvPr/>
        </p:nvSpPr>
        <p:spPr>
          <a:xfrm>
            <a:off x="4283968" y="2355509"/>
            <a:ext cx="5149891" cy="954107"/>
          </a:xfrm>
          <a:prstGeom prst="rect">
            <a:avLst/>
          </a:prstGeom>
          <a:noFill/>
        </p:spPr>
        <p:txBody>
          <a:bodyPr wrap="square" rtlCol="0">
            <a:spAutoFit/>
          </a:bodyPr>
          <a:lstStyle/>
          <a:p>
            <a:r>
              <a:rPr lang="en-US" altLang="zh-CN" sz="2800" b="1" dirty="0"/>
              <a:t>【</a:t>
            </a:r>
            <a:r>
              <a:rPr lang="zh-CN" altLang="en-US" sz="2800" b="1" dirty="0"/>
              <a:t>思考</a:t>
            </a:r>
            <a:r>
              <a:rPr lang="en-US" altLang="zh-CN" sz="2800" b="1" dirty="0"/>
              <a:t>】</a:t>
            </a:r>
            <a:r>
              <a:rPr lang="zh-CN" altLang="en-US" sz="2800" b="1" dirty="0"/>
              <a:t>若只统计一行输入的字符数，该如何修改？</a:t>
            </a:r>
          </a:p>
        </p:txBody>
      </p:sp>
    </p:spTree>
    <p:extLst>
      <p:ext uri="{BB962C8B-B14F-4D97-AF65-F5344CB8AC3E}">
        <p14:creationId xmlns:p14="http://schemas.microsoft.com/office/powerpoint/2010/main" val="233288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41684" y="-32911"/>
            <a:ext cx="7399734" cy="831626"/>
          </a:xfrm>
        </p:spPr>
        <p:txBody>
          <a:bodyPr/>
          <a:lstStyle/>
          <a:p>
            <a:r>
              <a:rPr lang="en-US" altLang="zh-CN" dirty="0"/>
              <a:t>[</a:t>
            </a:r>
            <a:r>
              <a:rPr lang="zh-CN" altLang="en-US" dirty="0"/>
              <a:t>例</a:t>
            </a:r>
            <a:r>
              <a:rPr lang="en-US" altLang="zh-CN" dirty="0"/>
              <a:t>3]</a:t>
            </a:r>
            <a:r>
              <a:rPr lang="zh-CN" altLang="en-US" dirty="0"/>
              <a:t>行计数（</a:t>
            </a:r>
            <a:r>
              <a:rPr lang="en-US" altLang="zh-CN" dirty="0"/>
              <a:t>K&amp;R</a:t>
            </a:r>
            <a:r>
              <a:rPr lang="zh-CN" altLang="en-US" dirty="0"/>
              <a:t>，</a:t>
            </a:r>
            <a:r>
              <a:rPr lang="en-US" altLang="zh-CN" dirty="0"/>
              <a:t>P13</a:t>
            </a:r>
            <a:r>
              <a:rPr lang="zh-CN" altLang="en-US" dirty="0"/>
              <a:t>）</a:t>
            </a:r>
          </a:p>
        </p:txBody>
      </p:sp>
      <p:sp>
        <p:nvSpPr>
          <p:cNvPr id="223235" name="Rectangle 3"/>
          <p:cNvSpPr>
            <a:spLocks noGrp="1" noChangeArrowheads="1"/>
          </p:cNvSpPr>
          <p:nvPr>
            <p:ph idx="1"/>
          </p:nvPr>
        </p:nvSpPr>
        <p:spPr>
          <a:xfrm>
            <a:off x="165219" y="781776"/>
            <a:ext cx="7886700" cy="631000"/>
          </a:xfrm>
        </p:spPr>
        <p:txBody>
          <a:bodyPr>
            <a:normAutofit/>
          </a:bodyPr>
          <a:lstStyle/>
          <a:p>
            <a:r>
              <a:rPr lang="zh-CN" altLang="en-US" sz="2600" dirty="0"/>
              <a:t>功能：计算输入中的行数（每行均以换行符结束）</a:t>
            </a:r>
          </a:p>
        </p:txBody>
      </p:sp>
      <p:sp>
        <p:nvSpPr>
          <p:cNvPr id="4" name="灯片编号占位符 5"/>
          <p:cNvSpPr>
            <a:spLocks noGrp="1"/>
          </p:cNvSpPr>
          <p:nvPr>
            <p:ph type="sldNum" sz="quarter" idx="12"/>
          </p:nvPr>
        </p:nvSpPr>
        <p:spPr/>
        <p:txBody>
          <a:bodyPr/>
          <a:lstStyle/>
          <a:p>
            <a:fld id="{F6F505AB-2F2E-488F-B204-3D91FFD18EBF}" type="slidenum">
              <a:rPr lang="en-US" altLang="zh-CN"/>
              <a:pPr/>
              <a:t>11</a:t>
            </a:fld>
            <a:endParaRPr lang="en-US" altLang="zh-CN"/>
          </a:p>
        </p:txBody>
      </p:sp>
      <p:pic>
        <p:nvPicPr>
          <p:cNvPr id="2" name="图片 1">
            <a:extLst>
              <a:ext uri="{FF2B5EF4-FFF2-40B4-BE49-F238E27FC236}">
                <a16:creationId xmlns:a16="http://schemas.microsoft.com/office/drawing/2014/main" id="{7D7FB4F4-40B9-4BFF-9CD5-3EB9AC083A0E}"/>
              </a:ext>
            </a:extLst>
          </p:cNvPr>
          <p:cNvPicPr>
            <a:picLocks noChangeAspect="1"/>
          </p:cNvPicPr>
          <p:nvPr/>
        </p:nvPicPr>
        <p:blipFill>
          <a:blip r:embed="rId2"/>
          <a:stretch>
            <a:fillRect/>
          </a:stretch>
        </p:blipFill>
        <p:spPr>
          <a:xfrm>
            <a:off x="827584" y="1268760"/>
            <a:ext cx="5403288" cy="3168352"/>
          </a:xfrm>
          <a:prstGeom prst="rect">
            <a:avLst/>
          </a:prstGeom>
        </p:spPr>
      </p:pic>
      <p:pic>
        <p:nvPicPr>
          <p:cNvPr id="3" name="图片 2">
            <a:extLst>
              <a:ext uri="{FF2B5EF4-FFF2-40B4-BE49-F238E27FC236}">
                <a16:creationId xmlns:a16="http://schemas.microsoft.com/office/drawing/2014/main" id="{B806D57B-E89B-47EF-BB5E-9ADFF1249A34}"/>
              </a:ext>
            </a:extLst>
          </p:cNvPr>
          <p:cNvPicPr>
            <a:picLocks noChangeAspect="1"/>
          </p:cNvPicPr>
          <p:nvPr/>
        </p:nvPicPr>
        <p:blipFill>
          <a:blip r:embed="rId3"/>
          <a:stretch>
            <a:fillRect/>
          </a:stretch>
        </p:blipFill>
        <p:spPr>
          <a:xfrm>
            <a:off x="5106888" y="3429000"/>
            <a:ext cx="2232248" cy="2709487"/>
          </a:xfrm>
          <a:prstGeom prst="rect">
            <a:avLst/>
          </a:prstGeom>
        </p:spPr>
      </p:pic>
    </p:spTree>
    <p:extLst>
      <p:ext uri="{BB962C8B-B14F-4D97-AF65-F5344CB8AC3E}">
        <p14:creationId xmlns:p14="http://schemas.microsoft.com/office/powerpoint/2010/main" val="1417581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CBBADB91-9047-4539-B934-5F060EB3999E}" type="slidenum">
              <a:rPr lang="en-US" altLang="zh-CN">
                <a:solidFill>
                  <a:schemeClr val="tx1"/>
                </a:solidFill>
              </a:rPr>
              <a:pPr/>
              <a:t>12</a:t>
            </a:fld>
            <a:endParaRPr lang="en-US" altLang="zh-CN">
              <a:solidFill>
                <a:schemeClr val="tx1"/>
              </a:solidFill>
            </a:endParaRPr>
          </a:p>
        </p:txBody>
      </p:sp>
      <p:sp>
        <p:nvSpPr>
          <p:cNvPr id="138245" name="Rectangle 5"/>
          <p:cNvSpPr>
            <a:spLocks noGrp="1" noChangeArrowheads="1"/>
          </p:cNvSpPr>
          <p:nvPr>
            <p:ph type="title" idx="4294967295"/>
          </p:nvPr>
        </p:nvSpPr>
        <p:spPr>
          <a:xfrm>
            <a:off x="506413" y="77788"/>
            <a:ext cx="8421687" cy="1241425"/>
          </a:xfrm>
        </p:spPr>
        <p:txBody>
          <a:bodyPr/>
          <a:lstStyle/>
          <a:p>
            <a:r>
              <a:rPr lang="en-US" altLang="zh-CN" dirty="0">
                <a:ea typeface="楷体_GB2312" pitchFamily="49" charset="-122"/>
              </a:rPr>
              <a:t>w</a:t>
            </a:r>
            <a:r>
              <a:rPr lang="en-US" altLang="en-US" dirty="0">
                <a:ea typeface="楷体_GB2312" pitchFamily="49" charset="-122"/>
              </a:rPr>
              <a:t>hile</a:t>
            </a:r>
            <a:r>
              <a:rPr lang="en-US" altLang="zh-CN" dirty="0">
                <a:ea typeface="楷体_GB2312" pitchFamily="49" charset="-122"/>
              </a:rPr>
              <a:t> </a:t>
            </a:r>
            <a:r>
              <a:rPr lang="en-US" altLang="zh-CN" dirty="0" err="1">
                <a:ea typeface="楷体_GB2312" pitchFamily="49" charset="-122"/>
              </a:rPr>
              <a:t>语句</a:t>
            </a:r>
            <a:r>
              <a:rPr lang="zh-CN" altLang="en-US" dirty="0">
                <a:ea typeface="楷体_GB2312" pitchFamily="49" charset="-122"/>
              </a:rPr>
              <a:t>小结</a:t>
            </a:r>
          </a:p>
        </p:txBody>
      </p:sp>
      <p:sp>
        <p:nvSpPr>
          <p:cNvPr id="138242" name="Text Box 2"/>
          <p:cNvSpPr txBox="1">
            <a:spLocks noChangeArrowheads="1"/>
          </p:cNvSpPr>
          <p:nvPr/>
        </p:nvSpPr>
        <p:spPr bwMode="auto">
          <a:xfrm>
            <a:off x="590550" y="1557338"/>
            <a:ext cx="693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en-US" sz="2800" dirty="0">
                <a:ea typeface="楷体_GB2312" pitchFamily="49" charset="-122"/>
              </a:rPr>
              <a:t>While</a:t>
            </a:r>
            <a:r>
              <a:rPr kumimoji="1" lang="zh-CN" altLang="en-US" sz="2800" dirty="0">
                <a:ea typeface="楷体_GB2312" pitchFamily="49" charset="-122"/>
              </a:rPr>
              <a:t>语句的使用中的注意事项：</a:t>
            </a:r>
          </a:p>
        </p:txBody>
      </p:sp>
      <p:sp>
        <p:nvSpPr>
          <p:cNvPr id="138243" name="Text Box 3"/>
          <p:cNvSpPr txBox="1">
            <a:spLocks noChangeArrowheads="1"/>
          </p:cNvSpPr>
          <p:nvPr/>
        </p:nvSpPr>
        <p:spPr bwMode="auto">
          <a:xfrm>
            <a:off x="590550" y="2133600"/>
            <a:ext cx="7942263"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Clr>
                <a:srgbClr val="FFFF00"/>
              </a:buClr>
              <a:buFont typeface="Webdings" pitchFamily="18" charset="2"/>
              <a:buChar char=""/>
            </a:pPr>
            <a:r>
              <a:rPr kumimoji="1" lang="zh-CN" altLang="en-US" sz="2800" dirty="0">
                <a:ea typeface="楷体_GB2312" pitchFamily="49" charset="-122"/>
              </a:rPr>
              <a:t>   循环体中只能出现一个语句，若有多个操作，必须采用复合语句。</a:t>
            </a:r>
          </a:p>
          <a:p>
            <a:pPr algn="l" eaLnBrk="0" hangingPunct="0">
              <a:buClr>
                <a:schemeClr val="accent2"/>
              </a:buClr>
              <a:buFont typeface="Webdings" pitchFamily="18" charset="2"/>
              <a:buNone/>
            </a:pPr>
            <a:r>
              <a:rPr kumimoji="1" lang="zh-CN" altLang="en-US" sz="2800" dirty="0">
                <a:ea typeface="楷体_GB2312" pitchFamily="49" charset="-122"/>
              </a:rPr>
              <a:t>如： 	</a:t>
            </a:r>
            <a:r>
              <a:rPr kumimoji="1" lang="en-US" altLang="zh-CN" sz="2800" dirty="0">
                <a:ea typeface="楷体_GB2312" pitchFamily="49" charset="-122"/>
              </a:rPr>
              <a:t>while (</a:t>
            </a:r>
            <a:r>
              <a:rPr kumimoji="1" lang="en-US" altLang="zh-CN" sz="2800" dirty="0" err="1">
                <a:ea typeface="楷体_GB2312" pitchFamily="49" charset="-122"/>
              </a:rPr>
              <a:t>i</a:t>
            </a:r>
            <a:r>
              <a:rPr kumimoji="1" lang="en-US" altLang="zh-CN" sz="2800" dirty="0">
                <a:ea typeface="楷体_GB2312" pitchFamily="49" charset="-122"/>
              </a:rPr>
              <a:t>&lt;=100)		</a:t>
            </a:r>
          </a:p>
          <a:p>
            <a:pPr algn="l" eaLnBrk="0" hangingPunct="0">
              <a:buClr>
                <a:schemeClr val="accent2"/>
              </a:buClr>
              <a:buFont typeface="Webdings" pitchFamily="18" charset="2"/>
              <a:buNone/>
            </a:pPr>
            <a:r>
              <a:rPr kumimoji="1" lang="en-US" altLang="zh-CN" sz="2800" dirty="0">
                <a:ea typeface="楷体_GB2312" pitchFamily="49" charset="-122"/>
              </a:rPr>
              <a:t>  	   sum=</a:t>
            </a:r>
            <a:r>
              <a:rPr kumimoji="1" lang="en-US" altLang="zh-CN" sz="2800" dirty="0" err="1">
                <a:ea typeface="楷体_GB2312" pitchFamily="49" charset="-122"/>
              </a:rPr>
              <a:t>sum+i</a:t>
            </a:r>
            <a:r>
              <a:rPr kumimoji="1" lang="zh-CN" altLang="en-US" sz="2800" dirty="0">
                <a:ea typeface="楷体_GB2312" pitchFamily="49" charset="-122"/>
              </a:rPr>
              <a:t>；</a:t>
            </a:r>
          </a:p>
          <a:p>
            <a:pPr algn="l" eaLnBrk="0" hangingPunct="0">
              <a:buClr>
                <a:schemeClr val="accent2"/>
              </a:buClr>
              <a:buFont typeface="Webdings" pitchFamily="18" charset="2"/>
              <a:buNone/>
            </a:pPr>
            <a:r>
              <a:rPr kumimoji="1" lang="en-US" altLang="zh-CN" sz="2800" dirty="0">
                <a:ea typeface="楷体_GB2312" pitchFamily="49" charset="-122"/>
              </a:rPr>
              <a:t>	   </a:t>
            </a:r>
            <a:r>
              <a:rPr kumimoji="1" lang="en-US" altLang="zh-CN" sz="2800" dirty="0" err="1">
                <a:ea typeface="楷体_GB2312" pitchFamily="49" charset="-122"/>
              </a:rPr>
              <a:t>i</a:t>
            </a:r>
            <a:r>
              <a:rPr kumimoji="1" lang="en-US" altLang="zh-CN" sz="2800" dirty="0">
                <a:ea typeface="楷体_GB2312" pitchFamily="49" charset="-122"/>
              </a:rPr>
              <a:t>++</a:t>
            </a:r>
            <a:r>
              <a:rPr kumimoji="1" lang="zh-CN" altLang="en-US" sz="2800" dirty="0">
                <a:ea typeface="楷体_GB2312" pitchFamily="49" charset="-122"/>
              </a:rPr>
              <a:t>；</a:t>
            </a:r>
          </a:p>
        </p:txBody>
      </p:sp>
      <p:sp>
        <p:nvSpPr>
          <p:cNvPr id="138244" name="Text Box 4"/>
          <p:cNvSpPr txBox="1">
            <a:spLocks noChangeArrowheads="1"/>
          </p:cNvSpPr>
          <p:nvPr/>
        </p:nvSpPr>
        <p:spPr bwMode="auto">
          <a:xfrm>
            <a:off x="666750" y="4359275"/>
            <a:ext cx="79375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FFFF00"/>
              </a:buClr>
              <a:buFont typeface="Webdings" pitchFamily="18" charset="2"/>
              <a:buChar char=""/>
            </a:pPr>
            <a:r>
              <a:rPr kumimoji="1" lang="zh-CN" altLang="en-US" sz="2800" dirty="0">
                <a:ea typeface="楷体_GB2312" pitchFamily="49" charset="-122"/>
              </a:rPr>
              <a:t>   在循环体中一定要有能使循环趋于终止的语句，否则会出现死循环。</a:t>
            </a:r>
          </a:p>
          <a:p>
            <a:pPr algn="l">
              <a:spcBef>
                <a:spcPct val="35000"/>
              </a:spcBef>
              <a:buClr>
                <a:schemeClr val="accent2"/>
              </a:buClr>
              <a:buFont typeface="Webdings" pitchFamily="18" charset="2"/>
              <a:buNone/>
            </a:pPr>
            <a:r>
              <a:rPr kumimoji="1" lang="zh-CN" altLang="en-US" sz="2800" dirty="0">
                <a:ea typeface="楷体_GB2312" pitchFamily="49" charset="-122"/>
              </a:rPr>
              <a:t>如：</a:t>
            </a:r>
            <a:r>
              <a:rPr kumimoji="1" lang="en-US" altLang="zh-CN" sz="2800" dirty="0">
                <a:ea typeface="楷体_GB2312" pitchFamily="49" charset="-122"/>
              </a:rPr>
              <a:t>	</a:t>
            </a:r>
            <a:r>
              <a:rPr kumimoji="1" lang="en-US" altLang="zh-CN" sz="2800" dirty="0" err="1">
                <a:ea typeface="楷体_GB2312" pitchFamily="49" charset="-122"/>
              </a:rPr>
              <a:t>i</a:t>
            </a:r>
            <a:r>
              <a:rPr kumimoji="1" lang="en-US" altLang="zh-CN" sz="2800" dirty="0">
                <a:ea typeface="楷体_GB2312" pitchFamily="49" charset="-122"/>
              </a:rPr>
              <a:t>=10;</a:t>
            </a:r>
            <a:endParaRPr kumimoji="1" lang="zh-CN" altLang="en-US" sz="2800" dirty="0">
              <a:ea typeface="楷体_GB2312" pitchFamily="49" charset="-122"/>
            </a:endParaRPr>
          </a:p>
          <a:p>
            <a:pPr algn="l">
              <a:buClr>
                <a:schemeClr val="accent2"/>
              </a:buClr>
              <a:buFont typeface="Webdings" pitchFamily="18" charset="2"/>
              <a:buNone/>
            </a:pPr>
            <a:r>
              <a:rPr kumimoji="1" lang="en-US" altLang="zh-CN" sz="2800" dirty="0">
                <a:ea typeface="楷体_GB2312" pitchFamily="49" charset="-122"/>
              </a:rPr>
              <a:t>	while  (</a:t>
            </a:r>
            <a:r>
              <a:rPr kumimoji="1" lang="en-US" altLang="zh-CN" sz="2800" dirty="0" err="1">
                <a:ea typeface="楷体_GB2312" pitchFamily="49" charset="-122"/>
              </a:rPr>
              <a:t>i</a:t>
            </a:r>
            <a:r>
              <a:rPr kumimoji="1" lang="en-US" altLang="zh-CN" sz="2800" dirty="0">
                <a:ea typeface="楷体_GB2312" pitchFamily="49" charset="-122"/>
              </a:rPr>
              <a:t>&lt;=10)  </a:t>
            </a:r>
            <a:r>
              <a:rPr kumimoji="1" lang="en-US" altLang="zh-CN" sz="2800" dirty="0" err="1">
                <a:ea typeface="楷体_GB2312" pitchFamily="49" charset="-122"/>
              </a:rPr>
              <a:t>printf</a:t>
            </a:r>
            <a:r>
              <a:rPr kumimoji="1" lang="en-US" altLang="zh-CN" sz="2800" dirty="0">
                <a:ea typeface="楷体_GB2312" pitchFamily="49" charset="-122"/>
              </a:rPr>
              <a:t>(“%</a:t>
            </a:r>
            <a:r>
              <a:rPr kumimoji="1" lang="en-US" altLang="zh-CN" sz="2800" dirty="0" err="1">
                <a:ea typeface="楷体_GB2312" pitchFamily="49" charset="-122"/>
              </a:rPr>
              <a:t>i</a:t>
            </a:r>
            <a:r>
              <a:rPr kumimoji="1" lang="en-US" altLang="zh-CN" sz="2800" dirty="0">
                <a:ea typeface="楷体_GB2312" pitchFamily="49" charset="-122"/>
              </a:rPr>
              <a:t>\n”, </a:t>
            </a:r>
            <a:r>
              <a:rPr kumimoji="1" lang="en-US" altLang="zh-CN" sz="2800" dirty="0" err="1">
                <a:ea typeface="楷体_GB2312" pitchFamily="49" charset="-122"/>
              </a:rPr>
              <a:t>i</a:t>
            </a:r>
            <a:r>
              <a:rPr kumimoji="1" lang="en-US" altLang="zh-CN" sz="2800" dirty="0">
                <a:ea typeface="楷体_GB2312" pitchFamily="49" charset="-122"/>
              </a:rPr>
              <a:t>);</a:t>
            </a:r>
            <a:endParaRPr kumimoji="1" lang="zh-CN" altLang="en-US" sz="2800" dirty="0">
              <a:ea typeface="楷体_GB2312" pitchFamily="49" charset="-122"/>
            </a:endParaRPr>
          </a:p>
        </p:txBody>
      </p:sp>
      <p:sp>
        <p:nvSpPr>
          <p:cNvPr id="138246" name="AutoShape 6"/>
          <p:cNvSpPr>
            <a:spLocks noChangeArrowheads="1"/>
          </p:cNvSpPr>
          <p:nvPr/>
        </p:nvSpPr>
        <p:spPr bwMode="auto">
          <a:xfrm>
            <a:off x="1403350" y="3068638"/>
            <a:ext cx="2663825" cy="865187"/>
          </a:xfrm>
          <a:prstGeom prst="roundRect">
            <a:avLst>
              <a:gd name="adj" fmla="val 16667"/>
            </a:avLst>
          </a:prstGeom>
          <a:noFill/>
          <a:ln w="28575" algn="ctr">
            <a:solidFill>
              <a:srgbClr val="FF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7" name="AutoShape 7"/>
          <p:cNvSpPr>
            <a:spLocks noChangeArrowheads="1"/>
          </p:cNvSpPr>
          <p:nvPr/>
        </p:nvSpPr>
        <p:spPr bwMode="auto">
          <a:xfrm>
            <a:off x="3961089" y="3438525"/>
            <a:ext cx="935038" cy="935037"/>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a:noFill/>
          </a:ln>
          <a:effectLst/>
          <a:extLs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9" name="Rectangle 9"/>
          <p:cNvSpPr>
            <a:spLocks noChangeArrowheads="1"/>
          </p:cNvSpPr>
          <p:nvPr/>
        </p:nvSpPr>
        <p:spPr bwMode="auto">
          <a:xfrm>
            <a:off x="4356100" y="2997200"/>
            <a:ext cx="45720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Clr>
                <a:schemeClr val="accent2"/>
              </a:buClr>
              <a:buFont typeface="Webdings" pitchFamily="18" charset="2"/>
              <a:buNone/>
            </a:pPr>
            <a:r>
              <a:rPr kumimoji="1" lang="zh-CN" altLang="en-US" sz="2800" dirty="0">
                <a:ea typeface="楷体_GB2312" pitchFamily="49" charset="-122"/>
              </a:rPr>
              <a:t>又如：</a:t>
            </a:r>
            <a:r>
              <a:rPr kumimoji="1" lang="en-US" altLang="zh-CN" sz="2800" dirty="0">
                <a:ea typeface="楷体_GB2312" pitchFamily="49" charset="-122"/>
              </a:rPr>
              <a:t>while (</a:t>
            </a:r>
            <a:r>
              <a:rPr kumimoji="1" lang="en-US" altLang="zh-CN" sz="2800" dirty="0" err="1">
                <a:ea typeface="楷体_GB2312" pitchFamily="49" charset="-122"/>
              </a:rPr>
              <a:t>i</a:t>
            </a:r>
            <a:r>
              <a:rPr kumimoji="1" lang="en-US" altLang="zh-CN" sz="2800" dirty="0">
                <a:ea typeface="楷体_GB2312" pitchFamily="49" charset="-122"/>
              </a:rPr>
              <a:t>&lt;=100);</a:t>
            </a:r>
          </a:p>
          <a:p>
            <a:pPr algn="l" eaLnBrk="0" hangingPunct="0">
              <a:buClr>
                <a:schemeClr val="accent2"/>
              </a:buClr>
              <a:buFont typeface="Webdings" pitchFamily="18" charset="2"/>
              <a:buNone/>
            </a:pPr>
            <a:r>
              <a:rPr kumimoji="1" lang="en-US" altLang="zh-CN" sz="2800" dirty="0">
                <a:ea typeface="楷体_GB2312" pitchFamily="49" charset="-122"/>
              </a:rPr>
              <a:t>	  { sum=</a:t>
            </a:r>
            <a:r>
              <a:rPr kumimoji="1" lang="en-US" altLang="zh-CN" sz="2800" dirty="0" err="1">
                <a:ea typeface="楷体_GB2312" pitchFamily="49" charset="-122"/>
              </a:rPr>
              <a:t>sum+i</a:t>
            </a:r>
            <a:r>
              <a:rPr kumimoji="1" lang="en-US" altLang="zh-CN" sz="2800" dirty="0">
                <a:ea typeface="楷体_GB2312" pitchFamily="49" charset="-122"/>
              </a:rPr>
              <a:t>;</a:t>
            </a:r>
          </a:p>
          <a:p>
            <a:pPr algn="l" eaLnBrk="0" hangingPunct="0">
              <a:buClr>
                <a:schemeClr val="accent2"/>
              </a:buClr>
              <a:buFont typeface="Webdings" pitchFamily="18" charset="2"/>
              <a:buNone/>
            </a:pPr>
            <a:r>
              <a:rPr kumimoji="1" lang="en-US" altLang="zh-CN" sz="2800" dirty="0">
                <a:ea typeface="楷体_GB2312" pitchFamily="49" charset="-122"/>
              </a:rPr>
              <a:t>	     </a:t>
            </a:r>
            <a:r>
              <a:rPr kumimoji="1" lang="en-US" altLang="zh-CN" sz="2800" dirty="0" err="1">
                <a:ea typeface="楷体_GB2312" pitchFamily="49" charset="-122"/>
              </a:rPr>
              <a:t>i</a:t>
            </a:r>
            <a:r>
              <a:rPr kumimoji="1" lang="en-US" altLang="zh-CN" sz="2800" dirty="0">
                <a:ea typeface="楷体_GB2312" pitchFamily="49" charset="-122"/>
              </a:rPr>
              <a:t>++; }</a:t>
            </a:r>
          </a:p>
        </p:txBody>
      </p:sp>
      <p:sp>
        <p:nvSpPr>
          <p:cNvPr id="138250" name="AutoShape 10"/>
          <p:cNvSpPr>
            <a:spLocks noChangeArrowheads="1"/>
          </p:cNvSpPr>
          <p:nvPr/>
        </p:nvSpPr>
        <p:spPr bwMode="auto">
          <a:xfrm>
            <a:off x="5364163" y="3068638"/>
            <a:ext cx="2808287" cy="431800"/>
          </a:xfrm>
          <a:prstGeom prst="roundRect">
            <a:avLst>
              <a:gd name="adj" fmla="val 16667"/>
            </a:avLst>
          </a:prstGeom>
          <a:noFill/>
          <a:ln w="28575" algn="ctr">
            <a:solidFill>
              <a:srgbClr val="FF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1" name="AutoShape 11"/>
          <p:cNvSpPr>
            <a:spLocks noChangeArrowheads="1"/>
          </p:cNvSpPr>
          <p:nvPr/>
        </p:nvSpPr>
        <p:spPr bwMode="auto">
          <a:xfrm>
            <a:off x="7704931" y="3521667"/>
            <a:ext cx="935037" cy="935038"/>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a:noFill/>
          </a:ln>
          <a:effectLst/>
          <a:extLs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8246"/>
                                        </p:tgtEl>
                                        <p:attrNameLst>
                                          <p:attrName>style.visibility</p:attrName>
                                        </p:attrNameLst>
                                      </p:cBhvr>
                                      <p:to>
                                        <p:strVal val="visible"/>
                                      </p:to>
                                    </p:set>
                                    <p:animEffect transition="in" filter="wipe(up)">
                                      <p:cBhvr>
                                        <p:cTn id="7" dur="500"/>
                                        <p:tgtEl>
                                          <p:spTgt spid="1382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 calcmode="lin" valueType="num">
                                      <p:cBhvr>
                                        <p:cTn id="12" dur="500" fill="hold"/>
                                        <p:tgtEl>
                                          <p:spTgt spid="138247"/>
                                        </p:tgtEl>
                                        <p:attrNameLst>
                                          <p:attrName>ppt_w</p:attrName>
                                        </p:attrNameLst>
                                      </p:cBhvr>
                                      <p:tavLst>
                                        <p:tav tm="0">
                                          <p:val>
                                            <p:strVal val="4*#ppt_w"/>
                                          </p:val>
                                        </p:tav>
                                        <p:tav tm="100000">
                                          <p:val>
                                            <p:strVal val="#ppt_w"/>
                                          </p:val>
                                        </p:tav>
                                      </p:tavLst>
                                    </p:anim>
                                    <p:anim calcmode="lin" valueType="num">
                                      <p:cBhvr>
                                        <p:cTn id="13" dur="500" fill="hold"/>
                                        <p:tgtEl>
                                          <p:spTgt spid="138247"/>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38250"/>
                                        </p:tgtEl>
                                        <p:attrNameLst>
                                          <p:attrName>style.visibility</p:attrName>
                                        </p:attrNameLst>
                                      </p:cBhvr>
                                      <p:to>
                                        <p:strVal val="visible"/>
                                      </p:to>
                                    </p:set>
                                    <p:animEffect transition="in" filter="wipe(up)">
                                      <p:cBhvr>
                                        <p:cTn id="18" dur="500"/>
                                        <p:tgtEl>
                                          <p:spTgt spid="13825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childTnLst>
                                    <p:set>
                                      <p:cBhvr>
                                        <p:cTn id="22" dur="1" fill="hold">
                                          <p:stCondLst>
                                            <p:cond delay="0"/>
                                          </p:stCondLst>
                                        </p:cTn>
                                        <p:tgtEl>
                                          <p:spTgt spid="138251"/>
                                        </p:tgtEl>
                                        <p:attrNameLst>
                                          <p:attrName>style.visibility</p:attrName>
                                        </p:attrNameLst>
                                      </p:cBhvr>
                                      <p:to>
                                        <p:strVal val="visible"/>
                                      </p:to>
                                    </p:set>
                                    <p:anim calcmode="lin" valueType="num">
                                      <p:cBhvr>
                                        <p:cTn id="23" dur="500" fill="hold"/>
                                        <p:tgtEl>
                                          <p:spTgt spid="138251"/>
                                        </p:tgtEl>
                                        <p:attrNameLst>
                                          <p:attrName>ppt_w</p:attrName>
                                        </p:attrNameLst>
                                      </p:cBhvr>
                                      <p:tavLst>
                                        <p:tav tm="0">
                                          <p:val>
                                            <p:strVal val="4*#ppt_w"/>
                                          </p:val>
                                        </p:tav>
                                        <p:tav tm="100000">
                                          <p:val>
                                            <p:strVal val="#ppt_w"/>
                                          </p:val>
                                        </p:tav>
                                      </p:tavLst>
                                    </p:anim>
                                    <p:anim calcmode="lin" valueType="num">
                                      <p:cBhvr>
                                        <p:cTn id="24" dur="500" fill="hold"/>
                                        <p:tgtEl>
                                          <p:spTgt spid="13825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animBg="1"/>
      <p:bldP spid="138247" grpId="0" animBg="1"/>
      <p:bldP spid="138250" grpId="0" animBg="1"/>
      <p:bldP spid="1382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5.5 </a:t>
            </a:r>
            <a:r>
              <a:rPr lang="zh-CN" altLang="en-US" dirty="0"/>
              <a:t>循环的嵌套</a:t>
            </a:r>
          </a:p>
        </p:txBody>
      </p:sp>
      <p:sp>
        <p:nvSpPr>
          <p:cNvPr id="8" name="副标题 7"/>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6817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68313" y="-99392"/>
            <a:ext cx="7543800" cy="819150"/>
          </a:xfrm>
        </p:spPr>
        <p:txBody>
          <a:bodyPr/>
          <a:lstStyle/>
          <a:p>
            <a:r>
              <a:rPr lang="zh-CN" altLang="en-US" b="1" dirty="0">
                <a:ea typeface="楷体_GB2312" pitchFamily="49" charset="-122"/>
              </a:rPr>
              <a:t>循环的嵌套</a:t>
            </a:r>
          </a:p>
        </p:txBody>
      </p:sp>
      <p:sp>
        <p:nvSpPr>
          <p:cNvPr id="171011" name="Rectangle 3"/>
          <p:cNvSpPr>
            <a:spLocks noGrp="1" noChangeArrowheads="1"/>
          </p:cNvSpPr>
          <p:nvPr>
            <p:ph idx="1"/>
          </p:nvPr>
        </p:nvSpPr>
        <p:spPr>
          <a:xfrm>
            <a:off x="457200" y="764704"/>
            <a:ext cx="8229600" cy="5876925"/>
          </a:xfrm>
        </p:spPr>
        <p:txBody>
          <a:bodyPr/>
          <a:lstStyle/>
          <a:p>
            <a:pPr eaLnBrk="0" hangingPunct="0">
              <a:spcBef>
                <a:spcPct val="5000"/>
              </a:spcBef>
              <a:buClrTx/>
              <a:buSzTx/>
              <a:buFontTx/>
              <a:buNone/>
            </a:pPr>
            <a:r>
              <a:rPr kumimoji="1" lang="zh-CN" altLang="en-US" sz="2400" b="1" dirty="0">
                <a:solidFill>
                  <a:srgbClr val="FFFF00"/>
                </a:solidFill>
                <a:effectLst>
                  <a:outerShdw blurRad="38100" dist="38100" dir="2700000" algn="tl">
                    <a:srgbClr val="000000">
                      <a:alpha val="43137"/>
                    </a:srgbClr>
                  </a:outerShdw>
                </a:effectLst>
                <a:ea typeface="楷体_GB2312" pitchFamily="49" charset="-122"/>
              </a:rPr>
              <a:t>循环的嵌套</a:t>
            </a:r>
            <a:r>
              <a:rPr kumimoji="1" lang="zh-CN" altLang="en-US" sz="2400" b="1" dirty="0">
                <a:effectLst>
                  <a:outerShdw blurRad="38100" dist="38100" dir="2700000" algn="tl">
                    <a:srgbClr val="000000">
                      <a:alpha val="43137"/>
                    </a:srgbClr>
                  </a:outerShdw>
                </a:effectLst>
                <a:ea typeface="楷体_GB2312" pitchFamily="49" charset="-122"/>
              </a:rPr>
              <a:t>：一个循环体中又包含另一个完整的循环结构。</a:t>
            </a:r>
          </a:p>
          <a:p>
            <a:pPr lvl="1">
              <a:spcBef>
                <a:spcPct val="5000"/>
              </a:spcBef>
              <a:buClrTx/>
              <a:buSzTx/>
              <a:buFontTx/>
              <a:buChar char="•"/>
            </a:pPr>
            <a:r>
              <a:rPr kumimoji="1" lang="zh-CN" altLang="en-US" sz="2400" b="1" dirty="0">
                <a:effectLst>
                  <a:outerShdw blurRad="38100" dist="38100" dir="2700000" algn="tl">
                    <a:srgbClr val="000000">
                      <a:alpha val="43137"/>
                    </a:srgbClr>
                  </a:outerShdw>
                </a:effectLst>
                <a:ea typeface="楷体_GB2312" pitchFamily="49" charset="-122"/>
              </a:rPr>
              <a:t>“外层循环”与“内层循环”</a:t>
            </a:r>
          </a:p>
          <a:p>
            <a:pPr lvl="1">
              <a:spcBef>
                <a:spcPct val="5000"/>
              </a:spcBef>
              <a:buClrTx/>
              <a:buSzTx/>
              <a:buFontTx/>
              <a:buChar char="•"/>
            </a:pPr>
            <a:r>
              <a:rPr kumimoji="1" lang="zh-CN" altLang="en-US" sz="2400" b="1" dirty="0">
                <a:effectLst>
                  <a:outerShdw blurRad="38100" dist="38100" dir="2700000" algn="tl">
                    <a:srgbClr val="000000">
                      <a:alpha val="43137"/>
                    </a:srgbClr>
                  </a:outerShdw>
                </a:effectLst>
                <a:ea typeface="楷体_GB2312" pitchFamily="49" charset="-122"/>
              </a:rPr>
              <a:t>三种循环可以互相嵌套（见</a:t>
            </a:r>
            <a:r>
              <a:rPr kumimoji="1" lang="en-US" altLang="zh-CN" sz="2400" b="1" dirty="0">
                <a:effectLst>
                  <a:outerShdw blurRad="38100" dist="38100" dir="2700000" algn="tl">
                    <a:srgbClr val="000000">
                      <a:alpha val="43137"/>
                    </a:srgbClr>
                  </a:outerShdw>
                </a:effectLst>
                <a:ea typeface="楷体_GB2312" pitchFamily="49" charset="-122"/>
              </a:rPr>
              <a:t>P121</a:t>
            </a:r>
            <a:r>
              <a:rPr kumimoji="1" lang="zh-CN" altLang="en-US" sz="2400" b="1" dirty="0">
                <a:effectLst>
                  <a:outerShdw blurRad="38100" dist="38100" dir="2700000" algn="tl">
                    <a:srgbClr val="000000">
                      <a:alpha val="43137"/>
                    </a:srgbClr>
                  </a:outerShdw>
                </a:effectLst>
                <a:ea typeface="楷体_GB2312" pitchFamily="49" charset="-122"/>
              </a:rPr>
              <a:t>）</a:t>
            </a:r>
          </a:p>
          <a:p>
            <a:pPr lvl="1">
              <a:spcBef>
                <a:spcPct val="5000"/>
              </a:spcBef>
              <a:buClrTx/>
              <a:buSzTx/>
              <a:buFontTx/>
              <a:buChar char="•"/>
            </a:pPr>
            <a:r>
              <a:rPr kumimoji="1" lang="zh-CN" altLang="en-US" sz="2400" b="1" dirty="0">
                <a:solidFill>
                  <a:srgbClr val="66CCFF"/>
                </a:solidFill>
                <a:effectLst>
                  <a:outerShdw blurRad="38100" dist="38100" dir="2700000" algn="tl">
                    <a:srgbClr val="000000">
                      <a:alpha val="43137"/>
                    </a:srgbClr>
                  </a:outerShdw>
                </a:effectLst>
                <a:ea typeface="楷体_GB2312" pitchFamily="49" charset="-122"/>
              </a:rPr>
              <a:t>内嵌的循环结构一定要是完整的！不允许出现循环体交叉现象。</a:t>
            </a:r>
          </a:p>
          <a:p>
            <a:pPr>
              <a:buClrTx/>
              <a:buSzTx/>
              <a:buFontTx/>
              <a:buNone/>
            </a:pPr>
            <a:r>
              <a:rPr kumimoji="1" lang="en-US" altLang="zh-CN" sz="2400" b="1" dirty="0">
                <a:solidFill>
                  <a:srgbClr val="66FF33"/>
                </a:solidFill>
                <a:effectLst>
                  <a:outerShdw blurRad="38100" dist="38100" dir="2700000" algn="tl">
                    <a:srgbClr val="000000">
                      <a:alpha val="43137"/>
                    </a:srgbClr>
                  </a:outerShdw>
                </a:effectLst>
                <a:ea typeface="楷体_GB2312" pitchFamily="49" charset="-122"/>
              </a:rPr>
              <a:t>【</a:t>
            </a:r>
            <a:r>
              <a:rPr kumimoji="1" lang="zh-CN" altLang="en-US" sz="2400" b="1" dirty="0">
                <a:solidFill>
                  <a:srgbClr val="66FF33"/>
                </a:solidFill>
                <a:effectLst>
                  <a:outerShdw blurRad="38100" dist="38100" dir="2700000" algn="tl">
                    <a:srgbClr val="000000">
                      <a:alpha val="43137"/>
                    </a:srgbClr>
                  </a:outerShdw>
                </a:effectLst>
                <a:ea typeface="楷体_GB2312" pitchFamily="49" charset="-122"/>
              </a:rPr>
              <a:t>例</a:t>
            </a:r>
            <a:r>
              <a:rPr kumimoji="1" lang="en-US" altLang="zh-CN" sz="2400" b="1" dirty="0">
                <a:solidFill>
                  <a:srgbClr val="66FF33"/>
                </a:solidFill>
                <a:effectLst>
                  <a:outerShdw blurRad="38100" dist="38100" dir="2700000" algn="tl">
                    <a:srgbClr val="000000">
                      <a:alpha val="43137"/>
                    </a:srgbClr>
                  </a:outerShdw>
                </a:effectLst>
                <a:ea typeface="楷体_GB2312" pitchFamily="49" charset="-122"/>
              </a:rPr>
              <a:t>c5_z6.c】</a:t>
            </a:r>
            <a:r>
              <a:rPr kumimoji="1" lang="zh-CN" altLang="en-US" sz="2400" b="1" dirty="0">
                <a:solidFill>
                  <a:srgbClr val="66FF33"/>
                </a:solidFill>
                <a:effectLst>
                  <a:outerShdw blurRad="38100" dist="38100" dir="2700000" algn="tl">
                    <a:srgbClr val="000000">
                      <a:alpha val="43137"/>
                    </a:srgbClr>
                  </a:outerShdw>
                </a:effectLst>
                <a:ea typeface="楷体_GB2312" pitchFamily="49" charset="-122"/>
              </a:rPr>
              <a:t>输出九九乘法表</a:t>
            </a:r>
          </a:p>
          <a:p>
            <a:pPr>
              <a:spcBef>
                <a:spcPct val="0"/>
              </a:spcBef>
              <a:buClrTx/>
              <a:buSzTx/>
              <a:buFontTx/>
              <a:buNone/>
            </a:pP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#include &lt;</a:t>
            </a:r>
            <a:r>
              <a:rPr kumimoji="1" lang="en-US" altLang="zh-CN" sz="2000" b="1" dirty="0" err="1">
                <a:solidFill>
                  <a:srgbClr val="66FF33"/>
                </a:solidFill>
                <a:effectLst>
                  <a:outerShdw blurRad="38100" dist="38100" dir="2700000" algn="tl">
                    <a:srgbClr val="000000">
                      <a:alpha val="43137"/>
                    </a:srgbClr>
                  </a:outerShdw>
                </a:effectLst>
                <a:ea typeface="楷体_GB2312" pitchFamily="49" charset="-122"/>
              </a:rPr>
              <a:t>stdio.h</a:t>
            </a: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&gt;</a:t>
            </a:r>
          </a:p>
          <a:p>
            <a:pPr>
              <a:spcBef>
                <a:spcPct val="0"/>
              </a:spcBef>
              <a:buClrTx/>
              <a:buSzTx/>
              <a:buFontTx/>
              <a:buNone/>
            </a:pPr>
            <a:r>
              <a:rPr kumimoji="1" lang="en-US" altLang="zh-CN" sz="2000" b="1" dirty="0" err="1">
                <a:solidFill>
                  <a:srgbClr val="66FF33"/>
                </a:solidFill>
                <a:effectLst>
                  <a:outerShdw blurRad="38100" dist="38100" dir="2700000" algn="tl">
                    <a:srgbClr val="000000">
                      <a:alpha val="43137"/>
                    </a:srgbClr>
                  </a:outerShdw>
                </a:effectLst>
                <a:ea typeface="楷体_GB2312" pitchFamily="49" charset="-122"/>
              </a:rPr>
              <a:t>int</a:t>
            </a: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 main()</a:t>
            </a:r>
          </a:p>
          <a:p>
            <a:pPr>
              <a:spcBef>
                <a:spcPct val="0"/>
              </a:spcBef>
              <a:buClrTx/>
              <a:buSzTx/>
              <a:buFontTx/>
              <a:buNone/>
            </a:pP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 </a:t>
            </a:r>
            <a:r>
              <a:rPr kumimoji="1" lang="en-US" altLang="zh-CN" sz="2000" b="1" err="1">
                <a:solidFill>
                  <a:srgbClr val="66FF33"/>
                </a:solidFill>
                <a:effectLst>
                  <a:outerShdw blurRad="38100" dist="38100" dir="2700000" algn="tl">
                    <a:srgbClr val="000000">
                      <a:alpha val="43137"/>
                    </a:srgbClr>
                  </a:outerShdw>
                </a:effectLst>
                <a:ea typeface="楷体_GB2312" pitchFamily="49" charset="-122"/>
              </a:rPr>
              <a:t>int</a:t>
            </a:r>
            <a:r>
              <a:rPr kumimoji="1" lang="en-US" altLang="zh-CN" sz="2000" b="1">
                <a:solidFill>
                  <a:srgbClr val="66FF33"/>
                </a:solidFill>
                <a:effectLst>
                  <a:outerShdw blurRad="38100" dist="38100" dir="2700000" algn="tl">
                    <a:srgbClr val="000000">
                      <a:alpha val="43137"/>
                    </a:srgbClr>
                  </a:outerShdw>
                </a:effectLst>
                <a:ea typeface="楷体_GB2312" pitchFamily="49" charset="-122"/>
              </a:rPr>
              <a:t> i=1,j;</a:t>
            </a:r>
            <a:endParaRPr kumimoji="1" lang="en-US" altLang="zh-CN" sz="2000" b="1" dirty="0">
              <a:solidFill>
                <a:srgbClr val="66FF33"/>
              </a:solidFill>
              <a:effectLst>
                <a:outerShdw blurRad="38100" dist="38100" dir="2700000" algn="tl">
                  <a:srgbClr val="000000">
                    <a:alpha val="43137"/>
                  </a:srgbClr>
                </a:outerShdw>
              </a:effectLst>
              <a:ea typeface="楷体_GB2312" pitchFamily="49" charset="-122"/>
            </a:endParaRPr>
          </a:p>
          <a:p>
            <a:pPr>
              <a:spcBef>
                <a:spcPct val="0"/>
              </a:spcBef>
              <a:buClrTx/>
              <a:buSzTx/>
              <a:buFontTx/>
              <a:buNone/>
            </a:pP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  while (</a:t>
            </a:r>
            <a:r>
              <a:rPr kumimoji="1" lang="en-US" altLang="zh-CN" sz="2000" b="1" dirty="0" err="1">
                <a:solidFill>
                  <a:srgbClr val="66FF33"/>
                </a:solidFill>
                <a:effectLst>
                  <a:outerShdw blurRad="38100" dist="38100" dir="2700000" algn="tl">
                    <a:srgbClr val="000000">
                      <a:alpha val="43137"/>
                    </a:srgbClr>
                  </a:outerShdw>
                </a:effectLst>
                <a:ea typeface="楷体_GB2312" pitchFamily="49" charset="-122"/>
              </a:rPr>
              <a:t>i</a:t>
            </a: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&lt;=9) {</a:t>
            </a:r>
          </a:p>
          <a:p>
            <a:pPr>
              <a:spcBef>
                <a:spcPct val="0"/>
              </a:spcBef>
              <a:buClrTx/>
              <a:buSzTx/>
              <a:buFontTx/>
              <a:buNone/>
            </a:pPr>
            <a:r>
              <a:rPr kumimoji="1" lang="en-US" altLang="zh-CN" sz="2000" b="1">
                <a:solidFill>
                  <a:srgbClr val="66FF33"/>
                </a:solidFill>
                <a:effectLst>
                  <a:outerShdw blurRad="38100" dist="38100" dir="2700000" algn="tl">
                    <a:srgbClr val="000000">
                      <a:alpha val="43137"/>
                    </a:srgbClr>
                  </a:outerShdw>
                </a:effectLst>
                <a:ea typeface="楷体_GB2312" pitchFamily="49" charset="-122"/>
              </a:rPr>
              <a:t>    j=0</a:t>
            </a:r>
            <a:r>
              <a:rPr kumimoji="1" lang="zh-CN" altLang="en-US" sz="2000" b="1">
                <a:solidFill>
                  <a:srgbClr val="66FF33"/>
                </a:solidFill>
                <a:effectLst>
                  <a:outerShdw blurRad="38100" dist="38100" dir="2700000" algn="tl">
                    <a:srgbClr val="000000">
                      <a:alpha val="43137"/>
                    </a:srgbClr>
                  </a:outerShdw>
                </a:effectLst>
                <a:ea typeface="楷体_GB2312" pitchFamily="49" charset="-122"/>
              </a:rPr>
              <a:t>；</a:t>
            </a:r>
            <a:endParaRPr kumimoji="1" lang="en-US" altLang="zh-CN" sz="2000" b="1" dirty="0">
              <a:solidFill>
                <a:srgbClr val="66FF33"/>
              </a:solidFill>
              <a:effectLst>
                <a:outerShdw blurRad="38100" dist="38100" dir="2700000" algn="tl">
                  <a:srgbClr val="000000">
                    <a:alpha val="43137"/>
                  </a:srgbClr>
                </a:outerShdw>
              </a:effectLst>
              <a:ea typeface="楷体_GB2312" pitchFamily="49" charset="-122"/>
            </a:endParaRPr>
          </a:p>
          <a:p>
            <a:pPr>
              <a:spcBef>
                <a:spcPct val="0"/>
              </a:spcBef>
              <a:buClrTx/>
              <a:buSzTx/>
              <a:buFontTx/>
              <a:buNone/>
            </a:pP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    while ( </a:t>
            </a:r>
            <a:r>
              <a:rPr kumimoji="1" lang="en-US" altLang="zh-CN" sz="2000" b="1" dirty="0" err="1">
                <a:solidFill>
                  <a:srgbClr val="66FF33"/>
                </a:solidFill>
                <a:effectLst>
                  <a:outerShdw blurRad="38100" dist="38100" dir="2700000" algn="tl">
                    <a:srgbClr val="000000">
                      <a:alpha val="43137"/>
                    </a:srgbClr>
                  </a:outerShdw>
                </a:effectLst>
                <a:ea typeface="楷体_GB2312" pitchFamily="49" charset="-122"/>
              </a:rPr>
              <a:t>j++</a:t>
            </a: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 &lt; 9 ) </a:t>
            </a:r>
          </a:p>
          <a:p>
            <a:pPr>
              <a:spcBef>
                <a:spcPct val="0"/>
              </a:spcBef>
              <a:buClrTx/>
              <a:buSzTx/>
              <a:buFontTx/>
              <a:buNone/>
            </a:pP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      </a:t>
            </a:r>
            <a:r>
              <a:rPr kumimoji="1" lang="en-US" altLang="zh-CN" sz="2000" b="1" dirty="0" err="1">
                <a:solidFill>
                  <a:srgbClr val="66FF33"/>
                </a:solidFill>
                <a:effectLst>
                  <a:outerShdw blurRad="38100" dist="38100" dir="2700000" algn="tl">
                    <a:srgbClr val="000000">
                      <a:alpha val="43137"/>
                    </a:srgbClr>
                  </a:outerShdw>
                </a:effectLst>
                <a:ea typeface="楷体_GB2312" pitchFamily="49" charset="-122"/>
              </a:rPr>
              <a:t>printf</a:t>
            </a: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("%1d*%1d=%2d  ",</a:t>
            </a:r>
            <a:r>
              <a:rPr kumimoji="1" lang="en-US" altLang="zh-CN" sz="2000" b="1" err="1">
                <a:solidFill>
                  <a:srgbClr val="66FF33"/>
                </a:solidFill>
                <a:effectLst>
                  <a:outerShdw blurRad="38100" dist="38100" dir="2700000" algn="tl">
                    <a:srgbClr val="000000">
                      <a:alpha val="43137"/>
                    </a:srgbClr>
                  </a:outerShdw>
                </a:effectLst>
                <a:ea typeface="楷体_GB2312" pitchFamily="49" charset="-122"/>
              </a:rPr>
              <a:t>i,j,i</a:t>
            </a:r>
            <a:r>
              <a:rPr kumimoji="1" lang="en-US" altLang="zh-CN" sz="2000" b="1">
                <a:solidFill>
                  <a:srgbClr val="66FF33"/>
                </a:solidFill>
                <a:effectLst>
                  <a:outerShdw blurRad="38100" dist="38100" dir="2700000" algn="tl">
                    <a:srgbClr val="000000">
                      <a:alpha val="43137"/>
                    </a:srgbClr>
                  </a:outerShdw>
                </a:effectLst>
                <a:ea typeface="楷体_GB2312" pitchFamily="49" charset="-122"/>
              </a:rPr>
              <a:t>*j);</a:t>
            </a:r>
            <a:endParaRPr kumimoji="1" lang="en-US" altLang="zh-CN" sz="2000" b="1" dirty="0">
              <a:solidFill>
                <a:srgbClr val="66FF33"/>
              </a:solidFill>
              <a:effectLst>
                <a:outerShdw blurRad="38100" dist="38100" dir="2700000" algn="tl">
                  <a:srgbClr val="000000">
                    <a:alpha val="43137"/>
                  </a:srgbClr>
                </a:outerShdw>
              </a:effectLst>
              <a:ea typeface="楷体_GB2312" pitchFamily="49" charset="-122"/>
            </a:endParaRPr>
          </a:p>
          <a:p>
            <a:pPr>
              <a:spcBef>
                <a:spcPct val="0"/>
              </a:spcBef>
              <a:buClrTx/>
              <a:buSzTx/>
              <a:buFontTx/>
              <a:buNone/>
            </a:pP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    </a:t>
            </a:r>
            <a:r>
              <a:rPr kumimoji="1" lang="en-US" altLang="zh-CN" sz="2000" b="1" err="1">
                <a:solidFill>
                  <a:srgbClr val="66FF33"/>
                </a:solidFill>
                <a:effectLst>
                  <a:outerShdw blurRad="38100" dist="38100" dir="2700000" algn="tl">
                    <a:srgbClr val="000000">
                      <a:alpha val="43137"/>
                    </a:srgbClr>
                  </a:outerShdw>
                </a:effectLst>
                <a:ea typeface="楷体_GB2312" pitchFamily="49" charset="-122"/>
              </a:rPr>
              <a:t>i</a:t>
            </a:r>
            <a:r>
              <a:rPr kumimoji="1" lang="en-US" altLang="zh-CN" sz="2000" b="1">
                <a:solidFill>
                  <a:srgbClr val="66FF33"/>
                </a:solidFill>
                <a:effectLst>
                  <a:outerShdw blurRad="38100" dist="38100" dir="2700000" algn="tl">
                    <a:srgbClr val="000000">
                      <a:alpha val="43137"/>
                    </a:srgbClr>
                  </a:outerShdw>
                </a:effectLst>
                <a:ea typeface="楷体_GB2312" pitchFamily="49" charset="-122"/>
              </a:rPr>
              <a:t>++; </a:t>
            </a:r>
            <a:endParaRPr kumimoji="1" lang="en-US" altLang="zh-CN" sz="2000" b="1" dirty="0">
              <a:solidFill>
                <a:srgbClr val="66FF33"/>
              </a:solidFill>
              <a:effectLst>
                <a:outerShdw blurRad="38100" dist="38100" dir="2700000" algn="tl">
                  <a:srgbClr val="000000">
                    <a:alpha val="43137"/>
                  </a:srgbClr>
                </a:outerShdw>
              </a:effectLst>
              <a:ea typeface="楷体_GB2312" pitchFamily="49" charset="-122"/>
            </a:endParaRPr>
          </a:p>
          <a:p>
            <a:pPr>
              <a:spcBef>
                <a:spcPct val="0"/>
              </a:spcBef>
              <a:buClrTx/>
              <a:buSzTx/>
              <a:buFontTx/>
              <a:buNone/>
            </a:pP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    </a:t>
            </a:r>
            <a:r>
              <a:rPr kumimoji="1" lang="en-US" altLang="zh-CN" sz="2000" b="1" dirty="0" err="1">
                <a:solidFill>
                  <a:srgbClr val="66FF33"/>
                </a:solidFill>
                <a:effectLst>
                  <a:outerShdw blurRad="38100" dist="38100" dir="2700000" algn="tl">
                    <a:srgbClr val="000000">
                      <a:alpha val="43137"/>
                    </a:srgbClr>
                  </a:outerShdw>
                </a:effectLst>
                <a:ea typeface="楷体_GB2312" pitchFamily="49" charset="-122"/>
              </a:rPr>
              <a:t>printf</a:t>
            </a: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a:t>
            </a:r>
            <a:r>
              <a:rPr kumimoji="1" lang="en-US" altLang="zh-CN" sz="2000" b="1">
                <a:solidFill>
                  <a:srgbClr val="66FF33"/>
                </a:solidFill>
                <a:effectLst>
                  <a:outerShdw blurRad="38100" dist="38100" dir="2700000" algn="tl">
                    <a:srgbClr val="000000">
                      <a:alpha val="43137"/>
                    </a:srgbClr>
                  </a:outerShdw>
                </a:effectLst>
                <a:ea typeface="楷体_GB2312" pitchFamily="49" charset="-122"/>
              </a:rPr>
              <a:t>n");</a:t>
            </a:r>
            <a:endParaRPr kumimoji="1" lang="en-US" altLang="zh-CN" sz="2000" b="1" dirty="0">
              <a:solidFill>
                <a:srgbClr val="66FF33"/>
              </a:solidFill>
              <a:effectLst>
                <a:outerShdw blurRad="38100" dist="38100" dir="2700000" algn="tl">
                  <a:srgbClr val="000000">
                    <a:alpha val="43137"/>
                  </a:srgbClr>
                </a:outerShdw>
              </a:effectLst>
              <a:ea typeface="楷体_GB2312" pitchFamily="49" charset="-122"/>
            </a:endParaRPr>
          </a:p>
          <a:p>
            <a:pPr>
              <a:spcBef>
                <a:spcPct val="0"/>
              </a:spcBef>
              <a:buClrTx/>
              <a:buSzTx/>
              <a:buFontTx/>
              <a:buNone/>
            </a:pP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  }</a:t>
            </a:r>
          </a:p>
          <a:p>
            <a:pPr>
              <a:spcBef>
                <a:spcPct val="0"/>
              </a:spcBef>
              <a:buClrTx/>
              <a:buSzTx/>
              <a:buFontTx/>
              <a:buNone/>
            </a:pP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  </a:t>
            </a:r>
            <a:r>
              <a:rPr kumimoji="1" lang="en-US" altLang="zh-CN" sz="2000" b="1">
                <a:solidFill>
                  <a:srgbClr val="66FF33"/>
                </a:solidFill>
                <a:effectLst>
                  <a:outerShdw blurRad="38100" dist="38100" dir="2700000" algn="tl">
                    <a:srgbClr val="000000">
                      <a:alpha val="43137"/>
                    </a:srgbClr>
                  </a:outerShdw>
                </a:effectLst>
                <a:ea typeface="楷体_GB2312" pitchFamily="49" charset="-122"/>
              </a:rPr>
              <a:t>return 0;</a:t>
            </a:r>
            <a:endParaRPr kumimoji="1" lang="en-US" altLang="zh-CN" sz="2000" b="1" dirty="0">
              <a:solidFill>
                <a:srgbClr val="66FF33"/>
              </a:solidFill>
              <a:effectLst>
                <a:outerShdw blurRad="38100" dist="38100" dir="2700000" algn="tl">
                  <a:srgbClr val="000000">
                    <a:alpha val="43137"/>
                  </a:srgbClr>
                </a:outerShdw>
              </a:effectLst>
              <a:ea typeface="楷体_GB2312" pitchFamily="49" charset="-122"/>
            </a:endParaRPr>
          </a:p>
          <a:p>
            <a:pPr>
              <a:spcBef>
                <a:spcPct val="0"/>
              </a:spcBef>
              <a:buClrTx/>
              <a:buSzTx/>
              <a:buFontTx/>
              <a:buNone/>
            </a:pPr>
            <a:r>
              <a:rPr kumimoji="1" lang="en-US" altLang="zh-CN" sz="2000" b="1" dirty="0">
                <a:solidFill>
                  <a:srgbClr val="66FF33"/>
                </a:solidFill>
                <a:effectLst>
                  <a:outerShdw blurRad="38100" dist="38100" dir="2700000" algn="tl">
                    <a:srgbClr val="000000">
                      <a:alpha val="43137"/>
                    </a:srgbClr>
                  </a:outerShdw>
                </a:effectLst>
                <a:ea typeface="楷体_GB2312" pitchFamily="49" charset="-122"/>
              </a:rPr>
              <a:t>}</a:t>
            </a:r>
            <a:endParaRPr kumimoji="1" lang="zh-CN" altLang="en-US" sz="2000" b="1" dirty="0">
              <a:solidFill>
                <a:srgbClr val="66FF33"/>
              </a:solidFill>
              <a:effectLst>
                <a:outerShdw blurRad="38100" dist="38100" dir="2700000" algn="tl">
                  <a:srgbClr val="000000">
                    <a:alpha val="43137"/>
                  </a:srgbClr>
                </a:outerShdw>
              </a:effectLst>
              <a:ea typeface="楷体_GB2312" pitchFamily="49" charset="-122"/>
            </a:endParaRPr>
          </a:p>
        </p:txBody>
      </p:sp>
      <p:sp>
        <p:nvSpPr>
          <p:cNvPr id="5" name="灯片编号占位符 5"/>
          <p:cNvSpPr>
            <a:spLocks noGrp="1"/>
          </p:cNvSpPr>
          <p:nvPr>
            <p:ph type="sldNum" sz="quarter" idx="12"/>
          </p:nvPr>
        </p:nvSpPr>
        <p:spPr>
          <a:xfrm>
            <a:off x="6553200" y="6032029"/>
            <a:ext cx="2133600" cy="457200"/>
          </a:xfrm>
        </p:spPr>
        <p:txBody>
          <a:bodyPr/>
          <a:lstStyle/>
          <a:p>
            <a:fld id="{B4ADE5A7-00E5-4CE9-80B4-DE8C794E1715}" type="slidenum">
              <a:rPr lang="en-US" altLang="zh-CN"/>
              <a:pPr/>
              <a:t>14</a:t>
            </a:fld>
            <a:endParaRPr lang="en-US" altLang="zh-CN"/>
          </a:p>
        </p:txBody>
      </p:sp>
      <p:sp>
        <p:nvSpPr>
          <p:cNvPr id="171012" name="Text Box 4"/>
          <p:cNvSpPr txBox="1">
            <a:spLocks noChangeArrowheads="1"/>
          </p:cNvSpPr>
          <p:nvPr/>
        </p:nvSpPr>
        <p:spPr bwMode="auto">
          <a:xfrm>
            <a:off x="6292862" y="4056739"/>
            <a:ext cx="2605351"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b="1" dirty="0">
                <a:solidFill>
                  <a:srgbClr val="FFFF00"/>
                </a:solidFill>
                <a:effectLst>
                  <a:outerShdw blurRad="38100" dist="38100" dir="2700000" algn="tl">
                    <a:srgbClr val="000000">
                      <a:alpha val="43137"/>
                    </a:srgbClr>
                  </a:outerShdw>
                </a:effectLst>
                <a:ea typeface="楷体_GB2312" pitchFamily="49" charset="-122"/>
              </a:rPr>
              <a:t>【</a:t>
            </a:r>
            <a:r>
              <a:rPr lang="zh-CN" altLang="en-US" b="1" dirty="0">
                <a:solidFill>
                  <a:srgbClr val="FFFF00"/>
                </a:solidFill>
                <a:effectLst>
                  <a:outerShdw blurRad="38100" dist="38100" dir="2700000" algn="tl">
                    <a:srgbClr val="000000">
                      <a:alpha val="43137"/>
                    </a:srgbClr>
                  </a:outerShdw>
                </a:effectLst>
                <a:ea typeface="楷体_GB2312" pitchFamily="49" charset="-122"/>
              </a:rPr>
              <a:t>思考</a:t>
            </a:r>
            <a:r>
              <a:rPr lang="en-US" altLang="zh-CN" b="1" dirty="0">
                <a:solidFill>
                  <a:srgbClr val="FFFF00"/>
                </a:solidFill>
                <a:effectLst>
                  <a:outerShdw blurRad="38100" dist="38100" dir="2700000" algn="tl">
                    <a:srgbClr val="000000">
                      <a:alpha val="43137"/>
                    </a:srgbClr>
                  </a:outerShdw>
                </a:effectLst>
                <a:ea typeface="楷体_GB2312" pitchFamily="49" charset="-122"/>
              </a:rPr>
              <a:t>】</a:t>
            </a:r>
            <a:r>
              <a:rPr lang="zh-CN" altLang="en-US" b="1" dirty="0">
                <a:solidFill>
                  <a:srgbClr val="FFFF00"/>
                </a:solidFill>
                <a:effectLst>
                  <a:outerShdw blurRad="38100" dist="38100" dir="2700000" algn="tl">
                    <a:srgbClr val="000000">
                      <a:alpha val="43137"/>
                    </a:srgbClr>
                  </a:outerShdw>
                </a:effectLst>
                <a:ea typeface="楷体_GB2312" pitchFamily="49" charset="-122"/>
              </a:rPr>
              <a:t>如何修改使其只输出矩阵的上三角或下三角部分？</a:t>
            </a:r>
          </a:p>
        </p:txBody>
      </p:sp>
      <p:sp>
        <p:nvSpPr>
          <p:cNvPr id="2" name="圆角矩形 1"/>
          <p:cNvSpPr/>
          <p:nvPr/>
        </p:nvSpPr>
        <p:spPr bwMode="auto">
          <a:xfrm>
            <a:off x="971600" y="4724797"/>
            <a:ext cx="4752528" cy="576064"/>
          </a:xfrm>
          <a:prstGeom prst="roundRect">
            <a:avLst/>
          </a:prstGeom>
          <a:noFill/>
          <a:ln w="28575" cap="flat" cmpd="sng" algn="ctr">
            <a:solidFill>
              <a:srgbClr val="FF66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
        <p:nvSpPr>
          <p:cNvPr id="7" name="圆角矩形 6"/>
          <p:cNvSpPr/>
          <p:nvPr/>
        </p:nvSpPr>
        <p:spPr bwMode="auto">
          <a:xfrm>
            <a:off x="683568" y="4076725"/>
            <a:ext cx="5184576" cy="2161443"/>
          </a:xfrm>
          <a:prstGeom prst="roundRect">
            <a:avLst/>
          </a:prstGeom>
          <a:noFill/>
          <a:ln w="28575" cap="flat" cmpd="sng" algn="ctr">
            <a:solidFill>
              <a:srgbClr val="FFC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cxnSp>
        <p:nvCxnSpPr>
          <p:cNvPr id="4" name="直接连接符 3"/>
          <p:cNvCxnSpPr/>
          <p:nvPr/>
        </p:nvCxnSpPr>
        <p:spPr bwMode="auto">
          <a:xfrm>
            <a:off x="2797927" y="4840697"/>
            <a:ext cx="288032"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文本框 5"/>
          <p:cNvSpPr txBox="1"/>
          <p:nvPr/>
        </p:nvSpPr>
        <p:spPr>
          <a:xfrm>
            <a:off x="2797927" y="4286248"/>
            <a:ext cx="253596" cy="461665"/>
          </a:xfrm>
          <a:prstGeom prst="rect">
            <a:avLst/>
          </a:prstGeom>
          <a:noFill/>
        </p:spPr>
        <p:txBody>
          <a:bodyPr wrap="none" rtlCol="0">
            <a:spAutoFit/>
          </a:bodyPr>
          <a:lstStyle/>
          <a:p>
            <a:r>
              <a:rPr lang="en-US" altLang="zh-CN" b="1" dirty="0" err="1">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a:t>
            </a:r>
            <a:endParaRPr lang="zh-CN" altLang="en-US"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37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10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P spid="2" grpId="0" animBg="1"/>
      <p:bldP spid="7"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合法嵌套形式举例</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15</a:t>
            </a:fld>
            <a:endParaRPr lang="en-US" altLang="zh-CN"/>
          </a:p>
        </p:txBody>
      </p:sp>
      <p:pic>
        <p:nvPicPr>
          <p:cNvPr id="212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26468"/>
            <a:ext cx="2761117" cy="1874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226468"/>
            <a:ext cx="3075390" cy="2155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226467"/>
            <a:ext cx="2704997" cy="1863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780651"/>
            <a:ext cx="2828462" cy="2446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3780651"/>
            <a:ext cx="2783565" cy="2065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0124" y="3780651"/>
            <a:ext cx="2570308"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48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t>5.3 </a:t>
            </a:r>
            <a:r>
              <a:rPr lang="zh-CN" altLang="en-US" dirty="0"/>
              <a:t>用</a:t>
            </a:r>
            <a:r>
              <a:rPr lang="en-US" altLang="zh-CN" dirty="0"/>
              <a:t>do…while</a:t>
            </a:r>
            <a:r>
              <a:rPr lang="zh-CN" altLang="en-US" dirty="0"/>
              <a:t>语句</a:t>
            </a:r>
            <a:br>
              <a:rPr lang="en-US" altLang="zh-CN" dirty="0"/>
            </a:br>
            <a:r>
              <a:rPr lang="zh-CN" altLang="en-US" dirty="0"/>
              <a:t>实现循环</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3729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do…while</a:t>
            </a:r>
            <a:r>
              <a:rPr lang="zh-CN" altLang="en-US" dirty="0"/>
              <a:t>语句（“直到型”循环结构）</a:t>
            </a:r>
          </a:p>
        </p:txBody>
      </p:sp>
      <p:sp>
        <p:nvSpPr>
          <p:cNvPr id="17410" name="Rectangle 3"/>
          <p:cNvSpPr>
            <a:spLocks noGrp="1" noChangeArrowheads="1"/>
          </p:cNvSpPr>
          <p:nvPr>
            <p:ph idx="1"/>
          </p:nvPr>
        </p:nvSpPr>
        <p:spPr>
          <a:xfrm>
            <a:off x="457200" y="1124744"/>
            <a:ext cx="8229600" cy="5040312"/>
          </a:xfrm>
        </p:spPr>
        <p:txBody>
          <a:bodyPr/>
          <a:lstStyle/>
          <a:p>
            <a:pPr>
              <a:buFont typeface="Wingdings" pitchFamily="2" charset="2"/>
              <a:buNone/>
            </a:pPr>
            <a:r>
              <a:rPr lang="en-US" altLang="zh-CN" dirty="0"/>
              <a:t> while</a:t>
            </a:r>
            <a:r>
              <a:rPr lang="zh-CN" altLang="zh-CN" dirty="0"/>
              <a:t>语句的一般形式如下：</a:t>
            </a:r>
          </a:p>
          <a:p>
            <a:pPr>
              <a:buFont typeface="Wingdings" pitchFamily="2" charset="2"/>
              <a:buNone/>
            </a:pPr>
            <a:r>
              <a:rPr lang="en-US" altLang="zh-CN" b="1" dirty="0">
                <a:solidFill>
                  <a:srgbClr val="FFFF00"/>
                </a:solidFill>
                <a:effectLst>
                  <a:outerShdw blurRad="38100" dist="38100" dir="2700000" algn="tl">
                    <a:srgbClr val="000000">
                      <a:alpha val="43137"/>
                    </a:srgbClr>
                  </a:outerShdw>
                </a:effectLst>
              </a:rPr>
              <a:t>   	do </a:t>
            </a:r>
          </a:p>
          <a:p>
            <a:pPr>
              <a:buFont typeface="Wingdings" pitchFamily="2" charset="2"/>
              <a:buNone/>
            </a:pPr>
            <a:r>
              <a:rPr lang="en-US" altLang="zh-CN" b="1" dirty="0">
                <a:solidFill>
                  <a:srgbClr val="FFFF00"/>
                </a:solidFill>
                <a:effectLst>
                  <a:outerShdw blurRad="38100" dist="38100" dir="2700000" algn="tl">
                    <a:srgbClr val="000000">
                      <a:alpha val="43137"/>
                    </a:srgbClr>
                  </a:outerShdw>
                </a:effectLst>
              </a:rPr>
              <a:t>			</a:t>
            </a:r>
            <a:r>
              <a:rPr lang="zh-CN" altLang="en-US" b="1" dirty="0">
                <a:solidFill>
                  <a:srgbClr val="FFFF00"/>
                </a:solidFill>
                <a:effectLst>
                  <a:outerShdw blurRad="38100" dist="38100" dir="2700000" algn="tl">
                    <a:srgbClr val="000000">
                      <a:alpha val="43137"/>
                    </a:srgbClr>
                  </a:outerShdw>
                </a:effectLst>
              </a:rPr>
              <a:t>语句</a:t>
            </a:r>
            <a:endParaRPr lang="en-US" altLang="zh-CN" b="1" dirty="0">
              <a:solidFill>
                <a:srgbClr val="FFFF00"/>
              </a:solidFill>
              <a:effectLst>
                <a:outerShdw blurRad="38100" dist="38100" dir="2700000" algn="tl">
                  <a:srgbClr val="000000">
                    <a:alpha val="43137"/>
                  </a:srgbClr>
                </a:outerShdw>
              </a:effectLst>
            </a:endParaRPr>
          </a:p>
          <a:p>
            <a:pPr>
              <a:buFont typeface="Wingdings" pitchFamily="2" charset="2"/>
              <a:buNone/>
            </a:pPr>
            <a:r>
              <a:rPr lang="en-US" altLang="zh-CN" b="1" dirty="0">
                <a:solidFill>
                  <a:srgbClr val="FFFF00"/>
                </a:solidFill>
                <a:effectLst>
                  <a:outerShdw blurRad="38100" dist="38100" dir="2700000" algn="tl">
                    <a:srgbClr val="000000">
                      <a:alpha val="43137"/>
                    </a:srgbClr>
                  </a:outerShdw>
                </a:effectLst>
              </a:rPr>
              <a:t>		while ( </a:t>
            </a:r>
            <a:r>
              <a:rPr lang="zh-CN" altLang="zh-CN" b="1" dirty="0">
                <a:solidFill>
                  <a:srgbClr val="FFFF00"/>
                </a:solidFill>
                <a:effectLst>
                  <a:outerShdw blurRad="38100" dist="38100" dir="2700000" algn="tl">
                    <a:srgbClr val="000000">
                      <a:alpha val="43137"/>
                    </a:srgbClr>
                  </a:outerShdw>
                </a:effectLst>
              </a:rPr>
              <a:t>表达式</a:t>
            </a:r>
            <a:r>
              <a:rPr lang="en-US" altLang="zh-CN" b="1" dirty="0">
                <a:solidFill>
                  <a:srgbClr val="FFFF00"/>
                </a:solidFill>
                <a:effectLst>
                  <a:outerShdw blurRad="38100" dist="38100" dir="2700000" algn="tl">
                    <a:srgbClr val="000000">
                      <a:alpha val="43137"/>
                    </a:srgbClr>
                  </a:outerShdw>
                </a:effectLst>
              </a:rPr>
              <a:t> ) </a:t>
            </a:r>
          </a:p>
        </p:txBody>
      </p:sp>
      <p:sp>
        <p:nvSpPr>
          <p:cNvPr id="3" name="灯片编号占位符 2"/>
          <p:cNvSpPr>
            <a:spLocks noGrp="1"/>
          </p:cNvSpPr>
          <p:nvPr>
            <p:ph type="sldNum" sz="quarter" idx="12"/>
          </p:nvPr>
        </p:nvSpPr>
        <p:spPr>
          <a:xfrm>
            <a:off x="6553200" y="6104731"/>
            <a:ext cx="2133600" cy="457200"/>
          </a:xfrm>
        </p:spPr>
        <p:txBody>
          <a:bodyPr/>
          <a:lstStyle/>
          <a:p>
            <a:fld id="{B0B2AA3B-4E3A-48A3-B1C6-ACC183BE71FA}" type="slidenum">
              <a:rPr lang="en-US" altLang="zh-CN" smtClean="0"/>
              <a:pPr/>
              <a:t>17</a:t>
            </a:fld>
            <a:endParaRPr lang="en-US" altLang="zh-CN"/>
          </a:p>
        </p:txBody>
      </p:sp>
      <p:sp>
        <p:nvSpPr>
          <p:cNvPr id="174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74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741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 name="矩形 6"/>
          <p:cNvSpPr>
            <a:spLocks noChangeArrowheads="1"/>
          </p:cNvSpPr>
          <p:nvPr/>
        </p:nvSpPr>
        <p:spPr bwMode="auto">
          <a:xfrm>
            <a:off x="2195736" y="2257400"/>
            <a:ext cx="1214437" cy="500063"/>
          </a:xfrm>
          <a:prstGeom prst="rect">
            <a:avLst/>
          </a:prstGeom>
          <a:noFill/>
          <a:ln w="38100" algn="ctr">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 name="TextBox 9"/>
          <p:cNvSpPr txBox="1">
            <a:spLocks noChangeArrowheads="1"/>
          </p:cNvSpPr>
          <p:nvPr/>
        </p:nvSpPr>
        <p:spPr bwMode="auto">
          <a:xfrm>
            <a:off x="3197572" y="1680468"/>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66FF"/>
                </a:solidFill>
              </a:rPr>
              <a:t>循环体</a:t>
            </a:r>
            <a:endParaRPr lang="zh-CN" altLang="en-US" sz="2800" b="1" dirty="0">
              <a:solidFill>
                <a:srgbClr val="FF66FF"/>
              </a:solidFill>
            </a:endParaRPr>
          </a:p>
        </p:txBody>
      </p:sp>
      <p:sp>
        <p:nvSpPr>
          <p:cNvPr id="9" name="矩形 8"/>
          <p:cNvSpPr>
            <a:spLocks noChangeArrowheads="1"/>
          </p:cNvSpPr>
          <p:nvPr/>
        </p:nvSpPr>
        <p:spPr bwMode="auto">
          <a:xfrm>
            <a:off x="2915816" y="2805202"/>
            <a:ext cx="1368152"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2" name="TextBox 11"/>
          <p:cNvSpPr txBox="1">
            <a:spLocks noChangeArrowheads="1"/>
          </p:cNvSpPr>
          <p:nvPr/>
        </p:nvSpPr>
        <p:spPr bwMode="auto">
          <a:xfrm>
            <a:off x="3632557" y="2265789"/>
            <a:ext cx="300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0000"/>
                </a:solidFill>
              </a:rPr>
              <a:t>循环条件表达式</a:t>
            </a:r>
            <a:endParaRPr lang="zh-CN" altLang="en-US" sz="2800" b="1" dirty="0">
              <a:solidFill>
                <a:srgbClr val="FF0000"/>
              </a:solidFill>
            </a:endParaRPr>
          </a:p>
        </p:txBody>
      </p:sp>
      <p:sp>
        <p:nvSpPr>
          <p:cNvPr id="13" name="TextBox 12"/>
          <p:cNvSpPr txBox="1">
            <a:spLocks noChangeArrowheads="1"/>
          </p:cNvSpPr>
          <p:nvPr/>
        </p:nvSpPr>
        <p:spPr bwMode="auto">
          <a:xfrm>
            <a:off x="468313" y="5406315"/>
            <a:ext cx="86764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l" eaLnBrk="1" hangingPunct="1"/>
            <a:r>
              <a:rPr lang="en-US" altLang="zh-CN" sz="2400" b="1" dirty="0">
                <a:solidFill>
                  <a:schemeClr val="tx2"/>
                </a:solidFill>
              </a:rPr>
              <a:t>do…while</a:t>
            </a:r>
            <a:r>
              <a:rPr lang="zh-CN" altLang="zh-CN" sz="2400" b="1" dirty="0">
                <a:solidFill>
                  <a:schemeClr val="tx2"/>
                </a:solidFill>
              </a:rPr>
              <a:t>循环的特点</a:t>
            </a:r>
            <a:r>
              <a:rPr lang="zh-CN" altLang="en-US" sz="2400" b="1" dirty="0">
                <a:solidFill>
                  <a:schemeClr val="tx2"/>
                </a:solidFill>
              </a:rPr>
              <a:t>（与</a:t>
            </a:r>
            <a:r>
              <a:rPr lang="en-US" altLang="zh-CN" sz="2400" b="1" dirty="0">
                <a:solidFill>
                  <a:schemeClr val="tx2"/>
                </a:solidFill>
              </a:rPr>
              <a:t>while</a:t>
            </a:r>
            <a:r>
              <a:rPr lang="zh-CN" altLang="en-US" sz="2400" b="1" dirty="0">
                <a:solidFill>
                  <a:schemeClr val="tx2"/>
                </a:solidFill>
              </a:rPr>
              <a:t>对比）</a:t>
            </a:r>
            <a:r>
              <a:rPr lang="zh-CN" altLang="zh-CN" sz="2400" b="1" dirty="0">
                <a:solidFill>
                  <a:schemeClr val="tx2"/>
                </a:solidFill>
              </a:rPr>
              <a:t>：</a:t>
            </a:r>
            <a:endParaRPr lang="en-US" altLang="zh-CN" sz="2400" b="1" dirty="0">
              <a:solidFill>
                <a:schemeClr val="tx2"/>
              </a:solidFill>
            </a:endParaRPr>
          </a:p>
          <a:p>
            <a:pPr algn="l" eaLnBrk="1" hangingPunct="1"/>
            <a:r>
              <a:rPr lang="en-US" altLang="zh-CN" sz="2400" b="1" dirty="0">
                <a:solidFill>
                  <a:schemeClr val="tx2"/>
                </a:solidFill>
              </a:rPr>
              <a:t>    </a:t>
            </a:r>
            <a:r>
              <a:rPr lang="zh-CN" altLang="zh-CN" sz="2400" b="1" dirty="0">
                <a:solidFill>
                  <a:srgbClr val="FFFF00"/>
                </a:solidFill>
              </a:rPr>
              <a:t>先</a:t>
            </a:r>
            <a:r>
              <a:rPr lang="zh-CN" altLang="en-US" sz="2400" b="1" dirty="0">
                <a:solidFill>
                  <a:srgbClr val="FFFF00"/>
                </a:solidFill>
              </a:rPr>
              <a:t>无条件</a:t>
            </a:r>
            <a:r>
              <a:rPr lang="zh-CN" altLang="zh-CN" sz="2400" b="1" dirty="0">
                <a:solidFill>
                  <a:srgbClr val="FFFF00"/>
                </a:solidFill>
              </a:rPr>
              <a:t>执行循环体</a:t>
            </a:r>
            <a:r>
              <a:rPr lang="zh-CN" altLang="en-US" sz="2400" b="1" dirty="0">
                <a:solidFill>
                  <a:srgbClr val="FFFF00"/>
                </a:solidFill>
              </a:rPr>
              <a:t>一次，再</a:t>
            </a:r>
            <a:r>
              <a:rPr lang="zh-CN" altLang="zh-CN" sz="2400" b="1" dirty="0">
                <a:solidFill>
                  <a:srgbClr val="FFFF00"/>
                </a:solidFill>
              </a:rPr>
              <a:t>判断条件表达式</a:t>
            </a:r>
            <a:r>
              <a:rPr lang="zh-CN" altLang="en-US" sz="2400" b="1" dirty="0">
                <a:solidFill>
                  <a:srgbClr val="FFFF00"/>
                </a:solidFill>
              </a:rPr>
              <a:t>是否成立</a:t>
            </a:r>
          </a:p>
        </p:txBody>
      </p:sp>
      <p:grpSp>
        <p:nvGrpSpPr>
          <p:cNvPr id="34" name="Group 9"/>
          <p:cNvGrpSpPr>
            <a:grpSpLocks/>
          </p:cNvGrpSpPr>
          <p:nvPr/>
        </p:nvGrpSpPr>
        <p:grpSpPr bwMode="auto">
          <a:xfrm>
            <a:off x="7202102" y="935034"/>
            <a:ext cx="1524000" cy="1681162"/>
            <a:chOff x="4272" y="2016"/>
            <a:chExt cx="960" cy="1248"/>
          </a:xfrm>
        </p:grpSpPr>
        <p:sp>
          <p:nvSpPr>
            <p:cNvPr id="35" name="Line 10"/>
            <p:cNvSpPr>
              <a:spLocks noChangeShapeType="1"/>
            </p:cNvSpPr>
            <p:nvPr/>
          </p:nvSpPr>
          <p:spPr bwMode="auto">
            <a:xfrm>
              <a:off x="4752" y="2016"/>
              <a:ext cx="0" cy="912"/>
            </a:xfrm>
            <a:prstGeom prst="line">
              <a:avLst/>
            </a:prstGeom>
            <a:noFill/>
            <a:ln w="381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11"/>
            <p:cNvSpPr>
              <a:spLocks noChangeArrowheads="1"/>
            </p:cNvSpPr>
            <p:nvPr/>
          </p:nvSpPr>
          <p:spPr bwMode="auto">
            <a:xfrm>
              <a:off x="4272" y="2928"/>
              <a:ext cx="960"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语	句</a:t>
              </a:r>
            </a:p>
          </p:txBody>
        </p:sp>
      </p:grpSp>
      <p:grpSp>
        <p:nvGrpSpPr>
          <p:cNvPr id="37" name="Group 13"/>
          <p:cNvGrpSpPr>
            <a:grpSpLocks/>
          </p:cNvGrpSpPr>
          <p:nvPr/>
        </p:nvGrpSpPr>
        <p:grpSpPr bwMode="auto">
          <a:xfrm>
            <a:off x="6592502" y="1854196"/>
            <a:ext cx="1371600" cy="1447800"/>
            <a:chOff x="3888" y="2784"/>
            <a:chExt cx="864" cy="912"/>
          </a:xfrm>
        </p:grpSpPr>
        <p:sp>
          <p:nvSpPr>
            <p:cNvPr id="38" name="Line 14"/>
            <p:cNvSpPr>
              <a:spLocks noChangeShapeType="1"/>
            </p:cNvSpPr>
            <p:nvPr/>
          </p:nvSpPr>
          <p:spPr bwMode="auto">
            <a:xfrm flipH="1">
              <a:off x="3888" y="3696"/>
              <a:ext cx="384" cy="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5"/>
            <p:cNvSpPr>
              <a:spLocks noChangeShapeType="1"/>
            </p:cNvSpPr>
            <p:nvPr/>
          </p:nvSpPr>
          <p:spPr bwMode="auto">
            <a:xfrm flipV="1">
              <a:off x="3888" y="2784"/>
              <a:ext cx="0" cy="912"/>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6"/>
            <p:cNvSpPr>
              <a:spLocks noChangeShapeType="1"/>
            </p:cNvSpPr>
            <p:nvPr/>
          </p:nvSpPr>
          <p:spPr bwMode="auto">
            <a:xfrm>
              <a:off x="3888" y="2784"/>
              <a:ext cx="864" cy="0"/>
            </a:xfrm>
            <a:prstGeom prst="line">
              <a:avLst/>
            </a:prstGeom>
            <a:noFill/>
            <a:ln w="38100">
              <a:solidFill>
                <a:srgbClr val="FF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 name="Group 17"/>
          <p:cNvGrpSpPr>
            <a:grpSpLocks/>
          </p:cNvGrpSpPr>
          <p:nvPr/>
        </p:nvGrpSpPr>
        <p:grpSpPr bwMode="auto">
          <a:xfrm>
            <a:off x="7202102" y="2616196"/>
            <a:ext cx="1600200" cy="990600"/>
            <a:chOff x="4272" y="3264"/>
            <a:chExt cx="1008" cy="624"/>
          </a:xfrm>
        </p:grpSpPr>
        <p:sp>
          <p:nvSpPr>
            <p:cNvPr id="42" name="AutoShape 18"/>
            <p:cNvSpPr>
              <a:spLocks noChangeArrowheads="1"/>
            </p:cNvSpPr>
            <p:nvPr/>
          </p:nvSpPr>
          <p:spPr bwMode="auto">
            <a:xfrm>
              <a:off x="4272" y="3456"/>
              <a:ext cx="1008" cy="432"/>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表达式</a:t>
              </a:r>
            </a:p>
          </p:txBody>
        </p:sp>
        <p:sp>
          <p:nvSpPr>
            <p:cNvPr id="43" name="Line 19"/>
            <p:cNvSpPr>
              <a:spLocks noChangeShapeType="1"/>
            </p:cNvSpPr>
            <p:nvPr/>
          </p:nvSpPr>
          <p:spPr bwMode="auto">
            <a:xfrm>
              <a:off x="4752" y="3264"/>
              <a:ext cx="0" cy="192"/>
            </a:xfrm>
            <a:prstGeom prst="line">
              <a:avLst/>
            </a:prstGeom>
            <a:noFill/>
            <a:ln w="38100">
              <a:solidFill>
                <a:srgbClr val="FF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 name="Text Box 21"/>
          <p:cNvSpPr txBox="1">
            <a:spLocks noChangeArrowheads="1"/>
          </p:cNvSpPr>
          <p:nvPr/>
        </p:nvSpPr>
        <p:spPr bwMode="auto">
          <a:xfrm>
            <a:off x="8040302" y="3606796"/>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66FF33"/>
                </a:solidFill>
                <a:ea typeface="楷体_GB2312" pitchFamily="49" charset="-122"/>
              </a:rPr>
              <a:t>0</a:t>
            </a:r>
            <a:r>
              <a:rPr kumimoji="1" lang="zh-CN" altLang="en-US">
                <a:solidFill>
                  <a:srgbClr val="66FF33"/>
                </a:solidFill>
                <a:ea typeface="楷体_GB2312" pitchFamily="49" charset="-122"/>
              </a:rPr>
              <a:t>值</a:t>
            </a:r>
          </a:p>
        </p:txBody>
      </p:sp>
      <p:sp>
        <p:nvSpPr>
          <p:cNvPr id="25" name="TextBox 3"/>
          <p:cNvSpPr txBox="1"/>
          <p:nvPr/>
        </p:nvSpPr>
        <p:spPr>
          <a:xfrm>
            <a:off x="456997" y="3336999"/>
            <a:ext cx="8265502" cy="2105192"/>
          </a:xfrm>
          <a:prstGeom prst="rect">
            <a:avLst/>
          </a:prstGeom>
          <a:noFill/>
        </p:spPr>
        <p:txBody>
          <a:bodyPr wrap="square" rtlCol="0">
            <a:spAutoFit/>
          </a:bodyPr>
          <a:lstStyle/>
          <a:p>
            <a:pPr marL="571500" indent="-571500" algn="l" eaLnBrk="1" hangingPunct="1">
              <a:spcBef>
                <a:spcPct val="15000"/>
              </a:spcBef>
              <a:buFont typeface="Wingdings" pitchFamily="2" charset="2"/>
              <a:buNone/>
            </a:pPr>
            <a:r>
              <a:rPr lang="en-US" altLang="zh-CN" dirty="0">
                <a:latin typeface="+mn-ea"/>
                <a:ea typeface="+mn-ea"/>
              </a:rPr>
              <a:t>【</a:t>
            </a:r>
            <a:r>
              <a:rPr lang="zh-CN" altLang="en-US" dirty="0">
                <a:latin typeface="+mn-ea"/>
                <a:ea typeface="+mn-ea"/>
              </a:rPr>
              <a:t>功能</a:t>
            </a:r>
            <a:r>
              <a:rPr lang="en-US" altLang="zh-CN" dirty="0">
                <a:latin typeface="+mn-ea"/>
                <a:ea typeface="+mn-ea"/>
              </a:rPr>
              <a:t>】</a:t>
            </a:r>
          </a:p>
          <a:p>
            <a:pPr marL="571500" indent="-571500" algn="l" eaLnBrk="1" hangingPunct="1">
              <a:spcBef>
                <a:spcPct val="15000"/>
              </a:spcBef>
              <a:buSzTx/>
              <a:buFont typeface="Wingdings" pitchFamily="2" charset="2"/>
              <a:buNone/>
            </a:pPr>
            <a:r>
              <a:rPr lang="zh-CN" altLang="en-US" dirty="0">
                <a:latin typeface="+mn-ea"/>
                <a:ea typeface="+mn-ea"/>
              </a:rPr>
              <a:t>步骤</a:t>
            </a:r>
            <a:r>
              <a:rPr lang="en-US" altLang="zh-CN" dirty="0">
                <a:latin typeface="+mn-ea"/>
                <a:ea typeface="+mn-ea"/>
              </a:rPr>
              <a:t>1</a:t>
            </a:r>
            <a:r>
              <a:rPr lang="zh-CN" altLang="en-US" dirty="0">
                <a:latin typeface="+mn-ea"/>
                <a:ea typeface="+mn-ea"/>
              </a:rPr>
              <a:t>：执行</a:t>
            </a:r>
            <a:r>
              <a:rPr lang="zh-CN" altLang="en-US" dirty="0">
                <a:latin typeface="+mn-ea"/>
              </a:rPr>
              <a:t>“语句”</a:t>
            </a:r>
            <a:endParaRPr lang="en-US" altLang="zh-CN" dirty="0">
              <a:latin typeface="+mn-ea"/>
              <a:ea typeface="+mn-ea"/>
            </a:endParaRPr>
          </a:p>
          <a:p>
            <a:pPr marL="571500" indent="-571500" algn="l" eaLnBrk="1" hangingPunct="1">
              <a:spcBef>
                <a:spcPct val="15000"/>
              </a:spcBef>
              <a:buSzTx/>
              <a:buFont typeface="Wingdings" pitchFamily="2" charset="2"/>
              <a:buNone/>
            </a:pPr>
            <a:r>
              <a:rPr lang="zh-CN" altLang="en-US" dirty="0">
                <a:latin typeface="+mn-ea"/>
              </a:rPr>
              <a:t>步骤</a:t>
            </a:r>
            <a:r>
              <a:rPr lang="en-US" altLang="zh-CN" dirty="0">
                <a:latin typeface="+mn-ea"/>
              </a:rPr>
              <a:t>2</a:t>
            </a:r>
            <a:r>
              <a:rPr lang="zh-CN" altLang="en-US" dirty="0">
                <a:latin typeface="+mn-ea"/>
              </a:rPr>
              <a:t>：</a:t>
            </a:r>
            <a:r>
              <a:rPr lang="zh-CN" altLang="en-US" dirty="0">
                <a:latin typeface="+mn-ea"/>
                <a:ea typeface="+mn-ea"/>
              </a:rPr>
              <a:t>计算表达式</a:t>
            </a:r>
            <a:r>
              <a:rPr lang="zh-CN" altLang="en-US">
                <a:latin typeface="+mn-ea"/>
                <a:ea typeface="+mn-ea"/>
              </a:rPr>
              <a:t>的值；</a:t>
            </a:r>
            <a:endParaRPr lang="zh-CN" altLang="en-US" dirty="0">
              <a:latin typeface="+mn-ea"/>
              <a:ea typeface="+mn-ea"/>
            </a:endParaRPr>
          </a:p>
          <a:p>
            <a:pPr marL="571500" indent="-571500" algn="l" eaLnBrk="1" hangingPunct="1">
              <a:spcBef>
                <a:spcPct val="15000"/>
              </a:spcBef>
              <a:buSzTx/>
              <a:buFont typeface="Wingdings" pitchFamily="2" charset="2"/>
              <a:buNone/>
            </a:pPr>
            <a:r>
              <a:rPr lang="zh-CN" altLang="en-US" dirty="0">
                <a:latin typeface="+mn-ea"/>
                <a:ea typeface="+mn-ea"/>
              </a:rPr>
              <a:t>步骤</a:t>
            </a:r>
            <a:r>
              <a:rPr lang="en-US" altLang="zh-CN" dirty="0">
                <a:latin typeface="+mn-ea"/>
                <a:ea typeface="+mn-ea"/>
              </a:rPr>
              <a:t>3</a:t>
            </a:r>
            <a:r>
              <a:rPr lang="zh-CN" altLang="en-US" dirty="0">
                <a:latin typeface="+mn-ea"/>
                <a:ea typeface="+mn-ea"/>
              </a:rPr>
              <a:t>：如果表达式的值为</a:t>
            </a:r>
            <a:r>
              <a:rPr lang="zh-CN" altLang="en-US" b="1" dirty="0">
                <a:solidFill>
                  <a:srgbClr val="FFFF00"/>
                </a:solidFill>
                <a:effectLst>
                  <a:outerShdw blurRad="38100" dist="38100" dir="2700000" algn="tl">
                    <a:srgbClr val="000000">
                      <a:alpha val="43137"/>
                    </a:srgbClr>
                  </a:outerShdw>
                </a:effectLst>
                <a:latin typeface="+mn-ea"/>
                <a:ea typeface="+mn-ea"/>
              </a:rPr>
              <a:t>真</a:t>
            </a:r>
            <a:r>
              <a:rPr lang="zh-CN" altLang="en-US" dirty="0">
                <a:latin typeface="+mn-ea"/>
                <a:ea typeface="+mn-ea"/>
              </a:rPr>
              <a:t>（即</a:t>
            </a:r>
            <a:r>
              <a:rPr lang="zh-CN" altLang="en-US" b="1" dirty="0">
                <a:solidFill>
                  <a:srgbClr val="FFFF00"/>
                </a:solidFill>
                <a:latin typeface="+mn-ea"/>
                <a:ea typeface="+mn-ea"/>
              </a:rPr>
              <a:t>非</a:t>
            </a:r>
            <a:r>
              <a:rPr lang="en-US" altLang="zh-CN" b="1" dirty="0">
                <a:solidFill>
                  <a:srgbClr val="FFFF00"/>
                </a:solidFill>
                <a:latin typeface="+mn-ea"/>
                <a:ea typeface="+mn-ea"/>
              </a:rPr>
              <a:t>0</a:t>
            </a:r>
            <a:r>
              <a:rPr lang="zh-CN" altLang="en-US" dirty="0">
                <a:latin typeface="+mn-ea"/>
                <a:ea typeface="+mn-ea"/>
              </a:rPr>
              <a:t>），</a:t>
            </a:r>
            <a:r>
              <a:rPr lang="zh-CN" altLang="en-US" b="1" dirty="0">
                <a:solidFill>
                  <a:srgbClr val="FF00FF"/>
                </a:solidFill>
                <a:effectLst>
                  <a:outerShdw blurRad="38100" dist="38100" dir="2700000" algn="tl">
                    <a:srgbClr val="000000">
                      <a:alpha val="43137"/>
                    </a:srgbClr>
                  </a:outerShdw>
                </a:effectLst>
                <a:latin typeface="+mn-ea"/>
                <a:ea typeface="+mn-ea"/>
              </a:rPr>
              <a:t>回到</a:t>
            </a:r>
            <a:r>
              <a:rPr lang="zh-CN" altLang="en-US" b="1">
                <a:solidFill>
                  <a:srgbClr val="FF00FF"/>
                </a:solidFill>
                <a:effectLst>
                  <a:outerShdw blurRad="38100" dist="38100" dir="2700000" algn="tl">
                    <a:srgbClr val="000000">
                      <a:alpha val="43137"/>
                    </a:srgbClr>
                  </a:outerShdw>
                </a:effectLst>
                <a:latin typeface="+mn-ea"/>
                <a:ea typeface="+mn-ea"/>
              </a:rPr>
              <a:t>步骤</a:t>
            </a:r>
            <a:r>
              <a:rPr lang="en-US" altLang="zh-CN" b="1">
                <a:solidFill>
                  <a:srgbClr val="FF00FF"/>
                </a:solidFill>
                <a:effectLst>
                  <a:outerShdw blurRad="38100" dist="38100" dir="2700000" algn="tl">
                    <a:srgbClr val="000000">
                      <a:alpha val="43137"/>
                    </a:srgbClr>
                  </a:outerShdw>
                </a:effectLst>
                <a:latin typeface="+mn-ea"/>
                <a:ea typeface="+mn-ea"/>
              </a:rPr>
              <a:t>1</a:t>
            </a:r>
            <a:r>
              <a:rPr lang="zh-CN" altLang="en-US">
                <a:latin typeface="+mn-ea"/>
                <a:ea typeface="+mn-ea"/>
              </a:rPr>
              <a:t>；</a:t>
            </a:r>
            <a:br>
              <a:rPr lang="en-US" altLang="zh-CN" dirty="0">
                <a:latin typeface="+mn-ea"/>
                <a:ea typeface="+mn-ea"/>
              </a:rPr>
            </a:br>
            <a:r>
              <a:rPr lang="en-US" altLang="zh-CN" dirty="0">
                <a:latin typeface="+mn-ea"/>
                <a:ea typeface="+mn-ea"/>
              </a:rPr>
              <a:t>   </a:t>
            </a:r>
            <a:r>
              <a:rPr lang="zh-CN" altLang="en-US" dirty="0">
                <a:latin typeface="+mn-ea"/>
                <a:ea typeface="+mn-ea"/>
              </a:rPr>
              <a:t>否则（即值为</a:t>
            </a:r>
            <a:r>
              <a:rPr lang="zh-CN" altLang="en-US" b="1" dirty="0">
                <a:solidFill>
                  <a:srgbClr val="FFFF00"/>
                </a:solidFill>
                <a:effectLst>
                  <a:outerShdw blurRad="38100" dist="38100" dir="2700000" algn="tl">
                    <a:srgbClr val="000000">
                      <a:alpha val="43137"/>
                    </a:srgbClr>
                  </a:outerShdw>
                </a:effectLst>
                <a:latin typeface="+mn-ea"/>
                <a:ea typeface="+mn-ea"/>
              </a:rPr>
              <a:t>假</a:t>
            </a:r>
            <a:r>
              <a:rPr lang="zh-CN" altLang="en-US" dirty="0">
                <a:latin typeface="+mn-ea"/>
                <a:ea typeface="+mn-ea"/>
              </a:rPr>
              <a:t>，即</a:t>
            </a:r>
            <a:r>
              <a:rPr lang="en-US" altLang="zh-CN" b="1" dirty="0">
                <a:solidFill>
                  <a:srgbClr val="FFFF00"/>
                </a:solidFill>
                <a:effectLst>
                  <a:outerShdw blurRad="38100" dist="38100" dir="2700000" algn="tl">
                    <a:srgbClr val="000000">
                      <a:alpha val="43137"/>
                    </a:srgbClr>
                  </a:outerShdw>
                </a:effectLst>
                <a:latin typeface="+mn-ea"/>
                <a:ea typeface="+mn-ea"/>
              </a:rPr>
              <a:t>0</a:t>
            </a:r>
            <a:r>
              <a:rPr lang="zh-CN" altLang="en-US" dirty="0">
                <a:latin typeface="+mn-ea"/>
                <a:ea typeface="+mn-ea"/>
              </a:rPr>
              <a:t>），</a:t>
            </a:r>
            <a:r>
              <a:rPr lang="zh-CN" altLang="en-US" b="1" dirty="0">
                <a:solidFill>
                  <a:srgbClr val="FF00FF"/>
                </a:solidFill>
                <a:effectLst>
                  <a:outerShdw blurRad="38100" dist="38100" dir="2700000" algn="tl">
                    <a:srgbClr val="000000">
                      <a:alpha val="43137"/>
                    </a:srgbClr>
                  </a:outerShdw>
                </a:effectLst>
                <a:latin typeface="+mn-ea"/>
                <a:ea typeface="+mn-ea"/>
              </a:rPr>
              <a:t>结束循环</a:t>
            </a:r>
            <a:r>
              <a:rPr lang="zh-CN" altLang="en-US" dirty="0">
                <a:latin typeface="+mn-ea"/>
                <a:ea typeface="+mn-ea"/>
              </a:rPr>
              <a:t>。</a:t>
            </a:r>
          </a:p>
        </p:txBody>
      </p:sp>
      <p:sp>
        <p:nvSpPr>
          <p:cNvPr id="26" name="文本框 25"/>
          <p:cNvSpPr txBox="1"/>
          <p:nvPr/>
        </p:nvSpPr>
        <p:spPr>
          <a:xfrm>
            <a:off x="468313" y="6182434"/>
            <a:ext cx="6681637" cy="461665"/>
          </a:xfrm>
          <a:prstGeom prst="rect">
            <a:avLst/>
          </a:prstGeom>
          <a:noFill/>
        </p:spPr>
        <p:txBody>
          <a:bodyPr wrap="none" rtlCol="0">
            <a:spAutoFit/>
          </a:bodyPr>
          <a:lstStyle/>
          <a:p>
            <a:r>
              <a:rPr lang="en-US" altLang="zh-CN" b="1" dirty="0">
                <a:solidFill>
                  <a:srgbClr val="FFFFFF"/>
                </a:solidFill>
              </a:rPr>
              <a:t>【</a:t>
            </a:r>
            <a:r>
              <a:rPr lang="zh-CN" altLang="en-US" b="1" dirty="0">
                <a:solidFill>
                  <a:srgbClr val="FFFFFF"/>
                </a:solidFill>
              </a:rPr>
              <a:t>注意</a:t>
            </a:r>
            <a:r>
              <a:rPr lang="en-US" altLang="zh-CN" b="1" dirty="0">
                <a:solidFill>
                  <a:srgbClr val="FFFFFF"/>
                </a:solidFill>
              </a:rPr>
              <a:t>】</a:t>
            </a:r>
            <a:r>
              <a:rPr lang="zh-CN" altLang="en-US" b="1" dirty="0">
                <a:solidFill>
                  <a:srgbClr val="FFFFFF"/>
                </a:solidFill>
              </a:rPr>
              <a:t>无论如何，循环体至少会被执行一次！</a:t>
            </a:r>
          </a:p>
        </p:txBody>
      </p:sp>
    </p:spTree>
    <p:extLst>
      <p:ext uri="{BB962C8B-B14F-4D97-AF65-F5344CB8AC3E}">
        <p14:creationId xmlns:p14="http://schemas.microsoft.com/office/powerpoint/2010/main" val="182352093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1+#ppt_w/2"/>
                                          </p:val>
                                        </p:tav>
                                        <p:tav tm="100000">
                                          <p:val>
                                            <p:strVal val="#ppt_x"/>
                                          </p:val>
                                        </p:tav>
                                      </p:tavLst>
                                    </p:anim>
                                    <p:anim calcmode="lin" valueType="num">
                                      <p:cBhvr additive="base">
                                        <p:cTn id="30"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up)">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linds(horizontal)">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9" grpId="0" animBg="1"/>
      <p:bldP spid="12" grpId="0"/>
      <p:bldP spid="13" grpId="0"/>
      <p:bldP spid="44" grpId="0" autoUpdateAnimBg="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例</a:t>
            </a:r>
            <a:r>
              <a:rPr lang="en-US" altLang="zh-CN" dirty="0"/>
              <a:t>】</a:t>
            </a:r>
            <a:r>
              <a:rPr lang="zh-CN" altLang="en-US" dirty="0"/>
              <a:t>输出</a:t>
            </a:r>
            <a:r>
              <a:rPr lang="en-US" altLang="zh-CN" dirty="0"/>
              <a:t>1~100</a:t>
            </a:r>
            <a:endParaRPr lang="zh-CN" altLang="en-US" dirty="0"/>
          </a:p>
        </p:txBody>
      </p:sp>
      <p:sp>
        <p:nvSpPr>
          <p:cNvPr id="3" name="内容占位符 2"/>
          <p:cNvSpPr>
            <a:spLocks noGrp="1"/>
          </p:cNvSpPr>
          <p:nvPr>
            <p:ph idx="1"/>
          </p:nvPr>
        </p:nvSpPr>
        <p:spPr>
          <a:xfrm>
            <a:off x="457200" y="5157191"/>
            <a:ext cx="8229600" cy="1151533"/>
          </a:xfrm>
        </p:spPr>
        <p:txBody>
          <a:bodyPr/>
          <a:lstStyle/>
          <a:p>
            <a:r>
              <a:rPr lang="zh-CN" altLang="en-US" dirty="0"/>
              <a:t>用花括号把循环体括起来，程序更清晰、易读。</a:t>
            </a:r>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18</a:t>
            </a:fld>
            <a:endParaRPr lang="en-US" altLang="zh-CN"/>
          </a:p>
        </p:txBody>
      </p:sp>
      <p:pic>
        <p:nvPicPr>
          <p:cNvPr id="210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75053"/>
            <a:ext cx="3635620" cy="300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0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229984"/>
            <a:ext cx="3626896" cy="1503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5532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1080418"/>
          </a:xfrm>
        </p:spPr>
        <p:txBody>
          <a:bodyPr/>
          <a:lstStyle/>
          <a:p>
            <a:r>
              <a:rPr lang="en-US" altLang="zh-CN" dirty="0"/>
              <a:t>【</a:t>
            </a:r>
            <a:r>
              <a:rPr lang="zh-CN" altLang="zh-CN" dirty="0"/>
              <a:t>例</a:t>
            </a:r>
            <a:r>
              <a:rPr lang="en-US" altLang="zh-CN" dirty="0"/>
              <a:t>5.2】</a:t>
            </a:r>
            <a:r>
              <a:rPr lang="zh-CN" altLang="en-US" dirty="0"/>
              <a:t>用</a:t>
            </a:r>
            <a:r>
              <a:rPr lang="en-US" altLang="zh-CN" dirty="0"/>
              <a:t>do…while</a:t>
            </a:r>
            <a:r>
              <a:rPr lang="zh-CN" altLang="en-US" dirty="0"/>
              <a:t>语句</a:t>
            </a:r>
            <a:r>
              <a:rPr lang="zh-CN" altLang="zh-CN" dirty="0"/>
              <a:t>求</a:t>
            </a:r>
            <a:r>
              <a:rPr lang="en-US" altLang="zh-CN" dirty="0"/>
              <a:t>1+2+3+</a:t>
            </a:r>
            <a:r>
              <a:rPr lang="zh-CN" altLang="zh-CN" dirty="0"/>
              <a:t>…</a:t>
            </a:r>
            <a:r>
              <a:rPr lang="en-US" altLang="zh-CN" dirty="0"/>
              <a:t>+100</a:t>
            </a:r>
            <a:r>
              <a:rPr lang="zh-CN" altLang="zh-CN" dirty="0"/>
              <a:t>，即</a:t>
            </a:r>
            <a:endParaRPr lang="zh-CN" altLang="en-US" dirty="0"/>
          </a:p>
        </p:txBody>
      </p:sp>
      <p:sp>
        <p:nvSpPr>
          <p:cNvPr id="1027" name="Rectangle 3"/>
          <p:cNvSpPr>
            <a:spLocks noGrp="1" noChangeArrowheads="1"/>
          </p:cNvSpPr>
          <p:nvPr>
            <p:ph idx="1"/>
          </p:nvPr>
        </p:nvSpPr>
        <p:spPr>
          <a:xfrm>
            <a:off x="457200" y="1844824"/>
            <a:ext cx="8229600" cy="4320232"/>
          </a:xfrm>
        </p:spPr>
        <p:txBody>
          <a:bodyPr/>
          <a:lstStyle/>
          <a:p>
            <a:pPr marL="0" indent="0">
              <a:buNone/>
            </a:pPr>
            <a:r>
              <a:rPr lang="en-US" altLang="zh-CN" dirty="0"/>
              <a:t>【</a:t>
            </a:r>
            <a:r>
              <a:rPr lang="zh-CN" altLang="zh-CN" dirty="0"/>
              <a:t>解题思路</a:t>
            </a:r>
            <a:r>
              <a:rPr lang="en-US" altLang="zh-CN" dirty="0"/>
              <a:t>】</a:t>
            </a:r>
            <a:endParaRPr lang="zh-CN" altLang="zh-CN" dirty="0"/>
          </a:p>
          <a:p>
            <a:pPr lvl="1"/>
            <a:r>
              <a:rPr lang="zh-CN" altLang="en-US" dirty="0"/>
              <a:t>与例</a:t>
            </a:r>
            <a:r>
              <a:rPr lang="en-US" altLang="zh-CN" dirty="0"/>
              <a:t>5.1</a:t>
            </a:r>
            <a:r>
              <a:rPr lang="zh-CN" altLang="en-US" dirty="0"/>
              <a:t>类似</a:t>
            </a:r>
            <a:r>
              <a:rPr lang="zh-CN" altLang="zh-CN" dirty="0"/>
              <a:t>，用</a:t>
            </a:r>
            <a:r>
              <a:rPr lang="en-US" altLang="zh-CN" dirty="0"/>
              <a:t>do…while</a:t>
            </a:r>
            <a:r>
              <a:rPr lang="zh-CN" altLang="zh-CN" dirty="0"/>
              <a:t>循环实现</a:t>
            </a:r>
          </a:p>
        </p:txBody>
      </p:sp>
      <p:sp>
        <p:nvSpPr>
          <p:cNvPr id="3" name="灯片编号占位符 2"/>
          <p:cNvSpPr>
            <a:spLocks noGrp="1"/>
          </p:cNvSpPr>
          <p:nvPr>
            <p:ph type="sldNum" sz="quarter" idx="12"/>
          </p:nvPr>
        </p:nvSpPr>
        <p:spPr/>
        <p:txBody>
          <a:bodyPr/>
          <a:lstStyle/>
          <a:p>
            <a:fld id="{B0B2AA3B-4E3A-48A3-B1C6-ACC183BE71FA}" type="slidenum">
              <a:rPr lang="en-US" altLang="zh-CN" smtClean="0"/>
              <a:pPr/>
              <a:t>19</a:t>
            </a:fld>
            <a:endParaRPr lang="en-US" altLang="zh-CN"/>
          </a:p>
        </p:txBody>
      </p:sp>
      <p:sp>
        <p:nvSpPr>
          <p:cNvPr id="10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3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graphicFrame>
        <p:nvGraphicFramePr>
          <p:cNvPr id="1026" name="Object 1"/>
          <p:cNvGraphicFramePr>
            <a:graphicFrameLocks noChangeAspect="1"/>
          </p:cNvGraphicFramePr>
          <p:nvPr>
            <p:extLst>
              <p:ext uri="{D42A27DB-BD31-4B8C-83A1-F6EECF244321}">
                <p14:modId xmlns:p14="http://schemas.microsoft.com/office/powerpoint/2010/main" val="909643506"/>
              </p:ext>
            </p:extLst>
          </p:nvPr>
        </p:nvGraphicFramePr>
        <p:xfrm>
          <a:off x="4499992" y="730950"/>
          <a:ext cx="792088" cy="1113874"/>
        </p:xfrm>
        <a:graphic>
          <a:graphicData uri="http://schemas.openxmlformats.org/presentationml/2006/ole">
            <mc:AlternateContent xmlns:mc="http://schemas.openxmlformats.org/markup-compatibility/2006">
              <mc:Choice xmlns:v="urn:schemas-microsoft-com:vml" Requires="v">
                <p:oleObj spid="_x0000_s212136" name="公式" r:id="rId3" imgW="304668" imgH="431613" progId="Equation.3">
                  <p:embed/>
                </p:oleObj>
              </mc:Choice>
              <mc:Fallback>
                <p:oleObj name="公式" r:id="rId3" imgW="304668"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730950"/>
                        <a:ext cx="792088" cy="1113874"/>
                      </a:xfrm>
                      <a:prstGeom prst="rect">
                        <a:avLst/>
                      </a:prstGeom>
                      <a:solidFill>
                        <a:schemeClr val="tx2"/>
                      </a:solidFill>
                    </p:spPr>
                  </p:pic>
                </p:oleObj>
              </mc:Fallback>
            </mc:AlternateContent>
          </a:graphicData>
        </a:graphic>
      </p:graphicFrame>
      <p:grpSp>
        <p:nvGrpSpPr>
          <p:cNvPr id="24" name="Group 45"/>
          <p:cNvGrpSpPr>
            <a:grpSpLocks/>
          </p:cNvGrpSpPr>
          <p:nvPr/>
        </p:nvGrpSpPr>
        <p:grpSpPr bwMode="auto">
          <a:xfrm>
            <a:off x="1187625" y="3157538"/>
            <a:ext cx="2160588" cy="3313112"/>
            <a:chOff x="3193" y="2160"/>
            <a:chExt cx="1361" cy="2087"/>
          </a:xfrm>
        </p:grpSpPr>
        <p:sp>
          <p:nvSpPr>
            <p:cNvPr id="26" name="Rectangle 32"/>
            <p:cNvSpPr>
              <a:spLocks noChangeArrowheads="1"/>
            </p:cNvSpPr>
            <p:nvPr/>
          </p:nvSpPr>
          <p:spPr bwMode="auto">
            <a:xfrm>
              <a:off x="3442" y="2423"/>
              <a:ext cx="953" cy="245"/>
            </a:xfrm>
            <a:prstGeom prst="rect">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sum=0,i=1</a:t>
              </a:r>
            </a:p>
          </p:txBody>
        </p:sp>
        <p:sp>
          <p:nvSpPr>
            <p:cNvPr id="27" name="AutoShape 33"/>
            <p:cNvSpPr>
              <a:spLocks noChangeArrowheads="1"/>
            </p:cNvSpPr>
            <p:nvPr/>
          </p:nvSpPr>
          <p:spPr bwMode="auto">
            <a:xfrm>
              <a:off x="3443" y="3620"/>
              <a:ext cx="952" cy="318"/>
            </a:xfrm>
            <a:prstGeom prst="diamond">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i≤100</a:t>
              </a:r>
            </a:p>
          </p:txBody>
        </p:sp>
        <p:sp>
          <p:nvSpPr>
            <p:cNvPr id="28" name="Rectangle 34"/>
            <p:cNvSpPr>
              <a:spLocks noChangeArrowheads="1"/>
            </p:cNvSpPr>
            <p:nvPr/>
          </p:nvSpPr>
          <p:spPr bwMode="auto">
            <a:xfrm>
              <a:off x="3284" y="2976"/>
              <a:ext cx="1270" cy="454"/>
            </a:xfrm>
            <a:prstGeom prst="rect">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sum=sum+i;</a:t>
              </a:r>
              <a:endParaRPr lang="en-US" altLang="zh-CN" dirty="0"/>
            </a:p>
            <a:p>
              <a:r>
                <a:rPr lang="en-US" altLang="zh-CN"/>
                <a:t>i=i+1;</a:t>
              </a:r>
              <a:endParaRPr lang="en-US" altLang="zh-CN" dirty="0"/>
            </a:p>
          </p:txBody>
        </p:sp>
        <p:cxnSp>
          <p:nvCxnSpPr>
            <p:cNvPr id="29" name="AutoShape 35"/>
            <p:cNvCxnSpPr>
              <a:cxnSpLocks noChangeShapeType="1"/>
              <a:stCxn id="26" idx="2"/>
              <a:endCxn id="28" idx="0"/>
            </p:cNvCxnSpPr>
            <p:nvPr/>
          </p:nvCxnSpPr>
          <p:spPr bwMode="auto">
            <a:xfrm>
              <a:off x="3919" y="2668"/>
              <a:ext cx="1" cy="308"/>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6"/>
            <p:cNvCxnSpPr>
              <a:cxnSpLocks noChangeShapeType="1"/>
              <a:stCxn id="28" idx="2"/>
              <a:endCxn id="27" idx="0"/>
            </p:cNvCxnSpPr>
            <p:nvPr/>
          </p:nvCxnSpPr>
          <p:spPr bwMode="auto">
            <a:xfrm>
              <a:off x="3919" y="3439"/>
              <a:ext cx="0" cy="172"/>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Oval 37"/>
            <p:cNvSpPr>
              <a:spLocks noChangeArrowheads="1"/>
            </p:cNvSpPr>
            <p:nvPr/>
          </p:nvSpPr>
          <p:spPr bwMode="auto">
            <a:xfrm>
              <a:off x="3896" y="4201"/>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8"/>
            <p:cNvSpPr>
              <a:spLocks noChangeArrowheads="1"/>
            </p:cNvSpPr>
            <p:nvPr/>
          </p:nvSpPr>
          <p:spPr bwMode="auto">
            <a:xfrm>
              <a:off x="3896" y="2794"/>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3" name="AutoShape 39"/>
            <p:cNvCxnSpPr>
              <a:cxnSpLocks noChangeShapeType="1"/>
              <a:stCxn id="27" idx="2"/>
              <a:endCxn id="31" idx="0"/>
            </p:cNvCxnSpPr>
            <p:nvPr/>
          </p:nvCxnSpPr>
          <p:spPr bwMode="auto">
            <a:xfrm rot="5400000">
              <a:off x="3792" y="4074"/>
              <a:ext cx="254" cy="0"/>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0"/>
            <p:cNvCxnSpPr>
              <a:cxnSpLocks noChangeShapeType="1"/>
              <a:stCxn id="27" idx="1"/>
              <a:endCxn id="32" idx="2"/>
            </p:cNvCxnSpPr>
            <p:nvPr/>
          </p:nvCxnSpPr>
          <p:spPr bwMode="auto">
            <a:xfrm rot="10800000" flipH="1">
              <a:off x="3434" y="2817"/>
              <a:ext cx="462" cy="962"/>
            </a:xfrm>
            <a:prstGeom prst="bentConnector3">
              <a:avLst>
                <a:gd name="adj1" fmla="val -73810"/>
              </a:avLst>
            </a:prstGeom>
            <a:noFill/>
            <a:ln w="28575">
              <a:solidFill>
                <a:srgbClr val="FF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41"/>
            <p:cNvSpPr txBox="1">
              <a:spLocks noChangeArrowheads="1"/>
            </p:cNvSpPr>
            <p:nvPr/>
          </p:nvSpPr>
          <p:spPr bwMode="auto">
            <a:xfrm>
              <a:off x="3918" y="3906"/>
              <a:ext cx="27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66FF"/>
                  </a:solidFill>
                </a:rPr>
                <a:t>假</a:t>
              </a:r>
            </a:p>
          </p:txBody>
        </p:sp>
        <p:sp>
          <p:nvSpPr>
            <p:cNvPr id="36" name="Text Box 42"/>
            <p:cNvSpPr txBox="1">
              <a:spLocks noChangeArrowheads="1"/>
            </p:cNvSpPr>
            <p:nvPr/>
          </p:nvSpPr>
          <p:spPr bwMode="auto">
            <a:xfrm>
              <a:off x="3193" y="3498"/>
              <a:ext cx="27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66FF"/>
                  </a:solidFill>
                </a:rPr>
                <a:t>真</a:t>
              </a:r>
            </a:p>
          </p:txBody>
        </p:sp>
        <p:cxnSp>
          <p:nvCxnSpPr>
            <p:cNvPr id="37" name="AutoShape 43"/>
            <p:cNvCxnSpPr>
              <a:cxnSpLocks noChangeShapeType="1"/>
              <a:stCxn id="38" idx="4"/>
              <a:endCxn id="26" idx="0"/>
            </p:cNvCxnSpPr>
            <p:nvPr/>
          </p:nvCxnSpPr>
          <p:spPr bwMode="auto">
            <a:xfrm flipH="1">
              <a:off x="3919" y="2206"/>
              <a:ext cx="5" cy="217"/>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44"/>
            <p:cNvSpPr>
              <a:spLocks noChangeArrowheads="1"/>
            </p:cNvSpPr>
            <p:nvPr/>
          </p:nvSpPr>
          <p:spPr bwMode="auto">
            <a:xfrm>
              <a:off x="3900" y="2160"/>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2119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1040" y="3625056"/>
            <a:ext cx="3333328" cy="2427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23061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blinds(horizontal)">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blinds(horizontal)">
                                      <p:cBhvr>
                                        <p:cTn id="12" dur="500"/>
                                        <p:tgtEl>
                                          <p:spTgt spid="1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1224434"/>
          </a:xfrm>
        </p:spPr>
        <p:txBody>
          <a:bodyPr/>
          <a:lstStyle/>
          <a:p>
            <a:r>
              <a:rPr lang="en-US" altLang="zh-CN" sz="3600" dirty="0"/>
              <a:t>【</a:t>
            </a:r>
            <a:r>
              <a:rPr lang="zh-CN" altLang="en-US" sz="3600" dirty="0"/>
              <a:t>例</a:t>
            </a:r>
            <a:r>
              <a:rPr lang="en-US" altLang="zh-CN" sz="3600" dirty="0"/>
              <a:t>】</a:t>
            </a:r>
            <a:r>
              <a:rPr lang="zh-CN" altLang="en-US" sz="3600" dirty="0"/>
              <a:t>全班有</a:t>
            </a:r>
            <a:r>
              <a:rPr lang="en-US" altLang="zh-CN" sz="3600" dirty="0"/>
              <a:t>50</a:t>
            </a:r>
            <a:r>
              <a:rPr lang="zh-CN" altLang="zh-CN" sz="3600" dirty="0"/>
              <a:t>个学生</a:t>
            </a:r>
            <a:r>
              <a:rPr lang="zh-CN" altLang="en-US" sz="3600" dirty="0"/>
              <a:t>，统计各学生三门课</a:t>
            </a:r>
            <a:r>
              <a:rPr lang="zh-CN" altLang="zh-CN" sz="3600" dirty="0"/>
              <a:t>的平均成绩</a:t>
            </a:r>
            <a:r>
              <a:rPr lang="zh-CN" altLang="en-US" sz="3600" dirty="0"/>
              <a:t>。</a:t>
            </a:r>
            <a:endParaRPr lang="zh-CN" altLang="en-US" dirty="0"/>
          </a:p>
        </p:txBody>
      </p:sp>
      <p:sp>
        <p:nvSpPr>
          <p:cNvPr id="3" name="内容占位符 2"/>
          <p:cNvSpPr>
            <a:spLocks noGrp="1"/>
          </p:cNvSpPr>
          <p:nvPr>
            <p:ph idx="1"/>
          </p:nvPr>
        </p:nvSpPr>
        <p:spPr>
          <a:xfrm>
            <a:off x="457200" y="1556791"/>
            <a:ext cx="8229600" cy="4751933"/>
          </a:xfrm>
        </p:spPr>
        <p:txBody>
          <a:bodyPr/>
          <a:lstStyle/>
          <a:p>
            <a:r>
              <a:rPr lang="zh-CN" altLang="en-US" dirty="0"/>
              <a:t>求一个学生平均成绩的程序段</a:t>
            </a:r>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2</a:t>
            </a:fld>
            <a:endParaRPr lang="en-US" altLang="zh-CN"/>
          </a:p>
        </p:txBody>
      </p:sp>
      <p:sp>
        <p:nvSpPr>
          <p:cNvPr id="6" name="Rectangle 3"/>
          <p:cNvSpPr txBox="1">
            <a:spLocks noChangeArrowheads="1"/>
          </p:cNvSpPr>
          <p:nvPr/>
        </p:nvSpPr>
        <p:spPr bwMode="auto">
          <a:xfrm>
            <a:off x="642938" y="2219697"/>
            <a:ext cx="7500937" cy="1857375"/>
          </a:xfrm>
          <a:prstGeom prst="rect">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err="1">
                <a:ln>
                  <a:noFill/>
                </a:ln>
                <a:solidFill>
                  <a:schemeClr val="tx2"/>
                </a:solidFill>
                <a:effectLst/>
                <a:uLnTx/>
                <a:uFillTx/>
                <a:latin typeface="Verdana"/>
                <a:ea typeface="宋体"/>
              </a:rPr>
              <a:t>scanf</a:t>
            </a:r>
            <a:r>
              <a:rPr kumimoji="1" lang="en-US" altLang="zh-CN" sz="2800" b="1" i="0" u="none" strike="noStrike" kern="0" cap="none" spc="0" normalizeH="0" baseline="0" noProof="0" dirty="0">
                <a:ln>
                  <a:noFill/>
                </a:ln>
                <a:solidFill>
                  <a:schemeClr val="tx2"/>
                </a:solidFill>
                <a:effectLst/>
                <a:uLnTx/>
                <a:uFillTx/>
                <a:latin typeface="Verdana"/>
                <a:ea typeface="宋体"/>
              </a:rPr>
              <a:t>(“%f</a:t>
            </a:r>
            <a:r>
              <a:rPr kumimoji="1" lang="en-US" altLang="zh-CN" sz="2800" b="1" i="0" u="none" strike="noStrike" kern="0" cap="none" spc="0" normalizeH="0" baseline="0" noProof="0" dirty="0">
                <a:ln>
                  <a:noFill/>
                </a:ln>
                <a:effectLst/>
                <a:uLnTx/>
                <a:uFillTx/>
                <a:latin typeface="Verdana"/>
                <a:ea typeface="宋体"/>
              </a:rPr>
              <a:t>,%</a:t>
            </a:r>
            <a:r>
              <a:rPr kumimoji="1" lang="en-US" altLang="zh-CN" sz="2800" b="1" i="0" u="none" strike="noStrike" kern="0" cap="none" spc="0" normalizeH="0" baseline="0" noProof="0" dirty="0">
                <a:ln>
                  <a:noFill/>
                </a:ln>
                <a:solidFill>
                  <a:schemeClr val="tx2"/>
                </a:solidFill>
                <a:effectLst/>
                <a:uLnTx/>
                <a:uFillTx/>
                <a:latin typeface="Verdana"/>
                <a:ea typeface="宋体"/>
              </a:rPr>
              <a:t>f,%f”,&amp;s1,&amp;s2,&amp;s3);</a:t>
            </a:r>
            <a:endParaRPr kumimoji="1" lang="zh-CN" altLang="zh-CN" sz="2800" b="1" i="0" u="none" strike="noStrike" kern="0" cap="none" spc="0" normalizeH="0" baseline="0" noProof="0" dirty="0">
              <a:ln>
                <a:noFill/>
              </a:ln>
              <a:solidFill>
                <a:schemeClr val="tx2"/>
              </a:solidFill>
              <a:effectLst/>
              <a:uLnTx/>
              <a:uFillTx/>
              <a:latin typeface="Verdana"/>
              <a:ea typeface="宋体"/>
            </a:endParaRP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a:ln>
                  <a:noFill/>
                </a:ln>
                <a:solidFill>
                  <a:schemeClr val="tx2"/>
                </a:solidFill>
                <a:effectLst/>
                <a:uLnTx/>
                <a:uFillTx/>
                <a:latin typeface="Verdana"/>
                <a:ea typeface="宋体"/>
              </a:rPr>
              <a:t>aver=(s1+s2+s3)/3;</a:t>
            </a:r>
            <a:endParaRPr kumimoji="1" lang="zh-CN" altLang="zh-CN" sz="2800" b="1" i="0" u="none" strike="noStrike" kern="0" cap="none" spc="0" normalizeH="0" baseline="0" noProof="0" dirty="0">
              <a:ln>
                <a:noFill/>
              </a:ln>
              <a:solidFill>
                <a:schemeClr val="tx2"/>
              </a:solidFill>
              <a:effectLst/>
              <a:uLnTx/>
              <a:uFillTx/>
              <a:latin typeface="Verdana"/>
              <a:ea typeface="宋体"/>
            </a:endParaRP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err="1">
                <a:ln>
                  <a:noFill/>
                </a:ln>
                <a:solidFill>
                  <a:schemeClr val="tx2"/>
                </a:solidFill>
                <a:effectLst/>
                <a:uLnTx/>
                <a:uFillTx/>
                <a:latin typeface="Verdana"/>
                <a:ea typeface="宋体"/>
              </a:rPr>
              <a:t>printf</a:t>
            </a:r>
            <a:r>
              <a:rPr kumimoji="1" lang="en-US" altLang="zh-CN" sz="2800" b="1" i="0" u="none" strike="noStrike" kern="0" cap="none" spc="0" normalizeH="0" baseline="0" noProof="0" dirty="0">
                <a:ln>
                  <a:noFill/>
                </a:ln>
                <a:solidFill>
                  <a:schemeClr val="tx2"/>
                </a:solidFill>
                <a:effectLst/>
                <a:uLnTx/>
                <a:uFillTx/>
                <a:latin typeface="Verdana"/>
                <a:ea typeface="宋体"/>
              </a:rPr>
              <a:t>(“aver=%7.2f”,aver); </a:t>
            </a:r>
            <a:endParaRPr kumimoji="1" lang="zh-CN" altLang="en-US" sz="2800" b="1" i="0" u="none" strike="noStrike" kern="0" cap="none" spc="0" normalizeH="0" baseline="0" noProof="0" dirty="0">
              <a:ln>
                <a:noFill/>
              </a:ln>
              <a:solidFill>
                <a:schemeClr val="tx2"/>
              </a:solidFill>
              <a:effectLst/>
              <a:uLnTx/>
              <a:uFillTx/>
              <a:latin typeface="Verdana"/>
              <a:ea typeface="宋体"/>
            </a:endParaRPr>
          </a:p>
        </p:txBody>
      </p:sp>
      <p:sp>
        <p:nvSpPr>
          <p:cNvPr id="7" name="Rectangle 3"/>
          <p:cNvSpPr txBox="1">
            <a:spLocks noChangeArrowheads="1"/>
          </p:cNvSpPr>
          <p:nvPr/>
        </p:nvSpPr>
        <p:spPr bwMode="auto">
          <a:xfrm>
            <a:off x="899592" y="4077072"/>
            <a:ext cx="5000625" cy="642937"/>
          </a:xfrm>
          <a:prstGeom prst="rect">
            <a:avLst/>
          </a:prstGeom>
          <a:noFill/>
          <a:ln w="9525">
            <a:noFill/>
            <a:miter lim="800000"/>
            <a:headEnd/>
            <a:tailEnd/>
          </a:ln>
        </p:spPr>
        <p:txBody>
          <a:bodyPr/>
          <a:lstStyle/>
          <a:p>
            <a:pPr marL="285750" indent="-285750" eaLnBrk="0" hangingPunct="0">
              <a:lnSpc>
                <a:spcPct val="120000"/>
              </a:lnSpc>
              <a:spcBef>
                <a:spcPct val="20000"/>
              </a:spcBef>
              <a:defRPr/>
            </a:pPr>
            <a:r>
              <a:rPr lang="zh-CN" altLang="en-US" sz="2800" b="1" kern="0" dirty="0">
                <a:solidFill>
                  <a:srgbClr val="00B050"/>
                </a:solidFill>
                <a:latin typeface="+mn-lt"/>
                <a:ea typeface="+mn-ea"/>
              </a:rPr>
              <a:t>要对</a:t>
            </a:r>
            <a:r>
              <a:rPr lang="en-US" altLang="zh-CN" sz="2800" b="1" kern="0" dirty="0">
                <a:solidFill>
                  <a:srgbClr val="00B050"/>
                </a:solidFill>
                <a:latin typeface="+mn-lt"/>
                <a:ea typeface="+mn-ea"/>
              </a:rPr>
              <a:t>50</a:t>
            </a:r>
            <a:r>
              <a:rPr lang="zh-CN" altLang="en-US" sz="2800" b="1" kern="0" dirty="0">
                <a:solidFill>
                  <a:srgbClr val="00B050"/>
                </a:solidFill>
                <a:latin typeface="+mn-lt"/>
                <a:ea typeface="+mn-ea"/>
              </a:rPr>
              <a:t>个学生进行相同操作</a:t>
            </a:r>
          </a:p>
        </p:txBody>
      </p:sp>
      <p:sp>
        <p:nvSpPr>
          <p:cNvPr id="8" name="TextBox 7"/>
          <p:cNvSpPr txBox="1">
            <a:spLocks noChangeArrowheads="1"/>
          </p:cNvSpPr>
          <p:nvPr/>
        </p:nvSpPr>
        <p:spPr bwMode="auto">
          <a:xfrm>
            <a:off x="5685905" y="4077072"/>
            <a:ext cx="231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3200" b="1" dirty="0">
                <a:solidFill>
                  <a:srgbClr val="FF0000"/>
                </a:solidFill>
              </a:rPr>
              <a:t>重复</a:t>
            </a:r>
            <a:r>
              <a:rPr lang="en-US" altLang="zh-CN" sz="3200" b="1" dirty="0">
                <a:solidFill>
                  <a:srgbClr val="FF0000"/>
                </a:solidFill>
              </a:rPr>
              <a:t>50</a:t>
            </a:r>
            <a:r>
              <a:rPr lang="zh-CN" altLang="en-US" sz="3200" b="1" dirty="0">
                <a:solidFill>
                  <a:srgbClr val="FF0000"/>
                </a:solidFill>
              </a:rPr>
              <a:t>次</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658" y="3402857"/>
            <a:ext cx="1333500" cy="1333500"/>
          </a:xfrm>
          <a:prstGeom prst="rect">
            <a:avLst/>
          </a:prstGeom>
        </p:spPr>
      </p:pic>
      <p:sp>
        <p:nvSpPr>
          <p:cNvPr id="12" name="Rectangle 3"/>
          <p:cNvSpPr txBox="1">
            <a:spLocks noChangeArrowheads="1"/>
          </p:cNvSpPr>
          <p:nvPr/>
        </p:nvSpPr>
        <p:spPr bwMode="auto">
          <a:xfrm>
            <a:off x="961210" y="4956275"/>
            <a:ext cx="7847160" cy="1148879"/>
          </a:xfrm>
          <a:prstGeom prst="rect">
            <a:avLst/>
          </a:prstGeom>
          <a:noFill/>
          <a:ln w="9525">
            <a:noFill/>
            <a:miter lim="800000"/>
            <a:headEnd/>
            <a:tailEnd/>
          </a:ln>
        </p:spPr>
        <p:txBody>
          <a:bodyPr/>
          <a:lstStyle/>
          <a:p>
            <a:pPr marL="285750" indent="-285750" algn="l" eaLnBrk="0" hangingPunct="0">
              <a:lnSpc>
                <a:spcPct val="120000"/>
              </a:lnSpc>
              <a:spcBef>
                <a:spcPct val="20000"/>
              </a:spcBef>
              <a:defRPr/>
            </a:pPr>
            <a:r>
              <a:rPr lang="en-US" altLang="zh-CN" sz="2800" b="1" kern="0" dirty="0">
                <a:latin typeface="+mn-lt"/>
                <a:ea typeface="+mn-ea"/>
              </a:rPr>
              <a:t>【</a:t>
            </a:r>
            <a:r>
              <a:rPr lang="zh-CN" altLang="en-US" sz="2800" b="1" kern="0" dirty="0">
                <a:latin typeface="+mn-lt"/>
                <a:ea typeface="+mn-ea"/>
              </a:rPr>
              <a:t>弊端</a:t>
            </a:r>
            <a:r>
              <a:rPr lang="en-US" altLang="zh-CN" sz="2800" b="1" kern="0" dirty="0">
                <a:latin typeface="+mn-lt"/>
                <a:ea typeface="+mn-ea"/>
              </a:rPr>
              <a:t>】</a:t>
            </a:r>
            <a:r>
              <a:rPr lang="zh-CN" altLang="en-US" sz="2800" b="1" kern="0" dirty="0">
                <a:latin typeface="+mn-lt"/>
                <a:ea typeface="+mn-ea"/>
              </a:rPr>
              <a:t>工作量大、程序冗长、重复、难以阅读和维护！</a:t>
            </a:r>
          </a:p>
        </p:txBody>
      </p:sp>
    </p:spTree>
    <p:extLst>
      <p:ext uri="{BB962C8B-B14F-4D97-AF65-F5344CB8AC3E}">
        <p14:creationId xmlns:p14="http://schemas.microsoft.com/office/powerpoint/2010/main" val="371899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blinds(horizontal)">
                                      <p:cBhvr>
                                        <p:cTn id="7" dur="500"/>
                                        <p:tgtEl>
                                          <p:spTgt spid="6">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linds(horizontal)">
                                      <p:cBhvr>
                                        <p:cTn id="13" dur="500"/>
                                        <p:tgtEl>
                                          <p:spTgt spid="6">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linds(horizontal)">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blinds(horizontal)">
                                      <p:cBhvr>
                                        <p:cTn id="21" dur="500"/>
                                        <p:tgtEl>
                                          <p:spTgt spid="7">
                                            <p:txEl>
                                              <p:pRg st="0" end="0"/>
                                            </p:txEl>
                                          </p:spTgt>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blinds(horizontal)">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p:cNvSpPr txBox="1">
            <a:spLocks noChangeArrowheads="1"/>
          </p:cNvSpPr>
          <p:nvPr/>
        </p:nvSpPr>
        <p:spPr bwMode="auto">
          <a:xfrm>
            <a:off x="611560" y="642938"/>
            <a:ext cx="585787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l" eaLnBrk="1" hangingPunct="1"/>
            <a:r>
              <a:rPr lang="en-US" altLang="zh-CN" sz="3200" b="1" dirty="0"/>
              <a:t>#include &lt;</a:t>
            </a:r>
            <a:r>
              <a:rPr lang="en-US" altLang="zh-CN" sz="3200" b="1" dirty="0" err="1"/>
              <a:t>stdio.h</a:t>
            </a:r>
            <a:r>
              <a:rPr lang="en-US" altLang="zh-CN" sz="3200" b="1" dirty="0"/>
              <a:t>&gt;</a:t>
            </a:r>
            <a:endParaRPr lang="zh-CN" altLang="zh-CN" sz="3200" b="1" dirty="0"/>
          </a:p>
          <a:p>
            <a:pPr algn="l" eaLnBrk="1" hangingPunct="1"/>
            <a:r>
              <a:rPr lang="en-US" altLang="zh-CN" sz="3200" b="1" dirty="0" err="1"/>
              <a:t>int</a:t>
            </a:r>
            <a:r>
              <a:rPr lang="en-US" altLang="zh-CN" sz="3200" b="1" dirty="0"/>
              <a:t> main()</a:t>
            </a:r>
            <a:endParaRPr lang="zh-CN" altLang="zh-CN" sz="3200" b="1" dirty="0"/>
          </a:p>
          <a:p>
            <a:pPr algn="l" eaLnBrk="1" hangingPunct="1"/>
            <a:r>
              <a:rPr lang="en-US" altLang="zh-CN" sz="3200" b="1" dirty="0"/>
              <a:t>{  </a:t>
            </a:r>
            <a:r>
              <a:rPr lang="en-US" altLang="zh-CN" sz="3200" b="1" err="1"/>
              <a:t>int</a:t>
            </a:r>
            <a:r>
              <a:rPr lang="en-US" altLang="zh-CN" sz="3200" b="1"/>
              <a:t> i=1,sum=0;</a:t>
            </a:r>
            <a:endParaRPr lang="zh-CN" altLang="zh-CN" sz="3200" b="1" dirty="0"/>
          </a:p>
          <a:p>
            <a:pPr algn="l" eaLnBrk="1" hangingPunct="1"/>
            <a:r>
              <a:rPr lang="en-US" altLang="zh-CN" sz="3200" b="1" dirty="0"/>
              <a:t>   </a:t>
            </a:r>
            <a:r>
              <a:rPr lang="en-US" altLang="zh-CN" sz="3200" b="1" dirty="0">
                <a:solidFill>
                  <a:srgbClr val="66FF33"/>
                </a:solidFill>
              </a:rPr>
              <a:t>do </a:t>
            </a:r>
            <a:endParaRPr lang="zh-CN" altLang="zh-CN" sz="3200" b="1" dirty="0">
              <a:solidFill>
                <a:srgbClr val="66FF33"/>
              </a:solidFill>
            </a:endParaRPr>
          </a:p>
          <a:p>
            <a:pPr algn="l" eaLnBrk="1" hangingPunct="1"/>
            <a:r>
              <a:rPr lang="en-US" altLang="zh-CN" sz="3200" b="1" dirty="0">
                <a:solidFill>
                  <a:srgbClr val="66FF33"/>
                </a:solidFill>
              </a:rPr>
              <a:t>    {</a:t>
            </a:r>
            <a:endParaRPr lang="zh-CN" altLang="zh-CN" sz="3200" b="1" dirty="0">
              <a:solidFill>
                <a:srgbClr val="66FF33"/>
              </a:solidFill>
            </a:endParaRPr>
          </a:p>
          <a:p>
            <a:pPr algn="l" eaLnBrk="1" hangingPunct="1"/>
            <a:r>
              <a:rPr lang="en-US" altLang="zh-CN" sz="3200" b="1">
                <a:solidFill>
                  <a:srgbClr val="66FF33"/>
                </a:solidFill>
              </a:rPr>
              <a:t>       sum=sum+i;</a:t>
            </a:r>
            <a:endParaRPr lang="zh-CN" altLang="zh-CN" sz="3200" b="1" dirty="0">
              <a:solidFill>
                <a:srgbClr val="66FF33"/>
              </a:solidFill>
            </a:endParaRPr>
          </a:p>
          <a:p>
            <a:pPr algn="l" eaLnBrk="1" hangingPunct="1"/>
            <a:r>
              <a:rPr lang="en-US" altLang="zh-CN" sz="3200" b="1" dirty="0">
                <a:solidFill>
                  <a:srgbClr val="66FF33"/>
                </a:solidFill>
              </a:rPr>
              <a:t>       </a:t>
            </a:r>
            <a:r>
              <a:rPr lang="en-US" altLang="zh-CN" sz="3200" b="1" err="1">
                <a:solidFill>
                  <a:srgbClr val="66FF33"/>
                </a:solidFill>
              </a:rPr>
              <a:t>i</a:t>
            </a:r>
            <a:r>
              <a:rPr lang="en-US" altLang="zh-CN" sz="3200" b="1">
                <a:solidFill>
                  <a:srgbClr val="66FF33"/>
                </a:solidFill>
              </a:rPr>
              <a:t>++;</a:t>
            </a:r>
            <a:endParaRPr lang="zh-CN" altLang="zh-CN" sz="3200" b="1" dirty="0">
              <a:solidFill>
                <a:srgbClr val="66FF33"/>
              </a:solidFill>
            </a:endParaRPr>
          </a:p>
          <a:p>
            <a:pPr algn="l" eaLnBrk="1" hangingPunct="1"/>
            <a:r>
              <a:rPr lang="en-US" altLang="zh-CN" sz="3200" b="1" dirty="0">
                <a:solidFill>
                  <a:srgbClr val="66FF33"/>
                </a:solidFill>
              </a:rPr>
              <a:t>    }while  ( </a:t>
            </a:r>
            <a:r>
              <a:rPr lang="en-US" altLang="zh-CN" sz="3200" b="1" dirty="0" err="1">
                <a:solidFill>
                  <a:srgbClr val="66FF33"/>
                </a:solidFill>
              </a:rPr>
              <a:t>i</a:t>
            </a:r>
            <a:r>
              <a:rPr lang="en-US" altLang="zh-CN" sz="3200" b="1" dirty="0">
                <a:solidFill>
                  <a:srgbClr val="66FF33"/>
                </a:solidFill>
              </a:rPr>
              <a:t>&lt;=</a:t>
            </a:r>
            <a:r>
              <a:rPr lang="en-US" altLang="zh-CN" sz="3200" b="1">
                <a:solidFill>
                  <a:srgbClr val="66FF33"/>
                </a:solidFill>
              </a:rPr>
              <a:t>100 );</a:t>
            </a:r>
            <a:endParaRPr lang="zh-CN" altLang="zh-CN" sz="3200" b="1" dirty="0">
              <a:solidFill>
                <a:srgbClr val="66FF33"/>
              </a:solidFill>
            </a:endParaRPr>
          </a:p>
          <a:p>
            <a:pPr algn="l" eaLnBrk="1" hangingPunct="1"/>
            <a:r>
              <a:rPr lang="en-US" altLang="zh-CN" sz="3200" b="1" dirty="0"/>
              <a:t>    </a:t>
            </a:r>
            <a:r>
              <a:rPr lang="en-US" altLang="zh-CN" sz="3200" b="1" dirty="0" err="1"/>
              <a:t>printf</a:t>
            </a:r>
            <a:r>
              <a:rPr lang="en-US" altLang="zh-CN" sz="3200" b="1" dirty="0"/>
              <a:t>("sum=%d\</a:t>
            </a:r>
            <a:r>
              <a:rPr lang="en-US" altLang="zh-CN" sz="3200" b="1" dirty="0" err="1"/>
              <a:t>n",</a:t>
            </a:r>
            <a:r>
              <a:rPr lang="en-US" altLang="zh-CN" sz="3200" b="1" err="1"/>
              <a:t>sum</a:t>
            </a:r>
            <a:r>
              <a:rPr lang="en-US" altLang="zh-CN" sz="3200" b="1"/>
              <a:t>);</a:t>
            </a:r>
            <a:endParaRPr lang="zh-CN" altLang="zh-CN" sz="3200" b="1" dirty="0"/>
          </a:p>
          <a:p>
            <a:pPr algn="l" eaLnBrk="1" hangingPunct="1"/>
            <a:r>
              <a:rPr lang="en-US" altLang="zh-CN" sz="3200" b="1" dirty="0"/>
              <a:t>    </a:t>
            </a:r>
            <a:r>
              <a:rPr lang="en-US" altLang="zh-CN" sz="3200" b="1"/>
              <a:t>return 0;</a:t>
            </a:r>
            <a:endParaRPr lang="zh-CN" altLang="zh-CN" sz="3200" b="1" dirty="0"/>
          </a:p>
          <a:p>
            <a:pPr algn="l" eaLnBrk="1" hangingPunct="1"/>
            <a:r>
              <a:rPr lang="en-US" altLang="zh-CN" sz="3200" b="1" dirty="0"/>
              <a:t>}</a:t>
            </a:r>
            <a:endParaRPr lang="zh-CN" altLang="zh-CN" sz="3200" b="1" dirty="0"/>
          </a:p>
        </p:txBody>
      </p:sp>
      <p:sp>
        <p:nvSpPr>
          <p:cNvPr id="235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3" y="5572125"/>
            <a:ext cx="33480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bwMode="auto">
          <a:xfrm>
            <a:off x="2339752" y="4581128"/>
            <a:ext cx="2232248" cy="0"/>
          </a:xfrm>
          <a:prstGeom prst="line">
            <a:avLst/>
          </a:prstGeom>
          <a:solidFill>
            <a:schemeClr val="accent1"/>
          </a:solidFill>
          <a:ln w="28575"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灯片编号占位符 1"/>
          <p:cNvSpPr>
            <a:spLocks noGrp="1"/>
          </p:cNvSpPr>
          <p:nvPr>
            <p:ph type="sldNum" sz="quarter" idx="12"/>
          </p:nvPr>
        </p:nvSpPr>
        <p:spPr/>
        <p:txBody>
          <a:bodyPr/>
          <a:lstStyle/>
          <a:p>
            <a:fld id="{B0B2AA3B-4E3A-48A3-B1C6-ACC183BE71FA}" type="slidenum">
              <a:rPr lang="en-US" altLang="zh-CN" smtClean="0"/>
              <a:pPr/>
              <a:t>20</a:t>
            </a:fld>
            <a:endParaRPr lang="en-US" altLang="zh-CN"/>
          </a:p>
        </p:txBody>
      </p:sp>
    </p:spTree>
    <p:extLst>
      <p:ext uri="{BB962C8B-B14F-4D97-AF65-F5344CB8AC3E}">
        <p14:creationId xmlns:p14="http://schemas.microsoft.com/office/powerpoint/2010/main" val="406399004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79512" y="269205"/>
            <a:ext cx="7500937" cy="1071563"/>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3200" b="1" dirty="0">
                <a:solidFill>
                  <a:srgbClr val="FFFF00"/>
                </a:solidFill>
                <a:latin typeface="Arial" charset="0"/>
              </a:rPr>
              <a:t>【</a:t>
            </a:r>
            <a:r>
              <a:rPr lang="zh-CN" altLang="zh-CN" sz="3200" b="1" dirty="0">
                <a:solidFill>
                  <a:srgbClr val="FFFF00"/>
                </a:solidFill>
                <a:latin typeface="Arial" charset="0"/>
              </a:rPr>
              <a:t>例</a:t>
            </a:r>
            <a:r>
              <a:rPr lang="en-US" altLang="zh-CN" sz="3200" b="1" dirty="0">
                <a:solidFill>
                  <a:srgbClr val="FFFF00"/>
                </a:solidFill>
                <a:latin typeface="Arial" charset="0"/>
              </a:rPr>
              <a:t>5.3】while</a:t>
            </a:r>
            <a:r>
              <a:rPr lang="zh-CN" altLang="zh-CN" sz="3200" b="1" dirty="0">
                <a:solidFill>
                  <a:srgbClr val="FFFF00"/>
                </a:solidFill>
                <a:latin typeface="Arial" charset="0"/>
              </a:rPr>
              <a:t>和</a:t>
            </a:r>
            <a:r>
              <a:rPr lang="en-US" altLang="zh-CN" sz="3200" b="1" dirty="0">
                <a:solidFill>
                  <a:srgbClr val="FFFF00"/>
                </a:solidFill>
                <a:latin typeface="Arial" charset="0"/>
              </a:rPr>
              <a:t>do…while</a:t>
            </a:r>
            <a:r>
              <a:rPr lang="zh-CN" altLang="zh-CN" sz="3200" b="1" dirty="0">
                <a:solidFill>
                  <a:srgbClr val="FFFF00"/>
                </a:solidFill>
                <a:latin typeface="Arial" charset="0"/>
              </a:rPr>
              <a:t>循环的比较</a:t>
            </a:r>
            <a:endParaRPr lang="en-US" altLang="zh-CN" sz="3200" b="1" kern="0" dirty="0">
              <a:solidFill>
                <a:srgbClr val="FFFF00"/>
              </a:solidFill>
              <a:latin typeface="+mn-lt"/>
              <a:ea typeface="+mn-ea"/>
            </a:endParaRPr>
          </a:p>
        </p:txBody>
      </p:sp>
      <p:sp>
        <p:nvSpPr>
          <p:cNvPr id="2457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 name="Rectangle 3"/>
          <p:cNvSpPr txBox="1">
            <a:spLocks noChangeArrowheads="1"/>
          </p:cNvSpPr>
          <p:nvPr/>
        </p:nvSpPr>
        <p:spPr bwMode="auto">
          <a:xfrm>
            <a:off x="71438" y="1285875"/>
            <a:ext cx="4500562" cy="4000500"/>
          </a:xfrm>
          <a:prstGeom prst="rect">
            <a:avLst/>
          </a:prstGeom>
          <a:noFill/>
          <a:ln w="9525">
            <a:solidFill>
              <a:srgbClr val="C00000"/>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l" eaLnBrk="1" hangingPunct="1"/>
            <a:r>
              <a:rPr lang="en-US" altLang="zh-CN" sz="2800" b="1" err="1"/>
              <a:t>int</a:t>
            </a:r>
            <a:r>
              <a:rPr lang="en-US" altLang="zh-CN" sz="2800" b="1"/>
              <a:t> i,sum=0;</a:t>
            </a:r>
            <a:endParaRPr lang="zh-CN" altLang="zh-CN" sz="2800" b="1" dirty="0"/>
          </a:p>
          <a:p>
            <a:pPr algn="l" eaLnBrk="1" hangingPunct="1"/>
            <a:r>
              <a:rPr lang="en-US" altLang="zh-CN" sz="2800" b="1" dirty="0" err="1"/>
              <a:t>printf</a:t>
            </a:r>
            <a:r>
              <a:rPr lang="en-US" altLang="zh-CN" sz="2800" b="1" dirty="0"/>
              <a:t>(“</a:t>
            </a:r>
            <a:r>
              <a:rPr lang="en-US" altLang="zh-CN" sz="2800" b="1" err="1"/>
              <a:t>i</a:t>
            </a:r>
            <a:r>
              <a:rPr lang="en-US" altLang="zh-CN" sz="2800" b="1"/>
              <a:t>=?”);</a:t>
            </a:r>
            <a:endParaRPr lang="zh-CN" altLang="zh-CN" sz="2800" b="1" dirty="0"/>
          </a:p>
          <a:p>
            <a:pPr algn="l" eaLnBrk="1" hangingPunct="1"/>
            <a:r>
              <a:rPr lang="en-US" altLang="zh-CN" sz="2800" b="1" dirty="0" err="1"/>
              <a:t>scanf</a:t>
            </a:r>
            <a:r>
              <a:rPr lang="en-US" altLang="zh-CN" sz="2800" b="1" dirty="0"/>
              <a:t>(“%d”,&amp;</a:t>
            </a:r>
            <a:r>
              <a:rPr lang="en-US" altLang="zh-CN" sz="2800" b="1" err="1"/>
              <a:t>i</a:t>
            </a:r>
            <a:r>
              <a:rPr lang="en-US" altLang="zh-CN" sz="2800" b="1"/>
              <a:t>);</a:t>
            </a:r>
            <a:endParaRPr lang="zh-CN" altLang="zh-CN" sz="2800" b="1" dirty="0"/>
          </a:p>
          <a:p>
            <a:pPr algn="l" eaLnBrk="1" hangingPunct="1"/>
            <a:r>
              <a:rPr lang="en-US" altLang="zh-CN" sz="2800" b="1" dirty="0">
                <a:solidFill>
                  <a:srgbClr val="66FF33"/>
                </a:solidFill>
              </a:rPr>
              <a:t>while(</a:t>
            </a:r>
            <a:r>
              <a:rPr lang="en-US" altLang="zh-CN" sz="2800" b="1" dirty="0" err="1">
                <a:solidFill>
                  <a:srgbClr val="66FF33"/>
                </a:solidFill>
              </a:rPr>
              <a:t>i</a:t>
            </a:r>
            <a:r>
              <a:rPr lang="en-US" altLang="zh-CN" sz="2800" b="1" dirty="0">
                <a:solidFill>
                  <a:srgbClr val="66FF33"/>
                </a:solidFill>
              </a:rPr>
              <a:t>&lt;=10) </a:t>
            </a:r>
            <a:endParaRPr lang="zh-CN" altLang="zh-CN" sz="2800" b="1" dirty="0">
              <a:solidFill>
                <a:srgbClr val="66FF33"/>
              </a:solidFill>
            </a:endParaRPr>
          </a:p>
          <a:p>
            <a:pPr algn="l" eaLnBrk="1" hangingPunct="1"/>
            <a:r>
              <a:rPr lang="en-US" altLang="zh-CN" sz="2800" b="1" dirty="0">
                <a:solidFill>
                  <a:srgbClr val="66FF33"/>
                </a:solidFill>
              </a:rPr>
              <a:t>{</a:t>
            </a:r>
            <a:endParaRPr lang="zh-CN" altLang="zh-CN" sz="2800" b="1" dirty="0">
              <a:solidFill>
                <a:srgbClr val="66FF33"/>
              </a:solidFill>
            </a:endParaRPr>
          </a:p>
          <a:p>
            <a:pPr algn="l" eaLnBrk="1" hangingPunct="1"/>
            <a:r>
              <a:rPr lang="en-US" altLang="zh-CN" sz="2800" b="1">
                <a:solidFill>
                  <a:srgbClr val="66FF33"/>
                </a:solidFill>
              </a:rPr>
              <a:t>  sum=sum+i;</a:t>
            </a:r>
            <a:endParaRPr lang="zh-CN" altLang="zh-CN" sz="2800" b="1" dirty="0">
              <a:solidFill>
                <a:srgbClr val="66FF33"/>
              </a:solidFill>
            </a:endParaRPr>
          </a:p>
          <a:p>
            <a:pPr algn="l" eaLnBrk="1" hangingPunct="1"/>
            <a:r>
              <a:rPr lang="en-US" altLang="zh-CN" sz="2800" b="1" dirty="0">
                <a:solidFill>
                  <a:srgbClr val="66FF33"/>
                </a:solidFill>
              </a:rPr>
              <a:t>  </a:t>
            </a:r>
            <a:r>
              <a:rPr lang="en-US" altLang="zh-CN" sz="2800" b="1" err="1">
                <a:solidFill>
                  <a:srgbClr val="66FF33"/>
                </a:solidFill>
              </a:rPr>
              <a:t>i</a:t>
            </a:r>
            <a:r>
              <a:rPr lang="en-US" altLang="zh-CN" sz="2800" b="1">
                <a:solidFill>
                  <a:srgbClr val="66FF33"/>
                </a:solidFill>
              </a:rPr>
              <a:t>++;</a:t>
            </a:r>
            <a:endParaRPr lang="zh-CN" altLang="zh-CN" sz="2800" b="1" dirty="0">
              <a:solidFill>
                <a:srgbClr val="66FF33"/>
              </a:solidFill>
            </a:endParaRPr>
          </a:p>
          <a:p>
            <a:pPr algn="l" eaLnBrk="1" hangingPunct="1"/>
            <a:r>
              <a:rPr lang="en-US" altLang="zh-CN" sz="2800" b="1" dirty="0">
                <a:solidFill>
                  <a:srgbClr val="66FF33"/>
                </a:solidFill>
              </a:rPr>
              <a:t>}</a:t>
            </a:r>
            <a:endParaRPr lang="zh-CN" altLang="zh-CN" sz="2800" b="1" dirty="0">
              <a:solidFill>
                <a:srgbClr val="66FF33"/>
              </a:solidFill>
            </a:endParaRPr>
          </a:p>
          <a:p>
            <a:pPr algn="l" eaLnBrk="1" hangingPunct="1"/>
            <a:r>
              <a:rPr lang="en-US" altLang="zh-CN" sz="2800" b="1" dirty="0" err="1"/>
              <a:t>printf</a:t>
            </a:r>
            <a:r>
              <a:rPr lang="en-US" altLang="zh-CN" sz="2800" b="1" dirty="0"/>
              <a:t>(“sum=%d\</a:t>
            </a:r>
            <a:r>
              <a:rPr lang="en-US" altLang="zh-CN" sz="2800" b="1" dirty="0" err="1"/>
              <a:t>n",</a:t>
            </a:r>
            <a:r>
              <a:rPr lang="en-US" altLang="zh-CN" sz="2800" b="1" err="1"/>
              <a:t>sum</a:t>
            </a:r>
            <a:r>
              <a:rPr lang="en-US" altLang="zh-CN" sz="2800" b="1"/>
              <a:t>);</a:t>
            </a:r>
            <a:endParaRPr lang="zh-CN" altLang="zh-CN" sz="2800" b="1" dirty="0"/>
          </a:p>
        </p:txBody>
      </p:sp>
      <p:sp>
        <p:nvSpPr>
          <p:cNvPr id="8" name="Rectangle 3"/>
          <p:cNvSpPr txBox="1">
            <a:spLocks noChangeArrowheads="1"/>
          </p:cNvSpPr>
          <p:nvPr/>
        </p:nvSpPr>
        <p:spPr bwMode="auto">
          <a:xfrm>
            <a:off x="4714875" y="1285875"/>
            <a:ext cx="4429125" cy="3929063"/>
          </a:xfrm>
          <a:prstGeom prst="rect">
            <a:avLst/>
          </a:prstGeom>
          <a:noFill/>
          <a:ln w="9525">
            <a:solidFill>
              <a:srgbClr val="C00000"/>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l" eaLnBrk="1" hangingPunct="1"/>
            <a:r>
              <a:rPr lang="en-US" altLang="zh-CN" sz="2800" b="1" err="1"/>
              <a:t>int</a:t>
            </a:r>
            <a:r>
              <a:rPr lang="en-US" altLang="zh-CN" sz="2800" b="1"/>
              <a:t> i,sum=0;</a:t>
            </a:r>
            <a:endParaRPr lang="zh-CN" altLang="zh-CN" sz="2800" b="1" dirty="0"/>
          </a:p>
          <a:p>
            <a:pPr algn="l" eaLnBrk="1" hangingPunct="1"/>
            <a:r>
              <a:rPr lang="en-US" altLang="zh-CN" sz="2800" b="1" dirty="0" err="1"/>
              <a:t>printf</a:t>
            </a:r>
            <a:r>
              <a:rPr lang="en-US" altLang="zh-CN" sz="2800" b="1" dirty="0"/>
              <a:t>(“</a:t>
            </a:r>
            <a:r>
              <a:rPr lang="en-US" altLang="zh-CN" sz="2800" b="1" err="1"/>
              <a:t>i</a:t>
            </a:r>
            <a:r>
              <a:rPr lang="en-US" altLang="zh-CN" sz="2800" b="1"/>
              <a:t>=?”);</a:t>
            </a:r>
            <a:endParaRPr lang="zh-CN" altLang="zh-CN" sz="2800" b="1" dirty="0"/>
          </a:p>
          <a:p>
            <a:pPr algn="l" eaLnBrk="1" hangingPunct="1"/>
            <a:r>
              <a:rPr lang="en-US" altLang="zh-CN" sz="2800" b="1" dirty="0" err="1"/>
              <a:t>scanf</a:t>
            </a:r>
            <a:r>
              <a:rPr lang="en-US" altLang="zh-CN" sz="2800" b="1" dirty="0"/>
              <a:t>(“%d”,&amp;</a:t>
            </a:r>
            <a:r>
              <a:rPr lang="en-US" altLang="zh-CN" sz="2800" b="1" err="1"/>
              <a:t>i</a:t>
            </a:r>
            <a:r>
              <a:rPr lang="en-US" altLang="zh-CN" sz="2800" b="1"/>
              <a:t>);</a:t>
            </a:r>
            <a:endParaRPr lang="zh-CN" altLang="zh-CN" sz="2800" b="1" dirty="0"/>
          </a:p>
          <a:p>
            <a:pPr algn="l" eaLnBrk="1" hangingPunct="1"/>
            <a:r>
              <a:rPr lang="en-US" altLang="zh-CN" sz="2800" b="1" dirty="0">
                <a:solidFill>
                  <a:srgbClr val="FF66FF"/>
                </a:solidFill>
              </a:rPr>
              <a:t>do </a:t>
            </a:r>
            <a:endParaRPr lang="zh-CN" altLang="zh-CN" sz="2800" b="1" dirty="0">
              <a:solidFill>
                <a:srgbClr val="FF66FF"/>
              </a:solidFill>
            </a:endParaRPr>
          </a:p>
          <a:p>
            <a:pPr algn="l" eaLnBrk="1" hangingPunct="1"/>
            <a:r>
              <a:rPr lang="en-US" altLang="zh-CN" sz="2800" b="1" dirty="0">
                <a:solidFill>
                  <a:srgbClr val="FF66FF"/>
                </a:solidFill>
              </a:rPr>
              <a:t>{</a:t>
            </a:r>
            <a:endParaRPr lang="zh-CN" altLang="zh-CN" sz="2800" b="1" dirty="0">
              <a:solidFill>
                <a:srgbClr val="FF66FF"/>
              </a:solidFill>
            </a:endParaRPr>
          </a:p>
          <a:p>
            <a:pPr algn="l" eaLnBrk="1" hangingPunct="1"/>
            <a:r>
              <a:rPr lang="en-US" altLang="zh-CN" sz="2800" b="1">
                <a:solidFill>
                  <a:srgbClr val="FF66FF"/>
                </a:solidFill>
              </a:rPr>
              <a:t>   sum=sum+i;</a:t>
            </a:r>
            <a:endParaRPr lang="zh-CN" altLang="zh-CN" sz="2800" b="1" dirty="0">
              <a:solidFill>
                <a:srgbClr val="FF66FF"/>
              </a:solidFill>
            </a:endParaRPr>
          </a:p>
          <a:p>
            <a:pPr algn="l" eaLnBrk="1" hangingPunct="1"/>
            <a:r>
              <a:rPr lang="en-US" altLang="zh-CN" sz="2800" b="1" dirty="0">
                <a:solidFill>
                  <a:srgbClr val="FF66FF"/>
                </a:solidFill>
              </a:rPr>
              <a:t>   </a:t>
            </a:r>
            <a:r>
              <a:rPr lang="en-US" altLang="zh-CN" sz="2800" b="1" err="1">
                <a:solidFill>
                  <a:srgbClr val="FF66FF"/>
                </a:solidFill>
              </a:rPr>
              <a:t>i</a:t>
            </a:r>
            <a:r>
              <a:rPr lang="en-US" altLang="zh-CN" sz="2800" b="1">
                <a:solidFill>
                  <a:srgbClr val="FF66FF"/>
                </a:solidFill>
              </a:rPr>
              <a:t>++;</a:t>
            </a:r>
            <a:endParaRPr lang="zh-CN" altLang="zh-CN" sz="2800" b="1" dirty="0">
              <a:solidFill>
                <a:srgbClr val="FF66FF"/>
              </a:solidFill>
            </a:endParaRPr>
          </a:p>
          <a:p>
            <a:pPr algn="l" eaLnBrk="1" hangingPunct="1"/>
            <a:r>
              <a:rPr lang="en-US" altLang="zh-CN" sz="2800" b="1" dirty="0">
                <a:solidFill>
                  <a:srgbClr val="FF66FF"/>
                </a:solidFill>
              </a:rPr>
              <a:t>}while(</a:t>
            </a:r>
            <a:r>
              <a:rPr lang="en-US" altLang="zh-CN" sz="2800" b="1" dirty="0" err="1">
                <a:solidFill>
                  <a:srgbClr val="FF66FF"/>
                </a:solidFill>
              </a:rPr>
              <a:t>i</a:t>
            </a:r>
            <a:r>
              <a:rPr lang="en-US" altLang="zh-CN" sz="2800" b="1" dirty="0">
                <a:solidFill>
                  <a:srgbClr val="FF66FF"/>
                </a:solidFill>
              </a:rPr>
              <a:t>&lt;=</a:t>
            </a:r>
            <a:r>
              <a:rPr lang="en-US" altLang="zh-CN" sz="2800" b="1">
                <a:solidFill>
                  <a:srgbClr val="FF66FF"/>
                </a:solidFill>
              </a:rPr>
              <a:t>10);</a:t>
            </a:r>
            <a:endParaRPr lang="zh-CN" altLang="zh-CN" sz="2800" b="1" dirty="0">
              <a:solidFill>
                <a:srgbClr val="FF66FF"/>
              </a:solidFill>
            </a:endParaRPr>
          </a:p>
          <a:p>
            <a:pPr algn="l" eaLnBrk="1" hangingPunct="1"/>
            <a:r>
              <a:rPr lang="en-US" altLang="zh-CN" sz="2800" b="1" dirty="0" err="1"/>
              <a:t>printf</a:t>
            </a:r>
            <a:r>
              <a:rPr lang="en-US" altLang="zh-CN" sz="2800" b="1" dirty="0"/>
              <a:t>(“sum=%d\</a:t>
            </a:r>
            <a:r>
              <a:rPr lang="en-US" altLang="zh-CN" sz="2800" b="1" dirty="0" err="1"/>
              <a:t>n",</a:t>
            </a:r>
            <a:r>
              <a:rPr lang="en-US" altLang="zh-CN" sz="2800" b="1" err="1"/>
              <a:t>sum</a:t>
            </a:r>
            <a:r>
              <a:rPr lang="en-US" altLang="zh-CN" sz="2800" b="1"/>
              <a:t>);</a:t>
            </a:r>
            <a:endParaRPr lang="zh-CN" altLang="zh-CN" sz="2800" b="1" dirty="0"/>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5357813"/>
            <a:ext cx="150018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5429250"/>
            <a:ext cx="1285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5429250"/>
            <a:ext cx="15748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25" y="5429250"/>
            <a:ext cx="15224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428625" y="1214438"/>
            <a:ext cx="8215313" cy="10779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3200" b="1" dirty="0">
                <a:solidFill>
                  <a:srgbClr val="000000"/>
                </a:solidFill>
              </a:rPr>
              <a:t>当</a:t>
            </a:r>
            <a:r>
              <a:rPr lang="en-US" altLang="zh-CN" sz="3200" b="1" dirty="0">
                <a:solidFill>
                  <a:srgbClr val="000000"/>
                </a:solidFill>
              </a:rPr>
              <a:t>while</a:t>
            </a:r>
            <a:r>
              <a:rPr lang="zh-CN" altLang="zh-CN" sz="3200" b="1" dirty="0">
                <a:solidFill>
                  <a:srgbClr val="000000"/>
                </a:solidFill>
              </a:rPr>
              <a:t>后面的表达式</a:t>
            </a:r>
            <a:r>
              <a:rPr lang="zh-CN" altLang="en-US" sz="3200" b="1" dirty="0">
                <a:solidFill>
                  <a:srgbClr val="000000"/>
                </a:solidFill>
              </a:rPr>
              <a:t>一开始</a:t>
            </a:r>
            <a:r>
              <a:rPr lang="zh-CN" altLang="zh-CN" sz="3200" b="1" dirty="0">
                <a:solidFill>
                  <a:srgbClr val="000000"/>
                </a:solidFill>
              </a:rPr>
              <a:t>的值为“真”时，两种循环得到的</a:t>
            </a:r>
            <a:r>
              <a:rPr lang="zh-CN" altLang="zh-CN" sz="3200" b="1">
                <a:solidFill>
                  <a:srgbClr val="000000"/>
                </a:solidFill>
              </a:rPr>
              <a:t>结果相同；否则</a:t>
            </a:r>
            <a:r>
              <a:rPr lang="zh-CN" altLang="zh-CN" sz="3200" b="1" dirty="0">
                <a:solidFill>
                  <a:srgbClr val="000000"/>
                </a:solidFill>
              </a:rPr>
              <a:t>不相同</a:t>
            </a:r>
            <a:endParaRPr lang="zh-CN" altLang="en-US" sz="3200" b="1" dirty="0">
              <a:solidFill>
                <a:srgbClr val="000000"/>
              </a:solidFill>
            </a:endParaRPr>
          </a:p>
        </p:txBody>
      </p:sp>
      <p:sp>
        <p:nvSpPr>
          <p:cNvPr id="2" name="灯片编号占位符 1"/>
          <p:cNvSpPr>
            <a:spLocks noGrp="1"/>
          </p:cNvSpPr>
          <p:nvPr>
            <p:ph type="sldNum" sz="quarter" idx="12"/>
          </p:nvPr>
        </p:nvSpPr>
        <p:spPr/>
        <p:txBody>
          <a:bodyPr/>
          <a:lstStyle/>
          <a:p>
            <a:fld id="{B0B2AA3B-4E3A-48A3-B1C6-ACC183BE71FA}" type="slidenum">
              <a:rPr lang="en-US" altLang="zh-CN" smtClean="0"/>
              <a:pPr/>
              <a:t>21</a:t>
            </a:fld>
            <a:endParaRPr lang="en-US" altLang="zh-CN"/>
          </a:p>
        </p:txBody>
      </p:sp>
    </p:spTree>
    <p:extLst>
      <p:ext uri="{BB962C8B-B14F-4D97-AF65-F5344CB8AC3E}">
        <p14:creationId xmlns:p14="http://schemas.microsoft.com/office/powerpoint/2010/main" val="174888386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131"/>
                                        </p:tgtEl>
                                        <p:attrNameLst>
                                          <p:attrName>style.visibility</p:attrName>
                                        </p:attrNameLst>
                                      </p:cBhvr>
                                      <p:to>
                                        <p:strVal val="visible"/>
                                      </p:to>
                                    </p:set>
                                    <p:animEffect transition="in" filter="blinds(horizontal)">
                                      <p:cBhvr>
                                        <p:cTn id="17" dur="500"/>
                                        <p:tgtEl>
                                          <p:spTgt spid="481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133"/>
                                        </p:tgtEl>
                                        <p:attrNameLst>
                                          <p:attrName>style.visibility</p:attrName>
                                        </p:attrNameLst>
                                      </p:cBhvr>
                                      <p:to>
                                        <p:strVal val="visible"/>
                                      </p:to>
                                    </p:set>
                                    <p:animEffect transition="in" filter="blinds(horizontal)">
                                      <p:cBhvr>
                                        <p:cTn id="22" dur="500"/>
                                        <p:tgtEl>
                                          <p:spTgt spid="481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blinds(horizontal)">
                                      <p:cBhvr>
                                        <p:cTn id="27" dur="500"/>
                                        <p:tgtEl>
                                          <p:spTgt spid="48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8134"/>
                                        </p:tgtEl>
                                        <p:attrNameLst>
                                          <p:attrName>style.visibility</p:attrName>
                                        </p:attrNameLst>
                                      </p:cBhvr>
                                      <p:to>
                                        <p:strVal val="visible"/>
                                      </p:to>
                                    </p:set>
                                    <p:animEffect transition="in" filter="blinds(horizontal)">
                                      <p:cBhvr>
                                        <p:cTn id="32" dur="500"/>
                                        <p:tgtEl>
                                          <p:spTgt spid="481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 calcmode="lin" valueType="num">
                                      <p:cBhvr>
                                        <p:cTn id="39" dur="500" fill="hold"/>
                                        <p:tgtEl>
                                          <p:spTgt spid="13"/>
                                        </p:tgtEl>
                                        <p:attrNameLst>
                                          <p:attrName>style.rotation</p:attrName>
                                        </p:attrNameLst>
                                      </p:cBhvr>
                                      <p:tavLst>
                                        <p:tav tm="0">
                                          <p:val>
                                            <p:fltVal val="360"/>
                                          </p:val>
                                        </p:tav>
                                        <p:tav tm="100000">
                                          <p:val>
                                            <p:fltVal val="0"/>
                                          </p:val>
                                        </p:tav>
                                      </p:tavLst>
                                    </p:anim>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3" name="Rectangle 5"/>
          <p:cNvSpPr>
            <a:spLocks noGrp="1" noChangeArrowheads="1"/>
          </p:cNvSpPr>
          <p:nvPr>
            <p:ph type="title"/>
          </p:nvPr>
        </p:nvSpPr>
        <p:spPr/>
        <p:txBody>
          <a:bodyPr/>
          <a:lstStyle/>
          <a:p>
            <a:r>
              <a:rPr lang="en-US" altLang="zh-CN" sz="3900" dirty="0">
                <a:ea typeface="楷体_GB2312" pitchFamily="49" charset="-122"/>
              </a:rPr>
              <a:t>do-</a:t>
            </a:r>
            <a:r>
              <a:rPr lang="en-US" altLang="en-US" sz="3900" dirty="0">
                <a:ea typeface="楷体_GB2312" pitchFamily="49" charset="-122"/>
              </a:rPr>
              <a:t>while</a:t>
            </a:r>
            <a:r>
              <a:rPr lang="en-US" altLang="zh-CN" sz="3900" dirty="0">
                <a:ea typeface="楷体_GB2312" pitchFamily="49" charset="-122"/>
              </a:rPr>
              <a:t> </a:t>
            </a:r>
            <a:r>
              <a:rPr lang="zh-CN" altLang="en-US" sz="3900" dirty="0">
                <a:ea typeface="楷体_GB2312" pitchFamily="49" charset="-122"/>
              </a:rPr>
              <a:t>语句小结</a:t>
            </a:r>
          </a:p>
        </p:txBody>
      </p:sp>
      <p:sp>
        <p:nvSpPr>
          <p:cNvPr id="6" name="灯片编号占位符 4"/>
          <p:cNvSpPr>
            <a:spLocks noGrp="1"/>
          </p:cNvSpPr>
          <p:nvPr>
            <p:ph type="sldNum" sz="quarter" idx="12"/>
          </p:nvPr>
        </p:nvSpPr>
        <p:spPr/>
        <p:txBody>
          <a:bodyPr/>
          <a:lstStyle/>
          <a:p>
            <a:fld id="{55383EA1-3859-4BD3-8B92-7B7BA67ED907}" type="slidenum">
              <a:rPr lang="en-US" altLang="zh-CN"/>
              <a:pPr/>
              <a:t>22</a:t>
            </a:fld>
            <a:endParaRPr lang="en-US" altLang="zh-CN"/>
          </a:p>
        </p:txBody>
      </p:sp>
      <p:sp>
        <p:nvSpPr>
          <p:cNvPr id="140290" name="Text Box 2"/>
          <p:cNvSpPr txBox="1">
            <a:spLocks noChangeArrowheads="1"/>
          </p:cNvSpPr>
          <p:nvPr/>
        </p:nvSpPr>
        <p:spPr bwMode="auto">
          <a:xfrm>
            <a:off x="900113" y="1716088"/>
            <a:ext cx="72009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ea typeface="宋体" pitchFamily="2" charset="-122"/>
              </a:defRPr>
            </a:lvl1pPr>
            <a:lvl2pPr marL="914400" indent="-457200" algn="l">
              <a:defRPr sz="2400">
                <a:solidFill>
                  <a:schemeClr val="tx1"/>
                </a:solidFill>
                <a:latin typeface="Times New Roman" pitchFamily="18" charset="0"/>
                <a:ea typeface="宋体" pitchFamily="2" charset="-122"/>
              </a:defRPr>
            </a:lvl2pPr>
            <a:lvl3pPr marL="1371600" indent="-457200" algn="l">
              <a:defRPr sz="2400">
                <a:solidFill>
                  <a:schemeClr val="tx1"/>
                </a:solidFill>
                <a:latin typeface="Times New Roman" pitchFamily="18" charset="0"/>
                <a:ea typeface="宋体" pitchFamily="2" charset="-122"/>
              </a:defRPr>
            </a:lvl3pPr>
            <a:lvl4pPr marL="1828800" indent="-457200" algn="l">
              <a:defRPr sz="2400">
                <a:solidFill>
                  <a:schemeClr val="tx1"/>
                </a:solidFill>
                <a:latin typeface="Times New Roman" pitchFamily="18" charset="0"/>
                <a:ea typeface="宋体" pitchFamily="2" charset="-122"/>
              </a:defRPr>
            </a:lvl4pPr>
            <a:lvl5pPr marL="2286000" indent="-457200" algn="l">
              <a:defRPr sz="2400">
                <a:solidFill>
                  <a:schemeClr val="tx1"/>
                </a:solidFill>
                <a:latin typeface="Times New Roman" pitchFamily="18" charset="0"/>
                <a:ea typeface="宋体" pitchFamily="2" charset="-122"/>
              </a:defRPr>
            </a:lvl5pPr>
            <a:lvl6pPr marL="2743200" indent="-457200" fontAlgn="base">
              <a:spcBef>
                <a:spcPct val="0"/>
              </a:spcBef>
              <a:spcAft>
                <a:spcPct val="0"/>
              </a:spcAft>
              <a:defRPr sz="2400">
                <a:solidFill>
                  <a:schemeClr val="tx1"/>
                </a:solidFill>
                <a:latin typeface="Times New Roman" pitchFamily="18" charset="0"/>
                <a:ea typeface="宋体" pitchFamily="2" charset="-122"/>
              </a:defRPr>
            </a:lvl6pPr>
            <a:lvl7pPr marL="3200400" indent="-457200" fontAlgn="base">
              <a:spcBef>
                <a:spcPct val="0"/>
              </a:spcBef>
              <a:spcAft>
                <a:spcPct val="0"/>
              </a:spcAft>
              <a:defRPr sz="2400">
                <a:solidFill>
                  <a:schemeClr val="tx1"/>
                </a:solidFill>
                <a:latin typeface="Times New Roman" pitchFamily="18" charset="0"/>
                <a:ea typeface="宋体" pitchFamily="2" charset="-122"/>
              </a:defRPr>
            </a:lvl7pPr>
            <a:lvl8pPr marL="3657600" indent="-457200" fontAlgn="base">
              <a:spcBef>
                <a:spcPct val="0"/>
              </a:spcBef>
              <a:spcAft>
                <a:spcPct val="0"/>
              </a:spcAft>
              <a:defRPr sz="2400">
                <a:solidFill>
                  <a:schemeClr val="tx1"/>
                </a:solidFill>
                <a:latin typeface="Times New Roman" pitchFamily="18" charset="0"/>
                <a:ea typeface="宋体" pitchFamily="2" charset="-122"/>
              </a:defRPr>
            </a:lvl8pPr>
            <a:lvl9pPr marL="4114800" indent="-457200" fontAlgn="base">
              <a:spcBef>
                <a:spcPct val="0"/>
              </a:spcBef>
              <a:spcAft>
                <a:spcPct val="0"/>
              </a:spcAft>
              <a:defRPr sz="2400">
                <a:solidFill>
                  <a:schemeClr val="tx1"/>
                </a:solidFill>
                <a:latin typeface="Times New Roman" pitchFamily="18" charset="0"/>
                <a:ea typeface="宋体" pitchFamily="2" charset="-122"/>
              </a:defRPr>
            </a:lvl9pPr>
          </a:lstStyle>
          <a:p>
            <a:pPr eaLnBrk="0" hangingPunct="0">
              <a:buFontTx/>
              <a:buChar char="•"/>
            </a:pPr>
            <a:r>
              <a:rPr kumimoji="1" lang="en-US" altLang="zh-CN" sz="2800" dirty="0">
                <a:latin typeface="Arial" pitchFamily="34" charset="0"/>
                <a:ea typeface="楷体_GB2312" pitchFamily="49" charset="-122"/>
              </a:rPr>
              <a:t>do-while</a:t>
            </a:r>
            <a:r>
              <a:rPr kumimoji="1" lang="zh-CN" altLang="en-US" sz="2800" dirty="0">
                <a:latin typeface="Arial" pitchFamily="34" charset="0"/>
                <a:ea typeface="楷体_GB2312" pitchFamily="49" charset="-122"/>
              </a:rPr>
              <a:t>语句和</a:t>
            </a:r>
            <a:r>
              <a:rPr kumimoji="1" lang="en-US" altLang="en-US" sz="2800" dirty="0">
                <a:latin typeface="Arial" pitchFamily="34" charset="0"/>
                <a:ea typeface="楷体_GB2312" pitchFamily="49" charset="-122"/>
              </a:rPr>
              <a:t>while</a:t>
            </a:r>
            <a:r>
              <a:rPr kumimoji="1" lang="zh-CN" altLang="en-US" sz="2800" dirty="0">
                <a:latin typeface="Arial" pitchFamily="34" charset="0"/>
                <a:ea typeface="楷体_GB2312" pitchFamily="49" charset="-122"/>
              </a:rPr>
              <a:t>语句的区别：</a:t>
            </a:r>
          </a:p>
          <a:p>
            <a:pPr eaLnBrk="0" hangingPunct="0">
              <a:buFontTx/>
              <a:buChar char="•"/>
            </a:pPr>
            <a:endParaRPr kumimoji="1" lang="zh-CN" altLang="en-US" sz="2800" dirty="0">
              <a:latin typeface="Arial" pitchFamily="34" charset="0"/>
              <a:ea typeface="楷体_GB2312" pitchFamily="49" charset="-122"/>
            </a:endParaRPr>
          </a:p>
          <a:p>
            <a:pPr lvl="1" eaLnBrk="0" hangingPunct="0">
              <a:buFontTx/>
              <a:buAutoNum type="arabicParenR"/>
            </a:pPr>
            <a:r>
              <a:rPr kumimoji="1" lang="zh-CN" altLang="en-US" sz="2800" dirty="0">
                <a:latin typeface="Arial" pitchFamily="34" charset="0"/>
                <a:ea typeface="楷体_GB2312" pitchFamily="49" charset="-122"/>
              </a:rPr>
              <a:t>执行循环体和判断表达式的</a:t>
            </a:r>
            <a:r>
              <a:rPr kumimoji="1" lang="zh-CN" altLang="en-US" sz="2800" dirty="0">
                <a:solidFill>
                  <a:srgbClr val="FFFF00"/>
                </a:solidFill>
                <a:latin typeface="Arial" pitchFamily="34" charset="0"/>
                <a:ea typeface="楷体_GB2312" pitchFamily="49" charset="-122"/>
              </a:rPr>
              <a:t>先后顺序</a:t>
            </a:r>
            <a:r>
              <a:rPr kumimoji="1" lang="zh-CN" altLang="en-US" sz="2800" dirty="0">
                <a:latin typeface="Arial" pitchFamily="34" charset="0"/>
                <a:ea typeface="楷体_GB2312" pitchFamily="49" charset="-122"/>
              </a:rPr>
              <a:t>。</a:t>
            </a:r>
          </a:p>
          <a:p>
            <a:pPr lvl="1" eaLnBrk="0" hangingPunct="0">
              <a:buFontTx/>
              <a:buAutoNum type="arabicParenR"/>
            </a:pPr>
            <a:endParaRPr kumimoji="1" lang="zh-CN" altLang="en-US" sz="2800" dirty="0">
              <a:latin typeface="Arial" pitchFamily="34" charset="0"/>
              <a:ea typeface="楷体_GB2312" pitchFamily="49" charset="-122"/>
            </a:endParaRPr>
          </a:p>
          <a:p>
            <a:pPr lvl="1" eaLnBrk="0" hangingPunct="0">
              <a:buFontTx/>
              <a:buAutoNum type="arabicParenR"/>
            </a:pPr>
            <a:r>
              <a:rPr kumimoji="1" lang="en-US" altLang="en-US" sz="2800" dirty="0">
                <a:latin typeface="Arial" pitchFamily="34" charset="0"/>
                <a:ea typeface="楷体_GB2312" pitchFamily="49" charset="-122"/>
              </a:rPr>
              <a:t>do-while</a:t>
            </a:r>
            <a:r>
              <a:rPr kumimoji="1" lang="zh-CN" altLang="en-US" sz="2800" dirty="0">
                <a:latin typeface="Arial" pitchFamily="34" charset="0"/>
                <a:ea typeface="楷体_GB2312" pitchFamily="49" charset="-122"/>
              </a:rPr>
              <a:t>至少执行循环体</a:t>
            </a:r>
            <a:r>
              <a:rPr kumimoji="1" lang="zh-CN" altLang="en-US" sz="2800">
                <a:latin typeface="Arial" pitchFamily="34" charset="0"/>
                <a:ea typeface="楷体_GB2312" pitchFamily="49" charset="-122"/>
              </a:rPr>
              <a:t>一次；而</a:t>
            </a:r>
            <a:r>
              <a:rPr kumimoji="1" lang="en-US" altLang="en-US" sz="2800" dirty="0">
                <a:latin typeface="Arial" pitchFamily="34" charset="0"/>
                <a:ea typeface="楷体_GB2312" pitchFamily="49" charset="-122"/>
              </a:rPr>
              <a:t>while</a:t>
            </a:r>
            <a:r>
              <a:rPr kumimoji="1" lang="zh-CN" altLang="en-US" sz="2800" dirty="0">
                <a:latin typeface="Arial" pitchFamily="34" charset="0"/>
                <a:ea typeface="楷体_GB2312" pitchFamily="49" charset="-122"/>
              </a:rPr>
              <a:t>语句可能一次也不执行循环体。</a:t>
            </a:r>
          </a:p>
          <a:p>
            <a:pPr lvl="1" eaLnBrk="0" hangingPunct="0"/>
            <a:r>
              <a:rPr kumimoji="1" lang="en-US" altLang="zh-CN" sz="2800" dirty="0">
                <a:solidFill>
                  <a:srgbClr val="66FF33"/>
                </a:solidFill>
                <a:latin typeface="Arial" pitchFamily="34" charset="0"/>
                <a:ea typeface="楷体_GB2312" pitchFamily="49" charset="-122"/>
              </a:rPr>
              <a:t>	</a:t>
            </a:r>
          </a:p>
        </p:txBody>
      </p:sp>
      <p:sp>
        <p:nvSpPr>
          <p:cNvPr id="140292" name="Text Box 4"/>
          <p:cNvSpPr txBox="1">
            <a:spLocks noChangeArrowheads="1"/>
          </p:cNvSpPr>
          <p:nvPr/>
        </p:nvSpPr>
        <p:spPr bwMode="auto">
          <a:xfrm>
            <a:off x="900113" y="4864100"/>
            <a:ext cx="72723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sz="2800">
                <a:ea typeface="楷体_GB2312" pitchFamily="49" charset="-122"/>
              </a:rPr>
              <a:t> </a:t>
            </a:r>
            <a:r>
              <a:rPr kumimoji="1" lang="en-US" altLang="zh-CN" sz="2800">
                <a:ea typeface="楷体_GB2312" pitchFamily="49" charset="-122"/>
              </a:rPr>
              <a:t>do-while</a:t>
            </a:r>
            <a:r>
              <a:rPr kumimoji="1" lang="zh-CN" altLang="en-US" sz="2800">
                <a:ea typeface="楷体_GB2312" pitchFamily="49" charset="-122"/>
              </a:rPr>
              <a:t>语句结构可以</a:t>
            </a:r>
            <a:r>
              <a:rPr kumimoji="1" lang="zh-CN" altLang="en-US" sz="2800" b="1">
                <a:solidFill>
                  <a:srgbClr val="FFFF00"/>
                </a:solidFill>
                <a:ea typeface="楷体_GB2312" pitchFamily="49" charset="-122"/>
              </a:rPr>
              <a:t>转换</a:t>
            </a:r>
            <a:r>
              <a:rPr kumimoji="1" lang="zh-CN" altLang="en-US" sz="2800">
                <a:ea typeface="楷体_GB2312" pitchFamily="49" charset="-122"/>
              </a:rPr>
              <a:t>成</a:t>
            </a:r>
            <a:r>
              <a:rPr kumimoji="1" lang="en-US" altLang="zh-CN" sz="2800">
                <a:ea typeface="楷体_GB2312" pitchFamily="49" charset="-122"/>
              </a:rPr>
              <a:t>while</a:t>
            </a:r>
            <a:r>
              <a:rPr kumimoji="1" lang="zh-CN" altLang="en-US" sz="2800">
                <a:ea typeface="楷体_GB2312" pitchFamily="49" charset="-122"/>
              </a:rPr>
              <a:t>结构，两者的控制程序执行流程的能力完全等价。</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5.4 </a:t>
            </a:r>
            <a:r>
              <a:rPr lang="zh-CN" altLang="en-US" dirty="0"/>
              <a:t>用</a:t>
            </a:r>
            <a:r>
              <a:rPr lang="en-US" altLang="zh-CN" dirty="0"/>
              <a:t>for</a:t>
            </a:r>
            <a:r>
              <a:rPr lang="zh-CN" altLang="en-US" dirty="0"/>
              <a:t>语句实现循环</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52607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6" name="流程图: 决策 15"/>
          <p:cNvSpPr>
            <a:spLocks noChangeArrowheads="1"/>
          </p:cNvSpPr>
          <p:nvPr/>
        </p:nvSpPr>
        <p:spPr bwMode="auto">
          <a:xfrm>
            <a:off x="5286375" y="2811463"/>
            <a:ext cx="2857500" cy="714375"/>
          </a:xfrm>
          <a:prstGeom prst="flowChartDecision">
            <a:avLst/>
          </a:prstGeom>
          <a:solidFill>
            <a:schemeClr val="accent6">
              <a:lumMod val="60000"/>
              <a:lumOff val="4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00"/>
                </a:solidFill>
              </a:rPr>
              <a:t>i</a:t>
            </a:r>
            <a:r>
              <a:rPr lang="zh-CN" altLang="zh-CN" sz="2800" b="1">
                <a:solidFill>
                  <a:srgbClr val="000000"/>
                </a:solidFill>
              </a:rPr>
              <a:t> ≤</a:t>
            </a:r>
            <a:r>
              <a:rPr lang="en-US" altLang="zh-CN" sz="2800" b="1">
                <a:solidFill>
                  <a:srgbClr val="000000"/>
                </a:solidFill>
              </a:rPr>
              <a:t>100</a:t>
            </a:r>
            <a:endParaRPr lang="zh-CN" altLang="en-US" sz="2800" b="1">
              <a:solidFill>
                <a:srgbClr val="000000"/>
              </a:solidFill>
            </a:endParaRPr>
          </a:p>
        </p:txBody>
      </p:sp>
      <p:sp>
        <p:nvSpPr>
          <p:cNvPr id="17" name="TextBox 16"/>
          <p:cNvSpPr txBox="1">
            <a:spLocks noChangeArrowheads="1"/>
          </p:cNvSpPr>
          <p:nvPr/>
        </p:nvSpPr>
        <p:spPr bwMode="auto">
          <a:xfrm>
            <a:off x="6786563" y="3500438"/>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Y</a:t>
            </a:r>
            <a:endParaRPr lang="zh-CN" altLang="en-US" sz="2800" b="1"/>
          </a:p>
        </p:txBody>
      </p:sp>
      <p:sp>
        <p:nvSpPr>
          <p:cNvPr id="18" name="TextBox 17"/>
          <p:cNvSpPr txBox="1">
            <a:spLocks noChangeArrowheads="1"/>
          </p:cNvSpPr>
          <p:nvPr/>
        </p:nvSpPr>
        <p:spPr bwMode="auto">
          <a:xfrm>
            <a:off x="8001000" y="2643188"/>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N</a:t>
            </a:r>
            <a:endParaRPr lang="zh-CN" altLang="en-US" sz="2800" b="1"/>
          </a:p>
        </p:txBody>
      </p:sp>
      <p:sp>
        <p:nvSpPr>
          <p:cNvPr id="19" name="流程图: 过程 18"/>
          <p:cNvSpPr>
            <a:spLocks noChangeArrowheads="1"/>
          </p:cNvSpPr>
          <p:nvPr/>
        </p:nvSpPr>
        <p:spPr bwMode="auto">
          <a:xfrm>
            <a:off x="5857875" y="4857750"/>
            <a:ext cx="1714500" cy="500063"/>
          </a:xfrm>
          <a:prstGeom prst="flowChartProcess">
            <a:avLst/>
          </a:prstGeom>
          <a:solidFill>
            <a:schemeClr val="accent6">
              <a:lumMod val="60000"/>
              <a:lumOff val="4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00"/>
                </a:solidFill>
              </a:rPr>
              <a:t>i=i+1</a:t>
            </a:r>
            <a:endParaRPr lang="zh-CN" altLang="en-US" sz="2800" b="1">
              <a:solidFill>
                <a:srgbClr val="000000"/>
              </a:solidFill>
            </a:endParaRPr>
          </a:p>
        </p:txBody>
      </p:sp>
      <p:cxnSp>
        <p:nvCxnSpPr>
          <p:cNvPr id="20" name="直接箭头连接符 19"/>
          <p:cNvCxnSpPr>
            <a:cxnSpLocks noChangeShapeType="1"/>
          </p:cNvCxnSpPr>
          <p:nvPr/>
        </p:nvCxnSpPr>
        <p:spPr bwMode="auto">
          <a:xfrm rot="16200000" flipH="1">
            <a:off x="6500812" y="2643188"/>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1" name="直接连接符 20"/>
          <p:cNvCxnSpPr>
            <a:cxnSpLocks noChangeShapeType="1"/>
          </p:cNvCxnSpPr>
          <p:nvPr/>
        </p:nvCxnSpPr>
        <p:spPr bwMode="auto">
          <a:xfrm rot="10800000">
            <a:off x="4929188" y="5643563"/>
            <a:ext cx="1785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2" name="直接箭头连接符 21"/>
          <p:cNvCxnSpPr>
            <a:cxnSpLocks noChangeShapeType="1"/>
          </p:cNvCxnSpPr>
          <p:nvPr/>
        </p:nvCxnSpPr>
        <p:spPr bwMode="auto">
          <a:xfrm rot="16200000" flipH="1">
            <a:off x="6500812" y="3748088"/>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3" name="直接箭头连接符 22"/>
          <p:cNvCxnSpPr>
            <a:cxnSpLocks noChangeShapeType="1"/>
          </p:cNvCxnSpPr>
          <p:nvPr/>
        </p:nvCxnSpPr>
        <p:spPr bwMode="auto">
          <a:xfrm rot="16200000" flipH="1">
            <a:off x="6500812" y="6072188"/>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rot="16200000" flipV="1">
            <a:off x="3393281" y="4107657"/>
            <a:ext cx="3071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5" name="直接箭头连接符 24"/>
          <p:cNvCxnSpPr>
            <a:cxnSpLocks noChangeShapeType="1"/>
          </p:cNvCxnSpPr>
          <p:nvPr/>
        </p:nvCxnSpPr>
        <p:spPr bwMode="auto">
          <a:xfrm>
            <a:off x="4929188" y="2571750"/>
            <a:ext cx="1795462"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6" name="流程图: 过程 25"/>
          <p:cNvSpPr>
            <a:spLocks noChangeArrowheads="1"/>
          </p:cNvSpPr>
          <p:nvPr/>
        </p:nvSpPr>
        <p:spPr bwMode="auto">
          <a:xfrm>
            <a:off x="5991225" y="1928813"/>
            <a:ext cx="1463675" cy="500062"/>
          </a:xfrm>
          <a:prstGeom prst="flowChartProcess">
            <a:avLst/>
          </a:prstGeom>
          <a:solidFill>
            <a:schemeClr val="accent6">
              <a:lumMod val="60000"/>
              <a:lumOff val="4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00"/>
                </a:solidFill>
              </a:rPr>
              <a:t>i=1</a:t>
            </a:r>
            <a:endParaRPr lang="zh-CN" altLang="en-US" sz="2800" b="1">
              <a:solidFill>
                <a:srgbClr val="000000"/>
              </a:solidFill>
            </a:endParaRPr>
          </a:p>
        </p:txBody>
      </p:sp>
      <p:cxnSp>
        <p:nvCxnSpPr>
          <p:cNvPr id="27" name="直接箭头连接符 26"/>
          <p:cNvCxnSpPr>
            <a:cxnSpLocks noChangeShapeType="1"/>
          </p:cNvCxnSpPr>
          <p:nvPr/>
        </p:nvCxnSpPr>
        <p:spPr bwMode="auto">
          <a:xfrm rot="16200000" flipH="1">
            <a:off x="6500812" y="1714501"/>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8" name="平行四边形 27"/>
          <p:cNvSpPr>
            <a:spLocks noChangeArrowheads="1"/>
          </p:cNvSpPr>
          <p:nvPr/>
        </p:nvSpPr>
        <p:spPr bwMode="auto">
          <a:xfrm>
            <a:off x="5857875" y="3962400"/>
            <a:ext cx="1714500" cy="500063"/>
          </a:xfrm>
          <a:prstGeom prst="parallelogram">
            <a:avLst>
              <a:gd name="adj" fmla="val 25000"/>
            </a:avLst>
          </a:prstGeom>
          <a:solidFill>
            <a:schemeClr val="accent6">
              <a:lumMod val="60000"/>
              <a:lumOff val="4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00"/>
                </a:solidFill>
              </a:rPr>
              <a:t>输出</a:t>
            </a:r>
            <a:r>
              <a:rPr lang="en-US" altLang="zh-CN" sz="2800" b="1">
                <a:solidFill>
                  <a:srgbClr val="000000"/>
                </a:solidFill>
              </a:rPr>
              <a:t>i</a:t>
            </a:r>
            <a:endParaRPr lang="zh-CN" altLang="en-US" sz="2800" b="1">
              <a:solidFill>
                <a:srgbClr val="000000"/>
              </a:solidFill>
            </a:endParaRPr>
          </a:p>
        </p:txBody>
      </p:sp>
      <p:cxnSp>
        <p:nvCxnSpPr>
          <p:cNvPr id="29" name="直接箭头连接符 28"/>
          <p:cNvCxnSpPr>
            <a:cxnSpLocks noChangeShapeType="1"/>
          </p:cNvCxnSpPr>
          <p:nvPr/>
        </p:nvCxnSpPr>
        <p:spPr bwMode="auto">
          <a:xfrm rot="16200000" flipH="1">
            <a:off x="6500812" y="4668838"/>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0" name="直接连接符 29"/>
          <p:cNvCxnSpPr>
            <a:cxnSpLocks noChangeShapeType="1"/>
            <a:stCxn id="19" idx="2"/>
          </p:cNvCxnSpPr>
          <p:nvPr/>
        </p:nvCxnSpPr>
        <p:spPr bwMode="auto">
          <a:xfrm rot="5400000">
            <a:off x="6572250" y="5500688"/>
            <a:ext cx="2857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9" name="直接连接符 38"/>
          <p:cNvCxnSpPr>
            <a:cxnSpLocks noChangeShapeType="1"/>
          </p:cNvCxnSpPr>
          <p:nvPr/>
        </p:nvCxnSpPr>
        <p:spPr bwMode="auto">
          <a:xfrm rot="5400000">
            <a:off x="7150100" y="4506913"/>
            <a:ext cx="27019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2" name="直接连接符 41"/>
          <p:cNvCxnSpPr>
            <a:cxnSpLocks noChangeShapeType="1"/>
          </p:cNvCxnSpPr>
          <p:nvPr/>
        </p:nvCxnSpPr>
        <p:spPr bwMode="auto">
          <a:xfrm rot="10800000">
            <a:off x="6715125" y="5857875"/>
            <a:ext cx="1785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5" name="直接连接符 44"/>
          <p:cNvCxnSpPr>
            <a:cxnSpLocks noChangeShapeType="1"/>
          </p:cNvCxnSpPr>
          <p:nvPr/>
        </p:nvCxnSpPr>
        <p:spPr bwMode="auto">
          <a:xfrm rot="10800000">
            <a:off x="8093075" y="3168650"/>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 name="标题 1"/>
          <p:cNvSpPr>
            <a:spLocks noGrp="1"/>
          </p:cNvSpPr>
          <p:nvPr>
            <p:ph type="title"/>
          </p:nvPr>
        </p:nvSpPr>
        <p:spPr/>
        <p:txBody>
          <a:bodyPr/>
          <a:lstStyle/>
          <a:p>
            <a:r>
              <a:rPr lang="en-US" altLang="zh-CN" dirty="0"/>
              <a:t>【</a:t>
            </a:r>
            <a:r>
              <a:rPr lang="zh-CN" altLang="en-US" dirty="0"/>
              <a:t>例</a:t>
            </a:r>
            <a:r>
              <a:rPr lang="en-US" altLang="zh-CN" dirty="0"/>
              <a:t>】</a:t>
            </a:r>
            <a:r>
              <a:rPr lang="zh-CN" altLang="en-US" dirty="0"/>
              <a:t>输出</a:t>
            </a:r>
            <a:r>
              <a:rPr lang="en-US" altLang="zh-CN" dirty="0"/>
              <a:t>1~100</a:t>
            </a:r>
            <a:endParaRPr lang="zh-CN" altLang="en-US" dirty="0"/>
          </a:p>
        </p:txBody>
      </p:sp>
      <p:sp>
        <p:nvSpPr>
          <p:cNvPr id="3" name="灯片编号占位符 2"/>
          <p:cNvSpPr>
            <a:spLocks noGrp="1"/>
          </p:cNvSpPr>
          <p:nvPr>
            <p:ph type="sldNum" sz="quarter" idx="12"/>
          </p:nvPr>
        </p:nvSpPr>
        <p:spPr/>
        <p:txBody>
          <a:bodyPr/>
          <a:lstStyle/>
          <a:p>
            <a:fld id="{B0B2AA3B-4E3A-48A3-B1C6-ACC183BE71FA}" type="slidenum">
              <a:rPr lang="en-US" altLang="zh-CN" smtClean="0"/>
              <a:pPr/>
              <a:t>24</a:t>
            </a:fld>
            <a:endParaRPr lang="en-US" altLang="zh-CN"/>
          </a:p>
        </p:txBody>
      </p:sp>
      <p:sp>
        <p:nvSpPr>
          <p:cNvPr id="31" name="Rectangle 3"/>
          <p:cNvSpPr txBox="1">
            <a:spLocks noChangeArrowheads="1"/>
          </p:cNvSpPr>
          <p:nvPr/>
        </p:nvSpPr>
        <p:spPr bwMode="auto">
          <a:xfrm>
            <a:off x="571500" y="2155676"/>
            <a:ext cx="3857625" cy="2857500"/>
          </a:xfrm>
          <a:prstGeom prst="rect">
            <a:avLst/>
          </a:prstGeom>
          <a:noFill/>
          <a:ln w="9525">
            <a:noFill/>
            <a:miter lim="800000"/>
            <a:headEnd/>
            <a:tailEnd/>
          </a:ln>
        </p:spPr>
        <p:txBody>
          <a:bodyPr/>
          <a:lstStyle/>
          <a:p>
            <a:pPr marL="342900" indent="-342900" algn="l" eaLnBrk="0" hangingPunct="0">
              <a:lnSpc>
                <a:spcPct val="120000"/>
              </a:lnSpc>
              <a:spcBef>
                <a:spcPct val="20000"/>
              </a:spcBef>
              <a:defRPr/>
            </a:pPr>
            <a:r>
              <a:rPr lang="en-US" altLang="zh-CN" sz="3200" dirty="0">
                <a:latin typeface="Arial" charset="0"/>
              </a:rPr>
              <a:t>for </a:t>
            </a:r>
            <a:r>
              <a:rPr lang="en-US" altLang="zh-CN" sz="3200">
                <a:latin typeface="Arial" charset="0"/>
              </a:rPr>
              <a:t>(i=1;i&lt;=100;i</a:t>
            </a:r>
            <a:r>
              <a:rPr lang="en-US" altLang="zh-CN" sz="3200" dirty="0">
                <a:latin typeface="Arial" charset="0"/>
              </a:rPr>
              <a:t>++)</a:t>
            </a:r>
          </a:p>
          <a:p>
            <a:pPr marL="342900" indent="-342900" algn="l" eaLnBrk="0" hangingPunct="0">
              <a:lnSpc>
                <a:spcPct val="120000"/>
              </a:lnSpc>
              <a:spcBef>
                <a:spcPct val="20000"/>
              </a:spcBef>
              <a:defRPr/>
            </a:pPr>
            <a:r>
              <a:rPr lang="en-US" altLang="zh-CN" sz="3200" dirty="0">
                <a:latin typeface="Arial" charset="0"/>
              </a:rPr>
              <a:t>{  </a:t>
            </a:r>
          </a:p>
          <a:p>
            <a:pPr marL="342900" indent="-342900" algn="l" eaLnBrk="0" hangingPunct="0">
              <a:lnSpc>
                <a:spcPct val="120000"/>
              </a:lnSpc>
              <a:spcBef>
                <a:spcPct val="20000"/>
              </a:spcBef>
              <a:defRPr/>
            </a:pPr>
            <a:r>
              <a:rPr lang="en-US" altLang="zh-CN" sz="3200" dirty="0">
                <a:latin typeface="Arial" charset="0"/>
              </a:rPr>
              <a:t>    </a:t>
            </a:r>
            <a:r>
              <a:rPr lang="en-US" altLang="zh-CN" sz="3200" dirty="0" err="1">
                <a:latin typeface="Arial" charset="0"/>
              </a:rPr>
              <a:t>printf</a:t>
            </a:r>
            <a:r>
              <a:rPr lang="en-US" altLang="zh-CN" sz="3200" dirty="0">
                <a:latin typeface="Arial" charset="0"/>
              </a:rPr>
              <a:t>("%d ", </a:t>
            </a:r>
            <a:r>
              <a:rPr lang="en-US" altLang="zh-CN" sz="3200" err="1">
                <a:latin typeface="Arial" charset="0"/>
              </a:rPr>
              <a:t>i</a:t>
            </a:r>
            <a:r>
              <a:rPr lang="en-US" altLang="zh-CN" sz="3200">
                <a:latin typeface="Arial" charset="0"/>
              </a:rPr>
              <a:t> );  </a:t>
            </a:r>
            <a:endParaRPr lang="en-US" altLang="zh-CN" sz="3200" dirty="0">
              <a:latin typeface="Arial" charset="0"/>
            </a:endParaRPr>
          </a:p>
          <a:p>
            <a:pPr marL="342900" indent="-342900" algn="l" eaLnBrk="0" hangingPunct="0">
              <a:lnSpc>
                <a:spcPct val="120000"/>
              </a:lnSpc>
              <a:spcBef>
                <a:spcPct val="20000"/>
              </a:spcBef>
              <a:defRPr/>
            </a:pPr>
            <a:r>
              <a:rPr lang="en-US" altLang="zh-CN" sz="3200" dirty="0">
                <a:latin typeface="Arial" charset="0"/>
              </a:rPr>
              <a:t>}</a:t>
            </a:r>
            <a:endParaRPr lang="en-US" altLang="zh-CN" sz="3200" kern="0" dirty="0">
              <a:latin typeface="+mn-lt"/>
              <a:ea typeface="+mn-ea"/>
            </a:endParaRPr>
          </a:p>
        </p:txBody>
      </p:sp>
    </p:spTree>
    <p:extLst>
      <p:ext uri="{BB962C8B-B14F-4D97-AF65-F5344CB8AC3E}">
        <p14:creationId xmlns:p14="http://schemas.microsoft.com/office/powerpoint/2010/main" val="283700920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linds(horizontal)">
                                      <p:cBhvr>
                                        <p:cTn id="14" dur="500"/>
                                        <p:tgtEl>
                                          <p:spTgt spid="2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linds(horizontal)">
                                      <p:cBhvr>
                                        <p:cTn id="29" dur="500"/>
                                        <p:tgtEl>
                                          <p:spTgt spid="28"/>
                                        </p:tgtEl>
                                      </p:cBhvr>
                                    </p:animEffect>
                                  </p:childTnLst>
                                </p:cTn>
                              </p:par>
                            </p:childTnLst>
                          </p:cTn>
                        </p:par>
                        <p:par>
                          <p:cTn id="30" fill="hold" nodeType="afterGroup">
                            <p:stCondLst>
                              <p:cond delay="1000"/>
                            </p:stCondLst>
                            <p:childTnLst>
                              <p:par>
                                <p:cTn id="31" presetID="3" presetClass="entr" presetSubtype="1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1"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slide(fromTop)">
                                      <p:cBhvr>
                                        <p:cTn id="41" dur="500"/>
                                        <p:tgtEl>
                                          <p:spTgt spid="30"/>
                                        </p:tgtEl>
                                      </p:cBhvr>
                                    </p:animEffect>
                                  </p:childTnLst>
                                </p:cTn>
                              </p:par>
                            </p:childTnLst>
                          </p:cTn>
                        </p:par>
                        <p:par>
                          <p:cTn id="42" fill="hold" nodeType="afterGroup">
                            <p:stCondLst>
                              <p:cond delay="500"/>
                            </p:stCondLst>
                            <p:childTnLst>
                              <p:par>
                                <p:cTn id="43" presetID="12" presetClass="entr" presetSubtype="2"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lide(fromRight)">
                                      <p:cBhvr>
                                        <p:cTn id="45" dur="500"/>
                                        <p:tgtEl>
                                          <p:spTgt spid="21"/>
                                        </p:tgtEl>
                                      </p:cBhvr>
                                    </p:animEffect>
                                  </p:childTnLst>
                                </p:cTn>
                              </p:par>
                            </p:childTnLst>
                          </p:cTn>
                        </p:par>
                        <p:par>
                          <p:cTn id="46" fill="hold" nodeType="afterGroup">
                            <p:stCondLst>
                              <p:cond delay="1000"/>
                            </p:stCondLst>
                            <p:childTnLst>
                              <p:par>
                                <p:cTn id="47" presetID="12" presetClass="entr" presetSubtype="4"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slide(fromBottom)">
                                      <p:cBhvr>
                                        <p:cTn id="49" dur="500"/>
                                        <p:tgtEl>
                                          <p:spTgt spid="24"/>
                                        </p:tgtEl>
                                      </p:cBhvr>
                                    </p:animEffect>
                                  </p:childTnLst>
                                </p:cTn>
                              </p:par>
                            </p:childTnLst>
                          </p:cTn>
                        </p:par>
                        <p:par>
                          <p:cTn id="50" fill="hold" nodeType="afterGroup">
                            <p:stCondLst>
                              <p:cond delay="1500"/>
                            </p:stCondLst>
                            <p:childTnLst>
                              <p:par>
                                <p:cTn id="51" presetID="12" presetClass="entr" presetSubtype="8" fill="hold"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slide(fromLeft)">
                                      <p:cBhvr>
                                        <p:cTn id="53" dur="500"/>
                                        <p:tgtEl>
                                          <p:spTgt spid="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childTnLst>
                          </p:cTn>
                        </p:par>
                        <p:par>
                          <p:cTn id="59" fill="hold" nodeType="afterGroup">
                            <p:stCondLst>
                              <p:cond delay="500"/>
                            </p:stCondLst>
                            <p:childTnLst>
                              <p:par>
                                <p:cTn id="60" presetID="12" presetClass="entr" presetSubtype="8"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slide(fromLeft)">
                                      <p:cBhvr>
                                        <p:cTn id="62" dur="500"/>
                                        <p:tgtEl>
                                          <p:spTgt spid="45"/>
                                        </p:tgtEl>
                                      </p:cBhvr>
                                    </p:animEffect>
                                  </p:childTnLst>
                                </p:cTn>
                              </p:par>
                            </p:childTnLst>
                          </p:cTn>
                        </p:par>
                        <p:par>
                          <p:cTn id="63" fill="hold" nodeType="afterGroup">
                            <p:stCondLst>
                              <p:cond delay="1000"/>
                            </p:stCondLst>
                            <p:childTnLst>
                              <p:par>
                                <p:cTn id="64" presetID="12" presetClass="entr" presetSubtype="1"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slide(fromTop)">
                                      <p:cBhvr>
                                        <p:cTn id="66" dur="500"/>
                                        <p:tgtEl>
                                          <p:spTgt spid="39"/>
                                        </p:tgtEl>
                                      </p:cBhvr>
                                    </p:animEffect>
                                  </p:childTnLst>
                                </p:cTn>
                              </p:par>
                            </p:childTnLst>
                          </p:cTn>
                        </p:par>
                        <p:par>
                          <p:cTn id="67" fill="hold" nodeType="afterGroup">
                            <p:stCondLst>
                              <p:cond delay="1500"/>
                            </p:stCondLst>
                            <p:childTnLst>
                              <p:par>
                                <p:cTn id="68" presetID="12" presetClass="entr" presetSubtype="2" fill="hold"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slide(fromRight)">
                                      <p:cBhvr>
                                        <p:cTn id="70" dur="500"/>
                                        <p:tgtEl>
                                          <p:spTgt spid="42"/>
                                        </p:tgtEl>
                                      </p:cBhvr>
                                    </p:animEffect>
                                  </p:childTnLst>
                                </p:cTn>
                              </p:par>
                            </p:childTnLst>
                          </p:cTn>
                        </p:par>
                        <p:par>
                          <p:cTn id="71" fill="hold" nodeType="afterGroup">
                            <p:stCondLst>
                              <p:cond delay="2000"/>
                            </p:stCondLst>
                            <p:childTnLst>
                              <p:par>
                                <p:cTn id="72" presetID="12" presetClass="entr" presetSubtype="1"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slide(fromTop)">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P spid="19" grpId="0" animBg="1"/>
      <p:bldP spid="26"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0930CE73-5F08-4B11-8C8D-8026B84AAE06}" type="slidenum">
              <a:rPr lang="en-US" altLang="zh-CN"/>
              <a:pPr/>
              <a:t>25</a:t>
            </a:fld>
            <a:endParaRPr lang="en-US" altLang="zh-CN"/>
          </a:p>
        </p:txBody>
      </p:sp>
      <p:sp>
        <p:nvSpPr>
          <p:cNvPr id="142371" name="Rectangle 35"/>
          <p:cNvSpPr>
            <a:spLocks noGrp="1" noChangeArrowheads="1"/>
          </p:cNvSpPr>
          <p:nvPr>
            <p:ph type="title" idx="4294967295"/>
          </p:nvPr>
        </p:nvSpPr>
        <p:spPr>
          <a:xfrm>
            <a:off x="0" y="0"/>
            <a:ext cx="7543800" cy="1143000"/>
          </a:xfrm>
        </p:spPr>
        <p:txBody>
          <a:bodyPr/>
          <a:lstStyle/>
          <a:p>
            <a:r>
              <a:rPr lang="en-US" altLang="zh-CN" dirty="0">
                <a:ea typeface="楷体_GB2312" pitchFamily="49" charset="-122"/>
              </a:rPr>
              <a:t>for </a:t>
            </a:r>
            <a:r>
              <a:rPr lang="zh-CN" altLang="en-US" dirty="0">
                <a:ea typeface="楷体_GB2312" pitchFamily="49" charset="-122"/>
              </a:rPr>
              <a:t>语句</a:t>
            </a:r>
          </a:p>
        </p:txBody>
      </p:sp>
      <p:grpSp>
        <p:nvGrpSpPr>
          <p:cNvPr id="142339" name="Group 3"/>
          <p:cNvGrpSpPr>
            <a:grpSpLocks/>
          </p:cNvGrpSpPr>
          <p:nvPr/>
        </p:nvGrpSpPr>
        <p:grpSpPr bwMode="auto">
          <a:xfrm>
            <a:off x="7739063" y="2819400"/>
            <a:ext cx="1066800" cy="3505200"/>
            <a:chOff x="5040" y="1920"/>
            <a:chExt cx="672" cy="2208"/>
          </a:xfrm>
        </p:grpSpPr>
        <p:sp>
          <p:nvSpPr>
            <p:cNvPr id="142340" name="Line 4"/>
            <p:cNvSpPr>
              <a:spLocks noChangeShapeType="1"/>
            </p:cNvSpPr>
            <p:nvPr/>
          </p:nvSpPr>
          <p:spPr bwMode="auto">
            <a:xfrm>
              <a:off x="5520" y="1920"/>
              <a:ext cx="19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1" name="Line 5"/>
            <p:cNvSpPr>
              <a:spLocks noChangeShapeType="1"/>
            </p:cNvSpPr>
            <p:nvPr/>
          </p:nvSpPr>
          <p:spPr bwMode="auto">
            <a:xfrm>
              <a:off x="5712" y="1920"/>
              <a:ext cx="0" cy="192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Line 6"/>
            <p:cNvSpPr>
              <a:spLocks noChangeShapeType="1"/>
            </p:cNvSpPr>
            <p:nvPr/>
          </p:nvSpPr>
          <p:spPr bwMode="auto">
            <a:xfrm flipH="1">
              <a:off x="5040" y="3840"/>
              <a:ext cx="67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3" name="Line 7"/>
            <p:cNvSpPr>
              <a:spLocks noChangeShapeType="1"/>
            </p:cNvSpPr>
            <p:nvPr/>
          </p:nvSpPr>
          <p:spPr bwMode="auto">
            <a:xfrm>
              <a:off x="5040" y="3840"/>
              <a:ext cx="0" cy="288"/>
            </a:xfrm>
            <a:prstGeom prst="line">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44" name="Group 8"/>
          <p:cNvGrpSpPr>
            <a:grpSpLocks/>
          </p:cNvGrpSpPr>
          <p:nvPr/>
        </p:nvGrpSpPr>
        <p:grpSpPr bwMode="auto">
          <a:xfrm>
            <a:off x="6443663" y="2133600"/>
            <a:ext cx="1219200" cy="3505200"/>
            <a:chOff x="4224" y="1488"/>
            <a:chExt cx="768" cy="2208"/>
          </a:xfrm>
        </p:grpSpPr>
        <p:sp>
          <p:nvSpPr>
            <p:cNvPr id="142345" name="Line 9"/>
            <p:cNvSpPr>
              <a:spLocks noChangeShapeType="1"/>
            </p:cNvSpPr>
            <p:nvPr/>
          </p:nvSpPr>
          <p:spPr bwMode="auto">
            <a:xfrm>
              <a:off x="4992" y="3504"/>
              <a:ext cx="0" cy="192"/>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6" name="Line 10"/>
            <p:cNvSpPr>
              <a:spLocks noChangeShapeType="1"/>
            </p:cNvSpPr>
            <p:nvPr/>
          </p:nvSpPr>
          <p:spPr bwMode="auto">
            <a:xfrm flipH="1">
              <a:off x="4224" y="3696"/>
              <a:ext cx="768" cy="0"/>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7" name="Line 11"/>
            <p:cNvSpPr>
              <a:spLocks noChangeShapeType="1"/>
            </p:cNvSpPr>
            <p:nvPr/>
          </p:nvSpPr>
          <p:spPr bwMode="auto">
            <a:xfrm flipV="1">
              <a:off x="4224" y="1488"/>
              <a:ext cx="0" cy="2208"/>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8" name="Line 12"/>
            <p:cNvSpPr>
              <a:spLocks noChangeShapeType="1"/>
            </p:cNvSpPr>
            <p:nvPr/>
          </p:nvSpPr>
          <p:spPr bwMode="auto">
            <a:xfrm>
              <a:off x="4224" y="1488"/>
              <a:ext cx="768" cy="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49" name="Text Box 13"/>
          <p:cNvSpPr txBox="1">
            <a:spLocks noChangeArrowheads="1"/>
          </p:cNvSpPr>
          <p:nvPr/>
        </p:nvSpPr>
        <p:spPr bwMode="auto">
          <a:xfrm>
            <a:off x="250825" y="1143000"/>
            <a:ext cx="64770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dirty="0">
                <a:ea typeface="楷体_GB2312" pitchFamily="49" charset="-122"/>
              </a:rPr>
              <a:t>其一般结构是：</a:t>
            </a:r>
          </a:p>
          <a:p>
            <a:pPr algn="l">
              <a:spcBef>
                <a:spcPct val="20000"/>
              </a:spcBef>
            </a:pPr>
            <a:r>
              <a:rPr kumimoji="1" lang="zh-CN" altLang="en-US" sz="2800" dirty="0">
                <a:ea typeface="楷体_GB2312" pitchFamily="49" charset="-122"/>
              </a:rPr>
              <a:t>	</a:t>
            </a:r>
            <a:r>
              <a:rPr kumimoji="1" lang="en-US" altLang="zh-CN" sz="2800" dirty="0">
                <a:solidFill>
                  <a:srgbClr val="FFFF00"/>
                </a:solidFill>
                <a:ea typeface="楷体_GB2312" pitchFamily="49" charset="-122"/>
              </a:rPr>
              <a:t>for (</a:t>
            </a:r>
            <a:r>
              <a:rPr kumimoji="1" lang="zh-CN" altLang="en-US" sz="2800">
                <a:solidFill>
                  <a:srgbClr val="FFFF00"/>
                </a:solidFill>
                <a:ea typeface="楷体_GB2312" pitchFamily="49" charset="-122"/>
              </a:rPr>
              <a:t>表达式</a:t>
            </a:r>
            <a:r>
              <a:rPr kumimoji="1" lang="en-US" altLang="zh-CN" sz="2800">
                <a:solidFill>
                  <a:srgbClr val="FFFF00"/>
                </a:solidFill>
                <a:ea typeface="楷体_GB2312" pitchFamily="49" charset="-122"/>
              </a:rPr>
              <a:t>1</a:t>
            </a:r>
            <a:r>
              <a:rPr kumimoji="1" lang="en-US" altLang="zh-CN" sz="2800" b="1">
                <a:solidFill>
                  <a:srgbClr val="FFFF00"/>
                </a:solidFill>
                <a:effectLst>
                  <a:outerShdw blurRad="38100" dist="38100" dir="2700000" algn="tl">
                    <a:srgbClr val="FFFFFF"/>
                  </a:outerShdw>
                </a:effectLst>
                <a:ea typeface="楷体_GB2312" pitchFamily="49" charset="-122"/>
              </a:rPr>
              <a:t>;</a:t>
            </a:r>
            <a:r>
              <a:rPr kumimoji="1" lang="zh-CN" altLang="en-US" sz="2800">
                <a:solidFill>
                  <a:srgbClr val="FFFF00"/>
                </a:solidFill>
                <a:ea typeface="楷体_GB2312" pitchFamily="49" charset="-122"/>
              </a:rPr>
              <a:t>表达式</a:t>
            </a:r>
            <a:r>
              <a:rPr kumimoji="1" lang="en-US" altLang="zh-CN" sz="2800">
                <a:solidFill>
                  <a:srgbClr val="FFFF00"/>
                </a:solidFill>
                <a:ea typeface="楷体_GB2312" pitchFamily="49" charset="-122"/>
              </a:rPr>
              <a:t>2</a:t>
            </a:r>
            <a:r>
              <a:rPr kumimoji="1" lang="en-US" altLang="zh-CN" sz="2800" b="1">
                <a:solidFill>
                  <a:srgbClr val="FFFF00"/>
                </a:solidFill>
                <a:effectLst>
                  <a:outerShdw blurRad="38100" dist="38100" dir="2700000" algn="tl">
                    <a:srgbClr val="FFFFFF"/>
                  </a:outerShdw>
                </a:effectLst>
                <a:ea typeface="楷体_GB2312" pitchFamily="49" charset="-122"/>
              </a:rPr>
              <a:t>;</a:t>
            </a:r>
            <a:r>
              <a:rPr kumimoji="1" lang="zh-CN" altLang="en-US" sz="2800">
                <a:solidFill>
                  <a:srgbClr val="FFFF00"/>
                </a:solidFill>
                <a:ea typeface="楷体_GB2312" pitchFamily="49" charset="-122"/>
              </a:rPr>
              <a:t>表达式</a:t>
            </a:r>
            <a:r>
              <a:rPr kumimoji="1" lang="en-US" altLang="zh-CN" sz="2800" dirty="0">
                <a:solidFill>
                  <a:srgbClr val="FFFF00"/>
                </a:solidFill>
                <a:ea typeface="楷体_GB2312" pitchFamily="49" charset="-122"/>
              </a:rPr>
              <a:t>3) </a:t>
            </a:r>
          </a:p>
          <a:p>
            <a:pPr algn="l">
              <a:spcBef>
                <a:spcPct val="20000"/>
              </a:spcBef>
            </a:pPr>
            <a:r>
              <a:rPr kumimoji="1" lang="en-US" altLang="zh-CN" sz="2800" dirty="0">
                <a:solidFill>
                  <a:srgbClr val="FFFF00"/>
                </a:solidFill>
                <a:ea typeface="楷体_GB2312" pitchFamily="49" charset="-122"/>
              </a:rPr>
              <a:t>	    </a:t>
            </a:r>
            <a:r>
              <a:rPr kumimoji="1" lang="zh-CN" altLang="en-US" sz="2800" dirty="0">
                <a:solidFill>
                  <a:srgbClr val="FFFF00"/>
                </a:solidFill>
                <a:ea typeface="楷体_GB2312" pitchFamily="49" charset="-122"/>
              </a:rPr>
              <a:t>语句</a:t>
            </a:r>
          </a:p>
        </p:txBody>
      </p:sp>
      <p:sp>
        <p:nvSpPr>
          <p:cNvPr id="142353" name="Line 17"/>
          <p:cNvSpPr>
            <a:spLocks noChangeShapeType="1"/>
          </p:cNvSpPr>
          <p:nvPr/>
        </p:nvSpPr>
        <p:spPr bwMode="auto">
          <a:xfrm flipH="1">
            <a:off x="1660525" y="2180823"/>
            <a:ext cx="1182688" cy="1704939"/>
          </a:xfrm>
          <a:prstGeom prst="line">
            <a:avLst/>
          </a:prstGeom>
          <a:noFill/>
          <a:ln w="38100">
            <a:solidFill>
              <a:srgbClr val="66CC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4" name="Line 18"/>
          <p:cNvSpPr>
            <a:spLocks noChangeShapeType="1"/>
          </p:cNvSpPr>
          <p:nvPr/>
        </p:nvSpPr>
        <p:spPr bwMode="auto">
          <a:xfrm flipH="1">
            <a:off x="3892550" y="2155244"/>
            <a:ext cx="22225" cy="664070"/>
          </a:xfrm>
          <a:prstGeom prst="line">
            <a:avLst/>
          </a:prstGeom>
          <a:noFill/>
          <a:ln w="38100">
            <a:solidFill>
              <a:srgbClr val="66CC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5" name="Line 19"/>
          <p:cNvSpPr>
            <a:spLocks noChangeShapeType="1"/>
          </p:cNvSpPr>
          <p:nvPr/>
        </p:nvSpPr>
        <p:spPr bwMode="auto">
          <a:xfrm>
            <a:off x="5127625" y="2214272"/>
            <a:ext cx="524222" cy="1120068"/>
          </a:xfrm>
          <a:prstGeom prst="line">
            <a:avLst/>
          </a:prstGeom>
          <a:noFill/>
          <a:ln w="38100">
            <a:solidFill>
              <a:srgbClr val="66CC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56" name="Group 20"/>
          <p:cNvGrpSpPr>
            <a:grpSpLocks/>
          </p:cNvGrpSpPr>
          <p:nvPr/>
        </p:nvGrpSpPr>
        <p:grpSpPr bwMode="auto">
          <a:xfrm>
            <a:off x="6824663" y="457200"/>
            <a:ext cx="1752600" cy="1295400"/>
            <a:chOff x="4464" y="432"/>
            <a:chExt cx="1104" cy="816"/>
          </a:xfrm>
        </p:grpSpPr>
        <p:sp>
          <p:nvSpPr>
            <p:cNvPr id="142357" name="AutoShape 21"/>
            <p:cNvSpPr>
              <a:spLocks noChangeArrowheads="1"/>
            </p:cNvSpPr>
            <p:nvPr/>
          </p:nvSpPr>
          <p:spPr bwMode="auto">
            <a:xfrm>
              <a:off x="4464" y="912"/>
              <a:ext cx="1104" cy="336"/>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1</a:t>
              </a:r>
            </a:p>
          </p:txBody>
        </p:sp>
        <p:sp>
          <p:nvSpPr>
            <p:cNvPr id="142358" name="Line 22"/>
            <p:cNvSpPr>
              <a:spLocks noChangeShapeType="1"/>
            </p:cNvSpPr>
            <p:nvPr/>
          </p:nvSpPr>
          <p:spPr bwMode="auto">
            <a:xfrm>
              <a:off x="4992" y="432"/>
              <a:ext cx="0" cy="48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59" name="Group 23"/>
          <p:cNvGrpSpPr>
            <a:grpSpLocks/>
          </p:cNvGrpSpPr>
          <p:nvPr/>
        </p:nvGrpSpPr>
        <p:grpSpPr bwMode="auto">
          <a:xfrm>
            <a:off x="6824663" y="1752600"/>
            <a:ext cx="1676400" cy="1371600"/>
            <a:chOff x="4464" y="1248"/>
            <a:chExt cx="1056" cy="864"/>
          </a:xfrm>
        </p:grpSpPr>
        <p:sp>
          <p:nvSpPr>
            <p:cNvPr id="142360" name="AutoShape 24"/>
            <p:cNvSpPr>
              <a:spLocks noChangeArrowheads="1"/>
            </p:cNvSpPr>
            <p:nvPr/>
          </p:nvSpPr>
          <p:spPr bwMode="auto">
            <a:xfrm>
              <a:off x="4464" y="1680"/>
              <a:ext cx="1056" cy="432"/>
            </a:xfrm>
            <a:prstGeom prst="flowChartDecision">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表达式</a:t>
              </a:r>
              <a:r>
                <a:rPr kumimoji="1" lang="en-US" altLang="zh-CN" b="1">
                  <a:solidFill>
                    <a:srgbClr val="000000"/>
                  </a:solidFill>
                  <a:latin typeface="Times New Roman" pitchFamily="18" charset="0"/>
                  <a:ea typeface="楷体_GB2312" pitchFamily="49" charset="-122"/>
                </a:rPr>
                <a:t>2</a:t>
              </a:r>
            </a:p>
          </p:txBody>
        </p:sp>
        <p:sp>
          <p:nvSpPr>
            <p:cNvPr id="142361" name="Line 25"/>
            <p:cNvSpPr>
              <a:spLocks noChangeShapeType="1"/>
            </p:cNvSpPr>
            <p:nvPr/>
          </p:nvSpPr>
          <p:spPr bwMode="auto">
            <a:xfrm>
              <a:off x="4992" y="1248"/>
              <a:ext cx="0" cy="432"/>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2" name="Group 26"/>
          <p:cNvGrpSpPr>
            <a:grpSpLocks/>
          </p:cNvGrpSpPr>
          <p:nvPr/>
        </p:nvGrpSpPr>
        <p:grpSpPr bwMode="auto">
          <a:xfrm>
            <a:off x="6900863" y="3124200"/>
            <a:ext cx="1600200" cy="1143000"/>
            <a:chOff x="4512" y="2112"/>
            <a:chExt cx="1008" cy="720"/>
          </a:xfrm>
        </p:grpSpPr>
        <p:sp>
          <p:nvSpPr>
            <p:cNvPr id="142363" name="AutoShape 27"/>
            <p:cNvSpPr>
              <a:spLocks noChangeArrowheads="1"/>
            </p:cNvSpPr>
            <p:nvPr/>
          </p:nvSpPr>
          <p:spPr bwMode="auto">
            <a:xfrm>
              <a:off x="4512" y="2448"/>
              <a:ext cx="1008" cy="384"/>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语句</a:t>
              </a:r>
            </a:p>
          </p:txBody>
        </p:sp>
        <p:sp>
          <p:nvSpPr>
            <p:cNvPr id="142364" name="Line 28"/>
            <p:cNvSpPr>
              <a:spLocks noChangeShapeType="1"/>
            </p:cNvSpPr>
            <p:nvPr/>
          </p:nvSpPr>
          <p:spPr bwMode="auto">
            <a:xfrm>
              <a:off x="4992" y="2112"/>
              <a:ext cx="0" cy="288"/>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5" name="Group 29"/>
          <p:cNvGrpSpPr>
            <a:grpSpLocks/>
          </p:cNvGrpSpPr>
          <p:nvPr/>
        </p:nvGrpSpPr>
        <p:grpSpPr bwMode="auto">
          <a:xfrm>
            <a:off x="6748463" y="4267200"/>
            <a:ext cx="1752600" cy="1066800"/>
            <a:chOff x="4416" y="2832"/>
            <a:chExt cx="1104" cy="672"/>
          </a:xfrm>
        </p:grpSpPr>
        <p:sp>
          <p:nvSpPr>
            <p:cNvPr id="142366" name="AutoShape 30"/>
            <p:cNvSpPr>
              <a:spLocks noChangeArrowheads="1"/>
            </p:cNvSpPr>
            <p:nvPr/>
          </p:nvSpPr>
          <p:spPr bwMode="auto">
            <a:xfrm>
              <a:off x="4416" y="3168"/>
              <a:ext cx="1104" cy="336"/>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3</a:t>
              </a:r>
            </a:p>
          </p:txBody>
        </p:sp>
        <p:sp>
          <p:nvSpPr>
            <p:cNvPr id="142367" name="Line 31"/>
            <p:cNvSpPr>
              <a:spLocks noChangeShapeType="1"/>
            </p:cNvSpPr>
            <p:nvPr/>
          </p:nvSpPr>
          <p:spPr bwMode="auto">
            <a:xfrm>
              <a:off x="4992" y="2832"/>
              <a:ext cx="0" cy="336"/>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69" name="Text Box 33"/>
          <p:cNvSpPr txBox="1">
            <a:spLocks noChangeArrowheads="1"/>
          </p:cNvSpPr>
          <p:nvPr/>
        </p:nvSpPr>
        <p:spPr bwMode="auto">
          <a:xfrm>
            <a:off x="7053263" y="3124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CCFF"/>
                </a:solidFill>
                <a:ea typeface="楷体_GB2312" pitchFamily="49" charset="-122"/>
              </a:rPr>
              <a:t>真</a:t>
            </a:r>
          </a:p>
        </p:txBody>
      </p:sp>
      <p:sp>
        <p:nvSpPr>
          <p:cNvPr id="142370" name="Text Box 34"/>
          <p:cNvSpPr txBox="1">
            <a:spLocks noChangeArrowheads="1"/>
          </p:cNvSpPr>
          <p:nvPr/>
        </p:nvSpPr>
        <p:spPr bwMode="auto">
          <a:xfrm>
            <a:off x="8196263" y="2819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FF33"/>
                </a:solidFill>
                <a:ea typeface="楷体_GB2312" pitchFamily="49" charset="-122"/>
              </a:rPr>
              <a:t>假</a:t>
            </a:r>
          </a:p>
        </p:txBody>
      </p:sp>
      <p:sp>
        <p:nvSpPr>
          <p:cNvPr id="39" name="矩形 38"/>
          <p:cNvSpPr>
            <a:spLocks noChangeArrowheads="1"/>
          </p:cNvSpPr>
          <p:nvPr/>
        </p:nvSpPr>
        <p:spPr bwMode="auto">
          <a:xfrm>
            <a:off x="1403648" y="2214222"/>
            <a:ext cx="1214437" cy="500063"/>
          </a:xfrm>
          <a:prstGeom prst="rect">
            <a:avLst/>
          </a:prstGeom>
          <a:noFill/>
          <a:ln w="38100" algn="ctr">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40" name="TextBox 39"/>
          <p:cNvSpPr txBox="1">
            <a:spLocks noChangeArrowheads="1"/>
          </p:cNvSpPr>
          <p:nvPr/>
        </p:nvSpPr>
        <p:spPr bwMode="auto">
          <a:xfrm>
            <a:off x="-25102" y="2060848"/>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66FF"/>
                </a:solidFill>
              </a:rPr>
              <a:t>循环体</a:t>
            </a:r>
            <a:endParaRPr lang="zh-CN" altLang="en-US" sz="2800" b="1" dirty="0">
              <a:solidFill>
                <a:srgbClr val="FF66FF"/>
              </a:solidFill>
            </a:endParaRPr>
          </a:p>
        </p:txBody>
      </p:sp>
      <p:sp>
        <p:nvSpPr>
          <p:cNvPr id="2" name="矩形 1"/>
          <p:cNvSpPr/>
          <p:nvPr/>
        </p:nvSpPr>
        <p:spPr>
          <a:xfrm>
            <a:off x="250825" y="3926116"/>
            <a:ext cx="2232943" cy="2677656"/>
          </a:xfrm>
          <a:prstGeom prst="rect">
            <a:avLst/>
          </a:prstGeom>
        </p:spPr>
        <p:txBody>
          <a:bodyPr wrap="square">
            <a:spAutoFit/>
          </a:bodyPr>
          <a:lstStyle/>
          <a:p>
            <a:pPr algn="l" eaLnBrk="1" hangingPunct="1"/>
            <a:r>
              <a:rPr lang="zh-CN" altLang="zh-CN" b="1" dirty="0">
                <a:solidFill>
                  <a:srgbClr val="66CCFF"/>
                </a:solidFill>
              </a:rPr>
              <a:t>设置初始条件，只</a:t>
            </a:r>
            <a:r>
              <a:rPr lang="zh-CN" altLang="en-US" b="1" dirty="0">
                <a:solidFill>
                  <a:srgbClr val="66CCFF"/>
                </a:solidFill>
              </a:rPr>
              <a:t>在最开始</a:t>
            </a:r>
            <a:r>
              <a:rPr lang="zh-CN" altLang="zh-CN" b="1" dirty="0">
                <a:solidFill>
                  <a:srgbClr val="66CCFF"/>
                </a:solidFill>
              </a:rPr>
              <a:t>执行一次。可以为零个、一个或多个变量设置初值</a:t>
            </a:r>
            <a:r>
              <a:rPr lang="zh-CN" altLang="en-US" b="1" dirty="0">
                <a:solidFill>
                  <a:srgbClr val="66CCFF"/>
                </a:solidFill>
              </a:rPr>
              <a:t>（逗号隔开）</a:t>
            </a:r>
            <a:endParaRPr lang="zh-CN" altLang="en-US" dirty="0">
              <a:solidFill>
                <a:srgbClr val="66CCFF"/>
              </a:solidFill>
            </a:endParaRPr>
          </a:p>
        </p:txBody>
      </p:sp>
      <p:sp>
        <p:nvSpPr>
          <p:cNvPr id="3" name="矩形 2"/>
          <p:cNvSpPr/>
          <p:nvPr/>
        </p:nvSpPr>
        <p:spPr>
          <a:xfrm>
            <a:off x="2627784" y="2781300"/>
            <a:ext cx="2097931" cy="3046988"/>
          </a:xfrm>
          <a:prstGeom prst="rect">
            <a:avLst/>
          </a:prstGeom>
        </p:spPr>
        <p:txBody>
          <a:bodyPr wrap="square">
            <a:spAutoFit/>
          </a:bodyPr>
          <a:lstStyle/>
          <a:p>
            <a:pPr algn="l" eaLnBrk="1" hangingPunct="1"/>
            <a:r>
              <a:rPr lang="zh-CN" altLang="zh-CN" b="1" dirty="0">
                <a:solidFill>
                  <a:srgbClr val="66CCFF"/>
                </a:solidFill>
              </a:rPr>
              <a:t>循环条件表达式，用来判定是否继续循环。在每次执行循环体前先</a:t>
            </a:r>
            <a:r>
              <a:rPr lang="zh-CN" altLang="en-US" b="1" dirty="0">
                <a:solidFill>
                  <a:srgbClr val="66CCFF"/>
                </a:solidFill>
              </a:rPr>
              <a:t>对</a:t>
            </a:r>
            <a:r>
              <a:rPr lang="zh-CN" altLang="zh-CN" b="1" dirty="0">
                <a:solidFill>
                  <a:srgbClr val="66CCFF"/>
                </a:solidFill>
              </a:rPr>
              <a:t>此表达式</a:t>
            </a:r>
            <a:r>
              <a:rPr lang="zh-CN" altLang="en-US" b="1" dirty="0">
                <a:solidFill>
                  <a:srgbClr val="66CCFF"/>
                </a:solidFill>
              </a:rPr>
              <a:t>求值</a:t>
            </a:r>
            <a:r>
              <a:rPr lang="zh-CN" altLang="zh-CN" b="1" dirty="0">
                <a:solidFill>
                  <a:srgbClr val="66CCFF"/>
                </a:solidFill>
              </a:rPr>
              <a:t>，决定是否继续执行循环</a:t>
            </a:r>
            <a:endParaRPr lang="zh-CN" altLang="en-US" dirty="0">
              <a:solidFill>
                <a:srgbClr val="66CCFF"/>
              </a:solidFill>
            </a:endParaRPr>
          </a:p>
        </p:txBody>
      </p:sp>
      <p:sp>
        <p:nvSpPr>
          <p:cNvPr id="4" name="矩形 3"/>
          <p:cNvSpPr/>
          <p:nvPr/>
        </p:nvSpPr>
        <p:spPr>
          <a:xfrm>
            <a:off x="4954315" y="3334340"/>
            <a:ext cx="1417340" cy="3416320"/>
          </a:xfrm>
          <a:prstGeom prst="rect">
            <a:avLst/>
          </a:prstGeom>
        </p:spPr>
        <p:txBody>
          <a:bodyPr wrap="square">
            <a:spAutoFit/>
          </a:bodyPr>
          <a:lstStyle/>
          <a:p>
            <a:pPr algn="l" eaLnBrk="1" hangingPunct="1"/>
            <a:r>
              <a:rPr lang="zh-CN" altLang="zh-CN" b="1" dirty="0">
                <a:solidFill>
                  <a:srgbClr val="66CCFF"/>
                </a:solidFill>
              </a:rPr>
              <a:t>作为循环的调整器，例如使循环变量增值，它是在</a:t>
            </a:r>
            <a:r>
              <a:rPr lang="zh-CN" altLang="en-US" b="1" dirty="0">
                <a:solidFill>
                  <a:srgbClr val="66CCFF"/>
                </a:solidFill>
              </a:rPr>
              <a:t>每次</a:t>
            </a:r>
            <a:r>
              <a:rPr lang="zh-CN" altLang="zh-CN" b="1" dirty="0">
                <a:solidFill>
                  <a:srgbClr val="66CCFF"/>
                </a:solidFill>
              </a:rPr>
              <a:t>执行完循环体后才</a:t>
            </a:r>
            <a:r>
              <a:rPr lang="zh-CN" altLang="en-US" b="1" dirty="0">
                <a:solidFill>
                  <a:srgbClr val="66CCFF"/>
                </a:solidFill>
              </a:rPr>
              <a:t>求值</a:t>
            </a:r>
            <a:r>
              <a:rPr lang="zh-CN" altLang="zh-CN" b="1" dirty="0">
                <a:solidFill>
                  <a:srgbClr val="66CCFF"/>
                </a:solidFill>
              </a:rPr>
              <a:t>的</a:t>
            </a:r>
            <a:endParaRPr lang="zh-CN" altLang="en-US" dirty="0">
              <a:solidFill>
                <a:srgbClr val="66CCFF"/>
              </a:solidFill>
            </a:endParaRPr>
          </a:p>
        </p:txBody>
      </p:sp>
    </p:spTree>
    <p:extLst>
      <p:ext uri="{BB962C8B-B14F-4D97-AF65-F5344CB8AC3E}">
        <p14:creationId xmlns:p14="http://schemas.microsoft.com/office/powerpoint/2010/main" val="8174271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blinds(horizontal)">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2353"/>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2354"/>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235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nodeType="clickEffect">
                                  <p:stCondLst>
                                    <p:cond delay="0"/>
                                  </p:stCondLst>
                                  <p:childTnLst>
                                    <p:set>
                                      <p:cBhvr>
                                        <p:cTn id="35" dur="1" fill="hold">
                                          <p:stCondLst>
                                            <p:cond delay="0"/>
                                          </p:stCondLst>
                                        </p:cTn>
                                        <p:tgtEl>
                                          <p:spTgt spid="142356"/>
                                        </p:tgtEl>
                                        <p:attrNameLst>
                                          <p:attrName>style.visibility</p:attrName>
                                        </p:attrNameLst>
                                      </p:cBhvr>
                                      <p:to>
                                        <p:strVal val="visible"/>
                                      </p:to>
                                    </p:set>
                                    <p:anim calcmode="lin" valueType="num">
                                      <p:cBhvr additive="base">
                                        <p:cTn id="36" dur="500" fill="hold"/>
                                        <p:tgtEl>
                                          <p:spTgt spid="142356"/>
                                        </p:tgtEl>
                                        <p:attrNameLst>
                                          <p:attrName>ppt_x</p:attrName>
                                        </p:attrNameLst>
                                      </p:cBhvr>
                                      <p:tavLst>
                                        <p:tav tm="0">
                                          <p:val>
                                            <p:strVal val="#ppt_x"/>
                                          </p:val>
                                        </p:tav>
                                        <p:tav tm="100000">
                                          <p:val>
                                            <p:strVal val="#ppt_x"/>
                                          </p:val>
                                        </p:tav>
                                      </p:tavLst>
                                    </p:anim>
                                    <p:anim calcmode="lin" valueType="num">
                                      <p:cBhvr additive="base">
                                        <p:cTn id="37" dur="500" fill="hold"/>
                                        <p:tgtEl>
                                          <p:spTgt spid="142356"/>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42359"/>
                                        </p:tgtEl>
                                        <p:attrNameLst>
                                          <p:attrName>style.visibility</p:attrName>
                                        </p:attrNameLst>
                                      </p:cBhvr>
                                      <p:to>
                                        <p:strVal val="visible"/>
                                      </p:to>
                                    </p:set>
                                    <p:anim calcmode="lin" valueType="num">
                                      <p:cBhvr additive="base">
                                        <p:cTn id="42" dur="500" fill="hold"/>
                                        <p:tgtEl>
                                          <p:spTgt spid="142359"/>
                                        </p:tgtEl>
                                        <p:attrNameLst>
                                          <p:attrName>ppt_x</p:attrName>
                                        </p:attrNameLst>
                                      </p:cBhvr>
                                      <p:tavLst>
                                        <p:tav tm="0">
                                          <p:val>
                                            <p:strVal val="1+#ppt_w/2"/>
                                          </p:val>
                                        </p:tav>
                                        <p:tav tm="100000">
                                          <p:val>
                                            <p:strVal val="#ppt_x"/>
                                          </p:val>
                                        </p:tav>
                                      </p:tavLst>
                                    </p:anim>
                                    <p:anim calcmode="lin" valueType="num">
                                      <p:cBhvr additive="base">
                                        <p:cTn id="43" dur="500" fill="hold"/>
                                        <p:tgtEl>
                                          <p:spTgt spid="14235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42369"/>
                                        </p:tgtEl>
                                        <p:attrNameLst>
                                          <p:attrName>style.visibility</p:attrName>
                                        </p:attrNameLst>
                                      </p:cBhvr>
                                      <p:to>
                                        <p:strVal val="visible"/>
                                      </p:to>
                                    </p:set>
                                    <p:animEffect transition="in" filter="wipe(up)">
                                      <p:cBhvr>
                                        <p:cTn id="48" dur="500"/>
                                        <p:tgtEl>
                                          <p:spTgt spid="14236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42362"/>
                                        </p:tgtEl>
                                        <p:attrNameLst>
                                          <p:attrName>style.visibility</p:attrName>
                                        </p:attrNameLst>
                                      </p:cBhvr>
                                      <p:to>
                                        <p:strVal val="visible"/>
                                      </p:to>
                                    </p:set>
                                    <p:animEffect transition="in" filter="wipe(down)">
                                      <p:cBhvr>
                                        <p:cTn id="53" dur="500"/>
                                        <p:tgtEl>
                                          <p:spTgt spid="14236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42365"/>
                                        </p:tgtEl>
                                        <p:attrNameLst>
                                          <p:attrName>style.visibility</p:attrName>
                                        </p:attrNameLst>
                                      </p:cBhvr>
                                      <p:to>
                                        <p:strVal val="visible"/>
                                      </p:to>
                                    </p:set>
                                    <p:animEffect transition="in" filter="wipe(up)">
                                      <p:cBhvr>
                                        <p:cTn id="58" dur="500"/>
                                        <p:tgtEl>
                                          <p:spTgt spid="14236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42344"/>
                                        </p:tgtEl>
                                        <p:attrNameLst>
                                          <p:attrName>style.visibility</p:attrName>
                                        </p:attrNameLst>
                                      </p:cBhvr>
                                      <p:to>
                                        <p:strVal val="visible"/>
                                      </p:to>
                                    </p:set>
                                    <p:animEffect transition="in" filter="wipe(down)">
                                      <p:cBhvr>
                                        <p:cTn id="63" dur="500"/>
                                        <p:tgtEl>
                                          <p:spTgt spid="1423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2370"/>
                                        </p:tgtEl>
                                        <p:attrNameLst>
                                          <p:attrName>style.visibility</p:attrName>
                                        </p:attrNameLst>
                                      </p:cBhvr>
                                      <p:to>
                                        <p:strVal val="visible"/>
                                      </p:to>
                                    </p:set>
                                    <p:animEffect transition="in" filter="wipe(left)">
                                      <p:cBhvr>
                                        <p:cTn id="68" dur="500"/>
                                        <p:tgtEl>
                                          <p:spTgt spid="14237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42339"/>
                                        </p:tgtEl>
                                        <p:attrNameLst>
                                          <p:attrName>style.visibility</p:attrName>
                                        </p:attrNameLst>
                                      </p:cBhvr>
                                      <p:to>
                                        <p:strVal val="visible"/>
                                      </p:to>
                                    </p:set>
                                    <p:animEffect transition="in" filter="wipe(up)">
                                      <p:cBhvr>
                                        <p:cTn id="73" dur="500"/>
                                        <p:tgtEl>
                                          <p:spTgt spid="14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3" grpId="0" animBg="1"/>
      <p:bldP spid="142354" grpId="0" animBg="1"/>
      <p:bldP spid="142355" grpId="0" animBg="1"/>
      <p:bldP spid="142369" grpId="0" autoUpdateAnimBg="0"/>
      <p:bldP spid="142370" grpId="0" autoUpdateAnimBg="0"/>
      <p:bldP spid="39" grpId="0" animBg="1"/>
      <p:bldP spid="40" grpId="0"/>
      <p:bldP spid="2"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0930CE73-5F08-4B11-8C8D-8026B84AAE06}" type="slidenum">
              <a:rPr lang="en-US" altLang="zh-CN"/>
              <a:pPr/>
              <a:t>26</a:t>
            </a:fld>
            <a:endParaRPr lang="en-US" altLang="zh-CN"/>
          </a:p>
        </p:txBody>
      </p:sp>
      <p:sp>
        <p:nvSpPr>
          <p:cNvPr id="142371" name="Rectangle 35"/>
          <p:cNvSpPr>
            <a:spLocks noGrp="1" noChangeArrowheads="1"/>
          </p:cNvSpPr>
          <p:nvPr>
            <p:ph type="title" idx="4294967295"/>
          </p:nvPr>
        </p:nvSpPr>
        <p:spPr>
          <a:xfrm>
            <a:off x="0" y="0"/>
            <a:ext cx="7543800" cy="1143000"/>
          </a:xfrm>
        </p:spPr>
        <p:txBody>
          <a:bodyPr/>
          <a:lstStyle/>
          <a:p>
            <a:r>
              <a:rPr lang="en-US" altLang="zh-CN" dirty="0">
                <a:ea typeface="楷体_GB2312" pitchFamily="49" charset="-122"/>
              </a:rPr>
              <a:t>for </a:t>
            </a:r>
            <a:r>
              <a:rPr lang="zh-CN" altLang="en-US" dirty="0">
                <a:ea typeface="楷体_GB2312" pitchFamily="49" charset="-122"/>
              </a:rPr>
              <a:t>语句（续）</a:t>
            </a:r>
          </a:p>
        </p:txBody>
      </p:sp>
      <p:grpSp>
        <p:nvGrpSpPr>
          <p:cNvPr id="142339" name="Group 3"/>
          <p:cNvGrpSpPr>
            <a:grpSpLocks/>
          </p:cNvGrpSpPr>
          <p:nvPr/>
        </p:nvGrpSpPr>
        <p:grpSpPr bwMode="auto">
          <a:xfrm>
            <a:off x="7739063" y="2819400"/>
            <a:ext cx="1066800" cy="3505200"/>
            <a:chOff x="5040" y="1920"/>
            <a:chExt cx="672" cy="2208"/>
          </a:xfrm>
        </p:grpSpPr>
        <p:sp>
          <p:nvSpPr>
            <p:cNvPr id="142340" name="Line 4"/>
            <p:cNvSpPr>
              <a:spLocks noChangeShapeType="1"/>
            </p:cNvSpPr>
            <p:nvPr/>
          </p:nvSpPr>
          <p:spPr bwMode="auto">
            <a:xfrm>
              <a:off x="5520" y="1920"/>
              <a:ext cx="19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1" name="Line 5"/>
            <p:cNvSpPr>
              <a:spLocks noChangeShapeType="1"/>
            </p:cNvSpPr>
            <p:nvPr/>
          </p:nvSpPr>
          <p:spPr bwMode="auto">
            <a:xfrm>
              <a:off x="5712" y="1920"/>
              <a:ext cx="0" cy="192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Line 6"/>
            <p:cNvSpPr>
              <a:spLocks noChangeShapeType="1"/>
            </p:cNvSpPr>
            <p:nvPr/>
          </p:nvSpPr>
          <p:spPr bwMode="auto">
            <a:xfrm flipH="1">
              <a:off x="5040" y="3840"/>
              <a:ext cx="67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3" name="Line 7"/>
            <p:cNvSpPr>
              <a:spLocks noChangeShapeType="1"/>
            </p:cNvSpPr>
            <p:nvPr/>
          </p:nvSpPr>
          <p:spPr bwMode="auto">
            <a:xfrm>
              <a:off x="5040" y="3840"/>
              <a:ext cx="0" cy="288"/>
            </a:xfrm>
            <a:prstGeom prst="line">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44" name="Group 8"/>
          <p:cNvGrpSpPr>
            <a:grpSpLocks/>
          </p:cNvGrpSpPr>
          <p:nvPr/>
        </p:nvGrpSpPr>
        <p:grpSpPr bwMode="auto">
          <a:xfrm>
            <a:off x="6443663" y="2133600"/>
            <a:ext cx="1219200" cy="3505200"/>
            <a:chOff x="4224" y="1488"/>
            <a:chExt cx="768" cy="2208"/>
          </a:xfrm>
        </p:grpSpPr>
        <p:sp>
          <p:nvSpPr>
            <p:cNvPr id="142345" name="Line 9"/>
            <p:cNvSpPr>
              <a:spLocks noChangeShapeType="1"/>
            </p:cNvSpPr>
            <p:nvPr/>
          </p:nvSpPr>
          <p:spPr bwMode="auto">
            <a:xfrm>
              <a:off x="4992" y="3504"/>
              <a:ext cx="0" cy="192"/>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6" name="Line 10"/>
            <p:cNvSpPr>
              <a:spLocks noChangeShapeType="1"/>
            </p:cNvSpPr>
            <p:nvPr/>
          </p:nvSpPr>
          <p:spPr bwMode="auto">
            <a:xfrm flipH="1">
              <a:off x="4224" y="3696"/>
              <a:ext cx="768" cy="0"/>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7" name="Line 11"/>
            <p:cNvSpPr>
              <a:spLocks noChangeShapeType="1"/>
            </p:cNvSpPr>
            <p:nvPr/>
          </p:nvSpPr>
          <p:spPr bwMode="auto">
            <a:xfrm flipV="1">
              <a:off x="4224" y="1488"/>
              <a:ext cx="0" cy="2208"/>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8" name="Line 12"/>
            <p:cNvSpPr>
              <a:spLocks noChangeShapeType="1"/>
            </p:cNvSpPr>
            <p:nvPr/>
          </p:nvSpPr>
          <p:spPr bwMode="auto">
            <a:xfrm>
              <a:off x="4224" y="1488"/>
              <a:ext cx="768" cy="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49" name="Text Box 13"/>
          <p:cNvSpPr txBox="1">
            <a:spLocks noChangeArrowheads="1"/>
          </p:cNvSpPr>
          <p:nvPr/>
        </p:nvSpPr>
        <p:spPr bwMode="auto">
          <a:xfrm>
            <a:off x="250825" y="1143000"/>
            <a:ext cx="64770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dirty="0">
                <a:ea typeface="楷体_GB2312" pitchFamily="49" charset="-122"/>
              </a:rPr>
              <a:t>其一般结构是：</a:t>
            </a:r>
          </a:p>
          <a:p>
            <a:pPr algn="l">
              <a:spcBef>
                <a:spcPct val="20000"/>
              </a:spcBef>
            </a:pPr>
            <a:r>
              <a:rPr kumimoji="1" lang="zh-CN" altLang="en-US" sz="2800" dirty="0">
                <a:ea typeface="楷体_GB2312" pitchFamily="49" charset="-122"/>
              </a:rPr>
              <a:t>	</a:t>
            </a:r>
            <a:r>
              <a:rPr kumimoji="1" lang="en-US" altLang="zh-CN" sz="2800" dirty="0">
                <a:solidFill>
                  <a:srgbClr val="FFFF00"/>
                </a:solidFill>
                <a:ea typeface="楷体_GB2312" pitchFamily="49" charset="-122"/>
              </a:rPr>
              <a:t>for (</a:t>
            </a:r>
            <a:r>
              <a:rPr kumimoji="1" lang="zh-CN" altLang="en-US" sz="2800">
                <a:solidFill>
                  <a:srgbClr val="FFFF00"/>
                </a:solidFill>
                <a:ea typeface="楷体_GB2312" pitchFamily="49" charset="-122"/>
              </a:rPr>
              <a:t>表达式</a:t>
            </a:r>
            <a:r>
              <a:rPr kumimoji="1" lang="en-US" altLang="zh-CN" sz="2800">
                <a:solidFill>
                  <a:srgbClr val="FFFF00"/>
                </a:solidFill>
                <a:ea typeface="楷体_GB2312" pitchFamily="49" charset="-122"/>
              </a:rPr>
              <a:t>1</a:t>
            </a:r>
            <a:r>
              <a:rPr kumimoji="1" lang="en-US" altLang="zh-CN" sz="2800" b="1">
                <a:solidFill>
                  <a:srgbClr val="FFFF00"/>
                </a:solidFill>
                <a:effectLst>
                  <a:outerShdw blurRad="38100" dist="38100" dir="2700000" algn="tl">
                    <a:srgbClr val="FFFFFF"/>
                  </a:outerShdw>
                </a:effectLst>
                <a:ea typeface="楷体_GB2312" pitchFamily="49" charset="-122"/>
              </a:rPr>
              <a:t>;</a:t>
            </a:r>
            <a:r>
              <a:rPr kumimoji="1" lang="zh-CN" altLang="en-US" sz="2800">
                <a:solidFill>
                  <a:srgbClr val="FFFF00"/>
                </a:solidFill>
                <a:ea typeface="楷体_GB2312" pitchFamily="49" charset="-122"/>
              </a:rPr>
              <a:t>表达式</a:t>
            </a:r>
            <a:r>
              <a:rPr kumimoji="1" lang="en-US" altLang="zh-CN" sz="2800">
                <a:solidFill>
                  <a:srgbClr val="FFFF00"/>
                </a:solidFill>
                <a:ea typeface="楷体_GB2312" pitchFamily="49" charset="-122"/>
              </a:rPr>
              <a:t>2</a:t>
            </a:r>
            <a:r>
              <a:rPr kumimoji="1" lang="en-US" altLang="zh-CN" sz="2800" b="1">
                <a:solidFill>
                  <a:srgbClr val="FFFF00"/>
                </a:solidFill>
                <a:effectLst>
                  <a:outerShdw blurRad="38100" dist="38100" dir="2700000" algn="tl">
                    <a:srgbClr val="FFFFFF"/>
                  </a:outerShdw>
                </a:effectLst>
                <a:ea typeface="楷体_GB2312" pitchFamily="49" charset="-122"/>
              </a:rPr>
              <a:t>;</a:t>
            </a:r>
            <a:r>
              <a:rPr kumimoji="1" lang="zh-CN" altLang="en-US" sz="2800">
                <a:solidFill>
                  <a:srgbClr val="FFFF00"/>
                </a:solidFill>
                <a:ea typeface="楷体_GB2312" pitchFamily="49" charset="-122"/>
              </a:rPr>
              <a:t>表达式</a:t>
            </a:r>
            <a:r>
              <a:rPr kumimoji="1" lang="en-US" altLang="zh-CN" sz="2800" dirty="0">
                <a:solidFill>
                  <a:srgbClr val="FFFF00"/>
                </a:solidFill>
                <a:ea typeface="楷体_GB2312" pitchFamily="49" charset="-122"/>
              </a:rPr>
              <a:t>3) </a:t>
            </a:r>
          </a:p>
          <a:p>
            <a:pPr algn="l">
              <a:spcBef>
                <a:spcPct val="20000"/>
              </a:spcBef>
            </a:pPr>
            <a:r>
              <a:rPr kumimoji="1" lang="en-US" altLang="zh-CN" sz="2800" dirty="0">
                <a:solidFill>
                  <a:srgbClr val="FFFF00"/>
                </a:solidFill>
                <a:ea typeface="楷体_GB2312" pitchFamily="49" charset="-122"/>
              </a:rPr>
              <a:t>	    </a:t>
            </a:r>
            <a:r>
              <a:rPr kumimoji="1" lang="zh-CN" altLang="en-US" sz="2800" dirty="0">
                <a:solidFill>
                  <a:srgbClr val="FFFF00"/>
                </a:solidFill>
                <a:ea typeface="楷体_GB2312" pitchFamily="49" charset="-122"/>
              </a:rPr>
              <a:t>语句</a:t>
            </a:r>
          </a:p>
        </p:txBody>
      </p:sp>
      <p:grpSp>
        <p:nvGrpSpPr>
          <p:cNvPr id="142356" name="Group 20"/>
          <p:cNvGrpSpPr>
            <a:grpSpLocks/>
          </p:cNvGrpSpPr>
          <p:nvPr/>
        </p:nvGrpSpPr>
        <p:grpSpPr bwMode="auto">
          <a:xfrm>
            <a:off x="6824663" y="457200"/>
            <a:ext cx="1752600" cy="1295400"/>
            <a:chOff x="4464" y="432"/>
            <a:chExt cx="1104" cy="816"/>
          </a:xfrm>
        </p:grpSpPr>
        <p:sp>
          <p:nvSpPr>
            <p:cNvPr id="142357" name="AutoShape 21"/>
            <p:cNvSpPr>
              <a:spLocks noChangeArrowheads="1"/>
            </p:cNvSpPr>
            <p:nvPr/>
          </p:nvSpPr>
          <p:spPr bwMode="auto">
            <a:xfrm>
              <a:off x="4464" y="912"/>
              <a:ext cx="1104" cy="336"/>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1</a:t>
              </a:r>
            </a:p>
          </p:txBody>
        </p:sp>
        <p:sp>
          <p:nvSpPr>
            <p:cNvPr id="142358" name="Line 22"/>
            <p:cNvSpPr>
              <a:spLocks noChangeShapeType="1"/>
            </p:cNvSpPr>
            <p:nvPr/>
          </p:nvSpPr>
          <p:spPr bwMode="auto">
            <a:xfrm>
              <a:off x="4992" y="432"/>
              <a:ext cx="0" cy="48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59" name="Group 23"/>
          <p:cNvGrpSpPr>
            <a:grpSpLocks/>
          </p:cNvGrpSpPr>
          <p:nvPr/>
        </p:nvGrpSpPr>
        <p:grpSpPr bwMode="auto">
          <a:xfrm>
            <a:off x="6824663" y="1752600"/>
            <a:ext cx="1676400" cy="1371600"/>
            <a:chOff x="4464" y="1248"/>
            <a:chExt cx="1056" cy="864"/>
          </a:xfrm>
        </p:grpSpPr>
        <p:sp>
          <p:nvSpPr>
            <p:cNvPr id="142360" name="AutoShape 24"/>
            <p:cNvSpPr>
              <a:spLocks noChangeArrowheads="1"/>
            </p:cNvSpPr>
            <p:nvPr/>
          </p:nvSpPr>
          <p:spPr bwMode="auto">
            <a:xfrm>
              <a:off x="4464" y="1680"/>
              <a:ext cx="1056" cy="432"/>
            </a:xfrm>
            <a:prstGeom prst="flowChartDecision">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表达式</a:t>
              </a:r>
              <a:r>
                <a:rPr kumimoji="1" lang="en-US" altLang="zh-CN" b="1">
                  <a:solidFill>
                    <a:srgbClr val="000000"/>
                  </a:solidFill>
                  <a:latin typeface="Times New Roman" pitchFamily="18" charset="0"/>
                  <a:ea typeface="楷体_GB2312" pitchFamily="49" charset="-122"/>
                </a:rPr>
                <a:t>2</a:t>
              </a:r>
            </a:p>
          </p:txBody>
        </p:sp>
        <p:sp>
          <p:nvSpPr>
            <p:cNvPr id="142361" name="Line 25"/>
            <p:cNvSpPr>
              <a:spLocks noChangeShapeType="1"/>
            </p:cNvSpPr>
            <p:nvPr/>
          </p:nvSpPr>
          <p:spPr bwMode="auto">
            <a:xfrm>
              <a:off x="4992" y="1248"/>
              <a:ext cx="0" cy="432"/>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2" name="Group 26"/>
          <p:cNvGrpSpPr>
            <a:grpSpLocks/>
          </p:cNvGrpSpPr>
          <p:nvPr/>
        </p:nvGrpSpPr>
        <p:grpSpPr bwMode="auto">
          <a:xfrm>
            <a:off x="6900863" y="3124200"/>
            <a:ext cx="1600200" cy="1143000"/>
            <a:chOff x="4512" y="2112"/>
            <a:chExt cx="1008" cy="720"/>
          </a:xfrm>
        </p:grpSpPr>
        <p:sp>
          <p:nvSpPr>
            <p:cNvPr id="142363" name="AutoShape 27"/>
            <p:cNvSpPr>
              <a:spLocks noChangeArrowheads="1"/>
            </p:cNvSpPr>
            <p:nvPr/>
          </p:nvSpPr>
          <p:spPr bwMode="auto">
            <a:xfrm>
              <a:off x="4512" y="2448"/>
              <a:ext cx="1008" cy="384"/>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语句</a:t>
              </a:r>
            </a:p>
          </p:txBody>
        </p:sp>
        <p:sp>
          <p:nvSpPr>
            <p:cNvPr id="142364" name="Line 28"/>
            <p:cNvSpPr>
              <a:spLocks noChangeShapeType="1"/>
            </p:cNvSpPr>
            <p:nvPr/>
          </p:nvSpPr>
          <p:spPr bwMode="auto">
            <a:xfrm>
              <a:off x="4992" y="2112"/>
              <a:ext cx="0" cy="288"/>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5" name="Group 29"/>
          <p:cNvGrpSpPr>
            <a:grpSpLocks/>
          </p:cNvGrpSpPr>
          <p:nvPr/>
        </p:nvGrpSpPr>
        <p:grpSpPr bwMode="auto">
          <a:xfrm>
            <a:off x="6748463" y="4267200"/>
            <a:ext cx="1752600" cy="1066800"/>
            <a:chOff x="4416" y="2832"/>
            <a:chExt cx="1104" cy="672"/>
          </a:xfrm>
        </p:grpSpPr>
        <p:sp>
          <p:nvSpPr>
            <p:cNvPr id="142366" name="AutoShape 30"/>
            <p:cNvSpPr>
              <a:spLocks noChangeArrowheads="1"/>
            </p:cNvSpPr>
            <p:nvPr/>
          </p:nvSpPr>
          <p:spPr bwMode="auto">
            <a:xfrm>
              <a:off x="4416" y="3168"/>
              <a:ext cx="1104" cy="336"/>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3</a:t>
              </a:r>
            </a:p>
          </p:txBody>
        </p:sp>
        <p:sp>
          <p:nvSpPr>
            <p:cNvPr id="142367" name="Line 31"/>
            <p:cNvSpPr>
              <a:spLocks noChangeShapeType="1"/>
            </p:cNvSpPr>
            <p:nvPr/>
          </p:nvSpPr>
          <p:spPr bwMode="auto">
            <a:xfrm>
              <a:off x="4992" y="2832"/>
              <a:ext cx="0" cy="336"/>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69" name="Text Box 33"/>
          <p:cNvSpPr txBox="1">
            <a:spLocks noChangeArrowheads="1"/>
          </p:cNvSpPr>
          <p:nvPr/>
        </p:nvSpPr>
        <p:spPr bwMode="auto">
          <a:xfrm>
            <a:off x="7053263" y="3124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CCFF"/>
                </a:solidFill>
                <a:ea typeface="楷体_GB2312" pitchFamily="49" charset="-122"/>
              </a:rPr>
              <a:t>真</a:t>
            </a:r>
          </a:p>
        </p:txBody>
      </p:sp>
      <p:sp>
        <p:nvSpPr>
          <p:cNvPr id="142370" name="Text Box 34"/>
          <p:cNvSpPr txBox="1">
            <a:spLocks noChangeArrowheads="1"/>
          </p:cNvSpPr>
          <p:nvPr/>
        </p:nvSpPr>
        <p:spPr bwMode="auto">
          <a:xfrm>
            <a:off x="8196263" y="2819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FF33"/>
                </a:solidFill>
                <a:ea typeface="楷体_GB2312" pitchFamily="49" charset="-122"/>
              </a:rPr>
              <a:t>假</a:t>
            </a:r>
          </a:p>
        </p:txBody>
      </p:sp>
      <p:sp>
        <p:nvSpPr>
          <p:cNvPr id="5" name="矩形 4"/>
          <p:cNvSpPr/>
          <p:nvPr/>
        </p:nvSpPr>
        <p:spPr>
          <a:xfrm>
            <a:off x="120650" y="2857609"/>
            <a:ext cx="6467573" cy="3711785"/>
          </a:xfrm>
          <a:prstGeom prst="rect">
            <a:avLst/>
          </a:prstGeom>
        </p:spPr>
        <p:txBody>
          <a:bodyPr wrap="square">
            <a:spAutoFit/>
          </a:bodyPr>
          <a:lstStyle/>
          <a:p>
            <a:pPr algn="l" eaLnBrk="1" hangingPunct="1">
              <a:lnSpc>
                <a:spcPct val="120000"/>
              </a:lnSpc>
              <a:buFont typeface="Wingdings" pitchFamily="2" charset="2"/>
              <a:buChar char="Ø"/>
            </a:pPr>
            <a:r>
              <a:rPr lang="en-US" altLang="zh-CN" sz="2800" b="1" dirty="0">
                <a:solidFill>
                  <a:schemeClr val="tx2"/>
                </a:solidFill>
              </a:rPr>
              <a:t>for</a:t>
            </a:r>
            <a:r>
              <a:rPr lang="zh-CN" altLang="zh-CN" sz="2800" b="1" dirty="0">
                <a:solidFill>
                  <a:schemeClr val="tx2"/>
                </a:solidFill>
              </a:rPr>
              <a:t>语句的执行过程</a:t>
            </a:r>
            <a:r>
              <a:rPr lang="zh-CN" altLang="en-US" sz="2800" b="1" dirty="0">
                <a:solidFill>
                  <a:schemeClr val="tx2"/>
                </a:solidFill>
              </a:rPr>
              <a:t>：</a:t>
            </a:r>
            <a:endParaRPr lang="en-US" altLang="zh-CN" sz="2800" b="1" dirty="0">
              <a:solidFill>
                <a:schemeClr val="tx2"/>
              </a:solidFill>
            </a:endParaRPr>
          </a:p>
          <a:p>
            <a:pPr lvl="1" algn="l" eaLnBrk="1" hangingPunct="1">
              <a:lnSpc>
                <a:spcPct val="120000"/>
              </a:lnSpc>
            </a:pPr>
            <a:r>
              <a:rPr lang="en-US" altLang="zh-CN" b="1" dirty="0">
                <a:solidFill>
                  <a:schemeClr val="tx2"/>
                </a:solidFill>
              </a:rPr>
              <a:t>(1) </a:t>
            </a:r>
            <a:r>
              <a:rPr lang="zh-CN" altLang="zh-CN" b="1" dirty="0">
                <a:solidFill>
                  <a:schemeClr val="tx2"/>
                </a:solidFill>
              </a:rPr>
              <a:t>先求解表达式</a:t>
            </a:r>
            <a:r>
              <a:rPr lang="en-US" altLang="zh-CN" b="1" dirty="0">
                <a:solidFill>
                  <a:schemeClr val="tx2"/>
                </a:solidFill>
              </a:rPr>
              <a:t>1</a:t>
            </a:r>
            <a:endParaRPr lang="zh-CN" altLang="zh-CN" b="1" dirty="0">
              <a:solidFill>
                <a:schemeClr val="tx2"/>
              </a:solidFill>
            </a:endParaRPr>
          </a:p>
          <a:p>
            <a:pPr lvl="1" algn="l" eaLnBrk="1" hangingPunct="1">
              <a:lnSpc>
                <a:spcPct val="120000"/>
              </a:lnSpc>
            </a:pPr>
            <a:r>
              <a:rPr lang="en-US" altLang="zh-CN" b="1" dirty="0">
                <a:solidFill>
                  <a:schemeClr val="tx2"/>
                </a:solidFill>
              </a:rPr>
              <a:t>(2) </a:t>
            </a:r>
            <a:r>
              <a:rPr lang="zh-CN" altLang="zh-CN" b="1" dirty="0">
                <a:solidFill>
                  <a:schemeClr val="tx2"/>
                </a:solidFill>
              </a:rPr>
              <a:t>求解表达式</a:t>
            </a:r>
            <a:r>
              <a:rPr lang="en-US" altLang="zh-CN" b="1" dirty="0">
                <a:solidFill>
                  <a:schemeClr val="tx2"/>
                </a:solidFill>
              </a:rPr>
              <a:t>2</a:t>
            </a:r>
            <a:r>
              <a:rPr lang="zh-CN" altLang="zh-CN" b="1" dirty="0">
                <a:solidFill>
                  <a:schemeClr val="tx2"/>
                </a:solidFill>
              </a:rPr>
              <a:t>，若</a:t>
            </a:r>
            <a:r>
              <a:rPr lang="zh-CN" altLang="en-US" b="1" dirty="0">
                <a:solidFill>
                  <a:schemeClr val="tx2"/>
                </a:solidFill>
              </a:rPr>
              <a:t>其</a:t>
            </a:r>
            <a:r>
              <a:rPr lang="zh-CN" altLang="zh-CN" b="1" dirty="0">
                <a:solidFill>
                  <a:schemeClr val="tx2"/>
                </a:solidFill>
              </a:rPr>
              <a:t>值为真，执行</a:t>
            </a:r>
            <a:r>
              <a:rPr lang="zh-CN" altLang="en-US" b="1" dirty="0">
                <a:solidFill>
                  <a:schemeClr val="tx2"/>
                </a:solidFill>
              </a:rPr>
              <a:t>“语句”</a:t>
            </a:r>
            <a:r>
              <a:rPr lang="zh-CN" altLang="zh-CN" b="1" dirty="0">
                <a:solidFill>
                  <a:schemeClr val="tx2"/>
                </a:solidFill>
              </a:rPr>
              <a:t>，然后执行第</a:t>
            </a:r>
            <a:r>
              <a:rPr lang="en-US" altLang="zh-CN" b="1" dirty="0">
                <a:solidFill>
                  <a:schemeClr val="tx2"/>
                </a:solidFill>
              </a:rPr>
              <a:t>(3</a:t>
            </a:r>
            <a:r>
              <a:rPr lang="en-US" altLang="zh-CN" b="1">
                <a:solidFill>
                  <a:schemeClr val="tx2"/>
                </a:solidFill>
              </a:rPr>
              <a:t>)</a:t>
            </a:r>
            <a:r>
              <a:rPr lang="zh-CN" altLang="zh-CN" b="1">
                <a:solidFill>
                  <a:schemeClr val="tx2"/>
                </a:solidFill>
              </a:rPr>
              <a:t>步</a:t>
            </a:r>
            <a:r>
              <a:rPr lang="zh-CN" altLang="en-US" b="1">
                <a:solidFill>
                  <a:schemeClr val="tx2"/>
                </a:solidFill>
              </a:rPr>
              <a:t>；</a:t>
            </a:r>
            <a:r>
              <a:rPr lang="zh-CN" altLang="zh-CN" b="1">
                <a:solidFill>
                  <a:schemeClr val="tx2"/>
                </a:solidFill>
              </a:rPr>
              <a:t>若</a:t>
            </a:r>
            <a:r>
              <a:rPr lang="zh-CN" altLang="zh-CN" b="1" dirty="0">
                <a:solidFill>
                  <a:schemeClr val="tx2"/>
                </a:solidFill>
              </a:rPr>
              <a:t>为假，则结束循环，转到第</a:t>
            </a:r>
            <a:r>
              <a:rPr lang="en-US" altLang="zh-CN" b="1" dirty="0">
                <a:solidFill>
                  <a:schemeClr val="tx2"/>
                </a:solidFill>
              </a:rPr>
              <a:t>(5)</a:t>
            </a:r>
            <a:r>
              <a:rPr lang="zh-CN" altLang="zh-CN" b="1" dirty="0">
                <a:solidFill>
                  <a:schemeClr val="tx2"/>
                </a:solidFill>
              </a:rPr>
              <a:t>步</a:t>
            </a:r>
          </a:p>
          <a:p>
            <a:pPr lvl="1" algn="l" eaLnBrk="1" hangingPunct="1">
              <a:lnSpc>
                <a:spcPct val="120000"/>
              </a:lnSpc>
            </a:pPr>
            <a:r>
              <a:rPr lang="en-US" altLang="zh-CN" b="1" dirty="0">
                <a:solidFill>
                  <a:schemeClr val="tx2"/>
                </a:solidFill>
              </a:rPr>
              <a:t>(3) </a:t>
            </a:r>
            <a:r>
              <a:rPr lang="zh-CN" altLang="zh-CN" b="1" dirty="0">
                <a:solidFill>
                  <a:schemeClr val="tx2"/>
                </a:solidFill>
              </a:rPr>
              <a:t>求解表达式</a:t>
            </a:r>
            <a:r>
              <a:rPr lang="en-US" altLang="zh-CN" b="1" dirty="0">
                <a:solidFill>
                  <a:schemeClr val="tx2"/>
                </a:solidFill>
              </a:rPr>
              <a:t>3</a:t>
            </a:r>
            <a:endParaRPr lang="zh-CN" altLang="zh-CN" b="1" dirty="0">
              <a:solidFill>
                <a:schemeClr val="tx2"/>
              </a:solidFill>
            </a:endParaRPr>
          </a:p>
          <a:p>
            <a:pPr lvl="1" algn="l" eaLnBrk="1" hangingPunct="1">
              <a:lnSpc>
                <a:spcPct val="120000"/>
              </a:lnSpc>
            </a:pPr>
            <a:r>
              <a:rPr lang="en-US" altLang="zh-CN" b="1" dirty="0">
                <a:solidFill>
                  <a:schemeClr val="tx2"/>
                </a:solidFill>
              </a:rPr>
              <a:t>(4) </a:t>
            </a:r>
            <a:r>
              <a:rPr lang="zh-CN" altLang="zh-CN" b="1" dirty="0">
                <a:solidFill>
                  <a:schemeClr val="tx2"/>
                </a:solidFill>
              </a:rPr>
              <a:t>转回步骤</a:t>
            </a:r>
            <a:r>
              <a:rPr lang="en-US" altLang="zh-CN" b="1" dirty="0">
                <a:solidFill>
                  <a:schemeClr val="tx2"/>
                </a:solidFill>
              </a:rPr>
              <a:t>(2)</a:t>
            </a:r>
            <a:r>
              <a:rPr lang="zh-CN" altLang="en-US" b="1" dirty="0">
                <a:solidFill>
                  <a:schemeClr val="tx2"/>
                </a:solidFill>
              </a:rPr>
              <a:t>，</a:t>
            </a:r>
            <a:r>
              <a:rPr lang="zh-CN" altLang="zh-CN" b="1" dirty="0">
                <a:solidFill>
                  <a:schemeClr val="tx2"/>
                </a:solidFill>
              </a:rPr>
              <a:t>继续执行</a:t>
            </a:r>
          </a:p>
          <a:p>
            <a:pPr lvl="1" algn="l" eaLnBrk="1" hangingPunct="1">
              <a:lnSpc>
                <a:spcPct val="120000"/>
              </a:lnSpc>
            </a:pPr>
            <a:r>
              <a:rPr lang="en-US" altLang="zh-CN" b="1" dirty="0">
                <a:solidFill>
                  <a:schemeClr val="tx2"/>
                </a:solidFill>
              </a:rPr>
              <a:t>(5) </a:t>
            </a:r>
            <a:r>
              <a:rPr lang="zh-CN" altLang="zh-CN" b="1" dirty="0">
                <a:solidFill>
                  <a:schemeClr val="tx2"/>
                </a:solidFill>
              </a:rPr>
              <a:t>循环结束，执行</a:t>
            </a:r>
            <a:r>
              <a:rPr lang="en-US" altLang="zh-CN" b="1" dirty="0">
                <a:solidFill>
                  <a:schemeClr val="tx2"/>
                </a:solidFill>
              </a:rPr>
              <a:t>for</a:t>
            </a:r>
            <a:r>
              <a:rPr lang="zh-CN" altLang="zh-CN" b="1" dirty="0">
                <a:solidFill>
                  <a:schemeClr val="tx2"/>
                </a:solidFill>
              </a:rPr>
              <a:t>语句下面的一个语句</a:t>
            </a:r>
            <a:endParaRPr lang="en-US" altLang="zh-CN" b="1" dirty="0">
              <a:solidFill>
                <a:schemeClr val="tx2"/>
              </a:solidFill>
            </a:endParaRPr>
          </a:p>
        </p:txBody>
      </p:sp>
    </p:spTree>
    <p:extLst>
      <p:ext uri="{BB962C8B-B14F-4D97-AF65-F5344CB8AC3E}">
        <p14:creationId xmlns:p14="http://schemas.microsoft.com/office/powerpoint/2010/main" val="322076781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0930CE73-5F08-4B11-8C8D-8026B84AAE06}" type="slidenum">
              <a:rPr lang="en-US" altLang="zh-CN"/>
              <a:pPr/>
              <a:t>27</a:t>
            </a:fld>
            <a:endParaRPr lang="en-US" altLang="zh-CN"/>
          </a:p>
        </p:txBody>
      </p:sp>
      <p:sp>
        <p:nvSpPr>
          <p:cNvPr id="142371" name="Rectangle 35"/>
          <p:cNvSpPr>
            <a:spLocks noGrp="1" noChangeArrowheads="1"/>
          </p:cNvSpPr>
          <p:nvPr>
            <p:ph type="title" idx="4294967295"/>
          </p:nvPr>
        </p:nvSpPr>
        <p:spPr>
          <a:xfrm>
            <a:off x="0" y="0"/>
            <a:ext cx="7543800" cy="1143000"/>
          </a:xfrm>
        </p:spPr>
        <p:txBody>
          <a:bodyPr/>
          <a:lstStyle/>
          <a:p>
            <a:r>
              <a:rPr lang="en-US" altLang="zh-CN" dirty="0">
                <a:ea typeface="楷体_GB2312" pitchFamily="49" charset="-122"/>
              </a:rPr>
              <a:t>for </a:t>
            </a:r>
            <a:r>
              <a:rPr lang="zh-CN" altLang="en-US" dirty="0">
                <a:ea typeface="楷体_GB2312" pitchFamily="49" charset="-122"/>
              </a:rPr>
              <a:t>语句（续</a:t>
            </a:r>
            <a:r>
              <a:rPr lang="en-US" altLang="zh-CN" dirty="0">
                <a:ea typeface="楷体_GB2312" pitchFamily="49" charset="-122"/>
              </a:rPr>
              <a:t>2</a:t>
            </a:r>
            <a:r>
              <a:rPr lang="zh-CN" altLang="en-US" dirty="0">
                <a:ea typeface="楷体_GB2312" pitchFamily="49" charset="-122"/>
              </a:rPr>
              <a:t>）</a:t>
            </a:r>
          </a:p>
        </p:txBody>
      </p:sp>
      <p:sp>
        <p:nvSpPr>
          <p:cNvPr id="142338" name="Text Box 2"/>
          <p:cNvSpPr txBox="1">
            <a:spLocks noChangeArrowheads="1"/>
          </p:cNvSpPr>
          <p:nvPr/>
        </p:nvSpPr>
        <p:spPr bwMode="auto">
          <a:xfrm>
            <a:off x="179388" y="3771602"/>
            <a:ext cx="6477000" cy="282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FontTx/>
              <a:buChar char="•"/>
            </a:pPr>
            <a:r>
              <a:rPr kumimoji="1" lang="zh-CN" altLang="en-US" sz="2800" b="1" dirty="0">
                <a:ea typeface="楷体_GB2312" pitchFamily="49" charset="-122"/>
              </a:rPr>
              <a:t> 等价的</a:t>
            </a:r>
            <a:r>
              <a:rPr kumimoji="1" lang="en-US" altLang="zh-CN" sz="2800" b="1" dirty="0">
                <a:ea typeface="楷体_GB2312" pitchFamily="49" charset="-122"/>
              </a:rPr>
              <a:t>while</a:t>
            </a:r>
            <a:r>
              <a:rPr kumimoji="1" lang="zh-CN" altLang="en-US" sz="2800" b="1" dirty="0">
                <a:ea typeface="楷体_GB2312" pitchFamily="49" charset="-122"/>
              </a:rPr>
              <a:t>循环形式：</a:t>
            </a:r>
          </a:p>
          <a:p>
            <a:pPr algn="l" eaLnBrk="0" hangingPunct="0"/>
            <a:r>
              <a:rPr kumimoji="1" lang="zh-CN" altLang="en-US" sz="2800" b="1" dirty="0">
                <a:solidFill>
                  <a:srgbClr val="66FF33"/>
                </a:solidFill>
                <a:ea typeface="楷体_GB2312" pitchFamily="49" charset="-122"/>
              </a:rPr>
              <a:t>	</a:t>
            </a:r>
            <a:r>
              <a:rPr kumimoji="1" lang="zh-CN" altLang="en-US" sz="2800" b="1">
                <a:solidFill>
                  <a:srgbClr val="FFFF00"/>
                </a:solidFill>
                <a:ea typeface="楷体_GB2312" pitchFamily="49" charset="-122"/>
              </a:rPr>
              <a:t>表达式</a:t>
            </a:r>
            <a:r>
              <a:rPr kumimoji="1" lang="en-US" altLang="zh-CN" sz="2800" b="1">
                <a:solidFill>
                  <a:srgbClr val="FFFF00"/>
                </a:solidFill>
                <a:ea typeface="楷体_GB2312" pitchFamily="49" charset="-122"/>
              </a:rPr>
              <a:t>1</a:t>
            </a:r>
            <a:r>
              <a:rPr kumimoji="1" lang="zh-CN" altLang="en-US" sz="2800" b="1">
                <a:solidFill>
                  <a:srgbClr val="FFFF00"/>
                </a:solidFill>
                <a:ea typeface="楷体_GB2312" pitchFamily="49" charset="-122"/>
              </a:rPr>
              <a:t>；</a:t>
            </a:r>
            <a:endParaRPr kumimoji="1" lang="zh-CN" altLang="en-US" sz="2800" b="1" dirty="0">
              <a:solidFill>
                <a:srgbClr val="FFFF00"/>
              </a:solidFill>
              <a:ea typeface="楷体_GB2312" pitchFamily="49" charset="-122"/>
            </a:endParaRPr>
          </a:p>
          <a:p>
            <a:pPr algn="l">
              <a:spcBef>
                <a:spcPct val="10000"/>
              </a:spcBef>
            </a:pPr>
            <a:r>
              <a:rPr kumimoji="1" lang="zh-CN" altLang="en-US" sz="2800" b="1" dirty="0">
                <a:solidFill>
                  <a:srgbClr val="FFFF00"/>
                </a:solidFill>
                <a:ea typeface="楷体_GB2312" pitchFamily="49" charset="-122"/>
              </a:rPr>
              <a:t>	</a:t>
            </a:r>
            <a:r>
              <a:rPr kumimoji="1" lang="en-US" altLang="zh-CN" sz="2800" b="1" dirty="0">
                <a:solidFill>
                  <a:srgbClr val="FFFF00"/>
                </a:solidFill>
                <a:ea typeface="楷体_GB2312" pitchFamily="49" charset="-122"/>
              </a:rPr>
              <a:t>while (</a:t>
            </a:r>
            <a:r>
              <a:rPr kumimoji="1" lang="zh-CN" altLang="en-US" sz="2800" b="1" dirty="0">
                <a:solidFill>
                  <a:srgbClr val="FFFF00"/>
                </a:solidFill>
                <a:ea typeface="楷体_GB2312" pitchFamily="49" charset="-122"/>
              </a:rPr>
              <a:t>表达式</a:t>
            </a:r>
            <a:r>
              <a:rPr kumimoji="1" lang="en-US" altLang="zh-CN" sz="2800" b="1" dirty="0">
                <a:solidFill>
                  <a:srgbClr val="FFFF00"/>
                </a:solidFill>
                <a:ea typeface="楷体_GB2312" pitchFamily="49" charset="-122"/>
              </a:rPr>
              <a:t>2)</a:t>
            </a:r>
          </a:p>
          <a:p>
            <a:pPr algn="l">
              <a:spcBef>
                <a:spcPct val="10000"/>
              </a:spcBef>
            </a:pPr>
            <a:r>
              <a:rPr kumimoji="1" lang="en-US" altLang="zh-CN" sz="2800" b="1" dirty="0">
                <a:solidFill>
                  <a:srgbClr val="FFFF00"/>
                </a:solidFill>
                <a:ea typeface="楷体_GB2312" pitchFamily="49" charset="-122"/>
              </a:rPr>
              <a:t>	</a:t>
            </a:r>
            <a:r>
              <a:rPr kumimoji="1" lang="en-US" altLang="zh-CN" sz="2800" b="1">
                <a:solidFill>
                  <a:srgbClr val="FFFF00"/>
                </a:solidFill>
                <a:ea typeface="楷体_GB2312" pitchFamily="49" charset="-122"/>
              </a:rPr>
              <a:t>{ </a:t>
            </a:r>
            <a:r>
              <a:rPr kumimoji="1" lang="zh-CN" altLang="en-US" sz="2800" b="1">
                <a:solidFill>
                  <a:srgbClr val="FFFF00"/>
                </a:solidFill>
                <a:ea typeface="楷体_GB2312" pitchFamily="49" charset="-122"/>
              </a:rPr>
              <a:t>语句；</a:t>
            </a:r>
            <a:endParaRPr kumimoji="1" lang="zh-CN" altLang="en-US" sz="2800" b="1" dirty="0">
              <a:solidFill>
                <a:srgbClr val="FFFF00"/>
              </a:solidFill>
              <a:ea typeface="楷体_GB2312" pitchFamily="49" charset="-122"/>
            </a:endParaRPr>
          </a:p>
          <a:p>
            <a:pPr algn="l">
              <a:spcBef>
                <a:spcPct val="10000"/>
              </a:spcBef>
            </a:pPr>
            <a:r>
              <a:rPr kumimoji="1" lang="zh-CN" altLang="en-US" sz="2800" b="1" dirty="0">
                <a:solidFill>
                  <a:srgbClr val="FFFF00"/>
                </a:solidFill>
                <a:ea typeface="楷体_GB2312" pitchFamily="49" charset="-122"/>
              </a:rPr>
              <a:t>	  </a:t>
            </a:r>
            <a:r>
              <a:rPr kumimoji="1" lang="zh-CN" altLang="en-US" sz="2800" b="1">
                <a:solidFill>
                  <a:srgbClr val="FFFF00"/>
                </a:solidFill>
                <a:ea typeface="楷体_GB2312" pitchFamily="49" charset="-122"/>
              </a:rPr>
              <a:t>表达式</a:t>
            </a:r>
            <a:r>
              <a:rPr kumimoji="1" lang="en-US" altLang="zh-CN" sz="2800" b="1">
                <a:solidFill>
                  <a:srgbClr val="FFFF00"/>
                </a:solidFill>
                <a:ea typeface="楷体_GB2312" pitchFamily="49" charset="-122"/>
              </a:rPr>
              <a:t>3</a:t>
            </a:r>
            <a:r>
              <a:rPr kumimoji="1" lang="zh-CN" altLang="en-US" sz="2800" b="1">
                <a:solidFill>
                  <a:srgbClr val="FFFF00"/>
                </a:solidFill>
                <a:ea typeface="楷体_GB2312" pitchFamily="49" charset="-122"/>
              </a:rPr>
              <a:t>；</a:t>
            </a:r>
            <a:endParaRPr kumimoji="1" lang="zh-CN" altLang="en-US" sz="2800" b="1" dirty="0">
              <a:solidFill>
                <a:srgbClr val="FFFF00"/>
              </a:solidFill>
              <a:ea typeface="楷体_GB2312" pitchFamily="49" charset="-122"/>
            </a:endParaRPr>
          </a:p>
          <a:p>
            <a:pPr algn="l">
              <a:spcBef>
                <a:spcPct val="10000"/>
              </a:spcBef>
            </a:pPr>
            <a:r>
              <a:rPr kumimoji="1" lang="zh-CN" altLang="en-US" sz="2800" b="1" dirty="0">
                <a:solidFill>
                  <a:srgbClr val="FFFF00"/>
                </a:solidFill>
                <a:ea typeface="楷体_GB2312" pitchFamily="49" charset="-122"/>
              </a:rPr>
              <a:t>	</a:t>
            </a:r>
            <a:r>
              <a:rPr kumimoji="1" lang="en-US" altLang="zh-CN" sz="2800" b="1" dirty="0">
                <a:solidFill>
                  <a:srgbClr val="FFFF00"/>
                </a:solidFill>
                <a:ea typeface="楷体_GB2312" pitchFamily="49" charset="-122"/>
              </a:rPr>
              <a:t>}</a:t>
            </a:r>
          </a:p>
        </p:txBody>
      </p:sp>
      <p:grpSp>
        <p:nvGrpSpPr>
          <p:cNvPr id="142339" name="Group 3"/>
          <p:cNvGrpSpPr>
            <a:grpSpLocks/>
          </p:cNvGrpSpPr>
          <p:nvPr/>
        </p:nvGrpSpPr>
        <p:grpSpPr bwMode="auto">
          <a:xfrm>
            <a:off x="7739063" y="2819400"/>
            <a:ext cx="1066800" cy="3505200"/>
            <a:chOff x="5040" y="1920"/>
            <a:chExt cx="672" cy="2208"/>
          </a:xfrm>
        </p:grpSpPr>
        <p:sp>
          <p:nvSpPr>
            <p:cNvPr id="142340" name="Line 4"/>
            <p:cNvSpPr>
              <a:spLocks noChangeShapeType="1"/>
            </p:cNvSpPr>
            <p:nvPr/>
          </p:nvSpPr>
          <p:spPr bwMode="auto">
            <a:xfrm>
              <a:off x="5520" y="1920"/>
              <a:ext cx="19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1" name="Line 5"/>
            <p:cNvSpPr>
              <a:spLocks noChangeShapeType="1"/>
            </p:cNvSpPr>
            <p:nvPr/>
          </p:nvSpPr>
          <p:spPr bwMode="auto">
            <a:xfrm>
              <a:off x="5712" y="1920"/>
              <a:ext cx="0" cy="192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Line 6"/>
            <p:cNvSpPr>
              <a:spLocks noChangeShapeType="1"/>
            </p:cNvSpPr>
            <p:nvPr/>
          </p:nvSpPr>
          <p:spPr bwMode="auto">
            <a:xfrm flipH="1">
              <a:off x="5040" y="3840"/>
              <a:ext cx="67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3" name="Line 7"/>
            <p:cNvSpPr>
              <a:spLocks noChangeShapeType="1"/>
            </p:cNvSpPr>
            <p:nvPr/>
          </p:nvSpPr>
          <p:spPr bwMode="auto">
            <a:xfrm>
              <a:off x="5040" y="3840"/>
              <a:ext cx="0" cy="288"/>
            </a:xfrm>
            <a:prstGeom prst="line">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44" name="Group 8"/>
          <p:cNvGrpSpPr>
            <a:grpSpLocks/>
          </p:cNvGrpSpPr>
          <p:nvPr/>
        </p:nvGrpSpPr>
        <p:grpSpPr bwMode="auto">
          <a:xfrm>
            <a:off x="6443663" y="2133600"/>
            <a:ext cx="1219200" cy="3505200"/>
            <a:chOff x="4224" y="1488"/>
            <a:chExt cx="768" cy="2208"/>
          </a:xfrm>
        </p:grpSpPr>
        <p:sp>
          <p:nvSpPr>
            <p:cNvPr id="142345" name="Line 9"/>
            <p:cNvSpPr>
              <a:spLocks noChangeShapeType="1"/>
            </p:cNvSpPr>
            <p:nvPr/>
          </p:nvSpPr>
          <p:spPr bwMode="auto">
            <a:xfrm>
              <a:off x="4992" y="3504"/>
              <a:ext cx="0" cy="192"/>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6" name="Line 10"/>
            <p:cNvSpPr>
              <a:spLocks noChangeShapeType="1"/>
            </p:cNvSpPr>
            <p:nvPr/>
          </p:nvSpPr>
          <p:spPr bwMode="auto">
            <a:xfrm flipH="1">
              <a:off x="4224" y="3696"/>
              <a:ext cx="768" cy="0"/>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7" name="Line 11"/>
            <p:cNvSpPr>
              <a:spLocks noChangeShapeType="1"/>
            </p:cNvSpPr>
            <p:nvPr/>
          </p:nvSpPr>
          <p:spPr bwMode="auto">
            <a:xfrm flipV="1">
              <a:off x="4224" y="1488"/>
              <a:ext cx="0" cy="2208"/>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8" name="Line 12"/>
            <p:cNvSpPr>
              <a:spLocks noChangeShapeType="1"/>
            </p:cNvSpPr>
            <p:nvPr/>
          </p:nvSpPr>
          <p:spPr bwMode="auto">
            <a:xfrm>
              <a:off x="4224" y="1488"/>
              <a:ext cx="768" cy="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49" name="Text Box 13"/>
          <p:cNvSpPr txBox="1">
            <a:spLocks noChangeArrowheads="1"/>
          </p:cNvSpPr>
          <p:nvPr/>
        </p:nvSpPr>
        <p:spPr bwMode="auto">
          <a:xfrm>
            <a:off x="250825" y="1143000"/>
            <a:ext cx="64770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dirty="0">
                <a:ea typeface="楷体_GB2312" pitchFamily="49" charset="-122"/>
              </a:rPr>
              <a:t>其一般结构是：</a:t>
            </a:r>
          </a:p>
          <a:p>
            <a:pPr algn="l">
              <a:spcBef>
                <a:spcPct val="20000"/>
              </a:spcBef>
            </a:pPr>
            <a:r>
              <a:rPr kumimoji="1" lang="zh-CN" altLang="en-US" sz="2800" dirty="0">
                <a:ea typeface="楷体_GB2312" pitchFamily="49" charset="-122"/>
              </a:rPr>
              <a:t>	</a:t>
            </a:r>
            <a:r>
              <a:rPr kumimoji="1" lang="en-US" altLang="zh-CN" sz="2800" dirty="0">
                <a:solidFill>
                  <a:srgbClr val="FFFF00"/>
                </a:solidFill>
                <a:ea typeface="楷体_GB2312" pitchFamily="49" charset="-122"/>
              </a:rPr>
              <a:t>for (</a:t>
            </a:r>
            <a:r>
              <a:rPr kumimoji="1" lang="zh-CN" altLang="en-US" sz="2800">
                <a:solidFill>
                  <a:srgbClr val="FFFF00"/>
                </a:solidFill>
                <a:ea typeface="楷体_GB2312" pitchFamily="49" charset="-122"/>
              </a:rPr>
              <a:t>表达式</a:t>
            </a:r>
            <a:r>
              <a:rPr kumimoji="1" lang="en-US" altLang="zh-CN" sz="2800">
                <a:solidFill>
                  <a:srgbClr val="FFFF00"/>
                </a:solidFill>
                <a:ea typeface="楷体_GB2312" pitchFamily="49" charset="-122"/>
              </a:rPr>
              <a:t>1</a:t>
            </a:r>
            <a:r>
              <a:rPr kumimoji="1" lang="en-US" altLang="zh-CN" sz="2800" b="1">
                <a:solidFill>
                  <a:srgbClr val="FFFF00"/>
                </a:solidFill>
                <a:effectLst>
                  <a:outerShdw blurRad="38100" dist="38100" dir="2700000" algn="tl">
                    <a:srgbClr val="FFFFFF"/>
                  </a:outerShdw>
                </a:effectLst>
                <a:ea typeface="楷体_GB2312" pitchFamily="49" charset="-122"/>
              </a:rPr>
              <a:t>;</a:t>
            </a:r>
            <a:r>
              <a:rPr kumimoji="1" lang="zh-CN" altLang="en-US" sz="2800">
                <a:solidFill>
                  <a:srgbClr val="FFFF00"/>
                </a:solidFill>
                <a:ea typeface="楷体_GB2312" pitchFamily="49" charset="-122"/>
              </a:rPr>
              <a:t>表达式</a:t>
            </a:r>
            <a:r>
              <a:rPr kumimoji="1" lang="en-US" altLang="zh-CN" sz="2800">
                <a:solidFill>
                  <a:srgbClr val="FFFF00"/>
                </a:solidFill>
                <a:ea typeface="楷体_GB2312" pitchFamily="49" charset="-122"/>
              </a:rPr>
              <a:t>2</a:t>
            </a:r>
            <a:r>
              <a:rPr kumimoji="1" lang="en-US" altLang="zh-CN" sz="2800" b="1">
                <a:solidFill>
                  <a:srgbClr val="FFFF00"/>
                </a:solidFill>
                <a:effectLst>
                  <a:outerShdw blurRad="38100" dist="38100" dir="2700000" algn="tl">
                    <a:srgbClr val="FFFFFF"/>
                  </a:outerShdw>
                </a:effectLst>
                <a:ea typeface="楷体_GB2312" pitchFamily="49" charset="-122"/>
              </a:rPr>
              <a:t>;</a:t>
            </a:r>
            <a:r>
              <a:rPr kumimoji="1" lang="zh-CN" altLang="en-US" sz="2800">
                <a:solidFill>
                  <a:srgbClr val="FFFF00"/>
                </a:solidFill>
                <a:ea typeface="楷体_GB2312" pitchFamily="49" charset="-122"/>
              </a:rPr>
              <a:t>表达式</a:t>
            </a:r>
            <a:r>
              <a:rPr kumimoji="1" lang="en-US" altLang="zh-CN" sz="2800" dirty="0">
                <a:solidFill>
                  <a:srgbClr val="FFFF00"/>
                </a:solidFill>
                <a:ea typeface="楷体_GB2312" pitchFamily="49" charset="-122"/>
              </a:rPr>
              <a:t>3) </a:t>
            </a:r>
          </a:p>
          <a:p>
            <a:pPr algn="l">
              <a:spcBef>
                <a:spcPct val="20000"/>
              </a:spcBef>
            </a:pPr>
            <a:r>
              <a:rPr kumimoji="1" lang="en-US" altLang="zh-CN" sz="2800" dirty="0">
                <a:solidFill>
                  <a:srgbClr val="FFFF00"/>
                </a:solidFill>
                <a:ea typeface="楷体_GB2312" pitchFamily="49" charset="-122"/>
              </a:rPr>
              <a:t>	    </a:t>
            </a:r>
            <a:r>
              <a:rPr kumimoji="1" lang="zh-CN" altLang="en-US" sz="2800" dirty="0">
                <a:solidFill>
                  <a:srgbClr val="FFFF00"/>
                </a:solidFill>
                <a:ea typeface="楷体_GB2312" pitchFamily="49" charset="-122"/>
              </a:rPr>
              <a:t>语句</a:t>
            </a:r>
          </a:p>
        </p:txBody>
      </p:sp>
      <p:grpSp>
        <p:nvGrpSpPr>
          <p:cNvPr id="142356" name="Group 20"/>
          <p:cNvGrpSpPr>
            <a:grpSpLocks/>
          </p:cNvGrpSpPr>
          <p:nvPr/>
        </p:nvGrpSpPr>
        <p:grpSpPr bwMode="auto">
          <a:xfrm>
            <a:off x="6824663" y="457200"/>
            <a:ext cx="1752600" cy="1295400"/>
            <a:chOff x="4464" y="432"/>
            <a:chExt cx="1104" cy="816"/>
          </a:xfrm>
        </p:grpSpPr>
        <p:sp>
          <p:nvSpPr>
            <p:cNvPr id="142357" name="AutoShape 21"/>
            <p:cNvSpPr>
              <a:spLocks noChangeArrowheads="1"/>
            </p:cNvSpPr>
            <p:nvPr/>
          </p:nvSpPr>
          <p:spPr bwMode="auto">
            <a:xfrm>
              <a:off x="4464" y="912"/>
              <a:ext cx="1104" cy="336"/>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1</a:t>
              </a:r>
            </a:p>
          </p:txBody>
        </p:sp>
        <p:sp>
          <p:nvSpPr>
            <p:cNvPr id="142358" name="Line 22"/>
            <p:cNvSpPr>
              <a:spLocks noChangeShapeType="1"/>
            </p:cNvSpPr>
            <p:nvPr/>
          </p:nvSpPr>
          <p:spPr bwMode="auto">
            <a:xfrm>
              <a:off x="4992" y="432"/>
              <a:ext cx="0" cy="48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59" name="Group 23"/>
          <p:cNvGrpSpPr>
            <a:grpSpLocks/>
          </p:cNvGrpSpPr>
          <p:nvPr/>
        </p:nvGrpSpPr>
        <p:grpSpPr bwMode="auto">
          <a:xfrm>
            <a:off x="6824663" y="1752600"/>
            <a:ext cx="1676400" cy="1371600"/>
            <a:chOff x="4464" y="1248"/>
            <a:chExt cx="1056" cy="864"/>
          </a:xfrm>
        </p:grpSpPr>
        <p:sp>
          <p:nvSpPr>
            <p:cNvPr id="142360" name="AutoShape 24"/>
            <p:cNvSpPr>
              <a:spLocks noChangeArrowheads="1"/>
            </p:cNvSpPr>
            <p:nvPr/>
          </p:nvSpPr>
          <p:spPr bwMode="auto">
            <a:xfrm>
              <a:off x="4464" y="1680"/>
              <a:ext cx="1056" cy="432"/>
            </a:xfrm>
            <a:prstGeom prst="flowChartDecision">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表达式</a:t>
              </a:r>
              <a:r>
                <a:rPr kumimoji="1" lang="en-US" altLang="zh-CN" b="1">
                  <a:solidFill>
                    <a:srgbClr val="000000"/>
                  </a:solidFill>
                  <a:latin typeface="Times New Roman" pitchFamily="18" charset="0"/>
                  <a:ea typeface="楷体_GB2312" pitchFamily="49" charset="-122"/>
                </a:rPr>
                <a:t>2</a:t>
              </a:r>
            </a:p>
          </p:txBody>
        </p:sp>
        <p:sp>
          <p:nvSpPr>
            <p:cNvPr id="142361" name="Line 25"/>
            <p:cNvSpPr>
              <a:spLocks noChangeShapeType="1"/>
            </p:cNvSpPr>
            <p:nvPr/>
          </p:nvSpPr>
          <p:spPr bwMode="auto">
            <a:xfrm>
              <a:off x="4992" y="1248"/>
              <a:ext cx="0" cy="432"/>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2" name="Group 26"/>
          <p:cNvGrpSpPr>
            <a:grpSpLocks/>
          </p:cNvGrpSpPr>
          <p:nvPr/>
        </p:nvGrpSpPr>
        <p:grpSpPr bwMode="auto">
          <a:xfrm>
            <a:off x="6900863" y="3124200"/>
            <a:ext cx="1600200" cy="1143000"/>
            <a:chOff x="4512" y="2112"/>
            <a:chExt cx="1008" cy="720"/>
          </a:xfrm>
        </p:grpSpPr>
        <p:sp>
          <p:nvSpPr>
            <p:cNvPr id="142363" name="AutoShape 27"/>
            <p:cNvSpPr>
              <a:spLocks noChangeArrowheads="1"/>
            </p:cNvSpPr>
            <p:nvPr/>
          </p:nvSpPr>
          <p:spPr bwMode="auto">
            <a:xfrm>
              <a:off x="4512" y="2448"/>
              <a:ext cx="1008" cy="384"/>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语句</a:t>
              </a:r>
            </a:p>
          </p:txBody>
        </p:sp>
        <p:sp>
          <p:nvSpPr>
            <p:cNvPr id="142364" name="Line 28"/>
            <p:cNvSpPr>
              <a:spLocks noChangeShapeType="1"/>
            </p:cNvSpPr>
            <p:nvPr/>
          </p:nvSpPr>
          <p:spPr bwMode="auto">
            <a:xfrm>
              <a:off x="4992" y="2112"/>
              <a:ext cx="0" cy="288"/>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5" name="Group 29"/>
          <p:cNvGrpSpPr>
            <a:grpSpLocks/>
          </p:cNvGrpSpPr>
          <p:nvPr/>
        </p:nvGrpSpPr>
        <p:grpSpPr bwMode="auto">
          <a:xfrm>
            <a:off x="6748463" y="4267200"/>
            <a:ext cx="1752600" cy="1066800"/>
            <a:chOff x="4416" y="2832"/>
            <a:chExt cx="1104" cy="672"/>
          </a:xfrm>
        </p:grpSpPr>
        <p:sp>
          <p:nvSpPr>
            <p:cNvPr id="142366" name="AutoShape 30"/>
            <p:cNvSpPr>
              <a:spLocks noChangeArrowheads="1"/>
            </p:cNvSpPr>
            <p:nvPr/>
          </p:nvSpPr>
          <p:spPr bwMode="auto">
            <a:xfrm>
              <a:off x="4416" y="3168"/>
              <a:ext cx="1104" cy="336"/>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3</a:t>
              </a:r>
            </a:p>
          </p:txBody>
        </p:sp>
        <p:sp>
          <p:nvSpPr>
            <p:cNvPr id="142367" name="Line 31"/>
            <p:cNvSpPr>
              <a:spLocks noChangeShapeType="1"/>
            </p:cNvSpPr>
            <p:nvPr/>
          </p:nvSpPr>
          <p:spPr bwMode="auto">
            <a:xfrm>
              <a:off x="4992" y="2832"/>
              <a:ext cx="0" cy="336"/>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68" name="Text Box 32"/>
          <p:cNvSpPr txBox="1">
            <a:spLocks noChangeArrowheads="1"/>
          </p:cNvSpPr>
          <p:nvPr/>
        </p:nvSpPr>
        <p:spPr bwMode="auto">
          <a:xfrm>
            <a:off x="379650" y="2680462"/>
            <a:ext cx="6192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en-US" altLang="zh-CN" b="1" dirty="0">
                <a:solidFill>
                  <a:srgbClr val="66FF33"/>
                </a:solidFill>
                <a:ea typeface="楷体_GB2312" pitchFamily="49" charset="-122"/>
              </a:rPr>
              <a:t>【</a:t>
            </a:r>
            <a:r>
              <a:rPr kumimoji="1" lang="zh-CN" altLang="en-US" b="1" dirty="0">
                <a:solidFill>
                  <a:srgbClr val="66FF33"/>
                </a:solidFill>
                <a:ea typeface="楷体_GB2312" pitchFamily="49" charset="-122"/>
              </a:rPr>
              <a:t>例</a:t>
            </a:r>
            <a:r>
              <a:rPr kumimoji="1" lang="en-US" altLang="zh-CN" b="1" dirty="0">
                <a:solidFill>
                  <a:srgbClr val="66FF33"/>
                </a:solidFill>
                <a:ea typeface="楷体_GB2312" pitchFamily="49" charset="-122"/>
              </a:rPr>
              <a:t>】</a:t>
            </a:r>
            <a:r>
              <a:rPr kumimoji="1" lang="en-US" altLang="en-US" b="1" dirty="0">
                <a:solidFill>
                  <a:srgbClr val="66FF33"/>
                </a:solidFill>
                <a:ea typeface="楷体_GB2312" pitchFamily="49" charset="-122"/>
              </a:rPr>
              <a:t>for</a:t>
            </a:r>
            <a:r>
              <a:rPr kumimoji="1" lang="zh-CN" altLang="en-US" b="1">
                <a:solidFill>
                  <a:srgbClr val="66FF33"/>
                </a:solidFill>
                <a:ea typeface="楷体_GB2312" pitchFamily="49" charset="-122"/>
              </a:rPr>
              <a:t>（</a:t>
            </a:r>
            <a:r>
              <a:rPr kumimoji="1" lang="en-US" altLang="zh-CN" b="1">
                <a:solidFill>
                  <a:srgbClr val="66FF33"/>
                </a:solidFill>
                <a:ea typeface="楷体_GB2312" pitchFamily="49" charset="-122"/>
              </a:rPr>
              <a:t>i=1,sum=0</a:t>
            </a:r>
            <a:r>
              <a:rPr kumimoji="1" lang="zh-CN" altLang="en-US" b="1">
                <a:solidFill>
                  <a:srgbClr val="66FF33"/>
                </a:solidFill>
                <a:ea typeface="楷体_GB2312" pitchFamily="49" charset="-122"/>
              </a:rPr>
              <a:t>；</a:t>
            </a:r>
            <a:r>
              <a:rPr kumimoji="1" lang="en-US" altLang="zh-CN" b="1">
                <a:solidFill>
                  <a:srgbClr val="66FF33"/>
                </a:solidFill>
                <a:ea typeface="楷体_GB2312" pitchFamily="49" charset="-122"/>
              </a:rPr>
              <a:t>i&lt;=100</a:t>
            </a:r>
            <a:r>
              <a:rPr kumimoji="1" lang="zh-CN" altLang="en-US" b="1">
                <a:solidFill>
                  <a:srgbClr val="66FF33"/>
                </a:solidFill>
                <a:ea typeface="楷体_GB2312" pitchFamily="49" charset="-122"/>
              </a:rPr>
              <a:t>；</a:t>
            </a:r>
            <a:r>
              <a:rPr kumimoji="1" lang="en-US" altLang="zh-CN" b="1">
                <a:solidFill>
                  <a:srgbClr val="66FF33"/>
                </a:solidFill>
                <a:ea typeface="楷体_GB2312" pitchFamily="49" charset="-122"/>
              </a:rPr>
              <a:t>i</a:t>
            </a:r>
            <a:r>
              <a:rPr kumimoji="1" lang="en-US" altLang="zh-CN" b="1" dirty="0">
                <a:solidFill>
                  <a:srgbClr val="66FF33"/>
                </a:solidFill>
                <a:ea typeface="楷体_GB2312" pitchFamily="49" charset="-122"/>
              </a:rPr>
              <a:t>++</a:t>
            </a:r>
            <a:r>
              <a:rPr kumimoji="1" lang="zh-CN" altLang="en-US" b="1" dirty="0">
                <a:solidFill>
                  <a:srgbClr val="66FF33"/>
                </a:solidFill>
                <a:ea typeface="楷体_GB2312" pitchFamily="49" charset="-122"/>
              </a:rPr>
              <a:t>）  	</a:t>
            </a:r>
            <a:r>
              <a:rPr kumimoji="1" lang="en-US" altLang="zh-CN" b="1">
                <a:solidFill>
                  <a:srgbClr val="66FF33"/>
                </a:solidFill>
                <a:ea typeface="楷体_GB2312" pitchFamily="49" charset="-122"/>
              </a:rPr>
              <a:t>      sum=sum+i</a:t>
            </a:r>
            <a:r>
              <a:rPr kumimoji="1" lang="zh-CN" altLang="en-US" b="1">
                <a:solidFill>
                  <a:srgbClr val="66FF33"/>
                </a:solidFill>
                <a:ea typeface="楷体_GB2312" pitchFamily="49" charset="-122"/>
              </a:rPr>
              <a:t>；</a:t>
            </a:r>
            <a:endParaRPr kumimoji="1" lang="zh-CN" altLang="en-US" b="1" dirty="0">
              <a:solidFill>
                <a:srgbClr val="66FF33"/>
              </a:solidFill>
              <a:ea typeface="楷体_GB2312" pitchFamily="49" charset="-122"/>
            </a:endParaRPr>
          </a:p>
        </p:txBody>
      </p:sp>
      <p:sp>
        <p:nvSpPr>
          <p:cNvPr id="142369" name="Text Box 33"/>
          <p:cNvSpPr txBox="1">
            <a:spLocks noChangeArrowheads="1"/>
          </p:cNvSpPr>
          <p:nvPr/>
        </p:nvSpPr>
        <p:spPr bwMode="auto">
          <a:xfrm>
            <a:off x="7053263" y="3124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CCFF"/>
                </a:solidFill>
                <a:ea typeface="楷体_GB2312" pitchFamily="49" charset="-122"/>
              </a:rPr>
              <a:t>真</a:t>
            </a:r>
          </a:p>
        </p:txBody>
      </p:sp>
      <p:sp>
        <p:nvSpPr>
          <p:cNvPr id="142370" name="Text Box 34"/>
          <p:cNvSpPr txBox="1">
            <a:spLocks noChangeArrowheads="1"/>
          </p:cNvSpPr>
          <p:nvPr/>
        </p:nvSpPr>
        <p:spPr bwMode="auto">
          <a:xfrm>
            <a:off x="8196263" y="2819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FF33"/>
                </a:solidFill>
                <a:ea typeface="楷体_GB2312" pitchFamily="49" charset="-122"/>
              </a:rPr>
              <a:t>假</a:t>
            </a:r>
          </a:p>
        </p:txBody>
      </p:sp>
      <p:graphicFrame>
        <p:nvGraphicFramePr>
          <p:cNvPr id="142372" name="Object 36"/>
          <p:cNvGraphicFramePr>
            <a:graphicFrameLocks noChangeAspect="1"/>
          </p:cNvGraphicFramePr>
          <p:nvPr>
            <p:extLst>
              <p:ext uri="{D42A27DB-BD31-4B8C-83A1-F6EECF244321}">
                <p14:modId xmlns:p14="http://schemas.microsoft.com/office/powerpoint/2010/main" val="2883447403"/>
              </p:ext>
            </p:extLst>
          </p:nvPr>
        </p:nvGraphicFramePr>
        <p:xfrm>
          <a:off x="5436096" y="3095962"/>
          <a:ext cx="804546" cy="1139774"/>
        </p:xfrm>
        <a:graphic>
          <a:graphicData uri="http://schemas.openxmlformats.org/presentationml/2006/ole">
            <mc:AlternateContent xmlns:mc="http://schemas.openxmlformats.org/markup-compatibility/2006">
              <mc:Choice xmlns:v="urn:schemas-microsoft-com:vml" Requires="v">
                <p:oleObj spid="_x0000_s142561" name="公式" r:id="rId3" imgW="304560" imgH="431640" progId="Equation.3">
                  <p:embed/>
                </p:oleObj>
              </mc:Choice>
              <mc:Fallback>
                <p:oleObj name="公式" r:id="rId3" imgW="304560" imgH="43164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095962"/>
                        <a:ext cx="804546" cy="1139774"/>
                      </a:xfrm>
                      <a:prstGeom prst="rect">
                        <a:avLst/>
                      </a:prstGeom>
                      <a:solidFill>
                        <a:schemeClr val="hlink"/>
                      </a:solidFill>
                      <a:ln>
                        <a:noFill/>
                      </a:ln>
                      <a:effectLst/>
                      <a:extLst/>
                    </p:spPr>
                  </p:pic>
                </p:oleObj>
              </mc:Fallback>
            </mc:AlternateContent>
          </a:graphicData>
        </a:graphic>
      </p:graphicFrame>
      <p:sp>
        <p:nvSpPr>
          <p:cNvPr id="142373" name="Text Box 37"/>
          <p:cNvSpPr txBox="1">
            <a:spLocks noChangeArrowheads="1"/>
          </p:cNvSpPr>
          <p:nvPr/>
        </p:nvSpPr>
        <p:spPr bwMode="auto">
          <a:xfrm>
            <a:off x="3779912" y="4424680"/>
            <a:ext cx="2591743" cy="1938992"/>
          </a:xfrm>
          <a:prstGeom prst="rect">
            <a:avLst/>
          </a:prstGeom>
          <a:solidFill>
            <a:schemeClr val="hlink"/>
          </a:solidFill>
          <a:ln>
            <a:noFill/>
          </a:ln>
          <a:effectLst/>
          <a:extLs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b="1">
                <a:solidFill>
                  <a:srgbClr val="000000"/>
                </a:solidFill>
              </a:rPr>
              <a:t>i=1,sum=0;</a:t>
            </a:r>
            <a:endParaRPr lang="en-US" altLang="zh-CN" b="1" dirty="0">
              <a:solidFill>
                <a:srgbClr val="000000"/>
              </a:solidFill>
            </a:endParaRPr>
          </a:p>
          <a:p>
            <a:pPr algn="l"/>
            <a:r>
              <a:rPr lang="en-US" altLang="zh-CN" b="1" dirty="0">
                <a:solidFill>
                  <a:srgbClr val="000000"/>
                </a:solidFill>
              </a:rPr>
              <a:t>while (</a:t>
            </a:r>
            <a:r>
              <a:rPr lang="en-US" altLang="zh-CN" b="1" dirty="0" err="1">
                <a:solidFill>
                  <a:srgbClr val="000000"/>
                </a:solidFill>
              </a:rPr>
              <a:t>i</a:t>
            </a:r>
            <a:r>
              <a:rPr lang="en-US" altLang="zh-CN" b="1" dirty="0">
                <a:solidFill>
                  <a:srgbClr val="000000"/>
                </a:solidFill>
              </a:rPr>
              <a:t>&lt;=100) {</a:t>
            </a:r>
          </a:p>
          <a:p>
            <a:pPr algn="l"/>
            <a:r>
              <a:rPr lang="en-US" altLang="zh-CN" b="1">
                <a:solidFill>
                  <a:srgbClr val="000000"/>
                </a:solidFill>
              </a:rPr>
              <a:t>  sum=sum+i;</a:t>
            </a:r>
            <a:endParaRPr lang="en-US" altLang="zh-CN" b="1" dirty="0">
              <a:solidFill>
                <a:srgbClr val="000000"/>
              </a:solidFill>
            </a:endParaRPr>
          </a:p>
          <a:p>
            <a:pPr algn="l"/>
            <a:r>
              <a:rPr lang="en-US" altLang="zh-CN" b="1" dirty="0">
                <a:solidFill>
                  <a:srgbClr val="000000"/>
                </a:solidFill>
              </a:rPr>
              <a:t>  </a:t>
            </a:r>
            <a:r>
              <a:rPr lang="en-US" altLang="zh-CN" b="1" err="1">
                <a:solidFill>
                  <a:srgbClr val="000000"/>
                </a:solidFill>
              </a:rPr>
              <a:t>i</a:t>
            </a:r>
            <a:r>
              <a:rPr lang="en-US" altLang="zh-CN" b="1">
                <a:solidFill>
                  <a:srgbClr val="000000"/>
                </a:solidFill>
              </a:rPr>
              <a:t>++;</a:t>
            </a:r>
            <a:endParaRPr lang="en-US" altLang="zh-CN" b="1" dirty="0">
              <a:solidFill>
                <a:srgbClr val="000000"/>
              </a:solidFill>
            </a:endParaRPr>
          </a:p>
          <a:p>
            <a:pPr algn="l"/>
            <a:r>
              <a:rPr lang="en-US" altLang="zh-CN" b="1" dirty="0">
                <a:solidFill>
                  <a:srgbClr val="000000"/>
                </a:solidFill>
              </a:rPr>
              <a:t>}</a:t>
            </a:r>
          </a:p>
        </p:txBody>
      </p:sp>
      <p:sp>
        <p:nvSpPr>
          <p:cNvPr id="2" name="文本框 1"/>
          <p:cNvSpPr txBox="1"/>
          <p:nvPr/>
        </p:nvSpPr>
        <p:spPr>
          <a:xfrm>
            <a:off x="2918137" y="2281644"/>
            <a:ext cx="1723549" cy="461665"/>
          </a:xfrm>
          <a:prstGeom prst="rect">
            <a:avLst/>
          </a:prstGeom>
          <a:noFill/>
        </p:spPr>
        <p:txBody>
          <a:bodyPr wrap="none" rtlCol="0">
            <a:spAutoFit/>
          </a:bodyPr>
          <a:lstStyle/>
          <a:p>
            <a:r>
              <a:rPr lang="zh-CN" altLang="en-US" b="1" dirty="0">
                <a:solidFill>
                  <a:srgbClr val="FF00FF"/>
                </a:solidFill>
                <a:effectLst>
                  <a:outerShdw blurRad="38100" dist="38100" dir="2700000" algn="tl">
                    <a:srgbClr val="000000">
                      <a:alpha val="43137"/>
                    </a:srgbClr>
                  </a:outerShdw>
                </a:effectLst>
                <a:hlinkClick r:id="rId5" action="ppaction://hlinksldjump"/>
              </a:rPr>
              <a:t>逗号表达式</a:t>
            </a:r>
            <a:endParaRPr lang="zh-CN" altLang="en-US" b="1" dirty="0">
              <a:solidFill>
                <a:srgbClr val="FF00FF"/>
              </a:solidFill>
              <a:effectLst>
                <a:outerShdw blurRad="38100" dist="38100" dir="2700000" algn="tl">
                  <a:srgbClr val="000000">
                    <a:alpha val="43137"/>
                  </a:srgbClr>
                </a:outerShdw>
              </a:effectLst>
            </a:endParaRPr>
          </a:p>
        </p:txBody>
      </p:sp>
      <p:cxnSp>
        <p:nvCxnSpPr>
          <p:cNvPr id="34" name="直接连接符 33"/>
          <p:cNvCxnSpPr/>
          <p:nvPr/>
        </p:nvCxnSpPr>
        <p:spPr bwMode="auto">
          <a:xfrm>
            <a:off x="2051720" y="3104213"/>
            <a:ext cx="1584176" cy="0"/>
          </a:xfrm>
          <a:prstGeom prst="line">
            <a:avLst/>
          </a:prstGeom>
          <a:solidFill>
            <a:schemeClr val="accent1"/>
          </a:solidFill>
          <a:ln w="28575"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368"/>
                                        </p:tgtEl>
                                        <p:attrNameLst>
                                          <p:attrName>style.visibility</p:attrName>
                                        </p:attrNameLst>
                                      </p:cBhvr>
                                      <p:to>
                                        <p:strVal val="visible"/>
                                      </p:to>
                                    </p:set>
                                    <p:anim calcmode="lin" valueType="num">
                                      <p:cBhvr additive="base">
                                        <p:cTn id="7" dur="500" fill="hold"/>
                                        <p:tgtEl>
                                          <p:spTgt spid="142368"/>
                                        </p:tgtEl>
                                        <p:attrNameLst>
                                          <p:attrName>ppt_x</p:attrName>
                                        </p:attrNameLst>
                                      </p:cBhvr>
                                      <p:tavLst>
                                        <p:tav tm="0">
                                          <p:val>
                                            <p:strVal val="#ppt_x"/>
                                          </p:val>
                                        </p:tav>
                                        <p:tav tm="100000">
                                          <p:val>
                                            <p:strVal val="#ppt_x"/>
                                          </p:val>
                                        </p:tav>
                                      </p:tavLst>
                                    </p:anim>
                                    <p:anim calcmode="lin" valueType="num">
                                      <p:cBhvr additive="base">
                                        <p:cTn id="8" dur="500" fill="hold"/>
                                        <p:tgtEl>
                                          <p:spTgt spid="1423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4237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2338"/>
                                        </p:tgtEl>
                                        <p:attrNameLst>
                                          <p:attrName>style.visibility</p:attrName>
                                        </p:attrNameLst>
                                      </p:cBhvr>
                                      <p:to>
                                        <p:strVal val="visible"/>
                                      </p:to>
                                    </p:set>
                                    <p:animEffect transition="in" filter="box(in)">
                                      <p:cBhvr>
                                        <p:cTn id="22" dur="500"/>
                                        <p:tgtEl>
                                          <p:spTgt spid="14233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2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68" grpId="0" autoUpdateAnimBg="0"/>
      <p:bldP spid="142373" grpId="0"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5E9B7219-6E73-4601-93A1-865029570508}" type="slidenum">
              <a:rPr lang="en-US" altLang="zh-CN"/>
              <a:pPr/>
              <a:t>28</a:t>
            </a:fld>
            <a:endParaRPr lang="en-US" altLang="zh-CN"/>
          </a:p>
        </p:txBody>
      </p:sp>
      <p:sp>
        <p:nvSpPr>
          <p:cNvPr id="143370" name="Rectangle 10"/>
          <p:cNvSpPr>
            <a:spLocks noGrp="1" noChangeArrowheads="1"/>
          </p:cNvSpPr>
          <p:nvPr>
            <p:ph type="title" idx="4294967295"/>
          </p:nvPr>
        </p:nvSpPr>
        <p:spPr>
          <a:xfrm>
            <a:off x="0" y="-242888"/>
            <a:ext cx="7543800" cy="950913"/>
          </a:xfrm>
        </p:spPr>
        <p:txBody>
          <a:bodyPr/>
          <a:lstStyle/>
          <a:p>
            <a:r>
              <a:rPr lang="en-US" altLang="zh-CN" dirty="0">
                <a:ea typeface="楷体_GB2312" pitchFamily="49" charset="-122"/>
              </a:rPr>
              <a:t>for </a:t>
            </a:r>
            <a:r>
              <a:rPr lang="zh-CN" altLang="en-US" dirty="0">
                <a:ea typeface="楷体_GB2312" pitchFamily="49" charset="-122"/>
              </a:rPr>
              <a:t>语句的使用（各种变形）</a:t>
            </a:r>
          </a:p>
        </p:txBody>
      </p:sp>
      <p:sp>
        <p:nvSpPr>
          <p:cNvPr id="143363" name="Text Box 3"/>
          <p:cNvSpPr txBox="1">
            <a:spLocks noChangeArrowheads="1"/>
          </p:cNvSpPr>
          <p:nvPr/>
        </p:nvSpPr>
        <p:spPr bwMode="auto">
          <a:xfrm>
            <a:off x="323850" y="1052736"/>
            <a:ext cx="82089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dirty="0">
                <a:ea typeface="楷体_GB2312" pitchFamily="49" charset="-122"/>
              </a:rPr>
              <a:t> </a:t>
            </a:r>
            <a:r>
              <a:rPr kumimoji="1" lang="zh-CN" altLang="en-US" b="1" dirty="0">
                <a:solidFill>
                  <a:srgbClr val="FFFF00"/>
                </a:solidFill>
                <a:ea typeface="楷体_GB2312" pitchFamily="49" charset="-122"/>
              </a:rPr>
              <a:t>表达式</a:t>
            </a:r>
            <a:r>
              <a:rPr kumimoji="1" lang="en-US" altLang="zh-CN" b="1" dirty="0">
                <a:solidFill>
                  <a:srgbClr val="FFFF00"/>
                </a:solidFill>
                <a:ea typeface="楷体_GB2312" pitchFamily="49" charset="-122"/>
              </a:rPr>
              <a:t>1</a:t>
            </a:r>
            <a:r>
              <a:rPr kumimoji="1" lang="zh-CN" altLang="en-US" b="1" dirty="0">
                <a:solidFill>
                  <a:srgbClr val="FFFF00"/>
                </a:solidFill>
                <a:ea typeface="楷体_GB2312" pitchFamily="49" charset="-122"/>
              </a:rPr>
              <a:t>省略</a:t>
            </a:r>
            <a:r>
              <a:rPr kumimoji="1" lang="zh-CN" altLang="en-US" dirty="0">
                <a:ea typeface="楷体_GB2312" pitchFamily="49" charset="-122"/>
              </a:rPr>
              <a:t>：通常在</a:t>
            </a:r>
            <a:r>
              <a:rPr kumimoji="1" lang="en-US" altLang="zh-CN" dirty="0">
                <a:ea typeface="楷体_GB2312" pitchFamily="49" charset="-122"/>
              </a:rPr>
              <a:t>for</a:t>
            </a:r>
            <a:r>
              <a:rPr kumimoji="1" lang="zh-CN" altLang="en-US" dirty="0">
                <a:ea typeface="楷体_GB2312" pitchFamily="49" charset="-122"/>
              </a:rPr>
              <a:t>语句之前对循环变量赋初值。</a:t>
            </a:r>
            <a:br>
              <a:rPr kumimoji="1" lang="zh-CN" altLang="en-US" dirty="0">
                <a:ea typeface="楷体_GB2312" pitchFamily="49" charset="-122"/>
              </a:rPr>
            </a:br>
            <a:r>
              <a:rPr kumimoji="1" lang="zh-CN" altLang="en-US" dirty="0">
                <a:solidFill>
                  <a:srgbClr val="66FF33"/>
                </a:solidFill>
                <a:ea typeface="楷体_GB2312" pitchFamily="49" charset="-122"/>
              </a:rPr>
              <a:t>如：</a:t>
            </a:r>
            <a:r>
              <a:rPr kumimoji="1" lang="en-US" altLang="zh-CN" dirty="0">
                <a:solidFill>
                  <a:schemeClr val="tx2"/>
                </a:solidFill>
                <a:ea typeface="楷体_GB2312" pitchFamily="49" charset="-122"/>
              </a:rPr>
              <a:t>sum=0; </a:t>
            </a:r>
            <a:r>
              <a:rPr kumimoji="1" lang="en-US" altLang="zh-CN" b="1" dirty="0" err="1">
                <a:solidFill>
                  <a:srgbClr val="66FF33"/>
                </a:solidFill>
              </a:rPr>
              <a:t>i</a:t>
            </a:r>
            <a:r>
              <a:rPr kumimoji="1" lang="en-US" altLang="zh-CN" b="1" dirty="0">
                <a:solidFill>
                  <a:srgbClr val="66FF33"/>
                </a:solidFill>
              </a:rPr>
              <a:t>=1; </a:t>
            </a:r>
            <a:r>
              <a:rPr kumimoji="1" lang="en-US" altLang="zh-CN" b="1" dirty="0">
                <a:solidFill>
                  <a:srgbClr val="FFFFFF"/>
                </a:solidFill>
              </a:rPr>
              <a:t>for</a:t>
            </a:r>
            <a:r>
              <a:rPr kumimoji="1" lang="zh-CN" altLang="en-US" b="1" dirty="0">
                <a:solidFill>
                  <a:srgbClr val="FFFFFF"/>
                </a:solidFill>
              </a:rPr>
              <a:t>（</a:t>
            </a:r>
            <a:r>
              <a:rPr kumimoji="1" lang="en-US" altLang="zh-CN" b="1" dirty="0">
                <a:solidFill>
                  <a:srgbClr val="66FF33"/>
                </a:solidFill>
              </a:rPr>
              <a:t>; </a:t>
            </a:r>
            <a:r>
              <a:rPr kumimoji="1" lang="en-US" altLang="zh-CN" b="1" dirty="0" err="1">
                <a:solidFill>
                  <a:srgbClr val="FFFFFF"/>
                </a:solidFill>
              </a:rPr>
              <a:t>i</a:t>
            </a:r>
            <a:r>
              <a:rPr kumimoji="1" lang="en-US" altLang="zh-CN" b="1" dirty="0">
                <a:solidFill>
                  <a:srgbClr val="FFFFFF"/>
                </a:solidFill>
              </a:rPr>
              <a:t>&lt;=100; </a:t>
            </a:r>
            <a:r>
              <a:rPr kumimoji="1" lang="en-US" altLang="zh-CN" b="1" dirty="0" err="1">
                <a:solidFill>
                  <a:srgbClr val="FFFFFF"/>
                </a:solidFill>
              </a:rPr>
              <a:t>i</a:t>
            </a:r>
            <a:r>
              <a:rPr kumimoji="1" lang="en-US" altLang="zh-CN" b="1" dirty="0">
                <a:solidFill>
                  <a:srgbClr val="FFFFFF"/>
                </a:solidFill>
              </a:rPr>
              <a:t>++</a:t>
            </a:r>
            <a:r>
              <a:rPr kumimoji="1" lang="zh-CN" altLang="en-US" b="1" dirty="0">
                <a:solidFill>
                  <a:srgbClr val="FFFFFF"/>
                </a:solidFill>
              </a:rPr>
              <a:t>）</a:t>
            </a:r>
            <a:r>
              <a:rPr kumimoji="1" lang="en-US" altLang="zh-CN" b="1" dirty="0">
                <a:solidFill>
                  <a:srgbClr val="FFFFFF"/>
                </a:solidFill>
              </a:rPr>
              <a:t>sum=</a:t>
            </a:r>
            <a:r>
              <a:rPr kumimoji="1" lang="en-US" altLang="zh-CN" b="1" dirty="0" err="1">
                <a:solidFill>
                  <a:srgbClr val="FFFFFF"/>
                </a:solidFill>
              </a:rPr>
              <a:t>sum+i</a:t>
            </a:r>
            <a:r>
              <a:rPr kumimoji="1" lang="en-US" altLang="zh-CN" b="1" dirty="0">
                <a:solidFill>
                  <a:srgbClr val="FFFFFF"/>
                </a:solidFill>
              </a:rPr>
              <a:t>;</a:t>
            </a:r>
            <a:endParaRPr kumimoji="1" lang="zh-CN" altLang="en-US" b="1" dirty="0">
              <a:solidFill>
                <a:srgbClr val="FFFFFF"/>
              </a:solidFill>
            </a:endParaRPr>
          </a:p>
        </p:txBody>
      </p:sp>
      <p:sp>
        <p:nvSpPr>
          <p:cNvPr id="143364" name="Text Box 4"/>
          <p:cNvSpPr txBox="1">
            <a:spLocks noChangeArrowheads="1"/>
          </p:cNvSpPr>
          <p:nvPr/>
        </p:nvSpPr>
        <p:spPr bwMode="auto">
          <a:xfrm>
            <a:off x="323850" y="1803623"/>
            <a:ext cx="892867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FontTx/>
              <a:buChar char="•"/>
            </a:pPr>
            <a:r>
              <a:rPr kumimoji="1" lang="zh-CN" altLang="en-US" dirty="0">
                <a:ea typeface="楷体_GB2312" pitchFamily="49" charset="-122"/>
              </a:rPr>
              <a:t> </a:t>
            </a:r>
            <a:r>
              <a:rPr kumimoji="1" lang="zh-CN" altLang="en-US" b="1" dirty="0">
                <a:solidFill>
                  <a:srgbClr val="FFFF00"/>
                </a:solidFill>
                <a:ea typeface="楷体_GB2312" pitchFamily="49" charset="-122"/>
              </a:rPr>
              <a:t>表达式</a:t>
            </a:r>
            <a:r>
              <a:rPr kumimoji="1" lang="en-US" altLang="zh-CN" b="1" dirty="0">
                <a:solidFill>
                  <a:srgbClr val="FFFF00"/>
                </a:solidFill>
                <a:ea typeface="楷体_GB2312" pitchFamily="49" charset="-122"/>
              </a:rPr>
              <a:t>2</a:t>
            </a:r>
            <a:r>
              <a:rPr kumimoji="1" lang="zh-CN" altLang="en-US" b="1" dirty="0">
                <a:solidFill>
                  <a:srgbClr val="FFFF00"/>
                </a:solidFill>
                <a:ea typeface="楷体_GB2312" pitchFamily="49" charset="-122"/>
              </a:rPr>
              <a:t>省略</a:t>
            </a:r>
            <a:r>
              <a:rPr kumimoji="1" lang="zh-CN" altLang="en-US" dirty="0">
                <a:ea typeface="楷体_GB2312" pitchFamily="49" charset="-122"/>
              </a:rPr>
              <a:t>：不判断循环条件，即表达式</a:t>
            </a:r>
            <a:r>
              <a:rPr kumimoji="1" lang="en-US" altLang="zh-CN" dirty="0">
                <a:ea typeface="楷体_GB2312" pitchFamily="49" charset="-122"/>
              </a:rPr>
              <a:t>2</a:t>
            </a:r>
            <a:r>
              <a:rPr kumimoji="1" lang="zh-CN" altLang="en-US" dirty="0">
                <a:ea typeface="楷体_GB2312" pitchFamily="49" charset="-122"/>
              </a:rPr>
              <a:t>永真，循环无终止（除非循环体中设法跳出，如用</a:t>
            </a:r>
            <a:r>
              <a:rPr kumimoji="1" lang="en-US" altLang="zh-CN" dirty="0">
                <a:ea typeface="楷体_GB2312" pitchFamily="49" charset="-122"/>
              </a:rPr>
              <a:t>break</a:t>
            </a:r>
            <a:r>
              <a:rPr kumimoji="1" lang="zh-CN" altLang="en-US" dirty="0">
                <a:ea typeface="楷体_GB2312" pitchFamily="49" charset="-122"/>
              </a:rPr>
              <a:t>、</a:t>
            </a:r>
            <a:r>
              <a:rPr kumimoji="1" lang="en-US" altLang="zh-CN" dirty="0" err="1">
                <a:ea typeface="楷体_GB2312" pitchFamily="49" charset="-122"/>
              </a:rPr>
              <a:t>goto</a:t>
            </a:r>
            <a:r>
              <a:rPr kumimoji="1" lang="zh-CN" altLang="en-US" dirty="0">
                <a:ea typeface="楷体_GB2312" pitchFamily="49" charset="-122"/>
              </a:rPr>
              <a:t>、</a:t>
            </a:r>
            <a:r>
              <a:rPr kumimoji="1" lang="en-US" altLang="zh-CN" dirty="0">
                <a:ea typeface="楷体_GB2312" pitchFamily="49" charset="-122"/>
              </a:rPr>
              <a:t>return</a:t>
            </a:r>
            <a:r>
              <a:rPr kumimoji="1" lang="zh-CN" altLang="en-US" dirty="0">
                <a:ea typeface="楷体_GB2312" pitchFamily="49" charset="-122"/>
              </a:rPr>
              <a:t>等）。</a:t>
            </a:r>
            <a:br>
              <a:rPr kumimoji="1" lang="en-US" altLang="zh-CN" dirty="0">
                <a:ea typeface="楷体_GB2312" pitchFamily="49" charset="-122"/>
              </a:rPr>
            </a:br>
            <a:r>
              <a:rPr kumimoji="1" lang="zh-CN" altLang="en-US" dirty="0">
                <a:solidFill>
                  <a:srgbClr val="66FF33"/>
                </a:solidFill>
                <a:ea typeface="楷体_GB2312" pitchFamily="49" charset="-122"/>
              </a:rPr>
              <a:t>如：</a:t>
            </a:r>
            <a:r>
              <a:rPr kumimoji="1" lang="en-US" altLang="zh-CN" dirty="0">
                <a:solidFill>
                  <a:schemeClr val="tx2"/>
                </a:solidFill>
                <a:ea typeface="楷体_GB2312" pitchFamily="49" charset="-122"/>
              </a:rPr>
              <a:t>sum=0; </a:t>
            </a:r>
            <a:r>
              <a:rPr kumimoji="1" lang="en-US" altLang="zh-CN" b="1" dirty="0">
                <a:solidFill>
                  <a:srgbClr val="FFFFFF"/>
                </a:solidFill>
              </a:rPr>
              <a:t>for</a:t>
            </a:r>
            <a:r>
              <a:rPr kumimoji="1" lang="zh-CN" altLang="en-US" b="1" dirty="0">
                <a:solidFill>
                  <a:srgbClr val="FFFFFF"/>
                </a:solidFill>
              </a:rPr>
              <a:t>（ </a:t>
            </a:r>
            <a:r>
              <a:rPr kumimoji="1" lang="en-US" altLang="zh-CN" b="1" dirty="0" err="1">
                <a:solidFill>
                  <a:srgbClr val="FFFFFF"/>
                </a:solidFill>
              </a:rPr>
              <a:t>i</a:t>
            </a:r>
            <a:r>
              <a:rPr kumimoji="1" lang="en-US" altLang="zh-CN" b="1" dirty="0">
                <a:solidFill>
                  <a:srgbClr val="FFFFFF"/>
                </a:solidFill>
              </a:rPr>
              <a:t>=1; </a:t>
            </a:r>
            <a:r>
              <a:rPr kumimoji="1" lang="en-US" altLang="zh-CN" b="1" dirty="0">
                <a:solidFill>
                  <a:srgbClr val="66FF33"/>
                </a:solidFill>
              </a:rPr>
              <a:t>;</a:t>
            </a:r>
            <a:r>
              <a:rPr kumimoji="1" lang="en-US" altLang="zh-CN" b="1" dirty="0" err="1">
                <a:solidFill>
                  <a:srgbClr val="FFFFFF"/>
                </a:solidFill>
              </a:rPr>
              <a:t>i</a:t>
            </a:r>
            <a:r>
              <a:rPr kumimoji="1" lang="en-US" altLang="zh-CN" b="1" dirty="0">
                <a:solidFill>
                  <a:srgbClr val="FFFFFF"/>
                </a:solidFill>
              </a:rPr>
              <a:t>++</a:t>
            </a:r>
            <a:r>
              <a:rPr kumimoji="1" lang="zh-CN" altLang="en-US" b="1" dirty="0">
                <a:solidFill>
                  <a:srgbClr val="FFFFFF"/>
                </a:solidFill>
              </a:rPr>
              <a:t>）</a:t>
            </a:r>
            <a:r>
              <a:rPr kumimoji="1" lang="en-US" altLang="zh-CN" b="1" dirty="0">
                <a:solidFill>
                  <a:srgbClr val="FFFFFF"/>
                </a:solidFill>
              </a:rPr>
              <a:t>{sum=</a:t>
            </a:r>
            <a:r>
              <a:rPr kumimoji="1" lang="en-US" altLang="zh-CN" b="1" dirty="0" err="1">
                <a:solidFill>
                  <a:srgbClr val="FFFFFF"/>
                </a:solidFill>
              </a:rPr>
              <a:t>sum+i</a:t>
            </a:r>
            <a:r>
              <a:rPr kumimoji="1" lang="en-US" altLang="zh-CN" b="1" dirty="0">
                <a:solidFill>
                  <a:srgbClr val="FFFFFF"/>
                </a:solidFill>
              </a:rPr>
              <a:t>; </a:t>
            </a:r>
            <a:r>
              <a:rPr kumimoji="1" lang="en-US" altLang="zh-CN" b="1" dirty="0">
                <a:solidFill>
                  <a:srgbClr val="66FF33"/>
                </a:solidFill>
              </a:rPr>
              <a:t>if (</a:t>
            </a:r>
            <a:r>
              <a:rPr kumimoji="1" lang="en-US" altLang="zh-CN" b="1" dirty="0" err="1">
                <a:solidFill>
                  <a:srgbClr val="66FF33"/>
                </a:solidFill>
              </a:rPr>
              <a:t>i</a:t>
            </a:r>
            <a:r>
              <a:rPr kumimoji="1" lang="en-US" altLang="zh-CN" b="1" dirty="0">
                <a:solidFill>
                  <a:srgbClr val="66FF33"/>
                </a:solidFill>
              </a:rPr>
              <a:t>==100) break; </a:t>
            </a:r>
            <a:r>
              <a:rPr kumimoji="1" lang="en-US" altLang="zh-CN" b="1" dirty="0">
                <a:solidFill>
                  <a:srgbClr val="FFFFFF"/>
                </a:solidFill>
              </a:rPr>
              <a:t>}</a:t>
            </a:r>
            <a:r>
              <a:rPr kumimoji="1" lang="en-US" altLang="zh-CN" b="1" dirty="0">
                <a:solidFill>
                  <a:srgbClr val="66FF33"/>
                </a:solidFill>
              </a:rPr>
              <a:t>       </a:t>
            </a:r>
          </a:p>
        </p:txBody>
      </p:sp>
      <p:sp>
        <p:nvSpPr>
          <p:cNvPr id="143365" name="Text Box 5"/>
          <p:cNvSpPr txBox="1">
            <a:spLocks noChangeArrowheads="1"/>
          </p:cNvSpPr>
          <p:nvPr/>
        </p:nvSpPr>
        <p:spPr bwMode="auto">
          <a:xfrm>
            <a:off x="323850" y="2883123"/>
            <a:ext cx="8280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dirty="0">
                <a:ea typeface="楷体_GB2312" pitchFamily="49" charset="-122"/>
              </a:rPr>
              <a:t> </a:t>
            </a:r>
            <a:r>
              <a:rPr kumimoji="1" lang="zh-CN" altLang="en-US" b="1" dirty="0">
                <a:solidFill>
                  <a:srgbClr val="FFFF00"/>
                </a:solidFill>
                <a:ea typeface="楷体_GB2312" pitchFamily="49" charset="-122"/>
              </a:rPr>
              <a:t>表达式</a:t>
            </a:r>
            <a:r>
              <a:rPr kumimoji="1" lang="en-US" altLang="zh-CN" b="1" dirty="0">
                <a:solidFill>
                  <a:srgbClr val="FFFF00"/>
                </a:solidFill>
                <a:ea typeface="楷体_GB2312" pitchFamily="49" charset="-122"/>
              </a:rPr>
              <a:t>3</a:t>
            </a:r>
            <a:r>
              <a:rPr kumimoji="1" lang="zh-CN" altLang="en-US" b="1" dirty="0">
                <a:solidFill>
                  <a:srgbClr val="FFFF00"/>
                </a:solidFill>
                <a:ea typeface="楷体_GB2312" pitchFamily="49" charset="-122"/>
              </a:rPr>
              <a:t>省略</a:t>
            </a:r>
            <a:r>
              <a:rPr kumimoji="1" lang="zh-CN" altLang="en-US" dirty="0">
                <a:ea typeface="楷体_GB2312" pitchFamily="49" charset="-122"/>
              </a:rPr>
              <a:t>：通常在循环体内设法保证循环能正常结束。</a:t>
            </a:r>
            <a:br>
              <a:rPr kumimoji="1" lang="zh-CN" altLang="en-US" dirty="0">
                <a:ea typeface="楷体_GB2312" pitchFamily="49" charset="-122"/>
              </a:rPr>
            </a:br>
            <a:r>
              <a:rPr kumimoji="1" lang="zh-CN" altLang="en-US" dirty="0">
                <a:solidFill>
                  <a:srgbClr val="66FF33"/>
                </a:solidFill>
                <a:ea typeface="楷体_GB2312" pitchFamily="49" charset="-122"/>
              </a:rPr>
              <a:t>如</a:t>
            </a:r>
            <a:r>
              <a:rPr kumimoji="1" lang="zh-CN" altLang="en-US" dirty="0">
                <a:solidFill>
                  <a:srgbClr val="FFFFFF"/>
                </a:solidFill>
                <a:ea typeface="楷体_GB2312" pitchFamily="49" charset="-122"/>
              </a:rPr>
              <a:t>：</a:t>
            </a:r>
            <a:r>
              <a:rPr kumimoji="1" lang="en-US" altLang="zh-CN" dirty="0">
                <a:solidFill>
                  <a:schemeClr val="tx2"/>
                </a:solidFill>
                <a:ea typeface="楷体_GB2312" pitchFamily="49" charset="-122"/>
              </a:rPr>
              <a:t> sum=0; </a:t>
            </a:r>
            <a:r>
              <a:rPr kumimoji="1" lang="en-US" altLang="zh-CN" b="1" dirty="0">
                <a:solidFill>
                  <a:srgbClr val="FFFFFF"/>
                </a:solidFill>
              </a:rPr>
              <a:t>for</a:t>
            </a:r>
            <a:r>
              <a:rPr kumimoji="1" lang="zh-CN" altLang="en-US" b="1" dirty="0">
                <a:solidFill>
                  <a:srgbClr val="FFFFFF"/>
                </a:solidFill>
              </a:rPr>
              <a:t>（ </a:t>
            </a:r>
            <a:r>
              <a:rPr kumimoji="1" lang="en-US" altLang="zh-CN" b="1" dirty="0" err="1">
                <a:solidFill>
                  <a:srgbClr val="FFFFFF"/>
                </a:solidFill>
              </a:rPr>
              <a:t>i</a:t>
            </a:r>
            <a:r>
              <a:rPr kumimoji="1" lang="en-US" altLang="zh-CN" b="1" dirty="0">
                <a:solidFill>
                  <a:srgbClr val="FFFFFF"/>
                </a:solidFill>
              </a:rPr>
              <a:t>=1; </a:t>
            </a:r>
            <a:r>
              <a:rPr kumimoji="1" lang="en-US" altLang="zh-CN" b="1" dirty="0" err="1">
                <a:solidFill>
                  <a:srgbClr val="FFFFFF"/>
                </a:solidFill>
              </a:rPr>
              <a:t>i</a:t>
            </a:r>
            <a:r>
              <a:rPr kumimoji="1" lang="en-US" altLang="zh-CN" b="1" dirty="0">
                <a:solidFill>
                  <a:srgbClr val="FFFFFF"/>
                </a:solidFill>
              </a:rPr>
              <a:t>&lt;=100</a:t>
            </a:r>
            <a:r>
              <a:rPr kumimoji="1" lang="en-US" altLang="zh-CN" b="1" dirty="0">
                <a:solidFill>
                  <a:srgbClr val="66FF33"/>
                </a:solidFill>
              </a:rPr>
              <a:t>; </a:t>
            </a:r>
            <a:r>
              <a:rPr kumimoji="1" lang="zh-CN" altLang="en-US" b="1" dirty="0">
                <a:solidFill>
                  <a:srgbClr val="FFFFFF"/>
                </a:solidFill>
              </a:rPr>
              <a:t>）</a:t>
            </a:r>
            <a:r>
              <a:rPr kumimoji="1" lang="en-US" altLang="zh-CN" b="1" dirty="0">
                <a:solidFill>
                  <a:srgbClr val="FFFFFF"/>
                </a:solidFill>
              </a:rPr>
              <a:t>sum=</a:t>
            </a:r>
            <a:r>
              <a:rPr kumimoji="1" lang="en-US" altLang="zh-CN" b="1" dirty="0" err="1">
                <a:solidFill>
                  <a:srgbClr val="FFFFFF"/>
                </a:solidFill>
              </a:rPr>
              <a:t>sum+</a:t>
            </a:r>
            <a:r>
              <a:rPr kumimoji="1" lang="en-US" altLang="zh-CN" b="1" dirty="0" err="1">
                <a:solidFill>
                  <a:srgbClr val="66FF33"/>
                </a:solidFill>
              </a:rPr>
              <a:t>i</a:t>
            </a:r>
            <a:r>
              <a:rPr kumimoji="1" lang="en-US" altLang="zh-CN" b="1" dirty="0">
                <a:solidFill>
                  <a:srgbClr val="66FF33"/>
                </a:solidFill>
              </a:rPr>
              <a:t>++</a:t>
            </a:r>
            <a:r>
              <a:rPr kumimoji="1" lang="en-US" altLang="zh-CN" b="1" dirty="0">
                <a:solidFill>
                  <a:srgbClr val="FFFFFF"/>
                </a:solidFill>
              </a:rPr>
              <a:t>;</a:t>
            </a:r>
            <a:endParaRPr kumimoji="1" lang="zh-CN" altLang="en-US" b="1" dirty="0">
              <a:solidFill>
                <a:srgbClr val="FFFFFF"/>
              </a:solidFill>
            </a:endParaRPr>
          </a:p>
        </p:txBody>
      </p:sp>
      <p:sp>
        <p:nvSpPr>
          <p:cNvPr id="143366" name="Text Box 6"/>
          <p:cNvSpPr txBox="1">
            <a:spLocks noChangeArrowheads="1"/>
          </p:cNvSpPr>
          <p:nvPr/>
        </p:nvSpPr>
        <p:spPr bwMode="auto">
          <a:xfrm>
            <a:off x="312738" y="5404073"/>
            <a:ext cx="78025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dirty="0">
                <a:ea typeface="楷体_GB2312" pitchFamily="49" charset="-122"/>
              </a:rPr>
              <a:t> 其他变形：如使用</a:t>
            </a:r>
            <a:r>
              <a:rPr kumimoji="1" lang="zh-CN" altLang="en-US" b="1" dirty="0">
                <a:solidFill>
                  <a:srgbClr val="FF00FF"/>
                </a:solidFill>
                <a:ea typeface="楷体_GB2312" pitchFamily="49" charset="-122"/>
              </a:rPr>
              <a:t>逗号表达式</a:t>
            </a:r>
            <a:r>
              <a:rPr kumimoji="1" lang="zh-CN" altLang="en-US" dirty="0">
                <a:ea typeface="楷体_GB2312" pitchFamily="49" charset="-122"/>
              </a:rPr>
              <a:t>、</a:t>
            </a:r>
            <a:r>
              <a:rPr kumimoji="1" lang="zh-CN" altLang="en-US" dirty="0">
                <a:solidFill>
                  <a:srgbClr val="FFFF00"/>
                </a:solidFill>
                <a:ea typeface="楷体_GB2312" pitchFamily="49" charset="-122"/>
              </a:rPr>
              <a:t>无循环体</a:t>
            </a:r>
            <a:r>
              <a:rPr kumimoji="1" lang="zh-CN" altLang="en-US" dirty="0">
                <a:ea typeface="楷体_GB2312" pitchFamily="49" charset="-122"/>
              </a:rPr>
              <a:t>等等。</a:t>
            </a:r>
            <a:br>
              <a:rPr kumimoji="1" lang="zh-CN" altLang="en-US" dirty="0">
                <a:ea typeface="楷体_GB2312" pitchFamily="49" charset="-122"/>
              </a:rPr>
            </a:br>
            <a:r>
              <a:rPr kumimoji="1" lang="zh-CN" altLang="en-US" dirty="0">
                <a:solidFill>
                  <a:srgbClr val="66FF33"/>
                </a:solidFill>
                <a:ea typeface="楷体_GB2312" pitchFamily="49" charset="-122"/>
              </a:rPr>
              <a:t>如： </a:t>
            </a:r>
            <a:r>
              <a:rPr kumimoji="1" lang="en-US" altLang="zh-CN" b="1" dirty="0">
                <a:solidFill>
                  <a:srgbClr val="FFFFFF"/>
                </a:solidFill>
              </a:rPr>
              <a:t>for</a:t>
            </a:r>
            <a:r>
              <a:rPr kumimoji="1" lang="zh-CN" altLang="en-US" b="1" dirty="0">
                <a:solidFill>
                  <a:srgbClr val="FFFFFF"/>
                </a:solidFill>
              </a:rPr>
              <a:t>（ </a:t>
            </a:r>
            <a:r>
              <a:rPr kumimoji="1" lang="en-US" altLang="zh-CN" b="1" dirty="0" err="1">
                <a:solidFill>
                  <a:srgbClr val="FFFFFF"/>
                </a:solidFill>
              </a:rPr>
              <a:t>i</a:t>
            </a:r>
            <a:r>
              <a:rPr kumimoji="1" lang="en-US" altLang="zh-CN" b="1" dirty="0">
                <a:solidFill>
                  <a:srgbClr val="FFFFFF"/>
                </a:solidFill>
              </a:rPr>
              <a:t>=1, sum=0; </a:t>
            </a:r>
            <a:r>
              <a:rPr kumimoji="1" lang="en-US" altLang="zh-CN" b="1" dirty="0" err="1">
                <a:solidFill>
                  <a:srgbClr val="FFFFFF"/>
                </a:solidFill>
              </a:rPr>
              <a:t>i</a:t>
            </a:r>
            <a:r>
              <a:rPr kumimoji="1" lang="en-US" altLang="zh-CN" b="1" dirty="0">
                <a:solidFill>
                  <a:srgbClr val="FFFFFF"/>
                </a:solidFill>
              </a:rPr>
              <a:t>&lt;=100; </a:t>
            </a:r>
            <a:r>
              <a:rPr kumimoji="1" lang="en-US" altLang="zh-CN" b="1" dirty="0">
                <a:solidFill>
                  <a:srgbClr val="66FF33"/>
                </a:solidFill>
              </a:rPr>
              <a:t>sum+=</a:t>
            </a:r>
            <a:r>
              <a:rPr kumimoji="1" lang="en-US" altLang="zh-CN" b="1" dirty="0" err="1">
                <a:solidFill>
                  <a:srgbClr val="66FF33"/>
                </a:solidFill>
              </a:rPr>
              <a:t>i</a:t>
            </a:r>
            <a:r>
              <a:rPr kumimoji="1" lang="en-US" altLang="zh-CN" b="1" dirty="0">
                <a:solidFill>
                  <a:srgbClr val="66FF33"/>
                </a:solidFill>
              </a:rPr>
              <a:t>,</a:t>
            </a:r>
            <a:r>
              <a:rPr kumimoji="1" lang="zh-CN" altLang="en-US" b="1" dirty="0">
                <a:solidFill>
                  <a:srgbClr val="66FF33"/>
                </a:solidFill>
              </a:rPr>
              <a:t> </a:t>
            </a:r>
            <a:r>
              <a:rPr kumimoji="1" lang="en-US" altLang="zh-CN" b="1" dirty="0" err="1">
                <a:solidFill>
                  <a:srgbClr val="66FF33"/>
                </a:solidFill>
              </a:rPr>
              <a:t>i</a:t>
            </a:r>
            <a:r>
              <a:rPr kumimoji="1" lang="en-US" altLang="zh-CN" b="1" dirty="0">
                <a:solidFill>
                  <a:srgbClr val="66FF33"/>
                </a:solidFill>
              </a:rPr>
              <a:t>++</a:t>
            </a:r>
            <a:r>
              <a:rPr kumimoji="1" lang="zh-CN" altLang="en-US" b="1" dirty="0">
                <a:solidFill>
                  <a:srgbClr val="FFFFFF"/>
                </a:solidFill>
              </a:rPr>
              <a:t>）</a:t>
            </a:r>
            <a:r>
              <a:rPr kumimoji="1" lang="en-US" altLang="zh-CN" b="1" dirty="0">
                <a:solidFill>
                  <a:srgbClr val="FFFFFF"/>
                </a:solidFill>
              </a:rPr>
              <a:t>;</a:t>
            </a:r>
            <a:endParaRPr kumimoji="1" lang="zh-CN" altLang="en-US" dirty="0">
              <a:solidFill>
                <a:srgbClr val="FFFFFF"/>
              </a:solidFill>
              <a:ea typeface="楷体_GB2312" pitchFamily="49" charset="-122"/>
            </a:endParaRPr>
          </a:p>
        </p:txBody>
      </p:sp>
      <p:sp>
        <p:nvSpPr>
          <p:cNvPr id="143368" name="Text Box 8"/>
          <p:cNvSpPr txBox="1">
            <a:spLocks noChangeArrowheads="1"/>
          </p:cNvSpPr>
          <p:nvPr/>
        </p:nvSpPr>
        <p:spPr bwMode="auto">
          <a:xfrm>
            <a:off x="312738" y="3649886"/>
            <a:ext cx="81264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b="1" dirty="0">
                <a:solidFill>
                  <a:srgbClr val="FFFF00"/>
                </a:solidFill>
                <a:ea typeface="楷体_GB2312" pitchFamily="49" charset="-122"/>
              </a:rPr>
              <a:t> 表达式</a:t>
            </a:r>
            <a:r>
              <a:rPr kumimoji="1" lang="en-US" altLang="zh-CN" b="1" dirty="0">
                <a:solidFill>
                  <a:srgbClr val="FFFF00"/>
                </a:solidFill>
                <a:ea typeface="楷体_GB2312" pitchFamily="49" charset="-122"/>
              </a:rPr>
              <a:t>1</a:t>
            </a:r>
            <a:r>
              <a:rPr kumimoji="1" lang="zh-CN" altLang="en-US" b="1" dirty="0">
                <a:solidFill>
                  <a:srgbClr val="FFFF00"/>
                </a:solidFill>
                <a:ea typeface="楷体_GB2312" pitchFamily="49" charset="-122"/>
              </a:rPr>
              <a:t>和表达式</a:t>
            </a:r>
            <a:r>
              <a:rPr kumimoji="1" lang="en-US" altLang="zh-CN" b="1" dirty="0">
                <a:solidFill>
                  <a:srgbClr val="FFFF00"/>
                </a:solidFill>
                <a:ea typeface="楷体_GB2312" pitchFamily="49" charset="-122"/>
              </a:rPr>
              <a:t>3</a:t>
            </a:r>
            <a:r>
              <a:rPr kumimoji="1" lang="zh-CN" altLang="en-US" b="1" dirty="0">
                <a:solidFill>
                  <a:srgbClr val="FFFF00"/>
                </a:solidFill>
                <a:ea typeface="楷体_GB2312" pitchFamily="49" charset="-122"/>
              </a:rPr>
              <a:t>省略</a:t>
            </a:r>
            <a:r>
              <a:rPr kumimoji="1" lang="zh-CN" altLang="en-US" dirty="0">
                <a:ea typeface="楷体_GB2312" pitchFamily="49" charset="-122"/>
              </a:rPr>
              <a:t>：完全等同于</a:t>
            </a:r>
            <a:r>
              <a:rPr kumimoji="1" lang="en-US" altLang="zh-CN" dirty="0">
                <a:ea typeface="楷体_GB2312" pitchFamily="49" charset="-122"/>
              </a:rPr>
              <a:t>while</a:t>
            </a:r>
            <a:r>
              <a:rPr kumimoji="1" lang="zh-CN" altLang="en-US" dirty="0">
                <a:ea typeface="楷体_GB2312" pitchFamily="49" charset="-122"/>
              </a:rPr>
              <a:t>语句。</a:t>
            </a:r>
            <a:br>
              <a:rPr kumimoji="1" lang="zh-CN" altLang="en-US" dirty="0">
                <a:ea typeface="楷体_GB2312" pitchFamily="49" charset="-122"/>
              </a:rPr>
            </a:br>
            <a:r>
              <a:rPr kumimoji="1" lang="zh-CN" altLang="en-US" dirty="0">
                <a:solidFill>
                  <a:srgbClr val="66FF33"/>
                </a:solidFill>
                <a:ea typeface="楷体_GB2312" pitchFamily="49" charset="-122"/>
              </a:rPr>
              <a:t>如： </a:t>
            </a:r>
            <a:r>
              <a:rPr kumimoji="1" lang="en-US" altLang="zh-CN" b="1" dirty="0" err="1">
                <a:solidFill>
                  <a:srgbClr val="66FF33"/>
                </a:solidFill>
              </a:rPr>
              <a:t>i</a:t>
            </a:r>
            <a:r>
              <a:rPr kumimoji="1" lang="en-US" altLang="zh-CN" b="1" dirty="0">
                <a:solidFill>
                  <a:srgbClr val="66FF33"/>
                </a:solidFill>
              </a:rPr>
              <a:t>=1; </a:t>
            </a:r>
            <a:r>
              <a:rPr kumimoji="1" lang="en-US" altLang="zh-CN" b="1" dirty="0">
                <a:solidFill>
                  <a:srgbClr val="FFFFFF"/>
                </a:solidFill>
              </a:rPr>
              <a:t>for</a:t>
            </a:r>
            <a:r>
              <a:rPr kumimoji="1" lang="zh-CN" altLang="en-US" b="1" dirty="0">
                <a:solidFill>
                  <a:srgbClr val="FFFFFF"/>
                </a:solidFill>
              </a:rPr>
              <a:t>（</a:t>
            </a:r>
            <a:r>
              <a:rPr kumimoji="1" lang="en-US" altLang="zh-CN" b="1" dirty="0">
                <a:solidFill>
                  <a:srgbClr val="66FF33"/>
                </a:solidFill>
              </a:rPr>
              <a:t>; </a:t>
            </a:r>
            <a:r>
              <a:rPr kumimoji="1" lang="en-US" altLang="zh-CN" b="1" dirty="0" err="1">
                <a:solidFill>
                  <a:srgbClr val="FFFFFF"/>
                </a:solidFill>
              </a:rPr>
              <a:t>i</a:t>
            </a:r>
            <a:r>
              <a:rPr kumimoji="1" lang="en-US" altLang="zh-CN" b="1" dirty="0">
                <a:solidFill>
                  <a:srgbClr val="FFFFFF"/>
                </a:solidFill>
              </a:rPr>
              <a:t>&lt;=100</a:t>
            </a:r>
            <a:r>
              <a:rPr kumimoji="1" lang="en-US" altLang="zh-CN" b="1" dirty="0">
                <a:solidFill>
                  <a:srgbClr val="66FF33"/>
                </a:solidFill>
              </a:rPr>
              <a:t>; </a:t>
            </a:r>
            <a:r>
              <a:rPr kumimoji="1" lang="zh-CN" altLang="en-US" b="1" dirty="0">
                <a:solidFill>
                  <a:srgbClr val="FFFFFF"/>
                </a:solidFill>
              </a:rPr>
              <a:t>）</a:t>
            </a:r>
            <a:r>
              <a:rPr kumimoji="1" lang="en-US" altLang="zh-CN" b="1" dirty="0">
                <a:solidFill>
                  <a:srgbClr val="FFFFFF"/>
                </a:solidFill>
              </a:rPr>
              <a:t>sum=</a:t>
            </a:r>
            <a:r>
              <a:rPr kumimoji="1" lang="en-US" altLang="zh-CN" b="1" dirty="0" err="1">
                <a:solidFill>
                  <a:srgbClr val="FFFFFF"/>
                </a:solidFill>
              </a:rPr>
              <a:t>sum+</a:t>
            </a:r>
            <a:r>
              <a:rPr kumimoji="1" lang="en-US" altLang="zh-CN" b="1" dirty="0" err="1">
                <a:solidFill>
                  <a:srgbClr val="66FF33"/>
                </a:solidFill>
              </a:rPr>
              <a:t>i</a:t>
            </a:r>
            <a:r>
              <a:rPr kumimoji="1" lang="en-US" altLang="zh-CN" b="1" dirty="0">
                <a:solidFill>
                  <a:srgbClr val="66FF33"/>
                </a:solidFill>
              </a:rPr>
              <a:t>++</a:t>
            </a:r>
            <a:r>
              <a:rPr kumimoji="1" lang="en-US" altLang="zh-CN" b="1" dirty="0">
                <a:solidFill>
                  <a:srgbClr val="FFFFFF"/>
                </a:solidFill>
              </a:rPr>
              <a:t>;</a:t>
            </a:r>
            <a:endParaRPr kumimoji="1" lang="zh-CN" altLang="en-US" b="1" dirty="0">
              <a:solidFill>
                <a:srgbClr val="FFFFFF"/>
              </a:solidFill>
            </a:endParaRPr>
          </a:p>
        </p:txBody>
      </p:sp>
      <p:sp>
        <p:nvSpPr>
          <p:cNvPr id="143369" name="Text Box 9"/>
          <p:cNvSpPr txBox="1">
            <a:spLocks noChangeArrowheads="1"/>
          </p:cNvSpPr>
          <p:nvPr/>
        </p:nvSpPr>
        <p:spPr bwMode="auto">
          <a:xfrm>
            <a:off x="312738" y="4394423"/>
            <a:ext cx="84359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dirty="0">
                <a:ea typeface="楷体_GB2312" pitchFamily="49" charset="-122"/>
              </a:rPr>
              <a:t> </a:t>
            </a:r>
            <a:r>
              <a:rPr kumimoji="1" lang="zh-CN" altLang="en-US" b="1" dirty="0">
                <a:solidFill>
                  <a:srgbClr val="FFFF00"/>
                </a:solidFill>
                <a:ea typeface="楷体_GB2312" pitchFamily="49" charset="-122"/>
              </a:rPr>
              <a:t>三个表达式全省略</a:t>
            </a:r>
            <a:r>
              <a:rPr kumimoji="1" lang="zh-CN" altLang="en-US" dirty="0">
                <a:ea typeface="楷体_GB2312" pitchFamily="49" charset="-122"/>
              </a:rPr>
              <a:t>：类似表达式</a:t>
            </a:r>
            <a:r>
              <a:rPr kumimoji="1" lang="en-US" altLang="zh-CN" dirty="0">
                <a:ea typeface="楷体_GB2312" pitchFamily="49" charset="-122"/>
              </a:rPr>
              <a:t>2</a:t>
            </a:r>
            <a:r>
              <a:rPr kumimoji="1" lang="zh-CN" altLang="en-US" dirty="0">
                <a:ea typeface="楷体_GB2312" pitchFamily="49" charset="-122"/>
              </a:rPr>
              <a:t>省略。</a:t>
            </a:r>
            <a:br>
              <a:rPr kumimoji="1" lang="zh-CN" altLang="en-US" dirty="0">
                <a:ea typeface="楷体_GB2312" pitchFamily="49" charset="-122"/>
              </a:rPr>
            </a:br>
            <a:r>
              <a:rPr kumimoji="1" lang="zh-CN" altLang="en-US" dirty="0">
                <a:solidFill>
                  <a:srgbClr val="66FF33"/>
                </a:solidFill>
                <a:ea typeface="楷体_GB2312" pitchFamily="49" charset="-122"/>
              </a:rPr>
              <a:t>如： </a:t>
            </a:r>
            <a:r>
              <a:rPr kumimoji="1" lang="en-US" altLang="zh-CN" b="1" dirty="0" err="1">
                <a:solidFill>
                  <a:srgbClr val="66FF33"/>
                </a:solidFill>
              </a:rPr>
              <a:t>i</a:t>
            </a:r>
            <a:r>
              <a:rPr kumimoji="1" lang="en-US" altLang="zh-CN" b="1" dirty="0">
                <a:solidFill>
                  <a:srgbClr val="66FF33"/>
                </a:solidFill>
              </a:rPr>
              <a:t>=1;  </a:t>
            </a:r>
            <a:r>
              <a:rPr kumimoji="1" lang="en-US" altLang="zh-CN" b="1" dirty="0">
                <a:solidFill>
                  <a:srgbClr val="FFFFFF"/>
                </a:solidFill>
              </a:rPr>
              <a:t>for</a:t>
            </a:r>
            <a:r>
              <a:rPr kumimoji="1" lang="zh-CN" altLang="en-US" b="1" dirty="0">
                <a:solidFill>
                  <a:srgbClr val="FFFFFF"/>
                </a:solidFill>
              </a:rPr>
              <a:t>（ </a:t>
            </a:r>
            <a:r>
              <a:rPr kumimoji="1" lang="en-US" altLang="zh-CN" b="1" dirty="0">
                <a:solidFill>
                  <a:srgbClr val="66FF33"/>
                </a:solidFill>
              </a:rPr>
              <a:t>; ; </a:t>
            </a:r>
            <a:r>
              <a:rPr kumimoji="1" lang="zh-CN" altLang="en-US" b="1" dirty="0">
                <a:solidFill>
                  <a:srgbClr val="FFFFFF"/>
                </a:solidFill>
              </a:rPr>
              <a:t>）</a:t>
            </a:r>
            <a:r>
              <a:rPr kumimoji="1" lang="en-US" altLang="zh-CN" b="1" dirty="0">
                <a:solidFill>
                  <a:srgbClr val="FFFFFF"/>
                </a:solidFill>
              </a:rPr>
              <a:t>{   sum=</a:t>
            </a:r>
            <a:r>
              <a:rPr kumimoji="1" lang="en-US" altLang="zh-CN" b="1" dirty="0" err="1">
                <a:solidFill>
                  <a:srgbClr val="FFFFFF"/>
                </a:solidFill>
              </a:rPr>
              <a:t>sum+</a:t>
            </a:r>
            <a:r>
              <a:rPr kumimoji="1" lang="en-US" altLang="zh-CN" b="1" dirty="0" err="1">
                <a:solidFill>
                  <a:srgbClr val="66FF33"/>
                </a:solidFill>
              </a:rPr>
              <a:t>i</a:t>
            </a:r>
            <a:r>
              <a:rPr kumimoji="1" lang="en-US" altLang="zh-CN" b="1" dirty="0">
                <a:solidFill>
                  <a:srgbClr val="66FF33"/>
                </a:solidFill>
              </a:rPr>
              <a:t>++; if (</a:t>
            </a:r>
            <a:r>
              <a:rPr kumimoji="1" lang="en-US" altLang="zh-CN" b="1" dirty="0" err="1">
                <a:solidFill>
                  <a:srgbClr val="66FF33"/>
                </a:solidFill>
              </a:rPr>
              <a:t>i</a:t>
            </a:r>
            <a:r>
              <a:rPr kumimoji="1" lang="en-US" altLang="zh-CN" b="1" dirty="0">
                <a:solidFill>
                  <a:srgbClr val="66FF33"/>
                </a:solidFill>
              </a:rPr>
              <a:t>&gt;100) break; </a:t>
            </a:r>
            <a:r>
              <a:rPr kumimoji="1" lang="en-US" altLang="zh-CN" b="1" dirty="0">
                <a:solidFill>
                  <a:srgbClr val="FFFFFF"/>
                </a:solidFill>
              </a:rPr>
              <a:t>}</a:t>
            </a:r>
            <a:r>
              <a:rPr kumimoji="1" lang="en-US" altLang="zh-CN" b="1" dirty="0">
                <a:solidFill>
                  <a:srgbClr val="66FF33"/>
                </a:solidFill>
              </a:rPr>
              <a:t> </a:t>
            </a:r>
            <a:endParaRPr kumimoji="1" lang="zh-CN" altLang="en-US" b="1" dirty="0">
              <a:solidFill>
                <a:srgbClr val="66FF33"/>
              </a:solidFill>
            </a:endParaRPr>
          </a:p>
        </p:txBody>
      </p:sp>
      <p:grpSp>
        <p:nvGrpSpPr>
          <p:cNvPr id="143374" name="Group 14"/>
          <p:cNvGrpSpPr>
            <a:grpSpLocks/>
          </p:cNvGrpSpPr>
          <p:nvPr/>
        </p:nvGrpSpPr>
        <p:grpSpPr bwMode="auto">
          <a:xfrm>
            <a:off x="2411413" y="4899248"/>
            <a:ext cx="6194425" cy="647700"/>
            <a:chOff x="1519" y="3294"/>
            <a:chExt cx="3902" cy="408"/>
          </a:xfrm>
        </p:grpSpPr>
        <p:sp>
          <p:nvSpPr>
            <p:cNvPr id="143367" name="Text Box 7"/>
            <p:cNvSpPr txBox="1">
              <a:spLocks noChangeArrowheads="1"/>
            </p:cNvSpPr>
            <p:nvPr/>
          </p:nvSpPr>
          <p:spPr bwMode="auto">
            <a:xfrm>
              <a:off x="1973" y="3375"/>
              <a:ext cx="34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dirty="0">
                  <a:solidFill>
                    <a:srgbClr val="66CCFF"/>
                  </a:solidFill>
                  <a:ea typeface="楷体_GB2312" pitchFamily="49" charset="-122"/>
                </a:rPr>
                <a:t>注意：括号内的分号不能省略！</a:t>
              </a:r>
            </a:p>
          </p:txBody>
        </p:sp>
        <p:sp>
          <p:nvSpPr>
            <p:cNvPr id="143371" name="Oval 11"/>
            <p:cNvSpPr>
              <a:spLocks noChangeArrowheads="1"/>
            </p:cNvSpPr>
            <p:nvPr/>
          </p:nvSpPr>
          <p:spPr bwMode="auto">
            <a:xfrm>
              <a:off x="1519" y="3294"/>
              <a:ext cx="408" cy="227"/>
            </a:xfrm>
            <a:prstGeom prst="ellipse">
              <a:avLst/>
            </a:prstGeom>
            <a:noFill/>
            <a:ln w="28575" algn="ctr">
              <a:solidFill>
                <a:srgbClr val="66CC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2" name="Line 12"/>
            <p:cNvSpPr>
              <a:spLocks noChangeShapeType="1"/>
            </p:cNvSpPr>
            <p:nvPr/>
          </p:nvSpPr>
          <p:spPr bwMode="auto">
            <a:xfrm flipH="1" flipV="1">
              <a:off x="1837" y="3521"/>
              <a:ext cx="181" cy="45"/>
            </a:xfrm>
            <a:prstGeom prst="line">
              <a:avLst/>
            </a:prstGeom>
            <a:noFill/>
            <a:ln w="28575">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377" name="Group 17"/>
          <p:cNvGrpSpPr>
            <a:grpSpLocks/>
          </p:cNvGrpSpPr>
          <p:nvPr/>
        </p:nvGrpSpPr>
        <p:grpSpPr bwMode="auto">
          <a:xfrm>
            <a:off x="1908175" y="6196236"/>
            <a:ext cx="4752975" cy="0"/>
            <a:chOff x="1202" y="4156"/>
            <a:chExt cx="2994" cy="0"/>
          </a:xfrm>
        </p:grpSpPr>
        <p:sp>
          <p:nvSpPr>
            <p:cNvPr id="143375" name="Line 15"/>
            <p:cNvSpPr>
              <a:spLocks noChangeShapeType="1"/>
            </p:cNvSpPr>
            <p:nvPr/>
          </p:nvSpPr>
          <p:spPr bwMode="auto">
            <a:xfrm>
              <a:off x="1202" y="4156"/>
              <a:ext cx="998" cy="0"/>
            </a:xfrm>
            <a:prstGeom prst="line">
              <a:avLst/>
            </a:prstGeom>
            <a:noFill/>
            <a:ln w="28575">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6" name="Line 16"/>
            <p:cNvSpPr>
              <a:spLocks noChangeShapeType="1"/>
            </p:cNvSpPr>
            <p:nvPr/>
          </p:nvSpPr>
          <p:spPr bwMode="auto">
            <a:xfrm>
              <a:off x="2971" y="4156"/>
              <a:ext cx="1225" cy="0"/>
            </a:xfrm>
            <a:prstGeom prst="line">
              <a:avLst/>
            </a:prstGeom>
            <a:noFill/>
            <a:ln w="28575">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378" name="Rectangle 18"/>
          <p:cNvSpPr>
            <a:spLocks noChangeArrowheads="1"/>
          </p:cNvSpPr>
          <p:nvPr/>
        </p:nvSpPr>
        <p:spPr bwMode="auto">
          <a:xfrm>
            <a:off x="255382" y="6180362"/>
            <a:ext cx="66175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dirty="0">
                <a:solidFill>
                  <a:srgbClr val="66FF33"/>
                </a:solidFill>
              </a:rPr>
              <a:t>如： </a:t>
            </a:r>
            <a:r>
              <a:rPr kumimoji="1" lang="en-US" altLang="zh-CN" b="1" dirty="0">
                <a:solidFill>
                  <a:srgbClr val="FFFFFF"/>
                </a:solidFill>
              </a:rPr>
              <a:t>for</a:t>
            </a:r>
            <a:r>
              <a:rPr kumimoji="1" lang="zh-CN" altLang="en-US" b="1" dirty="0">
                <a:solidFill>
                  <a:srgbClr val="FFFFFF"/>
                </a:solidFill>
              </a:rPr>
              <a:t>（</a:t>
            </a:r>
            <a:r>
              <a:rPr kumimoji="1" lang="zh-CN" altLang="en-US" b="1" dirty="0">
                <a:solidFill>
                  <a:srgbClr val="66FF33"/>
                </a:solidFill>
              </a:rPr>
              <a:t> </a:t>
            </a:r>
            <a:r>
              <a:rPr kumimoji="1" lang="en-US" altLang="zh-CN" b="1" dirty="0" err="1">
                <a:solidFill>
                  <a:srgbClr val="66FF33"/>
                </a:solidFill>
              </a:rPr>
              <a:t>i</a:t>
            </a:r>
            <a:r>
              <a:rPr kumimoji="1" lang="en-US" altLang="zh-CN" b="1" dirty="0">
                <a:solidFill>
                  <a:srgbClr val="66FF33"/>
                </a:solidFill>
              </a:rPr>
              <a:t>=100, sum=0; </a:t>
            </a:r>
            <a:r>
              <a:rPr kumimoji="1" lang="en-US" altLang="zh-CN" b="1" dirty="0" err="1">
                <a:solidFill>
                  <a:srgbClr val="66FF33"/>
                </a:solidFill>
              </a:rPr>
              <a:t>i</a:t>
            </a:r>
            <a:r>
              <a:rPr kumimoji="1" lang="en-US" altLang="zh-CN" b="1" dirty="0">
                <a:solidFill>
                  <a:srgbClr val="66FF33"/>
                </a:solidFill>
              </a:rPr>
              <a:t>&gt;=1; sum+=</a:t>
            </a:r>
            <a:r>
              <a:rPr kumimoji="1" lang="en-US" altLang="zh-CN" b="1" dirty="0" err="1">
                <a:solidFill>
                  <a:srgbClr val="66FF33"/>
                </a:solidFill>
              </a:rPr>
              <a:t>i</a:t>
            </a:r>
            <a:r>
              <a:rPr kumimoji="1" lang="en-US" altLang="zh-CN" b="1" dirty="0">
                <a:solidFill>
                  <a:srgbClr val="66FF33"/>
                </a:solidFill>
              </a:rPr>
              <a:t>,</a:t>
            </a:r>
            <a:r>
              <a:rPr kumimoji="1" lang="zh-CN" altLang="en-US" b="1" dirty="0">
                <a:solidFill>
                  <a:srgbClr val="66FF33"/>
                </a:solidFill>
              </a:rPr>
              <a:t> </a:t>
            </a:r>
            <a:r>
              <a:rPr kumimoji="1" lang="en-US" altLang="zh-CN" b="1" dirty="0" err="1">
                <a:solidFill>
                  <a:srgbClr val="66FF33"/>
                </a:solidFill>
              </a:rPr>
              <a:t>i</a:t>
            </a:r>
            <a:r>
              <a:rPr kumimoji="1" lang="en-US" altLang="zh-CN" b="1" dirty="0">
                <a:solidFill>
                  <a:srgbClr val="66FF33"/>
                </a:solidFill>
              </a:rPr>
              <a:t>--</a:t>
            </a:r>
            <a:r>
              <a:rPr kumimoji="1" lang="zh-CN" altLang="en-US" b="1" dirty="0">
                <a:solidFill>
                  <a:srgbClr val="FFFFFF"/>
                </a:solidFill>
              </a:rPr>
              <a:t>）</a:t>
            </a:r>
            <a:r>
              <a:rPr kumimoji="1" lang="en-US" altLang="zh-CN" b="1" dirty="0">
                <a:solidFill>
                  <a:srgbClr val="FFFFFF"/>
                </a:solidFill>
              </a:rPr>
              <a:t>;</a:t>
            </a:r>
            <a:endParaRPr kumimoji="1" lang="zh-CN" altLang="en-US" b="1" dirty="0">
              <a:solidFill>
                <a:srgbClr val="FFFFFF"/>
              </a:solidFill>
            </a:endParaRPr>
          </a:p>
        </p:txBody>
      </p:sp>
      <p:sp>
        <p:nvSpPr>
          <p:cNvPr id="2" name="矩形 1"/>
          <p:cNvSpPr/>
          <p:nvPr/>
        </p:nvSpPr>
        <p:spPr>
          <a:xfrm>
            <a:off x="917576" y="655649"/>
            <a:ext cx="6606752" cy="461665"/>
          </a:xfrm>
          <a:prstGeom prst="rect">
            <a:avLst/>
          </a:prstGeom>
        </p:spPr>
        <p:txBody>
          <a:bodyPr wrap="square">
            <a:spAutoFit/>
          </a:bodyPr>
          <a:lstStyle/>
          <a:p>
            <a:pPr algn="l">
              <a:spcBef>
                <a:spcPct val="50000"/>
              </a:spcBef>
            </a:pPr>
            <a:r>
              <a:rPr kumimoji="1" lang="en-US" altLang="zh-CN" b="1" dirty="0">
                <a:solidFill>
                  <a:schemeClr val="tx2"/>
                </a:solidFill>
                <a:ea typeface="楷体_GB2312" pitchFamily="49" charset="-122"/>
              </a:rPr>
              <a:t>sum=0;</a:t>
            </a:r>
            <a:r>
              <a:rPr kumimoji="1" lang="en-US" altLang="zh-CN" b="1" dirty="0">
                <a:solidFill>
                  <a:srgbClr val="FFFFFF"/>
                </a:solidFill>
                <a:ea typeface="楷体_GB2312" pitchFamily="49" charset="-122"/>
              </a:rPr>
              <a:t> </a:t>
            </a:r>
            <a:r>
              <a:rPr kumimoji="1" lang="en-US" altLang="en-US" b="1" dirty="0">
                <a:solidFill>
                  <a:srgbClr val="FFFFFF"/>
                </a:solidFill>
                <a:ea typeface="楷体_GB2312" pitchFamily="49" charset="-122"/>
              </a:rPr>
              <a:t>for</a:t>
            </a:r>
            <a:r>
              <a:rPr kumimoji="1" lang="zh-CN" altLang="en-US" b="1" dirty="0">
                <a:solidFill>
                  <a:srgbClr val="FFFFFF"/>
                </a:solidFill>
                <a:ea typeface="楷体_GB2312" pitchFamily="49" charset="-122"/>
              </a:rPr>
              <a:t>（</a:t>
            </a:r>
            <a:r>
              <a:rPr kumimoji="1" lang="en-US" altLang="zh-CN" b="1" dirty="0" err="1">
                <a:solidFill>
                  <a:srgbClr val="FFFFFF"/>
                </a:solidFill>
                <a:ea typeface="楷体_GB2312" pitchFamily="49" charset="-122"/>
              </a:rPr>
              <a:t>i</a:t>
            </a:r>
            <a:r>
              <a:rPr kumimoji="1" lang="en-US" altLang="zh-CN" b="1" dirty="0">
                <a:solidFill>
                  <a:srgbClr val="FFFFFF"/>
                </a:solidFill>
                <a:ea typeface="楷体_GB2312" pitchFamily="49" charset="-122"/>
              </a:rPr>
              <a:t>=1; </a:t>
            </a:r>
            <a:r>
              <a:rPr kumimoji="1" lang="en-US" altLang="zh-CN" b="1" dirty="0" err="1">
                <a:solidFill>
                  <a:srgbClr val="FFFFFF"/>
                </a:solidFill>
                <a:ea typeface="楷体_GB2312" pitchFamily="49" charset="-122"/>
              </a:rPr>
              <a:t>i</a:t>
            </a:r>
            <a:r>
              <a:rPr kumimoji="1" lang="en-US" altLang="zh-CN" b="1" dirty="0">
                <a:solidFill>
                  <a:srgbClr val="FFFFFF"/>
                </a:solidFill>
                <a:ea typeface="楷体_GB2312" pitchFamily="49" charset="-122"/>
              </a:rPr>
              <a:t>&lt;=100; </a:t>
            </a:r>
            <a:r>
              <a:rPr kumimoji="1" lang="en-US" altLang="zh-CN" b="1" dirty="0" err="1">
                <a:solidFill>
                  <a:srgbClr val="FFFFFF"/>
                </a:solidFill>
                <a:ea typeface="楷体_GB2312" pitchFamily="49" charset="-122"/>
              </a:rPr>
              <a:t>i</a:t>
            </a:r>
            <a:r>
              <a:rPr kumimoji="1" lang="en-US" altLang="zh-CN" b="1" dirty="0">
                <a:solidFill>
                  <a:srgbClr val="FFFFFF"/>
                </a:solidFill>
                <a:ea typeface="楷体_GB2312" pitchFamily="49" charset="-122"/>
              </a:rPr>
              <a:t>++</a:t>
            </a:r>
            <a:r>
              <a:rPr kumimoji="1" lang="zh-CN" altLang="en-US" b="1" dirty="0">
                <a:solidFill>
                  <a:srgbClr val="FFFFFF"/>
                </a:solidFill>
                <a:ea typeface="楷体_GB2312" pitchFamily="49" charset="-122"/>
              </a:rPr>
              <a:t>）</a:t>
            </a:r>
            <a:r>
              <a:rPr kumimoji="1" lang="en-US" altLang="zh-CN" b="1" dirty="0">
                <a:solidFill>
                  <a:srgbClr val="FFFFFF"/>
                </a:solidFill>
                <a:ea typeface="楷体_GB2312" pitchFamily="49" charset="-122"/>
              </a:rPr>
              <a:t>sum=</a:t>
            </a:r>
            <a:r>
              <a:rPr kumimoji="1" lang="en-US" altLang="zh-CN" b="1" dirty="0" err="1">
                <a:solidFill>
                  <a:srgbClr val="FFFFFF"/>
                </a:solidFill>
                <a:ea typeface="楷体_GB2312" pitchFamily="49" charset="-122"/>
              </a:rPr>
              <a:t>sum+i</a:t>
            </a:r>
            <a:r>
              <a:rPr kumimoji="1" lang="en-US" altLang="zh-CN" b="1" dirty="0">
                <a:solidFill>
                  <a:srgbClr val="FFFFFF"/>
                </a:solidFill>
                <a:ea typeface="楷体_GB2312" pitchFamily="49" charset="-122"/>
              </a:rPr>
              <a:t>;</a:t>
            </a:r>
            <a:endParaRPr kumimoji="1" lang="zh-CN" altLang="en-US" b="1" dirty="0">
              <a:solidFill>
                <a:srgbClr val="FFFFFF"/>
              </a:solidFill>
              <a:ea typeface="楷体_GB2312"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6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337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3378"/>
                                        </p:tgtEl>
                                        <p:attrNameLst>
                                          <p:attrName>style.visibility</p:attrName>
                                        </p:attrNameLst>
                                      </p:cBhvr>
                                      <p:to>
                                        <p:strVal val="visible"/>
                                      </p:to>
                                    </p:set>
                                    <p:anim calcmode="lin" valueType="num">
                                      <p:cBhvr additive="base">
                                        <p:cTn id="39" dur="1000" fill="hold"/>
                                        <p:tgtEl>
                                          <p:spTgt spid="143378"/>
                                        </p:tgtEl>
                                        <p:attrNameLst>
                                          <p:attrName>ppt_x</p:attrName>
                                        </p:attrNameLst>
                                      </p:cBhvr>
                                      <p:tavLst>
                                        <p:tav tm="0">
                                          <p:val>
                                            <p:strVal val="#ppt_x"/>
                                          </p:val>
                                        </p:tav>
                                        <p:tav tm="100000">
                                          <p:val>
                                            <p:strVal val="#ppt_x"/>
                                          </p:val>
                                        </p:tav>
                                      </p:tavLst>
                                    </p:anim>
                                    <p:anim calcmode="lin" valueType="num">
                                      <p:cBhvr additive="base">
                                        <p:cTn id="40" dur="1000" fill="hold"/>
                                        <p:tgtEl>
                                          <p:spTgt spid="143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P spid="143364" grpId="0"/>
      <p:bldP spid="143365" grpId="0"/>
      <p:bldP spid="143366" grpId="0"/>
      <p:bldP spid="143368" grpId="0"/>
      <p:bldP spid="143369" grpId="0"/>
      <p:bldP spid="1433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0873605-DED8-426E-9482-1F46A4C82D62}" type="slidenum">
              <a:rPr lang="en-US" altLang="zh-CN"/>
              <a:pPr/>
              <a:t>29</a:t>
            </a:fld>
            <a:endParaRPr lang="en-US" altLang="zh-CN"/>
          </a:p>
        </p:txBody>
      </p:sp>
      <p:sp>
        <p:nvSpPr>
          <p:cNvPr id="187401" name="Rectangle 9"/>
          <p:cNvSpPr>
            <a:spLocks noGrp="1" noChangeArrowheads="1"/>
          </p:cNvSpPr>
          <p:nvPr>
            <p:ph type="title" idx="4294967295"/>
          </p:nvPr>
        </p:nvSpPr>
        <p:spPr>
          <a:xfrm>
            <a:off x="0" y="-242888"/>
            <a:ext cx="7543800" cy="1143001"/>
          </a:xfrm>
        </p:spPr>
        <p:txBody>
          <a:bodyPr/>
          <a:lstStyle/>
          <a:p>
            <a:r>
              <a:rPr lang="en-US" altLang="zh-CN" dirty="0">
                <a:ea typeface="楷体_GB2312" pitchFamily="49" charset="-122"/>
              </a:rPr>
              <a:t>for </a:t>
            </a:r>
            <a:r>
              <a:rPr lang="zh-CN" altLang="en-US" dirty="0">
                <a:ea typeface="楷体_GB2312" pitchFamily="49" charset="-122"/>
              </a:rPr>
              <a:t>语句的使用（各种变形）</a:t>
            </a:r>
          </a:p>
        </p:txBody>
      </p:sp>
      <p:sp>
        <p:nvSpPr>
          <p:cNvPr id="187395" name="Text Box 3"/>
          <p:cNvSpPr txBox="1">
            <a:spLocks noChangeArrowheads="1"/>
          </p:cNvSpPr>
          <p:nvPr/>
        </p:nvSpPr>
        <p:spPr bwMode="auto">
          <a:xfrm>
            <a:off x="323528" y="900113"/>
            <a:ext cx="8208963" cy="622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dirty="0">
                <a:solidFill>
                  <a:schemeClr val="tx2"/>
                </a:solidFill>
                <a:ea typeface="楷体_GB2312" pitchFamily="49" charset="-122"/>
              </a:rPr>
              <a:t> 表达式一般是关系表达式或逻辑表达式，但也可以是</a:t>
            </a:r>
            <a:br>
              <a:rPr kumimoji="1" lang="en-US" altLang="zh-CN" dirty="0">
                <a:solidFill>
                  <a:schemeClr val="tx2"/>
                </a:solidFill>
                <a:ea typeface="楷体_GB2312" pitchFamily="49" charset="-122"/>
              </a:rPr>
            </a:br>
            <a:r>
              <a:rPr kumimoji="1" lang="zh-CN" altLang="en-US" dirty="0">
                <a:solidFill>
                  <a:schemeClr val="tx2"/>
                </a:solidFill>
                <a:ea typeface="楷体_GB2312" pitchFamily="49" charset="-122"/>
              </a:rPr>
              <a:t>数值表达式或字符表达式，只要其值为非</a:t>
            </a:r>
            <a:r>
              <a:rPr kumimoji="1" lang="en-US" altLang="zh-CN" dirty="0">
                <a:solidFill>
                  <a:schemeClr val="tx2"/>
                </a:solidFill>
                <a:ea typeface="楷体_GB2312" pitchFamily="49" charset="-122"/>
              </a:rPr>
              <a:t>0</a:t>
            </a:r>
            <a:r>
              <a:rPr kumimoji="1" lang="zh-CN" altLang="en-US" dirty="0">
                <a:solidFill>
                  <a:schemeClr val="tx2"/>
                </a:solidFill>
                <a:ea typeface="楷体_GB2312" pitchFamily="49" charset="-122"/>
              </a:rPr>
              <a:t>，就执行循环体。</a:t>
            </a:r>
          </a:p>
          <a:p>
            <a:pPr algn="l">
              <a:spcBef>
                <a:spcPct val="50000"/>
              </a:spcBef>
            </a:pPr>
            <a:r>
              <a:rPr kumimoji="1" lang="en-US" altLang="zh-CN" dirty="0">
                <a:solidFill>
                  <a:srgbClr val="66FF33"/>
                </a:solidFill>
                <a:ea typeface="楷体_GB2312" pitchFamily="49" charset="-122"/>
              </a:rPr>
              <a:t>【</a:t>
            </a:r>
            <a:r>
              <a:rPr kumimoji="1" lang="zh-CN" altLang="en-US" dirty="0">
                <a:solidFill>
                  <a:srgbClr val="66FF33"/>
                </a:solidFill>
                <a:ea typeface="楷体_GB2312" pitchFamily="49" charset="-122"/>
              </a:rPr>
              <a:t>例</a:t>
            </a:r>
            <a:r>
              <a:rPr kumimoji="1" lang="en-US" altLang="zh-CN" dirty="0">
                <a:solidFill>
                  <a:srgbClr val="66FF33"/>
                </a:solidFill>
                <a:ea typeface="楷体_GB2312" pitchFamily="49" charset="-122"/>
              </a:rPr>
              <a:t>c5_z7.c】</a:t>
            </a:r>
            <a:r>
              <a:rPr kumimoji="1" lang="zh-CN" altLang="en-US" dirty="0">
                <a:solidFill>
                  <a:srgbClr val="66FF33"/>
                </a:solidFill>
                <a:ea typeface="楷体_GB2312" pitchFamily="49" charset="-122"/>
              </a:rPr>
              <a:t>输入字符并将它们的</a:t>
            </a:r>
            <a:r>
              <a:rPr kumimoji="1" lang="en-US" altLang="zh-CN" dirty="0">
                <a:solidFill>
                  <a:srgbClr val="66FF33"/>
                </a:solidFill>
                <a:ea typeface="楷体_GB2312" pitchFamily="49" charset="-122"/>
              </a:rPr>
              <a:t>ASCII</a:t>
            </a:r>
            <a:r>
              <a:rPr kumimoji="1" lang="zh-CN" altLang="en-US" dirty="0">
                <a:solidFill>
                  <a:srgbClr val="66FF33"/>
                </a:solidFill>
                <a:ea typeface="楷体_GB2312" pitchFamily="49" charset="-122"/>
              </a:rPr>
              <a:t>码相加，直到输入一个“换行”符为止。</a:t>
            </a:r>
          </a:p>
          <a:p>
            <a:pPr algn="l">
              <a:spcBef>
                <a:spcPct val="10000"/>
              </a:spcBef>
            </a:pPr>
            <a:r>
              <a:rPr kumimoji="1" lang="en-US" altLang="zh-CN" dirty="0">
                <a:solidFill>
                  <a:srgbClr val="FFFFFF"/>
                </a:solidFill>
                <a:ea typeface="楷体_GB2312" pitchFamily="49" charset="-122"/>
              </a:rPr>
              <a:t>#include &lt;</a:t>
            </a:r>
            <a:r>
              <a:rPr kumimoji="1" lang="en-US" altLang="zh-CN" dirty="0" err="1">
                <a:solidFill>
                  <a:srgbClr val="FFFFFF"/>
                </a:solidFill>
                <a:ea typeface="楷体_GB2312" pitchFamily="49" charset="-122"/>
              </a:rPr>
              <a:t>stdio.h</a:t>
            </a:r>
            <a:r>
              <a:rPr kumimoji="1" lang="en-US" altLang="zh-CN" dirty="0">
                <a:solidFill>
                  <a:srgbClr val="FFFFFF"/>
                </a:solidFill>
                <a:ea typeface="楷体_GB2312" pitchFamily="49" charset="-122"/>
              </a:rPr>
              <a:t>&gt;</a:t>
            </a:r>
          </a:p>
          <a:p>
            <a:pPr algn="l">
              <a:spcBef>
                <a:spcPct val="10000"/>
              </a:spcBef>
            </a:pPr>
            <a:r>
              <a:rPr kumimoji="1" lang="en-US" altLang="zh-CN" dirty="0" err="1">
                <a:solidFill>
                  <a:srgbClr val="FFFFFF"/>
                </a:solidFill>
                <a:ea typeface="楷体_GB2312" pitchFamily="49" charset="-122"/>
              </a:rPr>
              <a:t>int</a:t>
            </a:r>
            <a:r>
              <a:rPr kumimoji="1" lang="en-US" altLang="zh-CN" dirty="0">
                <a:solidFill>
                  <a:srgbClr val="FFFFFF"/>
                </a:solidFill>
                <a:ea typeface="楷体_GB2312" pitchFamily="49" charset="-122"/>
              </a:rPr>
              <a:t> main( )</a:t>
            </a:r>
          </a:p>
          <a:p>
            <a:pPr algn="l">
              <a:spcBef>
                <a:spcPct val="10000"/>
              </a:spcBef>
            </a:pPr>
            <a:r>
              <a:rPr kumimoji="1" lang="en-US" altLang="zh-CN" dirty="0">
                <a:solidFill>
                  <a:srgbClr val="FFFFFF"/>
                </a:solidFill>
                <a:ea typeface="楷体_GB2312" pitchFamily="49" charset="-122"/>
              </a:rPr>
              <a:t>{ char c; </a:t>
            </a:r>
            <a:r>
              <a:rPr kumimoji="1" lang="en-US" altLang="zh-CN" dirty="0" err="1">
                <a:solidFill>
                  <a:srgbClr val="FFFFFF"/>
                </a:solidFill>
                <a:ea typeface="楷体_GB2312" pitchFamily="49" charset="-122"/>
              </a:rPr>
              <a:t>int</a:t>
            </a:r>
            <a:r>
              <a:rPr kumimoji="1" lang="en-US" altLang="zh-CN" dirty="0">
                <a:solidFill>
                  <a:srgbClr val="FFFFFF"/>
                </a:solidFill>
                <a:ea typeface="楷体_GB2312" pitchFamily="49" charset="-122"/>
              </a:rPr>
              <a:t> </a:t>
            </a:r>
            <a:r>
              <a:rPr kumimoji="1" lang="en-US" altLang="zh-CN" dirty="0" err="1">
                <a:solidFill>
                  <a:srgbClr val="FFFFFF"/>
                </a:solidFill>
                <a:ea typeface="楷体_GB2312" pitchFamily="49" charset="-122"/>
              </a:rPr>
              <a:t>i</a:t>
            </a:r>
            <a:r>
              <a:rPr kumimoji="1" lang="en-US" altLang="zh-CN" dirty="0">
                <a:solidFill>
                  <a:srgbClr val="FFFFFF"/>
                </a:solidFill>
                <a:ea typeface="楷体_GB2312" pitchFamily="49" charset="-122"/>
              </a:rPr>
              <a:t>;</a:t>
            </a:r>
          </a:p>
          <a:p>
            <a:pPr algn="l">
              <a:spcBef>
                <a:spcPct val="10000"/>
              </a:spcBef>
            </a:pPr>
            <a:endParaRPr kumimoji="1" lang="en-US" altLang="zh-CN" dirty="0">
              <a:solidFill>
                <a:srgbClr val="FFFFFF"/>
              </a:solidFill>
              <a:ea typeface="楷体_GB2312" pitchFamily="49" charset="-122"/>
            </a:endParaRPr>
          </a:p>
          <a:p>
            <a:pPr algn="l">
              <a:spcBef>
                <a:spcPct val="10000"/>
              </a:spcBef>
            </a:pPr>
            <a:r>
              <a:rPr kumimoji="1" lang="en-US" altLang="zh-CN" dirty="0">
                <a:solidFill>
                  <a:srgbClr val="FFFFFF"/>
                </a:solidFill>
                <a:ea typeface="楷体_GB2312" pitchFamily="49" charset="-122"/>
              </a:rPr>
              <a:t>  for ( </a:t>
            </a:r>
            <a:r>
              <a:rPr kumimoji="1" lang="en-US" altLang="zh-CN" dirty="0" err="1">
                <a:solidFill>
                  <a:srgbClr val="FFFFFF"/>
                </a:solidFill>
                <a:ea typeface="楷体_GB2312" pitchFamily="49" charset="-122"/>
              </a:rPr>
              <a:t>i</a:t>
            </a:r>
            <a:r>
              <a:rPr kumimoji="1" lang="en-US" altLang="zh-CN" dirty="0">
                <a:solidFill>
                  <a:srgbClr val="FFFFFF"/>
                </a:solidFill>
                <a:ea typeface="楷体_GB2312" pitchFamily="49" charset="-122"/>
              </a:rPr>
              <a:t>=0; ( c = </a:t>
            </a:r>
            <a:r>
              <a:rPr kumimoji="1" lang="en-US" altLang="zh-CN" dirty="0" err="1">
                <a:solidFill>
                  <a:srgbClr val="FFFFFF"/>
                </a:solidFill>
                <a:ea typeface="楷体_GB2312" pitchFamily="49" charset="-122"/>
              </a:rPr>
              <a:t>getchar</a:t>
            </a:r>
            <a:r>
              <a:rPr kumimoji="1" lang="en-US" altLang="zh-CN" dirty="0">
                <a:solidFill>
                  <a:srgbClr val="FFFFFF"/>
                </a:solidFill>
                <a:ea typeface="楷体_GB2312" pitchFamily="49" charset="-122"/>
              </a:rPr>
              <a:t>() ) != '\n'; </a:t>
            </a:r>
            <a:r>
              <a:rPr kumimoji="1" lang="en-US" altLang="zh-CN" dirty="0" err="1">
                <a:solidFill>
                  <a:srgbClr val="FFFFFF"/>
                </a:solidFill>
                <a:ea typeface="楷体_GB2312" pitchFamily="49" charset="-122"/>
              </a:rPr>
              <a:t>i</a:t>
            </a:r>
            <a:r>
              <a:rPr kumimoji="1" lang="en-US" altLang="zh-CN" dirty="0">
                <a:solidFill>
                  <a:srgbClr val="FFFFFF"/>
                </a:solidFill>
                <a:ea typeface="楷体_GB2312" pitchFamily="49" charset="-122"/>
              </a:rPr>
              <a:t>+=c );</a:t>
            </a:r>
          </a:p>
          <a:p>
            <a:pPr algn="l">
              <a:spcBef>
                <a:spcPct val="10000"/>
              </a:spcBef>
            </a:pPr>
            <a:r>
              <a:rPr kumimoji="1" lang="en-US" altLang="zh-CN" dirty="0">
                <a:solidFill>
                  <a:srgbClr val="FFFFFF"/>
                </a:solidFill>
                <a:ea typeface="楷体_GB2312" pitchFamily="49" charset="-122"/>
              </a:rPr>
              <a:t>  </a:t>
            </a:r>
            <a:r>
              <a:rPr kumimoji="1" lang="en-US" altLang="zh-CN" dirty="0" err="1">
                <a:solidFill>
                  <a:srgbClr val="FFFFFF"/>
                </a:solidFill>
                <a:ea typeface="楷体_GB2312" pitchFamily="49" charset="-122"/>
              </a:rPr>
              <a:t>printf</a:t>
            </a:r>
            <a:r>
              <a:rPr kumimoji="1" lang="en-US" altLang="zh-CN" dirty="0">
                <a:solidFill>
                  <a:srgbClr val="FFFFFF"/>
                </a:solidFill>
                <a:ea typeface="楷体_GB2312" pitchFamily="49" charset="-122"/>
              </a:rPr>
              <a:t>( "%d", </a:t>
            </a:r>
            <a:r>
              <a:rPr kumimoji="1" lang="en-US" altLang="zh-CN" dirty="0" err="1">
                <a:solidFill>
                  <a:srgbClr val="FFFFFF"/>
                </a:solidFill>
                <a:ea typeface="楷体_GB2312" pitchFamily="49" charset="-122"/>
              </a:rPr>
              <a:t>i</a:t>
            </a:r>
            <a:r>
              <a:rPr kumimoji="1" lang="en-US" altLang="zh-CN" dirty="0">
                <a:solidFill>
                  <a:srgbClr val="FFFFFF"/>
                </a:solidFill>
                <a:ea typeface="楷体_GB2312" pitchFamily="49" charset="-122"/>
              </a:rPr>
              <a:t> );</a:t>
            </a:r>
          </a:p>
          <a:p>
            <a:pPr algn="l">
              <a:spcBef>
                <a:spcPct val="10000"/>
              </a:spcBef>
            </a:pPr>
            <a:r>
              <a:rPr kumimoji="1" lang="en-US" altLang="zh-CN" dirty="0">
                <a:solidFill>
                  <a:srgbClr val="FFFFFF"/>
                </a:solidFill>
                <a:ea typeface="楷体_GB2312" pitchFamily="49" charset="-122"/>
              </a:rPr>
              <a:t>  return 0;</a:t>
            </a:r>
          </a:p>
          <a:p>
            <a:pPr algn="l">
              <a:spcBef>
                <a:spcPct val="10000"/>
              </a:spcBef>
            </a:pPr>
            <a:r>
              <a:rPr kumimoji="1" lang="en-US" altLang="zh-CN" dirty="0">
                <a:solidFill>
                  <a:srgbClr val="FFFFFF"/>
                </a:solidFill>
                <a:ea typeface="楷体_GB2312" pitchFamily="49" charset="-122"/>
              </a:rPr>
              <a:t>}</a:t>
            </a:r>
          </a:p>
          <a:p>
            <a:pPr marL="342900" indent="-342900" algn="l">
              <a:spcBef>
                <a:spcPct val="10000"/>
              </a:spcBef>
              <a:buFont typeface="Arial" panose="020B0604020202020204" pitchFamily="34" charset="0"/>
              <a:buChar char="•"/>
            </a:pPr>
            <a:r>
              <a:rPr kumimoji="1" lang="en-US" altLang="zh-CN" dirty="0">
                <a:ea typeface="楷体_GB2312" pitchFamily="49" charset="-122"/>
              </a:rPr>
              <a:t>C99</a:t>
            </a:r>
            <a:r>
              <a:rPr kumimoji="1" lang="zh-CN" altLang="en-US" dirty="0">
                <a:ea typeface="楷体_GB2312" pitchFamily="49" charset="-122"/>
              </a:rPr>
              <a:t>允许在</a:t>
            </a:r>
            <a:r>
              <a:rPr kumimoji="1" lang="en-US" altLang="zh-CN" dirty="0">
                <a:ea typeface="楷体_GB2312" pitchFamily="49" charset="-122"/>
              </a:rPr>
              <a:t>for</a:t>
            </a:r>
            <a:r>
              <a:rPr kumimoji="1" lang="zh-CN" altLang="en-US" dirty="0">
                <a:ea typeface="楷体_GB2312" pitchFamily="49" charset="-122"/>
              </a:rPr>
              <a:t>语句的“表达式</a:t>
            </a:r>
            <a:r>
              <a:rPr kumimoji="1" lang="en-US" altLang="zh-CN" dirty="0">
                <a:ea typeface="楷体_GB2312" pitchFamily="49" charset="-122"/>
              </a:rPr>
              <a:t>1</a:t>
            </a:r>
            <a:r>
              <a:rPr kumimoji="1" lang="zh-CN" altLang="en-US" dirty="0">
                <a:ea typeface="楷体_GB2312" pitchFamily="49" charset="-122"/>
              </a:rPr>
              <a:t>”中定义变量并赋初值</a:t>
            </a:r>
            <a:endParaRPr kumimoji="1" lang="en-US" altLang="zh-CN" dirty="0">
              <a:ea typeface="楷体_GB2312" pitchFamily="49" charset="-122"/>
            </a:endParaRPr>
          </a:p>
          <a:p>
            <a:pPr algn="l">
              <a:spcBef>
                <a:spcPct val="10000"/>
              </a:spcBef>
            </a:pPr>
            <a:r>
              <a:rPr kumimoji="1" lang="en-US" altLang="zh-CN" dirty="0">
                <a:solidFill>
                  <a:srgbClr val="66FF33"/>
                </a:solidFill>
                <a:ea typeface="楷体_GB2312" pitchFamily="49" charset="-122"/>
              </a:rPr>
              <a:t>	for  (</a:t>
            </a:r>
            <a:r>
              <a:rPr kumimoji="1" lang="en-US" altLang="zh-CN" dirty="0" err="1">
                <a:solidFill>
                  <a:schemeClr val="tx2"/>
                </a:solidFill>
                <a:ea typeface="楷体_GB2312" pitchFamily="49" charset="-122"/>
              </a:rPr>
              <a:t>int</a:t>
            </a:r>
            <a:r>
              <a:rPr kumimoji="1" lang="en-US" altLang="zh-CN" dirty="0">
                <a:solidFill>
                  <a:srgbClr val="66FF33"/>
                </a:solidFill>
                <a:ea typeface="楷体_GB2312" pitchFamily="49" charset="-122"/>
              </a:rPr>
              <a:t> </a:t>
            </a:r>
            <a:r>
              <a:rPr kumimoji="1" lang="en-US" altLang="zh-CN" dirty="0" err="1">
                <a:solidFill>
                  <a:srgbClr val="66FF33"/>
                </a:solidFill>
                <a:ea typeface="楷体_GB2312" pitchFamily="49" charset="-122"/>
              </a:rPr>
              <a:t>i</a:t>
            </a:r>
            <a:r>
              <a:rPr kumimoji="1" lang="en-US" altLang="zh-CN" dirty="0">
                <a:solidFill>
                  <a:srgbClr val="66FF33"/>
                </a:solidFill>
                <a:ea typeface="楷体_GB2312" pitchFamily="49" charset="-122"/>
              </a:rPr>
              <a:t>=1;  </a:t>
            </a:r>
            <a:r>
              <a:rPr kumimoji="1" lang="en-US" altLang="zh-CN" dirty="0" err="1">
                <a:solidFill>
                  <a:srgbClr val="66FF33"/>
                </a:solidFill>
                <a:ea typeface="楷体_GB2312" pitchFamily="49" charset="-122"/>
              </a:rPr>
              <a:t>i</a:t>
            </a:r>
            <a:r>
              <a:rPr kumimoji="1" lang="en-US" altLang="zh-CN" dirty="0">
                <a:solidFill>
                  <a:srgbClr val="66FF33"/>
                </a:solidFill>
                <a:ea typeface="楷体_GB2312" pitchFamily="49" charset="-122"/>
              </a:rPr>
              <a:t>&lt;=100;  </a:t>
            </a:r>
            <a:r>
              <a:rPr kumimoji="1" lang="en-US" altLang="zh-CN" dirty="0" err="1">
                <a:solidFill>
                  <a:srgbClr val="66FF33"/>
                </a:solidFill>
                <a:ea typeface="楷体_GB2312" pitchFamily="49" charset="-122"/>
              </a:rPr>
              <a:t>i</a:t>
            </a:r>
            <a:r>
              <a:rPr kumimoji="1" lang="en-US" altLang="zh-CN" dirty="0">
                <a:solidFill>
                  <a:srgbClr val="66FF33"/>
                </a:solidFill>
                <a:ea typeface="楷体_GB2312" pitchFamily="49" charset="-122"/>
              </a:rPr>
              <a:t>++)  sum=</a:t>
            </a:r>
            <a:r>
              <a:rPr kumimoji="1" lang="en-US" altLang="zh-CN" dirty="0" err="1">
                <a:solidFill>
                  <a:srgbClr val="66FF33"/>
                </a:solidFill>
                <a:ea typeface="楷体_GB2312" pitchFamily="49" charset="-122"/>
              </a:rPr>
              <a:t>sum+i</a:t>
            </a:r>
            <a:r>
              <a:rPr kumimoji="1" lang="en-US" altLang="zh-CN" dirty="0">
                <a:solidFill>
                  <a:srgbClr val="66FF33"/>
                </a:solidFill>
                <a:ea typeface="楷体_GB2312" pitchFamily="49" charset="-122"/>
              </a:rPr>
              <a:t>;</a:t>
            </a:r>
          </a:p>
          <a:p>
            <a:pPr algn="l">
              <a:spcBef>
                <a:spcPct val="10000"/>
              </a:spcBef>
            </a:pPr>
            <a:endParaRPr kumimoji="1" lang="en-US" altLang="zh-CN" dirty="0">
              <a:solidFill>
                <a:srgbClr val="66FF33"/>
              </a:solidFill>
              <a:ea typeface="楷体_GB2312" pitchFamily="49" charset="-122"/>
            </a:endParaRPr>
          </a:p>
        </p:txBody>
      </p:sp>
    </p:spTree>
  </p:cSld>
  <p:clrMapOvr>
    <a:masterClrMapping/>
  </p:clrMapOvr>
  <p:transition>
    <p:checke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20" y="66545"/>
            <a:ext cx="8064128" cy="819150"/>
          </a:xfrm>
        </p:spPr>
        <p:txBody>
          <a:bodyPr/>
          <a:lstStyle/>
          <a:p>
            <a:r>
              <a:rPr lang="zh-CN" altLang="en-US" sz="3600" b="0" dirty="0"/>
              <a:t>循环控制用来处理需要重复进行的操作</a:t>
            </a:r>
          </a:p>
        </p:txBody>
      </p:sp>
      <p:sp>
        <p:nvSpPr>
          <p:cNvPr id="3" name="内容占位符 2"/>
          <p:cNvSpPr>
            <a:spLocks noGrp="1"/>
          </p:cNvSpPr>
          <p:nvPr>
            <p:ph idx="1"/>
          </p:nvPr>
        </p:nvSpPr>
        <p:spPr>
          <a:xfrm>
            <a:off x="0" y="4644950"/>
            <a:ext cx="8229600" cy="2088231"/>
          </a:xfrm>
        </p:spPr>
        <p:txBody>
          <a:bodyPr/>
          <a:lstStyle/>
          <a:p>
            <a:r>
              <a:rPr lang="zh-CN" altLang="en-US" sz="2800" dirty="0"/>
              <a:t>大多数的应用程序都会包含循环结构</a:t>
            </a:r>
          </a:p>
          <a:p>
            <a:r>
              <a:rPr lang="zh-CN" altLang="en-US" sz="2800" dirty="0"/>
              <a:t>循环结构和顺序结构、选择结构是结构化程序设计的</a:t>
            </a:r>
            <a:r>
              <a:rPr lang="zh-CN" altLang="en-US" sz="2800" b="1" dirty="0">
                <a:solidFill>
                  <a:srgbClr val="FFFF00"/>
                </a:solidFill>
                <a:effectLst>
                  <a:outerShdw blurRad="38100" dist="38100" dir="2700000" algn="tl">
                    <a:srgbClr val="000000">
                      <a:alpha val="43137"/>
                    </a:srgbClr>
                  </a:outerShdw>
                </a:effectLst>
              </a:rPr>
              <a:t>三种基本结构</a:t>
            </a:r>
            <a:r>
              <a:rPr lang="zh-CN" altLang="en-US" sz="2800" dirty="0"/>
              <a:t>，它们是各种复杂程序的基本构造单元</a:t>
            </a:r>
          </a:p>
          <a:p>
            <a:endParaRPr lang="zh-CN" altLang="en-US" sz="2800"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3</a:t>
            </a:fld>
            <a:endParaRPr lang="en-US" altLang="zh-CN"/>
          </a:p>
        </p:txBody>
      </p:sp>
      <p:sp>
        <p:nvSpPr>
          <p:cNvPr id="5" name="Rectangle 3"/>
          <p:cNvSpPr txBox="1">
            <a:spLocks noChangeArrowheads="1"/>
          </p:cNvSpPr>
          <p:nvPr/>
        </p:nvSpPr>
        <p:spPr bwMode="auto">
          <a:xfrm>
            <a:off x="58066" y="768015"/>
            <a:ext cx="7500937" cy="3600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indent="-285750">
              <a:buFont typeface="Wingdings" pitchFamily="2" charset="2"/>
              <a:buNone/>
            </a:pPr>
            <a:r>
              <a:rPr lang="en-US" altLang="zh-CN" sz="2400" kern="0" dirty="0" err="1">
                <a:solidFill>
                  <a:schemeClr val="tx2"/>
                </a:solidFill>
                <a:latin typeface="Verdana"/>
                <a:ea typeface="宋体"/>
              </a:rPr>
              <a:t>i</a:t>
            </a:r>
            <a:r>
              <a:rPr lang="en-US" altLang="zh-CN" sz="2400" kern="0" dirty="0">
                <a:solidFill>
                  <a:schemeClr val="tx2"/>
                </a:solidFill>
                <a:latin typeface="Verdana"/>
                <a:ea typeface="宋体"/>
              </a:rPr>
              <a:t>=1</a:t>
            </a:r>
          </a:p>
          <a:p>
            <a:pPr indent="-285750">
              <a:buFont typeface="Wingdings" pitchFamily="2" charset="2"/>
              <a:buNone/>
            </a:pPr>
            <a:r>
              <a:rPr kumimoji="1" lang="en-US" altLang="zh-CN" sz="2400" b="1" i="0" u="none" strike="noStrike" kern="0" cap="none" spc="0" normalizeH="0" baseline="0" noProof="0" dirty="0">
                <a:ln>
                  <a:noFill/>
                </a:ln>
                <a:solidFill>
                  <a:schemeClr val="tx2"/>
                </a:solidFill>
                <a:effectLst/>
                <a:uLnTx/>
                <a:uFillTx/>
                <a:latin typeface="Verdana"/>
                <a:ea typeface="宋体"/>
              </a:rPr>
              <a:t>while</a:t>
            </a:r>
            <a:r>
              <a:rPr kumimoji="1" lang="en-US" altLang="zh-CN" sz="2400" b="1" i="0" u="none" strike="noStrike" kern="0" cap="none" spc="0" normalizeH="0" noProof="0" dirty="0">
                <a:ln>
                  <a:noFill/>
                </a:ln>
                <a:solidFill>
                  <a:schemeClr val="tx2"/>
                </a:solidFill>
                <a:effectLst/>
                <a:uLnTx/>
                <a:uFillTx/>
                <a:latin typeface="Verdana"/>
                <a:ea typeface="宋体"/>
              </a:rPr>
              <a:t> (</a:t>
            </a:r>
            <a:r>
              <a:rPr kumimoji="1" lang="en-US" altLang="zh-CN" sz="2400" b="1" i="0" u="none" strike="noStrike" kern="0" cap="none" spc="0" normalizeH="0" noProof="0" dirty="0" err="1">
                <a:ln>
                  <a:noFill/>
                </a:ln>
                <a:solidFill>
                  <a:schemeClr val="tx2"/>
                </a:solidFill>
                <a:effectLst/>
                <a:uLnTx/>
                <a:uFillTx/>
                <a:latin typeface="Verdana"/>
                <a:ea typeface="宋体"/>
              </a:rPr>
              <a:t>i</a:t>
            </a:r>
            <a:r>
              <a:rPr kumimoji="1" lang="en-US" altLang="zh-CN" sz="2400" b="1" i="0" u="none" strike="noStrike" kern="0" cap="none" spc="0" normalizeH="0" noProof="0" dirty="0">
                <a:ln>
                  <a:noFill/>
                </a:ln>
                <a:solidFill>
                  <a:schemeClr val="tx2"/>
                </a:solidFill>
                <a:effectLst/>
                <a:uLnTx/>
                <a:uFillTx/>
                <a:latin typeface="Verdana"/>
                <a:ea typeface="宋体"/>
              </a:rPr>
              <a:t>&lt;=50)</a:t>
            </a:r>
          </a:p>
          <a:p>
            <a:pPr indent="-285750">
              <a:buFont typeface="Wingdings" pitchFamily="2" charset="2"/>
              <a:buNone/>
            </a:pPr>
            <a:r>
              <a:rPr lang="en-US" altLang="zh-CN" sz="2400" kern="0" baseline="0" dirty="0">
                <a:solidFill>
                  <a:schemeClr val="tx2"/>
                </a:solidFill>
                <a:latin typeface="Verdana"/>
                <a:ea typeface="宋体"/>
              </a:rPr>
              <a:t>{  </a:t>
            </a:r>
            <a:r>
              <a:rPr kumimoji="1" lang="en-US" altLang="zh-CN" sz="2400" b="1" i="0" u="none" strike="noStrike" kern="0" cap="none" spc="0" normalizeH="0" baseline="0" noProof="0" dirty="0" err="1">
                <a:ln>
                  <a:noFill/>
                </a:ln>
                <a:solidFill>
                  <a:schemeClr val="tx2"/>
                </a:solidFill>
                <a:effectLst/>
                <a:uLnTx/>
                <a:uFillTx/>
                <a:latin typeface="Verdana"/>
                <a:ea typeface="宋体"/>
              </a:rPr>
              <a:t>scanf</a:t>
            </a:r>
            <a:r>
              <a:rPr kumimoji="1" lang="en-US" altLang="zh-CN" sz="2400" b="1" i="0" u="none" strike="noStrike" kern="0" cap="none" spc="0" normalizeH="0" baseline="0" noProof="0" dirty="0">
                <a:ln>
                  <a:noFill/>
                </a:ln>
                <a:solidFill>
                  <a:schemeClr val="tx2"/>
                </a:solidFill>
                <a:effectLst/>
                <a:uLnTx/>
                <a:uFillTx/>
                <a:latin typeface="Verdana"/>
                <a:ea typeface="宋体"/>
              </a:rPr>
              <a:t>(“%f,%f,%f”,&amp;s1,&amp;s2,&amp;s3);</a:t>
            </a:r>
            <a:endParaRPr kumimoji="1" lang="zh-CN" altLang="zh-CN" sz="2400" b="1" i="0" u="none" strike="noStrike" kern="0" cap="none" spc="0" normalizeH="0" baseline="0" noProof="0" dirty="0">
              <a:ln>
                <a:noFill/>
              </a:ln>
              <a:solidFill>
                <a:schemeClr val="tx2"/>
              </a:solidFill>
              <a:effectLst/>
              <a:uLnTx/>
              <a:uFillTx/>
              <a:latin typeface="Verdana"/>
              <a:ea typeface="宋体"/>
            </a:endParaRP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a:ln>
                  <a:noFill/>
                </a:ln>
                <a:solidFill>
                  <a:schemeClr val="tx2"/>
                </a:solidFill>
                <a:effectLst/>
                <a:uLnTx/>
                <a:uFillTx/>
                <a:latin typeface="Verdana"/>
                <a:ea typeface="宋体"/>
              </a:rPr>
              <a:t>aver=(s1+s2+s3)/3;</a:t>
            </a:r>
            <a:endParaRPr kumimoji="1" lang="zh-CN" altLang="zh-CN" sz="2400" b="1" i="0" u="none" strike="noStrike" kern="0" cap="none" spc="0" normalizeH="0" baseline="0" noProof="0" dirty="0">
              <a:ln>
                <a:noFill/>
              </a:ln>
              <a:solidFill>
                <a:schemeClr val="tx2"/>
              </a:solidFill>
              <a:effectLst/>
              <a:uLnTx/>
              <a:uFillTx/>
              <a:latin typeface="Verdana"/>
              <a:ea typeface="宋体"/>
            </a:endParaRP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err="1">
                <a:ln>
                  <a:noFill/>
                </a:ln>
                <a:solidFill>
                  <a:schemeClr val="tx2"/>
                </a:solidFill>
                <a:effectLst/>
                <a:uLnTx/>
                <a:uFillTx/>
                <a:latin typeface="Verdana"/>
                <a:ea typeface="宋体"/>
              </a:rPr>
              <a:t>printf</a:t>
            </a:r>
            <a:r>
              <a:rPr kumimoji="1" lang="en-US" altLang="zh-CN" sz="2400" b="1" i="0" u="none" strike="noStrike" kern="0" cap="none" spc="0" normalizeH="0" baseline="0" noProof="0" dirty="0">
                <a:ln>
                  <a:noFill/>
                </a:ln>
                <a:solidFill>
                  <a:schemeClr val="tx2"/>
                </a:solidFill>
                <a:effectLst/>
                <a:uLnTx/>
                <a:uFillTx/>
                <a:latin typeface="Verdana"/>
                <a:ea typeface="宋体"/>
              </a:rPr>
              <a:t>(“aver=%7.2f”,aver); </a:t>
            </a: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lang="en-US" altLang="zh-CN" sz="2400" kern="0" dirty="0" err="1">
                <a:solidFill>
                  <a:schemeClr val="tx2"/>
                </a:solidFill>
                <a:latin typeface="Verdana"/>
                <a:ea typeface="宋体"/>
              </a:rPr>
              <a:t>i</a:t>
            </a:r>
            <a:r>
              <a:rPr lang="en-US" altLang="zh-CN" sz="2400" kern="0" dirty="0">
                <a:solidFill>
                  <a:schemeClr val="tx2"/>
                </a:solidFill>
                <a:latin typeface="Verdana"/>
                <a:ea typeface="宋体"/>
              </a:rPr>
              <a:t>++;</a:t>
            </a:r>
          </a:p>
          <a:p>
            <a:pPr indent="-285750">
              <a:buFont typeface="Wingdings" pitchFamily="2" charset="2"/>
              <a:buNone/>
            </a:pPr>
            <a:r>
              <a:rPr lang="en-US" altLang="zh-CN" sz="2400" kern="0" dirty="0">
                <a:solidFill>
                  <a:schemeClr val="tx2"/>
                </a:solidFill>
                <a:latin typeface="Verdana"/>
                <a:ea typeface="宋体"/>
              </a:rPr>
              <a:t>}</a:t>
            </a:r>
            <a:endParaRPr kumimoji="1" lang="zh-CN" altLang="en-US" sz="2400" b="1" i="0" u="none" strike="noStrike" kern="0" cap="none" spc="0" normalizeH="0" baseline="0" noProof="0" dirty="0">
              <a:ln>
                <a:noFill/>
              </a:ln>
              <a:solidFill>
                <a:schemeClr val="tx2"/>
              </a:solidFill>
              <a:effectLst/>
              <a:uLnTx/>
              <a:uFillTx/>
              <a:latin typeface="Verdana"/>
              <a:ea typeface="宋体"/>
            </a:endParaRPr>
          </a:p>
        </p:txBody>
      </p:sp>
      <p:sp>
        <p:nvSpPr>
          <p:cNvPr id="6" name="矩形 5"/>
          <p:cNvSpPr/>
          <p:nvPr/>
        </p:nvSpPr>
        <p:spPr bwMode="auto">
          <a:xfrm>
            <a:off x="490156" y="1875727"/>
            <a:ext cx="6048672" cy="1985321"/>
          </a:xfrm>
          <a:prstGeom prst="rect">
            <a:avLst/>
          </a:prstGeom>
          <a:noFill/>
          <a:ln w="28575" cap="flat" cmpd="sng" algn="ctr">
            <a:solidFill>
              <a:srgbClr val="66FF33"/>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
        <p:nvSpPr>
          <p:cNvPr id="8" name="矩形 7"/>
          <p:cNvSpPr/>
          <p:nvPr/>
        </p:nvSpPr>
        <p:spPr>
          <a:xfrm>
            <a:off x="2632466" y="965212"/>
            <a:ext cx="2340705" cy="830997"/>
          </a:xfrm>
          <a:prstGeom prst="rect">
            <a:avLst/>
          </a:prstGeom>
        </p:spPr>
        <p:txBody>
          <a:bodyPr wrap="none">
            <a:spAutoFit/>
          </a:bodyPr>
          <a:lstStyle/>
          <a:p>
            <a:r>
              <a:rPr lang="en-US" altLang="zh-CN" b="1" dirty="0">
                <a:solidFill>
                  <a:srgbClr val="FF66FF"/>
                </a:solidFill>
              </a:rPr>
              <a:t>while  (</a:t>
            </a:r>
            <a:r>
              <a:rPr lang="zh-CN" altLang="en-US" b="1" dirty="0">
                <a:solidFill>
                  <a:srgbClr val="FF66FF"/>
                </a:solidFill>
              </a:rPr>
              <a:t>表达式</a:t>
            </a:r>
            <a:r>
              <a:rPr lang="en-US" altLang="zh-CN" b="1" dirty="0">
                <a:solidFill>
                  <a:srgbClr val="FF66FF"/>
                </a:solidFill>
              </a:rPr>
              <a:t>) </a:t>
            </a:r>
          </a:p>
          <a:p>
            <a:pPr algn="l"/>
            <a:r>
              <a:rPr lang="en-US" altLang="zh-CN" b="1" dirty="0">
                <a:solidFill>
                  <a:srgbClr val="FF66FF"/>
                </a:solidFill>
              </a:rPr>
              <a:t>    </a:t>
            </a:r>
            <a:r>
              <a:rPr lang="zh-CN" altLang="en-US" b="1" dirty="0">
                <a:solidFill>
                  <a:srgbClr val="FF66FF"/>
                </a:solidFill>
              </a:rPr>
              <a:t>语句</a:t>
            </a:r>
          </a:p>
        </p:txBody>
      </p:sp>
      <p:sp>
        <p:nvSpPr>
          <p:cNvPr id="7" name="文本框 6"/>
          <p:cNvSpPr txBox="1"/>
          <p:nvPr/>
        </p:nvSpPr>
        <p:spPr>
          <a:xfrm>
            <a:off x="2028327" y="4137583"/>
            <a:ext cx="3548985" cy="461665"/>
          </a:xfrm>
          <a:prstGeom prst="rect">
            <a:avLst/>
          </a:prstGeom>
          <a:noFill/>
        </p:spPr>
        <p:txBody>
          <a:bodyPr wrap="none" rtlCol="0">
            <a:spAutoFit/>
          </a:bodyPr>
          <a:lstStyle/>
          <a:p>
            <a:r>
              <a:rPr lang="zh-CN" altLang="en-US" dirty="0">
                <a:solidFill>
                  <a:srgbClr val="66CCFF"/>
                </a:solidFill>
              </a:rPr>
              <a:t>（流程图见</a:t>
            </a:r>
            <a:r>
              <a:rPr lang="en-US" altLang="zh-CN" dirty="0">
                <a:solidFill>
                  <a:srgbClr val="66CCFF"/>
                </a:solidFill>
              </a:rPr>
              <a:t>P115 </a:t>
            </a:r>
            <a:r>
              <a:rPr lang="zh-CN" altLang="en-US" dirty="0">
                <a:solidFill>
                  <a:srgbClr val="66CCFF"/>
                </a:solidFill>
              </a:rPr>
              <a:t>图</a:t>
            </a:r>
            <a:r>
              <a:rPr lang="en-US" altLang="zh-CN" dirty="0">
                <a:solidFill>
                  <a:srgbClr val="66CCFF"/>
                </a:solidFill>
              </a:rPr>
              <a:t>5.1</a:t>
            </a:r>
            <a:r>
              <a:rPr lang="zh-CN" altLang="en-US" dirty="0">
                <a:solidFill>
                  <a:srgbClr val="66CCFF"/>
                </a:solidFill>
              </a:rPr>
              <a: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625" y="926114"/>
            <a:ext cx="2279906" cy="4143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bwMode="auto">
          <a:xfrm>
            <a:off x="7344766" y="2213050"/>
            <a:ext cx="1043658" cy="2195784"/>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567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zh-CN" altLang="en-US"/>
              <a:t>例：字符计数（</a:t>
            </a:r>
            <a:r>
              <a:rPr lang="en-US" altLang="zh-CN"/>
              <a:t>K &amp; R</a:t>
            </a:r>
            <a:r>
              <a:rPr lang="zh-CN" altLang="en-US"/>
              <a:t>，</a:t>
            </a:r>
            <a:r>
              <a:rPr lang="en-US" altLang="zh-CN"/>
              <a:t>P12</a:t>
            </a:r>
            <a:r>
              <a:rPr lang="zh-CN" altLang="en-US"/>
              <a:t>）</a:t>
            </a:r>
          </a:p>
        </p:txBody>
      </p:sp>
      <p:sp>
        <p:nvSpPr>
          <p:cNvPr id="222211" name="Rectangle 3"/>
          <p:cNvSpPr>
            <a:spLocks noGrp="1" noChangeArrowheads="1"/>
          </p:cNvSpPr>
          <p:nvPr>
            <p:ph idx="1"/>
          </p:nvPr>
        </p:nvSpPr>
        <p:spPr/>
        <p:txBody>
          <a:bodyPr/>
          <a:lstStyle/>
          <a:p>
            <a:r>
              <a:rPr lang="zh-CN" altLang="en-US" dirty="0"/>
              <a:t>功能：统计输入的字符数</a:t>
            </a:r>
          </a:p>
          <a:p>
            <a:pPr>
              <a:buFont typeface="Wingdings" pitchFamily="2" charset="2"/>
              <a:buNone/>
            </a:pPr>
            <a:endParaRPr lang="zh-CN" altLang="en-US" dirty="0"/>
          </a:p>
        </p:txBody>
      </p:sp>
      <p:sp>
        <p:nvSpPr>
          <p:cNvPr id="6" name="灯片编号占位符 5"/>
          <p:cNvSpPr>
            <a:spLocks noGrp="1"/>
          </p:cNvSpPr>
          <p:nvPr>
            <p:ph type="sldNum" sz="quarter" idx="12"/>
          </p:nvPr>
        </p:nvSpPr>
        <p:spPr/>
        <p:txBody>
          <a:bodyPr/>
          <a:lstStyle/>
          <a:p>
            <a:fld id="{21457E46-D846-4960-8592-3A06C4C68049}" type="slidenum">
              <a:rPr lang="en-US" altLang="zh-CN"/>
              <a:pPr/>
              <a:t>30</a:t>
            </a:fld>
            <a:endParaRPr lang="en-US" altLang="zh-CN"/>
          </a:p>
        </p:txBody>
      </p:sp>
      <p:sp>
        <p:nvSpPr>
          <p:cNvPr id="222212" name="Rectangle 4"/>
          <p:cNvSpPr>
            <a:spLocks noChangeArrowheads="1"/>
          </p:cNvSpPr>
          <p:nvPr/>
        </p:nvSpPr>
        <p:spPr bwMode="auto">
          <a:xfrm>
            <a:off x="4572000" y="1776413"/>
            <a:ext cx="5508625"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2"/>
              </a:buClr>
              <a:buSzPct val="70000"/>
              <a:buFont typeface="Wingdings" pitchFamily="2" charset="2"/>
              <a:buChar char="l"/>
            </a:pPr>
            <a:r>
              <a:rPr lang="zh-CN" altLang="en-US" dirty="0"/>
              <a:t>版本</a:t>
            </a:r>
            <a:r>
              <a:rPr lang="en-US" altLang="zh-CN" dirty="0"/>
              <a:t>2</a:t>
            </a:r>
            <a:r>
              <a:rPr lang="zh-CN" altLang="en-US" dirty="0"/>
              <a:t>：</a:t>
            </a:r>
          </a:p>
          <a:p>
            <a:pPr algn="l">
              <a:spcBef>
                <a:spcPct val="20000"/>
              </a:spcBef>
              <a:buClr>
                <a:schemeClr val="tx2"/>
              </a:buClr>
              <a:buSzPct val="70000"/>
              <a:buFont typeface="Wingdings" pitchFamily="2" charset="2"/>
              <a:buNone/>
            </a:pPr>
            <a:r>
              <a:rPr lang="en-US" altLang="zh-CN" dirty="0"/>
              <a:t>#include &lt;</a:t>
            </a:r>
            <a:r>
              <a:rPr lang="en-US" altLang="zh-CN" dirty="0" err="1"/>
              <a:t>stdio.h</a:t>
            </a:r>
            <a:r>
              <a:rPr lang="en-US" altLang="zh-CN" dirty="0"/>
              <a:t>&gt;</a:t>
            </a:r>
          </a:p>
          <a:p>
            <a:pPr algn="l">
              <a:spcBef>
                <a:spcPct val="20000"/>
              </a:spcBef>
              <a:buClr>
                <a:schemeClr val="tx2"/>
              </a:buClr>
              <a:buSzPct val="70000"/>
              <a:buFont typeface="Wingdings" pitchFamily="2" charset="2"/>
              <a:buNone/>
            </a:pPr>
            <a:r>
              <a:rPr lang="en-US" altLang="zh-CN" dirty="0" err="1"/>
              <a:t>int</a:t>
            </a:r>
            <a:r>
              <a:rPr lang="en-US" altLang="zh-CN" dirty="0"/>
              <a:t> main( )</a:t>
            </a:r>
          </a:p>
          <a:p>
            <a:pPr algn="l">
              <a:spcBef>
                <a:spcPct val="20000"/>
              </a:spcBef>
              <a:buClr>
                <a:schemeClr val="tx2"/>
              </a:buClr>
              <a:buSzPct val="70000"/>
              <a:buFont typeface="Wingdings" pitchFamily="2" charset="2"/>
              <a:buNone/>
            </a:pPr>
            <a:r>
              <a:rPr lang="en-US" altLang="zh-CN" dirty="0"/>
              <a:t>{ </a:t>
            </a:r>
            <a:r>
              <a:rPr lang="en-US" altLang="zh-CN"/>
              <a:t>long nc;</a:t>
            </a:r>
            <a:endParaRPr lang="en-US" altLang="zh-CN" dirty="0"/>
          </a:p>
          <a:p>
            <a:pPr algn="l">
              <a:spcBef>
                <a:spcPct val="20000"/>
              </a:spcBef>
              <a:buClr>
                <a:schemeClr val="tx2"/>
              </a:buClr>
              <a:buSzPct val="70000"/>
              <a:buFont typeface="Wingdings" pitchFamily="2" charset="2"/>
              <a:buNone/>
            </a:pPr>
            <a:r>
              <a:rPr lang="en-US" altLang="zh-CN" dirty="0">
                <a:solidFill>
                  <a:srgbClr val="66FF33"/>
                </a:solidFill>
              </a:rPr>
              <a:t>  for (</a:t>
            </a:r>
            <a:r>
              <a:rPr lang="en-US" altLang="zh-CN" dirty="0" err="1">
                <a:solidFill>
                  <a:srgbClr val="66FF33"/>
                </a:solidFill>
              </a:rPr>
              <a:t>nc</a:t>
            </a:r>
            <a:r>
              <a:rPr lang="en-US" altLang="zh-CN" dirty="0">
                <a:solidFill>
                  <a:srgbClr val="66FF33"/>
                </a:solidFill>
              </a:rPr>
              <a:t> </a:t>
            </a:r>
            <a:r>
              <a:rPr lang="en-US" altLang="zh-CN">
                <a:solidFill>
                  <a:srgbClr val="66FF33"/>
                </a:solidFill>
              </a:rPr>
              <a:t>= 0; </a:t>
            </a:r>
            <a:r>
              <a:rPr lang="en-US" altLang="zh-CN" dirty="0" err="1">
                <a:solidFill>
                  <a:srgbClr val="66FF33"/>
                </a:solidFill>
              </a:rPr>
              <a:t>getchar</a:t>
            </a:r>
            <a:r>
              <a:rPr lang="en-US" altLang="zh-CN" dirty="0">
                <a:solidFill>
                  <a:srgbClr val="66FF33"/>
                </a:solidFill>
              </a:rPr>
              <a:t>( ) </a:t>
            </a:r>
            <a:r>
              <a:rPr lang="en-US" altLang="zh-CN">
                <a:solidFill>
                  <a:srgbClr val="66FF33"/>
                </a:solidFill>
              </a:rPr>
              <a:t>!= EOF;</a:t>
            </a:r>
            <a:br>
              <a:rPr lang="en-US" altLang="zh-CN" dirty="0">
                <a:solidFill>
                  <a:srgbClr val="66FF33"/>
                </a:solidFill>
              </a:rPr>
            </a:br>
            <a:r>
              <a:rPr lang="en-US" altLang="zh-CN" dirty="0">
                <a:solidFill>
                  <a:srgbClr val="66FF33"/>
                </a:solidFill>
              </a:rPr>
              <a:t>	 ++</a:t>
            </a:r>
            <a:r>
              <a:rPr lang="en-US" altLang="zh-CN" err="1">
                <a:solidFill>
                  <a:srgbClr val="66FF33"/>
                </a:solidFill>
              </a:rPr>
              <a:t>nc</a:t>
            </a:r>
            <a:r>
              <a:rPr lang="en-US" altLang="zh-CN">
                <a:solidFill>
                  <a:srgbClr val="66FF33"/>
                </a:solidFill>
              </a:rPr>
              <a:t>); </a:t>
            </a:r>
            <a:endParaRPr lang="en-US" altLang="zh-CN" dirty="0">
              <a:solidFill>
                <a:srgbClr val="66FF33"/>
              </a:solidFill>
            </a:endParaRPr>
          </a:p>
          <a:p>
            <a:pPr algn="l">
              <a:spcBef>
                <a:spcPct val="20000"/>
              </a:spcBef>
              <a:buClr>
                <a:schemeClr val="tx2"/>
              </a:buClr>
              <a:buSzPct val="70000"/>
              <a:buFont typeface="Wingdings" pitchFamily="2" charset="2"/>
              <a:buNone/>
            </a:pPr>
            <a:r>
              <a:rPr lang="en-US" altLang="zh-CN" dirty="0"/>
              <a:t>  </a:t>
            </a:r>
            <a:r>
              <a:rPr lang="en-US" altLang="zh-CN" dirty="0" err="1"/>
              <a:t>printf</a:t>
            </a:r>
            <a:r>
              <a:rPr lang="en-US" altLang="zh-CN" dirty="0"/>
              <a:t>(“%</a:t>
            </a:r>
            <a:r>
              <a:rPr lang="en-US" altLang="zh-CN" dirty="0" err="1"/>
              <a:t>ld</a:t>
            </a:r>
            <a:r>
              <a:rPr lang="en-US" altLang="zh-CN" dirty="0"/>
              <a:t>\n”,</a:t>
            </a:r>
            <a:r>
              <a:rPr lang="en-US" altLang="zh-CN" err="1"/>
              <a:t>nc</a:t>
            </a:r>
            <a:r>
              <a:rPr lang="en-US" altLang="zh-CN"/>
              <a:t>);</a:t>
            </a:r>
            <a:endParaRPr lang="en-US" altLang="zh-CN" dirty="0"/>
          </a:p>
          <a:p>
            <a:pPr algn="l">
              <a:spcBef>
                <a:spcPct val="20000"/>
              </a:spcBef>
              <a:buClr>
                <a:schemeClr val="tx2"/>
              </a:buClr>
              <a:buSzPct val="70000"/>
              <a:buFont typeface="Wingdings" pitchFamily="2" charset="2"/>
              <a:buNone/>
            </a:pPr>
            <a:r>
              <a:rPr kumimoji="1" lang="en-US" altLang="zh-CN" dirty="0">
                <a:solidFill>
                  <a:srgbClr val="FFFFFF"/>
                </a:solidFill>
                <a:ea typeface="楷体_GB2312" pitchFamily="49" charset="-122"/>
              </a:rPr>
              <a:t>  </a:t>
            </a:r>
            <a:r>
              <a:rPr kumimoji="1" lang="en-US" altLang="zh-CN">
                <a:solidFill>
                  <a:srgbClr val="FFFFFF"/>
                </a:solidFill>
                <a:ea typeface="楷体_GB2312" pitchFamily="49" charset="-122"/>
              </a:rPr>
              <a:t>return 0;</a:t>
            </a:r>
            <a:endParaRPr lang="en-US" altLang="zh-CN" dirty="0"/>
          </a:p>
          <a:p>
            <a:pPr algn="l">
              <a:spcBef>
                <a:spcPct val="20000"/>
              </a:spcBef>
              <a:buClr>
                <a:schemeClr val="tx2"/>
              </a:buClr>
              <a:buSzPct val="70000"/>
              <a:buFont typeface="Wingdings" pitchFamily="2" charset="2"/>
              <a:buNone/>
            </a:pPr>
            <a:r>
              <a:rPr lang="en-US" altLang="zh-CN" dirty="0"/>
              <a:t>}</a:t>
            </a:r>
          </a:p>
        </p:txBody>
      </p:sp>
      <p:sp>
        <p:nvSpPr>
          <p:cNvPr id="222213" name="Rectangle 5"/>
          <p:cNvSpPr>
            <a:spLocks noChangeArrowheads="1"/>
          </p:cNvSpPr>
          <p:nvPr/>
        </p:nvSpPr>
        <p:spPr bwMode="auto">
          <a:xfrm>
            <a:off x="468313" y="1776413"/>
            <a:ext cx="4572000" cy="445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2"/>
              </a:buClr>
              <a:buSzPct val="70000"/>
              <a:buFont typeface="Wingdings" pitchFamily="2" charset="2"/>
              <a:buChar char="l"/>
            </a:pPr>
            <a:r>
              <a:rPr lang="zh-CN" altLang="en-US" dirty="0"/>
              <a:t>版本</a:t>
            </a:r>
            <a:r>
              <a:rPr lang="en-US" altLang="zh-CN" dirty="0"/>
              <a:t>1</a:t>
            </a:r>
            <a:r>
              <a:rPr lang="zh-CN" altLang="en-US" dirty="0"/>
              <a:t>：</a:t>
            </a:r>
          </a:p>
          <a:p>
            <a:pPr algn="l">
              <a:spcBef>
                <a:spcPct val="20000"/>
              </a:spcBef>
              <a:buClr>
                <a:schemeClr val="tx2"/>
              </a:buClr>
              <a:buSzPct val="70000"/>
              <a:buFont typeface="Wingdings" pitchFamily="2" charset="2"/>
              <a:buNone/>
            </a:pPr>
            <a:r>
              <a:rPr lang="en-US" altLang="zh-CN" dirty="0"/>
              <a:t>#include &lt;</a:t>
            </a:r>
            <a:r>
              <a:rPr lang="en-US" altLang="zh-CN" dirty="0" err="1"/>
              <a:t>stdio.h</a:t>
            </a:r>
            <a:r>
              <a:rPr lang="en-US" altLang="zh-CN" dirty="0"/>
              <a:t>&gt;</a:t>
            </a:r>
          </a:p>
          <a:p>
            <a:pPr algn="l">
              <a:spcBef>
                <a:spcPct val="20000"/>
              </a:spcBef>
              <a:buClr>
                <a:schemeClr val="tx2"/>
              </a:buClr>
              <a:buSzPct val="70000"/>
              <a:buFont typeface="Wingdings" pitchFamily="2" charset="2"/>
              <a:buNone/>
            </a:pPr>
            <a:r>
              <a:rPr lang="en-US" altLang="zh-CN" dirty="0" err="1"/>
              <a:t>int</a:t>
            </a:r>
            <a:r>
              <a:rPr lang="en-US" altLang="zh-CN" dirty="0"/>
              <a:t> main( )</a:t>
            </a:r>
          </a:p>
          <a:p>
            <a:pPr algn="l">
              <a:spcBef>
                <a:spcPct val="20000"/>
              </a:spcBef>
              <a:buClr>
                <a:schemeClr val="tx2"/>
              </a:buClr>
              <a:buSzPct val="70000"/>
              <a:buFont typeface="Wingdings" pitchFamily="2" charset="2"/>
              <a:buNone/>
            </a:pPr>
            <a:r>
              <a:rPr lang="en-US" altLang="zh-CN" dirty="0"/>
              <a:t>{ </a:t>
            </a:r>
            <a:r>
              <a:rPr lang="en-US" altLang="zh-CN"/>
              <a:t>long nc;</a:t>
            </a:r>
            <a:endParaRPr lang="en-US" altLang="zh-CN" dirty="0"/>
          </a:p>
          <a:p>
            <a:pPr algn="l">
              <a:spcBef>
                <a:spcPct val="20000"/>
              </a:spcBef>
              <a:buClr>
                <a:schemeClr val="tx2"/>
              </a:buClr>
              <a:buSzPct val="70000"/>
              <a:buFont typeface="Wingdings" pitchFamily="2" charset="2"/>
              <a:buNone/>
            </a:pPr>
            <a:r>
              <a:rPr lang="en-US" altLang="zh-CN" dirty="0"/>
              <a:t>  </a:t>
            </a:r>
            <a:r>
              <a:rPr lang="en-US" altLang="zh-CN" dirty="0" err="1"/>
              <a:t>nc</a:t>
            </a:r>
            <a:r>
              <a:rPr lang="en-US" altLang="zh-CN" dirty="0"/>
              <a:t> </a:t>
            </a:r>
            <a:r>
              <a:rPr lang="en-US" altLang="zh-CN"/>
              <a:t>= 0;</a:t>
            </a:r>
            <a:endParaRPr lang="en-US" altLang="zh-CN" dirty="0"/>
          </a:p>
          <a:p>
            <a:pPr algn="l">
              <a:spcBef>
                <a:spcPct val="20000"/>
              </a:spcBef>
              <a:buClr>
                <a:schemeClr val="tx2"/>
              </a:buClr>
              <a:buSzPct val="70000"/>
              <a:buFont typeface="Wingdings" pitchFamily="2" charset="2"/>
              <a:buNone/>
            </a:pPr>
            <a:r>
              <a:rPr lang="en-US" altLang="zh-CN" dirty="0">
                <a:solidFill>
                  <a:srgbClr val="FFFF00"/>
                </a:solidFill>
              </a:rPr>
              <a:t>  while (</a:t>
            </a:r>
            <a:r>
              <a:rPr lang="en-US" altLang="zh-CN" dirty="0" err="1">
                <a:solidFill>
                  <a:srgbClr val="FFFF00"/>
                </a:solidFill>
              </a:rPr>
              <a:t>getchar</a:t>
            </a:r>
            <a:r>
              <a:rPr lang="en-US" altLang="zh-CN" dirty="0">
                <a:solidFill>
                  <a:srgbClr val="FFFF00"/>
                </a:solidFill>
              </a:rPr>
              <a:t>( ) != EOF) </a:t>
            </a:r>
          </a:p>
          <a:p>
            <a:pPr algn="l">
              <a:spcBef>
                <a:spcPct val="20000"/>
              </a:spcBef>
              <a:buClr>
                <a:schemeClr val="tx2"/>
              </a:buClr>
              <a:buSzPct val="70000"/>
              <a:buFont typeface="Wingdings" pitchFamily="2" charset="2"/>
              <a:buNone/>
            </a:pPr>
            <a:r>
              <a:rPr lang="en-US" altLang="zh-CN" dirty="0">
                <a:solidFill>
                  <a:srgbClr val="FFFF00"/>
                </a:solidFill>
              </a:rPr>
              <a:t>      </a:t>
            </a:r>
            <a:r>
              <a:rPr lang="en-US" altLang="zh-CN">
                <a:solidFill>
                  <a:srgbClr val="FFFF00"/>
                </a:solidFill>
              </a:rPr>
              <a:t>++nc;</a:t>
            </a:r>
            <a:endParaRPr lang="en-US" altLang="zh-CN" dirty="0">
              <a:solidFill>
                <a:srgbClr val="FFFF00"/>
              </a:solidFill>
            </a:endParaRPr>
          </a:p>
          <a:p>
            <a:pPr algn="l">
              <a:spcBef>
                <a:spcPct val="20000"/>
              </a:spcBef>
              <a:buClr>
                <a:schemeClr val="tx2"/>
              </a:buClr>
              <a:buSzPct val="70000"/>
              <a:buFont typeface="Wingdings" pitchFamily="2" charset="2"/>
              <a:buNone/>
            </a:pPr>
            <a:r>
              <a:rPr lang="en-US" altLang="zh-CN" dirty="0"/>
              <a:t>  </a:t>
            </a:r>
            <a:r>
              <a:rPr lang="en-US" altLang="zh-CN" dirty="0" err="1"/>
              <a:t>printf</a:t>
            </a:r>
            <a:r>
              <a:rPr lang="en-US" altLang="zh-CN" dirty="0"/>
              <a:t>(“%</a:t>
            </a:r>
            <a:r>
              <a:rPr lang="en-US" altLang="zh-CN" dirty="0" err="1"/>
              <a:t>ld</a:t>
            </a:r>
            <a:r>
              <a:rPr lang="en-US" altLang="zh-CN" dirty="0"/>
              <a:t>\n”,</a:t>
            </a:r>
            <a:r>
              <a:rPr lang="en-US" altLang="zh-CN" err="1"/>
              <a:t>nc</a:t>
            </a:r>
            <a:r>
              <a:rPr lang="en-US" altLang="zh-CN"/>
              <a:t>);</a:t>
            </a:r>
            <a:endParaRPr lang="en-US" altLang="zh-CN" dirty="0"/>
          </a:p>
          <a:p>
            <a:pPr algn="l">
              <a:spcBef>
                <a:spcPct val="20000"/>
              </a:spcBef>
              <a:buClr>
                <a:schemeClr val="tx2"/>
              </a:buClr>
              <a:buSzPct val="70000"/>
              <a:buFont typeface="Wingdings" pitchFamily="2" charset="2"/>
              <a:buNone/>
            </a:pPr>
            <a:r>
              <a:rPr kumimoji="1" lang="en-US" altLang="zh-CN" dirty="0">
                <a:solidFill>
                  <a:srgbClr val="FFFFFF"/>
                </a:solidFill>
                <a:ea typeface="楷体_GB2312" pitchFamily="49" charset="-122"/>
              </a:rPr>
              <a:t>  </a:t>
            </a:r>
            <a:r>
              <a:rPr kumimoji="1" lang="en-US" altLang="zh-CN">
                <a:solidFill>
                  <a:srgbClr val="FFFFFF"/>
                </a:solidFill>
                <a:ea typeface="楷体_GB2312" pitchFamily="49" charset="-122"/>
              </a:rPr>
              <a:t>return 0;</a:t>
            </a:r>
            <a:endParaRPr lang="en-US" altLang="zh-CN" dirty="0"/>
          </a:p>
          <a:p>
            <a:pPr algn="l">
              <a:spcBef>
                <a:spcPct val="20000"/>
              </a:spcBef>
              <a:buClr>
                <a:schemeClr val="tx2"/>
              </a:buClr>
              <a:buSzPct val="70000"/>
              <a:buFont typeface="Wingdings" pitchFamily="2" charset="2"/>
              <a:buNone/>
            </a:pPr>
            <a:r>
              <a:rPr lang="en-US" altLang="zh-CN" dirty="0"/>
              <a:t>}</a:t>
            </a:r>
          </a:p>
        </p:txBody>
      </p:sp>
      <p:sp>
        <p:nvSpPr>
          <p:cNvPr id="7" name="文本框 6"/>
          <p:cNvSpPr txBox="1"/>
          <p:nvPr/>
        </p:nvSpPr>
        <p:spPr>
          <a:xfrm>
            <a:off x="1560120" y="5765197"/>
            <a:ext cx="2784737" cy="461665"/>
          </a:xfrm>
          <a:prstGeom prst="rect">
            <a:avLst/>
          </a:prstGeom>
          <a:noFill/>
        </p:spPr>
        <p:txBody>
          <a:bodyPr wrap="none" rtlCol="0">
            <a:spAutoFit/>
          </a:bodyPr>
          <a:lstStyle/>
          <a:p>
            <a:r>
              <a:rPr lang="en-US" altLang="zh-CN" dirty="0">
                <a:solidFill>
                  <a:srgbClr val="CCFF33"/>
                </a:solidFill>
              </a:rPr>
              <a:t>【</a:t>
            </a:r>
            <a:r>
              <a:rPr lang="zh-CN" altLang="en-US" dirty="0">
                <a:solidFill>
                  <a:srgbClr val="CCFF33"/>
                </a:solidFill>
              </a:rPr>
              <a:t>代码见</a:t>
            </a:r>
            <a:r>
              <a:rPr lang="en-US" altLang="zh-CN" dirty="0">
                <a:solidFill>
                  <a:srgbClr val="CCFF33"/>
                </a:solidFill>
              </a:rPr>
              <a:t>c5_z4.c】</a:t>
            </a:r>
            <a:endParaRPr lang="zh-CN" altLang="en-US" dirty="0">
              <a:solidFill>
                <a:srgbClr val="CCFF33"/>
              </a:solidFill>
            </a:endParaRPr>
          </a:p>
        </p:txBody>
      </p:sp>
      <p:sp>
        <p:nvSpPr>
          <p:cNvPr id="8" name="文本框 7"/>
          <p:cNvSpPr txBox="1"/>
          <p:nvPr/>
        </p:nvSpPr>
        <p:spPr>
          <a:xfrm>
            <a:off x="5724128" y="5771045"/>
            <a:ext cx="2784737" cy="461665"/>
          </a:xfrm>
          <a:prstGeom prst="rect">
            <a:avLst/>
          </a:prstGeom>
          <a:noFill/>
        </p:spPr>
        <p:txBody>
          <a:bodyPr wrap="none" rtlCol="0">
            <a:spAutoFit/>
          </a:bodyPr>
          <a:lstStyle/>
          <a:p>
            <a:r>
              <a:rPr lang="en-US" altLang="zh-CN" dirty="0">
                <a:solidFill>
                  <a:srgbClr val="CCFF33"/>
                </a:solidFill>
              </a:rPr>
              <a:t>【</a:t>
            </a:r>
            <a:r>
              <a:rPr lang="zh-CN" altLang="en-US" dirty="0">
                <a:solidFill>
                  <a:srgbClr val="CCFF33"/>
                </a:solidFill>
              </a:rPr>
              <a:t>代码见</a:t>
            </a:r>
            <a:r>
              <a:rPr lang="en-US" altLang="zh-CN" dirty="0">
                <a:solidFill>
                  <a:srgbClr val="CCFF33"/>
                </a:solidFill>
              </a:rPr>
              <a:t>c5_z8.c】</a:t>
            </a:r>
            <a:endParaRPr lang="zh-CN" altLang="en-US" dirty="0">
              <a:solidFill>
                <a:srgbClr val="CCFF33"/>
              </a:solidFill>
            </a:endParaRPr>
          </a:p>
        </p:txBody>
      </p:sp>
    </p:spTree>
    <p:extLst>
      <p:ext uri="{BB962C8B-B14F-4D97-AF65-F5344CB8AC3E}">
        <p14:creationId xmlns:p14="http://schemas.microsoft.com/office/powerpoint/2010/main" val="542202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28433CCC-AA2E-4EBE-9006-337276215750}" type="slidenum">
              <a:rPr lang="en-US" altLang="zh-CN"/>
              <a:pPr/>
              <a:t>31</a:t>
            </a:fld>
            <a:endParaRPr lang="en-US" altLang="zh-CN"/>
          </a:p>
        </p:txBody>
      </p:sp>
      <p:sp>
        <p:nvSpPr>
          <p:cNvPr id="188419" name="Rectangle 3"/>
          <p:cNvSpPr>
            <a:spLocks noGrp="1" noChangeArrowheads="1"/>
          </p:cNvSpPr>
          <p:nvPr>
            <p:ph type="title" idx="4294967295"/>
          </p:nvPr>
        </p:nvSpPr>
        <p:spPr>
          <a:xfrm>
            <a:off x="0" y="-242888"/>
            <a:ext cx="7543800" cy="1143001"/>
          </a:xfrm>
        </p:spPr>
        <p:txBody>
          <a:bodyPr/>
          <a:lstStyle/>
          <a:p>
            <a:r>
              <a:rPr lang="en-US" altLang="zh-CN" dirty="0">
                <a:ea typeface="楷体_GB2312" pitchFamily="49" charset="-122"/>
              </a:rPr>
              <a:t>for </a:t>
            </a:r>
            <a:r>
              <a:rPr lang="zh-CN" altLang="en-US" dirty="0">
                <a:ea typeface="楷体_GB2312" pitchFamily="49" charset="-122"/>
              </a:rPr>
              <a:t>语句的使用（各种变形）*</a:t>
            </a:r>
          </a:p>
        </p:txBody>
      </p:sp>
      <p:sp>
        <p:nvSpPr>
          <p:cNvPr id="188418" name="Text Box 2"/>
          <p:cNvSpPr txBox="1">
            <a:spLocks noChangeArrowheads="1"/>
          </p:cNvSpPr>
          <p:nvPr/>
        </p:nvSpPr>
        <p:spPr bwMode="auto">
          <a:xfrm>
            <a:off x="323850" y="1382713"/>
            <a:ext cx="8208963"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1" lang="en-US" altLang="zh-CN" dirty="0">
                <a:solidFill>
                  <a:srgbClr val="66FF33"/>
                </a:solidFill>
                <a:ea typeface="楷体_GB2312" pitchFamily="49" charset="-122"/>
              </a:rPr>
              <a:t>【</a:t>
            </a:r>
            <a:r>
              <a:rPr kumimoji="1" lang="zh-CN" altLang="en-US" dirty="0">
                <a:solidFill>
                  <a:srgbClr val="66FF33"/>
                </a:solidFill>
                <a:ea typeface="楷体_GB2312" pitchFamily="49" charset="-122"/>
              </a:rPr>
              <a:t>例</a:t>
            </a:r>
            <a:r>
              <a:rPr kumimoji="1" lang="en-US" altLang="zh-CN" dirty="0">
                <a:solidFill>
                  <a:srgbClr val="66FF33"/>
                </a:solidFill>
                <a:ea typeface="楷体_GB2312" pitchFamily="49" charset="-122"/>
              </a:rPr>
              <a:t>c5_z9.c】</a:t>
            </a:r>
            <a:r>
              <a:rPr kumimoji="1" lang="zh-CN" altLang="en-US" dirty="0">
                <a:solidFill>
                  <a:srgbClr val="66FF33"/>
                </a:solidFill>
                <a:ea typeface="楷体_GB2312" pitchFamily="49" charset="-122"/>
              </a:rPr>
              <a:t>输出从</a:t>
            </a:r>
            <a:r>
              <a:rPr kumimoji="1" lang="en-US" altLang="zh-CN" dirty="0">
                <a:solidFill>
                  <a:srgbClr val="66FF33"/>
                </a:solidFill>
                <a:ea typeface="楷体_GB2312" pitchFamily="49" charset="-122"/>
              </a:rPr>
              <a:t>1.0~2.0</a:t>
            </a:r>
            <a:r>
              <a:rPr kumimoji="1" lang="zh-CN" altLang="en-US" dirty="0">
                <a:solidFill>
                  <a:srgbClr val="66FF33"/>
                </a:solidFill>
                <a:ea typeface="楷体_GB2312" pitchFamily="49" charset="-122"/>
              </a:rPr>
              <a:t>，间隔</a:t>
            </a:r>
            <a:r>
              <a:rPr kumimoji="1" lang="en-US" altLang="zh-CN" dirty="0">
                <a:solidFill>
                  <a:srgbClr val="66FF33"/>
                </a:solidFill>
                <a:ea typeface="楷体_GB2312" pitchFamily="49" charset="-122"/>
              </a:rPr>
              <a:t>0.1</a:t>
            </a:r>
            <a:r>
              <a:rPr kumimoji="1" lang="zh-CN" altLang="en-US" dirty="0">
                <a:solidFill>
                  <a:srgbClr val="66FF33"/>
                </a:solidFill>
                <a:ea typeface="楷体_GB2312" pitchFamily="49" charset="-122"/>
              </a:rPr>
              <a:t>的各个数。</a:t>
            </a:r>
            <a:endParaRPr kumimoji="1" lang="en-US" altLang="zh-CN" dirty="0">
              <a:solidFill>
                <a:srgbClr val="66FF33"/>
              </a:solidFill>
              <a:ea typeface="楷体_GB2312" pitchFamily="49" charset="-122"/>
            </a:endParaRPr>
          </a:p>
          <a:p>
            <a:pPr algn="l">
              <a:spcBef>
                <a:spcPct val="10000"/>
              </a:spcBef>
            </a:pPr>
            <a:r>
              <a:rPr kumimoji="1" lang="en-US" altLang="en-US" dirty="0">
                <a:solidFill>
                  <a:srgbClr val="66FF33"/>
                </a:solidFill>
                <a:ea typeface="楷体_GB2312" pitchFamily="49" charset="-122"/>
              </a:rPr>
              <a:t>#include &lt;</a:t>
            </a:r>
            <a:r>
              <a:rPr kumimoji="1" lang="en-US" altLang="en-US" dirty="0" err="1">
                <a:solidFill>
                  <a:srgbClr val="66FF33"/>
                </a:solidFill>
                <a:ea typeface="楷体_GB2312" pitchFamily="49" charset="-122"/>
              </a:rPr>
              <a:t>stdio.h</a:t>
            </a:r>
            <a:r>
              <a:rPr kumimoji="1" lang="en-US" altLang="en-US" dirty="0">
                <a:solidFill>
                  <a:srgbClr val="66FF33"/>
                </a:solidFill>
                <a:ea typeface="楷体_GB2312" pitchFamily="49" charset="-122"/>
              </a:rPr>
              <a:t>&gt;</a:t>
            </a:r>
          </a:p>
          <a:p>
            <a:pPr algn="l">
              <a:spcBef>
                <a:spcPct val="10000"/>
              </a:spcBef>
            </a:pPr>
            <a:r>
              <a:rPr kumimoji="1" lang="en-US" altLang="en-US" dirty="0" err="1">
                <a:solidFill>
                  <a:srgbClr val="66FF33"/>
                </a:solidFill>
                <a:ea typeface="楷体_GB2312" pitchFamily="49" charset="-122"/>
              </a:rPr>
              <a:t>int</a:t>
            </a:r>
            <a:r>
              <a:rPr kumimoji="1" lang="en-US" altLang="en-US" dirty="0">
                <a:solidFill>
                  <a:srgbClr val="66FF33"/>
                </a:solidFill>
                <a:ea typeface="楷体_GB2312" pitchFamily="49" charset="-122"/>
              </a:rPr>
              <a:t> main()</a:t>
            </a:r>
          </a:p>
          <a:p>
            <a:pPr algn="l">
              <a:spcBef>
                <a:spcPct val="10000"/>
              </a:spcBef>
            </a:pPr>
            <a:r>
              <a:rPr kumimoji="1" lang="en-US" altLang="en-US" dirty="0">
                <a:solidFill>
                  <a:srgbClr val="66FF33"/>
                </a:solidFill>
                <a:ea typeface="楷体_GB2312" pitchFamily="49" charset="-122"/>
              </a:rPr>
              <a:t>{ </a:t>
            </a:r>
            <a:r>
              <a:rPr kumimoji="1" lang="en-US" altLang="en-US">
                <a:solidFill>
                  <a:srgbClr val="66FF33"/>
                </a:solidFill>
                <a:ea typeface="楷体_GB2312" pitchFamily="49" charset="-122"/>
              </a:rPr>
              <a:t>double x;</a:t>
            </a:r>
            <a:endParaRPr kumimoji="1" lang="en-US" altLang="en-US" dirty="0">
              <a:solidFill>
                <a:srgbClr val="66FF33"/>
              </a:solidFill>
              <a:ea typeface="楷体_GB2312" pitchFamily="49" charset="-122"/>
            </a:endParaRPr>
          </a:p>
          <a:p>
            <a:pPr algn="l">
              <a:spcBef>
                <a:spcPct val="10000"/>
              </a:spcBef>
            </a:pPr>
            <a:endParaRPr kumimoji="1" lang="en-US" altLang="en-US" dirty="0">
              <a:solidFill>
                <a:srgbClr val="66FF33"/>
              </a:solidFill>
              <a:ea typeface="楷体_GB2312" pitchFamily="49" charset="-122"/>
            </a:endParaRPr>
          </a:p>
          <a:p>
            <a:pPr algn="l">
              <a:spcBef>
                <a:spcPct val="10000"/>
              </a:spcBef>
            </a:pPr>
            <a:r>
              <a:rPr kumimoji="1" lang="en-US" altLang="en-US" dirty="0">
                <a:solidFill>
                  <a:srgbClr val="66FF33"/>
                </a:solidFill>
                <a:ea typeface="楷体_GB2312" pitchFamily="49" charset="-122"/>
              </a:rPr>
              <a:t>  for </a:t>
            </a:r>
            <a:r>
              <a:rPr kumimoji="1" lang="en-US" altLang="en-US">
                <a:solidFill>
                  <a:srgbClr val="66FF33"/>
                </a:solidFill>
                <a:ea typeface="楷体_GB2312" pitchFamily="49" charset="-122"/>
              </a:rPr>
              <a:t>(x=1.0; </a:t>
            </a:r>
            <a:r>
              <a:rPr kumimoji="1" lang="en-US" altLang="en-US" dirty="0">
                <a:solidFill>
                  <a:srgbClr val="66FF33"/>
                </a:solidFill>
                <a:ea typeface="楷体_GB2312" pitchFamily="49" charset="-122"/>
              </a:rPr>
              <a:t>x</a:t>
            </a:r>
            <a:r>
              <a:rPr kumimoji="1" lang="en-US" altLang="en-US">
                <a:solidFill>
                  <a:srgbClr val="66FF33"/>
                </a:solidFill>
                <a:ea typeface="楷体_GB2312" pitchFamily="49" charset="-122"/>
              </a:rPr>
              <a:t>&lt;=2.0; </a:t>
            </a:r>
            <a:r>
              <a:rPr kumimoji="1" lang="en-US" altLang="en-US" dirty="0">
                <a:solidFill>
                  <a:srgbClr val="66FF33"/>
                </a:solidFill>
                <a:ea typeface="楷体_GB2312" pitchFamily="49" charset="-122"/>
              </a:rPr>
              <a:t>x+=.1) {</a:t>
            </a:r>
          </a:p>
          <a:p>
            <a:pPr algn="l">
              <a:spcBef>
                <a:spcPct val="10000"/>
              </a:spcBef>
            </a:pPr>
            <a:r>
              <a:rPr kumimoji="1" lang="en-US" altLang="en-US" dirty="0">
                <a:solidFill>
                  <a:srgbClr val="66FF33"/>
                </a:solidFill>
                <a:ea typeface="楷体_GB2312" pitchFamily="49" charset="-122"/>
              </a:rPr>
              <a:t>    </a:t>
            </a:r>
            <a:r>
              <a:rPr kumimoji="1" lang="en-US" altLang="en-US" dirty="0" err="1">
                <a:solidFill>
                  <a:srgbClr val="66FF33"/>
                </a:solidFill>
                <a:ea typeface="楷体_GB2312" pitchFamily="49" charset="-122"/>
              </a:rPr>
              <a:t>printf</a:t>
            </a:r>
            <a:r>
              <a:rPr kumimoji="1" lang="en-US" altLang="en-US" dirty="0">
                <a:solidFill>
                  <a:srgbClr val="66FF33"/>
                </a:solidFill>
                <a:ea typeface="楷体_GB2312" pitchFamily="49" charset="-122"/>
              </a:rPr>
              <a:t>(“%.1f\</a:t>
            </a:r>
            <a:r>
              <a:rPr kumimoji="1" lang="en-US" altLang="en-US" dirty="0" err="1">
                <a:solidFill>
                  <a:srgbClr val="66FF33"/>
                </a:solidFill>
                <a:ea typeface="楷体_GB2312" pitchFamily="49" charset="-122"/>
              </a:rPr>
              <a:t>n”,</a:t>
            </a:r>
            <a:r>
              <a:rPr kumimoji="1" lang="en-US" altLang="en-US" err="1">
                <a:solidFill>
                  <a:srgbClr val="66FF33"/>
                </a:solidFill>
                <a:ea typeface="楷体_GB2312" pitchFamily="49" charset="-122"/>
              </a:rPr>
              <a:t>x</a:t>
            </a:r>
            <a:r>
              <a:rPr kumimoji="1" lang="en-US" altLang="en-US">
                <a:solidFill>
                  <a:srgbClr val="66FF33"/>
                </a:solidFill>
                <a:ea typeface="楷体_GB2312" pitchFamily="49" charset="-122"/>
              </a:rPr>
              <a:t>);</a:t>
            </a:r>
            <a:endParaRPr kumimoji="1" lang="en-US" altLang="en-US" dirty="0">
              <a:solidFill>
                <a:srgbClr val="66FF33"/>
              </a:solidFill>
              <a:ea typeface="楷体_GB2312" pitchFamily="49" charset="-122"/>
            </a:endParaRPr>
          </a:p>
          <a:p>
            <a:pPr algn="l">
              <a:spcBef>
                <a:spcPct val="10000"/>
              </a:spcBef>
            </a:pPr>
            <a:r>
              <a:rPr kumimoji="1" lang="en-US" altLang="en-US" dirty="0">
                <a:solidFill>
                  <a:srgbClr val="66FF33"/>
                </a:solidFill>
                <a:ea typeface="楷体_GB2312" pitchFamily="49" charset="-122"/>
              </a:rPr>
              <a:t>  }</a:t>
            </a:r>
          </a:p>
          <a:p>
            <a:pPr algn="l">
              <a:spcBef>
                <a:spcPct val="10000"/>
              </a:spcBef>
            </a:pPr>
            <a:r>
              <a:rPr kumimoji="1" lang="en-US" altLang="en-US" dirty="0">
                <a:solidFill>
                  <a:srgbClr val="66FF33"/>
                </a:solidFill>
                <a:ea typeface="楷体_GB2312" pitchFamily="49" charset="-122"/>
              </a:rPr>
              <a:t>  </a:t>
            </a:r>
            <a:r>
              <a:rPr kumimoji="1" lang="en-US" altLang="en-US">
                <a:solidFill>
                  <a:srgbClr val="66FF33"/>
                </a:solidFill>
                <a:ea typeface="楷体_GB2312" pitchFamily="49" charset="-122"/>
              </a:rPr>
              <a:t>return 0;</a:t>
            </a:r>
            <a:endParaRPr kumimoji="1" lang="en-US" altLang="en-US" dirty="0">
              <a:solidFill>
                <a:srgbClr val="66FF33"/>
              </a:solidFill>
              <a:ea typeface="楷体_GB2312" pitchFamily="49" charset="-122"/>
            </a:endParaRPr>
          </a:p>
          <a:p>
            <a:pPr algn="l">
              <a:spcBef>
                <a:spcPct val="10000"/>
              </a:spcBef>
            </a:pPr>
            <a:r>
              <a:rPr kumimoji="1" lang="en-US" altLang="en-US" dirty="0">
                <a:solidFill>
                  <a:srgbClr val="66FF33"/>
                </a:solidFill>
                <a:ea typeface="楷体_GB2312" pitchFamily="49" charset="-122"/>
              </a:rPr>
              <a:t>} </a:t>
            </a:r>
            <a:endParaRPr kumimoji="1" lang="en-US" altLang="zh-CN" dirty="0">
              <a:solidFill>
                <a:srgbClr val="66FF33"/>
              </a:solidFill>
              <a:ea typeface="楷体_GB2312" pitchFamily="49" charset="-122"/>
            </a:endParaRPr>
          </a:p>
        </p:txBody>
      </p:sp>
      <p:sp>
        <p:nvSpPr>
          <p:cNvPr id="188420" name="Text Box 4"/>
          <p:cNvSpPr txBox="1">
            <a:spLocks noChangeArrowheads="1"/>
          </p:cNvSpPr>
          <p:nvPr/>
        </p:nvSpPr>
        <p:spPr bwMode="auto">
          <a:xfrm>
            <a:off x="312738" y="914400"/>
            <a:ext cx="6122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en-US" altLang="zh-CN" sz="2800">
                <a:ea typeface="楷体_GB2312" pitchFamily="49" charset="-122"/>
              </a:rPr>
              <a:t> </a:t>
            </a:r>
            <a:r>
              <a:rPr kumimoji="1" lang="en-US" altLang="en-US" sz="2800">
                <a:ea typeface="楷体_GB2312" pitchFamily="49" charset="-122"/>
              </a:rPr>
              <a:t>for</a:t>
            </a:r>
            <a:r>
              <a:rPr kumimoji="1" lang="zh-CN" altLang="en-US" sz="2800">
                <a:ea typeface="楷体_GB2312" pitchFamily="49" charset="-122"/>
              </a:rPr>
              <a:t>语句中浮点型数据的使用</a:t>
            </a:r>
          </a:p>
        </p:txBody>
      </p:sp>
      <p:sp>
        <p:nvSpPr>
          <p:cNvPr id="188421" name="Line 5"/>
          <p:cNvSpPr>
            <a:spLocks noChangeShapeType="1"/>
          </p:cNvSpPr>
          <p:nvPr/>
        </p:nvSpPr>
        <p:spPr bwMode="auto">
          <a:xfrm>
            <a:off x="1116013" y="3789363"/>
            <a:ext cx="2735262"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2" name="Text Box 6"/>
          <p:cNvSpPr txBox="1">
            <a:spLocks noChangeArrowheads="1"/>
          </p:cNvSpPr>
          <p:nvPr/>
        </p:nvSpPr>
        <p:spPr bwMode="auto">
          <a:xfrm>
            <a:off x="2037557" y="2931411"/>
            <a:ext cx="6530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FF00"/>
                </a:solidFill>
              </a:rPr>
              <a:t>这个程序在有些机器上运行可能不会打印出</a:t>
            </a:r>
            <a:r>
              <a:rPr lang="en-US" altLang="zh-CN" b="1" dirty="0">
                <a:solidFill>
                  <a:srgbClr val="FFFF00"/>
                </a:solidFill>
              </a:rPr>
              <a:t>2.0!</a:t>
            </a:r>
          </a:p>
        </p:txBody>
      </p:sp>
      <p:sp>
        <p:nvSpPr>
          <p:cNvPr id="188423" name="Text Box 7"/>
          <p:cNvSpPr txBox="1">
            <a:spLocks noChangeArrowheads="1"/>
          </p:cNvSpPr>
          <p:nvPr/>
        </p:nvSpPr>
        <p:spPr bwMode="auto">
          <a:xfrm>
            <a:off x="1907704" y="4453486"/>
            <a:ext cx="7056784" cy="1994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15000"/>
              </a:spcBef>
              <a:buFontTx/>
              <a:buChar char="•"/>
            </a:pPr>
            <a:r>
              <a:rPr kumimoji="1" lang="en-US" altLang="zh-CN" dirty="0">
                <a:solidFill>
                  <a:schemeClr val="tx2"/>
                </a:solidFill>
                <a:ea typeface="楷体_GB2312" pitchFamily="49" charset="-122"/>
              </a:rPr>
              <a:t> </a:t>
            </a:r>
            <a:r>
              <a:rPr kumimoji="1" lang="zh-CN" altLang="en-US" dirty="0">
                <a:solidFill>
                  <a:schemeClr val="tx2"/>
                </a:solidFill>
                <a:ea typeface="楷体_GB2312" pitchFamily="49" charset="-122"/>
              </a:rPr>
              <a:t>尽管没有任何明显的理由要求</a:t>
            </a:r>
            <a:r>
              <a:rPr kumimoji="1" lang="en-US" altLang="zh-CN" dirty="0">
                <a:solidFill>
                  <a:schemeClr val="tx2"/>
                </a:solidFill>
                <a:ea typeface="楷体_GB2312" pitchFamily="49" charset="-122"/>
              </a:rPr>
              <a:t>for</a:t>
            </a:r>
            <a:r>
              <a:rPr kumimoji="1" lang="zh-CN" altLang="en-US" dirty="0">
                <a:solidFill>
                  <a:schemeClr val="tx2"/>
                </a:solidFill>
                <a:ea typeface="楷体_GB2312" pitchFamily="49" charset="-122"/>
              </a:rPr>
              <a:t>循环的控制变量必须是整型，但由于浮点型并不是百分之百精确的，为了避免类似问题，</a:t>
            </a:r>
            <a:r>
              <a:rPr kumimoji="1" lang="zh-CN" altLang="en-US" b="1" dirty="0">
                <a:solidFill>
                  <a:srgbClr val="FFFF00"/>
                </a:solidFill>
                <a:effectLst>
                  <a:outerShdw blurRad="38100" dist="38100" dir="2700000" algn="tl">
                    <a:srgbClr val="000000">
                      <a:alpha val="43137"/>
                    </a:srgbClr>
                  </a:outerShdw>
                </a:effectLst>
                <a:ea typeface="楷体_GB2312" pitchFamily="49" charset="-122"/>
              </a:rPr>
              <a:t>循环控制变量最好用整型</a:t>
            </a:r>
            <a:r>
              <a:rPr kumimoji="1" lang="zh-CN" altLang="en-US" dirty="0">
                <a:solidFill>
                  <a:schemeClr val="tx2"/>
                </a:solidFill>
                <a:ea typeface="楷体_GB2312" pitchFamily="49" charset="-122"/>
              </a:rPr>
              <a:t>。</a:t>
            </a:r>
          </a:p>
          <a:p>
            <a:pPr algn="l">
              <a:spcBef>
                <a:spcPct val="15000"/>
              </a:spcBef>
              <a:buFontTx/>
              <a:buChar char="•"/>
            </a:pPr>
            <a:r>
              <a:rPr kumimoji="1" lang="zh-CN" altLang="en-US" dirty="0">
                <a:solidFill>
                  <a:schemeClr val="tx2"/>
                </a:solidFill>
                <a:ea typeface="楷体_GB2312" pitchFamily="49" charset="-122"/>
              </a:rPr>
              <a:t> 除了</a:t>
            </a:r>
            <a:r>
              <a:rPr kumimoji="1" lang="en-US" altLang="zh-CN" dirty="0">
                <a:solidFill>
                  <a:schemeClr val="tx2"/>
                </a:solidFill>
                <a:ea typeface="楷体_GB2312" pitchFamily="49" charset="-122"/>
              </a:rPr>
              <a:t>for</a:t>
            </a:r>
            <a:r>
              <a:rPr kumimoji="1" lang="zh-CN" altLang="en-US" dirty="0">
                <a:solidFill>
                  <a:schemeClr val="tx2"/>
                </a:solidFill>
                <a:ea typeface="楷体_GB2312" pitchFamily="49" charset="-122"/>
              </a:rPr>
              <a:t>循环，其它一些情况下同样需要警惕“浮点型数据比较”可能引发的问题。</a:t>
            </a:r>
          </a:p>
        </p:txBody>
      </p:sp>
      <p:grpSp>
        <p:nvGrpSpPr>
          <p:cNvPr id="188428" name="Group 12"/>
          <p:cNvGrpSpPr>
            <a:grpSpLocks/>
          </p:cNvGrpSpPr>
          <p:nvPr/>
        </p:nvGrpSpPr>
        <p:grpSpPr bwMode="auto">
          <a:xfrm>
            <a:off x="4356100" y="3429000"/>
            <a:ext cx="4248150" cy="1223963"/>
            <a:chOff x="2744" y="2160"/>
            <a:chExt cx="2676" cy="771"/>
          </a:xfrm>
        </p:grpSpPr>
        <p:sp>
          <p:nvSpPr>
            <p:cNvPr id="188425" name="Text Box 9"/>
            <p:cNvSpPr txBox="1">
              <a:spLocks noChangeArrowheads="1"/>
            </p:cNvSpPr>
            <p:nvPr/>
          </p:nvSpPr>
          <p:spPr bwMode="auto">
            <a:xfrm>
              <a:off x="3187" y="2160"/>
              <a:ext cx="2233" cy="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10000"/>
                </a:spcBef>
              </a:pPr>
              <a:r>
                <a:rPr kumimoji="1" lang="en-US" altLang="en-US" dirty="0">
                  <a:solidFill>
                    <a:srgbClr val="66CCFF"/>
                  </a:solidFill>
                  <a:ea typeface="楷体_GB2312" pitchFamily="49" charset="-122"/>
                </a:rPr>
                <a:t>for </a:t>
              </a:r>
              <a:r>
                <a:rPr kumimoji="1" lang="en-US" altLang="en-US">
                  <a:solidFill>
                    <a:srgbClr val="66CCFF"/>
                  </a:solidFill>
                  <a:ea typeface="楷体_GB2312" pitchFamily="49" charset="-122"/>
                </a:rPr>
                <a:t>(x=10; </a:t>
              </a:r>
              <a:r>
                <a:rPr kumimoji="1" lang="en-US" altLang="en-US" dirty="0">
                  <a:solidFill>
                    <a:srgbClr val="66CCFF"/>
                  </a:solidFill>
                  <a:ea typeface="楷体_GB2312" pitchFamily="49" charset="-122"/>
                </a:rPr>
                <a:t>x</a:t>
              </a:r>
              <a:r>
                <a:rPr kumimoji="1" lang="en-US" altLang="en-US">
                  <a:solidFill>
                    <a:srgbClr val="66CCFF"/>
                  </a:solidFill>
                  <a:ea typeface="楷体_GB2312" pitchFamily="49" charset="-122"/>
                </a:rPr>
                <a:t>&lt;=20; </a:t>
              </a:r>
              <a:r>
                <a:rPr kumimoji="1" lang="en-US" altLang="en-US" dirty="0">
                  <a:solidFill>
                    <a:srgbClr val="66CCFF"/>
                  </a:solidFill>
                  <a:ea typeface="楷体_GB2312" pitchFamily="49" charset="-122"/>
                </a:rPr>
                <a:t>x+=1) {</a:t>
              </a:r>
            </a:p>
            <a:p>
              <a:pPr algn="l">
                <a:spcBef>
                  <a:spcPct val="10000"/>
                </a:spcBef>
              </a:pPr>
              <a:r>
                <a:rPr kumimoji="1" lang="en-US" altLang="en-US" dirty="0">
                  <a:solidFill>
                    <a:srgbClr val="66CCFF"/>
                  </a:solidFill>
                  <a:ea typeface="楷体_GB2312" pitchFamily="49" charset="-122"/>
                </a:rPr>
                <a:t>    </a:t>
              </a:r>
              <a:r>
                <a:rPr kumimoji="1" lang="en-US" altLang="en-US" dirty="0" err="1">
                  <a:solidFill>
                    <a:srgbClr val="66CCFF"/>
                  </a:solidFill>
                  <a:ea typeface="楷体_GB2312" pitchFamily="49" charset="-122"/>
                </a:rPr>
                <a:t>printf</a:t>
              </a:r>
              <a:r>
                <a:rPr kumimoji="1" lang="en-US" altLang="en-US" dirty="0">
                  <a:solidFill>
                    <a:srgbClr val="66CCFF"/>
                  </a:solidFill>
                  <a:ea typeface="楷体_GB2312" pitchFamily="49" charset="-122"/>
                </a:rPr>
                <a:t>(“%.1f\</a:t>
              </a:r>
              <a:r>
                <a:rPr kumimoji="1" lang="en-US" altLang="en-US" dirty="0" err="1">
                  <a:solidFill>
                    <a:srgbClr val="66CCFF"/>
                  </a:solidFill>
                  <a:ea typeface="楷体_GB2312" pitchFamily="49" charset="-122"/>
                </a:rPr>
                <a:t>n”,</a:t>
              </a:r>
              <a:r>
                <a:rPr kumimoji="1" lang="en-US" altLang="en-US" err="1">
                  <a:solidFill>
                    <a:srgbClr val="66CCFF"/>
                  </a:solidFill>
                  <a:ea typeface="楷体_GB2312" pitchFamily="49" charset="-122"/>
                </a:rPr>
                <a:t>x</a:t>
              </a:r>
              <a:r>
                <a:rPr kumimoji="1" lang="en-US" altLang="zh-CN">
                  <a:solidFill>
                    <a:srgbClr val="66CCFF"/>
                  </a:solidFill>
                  <a:ea typeface="楷体_GB2312" pitchFamily="49" charset="-122"/>
                </a:rPr>
                <a:t>/10.0</a:t>
              </a:r>
              <a:r>
                <a:rPr kumimoji="1" lang="en-US" altLang="en-US">
                  <a:solidFill>
                    <a:srgbClr val="66CCFF"/>
                  </a:solidFill>
                  <a:ea typeface="楷体_GB2312" pitchFamily="49" charset="-122"/>
                </a:rPr>
                <a:t>);</a:t>
              </a:r>
              <a:endParaRPr kumimoji="1" lang="en-US" altLang="en-US" dirty="0">
                <a:solidFill>
                  <a:srgbClr val="66CCFF"/>
                </a:solidFill>
                <a:ea typeface="楷体_GB2312" pitchFamily="49" charset="-122"/>
              </a:endParaRPr>
            </a:p>
            <a:p>
              <a:pPr algn="l"/>
              <a:endParaRPr lang="zh-CN" altLang="en-US" dirty="0">
                <a:solidFill>
                  <a:srgbClr val="66CCFF"/>
                </a:solidFill>
              </a:endParaRPr>
            </a:p>
          </p:txBody>
        </p:sp>
        <p:sp>
          <p:nvSpPr>
            <p:cNvPr id="188427" name="AutoShape 11"/>
            <p:cNvSpPr>
              <a:spLocks noChangeArrowheads="1"/>
            </p:cNvSpPr>
            <p:nvPr/>
          </p:nvSpPr>
          <p:spPr bwMode="auto">
            <a:xfrm>
              <a:off x="2744" y="2387"/>
              <a:ext cx="363" cy="227"/>
            </a:xfrm>
            <a:prstGeom prst="rightArrow">
              <a:avLst>
                <a:gd name="adj1" fmla="val 50000"/>
                <a:gd name="adj2" fmla="val 39978"/>
              </a:avLst>
            </a:prstGeom>
            <a:noFill/>
            <a:ln w="28575" algn="ctr">
              <a:solidFill>
                <a:srgbClr val="66C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88422"/>
                                        </p:tgtEl>
                                        <p:attrNameLst>
                                          <p:attrName>style.visibility</p:attrName>
                                        </p:attrNameLst>
                                      </p:cBhvr>
                                      <p:to>
                                        <p:strVal val="visible"/>
                                      </p:to>
                                    </p:set>
                                    <p:anim calcmode="lin" valueType="num">
                                      <p:cBhvr>
                                        <p:cTn id="7" dur="500" fill="hold"/>
                                        <p:tgtEl>
                                          <p:spTgt spid="188422"/>
                                        </p:tgtEl>
                                        <p:attrNameLst>
                                          <p:attrName>ppt_w</p:attrName>
                                        </p:attrNameLst>
                                      </p:cBhvr>
                                      <p:tavLst>
                                        <p:tav tm="0">
                                          <p:val>
                                            <p:strVal val="4*#ppt_w"/>
                                          </p:val>
                                        </p:tav>
                                        <p:tav tm="100000">
                                          <p:val>
                                            <p:strVal val="#ppt_w"/>
                                          </p:val>
                                        </p:tav>
                                      </p:tavLst>
                                    </p:anim>
                                    <p:anim calcmode="lin" valueType="num">
                                      <p:cBhvr>
                                        <p:cTn id="8" dur="500" fill="hold"/>
                                        <p:tgtEl>
                                          <p:spTgt spid="18842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8423"/>
                                        </p:tgtEl>
                                        <p:attrNameLst>
                                          <p:attrName>style.visibility</p:attrName>
                                        </p:attrNameLst>
                                      </p:cBhvr>
                                      <p:to>
                                        <p:strVal val="visible"/>
                                      </p:to>
                                    </p:set>
                                    <p:anim calcmode="lin" valueType="num">
                                      <p:cBhvr additive="base">
                                        <p:cTn id="13" dur="500" fill="hold"/>
                                        <p:tgtEl>
                                          <p:spTgt spid="188423"/>
                                        </p:tgtEl>
                                        <p:attrNameLst>
                                          <p:attrName>ppt_x</p:attrName>
                                        </p:attrNameLst>
                                      </p:cBhvr>
                                      <p:tavLst>
                                        <p:tav tm="0">
                                          <p:val>
                                            <p:strVal val="#ppt_x"/>
                                          </p:val>
                                        </p:tav>
                                        <p:tav tm="100000">
                                          <p:val>
                                            <p:strVal val="#ppt_x"/>
                                          </p:val>
                                        </p:tav>
                                      </p:tavLst>
                                    </p:anim>
                                    <p:anim calcmode="lin" valueType="num">
                                      <p:cBhvr additive="base">
                                        <p:cTn id="14" dur="500" fill="hold"/>
                                        <p:tgtEl>
                                          <p:spTgt spid="18842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88428"/>
                                        </p:tgtEl>
                                        <p:attrNameLst>
                                          <p:attrName>style.visibility</p:attrName>
                                        </p:attrNameLst>
                                      </p:cBhvr>
                                      <p:to>
                                        <p:strVal val="visible"/>
                                      </p:to>
                                    </p:set>
                                    <p:animEffect transition="in" filter="wipe(left)">
                                      <p:cBhvr>
                                        <p:cTn id="19" dur="500"/>
                                        <p:tgtEl>
                                          <p:spTgt spid="18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p:bldP spid="1884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81000" y="0"/>
            <a:ext cx="8421688" cy="990600"/>
          </a:xfrm>
        </p:spPr>
        <p:txBody>
          <a:bodyPr/>
          <a:lstStyle/>
          <a:p>
            <a:r>
              <a:rPr lang="en-US" altLang="zh-CN" dirty="0">
                <a:ea typeface="楷体_GB2312" pitchFamily="49" charset="-122"/>
              </a:rPr>
              <a:t>for </a:t>
            </a:r>
            <a:r>
              <a:rPr lang="zh-CN" altLang="en-US" dirty="0">
                <a:ea typeface="楷体_GB2312" pitchFamily="49" charset="-122"/>
              </a:rPr>
              <a:t>语句的使用（各种变形）</a:t>
            </a:r>
          </a:p>
        </p:txBody>
      </p:sp>
      <p:sp>
        <p:nvSpPr>
          <p:cNvPr id="144387" name="Text Box 3"/>
          <p:cNvSpPr txBox="1">
            <a:spLocks noGrp="1" noChangeArrowheads="1"/>
          </p:cNvSpPr>
          <p:nvPr>
            <p:ph idx="1"/>
          </p:nvPr>
        </p:nvSpPr>
        <p:spPr>
          <a:xfrm>
            <a:off x="395288" y="1466850"/>
            <a:ext cx="8296275" cy="4049713"/>
          </a:xfrm>
          <a:noFill/>
          <a:ln/>
        </p:spPr>
        <p:txBody>
          <a:bodyPr lIns="92075" tIns="46038" rIns="92075" bIns="46038"/>
          <a:lstStyle/>
          <a:p>
            <a:pPr>
              <a:spcBef>
                <a:spcPct val="50000"/>
              </a:spcBef>
            </a:pPr>
            <a:r>
              <a:rPr lang="en-US" altLang="zh-CN" sz="2800" dirty="0">
                <a:ea typeface="楷体_GB2312" pitchFamily="49" charset="-122"/>
              </a:rPr>
              <a:t>for </a:t>
            </a:r>
            <a:r>
              <a:rPr lang="zh-CN" altLang="zh-CN" sz="2800" dirty="0">
                <a:ea typeface="楷体_GB2312" pitchFamily="49" charset="-122"/>
              </a:rPr>
              <a:t>语句与其他语言中的</a:t>
            </a:r>
            <a:r>
              <a:rPr lang="en-US" altLang="zh-CN" sz="2800" dirty="0">
                <a:ea typeface="楷体_GB2312" pitchFamily="49" charset="-122"/>
              </a:rPr>
              <a:t>for</a:t>
            </a:r>
            <a:r>
              <a:rPr lang="zh-CN" altLang="en-US" sz="2800" dirty="0">
                <a:ea typeface="楷体_GB2312" pitchFamily="49" charset="-122"/>
              </a:rPr>
              <a:t>有不同的地方</a:t>
            </a:r>
          </a:p>
          <a:p>
            <a:pPr marL="819150" lvl="1" indent="-285750">
              <a:spcBef>
                <a:spcPct val="50000"/>
              </a:spcBef>
            </a:pPr>
            <a:r>
              <a:rPr lang="zh-CN" altLang="en-US" sz="2400" dirty="0">
                <a:ea typeface="楷体_GB2312" pitchFamily="49" charset="-122"/>
              </a:rPr>
              <a:t>三个表达式都可以是任意的表达式</a:t>
            </a:r>
          </a:p>
          <a:p>
            <a:pPr marL="819150" lvl="1" indent="-285750">
              <a:spcBef>
                <a:spcPct val="50000"/>
              </a:spcBef>
            </a:pPr>
            <a:r>
              <a:rPr lang="zh-CN" altLang="en-US" sz="2400" dirty="0">
                <a:ea typeface="楷体_GB2312" pitchFamily="49" charset="-122"/>
              </a:rPr>
              <a:t>循环变量和循环条件可在循环体内修改</a:t>
            </a:r>
          </a:p>
          <a:p>
            <a:pPr marL="819150" lvl="1" indent="-285750">
              <a:spcBef>
                <a:spcPct val="50000"/>
              </a:spcBef>
            </a:pPr>
            <a:r>
              <a:rPr lang="zh-CN" altLang="en-US" sz="2400" dirty="0">
                <a:ea typeface="楷体_GB2312" pitchFamily="49" charset="-122"/>
              </a:rPr>
              <a:t>循环变量的值在循环结束时仍保持着</a:t>
            </a:r>
          </a:p>
          <a:p>
            <a:pPr>
              <a:spcBef>
                <a:spcPct val="50000"/>
              </a:spcBef>
            </a:pPr>
            <a:r>
              <a:rPr lang="zh-CN" altLang="en-US" sz="2800" dirty="0">
                <a:ea typeface="楷体_GB2312" pitchFamily="49" charset="-122"/>
              </a:rPr>
              <a:t>尽管</a:t>
            </a:r>
            <a:r>
              <a:rPr lang="en-US" altLang="zh-CN" sz="2800" dirty="0">
                <a:ea typeface="楷体_GB2312" pitchFamily="49" charset="-122"/>
              </a:rPr>
              <a:t>C</a:t>
            </a:r>
            <a:r>
              <a:rPr lang="zh-CN" altLang="en-US" sz="2800" dirty="0">
                <a:ea typeface="楷体_GB2312" pitchFamily="49" charset="-122"/>
              </a:rPr>
              <a:t>语言的</a:t>
            </a:r>
            <a:r>
              <a:rPr lang="en-US" altLang="zh-CN" sz="2800" dirty="0">
                <a:ea typeface="楷体_GB2312" pitchFamily="49" charset="-122"/>
              </a:rPr>
              <a:t>for</a:t>
            </a:r>
            <a:r>
              <a:rPr lang="zh-CN" altLang="en-US" sz="2800" dirty="0">
                <a:ea typeface="楷体_GB2312" pitchFamily="49" charset="-122"/>
              </a:rPr>
              <a:t>语句功能比其它语言要强，使用上也更灵活，但若是过分地利用它的这些特性会使</a:t>
            </a:r>
            <a:r>
              <a:rPr lang="en-US" altLang="zh-CN" sz="2800" dirty="0">
                <a:ea typeface="楷体_GB2312" pitchFamily="49" charset="-122"/>
              </a:rPr>
              <a:t>for</a:t>
            </a:r>
            <a:r>
              <a:rPr lang="zh-CN" altLang="en-US" sz="2800" dirty="0">
                <a:ea typeface="楷体_GB2312" pitchFamily="49" charset="-122"/>
              </a:rPr>
              <a:t>语句显得杂乱，可读性降低。</a:t>
            </a:r>
            <a:endParaRPr lang="en-US" altLang="zh-CN" sz="2800" dirty="0">
              <a:ea typeface="楷体_GB2312" pitchFamily="49" charset="-122"/>
            </a:endParaRPr>
          </a:p>
          <a:p>
            <a:pPr lvl="1">
              <a:spcBef>
                <a:spcPct val="50000"/>
              </a:spcBef>
            </a:pPr>
            <a:r>
              <a:rPr lang="zh-CN" altLang="en-US" sz="2400" dirty="0">
                <a:ea typeface="楷体_GB2312" pitchFamily="49" charset="-122"/>
              </a:rPr>
              <a:t>切莫死记硬背，只须领会其精神实质，学会灵活使用！</a:t>
            </a:r>
          </a:p>
          <a:p>
            <a:pPr>
              <a:spcBef>
                <a:spcPct val="50000"/>
              </a:spcBef>
            </a:pPr>
            <a:endParaRPr lang="zh-CN" altLang="zh-CN" sz="2800" dirty="0">
              <a:ea typeface="楷体_GB2312" pitchFamily="49" charset="-122"/>
            </a:endParaRPr>
          </a:p>
        </p:txBody>
      </p:sp>
      <p:sp>
        <p:nvSpPr>
          <p:cNvPr id="4" name="灯片编号占位符 5"/>
          <p:cNvSpPr>
            <a:spLocks noGrp="1"/>
          </p:cNvSpPr>
          <p:nvPr>
            <p:ph type="sldNum" sz="quarter" idx="12"/>
          </p:nvPr>
        </p:nvSpPr>
        <p:spPr/>
        <p:txBody>
          <a:bodyPr/>
          <a:lstStyle/>
          <a:p>
            <a:fld id="{0B1CE082-19E2-4C33-8D1C-4BA51CFAFD81}" type="slidenum">
              <a:rPr lang="en-US" altLang="zh-CN"/>
              <a:pPr/>
              <a:t>32</a:t>
            </a:fld>
            <a:endParaRPr lang="en-US"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a:t>
            </a:r>
            <a:r>
              <a:rPr lang="zh-CN" altLang="en-US" dirty="0"/>
              <a:t>语句小结</a:t>
            </a:r>
          </a:p>
        </p:txBody>
      </p:sp>
      <p:sp>
        <p:nvSpPr>
          <p:cNvPr id="3" name="内容占位符 2"/>
          <p:cNvSpPr>
            <a:spLocks noGrp="1"/>
          </p:cNvSpPr>
          <p:nvPr>
            <p:ph idx="1"/>
          </p:nvPr>
        </p:nvSpPr>
        <p:spPr/>
        <p:txBody>
          <a:bodyPr/>
          <a:lstStyle/>
          <a:p>
            <a:r>
              <a:rPr lang="en-US" altLang="zh-CN" dirty="0"/>
              <a:t>for</a:t>
            </a:r>
            <a:r>
              <a:rPr lang="zh-CN" altLang="en-US" dirty="0"/>
              <a:t>语句不仅可以用于循环次数已经确定的情况，还可以用于循环次数不确定而只给出循环结束条件的情况</a:t>
            </a:r>
          </a:p>
          <a:p>
            <a:r>
              <a:rPr lang="en-US" altLang="zh-CN" dirty="0"/>
              <a:t>for</a:t>
            </a:r>
            <a:r>
              <a:rPr lang="zh-CN" altLang="en-US" dirty="0"/>
              <a:t>语句完全可以代替</a:t>
            </a:r>
            <a:r>
              <a:rPr lang="en-US" altLang="zh-CN" dirty="0"/>
              <a:t>while</a:t>
            </a:r>
            <a:r>
              <a:rPr lang="zh-CN" altLang="en-US" dirty="0"/>
              <a:t>语句</a:t>
            </a:r>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33</a:t>
            </a:fld>
            <a:endParaRPr lang="en-US" altLang="zh-CN"/>
          </a:p>
        </p:txBody>
      </p:sp>
    </p:spTree>
    <p:extLst>
      <p:ext uri="{BB962C8B-B14F-4D97-AF65-F5344CB8AC3E}">
        <p14:creationId xmlns:p14="http://schemas.microsoft.com/office/powerpoint/2010/main" val="2294021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68313" y="260350"/>
            <a:ext cx="7543800" cy="504825"/>
          </a:xfrm>
        </p:spPr>
        <p:txBody>
          <a:bodyPr>
            <a:normAutofit fontScale="90000"/>
          </a:bodyPr>
          <a:lstStyle/>
          <a:p>
            <a:r>
              <a:rPr lang="zh-CN" altLang="en-US" sz="3100">
                <a:ea typeface="楷体_GB2312" pitchFamily="49" charset="-122"/>
              </a:rPr>
              <a:t>作业</a:t>
            </a:r>
          </a:p>
        </p:txBody>
      </p:sp>
      <p:sp>
        <p:nvSpPr>
          <p:cNvPr id="129027" name="Rectangle 3"/>
          <p:cNvSpPr>
            <a:spLocks noGrp="1" noChangeArrowheads="1"/>
          </p:cNvSpPr>
          <p:nvPr>
            <p:ph idx="1"/>
          </p:nvPr>
        </p:nvSpPr>
        <p:spPr>
          <a:xfrm>
            <a:off x="395535" y="1196751"/>
            <a:ext cx="8568953" cy="5589811"/>
          </a:xfrm>
        </p:spPr>
        <p:txBody>
          <a:bodyPr/>
          <a:lstStyle/>
          <a:p>
            <a:pPr marL="495300" indent="-495300">
              <a:lnSpc>
                <a:spcPct val="90000"/>
              </a:lnSpc>
            </a:pPr>
            <a:r>
              <a:rPr lang="zh-CN" altLang="en-US" sz="2500" dirty="0">
                <a:ea typeface="楷体_GB2312" pitchFamily="49" charset="-122"/>
              </a:rPr>
              <a:t>书面提交：</a:t>
            </a:r>
            <a:r>
              <a:rPr lang="en-US" altLang="zh-CN" sz="2500" dirty="0">
                <a:ea typeface="楷体_GB2312" pitchFamily="49" charset="-122"/>
              </a:rPr>
              <a:t>P140  5.4</a:t>
            </a:r>
            <a:r>
              <a:rPr lang="zh-CN" altLang="en-US" sz="2500" dirty="0">
                <a:ea typeface="楷体_GB2312" pitchFamily="49" charset="-122"/>
              </a:rPr>
              <a:t>，</a:t>
            </a:r>
            <a:r>
              <a:rPr lang="en-US" altLang="zh-CN" sz="2500" dirty="0">
                <a:ea typeface="楷体_GB2312" pitchFamily="49" charset="-122"/>
              </a:rPr>
              <a:t>5.5</a:t>
            </a:r>
            <a:r>
              <a:rPr lang="zh-CN" altLang="en-US" sz="2500" dirty="0">
                <a:ea typeface="楷体_GB2312" pitchFamily="49" charset="-122"/>
              </a:rPr>
              <a:t>，</a:t>
            </a:r>
            <a:r>
              <a:rPr lang="en-US" altLang="zh-CN" sz="2500" dirty="0">
                <a:ea typeface="楷体_GB2312" pitchFamily="49" charset="-122"/>
              </a:rPr>
              <a:t>5.7</a:t>
            </a:r>
            <a:r>
              <a:rPr lang="zh-CN" altLang="en-US" sz="2500" dirty="0">
                <a:ea typeface="楷体_GB2312" pitchFamily="49" charset="-122"/>
              </a:rPr>
              <a:t>，</a:t>
            </a:r>
            <a:r>
              <a:rPr lang="en-US" altLang="zh-CN" sz="2500" dirty="0">
                <a:ea typeface="楷体_GB2312" pitchFamily="49" charset="-122"/>
              </a:rPr>
              <a:t>5.8</a:t>
            </a:r>
          </a:p>
          <a:p>
            <a:pPr marL="495300" indent="-495300">
              <a:lnSpc>
                <a:spcPct val="90000"/>
              </a:lnSpc>
            </a:pPr>
            <a:endParaRPr lang="en-US" altLang="zh-CN" sz="2500" dirty="0">
              <a:ea typeface="楷体_GB2312" pitchFamily="49" charset="-122"/>
            </a:endParaRPr>
          </a:p>
          <a:p>
            <a:pPr marL="495300" indent="-495300">
              <a:lnSpc>
                <a:spcPct val="90000"/>
              </a:lnSpc>
            </a:pPr>
            <a:r>
              <a:rPr lang="zh-CN" altLang="en-US" sz="2500" dirty="0">
                <a:ea typeface="楷体_GB2312" pitchFamily="49" charset="-122"/>
              </a:rPr>
              <a:t>上机练习：编译运行本讲义以及课本第五章</a:t>
            </a:r>
            <a:r>
              <a:rPr lang="en-US" altLang="zh-CN" sz="2500" dirty="0">
                <a:ea typeface="楷体_GB2312" pitchFamily="49" charset="-122"/>
              </a:rPr>
              <a:t>5.1-5.6</a:t>
            </a:r>
            <a:r>
              <a:rPr lang="zh-CN" altLang="en-US" sz="2500" dirty="0">
                <a:ea typeface="楷体_GB2312" pitchFamily="49" charset="-122"/>
              </a:rPr>
              <a:t>中的所有例程。</a:t>
            </a:r>
            <a:endParaRPr lang="en-US" altLang="zh-CN" sz="2500" dirty="0">
              <a:ea typeface="楷体_GB2312" pitchFamily="49" charset="-122"/>
            </a:endParaRPr>
          </a:p>
          <a:p>
            <a:pPr marL="495300" indent="-495300">
              <a:lnSpc>
                <a:spcPct val="90000"/>
              </a:lnSpc>
            </a:pPr>
            <a:endParaRPr lang="en-US" altLang="zh-CN" sz="2500" dirty="0">
              <a:ea typeface="楷体_GB2312" pitchFamily="49" charset="-122"/>
            </a:endParaRPr>
          </a:p>
        </p:txBody>
      </p:sp>
      <p:sp>
        <p:nvSpPr>
          <p:cNvPr id="4" name="灯片编号占位符 5"/>
          <p:cNvSpPr>
            <a:spLocks noGrp="1"/>
          </p:cNvSpPr>
          <p:nvPr>
            <p:ph type="sldNum" sz="quarter" idx="12"/>
          </p:nvPr>
        </p:nvSpPr>
        <p:spPr/>
        <p:txBody>
          <a:bodyPr/>
          <a:lstStyle/>
          <a:p>
            <a:fld id="{9BE7E5AA-995E-4674-9E19-1798A5635F88}" type="slidenum">
              <a:rPr lang="en-US" altLang="zh-CN"/>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逗号运算符和逗号表达式</a:t>
            </a:r>
          </a:p>
        </p:txBody>
      </p:sp>
      <p:sp>
        <p:nvSpPr>
          <p:cNvPr id="3" name="内容占位符 2"/>
          <p:cNvSpPr>
            <a:spLocks noGrp="1"/>
          </p:cNvSpPr>
          <p:nvPr>
            <p:ph idx="1"/>
          </p:nvPr>
        </p:nvSpPr>
        <p:spPr/>
        <p:txBody>
          <a:bodyPr>
            <a:normAutofit lnSpcReduction="10000"/>
          </a:bodyPr>
          <a:lstStyle/>
          <a:p>
            <a:r>
              <a:rPr lang="zh-CN" altLang="en-US" sz="2800" b="1" dirty="0">
                <a:solidFill>
                  <a:srgbClr val="FFFF00"/>
                </a:solidFill>
                <a:effectLst>
                  <a:outerShdw blurRad="38100" dist="38100" dir="2700000" algn="tl">
                    <a:srgbClr val="000000">
                      <a:alpha val="43137"/>
                    </a:srgbClr>
                  </a:outerShdw>
                </a:effectLst>
              </a:rPr>
              <a:t>逗号运算符</a:t>
            </a:r>
            <a:r>
              <a:rPr lang="zh-CN" altLang="en-US" sz="2800" dirty="0"/>
              <a:t>：又称为“</a:t>
            </a:r>
            <a:r>
              <a:rPr lang="zh-CN" altLang="en-US" sz="2800" b="1" dirty="0">
                <a:solidFill>
                  <a:srgbClr val="FFFF00"/>
                </a:solidFill>
                <a:effectLst>
                  <a:outerShdw blurRad="38100" dist="38100" dir="2700000" algn="tl">
                    <a:srgbClr val="000000">
                      <a:alpha val="43137"/>
                    </a:srgbClr>
                  </a:outerShdw>
                </a:effectLst>
              </a:rPr>
              <a:t>顺序求值运算符</a:t>
            </a:r>
            <a:r>
              <a:rPr lang="zh-CN" altLang="en-US" sz="2800" dirty="0"/>
              <a:t>”，用来将两个表达式连接起来，</a:t>
            </a:r>
          </a:p>
          <a:p>
            <a:pPr lvl="1"/>
            <a:r>
              <a:rPr lang="zh-CN" altLang="en-US" sz="2400" b="1" dirty="0">
                <a:solidFill>
                  <a:srgbClr val="66CCFF"/>
                </a:solidFill>
                <a:effectLst>
                  <a:outerShdw blurRad="38100" dist="38100" dir="2700000" algn="tl">
                    <a:srgbClr val="000000">
                      <a:alpha val="43137"/>
                    </a:srgbClr>
                  </a:outerShdw>
                </a:effectLst>
              </a:rPr>
              <a:t>如：</a:t>
            </a:r>
            <a:r>
              <a:rPr lang="en-US" altLang="zh-CN" sz="2400" b="1" dirty="0">
                <a:solidFill>
                  <a:srgbClr val="66CCFF"/>
                </a:solidFill>
                <a:effectLst>
                  <a:outerShdw blurRad="38100" dist="38100" dir="2700000" algn="tl">
                    <a:srgbClr val="000000">
                      <a:alpha val="43137"/>
                    </a:srgbClr>
                  </a:outerShdw>
                </a:effectLst>
              </a:rPr>
              <a:t>3+5</a:t>
            </a:r>
            <a:r>
              <a:rPr lang="zh-CN" altLang="en-US" sz="2400" b="1" dirty="0">
                <a:solidFill>
                  <a:srgbClr val="66CCFF"/>
                </a:solidFill>
                <a:effectLst>
                  <a:outerShdw blurRad="38100" dist="38100" dir="2700000" algn="tl">
                    <a:srgbClr val="000000">
                      <a:alpha val="43137"/>
                    </a:srgbClr>
                  </a:outerShdw>
                </a:effectLst>
              </a:rPr>
              <a:t>，</a:t>
            </a:r>
            <a:r>
              <a:rPr lang="en-US" altLang="zh-CN" sz="2400" b="1" dirty="0">
                <a:solidFill>
                  <a:srgbClr val="66CCFF"/>
                </a:solidFill>
                <a:effectLst>
                  <a:outerShdw blurRad="38100" dist="38100" dir="2700000" algn="tl">
                    <a:srgbClr val="000000">
                      <a:alpha val="43137"/>
                    </a:srgbClr>
                  </a:outerShdw>
                </a:effectLst>
              </a:rPr>
              <a:t>6+8</a:t>
            </a:r>
          </a:p>
          <a:p>
            <a:r>
              <a:rPr lang="zh-CN" altLang="en-US" sz="2800" b="1" dirty="0">
                <a:solidFill>
                  <a:srgbClr val="FFFF00"/>
                </a:solidFill>
                <a:effectLst>
                  <a:outerShdw blurRad="38100" dist="38100" dir="2700000" algn="tl">
                    <a:srgbClr val="000000">
                      <a:alpha val="43137"/>
                    </a:srgbClr>
                  </a:outerShdw>
                </a:effectLst>
              </a:rPr>
              <a:t>逗号表达式</a:t>
            </a:r>
            <a:r>
              <a:rPr lang="zh-CN" altLang="en-US" sz="2800" dirty="0"/>
              <a:t>的一般形式：</a:t>
            </a:r>
          </a:p>
          <a:p>
            <a:pPr marL="0" indent="0">
              <a:buNone/>
            </a:pPr>
            <a:r>
              <a:rPr lang="en-US" altLang="zh-CN" sz="2800" dirty="0"/>
              <a:t>	  </a:t>
            </a:r>
            <a:r>
              <a:rPr lang="zh-CN" altLang="en-US" sz="2800" b="1" dirty="0">
                <a:solidFill>
                  <a:srgbClr val="FFFF00"/>
                </a:solidFill>
              </a:rPr>
              <a:t>表达式</a:t>
            </a:r>
            <a:r>
              <a:rPr lang="en-US" altLang="zh-CN" sz="2800" b="1" dirty="0">
                <a:solidFill>
                  <a:srgbClr val="FFFF00"/>
                </a:solidFill>
              </a:rPr>
              <a:t>1</a:t>
            </a:r>
            <a:r>
              <a:rPr lang="zh-CN" altLang="en-US" sz="2800" b="1" dirty="0">
                <a:solidFill>
                  <a:srgbClr val="FFFF00"/>
                </a:solidFill>
              </a:rPr>
              <a:t>，表达式</a:t>
            </a:r>
            <a:r>
              <a:rPr lang="en-US" altLang="zh-CN" sz="2800" b="1" dirty="0">
                <a:solidFill>
                  <a:srgbClr val="FFFF00"/>
                </a:solidFill>
              </a:rPr>
              <a:t>2</a:t>
            </a:r>
            <a:r>
              <a:rPr lang="zh-CN" altLang="en-US" sz="2800" b="1" dirty="0">
                <a:solidFill>
                  <a:srgbClr val="FFFF00"/>
                </a:solidFill>
              </a:rPr>
              <a:t>，</a:t>
            </a:r>
            <a:r>
              <a:rPr lang="en-US" altLang="zh-CN" sz="2800" b="1" dirty="0">
                <a:solidFill>
                  <a:srgbClr val="FFFF00"/>
                </a:solidFill>
              </a:rPr>
              <a:t>…</a:t>
            </a:r>
            <a:r>
              <a:rPr lang="zh-CN" altLang="en-US" sz="2800" b="1" dirty="0">
                <a:solidFill>
                  <a:srgbClr val="FFFF00"/>
                </a:solidFill>
              </a:rPr>
              <a:t>，表达式</a:t>
            </a:r>
            <a:r>
              <a:rPr lang="en-US" altLang="zh-CN" sz="2800" b="1" dirty="0">
                <a:solidFill>
                  <a:srgbClr val="FFFF00"/>
                </a:solidFill>
              </a:rPr>
              <a:t>n</a:t>
            </a:r>
          </a:p>
          <a:p>
            <a:r>
              <a:rPr lang="zh-CN" altLang="en-US" sz="2800" dirty="0"/>
              <a:t>逗号表达式的求解过程：依次对表达式</a:t>
            </a:r>
            <a:r>
              <a:rPr lang="en-US" altLang="zh-CN" sz="2800" dirty="0"/>
              <a:t>1</a:t>
            </a:r>
            <a:r>
              <a:rPr lang="zh-CN" altLang="en-US" sz="2800" dirty="0"/>
              <a:t>、表达式</a:t>
            </a:r>
            <a:r>
              <a:rPr lang="en-US" altLang="zh-CN" sz="2800" dirty="0"/>
              <a:t>2</a:t>
            </a:r>
            <a:r>
              <a:rPr lang="zh-CN" altLang="en-US" sz="2800" dirty="0"/>
              <a:t>、</a:t>
            </a:r>
            <a:r>
              <a:rPr lang="en-US" altLang="zh-CN" sz="2800" dirty="0"/>
              <a:t>…</a:t>
            </a:r>
            <a:r>
              <a:rPr lang="zh-CN" altLang="en-US" sz="2800" dirty="0"/>
              <a:t>、表达式</a:t>
            </a:r>
            <a:r>
              <a:rPr lang="en-US" altLang="zh-CN" sz="2800" dirty="0"/>
              <a:t>n</a:t>
            </a:r>
            <a:r>
              <a:rPr lang="zh-CN" altLang="en-US" sz="2800" dirty="0"/>
              <a:t>求值，并将最后一个表达式</a:t>
            </a:r>
            <a:r>
              <a:rPr lang="en-US" altLang="zh-CN" sz="2800" dirty="0"/>
              <a:t>n</a:t>
            </a:r>
            <a:r>
              <a:rPr lang="zh-CN" altLang="en-US" sz="2800" dirty="0"/>
              <a:t>的值作为整个逗号表达式的值。</a:t>
            </a:r>
            <a:endParaRPr lang="en-US" altLang="zh-CN" sz="2800" dirty="0"/>
          </a:p>
          <a:p>
            <a:pPr lvl="1"/>
            <a:r>
              <a:rPr lang="zh-CN" altLang="en-US" sz="2400" b="1" dirty="0">
                <a:solidFill>
                  <a:srgbClr val="66CCFF"/>
                </a:solidFill>
                <a:effectLst>
                  <a:outerShdw blurRad="38100" dist="38100" dir="2700000" algn="tl">
                    <a:srgbClr val="000000">
                      <a:alpha val="43137"/>
                    </a:srgbClr>
                  </a:outerShdw>
                </a:effectLst>
              </a:rPr>
              <a:t>如：</a:t>
            </a:r>
            <a:r>
              <a:rPr lang="en-US" altLang="zh-CN" sz="2400" b="1" dirty="0">
                <a:solidFill>
                  <a:srgbClr val="66CCFF"/>
                </a:solidFill>
                <a:effectLst>
                  <a:outerShdw blurRad="38100" dist="38100" dir="2700000" algn="tl">
                    <a:srgbClr val="000000">
                      <a:alpha val="43137"/>
                    </a:srgbClr>
                  </a:outerShdw>
                </a:effectLst>
              </a:rPr>
              <a:t> a=3*5</a:t>
            </a:r>
            <a:r>
              <a:rPr lang="zh-CN" altLang="en-US" sz="2400" b="1" dirty="0">
                <a:solidFill>
                  <a:srgbClr val="66CCFF"/>
                </a:solidFill>
                <a:effectLst>
                  <a:outerShdw blurRad="38100" dist="38100" dir="2700000" algn="tl">
                    <a:srgbClr val="000000">
                      <a:alpha val="43137"/>
                    </a:srgbClr>
                  </a:outerShdw>
                </a:effectLst>
              </a:rPr>
              <a:t>，</a:t>
            </a:r>
            <a:r>
              <a:rPr lang="en-US" altLang="zh-CN" sz="2400" b="1" dirty="0">
                <a:solidFill>
                  <a:srgbClr val="66CCFF"/>
                </a:solidFill>
                <a:effectLst>
                  <a:outerShdw blurRad="38100" dist="38100" dir="2700000" algn="tl">
                    <a:srgbClr val="000000">
                      <a:alpha val="43137"/>
                    </a:srgbClr>
                  </a:outerShdw>
                </a:effectLst>
              </a:rPr>
              <a:t>a*4</a:t>
            </a:r>
          </a:p>
          <a:p>
            <a:r>
              <a:rPr lang="zh-CN" altLang="en-US" sz="2800" dirty="0"/>
              <a:t>逗号运算符的</a:t>
            </a:r>
            <a:r>
              <a:rPr lang="zh-CN" altLang="en-US" sz="2800" b="1" dirty="0">
                <a:solidFill>
                  <a:srgbClr val="FF66FF"/>
                </a:solidFill>
                <a:effectLst>
                  <a:outerShdw blurRad="38100" dist="38100" dir="2700000" algn="tl">
                    <a:srgbClr val="000000">
                      <a:alpha val="43137"/>
                    </a:srgbClr>
                  </a:outerShdw>
                </a:effectLst>
              </a:rPr>
              <a:t>优先级</a:t>
            </a:r>
            <a:r>
              <a:rPr lang="zh-CN" altLang="en-US" sz="2800" dirty="0"/>
              <a:t>是所有运算符中</a:t>
            </a:r>
            <a:r>
              <a:rPr lang="zh-CN" altLang="en-US" sz="2800" b="1" dirty="0">
                <a:solidFill>
                  <a:srgbClr val="FF66FF"/>
                </a:solidFill>
                <a:effectLst>
                  <a:outerShdw blurRad="38100" dist="38100" dir="2700000" algn="tl">
                    <a:srgbClr val="000000">
                      <a:alpha val="43137"/>
                    </a:srgbClr>
                  </a:outerShdw>
                </a:effectLst>
              </a:rPr>
              <a:t>最低</a:t>
            </a:r>
            <a:r>
              <a:rPr lang="zh-CN" altLang="en-US" sz="2800" dirty="0"/>
              <a:t>的，且是从左到右结合的。</a:t>
            </a:r>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35</a:t>
            </a:fld>
            <a:endParaRPr lang="en-US" altLang="zh-CN"/>
          </a:p>
        </p:txBody>
      </p:sp>
    </p:spTree>
    <p:extLst>
      <p:ext uri="{BB962C8B-B14F-4D97-AF65-F5344CB8AC3E}">
        <p14:creationId xmlns:p14="http://schemas.microsoft.com/office/powerpoint/2010/main" val="3351979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逗号运算符和逗号表达式（</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逗号表达式最常用于循环语句</a:t>
            </a:r>
            <a:r>
              <a:rPr lang="en-US" altLang="zh-CN" dirty="0"/>
              <a:t>(for</a:t>
            </a:r>
            <a:r>
              <a:rPr lang="zh-CN" altLang="en-US" dirty="0"/>
              <a:t>语句</a:t>
            </a:r>
            <a:r>
              <a:rPr lang="en-US" altLang="zh-CN" dirty="0"/>
              <a:t>)</a:t>
            </a:r>
            <a:r>
              <a:rPr lang="zh-CN" altLang="en-US" dirty="0"/>
              <a:t>中</a:t>
            </a:r>
            <a:endParaRPr lang="en-US" altLang="zh-CN" dirty="0"/>
          </a:p>
          <a:p>
            <a:pPr marL="0" indent="0">
              <a:buNone/>
            </a:pPr>
            <a:endParaRPr lang="en-US" altLang="zh-CN" dirty="0"/>
          </a:p>
          <a:p>
            <a:pPr marL="0" indent="0">
              <a:buNone/>
            </a:pPr>
            <a:r>
              <a:rPr lang="en-US" altLang="zh-CN" dirty="0"/>
              <a:t>【</a:t>
            </a:r>
            <a:r>
              <a:rPr lang="zh-CN" altLang="en-US" dirty="0"/>
              <a:t>注意</a:t>
            </a:r>
            <a:r>
              <a:rPr lang="en-US" altLang="zh-CN" dirty="0"/>
              <a:t>】</a:t>
            </a:r>
            <a:r>
              <a:rPr lang="zh-CN" altLang="en-US" dirty="0"/>
              <a:t>并不是任何地方出现的逗号都是作为逗号运算符！</a:t>
            </a:r>
            <a:endParaRPr lang="en-US" altLang="zh-CN" dirty="0"/>
          </a:p>
          <a:p>
            <a:pPr lvl="1"/>
            <a:r>
              <a:rPr lang="zh-CN" altLang="en-US" b="1" dirty="0">
                <a:solidFill>
                  <a:srgbClr val="66CCFF"/>
                </a:solidFill>
                <a:effectLst>
                  <a:outerShdw blurRad="38100" dist="38100" dir="2700000" algn="tl">
                    <a:srgbClr val="000000">
                      <a:alpha val="43137"/>
                    </a:srgbClr>
                  </a:outerShdw>
                </a:effectLst>
              </a:rPr>
              <a:t>区分：</a:t>
            </a:r>
            <a:br>
              <a:rPr lang="en-US" altLang="zh-CN" b="1" dirty="0">
                <a:solidFill>
                  <a:srgbClr val="66CCFF"/>
                </a:solidFill>
                <a:effectLst>
                  <a:outerShdw blurRad="38100" dist="38100" dir="2700000" algn="tl">
                    <a:srgbClr val="000000">
                      <a:alpha val="43137"/>
                    </a:srgbClr>
                  </a:outerShdw>
                </a:effectLst>
              </a:rPr>
            </a:br>
            <a:r>
              <a:rPr lang="en-US" altLang="zh-CN" b="1" dirty="0">
                <a:solidFill>
                  <a:srgbClr val="66CCFF"/>
                </a:solidFill>
                <a:effectLst>
                  <a:outerShdw blurRad="38100" dist="38100" dir="2700000" algn="tl">
                    <a:srgbClr val="000000">
                      <a:alpha val="43137"/>
                    </a:srgbClr>
                  </a:outerShdw>
                </a:effectLst>
              </a:rPr>
              <a:t>	</a:t>
            </a:r>
            <a:r>
              <a:rPr lang="en-US" altLang="zh-CN" b="1" dirty="0" err="1">
                <a:solidFill>
                  <a:srgbClr val="66CCFF"/>
                </a:solidFill>
                <a:effectLst>
                  <a:outerShdw blurRad="38100" dist="38100" dir="2700000" algn="tl">
                    <a:srgbClr val="000000">
                      <a:alpha val="43137"/>
                    </a:srgbClr>
                  </a:outerShdw>
                </a:effectLst>
              </a:rPr>
              <a:t>printf</a:t>
            </a:r>
            <a:r>
              <a:rPr lang="en-US" altLang="zh-CN" b="1" dirty="0">
                <a:solidFill>
                  <a:srgbClr val="66CCFF"/>
                </a:solidFill>
                <a:effectLst>
                  <a:outerShdw blurRad="38100" dist="38100" dir="2700000" algn="tl">
                    <a:srgbClr val="000000">
                      <a:alpha val="43137"/>
                    </a:srgbClr>
                  </a:outerShdw>
                </a:effectLst>
              </a:rPr>
              <a:t>("%d</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%d</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%d"</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a</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b</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c);</a:t>
            </a:r>
            <a:br>
              <a:rPr lang="en-US" altLang="zh-CN" b="1" dirty="0">
                <a:solidFill>
                  <a:srgbClr val="66CCFF"/>
                </a:solidFill>
                <a:effectLst>
                  <a:outerShdw blurRad="38100" dist="38100" dir="2700000" algn="tl">
                    <a:srgbClr val="000000">
                      <a:alpha val="43137"/>
                    </a:srgbClr>
                  </a:outerShdw>
                </a:effectLst>
              </a:rPr>
            </a:br>
            <a:r>
              <a:rPr lang="en-US" altLang="zh-CN" b="1" dirty="0">
                <a:solidFill>
                  <a:srgbClr val="66CCFF"/>
                </a:solidFill>
                <a:effectLst>
                  <a:outerShdw blurRad="38100" dist="38100" dir="2700000" algn="tl">
                    <a:srgbClr val="000000">
                      <a:alpha val="43137"/>
                    </a:srgbClr>
                  </a:outerShdw>
                </a:effectLst>
              </a:rPr>
              <a:t>	</a:t>
            </a:r>
            <a:r>
              <a:rPr lang="en-US" altLang="zh-CN" b="1" dirty="0" err="1">
                <a:solidFill>
                  <a:srgbClr val="66CCFF"/>
                </a:solidFill>
                <a:effectLst>
                  <a:outerShdw blurRad="38100" dist="38100" dir="2700000" algn="tl">
                    <a:srgbClr val="000000">
                      <a:alpha val="43137"/>
                    </a:srgbClr>
                  </a:outerShdw>
                </a:effectLst>
              </a:rPr>
              <a:t>printf</a:t>
            </a:r>
            <a:r>
              <a:rPr lang="en-US" altLang="zh-CN" b="1" dirty="0">
                <a:solidFill>
                  <a:srgbClr val="66CCFF"/>
                </a:solidFill>
                <a:effectLst>
                  <a:outerShdw blurRad="38100" dist="38100" dir="2700000" algn="tl">
                    <a:srgbClr val="000000">
                      <a:alpha val="43137"/>
                    </a:srgbClr>
                  </a:outerShdw>
                </a:effectLst>
              </a:rPr>
              <a:t>("%d</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%d</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%d"</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(a</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b</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c)</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b</a:t>
            </a:r>
            <a:r>
              <a:rPr lang="zh-CN" altLang="en-US" b="1" dirty="0">
                <a:solidFill>
                  <a:srgbClr val="66CCFF"/>
                </a:solidFill>
                <a:effectLst>
                  <a:outerShdw blurRad="38100" dist="38100" dir="2700000" algn="tl">
                    <a:srgbClr val="000000">
                      <a:alpha val="43137"/>
                    </a:srgbClr>
                  </a:outerShdw>
                </a:effectLst>
              </a:rPr>
              <a:t>，</a:t>
            </a:r>
            <a:r>
              <a:rPr lang="en-US" altLang="zh-CN" b="1" dirty="0">
                <a:solidFill>
                  <a:srgbClr val="66CCFF"/>
                </a:solidFill>
                <a:effectLst>
                  <a:outerShdw blurRad="38100" dist="38100" dir="2700000" algn="tl">
                    <a:srgbClr val="000000">
                      <a:alpha val="43137"/>
                    </a:srgbClr>
                  </a:outerShdw>
                </a:effectLst>
              </a:rPr>
              <a:t>c);</a:t>
            </a:r>
            <a:endParaRPr lang="zh-CN" altLang="en-US" b="1" dirty="0">
              <a:solidFill>
                <a:srgbClr val="66CCFF"/>
              </a:solidFill>
              <a:effectLst>
                <a:outerShdw blurRad="38100" dist="38100" dir="2700000" algn="tl">
                  <a:srgbClr val="000000">
                    <a:alpha val="43137"/>
                  </a:srgbClr>
                </a:outerShdw>
              </a:effectLst>
            </a:endParaRPr>
          </a:p>
          <a:p>
            <a:pPr lvl="1"/>
            <a:endParaRPr lang="en-US" altLang="zh-CN"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36</a:t>
            </a:fld>
            <a:endParaRPr lang="en-US" altLang="zh-CN"/>
          </a:p>
        </p:txBody>
      </p:sp>
      <p:sp>
        <p:nvSpPr>
          <p:cNvPr id="5" name="流程图: 过程 4"/>
          <p:cNvSpPr/>
          <p:nvPr/>
        </p:nvSpPr>
        <p:spPr bwMode="auto">
          <a:xfrm>
            <a:off x="7236296" y="5851525"/>
            <a:ext cx="1074687" cy="347137"/>
          </a:xfrm>
          <a:prstGeom prst="flowChartProcess">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outerShdw blurRad="38100" dist="38100" dir="2700000" algn="tl">
                    <a:srgbClr val="000000">
                      <a:alpha val="43137"/>
                    </a:srgbClr>
                  </a:outerShdw>
                </a:effectLst>
                <a:latin typeface="Arial" pitchFamily="34" charset="0"/>
                <a:ea typeface="宋体" pitchFamily="2" charset="-122"/>
                <a:hlinkClick r:id="rId2" action="ppaction://hlinksldjump"/>
              </a:rPr>
              <a:t>返回</a:t>
            </a:r>
            <a:endParaRPr kumimoji="0" lang="zh-CN" altLang="en-US" sz="2400" b="1" i="0" u="none" strike="noStrike" cap="none" normalizeH="0" baseline="0" dirty="0">
              <a:ln>
                <a:noFill/>
              </a:ln>
              <a:solidFill>
                <a:srgbClr val="000000"/>
              </a:solidFill>
              <a:effectLst>
                <a:outerShdw blurRad="38100" dist="38100" dir="2700000" algn="tl">
                  <a:srgbClr val="000000">
                    <a:alpha val="43137"/>
                  </a:srgbClr>
                </a:outerShdw>
              </a:effectLst>
              <a:latin typeface="Arial" pitchFamily="34" charset="0"/>
              <a:ea typeface="宋体" pitchFamily="2" charset="-122"/>
            </a:endParaRPr>
          </a:p>
        </p:txBody>
      </p:sp>
    </p:spTree>
    <p:extLst>
      <p:ext uri="{BB962C8B-B14F-4D97-AF65-F5344CB8AC3E}">
        <p14:creationId xmlns:p14="http://schemas.microsoft.com/office/powerpoint/2010/main" val="211894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5" name="Rectangle 45"/>
          <p:cNvSpPr>
            <a:spLocks noGrp="1" noChangeArrowheads="1"/>
          </p:cNvSpPr>
          <p:nvPr>
            <p:ph type="title"/>
          </p:nvPr>
        </p:nvSpPr>
        <p:spPr>
          <a:xfrm>
            <a:off x="468313" y="188366"/>
            <a:ext cx="7543800" cy="819150"/>
          </a:xfrm>
        </p:spPr>
        <p:txBody>
          <a:bodyPr/>
          <a:lstStyle/>
          <a:p>
            <a:r>
              <a:rPr lang="zh-CN" altLang="en-US" dirty="0">
                <a:ea typeface="楷体_GB2312" pitchFamily="49" charset="-122"/>
              </a:rPr>
              <a:t>概述</a:t>
            </a:r>
          </a:p>
        </p:txBody>
      </p:sp>
      <p:sp>
        <p:nvSpPr>
          <p:cNvPr id="153646" name="Rectangle 46"/>
          <p:cNvSpPr>
            <a:spLocks noGrp="1" noChangeArrowheads="1"/>
          </p:cNvSpPr>
          <p:nvPr>
            <p:ph idx="1"/>
          </p:nvPr>
        </p:nvSpPr>
        <p:spPr>
          <a:xfrm>
            <a:off x="466725" y="1124991"/>
            <a:ext cx="8353425" cy="5040313"/>
          </a:xfrm>
        </p:spPr>
        <p:txBody>
          <a:bodyPr/>
          <a:lstStyle/>
          <a:p>
            <a:r>
              <a:rPr lang="zh-CN" altLang="en-US" sz="2600" b="1" dirty="0">
                <a:ea typeface="楷体_GB2312" pitchFamily="49" charset="-122"/>
              </a:rPr>
              <a:t>循环</a:t>
            </a:r>
            <a:r>
              <a:rPr lang="en-US" altLang="zh-CN" sz="2600" dirty="0">
                <a:ea typeface="楷体_GB2312" pitchFamily="49" charset="-122"/>
              </a:rPr>
              <a:t>/</a:t>
            </a:r>
            <a:r>
              <a:rPr lang="zh-CN" altLang="en-US" sz="2600" b="1" dirty="0">
                <a:ea typeface="楷体_GB2312" pitchFamily="49" charset="-122"/>
              </a:rPr>
              <a:t>迭代</a:t>
            </a:r>
            <a:r>
              <a:rPr lang="zh-CN" altLang="en-US" sz="2600" dirty="0">
                <a:ea typeface="楷体_GB2312" pitchFamily="49" charset="-122"/>
              </a:rPr>
              <a:t>：在满足特定条件时，重复执行一些</a:t>
            </a:r>
            <a:br>
              <a:rPr lang="en-US" altLang="zh-CN" sz="2600">
                <a:ea typeface="楷体_GB2312" pitchFamily="49" charset="-122"/>
              </a:rPr>
            </a:br>
            <a:r>
              <a:rPr lang="zh-CN" altLang="en-US" sz="2600">
                <a:ea typeface="楷体_GB2312" pitchFamily="49" charset="-122"/>
              </a:rPr>
              <a:t>操作；</a:t>
            </a:r>
            <a:endParaRPr lang="zh-CN" altLang="en-US" sz="2600" dirty="0">
              <a:ea typeface="楷体_GB2312" pitchFamily="49" charset="-122"/>
            </a:endParaRPr>
          </a:p>
          <a:p>
            <a:endParaRPr lang="zh-CN" altLang="en-US" sz="2600" dirty="0">
              <a:ea typeface="楷体_GB2312" pitchFamily="49" charset="-122"/>
            </a:endParaRPr>
          </a:p>
        </p:txBody>
      </p:sp>
      <p:sp>
        <p:nvSpPr>
          <p:cNvPr id="43" name="灯片编号占位符 5"/>
          <p:cNvSpPr>
            <a:spLocks noGrp="1"/>
          </p:cNvSpPr>
          <p:nvPr>
            <p:ph type="sldNum" sz="quarter" idx="12"/>
          </p:nvPr>
        </p:nvSpPr>
        <p:spPr/>
        <p:txBody>
          <a:bodyPr/>
          <a:lstStyle/>
          <a:p>
            <a:fld id="{18916D28-93B0-4A85-8F98-98054B8E328C}" type="slidenum">
              <a:rPr lang="en-US" altLang="zh-CN">
                <a:solidFill>
                  <a:schemeClr val="tx1"/>
                </a:solidFill>
              </a:rPr>
              <a:pPr/>
              <a:t>4</a:t>
            </a:fld>
            <a:endParaRPr lang="en-US" altLang="zh-CN">
              <a:solidFill>
                <a:schemeClr val="tx1"/>
              </a:solidFill>
            </a:endParaRPr>
          </a:p>
        </p:txBody>
      </p:sp>
      <p:grpSp>
        <p:nvGrpSpPr>
          <p:cNvPr id="153644" name="Group 44"/>
          <p:cNvGrpSpPr>
            <a:grpSpLocks/>
          </p:cNvGrpSpPr>
          <p:nvPr/>
        </p:nvGrpSpPr>
        <p:grpSpPr bwMode="auto">
          <a:xfrm>
            <a:off x="827088" y="1926358"/>
            <a:ext cx="3402013" cy="2493963"/>
            <a:chOff x="521" y="1592"/>
            <a:chExt cx="2143" cy="1571"/>
          </a:xfrm>
        </p:grpSpPr>
        <p:sp>
          <p:nvSpPr>
            <p:cNvPr id="153610" name="AutoShape 10"/>
            <p:cNvSpPr>
              <a:spLocks noChangeArrowheads="1"/>
            </p:cNvSpPr>
            <p:nvPr/>
          </p:nvSpPr>
          <p:spPr bwMode="auto">
            <a:xfrm>
              <a:off x="665" y="2505"/>
              <a:ext cx="864" cy="28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dirty="0">
                  <a:ea typeface="楷体_GB2312" pitchFamily="49" charset="-122"/>
                </a:rPr>
                <a:t>p</a:t>
              </a:r>
            </a:p>
          </p:txBody>
        </p:sp>
        <p:sp>
          <p:nvSpPr>
            <p:cNvPr id="153611" name="Rectangle 11"/>
            <p:cNvSpPr>
              <a:spLocks noChangeArrowheads="1"/>
            </p:cNvSpPr>
            <p:nvPr/>
          </p:nvSpPr>
          <p:spPr bwMode="auto">
            <a:xfrm>
              <a:off x="1481" y="2121"/>
              <a:ext cx="576"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a:ea typeface="楷体_GB2312" pitchFamily="49" charset="-122"/>
                </a:rPr>
                <a:t>A</a:t>
              </a:r>
            </a:p>
          </p:txBody>
        </p:sp>
        <p:cxnSp>
          <p:nvCxnSpPr>
            <p:cNvPr id="153612" name="AutoShape 12"/>
            <p:cNvCxnSpPr>
              <a:cxnSpLocks noChangeShapeType="1"/>
              <a:stCxn id="153610" idx="3"/>
              <a:endCxn id="153611" idx="2"/>
            </p:cNvCxnSpPr>
            <p:nvPr/>
          </p:nvCxnSpPr>
          <p:spPr bwMode="auto">
            <a:xfrm flipV="1">
              <a:off x="1529" y="2361"/>
              <a:ext cx="240" cy="28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613" name="Line 13"/>
            <p:cNvSpPr>
              <a:spLocks noChangeShapeType="1"/>
            </p:cNvSpPr>
            <p:nvPr/>
          </p:nvSpPr>
          <p:spPr bwMode="auto">
            <a:xfrm>
              <a:off x="1097" y="1737"/>
              <a:ext cx="0"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4" name="Line 14"/>
            <p:cNvSpPr>
              <a:spLocks noChangeShapeType="1"/>
            </p:cNvSpPr>
            <p:nvPr/>
          </p:nvSpPr>
          <p:spPr bwMode="auto">
            <a:xfrm>
              <a:off x="1097" y="2793"/>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5" name="Line 15"/>
            <p:cNvSpPr>
              <a:spLocks noChangeShapeType="1"/>
            </p:cNvSpPr>
            <p:nvPr/>
          </p:nvSpPr>
          <p:spPr bwMode="auto">
            <a:xfrm flipH="1">
              <a:off x="1097" y="1977"/>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6" name="Line 16"/>
            <p:cNvSpPr>
              <a:spLocks noChangeShapeType="1"/>
            </p:cNvSpPr>
            <p:nvPr/>
          </p:nvSpPr>
          <p:spPr bwMode="auto">
            <a:xfrm>
              <a:off x="1769" y="197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7" name="Rectangle 17"/>
            <p:cNvSpPr>
              <a:spLocks noChangeArrowheads="1"/>
            </p:cNvSpPr>
            <p:nvPr/>
          </p:nvSpPr>
          <p:spPr bwMode="auto">
            <a:xfrm>
              <a:off x="521" y="1819"/>
              <a:ext cx="1632" cy="1056"/>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8" name="AutoShape 18"/>
            <p:cNvSpPr>
              <a:spLocks noChangeArrowheads="1"/>
            </p:cNvSpPr>
            <p:nvPr/>
          </p:nvSpPr>
          <p:spPr bwMode="auto">
            <a:xfrm>
              <a:off x="1069" y="1805"/>
              <a:ext cx="48" cy="48"/>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9" name="AutoShape 19"/>
            <p:cNvSpPr>
              <a:spLocks noChangeArrowheads="1"/>
            </p:cNvSpPr>
            <p:nvPr/>
          </p:nvSpPr>
          <p:spPr bwMode="auto">
            <a:xfrm>
              <a:off x="1077" y="2857"/>
              <a:ext cx="48" cy="48"/>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0" name="Text Box 20"/>
            <p:cNvSpPr txBox="1">
              <a:spLocks noChangeArrowheads="1"/>
            </p:cNvSpPr>
            <p:nvPr/>
          </p:nvSpPr>
          <p:spPr bwMode="auto">
            <a:xfrm>
              <a:off x="1433" y="2408"/>
              <a:ext cx="2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ea typeface="楷体_GB2312" pitchFamily="49" charset="-122"/>
                </a:rPr>
                <a:t>Y</a:t>
              </a:r>
            </a:p>
          </p:txBody>
        </p:sp>
        <p:sp>
          <p:nvSpPr>
            <p:cNvPr id="153621" name="Text Box 21"/>
            <p:cNvSpPr txBox="1">
              <a:spLocks noChangeArrowheads="1"/>
            </p:cNvSpPr>
            <p:nvPr/>
          </p:nvSpPr>
          <p:spPr bwMode="auto">
            <a:xfrm>
              <a:off x="1193" y="2792"/>
              <a:ext cx="2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ea typeface="楷体_GB2312" pitchFamily="49" charset="-122"/>
                </a:rPr>
                <a:t>N</a:t>
              </a:r>
            </a:p>
          </p:txBody>
        </p:sp>
        <p:sp>
          <p:nvSpPr>
            <p:cNvPr id="153622" name="Text Box 22"/>
            <p:cNvSpPr txBox="1">
              <a:spLocks noChangeArrowheads="1"/>
            </p:cNvSpPr>
            <p:nvPr/>
          </p:nvSpPr>
          <p:spPr bwMode="auto">
            <a:xfrm>
              <a:off x="905" y="1592"/>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ea typeface="楷体_GB2312" pitchFamily="49" charset="-122"/>
                </a:rPr>
                <a:t>a</a:t>
              </a:r>
            </a:p>
          </p:txBody>
        </p:sp>
        <p:sp>
          <p:nvSpPr>
            <p:cNvPr id="153623" name="Text Box 23"/>
            <p:cNvSpPr txBox="1">
              <a:spLocks noChangeArrowheads="1"/>
            </p:cNvSpPr>
            <p:nvPr/>
          </p:nvSpPr>
          <p:spPr bwMode="auto">
            <a:xfrm>
              <a:off x="879" y="2824"/>
              <a:ext cx="2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ea typeface="楷体_GB2312" pitchFamily="49" charset="-122"/>
                </a:rPr>
                <a:t>b</a:t>
              </a:r>
            </a:p>
          </p:txBody>
        </p:sp>
        <p:sp>
          <p:nvSpPr>
            <p:cNvPr id="153639" name="Text Box 39"/>
            <p:cNvSpPr txBox="1">
              <a:spLocks noChangeArrowheads="1"/>
            </p:cNvSpPr>
            <p:nvPr/>
          </p:nvSpPr>
          <p:spPr bwMode="auto">
            <a:xfrm>
              <a:off x="1468" y="2930"/>
              <a:ext cx="1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dirty="0">
                  <a:ea typeface="楷体_GB2312" pitchFamily="49" charset="-122"/>
                </a:rPr>
                <a:t>当型（</a:t>
              </a:r>
              <a:r>
                <a:rPr kumimoji="1" lang="en-US" altLang="zh-CN" dirty="0">
                  <a:ea typeface="楷体_GB2312" pitchFamily="49" charset="-122"/>
                </a:rPr>
                <a:t>While</a:t>
              </a:r>
              <a:r>
                <a:rPr kumimoji="1" lang="zh-CN" altLang="en-US" dirty="0">
                  <a:ea typeface="楷体_GB2312" pitchFamily="49" charset="-122"/>
                </a:rPr>
                <a:t>型）</a:t>
              </a:r>
              <a:endParaRPr kumimoji="1" lang="zh-CN" altLang="en-US" b="1" dirty="0">
                <a:ea typeface="楷体_GB2312" pitchFamily="49" charset="-122"/>
              </a:endParaRPr>
            </a:p>
          </p:txBody>
        </p:sp>
      </p:grpSp>
      <p:grpSp>
        <p:nvGrpSpPr>
          <p:cNvPr id="153641" name="Group 41"/>
          <p:cNvGrpSpPr>
            <a:grpSpLocks/>
          </p:cNvGrpSpPr>
          <p:nvPr/>
        </p:nvGrpSpPr>
        <p:grpSpPr bwMode="auto">
          <a:xfrm>
            <a:off x="5232400" y="1916833"/>
            <a:ext cx="3408363" cy="2503488"/>
            <a:chOff x="3296" y="1615"/>
            <a:chExt cx="2147" cy="1577"/>
          </a:xfrm>
        </p:grpSpPr>
        <p:sp>
          <p:nvSpPr>
            <p:cNvPr id="153624" name="AutoShape 24"/>
            <p:cNvSpPr>
              <a:spLocks noChangeArrowheads="1"/>
            </p:cNvSpPr>
            <p:nvPr/>
          </p:nvSpPr>
          <p:spPr bwMode="auto">
            <a:xfrm>
              <a:off x="3440" y="2528"/>
              <a:ext cx="864" cy="28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dirty="0">
                  <a:ea typeface="楷体_GB2312" pitchFamily="49" charset="-122"/>
                </a:rPr>
                <a:t>p</a:t>
              </a:r>
            </a:p>
          </p:txBody>
        </p:sp>
        <p:sp>
          <p:nvSpPr>
            <p:cNvPr id="153625" name="Rectangle 25"/>
            <p:cNvSpPr>
              <a:spLocks noChangeArrowheads="1"/>
            </p:cNvSpPr>
            <p:nvPr/>
          </p:nvSpPr>
          <p:spPr bwMode="auto">
            <a:xfrm>
              <a:off x="3582" y="2144"/>
              <a:ext cx="576"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a:ea typeface="楷体_GB2312" pitchFamily="49" charset="-122"/>
                </a:rPr>
                <a:t>A</a:t>
              </a:r>
            </a:p>
          </p:txBody>
        </p:sp>
        <p:sp>
          <p:nvSpPr>
            <p:cNvPr id="153626" name="Line 26"/>
            <p:cNvSpPr>
              <a:spLocks noChangeShapeType="1"/>
            </p:cNvSpPr>
            <p:nvPr/>
          </p:nvSpPr>
          <p:spPr bwMode="auto">
            <a:xfrm>
              <a:off x="3872" y="2816"/>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7" name="Rectangle 27"/>
            <p:cNvSpPr>
              <a:spLocks noChangeArrowheads="1"/>
            </p:cNvSpPr>
            <p:nvPr/>
          </p:nvSpPr>
          <p:spPr bwMode="auto">
            <a:xfrm>
              <a:off x="3296" y="1856"/>
              <a:ext cx="1632" cy="1056"/>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8" name="AutoShape 28"/>
            <p:cNvSpPr>
              <a:spLocks noChangeArrowheads="1"/>
            </p:cNvSpPr>
            <p:nvPr/>
          </p:nvSpPr>
          <p:spPr bwMode="auto">
            <a:xfrm>
              <a:off x="3844" y="1828"/>
              <a:ext cx="48" cy="48"/>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9" name="AutoShape 29"/>
            <p:cNvSpPr>
              <a:spLocks noChangeArrowheads="1"/>
            </p:cNvSpPr>
            <p:nvPr/>
          </p:nvSpPr>
          <p:spPr bwMode="auto">
            <a:xfrm>
              <a:off x="3852" y="2880"/>
              <a:ext cx="48" cy="48"/>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0" name="Text Box 30"/>
            <p:cNvSpPr txBox="1">
              <a:spLocks noChangeArrowheads="1"/>
            </p:cNvSpPr>
            <p:nvPr/>
          </p:nvSpPr>
          <p:spPr bwMode="auto">
            <a:xfrm>
              <a:off x="4304" y="2431"/>
              <a:ext cx="2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ea typeface="楷体_GB2312" pitchFamily="49" charset="-122"/>
                </a:rPr>
                <a:t>N</a:t>
              </a:r>
            </a:p>
          </p:txBody>
        </p:sp>
        <p:sp>
          <p:nvSpPr>
            <p:cNvPr id="153631" name="Text Box 31"/>
            <p:cNvSpPr txBox="1">
              <a:spLocks noChangeArrowheads="1"/>
            </p:cNvSpPr>
            <p:nvPr/>
          </p:nvSpPr>
          <p:spPr bwMode="auto">
            <a:xfrm>
              <a:off x="3680" y="1615"/>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ea typeface="楷体_GB2312" pitchFamily="49" charset="-122"/>
                </a:rPr>
                <a:t>a</a:t>
              </a:r>
            </a:p>
          </p:txBody>
        </p:sp>
        <p:sp>
          <p:nvSpPr>
            <p:cNvPr id="153632" name="Text Box 32"/>
            <p:cNvSpPr txBox="1">
              <a:spLocks noChangeArrowheads="1"/>
            </p:cNvSpPr>
            <p:nvPr/>
          </p:nvSpPr>
          <p:spPr bwMode="auto">
            <a:xfrm>
              <a:off x="3654" y="2847"/>
              <a:ext cx="2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ea typeface="楷体_GB2312" pitchFamily="49" charset="-122"/>
                </a:rPr>
                <a:t>b</a:t>
              </a:r>
            </a:p>
          </p:txBody>
        </p:sp>
        <p:sp>
          <p:nvSpPr>
            <p:cNvPr id="153633" name="Line 33"/>
            <p:cNvSpPr>
              <a:spLocks noChangeShapeType="1"/>
            </p:cNvSpPr>
            <p:nvPr/>
          </p:nvSpPr>
          <p:spPr bwMode="auto">
            <a:xfrm>
              <a:off x="3872" y="1712"/>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4" name="Line 34"/>
            <p:cNvSpPr>
              <a:spLocks noChangeShapeType="1"/>
            </p:cNvSpPr>
            <p:nvPr/>
          </p:nvSpPr>
          <p:spPr bwMode="auto">
            <a:xfrm>
              <a:off x="3872" y="238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5" name="Line 35"/>
            <p:cNvSpPr>
              <a:spLocks noChangeShapeType="1"/>
            </p:cNvSpPr>
            <p:nvPr/>
          </p:nvSpPr>
          <p:spPr bwMode="auto">
            <a:xfrm>
              <a:off x="4304" y="267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6" name="Line 36"/>
            <p:cNvSpPr>
              <a:spLocks noChangeShapeType="1"/>
            </p:cNvSpPr>
            <p:nvPr/>
          </p:nvSpPr>
          <p:spPr bwMode="auto">
            <a:xfrm flipV="1">
              <a:off x="4688" y="2000"/>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7" name="Line 37"/>
            <p:cNvSpPr>
              <a:spLocks noChangeShapeType="1"/>
            </p:cNvSpPr>
            <p:nvPr/>
          </p:nvSpPr>
          <p:spPr bwMode="auto">
            <a:xfrm flipH="1">
              <a:off x="3872" y="2000"/>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8" name="Text Box 38"/>
            <p:cNvSpPr txBox="1">
              <a:spLocks noChangeArrowheads="1"/>
            </p:cNvSpPr>
            <p:nvPr/>
          </p:nvSpPr>
          <p:spPr bwMode="auto">
            <a:xfrm>
              <a:off x="3920" y="2767"/>
              <a:ext cx="2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ea typeface="楷体_GB2312" pitchFamily="49" charset="-122"/>
                </a:rPr>
                <a:t>Y</a:t>
              </a:r>
            </a:p>
          </p:txBody>
        </p:sp>
        <p:sp>
          <p:nvSpPr>
            <p:cNvPr id="153640" name="Text Box 40"/>
            <p:cNvSpPr txBox="1">
              <a:spLocks noChangeArrowheads="1"/>
            </p:cNvSpPr>
            <p:nvPr/>
          </p:nvSpPr>
          <p:spPr bwMode="auto">
            <a:xfrm>
              <a:off x="4166" y="2959"/>
              <a:ext cx="1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dirty="0">
                  <a:ea typeface="楷体_GB2312" pitchFamily="49" charset="-122"/>
                </a:rPr>
                <a:t>直到型（</a:t>
              </a:r>
              <a:r>
                <a:rPr kumimoji="1" lang="en-US" altLang="zh-CN" dirty="0">
                  <a:ea typeface="楷体_GB2312" pitchFamily="49" charset="-122"/>
                </a:rPr>
                <a:t>Until</a:t>
              </a:r>
              <a:r>
                <a:rPr kumimoji="1" lang="zh-CN" altLang="en-US" dirty="0">
                  <a:ea typeface="楷体_GB2312" pitchFamily="49" charset="-122"/>
                </a:rPr>
                <a:t>型）</a:t>
              </a:r>
            </a:p>
          </p:txBody>
        </p:sp>
      </p:grpSp>
      <p:sp>
        <p:nvSpPr>
          <p:cNvPr id="2" name="TextBox 1"/>
          <p:cNvSpPr txBox="1"/>
          <p:nvPr/>
        </p:nvSpPr>
        <p:spPr>
          <a:xfrm>
            <a:off x="451276" y="4577060"/>
            <a:ext cx="3825086" cy="1754326"/>
          </a:xfrm>
          <a:prstGeom prst="rect">
            <a:avLst/>
          </a:prstGeom>
          <a:noFill/>
        </p:spPr>
        <p:txBody>
          <a:bodyPr wrap="none" rtlCol="0">
            <a:spAutoFit/>
          </a:bodyPr>
          <a:lstStyle/>
          <a:p>
            <a:pPr marL="342900" indent="-342900" algn="l">
              <a:buFont typeface="Wingdings" panose="05000000000000000000" pitchFamily="2" charset="2"/>
              <a:buChar char="l"/>
            </a:pPr>
            <a:r>
              <a:rPr kumimoji="1" lang="zh-CN" altLang="en-US" dirty="0">
                <a:ea typeface="楷体_GB2312" pitchFamily="49" charset="-122"/>
              </a:rPr>
              <a:t> 实现循环控制结构的几种方法：</a:t>
            </a:r>
            <a:endParaRPr lang="en-US" altLang="zh-CN" dirty="0">
              <a:latin typeface="+mn-ea"/>
            </a:endParaRPr>
          </a:p>
          <a:p>
            <a:pPr algn="l"/>
            <a:r>
              <a:rPr lang="en-US" altLang="zh-CN" dirty="0">
                <a:latin typeface="+mn-ea"/>
                <a:ea typeface="+mn-ea"/>
              </a:rPr>
              <a:t>1)      </a:t>
            </a:r>
            <a:r>
              <a:rPr lang="zh-CN" altLang="en-US" dirty="0">
                <a:latin typeface="+mn-ea"/>
                <a:ea typeface="+mn-ea"/>
              </a:rPr>
              <a:t>用</a:t>
            </a:r>
            <a:r>
              <a:rPr lang="en-US" altLang="zh-CN" dirty="0">
                <a:latin typeface="+mn-ea"/>
                <a:ea typeface="+mn-ea"/>
              </a:rPr>
              <a:t>while</a:t>
            </a:r>
            <a:r>
              <a:rPr lang="zh-CN" altLang="en-US" dirty="0">
                <a:latin typeface="+mn-ea"/>
                <a:ea typeface="+mn-ea"/>
              </a:rPr>
              <a:t>语句 </a:t>
            </a:r>
          </a:p>
          <a:p>
            <a:pPr algn="l"/>
            <a:r>
              <a:rPr lang="en-US" altLang="zh-CN" dirty="0">
                <a:latin typeface="+mn-ea"/>
                <a:ea typeface="+mn-ea"/>
              </a:rPr>
              <a:t>2)      </a:t>
            </a:r>
            <a:r>
              <a:rPr lang="zh-CN" altLang="en-US" dirty="0">
                <a:latin typeface="+mn-ea"/>
                <a:ea typeface="+mn-ea"/>
              </a:rPr>
              <a:t>用</a:t>
            </a:r>
            <a:r>
              <a:rPr lang="en-US" altLang="zh-CN" dirty="0">
                <a:latin typeface="+mn-ea"/>
                <a:ea typeface="+mn-ea"/>
              </a:rPr>
              <a:t>do-while</a:t>
            </a:r>
            <a:r>
              <a:rPr lang="zh-CN" altLang="en-US" dirty="0">
                <a:latin typeface="+mn-ea"/>
                <a:ea typeface="+mn-ea"/>
              </a:rPr>
              <a:t>语句</a:t>
            </a:r>
          </a:p>
          <a:p>
            <a:pPr algn="l"/>
            <a:r>
              <a:rPr lang="en-US" altLang="zh-CN" dirty="0">
                <a:latin typeface="+mn-ea"/>
                <a:ea typeface="+mn-ea"/>
              </a:rPr>
              <a:t>3)      </a:t>
            </a:r>
            <a:r>
              <a:rPr lang="zh-CN" altLang="en-US" dirty="0">
                <a:latin typeface="+mn-ea"/>
                <a:ea typeface="+mn-ea"/>
              </a:rPr>
              <a:t>用</a:t>
            </a:r>
            <a:r>
              <a:rPr lang="en-US" altLang="zh-CN" dirty="0">
                <a:latin typeface="+mn-ea"/>
                <a:ea typeface="+mn-ea"/>
              </a:rPr>
              <a:t>for</a:t>
            </a:r>
            <a:r>
              <a:rPr lang="zh-CN" altLang="en-US" dirty="0">
                <a:latin typeface="+mn-ea"/>
                <a:ea typeface="+mn-ea"/>
              </a:rPr>
              <a:t>语句</a:t>
            </a:r>
          </a:p>
          <a:p>
            <a:pPr algn="l"/>
            <a:r>
              <a:rPr lang="en-US" altLang="zh-CN" dirty="0">
                <a:latin typeface="+mn-ea"/>
                <a:ea typeface="+mn-ea"/>
              </a:rPr>
              <a:t>4)      </a:t>
            </a:r>
            <a:r>
              <a:rPr lang="zh-CN" altLang="en-US" dirty="0">
                <a:latin typeface="+mn-ea"/>
                <a:ea typeface="+mn-ea"/>
              </a:rPr>
              <a:t>用</a:t>
            </a:r>
            <a:r>
              <a:rPr lang="en-US" altLang="zh-CN" dirty="0" err="1">
                <a:latin typeface="+mn-ea"/>
                <a:ea typeface="+mn-ea"/>
              </a:rPr>
              <a:t>goto</a:t>
            </a:r>
            <a:r>
              <a:rPr lang="zh-CN" altLang="en-US" dirty="0">
                <a:latin typeface="+mn-ea"/>
                <a:ea typeface="+mn-ea"/>
              </a:rPr>
              <a:t>语句和</a:t>
            </a:r>
            <a:r>
              <a:rPr lang="en-US" altLang="zh-CN" dirty="0">
                <a:latin typeface="+mn-ea"/>
                <a:ea typeface="+mn-ea"/>
              </a:rPr>
              <a:t>if</a:t>
            </a:r>
            <a:r>
              <a:rPr lang="zh-CN" altLang="en-US" dirty="0">
                <a:latin typeface="+mn-ea"/>
                <a:ea typeface="+mn-ea"/>
              </a:rPr>
              <a:t>语句构成循环*</a:t>
            </a:r>
          </a:p>
          <a:p>
            <a:pPr algn="l"/>
            <a:endParaRPr lang="zh-CN" altLang="en-US" dirty="0">
              <a:latin typeface="+mn-ea"/>
              <a:ea typeface="+mn-ea"/>
            </a:endParaRPr>
          </a:p>
        </p:txBody>
      </p:sp>
    </p:spTree>
    <p:extLst>
      <p:ext uri="{BB962C8B-B14F-4D97-AF65-F5344CB8AC3E}">
        <p14:creationId xmlns:p14="http://schemas.microsoft.com/office/powerpoint/2010/main" val="3625346638"/>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364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a:t>
            </a:r>
            <a:r>
              <a:rPr lang="zh-CN" altLang="en-US" dirty="0"/>
              <a:t>语句（“当型”循环结构）</a:t>
            </a:r>
          </a:p>
        </p:txBody>
      </p:sp>
      <p:sp>
        <p:nvSpPr>
          <p:cNvPr id="17410" name="Rectangle 3"/>
          <p:cNvSpPr>
            <a:spLocks noGrp="1" noChangeArrowheads="1"/>
          </p:cNvSpPr>
          <p:nvPr>
            <p:ph idx="1"/>
          </p:nvPr>
        </p:nvSpPr>
        <p:spPr/>
        <p:txBody>
          <a:bodyPr/>
          <a:lstStyle/>
          <a:p>
            <a:pPr>
              <a:buFont typeface="Wingdings" pitchFamily="2" charset="2"/>
              <a:buNone/>
            </a:pPr>
            <a:r>
              <a:rPr lang="en-US" altLang="zh-CN" dirty="0"/>
              <a:t> while</a:t>
            </a:r>
            <a:r>
              <a:rPr lang="zh-CN" altLang="zh-CN" dirty="0"/>
              <a:t>语句的一般形式如下：</a:t>
            </a:r>
          </a:p>
          <a:p>
            <a:pPr>
              <a:buFont typeface="Wingdings" pitchFamily="2" charset="2"/>
              <a:buNone/>
            </a:pPr>
            <a:r>
              <a:rPr lang="en-US" altLang="zh-CN" b="1" dirty="0">
                <a:solidFill>
                  <a:srgbClr val="FFFF00"/>
                </a:solidFill>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rPr>
              <a:t>while ( </a:t>
            </a:r>
            <a:r>
              <a:rPr lang="zh-CN" altLang="zh-CN" b="1" dirty="0">
                <a:effectLst>
                  <a:outerShdw blurRad="38100" dist="38100" dir="2700000" algn="tl">
                    <a:srgbClr val="000000">
                      <a:alpha val="43137"/>
                    </a:srgbClr>
                  </a:outerShdw>
                </a:effectLst>
              </a:rPr>
              <a:t>表达式</a:t>
            </a:r>
            <a:r>
              <a:rPr lang="en-US" altLang="zh-CN" b="1" dirty="0">
                <a:effectLst>
                  <a:outerShdw blurRad="38100" dist="38100" dir="2700000" algn="tl">
                    <a:srgbClr val="000000">
                      <a:alpha val="43137"/>
                    </a:srgbClr>
                  </a:outerShdw>
                </a:effectLst>
              </a:rPr>
              <a:t> )</a:t>
            </a:r>
          </a:p>
          <a:p>
            <a:pPr>
              <a:buFont typeface="Wingdings" pitchFamily="2" charset="2"/>
              <a:buNone/>
            </a:pPr>
            <a:r>
              <a:rPr lang="en-US" altLang="zh-CN" b="1" dirty="0">
                <a:effectLst>
                  <a:outerShdw blurRad="38100" dist="38100" dir="2700000" algn="tl">
                    <a:srgbClr val="000000">
                      <a:alpha val="43137"/>
                    </a:srgbClr>
                  </a:outerShdw>
                </a:effectLst>
              </a:rPr>
              <a:t>          </a:t>
            </a:r>
            <a:r>
              <a:rPr lang="zh-CN" altLang="zh-CN" b="1" dirty="0">
                <a:effectLst>
                  <a:outerShdw blurRad="38100" dist="38100" dir="2700000" algn="tl">
                    <a:srgbClr val="000000">
                      <a:alpha val="43137"/>
                    </a:srgbClr>
                  </a:outerShdw>
                </a:effectLst>
              </a:rPr>
              <a:t>语句</a:t>
            </a:r>
            <a:endParaRPr lang="en-US" altLang="zh-CN" b="1" dirty="0">
              <a:effectLst>
                <a:outerShdw blurRad="38100" dist="38100" dir="2700000" algn="tl">
                  <a:srgbClr val="000000">
                    <a:alpha val="43137"/>
                  </a:srgbClr>
                </a:outerShdw>
              </a:effectLst>
            </a:endParaRPr>
          </a:p>
        </p:txBody>
      </p:sp>
      <p:sp>
        <p:nvSpPr>
          <p:cNvPr id="3" name="灯片编号占位符 2"/>
          <p:cNvSpPr>
            <a:spLocks noGrp="1"/>
          </p:cNvSpPr>
          <p:nvPr>
            <p:ph type="sldNum" sz="quarter" idx="12"/>
          </p:nvPr>
        </p:nvSpPr>
        <p:spPr/>
        <p:txBody>
          <a:bodyPr/>
          <a:lstStyle/>
          <a:p>
            <a:fld id="{B0B2AA3B-4E3A-48A3-B1C6-ACC183BE71FA}" type="slidenum">
              <a:rPr lang="en-US" altLang="zh-CN" smtClean="0"/>
              <a:pPr/>
              <a:t>5</a:t>
            </a:fld>
            <a:endParaRPr lang="en-US" altLang="zh-CN"/>
          </a:p>
        </p:txBody>
      </p:sp>
      <p:sp>
        <p:nvSpPr>
          <p:cNvPr id="174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74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741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 name="矩形 6"/>
          <p:cNvSpPr>
            <a:spLocks noChangeArrowheads="1"/>
          </p:cNvSpPr>
          <p:nvPr/>
        </p:nvSpPr>
        <p:spPr bwMode="auto">
          <a:xfrm>
            <a:off x="1417426" y="2578391"/>
            <a:ext cx="578970" cy="436246"/>
          </a:xfrm>
          <a:prstGeom prst="rect">
            <a:avLst/>
          </a:prstGeom>
          <a:noFill/>
          <a:ln w="38100" algn="ctr">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 name="TextBox 9"/>
          <p:cNvSpPr txBox="1">
            <a:spLocks noChangeArrowheads="1"/>
          </p:cNvSpPr>
          <p:nvPr/>
        </p:nvSpPr>
        <p:spPr bwMode="auto">
          <a:xfrm>
            <a:off x="1923332" y="2611489"/>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66FF"/>
                </a:solidFill>
              </a:rPr>
              <a:t>循环体</a:t>
            </a:r>
            <a:endParaRPr lang="zh-CN" altLang="en-US" sz="2800" b="1" dirty="0">
              <a:solidFill>
                <a:srgbClr val="FF66FF"/>
              </a:solidFill>
            </a:endParaRPr>
          </a:p>
        </p:txBody>
      </p:sp>
      <p:sp>
        <p:nvSpPr>
          <p:cNvPr id="9" name="矩形 8"/>
          <p:cNvSpPr>
            <a:spLocks noChangeArrowheads="1"/>
          </p:cNvSpPr>
          <p:nvPr/>
        </p:nvSpPr>
        <p:spPr bwMode="auto">
          <a:xfrm>
            <a:off x="1953734" y="2141546"/>
            <a:ext cx="1014098" cy="436246"/>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2" name="TextBox 11"/>
          <p:cNvSpPr txBox="1">
            <a:spLocks noChangeArrowheads="1"/>
          </p:cNvSpPr>
          <p:nvPr/>
        </p:nvSpPr>
        <p:spPr bwMode="auto">
          <a:xfrm>
            <a:off x="2944436" y="2088932"/>
            <a:ext cx="26969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0000"/>
                </a:solidFill>
              </a:rPr>
              <a:t>循环条件表达式</a:t>
            </a:r>
            <a:endParaRPr lang="zh-CN" altLang="en-US" sz="2800" b="1" dirty="0">
              <a:solidFill>
                <a:srgbClr val="FF0000"/>
              </a:solidFill>
            </a:endParaRPr>
          </a:p>
        </p:txBody>
      </p:sp>
      <p:sp>
        <p:nvSpPr>
          <p:cNvPr id="13" name="TextBox 12"/>
          <p:cNvSpPr txBox="1">
            <a:spLocks noChangeArrowheads="1"/>
          </p:cNvSpPr>
          <p:nvPr/>
        </p:nvSpPr>
        <p:spPr bwMode="auto">
          <a:xfrm>
            <a:off x="457200" y="5321282"/>
            <a:ext cx="78900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l" eaLnBrk="1" hangingPunct="1"/>
            <a:r>
              <a:rPr lang="en-US" altLang="zh-CN" sz="2800" b="1" dirty="0">
                <a:solidFill>
                  <a:schemeClr val="tx2"/>
                </a:solidFill>
              </a:rPr>
              <a:t>while</a:t>
            </a:r>
            <a:r>
              <a:rPr lang="zh-CN" altLang="zh-CN" sz="2800" b="1" dirty="0">
                <a:solidFill>
                  <a:schemeClr val="tx2"/>
                </a:solidFill>
              </a:rPr>
              <a:t>循环的特点</a:t>
            </a:r>
            <a:r>
              <a:rPr lang="zh-CN" altLang="en-US" sz="2800" b="1" dirty="0">
                <a:solidFill>
                  <a:schemeClr val="tx2"/>
                </a:solidFill>
              </a:rPr>
              <a:t>（与</a:t>
            </a:r>
            <a:r>
              <a:rPr lang="en-US" altLang="zh-CN" sz="2800" b="1" dirty="0">
                <a:solidFill>
                  <a:schemeClr val="tx2"/>
                </a:solidFill>
              </a:rPr>
              <a:t>do…while</a:t>
            </a:r>
            <a:r>
              <a:rPr lang="zh-CN" altLang="en-US" sz="2800" b="1" dirty="0">
                <a:solidFill>
                  <a:schemeClr val="tx2"/>
                </a:solidFill>
              </a:rPr>
              <a:t>对比）</a:t>
            </a:r>
            <a:r>
              <a:rPr lang="zh-CN" altLang="zh-CN" sz="2800" b="1" dirty="0">
                <a:solidFill>
                  <a:schemeClr val="tx2"/>
                </a:solidFill>
              </a:rPr>
              <a:t>：</a:t>
            </a:r>
            <a:endParaRPr lang="en-US" altLang="zh-CN" sz="2800" b="1" dirty="0">
              <a:solidFill>
                <a:schemeClr val="tx2"/>
              </a:solidFill>
            </a:endParaRPr>
          </a:p>
          <a:p>
            <a:pPr algn="l" eaLnBrk="1" hangingPunct="1"/>
            <a:r>
              <a:rPr lang="en-US" altLang="zh-CN" sz="2800" b="1" dirty="0">
                <a:solidFill>
                  <a:schemeClr val="tx2"/>
                </a:solidFill>
              </a:rPr>
              <a:t>    </a:t>
            </a:r>
            <a:r>
              <a:rPr lang="zh-CN" altLang="zh-CN" sz="2800" b="1" dirty="0"/>
              <a:t>先判断条件表达式，后执行循环体语句</a:t>
            </a:r>
            <a:endParaRPr lang="zh-CN" altLang="en-US" sz="2800" b="1" dirty="0"/>
          </a:p>
        </p:txBody>
      </p:sp>
      <p:sp>
        <p:nvSpPr>
          <p:cNvPr id="4" name="TextBox 3"/>
          <p:cNvSpPr txBox="1"/>
          <p:nvPr/>
        </p:nvSpPr>
        <p:spPr>
          <a:xfrm>
            <a:off x="336104" y="2948934"/>
            <a:ext cx="8265502" cy="1837426"/>
          </a:xfrm>
          <a:prstGeom prst="rect">
            <a:avLst/>
          </a:prstGeom>
          <a:noFill/>
        </p:spPr>
        <p:txBody>
          <a:bodyPr wrap="square" rtlCol="0">
            <a:spAutoFit/>
          </a:bodyPr>
          <a:lstStyle/>
          <a:p>
            <a:pPr marL="571500" indent="-571500" algn="l" eaLnBrk="1" hangingPunct="1">
              <a:spcBef>
                <a:spcPct val="15000"/>
              </a:spcBef>
              <a:buFont typeface="Wingdings" pitchFamily="2" charset="2"/>
              <a:buNone/>
            </a:pPr>
            <a:r>
              <a:rPr lang="en-US" altLang="zh-CN" dirty="0">
                <a:latin typeface="+mn-ea"/>
                <a:ea typeface="+mn-ea"/>
              </a:rPr>
              <a:t>【</a:t>
            </a:r>
            <a:r>
              <a:rPr lang="zh-CN" altLang="en-US" dirty="0">
                <a:latin typeface="+mn-ea"/>
                <a:ea typeface="+mn-ea"/>
              </a:rPr>
              <a:t>功能</a:t>
            </a:r>
            <a:r>
              <a:rPr lang="en-US" altLang="zh-CN" dirty="0">
                <a:latin typeface="+mn-ea"/>
                <a:ea typeface="+mn-ea"/>
              </a:rPr>
              <a:t>】</a:t>
            </a:r>
          </a:p>
          <a:p>
            <a:pPr marL="571500" indent="-571500" algn="l" eaLnBrk="1" hangingPunct="1">
              <a:spcBef>
                <a:spcPct val="15000"/>
              </a:spcBef>
              <a:buSzTx/>
              <a:buFont typeface="Wingdings" pitchFamily="2" charset="2"/>
              <a:buNone/>
            </a:pPr>
            <a:r>
              <a:rPr lang="zh-CN" altLang="en-US" dirty="0">
                <a:latin typeface="+mn-ea"/>
                <a:ea typeface="+mn-ea"/>
              </a:rPr>
              <a:t>步骤</a:t>
            </a:r>
            <a:r>
              <a:rPr lang="en-US" altLang="zh-CN" dirty="0">
                <a:latin typeface="+mn-ea"/>
                <a:ea typeface="+mn-ea"/>
              </a:rPr>
              <a:t>1</a:t>
            </a:r>
            <a:r>
              <a:rPr lang="zh-CN" altLang="en-US" dirty="0">
                <a:latin typeface="+mn-ea"/>
                <a:ea typeface="+mn-ea"/>
              </a:rPr>
              <a:t>：计算表达式的值；</a:t>
            </a:r>
          </a:p>
          <a:p>
            <a:pPr marL="571500" indent="-571500" algn="l" eaLnBrk="1" hangingPunct="1">
              <a:spcBef>
                <a:spcPct val="15000"/>
              </a:spcBef>
              <a:buSzTx/>
              <a:buFont typeface="Wingdings" pitchFamily="2" charset="2"/>
              <a:buNone/>
            </a:pPr>
            <a:r>
              <a:rPr lang="zh-CN" altLang="en-US" dirty="0">
                <a:latin typeface="+mn-ea"/>
                <a:ea typeface="+mn-ea"/>
              </a:rPr>
              <a:t>步骤</a:t>
            </a:r>
            <a:r>
              <a:rPr lang="en-US" altLang="zh-CN" dirty="0">
                <a:latin typeface="+mn-ea"/>
                <a:ea typeface="+mn-ea"/>
              </a:rPr>
              <a:t>2</a:t>
            </a:r>
            <a:r>
              <a:rPr lang="zh-CN" altLang="en-US" dirty="0">
                <a:latin typeface="+mn-ea"/>
                <a:ea typeface="+mn-ea"/>
              </a:rPr>
              <a:t>：如果表达式的值为</a:t>
            </a:r>
            <a:r>
              <a:rPr lang="zh-CN" altLang="en-US" b="1" dirty="0">
                <a:effectLst>
                  <a:outerShdw blurRad="38100" dist="38100" dir="2700000" algn="tl">
                    <a:srgbClr val="000000">
                      <a:alpha val="43137"/>
                    </a:srgbClr>
                  </a:outerShdw>
                </a:effectLst>
                <a:latin typeface="+mn-ea"/>
                <a:ea typeface="+mn-ea"/>
              </a:rPr>
              <a:t>真</a:t>
            </a:r>
            <a:r>
              <a:rPr lang="zh-CN" altLang="en-US" dirty="0">
                <a:latin typeface="+mn-ea"/>
                <a:ea typeface="+mn-ea"/>
              </a:rPr>
              <a:t>（即</a:t>
            </a:r>
            <a:r>
              <a:rPr lang="zh-CN" altLang="en-US" b="1" dirty="0">
                <a:latin typeface="+mn-ea"/>
                <a:ea typeface="+mn-ea"/>
              </a:rPr>
              <a:t>非</a:t>
            </a:r>
            <a:r>
              <a:rPr lang="en-US" altLang="zh-CN" b="1" dirty="0">
                <a:latin typeface="+mn-ea"/>
                <a:ea typeface="+mn-ea"/>
              </a:rPr>
              <a:t>0</a:t>
            </a:r>
            <a:r>
              <a:rPr lang="zh-CN" altLang="en-US" dirty="0">
                <a:latin typeface="+mn-ea"/>
                <a:ea typeface="+mn-ea"/>
              </a:rPr>
              <a:t>），则执行“语句”，</a:t>
            </a:r>
            <a:br>
              <a:rPr lang="en-US" altLang="zh-CN" dirty="0">
                <a:latin typeface="+mn-ea"/>
                <a:ea typeface="+mn-ea"/>
              </a:rPr>
            </a:br>
            <a:r>
              <a:rPr lang="en-US" altLang="zh-CN" dirty="0">
                <a:latin typeface="+mn-ea"/>
                <a:ea typeface="+mn-ea"/>
              </a:rPr>
              <a:t>       </a:t>
            </a:r>
            <a:r>
              <a:rPr lang="zh-CN" altLang="en-US" dirty="0">
                <a:latin typeface="+mn-ea"/>
                <a:ea typeface="+mn-ea"/>
              </a:rPr>
              <a:t>然后</a:t>
            </a:r>
            <a:r>
              <a:rPr lang="zh-CN" altLang="en-US" b="1" dirty="0">
                <a:solidFill>
                  <a:srgbClr val="FF00FF"/>
                </a:solidFill>
                <a:effectLst>
                  <a:outerShdw blurRad="38100" dist="38100" dir="2700000" algn="tl">
                    <a:srgbClr val="000000">
                      <a:alpha val="43137"/>
                    </a:srgbClr>
                  </a:outerShdw>
                </a:effectLst>
                <a:latin typeface="+mn-ea"/>
                <a:ea typeface="+mn-ea"/>
              </a:rPr>
              <a:t>回到步骤</a:t>
            </a:r>
            <a:r>
              <a:rPr lang="en-US" altLang="zh-CN" b="1" dirty="0">
                <a:solidFill>
                  <a:srgbClr val="FF00FF"/>
                </a:solidFill>
                <a:effectLst>
                  <a:outerShdw blurRad="38100" dist="38100" dir="2700000" algn="tl">
                    <a:srgbClr val="000000">
                      <a:alpha val="43137"/>
                    </a:srgbClr>
                  </a:outerShdw>
                </a:effectLst>
                <a:latin typeface="+mn-ea"/>
                <a:ea typeface="+mn-ea"/>
              </a:rPr>
              <a:t>1</a:t>
            </a:r>
            <a:r>
              <a:rPr lang="zh-CN" altLang="en-US" dirty="0">
                <a:latin typeface="+mn-ea"/>
                <a:ea typeface="+mn-ea"/>
              </a:rPr>
              <a:t>；</a:t>
            </a:r>
            <a:br>
              <a:rPr lang="en-US" altLang="zh-CN" dirty="0">
                <a:latin typeface="+mn-ea"/>
                <a:ea typeface="+mn-ea"/>
              </a:rPr>
            </a:br>
            <a:r>
              <a:rPr lang="en-US" altLang="zh-CN" dirty="0">
                <a:latin typeface="+mn-ea"/>
                <a:ea typeface="+mn-ea"/>
              </a:rPr>
              <a:t>   </a:t>
            </a:r>
            <a:r>
              <a:rPr lang="zh-CN" altLang="en-US" dirty="0">
                <a:latin typeface="+mn-ea"/>
                <a:ea typeface="+mn-ea"/>
              </a:rPr>
              <a:t>否则（即值为</a:t>
            </a:r>
            <a:r>
              <a:rPr lang="zh-CN" altLang="en-US" b="1" dirty="0">
                <a:solidFill>
                  <a:srgbClr val="FFFF00"/>
                </a:solidFill>
                <a:effectLst>
                  <a:outerShdw blurRad="38100" dist="38100" dir="2700000" algn="tl">
                    <a:srgbClr val="000000">
                      <a:alpha val="43137"/>
                    </a:srgbClr>
                  </a:outerShdw>
                </a:effectLst>
                <a:latin typeface="+mn-ea"/>
                <a:ea typeface="+mn-ea"/>
              </a:rPr>
              <a:t>假</a:t>
            </a:r>
            <a:r>
              <a:rPr lang="zh-CN" altLang="en-US" dirty="0">
                <a:latin typeface="+mn-ea"/>
                <a:ea typeface="+mn-ea"/>
              </a:rPr>
              <a:t>，即</a:t>
            </a:r>
            <a:r>
              <a:rPr lang="en-US" altLang="zh-CN" b="1" dirty="0">
                <a:solidFill>
                  <a:srgbClr val="FFFF00"/>
                </a:solidFill>
                <a:effectLst>
                  <a:outerShdw blurRad="38100" dist="38100" dir="2700000" algn="tl">
                    <a:srgbClr val="000000">
                      <a:alpha val="43137"/>
                    </a:srgbClr>
                  </a:outerShdw>
                </a:effectLst>
                <a:latin typeface="+mn-ea"/>
                <a:ea typeface="+mn-ea"/>
              </a:rPr>
              <a:t>0</a:t>
            </a:r>
            <a:r>
              <a:rPr lang="zh-CN" altLang="en-US" dirty="0">
                <a:latin typeface="+mn-ea"/>
                <a:ea typeface="+mn-ea"/>
              </a:rPr>
              <a:t>），不执行“语句”，</a:t>
            </a:r>
            <a:br>
              <a:rPr lang="en-US" altLang="zh-CN" dirty="0">
                <a:latin typeface="+mn-ea"/>
                <a:ea typeface="+mn-ea"/>
              </a:rPr>
            </a:br>
            <a:r>
              <a:rPr lang="en-US" altLang="zh-CN" dirty="0">
                <a:latin typeface="+mn-ea"/>
                <a:ea typeface="+mn-ea"/>
              </a:rPr>
              <a:t>       </a:t>
            </a:r>
            <a:r>
              <a:rPr lang="zh-CN" altLang="en-US" dirty="0">
                <a:latin typeface="+mn-ea"/>
                <a:ea typeface="+mn-ea"/>
              </a:rPr>
              <a:t>并</a:t>
            </a:r>
            <a:r>
              <a:rPr lang="zh-CN" altLang="en-US" b="1" dirty="0">
                <a:solidFill>
                  <a:srgbClr val="FF00FF"/>
                </a:solidFill>
                <a:effectLst>
                  <a:outerShdw blurRad="38100" dist="38100" dir="2700000" algn="tl">
                    <a:srgbClr val="000000">
                      <a:alpha val="43137"/>
                    </a:srgbClr>
                  </a:outerShdw>
                </a:effectLst>
                <a:latin typeface="+mn-ea"/>
                <a:ea typeface="+mn-ea"/>
              </a:rPr>
              <a:t>结束循环</a:t>
            </a:r>
            <a:r>
              <a:rPr lang="zh-CN" altLang="en-US" dirty="0">
                <a:latin typeface="+mn-ea"/>
                <a:ea typeface="+mn-ea"/>
              </a:rPr>
              <a:t>。</a:t>
            </a:r>
          </a:p>
        </p:txBody>
      </p:sp>
      <p:grpSp>
        <p:nvGrpSpPr>
          <p:cNvPr id="16" name="Group 5"/>
          <p:cNvGrpSpPr>
            <a:grpSpLocks/>
          </p:cNvGrpSpPr>
          <p:nvPr/>
        </p:nvGrpSpPr>
        <p:grpSpPr bwMode="auto">
          <a:xfrm>
            <a:off x="6902896" y="836712"/>
            <a:ext cx="1371600" cy="1228725"/>
            <a:chOff x="4320" y="2016"/>
            <a:chExt cx="864" cy="1056"/>
          </a:xfrm>
        </p:grpSpPr>
        <p:sp>
          <p:nvSpPr>
            <p:cNvPr id="17" name="AutoShape 6"/>
            <p:cNvSpPr>
              <a:spLocks noChangeArrowheads="1"/>
            </p:cNvSpPr>
            <p:nvPr/>
          </p:nvSpPr>
          <p:spPr bwMode="auto">
            <a:xfrm>
              <a:off x="4320" y="2544"/>
              <a:ext cx="864" cy="52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latin typeface="Times New Roman" pitchFamily="18" charset="0"/>
                  <a:ea typeface="楷体_GB2312" pitchFamily="49" charset="-122"/>
                </a:rPr>
                <a:t>表达式</a:t>
              </a:r>
            </a:p>
          </p:txBody>
        </p:sp>
        <p:sp>
          <p:nvSpPr>
            <p:cNvPr id="18" name="Line 7"/>
            <p:cNvSpPr>
              <a:spLocks noChangeShapeType="1"/>
            </p:cNvSpPr>
            <p:nvPr/>
          </p:nvSpPr>
          <p:spPr bwMode="auto">
            <a:xfrm>
              <a:off x="4752" y="2016"/>
              <a:ext cx="0" cy="528"/>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8"/>
          <p:cNvGrpSpPr>
            <a:grpSpLocks/>
          </p:cNvGrpSpPr>
          <p:nvPr/>
        </p:nvGrpSpPr>
        <p:grpSpPr bwMode="auto">
          <a:xfrm>
            <a:off x="6445696" y="1252637"/>
            <a:ext cx="1905000" cy="1900237"/>
            <a:chOff x="4032" y="2304"/>
            <a:chExt cx="1200" cy="1632"/>
          </a:xfrm>
        </p:grpSpPr>
        <p:sp>
          <p:nvSpPr>
            <p:cNvPr id="20" name="Rectangle 9"/>
            <p:cNvSpPr>
              <a:spLocks noChangeArrowheads="1"/>
            </p:cNvSpPr>
            <p:nvPr/>
          </p:nvSpPr>
          <p:spPr bwMode="auto">
            <a:xfrm>
              <a:off x="4272" y="3360"/>
              <a:ext cx="960"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latin typeface="Times New Roman" pitchFamily="18" charset="0"/>
                  <a:ea typeface="楷体_GB2312" pitchFamily="49" charset="-122"/>
                </a:rPr>
                <a:t>语	句</a:t>
              </a:r>
            </a:p>
          </p:txBody>
        </p:sp>
        <p:sp>
          <p:nvSpPr>
            <p:cNvPr id="21" name="Line 10"/>
            <p:cNvSpPr>
              <a:spLocks noChangeShapeType="1"/>
            </p:cNvSpPr>
            <p:nvPr/>
          </p:nvSpPr>
          <p:spPr bwMode="auto">
            <a:xfrm>
              <a:off x="4752" y="3072"/>
              <a:ext cx="0" cy="288"/>
            </a:xfrm>
            <a:prstGeom prst="line">
              <a:avLst/>
            </a:prstGeom>
            <a:noFill/>
            <a:ln w="127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11"/>
            <p:cNvGrpSpPr>
              <a:grpSpLocks/>
            </p:cNvGrpSpPr>
            <p:nvPr/>
          </p:nvGrpSpPr>
          <p:grpSpPr bwMode="auto">
            <a:xfrm>
              <a:off x="4032" y="2304"/>
              <a:ext cx="720" cy="1632"/>
              <a:chOff x="4032" y="2304"/>
              <a:chExt cx="720" cy="1632"/>
            </a:xfrm>
          </p:grpSpPr>
          <p:sp>
            <p:nvSpPr>
              <p:cNvPr id="23" name="Line 12"/>
              <p:cNvSpPr>
                <a:spLocks noChangeShapeType="1"/>
              </p:cNvSpPr>
              <p:nvPr/>
            </p:nvSpPr>
            <p:spPr bwMode="auto">
              <a:xfrm>
                <a:off x="4752" y="3696"/>
                <a:ext cx="0" cy="24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3"/>
              <p:cNvSpPr>
                <a:spLocks noChangeShapeType="1"/>
              </p:cNvSpPr>
              <p:nvPr/>
            </p:nvSpPr>
            <p:spPr bwMode="auto">
              <a:xfrm>
                <a:off x="4032" y="3936"/>
                <a:ext cx="720"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4"/>
              <p:cNvSpPr>
                <a:spLocks noChangeShapeType="1"/>
              </p:cNvSpPr>
              <p:nvPr/>
            </p:nvSpPr>
            <p:spPr bwMode="auto">
              <a:xfrm flipV="1">
                <a:off x="4032" y="2304"/>
                <a:ext cx="0" cy="1632"/>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15"/>
              <p:cNvSpPr>
                <a:spLocks noChangeShapeType="1"/>
              </p:cNvSpPr>
              <p:nvPr/>
            </p:nvSpPr>
            <p:spPr bwMode="auto">
              <a:xfrm>
                <a:off x="4032" y="2304"/>
                <a:ext cx="720" cy="0"/>
              </a:xfrm>
              <a:prstGeom prst="line">
                <a:avLst/>
              </a:prstGeom>
              <a:noFill/>
              <a:ln w="127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7" name="Group 16"/>
          <p:cNvGrpSpPr>
            <a:grpSpLocks/>
          </p:cNvGrpSpPr>
          <p:nvPr/>
        </p:nvGrpSpPr>
        <p:grpSpPr bwMode="auto">
          <a:xfrm>
            <a:off x="7817296" y="1747937"/>
            <a:ext cx="990600" cy="1676400"/>
            <a:chOff x="4896" y="2832"/>
            <a:chExt cx="624" cy="1440"/>
          </a:xfrm>
        </p:grpSpPr>
        <p:sp>
          <p:nvSpPr>
            <p:cNvPr id="28" name="Line 17"/>
            <p:cNvSpPr>
              <a:spLocks noChangeShapeType="1"/>
            </p:cNvSpPr>
            <p:nvPr/>
          </p:nvSpPr>
          <p:spPr bwMode="auto">
            <a:xfrm>
              <a:off x="5184" y="2832"/>
              <a:ext cx="336"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8"/>
            <p:cNvSpPr>
              <a:spLocks noChangeShapeType="1"/>
            </p:cNvSpPr>
            <p:nvPr/>
          </p:nvSpPr>
          <p:spPr bwMode="auto">
            <a:xfrm>
              <a:off x="5520" y="2832"/>
              <a:ext cx="0" cy="1152"/>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9"/>
            <p:cNvSpPr>
              <a:spLocks noChangeShapeType="1"/>
            </p:cNvSpPr>
            <p:nvPr/>
          </p:nvSpPr>
          <p:spPr bwMode="auto">
            <a:xfrm>
              <a:off x="4896" y="3984"/>
              <a:ext cx="624"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0"/>
            <p:cNvSpPr>
              <a:spLocks noChangeShapeType="1"/>
            </p:cNvSpPr>
            <p:nvPr/>
          </p:nvSpPr>
          <p:spPr bwMode="auto">
            <a:xfrm>
              <a:off x="4896" y="3984"/>
              <a:ext cx="0" cy="288"/>
            </a:xfrm>
            <a:prstGeom prst="line">
              <a:avLst/>
            </a:prstGeom>
            <a:noFill/>
            <a:ln w="19050">
              <a:solidFill>
                <a:srgbClr val="66FF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Text Box 21"/>
          <p:cNvSpPr txBox="1">
            <a:spLocks noChangeArrowheads="1"/>
          </p:cNvSpPr>
          <p:nvPr/>
        </p:nvSpPr>
        <p:spPr bwMode="auto">
          <a:xfrm>
            <a:off x="6902896" y="2014637"/>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ea typeface="楷体_GB2312" pitchFamily="49" charset="-122"/>
              </a:rPr>
              <a:t>非</a:t>
            </a:r>
            <a:r>
              <a:rPr kumimoji="1" lang="en-US" altLang="zh-CN">
                <a:ea typeface="楷体_GB2312" pitchFamily="49" charset="-122"/>
              </a:rPr>
              <a:t>0</a:t>
            </a:r>
          </a:p>
        </p:txBody>
      </p:sp>
      <p:sp>
        <p:nvSpPr>
          <p:cNvPr id="33" name="Text Box 22"/>
          <p:cNvSpPr txBox="1">
            <a:spLocks noChangeArrowheads="1"/>
          </p:cNvSpPr>
          <p:nvPr/>
        </p:nvSpPr>
        <p:spPr bwMode="auto">
          <a:xfrm>
            <a:off x="8274496" y="1366937"/>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ea typeface="楷体_GB2312" pitchFamily="49" charset="-122"/>
              </a:rPr>
              <a:t>0</a:t>
            </a:r>
            <a:r>
              <a:rPr kumimoji="1" lang="zh-CN" altLang="en-US">
                <a:ea typeface="楷体_GB2312" pitchFamily="49" charset="-122"/>
              </a:rPr>
              <a:t>值</a:t>
            </a:r>
          </a:p>
        </p:txBody>
      </p:sp>
      <p:sp>
        <p:nvSpPr>
          <p:cNvPr id="5" name="文本框 4"/>
          <p:cNvSpPr txBox="1"/>
          <p:nvPr/>
        </p:nvSpPr>
        <p:spPr>
          <a:xfrm>
            <a:off x="339142" y="6228060"/>
            <a:ext cx="8228536" cy="461665"/>
          </a:xfrm>
          <a:prstGeom prst="rect">
            <a:avLst/>
          </a:prstGeom>
          <a:noFill/>
        </p:spPr>
        <p:txBody>
          <a:bodyPr wrap="none" rtlCol="0">
            <a:spAutoFit/>
          </a:bodyPr>
          <a:lstStyle/>
          <a:p>
            <a:r>
              <a:rPr lang="en-US" altLang="zh-CN" b="1" dirty="0">
                <a:solidFill>
                  <a:srgbClr val="FFFFFF"/>
                </a:solidFill>
              </a:rPr>
              <a:t>【</a:t>
            </a:r>
            <a:r>
              <a:rPr lang="zh-CN" altLang="en-US" b="1" dirty="0">
                <a:solidFill>
                  <a:srgbClr val="FFFFFF"/>
                </a:solidFill>
              </a:rPr>
              <a:t>注意</a:t>
            </a:r>
            <a:r>
              <a:rPr lang="en-US" altLang="zh-CN" b="1" dirty="0">
                <a:solidFill>
                  <a:srgbClr val="FFFFFF"/>
                </a:solidFill>
              </a:rPr>
              <a:t>】</a:t>
            </a:r>
            <a:r>
              <a:rPr lang="zh-CN" altLang="en-US" b="1" dirty="0">
                <a:solidFill>
                  <a:srgbClr val="FFFFFF"/>
                </a:solidFill>
              </a:rPr>
              <a:t>循环体可能被执行多次，也可能一次也不被执行！</a:t>
            </a:r>
          </a:p>
        </p:txBody>
      </p:sp>
      <p:sp>
        <p:nvSpPr>
          <p:cNvPr id="34" name="标题 6">
            <a:extLst>
              <a:ext uri="{FF2B5EF4-FFF2-40B4-BE49-F238E27FC236}">
                <a16:creationId xmlns:a16="http://schemas.microsoft.com/office/drawing/2014/main" id="{469165EF-2738-4B94-9181-08EC65606F7F}"/>
              </a:ext>
            </a:extLst>
          </p:cNvPr>
          <p:cNvSpPr txBox="1">
            <a:spLocks/>
          </p:cNvSpPr>
          <p:nvPr/>
        </p:nvSpPr>
        <p:spPr>
          <a:xfrm>
            <a:off x="-31974" y="-81200"/>
            <a:ext cx="7196259" cy="92742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a:t>§5.2 </a:t>
            </a:r>
            <a:r>
              <a:rPr lang="zh-CN" altLang="en-US"/>
              <a:t>用</a:t>
            </a:r>
            <a:r>
              <a:rPr lang="en-US" altLang="zh-CN"/>
              <a:t>while</a:t>
            </a:r>
            <a:r>
              <a:rPr lang="zh-CN" altLang="en-US"/>
              <a:t>语句实现循环</a:t>
            </a:r>
            <a:endParaRPr lang="zh-CN" altLang="en-US" dirty="0"/>
          </a:p>
        </p:txBody>
      </p:sp>
    </p:spTree>
    <p:extLst>
      <p:ext uri="{BB962C8B-B14F-4D97-AF65-F5344CB8AC3E}">
        <p14:creationId xmlns:p14="http://schemas.microsoft.com/office/powerpoint/2010/main" val="413175926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1+#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up)">
                                      <p:cBhvr>
                                        <p:cTn id="34" dur="1000"/>
                                        <p:tgtEl>
                                          <p:spTgt spid="32"/>
                                        </p:tgtEl>
                                      </p:cBhvr>
                                    </p:animEffect>
                                  </p:childTnLst>
                                </p:cTn>
                              </p:par>
                            </p:childTnLst>
                          </p:cTn>
                        </p:par>
                        <p:par>
                          <p:cTn id="35" fill="hold">
                            <p:stCondLst>
                              <p:cond delay="1500"/>
                            </p:stCondLst>
                            <p:childTnLst>
                              <p:par>
                                <p:cTn id="36" presetID="17" presetClass="entr" presetSubtype="2"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ppt_x</p:attrName>
                                        </p:attrNameLst>
                                      </p:cBhvr>
                                      <p:tavLst>
                                        <p:tav tm="0">
                                          <p:val>
                                            <p:strVal val="#ppt_x+#ppt_w/2"/>
                                          </p:val>
                                        </p:tav>
                                        <p:tav tm="100000">
                                          <p:val>
                                            <p:strVal val="#ppt_x"/>
                                          </p:val>
                                        </p:tav>
                                      </p:tavLst>
                                    </p:anim>
                                    <p:anim calcmode="lin" valueType="num">
                                      <p:cBhvr>
                                        <p:cTn id="39" dur="1000" fill="hold"/>
                                        <p:tgtEl>
                                          <p:spTgt spid="19"/>
                                        </p:tgtEl>
                                        <p:attrNameLst>
                                          <p:attrName>ppt_y</p:attrName>
                                        </p:attrNameLst>
                                      </p:cBhvr>
                                      <p:tavLst>
                                        <p:tav tm="0">
                                          <p:val>
                                            <p:strVal val="#ppt_y"/>
                                          </p:val>
                                        </p:tav>
                                        <p:tav tm="100000">
                                          <p:val>
                                            <p:strVal val="#ppt_y"/>
                                          </p:val>
                                        </p:tav>
                                      </p:tavLst>
                                    </p:anim>
                                    <p:anim calcmode="lin" valueType="num">
                                      <p:cBhvr>
                                        <p:cTn id="40" dur="1000" fill="hold"/>
                                        <p:tgtEl>
                                          <p:spTgt spid="19"/>
                                        </p:tgtEl>
                                        <p:attrNameLst>
                                          <p:attrName>ppt_w</p:attrName>
                                        </p:attrNameLst>
                                      </p:cBhvr>
                                      <p:tavLst>
                                        <p:tav tm="0">
                                          <p:val>
                                            <p:fltVal val="0"/>
                                          </p:val>
                                        </p:tav>
                                        <p:tav tm="100000">
                                          <p:val>
                                            <p:strVal val="#ppt_w"/>
                                          </p:val>
                                        </p:tav>
                                      </p:tavLst>
                                    </p:anim>
                                    <p:anim calcmode="lin" valueType="num">
                                      <p:cBhvr>
                                        <p:cTn id="41" dur="1000" fill="hold"/>
                                        <p:tgtEl>
                                          <p:spTgt spid="19"/>
                                        </p:tgtEl>
                                        <p:attrNameLst>
                                          <p:attrName>ppt_h</p:attrName>
                                        </p:attrNameLst>
                                      </p:cBhvr>
                                      <p:tavLst>
                                        <p:tav tm="0">
                                          <p:val>
                                            <p:strVal val="#ppt_h"/>
                                          </p:val>
                                        </p:tav>
                                        <p:tav tm="100000">
                                          <p:val>
                                            <p:strVal val="#ppt_h"/>
                                          </p:val>
                                        </p:tav>
                                      </p:tavLst>
                                    </p:anim>
                                  </p:childTnLst>
                                </p:cTn>
                              </p:par>
                            </p:childTnLst>
                          </p:cTn>
                        </p:par>
                        <p:par>
                          <p:cTn id="42" fill="hold">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up)">
                                      <p:cBhvr>
                                        <p:cTn id="45" dur="10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1"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slide(fromTop)">
                                      <p:cBhvr>
                                        <p:cTn id="50" dur="10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linds(horizontal)">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9" grpId="0" animBg="1"/>
      <p:bldP spid="12" grpId="0"/>
      <p:bldP spid="13" grpId="0"/>
      <p:bldP spid="4" grpId="0"/>
      <p:bldP spid="32" grpId="0" autoUpdateAnimBg="0"/>
      <p:bldP spid="33" grpId="0" autoUpdateAnimBg="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9249"/>
            <a:ext cx="5671542" cy="549909"/>
          </a:xfrm>
        </p:spPr>
        <p:txBody>
          <a:bodyPr/>
          <a:lstStyle/>
          <a:p>
            <a:r>
              <a:rPr lang="en-US" altLang="zh-CN" dirty="0"/>
              <a:t>【</a:t>
            </a:r>
            <a:r>
              <a:rPr lang="zh-CN" altLang="zh-CN" dirty="0"/>
              <a:t>例</a:t>
            </a:r>
            <a:r>
              <a:rPr lang="en-US" altLang="zh-CN" dirty="0"/>
              <a:t>】</a:t>
            </a:r>
            <a:r>
              <a:rPr lang="zh-CN" altLang="zh-CN" dirty="0"/>
              <a:t>求</a:t>
            </a:r>
            <a:r>
              <a:rPr lang="en-US" altLang="zh-CN" dirty="0"/>
              <a:t>1+2+3+</a:t>
            </a:r>
            <a:r>
              <a:rPr lang="zh-CN" altLang="zh-CN" dirty="0"/>
              <a:t>…</a:t>
            </a:r>
            <a:r>
              <a:rPr lang="en-US" altLang="zh-CN" dirty="0"/>
              <a:t>+100</a:t>
            </a:r>
            <a:r>
              <a:rPr lang="zh-CN" altLang="zh-CN" dirty="0"/>
              <a:t>，即</a:t>
            </a:r>
            <a:endParaRPr lang="zh-CN" altLang="en-US" dirty="0"/>
          </a:p>
        </p:txBody>
      </p:sp>
      <p:sp>
        <p:nvSpPr>
          <p:cNvPr id="1027" name="Rectangle 3"/>
          <p:cNvSpPr>
            <a:spLocks noGrp="1" noChangeArrowheads="1"/>
          </p:cNvSpPr>
          <p:nvPr>
            <p:ph idx="1"/>
          </p:nvPr>
        </p:nvSpPr>
        <p:spPr>
          <a:xfrm>
            <a:off x="230228" y="769158"/>
            <a:ext cx="4916819" cy="1576312"/>
          </a:xfrm>
        </p:spPr>
        <p:txBody>
          <a:bodyPr/>
          <a:lstStyle/>
          <a:p>
            <a:pPr marL="0" indent="0">
              <a:buNone/>
            </a:pPr>
            <a:r>
              <a:rPr lang="en-US" altLang="zh-CN" dirty="0"/>
              <a:t>【</a:t>
            </a:r>
            <a:r>
              <a:rPr lang="zh-CN" altLang="zh-CN" dirty="0"/>
              <a:t>解题思路</a:t>
            </a:r>
            <a:r>
              <a:rPr lang="en-US" altLang="zh-CN" dirty="0"/>
              <a:t>】</a:t>
            </a:r>
            <a:endParaRPr lang="zh-CN" altLang="zh-CN" dirty="0"/>
          </a:p>
          <a:p>
            <a:pPr lvl="1"/>
            <a:r>
              <a:rPr lang="zh-CN" altLang="zh-CN" dirty="0"/>
              <a:t>这是累加问题，需要先后将</a:t>
            </a:r>
            <a:r>
              <a:rPr lang="en-US" altLang="zh-CN" dirty="0"/>
              <a:t>100</a:t>
            </a:r>
            <a:r>
              <a:rPr lang="zh-CN" altLang="zh-CN" dirty="0"/>
              <a:t>个数相加</a:t>
            </a:r>
            <a:endParaRPr lang="en-US" altLang="zh-CN" dirty="0"/>
          </a:p>
          <a:p>
            <a:pPr lvl="1"/>
            <a:r>
              <a:rPr lang="zh-CN" altLang="zh-CN" dirty="0"/>
              <a:t>要重复</a:t>
            </a:r>
            <a:r>
              <a:rPr lang="en-US" altLang="zh-CN" dirty="0"/>
              <a:t>100</a:t>
            </a:r>
            <a:r>
              <a:rPr lang="zh-CN" altLang="zh-CN" dirty="0"/>
              <a:t>次加法运算，可用循环实现</a:t>
            </a:r>
          </a:p>
          <a:p>
            <a:pPr lvl="1"/>
            <a:r>
              <a:rPr lang="zh-CN" altLang="zh-CN" dirty="0"/>
              <a:t>后一个数是前一个数加</a:t>
            </a:r>
            <a:r>
              <a:rPr lang="en-US" altLang="zh-CN" dirty="0"/>
              <a:t>1</a:t>
            </a:r>
            <a:r>
              <a:rPr lang="zh-CN" altLang="en-US" dirty="0"/>
              <a:t>而得</a:t>
            </a:r>
            <a:endParaRPr lang="en-US" altLang="zh-CN" dirty="0"/>
          </a:p>
          <a:p>
            <a:pPr lvl="1"/>
            <a:r>
              <a:rPr lang="zh-CN" altLang="zh-CN" dirty="0"/>
              <a:t>加完上一个数</a:t>
            </a:r>
            <a:r>
              <a:rPr lang="en-US" altLang="zh-CN" dirty="0" err="1"/>
              <a:t>i</a:t>
            </a:r>
            <a:r>
              <a:rPr lang="zh-CN" altLang="zh-CN" dirty="0"/>
              <a:t>后，使</a:t>
            </a:r>
            <a:r>
              <a:rPr lang="en-US" altLang="zh-CN" dirty="0" err="1"/>
              <a:t>i</a:t>
            </a:r>
            <a:r>
              <a:rPr lang="zh-CN" altLang="zh-CN" dirty="0"/>
              <a:t>加</a:t>
            </a:r>
            <a:r>
              <a:rPr lang="en-US" altLang="zh-CN" dirty="0"/>
              <a:t>1</a:t>
            </a:r>
            <a:r>
              <a:rPr lang="zh-CN" altLang="zh-CN" dirty="0"/>
              <a:t>可得到下一个数</a:t>
            </a:r>
            <a:endParaRPr lang="en-US" altLang="zh-CN" dirty="0"/>
          </a:p>
        </p:txBody>
      </p:sp>
      <p:sp>
        <p:nvSpPr>
          <p:cNvPr id="3" name="灯片编号占位符 2"/>
          <p:cNvSpPr>
            <a:spLocks noGrp="1"/>
          </p:cNvSpPr>
          <p:nvPr>
            <p:ph type="sldNum" sz="quarter" idx="12"/>
          </p:nvPr>
        </p:nvSpPr>
        <p:spPr/>
        <p:txBody>
          <a:bodyPr/>
          <a:lstStyle/>
          <a:p>
            <a:fld id="{B0B2AA3B-4E3A-48A3-B1C6-ACC183BE71FA}" type="slidenum">
              <a:rPr lang="en-US" altLang="zh-CN" smtClean="0"/>
              <a:pPr/>
              <a:t>6</a:t>
            </a:fld>
            <a:endParaRPr lang="en-US" altLang="zh-CN"/>
          </a:p>
        </p:txBody>
      </p:sp>
      <p:sp>
        <p:nvSpPr>
          <p:cNvPr id="10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3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graphicFrame>
        <p:nvGraphicFramePr>
          <p:cNvPr id="1026" name="Object 1"/>
          <p:cNvGraphicFramePr>
            <a:graphicFrameLocks noChangeAspect="1"/>
          </p:cNvGraphicFramePr>
          <p:nvPr>
            <p:extLst>
              <p:ext uri="{D42A27DB-BD31-4B8C-83A1-F6EECF244321}">
                <p14:modId xmlns:p14="http://schemas.microsoft.com/office/powerpoint/2010/main" val="3694968904"/>
              </p:ext>
            </p:extLst>
          </p:nvPr>
        </p:nvGraphicFramePr>
        <p:xfrm>
          <a:off x="5364088" y="-76065"/>
          <a:ext cx="792088" cy="1113874"/>
        </p:xfrm>
        <a:graphic>
          <a:graphicData uri="http://schemas.openxmlformats.org/presentationml/2006/ole">
            <mc:AlternateContent xmlns:mc="http://schemas.openxmlformats.org/markup-compatibility/2006">
              <mc:Choice xmlns:v="urn:schemas-microsoft-com:vml" Requires="v">
                <p:oleObj spid="_x0000_s210098" name="公式" r:id="rId4" imgW="304668" imgH="431613" progId="Equation.3">
                  <p:embed/>
                </p:oleObj>
              </mc:Choice>
              <mc:Fallback>
                <p:oleObj name="公式" r:id="rId4" imgW="304668"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76065"/>
                        <a:ext cx="792088" cy="1113874"/>
                      </a:xfrm>
                      <a:prstGeom prst="rect">
                        <a:avLst/>
                      </a:prstGeom>
                      <a:noFill/>
                    </p:spPr>
                  </p:pic>
                </p:oleObj>
              </mc:Fallback>
            </mc:AlternateContent>
          </a:graphicData>
        </a:graphic>
      </p:graphicFrame>
      <p:grpSp>
        <p:nvGrpSpPr>
          <p:cNvPr id="10" name="Group 39"/>
          <p:cNvGrpSpPr>
            <a:grpSpLocks/>
          </p:cNvGrpSpPr>
          <p:nvPr/>
        </p:nvGrpSpPr>
        <p:grpSpPr bwMode="auto">
          <a:xfrm>
            <a:off x="1331640" y="2775730"/>
            <a:ext cx="2109787" cy="3313112"/>
            <a:chOff x="3910" y="2069"/>
            <a:chExt cx="1329" cy="2087"/>
          </a:xfrm>
        </p:grpSpPr>
        <p:sp>
          <p:nvSpPr>
            <p:cNvPr id="11" name="Rectangle 40"/>
            <p:cNvSpPr>
              <a:spLocks noChangeArrowheads="1"/>
            </p:cNvSpPr>
            <p:nvPr/>
          </p:nvSpPr>
          <p:spPr bwMode="auto">
            <a:xfrm>
              <a:off x="4078" y="2332"/>
              <a:ext cx="951" cy="245"/>
            </a:xfrm>
            <a:prstGeom prst="rect">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sum=0,i=1</a:t>
              </a:r>
            </a:p>
          </p:txBody>
        </p:sp>
        <p:sp>
          <p:nvSpPr>
            <p:cNvPr id="12" name="AutoShape 41"/>
            <p:cNvSpPr>
              <a:spLocks noChangeArrowheads="1"/>
            </p:cNvSpPr>
            <p:nvPr/>
          </p:nvSpPr>
          <p:spPr bwMode="auto">
            <a:xfrm>
              <a:off x="4078" y="2885"/>
              <a:ext cx="952" cy="318"/>
            </a:xfrm>
            <a:prstGeom prst="diamond">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i≤100</a:t>
              </a:r>
            </a:p>
          </p:txBody>
        </p:sp>
        <p:sp>
          <p:nvSpPr>
            <p:cNvPr id="13" name="Rectangle 42"/>
            <p:cNvSpPr>
              <a:spLocks noChangeArrowheads="1"/>
            </p:cNvSpPr>
            <p:nvPr/>
          </p:nvSpPr>
          <p:spPr bwMode="auto">
            <a:xfrm>
              <a:off x="3919" y="3384"/>
              <a:ext cx="1270" cy="454"/>
            </a:xfrm>
            <a:prstGeom prst="rect">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sum=sum+i;</a:t>
              </a:r>
              <a:endParaRPr lang="en-US" altLang="zh-CN" dirty="0"/>
            </a:p>
            <a:p>
              <a:r>
                <a:rPr lang="en-US" altLang="zh-CN"/>
                <a:t>i=i+1;</a:t>
              </a:r>
              <a:endParaRPr lang="en-US" altLang="zh-CN" dirty="0"/>
            </a:p>
          </p:txBody>
        </p:sp>
        <p:cxnSp>
          <p:nvCxnSpPr>
            <p:cNvPr id="14" name="AutoShape 43"/>
            <p:cNvCxnSpPr>
              <a:cxnSpLocks noChangeShapeType="1"/>
              <a:stCxn id="11" idx="2"/>
              <a:endCxn id="12" idx="0"/>
            </p:cNvCxnSpPr>
            <p:nvPr/>
          </p:nvCxnSpPr>
          <p:spPr bwMode="auto">
            <a:xfrm>
              <a:off x="4553" y="2577"/>
              <a:ext cx="1" cy="308"/>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44"/>
            <p:cNvCxnSpPr>
              <a:cxnSpLocks noChangeShapeType="1"/>
              <a:stCxn id="12" idx="2"/>
              <a:endCxn id="13" idx="0"/>
            </p:cNvCxnSpPr>
            <p:nvPr/>
          </p:nvCxnSpPr>
          <p:spPr bwMode="auto">
            <a:xfrm>
              <a:off x="4554" y="3212"/>
              <a:ext cx="0" cy="163"/>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45"/>
            <p:cNvSpPr>
              <a:spLocks noChangeArrowheads="1"/>
            </p:cNvSpPr>
            <p:nvPr/>
          </p:nvSpPr>
          <p:spPr bwMode="auto">
            <a:xfrm>
              <a:off x="4531" y="4110"/>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46"/>
            <p:cNvSpPr>
              <a:spLocks noChangeArrowheads="1"/>
            </p:cNvSpPr>
            <p:nvPr/>
          </p:nvSpPr>
          <p:spPr bwMode="auto">
            <a:xfrm>
              <a:off x="4531" y="2749"/>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8" name="AutoShape 47"/>
            <p:cNvCxnSpPr>
              <a:cxnSpLocks noChangeShapeType="1"/>
              <a:stCxn id="12" idx="3"/>
              <a:endCxn id="16" idx="0"/>
            </p:cNvCxnSpPr>
            <p:nvPr/>
          </p:nvCxnSpPr>
          <p:spPr bwMode="auto">
            <a:xfrm flipH="1">
              <a:off x="4554" y="3044"/>
              <a:ext cx="485" cy="1066"/>
            </a:xfrm>
            <a:prstGeom prst="bentConnector4">
              <a:avLst>
                <a:gd name="adj1" fmla="val -63713"/>
                <a:gd name="adj2" fmla="val 87616"/>
              </a:avLst>
            </a:prstGeom>
            <a:noFill/>
            <a:ln w="28575">
              <a:solidFill>
                <a:srgbClr val="FF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48"/>
            <p:cNvCxnSpPr>
              <a:cxnSpLocks noChangeShapeType="1"/>
              <a:stCxn id="13" idx="1"/>
              <a:endCxn id="17" idx="2"/>
            </p:cNvCxnSpPr>
            <p:nvPr/>
          </p:nvCxnSpPr>
          <p:spPr bwMode="auto">
            <a:xfrm rot="10800000" flipH="1">
              <a:off x="3910" y="2772"/>
              <a:ext cx="621" cy="839"/>
            </a:xfrm>
            <a:prstGeom prst="bentConnector3">
              <a:avLst>
                <a:gd name="adj1" fmla="val -21741"/>
              </a:avLst>
            </a:prstGeom>
            <a:noFill/>
            <a:ln w="28575">
              <a:solidFill>
                <a:srgbClr val="FF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49"/>
            <p:cNvSpPr txBox="1">
              <a:spLocks noChangeArrowheads="1"/>
            </p:cNvSpPr>
            <p:nvPr/>
          </p:nvSpPr>
          <p:spPr bwMode="auto">
            <a:xfrm>
              <a:off x="4962" y="2817"/>
              <a:ext cx="27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66FF"/>
                  </a:solidFill>
                </a:rPr>
                <a:t>假</a:t>
              </a:r>
            </a:p>
          </p:txBody>
        </p:sp>
        <p:sp>
          <p:nvSpPr>
            <p:cNvPr id="21" name="Text Box 50"/>
            <p:cNvSpPr txBox="1">
              <a:spLocks noChangeArrowheads="1"/>
            </p:cNvSpPr>
            <p:nvPr/>
          </p:nvSpPr>
          <p:spPr bwMode="auto">
            <a:xfrm>
              <a:off x="4277" y="3135"/>
              <a:ext cx="27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66FF"/>
                  </a:solidFill>
                </a:rPr>
                <a:t>真</a:t>
              </a:r>
            </a:p>
          </p:txBody>
        </p:sp>
        <p:cxnSp>
          <p:nvCxnSpPr>
            <p:cNvPr id="22" name="AutoShape 51"/>
            <p:cNvCxnSpPr>
              <a:cxnSpLocks noChangeShapeType="1"/>
              <a:stCxn id="23" idx="4"/>
              <a:endCxn id="11" idx="0"/>
            </p:cNvCxnSpPr>
            <p:nvPr/>
          </p:nvCxnSpPr>
          <p:spPr bwMode="auto">
            <a:xfrm flipH="1">
              <a:off x="4553" y="2115"/>
              <a:ext cx="5" cy="217"/>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Oval 52"/>
            <p:cNvSpPr>
              <a:spLocks noChangeArrowheads="1"/>
            </p:cNvSpPr>
            <p:nvPr/>
          </p:nvSpPr>
          <p:spPr bwMode="auto">
            <a:xfrm>
              <a:off x="4535" y="2069"/>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2099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261524"/>
            <a:ext cx="2880320" cy="2124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09866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blinds(horizontal)">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blinds(horizontal)">
                                      <p:cBhvr>
                                        <p:cTn id="12" dur="5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blinds(horizontal)">
                                      <p:cBhvr>
                                        <p:cTn id="17" dur="500"/>
                                        <p:tgtEl>
                                          <p:spTgt spid="1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blinds(horizontal)">
                                      <p:cBhvr>
                                        <p:cTn id="22" dur="500"/>
                                        <p:tgtEl>
                                          <p:spTgt spid="1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blinds(horizontal)">
                                      <p:cBhvr>
                                        <p:cTn id="27" dur="500"/>
                                        <p:tgtEl>
                                          <p:spTgt spid="1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09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14774B6-5B6B-4890-9DE0-92AB572C3E48}"/>
              </a:ext>
            </a:extLst>
          </p:cNvPr>
          <p:cNvPicPr>
            <a:picLocks noChangeAspect="1"/>
          </p:cNvPicPr>
          <p:nvPr/>
        </p:nvPicPr>
        <p:blipFill>
          <a:blip r:embed="rId2"/>
          <a:stretch>
            <a:fillRect/>
          </a:stretch>
        </p:blipFill>
        <p:spPr>
          <a:xfrm>
            <a:off x="18354" y="239382"/>
            <a:ext cx="7548293" cy="5548316"/>
          </a:xfrm>
          <a:prstGeom prst="rect">
            <a:avLst/>
          </a:prstGeom>
        </p:spPr>
      </p:pic>
      <p:sp>
        <p:nvSpPr>
          <p:cNvPr id="2" name="灯片编号占位符 1"/>
          <p:cNvSpPr>
            <a:spLocks noGrp="1"/>
          </p:cNvSpPr>
          <p:nvPr>
            <p:ph type="sldNum" sz="quarter" idx="12"/>
          </p:nvPr>
        </p:nvSpPr>
        <p:spPr/>
        <p:txBody>
          <a:bodyPr/>
          <a:lstStyle/>
          <a:p>
            <a:fld id="{B0B2AA3B-4E3A-48A3-B1C6-ACC183BE71FA}" type="slidenum">
              <a:rPr lang="en-US" altLang="zh-CN" smtClean="0"/>
              <a:pPr/>
              <a:t>7</a:t>
            </a:fld>
            <a:endParaRPr lang="en-US" altLang="zh-CN"/>
          </a:p>
        </p:txBody>
      </p:sp>
      <p:sp>
        <p:nvSpPr>
          <p:cNvPr id="194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94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946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946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8" name="矩形 7"/>
          <p:cNvSpPr>
            <a:spLocks noChangeArrowheads="1"/>
          </p:cNvSpPr>
          <p:nvPr/>
        </p:nvSpPr>
        <p:spPr bwMode="auto">
          <a:xfrm>
            <a:off x="2332361" y="2749497"/>
            <a:ext cx="2599679" cy="91864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9" name="TextBox 8"/>
          <p:cNvSpPr txBox="1">
            <a:spLocks noChangeArrowheads="1"/>
          </p:cNvSpPr>
          <p:nvPr/>
        </p:nvSpPr>
        <p:spPr bwMode="auto">
          <a:xfrm>
            <a:off x="724748" y="2545669"/>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a:solidFill>
                  <a:srgbClr val="FF0000"/>
                </a:solidFill>
              </a:rPr>
              <a:t>复合语句</a:t>
            </a:r>
          </a:p>
        </p:txBody>
      </p:sp>
      <p:cxnSp>
        <p:nvCxnSpPr>
          <p:cNvPr id="10" name="直接连接符 9"/>
          <p:cNvCxnSpPr>
            <a:cxnSpLocks noChangeShapeType="1"/>
          </p:cNvCxnSpPr>
          <p:nvPr/>
        </p:nvCxnSpPr>
        <p:spPr bwMode="auto">
          <a:xfrm flipV="1">
            <a:off x="2357438" y="2196488"/>
            <a:ext cx="2520976" cy="1519"/>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5161327" y="1739685"/>
            <a:ext cx="25932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a:solidFill>
                  <a:srgbClr val="FF0000"/>
                </a:solidFill>
              </a:rPr>
              <a:t>赋初值不能少！</a:t>
            </a:r>
          </a:p>
        </p:txBody>
      </p:sp>
      <p:sp>
        <p:nvSpPr>
          <p:cNvPr id="3" name="矩形 2"/>
          <p:cNvSpPr/>
          <p:nvPr/>
        </p:nvSpPr>
        <p:spPr>
          <a:xfrm>
            <a:off x="5325215" y="2226276"/>
            <a:ext cx="3190135" cy="646331"/>
          </a:xfrm>
          <a:prstGeom prst="rect">
            <a:avLst/>
          </a:prstGeom>
        </p:spPr>
        <p:txBody>
          <a:bodyPr wrap="square">
            <a:spAutoFit/>
          </a:bodyPr>
          <a:lstStyle/>
          <a:p>
            <a:pPr algn="l"/>
            <a:r>
              <a:rPr lang="zh-CN" altLang="en-US" b="1" dirty="0">
                <a:solidFill>
                  <a:srgbClr val="FF0000"/>
                </a:solidFill>
                <a:latin typeface="SimSun,Bold"/>
              </a:rPr>
              <a:t>进入循环体前先检查条件是否成立（表达式是否不为</a:t>
            </a:r>
            <a:r>
              <a:rPr lang="en-US" altLang="zh-CN" b="1" dirty="0">
                <a:solidFill>
                  <a:srgbClr val="FF0000"/>
                </a:solidFill>
              </a:rPr>
              <a:t>0</a:t>
            </a:r>
            <a:r>
              <a:rPr lang="zh-CN" altLang="en-US" b="1" dirty="0">
                <a:solidFill>
                  <a:srgbClr val="FF0000"/>
                </a:solidFill>
                <a:latin typeface="SimSun,Bold"/>
              </a:rPr>
              <a:t>）</a:t>
            </a:r>
            <a:endParaRPr lang="zh-CN" altLang="en-US" dirty="0">
              <a:solidFill>
                <a:srgbClr val="FF0000"/>
              </a:solidFill>
            </a:endParaRPr>
          </a:p>
        </p:txBody>
      </p:sp>
      <p:sp>
        <p:nvSpPr>
          <p:cNvPr id="6" name="矩形 5"/>
          <p:cNvSpPr/>
          <p:nvPr/>
        </p:nvSpPr>
        <p:spPr>
          <a:xfrm>
            <a:off x="4283968" y="3694454"/>
            <a:ext cx="4572000" cy="646331"/>
          </a:xfrm>
          <a:prstGeom prst="rect">
            <a:avLst/>
          </a:prstGeom>
        </p:spPr>
        <p:txBody>
          <a:bodyPr>
            <a:spAutoFit/>
          </a:bodyPr>
          <a:lstStyle/>
          <a:p>
            <a:pPr algn="l"/>
            <a:r>
              <a:rPr lang="zh-CN" altLang="en-US" b="1" dirty="0">
                <a:solidFill>
                  <a:srgbClr val="FF0000"/>
                </a:solidFill>
                <a:latin typeface="SimSun,Bold"/>
              </a:rPr>
              <a:t>循环体结束之前，检查条件是否依然成立，如果是，再次执行循环体</a:t>
            </a:r>
            <a:endParaRPr lang="zh-CN" altLang="en-US" dirty="0">
              <a:solidFill>
                <a:srgbClr val="FF0000"/>
              </a:solidFill>
            </a:endParaRPr>
          </a:p>
        </p:txBody>
      </p:sp>
      <p:pic>
        <p:nvPicPr>
          <p:cNvPr id="15" name="图片 14">
            <a:extLst>
              <a:ext uri="{FF2B5EF4-FFF2-40B4-BE49-F238E27FC236}">
                <a16:creationId xmlns:a16="http://schemas.microsoft.com/office/drawing/2014/main" id="{2138399B-5FF7-45FE-BA87-8FDC5E0E32C6}"/>
              </a:ext>
            </a:extLst>
          </p:cNvPr>
          <p:cNvPicPr>
            <a:picLocks noChangeAspect="1"/>
          </p:cNvPicPr>
          <p:nvPr/>
        </p:nvPicPr>
        <p:blipFill>
          <a:blip r:embed="rId3"/>
          <a:stretch>
            <a:fillRect/>
          </a:stretch>
        </p:blipFill>
        <p:spPr>
          <a:xfrm>
            <a:off x="1531896" y="5863569"/>
            <a:ext cx="3040104" cy="537867"/>
          </a:xfrm>
          <a:prstGeom prst="rect">
            <a:avLst/>
          </a:prstGeom>
        </p:spPr>
      </p:pic>
      <p:sp>
        <p:nvSpPr>
          <p:cNvPr id="22" name="TextBox 8">
            <a:extLst>
              <a:ext uri="{FF2B5EF4-FFF2-40B4-BE49-F238E27FC236}">
                <a16:creationId xmlns:a16="http://schemas.microsoft.com/office/drawing/2014/main" id="{80664A5C-D88E-4159-81B8-97C9A80B43AC}"/>
              </a:ext>
            </a:extLst>
          </p:cNvPr>
          <p:cNvSpPr txBox="1">
            <a:spLocks noChangeArrowheads="1"/>
          </p:cNvSpPr>
          <p:nvPr/>
        </p:nvSpPr>
        <p:spPr bwMode="auto">
          <a:xfrm>
            <a:off x="903395" y="3618583"/>
            <a:ext cx="47484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000" b="1" dirty="0">
                <a:solidFill>
                  <a:srgbClr val="FF0000"/>
                </a:solidFill>
              </a:rPr>
              <a:t>不能丢，否则</a:t>
            </a:r>
            <a:r>
              <a:rPr lang="zh-CN" altLang="zh-CN" sz="2000" b="1" dirty="0">
                <a:solidFill>
                  <a:srgbClr val="FF0000"/>
                </a:solidFill>
              </a:rPr>
              <a:t>循环永不结束</a:t>
            </a:r>
            <a:endParaRPr lang="zh-CN" altLang="en-US" sz="2000" b="1" dirty="0">
              <a:solidFill>
                <a:srgbClr val="FF0000"/>
              </a:solidFill>
            </a:endParaRPr>
          </a:p>
        </p:txBody>
      </p:sp>
      <p:cxnSp>
        <p:nvCxnSpPr>
          <p:cNvPr id="23" name="直接连接符 22">
            <a:extLst>
              <a:ext uri="{FF2B5EF4-FFF2-40B4-BE49-F238E27FC236}">
                <a16:creationId xmlns:a16="http://schemas.microsoft.com/office/drawing/2014/main" id="{A5B431A3-26D9-4FCC-9976-0E12686705C8}"/>
              </a:ext>
            </a:extLst>
          </p:cNvPr>
          <p:cNvCxnSpPr>
            <a:cxnSpLocks noChangeShapeType="1"/>
          </p:cNvCxnSpPr>
          <p:nvPr/>
        </p:nvCxnSpPr>
        <p:spPr bwMode="auto">
          <a:xfrm>
            <a:off x="2357438" y="3597794"/>
            <a:ext cx="111729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4" name="TextBox 1">
            <a:extLst>
              <a:ext uri="{FF2B5EF4-FFF2-40B4-BE49-F238E27FC236}">
                <a16:creationId xmlns:a16="http://schemas.microsoft.com/office/drawing/2014/main" id="{FFF8FBDA-5DB6-4C31-A64C-C96D82B0B265}"/>
              </a:ext>
            </a:extLst>
          </p:cNvPr>
          <p:cNvSpPr txBox="1"/>
          <p:nvPr/>
        </p:nvSpPr>
        <p:spPr>
          <a:xfrm>
            <a:off x="4842043" y="2876499"/>
            <a:ext cx="4281933" cy="830997"/>
          </a:xfrm>
          <a:prstGeom prst="rect">
            <a:avLst/>
          </a:prstGeom>
          <a:noFill/>
        </p:spPr>
        <p:txBody>
          <a:bodyPr wrap="square" rtlCol="0">
            <a:spAutoFit/>
          </a:bodyPr>
          <a:lstStyle/>
          <a:p>
            <a:pPr algn="l"/>
            <a:r>
              <a:rPr lang="zh-CN" altLang="en-US" sz="2400" b="1" dirty="0">
                <a:solidFill>
                  <a:srgbClr val="FF0000"/>
                </a:solidFill>
                <a:effectLst>
                  <a:outerShdw blurRad="38100" dist="38100" dir="2700000" algn="tl">
                    <a:srgbClr val="000000">
                      <a:alpha val="43137"/>
                    </a:srgbClr>
                  </a:outerShdw>
                </a:effectLst>
              </a:rPr>
              <a:t>循环体中应有能使循环趋向于结束的语句！</a:t>
            </a:r>
          </a:p>
        </p:txBody>
      </p:sp>
    </p:spTree>
    <p:extLst>
      <p:ext uri="{BB962C8B-B14F-4D97-AF65-F5344CB8AC3E}">
        <p14:creationId xmlns:p14="http://schemas.microsoft.com/office/powerpoint/2010/main" val="269145763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1000"/>
                            </p:stCondLst>
                            <p:childTnLst>
                              <p:par>
                                <p:cTn id="28" presetID="12" presetClass="entr" presetSubtype="8"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slide(fromLeft)">
                                      <p:cBhvr>
                                        <p:cTn id="30" dur="500"/>
                                        <p:tgtEl>
                                          <p:spTgt spid="23"/>
                                        </p:tgtEl>
                                      </p:cBhvr>
                                    </p:animEffect>
                                  </p:childTnLst>
                                </p:cTn>
                              </p:par>
                            </p:childTnLst>
                          </p:cTn>
                        </p:par>
                        <p:par>
                          <p:cTn id="31" fill="hold">
                            <p:stCondLst>
                              <p:cond delay="1500"/>
                            </p:stCondLst>
                            <p:childTnLst>
                              <p:par>
                                <p:cTn id="32" presetID="3"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p:bldP spid="3" grpId="0"/>
      <p:bldP spid="6" grpId="0"/>
      <p:bldP spid="2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69" y="404664"/>
            <a:ext cx="7751191" cy="3744416"/>
          </a:xfrm>
        </p:spPr>
        <p:txBody>
          <a:bodyPr/>
          <a:lstStyle/>
          <a:p>
            <a:r>
              <a:rPr lang="zh-CN" altLang="en-US" sz="2800" b="1" dirty="0"/>
              <a:t>计数循环，循环执行次数是能预先确定的</a:t>
            </a:r>
          </a:p>
          <a:p>
            <a:pPr marL="0" indent="0">
              <a:buNone/>
            </a:pPr>
            <a:r>
              <a:rPr lang="en-US" altLang="zh-CN" sz="2400" b="1" dirty="0" err="1"/>
              <a:t>int</a:t>
            </a:r>
            <a:r>
              <a:rPr lang="en-US" altLang="zh-CN" sz="2400" b="1" dirty="0"/>
              <a:t> end = 100;</a:t>
            </a:r>
          </a:p>
          <a:p>
            <a:pPr marL="0" indent="0">
              <a:buNone/>
            </a:pPr>
            <a:r>
              <a:rPr lang="en-US" altLang="zh-CN" sz="2400" b="1" dirty="0" err="1"/>
              <a:t>int</a:t>
            </a:r>
            <a:r>
              <a:rPr lang="en-US" altLang="zh-CN" sz="2400" b="1" dirty="0"/>
              <a:t> count = 1; //</a:t>
            </a:r>
            <a:r>
              <a:rPr lang="zh-CN" altLang="en-US" sz="2400" b="1" dirty="0"/>
              <a:t>初始化</a:t>
            </a:r>
          </a:p>
          <a:p>
            <a:pPr marL="0" indent="0">
              <a:buNone/>
            </a:pPr>
            <a:r>
              <a:rPr lang="en-US" altLang="zh-CN" sz="2400" b="1" dirty="0"/>
              <a:t>while (count &lt;= end) //</a:t>
            </a:r>
            <a:r>
              <a:rPr lang="zh-CN" altLang="en-US" sz="2400" b="1" dirty="0"/>
              <a:t>循环条件</a:t>
            </a:r>
          </a:p>
          <a:p>
            <a:pPr marL="0" indent="0">
              <a:buNone/>
            </a:pPr>
            <a:r>
              <a:rPr lang="en-US" altLang="zh-CN" sz="2400" b="1" dirty="0"/>
              <a:t>{</a:t>
            </a:r>
          </a:p>
          <a:p>
            <a:pPr marL="0" indent="0">
              <a:buNone/>
            </a:pPr>
            <a:r>
              <a:rPr lang="en-US" altLang="zh-CN" sz="2400" b="1" dirty="0"/>
              <a:t>   </a:t>
            </a:r>
            <a:r>
              <a:rPr lang="en-US" altLang="zh-CN" sz="2400" b="1" dirty="0" err="1"/>
              <a:t>printf</a:t>
            </a:r>
            <a:r>
              <a:rPr lang="en-US" altLang="zh-CN" sz="2400" b="1" dirty="0"/>
              <a:t>("%d\</a:t>
            </a:r>
            <a:r>
              <a:rPr lang="en-US" altLang="zh-CN" sz="2400" b="1" dirty="0" err="1"/>
              <a:t>t",count</a:t>
            </a:r>
            <a:r>
              <a:rPr lang="en-US" altLang="zh-CN" sz="2400" b="1" dirty="0"/>
              <a:t>); //</a:t>
            </a:r>
            <a:r>
              <a:rPr lang="zh-CN" altLang="en-US" sz="2400" b="1" dirty="0"/>
              <a:t>动作</a:t>
            </a:r>
          </a:p>
          <a:p>
            <a:pPr marL="0" indent="0">
              <a:buNone/>
            </a:pPr>
            <a:r>
              <a:rPr lang="en-US" altLang="zh-CN" sz="2400" b="1" dirty="0"/>
              <a:t>   count++; //</a:t>
            </a:r>
            <a:r>
              <a:rPr lang="zh-CN" altLang="en-US" sz="2400" b="1" dirty="0"/>
              <a:t>更新计数</a:t>
            </a:r>
          </a:p>
          <a:p>
            <a:pPr marL="0" indent="0">
              <a:buNone/>
            </a:pPr>
            <a:r>
              <a:rPr lang="en-US" altLang="zh-CN" sz="2400" b="1" dirty="0"/>
              <a:t>}</a:t>
            </a:r>
            <a:endParaRPr lang="zh-CN" altLang="en-US" sz="2400" b="1"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8</a:t>
            </a:fld>
            <a:endParaRPr lang="en-US" altLang="zh-CN"/>
          </a:p>
        </p:txBody>
      </p:sp>
      <p:sp>
        <p:nvSpPr>
          <p:cNvPr id="5" name="矩形 4"/>
          <p:cNvSpPr/>
          <p:nvPr/>
        </p:nvSpPr>
        <p:spPr>
          <a:xfrm>
            <a:off x="683568" y="4259997"/>
            <a:ext cx="4697610" cy="1985159"/>
          </a:xfrm>
          <a:prstGeom prst="rect">
            <a:avLst/>
          </a:prstGeom>
          <a:solidFill>
            <a:srgbClr val="002060"/>
          </a:solidFill>
        </p:spPr>
        <p:txBody>
          <a:bodyPr wrap="square">
            <a:spAutoFit/>
          </a:bodyPr>
          <a:lstStyle/>
          <a:p>
            <a:pPr algn="l">
              <a:spcBef>
                <a:spcPts val="600"/>
              </a:spcBef>
            </a:pPr>
            <a:r>
              <a:rPr lang="zh-CN" altLang="en-US" b="1" dirty="0">
                <a:solidFill>
                  <a:srgbClr val="FFFF00"/>
                </a:solidFill>
              </a:rPr>
              <a:t>计数循环的三个基本步骤：</a:t>
            </a:r>
          </a:p>
          <a:p>
            <a:pPr marL="457200" indent="-457200" algn="l">
              <a:spcBef>
                <a:spcPts val="600"/>
              </a:spcBef>
              <a:buFont typeface="+mj-ea"/>
              <a:buAutoNum type="circleNumDbPlain"/>
            </a:pPr>
            <a:r>
              <a:rPr lang="zh-CN" altLang="en-US" b="1" dirty="0">
                <a:solidFill>
                  <a:srgbClr val="FFFF00"/>
                </a:solidFill>
              </a:rPr>
              <a:t>循环之前，必须初始化一个计数器；</a:t>
            </a:r>
          </a:p>
          <a:p>
            <a:pPr marL="457200" indent="-457200" algn="l">
              <a:spcBef>
                <a:spcPts val="600"/>
              </a:spcBef>
              <a:buFont typeface="+mj-ea"/>
              <a:buAutoNum type="circleNumDbPlain"/>
            </a:pPr>
            <a:r>
              <a:rPr lang="zh-CN" altLang="en-US" b="1" dirty="0">
                <a:solidFill>
                  <a:srgbClr val="FFFF00"/>
                </a:solidFill>
              </a:rPr>
              <a:t>循环判断条件通常是计数器与某个有限值的比较</a:t>
            </a:r>
          </a:p>
          <a:p>
            <a:pPr marL="457200" indent="-457200" algn="l">
              <a:spcBef>
                <a:spcPts val="600"/>
              </a:spcBef>
              <a:buFont typeface="+mj-ea"/>
              <a:buAutoNum type="circleNumDbPlain"/>
            </a:pPr>
            <a:r>
              <a:rPr lang="zh-CN" altLang="en-US" b="1" dirty="0">
                <a:solidFill>
                  <a:srgbClr val="FFFF00"/>
                </a:solidFill>
              </a:rPr>
              <a:t>每次执行循环，（在循环体或表达式中）计数器的值都要更新（朝终止方向）</a:t>
            </a:r>
          </a:p>
        </p:txBody>
      </p:sp>
      <p:sp>
        <p:nvSpPr>
          <p:cNvPr id="7" name="矩形 6"/>
          <p:cNvSpPr/>
          <p:nvPr/>
        </p:nvSpPr>
        <p:spPr>
          <a:xfrm>
            <a:off x="-54632" y="3429000"/>
            <a:ext cx="8218487" cy="830997"/>
          </a:xfrm>
          <a:prstGeom prst="rect">
            <a:avLst/>
          </a:prstGeom>
        </p:spPr>
        <p:txBody>
          <a:bodyPr wrap="square">
            <a:spAutoFit/>
          </a:bodyPr>
          <a:lstStyle/>
          <a:p>
            <a:pPr lvl="1" algn="l"/>
            <a:r>
              <a:rPr lang="en-US" altLang="zh-CN" b="1" kern="0" dirty="0">
                <a:solidFill>
                  <a:srgbClr val="66CCFF"/>
                </a:solidFill>
                <a:latin typeface="宋体"/>
                <a:ea typeface="宋体"/>
              </a:rPr>
              <a:t>【</a:t>
            </a:r>
            <a:r>
              <a:rPr lang="zh-CN" altLang="en-US" b="1" kern="0" dirty="0">
                <a:solidFill>
                  <a:srgbClr val="66CCFF"/>
                </a:solidFill>
                <a:latin typeface="宋体"/>
                <a:ea typeface="宋体"/>
              </a:rPr>
              <a:t>注意</a:t>
            </a:r>
            <a:r>
              <a:rPr lang="en-US" altLang="zh-CN" b="1" kern="0" dirty="0">
                <a:solidFill>
                  <a:srgbClr val="66CCFF"/>
                </a:solidFill>
                <a:latin typeface="宋体"/>
                <a:ea typeface="宋体"/>
              </a:rPr>
              <a:t>】</a:t>
            </a:r>
            <a:r>
              <a:rPr lang="zh-CN" altLang="en-US" b="1" kern="0" dirty="0">
                <a:solidFill>
                  <a:srgbClr val="66CCFF"/>
                </a:solidFill>
                <a:latin typeface="宋体"/>
                <a:ea typeface="宋体"/>
              </a:rPr>
              <a:t>对循环所涉及的变量的初始值、循环的终止条件（是否包含等号）等，应仔细推敲。</a:t>
            </a:r>
          </a:p>
        </p:txBody>
      </p:sp>
    </p:spTree>
    <p:extLst>
      <p:ext uri="{BB962C8B-B14F-4D97-AF65-F5344CB8AC3E}">
        <p14:creationId xmlns:p14="http://schemas.microsoft.com/office/powerpoint/2010/main" val="126266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F4D2D27-A698-49E2-9A94-184E346D157A}"/>
              </a:ext>
            </a:extLst>
          </p:cNvPr>
          <p:cNvPicPr>
            <a:picLocks noChangeAspect="1"/>
          </p:cNvPicPr>
          <p:nvPr/>
        </p:nvPicPr>
        <p:blipFill>
          <a:blip r:embed="rId3"/>
          <a:stretch>
            <a:fillRect/>
          </a:stretch>
        </p:blipFill>
        <p:spPr>
          <a:xfrm>
            <a:off x="107256" y="2046875"/>
            <a:ext cx="5845127" cy="3432396"/>
          </a:xfrm>
          <a:prstGeom prst="rect">
            <a:avLst/>
          </a:prstGeom>
        </p:spPr>
      </p:pic>
      <p:sp>
        <p:nvSpPr>
          <p:cNvPr id="220162" name="Rectangle 2"/>
          <p:cNvSpPr>
            <a:spLocks noGrp="1" noChangeArrowheads="1"/>
          </p:cNvSpPr>
          <p:nvPr>
            <p:ph type="title"/>
          </p:nvPr>
        </p:nvSpPr>
        <p:spPr>
          <a:xfrm>
            <a:off x="97243" y="659829"/>
            <a:ext cx="7543750" cy="560992"/>
          </a:xfrm>
        </p:spPr>
        <p:txBody>
          <a:bodyPr/>
          <a:lstStyle/>
          <a:p>
            <a:r>
              <a:rPr lang="en-US" altLang="zh-CN" dirty="0"/>
              <a:t>[</a:t>
            </a:r>
            <a:r>
              <a:rPr lang="zh-CN" altLang="en-US" dirty="0"/>
              <a:t>例</a:t>
            </a:r>
            <a:r>
              <a:rPr lang="en-US" altLang="zh-CN" dirty="0"/>
              <a:t>1]</a:t>
            </a:r>
            <a:r>
              <a:rPr lang="zh-CN" altLang="en-US" dirty="0"/>
              <a:t>文件复制</a:t>
            </a:r>
          </a:p>
        </p:txBody>
      </p:sp>
      <p:sp>
        <p:nvSpPr>
          <p:cNvPr id="220163" name="Rectangle 3"/>
          <p:cNvSpPr>
            <a:spLocks noGrp="1" noChangeArrowheads="1"/>
          </p:cNvSpPr>
          <p:nvPr>
            <p:ph idx="1"/>
          </p:nvPr>
        </p:nvSpPr>
        <p:spPr>
          <a:xfrm>
            <a:off x="-15836" y="1195453"/>
            <a:ext cx="5707765" cy="461665"/>
          </a:xfrm>
        </p:spPr>
        <p:txBody>
          <a:bodyPr/>
          <a:lstStyle/>
          <a:p>
            <a:r>
              <a:rPr lang="zh-CN" altLang="en-US" dirty="0"/>
              <a:t>功能：把输入复制到输出（一次一个字符）</a:t>
            </a:r>
          </a:p>
        </p:txBody>
      </p:sp>
      <p:sp>
        <p:nvSpPr>
          <p:cNvPr id="20" name="灯片编号占位符 5"/>
          <p:cNvSpPr>
            <a:spLocks noGrp="1"/>
          </p:cNvSpPr>
          <p:nvPr>
            <p:ph type="sldNum" sz="quarter" idx="12"/>
          </p:nvPr>
        </p:nvSpPr>
        <p:spPr/>
        <p:txBody>
          <a:bodyPr/>
          <a:lstStyle/>
          <a:p>
            <a:fld id="{EDC4A6EF-5E56-4F72-92BA-BFA2275B1897}" type="slidenum">
              <a:rPr lang="en-US" altLang="zh-CN"/>
              <a:pPr/>
              <a:t>9</a:t>
            </a:fld>
            <a:endParaRPr lang="en-US" altLang="zh-CN"/>
          </a:p>
        </p:txBody>
      </p:sp>
      <p:graphicFrame>
        <p:nvGraphicFramePr>
          <p:cNvPr id="220197" name="Group 37"/>
          <p:cNvGraphicFramePr>
            <a:graphicFrameLocks noGrp="1"/>
          </p:cNvGraphicFramePr>
          <p:nvPr>
            <p:extLst>
              <p:ext uri="{D42A27DB-BD31-4B8C-83A1-F6EECF244321}">
                <p14:modId xmlns:p14="http://schemas.microsoft.com/office/powerpoint/2010/main" val="3019379805"/>
              </p:ext>
            </p:extLst>
          </p:nvPr>
        </p:nvGraphicFramePr>
        <p:xfrm>
          <a:off x="5436096" y="674791"/>
          <a:ext cx="3600648" cy="2386297"/>
        </p:xfrm>
        <a:graphic>
          <a:graphicData uri="http://schemas.openxmlformats.org/drawingml/2006/table">
            <a:tbl>
              <a:tblPr/>
              <a:tblGrid>
                <a:gridCol w="558367">
                  <a:extLst>
                    <a:ext uri="{9D8B030D-6E8A-4147-A177-3AD203B41FA5}">
                      <a16:colId xmlns:a16="http://schemas.microsoft.com/office/drawing/2014/main" val="20000"/>
                    </a:ext>
                  </a:extLst>
                </a:gridCol>
                <a:gridCol w="3042281">
                  <a:extLst>
                    <a:ext uri="{9D8B030D-6E8A-4147-A177-3AD203B41FA5}">
                      <a16:colId xmlns:a16="http://schemas.microsoft.com/office/drawing/2014/main" val="20001"/>
                    </a:ext>
                  </a:extLst>
                </a:gridCol>
              </a:tblGrid>
              <a:tr h="438016">
                <a:tc gridSpan="2">
                  <a:txBody>
                    <a:bodyPr/>
                    <a:lstStyle>
                      <a:lvl1pPr algn="l">
                        <a:spcBef>
                          <a:spcPct val="20000"/>
                        </a:spcBef>
                        <a:buClr>
                          <a:schemeClr val="tx2"/>
                        </a:buClr>
                        <a:buSzPct val="70000"/>
                        <a:buFont typeface="Wingdings" pitchFamily="2" charset="2"/>
                        <a:defRPr sz="2600">
                          <a:solidFill>
                            <a:schemeClr val="tx1"/>
                          </a:solidFill>
                          <a:latin typeface="Arial" pitchFamily="34" charset="0"/>
                          <a:ea typeface="宋体" pitchFamily="2" charset="-122"/>
                        </a:defRPr>
                      </a:lvl1pPr>
                      <a:lvl2pPr marL="344488" algn="l">
                        <a:spcBef>
                          <a:spcPct val="20000"/>
                        </a:spcBef>
                        <a:buClr>
                          <a:schemeClr val="accent2"/>
                        </a:buClr>
                        <a:buSzPct val="70000"/>
                        <a:buFont typeface="Wingdings" pitchFamily="2" charset="2"/>
                        <a:defRPr sz="2200">
                          <a:solidFill>
                            <a:schemeClr val="tx1"/>
                          </a:solidFill>
                          <a:latin typeface="Arial" pitchFamily="34" charset="0"/>
                          <a:ea typeface="宋体" pitchFamily="2" charset="-122"/>
                        </a:defRPr>
                      </a:lvl2pPr>
                      <a:lvl3pPr marL="693738" algn="l">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989013" algn="l">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1282700" algn="l">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600" b="0" i="0" u="none" strike="noStrike" cap="none" normalizeH="0" baseline="0" dirty="0">
                          <a:ln>
                            <a:noFill/>
                          </a:ln>
                          <a:solidFill>
                            <a:schemeClr val="tx1"/>
                          </a:solidFill>
                          <a:effectLst/>
                          <a:latin typeface="Arial" pitchFamily="34" charset="0"/>
                          <a:ea typeface="宋体" pitchFamily="2" charset="-122"/>
                        </a:rPr>
                        <a:t>读入一个字符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605770">
                <a:tc gridSpan="2">
                  <a:txBody>
                    <a:bodyPr/>
                    <a:lstStyle>
                      <a:lvl1pPr algn="l">
                        <a:spcBef>
                          <a:spcPct val="20000"/>
                        </a:spcBef>
                        <a:buClr>
                          <a:schemeClr val="tx2"/>
                        </a:buClr>
                        <a:buSzPct val="70000"/>
                        <a:buFont typeface="Wingdings" pitchFamily="2" charset="2"/>
                        <a:defRPr sz="2600">
                          <a:solidFill>
                            <a:schemeClr val="tx1"/>
                          </a:solidFill>
                          <a:latin typeface="Arial" pitchFamily="34" charset="0"/>
                          <a:ea typeface="宋体" pitchFamily="2" charset="-122"/>
                        </a:defRPr>
                      </a:lvl1pPr>
                      <a:lvl2pPr marL="344488" algn="l">
                        <a:spcBef>
                          <a:spcPct val="20000"/>
                        </a:spcBef>
                        <a:buClr>
                          <a:schemeClr val="accent2"/>
                        </a:buClr>
                        <a:buSzPct val="70000"/>
                        <a:buFont typeface="Wingdings" pitchFamily="2" charset="2"/>
                        <a:defRPr sz="2200">
                          <a:solidFill>
                            <a:schemeClr val="tx1"/>
                          </a:solidFill>
                          <a:latin typeface="Arial" pitchFamily="34" charset="0"/>
                          <a:ea typeface="宋体" pitchFamily="2" charset="-122"/>
                        </a:defRPr>
                      </a:lvl2pPr>
                      <a:lvl3pPr marL="693738" algn="l">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989013" algn="l">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1282700" algn="l">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600" b="0" i="0" u="none" strike="noStrike" cap="none" normalizeH="0" baseline="0" dirty="0">
                          <a:ln>
                            <a:noFill/>
                          </a:ln>
                          <a:solidFill>
                            <a:schemeClr val="tx1"/>
                          </a:solidFill>
                          <a:effectLst/>
                          <a:latin typeface="Arial" pitchFamily="34" charset="0"/>
                          <a:ea typeface="宋体" pitchFamily="2" charset="-122"/>
                        </a:rPr>
                        <a:t>当该字符不是文件结束符时</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438016">
                <a:tc rowSpan="2">
                  <a:txBody>
                    <a:bodyPr/>
                    <a:lstStyle>
                      <a:lvl1pPr algn="l">
                        <a:spcBef>
                          <a:spcPct val="20000"/>
                        </a:spcBef>
                        <a:buClr>
                          <a:schemeClr val="tx2"/>
                        </a:buClr>
                        <a:buSzPct val="70000"/>
                        <a:buFont typeface="Wingdings" pitchFamily="2" charset="2"/>
                        <a:defRPr sz="2600">
                          <a:solidFill>
                            <a:schemeClr val="tx1"/>
                          </a:solidFill>
                          <a:latin typeface="Arial" pitchFamily="34" charset="0"/>
                          <a:ea typeface="宋体" pitchFamily="2" charset="-122"/>
                        </a:defRPr>
                      </a:lvl1pPr>
                      <a:lvl2pPr marL="344488" algn="l">
                        <a:spcBef>
                          <a:spcPct val="20000"/>
                        </a:spcBef>
                        <a:buClr>
                          <a:schemeClr val="accent2"/>
                        </a:buClr>
                        <a:buSzPct val="70000"/>
                        <a:buFont typeface="Wingdings" pitchFamily="2" charset="2"/>
                        <a:defRPr sz="2200">
                          <a:solidFill>
                            <a:schemeClr val="tx1"/>
                          </a:solidFill>
                          <a:latin typeface="Arial" pitchFamily="34" charset="0"/>
                          <a:ea typeface="宋体" pitchFamily="2" charset="-122"/>
                        </a:defRPr>
                      </a:lvl2pPr>
                      <a:lvl3pPr marL="693738" algn="l">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989013" algn="l">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1282700" algn="l">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26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itchFamily="34" charset="0"/>
                          <a:ea typeface="宋体" pitchFamily="2" charset="-122"/>
                        </a:defRPr>
                      </a:lvl1pPr>
                      <a:lvl2pPr marL="344488" algn="l">
                        <a:spcBef>
                          <a:spcPct val="20000"/>
                        </a:spcBef>
                        <a:buClr>
                          <a:schemeClr val="accent2"/>
                        </a:buClr>
                        <a:buSzPct val="70000"/>
                        <a:buFont typeface="Wingdings" pitchFamily="2" charset="2"/>
                        <a:defRPr sz="2200">
                          <a:solidFill>
                            <a:schemeClr val="tx1"/>
                          </a:solidFill>
                          <a:latin typeface="Arial" pitchFamily="34" charset="0"/>
                          <a:ea typeface="宋体" pitchFamily="2" charset="-122"/>
                        </a:defRPr>
                      </a:lvl2pPr>
                      <a:lvl3pPr marL="693738" algn="l">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989013" algn="l">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1282700" algn="l">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600" b="0" i="0" u="none" strike="noStrike" cap="none" normalizeH="0" baseline="0" dirty="0">
                          <a:ln>
                            <a:noFill/>
                          </a:ln>
                          <a:solidFill>
                            <a:schemeClr val="tx1"/>
                          </a:solidFill>
                          <a:effectLst/>
                          <a:latin typeface="Arial" pitchFamily="34" charset="0"/>
                          <a:ea typeface="宋体" pitchFamily="2" charset="-122"/>
                        </a:rPr>
                        <a:t>输出该字符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17">
                <a:tc vMerge="1">
                  <a:txBody>
                    <a:bodyPr/>
                    <a:lstStyle/>
                    <a:p>
                      <a:endParaRPr lang="zh-CN" altLang="en-US"/>
                    </a:p>
                  </a:txBody>
                  <a:tcPr/>
                </a:tc>
                <a:tc>
                  <a:txBody>
                    <a:bodyPr/>
                    <a:lstStyle>
                      <a:lvl1pPr algn="l">
                        <a:spcBef>
                          <a:spcPct val="20000"/>
                        </a:spcBef>
                        <a:buClr>
                          <a:schemeClr val="tx2"/>
                        </a:buClr>
                        <a:buSzPct val="70000"/>
                        <a:buFont typeface="Wingdings" pitchFamily="2" charset="2"/>
                        <a:defRPr sz="2600">
                          <a:solidFill>
                            <a:schemeClr val="tx1"/>
                          </a:solidFill>
                          <a:latin typeface="Arial" pitchFamily="34" charset="0"/>
                          <a:ea typeface="宋体" pitchFamily="2" charset="-122"/>
                        </a:defRPr>
                      </a:lvl1pPr>
                      <a:lvl2pPr marL="344488" algn="l">
                        <a:spcBef>
                          <a:spcPct val="20000"/>
                        </a:spcBef>
                        <a:buClr>
                          <a:schemeClr val="accent2"/>
                        </a:buClr>
                        <a:buSzPct val="70000"/>
                        <a:buFont typeface="Wingdings" pitchFamily="2" charset="2"/>
                        <a:defRPr sz="2200">
                          <a:solidFill>
                            <a:schemeClr val="tx1"/>
                          </a:solidFill>
                          <a:latin typeface="Arial" pitchFamily="34" charset="0"/>
                          <a:ea typeface="宋体" pitchFamily="2" charset="-122"/>
                        </a:defRPr>
                      </a:lvl2pPr>
                      <a:lvl3pPr marL="693738" algn="l">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989013" algn="l">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1282700" algn="l">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600" b="0" i="0" u="none" strike="noStrike" cap="none" normalizeH="0" baseline="0" dirty="0">
                          <a:ln>
                            <a:noFill/>
                          </a:ln>
                          <a:solidFill>
                            <a:schemeClr val="tx1"/>
                          </a:solidFill>
                          <a:effectLst/>
                          <a:latin typeface="Arial" pitchFamily="34" charset="0"/>
                          <a:ea typeface="宋体" pitchFamily="2" charset="-122"/>
                        </a:rPr>
                        <a:t>读入下一个字符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矩形 9">
            <a:extLst>
              <a:ext uri="{FF2B5EF4-FFF2-40B4-BE49-F238E27FC236}">
                <a16:creationId xmlns:a16="http://schemas.microsoft.com/office/drawing/2014/main" id="{07D074F0-BF2E-4CB8-A52E-0DEDFA049FA6}"/>
              </a:ext>
            </a:extLst>
          </p:cNvPr>
          <p:cNvSpPr/>
          <p:nvPr/>
        </p:nvSpPr>
        <p:spPr>
          <a:xfrm>
            <a:off x="107504" y="135107"/>
            <a:ext cx="8218487" cy="523220"/>
          </a:xfrm>
          <a:prstGeom prst="rect">
            <a:avLst/>
          </a:prstGeom>
        </p:spPr>
        <p:txBody>
          <a:bodyPr wrap="square">
            <a:spAutoFit/>
          </a:bodyPr>
          <a:lstStyle/>
          <a:p>
            <a:pPr marL="457200" indent="-457200" algn="l">
              <a:buFont typeface="Wingdings" panose="05000000000000000000" pitchFamily="2" charset="2"/>
              <a:buChar char="l"/>
            </a:pPr>
            <a:r>
              <a:rPr lang="zh-CN" altLang="en-US" sz="2800" b="1" kern="0" dirty="0">
                <a:latin typeface="宋体"/>
                <a:ea typeface="宋体"/>
              </a:rPr>
              <a:t>不确定循环，循环体执行的次数不能预先确定的</a:t>
            </a:r>
          </a:p>
        </p:txBody>
      </p:sp>
      <p:pic>
        <p:nvPicPr>
          <p:cNvPr id="4" name="图片 3">
            <a:extLst>
              <a:ext uri="{FF2B5EF4-FFF2-40B4-BE49-F238E27FC236}">
                <a16:creationId xmlns:a16="http://schemas.microsoft.com/office/drawing/2014/main" id="{C5803D9A-C9DC-4B54-ADD9-7FE24343BE95}"/>
              </a:ext>
            </a:extLst>
          </p:cNvPr>
          <p:cNvPicPr>
            <a:picLocks noChangeAspect="1"/>
          </p:cNvPicPr>
          <p:nvPr/>
        </p:nvPicPr>
        <p:blipFill>
          <a:blip r:embed="rId4"/>
          <a:stretch>
            <a:fillRect/>
          </a:stretch>
        </p:blipFill>
        <p:spPr>
          <a:xfrm>
            <a:off x="754794" y="5154521"/>
            <a:ext cx="6228648" cy="1566955"/>
          </a:xfrm>
          <a:prstGeom prst="rect">
            <a:avLst/>
          </a:prstGeom>
        </p:spPr>
      </p:pic>
    </p:spTree>
    <p:extLst>
      <p:ext uri="{BB962C8B-B14F-4D97-AF65-F5344CB8AC3E}">
        <p14:creationId xmlns:p14="http://schemas.microsoft.com/office/powerpoint/2010/main" val="1693647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0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4163</TotalTime>
  <Words>2534</Words>
  <Application>Microsoft Office PowerPoint</Application>
  <PresentationFormat>全屏显示(4:3)</PresentationFormat>
  <Paragraphs>408</Paragraphs>
  <Slides>36</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0" baseType="lpstr">
      <vt:lpstr>SimSun,Bold</vt:lpstr>
      <vt:lpstr>等线</vt:lpstr>
      <vt:lpstr>等线 Light</vt:lpstr>
      <vt:lpstr>华文楷体</vt:lpstr>
      <vt:lpstr>楷体_GB2312</vt:lpstr>
      <vt:lpstr>宋体</vt:lpstr>
      <vt:lpstr>Arial</vt:lpstr>
      <vt:lpstr>Georgia</vt:lpstr>
      <vt:lpstr>Times New Roman</vt:lpstr>
      <vt:lpstr>Verdana</vt:lpstr>
      <vt:lpstr>Webdings</vt:lpstr>
      <vt:lpstr>Wingdings</vt:lpstr>
      <vt:lpstr>Office 主题​​</vt:lpstr>
      <vt:lpstr>公式</vt:lpstr>
      <vt:lpstr>需要重复处理的问题</vt:lpstr>
      <vt:lpstr>【例】全班有50个学生，统计各学生三门课的平均成绩。</vt:lpstr>
      <vt:lpstr>循环控制用来处理需要重复进行的操作</vt:lpstr>
      <vt:lpstr>概述</vt:lpstr>
      <vt:lpstr>while语句（“当型”循环结构）</vt:lpstr>
      <vt:lpstr>【例】求1+2+3+…+100，即</vt:lpstr>
      <vt:lpstr>PowerPoint 演示文稿</vt:lpstr>
      <vt:lpstr>PowerPoint 演示文稿</vt:lpstr>
      <vt:lpstr>[例1]文件复制</vt:lpstr>
      <vt:lpstr>[例2]字符计数（K &amp; R，P12）</vt:lpstr>
      <vt:lpstr>[例3]行计数（K&amp;R，P13）</vt:lpstr>
      <vt:lpstr>while 语句小结</vt:lpstr>
      <vt:lpstr>5.5 循环的嵌套</vt:lpstr>
      <vt:lpstr>循环的嵌套</vt:lpstr>
      <vt:lpstr>合法嵌套形式举例</vt:lpstr>
      <vt:lpstr>5.3 用do…while语句 实现循环</vt:lpstr>
      <vt:lpstr>do…while语句（“直到型”循环结构）</vt:lpstr>
      <vt:lpstr>【例】输出1~100</vt:lpstr>
      <vt:lpstr>【例5.2】用do…while语句求1+2+3+…+100，即</vt:lpstr>
      <vt:lpstr>PowerPoint 演示文稿</vt:lpstr>
      <vt:lpstr>PowerPoint 演示文稿</vt:lpstr>
      <vt:lpstr>do-while 语句小结</vt:lpstr>
      <vt:lpstr>5.4 用for语句实现循环</vt:lpstr>
      <vt:lpstr>【例】输出1~100</vt:lpstr>
      <vt:lpstr>for 语句</vt:lpstr>
      <vt:lpstr>for 语句（续）</vt:lpstr>
      <vt:lpstr>for 语句（续2）</vt:lpstr>
      <vt:lpstr>for 语句的使用（各种变形）</vt:lpstr>
      <vt:lpstr>for 语句的使用（各种变形）</vt:lpstr>
      <vt:lpstr>例：字符计数（K &amp; R，P12）</vt:lpstr>
      <vt:lpstr>for 语句的使用（各种变形）*</vt:lpstr>
      <vt:lpstr>for 语句的使用（各种变形）</vt:lpstr>
      <vt:lpstr>for语句小结</vt:lpstr>
      <vt:lpstr>作业</vt:lpstr>
      <vt:lpstr>逗号运算符和逗号表达式</vt:lpstr>
      <vt:lpstr>逗号运算符和逗号表达式（2）</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选择结构程序设计</dc:title>
  <dc:creator>zxl</dc:creator>
  <cp:lastModifiedBy>刘明辉</cp:lastModifiedBy>
  <cp:revision>499</cp:revision>
  <dcterms:created xsi:type="dcterms:W3CDTF">2006-03-08T15:12:49Z</dcterms:created>
  <dcterms:modified xsi:type="dcterms:W3CDTF">2017-11-12T12:19:18Z</dcterms:modified>
</cp:coreProperties>
</file>