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3"/>
  </p:notesMasterIdLst>
  <p:sldIdLst>
    <p:sldId id="256" r:id="rId2"/>
    <p:sldId id="287" r:id="rId3"/>
    <p:sldId id="387" r:id="rId4"/>
    <p:sldId id="388" r:id="rId5"/>
    <p:sldId id="337" r:id="rId6"/>
    <p:sldId id="338" r:id="rId7"/>
    <p:sldId id="339" r:id="rId8"/>
    <p:sldId id="340" r:id="rId9"/>
    <p:sldId id="364" r:id="rId10"/>
    <p:sldId id="341" r:id="rId11"/>
    <p:sldId id="365" r:id="rId12"/>
    <p:sldId id="366" r:id="rId13"/>
    <p:sldId id="367" r:id="rId14"/>
    <p:sldId id="385" r:id="rId15"/>
    <p:sldId id="386" r:id="rId16"/>
    <p:sldId id="343" r:id="rId17"/>
    <p:sldId id="368" r:id="rId18"/>
    <p:sldId id="344" r:id="rId19"/>
    <p:sldId id="345" r:id="rId20"/>
    <p:sldId id="346" r:id="rId21"/>
    <p:sldId id="369" r:id="rId22"/>
    <p:sldId id="347" r:id="rId23"/>
    <p:sldId id="348" r:id="rId24"/>
    <p:sldId id="349" r:id="rId25"/>
    <p:sldId id="353" r:id="rId26"/>
    <p:sldId id="370" r:id="rId27"/>
    <p:sldId id="351" r:id="rId28"/>
    <p:sldId id="352" r:id="rId29"/>
    <p:sldId id="355" r:id="rId30"/>
    <p:sldId id="371" r:id="rId31"/>
    <p:sldId id="383" r:id="rId32"/>
    <p:sldId id="356" r:id="rId33"/>
    <p:sldId id="357" r:id="rId34"/>
    <p:sldId id="373" r:id="rId35"/>
    <p:sldId id="377" r:id="rId36"/>
    <p:sldId id="384" r:id="rId37"/>
    <p:sldId id="380" r:id="rId38"/>
    <p:sldId id="374" r:id="rId39"/>
    <p:sldId id="381" r:id="rId40"/>
    <p:sldId id="382" r:id="rId41"/>
    <p:sldId id="286" r:id="rId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nwqhSxC+8eCBHOcZHC6bEA==" hashData="9nsC3MsXcNKqecmILWbk9mjC6tM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CC"/>
    <a:srgbClr val="FF0000"/>
    <a:srgbClr val="0000CC"/>
    <a:srgbClr val="660066"/>
    <a:srgbClr val="336600"/>
    <a:srgbClr val="FFFF00"/>
    <a:srgbClr val="FFFFFF"/>
    <a:srgbClr val="6666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1187" autoAdjust="0"/>
  </p:normalViewPr>
  <p:slideViewPr>
    <p:cSldViewPr>
      <p:cViewPr varScale="1">
        <p:scale>
          <a:sx n="106" d="100"/>
          <a:sy n="106" d="100"/>
        </p:scale>
        <p:origin x="17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67E6EB-0AA6-4CD5-99DE-9C20595A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90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头文件：</a:t>
            </a:r>
            <a:r>
              <a:rPr lang="en-US" altLang="zh-CN" dirty="0" smtClean="0"/>
              <a:t>#include&lt;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char*</a:t>
            </a:r>
            <a:r>
              <a:rPr lang="en-US" altLang="zh-CN" dirty="0" err="1" smtClean="0"/>
              <a:t>strncpy</a:t>
            </a:r>
            <a:r>
              <a:rPr lang="en-US" altLang="zh-CN" dirty="0" smtClean="0"/>
              <a:t>(char*</a:t>
            </a:r>
            <a:r>
              <a:rPr lang="en-US" altLang="zh-CN" dirty="0" err="1" smtClean="0"/>
              <a:t>dest,char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src,size_tn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复制字符串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中的内容（字符，数字、汉字</a:t>
            </a:r>
            <a:r>
              <a:rPr lang="en-US" altLang="zh-CN" dirty="0" smtClean="0"/>
              <a:t>....</a:t>
            </a:r>
            <a:r>
              <a:rPr lang="zh-CN" altLang="en-US" dirty="0" smtClean="0"/>
              <a:t>）到字符串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中，复制多少由</a:t>
            </a:r>
            <a:r>
              <a:rPr lang="en-US" altLang="zh-CN" dirty="0" err="1" smtClean="0"/>
              <a:t>size_tn</a:t>
            </a:r>
            <a:r>
              <a:rPr lang="zh-CN" altLang="en-US" dirty="0" smtClean="0"/>
              <a:t>的值决定。如果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个字节不含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字符，则结果不会以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字符结束。如果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的长度小于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个字节，则以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填充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直到复制完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个字节。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所指内存区域不可以重叠且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必须有足够的空间来容纳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的字符长度</a:t>
            </a:r>
            <a:r>
              <a:rPr lang="en-US" altLang="zh-CN" dirty="0" smtClean="0"/>
              <a:t>+'\0'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strcpy</a:t>
            </a:r>
            <a:r>
              <a:rPr lang="zh-CN" altLang="en-US" dirty="0" smtClean="0"/>
              <a:t>只是复制字符串，但不限制复制的数量。很容易造成缓冲溢出。</a:t>
            </a:r>
            <a:r>
              <a:rPr lang="en-US" altLang="zh-CN" dirty="0" err="1" smtClean="0"/>
              <a:t>strncpy</a:t>
            </a:r>
            <a:r>
              <a:rPr lang="zh-CN" altLang="en-US" dirty="0" smtClean="0"/>
              <a:t>要安全一些。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6EB-0AA6-4CD5-99DE-9C20595A076F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60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6EB-0AA6-4CD5-99DE-9C20595A076F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68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fld id="{A5F1A4D5-85E7-4D85-9493-EF3F2E9080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24584" name="Picture 8" descr="Expbann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85" name="Picture 9" descr="EXPHORS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586" name="Picture 10" descr="EXPHOR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14E04501-10F0-4ED5-A3BC-303BC3A3493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0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452F9D07-8CAF-44AC-9B14-9AAA59B743D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469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B6A503C7-13F0-4B7E-A196-10E2C6667E2E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817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2850" y="1766888"/>
            <a:ext cx="3808413" cy="1979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2850" y="3898900"/>
            <a:ext cx="3808413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A71E0BFE-6A0F-4B7D-93DF-9985BFA6CF49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4D309983-2506-4BE1-B30F-CF47B855DA2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86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F8B9C37A-E113-4CD7-8A88-7D239A9AE72A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42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9FFFFABB-958E-4F9D-99EA-D44C05B7A33D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2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66679222-AD1A-47DF-8E1C-C0F281EBA113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1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0ADD6B76-9260-4BA6-978A-BAC0C34B716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50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9596DAA0-1CC9-489D-B55C-3EEBAC5A984F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34DE2D09-B38C-4DA4-B9AF-72482BDD83D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45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                  </a:t>
            </a:r>
            <a:fld id="{780FE42C-5989-4EF3-B731-3CF89B21FAE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29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altLang="zh-CN"/>
              <a:t>                    </a:t>
            </a:r>
            <a:fld id="{2A2FED8D-0DBA-48B6-96AB-FC7A0A18FA84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31" name="Picture 7" descr="EXPHORS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534275" y="6515100"/>
            <a:ext cx="11833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Georgia" pitchFamily="18" charset="0"/>
              </a:rPr>
              <a:t>Zxl@xmu</a:t>
            </a:r>
            <a:endParaRPr lang="en-US" altLang="zh-CN" sz="16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216EA8-6BF5-4702-AD59-A3816467D0F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利用数组处理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批量数据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952500"/>
          </a:xfrm>
        </p:spPr>
        <p:txBody>
          <a:bodyPr/>
          <a:lstStyle/>
          <a:p>
            <a:r>
              <a:rPr lang="en-US" altLang="zh-CN" dirty="0" smtClean="0"/>
              <a:t>Part B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4F785FC-5C6B-4833-BC8A-31859E87B1B1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043979"/>
            <a:ext cx="8172400" cy="4113213"/>
          </a:xfrm>
        </p:spPr>
        <p:txBody>
          <a:bodyPr/>
          <a:lstStyle/>
          <a:p>
            <a:r>
              <a:rPr lang="zh-CN" altLang="en-US" sz="2800" dirty="0" smtClean="0"/>
              <a:t>可以</a:t>
            </a:r>
            <a:r>
              <a:rPr lang="zh-CN" altLang="en-US" sz="2800" dirty="0"/>
              <a:t>引用字符数组中的一个元素，得到一个字符。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1"/>
            <a:ext cx="7772400" cy="671736"/>
          </a:xfrm>
          <a:noFill/>
          <a:ln/>
        </p:spPr>
        <p:txBody>
          <a:bodyPr/>
          <a:lstStyle/>
          <a:p>
            <a:r>
              <a:rPr lang="zh-CN" altLang="en-US" sz="3600" dirty="0"/>
              <a:t>字符数组的引用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010443" y="1772816"/>
            <a:ext cx="8026053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Verdana"/>
                <a:ea typeface="宋体"/>
              </a:rPr>
              <a:t>【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Verdana"/>
                <a:ea typeface="宋体"/>
              </a:rPr>
              <a:t>例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Verdana"/>
                <a:ea typeface="宋体"/>
              </a:rPr>
              <a:t>6.6】 </a:t>
            </a:r>
            <a:r>
              <a:rPr lang="zh-CN" altLang="zh-CN" sz="2800" b="1" kern="0" dirty="0">
                <a:solidFill>
                  <a:srgbClr val="000000"/>
                </a:solidFill>
                <a:latin typeface="Verdana"/>
                <a:ea typeface="宋体"/>
              </a:rPr>
              <a:t>输出一个已知的字符串。</a:t>
            </a:r>
            <a:endParaRPr lang="en-US" altLang="zh-CN" sz="2800" b="1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marL="0" lvl="0" indent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Verdana"/>
                <a:ea typeface="宋体"/>
              </a:rPr>
              <a:t>【</a:t>
            </a:r>
            <a:r>
              <a:rPr lang="zh-CN" altLang="zh-CN" sz="2800" b="1" kern="0" dirty="0" smtClean="0">
                <a:solidFill>
                  <a:srgbClr val="000000"/>
                </a:solidFill>
                <a:latin typeface="Verdana"/>
                <a:ea typeface="宋体"/>
              </a:rPr>
              <a:t>解题思路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Verdana"/>
                <a:ea typeface="宋体"/>
              </a:rPr>
              <a:t>】</a:t>
            </a:r>
            <a:endParaRPr lang="en-US" altLang="zh-CN" sz="2800" b="1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zh-CN" sz="2800" b="1" kern="0" dirty="0">
                <a:solidFill>
                  <a:srgbClr val="000000"/>
                </a:solidFill>
                <a:latin typeface="Verdana"/>
                <a:ea typeface="宋体"/>
              </a:rPr>
              <a:t>定义一个字符数组，并用“初始化列表”对其赋以初值</a:t>
            </a:r>
            <a:endParaRPr lang="en-US" altLang="zh-CN" sz="2800" b="1" kern="0" dirty="0">
              <a:solidFill>
                <a:srgbClr val="000000"/>
              </a:solidFill>
              <a:latin typeface="Verdana"/>
              <a:ea typeface="宋体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zh-CN" sz="2800" b="1" kern="0" dirty="0">
                <a:solidFill>
                  <a:srgbClr val="000000"/>
                </a:solidFill>
                <a:latin typeface="Verdana"/>
                <a:ea typeface="宋体"/>
              </a:rPr>
              <a:t>用循环逐个输出此字符数组中的字符</a:t>
            </a:r>
          </a:p>
        </p:txBody>
      </p:sp>
    </p:spTree>
    <p:extLst>
      <p:ext uri="{BB962C8B-B14F-4D97-AF65-F5344CB8AC3E}">
        <p14:creationId xmlns:p14="http://schemas.microsoft.com/office/powerpoint/2010/main" val="30750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90860" y="677069"/>
            <a:ext cx="7643813" cy="5214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char c[15]={'I',' ','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a','m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',' ','a',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' ','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s','t','u','d','e','n','t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','.'};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=0;i&lt;15;i++)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c",c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283968" y="4349472"/>
            <a:ext cx="45365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试验：若用</a:t>
            </a:r>
            <a:r>
              <a:rPr lang="en-US" altLang="zh-CN" b="1" i="1" dirty="0" err="1">
                <a:solidFill>
                  <a:srgbClr val="FF0000"/>
                </a:solidFill>
              </a:rPr>
              <a:t>printf</a:t>
            </a:r>
            <a:r>
              <a:rPr lang="en-US" altLang="zh-CN" b="1" i="1" dirty="0">
                <a:solidFill>
                  <a:srgbClr val="FF0000"/>
                </a:solidFill>
              </a:rPr>
              <a:t>(“%</a:t>
            </a:r>
            <a:r>
              <a:rPr lang="en-US" altLang="zh-CN" b="1" i="1" dirty="0" err="1">
                <a:solidFill>
                  <a:srgbClr val="FF0000"/>
                </a:solidFill>
              </a:rPr>
              <a:t>s”,c</a:t>
            </a:r>
            <a:r>
              <a:rPr lang="en-US" altLang="zh-CN" b="1" i="1" dirty="0" smtClean="0">
                <a:solidFill>
                  <a:srgbClr val="FF0000"/>
                </a:solidFill>
              </a:rPr>
              <a:t>);</a:t>
            </a:r>
            <a:br>
              <a:rPr lang="en-US" altLang="zh-CN" b="1" i="1" dirty="0" smtClean="0">
                <a:solidFill>
                  <a:srgbClr val="FF0000"/>
                </a:solidFill>
              </a:rPr>
            </a:br>
            <a:r>
              <a:rPr lang="zh-CN" altLang="en-US" b="1" i="1" dirty="0" smtClean="0">
                <a:solidFill>
                  <a:srgbClr val="FF0000"/>
                </a:solidFill>
              </a:rPr>
              <a:t>会</a:t>
            </a:r>
            <a:r>
              <a:rPr lang="zh-CN" altLang="en-US" b="1" i="1" dirty="0">
                <a:solidFill>
                  <a:srgbClr val="FF0000"/>
                </a:solidFill>
              </a:rPr>
              <a:t>有何问题？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98350" y="1340768"/>
            <a:ext cx="2913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等价于</a:t>
            </a:r>
            <a:r>
              <a:rPr lang="en-US" altLang="zh-CN" b="1" dirty="0">
                <a:solidFill>
                  <a:srgbClr val="FF0000"/>
                </a:solidFill>
              </a:rPr>
              <a:t>char c</a:t>
            </a:r>
            <a:r>
              <a:rPr lang="en-US" altLang="zh-CN" b="1" dirty="0" smtClean="0">
                <a:solidFill>
                  <a:srgbClr val="FF0000"/>
                </a:solidFill>
              </a:rPr>
              <a:t>[]=……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979712" y="4293096"/>
            <a:ext cx="352839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" name="Picture 2" descr="pic6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70" y="5606257"/>
            <a:ext cx="4324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9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6.7】  </a:t>
            </a:r>
            <a:r>
              <a:rPr lang="zh-CN" altLang="zh-CN" dirty="0"/>
              <a:t>输出一个菱形图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解题思路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pPr lvl="1"/>
            <a:r>
              <a:rPr lang="zh-CN" altLang="zh-CN" sz="3200" dirty="0"/>
              <a:t>定义一个字符型的二维数组，用“初始化列表”进行初始化</a:t>
            </a:r>
            <a:endParaRPr lang="en-US" altLang="zh-CN" sz="3200" dirty="0"/>
          </a:p>
          <a:p>
            <a:pPr lvl="1"/>
            <a:r>
              <a:rPr lang="zh-CN" altLang="zh-CN" sz="3200" dirty="0"/>
              <a:t>用嵌套的</a:t>
            </a:r>
            <a:r>
              <a:rPr lang="en-US" altLang="zh-CN" sz="3200" dirty="0"/>
              <a:t>for</a:t>
            </a:r>
            <a:r>
              <a:rPr lang="zh-CN" altLang="zh-CN" sz="3200" dirty="0"/>
              <a:t>循环输出字符数组中的所有元素。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332656"/>
            <a:ext cx="7769225" cy="6408712"/>
          </a:xfrm>
          <a:solidFill>
            <a:schemeClr val="bg1"/>
          </a:solidFill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char diamond[][5]={{' ',' ','*'},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{' ','*',' ','*'},{'*',' ',' ',' ','*'},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{' ','*',' ','*'},{' ',' ','*'}};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for (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=0;i&lt;5;i++)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{for (j=0;j&lt;5;j++)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c",diamond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][j]);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717671"/>
            <a:ext cx="1388057" cy="215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101088" y="5029725"/>
            <a:ext cx="43664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【</a:t>
            </a:r>
            <a:r>
              <a:rPr lang="zh-CN" altLang="en-US" b="1" i="1" dirty="0" smtClean="0">
                <a:solidFill>
                  <a:srgbClr val="FF0000"/>
                </a:solidFill>
              </a:rPr>
              <a:t>思考</a:t>
            </a:r>
            <a:r>
              <a:rPr lang="en-US" altLang="zh-CN" b="1" i="1" dirty="0" smtClean="0">
                <a:solidFill>
                  <a:srgbClr val="FF0000"/>
                </a:solidFill>
              </a:rPr>
              <a:t>】</a:t>
            </a:r>
            <a:r>
              <a:rPr lang="zh-CN" altLang="en-US" b="1" i="1" dirty="0" smtClean="0">
                <a:solidFill>
                  <a:srgbClr val="FF0000"/>
                </a:solidFill>
              </a:rPr>
              <a:t>若不用数组怎么输出菱形图？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6100612"/>
            <a:ext cx="795637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注意</a:t>
            </a:r>
            <a:r>
              <a:rPr lang="zh-CN" altLang="en-US" b="1" dirty="0" smtClean="0">
                <a:solidFill>
                  <a:srgbClr val="0000CC"/>
                </a:solidFill>
              </a:rPr>
              <a:t>：</a:t>
            </a:r>
            <a:r>
              <a:rPr lang="en-US" altLang="zh-CN" b="1" dirty="0" smtClean="0">
                <a:solidFill>
                  <a:srgbClr val="0000CC"/>
                </a:solidFill>
              </a:rPr>
              <a:t>‘ ’</a:t>
            </a:r>
            <a:r>
              <a:rPr lang="zh-CN" altLang="en-US" b="1" dirty="0" smtClean="0">
                <a:solidFill>
                  <a:srgbClr val="0000CC"/>
                </a:solidFill>
              </a:rPr>
              <a:t>和</a:t>
            </a:r>
            <a:r>
              <a:rPr lang="en-US" altLang="zh-CN" b="1" dirty="0" smtClean="0">
                <a:solidFill>
                  <a:srgbClr val="0000CC"/>
                </a:solidFill>
              </a:rPr>
              <a:t>‘  ’</a:t>
            </a:r>
            <a:r>
              <a:rPr lang="zh-CN" altLang="en-US" b="1" dirty="0" smtClean="0">
                <a:solidFill>
                  <a:srgbClr val="0000CC"/>
                </a:solidFill>
              </a:rPr>
              <a:t>是</a:t>
            </a:r>
            <a:r>
              <a:rPr lang="zh-CN" altLang="en-US" b="1" dirty="0">
                <a:solidFill>
                  <a:srgbClr val="0000CC"/>
                </a:solidFill>
              </a:rPr>
              <a:t>不同</a:t>
            </a:r>
            <a:r>
              <a:rPr lang="zh-CN" altLang="en-US" b="1" dirty="0" smtClean="0">
                <a:solidFill>
                  <a:srgbClr val="0000CC"/>
                </a:solidFill>
              </a:rPr>
              <a:t>的，前者</a:t>
            </a:r>
            <a:r>
              <a:rPr lang="zh-CN" altLang="en-US" b="1" dirty="0">
                <a:solidFill>
                  <a:srgbClr val="0000CC"/>
                </a:solidFill>
              </a:rPr>
              <a:t>是</a:t>
            </a:r>
            <a:r>
              <a:rPr lang="zh-CN" altLang="en-US" b="1" dirty="0" smtClean="0">
                <a:solidFill>
                  <a:srgbClr val="0000CC"/>
                </a:solidFill>
              </a:rPr>
              <a:t>空字符，后者</a:t>
            </a:r>
            <a:r>
              <a:rPr lang="zh-CN" altLang="en-US" b="1" dirty="0">
                <a:solidFill>
                  <a:srgbClr val="0000CC"/>
                </a:solidFill>
              </a:rPr>
              <a:t>是空格。</a:t>
            </a:r>
          </a:p>
        </p:txBody>
      </p:sp>
    </p:spTree>
    <p:extLst>
      <p:ext uri="{BB962C8B-B14F-4D97-AF65-F5344CB8AC3E}">
        <p14:creationId xmlns:p14="http://schemas.microsoft.com/office/powerpoint/2010/main" val="307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28600"/>
            <a:ext cx="8172400" cy="5422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0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</a:p>
          <a:p>
            <a:pPr marL="0" indent="0">
              <a:buNone/>
            </a:pPr>
            <a:r>
              <a:rPr lang="en-US" altLang="zh-CN" sz="2400" dirty="0" smtClean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i,j,k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//</a:t>
            </a:r>
            <a:r>
              <a:rPr lang="zh-CN" altLang="en-US" sz="2400" dirty="0"/>
              <a:t>上半空心菱形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 smtClean="0"/>
              <a:t> { </a:t>
            </a:r>
            <a:r>
              <a:rPr lang="en-US" altLang="zh-CN" sz="1800" dirty="0" smtClean="0"/>
              <a:t>//</a:t>
            </a:r>
            <a:r>
              <a:rPr lang="zh-CN" altLang="en-US" sz="1800" dirty="0"/>
              <a:t>控制行数 </a:t>
            </a:r>
            <a:r>
              <a:rPr lang="en-US" altLang="zh-CN" sz="1800" dirty="0" smtClean="0"/>
              <a:t>10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for(k=10; k&gt;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k-</a:t>
            </a:r>
            <a:r>
              <a:rPr lang="en-US" altLang="zh-CN" sz="2400" dirty="0" smtClean="0"/>
              <a:t>-)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</a:t>
            </a:r>
            <a:r>
              <a:rPr lang="en-US" altLang="zh-CN" sz="2400" dirty="0" smtClean="0">
                <a:sym typeface="Wingdings 2" panose="05020102010507070707" pitchFamily="18" charset="2"/>
              </a:rPr>
              <a:t></a:t>
            </a:r>
            <a:r>
              <a:rPr lang="en-US" altLang="zh-CN" sz="2400" dirty="0" smtClean="0"/>
              <a:t>”); </a:t>
            </a:r>
            <a:r>
              <a:rPr lang="en-US" altLang="zh-CN" sz="1800" dirty="0"/>
              <a:t>//</a:t>
            </a:r>
            <a:r>
              <a:rPr lang="zh-CN" altLang="en-US" sz="1800" dirty="0" smtClean="0"/>
              <a:t>第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行</a:t>
            </a:r>
            <a:r>
              <a:rPr lang="zh-CN" altLang="en-US" sz="1800" dirty="0" smtClean="0"/>
              <a:t>前面有</a:t>
            </a:r>
            <a:r>
              <a:rPr lang="en-US" altLang="zh-CN" sz="1800" dirty="0" smtClean="0"/>
              <a:t>2*(10-i)</a:t>
            </a:r>
            <a:r>
              <a:rPr lang="zh-CN" altLang="en-US" sz="1800" dirty="0" smtClean="0"/>
              <a:t>个</a:t>
            </a:r>
            <a:r>
              <a:rPr lang="zh-CN" altLang="en-US" sz="1800" dirty="0" smtClean="0"/>
              <a:t>空格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if(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!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1)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</a:t>
            </a:r>
            <a:r>
              <a:rPr lang="en-US" altLang="zh-CN" sz="2400" dirty="0">
                <a:sym typeface="Wingdings 2" panose="05020102010507070707" pitchFamily="18" charset="2"/>
              </a:rPr>
              <a:t></a:t>
            </a:r>
            <a:r>
              <a:rPr lang="en-US" altLang="zh-CN" sz="2400" dirty="0" smtClean="0"/>
              <a:t>*”);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从第二行起，每行左侧的*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for(j=1</a:t>
            </a:r>
            <a:r>
              <a:rPr lang="en-US" altLang="zh-CN" sz="2400" dirty="0"/>
              <a:t>; j&lt;2*i-2; </a:t>
            </a:r>
            <a:r>
              <a:rPr lang="en-US" altLang="zh-CN" sz="2400" dirty="0" err="1"/>
              <a:t>j</a:t>
            </a:r>
            <a:r>
              <a:rPr lang="en-US" altLang="zh-CN" sz="2400" dirty="0" err="1" smtClean="0"/>
              <a:t>++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</a:t>
            </a:r>
            <a:r>
              <a:rPr lang="en-US" altLang="zh-CN" sz="2400" dirty="0" smtClean="0">
                <a:sym typeface="Wingdings 2" panose="05020102010507070707" pitchFamily="18" charset="2"/>
              </a:rPr>
              <a:t></a:t>
            </a:r>
            <a:r>
              <a:rPr lang="en-US" altLang="zh-CN" sz="2400" dirty="0">
                <a:sym typeface="Wingdings 2" panose="05020102010507070707" pitchFamily="18" charset="2"/>
              </a:rPr>
              <a:t></a:t>
            </a:r>
            <a:r>
              <a:rPr lang="en-US" altLang="zh-CN" sz="2400" dirty="0" smtClean="0"/>
              <a:t>”);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</a:rPr>
              <a:t>第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zh-CN" altLang="en-US" sz="1800" dirty="0" smtClean="0">
                <a:solidFill>
                  <a:srgbClr val="000000"/>
                </a:solidFill>
              </a:rPr>
              <a:t>行中心的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r>
              <a:rPr lang="zh-CN" altLang="en-US" sz="1800" dirty="0" smtClean="0">
                <a:solidFill>
                  <a:srgbClr val="000000"/>
                </a:solidFill>
              </a:rPr>
              <a:t>*</a:t>
            </a:r>
            <a:r>
              <a:rPr lang="en-US" altLang="zh-CN" sz="1800" dirty="0" smtClean="0">
                <a:solidFill>
                  <a:srgbClr val="000000"/>
                </a:solidFill>
              </a:rPr>
              <a:t>(i-1)-1</a:t>
            </a:r>
            <a:r>
              <a:rPr lang="zh-CN" altLang="en-US" sz="1800" dirty="0" smtClean="0">
                <a:solidFill>
                  <a:srgbClr val="000000"/>
                </a:solidFill>
              </a:rPr>
              <a:t>个</a:t>
            </a:r>
            <a:r>
              <a:rPr lang="zh-CN" altLang="en-US" sz="1800" dirty="0">
                <a:solidFill>
                  <a:srgbClr val="000000"/>
                </a:solidFill>
              </a:rPr>
              <a:t>空格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</a:t>
            </a:r>
            <a:r>
              <a:rPr lang="en-US" altLang="zh-CN" sz="2400" dirty="0">
                <a:sym typeface="Wingdings 2" panose="05020102010507070707" pitchFamily="18" charset="2"/>
              </a:rPr>
              <a:t></a:t>
            </a:r>
            <a:r>
              <a:rPr lang="en-US" altLang="zh-CN" sz="2400" dirty="0" smtClean="0"/>
              <a:t>*”); 	</a:t>
            </a:r>
            <a:r>
              <a:rPr lang="en-US" altLang="zh-CN" sz="1800" dirty="0" smtClean="0">
                <a:solidFill>
                  <a:srgbClr val="000000"/>
                </a:solidFill>
              </a:rPr>
              <a:t>//</a:t>
            </a:r>
            <a:r>
              <a:rPr lang="zh-CN" altLang="en-US" sz="1800" dirty="0" smtClean="0">
                <a:solidFill>
                  <a:srgbClr val="000000"/>
                </a:solidFill>
              </a:rPr>
              <a:t>每行</a:t>
            </a:r>
            <a:r>
              <a:rPr lang="zh-CN" altLang="en-US" sz="1800" dirty="0">
                <a:solidFill>
                  <a:srgbClr val="000000"/>
                </a:solidFill>
              </a:rPr>
              <a:t>右</a:t>
            </a:r>
            <a:r>
              <a:rPr lang="zh-CN" altLang="en-US" sz="1800" dirty="0" smtClean="0">
                <a:solidFill>
                  <a:srgbClr val="000000"/>
                </a:solidFill>
              </a:rPr>
              <a:t>侧</a:t>
            </a:r>
            <a:r>
              <a:rPr lang="zh-CN" altLang="en-US" sz="1800" dirty="0">
                <a:solidFill>
                  <a:srgbClr val="000000"/>
                </a:solidFill>
              </a:rPr>
              <a:t>的</a:t>
            </a:r>
            <a:r>
              <a:rPr lang="zh-CN" altLang="en-US" sz="1800" dirty="0" smtClean="0">
                <a:solidFill>
                  <a:srgbClr val="000000"/>
                </a:solidFill>
              </a:rPr>
              <a:t>*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("\n");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29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745" y="1196752"/>
            <a:ext cx="8280920" cy="4113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//</a:t>
            </a:r>
            <a:r>
              <a:rPr lang="zh-CN" altLang="en-US" sz="2400" dirty="0"/>
              <a:t>下空心菱形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&lt;=9;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{	</a:t>
            </a:r>
            <a:r>
              <a:rPr lang="en-US" altLang="zh-CN" sz="1800" dirty="0" smtClean="0"/>
              <a:t>//</a:t>
            </a:r>
            <a:r>
              <a:rPr lang="zh-CN" altLang="en-US" sz="1800" dirty="0"/>
              <a:t>去掉最长行 只有</a:t>
            </a:r>
            <a:r>
              <a:rPr lang="en-US" altLang="zh-CN" sz="1800" dirty="0"/>
              <a:t>9</a:t>
            </a:r>
            <a:r>
              <a:rPr lang="zh-CN" altLang="en-US" sz="1800" dirty="0"/>
              <a:t>行</a:t>
            </a:r>
          </a:p>
          <a:p>
            <a:pPr marL="0" indent="0">
              <a:buNone/>
            </a:pPr>
            <a:r>
              <a:rPr lang="en-US" altLang="zh-CN" sz="2400" dirty="0" smtClean="0"/>
              <a:t>        for(k=1</a:t>
            </a:r>
            <a:r>
              <a:rPr lang="en-US" altLang="zh-CN" sz="2400" dirty="0"/>
              <a:t>; k&lt;=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k</a:t>
            </a:r>
            <a:r>
              <a:rPr lang="en-US" altLang="zh-CN" sz="2400" dirty="0" smtClean="0"/>
              <a:t>++)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 smtClean="0"/>
              <a:t>(“</a:t>
            </a:r>
            <a:r>
              <a:rPr lang="en-US" altLang="zh-CN" sz="2400" dirty="0" smtClean="0">
                <a:sym typeface="Wingdings 2" panose="05020102010507070707" pitchFamily="18" charset="2"/>
              </a:rPr>
              <a:t></a:t>
            </a:r>
            <a:r>
              <a:rPr lang="en-US" altLang="zh-CN" sz="2400" dirty="0" smtClean="0"/>
              <a:t>”); </a:t>
            </a:r>
            <a:r>
              <a:rPr lang="en-US" altLang="zh-CN" sz="1800" dirty="0"/>
              <a:t>//</a:t>
            </a:r>
            <a:r>
              <a:rPr lang="zh-CN" altLang="en-US" sz="1800" dirty="0"/>
              <a:t>第</a:t>
            </a:r>
            <a:r>
              <a:rPr lang="en-US" altLang="zh-CN" sz="1800" dirty="0" err="1"/>
              <a:t>i</a:t>
            </a:r>
            <a:r>
              <a:rPr lang="zh-CN" altLang="en-US" sz="1800" dirty="0"/>
              <a:t>行前面有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*</a:t>
            </a:r>
            <a:r>
              <a:rPr lang="en-US" altLang="zh-CN" sz="1800" dirty="0" err="1" smtClean="0"/>
              <a:t>i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空格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if(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!= </a:t>
            </a:r>
            <a:r>
              <a:rPr lang="en-US" altLang="zh-CN" sz="2400" dirty="0"/>
              <a:t>9)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</a:t>
            </a:r>
            <a:r>
              <a:rPr lang="en-US" altLang="zh-CN" sz="2400" dirty="0" smtClean="0">
                <a:sym typeface="Wingdings 2" panose="05020102010507070707" pitchFamily="18" charset="2"/>
              </a:rPr>
              <a:t></a:t>
            </a:r>
            <a:r>
              <a:rPr lang="en-US" altLang="zh-CN" sz="2400" dirty="0" smtClean="0"/>
              <a:t>*”);  </a:t>
            </a:r>
            <a:r>
              <a:rPr lang="en-US" altLang="zh-CN" sz="1800" dirty="0" smtClean="0">
                <a:solidFill>
                  <a:srgbClr val="000000"/>
                </a:solidFill>
              </a:rPr>
              <a:t>//</a:t>
            </a:r>
            <a:r>
              <a:rPr lang="zh-CN" altLang="en-US" sz="1800" dirty="0" smtClean="0">
                <a:solidFill>
                  <a:srgbClr val="000000"/>
                </a:solidFill>
              </a:rPr>
              <a:t>除第</a:t>
            </a:r>
            <a:r>
              <a:rPr lang="en-US" altLang="zh-CN" sz="1800" dirty="0" smtClean="0">
                <a:solidFill>
                  <a:srgbClr val="000000"/>
                </a:solidFill>
              </a:rPr>
              <a:t>9</a:t>
            </a:r>
            <a:r>
              <a:rPr lang="zh-CN" altLang="en-US" sz="1800" dirty="0" smtClean="0">
                <a:solidFill>
                  <a:srgbClr val="000000"/>
                </a:solidFill>
              </a:rPr>
              <a:t>行外，</a:t>
            </a:r>
            <a:r>
              <a:rPr lang="zh-CN" altLang="en-US" sz="1800" dirty="0">
                <a:solidFill>
                  <a:srgbClr val="000000"/>
                </a:solidFill>
              </a:rPr>
              <a:t>每行左侧的*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smtClean="0"/>
              <a:t>for(j=1; j&lt;=17-2*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j++</a:t>
            </a:r>
            <a:r>
              <a:rPr lang="en-US" altLang="zh-CN" sz="2400" dirty="0" smtClean="0"/>
              <a:t>)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</a:t>
            </a:r>
            <a:r>
              <a:rPr lang="en-US" altLang="zh-CN" sz="2400" dirty="0" smtClean="0">
                <a:sym typeface="Wingdings 2" panose="05020102010507070707" pitchFamily="18" charset="2"/>
              </a:rPr>
              <a:t></a:t>
            </a:r>
            <a:r>
              <a:rPr lang="en-US" altLang="zh-CN" sz="2400" dirty="0" smtClean="0"/>
              <a:t>"); </a:t>
            </a:r>
            <a:r>
              <a:rPr lang="en-US" altLang="zh-CN" sz="1800" dirty="0">
                <a:solidFill>
                  <a:srgbClr val="000000"/>
                </a:solidFill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</a:rPr>
              <a:t>第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zh-CN" altLang="en-US" sz="1800" dirty="0">
                <a:solidFill>
                  <a:srgbClr val="000000"/>
                </a:solidFill>
              </a:rPr>
              <a:t>行中心</a:t>
            </a:r>
            <a:r>
              <a:rPr lang="zh-CN" altLang="en-US" sz="1800" dirty="0" smtClean="0">
                <a:solidFill>
                  <a:srgbClr val="000000"/>
                </a:solidFill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</a:rPr>
              <a:t>17-2</a:t>
            </a:r>
            <a:r>
              <a:rPr lang="zh-CN" altLang="en-US" sz="1800" dirty="0" smtClean="0">
                <a:solidFill>
                  <a:srgbClr val="000000"/>
                </a:solidFill>
              </a:rPr>
              <a:t>*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zh-CN" altLang="en-US" sz="1800" dirty="0" smtClean="0">
                <a:solidFill>
                  <a:srgbClr val="000000"/>
                </a:solidFill>
              </a:rPr>
              <a:t>个</a:t>
            </a:r>
            <a:r>
              <a:rPr lang="zh-CN" altLang="en-US" sz="1800" dirty="0">
                <a:solidFill>
                  <a:srgbClr val="000000"/>
                </a:solidFill>
              </a:rPr>
              <a:t>空格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 *”); 	</a:t>
            </a:r>
            <a:r>
              <a:rPr lang="en-US" altLang="zh-CN" sz="1800" dirty="0" smtClean="0">
                <a:solidFill>
                  <a:srgbClr val="000000"/>
                </a:solidFill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</a:rPr>
              <a:t>每行右侧的*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("\n");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    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15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17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D20D4E00-D085-447C-A0C2-CDA8CC44174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16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671736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zh-CN" altLang="en-US" sz="3600" dirty="0"/>
              <a:t>字符串和字符串结束标志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1196752"/>
            <a:ext cx="7902575" cy="532859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</a:rPr>
              <a:t>语言中，将字符串作为字符数组来处理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在实际应用中，往往</a:t>
            </a:r>
            <a:r>
              <a:rPr lang="zh-CN" altLang="zh-CN" sz="2800" dirty="0" smtClean="0"/>
              <a:t>关心的是字符串的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有效长度</a:t>
            </a:r>
            <a:r>
              <a:rPr lang="zh-CN" altLang="zh-CN" sz="2800" dirty="0" smtClean="0"/>
              <a:t>而不是</a:t>
            </a:r>
            <a:r>
              <a:rPr lang="zh-CN" altLang="zh-CN" sz="2800" b="1" dirty="0" smtClean="0"/>
              <a:t>字符数组的长度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00050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8000"/>
                </a:solidFill>
              </a:rPr>
              <a:t>例如：字符数组长度</a:t>
            </a:r>
            <a:r>
              <a:rPr lang="en-US" altLang="zh-CN" dirty="0">
                <a:solidFill>
                  <a:srgbClr val="008000"/>
                </a:solidFill>
              </a:rPr>
              <a:t>100</a:t>
            </a:r>
            <a:r>
              <a:rPr lang="zh-CN" altLang="en-US" dirty="0">
                <a:solidFill>
                  <a:srgbClr val="008000"/>
                </a:solidFill>
              </a:rPr>
              <a:t>，而实际有效字符只有</a:t>
            </a:r>
            <a:r>
              <a:rPr lang="en-US" altLang="zh-CN" dirty="0">
                <a:solidFill>
                  <a:srgbClr val="008000"/>
                </a:solidFill>
              </a:rPr>
              <a:t>40</a:t>
            </a:r>
            <a:r>
              <a:rPr lang="zh-CN" altLang="en-US" dirty="0">
                <a:solidFill>
                  <a:srgbClr val="008000"/>
                </a:solidFill>
              </a:rPr>
              <a:t>个</a:t>
            </a:r>
            <a:r>
              <a:rPr lang="zh-CN" altLang="en-US" dirty="0" smtClean="0">
                <a:solidFill>
                  <a:srgbClr val="008000"/>
                </a:solidFill>
              </a:rPr>
              <a:t>。</a:t>
            </a:r>
            <a:endParaRPr lang="en-US" altLang="zh-CN" sz="2800" b="1" dirty="0" smtClean="0">
              <a:solidFill>
                <a:srgbClr val="00800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zh-CN" sz="2800" dirty="0" smtClean="0"/>
              <a:t>为了</a:t>
            </a:r>
            <a:r>
              <a:rPr lang="zh-CN" altLang="zh-CN" sz="2800" dirty="0"/>
              <a:t>测定字符串的实际长度，</a:t>
            </a:r>
            <a:r>
              <a:rPr lang="en-US" altLang="zh-CN" sz="2800" dirty="0"/>
              <a:t>C</a:t>
            </a:r>
            <a:r>
              <a:rPr lang="zh-CN" altLang="zh-CN" sz="2800" dirty="0"/>
              <a:t>语言规定了</a:t>
            </a:r>
            <a:r>
              <a:rPr lang="zh-CN" altLang="zh-CN" sz="2800" b="1" dirty="0"/>
              <a:t>字符串结束标志</a:t>
            </a:r>
            <a:r>
              <a:rPr lang="en-US" altLang="zh-CN" sz="2800" dirty="0">
                <a:solidFill>
                  <a:srgbClr val="FF0000"/>
                </a:solidFill>
              </a:rPr>
              <a:t>’\0</a:t>
            </a:r>
            <a:r>
              <a:rPr lang="en-US" altLang="zh-CN" sz="2800" dirty="0" smtClean="0">
                <a:solidFill>
                  <a:srgbClr val="FF0000"/>
                </a:solidFill>
              </a:rPr>
              <a:t>’</a:t>
            </a: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例如：字符</a:t>
            </a:r>
            <a:r>
              <a:rPr lang="zh-CN" altLang="en-US" sz="2400" dirty="0" smtClean="0">
                <a:solidFill>
                  <a:srgbClr val="008000"/>
                </a:solidFill>
              </a:rPr>
              <a:t>数组前</a:t>
            </a:r>
            <a:r>
              <a:rPr lang="en-US" altLang="zh-CN" sz="2400" dirty="0" smtClean="0">
                <a:solidFill>
                  <a:srgbClr val="008000"/>
                </a:solidFill>
              </a:rPr>
              <a:t>9</a:t>
            </a:r>
            <a:r>
              <a:rPr lang="zh-CN" altLang="en-US" sz="2400" dirty="0" smtClean="0">
                <a:solidFill>
                  <a:srgbClr val="008000"/>
                </a:solidFill>
              </a:rPr>
              <a:t>个字符都不是</a:t>
            </a:r>
            <a:r>
              <a:rPr lang="en-US" altLang="zh-CN" sz="2400" dirty="0" smtClean="0">
                <a:solidFill>
                  <a:srgbClr val="008000"/>
                </a:solidFill>
              </a:rPr>
              <a:t>’\0’</a:t>
            </a:r>
            <a:r>
              <a:rPr lang="zh-CN" altLang="en-US" sz="2400" dirty="0" smtClean="0">
                <a:solidFill>
                  <a:srgbClr val="008000"/>
                </a:solidFill>
              </a:rPr>
              <a:t>，而第</a:t>
            </a:r>
            <a:r>
              <a:rPr lang="en-US" altLang="zh-CN" sz="2400" dirty="0" smtClean="0">
                <a:solidFill>
                  <a:srgbClr val="008000"/>
                </a:solidFill>
              </a:rPr>
              <a:t>10</a:t>
            </a:r>
            <a:r>
              <a:rPr lang="zh-CN" altLang="en-US" sz="2400" dirty="0" smtClean="0">
                <a:solidFill>
                  <a:srgbClr val="008000"/>
                </a:solidFill>
              </a:rPr>
              <a:t>个是，则有效字符个数为</a:t>
            </a:r>
            <a:r>
              <a:rPr lang="en-US" altLang="zh-CN" sz="2400" dirty="0" smtClean="0">
                <a:solidFill>
                  <a:srgbClr val="008000"/>
                </a:solidFill>
              </a:rPr>
              <a:t>9</a:t>
            </a:r>
            <a:r>
              <a:rPr lang="zh-CN" altLang="en-US" sz="2400" dirty="0" smtClean="0">
                <a:solidFill>
                  <a:srgbClr val="008000"/>
                </a:solidFill>
              </a:rPr>
              <a:t>。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 marL="514350" indent="-4572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程序往往依靠检测</a:t>
            </a:r>
            <a:r>
              <a:rPr lang="en-US" altLang="zh-CN" sz="2800" dirty="0" smtClean="0"/>
              <a:t>’\0’</a:t>
            </a:r>
            <a:r>
              <a:rPr lang="zh-CN" altLang="en-US" sz="2800" dirty="0" smtClean="0"/>
              <a:t>的位置来判断字符串是否结束，而不是根据数组的长度。</a:t>
            </a:r>
            <a:endParaRPr lang="en-US" altLang="zh-CN" sz="2800" dirty="0" smtClean="0"/>
          </a:p>
          <a:p>
            <a:pPr marL="514350" indent="-4572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定义字符数组时应保证数组长度始终大于字符串实际长度。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054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743744"/>
          </a:xfrm>
        </p:spPr>
        <p:txBody>
          <a:bodyPr/>
          <a:lstStyle/>
          <a:p>
            <a:r>
              <a:rPr lang="zh-CN" altLang="en-US" sz="4000" dirty="0"/>
              <a:t>字符串和字符串结束</a:t>
            </a:r>
            <a:r>
              <a:rPr lang="zh-CN" altLang="en-US" sz="4000" dirty="0" smtClean="0"/>
              <a:t>标志（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系统在存储字符串常量时会自动加一</a:t>
            </a:r>
            <a:r>
              <a:rPr lang="zh-CN" altLang="en-US" sz="2800" b="1" dirty="0"/>
              <a:t>个‘</a:t>
            </a:r>
            <a:r>
              <a:rPr lang="en-US" altLang="zh-CN" sz="2800" b="1" dirty="0"/>
              <a:t>\0’</a:t>
            </a:r>
            <a:r>
              <a:rPr lang="zh-CN" altLang="en-US" sz="2800" b="1" dirty="0"/>
              <a:t>作为结束符。</a:t>
            </a:r>
          </a:p>
          <a:p>
            <a:pPr marL="457200" lvl="3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zh-CN" altLang="en-US" sz="2400" b="1" dirty="0" smtClean="0">
                <a:solidFill>
                  <a:srgbClr val="008000"/>
                </a:solidFill>
              </a:rPr>
              <a:t>例如</a:t>
            </a:r>
            <a:r>
              <a:rPr lang="zh-CN" altLang="en-US" sz="2400" b="1" dirty="0">
                <a:solidFill>
                  <a:srgbClr val="0080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“</a:t>
            </a:r>
            <a:r>
              <a:rPr lang="en-US" altLang="zh-CN" sz="2400" b="1" dirty="0">
                <a:solidFill>
                  <a:srgbClr val="008000"/>
                </a:solidFill>
              </a:rPr>
              <a:t>I am  happy!”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endParaRPr lang="zh-CN" altLang="en-US" sz="2800" b="1" dirty="0"/>
          </a:p>
          <a:p>
            <a:pPr>
              <a:lnSpc>
                <a:spcPct val="80000"/>
              </a:lnSpc>
              <a:spcBef>
                <a:spcPct val="30000"/>
              </a:spcBef>
            </a:pPr>
            <a:endParaRPr lang="en-US" altLang="zh-CN" sz="2800" b="1" dirty="0" smtClean="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zh-CN" altLang="en-US" sz="2800" b="1" dirty="0" smtClean="0"/>
              <a:t>可以</a:t>
            </a:r>
            <a:r>
              <a:rPr lang="zh-CN" altLang="en-US" sz="2800" b="1" dirty="0">
                <a:solidFill>
                  <a:srgbClr val="FF0000"/>
                </a:solidFill>
              </a:rPr>
              <a:t>用字符串常量来初始化字符数组</a:t>
            </a:r>
            <a:r>
              <a:rPr lang="zh-CN" altLang="en-US" sz="2800" b="1" dirty="0"/>
              <a:t>。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8000"/>
                </a:solidFill>
              </a:rPr>
              <a:t>例如</a:t>
            </a:r>
            <a:r>
              <a:rPr lang="zh-CN" altLang="en-US" sz="2800" dirty="0" smtClean="0">
                <a:solidFill>
                  <a:srgbClr val="008000"/>
                </a:solidFill>
              </a:rPr>
              <a:t>，</a:t>
            </a:r>
            <a:r>
              <a:rPr lang="en-US" altLang="zh-CN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char </a:t>
            </a:r>
            <a:r>
              <a:rPr lang="en-US" altLang="zh-CN" sz="2800" b="1" dirty="0">
                <a:solidFill>
                  <a:srgbClr val="008000"/>
                </a:solidFill>
              </a:rPr>
              <a:t>c[ ]={“Hello”};  </a:t>
            </a:r>
            <a:endParaRPr lang="en-US" altLang="zh-CN" sz="2800" b="1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	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	</a:t>
            </a:r>
            <a:r>
              <a:rPr lang="zh-CN" altLang="en-US" sz="2800" b="1" dirty="0" smtClean="0">
                <a:solidFill>
                  <a:srgbClr val="008000"/>
                </a:solidFill>
              </a:rPr>
              <a:t>或  </a:t>
            </a:r>
            <a:r>
              <a:rPr lang="en-US" altLang="zh-CN" sz="2800" b="1" dirty="0">
                <a:solidFill>
                  <a:srgbClr val="008000"/>
                </a:solidFill>
              </a:rPr>
              <a:t>char c[]=“Hello”;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u="sng" dirty="0">
                <a:solidFill>
                  <a:srgbClr val="0000CC"/>
                </a:solidFill>
              </a:rPr>
              <a:t>[</a:t>
            </a:r>
            <a:r>
              <a:rPr lang="zh-CN" altLang="en-US" sz="2800" u="sng" dirty="0">
                <a:solidFill>
                  <a:srgbClr val="0000CC"/>
                </a:solidFill>
              </a:rPr>
              <a:t>注意</a:t>
            </a:r>
            <a:r>
              <a:rPr lang="en-US" altLang="zh-CN" sz="2800" u="sng" dirty="0">
                <a:solidFill>
                  <a:srgbClr val="0000CC"/>
                </a:solidFill>
              </a:rPr>
              <a:t>] </a:t>
            </a:r>
            <a:r>
              <a:rPr lang="zh-CN" altLang="en-US" sz="2800" u="sng" dirty="0">
                <a:solidFill>
                  <a:srgbClr val="0000CC"/>
                </a:solidFill>
              </a:rPr>
              <a:t>这样初始化后得到的字符数组的</a:t>
            </a:r>
            <a:r>
              <a:rPr lang="zh-CN" altLang="en-US" sz="2800" b="1" i="1" u="sng" dirty="0">
                <a:solidFill>
                  <a:srgbClr val="0000CC"/>
                </a:solidFill>
              </a:rPr>
              <a:t>长度</a:t>
            </a:r>
            <a:r>
              <a:rPr lang="zh-CN" altLang="en-US" sz="2800" u="sng" dirty="0">
                <a:solidFill>
                  <a:srgbClr val="0000CC"/>
                </a:solidFill>
              </a:rPr>
              <a:t>是</a:t>
            </a:r>
            <a:r>
              <a:rPr lang="en-US" altLang="zh-CN" sz="2800" u="sng" dirty="0">
                <a:solidFill>
                  <a:srgbClr val="0000CC"/>
                </a:solidFill>
              </a:rPr>
              <a:t>6</a:t>
            </a:r>
            <a:r>
              <a:rPr lang="zh-CN" altLang="en-US" sz="2800" u="sng" dirty="0">
                <a:solidFill>
                  <a:srgbClr val="0000CC"/>
                </a:solidFill>
              </a:rPr>
              <a:t>，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u="sng" dirty="0">
                <a:solidFill>
                  <a:srgbClr val="0000CC"/>
                </a:solidFill>
              </a:rPr>
              <a:t>即等价于</a:t>
            </a:r>
            <a:r>
              <a:rPr lang="en-US" altLang="zh-CN" sz="2800" u="sng" dirty="0">
                <a:solidFill>
                  <a:srgbClr val="0000CC"/>
                </a:solidFill>
              </a:rPr>
              <a:t>char c[6]={‘</a:t>
            </a:r>
            <a:r>
              <a:rPr lang="en-US" altLang="zh-CN" sz="2800" u="sng" dirty="0" err="1">
                <a:solidFill>
                  <a:srgbClr val="0000CC"/>
                </a:solidFill>
              </a:rPr>
              <a:t>H’,‘e’,‘l’,‘l’,‘o</a:t>
            </a:r>
            <a:r>
              <a:rPr lang="en-US" altLang="zh-CN" sz="2800" u="sng" dirty="0">
                <a:solidFill>
                  <a:srgbClr val="0000CC"/>
                </a:solidFill>
              </a:rPr>
              <a:t>’, ‘\0’}; </a:t>
            </a:r>
            <a:r>
              <a:rPr lang="zh-CN" altLang="en-US" sz="2800" u="sng" dirty="0">
                <a:solidFill>
                  <a:srgbClr val="0000CC"/>
                </a:solidFill>
              </a:rPr>
              <a:t>，而不是</a:t>
            </a:r>
            <a:r>
              <a:rPr lang="en-US" altLang="zh-CN" sz="2800" u="sng" dirty="0">
                <a:solidFill>
                  <a:srgbClr val="0000CC"/>
                </a:solidFill>
              </a:rPr>
              <a:t>5</a:t>
            </a:r>
            <a:r>
              <a:rPr lang="zh-CN" altLang="en-US" sz="2800" u="sng" dirty="0">
                <a:solidFill>
                  <a:srgbClr val="0000CC"/>
                </a:solidFill>
              </a:rPr>
              <a:t>！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2400" b="1" u="sng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A71E0BFE-6A0F-4B7D-93DF-9985BFA6CF49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595325"/>
              </p:ext>
            </p:extLst>
          </p:nvPr>
        </p:nvGraphicFramePr>
        <p:xfrm>
          <a:off x="1691680" y="3068960"/>
          <a:ext cx="6551613" cy="518160"/>
        </p:xfrm>
        <a:graphic>
          <a:graphicData uri="http://schemas.openxmlformats.org/drawingml/2006/table">
            <a:tbl>
              <a:tblPr/>
              <a:tblGrid>
                <a:gridCol w="546100"/>
                <a:gridCol w="544513"/>
                <a:gridCol w="546100"/>
                <a:gridCol w="546100"/>
                <a:gridCol w="546100"/>
                <a:gridCol w="544512"/>
                <a:gridCol w="546100"/>
                <a:gridCol w="547688"/>
                <a:gridCol w="546100"/>
                <a:gridCol w="546100"/>
                <a:gridCol w="546100"/>
                <a:gridCol w="546100"/>
              </a:tblGrid>
              <a:tr h="438150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 3" pitchFamily="18" charset="2"/>
                        </a:rPr>
                        <a:t>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 3" pitchFamily="18" charset="2"/>
                        </a:rPr>
                        <a:t>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\0</a:t>
                      </a: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0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1431E439-F8EF-4A0C-BA9F-E54C16E6AB47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3600" dirty="0"/>
              <a:t>字符串和字符串结束标志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844824"/>
            <a:ext cx="7758113" cy="4614863"/>
          </a:xfrm>
        </p:spPr>
        <p:txBody>
          <a:bodyPr/>
          <a:lstStyle/>
          <a:p>
            <a:pPr lvl="1">
              <a:buFontTx/>
              <a:buNone/>
            </a:pPr>
            <a:r>
              <a:rPr lang="zh-CN" altLang="en-US" b="1" dirty="0" smtClean="0">
                <a:solidFill>
                  <a:srgbClr val="008000"/>
                </a:solidFill>
              </a:rPr>
              <a:t>例如</a:t>
            </a:r>
            <a:r>
              <a:rPr lang="zh-CN" altLang="en-US" b="1" dirty="0">
                <a:solidFill>
                  <a:srgbClr val="008000"/>
                </a:solidFill>
              </a:rPr>
              <a:t>，若有一个字符串中第一次出现‘</a:t>
            </a:r>
            <a:r>
              <a:rPr lang="en-US" altLang="zh-CN" b="1" dirty="0">
                <a:solidFill>
                  <a:srgbClr val="008000"/>
                </a:solidFill>
              </a:rPr>
              <a:t>\0’</a:t>
            </a:r>
            <a:r>
              <a:rPr lang="zh-CN" altLang="en-US" b="1" dirty="0">
                <a:solidFill>
                  <a:srgbClr val="008000"/>
                </a:solidFill>
              </a:rPr>
              <a:t>的是第</a:t>
            </a:r>
            <a:r>
              <a:rPr lang="en-US" altLang="zh-CN" b="1" dirty="0">
                <a:solidFill>
                  <a:srgbClr val="008000"/>
                </a:solidFill>
              </a:rPr>
              <a:t>12</a:t>
            </a:r>
            <a:r>
              <a:rPr lang="zh-CN" altLang="en-US" b="1" dirty="0">
                <a:solidFill>
                  <a:srgbClr val="008000"/>
                </a:solidFill>
              </a:rPr>
              <a:t>个字符（</a:t>
            </a:r>
            <a:r>
              <a:rPr lang="zh-CN" altLang="en-US" b="1" dirty="0" smtClean="0">
                <a:solidFill>
                  <a:srgbClr val="008000"/>
                </a:solidFill>
              </a:rPr>
              <a:t>数组</a:t>
            </a:r>
            <a:r>
              <a:rPr lang="zh-CN" altLang="en-US" b="1" dirty="0" smtClean="0">
                <a:solidFill>
                  <a:srgbClr val="008000"/>
                </a:solidFill>
              </a:rPr>
              <a:t>下标</a:t>
            </a:r>
            <a:r>
              <a:rPr lang="en-US" altLang="zh-CN" b="1" dirty="0" smtClean="0">
                <a:solidFill>
                  <a:srgbClr val="008000"/>
                </a:solidFill>
              </a:rPr>
              <a:t>11</a:t>
            </a:r>
            <a:r>
              <a:rPr lang="zh-CN" altLang="en-US" b="1" dirty="0" smtClean="0">
                <a:solidFill>
                  <a:srgbClr val="008000"/>
                </a:solidFill>
              </a:rPr>
              <a:t>），</a:t>
            </a:r>
            <a:r>
              <a:rPr lang="zh-CN" altLang="en-US" b="1" dirty="0">
                <a:solidFill>
                  <a:srgbClr val="008000"/>
                </a:solidFill>
              </a:rPr>
              <a:t>字符串的有效字符为</a:t>
            </a:r>
            <a:r>
              <a:rPr lang="en-US" altLang="zh-CN" b="1" dirty="0">
                <a:solidFill>
                  <a:srgbClr val="008000"/>
                </a:solidFill>
              </a:rPr>
              <a:t>11</a:t>
            </a:r>
            <a:r>
              <a:rPr lang="zh-CN" altLang="en-US" b="1" dirty="0">
                <a:solidFill>
                  <a:srgbClr val="008000"/>
                </a:solidFill>
              </a:rPr>
              <a:t>个。</a:t>
            </a:r>
          </a:p>
          <a:p>
            <a:pPr lvl="1">
              <a:buFontTx/>
              <a:buNone/>
            </a:pPr>
            <a:r>
              <a:rPr lang="zh-CN" altLang="en-US" dirty="0">
                <a:solidFill>
                  <a:srgbClr val="008000"/>
                </a:solidFill>
              </a:rPr>
              <a:t>	</a:t>
            </a:r>
            <a:r>
              <a:rPr lang="zh-CN" altLang="en-US" b="1" dirty="0">
                <a:solidFill>
                  <a:srgbClr val="008000"/>
                </a:solidFill>
              </a:rPr>
              <a:t>“</a:t>
            </a:r>
            <a:r>
              <a:rPr lang="en-US" altLang="zh-CN" b="1" dirty="0">
                <a:solidFill>
                  <a:srgbClr val="008000"/>
                </a:solidFill>
              </a:rPr>
              <a:t>I am  happy!\0ab”</a:t>
            </a:r>
          </a:p>
          <a:p>
            <a:pPr lvl="1">
              <a:buFontTx/>
              <a:buNone/>
            </a:pPr>
            <a:endParaRPr lang="en-US" altLang="zh-CN" b="1" dirty="0"/>
          </a:p>
          <a:p>
            <a:pPr lvl="1">
              <a:buFontTx/>
              <a:buNone/>
            </a:pPr>
            <a:endParaRPr lang="en-US" altLang="zh-CN" b="1" dirty="0"/>
          </a:p>
          <a:p>
            <a:pPr>
              <a:spcBef>
                <a:spcPct val="30000"/>
              </a:spcBef>
            </a:pPr>
            <a:r>
              <a:rPr lang="zh-CN" altLang="en-US" sz="2800" b="1" dirty="0"/>
              <a:t>字符数组并不要求最后一个字符必须</a:t>
            </a:r>
            <a:r>
              <a:rPr lang="zh-CN" altLang="en-US" sz="2800" b="1" dirty="0" smtClean="0"/>
              <a:t>为</a:t>
            </a:r>
            <a:r>
              <a:rPr lang="en-US" altLang="zh-CN" sz="2800" b="1" dirty="0"/>
              <a:t>’\0</a:t>
            </a:r>
            <a:r>
              <a:rPr lang="en-US" altLang="zh-CN" sz="2800" dirty="0"/>
              <a:t>’ </a:t>
            </a:r>
            <a:r>
              <a:rPr lang="zh-CN" altLang="en-US" sz="2800" b="1" dirty="0" smtClean="0"/>
              <a:t>，但是为了处理方法一致，且便于检测字符串的实际长度，以及程序中作相应的处理，常常</a:t>
            </a:r>
            <a:r>
              <a:rPr lang="zh-CN" altLang="en-US" sz="2800" b="1" dirty="0"/>
              <a:t>人</a:t>
            </a:r>
            <a:r>
              <a:rPr lang="zh-CN" altLang="en-US" sz="2800" b="1" dirty="0" smtClean="0"/>
              <a:t>为地加上一个</a:t>
            </a:r>
            <a:r>
              <a:rPr lang="en-US" altLang="zh-CN" sz="2800" b="1" dirty="0" smtClean="0"/>
              <a:t>’\0</a:t>
            </a:r>
            <a:r>
              <a:rPr lang="en-US" altLang="zh-CN" sz="2800" dirty="0" smtClean="0"/>
              <a:t>’</a:t>
            </a:r>
            <a:r>
              <a:rPr lang="zh-CN" altLang="en-US" sz="2800" dirty="0" smtClean="0"/>
              <a:t>。</a:t>
            </a:r>
            <a:endParaRPr lang="en-US" altLang="zh-CN" sz="2800" b="1" dirty="0" smtClean="0"/>
          </a:p>
        </p:txBody>
      </p:sp>
      <p:graphicFrame>
        <p:nvGraphicFramePr>
          <p:cNvPr id="41069" name="Group 10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12271973"/>
              </p:ext>
            </p:extLst>
          </p:nvPr>
        </p:nvGraphicFramePr>
        <p:xfrm>
          <a:off x="1403648" y="3898949"/>
          <a:ext cx="7213600" cy="538163"/>
        </p:xfrm>
        <a:graphic>
          <a:graphicData uri="http://schemas.openxmlformats.org/drawingml/2006/table">
            <a:tbl>
              <a:tblPr/>
              <a:tblGrid>
                <a:gridCol w="515937"/>
                <a:gridCol w="512763"/>
                <a:gridCol w="515937"/>
                <a:gridCol w="515938"/>
                <a:gridCol w="515937"/>
                <a:gridCol w="512763"/>
                <a:gridCol w="515937"/>
                <a:gridCol w="515938"/>
                <a:gridCol w="514350"/>
                <a:gridCol w="515937"/>
                <a:gridCol w="515938"/>
                <a:gridCol w="515937"/>
                <a:gridCol w="514350"/>
                <a:gridCol w="515938"/>
              </a:tblGrid>
              <a:tr h="538163"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 3" pitchFamily="18" charset="2"/>
                        </a:rPr>
                        <a:t>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 3" pitchFamily="18" charset="2"/>
                        </a:rPr>
                        <a:t>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\0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>
                        <a:buClr>
                          <a:schemeClr val="accent2"/>
                        </a:buClr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69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CCB2ADB8-D481-439D-B574-5BEB2A937DC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19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96826"/>
            <a:ext cx="7769225" cy="5416550"/>
          </a:xfrm>
        </p:spPr>
        <p:txBody>
          <a:bodyPr/>
          <a:lstStyle/>
          <a:p>
            <a:pPr marL="533400" indent="-533400">
              <a:spcBef>
                <a:spcPts val="0"/>
              </a:spcBef>
              <a:buFontTx/>
              <a:buAutoNum type="arabicPeriod"/>
            </a:pPr>
            <a:endParaRPr lang="en-US" altLang="zh-CN" sz="2400" b="1" dirty="0" smtClean="0"/>
          </a:p>
          <a:p>
            <a:pPr marL="533400" indent="-533400">
              <a:spcBef>
                <a:spcPts val="0"/>
              </a:spcBef>
              <a:buFontTx/>
              <a:buAutoNum type="arabicPeriod"/>
            </a:pPr>
            <a:r>
              <a:rPr lang="zh-CN" altLang="en-US" sz="2400" b="1" dirty="0" smtClean="0"/>
              <a:t>逐个</a:t>
            </a:r>
            <a:r>
              <a:rPr lang="zh-CN" altLang="en-US" sz="2400" b="1" dirty="0"/>
              <a:t>字符输入输出：对字符数组引用，并用</a:t>
            </a:r>
            <a:r>
              <a:rPr lang="zh-CN" altLang="en-US" sz="2400" b="1" dirty="0">
                <a:solidFill>
                  <a:srgbClr val="0000CC"/>
                </a:solidFill>
              </a:rPr>
              <a:t>“</a:t>
            </a:r>
            <a:r>
              <a:rPr lang="en-US" altLang="zh-CN" sz="2400" b="1" dirty="0">
                <a:solidFill>
                  <a:srgbClr val="0000CC"/>
                </a:solidFill>
              </a:rPr>
              <a:t>%c”</a:t>
            </a:r>
            <a:r>
              <a:rPr lang="zh-CN" altLang="en-US" sz="2400" b="1" dirty="0"/>
              <a:t>输入或输出一个字符。</a:t>
            </a:r>
          </a:p>
          <a:p>
            <a:pPr marL="914400" lvl="1" indent="-457200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/>
              <a:t>	</a:t>
            </a:r>
            <a:r>
              <a:rPr lang="zh-CN" altLang="en-US" sz="2400" b="1" dirty="0" smtClean="0">
                <a:solidFill>
                  <a:srgbClr val="008000"/>
                </a:solidFill>
              </a:rPr>
              <a:t>例如：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char </a:t>
            </a:r>
            <a:r>
              <a:rPr lang="en-US" altLang="zh-CN" sz="2400" b="1" dirty="0">
                <a:solidFill>
                  <a:srgbClr val="008000"/>
                </a:solidFill>
              </a:rPr>
              <a:t>c[ ] = “China”;</a:t>
            </a:r>
          </a:p>
          <a:p>
            <a:pPr marL="914400" lvl="1" indent="-45720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8000"/>
                </a:solidFill>
              </a:rPr>
              <a:t>	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             </a:t>
            </a:r>
            <a:r>
              <a:rPr lang="en-US" altLang="zh-CN" sz="2400" b="1" dirty="0" err="1" smtClean="0">
                <a:solidFill>
                  <a:srgbClr val="008000"/>
                </a:solidFill>
              </a:rPr>
              <a:t>printf</a:t>
            </a:r>
            <a:r>
              <a:rPr lang="en-US" altLang="zh-CN" sz="2400" b="1" dirty="0">
                <a:solidFill>
                  <a:srgbClr val="008000"/>
                </a:solidFill>
              </a:rPr>
              <a:t>(“%c”,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c[3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);</a:t>
            </a:r>
            <a:endParaRPr lang="en-US" altLang="zh-CN" sz="2400" b="1" dirty="0"/>
          </a:p>
          <a:p>
            <a:pPr marL="533400" indent="-533400">
              <a:spcBef>
                <a:spcPts val="600"/>
              </a:spcBef>
              <a:buFontTx/>
              <a:buAutoNum type="arabicPeriod"/>
            </a:pPr>
            <a:r>
              <a:rPr lang="zh-CN" altLang="en-US" sz="2400" b="1" dirty="0"/>
              <a:t>整个字符串输入或输出：用</a:t>
            </a:r>
            <a:r>
              <a:rPr lang="zh-CN" altLang="en-US" sz="2400" b="1" dirty="0">
                <a:solidFill>
                  <a:srgbClr val="0000CC"/>
                </a:solidFill>
              </a:rPr>
              <a:t>“</a:t>
            </a:r>
            <a:r>
              <a:rPr lang="en-US" altLang="zh-CN" sz="2400" b="1" dirty="0">
                <a:solidFill>
                  <a:srgbClr val="0000CC"/>
                </a:solidFill>
              </a:rPr>
              <a:t>%s”</a:t>
            </a:r>
            <a:r>
              <a:rPr lang="zh-CN" altLang="en-US" sz="2400" b="1" dirty="0"/>
              <a:t>格式符。</a:t>
            </a:r>
          </a:p>
          <a:p>
            <a:pPr marL="914400" lvl="1" indent="-45720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）输出</a:t>
            </a:r>
          </a:p>
          <a:p>
            <a:pPr marL="914400" lvl="1" indent="-457200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例如：</a:t>
            </a:r>
            <a:r>
              <a:rPr lang="en-US" altLang="zh-CN" sz="2400" b="1" dirty="0">
                <a:solidFill>
                  <a:srgbClr val="0000CC"/>
                </a:solidFill>
              </a:rPr>
              <a:t>char c[ ] = “China”;</a:t>
            </a:r>
          </a:p>
          <a:p>
            <a:pPr marL="914400" lvl="1" indent="-45720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	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printf</a:t>
            </a:r>
            <a:r>
              <a:rPr lang="en-US" altLang="zh-CN" sz="2400" b="1" dirty="0">
                <a:solidFill>
                  <a:srgbClr val="0000CC"/>
                </a:solidFill>
              </a:rPr>
              <a:t>(“%s”,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400" b="1" dirty="0">
                <a:solidFill>
                  <a:srgbClr val="0000CC"/>
                </a:solidFill>
              </a:rPr>
              <a:t>);</a:t>
            </a:r>
          </a:p>
          <a:p>
            <a:pPr marL="914400" lvl="1" indent="-457200">
              <a:spcBef>
                <a:spcPts val="0"/>
              </a:spcBef>
            </a:pPr>
            <a:r>
              <a:rPr lang="zh-CN" altLang="en-US" sz="2400" b="1" dirty="0">
                <a:solidFill>
                  <a:srgbClr val="336600"/>
                </a:solidFill>
              </a:rPr>
              <a:t>输出字符中不包括结束符‘</a:t>
            </a:r>
            <a:r>
              <a:rPr lang="en-US" altLang="zh-CN" sz="2400" b="1" dirty="0">
                <a:solidFill>
                  <a:srgbClr val="336600"/>
                </a:solidFill>
              </a:rPr>
              <a:t>\0’</a:t>
            </a:r>
            <a:r>
              <a:rPr lang="zh-CN" altLang="en-US" sz="2400" b="1" dirty="0">
                <a:solidFill>
                  <a:srgbClr val="336600"/>
                </a:solidFill>
              </a:rPr>
              <a:t>；</a:t>
            </a:r>
          </a:p>
          <a:p>
            <a:pPr marL="914400" lvl="1" indent="-457200">
              <a:spcBef>
                <a:spcPts val="0"/>
              </a:spcBef>
            </a:pPr>
            <a:r>
              <a:rPr lang="en-US" altLang="zh-CN" sz="2400" b="1" dirty="0" err="1">
                <a:solidFill>
                  <a:srgbClr val="336600"/>
                </a:solidFill>
              </a:rPr>
              <a:t>printf</a:t>
            </a:r>
            <a:r>
              <a:rPr lang="zh-CN" altLang="en-US" sz="2400" b="1" dirty="0">
                <a:solidFill>
                  <a:srgbClr val="336600"/>
                </a:solidFill>
              </a:rPr>
              <a:t>的输出项是字符数组名称；</a:t>
            </a:r>
          </a:p>
          <a:p>
            <a:pPr marL="914400" lvl="1" indent="-457200">
              <a:spcBef>
                <a:spcPts val="0"/>
              </a:spcBef>
            </a:pPr>
            <a:r>
              <a:rPr lang="zh-CN" altLang="en-US" sz="2400" b="1" dirty="0">
                <a:solidFill>
                  <a:srgbClr val="336600"/>
                </a:solidFill>
              </a:rPr>
              <a:t>输出在遇到第一个‘</a:t>
            </a:r>
            <a:r>
              <a:rPr lang="en-US" altLang="zh-CN" sz="2400" b="1" dirty="0">
                <a:solidFill>
                  <a:srgbClr val="336600"/>
                </a:solidFill>
              </a:rPr>
              <a:t>\0’</a:t>
            </a:r>
            <a:r>
              <a:rPr lang="zh-CN" altLang="en-US" sz="2400" b="1" dirty="0">
                <a:solidFill>
                  <a:srgbClr val="336600"/>
                </a:solidFill>
              </a:rPr>
              <a:t>时停止。</a:t>
            </a:r>
          </a:p>
          <a:p>
            <a:pPr marL="914400" lvl="1" indent="-457200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例如：</a:t>
            </a:r>
            <a:r>
              <a:rPr lang="en-US" altLang="zh-CN" sz="2400" b="1" dirty="0">
                <a:solidFill>
                  <a:srgbClr val="0000CC"/>
                </a:solidFill>
              </a:rPr>
              <a:t>char c[ ] = “China\0abcd”;</a:t>
            </a:r>
          </a:p>
          <a:p>
            <a:pPr marL="914400" lvl="1" indent="-45720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	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printf</a:t>
            </a:r>
            <a:r>
              <a:rPr lang="en-US" altLang="zh-CN" sz="2400" b="1" dirty="0">
                <a:solidFill>
                  <a:srgbClr val="0000CC"/>
                </a:solidFill>
              </a:rPr>
              <a:t>(“%s”,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400" b="1" dirty="0">
                <a:solidFill>
                  <a:srgbClr val="0000CC"/>
                </a:solidFill>
              </a:rPr>
              <a:t>);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b="1" dirty="0"/>
              <a:t>字符数组的输入输出</a:t>
            </a:r>
            <a:endParaRPr lang="zh-CN" altLang="en-US" sz="3600" dirty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716016" y="4005064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注意：若是</a:t>
            </a:r>
            <a:r>
              <a:rPr lang="en-US" altLang="zh-CN" sz="2000" b="1" dirty="0">
                <a:solidFill>
                  <a:srgbClr val="FF0000"/>
                </a:solidFill>
              </a:rPr>
              <a:t>char c[5 ] = “China”;</a:t>
            </a:r>
          </a:p>
          <a:p>
            <a:pPr lvl="1" algn="l">
              <a:lnSpc>
                <a:spcPct val="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在实际输出时可能会有问题！</a:t>
            </a:r>
          </a:p>
        </p:txBody>
      </p:sp>
    </p:spTree>
    <p:extLst>
      <p:ext uri="{BB962C8B-B14F-4D97-AF65-F5344CB8AC3E}">
        <p14:creationId xmlns:p14="http://schemas.microsoft.com/office/powerpoint/2010/main" val="15595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3E4B0B97-9902-4DC7-B32C-F940F116BB0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复习：</a:t>
            </a:r>
            <a:r>
              <a:rPr lang="zh-CN" altLang="en-US" dirty="0" smtClean="0"/>
              <a:t>数组的基本概念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7470775" cy="5091112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zh-CN" altLang="en-US" sz="2800" dirty="0" smtClean="0"/>
              <a:t>数组 </a:t>
            </a:r>
            <a:r>
              <a:rPr lang="en-US" altLang="zh-CN" sz="2800" dirty="0" smtClean="0"/>
              <a:t>—— </a:t>
            </a:r>
            <a:r>
              <a:rPr lang="zh-CN" altLang="en-US" sz="2800" dirty="0" smtClean="0"/>
              <a:t>一组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有序</a:t>
            </a:r>
            <a:r>
              <a:rPr lang="zh-CN" altLang="en-US" sz="2800" dirty="0" smtClean="0"/>
              <a:t>数据的集合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spcAft>
                <a:spcPct val="50000"/>
              </a:spcAft>
            </a:pPr>
            <a:r>
              <a:rPr lang="zh-CN" altLang="en-US" sz="2400" dirty="0"/>
              <a:t>每个元素都属于</a:t>
            </a:r>
            <a:r>
              <a:rPr lang="zh-CN" altLang="en-US" sz="2400" b="1" dirty="0">
                <a:solidFill>
                  <a:srgbClr val="0000CC"/>
                </a:solidFill>
              </a:rPr>
              <a:t>同一个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数据类型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lvl="1">
              <a:spcAft>
                <a:spcPct val="50000"/>
              </a:spcAft>
            </a:pPr>
            <a:r>
              <a:rPr lang="zh-CN" altLang="en-US" sz="2400" dirty="0" smtClean="0"/>
              <a:t>下标</a:t>
            </a:r>
            <a:r>
              <a:rPr lang="zh-CN" altLang="en-US" sz="2400" dirty="0" smtClean="0"/>
              <a:t>代表数据在数组中的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序号，从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开始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Aft>
                <a:spcPct val="50000"/>
              </a:spcAft>
            </a:pPr>
            <a:r>
              <a:rPr lang="zh-CN" altLang="en-US" sz="2400" dirty="0"/>
              <a:t> 数组可以是</a:t>
            </a:r>
            <a:r>
              <a:rPr lang="zh-CN" altLang="en-US" sz="2400" b="1" dirty="0">
                <a:solidFill>
                  <a:srgbClr val="0000CC"/>
                </a:solidFill>
              </a:rPr>
              <a:t>一维</a:t>
            </a:r>
            <a:r>
              <a:rPr lang="zh-CN" altLang="en-US" sz="2400" dirty="0"/>
              <a:t>的或</a:t>
            </a:r>
            <a:r>
              <a:rPr lang="zh-CN" altLang="en-US" sz="2400" b="1" dirty="0">
                <a:solidFill>
                  <a:srgbClr val="0000CC"/>
                </a:solidFill>
              </a:rPr>
              <a:t>多维</a:t>
            </a:r>
            <a:r>
              <a:rPr lang="zh-CN" altLang="en-US" sz="2400" dirty="0"/>
              <a:t>的。</a:t>
            </a:r>
          </a:p>
          <a:p>
            <a:pPr lvl="1">
              <a:spcAft>
                <a:spcPct val="50000"/>
              </a:spcAft>
            </a:pPr>
            <a:r>
              <a:rPr lang="zh-CN" altLang="en-US" sz="2400" dirty="0" smtClean="0"/>
              <a:t> 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数组</a:t>
            </a:r>
            <a:r>
              <a:rPr lang="zh-CN" altLang="en-US" sz="2400" b="1" dirty="0">
                <a:solidFill>
                  <a:srgbClr val="FF0000"/>
                </a:solidFill>
              </a:rPr>
              <a:t>名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下标</a:t>
            </a:r>
            <a:r>
              <a:rPr lang="zh-CN" altLang="en-US" sz="2400" dirty="0"/>
              <a:t>来唯一地确定数组中的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5252452C-B65D-4694-AB07-25385B25B1E0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268760"/>
            <a:ext cx="7769225" cy="5127625"/>
          </a:xfrm>
        </p:spPr>
        <p:txBody>
          <a:bodyPr/>
          <a:lstStyle/>
          <a:p>
            <a:pPr marL="914400" lvl="1" indent="-457200">
              <a:buFont typeface="Wingdings" pitchFamily="2" charset="2"/>
              <a:buNone/>
            </a:pPr>
            <a:endParaRPr lang="en-US" altLang="zh-CN" sz="2000" b="1" dirty="0" smtClean="0"/>
          </a:p>
          <a:p>
            <a:pPr marL="514350" indent="-457200">
              <a:buFont typeface="Wingdings" pitchFamily="2" charset="2"/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/>
              <a:t>）输入</a:t>
            </a:r>
          </a:p>
          <a:p>
            <a:pPr marL="514350" indent="-457200">
              <a:buFont typeface="Wingdings" pitchFamily="2" charset="2"/>
              <a:buNone/>
            </a:pPr>
            <a:r>
              <a:rPr lang="en-US" altLang="zh-CN" sz="2400" b="1" dirty="0" smtClean="0"/>
              <a:t>		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例如：</a:t>
            </a:r>
            <a:r>
              <a:rPr lang="en-US" altLang="zh-CN" sz="2400" b="1" dirty="0">
                <a:solidFill>
                  <a:srgbClr val="0000CC"/>
                </a:solidFill>
              </a:rPr>
              <a:t> char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c[10];</a:t>
            </a:r>
          </a:p>
          <a:p>
            <a:pPr marL="514350" indent="-457200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		 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scanf</a:t>
            </a:r>
            <a:r>
              <a:rPr lang="en-US" altLang="zh-CN" sz="2400" b="1" dirty="0">
                <a:solidFill>
                  <a:srgbClr val="0000CC"/>
                </a:solidFill>
              </a:rPr>
              <a:t>(“%s”,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 );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514350" indent="-457200"/>
            <a:r>
              <a:rPr lang="zh-CN" altLang="en-US" sz="2400" b="1" dirty="0"/>
              <a:t>系统会自动在接受到的字符后面加一个‘</a:t>
            </a:r>
            <a:r>
              <a:rPr lang="en-US" altLang="zh-CN" sz="2400" b="1" dirty="0"/>
              <a:t>\0’</a:t>
            </a:r>
            <a:r>
              <a:rPr lang="zh-CN" altLang="en-US" sz="2400" b="1" dirty="0"/>
              <a:t>（用于接收的字符数组要足够大！）；</a:t>
            </a:r>
          </a:p>
          <a:p>
            <a:pPr marL="514350" indent="-457200"/>
            <a:r>
              <a:rPr lang="zh-CN" altLang="en-US" sz="2400" b="1" dirty="0"/>
              <a:t>用一个</a:t>
            </a:r>
            <a:r>
              <a:rPr lang="en-US" altLang="zh-CN" sz="2400" b="1" dirty="0" err="1"/>
              <a:t>scanf</a:t>
            </a:r>
            <a:r>
              <a:rPr lang="zh-CN" altLang="en-US" sz="2400" b="1" dirty="0"/>
              <a:t>同时输入多个字符串时，各个输入串之间以</a:t>
            </a:r>
            <a:r>
              <a:rPr lang="zh-CN" altLang="en-US" sz="2400" b="1" dirty="0">
                <a:solidFill>
                  <a:srgbClr val="FF0000"/>
                </a:solidFill>
              </a:rPr>
              <a:t>空格</a:t>
            </a:r>
            <a:r>
              <a:rPr lang="zh-CN" altLang="en-US" sz="2400" b="1" dirty="0"/>
              <a:t>分隔</a:t>
            </a:r>
          </a:p>
          <a:p>
            <a:pPr marL="514350" indent="-457200"/>
            <a:r>
              <a:rPr lang="zh-CN" altLang="en-US" sz="2400" b="1" u="sng" dirty="0">
                <a:solidFill>
                  <a:srgbClr val="FF0000"/>
                </a:solidFill>
              </a:rPr>
              <a:t>用</a:t>
            </a:r>
            <a:r>
              <a:rPr lang="en-US" altLang="zh-CN" sz="2400" b="1" u="sng" dirty="0" err="1">
                <a:solidFill>
                  <a:srgbClr val="FF0000"/>
                </a:solidFill>
              </a:rPr>
              <a:t>scanf</a:t>
            </a:r>
            <a:r>
              <a:rPr lang="zh-CN" altLang="en-US" sz="2400" b="1" u="sng" dirty="0">
                <a:solidFill>
                  <a:srgbClr val="FF0000"/>
                </a:solidFill>
              </a:rPr>
              <a:t>输入的字符串中不能包含空格！</a:t>
            </a:r>
          </a:p>
          <a:p>
            <a:pPr marL="514350" indent="-457200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例如：</a:t>
            </a:r>
            <a:r>
              <a:rPr lang="en-US" altLang="zh-CN" sz="2400" b="1" dirty="0">
                <a:solidFill>
                  <a:srgbClr val="0000CC"/>
                </a:solidFill>
              </a:rPr>
              <a:t>char </a:t>
            </a:r>
            <a:r>
              <a:rPr lang="en-US" altLang="zh-CN" sz="2400" b="1" dirty="0" err="1">
                <a:solidFill>
                  <a:srgbClr val="0000CC"/>
                </a:solidFill>
              </a:rPr>
              <a:t>str</a:t>
            </a:r>
            <a:r>
              <a:rPr lang="en-US" altLang="zh-CN" sz="2400" b="1" dirty="0">
                <a:solidFill>
                  <a:srgbClr val="0000CC"/>
                </a:solidFill>
              </a:rPr>
              <a:t>[20];</a:t>
            </a:r>
          </a:p>
          <a:p>
            <a:pPr marL="514350" indent="-4572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	       </a:t>
            </a:r>
            <a:r>
              <a:rPr lang="en-US" altLang="zh-CN" sz="2400" b="1" dirty="0" err="1">
                <a:solidFill>
                  <a:srgbClr val="0000CC"/>
                </a:solidFill>
              </a:rPr>
              <a:t>scanf</a:t>
            </a:r>
            <a:r>
              <a:rPr lang="en-US" altLang="zh-CN" sz="2400" b="1" dirty="0">
                <a:solidFill>
                  <a:srgbClr val="0000CC"/>
                </a:solidFill>
              </a:rPr>
              <a:t>(“%s”, </a:t>
            </a:r>
            <a:r>
              <a:rPr lang="en-US" altLang="zh-CN" sz="2400" b="1" dirty="0" err="1">
                <a:solidFill>
                  <a:srgbClr val="0000CC"/>
                </a:solidFill>
              </a:rPr>
              <a:t>str</a:t>
            </a:r>
            <a:r>
              <a:rPr lang="en-US" altLang="zh-CN" sz="2400" b="1" dirty="0">
                <a:solidFill>
                  <a:srgbClr val="0000CC"/>
                </a:solidFill>
              </a:rPr>
              <a:t>);  </a:t>
            </a:r>
            <a:r>
              <a:rPr lang="zh-CN" altLang="en-US" sz="2400" b="1" dirty="0">
                <a:solidFill>
                  <a:srgbClr val="0000CC"/>
                </a:solidFill>
              </a:rPr>
              <a:t>输入”</a:t>
            </a:r>
            <a:r>
              <a:rPr lang="en-US" altLang="zh-CN" sz="2400" b="1" dirty="0">
                <a:solidFill>
                  <a:srgbClr val="0000CC"/>
                </a:solidFill>
              </a:rPr>
              <a:t>Good morning! ↙”</a:t>
            </a:r>
          </a:p>
          <a:p>
            <a:pPr marL="514350" indent="-457200"/>
            <a:r>
              <a:rPr lang="en-US" altLang="zh-CN" sz="2400" b="1" dirty="0" err="1"/>
              <a:t>scanf</a:t>
            </a:r>
            <a:r>
              <a:rPr lang="zh-CN" altLang="en-US" sz="2400" b="1" dirty="0"/>
              <a:t>的输入项是字符数组名，不必加上</a:t>
            </a:r>
            <a:r>
              <a:rPr lang="en-US" altLang="zh-CN" sz="2400" b="1" dirty="0"/>
              <a:t>&amp;</a:t>
            </a:r>
            <a:r>
              <a:rPr lang="zh-CN" altLang="en-US" sz="2400" b="1" dirty="0"/>
              <a:t>！（因为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语言中数组名代表数组的起始地址。）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zh-CN" altLang="en-US" sz="3600" b="1" dirty="0"/>
              <a:t>字符数组的</a:t>
            </a:r>
            <a:r>
              <a:rPr lang="zh-CN" altLang="en-US" sz="3600" b="1" dirty="0" smtClean="0"/>
              <a:t>输入输出（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）</a:t>
            </a:r>
            <a:endParaRPr lang="zh-CN" altLang="en-US" sz="3600" dirty="0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4696673" y="2575952"/>
            <a:ext cx="287338" cy="5302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572000" y="2276872"/>
            <a:ext cx="29145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 smtClean="0">
                <a:solidFill>
                  <a:srgbClr val="FF0000"/>
                </a:solidFill>
              </a:rPr>
              <a:t>    前面</a:t>
            </a:r>
            <a:r>
              <a:rPr kumimoji="0" lang="zh-CN" altLang="en-US" b="1" dirty="0">
                <a:solidFill>
                  <a:srgbClr val="FF0000"/>
                </a:solidFill>
              </a:rPr>
              <a:t>不</a:t>
            </a:r>
            <a:r>
              <a:rPr lang="zh-CN" altLang="en-US" b="1" dirty="0">
                <a:solidFill>
                  <a:srgbClr val="FF0000"/>
                </a:solidFill>
              </a:rPr>
              <a:t>需要加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  <a:r>
              <a:rPr lang="zh-CN" altLang="en-US" b="1" dirty="0">
                <a:solidFill>
                  <a:srgbClr val="FF0000"/>
                </a:solidFill>
              </a:rPr>
              <a:t>符</a:t>
            </a:r>
          </a:p>
        </p:txBody>
      </p:sp>
    </p:spTree>
    <p:extLst>
      <p:ext uri="{BB962C8B-B14F-4D97-AF65-F5344CB8AC3E}">
        <p14:creationId xmlns:p14="http://schemas.microsoft.com/office/powerpoint/2010/main" val="38980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836712"/>
            <a:ext cx="8324973" cy="278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str1[5],str2[5],str3[5];</a:t>
            </a:r>
            <a:endParaRPr lang="zh-CN" altLang="zh-CN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scanf(”%s%s%s”,str1,str2,str3);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b="1" u="sng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are you? </a:t>
            </a:r>
            <a:r>
              <a:rPr lang="zh-CN" altLang="zh-CN" b="1" u="sng" kern="0" smtClean="0">
                <a:latin typeface="Verdana" panose="020B0604030504040204" pitchFamily="34" charset="0"/>
                <a:cs typeface="Verdana" panose="020B0604030504040204" pitchFamily="34" charset="0"/>
              </a:rPr>
              <a:t>↙</a:t>
            </a:r>
            <a:endParaRPr lang="en-US" altLang="zh-CN" b="1" kern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14761"/>
              </p:ext>
            </p:extLst>
          </p:nvPr>
        </p:nvGraphicFramePr>
        <p:xfrm>
          <a:off x="2071688" y="4143375"/>
          <a:ext cx="4095751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8"/>
                <a:gridCol w="857246"/>
                <a:gridCol w="785809"/>
                <a:gridCol w="785809"/>
                <a:gridCol w="7858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1563" y="4143375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str1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93243"/>
              </p:ext>
            </p:extLst>
          </p:nvPr>
        </p:nvGraphicFramePr>
        <p:xfrm>
          <a:off x="2071688" y="4929188"/>
          <a:ext cx="4095751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8"/>
                <a:gridCol w="857246"/>
                <a:gridCol w="785809"/>
                <a:gridCol w="785809"/>
                <a:gridCol w="7858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71563" y="4929188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str2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00263" y="5715000"/>
          <a:ext cx="4095751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78"/>
                <a:gridCol w="857246"/>
                <a:gridCol w="785809"/>
                <a:gridCol w="785809"/>
                <a:gridCol w="785809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y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o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u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?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00138" y="5715000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str3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6A0A482A-673D-4995-A91F-79771E68276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1"/>
            <a:ext cx="7772400" cy="815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使用</a:t>
            </a:r>
            <a:r>
              <a:rPr lang="zh-CN" altLang="en-US" sz="3600" dirty="0" smtClean="0"/>
              <a:t>字符串</a:t>
            </a:r>
            <a:r>
              <a:rPr lang="zh-CN" altLang="en-US" sz="3600" dirty="0"/>
              <a:t>处理函数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902450" cy="4113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为方便字符序列和文本的处理，几乎所有版本的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语言在函数库中都提供了处理字符串的函数。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/>
              <a:t>	</a:t>
            </a:r>
            <a:endParaRPr lang="en-US" altLang="zh-CN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常用</a:t>
            </a:r>
            <a:r>
              <a:rPr lang="zh-CN" altLang="en-US" sz="2800" dirty="0"/>
              <a:t>的有：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 字符串输入输出</a:t>
            </a:r>
            <a:r>
              <a:rPr lang="en-US" altLang="zh-CN" sz="2400" dirty="0"/>
              <a:t>puts</a:t>
            </a:r>
            <a:r>
              <a:rPr lang="zh-CN" altLang="en-US" sz="2400" dirty="0"/>
              <a:t>、</a:t>
            </a:r>
            <a:r>
              <a:rPr lang="en-US" altLang="zh-CN" sz="2400" dirty="0"/>
              <a:t>gets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字符串连接</a:t>
            </a:r>
            <a:r>
              <a:rPr lang="en-US" altLang="zh-CN" sz="2400" dirty="0" err="1"/>
              <a:t>strcat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字符串复制</a:t>
            </a:r>
            <a:r>
              <a:rPr lang="en-US" altLang="zh-CN" sz="2400" dirty="0" err="1"/>
              <a:t>strcpy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strncpy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字符串比较</a:t>
            </a:r>
            <a:r>
              <a:rPr lang="en-US" altLang="zh-CN" sz="2400" dirty="0" err="1"/>
              <a:t>strcmp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字符串长度</a:t>
            </a:r>
            <a:r>
              <a:rPr lang="en-US" altLang="zh-CN" sz="2400" dirty="0" err="1"/>
              <a:t>strlen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字符串大小写</a:t>
            </a:r>
            <a:r>
              <a:rPr lang="en-US" altLang="zh-CN" sz="2400" dirty="0" err="1"/>
              <a:t>strlwr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strupr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64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2876B131-F0A5-48EC-923C-04E7F5996EB2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48680"/>
            <a:ext cx="8153400" cy="4800600"/>
          </a:xfrm>
        </p:spPr>
        <p:txBody>
          <a:bodyPr/>
          <a:lstStyle/>
          <a:p>
            <a:pPr lvl="1">
              <a:lnSpc>
                <a:spcPct val="95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puts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puts (</a:t>
            </a:r>
            <a:r>
              <a:rPr lang="en-US" altLang="zh-CN" dirty="0" err="1"/>
              <a:t>const</a:t>
            </a:r>
            <a:r>
              <a:rPr lang="en-US" altLang="zh-CN" dirty="0"/>
              <a:t> char * s);</a:t>
            </a:r>
            <a:br>
              <a:rPr lang="en-US" altLang="zh-CN" dirty="0"/>
            </a:br>
            <a:r>
              <a:rPr lang="zh-CN" altLang="en-US" dirty="0"/>
              <a:t>将一个字符串（</a:t>
            </a:r>
            <a:r>
              <a:rPr lang="zh-CN" altLang="en-US" dirty="0" smtClean="0"/>
              <a:t>以</a:t>
            </a:r>
            <a:r>
              <a:rPr lang="en-US" altLang="zh-CN" dirty="0" smtClean="0"/>
              <a:t>’\</a:t>
            </a:r>
            <a:r>
              <a:rPr lang="en-US" altLang="zh-CN" dirty="0"/>
              <a:t>0’</a:t>
            </a:r>
            <a:r>
              <a:rPr lang="zh-CN" altLang="en-US" dirty="0"/>
              <a:t>结束的字符序列）输出到终端。</a:t>
            </a:r>
          </a:p>
          <a:p>
            <a:pPr lvl="2">
              <a:lnSpc>
                <a:spcPct val="95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输出时，将字符串结束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标志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’\</a:t>
            </a:r>
            <a:r>
              <a:rPr lang="en-US" altLang="zh-CN" sz="2800" b="1" dirty="0">
                <a:solidFill>
                  <a:srgbClr val="0000CC"/>
                </a:solidFill>
              </a:rPr>
              <a:t>0’</a:t>
            </a:r>
            <a:r>
              <a:rPr lang="zh-CN" altLang="en-US" sz="2800" b="1" dirty="0">
                <a:solidFill>
                  <a:srgbClr val="0000CC"/>
                </a:solidFill>
              </a:rPr>
              <a:t>转换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成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’\</a:t>
            </a:r>
            <a:r>
              <a:rPr lang="en-US" altLang="zh-CN" sz="2800" b="1" dirty="0">
                <a:solidFill>
                  <a:srgbClr val="0000CC"/>
                </a:solidFill>
              </a:rPr>
              <a:t>n’</a:t>
            </a:r>
            <a:r>
              <a:rPr lang="zh-CN" altLang="en-US" sz="2800" b="1" dirty="0">
                <a:solidFill>
                  <a:srgbClr val="0000CC"/>
                </a:solidFill>
              </a:rPr>
              <a:t>，即输出后自动换行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。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/>
            </a:r>
            <a:br>
              <a:rPr lang="en-US" altLang="zh-CN" sz="2800" b="1" dirty="0" smtClean="0">
                <a:solidFill>
                  <a:srgbClr val="0000CC"/>
                </a:solidFill>
              </a:rPr>
            </a:b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en-US" altLang="zh-CN" sz="2800" b="1" dirty="0" err="1">
                <a:solidFill>
                  <a:srgbClr val="FF0000"/>
                </a:solidFill>
              </a:rPr>
              <a:t>printf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”%</a:t>
            </a:r>
            <a:r>
              <a:rPr lang="en-US" altLang="zh-CN" sz="2800" b="1" dirty="0">
                <a:solidFill>
                  <a:srgbClr val="FF0000"/>
                </a:solidFill>
              </a:rPr>
              <a:t>s”</a:t>
            </a:r>
            <a:r>
              <a:rPr lang="zh-CN" altLang="en-US" sz="2800" b="1" dirty="0">
                <a:solidFill>
                  <a:srgbClr val="FF0000"/>
                </a:solidFill>
              </a:rPr>
              <a:t>区别就在于此！）</a:t>
            </a:r>
          </a:p>
          <a:p>
            <a:pPr lvl="2">
              <a:lnSpc>
                <a:spcPct val="95000"/>
              </a:lnSpc>
            </a:pPr>
            <a:endParaRPr lang="zh-CN" altLang="en-US" sz="2800" dirty="0"/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zh-CN" altLang="en-US" b="1" dirty="0">
                <a:solidFill>
                  <a:srgbClr val="008000"/>
                </a:solidFill>
              </a:rPr>
              <a:t>例如：</a:t>
            </a:r>
            <a:r>
              <a:rPr lang="en-US" altLang="zh-CN" b="1" dirty="0">
                <a:solidFill>
                  <a:srgbClr val="008000"/>
                </a:solidFill>
              </a:rPr>
              <a:t>char a[ ]=“china”; puts(a);  </a:t>
            </a:r>
            <a:endParaRPr lang="en-US" altLang="zh-CN" sz="3200" b="1" dirty="0">
              <a:solidFill>
                <a:srgbClr val="008000"/>
              </a:solidFill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字符串处理函数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066800" y="1066800"/>
            <a:ext cx="43601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36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ED073009-F203-4703-959B-9F0C16C76B0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8153400" cy="4800600"/>
          </a:xfrm>
        </p:spPr>
        <p:txBody>
          <a:bodyPr/>
          <a:lstStyle/>
          <a:p>
            <a:pPr lvl="1">
              <a:lnSpc>
                <a:spcPct val="95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gets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		char * gets (char * string);</a:t>
            </a:r>
            <a:br>
              <a:rPr lang="en-US" altLang="zh-CN" dirty="0"/>
            </a:br>
            <a:r>
              <a:rPr lang="zh-CN" altLang="en-US" dirty="0"/>
              <a:t>从终端输入一个字符串到字符数组，并且将该字符数组的起始地址作为返回值。</a:t>
            </a:r>
          </a:p>
          <a:p>
            <a:pPr lvl="2">
              <a:lnSpc>
                <a:spcPct val="95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输入的结束标志是回车，最后换行符将转化为‘</a:t>
            </a:r>
            <a:r>
              <a:rPr lang="en-US" altLang="zh-CN" sz="2800" b="1" dirty="0">
                <a:solidFill>
                  <a:srgbClr val="0000CC"/>
                </a:solidFill>
              </a:rPr>
              <a:t>\0’</a:t>
            </a:r>
            <a:r>
              <a:rPr lang="zh-CN" altLang="en-US" sz="2800" b="1" dirty="0">
                <a:solidFill>
                  <a:srgbClr val="0000CC"/>
                </a:solidFill>
              </a:rPr>
              <a:t>。</a:t>
            </a:r>
          </a:p>
          <a:p>
            <a:pPr lvl="2">
              <a:lnSpc>
                <a:spcPct val="95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en-US" altLang="zh-CN" sz="2800" b="1" dirty="0" err="1">
                <a:solidFill>
                  <a:srgbClr val="FF0000"/>
                </a:solidFill>
              </a:rPr>
              <a:t>scanf</a:t>
            </a:r>
            <a:r>
              <a:rPr lang="zh-CN" altLang="en-US" sz="2800" b="1" dirty="0">
                <a:solidFill>
                  <a:srgbClr val="FF0000"/>
                </a:solidFill>
              </a:rPr>
              <a:t>的区别是其能接受带空格的字符串。</a:t>
            </a:r>
          </a:p>
          <a:p>
            <a:pPr lvl="2">
              <a:lnSpc>
                <a:spcPct val="95000"/>
              </a:lnSpc>
            </a:pPr>
            <a:endParaRPr lang="zh-CN" altLang="en-US" sz="2800" dirty="0"/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zh-CN" altLang="en-US" b="1" dirty="0">
                <a:solidFill>
                  <a:srgbClr val="008000"/>
                </a:solidFill>
              </a:rPr>
              <a:t>例如：</a:t>
            </a:r>
            <a:r>
              <a:rPr lang="en-US" altLang="zh-CN" b="1" dirty="0">
                <a:solidFill>
                  <a:srgbClr val="008000"/>
                </a:solidFill>
              </a:rPr>
              <a:t>char a[10]; gets(a);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42289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E434150A-6613-47C8-B2E0-E5CA0687BCE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25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96739"/>
            <a:ext cx="8305800" cy="4708525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CN" sz="3200" dirty="0" err="1">
                <a:solidFill>
                  <a:srgbClr val="FF0000"/>
                </a:solidFill>
              </a:rPr>
              <a:t>strcat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str</a:t>
            </a:r>
            <a:r>
              <a:rPr lang="en-US" altLang="zh-CN" sz="3200" dirty="0"/>
              <a:t>ing </a:t>
            </a:r>
            <a:r>
              <a:rPr lang="en-US" altLang="zh-CN" sz="3200" dirty="0" err="1">
                <a:solidFill>
                  <a:srgbClr val="FF0000"/>
                </a:solidFill>
              </a:rPr>
              <a:t>cat</a:t>
            </a:r>
            <a:r>
              <a:rPr lang="en-US" altLang="zh-CN" sz="3200" dirty="0" err="1"/>
              <a:t>enate</a:t>
            </a:r>
            <a:r>
              <a:rPr lang="zh-CN" altLang="en-US" sz="3200" dirty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		</a:t>
            </a:r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		char * </a:t>
            </a:r>
            <a:r>
              <a:rPr lang="en-US" altLang="zh-CN" dirty="0" err="1"/>
              <a:t>strcat</a:t>
            </a:r>
            <a:r>
              <a:rPr lang="en-US" altLang="zh-CN" dirty="0"/>
              <a:t> (char *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src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zh-CN" altLang="en-US" dirty="0"/>
              <a:t>连接两个字符数组中的字符串，将字符串</a:t>
            </a:r>
            <a:r>
              <a:rPr lang="en-US" altLang="zh-CN" dirty="0"/>
              <a:t>2</a:t>
            </a:r>
            <a:r>
              <a:rPr lang="zh-CN" altLang="en-US" dirty="0"/>
              <a:t>接到字符串</a:t>
            </a:r>
            <a:r>
              <a:rPr lang="en-US" altLang="zh-CN" dirty="0"/>
              <a:t>1</a:t>
            </a:r>
            <a:r>
              <a:rPr lang="zh-CN" altLang="en-US" dirty="0"/>
              <a:t>之后，并将结果放在字符串</a:t>
            </a:r>
            <a:r>
              <a:rPr lang="en-US" altLang="zh-CN" dirty="0"/>
              <a:t>1</a:t>
            </a:r>
            <a:r>
              <a:rPr lang="zh-CN" altLang="en-US" dirty="0"/>
              <a:t>中。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要注意</a:t>
            </a:r>
            <a:r>
              <a:rPr lang="zh-CN" altLang="en-US" b="1" dirty="0">
                <a:solidFill>
                  <a:srgbClr val="FF0000"/>
                </a:solidFill>
              </a:rPr>
              <a:t>第一个</a:t>
            </a:r>
            <a:r>
              <a:rPr lang="zh-CN" altLang="en-US" b="1" dirty="0" smtClean="0">
                <a:solidFill>
                  <a:srgbClr val="FF0000"/>
                </a:solidFill>
              </a:rPr>
              <a:t>字符数组必须定义得足够大！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dirty="0"/>
              <a:t>原来两个字符串的结束标志，只保留第二个串的。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例如：</a:t>
            </a:r>
            <a:r>
              <a:rPr lang="en-US" altLang="zh-CN" sz="2800" b="1" dirty="0">
                <a:solidFill>
                  <a:srgbClr val="008000"/>
                </a:solidFill>
              </a:rPr>
              <a:t>char str1[20]=“Hello!”;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		  char str2[10]=“Mike”;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		  </a:t>
            </a:r>
            <a:r>
              <a:rPr lang="en-US" altLang="zh-CN" sz="2800" b="1" dirty="0" err="1">
                <a:solidFill>
                  <a:srgbClr val="008000"/>
                </a:solidFill>
              </a:rPr>
              <a:t>strcat</a:t>
            </a:r>
            <a:r>
              <a:rPr lang="en-US" altLang="zh-CN" sz="2800" b="1" dirty="0">
                <a:solidFill>
                  <a:srgbClr val="008000"/>
                </a:solidFill>
              </a:rPr>
              <a:t>(str1, str2);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16167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C7EBADE6-3273-493E-88B0-6A92F14FB42E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26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字符串连接（</a:t>
            </a:r>
            <a:r>
              <a:rPr lang="en-US" altLang="zh-CN"/>
              <a:t>K&amp;R</a:t>
            </a:r>
            <a:r>
              <a:rPr lang="zh-CN" altLang="en-US"/>
              <a:t>，</a:t>
            </a:r>
            <a:r>
              <a:rPr lang="en-US" altLang="zh-CN"/>
              <a:t>P38</a:t>
            </a:r>
            <a:r>
              <a:rPr lang="zh-CN" altLang="en-US"/>
              <a:t>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/>
              <a:t>void strcat(char s[], char t[])</a:t>
            </a:r>
          </a:p>
          <a:p>
            <a:pPr>
              <a:buFontTx/>
              <a:buNone/>
            </a:pPr>
            <a:r>
              <a:rPr lang="en-US" altLang="zh-CN" sz="2800" b="1"/>
              <a:t>{ int i, j;</a:t>
            </a:r>
          </a:p>
          <a:p>
            <a:pPr>
              <a:buFontTx/>
              <a:buNone/>
            </a:pPr>
            <a:r>
              <a:rPr lang="en-US" altLang="zh-CN" sz="2800" b="1"/>
              <a:t>   i=j=0;</a:t>
            </a:r>
          </a:p>
          <a:p>
            <a:pPr>
              <a:buFontTx/>
              <a:buNone/>
            </a:pPr>
            <a:r>
              <a:rPr lang="en-US" altLang="zh-CN" sz="2800" b="1"/>
              <a:t>   while (s[i] != ‘\0’)  </a:t>
            </a:r>
            <a:r>
              <a:rPr lang="en-US" altLang="zh-CN" sz="2800" b="1">
                <a:solidFill>
                  <a:srgbClr val="0000CC"/>
                </a:solidFill>
              </a:rPr>
              <a:t>/*</a:t>
            </a:r>
            <a:r>
              <a:rPr lang="zh-CN" altLang="en-US" sz="2800" b="1">
                <a:solidFill>
                  <a:srgbClr val="0000CC"/>
                </a:solidFill>
              </a:rPr>
              <a:t>判断是否为字符串</a:t>
            </a:r>
            <a:r>
              <a:rPr lang="en-US" altLang="zh-CN" sz="2800" b="1">
                <a:solidFill>
                  <a:srgbClr val="0000CC"/>
                </a:solidFill>
              </a:rPr>
              <a:t>s</a:t>
            </a:r>
            <a:r>
              <a:rPr lang="zh-CN" altLang="en-US" sz="2800" b="1">
                <a:solidFill>
                  <a:srgbClr val="0000CC"/>
                </a:solidFill>
              </a:rPr>
              <a:t>尾部*</a:t>
            </a:r>
            <a:r>
              <a:rPr lang="en-US" altLang="zh-CN" sz="2800" b="1">
                <a:solidFill>
                  <a:srgbClr val="0000CC"/>
                </a:solidFill>
              </a:rPr>
              <a:t>/</a:t>
            </a:r>
          </a:p>
          <a:p>
            <a:pPr>
              <a:buFontTx/>
              <a:buNone/>
            </a:pPr>
            <a:r>
              <a:rPr lang="en-US" altLang="zh-CN" sz="2800" b="1"/>
              <a:t>      i++;</a:t>
            </a:r>
          </a:p>
          <a:p>
            <a:pPr>
              <a:buFontTx/>
              <a:buNone/>
            </a:pPr>
            <a:r>
              <a:rPr lang="en-US" altLang="zh-CN" sz="2800" b="1"/>
              <a:t>   while ((s[i++]=t[j++]) !=‘\0’);  </a:t>
            </a:r>
            <a:r>
              <a:rPr lang="en-US" altLang="zh-CN" sz="2800" b="1">
                <a:solidFill>
                  <a:srgbClr val="0000CC"/>
                </a:solidFill>
              </a:rPr>
              <a:t>/*</a:t>
            </a:r>
            <a:r>
              <a:rPr lang="zh-CN" altLang="en-US" sz="2800" b="1">
                <a:solidFill>
                  <a:srgbClr val="0000CC"/>
                </a:solidFill>
              </a:rPr>
              <a:t>拷贝</a:t>
            </a:r>
            <a:r>
              <a:rPr lang="en-US" altLang="zh-CN" sz="2800" b="1">
                <a:solidFill>
                  <a:srgbClr val="0000CC"/>
                </a:solidFill>
              </a:rPr>
              <a:t>t */</a:t>
            </a:r>
          </a:p>
          <a:p>
            <a:pPr>
              <a:buFontTx/>
              <a:buNone/>
            </a:pPr>
            <a:r>
              <a:rPr lang="en-US" altLang="zh-CN" sz="2800" b="1"/>
              <a:t>}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2555875" y="4868863"/>
            <a:ext cx="2087563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73438" y="49164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</a:rPr>
              <a:t>赋值，而不是判等！</a:t>
            </a:r>
          </a:p>
        </p:txBody>
      </p:sp>
    </p:spTree>
    <p:extLst>
      <p:ext uri="{BB962C8B-B14F-4D97-AF65-F5344CB8AC3E}">
        <p14:creationId xmlns:p14="http://schemas.microsoft.com/office/powerpoint/2010/main" val="21313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7F6EA0B2-E2B7-452E-9C0A-575B0245F7D8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6438" y="1124744"/>
            <a:ext cx="8305800" cy="4724400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strcpy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str</a:t>
            </a:r>
            <a:r>
              <a:rPr lang="en-US" altLang="zh-CN" sz="3200" dirty="0"/>
              <a:t>ing </a:t>
            </a:r>
            <a:r>
              <a:rPr lang="en-US" altLang="zh-CN" sz="3200" dirty="0">
                <a:solidFill>
                  <a:srgbClr val="FF0000"/>
                </a:solidFill>
              </a:rPr>
              <a:t>c</a:t>
            </a:r>
            <a:r>
              <a:rPr lang="en-US" altLang="zh-CN" sz="3200" dirty="0"/>
              <a:t>o</a:t>
            </a:r>
            <a:r>
              <a:rPr lang="en-US" altLang="zh-CN" sz="3200" dirty="0">
                <a:solidFill>
                  <a:srgbClr val="FF0000"/>
                </a:solidFill>
              </a:rPr>
              <a:t>py</a:t>
            </a:r>
            <a:r>
              <a:rPr lang="zh-CN" altLang="en-US" sz="3200" dirty="0"/>
              <a:t>）</a:t>
            </a:r>
            <a:r>
              <a:rPr lang="zh-CN" altLang="en-US" dirty="0"/>
              <a:t> 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dirty="0"/>
              <a:t>		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string.h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		char *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 (char *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zh-CN" altLang="en-US" sz="2400" dirty="0"/>
              <a:t>将第二个字符串复制到第一个字符数组中。</a:t>
            </a:r>
          </a:p>
          <a:p>
            <a:pPr lvl="2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第一个字符数组必须定义得足够大</a:t>
            </a:r>
            <a:r>
              <a:rPr lang="zh-CN" altLang="en-US" dirty="0"/>
              <a:t>。</a:t>
            </a:r>
          </a:p>
          <a:p>
            <a:pPr lvl="2">
              <a:spcBef>
                <a:spcPts val="600"/>
              </a:spcBef>
            </a:pPr>
            <a:r>
              <a:rPr lang="en-US" altLang="zh-CN" dirty="0" err="1"/>
              <a:t>dest</a:t>
            </a:r>
            <a:r>
              <a:rPr lang="zh-CN" altLang="en-US" dirty="0"/>
              <a:t>必须写成数组名的形式，</a:t>
            </a:r>
            <a:r>
              <a:rPr lang="en-US" altLang="zh-CN" dirty="0" err="1"/>
              <a:t>src</a:t>
            </a:r>
            <a:r>
              <a:rPr lang="zh-CN" altLang="en-US" dirty="0"/>
              <a:t>可以是数组名也可以是字符串常量。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不能用赋值语句将一个字符串常量或字符数组直接给一个字符数组。赋值语句只能适用对字符数组元素进行赋值。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zh-CN" altLang="en-US" dirty="0">
                <a:solidFill>
                  <a:srgbClr val="008000"/>
                </a:solidFill>
              </a:rPr>
              <a:t>	错例：	</a:t>
            </a:r>
            <a:r>
              <a:rPr lang="en-US" altLang="zh-CN" dirty="0" err="1">
                <a:solidFill>
                  <a:srgbClr val="008000"/>
                </a:solidFill>
              </a:rPr>
              <a:t>str</a:t>
            </a:r>
            <a:r>
              <a:rPr lang="en-US" altLang="zh-CN" dirty="0">
                <a:solidFill>
                  <a:srgbClr val="008000"/>
                </a:solidFill>
              </a:rPr>
              <a:t>=“china”;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			str1=str2;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字符串处理函数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995738" y="5300663"/>
            <a:ext cx="863600" cy="863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EEFDEF2F-BE10-4081-9725-8AD53756F696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字符串复制（</a:t>
            </a:r>
            <a:r>
              <a:rPr lang="en-US" altLang="zh-CN"/>
              <a:t>K&amp;R</a:t>
            </a:r>
            <a:r>
              <a:rPr lang="zh-CN" altLang="en-US"/>
              <a:t>，</a:t>
            </a:r>
            <a:r>
              <a:rPr lang="en-US" altLang="zh-CN"/>
              <a:t>P21</a:t>
            </a:r>
            <a:r>
              <a:rPr lang="zh-CN" altLang="en-US"/>
              <a:t>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void copy(char to[], char from[])</a:t>
            </a:r>
          </a:p>
          <a:p>
            <a:pPr>
              <a:buFontTx/>
              <a:buNone/>
            </a:pPr>
            <a:r>
              <a:rPr lang="en-US" altLang="zh-CN"/>
              <a:t>{ int i;</a:t>
            </a:r>
          </a:p>
          <a:p>
            <a:pPr>
              <a:buFontTx/>
              <a:buNone/>
            </a:pPr>
            <a:r>
              <a:rPr lang="en-US" altLang="zh-CN"/>
              <a:t>   i=0;</a:t>
            </a:r>
          </a:p>
          <a:p>
            <a:pPr>
              <a:buFontTx/>
              <a:buNone/>
            </a:pPr>
            <a:r>
              <a:rPr lang="en-US" altLang="zh-CN"/>
              <a:t>   while ((to[i]=from[i]) != ‘\0’)</a:t>
            </a:r>
          </a:p>
          <a:p>
            <a:pPr>
              <a:buFontTx/>
              <a:buNone/>
            </a:pPr>
            <a:r>
              <a:rPr lang="en-US" altLang="zh-CN"/>
              <a:t>        ++i;</a:t>
            </a:r>
          </a:p>
          <a:p>
            <a:pPr>
              <a:buFontTx/>
              <a:buNone/>
            </a:pPr>
            <a:r>
              <a:rPr lang="en-US" altLang="zh-CN"/>
              <a:t>}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2700338" y="4076700"/>
            <a:ext cx="2232025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373438" y="412432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</a:rPr>
              <a:t>赋值，而不是判等！</a:t>
            </a:r>
          </a:p>
        </p:txBody>
      </p:sp>
    </p:spTree>
    <p:extLst>
      <p:ext uri="{BB962C8B-B14F-4D97-AF65-F5344CB8AC3E}">
        <p14:creationId xmlns:p14="http://schemas.microsoft.com/office/powerpoint/2010/main" val="383677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B3D64CF4-489C-465D-BA37-1D37673039E2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29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24744"/>
            <a:ext cx="7769225" cy="4800600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strcmp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str</a:t>
            </a:r>
            <a:r>
              <a:rPr lang="en-US" altLang="zh-CN" dirty="0"/>
              <a:t>ing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</a:t>
            </a:r>
            <a:r>
              <a:rPr lang="en-US" altLang="zh-CN" dirty="0">
                <a:solidFill>
                  <a:srgbClr val="FF0000"/>
                </a:solidFill>
              </a:rPr>
              <a:t>mp</a:t>
            </a:r>
            <a:r>
              <a:rPr lang="en-US" altLang="zh-CN" dirty="0"/>
              <a:t>are</a:t>
            </a:r>
            <a:r>
              <a:rPr lang="zh-CN" altLang="en-US" dirty="0"/>
              <a:t>） </a:t>
            </a:r>
            <a:br>
              <a:rPr lang="zh-CN" altLang="en-US" dirty="0"/>
            </a:br>
            <a:r>
              <a:rPr lang="zh-CN" altLang="en-US" sz="2400" dirty="0"/>
              <a:t>		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string.h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 s1,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char * s2);</a:t>
            </a:r>
            <a:br>
              <a:rPr lang="en-US" altLang="zh-CN" sz="2400" dirty="0"/>
            </a:br>
            <a:r>
              <a:rPr lang="zh-CN" altLang="en-US" sz="2400" dirty="0"/>
              <a:t>比较字符串，其比较规则就是，自左向右逐个比较字符（</a:t>
            </a:r>
            <a:r>
              <a:rPr lang="zh-CN" altLang="en-US" sz="2400" dirty="0">
                <a:solidFill>
                  <a:srgbClr val="0000CC"/>
                </a:solidFill>
              </a:rPr>
              <a:t>按</a:t>
            </a:r>
            <a:r>
              <a:rPr lang="en-US" altLang="zh-CN" sz="2400" dirty="0">
                <a:solidFill>
                  <a:srgbClr val="0000CC"/>
                </a:solidFill>
              </a:rPr>
              <a:t>ASCII</a:t>
            </a:r>
            <a:r>
              <a:rPr lang="zh-CN" altLang="en-US" sz="2400" dirty="0">
                <a:solidFill>
                  <a:srgbClr val="0000CC"/>
                </a:solidFill>
              </a:rPr>
              <a:t>码值大小比较</a:t>
            </a:r>
            <a:r>
              <a:rPr lang="zh-CN" altLang="en-US" sz="2400" dirty="0"/>
              <a:t>），直到出现不同的字符或</a:t>
            </a:r>
            <a:r>
              <a:rPr lang="zh-CN" altLang="en-US" sz="2400" dirty="0" smtClean="0"/>
              <a:t>遇到</a:t>
            </a:r>
            <a:r>
              <a:rPr lang="en-US" altLang="zh-CN" sz="2400" dirty="0" smtClean="0"/>
              <a:t>’\</a:t>
            </a:r>
            <a:r>
              <a:rPr lang="en-US" altLang="zh-CN" sz="2400" dirty="0"/>
              <a:t>0’</a:t>
            </a:r>
            <a:r>
              <a:rPr lang="zh-CN" altLang="en-US" sz="2400" dirty="0"/>
              <a:t>。全部相同则返回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，否则返回第一对不同字符之间的差值。</a:t>
            </a:r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		</a:t>
            </a:r>
            <a:r>
              <a:rPr lang="zh-CN" altLang="en-US" sz="2400" b="1" dirty="0">
                <a:solidFill>
                  <a:srgbClr val="008000"/>
                </a:solidFill>
              </a:rPr>
              <a:t>例如：</a:t>
            </a:r>
            <a:r>
              <a:rPr lang="en-US" altLang="zh-CN" sz="2400" b="1" dirty="0" err="1" smtClean="0">
                <a:solidFill>
                  <a:srgbClr val="008000"/>
                </a:solidFill>
              </a:rPr>
              <a:t>strcmp</a:t>
            </a:r>
            <a:r>
              <a:rPr lang="en-US" altLang="zh-CN" sz="2400" b="1" dirty="0">
                <a:solidFill>
                  <a:srgbClr val="008000"/>
                </a:solidFill>
              </a:rPr>
              <a:t>(”china”, ”chin”)</a:t>
            </a:r>
            <a:r>
              <a:rPr lang="zh-CN" altLang="en-US" sz="2400" b="1" dirty="0">
                <a:solidFill>
                  <a:srgbClr val="008000"/>
                </a:solidFill>
              </a:rPr>
              <a:t>返回值为</a:t>
            </a:r>
            <a:r>
              <a:rPr lang="en-US" altLang="zh-CN" sz="2400" b="1" dirty="0">
                <a:solidFill>
                  <a:srgbClr val="008000"/>
                </a:solidFill>
              </a:rPr>
              <a:t>97</a:t>
            </a:r>
            <a:r>
              <a:rPr lang="zh-CN" altLang="en-US" sz="2400" b="1" dirty="0">
                <a:solidFill>
                  <a:srgbClr val="008000"/>
                </a:solidFill>
              </a:rPr>
              <a:t>；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比较字符串时，不能将两个字符串名直接用比较运算符比较。</a:t>
            </a:r>
          </a:p>
          <a:p>
            <a:pPr lvl="2">
              <a:spcBef>
                <a:spcPts val="600"/>
              </a:spcBef>
              <a:buFontTx/>
              <a:buNone/>
            </a:pPr>
            <a:r>
              <a:rPr lang="zh-CN" altLang="en-US" b="1" dirty="0">
                <a:solidFill>
                  <a:srgbClr val="008000"/>
                </a:solidFill>
              </a:rPr>
              <a:t>错例：</a:t>
            </a:r>
            <a:r>
              <a:rPr lang="en-US" altLang="zh-CN" b="1" dirty="0">
                <a:solidFill>
                  <a:srgbClr val="008000"/>
                </a:solidFill>
              </a:rPr>
              <a:t>if (str1= =str2) </a:t>
            </a:r>
            <a:r>
              <a:rPr lang="en-US" altLang="zh-CN" b="1" dirty="0" err="1">
                <a:solidFill>
                  <a:srgbClr val="008000"/>
                </a:solidFill>
              </a:rPr>
              <a:t>printf</a:t>
            </a:r>
            <a:r>
              <a:rPr lang="en-US" altLang="zh-CN" b="1" dirty="0" smtClean="0">
                <a:solidFill>
                  <a:srgbClr val="008000"/>
                </a:solidFill>
              </a:rPr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”</a:t>
            </a:r>
            <a:r>
              <a:rPr lang="en-US" altLang="zh-CN" b="1" dirty="0" smtClean="0">
                <a:solidFill>
                  <a:srgbClr val="008000"/>
                </a:solidFill>
              </a:rPr>
              <a:t>yes</a:t>
            </a:r>
            <a:r>
              <a:rPr lang="en-US" altLang="zh-CN" b="1" dirty="0">
                <a:solidFill>
                  <a:srgbClr val="008000"/>
                </a:solidFill>
              </a:rPr>
              <a:t>”);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字符串处理函数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066800" y="1066800"/>
            <a:ext cx="43601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en-US" sz="2800" dirty="0"/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724128" y="4797152"/>
            <a:ext cx="863600" cy="863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37928" y="5541039"/>
            <a:ext cx="6318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 eaLnBrk="0" hangingPunct="0">
              <a:spcBef>
                <a:spcPts val="0"/>
              </a:spcBef>
            </a:pPr>
            <a:r>
              <a:rPr lang="en-US" altLang="zh-CN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str1[10],str2[]=”China”;</a:t>
            </a:r>
          </a:p>
          <a:p>
            <a:pPr marL="514350" lvl="0" indent="-514350" algn="l" eaLnBrk="0" hangingPunct="0">
              <a:spcBef>
                <a:spcPts val="0"/>
              </a:spcBef>
            </a:pPr>
            <a:r>
              <a:rPr lang="en-US" altLang="zh-CN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b="1" kern="0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str1=”China”;   </a:t>
            </a:r>
            <a:r>
              <a:rPr lang="zh-CN" altLang="en-US" b="1" kern="0" dirty="0">
                <a:solidFill>
                  <a:srgbClr val="FF0000"/>
                </a:solidFill>
                <a:latin typeface="Verdana" panose="020B0604030504040204" pitchFamily="34" charset="0"/>
                <a:ea typeface="宋体"/>
                <a:cs typeface="Verdana" panose="020B0604030504040204" pitchFamily="34" charset="0"/>
              </a:rPr>
              <a:t>错误</a:t>
            </a:r>
            <a:endParaRPr lang="zh-CN" altLang="zh-CN" b="1" kern="0" dirty="0">
              <a:solidFill>
                <a:srgbClr val="000000"/>
              </a:solidFill>
              <a:latin typeface="Verdana" panose="020B0604030504040204" pitchFamily="34" charset="0"/>
              <a:ea typeface="宋体"/>
              <a:cs typeface="Verdana" panose="020B0604030504040204" pitchFamily="34" charset="0"/>
            </a:endParaRPr>
          </a:p>
          <a:p>
            <a:pPr marL="514350" lvl="0" indent="-514350" algn="l" eaLnBrk="0" hangingPunct="0">
              <a:spcBef>
                <a:spcPts val="0"/>
              </a:spcBef>
            </a:pPr>
            <a:r>
              <a:rPr lang="en-US" altLang="zh-CN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b="1" kern="0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str1=str2;</a:t>
            </a:r>
            <a:r>
              <a:rPr lang="en-US" altLang="zh-CN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zh-CN" altLang="en-US" b="1" kern="0" dirty="0">
                <a:solidFill>
                  <a:srgbClr val="FF0000"/>
                </a:solidFill>
                <a:latin typeface="Verdana" panose="020B0604030504040204" pitchFamily="34" charset="0"/>
                <a:ea typeface="宋体"/>
                <a:cs typeface="Verdana" panose="020B0604030504040204" pitchFamily="34" charset="0"/>
              </a:rPr>
              <a:t>错误</a:t>
            </a:r>
            <a:endParaRPr lang="zh-CN" altLang="zh-CN" b="1" kern="0" dirty="0">
              <a:solidFill>
                <a:srgbClr val="000000"/>
              </a:solidFill>
              <a:latin typeface="Verdana" panose="020B0604030504040204" pitchFamily="34" charset="0"/>
              <a:ea typeface="宋体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769805">
            <a:off x="5788826" y="551044"/>
            <a:ext cx="1882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0000CC"/>
                </a:solidFill>
              </a:rPr>
              <a:t>字典序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3E4B0B97-9902-4DC7-B32C-F940F116BB0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复习：一维</a:t>
            </a:r>
            <a:r>
              <a:rPr lang="zh-CN" altLang="en-US" dirty="0" smtClean="0"/>
              <a:t>数组和二维数组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7470775" cy="50911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类型</a:t>
            </a:r>
            <a:r>
              <a:rPr lang="zh-CN" altLang="en-US" sz="2000" b="1" dirty="0">
                <a:solidFill>
                  <a:srgbClr val="FF0000"/>
                </a:solidFill>
              </a:rPr>
              <a:t>符</a:t>
            </a:r>
            <a:r>
              <a:rPr lang="zh-CN" altLang="en-US" sz="2000" dirty="0"/>
              <a:t>   </a:t>
            </a:r>
            <a:r>
              <a:rPr lang="zh-CN" altLang="en-US" sz="2000" dirty="0">
                <a:solidFill>
                  <a:srgbClr val="0000FF"/>
                </a:solidFill>
              </a:rPr>
              <a:t>数组名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00CC"/>
                </a:solidFill>
              </a:rPr>
              <a:t>[ </a:t>
            </a:r>
            <a:r>
              <a:rPr lang="zh-CN" altLang="en-US" sz="2000" b="1" dirty="0">
                <a:solidFill>
                  <a:srgbClr val="CC00CC"/>
                </a:solidFill>
              </a:rPr>
              <a:t>常量表达式 </a:t>
            </a:r>
            <a:r>
              <a:rPr lang="en-US" altLang="zh-CN" sz="2000" b="1" dirty="0">
                <a:solidFill>
                  <a:srgbClr val="0000CC"/>
                </a:solidFill>
              </a:rPr>
              <a:t>] </a:t>
            </a:r>
            <a:r>
              <a:rPr lang="zh-CN" altLang="en-US" sz="2000" dirty="0"/>
              <a:t>；</a:t>
            </a:r>
            <a:r>
              <a:rPr lang="zh-CN" altLang="en-US" sz="2000" b="1" dirty="0">
                <a:solidFill>
                  <a:srgbClr val="0000CC"/>
                </a:solidFill>
              </a:rPr>
              <a:t> </a:t>
            </a:r>
            <a:endParaRPr lang="zh-CN" altLang="en-US" sz="2000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类型说明符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0000CC"/>
                </a:solidFill>
              </a:rPr>
              <a:t>数组名</a:t>
            </a:r>
            <a:r>
              <a:rPr lang="en-US" altLang="zh-CN" sz="2000" b="1" dirty="0">
                <a:solidFill>
                  <a:schemeClr val="hlink"/>
                </a:solidFill>
              </a:rPr>
              <a:t>[</a:t>
            </a:r>
            <a:r>
              <a:rPr lang="zh-CN" altLang="en-US" sz="2000" b="1" dirty="0">
                <a:solidFill>
                  <a:schemeClr val="hlink"/>
                </a:solidFill>
              </a:rPr>
              <a:t>常量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表达式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1]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[</a:t>
            </a:r>
            <a:r>
              <a:rPr lang="zh-CN" altLang="en-US" sz="2000" b="1" dirty="0">
                <a:solidFill>
                  <a:srgbClr val="0000CC"/>
                </a:solidFill>
              </a:rPr>
              <a:t>常量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表达式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2]</a:t>
            </a:r>
            <a:r>
              <a:rPr lang="zh-CN" altLang="en-US" sz="2000" b="1" dirty="0" smtClean="0"/>
              <a:t>；</a:t>
            </a:r>
            <a:endParaRPr lang="en-US" altLang="zh-CN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/>
              <a:t>引用</a:t>
            </a:r>
            <a:r>
              <a:rPr lang="en-US" altLang="zh-CN" sz="2400" dirty="0" smtClean="0"/>
              <a:t>		</a:t>
            </a:r>
            <a:r>
              <a:rPr lang="zh-CN" altLang="en-US" sz="2400" b="1" i="1" dirty="0">
                <a:solidFill>
                  <a:srgbClr val="FF0000"/>
                </a:solidFill>
              </a:rPr>
              <a:t>小心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下标越界！</a:t>
            </a:r>
            <a:endParaRPr lang="en-US" altLang="zh-CN" sz="2400" dirty="0" smtClean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数组名</a:t>
            </a:r>
            <a:r>
              <a:rPr lang="en-US" altLang="zh-CN" sz="2000" b="1" dirty="0">
                <a:solidFill>
                  <a:srgbClr val="0000FF"/>
                </a:solidFill>
              </a:rPr>
              <a:t>[</a:t>
            </a:r>
            <a:r>
              <a:rPr lang="zh-CN" altLang="en-US" sz="2000" b="1" i="1" dirty="0">
                <a:solidFill>
                  <a:srgbClr val="FF0000"/>
                </a:solidFill>
              </a:rPr>
              <a:t>下标</a:t>
            </a:r>
            <a:r>
              <a:rPr lang="zh-CN" altLang="en-US" sz="2000" b="1" dirty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]		</a:t>
            </a:r>
            <a:r>
              <a:rPr lang="zh-CN" altLang="en-US" sz="2000" b="1" dirty="0">
                <a:solidFill>
                  <a:srgbClr val="0000CC"/>
                </a:solidFill>
              </a:rPr>
              <a:t>数组名</a:t>
            </a:r>
            <a:r>
              <a:rPr lang="en-US" altLang="zh-CN" sz="2000" b="1" dirty="0">
                <a:solidFill>
                  <a:srgbClr val="0000CC"/>
                </a:solidFill>
              </a:rPr>
              <a:t>[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下标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1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][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下标</a:t>
            </a:r>
            <a:r>
              <a:rPr lang="en-US" altLang="zh-CN" sz="2000" b="1" dirty="0" smtClean="0">
                <a:solidFill>
                  <a:schemeClr val="hlink"/>
                </a:solidFill>
              </a:rPr>
              <a:t>2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]</a:t>
            </a:r>
            <a:endParaRPr lang="en-US" altLang="zh-CN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/>
              <a:t>初始化</a:t>
            </a:r>
            <a:r>
              <a:rPr lang="en-US" altLang="zh-CN" sz="2400" dirty="0" smtClean="0"/>
              <a:t>		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b="1" dirty="0" smtClean="0">
                <a:solidFill>
                  <a:srgbClr val="0000CC"/>
                </a:solidFill>
              </a:rPr>
              <a:t>类型说明符  数组名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[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常量表达式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]=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常量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1,…,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常量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n}</a:t>
            </a:r>
            <a:r>
              <a:rPr lang="zh-CN" altLang="en-US" sz="2000" b="1" dirty="0" smtClean="0">
                <a:solidFill>
                  <a:srgbClr val="0000CC"/>
                </a:solidFill>
              </a:rPr>
              <a:t>；</a:t>
            </a:r>
            <a:endParaRPr lang="en-US" altLang="zh-CN" sz="2000" b="1" dirty="0" smtClean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6600"/>
                </a:solidFill>
              </a:rPr>
              <a:t>给</a:t>
            </a:r>
            <a:r>
              <a:rPr lang="zh-CN" altLang="en-US" sz="2000" b="1" dirty="0">
                <a:solidFill>
                  <a:srgbClr val="336600"/>
                </a:solidFill>
              </a:rPr>
              <a:t>出的初始值个数应等于或小于数组的元素个数</a:t>
            </a:r>
            <a:r>
              <a:rPr lang="zh-CN" altLang="en-US" sz="2000" b="1" dirty="0" smtClean="0">
                <a:solidFill>
                  <a:srgbClr val="336600"/>
                </a:solidFill>
              </a:rPr>
              <a:t>，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未</a:t>
            </a:r>
            <a:r>
              <a:rPr lang="zh-CN" altLang="en-US" sz="2000" b="1" i="1" dirty="0">
                <a:solidFill>
                  <a:srgbClr val="FF0000"/>
                </a:solidFill>
              </a:rPr>
              <a:t>给初始值的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那些元素</a:t>
            </a:r>
            <a:r>
              <a:rPr lang="zh-CN" altLang="en-US" sz="2000" b="1" i="1" dirty="0">
                <a:solidFill>
                  <a:srgbClr val="FF0000"/>
                </a:solidFill>
              </a:rPr>
              <a:t>初值为</a:t>
            </a:r>
            <a:r>
              <a:rPr lang="en-US" altLang="zh-CN" sz="2000" b="1" i="1" dirty="0">
                <a:solidFill>
                  <a:srgbClr val="FF0000"/>
                </a:solidFill>
              </a:rPr>
              <a:t>0</a:t>
            </a:r>
            <a:r>
              <a:rPr lang="zh-CN" altLang="en-US" sz="2000" b="1" i="1" dirty="0">
                <a:solidFill>
                  <a:srgbClr val="FF0000"/>
                </a:solidFill>
              </a:rPr>
              <a:t>！</a:t>
            </a:r>
            <a:endParaRPr lang="zh-CN" altLang="en-US" sz="2000" b="1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6600"/>
                </a:solidFill>
              </a:rPr>
              <a:t>二维数组可以</a:t>
            </a:r>
            <a:r>
              <a:rPr lang="zh-CN" altLang="en-US" sz="2000" b="1" dirty="0">
                <a:solidFill>
                  <a:srgbClr val="336600"/>
                </a:solidFill>
              </a:rPr>
              <a:t>分行赋初值，也可以不分行赋</a:t>
            </a:r>
            <a:r>
              <a:rPr lang="zh-CN" altLang="en-US" sz="2000" b="1" dirty="0" smtClean="0">
                <a:solidFill>
                  <a:srgbClr val="336600"/>
                </a:solidFill>
              </a:rPr>
              <a:t>初值（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按行存放</a:t>
            </a:r>
            <a:r>
              <a:rPr lang="zh-CN" altLang="en-US" sz="2000" b="1" dirty="0" smtClean="0">
                <a:solidFill>
                  <a:srgbClr val="336600"/>
                </a:solidFill>
              </a:rPr>
              <a:t>）。</a:t>
            </a:r>
            <a:endParaRPr lang="en-US" altLang="zh-CN" sz="2000" b="1" dirty="0" smtClean="0">
              <a:solidFill>
                <a:srgbClr val="3366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6600"/>
                </a:solidFill>
              </a:rPr>
              <a:t>提供初始数据的，定义数组时仅第一维的长度可省略。</a:t>
            </a:r>
            <a:endParaRPr lang="en-US" altLang="zh-CN" sz="2000" b="1" dirty="0" smtClean="0">
              <a:solidFill>
                <a:srgbClr val="3366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42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2276872"/>
            <a:ext cx="66064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itchFamily="2" charset="2"/>
              <a:buNone/>
            </a:pPr>
            <a:r>
              <a:rPr lang="en-US" altLang="zh-CN" sz="3200" dirty="0"/>
              <a:t>”A”&lt;”B”           ”a”&gt;”A”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 sz="3200" dirty="0"/>
              <a:t>   ”computer”&gt;”compare”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 sz="3200" dirty="0"/>
              <a:t>   ”these”&gt;”that”   ”1A”&gt;”$20”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 sz="3200" dirty="0"/>
              <a:t>   ”CHINA”&gt;”CANADA”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 sz="3200" dirty="0"/>
              <a:t>   ”DOG”&lt;”cat”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altLang="zh-CN" sz="3200" dirty="0"/>
              <a:t>   ”Tsinghua”&gt;”TSINGHUA”</a:t>
            </a:r>
          </a:p>
        </p:txBody>
      </p:sp>
    </p:spTree>
    <p:extLst>
      <p:ext uri="{BB962C8B-B14F-4D97-AF65-F5344CB8AC3E}">
        <p14:creationId xmlns:p14="http://schemas.microsoft.com/office/powerpoint/2010/main" val="25389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字符串比较（</a:t>
            </a:r>
            <a:r>
              <a:rPr lang="en-US" altLang="zh-CN" dirty="0" smtClean="0"/>
              <a:t>K&amp;R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en-US" altLang="zh-CN" dirty="0"/>
              <a:t>(char *s, char *t)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i:</a:t>
            </a:r>
            <a:br>
              <a:rPr lang="en-US" altLang="zh-CN" dirty="0"/>
            </a:br>
            <a:r>
              <a:rPr lang="en-US" altLang="zh-CN" dirty="0"/>
              <a:t>     for (</a:t>
            </a:r>
            <a:r>
              <a:rPr lang="en-US" altLang="zh-CN" dirty="0" err="1"/>
              <a:t>i</a:t>
            </a:r>
            <a:r>
              <a:rPr lang="en-US" altLang="zh-CN" dirty="0"/>
              <a:t> = 0; s[</a:t>
            </a:r>
            <a:r>
              <a:rPr lang="en-US" altLang="zh-CN" dirty="0" err="1"/>
              <a:t>i</a:t>
            </a:r>
            <a:r>
              <a:rPr lang="en-US" altLang="zh-CN" dirty="0"/>
              <a:t>] == t[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         if (s[</a:t>
            </a:r>
            <a:r>
              <a:rPr lang="en-US" altLang="zh-CN" dirty="0" err="1"/>
              <a:t>i</a:t>
            </a:r>
            <a:r>
              <a:rPr lang="en-US" altLang="zh-CN" dirty="0"/>
              <a:t>] == ‘\0’)</a:t>
            </a:r>
            <a:br>
              <a:rPr lang="en-US" altLang="zh-CN" dirty="0"/>
            </a:br>
            <a:r>
              <a:rPr lang="en-US" altLang="zh-CN" dirty="0"/>
              <a:t>              return 0;</a:t>
            </a:r>
            <a:br>
              <a:rPr lang="en-US" altLang="zh-CN" dirty="0"/>
            </a:br>
            <a:r>
              <a:rPr lang="en-US" altLang="zh-CN" dirty="0"/>
              <a:t>     return s[</a:t>
            </a:r>
            <a:r>
              <a:rPr lang="en-US" altLang="zh-CN" dirty="0" err="1"/>
              <a:t>i</a:t>
            </a:r>
            <a:r>
              <a:rPr lang="en-US" altLang="zh-CN" dirty="0"/>
              <a:t>] - t[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4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DD3918D0-2804-43B8-8CB4-004FCFEF93BF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32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69225" cy="4786313"/>
          </a:xfrm>
        </p:spPr>
        <p:txBody>
          <a:bodyPr/>
          <a:lstStyle/>
          <a:p>
            <a:pPr lvl="1"/>
            <a:r>
              <a:rPr lang="en-US" altLang="zh-CN" sz="2400"/>
              <a:t>strlen</a:t>
            </a:r>
            <a:r>
              <a:rPr lang="zh-CN" altLang="en-US" sz="2400"/>
              <a:t>（</a:t>
            </a:r>
            <a:r>
              <a:rPr lang="en-US" altLang="zh-CN" sz="2400">
                <a:solidFill>
                  <a:srgbClr val="FF0000"/>
                </a:solidFill>
              </a:rPr>
              <a:t>str</a:t>
            </a:r>
            <a:r>
              <a:rPr lang="en-US" altLang="zh-CN" sz="2400"/>
              <a:t>ing </a:t>
            </a:r>
            <a:r>
              <a:rPr lang="en-US" altLang="zh-CN" sz="2400">
                <a:solidFill>
                  <a:srgbClr val="FF0000"/>
                </a:solidFill>
              </a:rPr>
              <a:t>len</a:t>
            </a:r>
            <a:r>
              <a:rPr lang="en-US" altLang="zh-CN" sz="2400"/>
              <a:t>gth</a:t>
            </a:r>
            <a:r>
              <a:rPr lang="zh-CN" altLang="en-US" sz="2400"/>
              <a:t>） </a:t>
            </a:r>
            <a:br>
              <a:rPr lang="zh-CN" altLang="en-US" sz="2400"/>
            </a:br>
            <a:r>
              <a:rPr lang="zh-CN" altLang="en-US" sz="2400"/>
              <a:t>		</a:t>
            </a:r>
            <a:r>
              <a:rPr lang="en-US" altLang="zh-CN" sz="2400"/>
              <a:t>#include &lt;string.h&gt;</a:t>
            </a:r>
            <a:br>
              <a:rPr lang="en-US" altLang="zh-CN" sz="2400"/>
            </a:br>
            <a:r>
              <a:rPr lang="en-US" altLang="zh-CN" sz="2400"/>
              <a:t>		size_t strlen (const char * s);</a:t>
            </a:r>
            <a:br>
              <a:rPr lang="en-US" altLang="zh-CN" sz="2400"/>
            </a:br>
            <a:r>
              <a:rPr lang="zh-CN" altLang="en-US" sz="2400"/>
              <a:t>测试字符串长度，不计‘</a:t>
            </a:r>
            <a:r>
              <a:rPr lang="en-US" altLang="zh-CN" sz="2400"/>
              <a:t>\0’</a:t>
            </a:r>
            <a:r>
              <a:rPr lang="zh-CN" altLang="en-US" sz="2400"/>
              <a:t>。</a:t>
            </a:r>
          </a:p>
          <a:p>
            <a:pPr lvl="1"/>
            <a:r>
              <a:rPr lang="en-US" altLang="zh-CN" sz="2400"/>
              <a:t>strlwr</a:t>
            </a:r>
            <a:r>
              <a:rPr lang="zh-CN" altLang="en-US" sz="2400"/>
              <a:t>（</a:t>
            </a:r>
            <a:r>
              <a:rPr lang="en-US" altLang="zh-CN" sz="2400">
                <a:solidFill>
                  <a:srgbClr val="FF0000"/>
                </a:solidFill>
              </a:rPr>
              <a:t>str</a:t>
            </a:r>
            <a:r>
              <a:rPr lang="en-US" altLang="zh-CN" sz="2400"/>
              <a:t>ing </a:t>
            </a:r>
            <a:r>
              <a:rPr lang="en-US" altLang="zh-CN" sz="2400">
                <a:solidFill>
                  <a:srgbClr val="FF0000"/>
                </a:solidFill>
              </a:rPr>
              <a:t>l</a:t>
            </a:r>
            <a:r>
              <a:rPr lang="en-US" altLang="zh-CN" sz="2400"/>
              <a:t>o</a:t>
            </a:r>
            <a:r>
              <a:rPr lang="en-US" altLang="zh-CN" sz="2400">
                <a:solidFill>
                  <a:srgbClr val="FF0000"/>
                </a:solidFill>
              </a:rPr>
              <a:t>w</a:t>
            </a:r>
            <a:r>
              <a:rPr lang="en-US" altLang="zh-CN" sz="2400"/>
              <a:t>e</a:t>
            </a: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400"/>
              <a:t>case</a:t>
            </a:r>
            <a:r>
              <a:rPr lang="zh-CN" altLang="en-US" sz="2400"/>
              <a:t>） </a:t>
            </a:r>
            <a:br>
              <a:rPr lang="zh-CN" altLang="en-US" sz="2400"/>
            </a:br>
            <a:r>
              <a:rPr lang="zh-CN" altLang="en-US" sz="2400"/>
              <a:t>		</a:t>
            </a:r>
            <a:r>
              <a:rPr lang="en-US" altLang="zh-CN" sz="2400"/>
              <a:t>#include &lt;string.h&gt;</a:t>
            </a:r>
            <a:br>
              <a:rPr lang="en-US" altLang="zh-CN" sz="2400"/>
            </a:br>
            <a:r>
              <a:rPr lang="en-US" altLang="zh-CN" sz="2400"/>
              <a:t>		char * strlwr (char * s);</a:t>
            </a:r>
            <a:br>
              <a:rPr lang="en-US" altLang="zh-CN" sz="2400"/>
            </a:br>
            <a:r>
              <a:rPr lang="zh-CN" altLang="en-US" sz="2400"/>
              <a:t>将字符串中的大写字母转换成小写字母。</a:t>
            </a:r>
          </a:p>
          <a:p>
            <a:pPr lvl="1"/>
            <a:r>
              <a:rPr lang="en-US" altLang="zh-CN" sz="2400"/>
              <a:t>strupr</a:t>
            </a:r>
            <a:r>
              <a:rPr lang="zh-CN" altLang="en-US" sz="2400"/>
              <a:t>（</a:t>
            </a:r>
            <a:r>
              <a:rPr lang="en-US" altLang="zh-CN" sz="2400">
                <a:solidFill>
                  <a:srgbClr val="FF0000"/>
                </a:solidFill>
              </a:rPr>
              <a:t>str</a:t>
            </a:r>
            <a:r>
              <a:rPr lang="en-US" altLang="zh-CN" sz="2400"/>
              <a:t>ing </a:t>
            </a:r>
            <a:r>
              <a:rPr lang="en-US" altLang="zh-CN" sz="2400">
                <a:solidFill>
                  <a:srgbClr val="FF0000"/>
                </a:solidFill>
              </a:rPr>
              <a:t>up</a:t>
            </a:r>
            <a:r>
              <a:rPr lang="en-US" altLang="zh-CN" sz="2400"/>
              <a:t>e</a:t>
            </a: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400"/>
              <a:t>case</a:t>
            </a:r>
            <a:r>
              <a:rPr lang="zh-CN" altLang="en-US" sz="2400"/>
              <a:t>） </a:t>
            </a:r>
            <a:br>
              <a:rPr lang="zh-CN" altLang="en-US" sz="2400"/>
            </a:br>
            <a:r>
              <a:rPr lang="zh-CN" altLang="en-US" sz="2400"/>
              <a:t>		</a:t>
            </a:r>
            <a:r>
              <a:rPr lang="en-US" altLang="zh-CN" sz="2400"/>
              <a:t>#include &lt;string.h&gt;</a:t>
            </a:r>
            <a:br>
              <a:rPr lang="en-US" altLang="zh-CN" sz="2400"/>
            </a:br>
            <a:r>
              <a:rPr lang="en-US" altLang="zh-CN" sz="2400"/>
              <a:t>		char * strupr (char * s);</a:t>
            </a:r>
            <a:br>
              <a:rPr lang="en-US" altLang="zh-CN" sz="2400"/>
            </a:br>
            <a:r>
              <a:rPr lang="zh-CN" altLang="en-US" sz="2400"/>
              <a:t>将字符串中的小写字母转换成大写字母。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dirty="0"/>
              <a:t>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3454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B660C95D-F5FA-4BE7-B4EF-05D78D7C3F45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33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字符串长度（</a:t>
            </a:r>
            <a:r>
              <a:rPr lang="en-US" altLang="zh-CN" dirty="0"/>
              <a:t>K&amp;R</a:t>
            </a:r>
            <a:r>
              <a:rPr lang="zh-CN" altLang="en-US" dirty="0"/>
              <a:t>，</a:t>
            </a:r>
            <a:r>
              <a:rPr lang="en-US" altLang="zh-CN" dirty="0"/>
              <a:t>P30</a:t>
            </a:r>
            <a:r>
              <a:rPr lang="zh-CN" altLang="en-US" dirty="0"/>
              <a:t>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int strlen( char s[])</a:t>
            </a:r>
          </a:p>
          <a:p>
            <a:pPr>
              <a:buFontTx/>
              <a:buNone/>
            </a:pPr>
            <a:r>
              <a:rPr lang="en-US" altLang="zh-CN"/>
              <a:t>{ int i;</a:t>
            </a:r>
          </a:p>
          <a:p>
            <a:pPr>
              <a:buFontTx/>
              <a:buNone/>
            </a:pPr>
            <a:r>
              <a:rPr lang="en-US" altLang="zh-CN"/>
              <a:t>   i=0;</a:t>
            </a:r>
          </a:p>
          <a:p>
            <a:pPr>
              <a:buFontTx/>
              <a:buNone/>
            </a:pPr>
            <a:r>
              <a:rPr lang="en-US" altLang="zh-CN"/>
              <a:t>   while (s[i]!=‘\0’)</a:t>
            </a:r>
          </a:p>
          <a:p>
            <a:pPr>
              <a:buFontTx/>
              <a:buNone/>
            </a:pPr>
            <a:r>
              <a:rPr lang="en-US" altLang="zh-CN"/>
              <a:t>       ++i;</a:t>
            </a:r>
          </a:p>
          <a:p>
            <a:pPr>
              <a:buFontTx/>
              <a:buNone/>
            </a:pPr>
            <a:r>
              <a:rPr lang="en-US" altLang="zh-CN"/>
              <a:t>   return i;</a:t>
            </a:r>
          </a:p>
          <a:p>
            <a:pPr>
              <a:buFontTx/>
              <a:buNone/>
            </a:pP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2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772400" cy="2007096"/>
          </a:xfrm>
        </p:spPr>
        <p:txBody>
          <a:bodyPr/>
          <a:lstStyle/>
          <a:p>
            <a:r>
              <a:rPr lang="en-US" altLang="zh-CN" sz="3200" dirty="0" smtClean="0"/>
              <a:t>【</a:t>
            </a:r>
            <a:r>
              <a:rPr lang="zh-CN" altLang="zh-CN" sz="3200" dirty="0"/>
              <a:t>例</a:t>
            </a:r>
            <a:r>
              <a:rPr lang="en-US" altLang="zh-CN" sz="3200" dirty="0" smtClean="0"/>
              <a:t>6.8</a:t>
            </a:r>
            <a:r>
              <a:rPr lang="en-US" altLang="zh-CN" sz="3200" dirty="0"/>
              <a:t> 】</a:t>
            </a:r>
            <a:r>
              <a:rPr lang="en-US" altLang="zh-CN" sz="3200" dirty="0" smtClean="0"/>
              <a:t> </a:t>
            </a:r>
            <a:r>
              <a:rPr lang="zh-CN" altLang="zh-CN" sz="3200" dirty="0"/>
              <a:t>输入一行字符，统计其中有多少个单词，单词之间用空格分隔开。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1628800"/>
            <a:ext cx="7769225" cy="4113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  <a:r>
              <a:rPr lang="zh-CN" altLang="zh-CN" sz="2800" dirty="0" smtClean="0"/>
              <a:t>问题</a:t>
            </a:r>
            <a:r>
              <a:rPr lang="zh-CN" altLang="zh-CN" sz="2800" dirty="0"/>
              <a:t>的关键是怎样确定“出现一个新单词了”</a:t>
            </a:r>
            <a:endParaRPr lang="en-US" altLang="zh-CN" sz="2800" dirty="0"/>
          </a:p>
          <a:p>
            <a:pPr marL="914400" lvl="1" indent="-514350"/>
            <a:r>
              <a:rPr lang="zh-CN" altLang="zh-CN" sz="2400" dirty="0"/>
              <a:t>从第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个字符开始逐个字符进行检查，判断此字符是否是新单词的开头，如果是，就使变量</a:t>
            </a:r>
            <a:r>
              <a:rPr lang="en-US" altLang="zh-CN" sz="2400" dirty="0" err="1"/>
              <a:t>num</a:t>
            </a:r>
            <a:r>
              <a:rPr lang="zh-CN" altLang="zh-CN" sz="2400" dirty="0"/>
              <a:t>的值加</a:t>
            </a:r>
            <a:r>
              <a:rPr lang="en-US" altLang="zh-CN" sz="2400" dirty="0"/>
              <a:t>1</a:t>
            </a:r>
            <a:r>
              <a:rPr lang="zh-CN" altLang="zh-CN" sz="2400" dirty="0"/>
              <a:t>，最后得到的</a:t>
            </a:r>
            <a:r>
              <a:rPr lang="en-US" altLang="zh-CN" sz="2400" dirty="0" err="1"/>
              <a:t>num</a:t>
            </a:r>
            <a:r>
              <a:rPr lang="zh-CN" altLang="zh-CN" sz="2400" dirty="0"/>
              <a:t>的值就是单词</a:t>
            </a:r>
            <a:r>
              <a:rPr lang="zh-CN" altLang="zh-CN" sz="2400" dirty="0" smtClean="0"/>
              <a:t>总数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判断是否出现新单词，可以由是否有空格出现来决定</a:t>
            </a:r>
            <a:r>
              <a:rPr lang="en-US" altLang="zh-CN" sz="2400" dirty="0"/>
              <a:t>(</a:t>
            </a:r>
            <a:r>
              <a:rPr lang="zh-CN" altLang="zh-CN" sz="2400" dirty="0"/>
              <a:t>连续的若干个空格作为出现一次空格；一行开头的空格不统计在内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zh-CN" sz="2400" dirty="0"/>
              <a:t>如果测出某一个字符为非空格，而它的前面的字符是空格，则表示“新的单词开始了”，此时使</a:t>
            </a:r>
            <a:r>
              <a:rPr lang="en-US" altLang="zh-CN" sz="2400" dirty="0" err="1"/>
              <a:t>num</a:t>
            </a:r>
            <a:r>
              <a:rPr lang="zh-CN" altLang="zh-CN" sz="2400" dirty="0"/>
              <a:t>累加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lvl="1"/>
            <a:r>
              <a:rPr lang="zh-CN" altLang="zh-CN" sz="2400" dirty="0"/>
              <a:t>如果当前字符为非空格而其前面的字符也是非空格，则</a:t>
            </a:r>
            <a:r>
              <a:rPr lang="en-US" altLang="zh-CN" sz="2400" dirty="0" err="1"/>
              <a:t>num</a:t>
            </a:r>
            <a:r>
              <a:rPr lang="zh-CN" altLang="zh-CN" sz="2400" dirty="0"/>
              <a:t>不应再累加</a:t>
            </a:r>
            <a:r>
              <a:rPr lang="en-US" altLang="zh-CN" sz="2400" dirty="0"/>
              <a:t>1</a:t>
            </a:r>
          </a:p>
          <a:p>
            <a:pPr marL="914400" lvl="1" indent="-514350"/>
            <a:endParaRPr lang="zh-CN" altLang="zh-CN" sz="24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0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542776" y="3444240"/>
            <a:ext cx="3071812" cy="31130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 dirty="0"/>
              <a:t>if(c==' ')</a:t>
            </a:r>
          </a:p>
          <a:p>
            <a:pPr algn="l" eaLnBrk="1" hangingPunct="1"/>
            <a:r>
              <a:rPr lang="en-US" altLang="zh-CN" sz="2800" b="1" dirty="0"/>
              <a:t>    word=0;                    </a:t>
            </a:r>
            <a:endParaRPr lang="zh-CN" altLang="zh-CN" sz="2800" b="1" dirty="0"/>
          </a:p>
          <a:p>
            <a:pPr algn="l" eaLnBrk="1" hangingPunct="1"/>
            <a:r>
              <a:rPr lang="en-US" altLang="zh-CN" sz="2800" b="1" dirty="0"/>
              <a:t>else if(word==0)</a:t>
            </a:r>
          </a:p>
          <a:p>
            <a:pPr algn="l" eaLnBrk="1" hangingPunct="1"/>
            <a:r>
              <a:rPr lang="en-US" altLang="zh-CN" sz="2800" b="1" dirty="0"/>
              <a:t>{   word=1;                          </a:t>
            </a:r>
            <a:endParaRPr lang="zh-CN" altLang="zh-CN" sz="2800" b="1" dirty="0"/>
          </a:p>
          <a:p>
            <a:pPr algn="l" eaLnBrk="1" hangingPunct="1"/>
            <a:r>
              <a:rPr lang="en-US" altLang="zh-CN" sz="2800" b="1" dirty="0"/>
              <a:t>    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++; </a:t>
            </a:r>
            <a:endParaRPr lang="zh-CN" altLang="zh-CN" sz="2800" b="1" dirty="0"/>
          </a:p>
          <a:p>
            <a:pPr algn="l" eaLnBrk="1" hangingPunct="1"/>
            <a:r>
              <a:rPr lang="en-US" altLang="zh-CN" sz="2800" b="1" dirty="0"/>
              <a:t>}</a:t>
            </a:r>
            <a:endParaRPr lang="zh-CN" altLang="zh-CN" sz="2800" b="1" dirty="0"/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60648"/>
            <a:ext cx="7786688" cy="5953274"/>
          </a:xfrm>
        </p:spPr>
        <p:txBody>
          <a:bodyPr/>
          <a:lstStyle/>
          <a:p>
            <a:pPr lvl="1"/>
            <a:r>
              <a:rPr lang="zh-CN" altLang="zh-CN" dirty="0" smtClean="0"/>
              <a:t>用变量</a:t>
            </a:r>
            <a:r>
              <a:rPr lang="en-US" altLang="zh-CN" dirty="0" smtClean="0"/>
              <a:t>word</a:t>
            </a:r>
            <a:r>
              <a:rPr lang="zh-CN" altLang="zh-CN" dirty="0" smtClean="0"/>
              <a:t>作为判别当前是否开始了一个新单词的标志，若</a:t>
            </a:r>
            <a:r>
              <a:rPr lang="en-US" altLang="zh-CN" dirty="0" smtClean="0"/>
              <a:t>word=0</a:t>
            </a:r>
            <a:r>
              <a:rPr lang="zh-CN" altLang="zh-CN" dirty="0" smtClean="0"/>
              <a:t>表示未出现新单词，如出现了新单词，就把</a:t>
            </a:r>
            <a:r>
              <a:rPr lang="en-US" altLang="zh-CN" dirty="0" smtClean="0"/>
              <a:t>word</a:t>
            </a:r>
            <a:r>
              <a:rPr lang="zh-CN" altLang="zh-CN" dirty="0" smtClean="0"/>
              <a:t>置成</a:t>
            </a:r>
            <a:r>
              <a:rPr lang="en-US" altLang="zh-CN" dirty="0" smtClean="0"/>
              <a:t>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514350" indent="-514350">
              <a:buFont typeface="Wingdings" pitchFamily="2" charset="2"/>
              <a:buNone/>
            </a:pPr>
            <a:endParaRPr lang="zh-CN" altLang="zh-CN" dirty="0" smtClean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16200000" flipH="1">
            <a:off x="2011660" y="5772746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3511848" y="3772495"/>
            <a:ext cx="164306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0800000">
            <a:off x="2225973" y="5701308"/>
            <a:ext cx="2928937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83285" y="205799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1952923" y="1973858"/>
            <a:ext cx="5461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流程图: 决策 11"/>
          <p:cNvSpPr>
            <a:spLocks noChangeArrowheads="1"/>
          </p:cNvSpPr>
          <p:nvPr/>
        </p:nvSpPr>
        <p:spPr bwMode="auto">
          <a:xfrm>
            <a:off x="868660" y="2200870"/>
            <a:ext cx="271462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c</a:t>
            </a:r>
            <a:r>
              <a:rPr lang="en-US" altLang="zh-CN" sz="2800" dirty="0" smtClean="0"/>
              <a:t>==</a:t>
            </a:r>
            <a:r>
              <a:rPr lang="zh-CN" altLang="en-US" sz="2800" dirty="0" smtClean="0"/>
              <a:t>空格</a:t>
            </a:r>
            <a:endParaRPr lang="zh-CN" altLang="en-US" sz="2800" b="1" dirty="0"/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583285" y="2558058"/>
            <a:ext cx="1571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rot="5400000">
            <a:off x="4941391" y="2771577"/>
            <a:ext cx="42862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5400000">
            <a:off x="1975147" y="3164483"/>
            <a:ext cx="5000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流程图: 过程 15"/>
          <p:cNvSpPr>
            <a:spLocks noChangeArrowheads="1"/>
          </p:cNvSpPr>
          <p:nvPr/>
        </p:nvSpPr>
        <p:spPr bwMode="auto">
          <a:xfrm>
            <a:off x="4297660" y="2986683"/>
            <a:ext cx="17145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/>
              <a:t>word=0</a:t>
            </a:r>
            <a:endParaRPr lang="zh-CN" altLang="en-US" sz="2800" b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297410" y="284380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sp>
        <p:nvSpPr>
          <p:cNvPr id="18" name="流程图: 决策 17"/>
          <p:cNvSpPr>
            <a:spLocks noChangeArrowheads="1"/>
          </p:cNvSpPr>
          <p:nvPr/>
        </p:nvSpPr>
        <p:spPr bwMode="auto">
          <a:xfrm>
            <a:off x="868660" y="3415308"/>
            <a:ext cx="271462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/>
              <a:t>word==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 rot="5400000">
            <a:off x="1976736" y="4378920"/>
            <a:ext cx="500062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297410" y="405824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sp>
        <p:nvSpPr>
          <p:cNvPr id="21" name="流程图: 过程 20"/>
          <p:cNvSpPr>
            <a:spLocks noChangeArrowheads="1"/>
          </p:cNvSpPr>
          <p:nvPr/>
        </p:nvSpPr>
        <p:spPr bwMode="auto">
          <a:xfrm>
            <a:off x="1368723" y="4629745"/>
            <a:ext cx="1714500" cy="928688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/>
              <a:t>word=1</a:t>
            </a:r>
          </a:p>
          <a:p>
            <a:pPr algn="ctr" eaLnBrk="1" hangingPunct="1"/>
            <a:r>
              <a:rPr lang="en-US" altLang="zh-CN" sz="2800" b="1"/>
              <a:t>num++</a:t>
            </a:r>
            <a:endParaRPr lang="zh-CN" altLang="en-US" sz="2800" b="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440410" y="332005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5400000" flipH="1" flipV="1">
            <a:off x="4047628" y="4594027"/>
            <a:ext cx="2214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536577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/>
      <p:bldP spid="12" grpId="0" animBg="1"/>
      <p:bldP spid="16" grpId="0" animBg="1"/>
      <p:bldP spid="17" grpId="0"/>
      <p:bldP spid="18" grpId="0" animBg="1"/>
      <p:bldP spid="20" grpId="0"/>
      <p:bldP spid="21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4" y="260648"/>
            <a:ext cx="8034089" cy="5953274"/>
          </a:xfrm>
        </p:spPr>
        <p:txBody>
          <a:bodyPr/>
          <a:lstStyle/>
          <a:p>
            <a:pPr lvl="1"/>
            <a:r>
              <a:rPr lang="zh-CN" altLang="zh-CN" dirty="0"/>
              <a:t>用变量</a:t>
            </a:r>
            <a:r>
              <a:rPr lang="en-US" altLang="zh-CN" dirty="0"/>
              <a:t>word</a:t>
            </a:r>
            <a:r>
              <a:rPr lang="zh-CN" altLang="zh-CN" dirty="0"/>
              <a:t>作为判别当前是否开始了一个新单词的标志，若</a:t>
            </a:r>
            <a:r>
              <a:rPr lang="en-US" altLang="zh-CN" dirty="0"/>
              <a:t>word=0</a:t>
            </a:r>
            <a:r>
              <a:rPr lang="zh-CN" altLang="zh-CN" dirty="0"/>
              <a:t>表示未出现新单词，如出现了新单词，就把</a:t>
            </a:r>
            <a:r>
              <a:rPr lang="en-US" altLang="zh-CN" dirty="0"/>
              <a:t>word</a:t>
            </a:r>
            <a:r>
              <a:rPr lang="zh-CN" altLang="zh-CN" dirty="0"/>
              <a:t>置成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zh-CN" dirty="0" smtClean="0">
                <a:solidFill>
                  <a:srgbClr val="0000CC"/>
                </a:solidFill>
              </a:rPr>
              <a:t>前面</a:t>
            </a:r>
            <a:r>
              <a:rPr lang="zh-CN" altLang="zh-CN" dirty="0">
                <a:solidFill>
                  <a:srgbClr val="0000CC"/>
                </a:solidFill>
              </a:rPr>
              <a:t>一个字符是否空格可以从</a:t>
            </a:r>
            <a:r>
              <a:rPr lang="en-US" altLang="zh-CN" dirty="0">
                <a:solidFill>
                  <a:srgbClr val="0000CC"/>
                </a:solidFill>
              </a:rPr>
              <a:t>word</a:t>
            </a:r>
            <a:r>
              <a:rPr lang="zh-CN" altLang="zh-CN" dirty="0">
                <a:solidFill>
                  <a:srgbClr val="0000CC"/>
                </a:solidFill>
              </a:rPr>
              <a:t>的值看出来，若</a:t>
            </a:r>
            <a:r>
              <a:rPr lang="en-US" altLang="zh-CN" dirty="0">
                <a:solidFill>
                  <a:srgbClr val="0000CC"/>
                </a:solidFill>
              </a:rPr>
              <a:t>word</a:t>
            </a:r>
            <a:r>
              <a:rPr lang="zh-CN" altLang="zh-CN" dirty="0">
                <a:solidFill>
                  <a:srgbClr val="0000CC"/>
                </a:solidFill>
              </a:rPr>
              <a:t>等于</a:t>
            </a:r>
            <a:r>
              <a:rPr lang="en-US" altLang="zh-CN" dirty="0">
                <a:solidFill>
                  <a:srgbClr val="0000CC"/>
                </a:solidFill>
              </a:rPr>
              <a:t>0</a:t>
            </a:r>
            <a:r>
              <a:rPr lang="zh-CN" altLang="zh-CN" dirty="0">
                <a:solidFill>
                  <a:srgbClr val="0000CC"/>
                </a:solidFill>
              </a:rPr>
              <a:t>，则表示前一个字符是空格；如果</a:t>
            </a:r>
            <a:r>
              <a:rPr lang="en-US" altLang="zh-CN" dirty="0">
                <a:solidFill>
                  <a:srgbClr val="0000CC"/>
                </a:solidFill>
              </a:rPr>
              <a:t>word</a:t>
            </a:r>
            <a:r>
              <a:rPr lang="zh-CN" altLang="zh-CN" dirty="0">
                <a:solidFill>
                  <a:srgbClr val="0000CC"/>
                </a:solidFill>
              </a:rPr>
              <a:t>等于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zh-CN" dirty="0">
                <a:solidFill>
                  <a:srgbClr val="0000CC"/>
                </a:solidFill>
              </a:rPr>
              <a:t>，意味着前一个字符为非空格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514350" indent="-514350">
              <a:buFont typeface="Wingdings" pitchFamily="2" charset="2"/>
              <a:buNone/>
            </a:pPr>
            <a:endParaRPr lang="zh-CN" altLang="zh-CN" dirty="0" smtClean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29196"/>
              </p:ext>
            </p:extLst>
          </p:nvPr>
        </p:nvGraphicFramePr>
        <p:xfrm>
          <a:off x="698477" y="3140968"/>
          <a:ext cx="8352425" cy="3240360"/>
        </p:xfrm>
        <a:graphic>
          <a:graphicData uri="http://schemas.openxmlformats.org/drawingml/2006/table">
            <a:tbl>
              <a:tblPr/>
              <a:tblGrid>
                <a:gridCol w="2340262"/>
                <a:gridCol w="467275"/>
                <a:gridCol w="561508"/>
                <a:gridCol w="491319"/>
                <a:gridCol w="561508"/>
                <a:gridCol w="561508"/>
                <a:gridCol w="561508"/>
                <a:gridCol w="561508"/>
                <a:gridCol w="631695"/>
                <a:gridCol w="561508"/>
                <a:gridCol w="561508"/>
                <a:gridCol w="491318"/>
              </a:tblGrid>
              <a:tr h="540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当前字符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I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a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m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a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b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o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y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.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是否空格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word</a:t>
                      </a: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原值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0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0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0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0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新单词开始否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Times New Roman"/>
                          <a:ea typeface="宋体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Times New Roman"/>
                          <a:ea typeface="宋体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Times New Roman"/>
                          <a:ea typeface="宋体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Times New Roman"/>
                          <a:ea typeface="宋体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Times New Roman"/>
                          <a:ea typeface="宋体"/>
                        </a:rPr>
                        <a:t>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word</a:t>
                      </a: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0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0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0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num</a:t>
                      </a:r>
                      <a:r>
                        <a:rPr lang="zh-CN" sz="2800" b="1" kern="100" dirty="0">
                          <a:latin typeface="宋体"/>
                          <a:cs typeface="Courier New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latin typeface="宋体"/>
                          <a:cs typeface="Courier New"/>
                        </a:rPr>
                        <a:t>1</a:t>
                      </a:r>
                      <a:endParaRPr lang="zh-CN" sz="2800" b="1" kern="10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2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2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latin typeface="宋体"/>
                          <a:cs typeface="Courier New"/>
                        </a:rPr>
                        <a:t>2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3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3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4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4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4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宋体"/>
                          <a:cs typeface="Courier New"/>
                        </a:rPr>
                        <a:t>4</a:t>
                      </a:r>
                      <a:endParaRPr lang="zh-CN" sz="2800" b="1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3059832" y="4221088"/>
            <a:ext cx="432048" cy="22322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104094" y="4221088"/>
            <a:ext cx="432048" cy="22322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60278" y="4221088"/>
            <a:ext cx="432048" cy="22322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12114" y="4221088"/>
            <a:ext cx="432048" cy="22322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92570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78816" y="523453"/>
            <a:ext cx="8929688" cy="585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……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char string[81],c;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i,num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=0,word=0;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gets(string);                          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=0;(c=string[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])!=‘\0’;i++)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if(c==‘ ’) word=0;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else if(word==0)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{ word=1;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}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(“%d words\n”,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  <a:endParaRPr lang="zh-CN" altLang="en-US" sz="2800" b="1" kern="0" dirty="0" smtClean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流程图: 过程 5"/>
          <p:cNvSpPr>
            <a:spLocks noChangeArrowheads="1"/>
          </p:cNvSpPr>
          <p:nvPr/>
        </p:nvSpPr>
        <p:spPr bwMode="auto">
          <a:xfrm>
            <a:off x="5364088" y="928688"/>
            <a:ext cx="3500437" cy="642937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6084168" y="2636912"/>
            <a:ext cx="2928937" cy="642938"/>
          </a:xfrm>
          <a:prstGeom prst="wedgeRoundRectCallout">
            <a:avLst>
              <a:gd name="adj1" fmla="val 2951"/>
              <a:gd name="adj2" fmla="val -22570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一定要设初始值</a:t>
            </a:r>
          </a:p>
        </p:txBody>
      </p:sp>
      <p:sp>
        <p:nvSpPr>
          <p:cNvPr id="8" name="流程图: 过程 7"/>
          <p:cNvSpPr>
            <a:spLocks noChangeArrowheads="1"/>
          </p:cNvSpPr>
          <p:nvPr/>
        </p:nvSpPr>
        <p:spPr bwMode="auto">
          <a:xfrm>
            <a:off x="2454548" y="2000250"/>
            <a:ext cx="3786187" cy="64293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869729" y="3452390"/>
            <a:ext cx="2428875" cy="1714500"/>
          </a:xfrm>
          <a:prstGeom prst="wedgeRoundRectCallout">
            <a:avLst>
              <a:gd name="adj1" fmla="val -31532"/>
              <a:gd name="adj2" fmla="val -9981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相当于</a:t>
            </a:r>
            <a:endParaRPr lang="en-US" altLang="zh-CN" sz="28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c=string[i];</a:t>
            </a: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c!=‘\0’</a:t>
            </a:r>
          </a:p>
          <a:p>
            <a:pPr eaLnBrk="1" hangingPunct="1"/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55" y="5669805"/>
            <a:ext cx="266541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1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【</a:t>
            </a:r>
            <a:r>
              <a:rPr lang="zh-CN" altLang="zh-CN" sz="4000" dirty="0" smtClean="0"/>
              <a:t>例</a:t>
            </a:r>
            <a:r>
              <a:rPr lang="en-US" altLang="zh-CN" sz="4000" dirty="0" smtClean="0"/>
              <a:t>6.9】 </a:t>
            </a:r>
            <a:r>
              <a:rPr lang="zh-CN" altLang="zh-CN" sz="4000" dirty="0"/>
              <a:t>有</a:t>
            </a:r>
            <a:r>
              <a:rPr lang="en-US" altLang="zh-CN" sz="4000" dirty="0"/>
              <a:t>3</a:t>
            </a:r>
            <a:r>
              <a:rPr lang="zh-CN" altLang="zh-CN" sz="4000" dirty="0"/>
              <a:t>个字符串</a:t>
            </a:r>
            <a:r>
              <a:rPr lang="en-US" altLang="zh-CN" sz="4000" dirty="0"/>
              <a:t>,</a:t>
            </a:r>
            <a:r>
              <a:rPr lang="zh-CN" altLang="zh-CN" sz="4000" dirty="0"/>
              <a:t>要求找出其中最大者</a:t>
            </a:r>
            <a:r>
              <a:rPr lang="zh-CN" altLang="zh-CN" sz="4000" dirty="0" smtClean="0"/>
              <a:t>。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038" y="1766888"/>
            <a:ext cx="7974458" cy="4113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zh-CN" sz="2800" dirty="0" smtClean="0"/>
              <a:t>解题思路</a:t>
            </a:r>
            <a:r>
              <a:rPr lang="en-US" altLang="zh-CN" sz="2800" dirty="0" smtClean="0"/>
              <a:t>】</a:t>
            </a:r>
            <a:r>
              <a:rPr lang="zh-CN" altLang="zh-CN" sz="2800" dirty="0" smtClean="0"/>
              <a:t>设</a:t>
            </a:r>
            <a:r>
              <a:rPr lang="zh-CN" altLang="zh-CN" sz="2800" dirty="0"/>
              <a:t>一个二维的字符数组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</a:t>
            </a:r>
            <a:r>
              <a:rPr lang="zh-CN" altLang="zh-CN" sz="2800" dirty="0"/>
              <a:t>大小为</a:t>
            </a:r>
            <a:r>
              <a:rPr lang="en-US" altLang="zh-CN" sz="2800" dirty="0"/>
              <a:t>3</a:t>
            </a:r>
            <a:r>
              <a:rPr lang="zh-CN" altLang="zh-CN" sz="2800" dirty="0"/>
              <a:t>×</a:t>
            </a:r>
            <a:r>
              <a:rPr lang="en-US" altLang="zh-CN" sz="2800" dirty="0"/>
              <a:t>10</a:t>
            </a:r>
            <a:r>
              <a:rPr lang="zh-CN" altLang="zh-CN" sz="2800" dirty="0"/>
              <a:t>。每一行存放一个字符串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  char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[3][10</a:t>
            </a:r>
            <a:r>
              <a:rPr lang="en-US" altLang="zh-CN" sz="2800" dirty="0" smtClean="0"/>
              <a:t>];</a:t>
            </a:r>
          </a:p>
          <a:p>
            <a:pPr marL="0" indent="0">
              <a:buNone/>
            </a:pPr>
            <a:r>
              <a:rPr lang="zh-CN" altLang="en-US" sz="2800" dirty="0" smtClean="0"/>
              <a:t>可以把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[0],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[1],</a:t>
            </a:r>
            <a:r>
              <a:rPr lang="en-US" altLang="zh-CN" sz="2800" dirty="0" err="1" smtClean="0"/>
              <a:t>str</a:t>
            </a:r>
            <a:r>
              <a:rPr lang="en-US" altLang="zh-CN" sz="2800" dirty="0" smtClean="0"/>
              <a:t>[2]</a:t>
            </a:r>
            <a:r>
              <a:rPr lang="zh-CN" altLang="en-US" sz="2800" dirty="0" smtClean="0"/>
              <a:t>看作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个一维字符数组，可以把它们如同一维数组那样进行处理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=0;i&lt;3;i++)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gets (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96" y="3989231"/>
            <a:ext cx="31432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59914"/>
              </p:ext>
            </p:extLst>
          </p:nvPr>
        </p:nvGraphicFramePr>
        <p:xfrm>
          <a:off x="1821308" y="5272978"/>
          <a:ext cx="72151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/>
                <a:gridCol w="623884"/>
                <a:gridCol w="623884"/>
                <a:gridCol w="623884"/>
                <a:gridCol w="623884"/>
                <a:gridCol w="881082"/>
                <a:gridCol w="857250"/>
                <a:gridCol w="785812"/>
                <a:gridCol w="785812"/>
                <a:gridCol w="785812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6870" y="5249165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str[0]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09320"/>
              </p:ext>
            </p:extLst>
          </p:nvPr>
        </p:nvGraphicFramePr>
        <p:xfrm>
          <a:off x="1821308" y="5782565"/>
          <a:ext cx="72151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/>
                <a:gridCol w="623884"/>
                <a:gridCol w="623884"/>
                <a:gridCol w="623884"/>
                <a:gridCol w="623884"/>
                <a:gridCol w="881082"/>
                <a:gridCol w="857250"/>
                <a:gridCol w="785812"/>
                <a:gridCol w="785812"/>
                <a:gridCol w="785812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J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n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6870" y="5760340"/>
            <a:ext cx="1285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str[1]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13168"/>
              </p:ext>
            </p:extLst>
          </p:nvPr>
        </p:nvGraphicFramePr>
        <p:xfrm>
          <a:off x="1821308" y="6295328"/>
          <a:ext cx="72151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4"/>
                <a:gridCol w="623884"/>
                <a:gridCol w="623884"/>
                <a:gridCol w="623884"/>
                <a:gridCol w="623884"/>
                <a:gridCol w="881082"/>
                <a:gridCol w="857250"/>
                <a:gridCol w="785812"/>
                <a:gridCol w="785812"/>
                <a:gridCol w="785812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d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6870" y="6273103"/>
            <a:ext cx="1285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str[2]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经过三次两两比较</a:t>
            </a:r>
            <a:r>
              <a:rPr lang="en-US" altLang="zh-CN" dirty="0"/>
              <a:t>,</a:t>
            </a:r>
            <a:r>
              <a:rPr lang="zh-CN" altLang="zh-CN" dirty="0"/>
              <a:t>就可得到值最大者</a:t>
            </a:r>
            <a:r>
              <a:rPr lang="en-US" altLang="zh-CN" dirty="0"/>
              <a:t>,</a:t>
            </a:r>
            <a:r>
              <a:rPr lang="zh-CN" altLang="zh-CN" dirty="0"/>
              <a:t>把它放在一维字符数组</a:t>
            </a:r>
            <a:r>
              <a:rPr lang="en-US" altLang="zh-CN" dirty="0"/>
              <a:t>string</a:t>
            </a:r>
            <a:r>
              <a:rPr lang="zh-CN" altLang="zh-CN" dirty="0"/>
              <a:t>中</a:t>
            </a:r>
            <a:endParaRPr lang="en-US" altLang="zh-CN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   if 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[0],</a:t>
            </a:r>
            <a:r>
              <a:rPr lang="en-US" altLang="zh-CN" dirty="0" err="1"/>
              <a:t>str</a:t>
            </a:r>
            <a:r>
              <a:rPr lang="en-US" altLang="zh-CN" dirty="0"/>
              <a:t>[1])&gt;0)</a:t>
            </a:r>
            <a:endParaRPr lang="zh-CN" altLang="zh-CN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	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string,str</a:t>
            </a:r>
            <a:r>
              <a:rPr lang="en-US" altLang="zh-CN" dirty="0"/>
              <a:t>[0]);        </a:t>
            </a:r>
            <a:endParaRPr lang="zh-CN" altLang="zh-CN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   else</a:t>
            </a:r>
            <a:endParaRPr lang="zh-CN" altLang="zh-CN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	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string,str</a:t>
            </a:r>
            <a:r>
              <a:rPr lang="en-US" altLang="zh-CN" dirty="0"/>
              <a:t>[1]);  </a:t>
            </a:r>
            <a:endParaRPr lang="zh-CN" altLang="zh-CN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   if (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[2],string)&gt;0)</a:t>
            </a:r>
            <a:endParaRPr lang="zh-CN" altLang="zh-CN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string,str</a:t>
            </a:r>
            <a:r>
              <a:rPr lang="en-US" altLang="zh-CN" dirty="0"/>
              <a:t>[2]);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39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3E4B0B97-9902-4DC7-B32C-F940F116BB0C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复习：一维</a:t>
            </a:r>
            <a:r>
              <a:rPr lang="zh-CN" altLang="en-US" dirty="0" smtClean="0"/>
              <a:t>数组和二维数组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2038" y="1766888"/>
            <a:ext cx="7470775" cy="50911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 dirty="0" smtClean="0"/>
              <a:t>经典例程</a:t>
            </a:r>
            <a:endParaRPr lang="en-US" altLang="zh-CN" sz="2800" b="1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/>
              <a:t>起泡排序算法：例</a:t>
            </a:r>
            <a:r>
              <a:rPr lang="en-US" altLang="zh-CN" sz="2400" b="1" dirty="0" smtClean="0"/>
              <a:t>6.3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/>
              <a:t>矩阵转置：例</a:t>
            </a:r>
            <a:r>
              <a:rPr lang="en-US" altLang="zh-CN" sz="2400" b="1" dirty="0" smtClean="0"/>
              <a:t>6.4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/>
              <a:t>打擂台算法：例</a:t>
            </a:r>
            <a:r>
              <a:rPr lang="en-US" altLang="zh-CN" sz="2400" b="1" dirty="0" smtClean="0"/>
              <a:t>6.5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CN" sz="2400" b="1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108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4D309983-2506-4BE1-B30F-CF47B855DA25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40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4863" y="188640"/>
            <a:ext cx="8429625" cy="6357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#include&lt;stdio.h&gt;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solidFill>
                  <a:srgbClr val="9D138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#include&lt;string.h&gt;</a:t>
            </a:r>
            <a:endParaRPr lang="zh-CN" altLang="zh-CN" sz="2800" b="1" kern="0" smtClean="0">
              <a:solidFill>
                <a:srgbClr val="9D138D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 ( )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{char str[3][10]; char string[10]; int i;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for (i=0;i&lt;3;i++)    gets (str[i]);   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if (</a:t>
            </a:r>
            <a:r>
              <a:rPr lang="en-US" altLang="zh-CN" sz="2800" b="1" kern="0" smtClean="0">
                <a:solidFill>
                  <a:srgbClr val="9D138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strcmp</a:t>
            </a: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(str[0],str[1])&gt;0)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  <a:r>
              <a:rPr lang="en-US" altLang="zh-CN" sz="2800" b="1" kern="0" smtClean="0">
                <a:solidFill>
                  <a:srgbClr val="9D138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(string,str[0]); 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else                             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  <a:r>
              <a:rPr lang="en-US" altLang="zh-CN" sz="2800" b="1" kern="0" smtClean="0">
                <a:solidFill>
                  <a:srgbClr val="9D138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(string,str[1]);  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if (</a:t>
            </a:r>
            <a:r>
              <a:rPr lang="en-US" altLang="zh-CN" sz="2800" b="1" kern="0" smtClean="0">
                <a:solidFill>
                  <a:srgbClr val="9D138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strcmp</a:t>
            </a: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(str[2],string)&gt;0)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800" b="1" kern="0" smtClean="0">
                <a:solidFill>
                  <a:srgbClr val="9D138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(string,str[2]);      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printf("\nthe largest:\n%s\n",string);  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  <a:endParaRPr lang="zh-CN" altLang="zh-CN" sz="2800" b="1" kern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kern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79" y="2420888"/>
            <a:ext cx="271462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4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65AF9FA9-96D8-4BAD-B766-E20FBF509BA2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41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作业：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Part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rgbClr val="0000CC"/>
                </a:solidFill>
              </a:rPr>
              <a:t>【</a:t>
            </a:r>
            <a:r>
              <a:rPr lang="zh-CN" altLang="en-US" dirty="0">
                <a:solidFill>
                  <a:srgbClr val="0000CC"/>
                </a:solidFill>
              </a:rPr>
              <a:t>补充</a:t>
            </a:r>
            <a:r>
              <a:rPr lang="en-US" altLang="zh-CN" dirty="0">
                <a:solidFill>
                  <a:srgbClr val="0000CC"/>
                </a:solidFill>
              </a:rPr>
              <a:t>】</a:t>
            </a:r>
            <a:r>
              <a:rPr lang="zh-CN" altLang="en-US" dirty="0">
                <a:solidFill>
                  <a:srgbClr val="0000CC"/>
                </a:solidFill>
              </a:rPr>
              <a:t>输入一个字符串，分别统计其中各个英文字母（不区分大小写）出现的次数，以及数字、空格及其它字符的个数。</a:t>
            </a:r>
          </a:p>
          <a:p>
            <a:r>
              <a:rPr lang="en-US" altLang="zh-CN" dirty="0" smtClean="0">
                <a:solidFill>
                  <a:srgbClr val="0000CC"/>
                </a:solidFill>
              </a:rPr>
              <a:t>P169  6.14</a:t>
            </a:r>
            <a:r>
              <a:rPr lang="zh-CN" altLang="en-US" dirty="0" smtClean="0">
                <a:solidFill>
                  <a:srgbClr val="0000CC"/>
                </a:solidFill>
              </a:rPr>
              <a:t>，</a:t>
            </a:r>
            <a:r>
              <a:rPr lang="en-US" altLang="zh-CN" dirty="0" smtClean="0">
                <a:solidFill>
                  <a:srgbClr val="0000CC"/>
                </a:solidFill>
              </a:rPr>
              <a:t>6.15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zh-CN" dirty="0" smtClean="0"/>
              <a:t>字符数组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Clr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</a:rPr>
              <a:t>语言中，常量有字符串型的，但变量</a:t>
            </a:r>
            <a:r>
              <a:rPr lang="zh-CN" altLang="en-US" sz="2400" dirty="0">
                <a:solidFill>
                  <a:srgbClr val="FF0000"/>
                </a:solidFill>
              </a:rPr>
              <a:t>却</a:t>
            </a:r>
            <a:r>
              <a:rPr lang="zh-CN" altLang="en-US" sz="2400" dirty="0" smtClean="0">
                <a:solidFill>
                  <a:srgbClr val="FF0000"/>
                </a:solidFill>
              </a:rPr>
              <a:t>没有，字符串需存放</a:t>
            </a:r>
            <a:r>
              <a:rPr lang="zh-CN" altLang="en-US" sz="2400" dirty="0">
                <a:solidFill>
                  <a:srgbClr val="FF0000"/>
                </a:solidFill>
              </a:rPr>
              <a:t>在字符型数组</a:t>
            </a:r>
            <a:r>
              <a:rPr lang="zh-CN" altLang="en-US" sz="2400" dirty="0" smtClean="0">
                <a:solidFill>
                  <a:srgbClr val="FF0000"/>
                </a:solidFill>
              </a:rPr>
              <a:t>中。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algn="l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                    </a:t>
            </a:r>
            <a:fld id="{F8B9C37A-E113-4CD7-8A88-7D239A9AE72A}" type="slidenum">
              <a:rPr lang="en-US" altLang="zh-CN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5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8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B6870175-44EF-4166-BD97-7C9C1F26924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6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527720"/>
          </a:xfrm>
        </p:spPr>
        <p:txBody>
          <a:bodyPr/>
          <a:lstStyle/>
          <a:p>
            <a:r>
              <a:rPr lang="zh-CN" altLang="en-US" sz="3600" dirty="0" smtClean="0"/>
              <a:t>字符</a:t>
            </a:r>
            <a:r>
              <a:rPr lang="zh-CN" altLang="en-US" sz="3600" dirty="0"/>
              <a:t>数组</a:t>
            </a:r>
            <a:endParaRPr lang="zh-CN" altLang="en-US" sz="32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247" y="786160"/>
            <a:ext cx="7769225" cy="5091112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字符型数据：以字符的</a:t>
            </a:r>
            <a:r>
              <a:rPr lang="en-US" altLang="zh-CN" sz="2400" dirty="0" smtClean="0">
                <a:solidFill>
                  <a:srgbClr val="0000CC"/>
                </a:solidFill>
              </a:rPr>
              <a:t>ASCII</a:t>
            </a:r>
            <a:r>
              <a:rPr lang="zh-CN" altLang="en-US" sz="2400" dirty="0" smtClean="0">
                <a:solidFill>
                  <a:srgbClr val="0000CC"/>
                </a:solidFill>
              </a:rPr>
              <a:t>代码存储在存储单元中，一般占一个字节，属于整数类型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字符</a:t>
            </a:r>
            <a:r>
              <a:rPr lang="zh-CN" altLang="en-US" b="1" dirty="0" smtClean="0">
                <a:solidFill>
                  <a:srgbClr val="FF0000"/>
                </a:solidFill>
              </a:rPr>
              <a:t>数组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用来</a:t>
            </a:r>
            <a:r>
              <a:rPr lang="zh-CN" altLang="zh-CN" dirty="0"/>
              <a:t>存放字符数据的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数组</a:t>
            </a:r>
            <a:r>
              <a:rPr lang="zh-CN" altLang="zh-CN" dirty="0"/>
              <a:t>中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每</a:t>
            </a:r>
            <a:r>
              <a:rPr lang="zh-CN" altLang="zh-CN" dirty="0" smtClean="0"/>
              <a:t>个</a:t>
            </a:r>
            <a:r>
              <a:rPr lang="zh-CN" altLang="zh-CN" dirty="0"/>
              <a:t>元素存放一个</a:t>
            </a:r>
            <a:r>
              <a:rPr lang="zh-CN" altLang="zh-CN" dirty="0" smtClean="0"/>
              <a:t>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 smtClean="0"/>
              <a:t>定义</a:t>
            </a:r>
            <a:r>
              <a:rPr lang="zh-CN" altLang="zh-CN" dirty="0"/>
              <a:t>字符数组的方法与定义数值型数组的方法</a:t>
            </a:r>
            <a:r>
              <a:rPr lang="zh-CN" altLang="zh-CN" dirty="0" smtClean="0"/>
              <a:t>类似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	【</a:t>
            </a:r>
            <a:r>
              <a:rPr lang="zh-CN" altLang="en-US" dirty="0">
                <a:solidFill>
                  <a:srgbClr val="0000CC"/>
                </a:solidFill>
              </a:rPr>
              <a:t>例</a:t>
            </a:r>
            <a:r>
              <a:rPr lang="en-US" altLang="zh-CN" dirty="0">
                <a:solidFill>
                  <a:srgbClr val="0000CC"/>
                </a:solidFill>
              </a:rPr>
              <a:t>】</a:t>
            </a:r>
            <a:r>
              <a:rPr lang="en-US" altLang="zh-CN" b="1" dirty="0">
                <a:solidFill>
                  <a:srgbClr val="0000CC"/>
                </a:solidFill>
              </a:rPr>
              <a:t>char </a:t>
            </a:r>
            <a:r>
              <a:rPr lang="en-US" altLang="zh-CN" b="1" dirty="0" smtClean="0">
                <a:solidFill>
                  <a:srgbClr val="0000CC"/>
                </a:solidFill>
              </a:rPr>
              <a:t>c[100</a:t>
            </a:r>
            <a:r>
              <a:rPr lang="en-US" altLang="zh-CN" b="1" dirty="0">
                <a:solidFill>
                  <a:srgbClr val="0000CC"/>
                </a:solidFill>
              </a:rPr>
              <a:t>];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用于</a:t>
            </a:r>
            <a:r>
              <a:rPr lang="zh-CN" altLang="en-US" dirty="0"/>
              <a:t>保存文本</a:t>
            </a:r>
            <a:r>
              <a:rPr lang="zh-CN" altLang="en-US" dirty="0" smtClean="0"/>
              <a:t>等，</a:t>
            </a:r>
            <a:r>
              <a:rPr lang="zh-CN" altLang="en-US" dirty="0"/>
              <a:t>由于程序中经常需要处理字符序列或者各种文本，因此</a:t>
            </a:r>
            <a:r>
              <a:rPr lang="en-US" altLang="zh-CN" dirty="0"/>
              <a:t>C</a:t>
            </a:r>
            <a:r>
              <a:rPr lang="zh-CN" altLang="en-US" dirty="0"/>
              <a:t>语言为处理字符数组提供了特殊支持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lvl="2"/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b="1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b="1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  <a:r>
              <a:rPr lang="en-US" altLang="zh-CN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提供了一些常用的字符串</a:t>
            </a:r>
            <a:r>
              <a:rPr lang="zh-CN" alt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处理函数</a:t>
            </a:r>
            <a:endParaRPr lang="en-US" altLang="zh-CN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7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B6870175-44EF-4166-BD97-7C9C1F26924B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7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76672"/>
            <a:ext cx="7772400" cy="527720"/>
          </a:xfrm>
        </p:spPr>
        <p:txBody>
          <a:bodyPr/>
          <a:lstStyle/>
          <a:p>
            <a:r>
              <a:rPr lang="zh-CN" altLang="en-US" sz="3600" dirty="0" smtClean="0"/>
              <a:t>字符数组的定义</a:t>
            </a:r>
            <a:endParaRPr lang="zh-CN" altLang="en-US" sz="32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247" y="1700808"/>
            <a:ext cx="7769225" cy="417646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336600"/>
                </a:solidFill>
              </a:rPr>
              <a:t>字符数组</a:t>
            </a:r>
            <a:r>
              <a:rPr lang="zh-CN" altLang="en-US" b="1" dirty="0">
                <a:solidFill>
                  <a:srgbClr val="336600"/>
                </a:solidFill>
              </a:rPr>
              <a:t>的定义方法和普通数组的定义方式相同。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CC"/>
                </a:solidFill>
              </a:rPr>
              <a:t>【</a:t>
            </a:r>
            <a:r>
              <a:rPr lang="zh-CN" altLang="en-US" sz="2800" dirty="0" smtClean="0">
                <a:solidFill>
                  <a:srgbClr val="0000CC"/>
                </a:solidFill>
              </a:rPr>
              <a:t>例</a:t>
            </a:r>
            <a:r>
              <a:rPr lang="en-US" altLang="zh-CN" sz="2800" dirty="0" smtClean="0">
                <a:solidFill>
                  <a:srgbClr val="0000CC"/>
                </a:solidFill>
              </a:rPr>
              <a:t>】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char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c[11];</a:t>
            </a:r>
            <a:r>
              <a:rPr lang="en-US" altLang="zh-CN" sz="2800" dirty="0" smtClean="0">
                <a:solidFill>
                  <a:srgbClr val="0000CC"/>
                </a:solidFill>
              </a:rPr>
              <a:t> 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		  c[0</a:t>
            </a:r>
            <a:r>
              <a:rPr lang="en-US" altLang="zh-CN" sz="2800" b="1" dirty="0">
                <a:solidFill>
                  <a:srgbClr val="0000CC"/>
                </a:solidFill>
              </a:rPr>
              <a:t>]=’I’;   c[1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]=’</a:t>
            </a:r>
            <a:r>
              <a:rPr lang="zh-CN" altLang="en-US" sz="2800" dirty="0">
                <a:solidFill>
                  <a:srgbClr val="0000CC"/>
                </a:solidFill>
              </a:rPr>
              <a:t> </a:t>
            </a:r>
            <a:r>
              <a:rPr lang="zh-CN" altLang="en-US" sz="2800" dirty="0" smtClean="0">
                <a:solidFill>
                  <a:srgbClr val="0000CC"/>
                </a:solidFill>
              </a:rPr>
              <a:t>̺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’;  c[2</a:t>
            </a:r>
            <a:r>
              <a:rPr lang="en-US" altLang="zh-CN" sz="2800" b="1" dirty="0">
                <a:solidFill>
                  <a:srgbClr val="0000CC"/>
                </a:solidFill>
              </a:rPr>
              <a:t>]=’a’;   c[3]=’m’;</a:t>
            </a:r>
          </a:p>
          <a:p>
            <a:pPr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		  c[4]=’</a:t>
            </a:r>
            <a:r>
              <a:rPr lang="zh-CN" altLang="en-US" sz="2800" dirty="0">
                <a:solidFill>
                  <a:srgbClr val="0000CC"/>
                </a:solidFill>
              </a:rPr>
              <a:t> </a:t>
            </a:r>
            <a:r>
              <a:rPr lang="zh-CN" altLang="en-US" sz="2800" dirty="0" smtClean="0">
                <a:solidFill>
                  <a:srgbClr val="0000CC"/>
                </a:solidFill>
              </a:rPr>
              <a:t>̺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’;   </a:t>
            </a:r>
            <a:r>
              <a:rPr lang="en-US" altLang="zh-CN" sz="2800" b="1" dirty="0">
                <a:solidFill>
                  <a:srgbClr val="0000CC"/>
                </a:solidFill>
              </a:rPr>
              <a:t>c[5]=’h’;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c[6</a:t>
            </a:r>
            <a:r>
              <a:rPr lang="en-US" altLang="zh-CN" sz="2800" b="1" dirty="0">
                <a:solidFill>
                  <a:srgbClr val="0000CC"/>
                </a:solidFill>
              </a:rPr>
              <a:t>]=’a’;  c[7]=’p’; </a:t>
            </a:r>
          </a:p>
          <a:p>
            <a:pPr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		  c[8</a:t>
            </a:r>
            <a:r>
              <a:rPr lang="en-US" altLang="zh-CN" sz="2800" b="1" dirty="0">
                <a:solidFill>
                  <a:srgbClr val="0000CC"/>
                </a:solidFill>
              </a:rPr>
              <a:t>]=’p’; 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 c[9</a:t>
            </a:r>
            <a:r>
              <a:rPr lang="en-US" altLang="zh-CN" sz="2800" b="1" dirty="0">
                <a:solidFill>
                  <a:srgbClr val="0000CC"/>
                </a:solidFill>
              </a:rPr>
              <a:t>]=’y</a:t>
            </a:r>
            <a:r>
              <a:rPr lang="en-US" altLang="zh-CN" sz="2800" b="1" dirty="0">
                <a:solidFill>
                  <a:srgbClr val="0000CC"/>
                </a:solidFill>
              </a:rPr>
              <a:t>’; 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c[10]=’\0’;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25069"/>
              </p:ext>
            </p:extLst>
          </p:nvPr>
        </p:nvGraphicFramePr>
        <p:xfrm>
          <a:off x="1475656" y="5667375"/>
          <a:ext cx="710311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38"/>
                <a:gridCol w="645738"/>
                <a:gridCol w="645738"/>
                <a:gridCol w="645738"/>
                <a:gridCol w="645738"/>
                <a:gridCol w="645738"/>
                <a:gridCol w="645738"/>
                <a:gridCol w="645738"/>
                <a:gridCol w="645738"/>
                <a:gridCol w="645738"/>
                <a:gridCol w="64573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I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0000CC"/>
                          </a:solidFill>
                        </a:rPr>
                        <a:t>̺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0000CC"/>
                          </a:solidFill>
                        </a:rPr>
                        <a:t>̺</a:t>
                      </a:r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h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y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45664" marB="45664"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85875" y="5143500"/>
            <a:ext cx="7462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/>
              <a:t>c[0]c[1]c[2]c[3]c[4]c[5]c[6]c[7]c[8]c[9</a:t>
            </a:r>
            <a:r>
              <a:rPr lang="en-US" altLang="zh-CN" sz="2800" b="1" dirty="0"/>
              <a:t>] </a:t>
            </a:r>
            <a:r>
              <a:rPr lang="en-US" altLang="zh-CN" sz="2800" b="1" dirty="0" smtClean="0"/>
              <a:t>c[10]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14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5950982D-88DE-4635-B5F0-831FA85A3E52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8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74374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zh-CN" altLang="en-US" sz="4000" dirty="0"/>
              <a:t>字符数组的初始化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96752"/>
            <a:ext cx="7992888" cy="475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</a:rPr>
              <a:t>对</a:t>
            </a:r>
            <a:r>
              <a:rPr lang="zh-CN" altLang="en-US" sz="2800" b="1" dirty="0">
                <a:solidFill>
                  <a:srgbClr val="0000CC"/>
                </a:solidFill>
              </a:rPr>
              <a:t>字符数组也可以采用普通数组的初始化方式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但初值个数只能小于或等于定义的数组长度。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当小于时，其余的元素自动定为空字符（‘</a:t>
            </a:r>
            <a:r>
              <a:rPr lang="en-US" altLang="zh-CN" sz="2400" b="1" dirty="0"/>
              <a:t>\0’</a:t>
            </a:r>
            <a:r>
              <a:rPr lang="zh-CN" altLang="en-US" sz="2400" b="1" dirty="0"/>
              <a:t>）。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当等于时候，可以省略数组长度，根据个数确定数组长度</a:t>
            </a:r>
            <a:r>
              <a:rPr lang="zh-CN" altLang="en-US" sz="2400" dirty="0" smtClean="0"/>
              <a:t>。</a:t>
            </a:r>
            <a:r>
              <a:rPr lang="zh-CN" altLang="en-US" sz="2400" b="1" dirty="0" smtClean="0">
                <a:solidFill>
                  <a:srgbClr val="CC00CC"/>
                </a:solidFill>
              </a:rPr>
              <a:t>（</a:t>
            </a:r>
            <a:r>
              <a:rPr lang="zh-CN" altLang="en-US" sz="2400" b="1" dirty="0">
                <a:solidFill>
                  <a:srgbClr val="CC00CC"/>
                </a:solidFill>
              </a:rPr>
              <a:t>但数组的最后没有了‘</a:t>
            </a:r>
            <a:r>
              <a:rPr lang="en-US" altLang="zh-CN" sz="2400" b="1" dirty="0">
                <a:solidFill>
                  <a:srgbClr val="CC00CC"/>
                </a:solidFill>
              </a:rPr>
              <a:t>\0’</a:t>
            </a:r>
            <a:r>
              <a:rPr lang="zh-CN" altLang="en-US" sz="2400" b="1" dirty="0">
                <a:solidFill>
                  <a:srgbClr val="CC00CC"/>
                </a:solidFill>
              </a:rPr>
              <a:t>，会有很多不良后果</a:t>
            </a:r>
            <a:r>
              <a:rPr lang="zh-CN" altLang="en-US" sz="2400" b="1" dirty="0" smtClean="0">
                <a:solidFill>
                  <a:srgbClr val="CC00CC"/>
                </a:solidFill>
              </a:rPr>
              <a:t>）</a:t>
            </a:r>
            <a:endParaRPr lang="en-US" altLang="zh-CN" sz="2400" b="1" dirty="0" smtClean="0">
              <a:solidFill>
                <a:srgbClr val="CC00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当大于时，则出现语法错误。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例如：</a:t>
            </a:r>
            <a:r>
              <a:rPr lang="en-US" altLang="zh-CN" sz="2800" b="1" dirty="0">
                <a:solidFill>
                  <a:srgbClr val="CC00CC"/>
                </a:solidFill>
              </a:rPr>
              <a:t>char 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a[5</a:t>
            </a:r>
            <a:r>
              <a:rPr lang="en-US" altLang="zh-CN" sz="2800" b="1" dirty="0">
                <a:solidFill>
                  <a:srgbClr val="CC00CC"/>
                </a:solidFill>
              </a:rPr>
              <a:t>]={'H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',</a:t>
            </a:r>
            <a:r>
              <a:rPr lang="en-US" altLang="zh-CN" sz="2800" b="1" dirty="0">
                <a:solidFill>
                  <a:srgbClr val="CC00CC"/>
                </a:solidFill>
              </a:rPr>
              <a:t> 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'e',</a:t>
            </a:r>
            <a:r>
              <a:rPr lang="en-US" altLang="zh-CN" sz="2800" b="1" dirty="0">
                <a:solidFill>
                  <a:srgbClr val="CC00CC"/>
                </a:solidFill>
              </a:rPr>
              <a:t> 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'l',</a:t>
            </a:r>
            <a:r>
              <a:rPr lang="en-US" altLang="zh-CN" sz="2800" b="1" dirty="0">
                <a:solidFill>
                  <a:srgbClr val="CC00CC"/>
                </a:solidFill>
              </a:rPr>
              <a:t> 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'l',</a:t>
            </a:r>
            <a:r>
              <a:rPr lang="en-US" altLang="zh-CN" sz="2800" b="1" dirty="0">
                <a:solidFill>
                  <a:srgbClr val="CC00CC"/>
                </a:solidFill>
              </a:rPr>
              <a:t> 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'o'};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CC00CC"/>
                </a:solidFill>
              </a:rPr>
              <a:t>		  char b[ ]={‘H’, ‘e’, ‘l’, ‘l’, ‘o’}; //b</a:t>
            </a:r>
            <a:r>
              <a:rPr lang="zh-CN" altLang="en-US" sz="2800" b="1" dirty="0" smtClean="0">
                <a:solidFill>
                  <a:srgbClr val="CC00CC"/>
                </a:solidFill>
              </a:rPr>
              <a:t>的长度为</a:t>
            </a:r>
            <a:r>
              <a:rPr lang="en-US" altLang="zh-CN" sz="2800" b="1" dirty="0" smtClean="0">
                <a:solidFill>
                  <a:srgbClr val="CC00CC"/>
                </a:solidFill>
              </a:rPr>
              <a:t>5</a:t>
            </a:r>
            <a:endParaRPr lang="en-US" altLang="zh-CN" sz="2800" b="1" dirty="0">
              <a:solidFill>
                <a:srgbClr val="CC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rgbClr val="008000"/>
                </a:solidFill>
              </a:rPr>
              <a:t>		</a:t>
            </a:r>
            <a:r>
              <a:rPr lang="en-US" altLang="zh-CN" sz="2800" b="1" dirty="0">
                <a:solidFill>
                  <a:srgbClr val="008000"/>
                </a:solidFill>
              </a:rPr>
              <a:t>  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 char </a:t>
            </a:r>
            <a:r>
              <a:rPr lang="en-US" altLang="zh-CN" sz="2800" b="1" dirty="0">
                <a:solidFill>
                  <a:srgbClr val="008000"/>
                </a:solidFill>
              </a:rPr>
              <a:t>c[10]={’c’,’ ’,’</a:t>
            </a:r>
            <a:r>
              <a:rPr lang="en-US" altLang="zh-CN" sz="2800" b="1" dirty="0" err="1">
                <a:solidFill>
                  <a:srgbClr val="008000"/>
                </a:solidFill>
              </a:rPr>
              <a:t>p’,’r’,’o’,’g’,’r’,’a’,’m</a:t>
            </a:r>
            <a:r>
              <a:rPr lang="en-US" altLang="zh-CN" sz="2800" b="1" dirty="0">
                <a:solidFill>
                  <a:srgbClr val="008000"/>
                </a:solidFill>
              </a:rPr>
              <a:t>’};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7216775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41469"/>
              </p:ext>
            </p:extLst>
          </p:nvPr>
        </p:nvGraphicFramePr>
        <p:xfrm>
          <a:off x="1816745" y="6007296"/>
          <a:ext cx="6429373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3"/>
                <a:gridCol w="623883"/>
                <a:gridCol w="623883"/>
                <a:gridCol w="623883"/>
                <a:gridCol w="623883"/>
                <a:gridCol w="623883"/>
                <a:gridCol w="623883"/>
                <a:gridCol w="623883"/>
                <a:gridCol w="623883"/>
                <a:gridCol w="814426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0000CC"/>
                          </a:solidFill>
                        </a:rPr>
                        <a:t>̺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p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o 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g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CC"/>
                          </a:solidFill>
                        </a:rPr>
                        <a:t>m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664" marB="456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64" marB="45664"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5307" y="5448496"/>
            <a:ext cx="671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c[0]c[1]c[2]c[3]c[4]c[5]c[6]c[7]c[8]c[9]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69118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               </a:t>
            </a:r>
            <a:fld id="{5950982D-88DE-4635-B5F0-831FA85A3E52}" type="slidenum"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9</a:t>
            </a:fld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74374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zh-CN" altLang="en-US" sz="4000" dirty="0"/>
              <a:t>字符数组的</a:t>
            </a:r>
            <a:r>
              <a:rPr lang="zh-CN" altLang="en-US" sz="4000" dirty="0" smtClean="0"/>
              <a:t>初始化（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196752"/>
            <a:ext cx="7769225" cy="47577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</a:pPr>
            <a:endParaRPr lang="en-US" altLang="zh-CN" sz="2800" dirty="0" smtClean="0"/>
          </a:p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zh-CN" altLang="en-US" sz="2800" dirty="0" smtClean="0"/>
              <a:t>也</a:t>
            </a:r>
            <a:r>
              <a:rPr lang="zh-CN" altLang="en-US" sz="2800" dirty="0"/>
              <a:t>可以定义和初始化一个二维</a:t>
            </a:r>
            <a:r>
              <a:rPr lang="en-US" altLang="zh-CN" sz="2800" dirty="0"/>
              <a:t>/</a:t>
            </a:r>
            <a:r>
              <a:rPr lang="zh-CN" altLang="en-US" sz="2800" dirty="0"/>
              <a:t>多维字符数组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 smtClean="0"/>
              <a:t>例如：</a:t>
            </a:r>
            <a:r>
              <a:rPr lang="en-US" altLang="zh-CN" sz="2800" dirty="0"/>
              <a:t>char diamond[5][5]={{’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  <a:r>
              <a:rPr lang="en-US" altLang="zh-CN" sz="2800" dirty="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                {’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  <a:r>
              <a:rPr lang="en-US" altLang="zh-CN" sz="2800" dirty="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                {’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  <a:r>
              <a:rPr lang="en-US" altLang="zh-CN" sz="2800" dirty="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                {’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</a:t>
            </a:r>
            <a:r>
              <a:rPr lang="en-US" altLang="zh-CN" sz="2800" dirty="0">
                <a:solidFill>
                  <a:srgbClr val="0000CC"/>
                </a:solidFill>
              </a:rPr>
              <a:t>*</a:t>
            </a:r>
            <a:r>
              <a:rPr lang="en-US" altLang="zh-CN" sz="2800" dirty="0"/>
              <a:t>’},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                {’ ’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/>
              <a:t>’ </a:t>
            </a:r>
            <a:r>
              <a:rPr lang="en-US" altLang="zh-CN" sz="2800" dirty="0">
                <a:solidFill>
                  <a:srgbClr val="0000CC"/>
                </a:solidFill>
              </a:rPr>
              <a:t>’,’*’}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};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zh-CN" altLang="en-US" sz="2800" dirty="0" smtClean="0"/>
              <a:t>例如</a:t>
            </a:r>
            <a:r>
              <a:rPr lang="zh-CN" altLang="en-US" sz="2800" dirty="0"/>
              <a:t>：</a:t>
            </a:r>
            <a:r>
              <a:rPr lang="en-US" altLang="zh-CN" sz="2800" dirty="0"/>
              <a:t>char </a:t>
            </a:r>
            <a:r>
              <a:rPr lang="en-US" altLang="zh-CN" sz="2800" dirty="0" err="1"/>
              <a:t>namelists</a:t>
            </a:r>
            <a:r>
              <a:rPr lang="en-US" altLang="zh-CN" sz="2800" dirty="0"/>
              <a:t>[5][10]={{‘</a:t>
            </a:r>
            <a:r>
              <a:rPr lang="en-US" altLang="zh-CN" sz="2800" dirty="0" err="1"/>
              <a:t>A’,’p’,’p’,’l’,’e</a:t>
            </a:r>
            <a:r>
              <a:rPr lang="en-US" altLang="zh-CN" sz="2800" dirty="0"/>
              <a:t>’}, {‘</a:t>
            </a:r>
            <a:r>
              <a:rPr lang="en-US" altLang="zh-CN" sz="2800" dirty="0" err="1"/>
              <a:t>D’,’e’,’l’,’l</a:t>
            </a:r>
            <a:r>
              <a:rPr lang="en-US" altLang="zh-CN" sz="2800" dirty="0"/>
              <a:t>’}, {‘I’,’B’,’M’}, {‘</a:t>
            </a:r>
            <a:r>
              <a:rPr lang="en-US" altLang="zh-CN" sz="2800" dirty="0" err="1"/>
              <a:t>S’,’o’,’n’,’y</a:t>
            </a:r>
            <a:r>
              <a:rPr lang="en-US" altLang="zh-CN" sz="2800" dirty="0"/>
              <a:t>’}, {‘</a:t>
            </a:r>
            <a:r>
              <a:rPr lang="en-US" altLang="zh-CN" sz="2800" dirty="0" err="1"/>
              <a:t>S’,’u’,’n</a:t>
            </a:r>
            <a:r>
              <a:rPr lang="en-US" altLang="zh-CN" sz="2800" dirty="0"/>
              <a:t>’}}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7216775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644" y="2573655"/>
            <a:ext cx="1388057" cy="215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7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Designs\Expedition.pot</Template>
  <TotalTime>3637</TotalTime>
  <Words>2332</Words>
  <Application>Microsoft Office PowerPoint</Application>
  <PresentationFormat>全屏显示(4:3)</PresentationFormat>
  <Paragraphs>548</Paragraphs>
  <Slides>41</Slides>
  <Notes>2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宋体</vt:lpstr>
      <vt:lpstr>Arial</vt:lpstr>
      <vt:lpstr>Courier New</vt:lpstr>
      <vt:lpstr>Georgia</vt:lpstr>
      <vt:lpstr>Times New Roman</vt:lpstr>
      <vt:lpstr>Verdana</vt:lpstr>
      <vt:lpstr>Wingdings</vt:lpstr>
      <vt:lpstr>Wingdings 2</vt:lpstr>
      <vt:lpstr>Wingdings 3</vt:lpstr>
      <vt:lpstr>Expedition</vt:lpstr>
      <vt:lpstr>第6章  利用数组处理 批量数据</vt:lpstr>
      <vt:lpstr>复习：数组的基本概念</vt:lpstr>
      <vt:lpstr>复习：一维数组和二维数组</vt:lpstr>
      <vt:lpstr>复习：一维数组和二维数组</vt:lpstr>
      <vt:lpstr>6.3 字符数组</vt:lpstr>
      <vt:lpstr>字符数组</vt:lpstr>
      <vt:lpstr>字符数组的定义</vt:lpstr>
      <vt:lpstr>字符数组的初始化</vt:lpstr>
      <vt:lpstr>字符数组的初始化（2）</vt:lpstr>
      <vt:lpstr>字符数组的引用</vt:lpstr>
      <vt:lpstr>PowerPoint 演示文稿</vt:lpstr>
      <vt:lpstr>【例6.7】  输出一个菱形图。</vt:lpstr>
      <vt:lpstr>PowerPoint 演示文稿</vt:lpstr>
      <vt:lpstr>PowerPoint 演示文稿</vt:lpstr>
      <vt:lpstr>PowerPoint 演示文稿</vt:lpstr>
      <vt:lpstr>字符串和字符串结束标志</vt:lpstr>
      <vt:lpstr>字符串和字符串结束标志（2）</vt:lpstr>
      <vt:lpstr>字符串和字符串结束标志（3）</vt:lpstr>
      <vt:lpstr>字符数组的输入输出</vt:lpstr>
      <vt:lpstr>字符数组的输入输出（2）</vt:lpstr>
      <vt:lpstr>PowerPoint 演示文稿</vt:lpstr>
      <vt:lpstr>使用字符串处理函数</vt:lpstr>
      <vt:lpstr>字符串处理函数</vt:lpstr>
      <vt:lpstr>字符串处理函数</vt:lpstr>
      <vt:lpstr>字符串处理函数</vt:lpstr>
      <vt:lpstr>字符串连接（K&amp;R，P38）</vt:lpstr>
      <vt:lpstr>字符串处理函数</vt:lpstr>
      <vt:lpstr>字符串复制（K&amp;R，P21）</vt:lpstr>
      <vt:lpstr>字符串处理函数</vt:lpstr>
      <vt:lpstr>字典序：</vt:lpstr>
      <vt:lpstr>字符串比较（K&amp;R）</vt:lpstr>
      <vt:lpstr>字符串处理函数</vt:lpstr>
      <vt:lpstr>字符串长度（K&amp;R，P30）</vt:lpstr>
      <vt:lpstr>【例6.8 】 输入一行字符，统计其中有多少个单词，单词之间用空格分隔开。 </vt:lpstr>
      <vt:lpstr>PowerPoint 演示文稿</vt:lpstr>
      <vt:lpstr>PowerPoint 演示文稿</vt:lpstr>
      <vt:lpstr>PowerPoint 演示文稿</vt:lpstr>
      <vt:lpstr>【例6.9】 有3个字符串,要求找出其中最大者。</vt:lpstr>
      <vt:lpstr>PowerPoint 演示文稿</vt:lpstr>
      <vt:lpstr>PowerPoint 演示文稿</vt:lpstr>
      <vt:lpstr>作业：</vt:lpstr>
    </vt:vector>
  </TitlesOfParts>
  <Company>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               数组</dc:title>
  <dc:creator>zhengxl</dc:creator>
  <cp:lastModifiedBy>xlzheng</cp:lastModifiedBy>
  <cp:revision>275</cp:revision>
  <dcterms:created xsi:type="dcterms:W3CDTF">2001-03-26T02:26:01Z</dcterms:created>
  <dcterms:modified xsi:type="dcterms:W3CDTF">2016-10-31T15:35:02Z</dcterms:modified>
</cp:coreProperties>
</file>