
<file path=[Content_Types].xml><?xml version="1.0" encoding="utf-8"?>
<Types xmlns="http://schemas.openxmlformats.org/package/2006/content-types">
  <Default Extension="png" ContentType="image/png"/>
  <Default Extension="bin" ContentType="audio/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28"/>
  </p:notesMasterIdLst>
  <p:handoutMasterIdLst>
    <p:handoutMasterId r:id="rId129"/>
  </p:handoutMasterIdLst>
  <p:sldIdLst>
    <p:sldId id="256" r:id="rId2"/>
    <p:sldId id="273" r:id="rId3"/>
    <p:sldId id="344" r:id="rId4"/>
    <p:sldId id="345" r:id="rId5"/>
    <p:sldId id="500" r:id="rId6"/>
    <p:sldId id="258" r:id="rId7"/>
    <p:sldId id="501" r:id="rId8"/>
    <p:sldId id="274" r:id="rId9"/>
    <p:sldId id="370" r:id="rId10"/>
    <p:sldId id="502" r:id="rId11"/>
    <p:sldId id="371" r:id="rId12"/>
    <p:sldId id="372" r:id="rId13"/>
    <p:sldId id="373" r:id="rId14"/>
    <p:sldId id="275" r:id="rId15"/>
    <p:sldId id="276" r:id="rId16"/>
    <p:sldId id="346" r:id="rId17"/>
    <p:sldId id="374" r:id="rId18"/>
    <p:sldId id="375" r:id="rId19"/>
    <p:sldId id="376" r:id="rId20"/>
    <p:sldId id="260" r:id="rId21"/>
    <p:sldId id="503" r:id="rId22"/>
    <p:sldId id="299" r:id="rId23"/>
    <p:sldId id="504" r:id="rId24"/>
    <p:sldId id="377" r:id="rId25"/>
    <p:sldId id="505" r:id="rId26"/>
    <p:sldId id="378" r:id="rId27"/>
    <p:sldId id="379" r:id="rId28"/>
    <p:sldId id="380" r:id="rId29"/>
    <p:sldId id="381" r:id="rId30"/>
    <p:sldId id="382" r:id="rId31"/>
    <p:sldId id="384" r:id="rId32"/>
    <p:sldId id="383" r:id="rId33"/>
    <p:sldId id="301" r:id="rId34"/>
    <p:sldId id="385" r:id="rId35"/>
    <p:sldId id="386" r:id="rId36"/>
    <p:sldId id="387" r:id="rId37"/>
    <p:sldId id="388" r:id="rId38"/>
    <p:sldId id="397" r:id="rId39"/>
    <p:sldId id="389" r:id="rId40"/>
    <p:sldId id="390" r:id="rId41"/>
    <p:sldId id="391" r:id="rId42"/>
    <p:sldId id="392" r:id="rId43"/>
    <p:sldId id="393" r:id="rId44"/>
    <p:sldId id="394" r:id="rId45"/>
    <p:sldId id="395" r:id="rId46"/>
    <p:sldId id="396" r:id="rId47"/>
    <p:sldId id="347" r:id="rId48"/>
    <p:sldId id="398" r:id="rId49"/>
    <p:sldId id="399" r:id="rId50"/>
    <p:sldId id="506" r:id="rId51"/>
    <p:sldId id="400" r:id="rId52"/>
    <p:sldId id="401" r:id="rId53"/>
    <p:sldId id="402" r:id="rId54"/>
    <p:sldId id="403" r:id="rId55"/>
    <p:sldId id="404" r:id="rId56"/>
    <p:sldId id="405" r:id="rId57"/>
    <p:sldId id="406" r:id="rId58"/>
    <p:sldId id="415" r:id="rId59"/>
    <p:sldId id="407" r:id="rId60"/>
    <p:sldId id="408" r:id="rId61"/>
    <p:sldId id="409" r:id="rId62"/>
    <p:sldId id="410" r:id="rId63"/>
    <p:sldId id="413" r:id="rId64"/>
    <p:sldId id="414" r:id="rId65"/>
    <p:sldId id="282" r:id="rId66"/>
    <p:sldId id="309"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42" r:id="rId83"/>
    <p:sldId id="431" r:id="rId84"/>
    <p:sldId id="432" r:id="rId85"/>
    <p:sldId id="433" r:id="rId86"/>
    <p:sldId id="434" r:id="rId87"/>
    <p:sldId id="435" r:id="rId88"/>
    <p:sldId id="436" r:id="rId89"/>
    <p:sldId id="438" r:id="rId90"/>
    <p:sldId id="439" r:id="rId91"/>
    <p:sldId id="440" r:id="rId92"/>
    <p:sldId id="441" r:id="rId93"/>
    <p:sldId id="443" r:id="rId94"/>
    <p:sldId id="444" r:id="rId95"/>
    <p:sldId id="445" r:id="rId96"/>
    <p:sldId id="446" r:id="rId97"/>
    <p:sldId id="447" r:id="rId98"/>
    <p:sldId id="449" r:id="rId99"/>
    <p:sldId id="494" r:id="rId100"/>
    <p:sldId id="452" r:id="rId101"/>
    <p:sldId id="495" r:id="rId102"/>
    <p:sldId id="496" r:id="rId103"/>
    <p:sldId id="459" r:id="rId104"/>
    <p:sldId id="497" r:id="rId105"/>
    <p:sldId id="463" r:id="rId106"/>
    <p:sldId id="466" r:id="rId107"/>
    <p:sldId id="467" r:id="rId108"/>
    <p:sldId id="468" r:id="rId109"/>
    <p:sldId id="470" r:id="rId110"/>
    <p:sldId id="471" r:id="rId111"/>
    <p:sldId id="472" r:id="rId112"/>
    <p:sldId id="473" r:id="rId113"/>
    <p:sldId id="474" r:id="rId114"/>
    <p:sldId id="475" r:id="rId115"/>
    <p:sldId id="476" r:id="rId116"/>
    <p:sldId id="478" r:id="rId117"/>
    <p:sldId id="480" r:id="rId118"/>
    <p:sldId id="481" r:id="rId119"/>
    <p:sldId id="482" r:id="rId120"/>
    <p:sldId id="483" r:id="rId121"/>
    <p:sldId id="484" r:id="rId122"/>
    <p:sldId id="485" r:id="rId123"/>
    <p:sldId id="487" r:id="rId124"/>
    <p:sldId id="499" r:id="rId125"/>
    <p:sldId id="491" r:id="rId126"/>
    <p:sldId id="493" r:id="rId127"/>
  </p:sldIdLst>
  <p:sldSz cx="9144000" cy="6858000" type="screen4x3"/>
  <p:notesSz cx="6858000" cy="9144000"/>
  <p:defaultTextStyle>
    <a:defPPr>
      <a:defRPr lang="zh-CN"/>
    </a:defPPr>
    <a:lvl1pPr algn="ctr" rtl="0" fontAlgn="base">
      <a:spcBef>
        <a:spcPct val="0"/>
      </a:spcBef>
      <a:spcAft>
        <a:spcPct val="0"/>
      </a:spcAft>
      <a:defRPr kumimoji="1"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kumimoji="1"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kumimoji="1"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kumimoji="1"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kumimoji="1" sz="2000" kern="1200">
        <a:solidFill>
          <a:schemeClr val="tx1"/>
        </a:solidFill>
        <a:latin typeface="Verdana" pitchFamily="34" charset="0"/>
        <a:ea typeface="宋体" pitchFamily="2" charset="-122"/>
        <a:cs typeface="+mn-cs"/>
      </a:defRPr>
    </a:lvl5pPr>
    <a:lvl6pPr marL="2286000" algn="l" defTabSz="914400" rtl="0" eaLnBrk="1" latinLnBrk="0" hangingPunct="1">
      <a:defRPr kumimoji="1" sz="2000" kern="1200">
        <a:solidFill>
          <a:schemeClr val="tx1"/>
        </a:solidFill>
        <a:latin typeface="Verdana" pitchFamily="34" charset="0"/>
        <a:ea typeface="宋体" pitchFamily="2" charset="-122"/>
        <a:cs typeface="+mn-cs"/>
      </a:defRPr>
    </a:lvl6pPr>
    <a:lvl7pPr marL="2743200" algn="l" defTabSz="914400" rtl="0" eaLnBrk="1" latinLnBrk="0" hangingPunct="1">
      <a:defRPr kumimoji="1" sz="2000" kern="1200">
        <a:solidFill>
          <a:schemeClr val="tx1"/>
        </a:solidFill>
        <a:latin typeface="Verdana" pitchFamily="34" charset="0"/>
        <a:ea typeface="宋体" pitchFamily="2" charset="-122"/>
        <a:cs typeface="+mn-cs"/>
      </a:defRPr>
    </a:lvl7pPr>
    <a:lvl8pPr marL="3200400" algn="l" defTabSz="914400" rtl="0" eaLnBrk="1" latinLnBrk="0" hangingPunct="1">
      <a:defRPr kumimoji="1" sz="2000" kern="1200">
        <a:solidFill>
          <a:schemeClr val="tx1"/>
        </a:solidFill>
        <a:latin typeface="Verdana" pitchFamily="34" charset="0"/>
        <a:ea typeface="宋体" pitchFamily="2" charset="-122"/>
        <a:cs typeface="+mn-cs"/>
      </a:defRPr>
    </a:lvl8pPr>
    <a:lvl9pPr marL="3657600" algn="l" defTabSz="914400" rtl="0" eaLnBrk="1" latinLnBrk="0" hangingPunct="1">
      <a:defRPr kumimoji="1" sz="20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CC"/>
    <a:srgbClr val="009900"/>
    <a:srgbClr val="FFFFCC"/>
    <a:srgbClr val="CCCCFF"/>
    <a:srgbClr val="CCECFF"/>
    <a:srgbClr val="FF0000"/>
    <a:srgbClr val="FF00FF"/>
    <a:srgbClr val="FFFF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416" autoAdjust="0"/>
  </p:normalViewPr>
  <p:slideViewPr>
    <p:cSldViewPr>
      <p:cViewPr varScale="1">
        <p:scale>
          <a:sx n="60" d="100"/>
          <a:sy n="60" d="100"/>
        </p:scale>
        <p:origin x="139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6"/>
    </p:cViewPr>
  </p:sorterViewPr>
  <p:notesViewPr>
    <p:cSldViewPr>
      <p:cViewPr varScale="1">
        <p:scale>
          <a:sx n="57" d="100"/>
          <a:sy n="57"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ltLang="zh-CN"/>
          </a:p>
        </p:txBody>
      </p:sp>
      <p:sp>
        <p:nvSpPr>
          <p:cNvPr id="1024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1024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1024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1E0156C8-D9C6-487C-BDAA-0567DC2D8590}" type="slidenum">
              <a:rPr lang="en-US" altLang="zh-CN"/>
              <a:pPr/>
              <a:t>‹#›</a:t>
            </a:fld>
            <a:endParaRPr lang="en-US" altLang="zh-CN"/>
          </a:p>
        </p:txBody>
      </p:sp>
    </p:spTree>
    <p:extLst>
      <p:ext uri="{BB962C8B-B14F-4D97-AF65-F5344CB8AC3E}">
        <p14:creationId xmlns:p14="http://schemas.microsoft.com/office/powerpoint/2010/main" val="347274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81EB06ED-AB8A-4474-950A-747994510EFA}" type="slidenum">
              <a:rPr lang="en-US" altLang="zh-CN"/>
              <a:pPr/>
              <a:t>‹#›</a:t>
            </a:fld>
            <a:endParaRPr lang="en-US" altLang="zh-CN"/>
          </a:p>
        </p:txBody>
      </p:sp>
    </p:spTree>
    <p:extLst>
      <p:ext uri="{BB962C8B-B14F-4D97-AF65-F5344CB8AC3E}">
        <p14:creationId xmlns:p14="http://schemas.microsoft.com/office/powerpoint/2010/main" val="21152678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BB2E6-5580-4D1A-A556-FB868DAB5B01}" type="slidenum">
              <a:rPr lang="en-US" altLang="zh-CN"/>
              <a:pPr/>
              <a:t>2</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ltLang="zh-CN"/>
              <a:t>1</a:t>
            </a:r>
            <a:r>
              <a:rPr lang="zh-CN" altLang="en-US"/>
              <a:t>）结构体、链表</a:t>
            </a:r>
          </a:p>
          <a:p>
            <a:r>
              <a:rPr lang="en-US" altLang="zh-CN"/>
              <a:t>2</a:t>
            </a:r>
            <a:r>
              <a:rPr lang="zh-CN" altLang="en-US"/>
              <a:t>）动态链表</a:t>
            </a:r>
          </a:p>
          <a:p>
            <a:r>
              <a:rPr lang="en-US" altLang="zh-CN"/>
              <a:t>3</a:t>
            </a:r>
            <a:r>
              <a:rPr lang="zh-CN" altLang="en-US"/>
              <a:t>）只需指明地址就可访问相应存储单元的内容，可实现底层（硬件）操作</a:t>
            </a:r>
          </a:p>
          <a:p>
            <a:r>
              <a:rPr lang="en-US" altLang="zh-CN"/>
              <a:t>4</a:t>
            </a:r>
            <a:r>
              <a:rPr lang="zh-CN" altLang="en-US"/>
              <a:t>）提高数组元素访问效率</a:t>
            </a:r>
          </a:p>
          <a:p>
            <a:r>
              <a:rPr lang="en-US" altLang="zh-CN"/>
              <a:t>5</a:t>
            </a:r>
            <a:r>
              <a:rPr lang="zh-CN" altLang="en-US"/>
              <a:t>）使函数调用能得到多个值</a:t>
            </a:r>
          </a:p>
        </p:txBody>
      </p:sp>
    </p:spTree>
    <p:extLst>
      <p:ext uri="{BB962C8B-B14F-4D97-AF65-F5344CB8AC3E}">
        <p14:creationId xmlns:p14="http://schemas.microsoft.com/office/powerpoint/2010/main" val="290553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EB06ED-AB8A-4474-950A-747994510EFA}" type="slidenum">
              <a:rPr lang="en-US" altLang="zh-CN" smtClean="0"/>
              <a:pPr/>
              <a:t>14</a:t>
            </a:fld>
            <a:endParaRPr lang="en-US" altLang="zh-CN"/>
          </a:p>
        </p:txBody>
      </p:sp>
    </p:spTree>
    <p:extLst>
      <p:ext uri="{BB962C8B-B14F-4D97-AF65-F5344CB8AC3E}">
        <p14:creationId xmlns:p14="http://schemas.microsoft.com/office/powerpoint/2010/main" val="128380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1746" name="Group 1026"/>
          <p:cNvGrpSpPr>
            <a:grpSpLocks/>
          </p:cNvGrpSpPr>
          <p:nvPr/>
        </p:nvGrpSpPr>
        <p:grpSpPr bwMode="auto">
          <a:xfrm>
            <a:off x="-3175" y="0"/>
            <a:ext cx="9147175" cy="6867525"/>
            <a:chOff x="-2" y="0"/>
            <a:chExt cx="5762" cy="4326"/>
          </a:xfrm>
        </p:grpSpPr>
        <p:grpSp>
          <p:nvGrpSpPr>
            <p:cNvPr id="31747" name="Group 1027"/>
            <p:cNvGrpSpPr>
              <a:grpSpLocks/>
            </p:cNvGrpSpPr>
            <p:nvPr userDrawn="1"/>
          </p:nvGrpSpPr>
          <p:grpSpPr bwMode="auto">
            <a:xfrm>
              <a:off x="-2" y="0"/>
              <a:ext cx="5712" cy="4326"/>
              <a:chOff x="-2" y="0"/>
              <a:chExt cx="5712" cy="4326"/>
            </a:xfrm>
          </p:grpSpPr>
          <p:sp>
            <p:nvSpPr>
              <p:cNvPr id="31748" name="Rectangle 1028"/>
              <p:cNvSpPr>
                <a:spLocks noChangeArrowheads="1"/>
              </p:cNvSpPr>
              <p:nvPr/>
            </p:nvSpPr>
            <p:spPr bwMode="auto">
              <a:xfrm>
                <a:off x="-2"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9" name="Rectangle 1029"/>
              <p:cNvSpPr>
                <a:spLocks noChangeArrowheads="1"/>
              </p:cNvSpPr>
              <p:nvPr/>
            </p:nvSpPr>
            <p:spPr bwMode="auto">
              <a:xfrm>
                <a:off x="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Rectangle 1030"/>
              <p:cNvSpPr>
                <a:spLocks noChangeArrowheads="1"/>
              </p:cNvSpPr>
              <p:nvPr/>
            </p:nvSpPr>
            <p:spPr bwMode="auto">
              <a:xfrm>
                <a:off x="1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1" name="Rectangle 1031"/>
              <p:cNvSpPr>
                <a:spLocks noChangeArrowheads="1"/>
              </p:cNvSpPr>
              <p:nvPr/>
            </p:nvSpPr>
            <p:spPr bwMode="auto">
              <a:xfrm>
                <a:off x="2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2" name="Rectangle 1032"/>
              <p:cNvSpPr>
                <a:spLocks noChangeArrowheads="1"/>
              </p:cNvSpPr>
              <p:nvPr/>
            </p:nvSpPr>
            <p:spPr bwMode="auto">
              <a:xfrm>
                <a:off x="3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3" name="Rectangle 1033"/>
              <p:cNvSpPr>
                <a:spLocks noChangeArrowheads="1"/>
              </p:cNvSpPr>
              <p:nvPr/>
            </p:nvSpPr>
            <p:spPr bwMode="auto">
              <a:xfrm>
                <a:off x="4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4" name="Rectangle 1034"/>
              <p:cNvSpPr>
                <a:spLocks noChangeArrowheads="1"/>
              </p:cNvSpPr>
              <p:nvPr/>
            </p:nvSpPr>
            <p:spPr bwMode="auto">
              <a:xfrm>
                <a:off x="5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Rectangle 1035"/>
              <p:cNvSpPr>
                <a:spLocks noChangeArrowheads="1"/>
              </p:cNvSpPr>
              <p:nvPr/>
            </p:nvSpPr>
            <p:spPr bwMode="auto">
              <a:xfrm>
                <a:off x="6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6" name="Rectangle 1036"/>
              <p:cNvSpPr>
                <a:spLocks noChangeArrowheads="1"/>
              </p:cNvSpPr>
              <p:nvPr/>
            </p:nvSpPr>
            <p:spPr bwMode="auto">
              <a:xfrm>
                <a:off x="7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Rectangle 1037"/>
              <p:cNvSpPr>
                <a:spLocks noChangeArrowheads="1"/>
              </p:cNvSpPr>
              <p:nvPr/>
            </p:nvSpPr>
            <p:spPr bwMode="auto">
              <a:xfrm>
                <a:off x="8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8" name="Rectangle 1038"/>
              <p:cNvSpPr>
                <a:spLocks noChangeArrowheads="1"/>
              </p:cNvSpPr>
              <p:nvPr/>
            </p:nvSpPr>
            <p:spPr bwMode="auto">
              <a:xfrm>
                <a:off x="9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9" name="Rectangle 1039"/>
              <p:cNvSpPr>
                <a:spLocks noChangeArrowheads="1"/>
              </p:cNvSpPr>
              <p:nvPr/>
            </p:nvSpPr>
            <p:spPr bwMode="auto">
              <a:xfrm>
                <a:off x="10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Rectangle 1040"/>
              <p:cNvSpPr>
                <a:spLocks noChangeArrowheads="1"/>
              </p:cNvSpPr>
              <p:nvPr/>
            </p:nvSpPr>
            <p:spPr bwMode="auto">
              <a:xfrm>
                <a:off x="11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Rectangle 1041"/>
              <p:cNvSpPr>
                <a:spLocks noChangeArrowheads="1"/>
              </p:cNvSpPr>
              <p:nvPr/>
            </p:nvSpPr>
            <p:spPr bwMode="auto">
              <a:xfrm>
                <a:off x="12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Rectangle 1042"/>
              <p:cNvSpPr>
                <a:spLocks noChangeArrowheads="1"/>
              </p:cNvSpPr>
              <p:nvPr/>
            </p:nvSpPr>
            <p:spPr bwMode="auto">
              <a:xfrm>
                <a:off x="13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Rectangle 1043"/>
              <p:cNvSpPr>
                <a:spLocks noChangeArrowheads="1"/>
              </p:cNvSpPr>
              <p:nvPr/>
            </p:nvSpPr>
            <p:spPr bwMode="auto">
              <a:xfrm>
                <a:off x="14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4" name="Rectangle 1044"/>
              <p:cNvSpPr>
                <a:spLocks noChangeArrowheads="1"/>
              </p:cNvSpPr>
              <p:nvPr/>
            </p:nvSpPr>
            <p:spPr bwMode="auto">
              <a:xfrm>
                <a:off x="15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5" name="Rectangle 1045"/>
              <p:cNvSpPr>
                <a:spLocks noChangeArrowheads="1"/>
              </p:cNvSpPr>
              <p:nvPr/>
            </p:nvSpPr>
            <p:spPr bwMode="auto">
              <a:xfrm>
                <a:off x="16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Rectangle 1046"/>
              <p:cNvSpPr>
                <a:spLocks noChangeArrowheads="1"/>
              </p:cNvSpPr>
              <p:nvPr/>
            </p:nvSpPr>
            <p:spPr bwMode="auto">
              <a:xfrm>
                <a:off x="17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Rectangle 1047"/>
              <p:cNvSpPr>
                <a:spLocks noChangeArrowheads="1"/>
              </p:cNvSpPr>
              <p:nvPr/>
            </p:nvSpPr>
            <p:spPr bwMode="auto">
              <a:xfrm>
                <a:off x="18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Rectangle 1048"/>
              <p:cNvSpPr>
                <a:spLocks noChangeArrowheads="1"/>
              </p:cNvSpPr>
              <p:nvPr/>
            </p:nvSpPr>
            <p:spPr bwMode="auto">
              <a:xfrm>
                <a:off x="19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Rectangle 1049"/>
              <p:cNvSpPr>
                <a:spLocks noChangeArrowheads="1"/>
              </p:cNvSpPr>
              <p:nvPr/>
            </p:nvSpPr>
            <p:spPr bwMode="auto">
              <a:xfrm>
                <a:off x="20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Rectangle 1050"/>
              <p:cNvSpPr>
                <a:spLocks noChangeArrowheads="1"/>
              </p:cNvSpPr>
              <p:nvPr/>
            </p:nvSpPr>
            <p:spPr bwMode="auto">
              <a:xfrm>
                <a:off x="21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Rectangle 1051"/>
              <p:cNvSpPr>
                <a:spLocks noChangeArrowheads="1"/>
              </p:cNvSpPr>
              <p:nvPr/>
            </p:nvSpPr>
            <p:spPr bwMode="auto">
              <a:xfrm>
                <a:off x="22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Rectangle 1052"/>
              <p:cNvSpPr>
                <a:spLocks noChangeArrowheads="1"/>
              </p:cNvSpPr>
              <p:nvPr/>
            </p:nvSpPr>
            <p:spPr bwMode="auto">
              <a:xfrm>
                <a:off x="23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3" name="Rectangle 1053"/>
              <p:cNvSpPr>
                <a:spLocks noChangeArrowheads="1"/>
              </p:cNvSpPr>
              <p:nvPr/>
            </p:nvSpPr>
            <p:spPr bwMode="auto">
              <a:xfrm>
                <a:off x="23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Rectangle 1054"/>
              <p:cNvSpPr>
                <a:spLocks noChangeArrowheads="1"/>
              </p:cNvSpPr>
              <p:nvPr/>
            </p:nvSpPr>
            <p:spPr bwMode="auto">
              <a:xfrm>
                <a:off x="24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Rectangle 1055"/>
              <p:cNvSpPr>
                <a:spLocks noChangeArrowheads="1"/>
              </p:cNvSpPr>
              <p:nvPr/>
            </p:nvSpPr>
            <p:spPr bwMode="auto">
              <a:xfrm>
                <a:off x="25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Rectangle 1056"/>
              <p:cNvSpPr>
                <a:spLocks noChangeArrowheads="1"/>
              </p:cNvSpPr>
              <p:nvPr/>
            </p:nvSpPr>
            <p:spPr bwMode="auto">
              <a:xfrm>
                <a:off x="26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Rectangle 1057"/>
              <p:cNvSpPr>
                <a:spLocks noChangeArrowheads="1"/>
              </p:cNvSpPr>
              <p:nvPr/>
            </p:nvSpPr>
            <p:spPr bwMode="auto">
              <a:xfrm>
                <a:off x="27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Rectangle 1058"/>
              <p:cNvSpPr>
                <a:spLocks noChangeArrowheads="1"/>
              </p:cNvSpPr>
              <p:nvPr/>
            </p:nvSpPr>
            <p:spPr bwMode="auto">
              <a:xfrm>
                <a:off x="28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9" name="Rectangle 1059"/>
              <p:cNvSpPr>
                <a:spLocks noChangeArrowheads="1"/>
              </p:cNvSpPr>
              <p:nvPr/>
            </p:nvSpPr>
            <p:spPr bwMode="auto">
              <a:xfrm>
                <a:off x="29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Rectangle 1060"/>
              <p:cNvSpPr>
                <a:spLocks noChangeArrowheads="1"/>
              </p:cNvSpPr>
              <p:nvPr/>
            </p:nvSpPr>
            <p:spPr bwMode="auto">
              <a:xfrm>
                <a:off x="30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Rectangle 1061"/>
              <p:cNvSpPr>
                <a:spLocks noChangeArrowheads="1"/>
              </p:cNvSpPr>
              <p:nvPr/>
            </p:nvSpPr>
            <p:spPr bwMode="auto">
              <a:xfrm>
                <a:off x="31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2" name="Rectangle 1062"/>
              <p:cNvSpPr>
                <a:spLocks noChangeArrowheads="1"/>
              </p:cNvSpPr>
              <p:nvPr/>
            </p:nvSpPr>
            <p:spPr bwMode="auto">
              <a:xfrm>
                <a:off x="32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Rectangle 1063"/>
              <p:cNvSpPr>
                <a:spLocks noChangeArrowheads="1"/>
              </p:cNvSpPr>
              <p:nvPr/>
            </p:nvSpPr>
            <p:spPr bwMode="auto">
              <a:xfrm>
                <a:off x="335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4" name="Rectangle 1064"/>
              <p:cNvSpPr>
                <a:spLocks noChangeArrowheads="1"/>
              </p:cNvSpPr>
              <p:nvPr/>
            </p:nvSpPr>
            <p:spPr bwMode="auto">
              <a:xfrm>
                <a:off x="345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5" name="Rectangle 1065"/>
              <p:cNvSpPr>
                <a:spLocks noChangeArrowheads="1"/>
              </p:cNvSpPr>
              <p:nvPr/>
            </p:nvSpPr>
            <p:spPr bwMode="auto">
              <a:xfrm>
                <a:off x="355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Rectangle 1066"/>
              <p:cNvSpPr>
                <a:spLocks noChangeArrowheads="1"/>
              </p:cNvSpPr>
              <p:nvPr/>
            </p:nvSpPr>
            <p:spPr bwMode="auto">
              <a:xfrm>
                <a:off x="364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7" name="Rectangle 1067"/>
              <p:cNvSpPr>
                <a:spLocks noChangeArrowheads="1"/>
              </p:cNvSpPr>
              <p:nvPr/>
            </p:nvSpPr>
            <p:spPr bwMode="auto">
              <a:xfrm>
                <a:off x="374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8" name="Rectangle 1068"/>
              <p:cNvSpPr>
                <a:spLocks noChangeArrowheads="1"/>
              </p:cNvSpPr>
              <p:nvPr/>
            </p:nvSpPr>
            <p:spPr bwMode="auto">
              <a:xfrm>
                <a:off x="383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9" name="Rectangle 1069"/>
              <p:cNvSpPr>
                <a:spLocks noChangeArrowheads="1"/>
              </p:cNvSpPr>
              <p:nvPr/>
            </p:nvSpPr>
            <p:spPr bwMode="auto">
              <a:xfrm>
                <a:off x="393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0" name="Rectangle 1070"/>
              <p:cNvSpPr>
                <a:spLocks noChangeArrowheads="1"/>
              </p:cNvSpPr>
              <p:nvPr/>
            </p:nvSpPr>
            <p:spPr bwMode="auto">
              <a:xfrm>
                <a:off x="403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1" name="Rectangle 1071"/>
              <p:cNvSpPr>
                <a:spLocks noChangeArrowheads="1"/>
              </p:cNvSpPr>
              <p:nvPr/>
            </p:nvSpPr>
            <p:spPr bwMode="auto">
              <a:xfrm>
                <a:off x="412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2" name="Rectangle 1072"/>
              <p:cNvSpPr>
                <a:spLocks noChangeArrowheads="1"/>
              </p:cNvSpPr>
              <p:nvPr/>
            </p:nvSpPr>
            <p:spPr bwMode="auto">
              <a:xfrm>
                <a:off x="422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3" name="Rectangle 1073"/>
              <p:cNvSpPr>
                <a:spLocks noChangeArrowheads="1"/>
              </p:cNvSpPr>
              <p:nvPr/>
            </p:nvSpPr>
            <p:spPr bwMode="auto">
              <a:xfrm>
                <a:off x="431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Rectangle 1074"/>
              <p:cNvSpPr>
                <a:spLocks noChangeArrowheads="1"/>
              </p:cNvSpPr>
              <p:nvPr/>
            </p:nvSpPr>
            <p:spPr bwMode="auto">
              <a:xfrm>
                <a:off x="441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5" name="Rectangle 1075"/>
              <p:cNvSpPr>
                <a:spLocks noChangeArrowheads="1"/>
              </p:cNvSpPr>
              <p:nvPr/>
            </p:nvSpPr>
            <p:spPr bwMode="auto">
              <a:xfrm>
                <a:off x="451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6" name="Rectangle 1076"/>
              <p:cNvSpPr>
                <a:spLocks noChangeArrowheads="1"/>
              </p:cNvSpPr>
              <p:nvPr/>
            </p:nvSpPr>
            <p:spPr bwMode="auto">
              <a:xfrm>
                <a:off x="460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7" name="Rectangle 1077"/>
              <p:cNvSpPr>
                <a:spLocks noChangeArrowheads="1"/>
              </p:cNvSpPr>
              <p:nvPr/>
            </p:nvSpPr>
            <p:spPr bwMode="auto">
              <a:xfrm>
                <a:off x="470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8" name="Rectangle 1078"/>
              <p:cNvSpPr>
                <a:spLocks noChangeArrowheads="1"/>
              </p:cNvSpPr>
              <p:nvPr/>
            </p:nvSpPr>
            <p:spPr bwMode="auto">
              <a:xfrm>
                <a:off x="479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9" name="Rectangle 1079"/>
              <p:cNvSpPr>
                <a:spLocks noChangeArrowheads="1"/>
              </p:cNvSpPr>
              <p:nvPr/>
            </p:nvSpPr>
            <p:spPr bwMode="auto">
              <a:xfrm>
                <a:off x="489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0" name="Rectangle 1080"/>
              <p:cNvSpPr>
                <a:spLocks noChangeArrowheads="1"/>
              </p:cNvSpPr>
              <p:nvPr/>
            </p:nvSpPr>
            <p:spPr bwMode="auto">
              <a:xfrm>
                <a:off x="499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1" name="Rectangle 1081"/>
              <p:cNvSpPr>
                <a:spLocks noChangeArrowheads="1"/>
              </p:cNvSpPr>
              <p:nvPr/>
            </p:nvSpPr>
            <p:spPr bwMode="auto">
              <a:xfrm>
                <a:off x="508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2" name="Rectangle 1082"/>
              <p:cNvSpPr>
                <a:spLocks noChangeArrowheads="1"/>
              </p:cNvSpPr>
              <p:nvPr/>
            </p:nvSpPr>
            <p:spPr bwMode="auto">
              <a:xfrm>
                <a:off x="518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3" name="Rectangle 1083"/>
              <p:cNvSpPr>
                <a:spLocks noChangeArrowheads="1"/>
              </p:cNvSpPr>
              <p:nvPr/>
            </p:nvSpPr>
            <p:spPr bwMode="auto">
              <a:xfrm>
                <a:off x="527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4" name="Rectangle 1084"/>
              <p:cNvSpPr>
                <a:spLocks noChangeArrowheads="1"/>
              </p:cNvSpPr>
              <p:nvPr/>
            </p:nvSpPr>
            <p:spPr bwMode="auto">
              <a:xfrm>
                <a:off x="537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5" name="Rectangle 1085"/>
              <p:cNvSpPr>
                <a:spLocks noChangeArrowheads="1"/>
              </p:cNvSpPr>
              <p:nvPr/>
            </p:nvSpPr>
            <p:spPr bwMode="auto">
              <a:xfrm>
                <a:off x="547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6" name="Rectangle 1086"/>
              <p:cNvSpPr>
                <a:spLocks noChangeArrowheads="1"/>
              </p:cNvSpPr>
              <p:nvPr/>
            </p:nvSpPr>
            <p:spPr bwMode="auto">
              <a:xfrm>
                <a:off x="556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7" name="Rectangle 1087"/>
              <p:cNvSpPr>
                <a:spLocks noChangeArrowheads="1"/>
              </p:cNvSpPr>
              <p:nvPr/>
            </p:nvSpPr>
            <p:spPr bwMode="auto">
              <a:xfrm>
                <a:off x="566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08" name="Rectangle 1088"/>
            <p:cNvSpPr>
              <a:spLocks noChangeArrowheads="1"/>
            </p:cNvSpPr>
            <p:nvPr userDrawn="1"/>
          </p:nvSpPr>
          <p:spPr bwMode="auto">
            <a:xfrm>
              <a:off x="429"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09" name="Rectangle 1089"/>
            <p:cNvSpPr>
              <a:spLocks noChangeArrowheads="1"/>
            </p:cNvSpPr>
            <p:nvPr userDrawn="1"/>
          </p:nvSpPr>
          <p:spPr bwMode="auto">
            <a:xfrm>
              <a:off x="0" y="0"/>
              <a:ext cx="5760" cy="321"/>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810" name="Rectangle 1090"/>
          <p:cNvSpPr>
            <a:spLocks noChangeArrowheads="1"/>
          </p:cNvSpPr>
          <p:nvPr/>
        </p:nvSpPr>
        <p:spPr bwMode="auto">
          <a:xfrm>
            <a:off x="3505200" y="2590800"/>
            <a:ext cx="4892675" cy="76200"/>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31811" name="Rectangle 1091"/>
          <p:cNvSpPr>
            <a:spLocks noGrp="1" noChangeArrowheads="1"/>
          </p:cNvSpPr>
          <p:nvPr>
            <p:ph type="ctrTitle" sz="quarter"/>
          </p:nvPr>
        </p:nvSpPr>
        <p:spPr>
          <a:xfrm>
            <a:off x="779463" y="1766888"/>
            <a:ext cx="7678737" cy="762000"/>
          </a:xfrm>
        </p:spPr>
        <p:txBody>
          <a:bodyPr/>
          <a:lstStyle>
            <a:lvl1pPr algn="r">
              <a:defRPr/>
            </a:lvl1pPr>
          </a:lstStyle>
          <a:p>
            <a:pPr lvl="0"/>
            <a:r>
              <a:rPr lang="zh-CN" altLang="en-US" noProof="0"/>
              <a:t>单击此处编辑母版标题样式</a:t>
            </a:r>
          </a:p>
        </p:txBody>
      </p:sp>
      <p:sp>
        <p:nvSpPr>
          <p:cNvPr id="31812" name="Rectangle 1092"/>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zh-CN" altLang="en-US" noProof="0"/>
              <a:t>单击此处编辑母版副标题样式</a:t>
            </a:r>
          </a:p>
        </p:txBody>
      </p:sp>
      <p:sp>
        <p:nvSpPr>
          <p:cNvPr id="31813" name="Rectangle 1093"/>
          <p:cNvSpPr>
            <a:spLocks noGrp="1" noChangeArrowheads="1"/>
          </p:cNvSpPr>
          <p:nvPr>
            <p:ph type="dt" sz="quarter" idx="2"/>
          </p:nvPr>
        </p:nvSpPr>
        <p:spPr>
          <a:xfrm>
            <a:off x="685800" y="6248400"/>
            <a:ext cx="1905000" cy="457200"/>
          </a:xfrm>
        </p:spPr>
        <p:txBody>
          <a:bodyPr/>
          <a:lstStyle>
            <a:lvl1pPr>
              <a:defRPr/>
            </a:lvl1pPr>
          </a:lstStyle>
          <a:p>
            <a:endParaRPr lang="en-US" altLang="zh-CN"/>
          </a:p>
        </p:txBody>
      </p:sp>
      <p:sp>
        <p:nvSpPr>
          <p:cNvPr id="31814" name="Rectangle 1094"/>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31815" name="Rectangle 1095"/>
          <p:cNvSpPr>
            <a:spLocks noGrp="1" noChangeArrowheads="1"/>
          </p:cNvSpPr>
          <p:nvPr>
            <p:ph type="sldNum" sz="quarter" idx="4"/>
          </p:nvPr>
        </p:nvSpPr>
        <p:spPr>
          <a:xfrm>
            <a:off x="6553200" y="6248400"/>
            <a:ext cx="1905000" cy="457200"/>
          </a:xfrm>
        </p:spPr>
        <p:txBody>
          <a:bodyPr/>
          <a:lstStyle>
            <a:lvl1pPr>
              <a:defRPr b="0"/>
            </a:lvl1pPr>
          </a:lstStyle>
          <a:p>
            <a:fld id="{11CA323A-78F3-49DE-B65D-BC075A2ECA9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59BD655-C0F5-4486-9B17-D9E6A62BAB12}" type="slidenum">
              <a:rPr lang="en-US" altLang="zh-CN"/>
              <a:pPr/>
              <a:t>‹#›</a:t>
            </a:fld>
            <a:endParaRPr lang="en-US" altLang="zh-CN"/>
          </a:p>
        </p:txBody>
      </p:sp>
    </p:spTree>
    <p:extLst>
      <p:ext uri="{BB962C8B-B14F-4D97-AF65-F5344CB8AC3E}">
        <p14:creationId xmlns:p14="http://schemas.microsoft.com/office/powerpoint/2010/main" val="279951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290513"/>
            <a:ext cx="2039938" cy="60182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71538" y="290513"/>
            <a:ext cx="5970587" cy="60182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C4F1DA2-047E-4F90-8C3B-6DFC900CC360}" type="slidenum">
              <a:rPr lang="en-US" altLang="zh-CN"/>
              <a:pPr/>
              <a:t>‹#›</a:t>
            </a:fld>
            <a:endParaRPr lang="en-US" altLang="zh-CN"/>
          </a:p>
        </p:txBody>
      </p:sp>
    </p:spTree>
    <p:extLst>
      <p:ext uri="{BB962C8B-B14F-4D97-AF65-F5344CB8AC3E}">
        <p14:creationId xmlns:p14="http://schemas.microsoft.com/office/powerpoint/2010/main" val="972353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290513"/>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912813" y="1158875"/>
            <a:ext cx="8110537" cy="5149850"/>
          </a:xfrm>
        </p:spPr>
        <p:txBody>
          <a:bodyPr/>
          <a:lstStyle/>
          <a:p>
            <a:endParaRPr lang="zh-CN" altLang="en-US"/>
          </a:p>
        </p:txBody>
      </p:sp>
      <p:sp>
        <p:nvSpPr>
          <p:cNvPr id="4" name="日期占位符 3"/>
          <p:cNvSpPr>
            <a:spLocks noGrp="1"/>
          </p:cNvSpPr>
          <p:nvPr>
            <p:ph type="dt" sz="half" idx="10"/>
          </p:nvPr>
        </p:nvSpPr>
        <p:spPr>
          <a:xfrm>
            <a:off x="1152525" y="62865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590925" y="62865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239000" y="0"/>
            <a:ext cx="1905000" cy="457200"/>
          </a:xfrm>
        </p:spPr>
        <p:txBody>
          <a:bodyPr/>
          <a:lstStyle>
            <a:lvl1pPr>
              <a:defRPr/>
            </a:lvl1pPr>
          </a:lstStyle>
          <a:p>
            <a:fld id="{095D768E-7644-4D9A-A27D-5DA8E63117A5}" type="slidenum">
              <a:rPr lang="en-US" altLang="zh-CN"/>
              <a:pPr/>
              <a:t>‹#›</a:t>
            </a:fld>
            <a:endParaRPr lang="en-US" altLang="zh-CN"/>
          </a:p>
        </p:txBody>
      </p:sp>
    </p:spTree>
    <p:extLst>
      <p:ext uri="{BB962C8B-B14F-4D97-AF65-F5344CB8AC3E}">
        <p14:creationId xmlns:p14="http://schemas.microsoft.com/office/powerpoint/2010/main" val="209534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25FC04F-3E50-471F-9481-C3386AE67B6A}" type="slidenum">
              <a:rPr lang="en-US" altLang="zh-CN"/>
              <a:pPr/>
              <a:t>‹#›</a:t>
            </a:fld>
            <a:endParaRPr lang="en-US" altLang="zh-CN"/>
          </a:p>
        </p:txBody>
      </p:sp>
    </p:spTree>
    <p:extLst>
      <p:ext uri="{BB962C8B-B14F-4D97-AF65-F5344CB8AC3E}">
        <p14:creationId xmlns:p14="http://schemas.microsoft.com/office/powerpoint/2010/main" val="171452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E61F44F-F5AC-4542-B1F6-364CEBECF08F}" type="slidenum">
              <a:rPr lang="en-US" altLang="zh-CN"/>
              <a:pPr/>
              <a:t>‹#›</a:t>
            </a:fld>
            <a:endParaRPr lang="en-US" altLang="zh-CN"/>
          </a:p>
        </p:txBody>
      </p:sp>
    </p:spTree>
    <p:extLst>
      <p:ext uri="{BB962C8B-B14F-4D97-AF65-F5344CB8AC3E}">
        <p14:creationId xmlns:p14="http://schemas.microsoft.com/office/powerpoint/2010/main" val="106896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813" y="1158875"/>
            <a:ext cx="3978275"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158875"/>
            <a:ext cx="3979862" cy="5149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E4F0F83-4D48-428F-9A3F-5CA4C74E7C26}" type="slidenum">
              <a:rPr lang="en-US" altLang="zh-CN"/>
              <a:pPr/>
              <a:t>‹#›</a:t>
            </a:fld>
            <a:endParaRPr lang="en-US" altLang="zh-CN"/>
          </a:p>
        </p:txBody>
      </p:sp>
    </p:spTree>
    <p:extLst>
      <p:ext uri="{BB962C8B-B14F-4D97-AF65-F5344CB8AC3E}">
        <p14:creationId xmlns:p14="http://schemas.microsoft.com/office/powerpoint/2010/main" val="110717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287A12F-B0C5-4892-861C-0E482A07A4CA}" type="slidenum">
              <a:rPr lang="en-US" altLang="zh-CN"/>
              <a:pPr/>
              <a:t>‹#›</a:t>
            </a:fld>
            <a:endParaRPr lang="en-US" altLang="zh-CN"/>
          </a:p>
        </p:txBody>
      </p:sp>
    </p:spTree>
    <p:extLst>
      <p:ext uri="{BB962C8B-B14F-4D97-AF65-F5344CB8AC3E}">
        <p14:creationId xmlns:p14="http://schemas.microsoft.com/office/powerpoint/2010/main" val="271029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E0DE4FB-017A-4D6B-9514-655D5A0A35BB}" type="slidenum">
              <a:rPr lang="en-US" altLang="zh-CN"/>
              <a:pPr/>
              <a:t>‹#›</a:t>
            </a:fld>
            <a:endParaRPr lang="en-US" altLang="zh-CN"/>
          </a:p>
        </p:txBody>
      </p:sp>
    </p:spTree>
    <p:extLst>
      <p:ext uri="{BB962C8B-B14F-4D97-AF65-F5344CB8AC3E}">
        <p14:creationId xmlns:p14="http://schemas.microsoft.com/office/powerpoint/2010/main" val="295666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BE69BBB-74AC-4327-B108-DC246DE1005C}" type="slidenum">
              <a:rPr lang="en-US" altLang="zh-CN"/>
              <a:pPr/>
              <a:t>‹#›</a:t>
            </a:fld>
            <a:endParaRPr lang="en-US" altLang="zh-CN"/>
          </a:p>
        </p:txBody>
      </p:sp>
    </p:spTree>
    <p:extLst>
      <p:ext uri="{BB962C8B-B14F-4D97-AF65-F5344CB8AC3E}">
        <p14:creationId xmlns:p14="http://schemas.microsoft.com/office/powerpoint/2010/main" val="244344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A28B915-7B99-4A00-A0E6-346CE92AE470}" type="slidenum">
              <a:rPr lang="en-US" altLang="zh-CN"/>
              <a:pPr/>
              <a:t>‹#›</a:t>
            </a:fld>
            <a:endParaRPr lang="en-US" altLang="zh-CN"/>
          </a:p>
        </p:txBody>
      </p:sp>
    </p:spTree>
    <p:extLst>
      <p:ext uri="{BB962C8B-B14F-4D97-AF65-F5344CB8AC3E}">
        <p14:creationId xmlns:p14="http://schemas.microsoft.com/office/powerpoint/2010/main" val="25330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27FCBE9-B239-4CE5-8893-71BFE893349B}" type="slidenum">
              <a:rPr lang="en-US" altLang="zh-CN"/>
              <a:pPr/>
              <a:t>‹#›</a:t>
            </a:fld>
            <a:endParaRPr lang="en-US" altLang="zh-CN"/>
          </a:p>
        </p:txBody>
      </p:sp>
    </p:spTree>
    <p:extLst>
      <p:ext uri="{BB962C8B-B14F-4D97-AF65-F5344CB8AC3E}">
        <p14:creationId xmlns:p14="http://schemas.microsoft.com/office/powerpoint/2010/main" val="83087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0"/>
            <a:ext cx="9147175" cy="6867525"/>
            <a:chOff x="0" y="0"/>
            <a:chExt cx="5762" cy="4326"/>
          </a:xfrm>
        </p:grpSpPr>
        <p:sp>
          <p:nvSpPr>
            <p:cNvPr id="30723" name="Rectangle 3"/>
            <p:cNvSpPr>
              <a:spLocks noChangeArrowheads="1"/>
            </p:cNvSpPr>
            <p:nvPr userDrawn="1"/>
          </p:nvSpPr>
          <p:spPr bwMode="hidden">
            <a:xfrm>
              <a:off x="0" y="0"/>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4" name="Rectangle 4"/>
            <p:cNvSpPr>
              <a:spLocks noChangeArrowheads="1"/>
            </p:cNvSpPr>
            <p:nvPr userDrawn="1"/>
          </p:nvSpPr>
          <p:spPr bwMode="hidden">
            <a:xfrm>
              <a:off x="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Rectangle 5"/>
            <p:cNvSpPr>
              <a:spLocks noChangeArrowheads="1"/>
            </p:cNvSpPr>
            <p:nvPr userDrawn="1"/>
          </p:nvSpPr>
          <p:spPr bwMode="hidden">
            <a:xfrm>
              <a:off x="1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Rectangle 6"/>
            <p:cNvSpPr>
              <a:spLocks noChangeArrowheads="1"/>
            </p:cNvSpPr>
            <p:nvPr userDrawn="1"/>
          </p:nvSpPr>
          <p:spPr bwMode="hidden">
            <a:xfrm>
              <a:off x="2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Rectangle 7"/>
            <p:cNvSpPr>
              <a:spLocks noChangeArrowheads="1"/>
            </p:cNvSpPr>
            <p:nvPr userDrawn="1"/>
          </p:nvSpPr>
          <p:spPr bwMode="hidden">
            <a:xfrm>
              <a:off x="3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8" name="Rectangle 8"/>
            <p:cNvSpPr>
              <a:spLocks noChangeArrowheads="1"/>
            </p:cNvSpPr>
            <p:nvPr userDrawn="1"/>
          </p:nvSpPr>
          <p:spPr bwMode="hidden">
            <a:xfrm>
              <a:off x="4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9" name="Rectangle 9"/>
            <p:cNvSpPr>
              <a:spLocks noChangeArrowheads="1"/>
            </p:cNvSpPr>
            <p:nvPr userDrawn="1"/>
          </p:nvSpPr>
          <p:spPr bwMode="hidden">
            <a:xfrm>
              <a:off x="5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0" name="Rectangle 10"/>
            <p:cNvSpPr>
              <a:spLocks noChangeArrowheads="1"/>
            </p:cNvSpPr>
            <p:nvPr userDrawn="1"/>
          </p:nvSpPr>
          <p:spPr bwMode="hidden">
            <a:xfrm>
              <a:off x="6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1" name="Rectangle 11"/>
            <p:cNvSpPr>
              <a:spLocks noChangeArrowheads="1"/>
            </p:cNvSpPr>
            <p:nvPr userDrawn="1"/>
          </p:nvSpPr>
          <p:spPr bwMode="hidden">
            <a:xfrm>
              <a:off x="7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2" name="Rectangle 12"/>
            <p:cNvSpPr>
              <a:spLocks noChangeArrowheads="1"/>
            </p:cNvSpPr>
            <p:nvPr userDrawn="1"/>
          </p:nvSpPr>
          <p:spPr bwMode="hidden">
            <a:xfrm>
              <a:off x="8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3" name="Rectangle 13"/>
            <p:cNvSpPr>
              <a:spLocks noChangeArrowheads="1"/>
            </p:cNvSpPr>
            <p:nvPr userDrawn="1"/>
          </p:nvSpPr>
          <p:spPr bwMode="hidden">
            <a:xfrm>
              <a:off x="9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4" name="Rectangle 14"/>
            <p:cNvSpPr>
              <a:spLocks noChangeArrowheads="1"/>
            </p:cNvSpPr>
            <p:nvPr userDrawn="1"/>
          </p:nvSpPr>
          <p:spPr bwMode="hidden">
            <a:xfrm>
              <a:off x="10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5" name="Rectangle 15"/>
            <p:cNvSpPr>
              <a:spLocks noChangeArrowheads="1"/>
            </p:cNvSpPr>
            <p:nvPr userDrawn="1"/>
          </p:nvSpPr>
          <p:spPr bwMode="hidden">
            <a:xfrm>
              <a:off x="11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6" name="Rectangle 16"/>
            <p:cNvSpPr>
              <a:spLocks noChangeArrowheads="1"/>
            </p:cNvSpPr>
            <p:nvPr userDrawn="1"/>
          </p:nvSpPr>
          <p:spPr bwMode="hidden">
            <a:xfrm>
              <a:off x="12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7" name="Rectangle 17"/>
            <p:cNvSpPr>
              <a:spLocks noChangeArrowheads="1"/>
            </p:cNvSpPr>
            <p:nvPr userDrawn="1"/>
          </p:nvSpPr>
          <p:spPr bwMode="hidden">
            <a:xfrm>
              <a:off x="13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8" name="Rectangle 18"/>
            <p:cNvSpPr>
              <a:spLocks noChangeArrowheads="1"/>
            </p:cNvSpPr>
            <p:nvPr userDrawn="1"/>
          </p:nvSpPr>
          <p:spPr bwMode="hidden">
            <a:xfrm>
              <a:off x="14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39" name="Rectangle 19"/>
            <p:cNvSpPr>
              <a:spLocks noChangeArrowheads="1"/>
            </p:cNvSpPr>
            <p:nvPr userDrawn="1"/>
          </p:nvSpPr>
          <p:spPr bwMode="hidden">
            <a:xfrm>
              <a:off x="15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0" name="Rectangle 20"/>
            <p:cNvSpPr>
              <a:spLocks noChangeArrowheads="1"/>
            </p:cNvSpPr>
            <p:nvPr userDrawn="1"/>
          </p:nvSpPr>
          <p:spPr bwMode="hidden">
            <a:xfrm>
              <a:off x="16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1" name="Rectangle 21"/>
            <p:cNvSpPr>
              <a:spLocks noChangeArrowheads="1"/>
            </p:cNvSpPr>
            <p:nvPr userDrawn="1"/>
          </p:nvSpPr>
          <p:spPr bwMode="hidden">
            <a:xfrm>
              <a:off x="17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2" name="Rectangle 22"/>
            <p:cNvSpPr>
              <a:spLocks noChangeArrowheads="1"/>
            </p:cNvSpPr>
            <p:nvPr userDrawn="1"/>
          </p:nvSpPr>
          <p:spPr bwMode="hidden">
            <a:xfrm>
              <a:off x="18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Rectangle 23"/>
            <p:cNvSpPr>
              <a:spLocks noChangeArrowheads="1"/>
            </p:cNvSpPr>
            <p:nvPr userDrawn="1"/>
          </p:nvSpPr>
          <p:spPr bwMode="hidden">
            <a:xfrm>
              <a:off x="19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4" name="Rectangle 24"/>
            <p:cNvSpPr>
              <a:spLocks noChangeArrowheads="1"/>
            </p:cNvSpPr>
            <p:nvPr userDrawn="1"/>
          </p:nvSpPr>
          <p:spPr bwMode="hidden">
            <a:xfrm>
              <a:off x="20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5" name="Rectangle 25"/>
            <p:cNvSpPr>
              <a:spLocks noChangeArrowheads="1"/>
            </p:cNvSpPr>
            <p:nvPr userDrawn="1"/>
          </p:nvSpPr>
          <p:spPr bwMode="hidden">
            <a:xfrm>
              <a:off x="21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6" name="Rectangle 26"/>
            <p:cNvSpPr>
              <a:spLocks noChangeArrowheads="1"/>
            </p:cNvSpPr>
            <p:nvPr userDrawn="1"/>
          </p:nvSpPr>
          <p:spPr bwMode="hidden">
            <a:xfrm>
              <a:off x="22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7" name="Rectangle 27"/>
            <p:cNvSpPr>
              <a:spLocks noChangeArrowheads="1"/>
            </p:cNvSpPr>
            <p:nvPr userDrawn="1"/>
          </p:nvSpPr>
          <p:spPr bwMode="hidden">
            <a:xfrm>
              <a:off x="23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8" name="Rectangle 28"/>
            <p:cNvSpPr>
              <a:spLocks noChangeArrowheads="1"/>
            </p:cNvSpPr>
            <p:nvPr userDrawn="1"/>
          </p:nvSpPr>
          <p:spPr bwMode="hidden">
            <a:xfrm>
              <a:off x="24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9" name="Rectangle 29"/>
            <p:cNvSpPr>
              <a:spLocks noChangeArrowheads="1"/>
            </p:cNvSpPr>
            <p:nvPr userDrawn="1"/>
          </p:nvSpPr>
          <p:spPr bwMode="hidden">
            <a:xfrm>
              <a:off x="24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0" name="Rectangle 30"/>
            <p:cNvSpPr>
              <a:spLocks noChangeArrowheads="1"/>
            </p:cNvSpPr>
            <p:nvPr userDrawn="1"/>
          </p:nvSpPr>
          <p:spPr bwMode="hidden">
            <a:xfrm>
              <a:off x="25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1" name="Rectangle 31"/>
            <p:cNvSpPr>
              <a:spLocks noChangeArrowheads="1"/>
            </p:cNvSpPr>
            <p:nvPr userDrawn="1"/>
          </p:nvSpPr>
          <p:spPr bwMode="hidden">
            <a:xfrm>
              <a:off x="26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2" name="Rectangle 32"/>
            <p:cNvSpPr>
              <a:spLocks noChangeArrowheads="1"/>
            </p:cNvSpPr>
            <p:nvPr userDrawn="1"/>
          </p:nvSpPr>
          <p:spPr bwMode="hidden">
            <a:xfrm>
              <a:off x="27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3" name="Rectangle 33"/>
            <p:cNvSpPr>
              <a:spLocks noChangeArrowheads="1"/>
            </p:cNvSpPr>
            <p:nvPr userDrawn="1"/>
          </p:nvSpPr>
          <p:spPr bwMode="hidden">
            <a:xfrm>
              <a:off x="28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4" name="Rectangle 34"/>
            <p:cNvSpPr>
              <a:spLocks noChangeArrowheads="1"/>
            </p:cNvSpPr>
            <p:nvPr userDrawn="1"/>
          </p:nvSpPr>
          <p:spPr bwMode="hidden">
            <a:xfrm>
              <a:off x="29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5" name="Rectangle 35"/>
            <p:cNvSpPr>
              <a:spLocks noChangeArrowheads="1"/>
            </p:cNvSpPr>
            <p:nvPr userDrawn="1"/>
          </p:nvSpPr>
          <p:spPr bwMode="hidden">
            <a:xfrm>
              <a:off x="30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6" name="Rectangle 36"/>
            <p:cNvSpPr>
              <a:spLocks noChangeArrowheads="1"/>
            </p:cNvSpPr>
            <p:nvPr userDrawn="1"/>
          </p:nvSpPr>
          <p:spPr bwMode="hidden">
            <a:xfrm>
              <a:off x="31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7" name="Rectangle 37"/>
            <p:cNvSpPr>
              <a:spLocks noChangeArrowheads="1"/>
            </p:cNvSpPr>
            <p:nvPr userDrawn="1"/>
          </p:nvSpPr>
          <p:spPr bwMode="hidden">
            <a:xfrm>
              <a:off x="32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8" name="Rectangle 38"/>
            <p:cNvSpPr>
              <a:spLocks noChangeArrowheads="1"/>
            </p:cNvSpPr>
            <p:nvPr userDrawn="1"/>
          </p:nvSpPr>
          <p:spPr bwMode="hidden">
            <a:xfrm>
              <a:off x="336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9" name="Rectangle 39"/>
            <p:cNvSpPr>
              <a:spLocks noChangeArrowheads="1"/>
            </p:cNvSpPr>
            <p:nvPr userDrawn="1"/>
          </p:nvSpPr>
          <p:spPr bwMode="hidden">
            <a:xfrm>
              <a:off x="345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0" name="Rectangle 40"/>
            <p:cNvSpPr>
              <a:spLocks noChangeArrowheads="1"/>
            </p:cNvSpPr>
            <p:nvPr userDrawn="1"/>
          </p:nvSpPr>
          <p:spPr bwMode="hidden">
            <a:xfrm>
              <a:off x="355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1" name="Rectangle 41"/>
            <p:cNvSpPr>
              <a:spLocks noChangeArrowheads="1"/>
            </p:cNvSpPr>
            <p:nvPr userDrawn="1"/>
          </p:nvSpPr>
          <p:spPr bwMode="hidden">
            <a:xfrm>
              <a:off x="364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2" name="Rectangle 42"/>
            <p:cNvSpPr>
              <a:spLocks noChangeArrowheads="1"/>
            </p:cNvSpPr>
            <p:nvPr userDrawn="1"/>
          </p:nvSpPr>
          <p:spPr bwMode="hidden">
            <a:xfrm>
              <a:off x="374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3" name="Rectangle 43"/>
            <p:cNvSpPr>
              <a:spLocks noChangeArrowheads="1"/>
            </p:cNvSpPr>
            <p:nvPr userDrawn="1"/>
          </p:nvSpPr>
          <p:spPr bwMode="hidden">
            <a:xfrm>
              <a:off x="384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4" name="Rectangle 44"/>
            <p:cNvSpPr>
              <a:spLocks noChangeArrowheads="1"/>
            </p:cNvSpPr>
            <p:nvPr userDrawn="1"/>
          </p:nvSpPr>
          <p:spPr bwMode="hidden">
            <a:xfrm>
              <a:off x="393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5" name="Rectangle 45"/>
            <p:cNvSpPr>
              <a:spLocks noChangeArrowheads="1"/>
            </p:cNvSpPr>
            <p:nvPr userDrawn="1"/>
          </p:nvSpPr>
          <p:spPr bwMode="hidden">
            <a:xfrm>
              <a:off x="403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6" name="Rectangle 46"/>
            <p:cNvSpPr>
              <a:spLocks noChangeArrowheads="1"/>
            </p:cNvSpPr>
            <p:nvPr userDrawn="1"/>
          </p:nvSpPr>
          <p:spPr bwMode="hidden">
            <a:xfrm>
              <a:off x="412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7" name="Rectangle 47"/>
            <p:cNvSpPr>
              <a:spLocks noChangeArrowheads="1"/>
            </p:cNvSpPr>
            <p:nvPr userDrawn="1"/>
          </p:nvSpPr>
          <p:spPr bwMode="hidden">
            <a:xfrm>
              <a:off x="422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8" name="Rectangle 48"/>
            <p:cNvSpPr>
              <a:spLocks noChangeArrowheads="1"/>
            </p:cNvSpPr>
            <p:nvPr userDrawn="1"/>
          </p:nvSpPr>
          <p:spPr bwMode="hidden">
            <a:xfrm>
              <a:off x="432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9" name="Rectangle 49"/>
            <p:cNvSpPr>
              <a:spLocks noChangeArrowheads="1"/>
            </p:cNvSpPr>
            <p:nvPr userDrawn="1"/>
          </p:nvSpPr>
          <p:spPr bwMode="hidden">
            <a:xfrm>
              <a:off x="441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0" name="Rectangle 50"/>
            <p:cNvSpPr>
              <a:spLocks noChangeArrowheads="1"/>
            </p:cNvSpPr>
            <p:nvPr userDrawn="1"/>
          </p:nvSpPr>
          <p:spPr bwMode="hidden">
            <a:xfrm>
              <a:off x="451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1" name="Rectangle 51"/>
            <p:cNvSpPr>
              <a:spLocks noChangeArrowheads="1"/>
            </p:cNvSpPr>
            <p:nvPr userDrawn="1"/>
          </p:nvSpPr>
          <p:spPr bwMode="hidden">
            <a:xfrm>
              <a:off x="460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2" name="Rectangle 52"/>
            <p:cNvSpPr>
              <a:spLocks noChangeArrowheads="1"/>
            </p:cNvSpPr>
            <p:nvPr userDrawn="1"/>
          </p:nvSpPr>
          <p:spPr bwMode="hidden">
            <a:xfrm>
              <a:off x="470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3" name="Rectangle 53"/>
            <p:cNvSpPr>
              <a:spLocks noChangeArrowheads="1"/>
            </p:cNvSpPr>
            <p:nvPr userDrawn="1"/>
          </p:nvSpPr>
          <p:spPr bwMode="hidden">
            <a:xfrm>
              <a:off x="480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4" name="Rectangle 54"/>
            <p:cNvSpPr>
              <a:spLocks noChangeArrowheads="1"/>
            </p:cNvSpPr>
            <p:nvPr userDrawn="1"/>
          </p:nvSpPr>
          <p:spPr bwMode="hidden">
            <a:xfrm>
              <a:off x="489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5" name="Rectangle 55"/>
            <p:cNvSpPr>
              <a:spLocks noChangeArrowheads="1"/>
            </p:cNvSpPr>
            <p:nvPr userDrawn="1"/>
          </p:nvSpPr>
          <p:spPr bwMode="hidden">
            <a:xfrm>
              <a:off x="499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6" name="Rectangle 56"/>
            <p:cNvSpPr>
              <a:spLocks noChangeArrowheads="1"/>
            </p:cNvSpPr>
            <p:nvPr userDrawn="1"/>
          </p:nvSpPr>
          <p:spPr bwMode="hidden">
            <a:xfrm>
              <a:off x="508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7" name="Rectangle 57"/>
            <p:cNvSpPr>
              <a:spLocks noChangeArrowheads="1"/>
            </p:cNvSpPr>
            <p:nvPr userDrawn="1"/>
          </p:nvSpPr>
          <p:spPr bwMode="hidden">
            <a:xfrm>
              <a:off x="518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8" name="Rectangle 58"/>
            <p:cNvSpPr>
              <a:spLocks noChangeArrowheads="1"/>
            </p:cNvSpPr>
            <p:nvPr userDrawn="1"/>
          </p:nvSpPr>
          <p:spPr bwMode="hidden">
            <a:xfrm>
              <a:off x="5280"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9" name="Rectangle 59"/>
            <p:cNvSpPr>
              <a:spLocks noChangeArrowheads="1"/>
            </p:cNvSpPr>
            <p:nvPr userDrawn="1"/>
          </p:nvSpPr>
          <p:spPr bwMode="hidden">
            <a:xfrm>
              <a:off x="5376"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0" name="Rectangle 60"/>
            <p:cNvSpPr>
              <a:spLocks noChangeArrowheads="1"/>
            </p:cNvSpPr>
            <p:nvPr userDrawn="1"/>
          </p:nvSpPr>
          <p:spPr bwMode="hidden">
            <a:xfrm>
              <a:off x="5472"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1" name="Rectangle 61"/>
            <p:cNvSpPr>
              <a:spLocks noChangeArrowheads="1"/>
            </p:cNvSpPr>
            <p:nvPr userDrawn="1"/>
          </p:nvSpPr>
          <p:spPr bwMode="hidden">
            <a:xfrm>
              <a:off x="5568"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2" name="Rectangle 62"/>
            <p:cNvSpPr>
              <a:spLocks noChangeArrowheads="1"/>
            </p:cNvSpPr>
            <p:nvPr userDrawn="1"/>
          </p:nvSpPr>
          <p:spPr bwMode="hidden">
            <a:xfrm>
              <a:off x="5664" y="6"/>
              <a:ext cx="48" cy="4320"/>
            </a:xfrm>
            <a:prstGeom prst="rect">
              <a:avLst/>
            </a:prstGeom>
            <a:solidFill>
              <a:schemeClr val="accent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3" name="Rectangle 63"/>
            <p:cNvSpPr>
              <a:spLocks noChangeArrowheads="1"/>
            </p:cNvSpPr>
            <p:nvPr userDrawn="1"/>
          </p:nvSpPr>
          <p:spPr bwMode="hidden">
            <a:xfrm>
              <a:off x="431" y="0"/>
              <a:ext cx="5331" cy="432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84" name="Rectangle 64"/>
            <p:cNvSpPr>
              <a:spLocks noChangeArrowheads="1"/>
            </p:cNvSpPr>
            <p:nvPr userDrawn="1"/>
          </p:nvSpPr>
          <p:spPr bwMode="blackGray">
            <a:xfrm>
              <a:off x="0" y="1081"/>
              <a:ext cx="4378" cy="47"/>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85" name="Rectangle 65"/>
          <p:cNvSpPr>
            <a:spLocks noGrp="1" noChangeArrowheads="1"/>
          </p:cNvSpPr>
          <p:nvPr>
            <p:ph type="title"/>
          </p:nvPr>
        </p:nvSpPr>
        <p:spPr bwMode="auto">
          <a:xfrm>
            <a:off x="871538" y="290513"/>
            <a:ext cx="8162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30786" name="Rectangle 66"/>
          <p:cNvSpPr>
            <a:spLocks noGrp="1" noChangeArrowheads="1"/>
          </p:cNvSpPr>
          <p:nvPr>
            <p:ph type="body" idx="1"/>
          </p:nvPr>
        </p:nvSpPr>
        <p:spPr bwMode="auto">
          <a:xfrm>
            <a:off x="912813" y="1158875"/>
            <a:ext cx="8110537"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7" name="Rectangle 67"/>
          <p:cNvSpPr>
            <a:spLocks noGrp="1" noChangeArrowheads="1"/>
          </p:cNvSpPr>
          <p:nvPr>
            <p:ph type="dt" sz="half" idx="2"/>
          </p:nvPr>
        </p:nvSpPr>
        <p:spPr bwMode="auto">
          <a:xfrm>
            <a:off x="1152525" y="6286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30788" name="Rectangle 68"/>
          <p:cNvSpPr>
            <a:spLocks noGrp="1" noChangeArrowheads="1"/>
          </p:cNvSpPr>
          <p:nvPr>
            <p:ph type="ftr" sz="quarter" idx="3"/>
          </p:nvPr>
        </p:nvSpPr>
        <p:spPr bwMode="auto">
          <a:xfrm>
            <a:off x="3590925" y="6286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30789" name="Rectangle 69"/>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vl1pPr>
          </a:lstStyle>
          <a:p>
            <a:fld id="{D88F8470-7E31-4995-A9F1-407890207DC8}" type="slidenum">
              <a:rPr lang="en-US" altLang="zh-CN"/>
              <a:pPr/>
              <a:t>‹#›</a:t>
            </a:fld>
            <a:endParaRPr lang="en-US" altLang="zh-CN"/>
          </a:p>
        </p:txBody>
      </p:sp>
      <p:sp>
        <p:nvSpPr>
          <p:cNvPr id="30790" name="Text Box 70"/>
          <p:cNvSpPr txBox="1">
            <a:spLocks noChangeArrowheads="1"/>
          </p:cNvSpPr>
          <p:nvPr userDrawn="1"/>
        </p:nvSpPr>
        <p:spPr bwMode="auto">
          <a:xfrm>
            <a:off x="7521575" y="6553200"/>
            <a:ext cx="1183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err="1">
                <a:effectLst>
                  <a:outerShdw blurRad="38100" dist="38100" dir="2700000" algn="tl">
                    <a:srgbClr val="FFFFFF"/>
                  </a:outerShdw>
                </a:effectLst>
                <a:latin typeface="Georgia" pitchFamily="18" charset="0"/>
              </a:rPr>
              <a:t>Zxl@xmu</a:t>
            </a:r>
            <a:endParaRPr lang="en-US" altLang="zh-CN" sz="1600" b="1" dirty="0">
              <a:effectLst>
                <a:outerShdw blurRad="38100" dist="38100" dir="2700000" algn="tl">
                  <a:srgbClr val="FFFFFF"/>
                </a:outerShdw>
              </a:effectLst>
              <a:latin typeface="Georgia"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Verdana" pitchFamily="34" charset="0"/>
          <a:ea typeface="宋体" pitchFamily="2" charset="-122"/>
        </a:defRPr>
      </a:lvl2pPr>
      <a:lvl3pPr algn="l" rtl="0" fontAlgn="base">
        <a:spcBef>
          <a:spcPct val="0"/>
        </a:spcBef>
        <a:spcAft>
          <a:spcPct val="0"/>
        </a:spcAft>
        <a:defRPr kumimoji="1" sz="4400">
          <a:solidFill>
            <a:schemeClr val="tx2"/>
          </a:solidFill>
          <a:latin typeface="Verdana" pitchFamily="34" charset="0"/>
          <a:ea typeface="宋体" pitchFamily="2" charset="-122"/>
        </a:defRPr>
      </a:lvl3pPr>
      <a:lvl4pPr algn="l" rtl="0" fontAlgn="base">
        <a:spcBef>
          <a:spcPct val="0"/>
        </a:spcBef>
        <a:spcAft>
          <a:spcPct val="0"/>
        </a:spcAft>
        <a:defRPr kumimoji="1" sz="4400">
          <a:solidFill>
            <a:schemeClr val="tx2"/>
          </a:solidFill>
          <a:latin typeface="Verdana" pitchFamily="34" charset="0"/>
          <a:ea typeface="宋体" pitchFamily="2" charset="-122"/>
        </a:defRPr>
      </a:lvl4pPr>
      <a:lvl5pPr algn="l" rtl="0" fontAlgn="base">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slide" Target="slide6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95"/>
          <p:cNvSpPr>
            <a:spLocks noGrp="1" noChangeArrowheads="1"/>
          </p:cNvSpPr>
          <p:nvPr>
            <p:ph type="sldNum" sz="quarter" idx="4"/>
          </p:nvPr>
        </p:nvSpPr>
        <p:spPr/>
        <p:txBody>
          <a:bodyPr/>
          <a:lstStyle/>
          <a:p>
            <a:fld id="{F729C964-36F9-4E82-B336-5C72C0DCB241}" type="slidenum">
              <a:rPr lang="en-US" altLang="zh-CN"/>
              <a:pPr/>
              <a:t>1</a:t>
            </a:fld>
            <a:endParaRPr lang="en-US" altLang="zh-CN"/>
          </a:p>
        </p:txBody>
      </p:sp>
      <p:sp>
        <p:nvSpPr>
          <p:cNvPr id="2050" name="Rectangle 2"/>
          <p:cNvSpPr>
            <a:spLocks noGrp="1" noChangeArrowheads="1"/>
          </p:cNvSpPr>
          <p:nvPr>
            <p:ph type="ctrTitle"/>
          </p:nvPr>
        </p:nvSpPr>
        <p:spPr/>
        <p:txBody>
          <a:bodyPr/>
          <a:lstStyle/>
          <a:p>
            <a:r>
              <a:rPr lang="zh-CN" altLang="en-US" dirty="0"/>
              <a:t>第</a:t>
            </a:r>
            <a:r>
              <a:rPr lang="en-US" altLang="zh-CN" dirty="0"/>
              <a:t>8</a:t>
            </a:r>
            <a:r>
              <a:rPr lang="zh-CN" altLang="en-US" dirty="0"/>
              <a:t>章　善于利用指针</a:t>
            </a:r>
          </a:p>
        </p:txBody>
      </p:sp>
      <p:sp>
        <p:nvSpPr>
          <p:cNvPr id="2051" name="Rectangle 3"/>
          <p:cNvSpPr>
            <a:spLocks noGrp="1" noChangeArrowheads="1"/>
          </p:cNvSpPr>
          <p:nvPr>
            <p:ph type="subTitle" idx="1"/>
          </p:nvPr>
        </p:nvSpPr>
        <p:spPr/>
        <p:txBody>
          <a:bodyPr/>
          <a:lstStyle/>
          <a:p>
            <a:pPr algn="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96067" y="908720"/>
            <a:ext cx="4627283" cy="5562947"/>
          </a:xfrm>
          <a:prstGeom prst="rect">
            <a:avLst/>
          </a:prstGeom>
        </p:spPr>
      </p:pic>
      <p:sp>
        <p:nvSpPr>
          <p:cNvPr id="2" name="标题 1"/>
          <p:cNvSpPr>
            <a:spLocks noGrp="1"/>
          </p:cNvSpPr>
          <p:nvPr>
            <p:ph type="title"/>
          </p:nvPr>
        </p:nvSpPr>
        <p:spPr>
          <a:xfrm>
            <a:off x="755576" y="457200"/>
            <a:ext cx="8162925" cy="762000"/>
          </a:xfrm>
        </p:spPr>
        <p:txBody>
          <a:bodyPr/>
          <a:lstStyle/>
          <a:p>
            <a:r>
              <a:rPr lang="zh-CN" altLang="en-US" dirty="0"/>
              <a:t>访问变量的过程</a:t>
            </a:r>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10</a:t>
            </a:fld>
            <a:endParaRPr lang="en-US" altLang="zh-CN"/>
          </a:p>
        </p:txBody>
      </p:sp>
      <p:sp>
        <p:nvSpPr>
          <p:cNvPr id="3" name="内容占位符 2"/>
          <p:cNvSpPr>
            <a:spLocks noGrp="1"/>
          </p:cNvSpPr>
          <p:nvPr>
            <p:ph idx="1"/>
          </p:nvPr>
        </p:nvSpPr>
        <p:spPr>
          <a:xfrm>
            <a:off x="340799" y="1773337"/>
            <a:ext cx="5383330" cy="5149850"/>
          </a:xfrm>
        </p:spPr>
        <p:txBody>
          <a:bodyPr/>
          <a:lstStyle/>
          <a:p>
            <a:pPr>
              <a:spcBef>
                <a:spcPts val="600"/>
              </a:spcBef>
            </a:pPr>
            <a:r>
              <a:rPr lang="zh-CN" altLang="en-US" sz="2400" dirty="0">
                <a:latin typeface="+mn-ea"/>
              </a:rPr>
              <a:t>执行</a:t>
            </a:r>
            <a:r>
              <a:rPr lang="en-US" altLang="zh-CN" sz="2400" dirty="0">
                <a:latin typeface="+mn-ea"/>
              </a:rPr>
              <a:t>"</a:t>
            </a:r>
            <a:r>
              <a:rPr lang="en-US" altLang="zh-CN" sz="2400" dirty="0" err="1">
                <a:latin typeface="+mn-ea"/>
              </a:rPr>
              <a:t>i</a:t>
            </a:r>
            <a:r>
              <a:rPr lang="en-US" altLang="zh-CN" sz="2400" dirty="0">
                <a:latin typeface="+mn-ea"/>
              </a:rPr>
              <a:t>=3;"</a:t>
            </a:r>
            <a:r>
              <a:rPr lang="zh-CN" altLang="en-US" sz="2400" dirty="0">
                <a:latin typeface="+mn-ea"/>
              </a:rPr>
              <a:t>会发生什么？</a:t>
            </a:r>
          </a:p>
          <a:p>
            <a:pPr marL="914400" lvl="1" indent="-457200">
              <a:buSzPct val="100000"/>
              <a:buFont typeface="+mj-lt"/>
              <a:buAutoNum type="arabicPeriod"/>
            </a:pPr>
            <a:r>
              <a:rPr lang="zh-CN" altLang="en-US" sz="2000" dirty="0">
                <a:latin typeface="+mn-ea"/>
              </a:rPr>
              <a:t>找到</a:t>
            </a:r>
            <a:r>
              <a:rPr lang="en-US" altLang="zh-CN" sz="2000" dirty="0" err="1">
                <a:latin typeface="+mn-ea"/>
              </a:rPr>
              <a:t>i</a:t>
            </a:r>
            <a:r>
              <a:rPr lang="en-US" altLang="zh-CN" sz="2000" dirty="0">
                <a:latin typeface="+mn-ea"/>
              </a:rPr>
              <a:t> </a:t>
            </a:r>
            <a:r>
              <a:rPr lang="zh-CN" altLang="en-US" sz="2000" dirty="0">
                <a:latin typeface="+mn-ea"/>
              </a:rPr>
              <a:t>的地址（</a:t>
            </a:r>
            <a:r>
              <a:rPr lang="en-US" altLang="zh-CN" sz="2000" dirty="0">
                <a:latin typeface="+mn-ea"/>
              </a:rPr>
              <a:t>2000</a:t>
            </a:r>
            <a:r>
              <a:rPr lang="zh-CN" altLang="en-US" sz="2000" dirty="0">
                <a:latin typeface="+mn-ea"/>
              </a:rPr>
              <a:t>）；</a:t>
            </a:r>
          </a:p>
          <a:p>
            <a:pPr marL="914400" lvl="1" indent="-457200">
              <a:buSzPct val="100000"/>
              <a:buFont typeface="+mj-lt"/>
              <a:buAutoNum type="arabicPeriod"/>
            </a:pPr>
            <a:r>
              <a:rPr lang="zh-CN" altLang="en-US" sz="2000" dirty="0">
                <a:latin typeface="+mn-ea"/>
              </a:rPr>
              <a:t>确定</a:t>
            </a:r>
            <a:r>
              <a:rPr lang="en-US" altLang="zh-CN" sz="2000" dirty="0" err="1">
                <a:latin typeface="+mn-ea"/>
              </a:rPr>
              <a:t>i</a:t>
            </a:r>
            <a:r>
              <a:rPr lang="en-US" altLang="zh-CN" sz="2000" dirty="0">
                <a:latin typeface="+mn-ea"/>
              </a:rPr>
              <a:t> </a:t>
            </a:r>
            <a:r>
              <a:rPr lang="zh-CN" altLang="en-US" sz="2000" dirty="0">
                <a:latin typeface="+mn-ea"/>
              </a:rPr>
              <a:t>所占的存储空间范围（</a:t>
            </a:r>
            <a:r>
              <a:rPr lang="en-US" altLang="zh-CN" sz="2000" dirty="0">
                <a:latin typeface="+mn-ea"/>
              </a:rPr>
              <a:t>2000</a:t>
            </a:r>
            <a:r>
              <a:rPr lang="zh-CN" altLang="en-US" sz="2000" dirty="0">
                <a:latin typeface="+mn-ea"/>
              </a:rPr>
              <a:t>～</a:t>
            </a:r>
            <a:r>
              <a:rPr lang="en-US" altLang="zh-CN" sz="2000" dirty="0">
                <a:latin typeface="+mn-ea"/>
              </a:rPr>
              <a:t>2003</a:t>
            </a:r>
            <a:r>
              <a:rPr lang="zh-CN" altLang="en-US" sz="2000" dirty="0">
                <a:latin typeface="+mn-ea"/>
              </a:rPr>
              <a:t>，</a:t>
            </a:r>
            <a:r>
              <a:rPr lang="en-US" altLang="zh-CN" sz="2000" dirty="0">
                <a:latin typeface="+mn-ea"/>
              </a:rPr>
              <a:t>4</a:t>
            </a:r>
            <a:r>
              <a:rPr lang="zh-CN" altLang="en-US" sz="2000" dirty="0">
                <a:latin typeface="+mn-ea"/>
              </a:rPr>
              <a:t>个字节）；</a:t>
            </a:r>
          </a:p>
          <a:p>
            <a:pPr marL="914400" lvl="1" indent="-457200">
              <a:buSzPct val="100000"/>
              <a:buFont typeface="+mj-lt"/>
              <a:buAutoNum type="arabicPeriod"/>
            </a:pPr>
            <a:r>
              <a:rPr lang="zh-CN" altLang="en-US" sz="2000" dirty="0">
                <a:latin typeface="+mn-ea"/>
              </a:rPr>
              <a:t>往这存储空间写入整型数值</a:t>
            </a:r>
            <a:r>
              <a:rPr lang="en-US" altLang="zh-CN" sz="2000" dirty="0">
                <a:latin typeface="+mn-ea"/>
              </a:rPr>
              <a:t>3</a:t>
            </a:r>
            <a:r>
              <a:rPr lang="zh-CN" altLang="en-US" sz="2000" dirty="0">
                <a:latin typeface="+mn-ea"/>
              </a:rPr>
              <a:t>（整型数据通常采用</a:t>
            </a:r>
            <a:r>
              <a:rPr lang="en-US" altLang="zh-CN" sz="2000" dirty="0">
                <a:latin typeface="+mn-ea"/>
              </a:rPr>
              <a:t>32</a:t>
            </a:r>
            <a:r>
              <a:rPr lang="zh-CN" altLang="en-US" sz="2000" dirty="0">
                <a:latin typeface="+mn-ea"/>
              </a:rPr>
              <a:t>位二进制补码）。</a:t>
            </a:r>
          </a:p>
          <a:p>
            <a:pPr>
              <a:spcBef>
                <a:spcPts val="600"/>
              </a:spcBef>
            </a:pPr>
            <a:endParaRPr lang="en-US" altLang="zh-CN" sz="2400" dirty="0">
              <a:latin typeface="+mn-ea"/>
            </a:endParaRPr>
          </a:p>
          <a:p>
            <a:pPr>
              <a:spcBef>
                <a:spcPts val="600"/>
              </a:spcBef>
            </a:pPr>
            <a:r>
              <a:rPr lang="zh-CN" altLang="en-US" sz="2400" dirty="0">
                <a:latin typeface="+mn-ea"/>
              </a:rPr>
              <a:t>接下来，分析</a:t>
            </a:r>
            <a:r>
              <a:rPr lang="en-US" altLang="zh-CN" sz="2400" dirty="0">
                <a:latin typeface="+mn-ea"/>
              </a:rPr>
              <a:t>"f=</a:t>
            </a:r>
            <a:r>
              <a:rPr lang="en-US" altLang="zh-CN" sz="2400" dirty="0" err="1">
                <a:latin typeface="+mn-ea"/>
              </a:rPr>
              <a:t>i</a:t>
            </a:r>
            <a:r>
              <a:rPr lang="en-US" altLang="zh-CN" sz="2400" dirty="0">
                <a:latin typeface="+mn-ea"/>
              </a:rPr>
              <a:t>;"</a:t>
            </a:r>
            <a:r>
              <a:rPr lang="zh-CN" altLang="en-US" sz="2400" dirty="0">
                <a:latin typeface="+mn-ea"/>
              </a:rPr>
              <a:t>将发生什么？</a:t>
            </a:r>
          </a:p>
          <a:p>
            <a:pPr>
              <a:spcBef>
                <a:spcPts val="600"/>
              </a:spcBef>
            </a:pPr>
            <a:endParaRPr lang="en-US" altLang="zh-CN" sz="2400" dirty="0">
              <a:latin typeface="+mn-ea"/>
            </a:endParaRPr>
          </a:p>
          <a:p>
            <a:pPr>
              <a:spcBef>
                <a:spcPts val="600"/>
              </a:spcBef>
            </a:pPr>
            <a:r>
              <a:rPr lang="zh-CN" altLang="en-US" sz="2400" dirty="0">
                <a:latin typeface="+mn-ea"/>
              </a:rPr>
              <a:t>可见，</a:t>
            </a:r>
            <a:r>
              <a:rPr lang="zh-CN" altLang="en-US" sz="2400" b="1" dirty="0">
                <a:solidFill>
                  <a:srgbClr val="FF0000"/>
                </a:solidFill>
                <a:effectLst>
                  <a:outerShdw blurRad="38100" dist="38100" dir="2700000" algn="tl">
                    <a:srgbClr val="000000">
                      <a:alpha val="43137"/>
                    </a:srgbClr>
                  </a:outerShdw>
                </a:effectLst>
                <a:latin typeface="+mn-ea"/>
              </a:rPr>
              <a:t>访问变量必须知道其地址和类型</a:t>
            </a:r>
            <a:r>
              <a:rPr lang="zh-CN" altLang="en-US" sz="2400" dirty="0">
                <a:latin typeface="+mn-ea"/>
              </a:rPr>
              <a:t>（存储空间大小及编码方案）！</a:t>
            </a:r>
          </a:p>
        </p:txBody>
      </p:sp>
    </p:spTree>
    <p:extLst>
      <p:ext uri="{BB962C8B-B14F-4D97-AF65-F5344CB8AC3E}">
        <p14:creationId xmlns:p14="http://schemas.microsoft.com/office/powerpoint/2010/main" val="383151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727" y="323945"/>
            <a:ext cx="8858250" cy="584775"/>
          </a:xfrm>
          <a:effectLst/>
        </p:spPr>
        <p:txBody>
          <a:bodyPr anchor="ctr"/>
          <a:lstStyle/>
          <a:p>
            <a:pPr eaLnBrk="1" hangingPunct="1">
              <a:defRPr/>
            </a:pPr>
            <a:r>
              <a:rPr lang="en-US" altLang="zh-CN" sz="3200" dirty="0"/>
              <a:t>8.4.3 </a:t>
            </a:r>
            <a:r>
              <a:rPr lang="zh-CN" altLang="zh-CN" sz="3200" dirty="0"/>
              <a:t>使用字符指针变量和字符数组的比较</a:t>
            </a:r>
            <a:endParaRPr lang="zh-CN" altLang="en-US" sz="3200" dirty="0"/>
          </a:p>
        </p:txBody>
      </p:sp>
      <p:sp>
        <p:nvSpPr>
          <p:cNvPr id="6147" name="Rectangle 3"/>
          <p:cNvSpPr>
            <a:spLocks noGrp="1" noChangeArrowheads="1"/>
          </p:cNvSpPr>
          <p:nvPr>
            <p:ph type="body" idx="1"/>
          </p:nvPr>
        </p:nvSpPr>
        <p:spPr>
          <a:xfrm>
            <a:off x="681498" y="908720"/>
            <a:ext cx="7929563" cy="4929187"/>
          </a:xfrm>
        </p:spPr>
        <p:txBody>
          <a:bodyPr/>
          <a:lstStyle/>
          <a:p>
            <a:r>
              <a:rPr lang="zh-CN" altLang="zh-CN" sz="2800" dirty="0"/>
              <a:t>用字符数组和字符指针变量都能实现字符串的存储和运算，但它们二者之间是有区别的，不应混为一谈，主要有以下几点。</a:t>
            </a:r>
          </a:p>
          <a:p>
            <a:pPr lvl="1">
              <a:spcBef>
                <a:spcPts val="1200"/>
              </a:spcBef>
              <a:buFont typeface="Wingdings" pitchFamily="2" charset="2"/>
              <a:buNone/>
            </a:pPr>
            <a:r>
              <a:rPr lang="en-US" altLang="zh-CN" sz="2400" dirty="0"/>
              <a:t>(1) </a:t>
            </a:r>
            <a:r>
              <a:rPr lang="zh-CN" altLang="zh-CN" sz="2400" b="1" dirty="0">
                <a:solidFill>
                  <a:srgbClr val="FF0000"/>
                </a:solidFill>
              </a:rPr>
              <a:t>字符数组</a:t>
            </a:r>
            <a:r>
              <a:rPr lang="zh-CN" altLang="zh-CN" sz="2400" dirty="0"/>
              <a:t>由若干个元素组成，每个元素中放一个字符，而</a:t>
            </a:r>
            <a:r>
              <a:rPr lang="zh-CN" altLang="zh-CN" sz="2400" b="1" dirty="0">
                <a:solidFill>
                  <a:srgbClr val="FF0000"/>
                </a:solidFill>
              </a:rPr>
              <a:t>字符指针变量</a:t>
            </a:r>
            <a:r>
              <a:rPr lang="zh-CN" altLang="zh-CN" sz="2400" dirty="0"/>
              <a:t>中存放的是地址（字符串第</a:t>
            </a:r>
            <a:r>
              <a:rPr lang="en-US" altLang="zh-CN" sz="2400" dirty="0"/>
              <a:t>1</a:t>
            </a:r>
            <a:r>
              <a:rPr lang="zh-CN" altLang="zh-CN" sz="2400" dirty="0"/>
              <a:t>个字符的地址），决不是将字符串放到字符指针变量中。</a:t>
            </a:r>
            <a:endParaRPr lang="en-US" altLang="zh-CN" sz="2400" dirty="0"/>
          </a:p>
          <a:p>
            <a:pPr lvl="1">
              <a:buFont typeface="Wingdings" pitchFamily="2" charset="2"/>
              <a:buNone/>
            </a:pPr>
            <a:endParaRPr lang="en-US" altLang="zh-CN" sz="2400" dirty="0"/>
          </a:p>
          <a:p>
            <a:pPr lvl="1">
              <a:buClr>
                <a:srgbClr val="9A0000"/>
              </a:buClr>
              <a:buNone/>
            </a:pPr>
            <a:r>
              <a:rPr lang="en-US" altLang="zh-CN" sz="2400" dirty="0">
                <a:solidFill>
                  <a:srgbClr val="000000"/>
                </a:solidFill>
              </a:rPr>
              <a:t>(2) </a:t>
            </a:r>
            <a:r>
              <a:rPr lang="zh-CN" altLang="zh-CN" sz="2400" b="1" dirty="0">
                <a:solidFill>
                  <a:srgbClr val="FF0000"/>
                </a:solidFill>
              </a:rPr>
              <a:t>赋值方式</a:t>
            </a:r>
            <a:r>
              <a:rPr lang="zh-CN" altLang="zh-CN" sz="2400" dirty="0">
                <a:solidFill>
                  <a:srgbClr val="000000"/>
                </a:solidFill>
              </a:rPr>
              <a:t>。可以对字符指针变量赋值，但</a:t>
            </a:r>
            <a:r>
              <a:rPr lang="zh-CN" altLang="zh-CN" sz="2400" u="sng" dirty="0">
                <a:solidFill>
                  <a:srgbClr val="FF0000"/>
                </a:solidFill>
                <a:effectLst>
                  <a:outerShdw blurRad="38100" dist="38100" dir="2700000" algn="tl">
                    <a:srgbClr val="000000">
                      <a:alpha val="43137"/>
                    </a:srgbClr>
                  </a:outerShdw>
                </a:effectLst>
              </a:rPr>
              <a:t>不能对数组名赋值</a:t>
            </a:r>
            <a:r>
              <a:rPr lang="zh-CN" altLang="zh-CN" sz="2400" dirty="0">
                <a:solidFill>
                  <a:srgbClr val="000000"/>
                </a:solidFill>
              </a:rPr>
              <a:t>。</a:t>
            </a:r>
            <a:endParaRPr lang="en-US" altLang="zh-CN" sz="2400" dirty="0">
              <a:solidFill>
                <a:srgbClr val="000000"/>
              </a:solidFill>
            </a:endParaRPr>
          </a:p>
          <a:p>
            <a:pPr lvl="1">
              <a:buClr>
                <a:srgbClr val="9A0000"/>
              </a:buClr>
              <a:buNone/>
            </a:pPr>
            <a:r>
              <a:rPr lang="en-US" altLang="zh-CN" sz="2400" dirty="0">
                <a:solidFill>
                  <a:srgbClr val="000000"/>
                </a:solidFill>
              </a:rPr>
              <a:t>char *a; a=”I love China!”;   </a:t>
            </a:r>
            <a:r>
              <a:rPr lang="zh-CN" altLang="en-US" sz="2400" dirty="0">
                <a:solidFill>
                  <a:srgbClr val="FF0000"/>
                </a:solidFill>
              </a:rPr>
              <a:t>对</a:t>
            </a:r>
            <a:endParaRPr lang="en-US" altLang="zh-CN" sz="2400" dirty="0">
              <a:solidFill>
                <a:srgbClr val="FF0000"/>
              </a:solidFill>
            </a:endParaRPr>
          </a:p>
          <a:p>
            <a:pPr lvl="1">
              <a:buClr>
                <a:srgbClr val="9A0000"/>
              </a:buClr>
              <a:buNone/>
            </a:pPr>
            <a:r>
              <a:rPr lang="en-US" altLang="zh-CN" sz="2400" dirty="0">
                <a:solidFill>
                  <a:srgbClr val="000000"/>
                </a:solidFill>
              </a:rPr>
              <a:t>char </a:t>
            </a:r>
            <a:r>
              <a:rPr lang="en-US" altLang="zh-CN" sz="2400" dirty="0" err="1">
                <a:solidFill>
                  <a:srgbClr val="000000"/>
                </a:solidFill>
              </a:rPr>
              <a:t>str</a:t>
            </a:r>
            <a:r>
              <a:rPr lang="en-US" altLang="zh-CN" sz="2400" dirty="0">
                <a:solidFill>
                  <a:srgbClr val="000000"/>
                </a:solidFill>
              </a:rPr>
              <a:t>[14];</a:t>
            </a:r>
            <a:r>
              <a:rPr lang="en-US" altLang="zh-CN" sz="2400" dirty="0" err="1">
                <a:solidFill>
                  <a:srgbClr val="000000"/>
                </a:solidFill>
              </a:rPr>
              <a:t>str</a:t>
            </a:r>
            <a:r>
              <a:rPr lang="en-US" altLang="zh-CN" sz="2400" dirty="0">
                <a:solidFill>
                  <a:srgbClr val="000000"/>
                </a:solidFill>
              </a:rPr>
              <a:t>[0]=’I’;   </a:t>
            </a:r>
            <a:r>
              <a:rPr lang="zh-CN" altLang="en-US" sz="2400" dirty="0">
                <a:solidFill>
                  <a:srgbClr val="FF0000"/>
                </a:solidFill>
              </a:rPr>
              <a:t>对</a:t>
            </a:r>
            <a:endParaRPr lang="en-US" altLang="zh-CN" sz="2400" dirty="0">
              <a:solidFill>
                <a:srgbClr val="FF0000"/>
              </a:solidFill>
            </a:endParaRPr>
          </a:p>
          <a:p>
            <a:pPr lvl="1">
              <a:buClr>
                <a:srgbClr val="9A0000"/>
              </a:buClr>
              <a:buNone/>
            </a:pPr>
            <a:r>
              <a:rPr lang="en-US" altLang="zh-CN" sz="2400" dirty="0">
                <a:solidFill>
                  <a:srgbClr val="000000"/>
                </a:solidFill>
              </a:rPr>
              <a:t>char </a:t>
            </a:r>
            <a:r>
              <a:rPr lang="en-US" altLang="zh-CN" sz="2400" dirty="0" err="1">
                <a:solidFill>
                  <a:srgbClr val="000000"/>
                </a:solidFill>
              </a:rPr>
              <a:t>str</a:t>
            </a:r>
            <a:r>
              <a:rPr lang="en-US" altLang="zh-CN" sz="2400" dirty="0">
                <a:solidFill>
                  <a:srgbClr val="000000"/>
                </a:solidFill>
              </a:rPr>
              <a:t>[14]; </a:t>
            </a:r>
            <a:r>
              <a:rPr lang="en-US" altLang="zh-CN" sz="2400" b="1" dirty="0" err="1">
                <a:solidFill>
                  <a:srgbClr val="0070C0"/>
                </a:solidFill>
              </a:rPr>
              <a:t>str</a:t>
            </a:r>
            <a:r>
              <a:rPr lang="en-US" altLang="zh-CN" sz="2400" dirty="0">
                <a:solidFill>
                  <a:srgbClr val="000000"/>
                </a:solidFill>
              </a:rPr>
              <a:t>=”I love China!”; </a:t>
            </a:r>
            <a:r>
              <a:rPr lang="zh-CN" altLang="en-US" sz="2400" b="1" dirty="0">
                <a:solidFill>
                  <a:srgbClr val="FF0000"/>
                </a:solidFill>
                <a:effectLst>
                  <a:outerShdw blurRad="38100" dist="38100" dir="2700000" algn="tl">
                    <a:srgbClr val="000000">
                      <a:alpha val="43137"/>
                    </a:srgbClr>
                  </a:outerShdw>
                </a:effectLst>
              </a:rPr>
              <a:t>错</a:t>
            </a:r>
            <a:endParaRPr lang="zh-CN" altLang="zh-CN" sz="2400" b="1" dirty="0">
              <a:solidFill>
                <a:srgbClr val="FF0000"/>
              </a:solidFill>
              <a:effectLst>
                <a:outerShdw blurRad="38100" dist="38100" dir="2700000" algn="tl">
                  <a:srgbClr val="000000">
                    <a:alpha val="43137"/>
                  </a:srgbClr>
                </a:outerShdw>
              </a:effectLst>
            </a:endParaRPr>
          </a:p>
          <a:p>
            <a:pPr lvl="1">
              <a:buFont typeface="Wingdings" pitchFamily="2" charset="2"/>
              <a:buNone/>
            </a:pPr>
            <a:endParaRPr lang="zh-CN" altLang="zh-CN" dirty="0"/>
          </a:p>
        </p:txBody>
      </p:sp>
    </p:spTree>
    <p:extLst>
      <p:ext uri="{BB962C8B-B14F-4D97-AF65-F5344CB8AC3E}">
        <p14:creationId xmlns:p14="http://schemas.microsoft.com/office/powerpoint/2010/main" val="54894748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2" dur="500"/>
                                        <p:tgtEl>
                                          <p:spTgt spid="61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7" dur="500"/>
                                        <p:tgtEl>
                                          <p:spTgt spid="61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2" dur="500"/>
                                        <p:tgtEl>
                                          <p:spTgt spid="61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blinds(horizontal)">
                                      <p:cBhvr>
                                        <p:cTn id="27"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404664"/>
            <a:ext cx="8858250" cy="584775"/>
          </a:xfrm>
          <a:effectLst/>
        </p:spPr>
        <p:txBody>
          <a:bodyPr anchor="ctr"/>
          <a:lstStyle/>
          <a:p>
            <a:pPr eaLnBrk="1" hangingPunct="1">
              <a:defRPr/>
            </a:pPr>
            <a:r>
              <a:rPr lang="en-US" altLang="zh-CN" sz="3200" dirty="0"/>
              <a:t>8.4.3 </a:t>
            </a:r>
            <a:r>
              <a:rPr lang="zh-CN" altLang="zh-CN" sz="3200" dirty="0"/>
              <a:t>使用字符指针变量和字符数组的比较</a:t>
            </a:r>
            <a:endParaRPr lang="zh-CN" altLang="en-US" sz="3200" dirty="0"/>
          </a:p>
        </p:txBody>
      </p:sp>
      <p:sp>
        <p:nvSpPr>
          <p:cNvPr id="6147" name="Rectangle 3"/>
          <p:cNvSpPr>
            <a:spLocks noGrp="1" noChangeArrowheads="1"/>
          </p:cNvSpPr>
          <p:nvPr>
            <p:ph type="body" idx="1"/>
          </p:nvPr>
        </p:nvSpPr>
        <p:spPr>
          <a:xfrm>
            <a:off x="827584" y="876077"/>
            <a:ext cx="8208912" cy="4929187"/>
          </a:xfrm>
        </p:spPr>
        <p:txBody>
          <a:bodyPr/>
          <a:lstStyle/>
          <a:p>
            <a:r>
              <a:rPr lang="zh-CN" altLang="zh-CN" sz="2800" dirty="0"/>
              <a:t>用字符数组和字符指针变量都能实现字符串的存储和运算，但它们二者之间是有区别的，不应混为一谈，主要有以下几点。</a:t>
            </a:r>
          </a:p>
          <a:p>
            <a:pPr lvl="1">
              <a:buClr>
                <a:srgbClr val="9A0000"/>
              </a:buClr>
              <a:buNone/>
            </a:pPr>
            <a:r>
              <a:rPr lang="zh-CN" altLang="zh-CN" sz="2400" dirty="0">
                <a:solidFill>
                  <a:srgbClr val="000000"/>
                </a:solidFill>
              </a:rPr>
              <a:t>（</a:t>
            </a:r>
            <a:r>
              <a:rPr lang="en-US" altLang="zh-CN" sz="2400" dirty="0">
                <a:solidFill>
                  <a:srgbClr val="000000"/>
                </a:solidFill>
              </a:rPr>
              <a:t>3</a:t>
            </a:r>
            <a:r>
              <a:rPr lang="zh-CN" altLang="zh-CN" sz="2400" dirty="0">
                <a:solidFill>
                  <a:srgbClr val="000000"/>
                </a:solidFill>
              </a:rPr>
              <a:t>）</a:t>
            </a:r>
            <a:r>
              <a:rPr lang="zh-CN" altLang="zh-CN" sz="2400" b="1" dirty="0">
                <a:solidFill>
                  <a:srgbClr val="000000"/>
                </a:solidFill>
              </a:rPr>
              <a:t>初始化的含义</a:t>
            </a:r>
            <a:endParaRPr lang="en-US" altLang="zh-CN" sz="2400" b="1" dirty="0">
              <a:solidFill>
                <a:srgbClr val="000000"/>
              </a:solidFill>
            </a:endParaRPr>
          </a:p>
          <a:p>
            <a:pPr lvl="1">
              <a:buClr>
                <a:srgbClr val="9A0000"/>
              </a:buClr>
              <a:buNone/>
            </a:pPr>
            <a:r>
              <a:rPr lang="en-US" altLang="zh-CN" sz="2400" dirty="0">
                <a:solidFill>
                  <a:srgbClr val="000000"/>
                </a:solidFill>
              </a:rPr>
              <a:t>char *a=”I love China</a:t>
            </a:r>
            <a:r>
              <a:rPr lang="zh-CN" altLang="zh-CN" sz="2400" dirty="0">
                <a:solidFill>
                  <a:srgbClr val="000000"/>
                </a:solidFill>
              </a:rPr>
              <a:t>！</a:t>
            </a:r>
            <a:r>
              <a:rPr lang="en-US" altLang="zh-CN" sz="2400" dirty="0">
                <a:solidFill>
                  <a:srgbClr val="000000"/>
                </a:solidFill>
              </a:rPr>
              <a:t>”;</a:t>
            </a:r>
            <a:r>
              <a:rPr lang="zh-CN" altLang="en-US" sz="2400" dirty="0">
                <a:solidFill>
                  <a:srgbClr val="9D138D"/>
                </a:solidFill>
              </a:rPr>
              <a:t>与</a:t>
            </a:r>
            <a:endParaRPr lang="en-US" altLang="zh-CN" sz="2400" dirty="0">
              <a:solidFill>
                <a:srgbClr val="9D138D"/>
              </a:solidFill>
            </a:endParaRPr>
          </a:p>
          <a:p>
            <a:pPr lvl="1">
              <a:buClr>
                <a:srgbClr val="9A0000"/>
              </a:buClr>
              <a:buNone/>
            </a:pPr>
            <a:r>
              <a:rPr lang="en-US" altLang="zh-CN" sz="2400" dirty="0">
                <a:solidFill>
                  <a:srgbClr val="00B050"/>
                </a:solidFill>
              </a:rPr>
              <a:t>char *a; a=”I love China</a:t>
            </a:r>
            <a:r>
              <a:rPr lang="zh-CN" altLang="zh-CN" sz="2400" dirty="0">
                <a:solidFill>
                  <a:srgbClr val="00B050"/>
                </a:solidFill>
              </a:rPr>
              <a:t>！</a:t>
            </a:r>
            <a:r>
              <a:rPr lang="en-US" altLang="zh-CN" sz="2400" dirty="0">
                <a:solidFill>
                  <a:srgbClr val="00B050"/>
                </a:solidFill>
              </a:rPr>
              <a:t>”;</a:t>
            </a:r>
            <a:r>
              <a:rPr lang="zh-CN" altLang="en-US" sz="2400" dirty="0">
                <a:solidFill>
                  <a:srgbClr val="9D138D"/>
                </a:solidFill>
              </a:rPr>
              <a:t>等价</a:t>
            </a:r>
            <a:endParaRPr lang="zh-CN" altLang="zh-CN" sz="2400" dirty="0">
              <a:solidFill>
                <a:srgbClr val="9D138D"/>
              </a:solidFill>
            </a:endParaRPr>
          </a:p>
          <a:p>
            <a:pPr marL="441325" lvl="1" indent="549275">
              <a:buNone/>
            </a:pPr>
            <a:r>
              <a:rPr lang="zh-CN" altLang="en-US" sz="2400" dirty="0">
                <a:solidFill>
                  <a:srgbClr val="000000"/>
                </a:solidFill>
              </a:rPr>
              <a:t>对字符数组的初始化：</a:t>
            </a:r>
            <a:br>
              <a:rPr lang="zh-CN" altLang="en-US" sz="2400" dirty="0">
                <a:solidFill>
                  <a:srgbClr val="000000"/>
                </a:solidFill>
              </a:rPr>
            </a:br>
            <a:r>
              <a:rPr lang="en-US" altLang="zh-CN" sz="2400" dirty="0"/>
              <a:t>char </a:t>
            </a:r>
            <a:r>
              <a:rPr lang="en-US" altLang="zh-CN" sz="2400" dirty="0" err="1"/>
              <a:t>str</a:t>
            </a:r>
            <a:r>
              <a:rPr lang="en-US" altLang="zh-CN" sz="2400" dirty="0"/>
              <a:t>[14]= ”I love China</a:t>
            </a:r>
            <a:r>
              <a:rPr lang="zh-CN" altLang="zh-CN" sz="2400" dirty="0"/>
              <a:t>！</a:t>
            </a:r>
            <a:r>
              <a:rPr lang="en-US" altLang="zh-CN" sz="2400" dirty="0"/>
              <a:t>”;</a:t>
            </a:r>
            <a:r>
              <a:rPr lang="zh-CN" altLang="en-US" sz="2400" dirty="0">
                <a:solidFill>
                  <a:srgbClr val="9D138D"/>
                </a:solidFill>
              </a:rPr>
              <a:t>与</a:t>
            </a:r>
            <a:endParaRPr lang="en-US" altLang="zh-CN" sz="2400" dirty="0">
              <a:solidFill>
                <a:srgbClr val="9D138D"/>
              </a:solidFill>
            </a:endParaRPr>
          </a:p>
          <a:p>
            <a:pPr lvl="1">
              <a:buNone/>
            </a:pPr>
            <a:r>
              <a:rPr lang="en-US" altLang="zh-CN" sz="2400" dirty="0">
                <a:solidFill>
                  <a:srgbClr val="00B050"/>
                </a:solidFill>
              </a:rPr>
              <a:t>char </a:t>
            </a:r>
            <a:r>
              <a:rPr lang="en-US" altLang="zh-CN" sz="2400" dirty="0" err="1">
                <a:solidFill>
                  <a:srgbClr val="00B050"/>
                </a:solidFill>
              </a:rPr>
              <a:t>str</a:t>
            </a:r>
            <a:r>
              <a:rPr lang="en-US" altLang="zh-CN" sz="2400" dirty="0">
                <a:solidFill>
                  <a:srgbClr val="00B050"/>
                </a:solidFill>
              </a:rPr>
              <a:t>[14];</a:t>
            </a:r>
          </a:p>
          <a:p>
            <a:pPr lvl="1">
              <a:buNone/>
            </a:pPr>
            <a:r>
              <a:rPr lang="en-US" altLang="zh-CN" sz="2400" dirty="0" err="1">
                <a:solidFill>
                  <a:srgbClr val="00B050"/>
                </a:solidFill>
              </a:rPr>
              <a:t>str</a:t>
            </a:r>
            <a:r>
              <a:rPr lang="en-US" altLang="zh-CN" sz="2400" dirty="0">
                <a:solidFill>
                  <a:srgbClr val="00B050"/>
                </a:solidFill>
              </a:rPr>
              <a:t>[]=”I love China</a:t>
            </a:r>
            <a:r>
              <a:rPr lang="zh-CN" altLang="zh-CN" sz="2400" dirty="0">
                <a:solidFill>
                  <a:srgbClr val="00B050"/>
                </a:solidFill>
              </a:rPr>
              <a:t>！</a:t>
            </a:r>
            <a:r>
              <a:rPr lang="en-US" altLang="zh-CN" sz="2400" dirty="0">
                <a:solidFill>
                  <a:srgbClr val="00B050"/>
                </a:solidFill>
              </a:rPr>
              <a:t>”;   </a:t>
            </a:r>
            <a:r>
              <a:rPr lang="zh-CN" altLang="en-US" sz="2400" dirty="0">
                <a:solidFill>
                  <a:srgbClr val="9D138D"/>
                </a:solidFill>
              </a:rPr>
              <a:t>不等价，</a:t>
            </a:r>
            <a:r>
              <a:rPr lang="zh-CN" altLang="en-US" sz="2400" b="1" dirty="0">
                <a:solidFill>
                  <a:srgbClr val="FF0000"/>
                </a:solidFill>
              </a:rPr>
              <a:t>错误！</a:t>
            </a:r>
            <a:endParaRPr lang="zh-CN" altLang="zh-CN" sz="2400" b="1" dirty="0">
              <a:solidFill>
                <a:srgbClr val="FF0000"/>
              </a:solidFill>
            </a:endParaRPr>
          </a:p>
          <a:p>
            <a:pPr lvl="2">
              <a:lnSpc>
                <a:spcPct val="90000"/>
              </a:lnSpc>
              <a:spcBef>
                <a:spcPts val="1200"/>
              </a:spcBef>
              <a:buClr>
                <a:srgbClr val="003366"/>
              </a:buClr>
            </a:pPr>
            <a:r>
              <a:rPr lang="zh-CN" altLang="en-US" dirty="0">
                <a:solidFill>
                  <a:srgbClr val="000000"/>
                </a:solidFill>
              </a:rPr>
              <a:t>对字符数组只能逐个元素赋值！</a:t>
            </a:r>
            <a:endParaRPr lang="en-US" altLang="zh-CN" dirty="0">
              <a:solidFill>
                <a:srgbClr val="000000"/>
              </a:solidFill>
            </a:endParaRPr>
          </a:p>
          <a:p>
            <a:pPr marL="514350" lvl="1" indent="0">
              <a:lnSpc>
                <a:spcPct val="90000"/>
              </a:lnSpc>
              <a:buClr>
                <a:srgbClr val="003366"/>
              </a:buClr>
              <a:buNone/>
            </a:pPr>
            <a:endParaRPr lang="zh-CN" altLang="en-US" dirty="0">
              <a:solidFill>
                <a:srgbClr val="000000"/>
              </a:solidFill>
            </a:endParaRPr>
          </a:p>
          <a:p>
            <a:pPr lvl="1">
              <a:buFont typeface="Wingdings" pitchFamily="2" charset="2"/>
              <a:buNone/>
            </a:pPr>
            <a:endParaRPr lang="zh-CN" altLang="zh-CN" dirty="0"/>
          </a:p>
        </p:txBody>
      </p:sp>
    </p:spTree>
    <p:extLst>
      <p:ext uri="{BB962C8B-B14F-4D97-AF65-F5344CB8AC3E}">
        <p14:creationId xmlns:p14="http://schemas.microsoft.com/office/powerpoint/2010/main" val="611714469"/>
      </p:ext>
    </p:extLst>
  </p:cSld>
  <p:clrMapOvr>
    <a:masterClrMapping/>
  </p:clrMapOvr>
  <p:transition spd="med">
    <p:blinds/>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11560" y="476672"/>
            <a:ext cx="8858250" cy="584775"/>
          </a:xfrm>
          <a:effectLst/>
        </p:spPr>
        <p:txBody>
          <a:bodyPr anchor="ctr"/>
          <a:lstStyle/>
          <a:p>
            <a:pPr eaLnBrk="1" hangingPunct="1">
              <a:defRPr/>
            </a:pPr>
            <a:r>
              <a:rPr lang="en-US" altLang="zh-CN" sz="3200" dirty="0"/>
              <a:t>8.4.3 </a:t>
            </a:r>
            <a:r>
              <a:rPr lang="zh-CN" altLang="zh-CN" sz="3200" dirty="0"/>
              <a:t>使用字符指针变量和字符数组的比较</a:t>
            </a:r>
            <a:endParaRPr lang="zh-CN" altLang="en-US" sz="3200" dirty="0"/>
          </a:p>
        </p:txBody>
      </p:sp>
      <p:sp>
        <p:nvSpPr>
          <p:cNvPr id="6147" name="Rectangle 3"/>
          <p:cNvSpPr>
            <a:spLocks noGrp="1" noChangeArrowheads="1"/>
          </p:cNvSpPr>
          <p:nvPr>
            <p:ph type="body" idx="1"/>
          </p:nvPr>
        </p:nvSpPr>
        <p:spPr>
          <a:xfrm>
            <a:off x="755576" y="908720"/>
            <a:ext cx="8064896" cy="4929187"/>
          </a:xfrm>
        </p:spPr>
        <p:txBody>
          <a:bodyPr/>
          <a:lstStyle/>
          <a:p>
            <a:r>
              <a:rPr lang="zh-CN" altLang="zh-CN" sz="2800" dirty="0"/>
              <a:t>用字符数组和字符指针变量都能实现字符串的存储和运算，但它们二者之间是有区别的，不应混为一谈，主要有以下几点。</a:t>
            </a:r>
            <a:endParaRPr lang="en-US" altLang="zh-CN" sz="2800" dirty="0"/>
          </a:p>
          <a:p>
            <a:pPr lvl="1">
              <a:buNone/>
            </a:pPr>
            <a:r>
              <a:rPr lang="en-US" altLang="zh-CN" sz="2400" dirty="0"/>
              <a:t>(4) </a:t>
            </a:r>
            <a:r>
              <a:rPr lang="zh-CN" altLang="zh-CN" dirty="0"/>
              <a:t>存储单元的内容</a:t>
            </a:r>
            <a:endParaRPr lang="en-US" altLang="zh-CN" dirty="0"/>
          </a:p>
          <a:p>
            <a:pPr lvl="1">
              <a:buNone/>
            </a:pPr>
            <a:r>
              <a:rPr lang="en-US" altLang="zh-CN" dirty="0"/>
              <a:t>  </a:t>
            </a:r>
            <a:r>
              <a:rPr lang="zh-CN" altLang="zh-CN" dirty="0"/>
              <a:t>编译时为字符数组分配若干存储单元，以存放各元素的值，而对字符指针变量，只分配一个存储单元</a:t>
            </a:r>
            <a:r>
              <a:rPr lang="zh-CN" altLang="en-US" dirty="0"/>
              <a:t>。</a:t>
            </a:r>
            <a:endParaRPr lang="en-US" altLang="zh-CN" dirty="0">
              <a:solidFill>
                <a:srgbClr val="9D138D"/>
              </a:solidFill>
            </a:endParaRPr>
          </a:p>
          <a:p>
            <a:pPr lvl="1">
              <a:buNone/>
            </a:pPr>
            <a:r>
              <a:rPr lang="en-US" altLang="zh-CN" dirty="0"/>
              <a:t> </a:t>
            </a:r>
            <a:r>
              <a:rPr lang="en-US" altLang="zh-CN" dirty="0">
                <a:solidFill>
                  <a:srgbClr val="0000FF"/>
                </a:solidFill>
              </a:rPr>
              <a:t>char *a; </a:t>
            </a:r>
            <a:r>
              <a:rPr lang="en-US" altLang="zh-CN" dirty="0" err="1">
                <a:solidFill>
                  <a:srgbClr val="0000FF"/>
                </a:solidFill>
              </a:rPr>
              <a:t>scnaf</a:t>
            </a:r>
            <a:r>
              <a:rPr lang="en-US" altLang="zh-CN" dirty="0">
                <a:solidFill>
                  <a:srgbClr val="0000FF"/>
                </a:solidFill>
              </a:rPr>
              <a:t>(“%</a:t>
            </a:r>
            <a:r>
              <a:rPr lang="en-US" altLang="zh-CN" dirty="0" err="1">
                <a:solidFill>
                  <a:srgbClr val="0000FF"/>
                </a:solidFill>
              </a:rPr>
              <a:t>s”,a</a:t>
            </a:r>
            <a:r>
              <a:rPr lang="en-US" altLang="zh-CN" dirty="0">
                <a:solidFill>
                  <a:srgbClr val="0000FF"/>
                </a:solidFill>
              </a:rPr>
              <a:t>);   </a:t>
            </a:r>
            <a:r>
              <a:rPr lang="zh-CN" altLang="en-US" b="1" dirty="0">
                <a:solidFill>
                  <a:srgbClr val="FF0000"/>
                </a:solidFill>
                <a:effectLst>
                  <a:outerShdw blurRad="38100" dist="38100" dir="2700000" algn="tl">
                    <a:srgbClr val="000000">
                      <a:alpha val="43137"/>
                    </a:srgbClr>
                  </a:outerShdw>
                </a:effectLst>
              </a:rPr>
              <a:t>错</a:t>
            </a:r>
            <a:endParaRPr lang="en-US" altLang="zh-CN" b="1" dirty="0">
              <a:solidFill>
                <a:srgbClr val="FF0000"/>
              </a:solidFill>
              <a:effectLst>
                <a:outerShdw blurRad="38100" dist="38100" dir="2700000" algn="tl">
                  <a:srgbClr val="000000">
                    <a:alpha val="43137"/>
                  </a:srgbClr>
                </a:outerShdw>
              </a:effectLst>
            </a:endParaRPr>
          </a:p>
          <a:p>
            <a:pPr lvl="1">
              <a:buNone/>
            </a:pPr>
            <a:r>
              <a:rPr lang="en-US" altLang="zh-CN" dirty="0"/>
              <a:t> </a:t>
            </a:r>
            <a:r>
              <a:rPr lang="en-US" altLang="zh-CN" dirty="0">
                <a:solidFill>
                  <a:srgbClr val="00B050"/>
                </a:solidFill>
              </a:rPr>
              <a:t>char *</a:t>
            </a:r>
            <a:r>
              <a:rPr lang="en-US" altLang="zh-CN" dirty="0" err="1">
                <a:solidFill>
                  <a:srgbClr val="00B050"/>
                </a:solidFill>
              </a:rPr>
              <a:t>a,str</a:t>
            </a:r>
            <a:r>
              <a:rPr lang="en-US" altLang="zh-CN" dirty="0">
                <a:solidFill>
                  <a:srgbClr val="00B050"/>
                </a:solidFill>
              </a:rPr>
              <a:t>[10];      </a:t>
            </a:r>
            <a:endParaRPr lang="zh-CN" altLang="zh-CN" dirty="0">
              <a:solidFill>
                <a:srgbClr val="00B050"/>
              </a:solidFill>
            </a:endParaRPr>
          </a:p>
          <a:p>
            <a:pPr lvl="1">
              <a:buNone/>
            </a:pPr>
            <a:r>
              <a:rPr lang="en-US" altLang="zh-CN" dirty="0">
                <a:solidFill>
                  <a:srgbClr val="00B050"/>
                </a:solidFill>
              </a:rPr>
              <a:t> a=</a:t>
            </a:r>
            <a:r>
              <a:rPr lang="en-US" altLang="zh-CN" dirty="0" err="1">
                <a:solidFill>
                  <a:srgbClr val="00B050"/>
                </a:solidFill>
              </a:rPr>
              <a:t>str</a:t>
            </a:r>
            <a:r>
              <a:rPr lang="en-US" altLang="zh-CN" dirty="0">
                <a:solidFill>
                  <a:srgbClr val="00B050"/>
                </a:solidFill>
              </a:rPr>
              <a:t>;                  </a:t>
            </a:r>
            <a:endParaRPr lang="zh-CN" altLang="zh-CN" dirty="0">
              <a:solidFill>
                <a:srgbClr val="00B050"/>
              </a:solidFill>
            </a:endParaRPr>
          </a:p>
          <a:p>
            <a:pPr lvl="1">
              <a:buNone/>
            </a:pPr>
            <a:r>
              <a:rPr lang="en-US" altLang="zh-CN" dirty="0">
                <a:solidFill>
                  <a:srgbClr val="00B050"/>
                </a:solidFill>
              </a:rPr>
              <a:t> </a:t>
            </a:r>
            <a:r>
              <a:rPr lang="en-US" altLang="zh-CN" dirty="0" err="1">
                <a:solidFill>
                  <a:srgbClr val="00B050"/>
                </a:solidFill>
              </a:rPr>
              <a:t>scanf</a:t>
            </a:r>
            <a:r>
              <a:rPr lang="en-US" altLang="zh-CN" dirty="0">
                <a:solidFill>
                  <a:srgbClr val="00B050"/>
                </a:solidFill>
              </a:rPr>
              <a:t> (“%</a:t>
            </a:r>
            <a:r>
              <a:rPr lang="en-US" altLang="zh-CN" dirty="0" err="1">
                <a:solidFill>
                  <a:srgbClr val="00B050"/>
                </a:solidFill>
              </a:rPr>
              <a:t>s”,a</a:t>
            </a:r>
            <a:r>
              <a:rPr lang="en-US" altLang="zh-CN" dirty="0">
                <a:solidFill>
                  <a:srgbClr val="00B050"/>
                </a:solidFill>
              </a:rPr>
              <a:t>);      </a:t>
            </a:r>
            <a:r>
              <a:rPr lang="zh-CN" altLang="en-US" dirty="0">
                <a:solidFill>
                  <a:srgbClr val="FF0000"/>
                </a:solidFill>
              </a:rPr>
              <a:t>对</a:t>
            </a:r>
            <a:endParaRPr lang="en-US" altLang="zh-CN" dirty="0">
              <a:solidFill>
                <a:srgbClr val="FF0000"/>
              </a:solidFill>
            </a:endParaRPr>
          </a:p>
          <a:p>
            <a:pPr lvl="1">
              <a:buClr>
                <a:srgbClr val="9A0000"/>
              </a:buClr>
              <a:buNone/>
            </a:pPr>
            <a:endParaRPr lang="en-US" altLang="zh-CN" sz="2400" dirty="0">
              <a:solidFill>
                <a:srgbClr val="000000"/>
              </a:solidFill>
            </a:endParaRPr>
          </a:p>
          <a:p>
            <a:pPr lvl="1">
              <a:buNone/>
            </a:pPr>
            <a:endParaRPr lang="zh-CN" altLang="zh-CN" sz="2400" dirty="0">
              <a:solidFill>
                <a:srgbClr val="9D138D"/>
              </a:solidFill>
            </a:endParaRPr>
          </a:p>
          <a:p>
            <a:pPr lvl="1">
              <a:buNone/>
            </a:pPr>
            <a:endParaRPr lang="zh-CN" altLang="zh-CN" sz="2400" dirty="0">
              <a:solidFill>
                <a:srgbClr val="9D138D"/>
              </a:solidFill>
            </a:endParaRPr>
          </a:p>
          <a:p>
            <a:pPr marL="514350" lvl="1" indent="0">
              <a:lnSpc>
                <a:spcPct val="90000"/>
              </a:lnSpc>
              <a:buClr>
                <a:srgbClr val="003366"/>
              </a:buClr>
              <a:buNone/>
            </a:pPr>
            <a:endParaRPr lang="zh-CN" altLang="en-US" dirty="0">
              <a:solidFill>
                <a:srgbClr val="000000"/>
              </a:solidFill>
            </a:endParaRPr>
          </a:p>
          <a:p>
            <a:pPr lvl="1">
              <a:buFont typeface="Wingdings" pitchFamily="2" charset="2"/>
              <a:buNone/>
            </a:pPr>
            <a:endParaRPr lang="zh-CN" altLang="zh-CN" dirty="0"/>
          </a:p>
        </p:txBody>
      </p:sp>
    </p:spTree>
    <p:extLst>
      <p:ext uri="{BB962C8B-B14F-4D97-AF65-F5344CB8AC3E}">
        <p14:creationId xmlns:p14="http://schemas.microsoft.com/office/powerpoint/2010/main" val="1344883436"/>
      </p:ext>
    </p:extLst>
  </p:cSld>
  <p:clrMapOvr>
    <a:masterClrMapping/>
  </p:clrMapOvr>
  <p:transition spd="med">
    <p:blinds/>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755576" y="595165"/>
            <a:ext cx="8153400" cy="4786312"/>
          </a:xfrm>
        </p:spPr>
        <p:txBody>
          <a:bodyPr/>
          <a:lstStyle/>
          <a:p>
            <a:pPr>
              <a:buClr>
                <a:srgbClr val="9A0000"/>
              </a:buClr>
              <a:buNone/>
            </a:pPr>
            <a:r>
              <a:rPr lang="en-US" altLang="zh-CN" sz="2400" dirty="0">
                <a:solidFill>
                  <a:srgbClr val="000000"/>
                </a:solidFill>
              </a:rPr>
              <a:t>(5) </a:t>
            </a:r>
            <a:r>
              <a:rPr lang="zh-CN" altLang="zh-CN" sz="2400" dirty="0">
                <a:solidFill>
                  <a:srgbClr val="000000"/>
                </a:solidFill>
              </a:rPr>
              <a:t>指针变量的值是可以改变的，而数组名代表一个固定的值</a:t>
            </a:r>
            <a:r>
              <a:rPr lang="en-US" altLang="zh-CN" sz="2400" dirty="0">
                <a:solidFill>
                  <a:srgbClr val="000000"/>
                </a:solidFill>
              </a:rPr>
              <a:t>(</a:t>
            </a:r>
            <a:r>
              <a:rPr lang="zh-CN" altLang="zh-CN" sz="2400" dirty="0">
                <a:solidFill>
                  <a:srgbClr val="000000"/>
                </a:solidFill>
              </a:rPr>
              <a:t>数组首元素的地址</a:t>
            </a:r>
            <a:r>
              <a:rPr lang="en-US" altLang="zh-CN" sz="2400" dirty="0">
                <a:solidFill>
                  <a:srgbClr val="000000"/>
                </a:solidFill>
              </a:rPr>
              <a:t>)</a:t>
            </a:r>
            <a:r>
              <a:rPr lang="zh-CN" altLang="zh-CN" sz="2400" dirty="0">
                <a:solidFill>
                  <a:srgbClr val="000000"/>
                </a:solidFill>
              </a:rPr>
              <a:t>，不能改变。</a:t>
            </a:r>
            <a:endParaRPr lang="zh-CN" altLang="zh-CN" sz="2400" dirty="0">
              <a:solidFill>
                <a:srgbClr val="9D138D"/>
              </a:solidFill>
            </a:endParaRPr>
          </a:p>
          <a:p>
            <a:pPr>
              <a:buFont typeface="Wingdings" pitchFamily="2" charset="2"/>
              <a:buNone/>
            </a:pPr>
            <a:endParaRPr lang="en-US" altLang="zh-CN" dirty="0"/>
          </a:p>
          <a:p>
            <a:pPr>
              <a:buFont typeface="Wingdings" pitchFamily="2" charset="2"/>
              <a:buNone/>
            </a:pPr>
            <a:r>
              <a:rPr lang="en-US" altLang="zh-CN" dirty="0"/>
              <a:t>【</a:t>
            </a:r>
            <a:r>
              <a:rPr lang="zh-CN" altLang="zh-CN" dirty="0"/>
              <a:t>例</a:t>
            </a:r>
            <a:r>
              <a:rPr lang="en-US" altLang="zh-CN" dirty="0"/>
              <a:t>8.21】 </a:t>
            </a:r>
            <a:r>
              <a:rPr lang="zh-CN" altLang="zh-CN" dirty="0"/>
              <a:t>改变指针变量的值。</a:t>
            </a:r>
            <a:endParaRPr lang="en-US" altLang="zh-CN" dirty="0"/>
          </a:p>
          <a:p>
            <a:pPr>
              <a:lnSpc>
                <a:spcPct val="100000"/>
              </a:lnSpc>
              <a:buFont typeface="Wingdings" pitchFamily="2" charset="2"/>
              <a:buNone/>
            </a:pPr>
            <a:r>
              <a:rPr lang="en-US" altLang="zh-CN" dirty="0"/>
              <a:t>#</a:t>
            </a: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char *a="I love China!";</a:t>
            </a:r>
            <a:endParaRPr lang="zh-CN" altLang="zh-CN" sz="2800" dirty="0"/>
          </a:p>
          <a:p>
            <a:pPr>
              <a:lnSpc>
                <a:spcPct val="100000"/>
              </a:lnSpc>
              <a:buFont typeface="Wingdings" pitchFamily="2" charset="2"/>
              <a:buNone/>
            </a:pPr>
            <a:r>
              <a:rPr lang="en-US" altLang="zh-CN" sz="2800" dirty="0"/>
              <a:t>   a=a+7;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(“%s\</a:t>
            </a:r>
            <a:r>
              <a:rPr lang="en-US" altLang="zh-CN" sz="2800" dirty="0" err="1"/>
              <a:t>n”,a</a:t>
            </a:r>
            <a:r>
              <a:rPr lang="en-US" altLang="zh-CN" sz="2800" dirty="0"/>
              <a:t>); </a:t>
            </a:r>
            <a:endParaRPr lang="zh-CN" altLang="zh-CN" sz="2800" dirty="0"/>
          </a:p>
          <a:p>
            <a:pPr>
              <a:lnSpc>
                <a:spcPct val="100000"/>
              </a:lnSpc>
              <a:buFont typeface="Wingdings" pitchFamily="2" charset="2"/>
              <a:buNone/>
            </a:pPr>
            <a:r>
              <a:rPr lang="en-US" altLang="zh-CN" sz="2800" dirty="0"/>
              <a:t>   return 0;</a:t>
            </a:r>
            <a:endParaRPr lang="zh-CN" altLang="zh-CN" sz="2800" dirty="0"/>
          </a:p>
          <a:p>
            <a:pPr>
              <a:buFont typeface="Wingdings" pitchFamily="2" charset="2"/>
              <a:buNone/>
            </a:pPr>
            <a:r>
              <a:rPr lang="en-US" altLang="zh-CN" sz="2800" dirty="0"/>
              <a:t>}</a:t>
            </a:r>
            <a:endParaRPr lang="zh-CN" altLang="zh-CN" sz="2800" dirty="0"/>
          </a:p>
          <a:p>
            <a:pPr>
              <a:buFont typeface="Wingdings" pitchFamily="2" charset="2"/>
              <a:buNone/>
            </a:pPr>
            <a:endParaRPr lang="zh-CN" altLang="en-US" dirty="0"/>
          </a:p>
        </p:txBody>
      </p:sp>
      <p:pic>
        <p:nvPicPr>
          <p:cNvPr id="261122" name="Picture 2" descr="pic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471" y="5381477"/>
            <a:ext cx="2444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2987824" y="2132856"/>
            <a:ext cx="5572125"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不能改为</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char a[]=“I love China!”;</a:t>
            </a:r>
            <a:endParaRPr lang="zh-CN" altLang="zh-CN" sz="2800" b="1" dirty="0">
              <a:solidFill>
                <a:srgbClr val="0000CC"/>
              </a:solidFill>
              <a:latin typeface="+mn-lt"/>
              <a:ea typeface="+mn-ea"/>
            </a:endParaRPr>
          </a:p>
        </p:txBody>
      </p:sp>
      <p:sp>
        <p:nvSpPr>
          <p:cNvPr id="6" name="矩形 5"/>
          <p:cNvSpPr>
            <a:spLocks noChangeArrowheads="1"/>
          </p:cNvSpPr>
          <p:nvPr/>
        </p:nvSpPr>
        <p:spPr bwMode="auto">
          <a:xfrm>
            <a:off x="1115616" y="3717032"/>
            <a:ext cx="50720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solidFill>
                <a:srgbClr val="FF0000"/>
              </a:solidFill>
            </a:endParaRPr>
          </a:p>
        </p:txBody>
      </p:sp>
    </p:spTree>
    <p:extLst>
      <p:ext uri="{BB962C8B-B14F-4D97-AF65-F5344CB8AC3E}">
        <p14:creationId xmlns:p14="http://schemas.microsoft.com/office/powerpoint/2010/main" val="3313823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1122"/>
                                        </p:tgtEl>
                                        <p:attrNameLst>
                                          <p:attrName>style.visibility</p:attrName>
                                        </p:attrNameLst>
                                      </p:cBhvr>
                                      <p:to>
                                        <p:strVal val="visible"/>
                                      </p:to>
                                    </p:set>
                                    <p:animEffect transition="in" filter="blinds(horizontal)">
                                      <p:cBhvr>
                                        <p:cTn id="12" dur="500"/>
                                        <p:tgtEl>
                                          <p:spTgt spid="261122"/>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11560" y="188640"/>
            <a:ext cx="8858250" cy="584775"/>
          </a:xfrm>
          <a:effectLst/>
        </p:spPr>
        <p:txBody>
          <a:bodyPr anchor="ctr"/>
          <a:lstStyle/>
          <a:p>
            <a:pPr eaLnBrk="1" hangingPunct="1">
              <a:defRPr/>
            </a:pPr>
            <a:r>
              <a:rPr lang="en-US" altLang="zh-CN" sz="3200" dirty="0"/>
              <a:t>8.4.3 </a:t>
            </a:r>
            <a:r>
              <a:rPr lang="zh-CN" altLang="zh-CN" sz="3200" dirty="0"/>
              <a:t>使用字符指针变量和字符数组的比较</a:t>
            </a:r>
            <a:endParaRPr lang="zh-CN" altLang="en-US" sz="3200" dirty="0"/>
          </a:p>
        </p:txBody>
      </p:sp>
      <p:sp>
        <p:nvSpPr>
          <p:cNvPr id="6147" name="Rectangle 3"/>
          <p:cNvSpPr>
            <a:spLocks noGrp="1" noChangeArrowheads="1"/>
          </p:cNvSpPr>
          <p:nvPr>
            <p:ph type="body" idx="1"/>
          </p:nvPr>
        </p:nvSpPr>
        <p:spPr>
          <a:xfrm>
            <a:off x="755576" y="629399"/>
            <a:ext cx="8064896" cy="5760640"/>
          </a:xfrm>
        </p:spPr>
        <p:txBody>
          <a:bodyPr/>
          <a:lstStyle/>
          <a:p>
            <a:r>
              <a:rPr lang="zh-CN" altLang="zh-CN" sz="2800" dirty="0"/>
              <a:t>用字符数组和字符指针变量都能实现字符串的存储和运算，但它们二者之间是有区别的，不应混为一谈，主要有以下几点。</a:t>
            </a:r>
          </a:p>
          <a:p>
            <a:pPr lvl="1">
              <a:spcBef>
                <a:spcPts val="1200"/>
              </a:spcBef>
              <a:buNone/>
            </a:pPr>
            <a:r>
              <a:rPr lang="en-US" altLang="zh-CN" sz="2400" dirty="0"/>
              <a:t>(6) </a:t>
            </a:r>
            <a:r>
              <a:rPr lang="zh-CN" altLang="zh-CN" sz="2400" dirty="0"/>
              <a:t>字符数组中各元素的值是可以改变的，但字符指针变量指向的字符串常量中的内容是不可以被取代的。</a:t>
            </a:r>
            <a:endParaRPr lang="en-US" altLang="zh-CN" sz="2400" dirty="0"/>
          </a:p>
          <a:p>
            <a:pPr lvl="1">
              <a:buNone/>
            </a:pPr>
            <a:r>
              <a:rPr lang="en-US" altLang="zh-CN" sz="2400" dirty="0"/>
              <a:t>char a[]=”House”,*b=” House”;</a:t>
            </a:r>
          </a:p>
          <a:p>
            <a:pPr lvl="1">
              <a:buNone/>
            </a:pPr>
            <a:r>
              <a:rPr lang="en-US" altLang="zh-CN" sz="2400" dirty="0"/>
              <a:t>a[2]=’r’;        </a:t>
            </a:r>
            <a:r>
              <a:rPr lang="zh-CN" altLang="en-US" sz="2400" dirty="0">
                <a:solidFill>
                  <a:srgbClr val="FF0000"/>
                </a:solidFill>
              </a:rPr>
              <a:t>对</a:t>
            </a:r>
            <a:endParaRPr lang="en-US" altLang="zh-CN" sz="2400" dirty="0">
              <a:solidFill>
                <a:srgbClr val="FF0000"/>
              </a:solidFill>
            </a:endParaRPr>
          </a:p>
          <a:p>
            <a:pPr lvl="1">
              <a:spcBef>
                <a:spcPts val="1200"/>
              </a:spcBef>
              <a:buClr>
                <a:srgbClr val="9A0000"/>
              </a:buClr>
              <a:buNone/>
            </a:pPr>
            <a:r>
              <a:rPr lang="en-US" altLang="zh-CN" sz="2400" dirty="0">
                <a:solidFill>
                  <a:srgbClr val="000000"/>
                </a:solidFill>
              </a:rPr>
              <a:t>(7) </a:t>
            </a:r>
            <a:r>
              <a:rPr lang="zh-CN" altLang="zh-CN" sz="2400" b="1" dirty="0">
                <a:solidFill>
                  <a:srgbClr val="000000"/>
                </a:solidFill>
              </a:rPr>
              <a:t>引用数组元</a:t>
            </a:r>
            <a:r>
              <a:rPr lang="zh-CN" altLang="en-US" sz="2400" b="1" dirty="0">
                <a:solidFill>
                  <a:srgbClr val="000000"/>
                </a:solidFill>
              </a:rPr>
              <a:t>素</a:t>
            </a:r>
            <a:endParaRPr lang="en-US" altLang="zh-CN" sz="2400" b="1" dirty="0">
              <a:solidFill>
                <a:srgbClr val="000000"/>
              </a:solidFill>
            </a:endParaRPr>
          </a:p>
          <a:p>
            <a:pPr lvl="1">
              <a:buClr>
                <a:srgbClr val="9A0000"/>
              </a:buClr>
              <a:buNone/>
            </a:pPr>
            <a:r>
              <a:rPr lang="en-US" altLang="zh-CN" sz="2400" dirty="0">
                <a:solidFill>
                  <a:srgbClr val="000000"/>
                </a:solidFill>
              </a:rPr>
              <a:t>  </a:t>
            </a:r>
            <a:r>
              <a:rPr lang="zh-CN" altLang="zh-CN" sz="2400" dirty="0">
                <a:solidFill>
                  <a:srgbClr val="000000"/>
                </a:solidFill>
              </a:rPr>
              <a:t>对字符数组可以用下标法</a:t>
            </a:r>
            <a:r>
              <a:rPr lang="zh-CN" altLang="en-US" sz="2400" dirty="0">
                <a:solidFill>
                  <a:srgbClr val="000000"/>
                </a:solidFill>
              </a:rPr>
              <a:t>和</a:t>
            </a:r>
            <a:r>
              <a:rPr lang="zh-CN" altLang="zh-CN" sz="2400" dirty="0">
                <a:solidFill>
                  <a:srgbClr val="000000"/>
                </a:solidFill>
              </a:rPr>
              <a:t>地址法引用数组元素</a:t>
            </a:r>
            <a:r>
              <a:rPr lang="zh-CN" altLang="en-US" sz="2400" dirty="0">
                <a:solidFill>
                  <a:srgbClr val="000000"/>
                </a:solidFill>
              </a:rPr>
              <a:t>（</a:t>
            </a:r>
            <a:r>
              <a:rPr lang="en-US" altLang="zh-CN" sz="2400" dirty="0">
                <a:solidFill>
                  <a:srgbClr val="000000"/>
                </a:solidFill>
              </a:rPr>
              <a:t>a[5],*(a+5)</a:t>
            </a:r>
            <a:r>
              <a:rPr lang="zh-CN" altLang="en-US" sz="2400" dirty="0">
                <a:solidFill>
                  <a:srgbClr val="000000"/>
                </a:solidFill>
              </a:rPr>
              <a:t>）</a:t>
            </a:r>
            <a:r>
              <a:rPr lang="zh-CN" altLang="zh-CN" sz="2400" dirty="0">
                <a:solidFill>
                  <a:srgbClr val="000000"/>
                </a:solidFill>
              </a:rPr>
              <a:t>。如果字符指针变量</a:t>
            </a:r>
            <a:r>
              <a:rPr lang="en-US" altLang="zh-CN" sz="2400" dirty="0">
                <a:solidFill>
                  <a:srgbClr val="000000"/>
                </a:solidFill>
              </a:rPr>
              <a:t>p=a</a:t>
            </a:r>
            <a:r>
              <a:rPr lang="zh-CN" altLang="zh-CN" sz="2400" dirty="0">
                <a:solidFill>
                  <a:srgbClr val="000000"/>
                </a:solidFill>
              </a:rPr>
              <a:t>，则</a:t>
            </a:r>
            <a:r>
              <a:rPr lang="zh-CN" altLang="en-US" sz="2400" dirty="0">
                <a:solidFill>
                  <a:srgbClr val="000000"/>
                </a:solidFill>
              </a:rPr>
              <a:t>也</a:t>
            </a:r>
            <a:r>
              <a:rPr lang="zh-CN" altLang="zh-CN" sz="2400" dirty="0">
                <a:solidFill>
                  <a:srgbClr val="000000"/>
                </a:solidFill>
              </a:rPr>
              <a:t>可以用指针变量带下标的形式</a:t>
            </a:r>
            <a:r>
              <a:rPr lang="zh-CN" altLang="en-US" sz="2400" dirty="0">
                <a:solidFill>
                  <a:srgbClr val="000000"/>
                </a:solidFill>
              </a:rPr>
              <a:t>和</a:t>
            </a:r>
            <a:r>
              <a:rPr lang="zh-CN" altLang="zh-CN" sz="2400" dirty="0">
                <a:solidFill>
                  <a:srgbClr val="000000"/>
                </a:solidFill>
              </a:rPr>
              <a:t>地址法引用</a:t>
            </a:r>
            <a:r>
              <a:rPr lang="zh-CN" altLang="en-US" sz="2400" dirty="0">
                <a:solidFill>
                  <a:srgbClr val="000000"/>
                </a:solidFill>
              </a:rPr>
              <a:t>（</a:t>
            </a:r>
            <a:r>
              <a:rPr lang="en-US" altLang="zh-CN" sz="2400" dirty="0">
                <a:solidFill>
                  <a:srgbClr val="000000"/>
                </a:solidFill>
              </a:rPr>
              <a:t>p[5],*(p+5)</a:t>
            </a:r>
            <a:r>
              <a:rPr lang="zh-CN" altLang="en-US" sz="2400" dirty="0">
                <a:solidFill>
                  <a:srgbClr val="000000"/>
                </a:solidFill>
              </a:rPr>
              <a:t>）</a:t>
            </a:r>
            <a:r>
              <a:rPr lang="zh-CN" altLang="zh-CN" sz="2400" dirty="0">
                <a:solidFill>
                  <a:srgbClr val="000000"/>
                </a:solidFill>
              </a:rPr>
              <a:t>。</a:t>
            </a:r>
            <a:endParaRPr lang="en-US" altLang="zh-CN" sz="2400" dirty="0">
              <a:solidFill>
                <a:srgbClr val="000000"/>
              </a:solidFill>
            </a:endParaRPr>
          </a:p>
          <a:p>
            <a:pPr lvl="1">
              <a:buClr>
                <a:srgbClr val="9A0000"/>
              </a:buClr>
              <a:buNone/>
            </a:pPr>
            <a:r>
              <a:rPr lang="en-US" altLang="zh-CN" sz="2400" dirty="0">
                <a:solidFill>
                  <a:srgbClr val="000000"/>
                </a:solidFill>
              </a:rPr>
              <a:t>char *a=</a:t>
            </a:r>
            <a:r>
              <a:rPr lang="zh-CN" altLang="zh-CN" sz="2400" dirty="0">
                <a:solidFill>
                  <a:srgbClr val="000000"/>
                </a:solidFill>
              </a:rPr>
              <a:t>″</a:t>
            </a:r>
            <a:r>
              <a:rPr lang="en-US" altLang="zh-CN" sz="2400" dirty="0">
                <a:solidFill>
                  <a:srgbClr val="000000"/>
                </a:solidFill>
              </a:rPr>
              <a:t>I love China!</a:t>
            </a:r>
            <a:r>
              <a:rPr lang="zh-CN" altLang="zh-CN" sz="2400" dirty="0">
                <a:solidFill>
                  <a:srgbClr val="000000"/>
                </a:solidFill>
              </a:rPr>
              <a:t>″</a:t>
            </a:r>
            <a:r>
              <a:rPr lang="en-US" altLang="zh-CN" sz="2400" dirty="0">
                <a:solidFill>
                  <a:srgbClr val="000000"/>
                </a:solidFill>
              </a:rPr>
              <a:t>;</a:t>
            </a:r>
          </a:p>
          <a:p>
            <a:pPr lvl="1">
              <a:buClr>
                <a:srgbClr val="9A0000"/>
              </a:buClr>
              <a:buNone/>
            </a:pPr>
            <a:r>
              <a:rPr lang="zh-CN" altLang="zh-CN" sz="2400" dirty="0">
                <a:solidFill>
                  <a:srgbClr val="000000"/>
                </a:solidFill>
              </a:rPr>
              <a:t>则</a:t>
            </a:r>
            <a:r>
              <a:rPr lang="en-US" altLang="zh-CN" sz="2400" dirty="0">
                <a:solidFill>
                  <a:srgbClr val="000000"/>
                </a:solidFill>
              </a:rPr>
              <a:t>a[5]</a:t>
            </a:r>
            <a:r>
              <a:rPr lang="zh-CN" altLang="zh-CN" sz="2400" dirty="0">
                <a:solidFill>
                  <a:srgbClr val="000000"/>
                </a:solidFill>
              </a:rPr>
              <a:t>的值是第</a:t>
            </a:r>
            <a:r>
              <a:rPr lang="en-US" altLang="zh-CN" sz="2400" dirty="0">
                <a:solidFill>
                  <a:srgbClr val="000000"/>
                </a:solidFill>
              </a:rPr>
              <a:t>6</a:t>
            </a:r>
            <a:r>
              <a:rPr lang="zh-CN" altLang="zh-CN" sz="2400" dirty="0">
                <a:solidFill>
                  <a:srgbClr val="000000"/>
                </a:solidFill>
              </a:rPr>
              <a:t>个字符，即</a:t>
            </a:r>
            <a:r>
              <a:rPr lang="zh-CN" altLang="en-US" sz="2400" dirty="0">
                <a:solidFill>
                  <a:srgbClr val="000000"/>
                </a:solidFill>
              </a:rPr>
              <a:t>字母</a:t>
            </a:r>
            <a:r>
              <a:rPr lang="en-US" altLang="zh-CN" sz="2400" dirty="0">
                <a:solidFill>
                  <a:srgbClr val="000000"/>
                </a:solidFill>
              </a:rPr>
              <a:t>’e’</a:t>
            </a:r>
          </a:p>
          <a:p>
            <a:pPr lvl="1">
              <a:buClr>
                <a:srgbClr val="9A0000"/>
              </a:buClr>
              <a:buNone/>
            </a:pPr>
            <a:endParaRPr lang="zh-CN" altLang="zh-CN" sz="2400" dirty="0">
              <a:solidFill>
                <a:srgbClr val="FF0000"/>
              </a:solidFill>
            </a:endParaRPr>
          </a:p>
          <a:p>
            <a:pPr lvl="1">
              <a:buNone/>
            </a:pPr>
            <a:endParaRPr lang="zh-CN" altLang="zh-CN" sz="2400" dirty="0">
              <a:solidFill>
                <a:srgbClr val="FF0000"/>
              </a:solidFill>
            </a:endParaRPr>
          </a:p>
          <a:p>
            <a:pPr lvl="1">
              <a:buClr>
                <a:srgbClr val="9A0000"/>
              </a:buClr>
              <a:buNone/>
            </a:pPr>
            <a:endParaRPr lang="en-US" altLang="zh-CN" sz="2400" dirty="0">
              <a:solidFill>
                <a:srgbClr val="000000"/>
              </a:solidFill>
            </a:endParaRPr>
          </a:p>
          <a:p>
            <a:pPr lvl="1">
              <a:buNone/>
            </a:pPr>
            <a:endParaRPr lang="zh-CN" altLang="zh-CN" sz="2400" dirty="0">
              <a:solidFill>
                <a:srgbClr val="9D138D"/>
              </a:solidFill>
            </a:endParaRPr>
          </a:p>
          <a:p>
            <a:pPr lvl="1">
              <a:buNone/>
            </a:pPr>
            <a:endParaRPr lang="zh-CN" altLang="zh-CN" sz="2400" dirty="0">
              <a:solidFill>
                <a:srgbClr val="9D138D"/>
              </a:solidFill>
            </a:endParaRPr>
          </a:p>
          <a:p>
            <a:pPr marL="514350" lvl="1" indent="0">
              <a:lnSpc>
                <a:spcPct val="90000"/>
              </a:lnSpc>
              <a:buClr>
                <a:srgbClr val="003366"/>
              </a:buClr>
              <a:buNone/>
            </a:pPr>
            <a:endParaRPr lang="zh-CN" altLang="en-US" dirty="0">
              <a:solidFill>
                <a:srgbClr val="000000"/>
              </a:solidFill>
            </a:endParaRPr>
          </a:p>
          <a:p>
            <a:pPr lvl="1">
              <a:buFont typeface="Wingdings" pitchFamily="2" charset="2"/>
              <a:buNone/>
            </a:pPr>
            <a:endParaRPr lang="zh-CN" altLang="zh-CN" dirty="0"/>
          </a:p>
        </p:txBody>
      </p:sp>
      <p:sp>
        <p:nvSpPr>
          <p:cNvPr id="2" name="文本框 1"/>
          <p:cNvSpPr txBox="1"/>
          <p:nvPr/>
        </p:nvSpPr>
        <p:spPr>
          <a:xfrm>
            <a:off x="4304132" y="3278886"/>
            <a:ext cx="3233578" cy="461665"/>
          </a:xfrm>
          <a:prstGeom prst="rect">
            <a:avLst/>
          </a:prstGeom>
          <a:noFill/>
        </p:spPr>
        <p:txBody>
          <a:bodyPr wrap="none" rtlCol="0">
            <a:spAutoFit/>
          </a:bodyPr>
          <a:lstStyle/>
          <a:p>
            <a:r>
              <a:rPr lang="en-US" altLang="zh-CN" sz="2400" b="1" dirty="0">
                <a:solidFill>
                  <a:srgbClr val="0000FF"/>
                </a:solidFill>
              </a:rPr>
              <a:t>*(b+2)=’r’;   </a:t>
            </a:r>
            <a:r>
              <a:rPr lang="zh-CN" altLang="en-US" sz="2400" b="1" dirty="0">
                <a:solidFill>
                  <a:srgbClr val="FF0000"/>
                </a:solidFill>
                <a:effectLst>
                  <a:outerShdw blurRad="38100" dist="38100" dir="2700000" algn="tl">
                    <a:srgbClr val="000000">
                      <a:alpha val="43137"/>
                    </a:srgbClr>
                  </a:outerShdw>
                </a:effectLst>
              </a:rPr>
              <a:t>错！</a:t>
            </a:r>
            <a:r>
              <a:rPr lang="en-US" altLang="zh-CN" sz="2400" dirty="0"/>
              <a:t> </a:t>
            </a:r>
            <a:endParaRPr lang="zh-CN" altLang="en-US" sz="2400" dirty="0"/>
          </a:p>
        </p:txBody>
      </p:sp>
    </p:spTree>
    <p:extLst>
      <p:ext uri="{BB962C8B-B14F-4D97-AF65-F5344CB8AC3E}">
        <p14:creationId xmlns:p14="http://schemas.microsoft.com/office/powerpoint/2010/main" val="180419550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442888"/>
            <a:ext cx="8858250" cy="584775"/>
          </a:xfrm>
          <a:effectLst/>
        </p:spPr>
        <p:txBody>
          <a:bodyPr anchor="ctr"/>
          <a:lstStyle/>
          <a:p>
            <a:pPr eaLnBrk="1" hangingPunct="1">
              <a:defRPr/>
            </a:pPr>
            <a:r>
              <a:rPr lang="en-US" altLang="zh-CN" sz="3200" dirty="0"/>
              <a:t>8.4.3 </a:t>
            </a:r>
            <a:r>
              <a:rPr lang="zh-CN" altLang="zh-CN" sz="3200" dirty="0"/>
              <a:t>使用字符指针变量和字符数组的比较</a:t>
            </a:r>
            <a:endParaRPr lang="zh-CN" altLang="en-US" sz="3200" dirty="0"/>
          </a:p>
        </p:txBody>
      </p:sp>
      <p:sp>
        <p:nvSpPr>
          <p:cNvPr id="6147" name="Rectangle 3"/>
          <p:cNvSpPr>
            <a:spLocks noGrp="1" noChangeArrowheads="1"/>
          </p:cNvSpPr>
          <p:nvPr>
            <p:ph type="body" idx="1"/>
          </p:nvPr>
        </p:nvSpPr>
        <p:spPr>
          <a:xfrm>
            <a:off x="683568" y="874936"/>
            <a:ext cx="7929563" cy="4786312"/>
          </a:xfrm>
        </p:spPr>
        <p:txBody>
          <a:bodyPr/>
          <a:lstStyle/>
          <a:p>
            <a:pPr lvl="1">
              <a:buClr>
                <a:srgbClr val="9A0000"/>
              </a:buClr>
              <a:buNone/>
            </a:pPr>
            <a:r>
              <a:rPr lang="zh-CN" altLang="zh-CN" dirty="0"/>
              <a:t>用字符数组和字符指针变量都能实现字符串的存储和运算，但它们二者之间是有区别的，不应混为一谈，主要有以下几点。</a:t>
            </a:r>
          </a:p>
          <a:p>
            <a:pPr lvl="1">
              <a:spcBef>
                <a:spcPts val="1200"/>
              </a:spcBef>
              <a:buClr>
                <a:srgbClr val="9A0000"/>
              </a:buClr>
              <a:buNone/>
            </a:pPr>
            <a:r>
              <a:rPr lang="en-US" altLang="zh-CN" dirty="0">
                <a:solidFill>
                  <a:srgbClr val="000000"/>
                </a:solidFill>
              </a:rPr>
              <a:t>(8) </a:t>
            </a:r>
            <a:r>
              <a:rPr lang="zh-CN" altLang="zh-CN" dirty="0">
                <a:solidFill>
                  <a:srgbClr val="000000"/>
                </a:solidFill>
              </a:rPr>
              <a:t>用指针变量指向一个格式字符串，可以用它代替</a:t>
            </a:r>
            <a:r>
              <a:rPr lang="en-US" altLang="zh-CN" dirty="0" err="1">
                <a:solidFill>
                  <a:srgbClr val="000000"/>
                </a:solidFill>
              </a:rPr>
              <a:t>printf</a:t>
            </a:r>
            <a:r>
              <a:rPr lang="zh-CN" altLang="zh-CN" dirty="0">
                <a:solidFill>
                  <a:srgbClr val="000000"/>
                </a:solidFill>
              </a:rPr>
              <a:t>函数中的格式字符串。</a:t>
            </a:r>
            <a:endParaRPr lang="en-US" altLang="zh-CN" dirty="0">
              <a:solidFill>
                <a:srgbClr val="000000"/>
              </a:solidFill>
            </a:endParaRPr>
          </a:p>
          <a:p>
            <a:pPr lvl="1">
              <a:buClr>
                <a:srgbClr val="9A0000"/>
              </a:buClr>
              <a:buNone/>
            </a:pPr>
            <a:r>
              <a:rPr lang="en-US" altLang="zh-CN" dirty="0">
                <a:solidFill>
                  <a:srgbClr val="00B050"/>
                </a:solidFill>
              </a:rPr>
              <a:t>char *format;</a:t>
            </a:r>
            <a:endParaRPr lang="zh-CN" altLang="zh-CN" dirty="0">
              <a:solidFill>
                <a:srgbClr val="00B050"/>
              </a:solidFill>
            </a:endParaRPr>
          </a:p>
          <a:p>
            <a:pPr lvl="1">
              <a:buClr>
                <a:srgbClr val="9A0000"/>
              </a:buClr>
              <a:buNone/>
            </a:pPr>
            <a:r>
              <a:rPr lang="en-US" altLang="zh-CN" dirty="0">
                <a:solidFill>
                  <a:srgbClr val="00B050"/>
                </a:solidFill>
              </a:rPr>
              <a:t>format=”a=%</a:t>
            </a:r>
            <a:r>
              <a:rPr lang="en-US" altLang="zh-CN" dirty="0" err="1">
                <a:solidFill>
                  <a:srgbClr val="00B050"/>
                </a:solidFill>
              </a:rPr>
              <a:t>d,b</a:t>
            </a:r>
            <a:r>
              <a:rPr lang="en-US" altLang="zh-CN" dirty="0">
                <a:solidFill>
                  <a:srgbClr val="00B050"/>
                </a:solidFill>
              </a:rPr>
              <a:t>=%f\n”; </a:t>
            </a:r>
            <a:endParaRPr lang="zh-CN" altLang="zh-CN" dirty="0">
              <a:solidFill>
                <a:srgbClr val="00B050"/>
              </a:solidFill>
            </a:endParaRPr>
          </a:p>
          <a:p>
            <a:pPr lvl="1">
              <a:buClr>
                <a:srgbClr val="9A0000"/>
              </a:buClr>
              <a:buNone/>
            </a:pPr>
            <a:r>
              <a:rPr lang="en-US" altLang="zh-CN" dirty="0" err="1">
                <a:solidFill>
                  <a:srgbClr val="00B050"/>
                </a:solidFill>
              </a:rPr>
              <a:t>printf</a:t>
            </a:r>
            <a:r>
              <a:rPr lang="en-US" altLang="zh-CN" dirty="0">
                <a:solidFill>
                  <a:srgbClr val="00B050"/>
                </a:solidFill>
              </a:rPr>
              <a:t>(</a:t>
            </a:r>
            <a:r>
              <a:rPr lang="en-US" altLang="zh-CN" dirty="0" err="1">
                <a:solidFill>
                  <a:srgbClr val="00B050"/>
                </a:solidFill>
              </a:rPr>
              <a:t>format,a,b</a:t>
            </a:r>
            <a:r>
              <a:rPr lang="en-US" altLang="zh-CN" dirty="0">
                <a:solidFill>
                  <a:srgbClr val="00B050"/>
                </a:solidFill>
              </a:rPr>
              <a:t>);</a:t>
            </a:r>
            <a:endParaRPr lang="zh-CN" altLang="zh-CN" dirty="0">
              <a:solidFill>
                <a:srgbClr val="00B050"/>
              </a:solidFill>
            </a:endParaRPr>
          </a:p>
          <a:p>
            <a:pPr lvl="1">
              <a:buClr>
                <a:srgbClr val="9A0000"/>
              </a:buClr>
              <a:buNone/>
            </a:pPr>
            <a:r>
              <a:rPr lang="zh-CN" altLang="zh-CN" dirty="0">
                <a:solidFill>
                  <a:srgbClr val="9D138D"/>
                </a:solidFill>
              </a:rPr>
              <a:t>相当于</a:t>
            </a:r>
          </a:p>
          <a:p>
            <a:pPr lvl="1">
              <a:buClr>
                <a:srgbClr val="9A0000"/>
              </a:buClr>
              <a:buNone/>
            </a:pPr>
            <a:r>
              <a:rPr lang="en-US" altLang="zh-CN" dirty="0" err="1">
                <a:solidFill>
                  <a:srgbClr val="000000"/>
                </a:solidFill>
              </a:rPr>
              <a:t>printf</a:t>
            </a:r>
            <a:r>
              <a:rPr lang="en-US" altLang="zh-CN" dirty="0">
                <a:solidFill>
                  <a:srgbClr val="000000"/>
                </a:solidFill>
              </a:rPr>
              <a:t>(“a=%</a:t>
            </a:r>
            <a:r>
              <a:rPr lang="en-US" altLang="zh-CN" dirty="0" err="1">
                <a:solidFill>
                  <a:srgbClr val="000000"/>
                </a:solidFill>
              </a:rPr>
              <a:t>d,b</a:t>
            </a:r>
            <a:r>
              <a:rPr lang="en-US" altLang="zh-CN" dirty="0">
                <a:solidFill>
                  <a:srgbClr val="000000"/>
                </a:solidFill>
              </a:rPr>
              <a:t>=%f\n”,</a:t>
            </a:r>
            <a:r>
              <a:rPr lang="en-US" altLang="zh-CN" dirty="0" err="1">
                <a:solidFill>
                  <a:srgbClr val="000000"/>
                </a:solidFill>
              </a:rPr>
              <a:t>a,b</a:t>
            </a:r>
            <a:r>
              <a:rPr lang="en-US" altLang="zh-CN" dirty="0">
                <a:solidFill>
                  <a:srgbClr val="000000"/>
                </a:solidFill>
              </a:rPr>
              <a:t>);</a:t>
            </a:r>
            <a:endParaRPr lang="zh-CN" altLang="zh-CN" dirty="0">
              <a:solidFill>
                <a:srgbClr val="FF0000"/>
              </a:solidFill>
            </a:endParaRPr>
          </a:p>
          <a:p>
            <a:pPr lvl="1">
              <a:buClr>
                <a:srgbClr val="9A0000"/>
              </a:buClr>
              <a:buNone/>
            </a:pPr>
            <a:endParaRPr lang="zh-CN" altLang="zh-CN" dirty="0">
              <a:solidFill>
                <a:srgbClr val="FF0000"/>
              </a:solidFill>
            </a:endParaRPr>
          </a:p>
          <a:p>
            <a:pPr lvl="1">
              <a:buFont typeface="Wingdings" pitchFamily="2" charset="2"/>
              <a:buNone/>
            </a:pPr>
            <a:endParaRPr lang="zh-CN" altLang="zh-CN" dirty="0">
              <a:solidFill>
                <a:srgbClr val="FF0000"/>
              </a:solidFill>
            </a:endParaRPr>
          </a:p>
        </p:txBody>
      </p:sp>
    </p:spTree>
    <p:extLst>
      <p:ext uri="{BB962C8B-B14F-4D97-AF65-F5344CB8AC3E}">
        <p14:creationId xmlns:p14="http://schemas.microsoft.com/office/powerpoint/2010/main" val="412018967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animEffect transition="in" filter="blinds(horizontal)">
                                      <p:cBhvr>
                                        <p:cTn id="11" dur="500"/>
                                        <p:tgtEl>
                                          <p:spTgt spid="6147">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9" dur="500"/>
                                        <p:tgtEl>
                                          <p:spTgt spid="6147">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3" dur="500"/>
                                        <p:tgtEl>
                                          <p:spTgt spid="6147">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7" dur="500"/>
                                        <p:tgtEl>
                                          <p:spTgt spid="6147">
                                            <p:txEl>
                                              <p:pRg st="5" end="5"/>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1"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ctrTitle" sz="quarter"/>
          </p:nvPr>
        </p:nvSpPr>
        <p:spPr>
          <a:xfrm>
            <a:off x="107504" y="1268760"/>
            <a:ext cx="8689081" cy="1323439"/>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8.8 </a:t>
            </a:r>
            <a:r>
              <a:rPr lang="zh-CN" altLang="zh-CN" sz="4000" dirty="0">
                <a:solidFill>
                  <a:srgbClr val="800000"/>
                </a:solidFill>
                <a:effectLst>
                  <a:outerShdw blurRad="38100" dist="38100" dir="2700000" algn="tl">
                    <a:srgbClr val="000000"/>
                  </a:outerShdw>
                </a:effectLst>
                <a:latin typeface="Arial" charset="0"/>
                <a:ea typeface="黑体" pitchFamily="2" charset="-122"/>
              </a:rPr>
              <a:t>动态内存分配与指向它的</a:t>
            </a:r>
            <a:br>
              <a:rPr lang="en-US" altLang="zh-CN" sz="4000" dirty="0">
                <a:solidFill>
                  <a:srgbClr val="800000"/>
                </a:solidFill>
                <a:effectLst>
                  <a:outerShdw blurRad="38100" dist="38100" dir="2700000" algn="tl">
                    <a:srgbClr val="000000"/>
                  </a:outerShdw>
                </a:effectLst>
                <a:latin typeface="Arial" charset="0"/>
                <a:ea typeface="黑体" pitchFamily="2" charset="-122"/>
              </a:rPr>
            </a:br>
            <a:r>
              <a:rPr lang="zh-CN" altLang="zh-CN" sz="4000" dirty="0">
                <a:solidFill>
                  <a:srgbClr val="800000"/>
                </a:solidFill>
                <a:effectLst>
                  <a:outerShdw blurRad="38100" dist="38100" dir="2700000" algn="tl">
                    <a:srgbClr val="000000"/>
                  </a:outerShdw>
                </a:effectLst>
                <a:latin typeface="Arial" charset="0"/>
                <a:ea typeface="黑体" pitchFamily="2" charset="-122"/>
              </a:rPr>
              <a:t>指针变量</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193539" name="Rectangle 3"/>
          <p:cNvSpPr>
            <a:spLocks noGrp="1" noChangeArrowheads="1"/>
          </p:cNvSpPr>
          <p:nvPr>
            <p:ph type="subTitle" sz="quarter" idx="1"/>
          </p:nvPr>
        </p:nvSpPr>
        <p:spPr>
          <a:xfrm>
            <a:off x="2987824" y="2978621"/>
            <a:ext cx="5937726" cy="3114675"/>
          </a:xfrm>
        </p:spPr>
        <p:txBody>
          <a:bodyPr/>
          <a:lstStyle/>
          <a:p>
            <a:pPr>
              <a:buFont typeface="Wingdings" pitchFamily="2" charset="2"/>
              <a:buNone/>
            </a:pPr>
            <a:r>
              <a:rPr lang="en-US" altLang="zh-CN" dirty="0"/>
              <a:t>8.8.1 </a:t>
            </a:r>
            <a:r>
              <a:rPr lang="zh-CN" altLang="zh-CN" dirty="0"/>
              <a:t>什么是内存的动态分配</a:t>
            </a:r>
            <a:endParaRPr lang="en-US" altLang="zh-CN" dirty="0"/>
          </a:p>
          <a:p>
            <a:pPr>
              <a:buFont typeface="Wingdings" pitchFamily="2" charset="2"/>
              <a:buNone/>
            </a:pPr>
            <a:r>
              <a:rPr lang="en-US" altLang="zh-CN" dirty="0"/>
              <a:t>8.8.2 </a:t>
            </a:r>
            <a:r>
              <a:rPr lang="zh-CN" altLang="zh-CN" dirty="0"/>
              <a:t>怎样建立内存的动态分配</a:t>
            </a:r>
            <a:endParaRPr lang="en-US" altLang="zh-CN" dirty="0"/>
          </a:p>
          <a:p>
            <a:pPr>
              <a:buFont typeface="Wingdings" pitchFamily="2" charset="2"/>
              <a:buNone/>
            </a:pPr>
            <a:r>
              <a:rPr lang="en-US" altLang="zh-CN" dirty="0"/>
              <a:t>8.8.3 void</a:t>
            </a:r>
            <a:r>
              <a:rPr lang="zh-CN" altLang="zh-CN" dirty="0"/>
              <a:t>指针类型</a:t>
            </a:r>
          </a:p>
        </p:txBody>
      </p:sp>
    </p:spTree>
    <p:extLst>
      <p:ext uri="{BB962C8B-B14F-4D97-AF65-F5344CB8AC3E}">
        <p14:creationId xmlns:p14="http://schemas.microsoft.com/office/powerpoint/2010/main" val="3672677790"/>
      </p:ext>
    </p:extLst>
  </p:cSld>
  <p:clrMapOvr>
    <a:masterClrMapping/>
  </p:clrMapOvr>
  <p:transition spd="med">
    <p:blinds/>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55576" y="332656"/>
            <a:ext cx="8858250" cy="646331"/>
          </a:xfrm>
          <a:effectLst/>
        </p:spPr>
        <p:txBody>
          <a:bodyPr anchor="ctr"/>
          <a:lstStyle/>
          <a:p>
            <a:pPr>
              <a:defRPr/>
            </a:pPr>
            <a:r>
              <a:rPr lang="en-US" altLang="zh-CN" sz="3600" dirty="0"/>
              <a:t>8.8.1 </a:t>
            </a:r>
            <a:r>
              <a:rPr lang="zh-CN" altLang="zh-CN" sz="3600" dirty="0"/>
              <a:t>什么是内存的动态分配</a:t>
            </a:r>
            <a:endParaRPr lang="zh-CN" altLang="en-US" sz="3600" dirty="0"/>
          </a:p>
        </p:txBody>
      </p:sp>
      <p:sp>
        <p:nvSpPr>
          <p:cNvPr id="194563" name="Rectangle 3"/>
          <p:cNvSpPr>
            <a:spLocks noGrp="1" noChangeArrowheads="1"/>
          </p:cNvSpPr>
          <p:nvPr>
            <p:ph type="body" idx="1"/>
          </p:nvPr>
        </p:nvSpPr>
        <p:spPr>
          <a:xfrm>
            <a:off x="428625" y="2019647"/>
            <a:ext cx="8358188" cy="3857625"/>
          </a:xfrm>
        </p:spPr>
        <p:txBody>
          <a:bodyPr/>
          <a:lstStyle/>
          <a:p>
            <a:r>
              <a:rPr lang="zh-CN" altLang="zh-CN" dirty="0"/>
              <a:t>非静态的局部变量是分配在内存中的动态存储区的，这个存储区是一个称为</a:t>
            </a:r>
            <a:r>
              <a:rPr lang="zh-CN" altLang="zh-CN" b="1" dirty="0">
                <a:solidFill>
                  <a:srgbClr val="9D138D"/>
                </a:solidFill>
              </a:rPr>
              <a:t>栈</a:t>
            </a:r>
            <a:r>
              <a:rPr lang="zh-CN" altLang="zh-CN" dirty="0"/>
              <a:t>的区域</a:t>
            </a:r>
            <a:endParaRPr lang="en-US" altLang="zh-CN" dirty="0"/>
          </a:p>
          <a:p>
            <a:endParaRPr lang="en-US" altLang="zh-CN" dirty="0"/>
          </a:p>
          <a:p>
            <a:r>
              <a:rPr lang="en-US" altLang="zh-CN" dirty="0"/>
              <a:t>C</a:t>
            </a:r>
            <a:r>
              <a:rPr lang="zh-CN" altLang="zh-CN" dirty="0"/>
              <a:t>语言还允许建立内存动态分配区域，以存放一些临时用的数据，这些数据需要时随时开辟，不需要时随时释放。这些数据是临时存放在一个特别的自由存储区，称为</a:t>
            </a:r>
            <a:r>
              <a:rPr lang="zh-CN" altLang="zh-CN" b="1" dirty="0">
                <a:solidFill>
                  <a:srgbClr val="9D138D"/>
                </a:solidFill>
              </a:rPr>
              <a:t>堆</a:t>
            </a:r>
            <a:r>
              <a:rPr lang="zh-CN" altLang="zh-CN" dirty="0"/>
              <a:t>区</a:t>
            </a:r>
          </a:p>
        </p:txBody>
      </p:sp>
    </p:spTree>
    <p:extLst>
      <p:ext uri="{BB962C8B-B14F-4D97-AF65-F5344CB8AC3E}">
        <p14:creationId xmlns:p14="http://schemas.microsoft.com/office/powerpoint/2010/main" val="46715372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2" end="2"/>
                                            </p:txEl>
                                          </p:spTgt>
                                        </p:tgtEl>
                                        <p:attrNameLst>
                                          <p:attrName>style.visibility</p:attrName>
                                        </p:attrNameLst>
                                      </p:cBhvr>
                                      <p:to>
                                        <p:strVal val="visible"/>
                                      </p:to>
                                    </p:set>
                                    <p:animEffect transition="in" filter="blinds(horizontal)">
                                      <p:cBhvr>
                                        <p:cTn id="7" dur="500"/>
                                        <p:tgtEl>
                                          <p:spTgt spid="194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116632"/>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195587" name="Rectangle 3"/>
          <p:cNvSpPr>
            <a:spLocks noGrp="1" noChangeArrowheads="1"/>
          </p:cNvSpPr>
          <p:nvPr>
            <p:ph type="body" idx="1"/>
          </p:nvPr>
        </p:nvSpPr>
        <p:spPr>
          <a:xfrm>
            <a:off x="428625" y="692696"/>
            <a:ext cx="8358188" cy="5976664"/>
          </a:xfrm>
        </p:spPr>
        <p:txBody>
          <a:bodyPr/>
          <a:lstStyle/>
          <a:p>
            <a:r>
              <a:rPr lang="zh-CN" altLang="zh-CN" dirty="0"/>
              <a:t>对内存的动态分配是通过系统提供的库函数来实现的，主要有</a:t>
            </a:r>
            <a:r>
              <a:rPr lang="en-US" altLang="zh-CN" dirty="0" err="1"/>
              <a:t>malloc</a:t>
            </a:r>
            <a:r>
              <a:rPr lang="zh-CN" altLang="zh-CN" dirty="0"/>
              <a:t>，</a:t>
            </a:r>
            <a:r>
              <a:rPr lang="en-US" altLang="zh-CN" dirty="0" err="1"/>
              <a:t>calloc</a:t>
            </a:r>
            <a:r>
              <a:rPr lang="zh-CN" altLang="zh-CN" dirty="0"/>
              <a:t>，</a:t>
            </a:r>
            <a:r>
              <a:rPr lang="en-US" altLang="zh-CN" dirty="0"/>
              <a:t>free</a:t>
            </a:r>
            <a:r>
              <a:rPr lang="zh-CN" altLang="zh-CN" dirty="0"/>
              <a:t>，</a:t>
            </a:r>
            <a:r>
              <a:rPr lang="en-US" altLang="zh-CN" dirty="0" err="1"/>
              <a:t>realloc</a:t>
            </a:r>
            <a:r>
              <a:rPr lang="zh-CN" altLang="zh-CN" dirty="0"/>
              <a:t>这</a:t>
            </a:r>
            <a:r>
              <a:rPr lang="en-US" altLang="zh-CN" dirty="0"/>
              <a:t>4</a:t>
            </a:r>
            <a:r>
              <a:rPr lang="zh-CN" altLang="zh-CN" dirty="0"/>
              <a:t>个函数。</a:t>
            </a:r>
            <a:endParaRPr lang="en-US" altLang="zh-CN" dirty="0"/>
          </a:p>
          <a:p>
            <a:pPr>
              <a:spcBef>
                <a:spcPts val="1200"/>
              </a:spcBef>
              <a:buNone/>
            </a:pPr>
            <a:r>
              <a:rPr lang="zh-CN" altLang="zh-CN" dirty="0"/>
              <a:t>１．</a:t>
            </a:r>
            <a:r>
              <a:rPr lang="en-US" altLang="zh-CN" b="1" dirty="0" err="1"/>
              <a:t>malloc</a:t>
            </a:r>
            <a:r>
              <a:rPr lang="zh-CN" altLang="zh-CN" b="1" dirty="0"/>
              <a:t>函数</a:t>
            </a:r>
          </a:p>
          <a:p>
            <a:pPr lvl="1"/>
            <a:r>
              <a:rPr lang="zh-CN" altLang="zh-CN" dirty="0"/>
              <a:t>函数原型</a:t>
            </a:r>
            <a:r>
              <a:rPr lang="zh-CN" altLang="en-US" dirty="0"/>
              <a:t>：</a:t>
            </a:r>
            <a:endParaRPr lang="zh-CN" altLang="zh-CN" dirty="0"/>
          </a:p>
          <a:p>
            <a:pPr lvl="1">
              <a:buNone/>
            </a:pPr>
            <a:r>
              <a:rPr lang="en-US" altLang="zh-CN" dirty="0"/>
              <a:t>void *</a:t>
            </a:r>
            <a:r>
              <a:rPr lang="en-US" altLang="zh-CN" dirty="0" err="1"/>
              <a:t>malloc</a:t>
            </a:r>
            <a:r>
              <a:rPr lang="en-US" altLang="zh-CN" dirty="0"/>
              <a:t>(unsigned </a:t>
            </a:r>
            <a:r>
              <a:rPr lang="en-US" altLang="zh-CN" dirty="0" err="1"/>
              <a:t>int</a:t>
            </a:r>
            <a:r>
              <a:rPr lang="en-US" altLang="zh-CN" dirty="0"/>
              <a:t> size); </a:t>
            </a:r>
            <a:endParaRPr lang="zh-CN" altLang="zh-CN" dirty="0"/>
          </a:p>
          <a:p>
            <a:pPr lvl="1"/>
            <a:r>
              <a:rPr lang="zh-CN" altLang="zh-CN" dirty="0"/>
              <a:t>其作用是在内存的动态存储区中分配一个长度为</a:t>
            </a:r>
            <a:r>
              <a:rPr lang="en-US" altLang="zh-CN" dirty="0"/>
              <a:t>size</a:t>
            </a:r>
            <a:r>
              <a:rPr lang="zh-CN" altLang="zh-CN" dirty="0"/>
              <a:t>的连续空间</a:t>
            </a:r>
            <a:endParaRPr lang="en-US" altLang="zh-CN" dirty="0"/>
          </a:p>
          <a:p>
            <a:pPr lvl="1"/>
            <a:r>
              <a:rPr lang="zh-CN" altLang="zh-CN" dirty="0"/>
              <a:t>函数的值是所分配区域的第一个字节的地址，或者说，此函数是一个指针型函数，返回的指针指向该分配域的开头位置</a:t>
            </a:r>
          </a:p>
          <a:p>
            <a:pPr marL="0" indent="0">
              <a:buNone/>
            </a:pPr>
            <a:endParaRPr lang="zh-CN" altLang="zh-CN" dirty="0"/>
          </a:p>
        </p:txBody>
      </p:sp>
    </p:spTree>
    <p:extLst>
      <p:ext uri="{BB962C8B-B14F-4D97-AF65-F5344CB8AC3E}">
        <p14:creationId xmlns:p14="http://schemas.microsoft.com/office/powerpoint/2010/main" val="1908483482"/>
      </p:ext>
    </p:extLst>
  </p:cSld>
  <p:clrMapOvr>
    <a:masterClrMapping/>
  </p:clrMapOvr>
  <p:transition spd="med">
    <p:blinds/>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27584" y="404664"/>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197635" name="Rectangle 3"/>
          <p:cNvSpPr>
            <a:spLocks noGrp="1" noChangeArrowheads="1"/>
          </p:cNvSpPr>
          <p:nvPr>
            <p:ph type="body" idx="1"/>
          </p:nvPr>
        </p:nvSpPr>
        <p:spPr>
          <a:xfrm>
            <a:off x="428625" y="1571625"/>
            <a:ext cx="8358188" cy="4643438"/>
          </a:xfrm>
        </p:spPr>
        <p:txBody>
          <a:bodyPr/>
          <a:lstStyle/>
          <a:p>
            <a:pPr>
              <a:buFont typeface="Wingdings" pitchFamily="2" charset="2"/>
              <a:buNone/>
            </a:pPr>
            <a:r>
              <a:rPr lang="en-US" altLang="zh-CN" dirty="0"/>
              <a:t>     </a:t>
            </a:r>
          </a:p>
          <a:p>
            <a:pPr>
              <a:buFont typeface="Wingdings" pitchFamily="2" charset="2"/>
              <a:buNone/>
            </a:pPr>
            <a:r>
              <a:rPr lang="en-US" altLang="zh-CN" dirty="0"/>
              <a:t>	</a:t>
            </a:r>
            <a:r>
              <a:rPr lang="en-US" altLang="zh-CN" dirty="0" err="1"/>
              <a:t>malloc</a:t>
            </a:r>
            <a:r>
              <a:rPr lang="en-US" altLang="zh-CN" dirty="0"/>
              <a:t>(100);</a:t>
            </a:r>
          </a:p>
          <a:p>
            <a:pPr lvl="1"/>
            <a:r>
              <a:rPr lang="zh-CN" altLang="zh-CN" dirty="0"/>
              <a:t>开辟</a:t>
            </a:r>
            <a:r>
              <a:rPr lang="en-US" altLang="zh-CN" dirty="0"/>
              <a:t>100</a:t>
            </a:r>
            <a:r>
              <a:rPr lang="zh-CN" altLang="zh-CN" dirty="0"/>
              <a:t>字节的临时分配域，函数值为其第</a:t>
            </a:r>
            <a:r>
              <a:rPr lang="en-US" altLang="zh-CN" dirty="0"/>
              <a:t>1</a:t>
            </a:r>
            <a:r>
              <a:rPr lang="zh-CN" altLang="zh-CN" dirty="0"/>
              <a:t>个字节的地址</a:t>
            </a:r>
            <a:r>
              <a:rPr lang="en-US" altLang="zh-CN" dirty="0"/>
              <a:t> </a:t>
            </a:r>
            <a:endParaRPr lang="zh-CN" altLang="zh-CN" dirty="0"/>
          </a:p>
          <a:p>
            <a:r>
              <a:rPr lang="zh-CN" altLang="zh-CN" dirty="0"/>
              <a:t>注意指针的基类型为</a:t>
            </a:r>
            <a:r>
              <a:rPr lang="en-US" altLang="zh-CN" b="1" dirty="0">
                <a:solidFill>
                  <a:srgbClr val="FF0000"/>
                </a:solidFill>
                <a:effectLst>
                  <a:outerShdw blurRad="38100" dist="38100" dir="2700000" algn="tl">
                    <a:srgbClr val="000000">
                      <a:alpha val="43137"/>
                    </a:srgbClr>
                  </a:outerShdw>
                </a:effectLst>
              </a:rPr>
              <a:t>void</a:t>
            </a:r>
            <a:r>
              <a:rPr lang="zh-CN" altLang="zh-CN" dirty="0"/>
              <a:t>，即不指向任何类型的数据，只提供一个地址</a:t>
            </a:r>
            <a:endParaRPr lang="en-US" altLang="zh-CN" dirty="0"/>
          </a:p>
          <a:p>
            <a:r>
              <a:rPr lang="zh-CN" altLang="zh-CN" dirty="0"/>
              <a:t>如果此函数未能成功地执行（例如内存空间不足），则返回空指针</a:t>
            </a:r>
            <a:r>
              <a:rPr lang="en-US" altLang="zh-CN" dirty="0"/>
              <a:t>(NULL)</a:t>
            </a:r>
            <a:endParaRPr lang="zh-CN" altLang="zh-CN" dirty="0"/>
          </a:p>
        </p:txBody>
      </p:sp>
    </p:spTree>
    <p:extLst>
      <p:ext uri="{BB962C8B-B14F-4D97-AF65-F5344CB8AC3E}">
        <p14:creationId xmlns:p14="http://schemas.microsoft.com/office/powerpoint/2010/main" val="44844721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7635">
                                            <p:txEl>
                                              <p:pRg st="3" end="3"/>
                                            </p:txEl>
                                          </p:spTgt>
                                        </p:tgtEl>
                                        <p:attrNameLst>
                                          <p:attrName>style.visibility</p:attrName>
                                        </p:attrNameLst>
                                      </p:cBhvr>
                                      <p:to>
                                        <p:strVal val="visible"/>
                                      </p:to>
                                    </p:set>
                                    <p:animEffect transition="in" filter="blinds(horizontal)">
                                      <p:cBhvr>
                                        <p:cTn id="7" dur="500"/>
                                        <p:tgtEl>
                                          <p:spTgt spid="1976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7635">
                                            <p:txEl>
                                              <p:pRg st="4" end="4"/>
                                            </p:txEl>
                                          </p:spTgt>
                                        </p:tgtEl>
                                        <p:attrNameLst>
                                          <p:attrName>style.visibility</p:attrName>
                                        </p:attrNameLst>
                                      </p:cBhvr>
                                      <p:to>
                                        <p:strVal val="visible"/>
                                      </p:to>
                                    </p:set>
                                    <p:animEffect transition="in" filter="blinds(horizontal)">
                                      <p:cBhvr>
                                        <p:cTn id="12" dur="500"/>
                                        <p:tgtEl>
                                          <p:spTgt spid="197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96069" y="476672"/>
            <a:ext cx="3571875" cy="785812"/>
          </a:xfrm>
          <a:prstGeom prst="rect">
            <a:avLst/>
          </a:prstGeom>
          <a:noFill/>
          <a:ln w="9525">
            <a:noFill/>
            <a:miter lim="800000"/>
            <a:headEnd/>
            <a:tailEnd/>
          </a:ln>
        </p:spPr>
        <p:txBody>
          <a:bodyPr/>
          <a:lstStyle/>
          <a:p>
            <a:pPr marL="342900" indent="-342900" algn="l">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496069" y="1191047"/>
            <a:ext cx="1857375" cy="785812"/>
          </a:xfrm>
          <a:prstGeom prst="rect">
            <a:avLst/>
          </a:prstGeom>
          <a:noFill/>
          <a:ln w="9525">
            <a:noFill/>
            <a:miter lim="800000"/>
            <a:headEnd/>
            <a:tailEnd/>
          </a:ln>
        </p:spPr>
        <p:txBody>
          <a:bodyPr/>
          <a:lstStyle/>
          <a:p>
            <a:pPr marL="342900" indent="-342900" algn="l">
              <a:lnSpc>
                <a:spcPct val="120000"/>
              </a:lnSpc>
              <a:spcBef>
                <a:spcPts val="0"/>
              </a:spcBef>
              <a:defRPr/>
            </a:pPr>
            <a:r>
              <a:rPr lang="en-US" altLang="zh-CN" sz="2800" b="1" kern="0" dirty="0">
                <a:solidFill>
                  <a:srgbClr val="00B050"/>
                </a:solidFill>
                <a:latin typeface="+mn-lt"/>
                <a:ea typeface="+mn-ea"/>
              </a:rPr>
              <a:t>k=</a:t>
            </a:r>
            <a:r>
              <a:rPr lang="en-US" altLang="zh-CN" sz="2800" b="1" kern="0" dirty="0" err="1">
                <a:solidFill>
                  <a:srgbClr val="00B050"/>
                </a:solidFill>
                <a:latin typeface="+mn-lt"/>
                <a:ea typeface="+mn-ea"/>
              </a:rPr>
              <a:t>i+j</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684213" y="2143125"/>
            <a:ext cx="1958975" cy="642938"/>
          </a:xfrm>
          <a:prstGeom prst="wedgeRoundRectCallout">
            <a:avLst>
              <a:gd name="adj1" fmla="val 71315"/>
              <a:gd name="adj2" fmla="val 1642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t>从这里取</a:t>
            </a:r>
            <a:r>
              <a:rPr lang="en-US" altLang="zh-CN" sz="2800" b="1"/>
              <a:t>3</a:t>
            </a:r>
            <a:endParaRPr lang="zh-CN" altLang="en-US" sz="2800" b="1">
              <a:solidFill>
                <a:srgbClr val="FF0000"/>
              </a:solidFill>
            </a:endParaRPr>
          </a:p>
        </p:txBody>
      </p:sp>
      <p:sp>
        <p:nvSpPr>
          <p:cNvPr id="9" name="圆角矩形标注 8"/>
          <p:cNvSpPr>
            <a:spLocks noChangeArrowheads="1"/>
          </p:cNvSpPr>
          <p:nvPr/>
        </p:nvSpPr>
        <p:spPr bwMode="auto">
          <a:xfrm>
            <a:off x="428625" y="4214813"/>
            <a:ext cx="2357438" cy="571500"/>
          </a:xfrm>
          <a:prstGeom prst="wedgeRoundRectCallout">
            <a:avLst>
              <a:gd name="adj1" fmla="val 68060"/>
              <a:gd name="adj2" fmla="val -16305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a:t>将</a:t>
            </a:r>
            <a:r>
              <a:rPr lang="en-US" altLang="zh-CN" sz="2800" b="1"/>
              <a:t>9</a:t>
            </a:r>
            <a:r>
              <a:rPr lang="zh-CN" altLang="en-US" sz="2800" b="1"/>
              <a:t>送到这里</a:t>
            </a:r>
          </a:p>
        </p:txBody>
      </p:sp>
      <p:sp>
        <p:nvSpPr>
          <p:cNvPr id="10" name="圆角矩形标注 9"/>
          <p:cNvSpPr>
            <a:spLocks noChangeArrowheads="1"/>
          </p:cNvSpPr>
          <p:nvPr/>
        </p:nvSpPr>
        <p:spPr bwMode="auto">
          <a:xfrm>
            <a:off x="714375" y="2928938"/>
            <a:ext cx="2000250" cy="642937"/>
          </a:xfrm>
          <a:prstGeom prst="wedgeRoundRectCallout">
            <a:avLst>
              <a:gd name="adj1" fmla="val 71088"/>
              <a:gd name="adj2" fmla="val -36282"/>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t>从这里取</a:t>
            </a:r>
            <a:r>
              <a:rPr lang="en-US" altLang="zh-CN" sz="2800" b="1"/>
              <a:t>6</a:t>
            </a:r>
            <a:endParaRPr lang="zh-CN" altLang="en-US" sz="2800" b="1">
              <a:solidFill>
                <a:srgbClr val="FF0000"/>
              </a:solidFill>
            </a:endParaRPr>
          </a:p>
        </p:txBody>
      </p:sp>
      <p:sp>
        <p:nvSpPr>
          <p:cNvPr id="11" name="横卷形 10"/>
          <p:cNvSpPr>
            <a:spLocks noChangeArrowheads="1"/>
          </p:cNvSpPr>
          <p:nvPr/>
        </p:nvSpPr>
        <p:spPr bwMode="auto">
          <a:xfrm>
            <a:off x="428625" y="5357813"/>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3200" b="1">
                <a:solidFill>
                  <a:srgbClr val="FF0000"/>
                </a:solidFill>
              </a:rPr>
              <a:t>直接存取</a:t>
            </a:r>
          </a:p>
        </p:txBody>
      </p:sp>
      <p:pic>
        <p:nvPicPr>
          <p:cNvPr id="82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3286125"/>
            <a:ext cx="5905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228600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45975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par>
                          <p:cTn id="23" fill="hold" nodeType="afterGroup">
                            <p:stCondLst>
                              <p:cond delay="500"/>
                            </p:stCondLst>
                            <p:childTnLst>
                              <p:par>
                                <p:cTn id="24" presetID="15"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3000" fill="hold"/>
                                        <p:tgtEl>
                                          <p:spTgt spid="13"/>
                                        </p:tgtEl>
                                        <p:attrNameLst>
                                          <p:attrName>ppt_w</p:attrName>
                                        </p:attrNameLst>
                                      </p:cBhvr>
                                      <p:tavLst>
                                        <p:tav tm="0">
                                          <p:val>
                                            <p:fltVal val="0"/>
                                          </p:val>
                                        </p:tav>
                                        <p:tav tm="100000">
                                          <p:val>
                                            <p:strVal val="#ppt_w"/>
                                          </p:val>
                                        </p:tav>
                                      </p:tavLst>
                                    </p:anim>
                                    <p:anim calcmode="lin" valueType="num">
                                      <p:cBhvr>
                                        <p:cTn id="27" dur="3000" fill="hold"/>
                                        <p:tgtEl>
                                          <p:spTgt spid="13"/>
                                        </p:tgtEl>
                                        <p:attrNameLst>
                                          <p:attrName>ppt_h</p:attrName>
                                        </p:attrNameLst>
                                      </p:cBhvr>
                                      <p:tavLst>
                                        <p:tav tm="0">
                                          <p:val>
                                            <p:fltVal val="0"/>
                                          </p:val>
                                        </p:tav>
                                        <p:tav tm="100000">
                                          <p:val>
                                            <p:strVal val="#ppt_h"/>
                                          </p:val>
                                        </p:tav>
                                      </p:tavLst>
                                    </p:anim>
                                    <p:anim calcmode="lin" valueType="num">
                                      <p:cBhvr>
                                        <p:cTn id="28" dur="3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9" dur="3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548680"/>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198659" name="Rectangle 3"/>
          <p:cNvSpPr>
            <a:spLocks noGrp="1" noChangeArrowheads="1"/>
          </p:cNvSpPr>
          <p:nvPr>
            <p:ph type="body" idx="1"/>
          </p:nvPr>
        </p:nvSpPr>
        <p:spPr>
          <a:xfrm>
            <a:off x="827584" y="1916832"/>
            <a:ext cx="7525469" cy="4143375"/>
          </a:xfrm>
        </p:spPr>
        <p:txBody>
          <a:bodyPr/>
          <a:lstStyle/>
          <a:p>
            <a:pPr>
              <a:buFont typeface="Wingdings" pitchFamily="2" charset="2"/>
              <a:buNone/>
            </a:pPr>
            <a:r>
              <a:rPr lang="en-US" altLang="zh-CN" dirty="0"/>
              <a:t>2</a:t>
            </a:r>
            <a:r>
              <a:rPr lang="zh-CN" altLang="zh-CN" dirty="0"/>
              <a:t>．</a:t>
            </a:r>
            <a:r>
              <a:rPr lang="en-US" altLang="zh-CN" b="1" dirty="0" err="1"/>
              <a:t>calloc</a:t>
            </a:r>
            <a:r>
              <a:rPr lang="zh-CN" altLang="zh-CN" b="1" dirty="0"/>
              <a:t>函数</a:t>
            </a:r>
          </a:p>
          <a:p>
            <a:r>
              <a:rPr lang="zh-CN" altLang="zh-CN" dirty="0"/>
              <a:t>其函数原型为</a:t>
            </a:r>
            <a:r>
              <a:rPr lang="en-US" altLang="zh-CN" dirty="0"/>
              <a:t> </a:t>
            </a:r>
          </a:p>
          <a:p>
            <a:pPr>
              <a:buFont typeface="Wingdings" pitchFamily="2" charset="2"/>
              <a:buNone/>
            </a:pPr>
            <a:r>
              <a:rPr lang="en-US" altLang="zh-CN" sz="2800" dirty="0"/>
              <a:t>   void *</a:t>
            </a:r>
            <a:r>
              <a:rPr lang="en-US" altLang="zh-CN" sz="2800" dirty="0" err="1"/>
              <a:t>calloc</a:t>
            </a:r>
            <a:r>
              <a:rPr lang="en-US" altLang="zh-CN" sz="2800" dirty="0"/>
              <a:t>(unsigned </a:t>
            </a:r>
            <a:r>
              <a:rPr lang="en-US" altLang="zh-CN" sz="2800" dirty="0" err="1"/>
              <a:t>n,unsigned</a:t>
            </a:r>
            <a:r>
              <a:rPr lang="en-US" altLang="zh-CN" sz="2800" dirty="0"/>
              <a:t> size); </a:t>
            </a:r>
            <a:endParaRPr lang="zh-CN" altLang="zh-CN" sz="2800" dirty="0"/>
          </a:p>
          <a:p>
            <a:r>
              <a:rPr lang="zh-CN" altLang="zh-CN" dirty="0"/>
              <a:t>其作用是在内存的动态存储区中分配</a:t>
            </a:r>
            <a:r>
              <a:rPr lang="en-US" altLang="zh-CN" dirty="0"/>
              <a:t>n</a:t>
            </a:r>
            <a:r>
              <a:rPr lang="zh-CN" altLang="zh-CN" dirty="0"/>
              <a:t>个长度为</a:t>
            </a:r>
            <a:r>
              <a:rPr lang="en-US" altLang="zh-CN" dirty="0"/>
              <a:t>size</a:t>
            </a:r>
            <a:r>
              <a:rPr lang="zh-CN" altLang="zh-CN" dirty="0"/>
              <a:t>的连续空间，这个空间一般比较大，足以保存一个数组。</a:t>
            </a:r>
          </a:p>
        </p:txBody>
      </p:sp>
    </p:spTree>
    <p:extLst>
      <p:ext uri="{BB962C8B-B14F-4D97-AF65-F5344CB8AC3E}">
        <p14:creationId xmlns:p14="http://schemas.microsoft.com/office/powerpoint/2010/main" val="204094367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9">
                                            <p:txEl>
                                              <p:pRg st="3" end="3"/>
                                            </p:txEl>
                                          </p:spTgt>
                                        </p:tgtEl>
                                        <p:attrNameLst>
                                          <p:attrName>style.visibility</p:attrName>
                                        </p:attrNameLst>
                                      </p:cBhvr>
                                      <p:to>
                                        <p:strVal val="visible"/>
                                      </p:to>
                                    </p:set>
                                    <p:animEffect transition="in" filter="blinds(horizontal)">
                                      <p:cBhvr>
                                        <p:cTn id="7" dur="500"/>
                                        <p:tgtEl>
                                          <p:spTgt spid="198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404664"/>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199683" name="Rectangle 3"/>
          <p:cNvSpPr>
            <a:spLocks noGrp="1" noChangeArrowheads="1"/>
          </p:cNvSpPr>
          <p:nvPr>
            <p:ph type="body" idx="1"/>
          </p:nvPr>
        </p:nvSpPr>
        <p:spPr>
          <a:xfrm>
            <a:off x="179512" y="1976274"/>
            <a:ext cx="8643938" cy="4857750"/>
          </a:xfrm>
        </p:spPr>
        <p:txBody>
          <a:bodyPr/>
          <a:lstStyle/>
          <a:p>
            <a:r>
              <a:rPr lang="zh-CN" altLang="zh-CN" sz="2800" dirty="0"/>
              <a:t>用</a:t>
            </a:r>
            <a:r>
              <a:rPr lang="en-US" altLang="zh-CN" sz="2800" dirty="0" err="1"/>
              <a:t>calloc</a:t>
            </a:r>
            <a:r>
              <a:rPr lang="zh-CN" altLang="zh-CN" sz="2800" dirty="0"/>
              <a:t>函数可以为一维数组开辟动态存储空间，</a:t>
            </a:r>
            <a:r>
              <a:rPr lang="en-US" altLang="zh-CN" sz="2800" dirty="0"/>
              <a:t>n</a:t>
            </a:r>
            <a:r>
              <a:rPr lang="zh-CN" altLang="zh-CN" sz="2800" dirty="0"/>
              <a:t>为数组元素个数，每个元素长度为</a:t>
            </a:r>
            <a:r>
              <a:rPr lang="en-US" altLang="zh-CN" sz="2800" dirty="0"/>
              <a:t>size</a:t>
            </a:r>
            <a:r>
              <a:rPr lang="zh-CN" altLang="zh-CN" sz="2800" dirty="0"/>
              <a:t>。这就是动态数组。函数返回指向所分配域的起始位置的指针；如果分配不成功，返回</a:t>
            </a:r>
            <a:r>
              <a:rPr lang="en-US" altLang="zh-CN" sz="2800" dirty="0"/>
              <a:t>NULL</a:t>
            </a:r>
            <a:r>
              <a:rPr lang="zh-CN" altLang="zh-CN" sz="2800" dirty="0"/>
              <a:t>。如：</a:t>
            </a:r>
          </a:p>
          <a:p>
            <a:pPr>
              <a:buFont typeface="Wingdings" pitchFamily="2" charset="2"/>
              <a:buNone/>
            </a:pPr>
            <a:r>
              <a:rPr lang="en-US" altLang="zh-CN" sz="2800" dirty="0"/>
              <a:t>     p=</a:t>
            </a:r>
            <a:r>
              <a:rPr lang="en-US" altLang="zh-CN" sz="2800" dirty="0" err="1"/>
              <a:t>calloc</a:t>
            </a:r>
            <a:r>
              <a:rPr lang="en-US" altLang="zh-CN" sz="2800" dirty="0"/>
              <a:t>(50,4);</a:t>
            </a:r>
          </a:p>
          <a:p>
            <a:pPr lvl="1">
              <a:buFont typeface="Wingdings" pitchFamily="2" charset="2"/>
              <a:buNone/>
            </a:pPr>
            <a:r>
              <a:rPr lang="en-US" altLang="zh-CN" sz="2400" dirty="0"/>
              <a:t>  </a:t>
            </a:r>
            <a:r>
              <a:rPr lang="zh-CN" altLang="zh-CN" dirty="0"/>
              <a:t>开辟</a:t>
            </a:r>
            <a:r>
              <a:rPr lang="en-US" altLang="zh-CN" dirty="0"/>
              <a:t>50</a:t>
            </a:r>
            <a:r>
              <a:rPr lang="zh-CN" altLang="zh-CN" dirty="0"/>
              <a:t>×</a:t>
            </a:r>
            <a:r>
              <a:rPr lang="en-US" altLang="zh-CN" dirty="0"/>
              <a:t>4</a:t>
            </a:r>
            <a:r>
              <a:rPr lang="zh-CN" altLang="zh-CN" dirty="0"/>
              <a:t>个字节的临时分配域，把起始地址赋给指针变量</a:t>
            </a:r>
            <a:r>
              <a:rPr lang="en-US" altLang="zh-CN" dirty="0"/>
              <a:t>p </a:t>
            </a:r>
            <a:endParaRPr lang="zh-CN" altLang="zh-CN" dirty="0"/>
          </a:p>
        </p:txBody>
      </p:sp>
    </p:spTree>
    <p:extLst>
      <p:ext uri="{BB962C8B-B14F-4D97-AF65-F5344CB8AC3E}">
        <p14:creationId xmlns:p14="http://schemas.microsoft.com/office/powerpoint/2010/main" val="3550065438"/>
      </p:ext>
    </p:extLst>
  </p:cSld>
  <p:clrMapOvr>
    <a:masterClrMapping/>
  </p:clrMapOvr>
  <p:transition spd="med">
    <p:blinds/>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55576" y="476672"/>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200707" name="Rectangle 3"/>
          <p:cNvSpPr>
            <a:spLocks noGrp="1" noChangeArrowheads="1"/>
          </p:cNvSpPr>
          <p:nvPr>
            <p:ph type="body" idx="1"/>
          </p:nvPr>
        </p:nvSpPr>
        <p:spPr>
          <a:xfrm>
            <a:off x="755576" y="2033042"/>
            <a:ext cx="7643812" cy="4857750"/>
          </a:xfrm>
        </p:spPr>
        <p:txBody>
          <a:bodyPr/>
          <a:lstStyle/>
          <a:p>
            <a:pPr>
              <a:buFont typeface="Wingdings" pitchFamily="2" charset="2"/>
              <a:buNone/>
            </a:pPr>
            <a:r>
              <a:rPr lang="en-US" altLang="zh-CN" dirty="0"/>
              <a:t>3</a:t>
            </a:r>
            <a:r>
              <a:rPr lang="zh-CN" altLang="zh-CN" dirty="0"/>
              <a:t>．</a:t>
            </a:r>
            <a:r>
              <a:rPr lang="en-US" altLang="zh-CN" b="1" dirty="0"/>
              <a:t>free</a:t>
            </a:r>
            <a:r>
              <a:rPr lang="zh-CN" altLang="zh-CN" b="1" dirty="0"/>
              <a:t>函数</a:t>
            </a:r>
          </a:p>
          <a:p>
            <a:r>
              <a:rPr lang="zh-CN" altLang="zh-CN" dirty="0"/>
              <a:t>其函数原型为</a:t>
            </a:r>
            <a:r>
              <a:rPr lang="en-US" altLang="zh-CN" dirty="0"/>
              <a:t> </a:t>
            </a:r>
            <a:endParaRPr lang="zh-CN" altLang="zh-CN" dirty="0"/>
          </a:p>
          <a:p>
            <a:pPr>
              <a:buFont typeface="Wingdings" pitchFamily="2" charset="2"/>
              <a:buNone/>
            </a:pPr>
            <a:r>
              <a:rPr lang="en-US" altLang="zh-CN" dirty="0"/>
              <a:t>    void free(void *p); </a:t>
            </a:r>
            <a:endParaRPr lang="zh-CN" altLang="zh-CN" dirty="0"/>
          </a:p>
          <a:p>
            <a:r>
              <a:rPr lang="zh-CN" altLang="zh-CN" dirty="0"/>
              <a:t>其作用是释放指针变量ｐ所指向的动态空间，使这部分空间能重新被其他变量使用。</a:t>
            </a:r>
            <a:r>
              <a:rPr lang="en-US" altLang="zh-CN" dirty="0"/>
              <a:t>p</a:t>
            </a:r>
            <a:r>
              <a:rPr lang="zh-CN" altLang="zh-CN" dirty="0"/>
              <a:t>应是最近一次调用</a:t>
            </a:r>
            <a:r>
              <a:rPr lang="en-US" altLang="zh-CN" dirty="0" err="1"/>
              <a:t>calloc</a:t>
            </a:r>
            <a:r>
              <a:rPr lang="zh-CN" altLang="zh-CN" dirty="0"/>
              <a:t>或</a:t>
            </a:r>
            <a:r>
              <a:rPr lang="en-US" altLang="zh-CN" dirty="0" err="1"/>
              <a:t>malloc</a:t>
            </a:r>
            <a:r>
              <a:rPr lang="zh-CN" altLang="zh-CN" dirty="0"/>
              <a:t>函数时得到的函数返回值。</a:t>
            </a:r>
          </a:p>
        </p:txBody>
      </p:sp>
    </p:spTree>
    <p:extLst>
      <p:ext uri="{BB962C8B-B14F-4D97-AF65-F5344CB8AC3E}">
        <p14:creationId xmlns:p14="http://schemas.microsoft.com/office/powerpoint/2010/main" val="26768729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blinds(horizontal)">
                                      <p:cBhvr>
                                        <p:cTn id="7" dur="500"/>
                                        <p:tgtEl>
                                          <p:spTgt spid="200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a:defRPr/>
            </a:pPr>
            <a:r>
              <a:rPr lang="en-US" altLang="zh-CN" sz="3600" dirty="0"/>
              <a:t>8.8.2 </a:t>
            </a:r>
            <a:r>
              <a:rPr lang="zh-CN" altLang="zh-CN" sz="3600" dirty="0"/>
              <a:t>怎样建立内存的动态分配</a:t>
            </a:r>
            <a:endParaRPr lang="zh-CN" altLang="en-US" sz="3600" dirty="0"/>
          </a:p>
        </p:txBody>
      </p:sp>
      <p:sp>
        <p:nvSpPr>
          <p:cNvPr id="201731" name="Rectangle 3"/>
          <p:cNvSpPr>
            <a:spLocks noGrp="1" noChangeArrowheads="1"/>
          </p:cNvSpPr>
          <p:nvPr>
            <p:ph type="body" idx="1"/>
          </p:nvPr>
        </p:nvSpPr>
        <p:spPr>
          <a:xfrm>
            <a:off x="642938" y="1857375"/>
            <a:ext cx="7643812" cy="3143250"/>
          </a:xfrm>
        </p:spPr>
        <p:txBody>
          <a:bodyPr/>
          <a:lstStyle/>
          <a:p>
            <a:pPr>
              <a:buFont typeface="Wingdings" pitchFamily="2" charset="2"/>
              <a:buNone/>
            </a:pPr>
            <a:r>
              <a:rPr lang="en-US" altLang="zh-CN" dirty="0"/>
              <a:t>     free(p);</a:t>
            </a:r>
          </a:p>
          <a:p>
            <a:r>
              <a:rPr lang="zh-CN" altLang="zh-CN" dirty="0"/>
              <a:t>释放指针变量ｐ所指向的已分配的动态空间</a:t>
            </a:r>
            <a:r>
              <a:rPr lang="en-US" altLang="zh-CN" dirty="0"/>
              <a:t> </a:t>
            </a:r>
            <a:endParaRPr lang="zh-CN" altLang="zh-CN" dirty="0"/>
          </a:p>
          <a:p>
            <a:r>
              <a:rPr lang="en-US" altLang="zh-CN" dirty="0"/>
              <a:t>free</a:t>
            </a:r>
            <a:r>
              <a:rPr lang="zh-CN" altLang="zh-CN" dirty="0"/>
              <a:t>函数无返回值</a:t>
            </a:r>
          </a:p>
        </p:txBody>
      </p:sp>
    </p:spTree>
    <p:extLst>
      <p:ext uri="{BB962C8B-B14F-4D97-AF65-F5344CB8AC3E}">
        <p14:creationId xmlns:p14="http://schemas.microsoft.com/office/powerpoint/2010/main" val="253038510"/>
      </p:ext>
    </p:extLst>
  </p:cSld>
  <p:clrMapOvr>
    <a:masterClrMapping/>
  </p:clrMapOvr>
  <p:transition spd="med">
    <p:blinds/>
  </p:transition>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eaLnBrk="1" hangingPunct="1">
              <a:defRPr/>
            </a:pPr>
            <a:r>
              <a:rPr lang="en-US" altLang="zh-CN" sz="3600" dirty="0"/>
              <a:t>8.8.2 </a:t>
            </a:r>
            <a:r>
              <a:rPr lang="zh-CN" altLang="zh-CN" sz="3600" dirty="0"/>
              <a:t>怎样建立内存的动态分配</a:t>
            </a:r>
            <a:endParaRPr lang="zh-CN" altLang="en-US" sz="3600" dirty="0"/>
          </a:p>
        </p:txBody>
      </p:sp>
      <p:sp>
        <p:nvSpPr>
          <p:cNvPr id="202755" name="Rectangle 3"/>
          <p:cNvSpPr>
            <a:spLocks noGrp="1" noChangeArrowheads="1"/>
          </p:cNvSpPr>
          <p:nvPr>
            <p:ph type="body" idx="1"/>
          </p:nvPr>
        </p:nvSpPr>
        <p:spPr>
          <a:xfrm>
            <a:off x="785812" y="1988840"/>
            <a:ext cx="8358188" cy="4000500"/>
          </a:xfrm>
        </p:spPr>
        <p:txBody>
          <a:bodyPr/>
          <a:lstStyle/>
          <a:p>
            <a:pPr>
              <a:buFont typeface="Wingdings" pitchFamily="2" charset="2"/>
              <a:buNone/>
            </a:pPr>
            <a:r>
              <a:rPr lang="en-US" altLang="zh-CN" dirty="0"/>
              <a:t>4. </a:t>
            </a:r>
            <a:r>
              <a:rPr lang="en-US" altLang="zh-CN" b="1" dirty="0" err="1"/>
              <a:t>realloc</a:t>
            </a:r>
            <a:r>
              <a:rPr lang="zh-CN" altLang="zh-CN" b="1" dirty="0"/>
              <a:t>函数</a:t>
            </a:r>
          </a:p>
          <a:p>
            <a:r>
              <a:rPr lang="zh-CN" altLang="zh-CN" dirty="0"/>
              <a:t>其函数原型为</a:t>
            </a:r>
          </a:p>
          <a:p>
            <a:pPr>
              <a:buFont typeface="Wingdings" pitchFamily="2" charset="2"/>
              <a:buNone/>
            </a:pPr>
            <a:r>
              <a:rPr lang="en-US" altLang="zh-CN" sz="2800" dirty="0"/>
              <a:t>void *</a:t>
            </a:r>
            <a:r>
              <a:rPr lang="en-US" altLang="zh-CN" sz="2800" dirty="0" err="1"/>
              <a:t>realloc</a:t>
            </a:r>
            <a:r>
              <a:rPr lang="en-US" altLang="zh-CN" sz="2800" dirty="0"/>
              <a:t>(void *</a:t>
            </a:r>
            <a:r>
              <a:rPr lang="en-US" altLang="zh-CN" sz="2800" dirty="0" err="1"/>
              <a:t>p,unsigned</a:t>
            </a:r>
            <a:r>
              <a:rPr lang="en-US" altLang="zh-CN" sz="2800" dirty="0"/>
              <a:t> </a:t>
            </a:r>
            <a:r>
              <a:rPr lang="en-US" altLang="zh-CN" sz="2800" dirty="0" err="1"/>
              <a:t>int</a:t>
            </a:r>
            <a:r>
              <a:rPr lang="en-US" altLang="zh-CN" sz="2800" dirty="0"/>
              <a:t> size);</a:t>
            </a:r>
            <a:endParaRPr lang="zh-CN" altLang="zh-CN" sz="2800" dirty="0"/>
          </a:p>
          <a:p>
            <a:r>
              <a:rPr lang="zh-CN" altLang="zh-CN" dirty="0"/>
              <a:t>如果已经通过</a:t>
            </a:r>
            <a:r>
              <a:rPr lang="en-US" altLang="zh-CN" dirty="0" err="1"/>
              <a:t>malloc</a:t>
            </a:r>
            <a:r>
              <a:rPr lang="zh-CN" altLang="zh-CN" dirty="0"/>
              <a:t>函数或</a:t>
            </a:r>
            <a:r>
              <a:rPr lang="en-US" altLang="zh-CN" dirty="0" err="1"/>
              <a:t>calloc</a:t>
            </a:r>
            <a:r>
              <a:rPr lang="zh-CN" altLang="zh-CN" dirty="0"/>
              <a:t>函数获得了动态空间，想改变其大小，可以用</a:t>
            </a:r>
            <a:r>
              <a:rPr lang="en-US" altLang="zh-CN" dirty="0" err="1"/>
              <a:t>recalloc</a:t>
            </a:r>
            <a:r>
              <a:rPr lang="zh-CN" altLang="zh-CN" dirty="0"/>
              <a:t>函数重新分配。</a:t>
            </a:r>
          </a:p>
        </p:txBody>
      </p:sp>
    </p:spTree>
    <p:extLst>
      <p:ext uri="{BB962C8B-B14F-4D97-AF65-F5344CB8AC3E}">
        <p14:creationId xmlns:p14="http://schemas.microsoft.com/office/powerpoint/2010/main" val="3746751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3" end="3"/>
                                            </p:txEl>
                                          </p:spTgt>
                                        </p:tgtEl>
                                        <p:attrNameLst>
                                          <p:attrName>style.visibility</p:attrName>
                                        </p:attrNameLst>
                                      </p:cBhvr>
                                      <p:to>
                                        <p:strVal val="visible"/>
                                      </p:to>
                                    </p:set>
                                    <p:animEffect transition="in" filter="blinds(horizontal)">
                                      <p:cBhvr>
                                        <p:cTn id="7"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55576" y="476672"/>
            <a:ext cx="8858250" cy="646331"/>
          </a:xfrm>
          <a:effectLst/>
        </p:spPr>
        <p:txBody>
          <a:bodyPr anchor="ctr"/>
          <a:lstStyle/>
          <a:p>
            <a:pPr eaLnBrk="1" hangingPunct="1">
              <a:defRPr/>
            </a:pPr>
            <a:r>
              <a:rPr lang="en-US" altLang="zh-CN" sz="3600" dirty="0"/>
              <a:t>8.8.2 </a:t>
            </a:r>
            <a:r>
              <a:rPr lang="zh-CN" altLang="zh-CN" sz="3600" dirty="0"/>
              <a:t>怎样建立内存的动态分配</a:t>
            </a:r>
            <a:endParaRPr lang="zh-CN" altLang="en-US" sz="3600" dirty="0"/>
          </a:p>
        </p:txBody>
      </p:sp>
      <p:sp>
        <p:nvSpPr>
          <p:cNvPr id="203779" name="Rectangle 3"/>
          <p:cNvSpPr>
            <a:spLocks noGrp="1" noChangeArrowheads="1"/>
          </p:cNvSpPr>
          <p:nvPr>
            <p:ph type="body" idx="1"/>
          </p:nvPr>
        </p:nvSpPr>
        <p:spPr>
          <a:xfrm>
            <a:off x="611560" y="1772816"/>
            <a:ext cx="8358188" cy="4000500"/>
          </a:xfrm>
        </p:spPr>
        <p:txBody>
          <a:bodyPr/>
          <a:lstStyle/>
          <a:p>
            <a:r>
              <a:rPr lang="zh-CN" altLang="zh-CN" sz="2800" dirty="0"/>
              <a:t>用</a:t>
            </a:r>
            <a:r>
              <a:rPr lang="en-US" altLang="zh-CN" sz="2800" dirty="0" err="1"/>
              <a:t>realloc</a:t>
            </a:r>
            <a:r>
              <a:rPr lang="zh-CN" altLang="zh-CN" sz="2800" dirty="0"/>
              <a:t>函数将</a:t>
            </a:r>
            <a:r>
              <a:rPr lang="en-US" altLang="zh-CN" sz="2800" dirty="0"/>
              <a:t>p</a:t>
            </a:r>
            <a:r>
              <a:rPr lang="zh-CN" altLang="zh-CN" sz="2800" dirty="0"/>
              <a:t>所指向的动态空间的大小改变为</a:t>
            </a:r>
            <a:r>
              <a:rPr lang="en-US" altLang="zh-CN" sz="2800" dirty="0"/>
              <a:t>size</a:t>
            </a:r>
            <a:r>
              <a:rPr lang="zh-CN" altLang="zh-CN" sz="2800" dirty="0"/>
              <a:t>。</a:t>
            </a:r>
            <a:r>
              <a:rPr lang="en-US" altLang="zh-CN" sz="2800" dirty="0"/>
              <a:t>p</a:t>
            </a:r>
            <a:r>
              <a:rPr lang="zh-CN" altLang="zh-CN" sz="2800" dirty="0"/>
              <a:t>的值不变。如果重分配不成功，返回</a:t>
            </a:r>
            <a:r>
              <a:rPr lang="en-US" altLang="zh-CN" sz="2800" dirty="0"/>
              <a:t>NULL</a:t>
            </a:r>
            <a:r>
              <a:rPr lang="zh-CN" altLang="zh-CN" sz="2800" dirty="0"/>
              <a:t>。如</a:t>
            </a:r>
          </a:p>
          <a:p>
            <a:pPr>
              <a:buFont typeface="Wingdings" pitchFamily="2" charset="2"/>
              <a:buNone/>
            </a:pPr>
            <a:r>
              <a:rPr lang="en-US" altLang="zh-CN" sz="2800" dirty="0"/>
              <a:t>     </a:t>
            </a:r>
            <a:r>
              <a:rPr lang="en-US" altLang="zh-CN" sz="2800" dirty="0" err="1"/>
              <a:t>realloc</a:t>
            </a:r>
            <a:r>
              <a:rPr lang="en-US" altLang="zh-CN" sz="2800" dirty="0"/>
              <a:t>(p,50);          </a:t>
            </a:r>
          </a:p>
          <a:p>
            <a:pPr>
              <a:buFont typeface="Wingdings" pitchFamily="2" charset="2"/>
              <a:buNone/>
            </a:pPr>
            <a:r>
              <a:rPr lang="en-US" altLang="zh-CN" sz="2800" dirty="0"/>
              <a:t> </a:t>
            </a:r>
            <a:r>
              <a:rPr lang="zh-CN" altLang="zh-CN" sz="2800" dirty="0"/>
              <a:t>将</a:t>
            </a:r>
            <a:r>
              <a:rPr lang="en-US" altLang="zh-CN" sz="2800" dirty="0"/>
              <a:t>p</a:t>
            </a:r>
            <a:r>
              <a:rPr lang="zh-CN" altLang="zh-CN" sz="2800" dirty="0"/>
              <a:t>所指向的已分配的动态空间改为</a:t>
            </a:r>
            <a:r>
              <a:rPr lang="en-US" altLang="zh-CN" sz="2800" dirty="0"/>
              <a:t>50</a:t>
            </a:r>
            <a:r>
              <a:rPr lang="zh-CN" altLang="zh-CN" sz="2800" dirty="0"/>
              <a:t>字节</a:t>
            </a:r>
            <a:r>
              <a:rPr lang="en-US" altLang="zh-CN" sz="2800" dirty="0"/>
              <a:t> </a:t>
            </a:r>
            <a:r>
              <a:rPr lang="zh-CN" altLang="en-US" sz="2800" dirty="0"/>
              <a:t>。</a:t>
            </a:r>
            <a:endParaRPr lang="en-US" altLang="zh-CN" sz="2800" dirty="0"/>
          </a:p>
          <a:p>
            <a:pPr>
              <a:buFont typeface="Wingdings" pitchFamily="2" charset="2"/>
              <a:buNone/>
            </a:pPr>
            <a:endParaRPr lang="en-US" altLang="zh-CN" sz="2800" dirty="0"/>
          </a:p>
          <a:p>
            <a:pPr>
              <a:buNone/>
            </a:pPr>
            <a:r>
              <a:rPr lang="en-US" altLang="zh-CN" sz="2800" dirty="0"/>
              <a:t>		 </a:t>
            </a:r>
            <a:r>
              <a:rPr lang="zh-CN" altLang="zh-CN" sz="2800" dirty="0"/>
              <a:t>以上</a:t>
            </a:r>
            <a:r>
              <a:rPr lang="en-US" altLang="zh-CN" sz="2800" dirty="0"/>
              <a:t>4</a:t>
            </a:r>
            <a:r>
              <a:rPr lang="zh-CN" altLang="zh-CN" sz="2800" dirty="0"/>
              <a:t>个函数的声明在</a:t>
            </a:r>
            <a:r>
              <a:rPr lang="en-US" altLang="zh-CN" sz="2800" dirty="0" err="1"/>
              <a:t>stdlib.h</a:t>
            </a:r>
            <a:r>
              <a:rPr lang="zh-CN" altLang="zh-CN" sz="2800" dirty="0"/>
              <a:t>头文件中，在用到这些函数时应当用“</a:t>
            </a:r>
            <a:r>
              <a:rPr lang="en-US" altLang="zh-CN" sz="2800" dirty="0"/>
              <a:t>#include &lt;</a:t>
            </a:r>
            <a:r>
              <a:rPr lang="en-US" altLang="zh-CN" sz="2800" dirty="0" err="1"/>
              <a:t>stdlib.h</a:t>
            </a:r>
            <a:r>
              <a:rPr lang="en-US" altLang="zh-CN" sz="2800" dirty="0"/>
              <a:t>&gt;</a:t>
            </a:r>
            <a:r>
              <a:rPr lang="zh-CN" altLang="zh-CN" sz="2800" dirty="0"/>
              <a:t>”指令把</a:t>
            </a:r>
            <a:r>
              <a:rPr lang="en-US" altLang="zh-CN" sz="2800" dirty="0" err="1"/>
              <a:t>stdlib.h</a:t>
            </a:r>
            <a:r>
              <a:rPr lang="zh-CN" altLang="zh-CN" sz="2800" dirty="0"/>
              <a:t>头文件包含到程序文件中。</a:t>
            </a:r>
          </a:p>
          <a:p>
            <a:pPr>
              <a:buFont typeface="Wingdings" pitchFamily="2" charset="2"/>
              <a:buNone/>
            </a:pPr>
            <a:endParaRPr lang="zh-CN" altLang="zh-CN" sz="2800" dirty="0"/>
          </a:p>
        </p:txBody>
      </p:sp>
    </p:spTree>
    <p:extLst>
      <p:ext uri="{BB962C8B-B14F-4D97-AF65-F5344CB8AC3E}">
        <p14:creationId xmlns:p14="http://schemas.microsoft.com/office/powerpoint/2010/main" val="4212145319"/>
      </p:ext>
    </p:extLst>
  </p:cSld>
  <p:clrMapOvr>
    <a:masterClrMapping/>
  </p:clrMapOvr>
  <p:transition spd="med">
    <p:blinds/>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eaLnBrk="1" hangingPunct="1">
              <a:defRPr/>
            </a:pPr>
            <a:r>
              <a:rPr lang="en-US" altLang="zh-CN" sz="3600" dirty="0"/>
              <a:t>8.8.3 void</a:t>
            </a:r>
            <a:r>
              <a:rPr lang="zh-CN" altLang="zh-CN" sz="3600" dirty="0"/>
              <a:t>指针类型</a:t>
            </a:r>
            <a:endParaRPr lang="zh-CN" altLang="en-US" sz="3600" dirty="0"/>
          </a:p>
        </p:txBody>
      </p:sp>
      <p:sp>
        <p:nvSpPr>
          <p:cNvPr id="205827" name="Rectangle 3"/>
          <p:cNvSpPr>
            <a:spLocks noGrp="1" noChangeArrowheads="1"/>
          </p:cNvSpPr>
          <p:nvPr>
            <p:ph type="body" idx="1"/>
          </p:nvPr>
        </p:nvSpPr>
        <p:spPr>
          <a:xfrm>
            <a:off x="428625" y="1723058"/>
            <a:ext cx="8358188" cy="2786062"/>
          </a:xfrm>
        </p:spPr>
        <p:txBody>
          <a:bodyPr/>
          <a:lstStyle/>
          <a:p>
            <a:pPr>
              <a:buFont typeface="Wingdings" pitchFamily="2" charset="2"/>
              <a:buNone/>
            </a:pPr>
            <a:r>
              <a:rPr lang="en-US" altLang="zh-CN" sz="2800" dirty="0"/>
              <a:t>  【</a:t>
            </a:r>
            <a:r>
              <a:rPr lang="zh-CN" altLang="zh-CN" sz="2800" dirty="0"/>
              <a:t>例</a:t>
            </a:r>
            <a:r>
              <a:rPr lang="en-US" altLang="zh-CN" sz="2800" dirty="0"/>
              <a:t>8.30】 </a:t>
            </a:r>
            <a:r>
              <a:rPr lang="zh-CN" altLang="zh-CN" sz="2800" dirty="0"/>
              <a:t>建立动态数组，输入</a:t>
            </a:r>
            <a:r>
              <a:rPr lang="en-US" altLang="zh-CN" sz="2800" dirty="0"/>
              <a:t>5</a:t>
            </a:r>
            <a:r>
              <a:rPr lang="zh-CN" altLang="zh-CN" sz="2800" dirty="0"/>
              <a:t>个学生的成绩，另外用一个函数检查其中有无低于</a:t>
            </a:r>
            <a:r>
              <a:rPr lang="en-US" altLang="zh-CN" sz="2800" dirty="0"/>
              <a:t>60</a:t>
            </a:r>
            <a:r>
              <a:rPr lang="zh-CN" altLang="zh-CN" sz="2800" dirty="0"/>
              <a:t>分的，输出不合格的成绩。</a:t>
            </a:r>
            <a:endParaRPr lang="en-US" altLang="zh-CN" sz="2800" dirty="0"/>
          </a:p>
          <a:p>
            <a:pPr>
              <a:buNone/>
            </a:pPr>
            <a:r>
              <a:rPr lang="en-US" altLang="zh-CN" sz="2800" dirty="0"/>
              <a:t> 【</a:t>
            </a:r>
            <a:r>
              <a:rPr lang="zh-CN" altLang="zh-CN" sz="2800" dirty="0"/>
              <a:t>解题思路</a:t>
            </a:r>
            <a:r>
              <a:rPr lang="en-US" altLang="zh-CN" sz="2800" dirty="0"/>
              <a:t>】</a:t>
            </a:r>
            <a:r>
              <a:rPr lang="zh-CN" altLang="zh-CN" sz="2800" dirty="0"/>
              <a:t>用</a:t>
            </a:r>
            <a:r>
              <a:rPr lang="en-US" altLang="zh-CN" sz="2800" dirty="0" err="1"/>
              <a:t>malloc</a:t>
            </a:r>
            <a:r>
              <a:rPr lang="zh-CN" altLang="zh-CN" sz="2800" dirty="0"/>
              <a:t>函数开辟一个动态自由区域，用来存</a:t>
            </a:r>
            <a:r>
              <a:rPr lang="en-US" altLang="zh-CN" sz="2800" dirty="0"/>
              <a:t>5</a:t>
            </a:r>
            <a:r>
              <a:rPr lang="zh-CN" altLang="zh-CN" sz="2800" dirty="0"/>
              <a:t>个学生的成绩，会得到这个动态域第一个字节的地址，它的基类型是</a:t>
            </a:r>
            <a:r>
              <a:rPr lang="en-US" altLang="zh-CN" sz="2800" dirty="0"/>
              <a:t>void</a:t>
            </a:r>
            <a:r>
              <a:rPr lang="zh-CN" altLang="zh-CN" sz="2800" dirty="0"/>
              <a:t>型。用一个基类型为</a:t>
            </a:r>
            <a:r>
              <a:rPr lang="en-US" altLang="zh-CN" sz="2800" dirty="0" err="1"/>
              <a:t>int</a:t>
            </a:r>
            <a:r>
              <a:rPr lang="zh-CN" altLang="zh-CN" sz="2800" dirty="0"/>
              <a:t>的指针变量</a:t>
            </a:r>
            <a:r>
              <a:rPr lang="en-US" altLang="zh-CN" sz="2800" dirty="0"/>
              <a:t>p</a:t>
            </a:r>
            <a:r>
              <a:rPr lang="zh-CN" altLang="zh-CN" sz="2800" dirty="0"/>
              <a:t>来指向动态数组的各元素，并输出它们的值。但必须先把</a:t>
            </a:r>
            <a:r>
              <a:rPr lang="en-US" altLang="zh-CN" sz="2800" dirty="0" err="1"/>
              <a:t>malloc</a:t>
            </a:r>
            <a:r>
              <a:rPr lang="zh-CN" altLang="zh-CN" sz="2800" dirty="0"/>
              <a:t>函数返回的</a:t>
            </a:r>
            <a:r>
              <a:rPr lang="en-US" altLang="zh-CN" sz="2800" dirty="0"/>
              <a:t>void</a:t>
            </a:r>
            <a:r>
              <a:rPr lang="zh-CN" altLang="zh-CN" sz="2800" dirty="0"/>
              <a:t>指针转换为整型指针，然后赋给</a:t>
            </a:r>
            <a:r>
              <a:rPr lang="en-US" altLang="zh-CN" sz="2800" dirty="0"/>
              <a:t>p1</a:t>
            </a:r>
            <a:endParaRPr lang="zh-CN" altLang="zh-CN" sz="2800" dirty="0"/>
          </a:p>
          <a:p>
            <a:pPr>
              <a:buFont typeface="Wingdings" pitchFamily="2" charset="2"/>
              <a:buNone/>
            </a:pPr>
            <a:endParaRPr lang="zh-CN" altLang="zh-CN" sz="2800" dirty="0"/>
          </a:p>
        </p:txBody>
      </p:sp>
    </p:spTree>
    <p:extLst>
      <p:ext uri="{BB962C8B-B14F-4D97-AF65-F5344CB8AC3E}">
        <p14:creationId xmlns:p14="http://schemas.microsoft.com/office/powerpoint/2010/main" val="1810994712"/>
      </p:ext>
    </p:extLst>
  </p:cSld>
  <p:clrMapOvr>
    <a:masterClrMapping/>
  </p:clrMapOvr>
  <p:transition spd="med">
    <p:blinds/>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内容占位符 2"/>
          <p:cNvSpPr>
            <a:spLocks noGrp="1"/>
          </p:cNvSpPr>
          <p:nvPr>
            <p:ph idx="1"/>
          </p:nvPr>
        </p:nvSpPr>
        <p:spPr>
          <a:xfrm>
            <a:off x="739080" y="880070"/>
            <a:ext cx="8153400" cy="5429250"/>
          </a:xfrm>
        </p:spPr>
        <p:txBody>
          <a:bodyPr/>
          <a:lstStyle/>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a:t>#include &lt;</a:t>
            </a:r>
            <a:r>
              <a:rPr lang="en-US" altLang="zh-CN" sz="2800" b="1" dirty="0" err="1"/>
              <a:t>stdlib.h</a:t>
            </a:r>
            <a:r>
              <a:rPr lang="en-US" altLang="zh-CN" sz="2800" b="1" dirty="0"/>
              <a:t>&gt;</a:t>
            </a:r>
            <a:endParaRPr lang="zh-CN" altLang="zh-CN" sz="2800" b="1" dirty="0"/>
          </a:p>
          <a:p>
            <a:pPr>
              <a:lnSpc>
                <a:spcPts val="3000"/>
              </a:lnSpc>
              <a:buFont typeface="Wingdings" pitchFamily="2" charset="2"/>
              <a:buNone/>
            </a:pPr>
            <a:r>
              <a:rPr lang="en-US" altLang="zh-CN" sz="2800" b="1" dirty="0" err="1"/>
              <a:t>int</a:t>
            </a:r>
            <a:r>
              <a:rPr lang="en-US" altLang="zh-CN" sz="2800" b="1" dirty="0"/>
              <a:t> main()</a:t>
            </a:r>
            <a:endParaRPr lang="zh-CN" altLang="zh-CN" sz="2800" b="1" dirty="0"/>
          </a:p>
          <a:p>
            <a:pPr>
              <a:lnSpc>
                <a:spcPts val="3000"/>
              </a:lnSpc>
              <a:buFont typeface="Wingdings" pitchFamily="2" charset="2"/>
              <a:buNone/>
            </a:pPr>
            <a:r>
              <a:rPr lang="en-US" altLang="zh-CN" sz="2800" b="1" dirty="0"/>
              <a:t>{ void check(</a:t>
            </a:r>
            <a:r>
              <a:rPr lang="en-US" altLang="zh-CN" sz="2800" b="1" dirty="0" err="1"/>
              <a:t>int</a:t>
            </a:r>
            <a:r>
              <a:rPr lang="en-US" altLang="zh-CN" sz="2800" b="1" dirty="0"/>
              <a:t> *); </a:t>
            </a:r>
            <a:endParaRPr lang="zh-CN" altLang="zh-CN" sz="2800" b="1" dirty="0"/>
          </a:p>
          <a:p>
            <a:pPr>
              <a:lnSpc>
                <a:spcPts val="3000"/>
              </a:lnSpc>
              <a:buFont typeface="Wingdings" pitchFamily="2" charset="2"/>
              <a:buNone/>
            </a:pPr>
            <a:r>
              <a:rPr lang="en-US" altLang="zh-CN" sz="2800" b="1" dirty="0"/>
              <a:t>   </a:t>
            </a:r>
            <a:r>
              <a:rPr lang="en-US" altLang="zh-CN" sz="2800" b="1" dirty="0" err="1"/>
              <a:t>int</a:t>
            </a:r>
            <a:r>
              <a:rPr lang="en-US" altLang="zh-CN" sz="2800" b="1" dirty="0"/>
              <a:t> *p1,i; </a:t>
            </a:r>
            <a:endParaRPr lang="zh-CN" altLang="zh-CN" sz="2800" b="1" dirty="0"/>
          </a:p>
          <a:p>
            <a:pPr>
              <a:lnSpc>
                <a:spcPts val="3000"/>
              </a:lnSpc>
              <a:buFont typeface="Wingdings" pitchFamily="2" charset="2"/>
              <a:buNone/>
            </a:pPr>
            <a:r>
              <a:rPr lang="en-US" altLang="zh-CN" sz="2800" b="1" dirty="0"/>
              <a:t>   p1=</a:t>
            </a:r>
            <a:r>
              <a:rPr lang="en-US" altLang="zh-CN" sz="2800" b="1" dirty="0">
                <a:solidFill>
                  <a:srgbClr val="FF0000"/>
                </a:solidFill>
              </a:rPr>
              <a:t>(</a:t>
            </a:r>
            <a:r>
              <a:rPr lang="en-US" altLang="zh-CN" sz="2800" b="1" dirty="0" err="1">
                <a:solidFill>
                  <a:srgbClr val="FF0000"/>
                </a:solidFill>
              </a:rPr>
              <a:t>int</a:t>
            </a:r>
            <a:r>
              <a:rPr lang="en-US" altLang="zh-CN" sz="2800" b="1" dirty="0">
                <a:solidFill>
                  <a:srgbClr val="FF0000"/>
                </a:solidFill>
              </a:rPr>
              <a:t> *)</a:t>
            </a:r>
            <a:r>
              <a:rPr lang="en-US" altLang="zh-CN" sz="2800" b="1" dirty="0" err="1">
                <a:solidFill>
                  <a:srgbClr val="9D138D"/>
                </a:solidFill>
              </a:rPr>
              <a:t>malloc</a:t>
            </a:r>
            <a:r>
              <a:rPr lang="en-US" altLang="zh-CN" sz="2800" b="1" dirty="0"/>
              <a:t>(5*</a:t>
            </a:r>
            <a:r>
              <a:rPr lang="en-US" altLang="zh-CN" sz="2800" b="1" dirty="0" err="1"/>
              <a:t>sizeof</a:t>
            </a:r>
            <a:r>
              <a:rPr lang="en-US" altLang="zh-CN" sz="2800" b="1" dirty="0"/>
              <a:t>(</a:t>
            </a:r>
            <a:r>
              <a:rPr lang="en-US" altLang="zh-CN" sz="2800" b="1" dirty="0" err="1"/>
              <a:t>int</a:t>
            </a:r>
            <a:r>
              <a:rPr lang="en-US" altLang="zh-CN" sz="2800" b="1" dirty="0"/>
              <a:t>)); </a:t>
            </a:r>
            <a:endParaRPr lang="zh-CN" altLang="zh-CN" sz="2800" b="1" dirty="0"/>
          </a:p>
          <a:p>
            <a:pPr>
              <a:lnSpc>
                <a:spcPts val="3000"/>
              </a:lnSpc>
              <a:buFont typeface="Wingdings" pitchFamily="2" charset="2"/>
              <a:buNone/>
            </a:pPr>
            <a:r>
              <a:rPr lang="en-US" altLang="zh-CN" sz="2800" b="1" dirty="0"/>
              <a:t>   for(</a:t>
            </a:r>
            <a:r>
              <a:rPr lang="en-US" altLang="zh-CN" sz="2800" b="1" dirty="0" err="1"/>
              <a:t>i</a:t>
            </a:r>
            <a:r>
              <a:rPr lang="en-US" altLang="zh-CN" sz="2800" b="1" dirty="0"/>
              <a:t>=0;i&lt;5;i++) </a:t>
            </a:r>
            <a:endParaRPr lang="zh-CN" altLang="zh-CN" sz="2800" b="1" dirty="0"/>
          </a:p>
          <a:p>
            <a:pPr>
              <a:lnSpc>
                <a:spcPts val="3000"/>
              </a:lnSpc>
              <a:buFont typeface="Wingdings" pitchFamily="2" charset="2"/>
              <a:buNone/>
            </a:pPr>
            <a:r>
              <a:rPr lang="en-US" altLang="zh-CN" sz="2800" b="1" dirty="0"/>
              <a:t>      </a:t>
            </a:r>
            <a:r>
              <a:rPr lang="en-US" altLang="zh-CN" sz="2800" b="1" dirty="0" err="1"/>
              <a:t>scanf</a:t>
            </a:r>
            <a:r>
              <a:rPr lang="en-US" altLang="zh-CN" sz="2800" b="1" dirty="0"/>
              <a:t>("%d",p1+i);  </a:t>
            </a:r>
            <a:endParaRPr lang="zh-CN" altLang="zh-CN" sz="2800" b="1" dirty="0"/>
          </a:p>
          <a:p>
            <a:pPr>
              <a:lnSpc>
                <a:spcPts val="3000"/>
              </a:lnSpc>
              <a:buFont typeface="Wingdings" pitchFamily="2" charset="2"/>
              <a:buNone/>
            </a:pPr>
            <a:r>
              <a:rPr lang="en-US" altLang="zh-CN" sz="2800" b="1" dirty="0"/>
              <a:t>   check(p1); </a:t>
            </a:r>
            <a:endParaRPr lang="zh-CN" altLang="zh-CN" sz="2800" b="1" dirty="0"/>
          </a:p>
          <a:p>
            <a:pPr>
              <a:lnSpc>
                <a:spcPts val="3000"/>
              </a:lnSpc>
              <a:buFont typeface="Wingdings" pitchFamily="2" charset="2"/>
              <a:buNone/>
            </a:pPr>
            <a:r>
              <a:rPr lang="en-US" altLang="zh-CN" sz="2800" b="1" dirty="0"/>
              <a:t>   return 0;</a:t>
            </a:r>
            <a:endParaRPr lang="zh-CN" altLang="zh-CN" sz="2800" b="1" dirty="0"/>
          </a:p>
          <a:p>
            <a:pPr>
              <a:lnSpc>
                <a:spcPts val="3000"/>
              </a:lnSpc>
              <a:buFont typeface="Wingdings" pitchFamily="2" charset="2"/>
              <a:buNone/>
            </a:pPr>
            <a:r>
              <a:rPr lang="en-US" altLang="zh-CN" sz="2800" b="1" dirty="0"/>
              <a:t>}</a:t>
            </a:r>
            <a:endParaRPr lang="zh-CN" altLang="zh-CN" sz="2800" b="1" dirty="0"/>
          </a:p>
          <a:p>
            <a:pPr>
              <a:lnSpc>
                <a:spcPts val="3000"/>
              </a:lnSpc>
              <a:buFont typeface="Wingdings" pitchFamily="2" charset="2"/>
              <a:buNone/>
            </a:pPr>
            <a:endParaRPr lang="zh-CN" altLang="en-US" sz="2800" b="1" dirty="0"/>
          </a:p>
        </p:txBody>
      </p:sp>
    </p:spTree>
    <p:extLst>
      <p:ext uri="{BB962C8B-B14F-4D97-AF65-F5344CB8AC3E}">
        <p14:creationId xmlns:p14="http://schemas.microsoft.com/office/powerpoint/2010/main" val="9582996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内容占位符 2"/>
          <p:cNvSpPr>
            <a:spLocks noGrp="1"/>
          </p:cNvSpPr>
          <p:nvPr>
            <p:ph idx="1"/>
          </p:nvPr>
        </p:nvSpPr>
        <p:spPr>
          <a:xfrm>
            <a:off x="896938" y="1880195"/>
            <a:ext cx="6675437" cy="4429125"/>
          </a:xfrm>
        </p:spPr>
        <p:txBody>
          <a:bodyPr/>
          <a:lstStyle/>
          <a:p>
            <a:pPr>
              <a:lnSpc>
                <a:spcPct val="100000"/>
              </a:lnSpc>
              <a:buFont typeface="Wingdings" pitchFamily="2" charset="2"/>
              <a:buNone/>
            </a:pPr>
            <a:r>
              <a:rPr lang="en-US" altLang="zh-CN" sz="2800" b="1" dirty="0"/>
              <a:t>void check(</a:t>
            </a:r>
            <a:r>
              <a:rPr lang="en-US" altLang="zh-CN" sz="2800" b="1" dirty="0" err="1"/>
              <a:t>int</a:t>
            </a:r>
            <a:r>
              <a:rPr lang="en-US" altLang="zh-CN" sz="2800" b="1" dirty="0"/>
              <a:t> *p) </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i</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("They are fail:");</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=0;i&lt;5;i++)</a:t>
            </a:r>
            <a:endParaRPr lang="zh-CN" altLang="zh-CN" sz="2800" b="1" dirty="0"/>
          </a:p>
          <a:p>
            <a:pPr>
              <a:lnSpc>
                <a:spcPct val="100000"/>
              </a:lnSpc>
              <a:buFont typeface="Wingdings" pitchFamily="2" charset="2"/>
              <a:buNone/>
            </a:pPr>
            <a:r>
              <a:rPr lang="en-US" altLang="zh-CN" sz="2800" b="1" dirty="0"/>
              <a:t>      if (p[</a:t>
            </a:r>
            <a:r>
              <a:rPr lang="en-US" altLang="zh-CN" sz="2800" b="1" dirty="0" err="1"/>
              <a:t>i</a:t>
            </a:r>
            <a:r>
              <a:rPr lang="en-US" altLang="zh-CN" sz="2800" b="1" dirty="0"/>
              <a:t>]&lt;60) </a:t>
            </a:r>
          </a:p>
          <a:p>
            <a:pPr>
              <a:lnSpc>
                <a:spcPct val="100000"/>
              </a:lnSpc>
              <a:buFont typeface="Wingdings" pitchFamily="2" charset="2"/>
              <a:buNone/>
            </a:pPr>
            <a:r>
              <a:rPr lang="en-US" altLang="zh-CN" sz="2800" b="1" dirty="0"/>
              <a:t>         </a:t>
            </a:r>
            <a:r>
              <a:rPr lang="en-US" altLang="zh-CN" sz="2800" b="1" dirty="0" err="1"/>
              <a:t>printf</a:t>
            </a:r>
            <a:r>
              <a:rPr lang="en-US" altLang="zh-CN" sz="2800" b="1" dirty="0"/>
              <a:t>("%d ",p[</a:t>
            </a:r>
            <a:r>
              <a:rPr lang="en-US" altLang="zh-CN" sz="2800" b="1" dirty="0" err="1"/>
              <a:t>i</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ct val="100000"/>
              </a:lnSpc>
              <a:buFont typeface="Wingdings" pitchFamily="2" charset="2"/>
              <a:buNone/>
            </a:pPr>
            <a:r>
              <a:rPr lang="en-US" altLang="zh-CN" sz="2800" b="1" dirty="0"/>
              <a:t>} </a:t>
            </a:r>
            <a:endParaRPr lang="zh-CN" altLang="en-US" sz="2800" b="1" dirty="0"/>
          </a:p>
        </p:txBody>
      </p:sp>
      <p:pic>
        <p:nvPicPr>
          <p:cNvPr id="264194" name="Picture 2" descr="pic8-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5546281"/>
            <a:ext cx="43338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395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194"/>
                                        </p:tgtEl>
                                        <p:attrNameLst>
                                          <p:attrName>style.visibility</p:attrName>
                                        </p:attrNameLst>
                                      </p:cBhvr>
                                      <p:to>
                                        <p:strVal val="visible"/>
                                      </p:to>
                                    </p:set>
                                    <p:animEffect transition="in" filter="blinds(horizontal)">
                                      <p:cBhvr>
                                        <p:cTn id="7" dur="500"/>
                                        <p:tgtEl>
                                          <p:spTgt spid="26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27584" y="476672"/>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09923" name="Rectangle 3"/>
          <p:cNvSpPr>
            <a:spLocks noGrp="1" noChangeArrowheads="1"/>
          </p:cNvSpPr>
          <p:nvPr>
            <p:ph type="body" idx="1"/>
          </p:nvPr>
        </p:nvSpPr>
        <p:spPr>
          <a:xfrm>
            <a:off x="611560" y="1916832"/>
            <a:ext cx="8072438" cy="4714875"/>
          </a:xfrm>
        </p:spPr>
        <p:txBody>
          <a:bodyPr/>
          <a:lstStyle/>
          <a:p>
            <a:pPr>
              <a:buFont typeface="Wingdings" pitchFamily="2" charset="2"/>
              <a:buNone/>
            </a:pPr>
            <a:r>
              <a:rPr lang="en-US" altLang="zh-CN" dirty="0"/>
              <a:t> 1.</a:t>
            </a:r>
            <a:r>
              <a:rPr lang="zh-CN" altLang="zh-CN" dirty="0"/>
              <a:t>首先要准确地弄清楚指针的含义。指针就是地址，凡是出现“指针”的地方，都可以用“地址”代替，例如，变量的指针就是变量的地址，指针变量就是地址变量</a:t>
            </a:r>
            <a:endParaRPr lang="en-US" altLang="zh-CN" dirty="0"/>
          </a:p>
          <a:p>
            <a:r>
              <a:rPr lang="zh-CN" altLang="zh-CN" dirty="0"/>
              <a:t>要</a:t>
            </a:r>
            <a:r>
              <a:rPr lang="zh-CN" altLang="zh-CN" b="1" dirty="0">
                <a:solidFill>
                  <a:srgbClr val="FF0000"/>
                </a:solidFill>
              </a:rPr>
              <a:t>区别指针和指针变量</a:t>
            </a:r>
            <a:r>
              <a:rPr lang="zh-CN" altLang="zh-CN" dirty="0"/>
              <a:t>。指针就是地址本身，而指针变量是用来存放地址的变量。</a:t>
            </a:r>
          </a:p>
        </p:txBody>
      </p:sp>
    </p:spTree>
    <p:extLst>
      <p:ext uri="{BB962C8B-B14F-4D97-AF65-F5344CB8AC3E}">
        <p14:creationId xmlns:p14="http://schemas.microsoft.com/office/powerpoint/2010/main" val="86372009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214313" y="476672"/>
            <a:ext cx="3571875" cy="785812"/>
          </a:xfrm>
          <a:prstGeom prst="rect">
            <a:avLst/>
          </a:prstGeom>
          <a:noFill/>
          <a:ln w="9525">
            <a:noFill/>
            <a:miter lim="800000"/>
            <a:headEnd/>
            <a:tailEnd/>
          </a:ln>
        </p:spPr>
        <p:txBody>
          <a:bodyPr/>
          <a:lstStyle/>
          <a:p>
            <a:pPr marL="342900" indent="-342900" algn="l">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71438" y="1119609"/>
            <a:ext cx="4357687" cy="642938"/>
          </a:xfrm>
          <a:prstGeom prst="rect">
            <a:avLst/>
          </a:prstGeom>
          <a:noFill/>
          <a:ln w="9525">
            <a:noFill/>
            <a:miter lim="800000"/>
            <a:headEnd/>
            <a:tailEnd/>
          </a:ln>
        </p:spPr>
        <p:txBody>
          <a:bodyPr/>
          <a:lstStyle/>
          <a:p>
            <a:pPr marL="342900" indent="-342900" algn="l">
              <a:lnSpc>
                <a:spcPct val="120000"/>
              </a:lnSpc>
              <a:spcBef>
                <a:spcPts val="0"/>
              </a:spcBef>
              <a:defRPr/>
            </a:pPr>
            <a:r>
              <a:rPr lang="zh-CN" altLang="en-US" sz="2800" b="1" kern="0" dirty="0">
                <a:solidFill>
                  <a:srgbClr val="00B050"/>
                </a:solidFill>
                <a:latin typeface="+mn-lt"/>
                <a:ea typeface="+mn-ea"/>
              </a:rPr>
              <a:t>定义特殊变量</a:t>
            </a:r>
            <a:r>
              <a:rPr lang="en-US" altLang="zh-CN" sz="2800" b="1" kern="0" dirty="0" err="1">
                <a:solidFill>
                  <a:srgbClr val="00B050"/>
                </a:solidFill>
                <a:latin typeface="+mn-lt"/>
                <a:ea typeface="+mn-ea"/>
              </a:rPr>
              <a:t>i_pointer</a:t>
            </a:r>
            <a:endParaRPr lang="en-US" altLang="zh-CN" sz="2800" b="1" kern="0" dirty="0">
              <a:solidFill>
                <a:srgbClr val="00B050"/>
              </a:solidFill>
              <a:latin typeface="+mn-lt"/>
              <a:ea typeface="+mn-ea"/>
            </a:endParaRPr>
          </a:p>
        </p:txBody>
      </p:sp>
      <p:sp>
        <p:nvSpPr>
          <p:cNvPr id="9" name="圆角矩形标注 8"/>
          <p:cNvSpPr>
            <a:spLocks noChangeArrowheads="1"/>
          </p:cNvSpPr>
          <p:nvPr/>
        </p:nvSpPr>
        <p:spPr bwMode="auto">
          <a:xfrm>
            <a:off x="785813" y="3643313"/>
            <a:ext cx="2000250" cy="1000125"/>
          </a:xfrm>
          <a:prstGeom prst="wedgeRoundRectCallout">
            <a:avLst>
              <a:gd name="adj1" fmla="val 71250"/>
              <a:gd name="adj2" fmla="val 8900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a:t>将</a:t>
            </a:r>
            <a:r>
              <a:rPr lang="en-US" altLang="zh-CN" sz="2800" b="1"/>
              <a:t>i</a:t>
            </a:r>
            <a:r>
              <a:rPr lang="zh-CN" altLang="en-US" sz="2800" b="1"/>
              <a:t>的地址存到这里</a:t>
            </a:r>
          </a:p>
        </p:txBody>
      </p:sp>
      <p:sp>
        <p:nvSpPr>
          <p:cNvPr id="11" name="横卷形 10"/>
          <p:cNvSpPr>
            <a:spLocks noChangeArrowheads="1"/>
          </p:cNvSpPr>
          <p:nvPr/>
        </p:nvSpPr>
        <p:spPr bwMode="auto">
          <a:xfrm>
            <a:off x="428625" y="5357813"/>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3200" b="1">
                <a:solidFill>
                  <a:srgbClr val="FF0000"/>
                </a:solidFill>
              </a:rPr>
              <a:t>间接存取</a:t>
            </a:r>
          </a:p>
        </p:txBody>
      </p:sp>
      <p:sp>
        <p:nvSpPr>
          <p:cNvPr id="12" name="Rectangle 3"/>
          <p:cNvSpPr txBox="1">
            <a:spLocks noChangeArrowheads="1"/>
          </p:cNvSpPr>
          <p:nvPr/>
        </p:nvSpPr>
        <p:spPr bwMode="auto">
          <a:xfrm>
            <a:off x="142875" y="2000250"/>
            <a:ext cx="3071813"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i_pointer</a:t>
            </a:r>
            <a:r>
              <a:rPr lang="en-US" altLang="zh-CN" sz="2800" b="1" kern="0" dirty="0">
                <a:solidFill>
                  <a:srgbClr val="00B050"/>
                </a:solidFill>
                <a:latin typeface="+mn-lt"/>
                <a:ea typeface="+mn-ea"/>
              </a:rPr>
              <a:t>=&amp;</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4921250"/>
            <a:ext cx="857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3286125"/>
            <a:ext cx="5905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8" y="228600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a:cxnSpLocks noChangeShapeType="1"/>
          </p:cNvCxnSpPr>
          <p:nvPr/>
        </p:nvCxnSpPr>
        <p:spPr bwMode="auto">
          <a:xfrm rot="10800000">
            <a:off x="4214813" y="5072063"/>
            <a:ext cx="4286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5400000" flipH="1" flipV="1">
            <a:off x="2893219" y="3750469"/>
            <a:ext cx="264318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a:off x="4214813" y="2428875"/>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5" name="Rectangle 3"/>
          <p:cNvSpPr txBox="1">
            <a:spLocks noChangeArrowheads="1"/>
          </p:cNvSpPr>
          <p:nvPr/>
        </p:nvSpPr>
        <p:spPr bwMode="auto">
          <a:xfrm>
            <a:off x="71438" y="2714625"/>
            <a:ext cx="3071812"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9D138D"/>
                </a:solidFill>
                <a:latin typeface="+mn-lt"/>
                <a:ea typeface="+mn-ea"/>
              </a:rPr>
              <a:t>*</a:t>
            </a:r>
            <a:r>
              <a:rPr lang="en-US" altLang="zh-CN" sz="2800" b="1" kern="0" dirty="0" err="1">
                <a:solidFill>
                  <a:srgbClr val="9D138D"/>
                </a:solidFill>
                <a:latin typeface="+mn-lt"/>
                <a:ea typeface="+mn-ea"/>
              </a:rPr>
              <a:t>i_pointer</a:t>
            </a:r>
            <a:r>
              <a:rPr lang="en-US" altLang="zh-CN" sz="2800" b="1" kern="0" dirty="0">
                <a:solidFill>
                  <a:srgbClr val="9D138D"/>
                </a:solidFill>
                <a:latin typeface="+mn-lt"/>
                <a:ea typeface="+mn-ea"/>
              </a:rPr>
              <a:t>=</a:t>
            </a:r>
            <a:r>
              <a:rPr lang="en-US" altLang="zh-CN" sz="2800" b="1" kern="0" dirty="0">
                <a:solidFill>
                  <a:srgbClr val="FF0000"/>
                </a:solidFill>
                <a:latin typeface="+mn-lt"/>
                <a:ea typeface="+mn-ea"/>
              </a:rPr>
              <a:t>50</a:t>
            </a:r>
            <a:r>
              <a:rPr lang="en-US" altLang="zh-CN" sz="2800" b="1" kern="0" dirty="0">
                <a:solidFill>
                  <a:srgbClr val="9D138D"/>
                </a:solidFill>
                <a:latin typeface="+mn-lt"/>
                <a:ea typeface="+mn-ea"/>
              </a:rPr>
              <a:t>;</a:t>
            </a:r>
          </a:p>
        </p:txBody>
      </p:sp>
      <p:sp>
        <p:nvSpPr>
          <p:cNvPr id="26" name="TextBox 25"/>
          <p:cNvSpPr txBox="1">
            <a:spLocks noChangeArrowheads="1"/>
          </p:cNvSpPr>
          <p:nvPr/>
        </p:nvSpPr>
        <p:spPr bwMode="auto">
          <a:xfrm>
            <a:off x="5592763" y="2200275"/>
            <a:ext cx="622300" cy="430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latin typeface="宋体" pitchFamily="2" charset="-122"/>
              </a:rPr>
              <a:t>50</a:t>
            </a:r>
            <a:endParaRPr lang="zh-CN" altLang="en-US" sz="2800" b="1">
              <a:solidFill>
                <a:srgbClr val="FF0000"/>
              </a:solidFill>
              <a:latin typeface="宋体" pitchFamily="2" charset="-122"/>
            </a:endParaRPr>
          </a:p>
        </p:txBody>
      </p:sp>
    </p:spTree>
    <p:extLst>
      <p:ext uri="{BB962C8B-B14F-4D97-AF65-F5344CB8AC3E}">
        <p14:creationId xmlns:p14="http://schemas.microsoft.com/office/powerpoint/2010/main" val="8288290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par>
                          <p:cTn id="18" fill="hold" nodeType="afterGroup">
                            <p:stCondLst>
                              <p:cond delay="500"/>
                            </p:stCondLst>
                            <p:childTnLst>
                              <p:par>
                                <p:cTn id="19" presetID="15"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3000" fill="hold"/>
                                        <p:tgtEl>
                                          <p:spTgt spid="14"/>
                                        </p:tgtEl>
                                        <p:attrNameLst>
                                          <p:attrName>ppt_w</p:attrName>
                                        </p:attrNameLst>
                                      </p:cBhvr>
                                      <p:tavLst>
                                        <p:tav tm="0">
                                          <p:val>
                                            <p:fltVal val="0"/>
                                          </p:val>
                                        </p:tav>
                                        <p:tav tm="100000">
                                          <p:val>
                                            <p:strVal val="#ppt_w"/>
                                          </p:val>
                                        </p:tav>
                                      </p:tavLst>
                                    </p:anim>
                                    <p:anim calcmode="lin" valueType="num">
                                      <p:cBhvr>
                                        <p:cTn id="22" dur="3000" fill="hold"/>
                                        <p:tgtEl>
                                          <p:spTgt spid="14"/>
                                        </p:tgtEl>
                                        <p:attrNameLst>
                                          <p:attrName>ppt_h</p:attrName>
                                        </p:attrNameLst>
                                      </p:cBhvr>
                                      <p:tavLst>
                                        <p:tav tm="0">
                                          <p:val>
                                            <p:fltVal val="0"/>
                                          </p:val>
                                        </p:tav>
                                        <p:tav tm="100000">
                                          <p:val>
                                            <p:strVal val="#ppt_h"/>
                                          </p:val>
                                        </p:tav>
                                      </p:tavLst>
                                    </p:anim>
                                    <p:anim calcmode="lin" valueType="num">
                                      <p:cBhvr>
                                        <p:cTn id="23" dur="3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4" dur="3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lide(fromRight)">
                                      <p:cBhvr>
                                        <p:cTn id="29" dur="500"/>
                                        <p:tgtEl>
                                          <p:spTgt spid="18"/>
                                        </p:tgtEl>
                                      </p:cBhvr>
                                    </p:animEffect>
                                  </p:childTnLst>
                                </p:cTn>
                              </p:par>
                            </p:childTnLst>
                          </p:cTn>
                        </p:par>
                        <p:par>
                          <p:cTn id="30" fill="hold" nodeType="afterGroup">
                            <p:stCondLst>
                              <p:cond delay="500"/>
                            </p:stCondLst>
                            <p:childTnLst>
                              <p:par>
                                <p:cTn id="31" presetID="1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slide(fromBottom)">
                                      <p:cBhvr>
                                        <p:cTn id="33" dur="500"/>
                                        <p:tgtEl>
                                          <p:spTgt spid="20"/>
                                        </p:tgtEl>
                                      </p:cBhvr>
                                    </p:animEffect>
                                  </p:childTnLst>
                                </p:cTn>
                              </p:par>
                            </p:childTnLst>
                          </p:cTn>
                        </p:par>
                        <p:par>
                          <p:cTn id="34" fill="hold" nodeType="afterGroup">
                            <p:stCondLst>
                              <p:cond delay="1000"/>
                            </p:stCondLst>
                            <p:childTnLst>
                              <p:par>
                                <p:cTn id="35" presetID="12" presetClass="entr" presetSubtype="8"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Left)">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par>
                          <p:cTn id="43" fill="hold" nodeType="afterGroup">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3000" fill="hold"/>
                                        <p:tgtEl>
                                          <p:spTgt spid="26"/>
                                        </p:tgtEl>
                                        <p:attrNameLst>
                                          <p:attrName>ppt_w</p:attrName>
                                        </p:attrNameLst>
                                      </p:cBhvr>
                                      <p:tavLst>
                                        <p:tav tm="0">
                                          <p:val>
                                            <p:fltVal val="0"/>
                                          </p:val>
                                        </p:tav>
                                        <p:tav tm="100000">
                                          <p:val>
                                            <p:strVal val="#ppt_w"/>
                                          </p:val>
                                        </p:tav>
                                      </p:tavLst>
                                    </p:anim>
                                    <p:anim calcmode="lin" valueType="num">
                                      <p:cBhvr>
                                        <p:cTn id="47" dur="3000" fill="hold"/>
                                        <p:tgtEl>
                                          <p:spTgt spid="26"/>
                                        </p:tgtEl>
                                        <p:attrNameLst>
                                          <p:attrName>ppt_h</p:attrName>
                                        </p:attrNameLst>
                                      </p:cBhvr>
                                      <p:tavLst>
                                        <p:tav tm="0">
                                          <p:val>
                                            <p:fltVal val="0"/>
                                          </p:val>
                                        </p:tav>
                                        <p:tav tm="100000">
                                          <p:val>
                                            <p:strVal val="#ppt_h"/>
                                          </p:val>
                                        </p:tav>
                                      </p:tavLst>
                                    </p:anim>
                                    <p:anim calcmode="lin" valueType="num">
                                      <p:cBhvr>
                                        <p:cTn id="48" dur="3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49" dur="3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 calcmode="lin" valueType="num">
                                      <p:cBhvr>
                                        <p:cTn id="56" dur="500" fill="hold"/>
                                        <p:tgtEl>
                                          <p:spTgt spid="11"/>
                                        </p:tgtEl>
                                        <p:attrNameLst>
                                          <p:attrName>style.rotation</p:attrName>
                                        </p:attrNameLst>
                                      </p:cBhvr>
                                      <p:tavLst>
                                        <p:tav tm="0">
                                          <p:val>
                                            <p:fltVal val="360"/>
                                          </p:val>
                                        </p:tav>
                                        <p:tav tm="100000">
                                          <p:val>
                                            <p:fltVal val="0"/>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P spid="12" grpId="0"/>
      <p:bldP spid="25" grpId="0"/>
      <p:bldP spid="26"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55576" y="548680"/>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0947" name="Rectangle 3"/>
          <p:cNvSpPr>
            <a:spLocks noGrp="1" noChangeArrowheads="1"/>
          </p:cNvSpPr>
          <p:nvPr>
            <p:ph type="body" idx="1"/>
          </p:nvPr>
        </p:nvSpPr>
        <p:spPr>
          <a:xfrm>
            <a:off x="428625" y="2204864"/>
            <a:ext cx="8072438" cy="3295824"/>
          </a:xfrm>
        </p:spPr>
        <p:txBody>
          <a:bodyPr/>
          <a:lstStyle/>
          <a:p>
            <a:pPr>
              <a:buFont typeface="Wingdings" pitchFamily="2" charset="2"/>
              <a:buNone/>
            </a:pPr>
            <a:r>
              <a:rPr lang="en-US" altLang="zh-CN" dirty="0"/>
              <a:t> 2. </a:t>
            </a:r>
            <a:r>
              <a:rPr lang="zh-CN" altLang="zh-CN" dirty="0"/>
              <a:t>什么叫“指向”？地址就意味着指向，因为通过地址能找到具有该地址的对象。对于指针变量来说，把谁的地址存放在指针变量中，就说此指针变量指向谁。但应注意：只有与指针变量的基类型相同的数据的地址才能存放在相应的指针变量中。</a:t>
            </a:r>
          </a:p>
        </p:txBody>
      </p:sp>
    </p:spTree>
    <p:extLst>
      <p:ext uri="{BB962C8B-B14F-4D97-AF65-F5344CB8AC3E}">
        <p14:creationId xmlns:p14="http://schemas.microsoft.com/office/powerpoint/2010/main" val="1570522633"/>
      </p:ext>
    </p:extLst>
  </p:cSld>
  <p:clrMapOvr>
    <a:masterClrMapping/>
  </p:clrMapOvr>
  <p:transition spd="med">
    <p:blinds/>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1971" name="Rectangle 3"/>
          <p:cNvSpPr>
            <a:spLocks noGrp="1" noChangeArrowheads="1"/>
          </p:cNvSpPr>
          <p:nvPr>
            <p:ph type="body" idx="1"/>
          </p:nvPr>
        </p:nvSpPr>
        <p:spPr>
          <a:xfrm>
            <a:off x="428625" y="1875631"/>
            <a:ext cx="8072438" cy="3857625"/>
          </a:xfrm>
        </p:spPr>
        <p:txBody>
          <a:bodyPr/>
          <a:lstStyle/>
          <a:p>
            <a:pPr>
              <a:buFont typeface="Wingdings" pitchFamily="2" charset="2"/>
              <a:buNone/>
            </a:pPr>
            <a:r>
              <a:rPr lang="en-US" altLang="zh-CN" dirty="0"/>
              <a:t> void *</a:t>
            </a:r>
            <a:r>
              <a:rPr lang="zh-CN" altLang="zh-CN" dirty="0"/>
              <a:t>指针是一种特殊的指针，不指向任何类型的数据，如果需要用此地址指向某类型的数据，应先对地址进行类型转换。可以在程序中进行显式的类型转换，也可以由编译系统自动进行隐式转换。无论用哪种转换，读者必须了解要进行类型转换</a:t>
            </a:r>
          </a:p>
        </p:txBody>
      </p:sp>
    </p:spTree>
    <p:extLst>
      <p:ext uri="{BB962C8B-B14F-4D97-AF65-F5344CB8AC3E}">
        <p14:creationId xmlns:p14="http://schemas.microsoft.com/office/powerpoint/2010/main" val="2909711535"/>
      </p:ext>
    </p:extLst>
  </p:cSld>
  <p:clrMapOvr>
    <a:masterClrMapping/>
  </p:clrMapOvr>
  <p:transition spd="med">
    <p:blinds/>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10294" y="260648"/>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2995" name="Rectangle 3"/>
          <p:cNvSpPr>
            <a:spLocks noGrp="1" noChangeArrowheads="1"/>
          </p:cNvSpPr>
          <p:nvPr>
            <p:ph type="body" idx="1"/>
          </p:nvPr>
        </p:nvSpPr>
        <p:spPr>
          <a:xfrm>
            <a:off x="428625" y="1268760"/>
            <a:ext cx="8072438" cy="3857625"/>
          </a:xfrm>
        </p:spPr>
        <p:txBody>
          <a:bodyPr/>
          <a:lstStyle/>
          <a:p>
            <a:pPr>
              <a:buFont typeface="Wingdings" pitchFamily="2" charset="2"/>
              <a:buNone/>
            </a:pPr>
            <a:r>
              <a:rPr lang="en-US" altLang="zh-CN" sz="2800" dirty="0"/>
              <a:t> 3. </a:t>
            </a:r>
            <a:r>
              <a:rPr lang="zh-CN" altLang="zh-CN" sz="2800" dirty="0"/>
              <a:t>要深入掌握在对数组的操作中怎样正确地使用指针，搞清楚指针的指向。一维数组名代表数组首元素的地址</a:t>
            </a:r>
            <a:endParaRPr lang="en-US" altLang="zh-CN" sz="2800" dirty="0"/>
          </a:p>
          <a:p>
            <a:pPr lvl="0">
              <a:lnSpc>
                <a:spcPts val="2900"/>
              </a:lnSpc>
              <a:buClr>
                <a:srgbClr val="9A0000"/>
              </a:buClr>
              <a:buNone/>
            </a:pPr>
            <a:r>
              <a:rPr lang="en-US" altLang="zh-CN" sz="2800" dirty="0">
                <a:solidFill>
                  <a:srgbClr val="000000"/>
                </a:solidFill>
              </a:rPr>
              <a:t>	</a:t>
            </a:r>
            <a:r>
              <a:rPr lang="en-US" altLang="zh-CN" sz="2800" dirty="0" err="1">
                <a:solidFill>
                  <a:srgbClr val="000000"/>
                </a:solidFill>
              </a:rPr>
              <a:t>int</a:t>
            </a:r>
            <a:r>
              <a:rPr lang="en-US" altLang="zh-CN" sz="2800" dirty="0">
                <a:solidFill>
                  <a:srgbClr val="000000"/>
                </a:solidFill>
              </a:rPr>
              <a:t> *</a:t>
            </a:r>
            <a:r>
              <a:rPr lang="en-US" altLang="zh-CN" sz="2800" dirty="0" err="1">
                <a:solidFill>
                  <a:srgbClr val="000000"/>
                </a:solidFill>
              </a:rPr>
              <a:t>p,a</a:t>
            </a:r>
            <a:r>
              <a:rPr lang="en-US" altLang="zh-CN" sz="2800" dirty="0">
                <a:solidFill>
                  <a:srgbClr val="000000"/>
                </a:solidFill>
              </a:rPr>
              <a:t>[10];</a:t>
            </a:r>
            <a:endParaRPr lang="zh-CN" altLang="zh-CN" sz="2800" dirty="0">
              <a:solidFill>
                <a:srgbClr val="000000"/>
              </a:solidFill>
            </a:endParaRPr>
          </a:p>
          <a:p>
            <a:pPr lvl="0">
              <a:lnSpc>
                <a:spcPts val="2900"/>
              </a:lnSpc>
              <a:buClr>
                <a:srgbClr val="9A0000"/>
              </a:buClr>
              <a:buNone/>
            </a:pPr>
            <a:r>
              <a:rPr lang="en-US" altLang="zh-CN" sz="2800" dirty="0">
                <a:solidFill>
                  <a:srgbClr val="000000"/>
                </a:solidFill>
              </a:rPr>
              <a:t>   p=a</a:t>
            </a:r>
            <a:r>
              <a:rPr lang="en-US" altLang="zh-CN" dirty="0">
                <a:solidFill>
                  <a:srgbClr val="000000"/>
                </a:solidFill>
              </a:rPr>
              <a:t>;</a:t>
            </a:r>
            <a:endParaRPr lang="zh-CN" altLang="zh-CN" dirty="0">
              <a:solidFill>
                <a:srgbClr val="000000"/>
              </a:solidFill>
            </a:endParaRPr>
          </a:p>
          <a:p>
            <a:pPr lvl="1">
              <a:buClr>
                <a:srgbClr val="9A0000"/>
              </a:buClr>
            </a:pPr>
            <a:r>
              <a:rPr lang="en-US" altLang="zh-CN" dirty="0">
                <a:solidFill>
                  <a:srgbClr val="000000"/>
                </a:solidFill>
              </a:rPr>
              <a:t>p</a:t>
            </a:r>
            <a:r>
              <a:rPr lang="zh-CN" altLang="zh-CN" dirty="0">
                <a:solidFill>
                  <a:srgbClr val="000000"/>
                </a:solidFill>
              </a:rPr>
              <a:t>是指向</a:t>
            </a:r>
            <a:r>
              <a:rPr lang="en-US" altLang="zh-CN" dirty="0" err="1">
                <a:solidFill>
                  <a:srgbClr val="000000"/>
                </a:solidFill>
              </a:rPr>
              <a:t>int</a:t>
            </a:r>
            <a:r>
              <a:rPr lang="zh-CN" altLang="zh-CN" dirty="0">
                <a:solidFill>
                  <a:srgbClr val="000000"/>
                </a:solidFill>
              </a:rPr>
              <a:t>类型的指针变量，</a:t>
            </a:r>
            <a:r>
              <a:rPr lang="en-US" altLang="zh-CN" dirty="0">
                <a:solidFill>
                  <a:srgbClr val="000000"/>
                </a:solidFill>
              </a:rPr>
              <a:t>p</a:t>
            </a:r>
            <a:r>
              <a:rPr lang="zh-CN" altLang="zh-CN" dirty="0">
                <a:solidFill>
                  <a:srgbClr val="000000"/>
                </a:solidFill>
              </a:rPr>
              <a:t>只能指向数组中的元素，而不是指向整个数组。在进行赋值时一定要先确定赋值号两侧的类型是否相同，是否允许赋值。</a:t>
            </a:r>
          </a:p>
          <a:p>
            <a:pPr lvl="1">
              <a:buClr>
                <a:srgbClr val="9A0000"/>
              </a:buClr>
            </a:pPr>
            <a:r>
              <a:rPr lang="zh-CN" altLang="zh-CN" dirty="0">
                <a:solidFill>
                  <a:srgbClr val="000000"/>
                </a:solidFill>
              </a:rPr>
              <a:t>对“</a:t>
            </a:r>
            <a:r>
              <a:rPr lang="en-US" altLang="zh-CN" dirty="0">
                <a:solidFill>
                  <a:srgbClr val="000000"/>
                </a:solidFill>
              </a:rPr>
              <a:t>p=a;</a:t>
            </a:r>
            <a:r>
              <a:rPr lang="zh-CN" altLang="zh-CN" dirty="0">
                <a:solidFill>
                  <a:srgbClr val="000000"/>
                </a:solidFill>
              </a:rPr>
              <a:t>”，准确地说应该是：</a:t>
            </a:r>
            <a:r>
              <a:rPr lang="en-US" altLang="zh-CN" dirty="0">
                <a:solidFill>
                  <a:srgbClr val="000000"/>
                </a:solidFill>
              </a:rPr>
              <a:t>p</a:t>
            </a:r>
            <a:r>
              <a:rPr lang="zh-CN" altLang="zh-CN" dirty="0">
                <a:solidFill>
                  <a:srgbClr val="000000"/>
                </a:solidFill>
              </a:rPr>
              <a:t>指向</a:t>
            </a:r>
            <a:r>
              <a:rPr lang="en-US" altLang="zh-CN" dirty="0">
                <a:solidFill>
                  <a:srgbClr val="000000"/>
                </a:solidFill>
              </a:rPr>
              <a:t>a</a:t>
            </a:r>
            <a:r>
              <a:rPr lang="zh-CN" altLang="zh-CN" dirty="0">
                <a:solidFill>
                  <a:srgbClr val="000000"/>
                </a:solidFill>
              </a:rPr>
              <a:t>数组的首元素</a:t>
            </a:r>
            <a:endParaRPr lang="zh-CN" altLang="zh-CN" sz="2800" dirty="0"/>
          </a:p>
        </p:txBody>
      </p:sp>
    </p:spTree>
    <p:extLst>
      <p:ext uri="{BB962C8B-B14F-4D97-AF65-F5344CB8AC3E}">
        <p14:creationId xmlns:p14="http://schemas.microsoft.com/office/powerpoint/2010/main" val="2717229292"/>
      </p:ext>
    </p:extLst>
  </p:cSld>
  <p:clrMapOvr>
    <a:masterClrMapping/>
  </p:clrMapOvr>
  <p:transition spd="med">
    <p:blinds/>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5043" name="Rectangle 3"/>
          <p:cNvSpPr>
            <a:spLocks noGrp="1" noChangeArrowheads="1"/>
          </p:cNvSpPr>
          <p:nvPr>
            <p:ph type="body" idx="1"/>
          </p:nvPr>
        </p:nvSpPr>
        <p:spPr>
          <a:xfrm>
            <a:off x="748034" y="1324551"/>
            <a:ext cx="8072438" cy="5098305"/>
          </a:xfrm>
        </p:spPr>
        <p:txBody>
          <a:bodyPr/>
          <a:lstStyle/>
          <a:p>
            <a:pPr>
              <a:buFont typeface="Wingdings" pitchFamily="2" charset="2"/>
              <a:buNone/>
            </a:pPr>
            <a:r>
              <a:rPr lang="en-US" altLang="zh-CN" sz="2800" dirty="0"/>
              <a:t>4.</a:t>
            </a:r>
            <a:r>
              <a:rPr lang="zh-CN" altLang="zh-CN" sz="2800" dirty="0"/>
              <a:t>有关指针变量的定义形式的归纳比较，见</a:t>
            </a:r>
            <a:r>
              <a:rPr lang="zh-CN" altLang="en-US" sz="2800" dirty="0"/>
              <a:t>主教材</a:t>
            </a:r>
            <a:r>
              <a:rPr lang="en-US" altLang="zh-CN" sz="2800" dirty="0"/>
              <a:t>P289</a:t>
            </a:r>
            <a:r>
              <a:rPr lang="zh-CN" altLang="zh-CN" sz="2800" dirty="0"/>
              <a:t>表</a:t>
            </a:r>
            <a:r>
              <a:rPr lang="en-US" altLang="zh-CN" sz="2800" dirty="0"/>
              <a:t>8.4</a:t>
            </a:r>
            <a:r>
              <a:rPr lang="zh-CN" altLang="zh-CN" sz="2800" dirty="0"/>
              <a:t>。</a:t>
            </a:r>
            <a:endParaRPr lang="en-US" altLang="zh-CN" sz="2800" dirty="0"/>
          </a:p>
          <a:p>
            <a:pPr>
              <a:buFont typeface="Wingdings" pitchFamily="2" charset="2"/>
              <a:buNone/>
            </a:pPr>
            <a:endParaRPr lang="en-US" altLang="zh-CN" sz="2800" dirty="0"/>
          </a:p>
          <a:p>
            <a:pPr>
              <a:buFont typeface="Wingdings" pitchFamily="2" charset="2"/>
              <a:buNone/>
            </a:pPr>
            <a:endParaRPr lang="zh-CN" altLang="zh-CN" sz="2800" dirty="0"/>
          </a:p>
        </p:txBody>
      </p:sp>
      <p:grpSp>
        <p:nvGrpSpPr>
          <p:cNvPr id="4" name="组合 3"/>
          <p:cNvGrpSpPr/>
          <p:nvPr/>
        </p:nvGrpSpPr>
        <p:grpSpPr>
          <a:xfrm>
            <a:off x="467544" y="2204864"/>
            <a:ext cx="8460156" cy="4440128"/>
            <a:chOff x="1487260" y="2314575"/>
            <a:chExt cx="6467475" cy="3394313"/>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314575"/>
              <a:ext cx="61436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1918"/>
            <a:stretch/>
          </p:blipFill>
          <p:spPr bwMode="auto">
            <a:xfrm>
              <a:off x="1487260" y="4437112"/>
              <a:ext cx="6467475" cy="1271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矩形 1"/>
          <p:cNvSpPr/>
          <p:nvPr/>
        </p:nvSpPr>
        <p:spPr bwMode="auto">
          <a:xfrm>
            <a:off x="611560" y="4293096"/>
            <a:ext cx="7909420" cy="1872208"/>
          </a:xfrm>
          <a:prstGeom prst="rect">
            <a:avLst/>
          </a:prstGeom>
          <a:solidFill>
            <a:schemeClr val="accent1">
              <a:alpha val="65000"/>
            </a:schemeClr>
          </a:solid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03486864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741"/>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5043" name="Rectangle 3"/>
          <p:cNvSpPr>
            <a:spLocks noGrp="1" noChangeArrowheads="1"/>
          </p:cNvSpPr>
          <p:nvPr>
            <p:ph type="body" idx="1"/>
          </p:nvPr>
        </p:nvSpPr>
        <p:spPr>
          <a:xfrm>
            <a:off x="748034" y="1268760"/>
            <a:ext cx="8072438" cy="5098305"/>
          </a:xfrm>
        </p:spPr>
        <p:txBody>
          <a:bodyPr/>
          <a:lstStyle/>
          <a:p>
            <a:pPr>
              <a:buNone/>
            </a:pPr>
            <a:r>
              <a:rPr lang="en-US" altLang="zh-CN" sz="2800" dirty="0"/>
              <a:t>5.</a:t>
            </a:r>
            <a:r>
              <a:rPr lang="zh-CN" altLang="zh-CN" sz="2800" dirty="0"/>
              <a:t>指针运算</a:t>
            </a:r>
          </a:p>
          <a:p>
            <a:pPr>
              <a:buFont typeface="Wingdings" pitchFamily="2" charset="2"/>
              <a:buAutoNum type="arabicParenBoth"/>
            </a:pPr>
            <a:r>
              <a:rPr lang="zh-CN" altLang="zh-CN" sz="2800" dirty="0"/>
              <a:t>指针变量加（减）一个整数</a:t>
            </a:r>
            <a:endParaRPr lang="en-US" altLang="zh-CN" sz="2800" dirty="0"/>
          </a:p>
          <a:p>
            <a:pPr>
              <a:buNone/>
            </a:pPr>
            <a:r>
              <a:rPr lang="zh-CN" altLang="zh-CN" sz="2400" dirty="0"/>
              <a:t>例如：</a:t>
            </a:r>
            <a:r>
              <a:rPr lang="en-US" altLang="zh-CN" sz="2400" dirty="0"/>
              <a:t>p++,p--,</a:t>
            </a:r>
            <a:r>
              <a:rPr lang="en-US" altLang="zh-CN" sz="2400" dirty="0" err="1"/>
              <a:t>p+i,p-i,p</a:t>
            </a:r>
            <a:r>
              <a:rPr lang="en-US" altLang="zh-CN" sz="2400" dirty="0"/>
              <a:t>+=</a:t>
            </a:r>
            <a:r>
              <a:rPr lang="en-US" altLang="zh-CN" sz="2400" dirty="0" err="1"/>
              <a:t>i</a:t>
            </a:r>
            <a:r>
              <a:rPr lang="en-US" altLang="zh-CN" sz="2400" dirty="0"/>
              <a:t>,</a:t>
            </a:r>
            <a:r>
              <a:rPr lang="zh-CN" altLang="zh-CN" sz="2400" dirty="0"/>
              <a:t>ｐ</a:t>
            </a:r>
            <a:r>
              <a:rPr lang="en-US" altLang="zh-CN" sz="2400" dirty="0"/>
              <a:t>-=</a:t>
            </a:r>
            <a:r>
              <a:rPr lang="en-US" altLang="zh-CN" sz="2400" dirty="0" err="1"/>
              <a:t>i</a:t>
            </a:r>
            <a:r>
              <a:rPr lang="zh-CN" altLang="zh-CN" sz="2400" dirty="0"/>
              <a:t>等均是指针变量加（减）一个整数。</a:t>
            </a:r>
          </a:p>
          <a:p>
            <a:r>
              <a:rPr lang="zh-CN" altLang="zh-CN" sz="2400" dirty="0"/>
              <a:t>将该指针变量的原值</a:t>
            </a:r>
            <a:r>
              <a:rPr lang="en-US" altLang="zh-CN" sz="2400" dirty="0"/>
              <a:t>(</a:t>
            </a:r>
            <a:r>
              <a:rPr lang="zh-CN" altLang="zh-CN" sz="2400" dirty="0"/>
              <a:t>是一个地址</a:t>
            </a:r>
            <a:r>
              <a:rPr lang="en-US" altLang="zh-CN" sz="2400" dirty="0"/>
              <a:t>)</a:t>
            </a:r>
            <a:r>
              <a:rPr lang="zh-CN" altLang="zh-CN" sz="2400" dirty="0"/>
              <a:t>和它指向的变量所占用的存储单元的字节数相加（减）。</a:t>
            </a:r>
            <a:endParaRPr lang="en-US" altLang="zh-CN" sz="2400" dirty="0"/>
          </a:p>
          <a:p>
            <a:pPr marL="514350" indent="-514350">
              <a:buFont typeface="Wingdings" panose="05000000000000000000" pitchFamily="2" charset="2"/>
              <a:buAutoNum type="arabicParenBoth" startAt="2"/>
            </a:pPr>
            <a:r>
              <a:rPr lang="zh-CN" altLang="zh-CN" sz="2800" dirty="0"/>
              <a:t>指针变量赋值</a:t>
            </a:r>
          </a:p>
          <a:p>
            <a:r>
              <a:rPr lang="zh-CN" altLang="zh-CN" sz="2400" dirty="0"/>
              <a:t>将一个变量地址赋给一个指针变量</a:t>
            </a:r>
            <a:endParaRPr lang="en-US" altLang="zh-CN" sz="2400" dirty="0"/>
          </a:p>
          <a:p>
            <a:r>
              <a:rPr lang="zh-CN" altLang="zh-CN" sz="2400" dirty="0"/>
              <a:t>不应把一个整数赋给指针变量</a:t>
            </a:r>
            <a:endParaRPr lang="en-US" altLang="zh-CN" sz="2400" dirty="0"/>
          </a:p>
          <a:p>
            <a:pPr>
              <a:buNone/>
            </a:pPr>
            <a:r>
              <a:rPr lang="en-US" altLang="zh-CN" sz="2800" dirty="0"/>
              <a:t>(3) </a:t>
            </a:r>
            <a:r>
              <a:rPr lang="zh-CN" altLang="zh-CN" sz="2800" dirty="0"/>
              <a:t>两个指针变量可以相减</a:t>
            </a:r>
          </a:p>
          <a:p>
            <a:r>
              <a:rPr lang="zh-CN" altLang="zh-CN" sz="2400" dirty="0"/>
              <a:t>如果两个指针变量都指向同一个数组中的元素，则两个指针变量值之差是两个指针之间的元素个数</a:t>
            </a:r>
            <a:r>
              <a:rPr lang="zh-CN" altLang="en-US" sz="2400" dirty="0"/>
              <a:t>。</a:t>
            </a:r>
            <a:endParaRPr lang="en-US" altLang="zh-CN" sz="2400" dirty="0"/>
          </a:p>
          <a:p>
            <a:pPr marL="0" indent="0">
              <a:buNone/>
            </a:pPr>
            <a:endParaRPr lang="zh-CN" altLang="zh-CN" sz="2800" dirty="0"/>
          </a:p>
          <a:p>
            <a:pPr>
              <a:buFont typeface="Wingdings" pitchFamily="2" charset="2"/>
              <a:buNone/>
            </a:pPr>
            <a:endParaRPr lang="zh-CN" altLang="zh-CN" sz="2800" dirty="0"/>
          </a:p>
        </p:txBody>
      </p:sp>
    </p:spTree>
    <p:extLst>
      <p:ext uri="{BB962C8B-B14F-4D97-AF65-F5344CB8AC3E}">
        <p14:creationId xmlns:p14="http://schemas.microsoft.com/office/powerpoint/2010/main" val="3931406126"/>
      </p:ext>
    </p:extLst>
  </p:cSld>
  <p:clrMapOvr>
    <a:masterClrMapping/>
  </p:clrMapOvr>
  <p:transition spd="med">
    <p:blinds/>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55576" y="404664"/>
            <a:ext cx="8858250" cy="646331"/>
          </a:xfrm>
          <a:effectLst/>
        </p:spPr>
        <p:txBody>
          <a:bodyPr anchor="ctr"/>
          <a:lstStyle/>
          <a:p>
            <a:pPr eaLnBrk="1" hangingPunct="1">
              <a:defRPr/>
            </a:pPr>
            <a:r>
              <a:rPr lang="en-US" altLang="zh-CN" sz="3600" dirty="0"/>
              <a:t>8.9</a:t>
            </a:r>
            <a:r>
              <a:rPr lang="zh-CN" altLang="zh-CN" sz="3600" dirty="0"/>
              <a:t>有关指针的小结</a:t>
            </a:r>
            <a:endParaRPr lang="zh-CN" altLang="en-US" sz="3600" dirty="0"/>
          </a:p>
        </p:txBody>
      </p:sp>
      <p:sp>
        <p:nvSpPr>
          <p:cNvPr id="219139" name="Rectangle 3"/>
          <p:cNvSpPr>
            <a:spLocks noGrp="1" noChangeArrowheads="1"/>
          </p:cNvSpPr>
          <p:nvPr>
            <p:ph type="body" idx="1"/>
          </p:nvPr>
        </p:nvSpPr>
        <p:spPr>
          <a:xfrm>
            <a:off x="677738" y="1161827"/>
            <a:ext cx="8286750" cy="5696173"/>
          </a:xfrm>
        </p:spPr>
        <p:txBody>
          <a:bodyPr/>
          <a:lstStyle/>
          <a:p>
            <a:pPr>
              <a:buFont typeface="Wingdings" pitchFamily="2" charset="2"/>
              <a:buNone/>
            </a:pPr>
            <a:r>
              <a:rPr lang="en-US" altLang="zh-CN" dirty="0"/>
              <a:t>5.</a:t>
            </a:r>
            <a:r>
              <a:rPr lang="zh-CN" altLang="zh-CN" dirty="0"/>
              <a:t>指针运算</a:t>
            </a:r>
          </a:p>
          <a:p>
            <a:pPr>
              <a:buFont typeface="Wingdings" pitchFamily="2" charset="2"/>
              <a:buNone/>
            </a:pPr>
            <a:r>
              <a:rPr lang="en-US" altLang="zh-CN" sz="2800" dirty="0"/>
              <a:t>(4) </a:t>
            </a:r>
            <a:r>
              <a:rPr lang="zh-CN" altLang="zh-CN" sz="2800" dirty="0"/>
              <a:t>两个指针变量比较</a:t>
            </a:r>
          </a:p>
          <a:p>
            <a:r>
              <a:rPr lang="zh-CN" altLang="zh-CN" sz="2400" dirty="0"/>
              <a:t>若两个指针指向同一个数组的元素，则可以进行比较</a:t>
            </a:r>
            <a:endParaRPr lang="en-US" altLang="zh-CN" sz="2400" dirty="0"/>
          </a:p>
          <a:p>
            <a:r>
              <a:rPr lang="zh-CN" altLang="zh-CN" sz="2400" dirty="0"/>
              <a:t>指向前面的元素的指针变量“小于”指向后面元素的指针变量</a:t>
            </a:r>
            <a:endParaRPr lang="en-US" altLang="zh-CN" sz="2400" dirty="0"/>
          </a:p>
          <a:p>
            <a:r>
              <a:rPr lang="zh-CN" altLang="zh-CN" sz="2400" dirty="0"/>
              <a:t>如果</a:t>
            </a:r>
            <a:r>
              <a:rPr lang="en-US" altLang="zh-CN" sz="2400" dirty="0"/>
              <a:t>p1</a:t>
            </a:r>
            <a:r>
              <a:rPr lang="zh-CN" altLang="zh-CN" sz="2400" dirty="0"/>
              <a:t>和</a:t>
            </a:r>
            <a:r>
              <a:rPr lang="en-US" altLang="zh-CN" sz="2400" dirty="0"/>
              <a:t>p2</a:t>
            </a:r>
            <a:r>
              <a:rPr lang="zh-CN" altLang="zh-CN" sz="2400" dirty="0"/>
              <a:t>不指向同一数组则比较无意义</a:t>
            </a:r>
            <a:endParaRPr lang="en-US" altLang="zh-CN" sz="2400" dirty="0"/>
          </a:p>
          <a:p>
            <a:pPr>
              <a:buNone/>
            </a:pPr>
            <a:endParaRPr lang="en-US" altLang="zh-CN" sz="2800" dirty="0"/>
          </a:p>
          <a:p>
            <a:pPr>
              <a:buNone/>
            </a:pPr>
            <a:r>
              <a:rPr lang="en-US" altLang="zh-CN" sz="2800" dirty="0"/>
              <a:t>(5)</a:t>
            </a:r>
            <a:r>
              <a:rPr lang="zh-CN" altLang="zh-CN" sz="2800" dirty="0"/>
              <a:t> 指针变量可以有空值，即该指针变量不指向任何变量，可以这样表示：</a:t>
            </a:r>
          </a:p>
          <a:p>
            <a:pPr>
              <a:buNone/>
            </a:pPr>
            <a:r>
              <a:rPr lang="en-US" altLang="zh-CN" sz="2800" dirty="0"/>
              <a:t>    p=NULL; </a:t>
            </a:r>
            <a:endParaRPr lang="zh-CN" altLang="zh-CN" sz="2800" dirty="0"/>
          </a:p>
          <a:p>
            <a:endParaRPr lang="en-US" altLang="zh-CN" sz="2800" dirty="0"/>
          </a:p>
        </p:txBody>
      </p:sp>
    </p:spTree>
    <p:extLst>
      <p:ext uri="{BB962C8B-B14F-4D97-AF65-F5344CB8AC3E}">
        <p14:creationId xmlns:p14="http://schemas.microsoft.com/office/powerpoint/2010/main" val="224215714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blinds(horizontal)">
                                      <p:cBhvr>
                                        <p:cTn id="7" dur="500"/>
                                        <p:tgtEl>
                                          <p:spTgt spid="2191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39">
                                            <p:txEl>
                                              <p:pRg st="3" end="3"/>
                                            </p:txEl>
                                          </p:spTgt>
                                        </p:tgtEl>
                                        <p:attrNameLst>
                                          <p:attrName>style.visibility</p:attrName>
                                        </p:attrNameLst>
                                      </p:cBhvr>
                                      <p:to>
                                        <p:strVal val="visible"/>
                                      </p:to>
                                    </p:set>
                                    <p:animEffect transition="in" filter="blinds(horizontal)">
                                      <p:cBhvr>
                                        <p:cTn id="12" dur="500"/>
                                        <p:tgtEl>
                                          <p:spTgt spid="2191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9139">
                                            <p:txEl>
                                              <p:pRg st="4" end="4"/>
                                            </p:txEl>
                                          </p:spTgt>
                                        </p:tgtEl>
                                        <p:attrNameLst>
                                          <p:attrName>style.visibility</p:attrName>
                                        </p:attrNameLst>
                                      </p:cBhvr>
                                      <p:to>
                                        <p:strVal val="visible"/>
                                      </p:to>
                                    </p:set>
                                    <p:animEffect transition="in" filter="blinds(horizontal)">
                                      <p:cBhvr>
                                        <p:cTn id="17" dur="500"/>
                                        <p:tgtEl>
                                          <p:spTgt spid="2191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9139">
                                            <p:txEl>
                                              <p:pRg st="6" end="6"/>
                                            </p:txEl>
                                          </p:spTgt>
                                        </p:tgtEl>
                                        <p:attrNameLst>
                                          <p:attrName>style.visibility</p:attrName>
                                        </p:attrNameLst>
                                      </p:cBhvr>
                                      <p:to>
                                        <p:strVal val="visible"/>
                                      </p:to>
                                    </p:set>
                                    <p:animEffect transition="in" filter="blinds(horizontal)">
                                      <p:cBhvr>
                                        <p:cTn id="22" dur="500"/>
                                        <p:tgtEl>
                                          <p:spTgt spid="2191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9139">
                                            <p:txEl>
                                              <p:pRg st="7" end="7"/>
                                            </p:txEl>
                                          </p:spTgt>
                                        </p:tgtEl>
                                        <p:attrNameLst>
                                          <p:attrName>style.visibility</p:attrName>
                                        </p:attrNameLst>
                                      </p:cBhvr>
                                      <p:to>
                                        <p:strVal val="visible"/>
                                      </p:to>
                                    </p:set>
                                    <p:animEffect transition="in" filter="blinds(horizontal)">
                                      <p:cBhvr>
                                        <p:cTn id="27" dur="500"/>
                                        <p:tgtEl>
                                          <p:spTgt spid="219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912813" y="1844823"/>
            <a:ext cx="8110537" cy="4463901"/>
          </a:xfrm>
        </p:spPr>
        <p:txBody>
          <a:bodyPr/>
          <a:lstStyle/>
          <a:p>
            <a:r>
              <a:rPr lang="en-US" altLang="zh-CN" dirty="0"/>
              <a:t>Part A</a:t>
            </a:r>
          </a:p>
          <a:p>
            <a:pPr lvl="1"/>
            <a:r>
              <a:rPr lang="en-US" altLang="zh-CN" dirty="0"/>
              <a:t>P291 8.4</a:t>
            </a:r>
            <a:r>
              <a:rPr lang="zh-CN" altLang="en-US" dirty="0"/>
              <a:t>，</a:t>
            </a:r>
            <a:r>
              <a:rPr lang="en-US" altLang="zh-CN" dirty="0"/>
              <a:t>8.5</a:t>
            </a:r>
            <a:r>
              <a:rPr lang="zh-CN" altLang="en-US" dirty="0"/>
              <a:t>；</a:t>
            </a:r>
            <a:endParaRPr lang="en-US" altLang="zh-CN" dirty="0"/>
          </a:p>
          <a:p>
            <a:r>
              <a:rPr lang="en-US" altLang="zh-CN"/>
              <a:t>Part </a:t>
            </a:r>
            <a:r>
              <a:rPr lang="en-US" altLang="zh-CN" dirty="0"/>
              <a:t>B</a:t>
            </a:r>
          </a:p>
          <a:p>
            <a:pPr lvl="1"/>
            <a:r>
              <a:rPr lang="en-US" altLang="zh-CN" dirty="0"/>
              <a:t>P291 8.7</a:t>
            </a:r>
            <a:r>
              <a:rPr lang="zh-CN" altLang="en-US" dirty="0"/>
              <a:t>；</a:t>
            </a:r>
            <a:endParaRPr lang="en-US" altLang="zh-CN" dirty="0"/>
          </a:p>
          <a:p>
            <a:pPr lvl="1"/>
            <a:r>
              <a:rPr lang="en-US" altLang="zh-CN" dirty="0"/>
              <a:t>P292 8.16</a:t>
            </a:r>
            <a:r>
              <a:rPr lang="zh-CN" altLang="en-US" dirty="0"/>
              <a:t>，</a:t>
            </a:r>
            <a:r>
              <a:rPr lang="en-US" altLang="zh-CN" dirty="0"/>
              <a:t>8.18</a:t>
            </a:r>
            <a:r>
              <a:rPr lang="zh-CN" altLang="en-US" dirty="0"/>
              <a:t>；</a:t>
            </a:r>
            <a:endParaRPr lang="en-US" altLang="zh-CN" dirty="0"/>
          </a:p>
          <a:p>
            <a:r>
              <a:rPr lang="en-US" altLang="zh-CN" dirty="0"/>
              <a:t>Part C</a:t>
            </a:r>
          </a:p>
          <a:p>
            <a:pPr lvl="1"/>
            <a:r>
              <a:rPr lang="en-US" altLang="zh-CN" dirty="0"/>
              <a:t>P292 8.19</a:t>
            </a:r>
            <a:r>
              <a:rPr lang="zh-CN" altLang="en-US"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126</a:t>
            </a:fld>
            <a:endParaRPr lang="en-US" altLang="zh-CN"/>
          </a:p>
        </p:txBody>
      </p:sp>
    </p:spTree>
    <p:extLst>
      <p:ext uri="{BB962C8B-B14F-4D97-AF65-F5344CB8AC3E}">
        <p14:creationId xmlns:p14="http://schemas.microsoft.com/office/powerpoint/2010/main" val="192894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a:spLocks noChangeArrowheads="1"/>
          </p:cNvSpPr>
          <p:nvPr/>
        </p:nvSpPr>
        <p:spPr bwMode="auto">
          <a:xfrm>
            <a:off x="5187967" y="2150013"/>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7" name="TextBox 6"/>
          <p:cNvSpPr txBox="1">
            <a:spLocks noChangeArrowheads="1"/>
          </p:cNvSpPr>
          <p:nvPr/>
        </p:nvSpPr>
        <p:spPr bwMode="auto">
          <a:xfrm>
            <a:off x="5473717" y="15785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i</a:t>
            </a:r>
            <a:endParaRPr lang="zh-CN" altLang="en-US" sz="3200" b="1"/>
          </a:p>
        </p:txBody>
      </p:sp>
      <p:sp>
        <p:nvSpPr>
          <p:cNvPr id="8" name="TextBox 7"/>
          <p:cNvSpPr txBox="1">
            <a:spLocks noChangeArrowheads="1"/>
          </p:cNvSpPr>
          <p:nvPr/>
        </p:nvSpPr>
        <p:spPr bwMode="auto">
          <a:xfrm>
            <a:off x="5045092" y="3007263"/>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2000</a:t>
            </a:r>
            <a:endParaRPr lang="zh-CN" altLang="en-US" sz="3200" b="1"/>
          </a:p>
        </p:txBody>
      </p:sp>
      <p:sp>
        <p:nvSpPr>
          <p:cNvPr id="9" name="TextBox 8"/>
          <p:cNvSpPr txBox="1">
            <a:spLocks noChangeArrowheads="1"/>
          </p:cNvSpPr>
          <p:nvPr/>
        </p:nvSpPr>
        <p:spPr bwMode="auto">
          <a:xfrm>
            <a:off x="7188217" y="228018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3</a:t>
            </a:r>
            <a:endParaRPr lang="zh-CN" altLang="en-US" sz="3200" b="1"/>
          </a:p>
        </p:txBody>
      </p:sp>
      <p:sp>
        <p:nvSpPr>
          <p:cNvPr id="12" name="矩形 11"/>
          <p:cNvSpPr>
            <a:spLocks noChangeArrowheads="1"/>
          </p:cNvSpPr>
          <p:nvPr/>
        </p:nvSpPr>
        <p:spPr bwMode="auto">
          <a:xfrm>
            <a:off x="4330717" y="4526277"/>
            <a:ext cx="1000125" cy="785813"/>
          </a:xfrm>
          <a:prstGeom prst="rect">
            <a:avLst/>
          </a:prstGeom>
          <a:solidFill>
            <a:schemeClr val="accent1"/>
          </a:solidFill>
          <a:ln w="38100" algn="ctr">
            <a:solidFill>
              <a:schemeClr val="tx1"/>
            </a:solidFill>
            <a:miter lim="800000"/>
            <a:headEnd/>
            <a:tailEnd/>
          </a:ln>
        </p:spPr>
        <p:txBody>
          <a:bodyPr wrap="none" tIns="180000"/>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2800" b="1"/>
              <a:t>2000</a:t>
            </a:r>
            <a:endParaRPr lang="zh-CN" altLang="en-US" sz="2800" b="1"/>
          </a:p>
        </p:txBody>
      </p:sp>
      <p:sp>
        <p:nvSpPr>
          <p:cNvPr id="13" name="TextBox 12"/>
          <p:cNvSpPr txBox="1">
            <a:spLocks noChangeArrowheads="1"/>
          </p:cNvSpPr>
          <p:nvPr/>
        </p:nvSpPr>
        <p:spPr bwMode="auto">
          <a:xfrm>
            <a:off x="3830654" y="3954777"/>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i_pointer</a:t>
            </a:r>
            <a:endParaRPr lang="zh-CN" altLang="en-US" sz="3200" b="1"/>
          </a:p>
        </p:txBody>
      </p:sp>
      <p:sp>
        <p:nvSpPr>
          <p:cNvPr id="17" name="矩形 16"/>
          <p:cNvSpPr>
            <a:spLocks noChangeArrowheads="1"/>
          </p:cNvSpPr>
          <p:nvPr/>
        </p:nvSpPr>
        <p:spPr bwMode="auto">
          <a:xfrm>
            <a:off x="6545279" y="4526277"/>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8" name="TextBox 17"/>
          <p:cNvSpPr txBox="1">
            <a:spLocks noChangeArrowheads="1"/>
          </p:cNvSpPr>
          <p:nvPr/>
        </p:nvSpPr>
        <p:spPr bwMode="auto">
          <a:xfrm>
            <a:off x="5973779" y="3954777"/>
            <a:ext cx="2214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*i_pointer</a:t>
            </a:r>
            <a:endParaRPr lang="zh-CN" altLang="en-US" sz="3200" b="1"/>
          </a:p>
        </p:txBody>
      </p:sp>
      <p:sp>
        <p:nvSpPr>
          <p:cNvPr id="19" name="TextBox 18"/>
          <p:cNvSpPr txBox="1">
            <a:spLocks noChangeArrowheads="1"/>
          </p:cNvSpPr>
          <p:nvPr/>
        </p:nvSpPr>
        <p:spPr bwMode="auto">
          <a:xfrm>
            <a:off x="6402404" y="5383527"/>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2000</a:t>
            </a:r>
            <a:endParaRPr lang="zh-CN" altLang="en-US" sz="3200" b="1"/>
          </a:p>
        </p:txBody>
      </p:sp>
      <p:sp>
        <p:nvSpPr>
          <p:cNvPr id="20" name="TextBox 19"/>
          <p:cNvSpPr txBox="1">
            <a:spLocks noChangeArrowheads="1"/>
          </p:cNvSpPr>
          <p:nvPr/>
        </p:nvSpPr>
        <p:spPr bwMode="auto">
          <a:xfrm>
            <a:off x="8474092" y="4656452"/>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t>3</a:t>
            </a:r>
            <a:endParaRPr lang="zh-CN" altLang="en-US" sz="3200" b="1"/>
          </a:p>
        </p:txBody>
      </p:sp>
      <p:cxnSp>
        <p:nvCxnSpPr>
          <p:cNvPr id="23" name="直接箭头连接符 22"/>
          <p:cNvCxnSpPr>
            <a:cxnSpLocks noChangeShapeType="1"/>
            <a:stCxn id="12" idx="3"/>
            <a:endCxn id="17" idx="1"/>
          </p:cNvCxnSpPr>
          <p:nvPr/>
        </p:nvCxnSpPr>
        <p:spPr bwMode="auto">
          <a:xfrm>
            <a:off x="5330842" y="4919977"/>
            <a:ext cx="12144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2365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279" y="2221451"/>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967" y="4597715"/>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横卷形 26"/>
          <p:cNvSpPr>
            <a:spLocks noChangeArrowheads="1"/>
          </p:cNvSpPr>
          <p:nvPr/>
        </p:nvSpPr>
        <p:spPr bwMode="auto">
          <a:xfrm>
            <a:off x="971600" y="1988840"/>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3200" b="1">
                <a:solidFill>
                  <a:srgbClr val="FF0000"/>
                </a:solidFill>
              </a:rPr>
              <a:t>直接存取</a:t>
            </a:r>
          </a:p>
        </p:txBody>
      </p:sp>
      <p:sp>
        <p:nvSpPr>
          <p:cNvPr id="28" name="横卷形 27"/>
          <p:cNvSpPr>
            <a:spLocks noChangeArrowheads="1"/>
          </p:cNvSpPr>
          <p:nvPr/>
        </p:nvSpPr>
        <p:spPr bwMode="auto">
          <a:xfrm>
            <a:off x="973154" y="4240527"/>
            <a:ext cx="2357438" cy="785813"/>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3200" b="1">
                <a:solidFill>
                  <a:srgbClr val="FF0000"/>
                </a:solidFill>
              </a:rPr>
              <a:t>间接存取</a:t>
            </a:r>
          </a:p>
        </p:txBody>
      </p:sp>
      <p:sp>
        <p:nvSpPr>
          <p:cNvPr id="3" name="矩形 2"/>
          <p:cNvSpPr/>
          <p:nvPr/>
        </p:nvSpPr>
        <p:spPr>
          <a:xfrm>
            <a:off x="1663647" y="2897726"/>
            <a:ext cx="973343" cy="584775"/>
          </a:xfrm>
          <a:prstGeom prst="rect">
            <a:avLst/>
          </a:prstGeom>
        </p:spPr>
        <p:txBody>
          <a:bodyPr wrap="none">
            <a:spAutoFit/>
          </a:bodyPr>
          <a:lstStyle/>
          <a:p>
            <a:r>
              <a:rPr lang="en-US" altLang="zh-CN" sz="3200" b="1" kern="0" dirty="0" err="1">
                <a:solidFill>
                  <a:srgbClr val="00B050"/>
                </a:solidFill>
                <a:latin typeface="Verdana"/>
                <a:ea typeface="宋体"/>
              </a:rPr>
              <a:t>i</a:t>
            </a:r>
            <a:r>
              <a:rPr lang="en-US" altLang="zh-CN" sz="3200" b="1" kern="0" dirty="0">
                <a:solidFill>
                  <a:srgbClr val="00B050"/>
                </a:solidFill>
                <a:latin typeface="Verdana"/>
                <a:ea typeface="宋体"/>
              </a:rPr>
              <a:t>=3</a:t>
            </a:r>
            <a:endParaRPr lang="zh-CN" altLang="en-US" sz="2400" dirty="0"/>
          </a:p>
        </p:txBody>
      </p:sp>
      <p:sp>
        <p:nvSpPr>
          <p:cNvPr id="21" name="Rectangle 3"/>
          <p:cNvSpPr txBox="1">
            <a:spLocks noChangeArrowheads="1"/>
          </p:cNvSpPr>
          <p:nvPr/>
        </p:nvSpPr>
        <p:spPr bwMode="auto">
          <a:xfrm>
            <a:off x="615968" y="5240652"/>
            <a:ext cx="3071812"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9D138D"/>
                </a:solidFill>
                <a:latin typeface="+mn-lt"/>
                <a:ea typeface="+mn-ea"/>
              </a:rPr>
              <a:t>*</a:t>
            </a:r>
            <a:r>
              <a:rPr lang="en-US" altLang="zh-CN" sz="2800" b="1" kern="0" dirty="0" err="1">
                <a:solidFill>
                  <a:srgbClr val="9D138D"/>
                </a:solidFill>
                <a:latin typeface="+mn-lt"/>
                <a:ea typeface="+mn-ea"/>
              </a:rPr>
              <a:t>i_pointer</a:t>
            </a:r>
            <a:r>
              <a:rPr lang="en-US" altLang="zh-CN" sz="2800" b="1" kern="0" dirty="0">
                <a:solidFill>
                  <a:srgbClr val="9D138D"/>
                </a:solidFill>
                <a:latin typeface="+mn-lt"/>
                <a:ea typeface="+mn-ea"/>
              </a:rPr>
              <a:t>=</a:t>
            </a:r>
            <a:r>
              <a:rPr lang="en-US" altLang="zh-CN" sz="2800" b="1" kern="0" dirty="0">
                <a:solidFill>
                  <a:srgbClr val="FF0000"/>
                </a:solidFill>
                <a:latin typeface="+mn-lt"/>
                <a:ea typeface="+mn-ea"/>
              </a:rPr>
              <a:t>50</a:t>
            </a:r>
            <a:r>
              <a:rPr lang="en-US" altLang="zh-CN" sz="2800" b="1" kern="0" dirty="0">
                <a:solidFill>
                  <a:srgbClr val="9D138D"/>
                </a:solidFill>
                <a:latin typeface="+mn-lt"/>
                <a:ea typeface="+mn-ea"/>
              </a:rPr>
              <a:t>;</a:t>
            </a:r>
          </a:p>
        </p:txBody>
      </p:sp>
    </p:spTree>
    <p:extLst>
      <p:ext uri="{BB962C8B-B14F-4D97-AF65-F5344CB8AC3E}">
        <p14:creationId xmlns:p14="http://schemas.microsoft.com/office/powerpoint/2010/main" val="300724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par>
                          <p:cTn id="26" fill="hold" nodeType="afterGroup">
                            <p:stCondLst>
                              <p:cond delay="500"/>
                            </p:stCondLst>
                            <p:childTnLst>
                              <p:par>
                                <p:cTn id="27" presetID="12" presetClass="entr" presetSubtype="2" fill="hold" nodeType="afterEffect">
                                  <p:stCondLst>
                                    <p:cond delay="0"/>
                                  </p:stCondLst>
                                  <p:childTnLst>
                                    <p:set>
                                      <p:cBhvr>
                                        <p:cTn id="28" dur="1" fill="hold">
                                          <p:stCondLst>
                                            <p:cond delay="0"/>
                                          </p:stCondLst>
                                        </p:cTn>
                                        <p:tgtEl>
                                          <p:spTgt spid="236549"/>
                                        </p:tgtEl>
                                        <p:attrNameLst>
                                          <p:attrName>style.visibility</p:attrName>
                                        </p:attrNameLst>
                                      </p:cBhvr>
                                      <p:to>
                                        <p:strVal val="visible"/>
                                      </p:to>
                                    </p:set>
                                    <p:animEffect transition="in" filter="slide(fromRight)">
                                      <p:cBhvr>
                                        <p:cTn id="29" dur="500"/>
                                        <p:tgtEl>
                                          <p:spTgt spid="23654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slide(fromLeft)">
                                      <p:cBhvr>
                                        <p:cTn id="49" dur="500"/>
                                        <p:tgtEl>
                                          <p:spTgt spid="23"/>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par>
                          <p:cTn id="54" fill="hold">
                            <p:stCondLst>
                              <p:cond delay="1000"/>
                            </p:stCondLst>
                            <p:childTnLst>
                              <p:par>
                                <p:cTn id="55" presetID="3" presetClass="entr" presetSubtype="1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par>
                          <p:cTn id="58" fill="hold">
                            <p:stCondLst>
                              <p:cond delay="1500"/>
                            </p:stCondLst>
                            <p:childTnLst>
                              <p:par>
                                <p:cTn id="59" presetID="3" presetClass="entr" presetSubtype="1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linds(horizontal)">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childTnLst>
                          </p:cTn>
                        </p:par>
                        <p:par>
                          <p:cTn id="67" fill="hold">
                            <p:stCondLst>
                              <p:cond delay="500"/>
                            </p:stCondLst>
                            <p:childTnLst>
                              <p:par>
                                <p:cTn id="68" presetID="12" presetClass="entr" presetSubtype="2"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slide(fromRight)">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2" grpId="0" animBg="1"/>
      <p:bldP spid="13" grpId="0"/>
      <p:bldP spid="17" grpId="0" animBg="1"/>
      <p:bldP spid="18" grpId="0"/>
      <p:bldP spid="19" grpId="0"/>
      <p:bldP spid="20" grpId="0"/>
      <p:bldP spid="27" grpId="0" animBg="1"/>
      <p:bldP spid="28"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fld id="{CC3EF708-43DA-474F-A722-855D1DBC2AAA}" type="slidenum">
              <a:rPr lang="en-US" altLang="zh-CN"/>
              <a:pPr/>
              <a:t>14</a:t>
            </a:fld>
            <a:endParaRPr lang="en-US" altLang="zh-CN"/>
          </a:p>
        </p:txBody>
      </p:sp>
      <p:sp>
        <p:nvSpPr>
          <p:cNvPr id="33794" name="Rectangle 2"/>
          <p:cNvSpPr>
            <a:spLocks noGrp="1" noChangeArrowheads="1"/>
          </p:cNvSpPr>
          <p:nvPr>
            <p:ph type="title"/>
          </p:nvPr>
        </p:nvSpPr>
        <p:spPr>
          <a:xfrm>
            <a:off x="871538" y="473075"/>
            <a:ext cx="8162925" cy="579438"/>
          </a:xfrm>
        </p:spPr>
        <p:txBody>
          <a:bodyPr/>
          <a:lstStyle/>
          <a:p>
            <a:r>
              <a:rPr lang="en-US" altLang="zh-CN" sz="3200" dirty="0"/>
              <a:t>8.1 </a:t>
            </a:r>
            <a:r>
              <a:rPr lang="zh-CN" altLang="en-US" sz="3200" dirty="0"/>
              <a:t>指針是什么（</a:t>
            </a:r>
            <a:r>
              <a:rPr lang="en-US" altLang="zh-CN" sz="3200" dirty="0"/>
              <a:t>3</a:t>
            </a:r>
            <a:r>
              <a:rPr lang="zh-CN" altLang="en-US" sz="3200" dirty="0"/>
              <a:t>）</a:t>
            </a:r>
          </a:p>
        </p:txBody>
      </p:sp>
      <p:sp>
        <p:nvSpPr>
          <p:cNvPr id="33795" name="Rectangle 3"/>
          <p:cNvSpPr>
            <a:spLocks noGrp="1" noChangeArrowheads="1"/>
          </p:cNvSpPr>
          <p:nvPr>
            <p:ph type="body" idx="1"/>
          </p:nvPr>
        </p:nvSpPr>
        <p:spPr>
          <a:xfrm>
            <a:off x="755576" y="1268760"/>
            <a:ext cx="4816475" cy="4648200"/>
          </a:xfrm>
        </p:spPr>
        <p:txBody>
          <a:bodyPr/>
          <a:lstStyle/>
          <a:p>
            <a:r>
              <a:rPr lang="zh-CN" altLang="en-US" sz="2800" dirty="0"/>
              <a:t>直接访问与间接访问</a:t>
            </a:r>
          </a:p>
          <a:p>
            <a:pPr lvl="1"/>
            <a:r>
              <a:rPr lang="zh-CN" altLang="en-US" sz="2400" dirty="0"/>
              <a:t>按变量地址直接存取变量值的方法称为</a:t>
            </a:r>
            <a:r>
              <a:rPr lang="zh-CN" altLang="en-US" sz="2400" dirty="0">
                <a:latin typeface="Times New Roman"/>
              </a:rPr>
              <a:t>“</a:t>
            </a:r>
            <a:r>
              <a:rPr lang="zh-CN" altLang="en-US" sz="2400" b="1" dirty="0">
                <a:solidFill>
                  <a:srgbClr val="0000FF"/>
                </a:solidFill>
              </a:rPr>
              <a:t>直接访问</a:t>
            </a:r>
            <a:r>
              <a:rPr lang="zh-CN" altLang="en-US" sz="2400" dirty="0">
                <a:latin typeface="Times New Roman"/>
              </a:rPr>
              <a:t>”</a:t>
            </a:r>
            <a:r>
              <a:rPr lang="zh-CN" altLang="en-US" sz="2400" dirty="0"/>
              <a:t>。</a:t>
            </a:r>
          </a:p>
          <a:p>
            <a:pPr lvl="1">
              <a:buFont typeface="Wingdings" pitchFamily="2" charset="2"/>
              <a:buNone/>
            </a:pPr>
            <a:r>
              <a:rPr lang="zh-CN" altLang="en-US" sz="2400" b="1" dirty="0">
                <a:solidFill>
                  <a:srgbClr val="008000"/>
                </a:solidFill>
              </a:rPr>
              <a:t>例：</a:t>
            </a:r>
            <a:r>
              <a:rPr lang="en-US" altLang="zh-CN" sz="2400" b="1" dirty="0">
                <a:solidFill>
                  <a:srgbClr val="008000"/>
                </a:solidFill>
              </a:rPr>
              <a:t>A=</a:t>
            </a:r>
            <a:r>
              <a:rPr lang="en-US" altLang="zh-CN" sz="2400" b="1" dirty="0" err="1">
                <a:solidFill>
                  <a:srgbClr val="008000"/>
                </a:solidFill>
              </a:rPr>
              <a:t>i+j</a:t>
            </a:r>
            <a:endParaRPr lang="en-US" altLang="zh-CN" sz="2400" b="1" dirty="0">
              <a:solidFill>
                <a:srgbClr val="008000"/>
              </a:solidFill>
            </a:endParaRPr>
          </a:p>
          <a:p>
            <a:pPr lvl="1"/>
            <a:r>
              <a:rPr lang="zh-CN" altLang="en-US" sz="2400" dirty="0"/>
              <a:t>将变量</a:t>
            </a:r>
            <a:r>
              <a:rPr lang="en-US" altLang="zh-CN" sz="2400" dirty="0"/>
              <a:t>A</a:t>
            </a:r>
            <a:r>
              <a:rPr lang="zh-CN" altLang="en-US" sz="2400" dirty="0"/>
              <a:t>的地址存放在另一个变量</a:t>
            </a:r>
            <a:r>
              <a:rPr lang="en-US" altLang="zh-CN" sz="2400" dirty="0"/>
              <a:t>B</a:t>
            </a:r>
            <a:r>
              <a:rPr lang="zh-CN" altLang="en-US" sz="2400" dirty="0"/>
              <a:t>中。要存取变量</a:t>
            </a:r>
            <a:r>
              <a:rPr lang="en-US" altLang="zh-CN" sz="2400" dirty="0"/>
              <a:t>A</a:t>
            </a:r>
            <a:r>
              <a:rPr lang="zh-CN" altLang="en-US" sz="2400" dirty="0"/>
              <a:t>的值时，先找到变量</a:t>
            </a:r>
            <a:r>
              <a:rPr lang="en-US" altLang="zh-CN" sz="2400" dirty="0"/>
              <a:t>B</a:t>
            </a:r>
            <a:r>
              <a:rPr lang="zh-CN" altLang="en-US" sz="2400" dirty="0"/>
              <a:t>，从中得到变量</a:t>
            </a:r>
            <a:r>
              <a:rPr lang="en-US" altLang="zh-CN" sz="2400" dirty="0"/>
              <a:t>A</a:t>
            </a:r>
            <a:r>
              <a:rPr lang="zh-CN" altLang="en-US" sz="2400" dirty="0"/>
              <a:t>的地址，然后到该地址取得变量</a:t>
            </a:r>
            <a:r>
              <a:rPr lang="en-US" altLang="zh-CN" sz="2400" dirty="0"/>
              <a:t>A</a:t>
            </a:r>
            <a:r>
              <a:rPr lang="zh-CN" altLang="en-US" sz="2400" dirty="0"/>
              <a:t>的值。这就是所谓的</a:t>
            </a:r>
            <a:r>
              <a:rPr lang="zh-CN" altLang="en-US" sz="2400" dirty="0">
                <a:latin typeface="Times New Roman"/>
              </a:rPr>
              <a:t>“</a:t>
            </a:r>
            <a:r>
              <a:rPr lang="zh-CN" altLang="en-US" sz="2400" b="1" dirty="0">
                <a:solidFill>
                  <a:srgbClr val="FF0000"/>
                </a:solidFill>
              </a:rPr>
              <a:t>间接访问</a:t>
            </a:r>
            <a:r>
              <a:rPr lang="zh-CN" altLang="en-US" sz="2400" dirty="0">
                <a:latin typeface="Times New Roman"/>
              </a:rPr>
              <a:t>”</a:t>
            </a:r>
            <a:r>
              <a:rPr lang="zh-CN" altLang="en-US" sz="2400" dirty="0"/>
              <a:t>。</a:t>
            </a:r>
          </a:p>
          <a:p>
            <a:pPr lvl="1">
              <a:buFont typeface="Wingdings" pitchFamily="2" charset="2"/>
              <a:buNone/>
            </a:pPr>
            <a:r>
              <a:rPr lang="zh-CN" altLang="en-US" sz="2400" b="1" dirty="0">
                <a:solidFill>
                  <a:srgbClr val="008000"/>
                </a:solidFill>
              </a:rPr>
              <a:t>例：</a:t>
            </a:r>
            <a:r>
              <a:rPr lang="en-US" altLang="zh-CN" sz="2400" b="1" dirty="0">
                <a:solidFill>
                  <a:srgbClr val="008000"/>
                </a:solidFill>
              </a:rPr>
              <a:t>B=&amp;A;</a:t>
            </a:r>
          </a:p>
          <a:p>
            <a:pPr lvl="1">
              <a:buFont typeface="Wingdings" pitchFamily="2" charset="2"/>
              <a:buNone/>
            </a:pPr>
            <a:r>
              <a:rPr lang="en-US" altLang="zh-CN" sz="2400" b="1" dirty="0">
                <a:solidFill>
                  <a:srgbClr val="008000"/>
                </a:solidFill>
              </a:rPr>
              <a:t>		  </a:t>
            </a:r>
            <a:r>
              <a:rPr lang="zh-CN" altLang="en-US" sz="2400" b="1" dirty="0">
                <a:solidFill>
                  <a:srgbClr val="008000"/>
                </a:solidFill>
              </a:rPr>
              <a:t>*</a:t>
            </a:r>
            <a:r>
              <a:rPr lang="en-US" altLang="zh-CN" sz="2400" b="1" dirty="0">
                <a:solidFill>
                  <a:srgbClr val="008000"/>
                </a:solidFill>
              </a:rPr>
              <a:t>B=3;</a:t>
            </a:r>
          </a:p>
        </p:txBody>
      </p:sp>
      <p:sp>
        <p:nvSpPr>
          <p:cNvPr id="33796" name="AutoShape 4"/>
          <p:cNvSpPr>
            <a:spLocks noChangeArrowheads="1"/>
          </p:cNvSpPr>
          <p:nvPr/>
        </p:nvSpPr>
        <p:spPr bwMode="auto">
          <a:xfrm>
            <a:off x="6477000" y="1697360"/>
            <a:ext cx="1447800" cy="43434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33797" name="Line 5"/>
          <p:cNvSpPr>
            <a:spLocks noChangeShapeType="1"/>
          </p:cNvSpPr>
          <p:nvPr/>
        </p:nvSpPr>
        <p:spPr bwMode="auto">
          <a:xfrm>
            <a:off x="6477000" y="247841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798" name="Line 6"/>
          <p:cNvSpPr>
            <a:spLocks noChangeShapeType="1"/>
          </p:cNvSpPr>
          <p:nvPr/>
        </p:nvSpPr>
        <p:spPr bwMode="auto">
          <a:xfrm>
            <a:off x="6477000" y="285941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799" name="Line 7"/>
          <p:cNvSpPr>
            <a:spLocks noChangeShapeType="1"/>
          </p:cNvSpPr>
          <p:nvPr/>
        </p:nvSpPr>
        <p:spPr bwMode="auto">
          <a:xfrm>
            <a:off x="6477000" y="324041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00" name="Line 8"/>
          <p:cNvSpPr>
            <a:spLocks noChangeShapeType="1"/>
          </p:cNvSpPr>
          <p:nvPr/>
        </p:nvSpPr>
        <p:spPr bwMode="auto">
          <a:xfrm>
            <a:off x="6477000" y="362141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01" name="Line 9"/>
          <p:cNvSpPr>
            <a:spLocks noChangeShapeType="1"/>
          </p:cNvSpPr>
          <p:nvPr/>
        </p:nvSpPr>
        <p:spPr bwMode="auto">
          <a:xfrm>
            <a:off x="6477000" y="398336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03" name="Line 11"/>
          <p:cNvSpPr>
            <a:spLocks noChangeShapeType="1"/>
          </p:cNvSpPr>
          <p:nvPr/>
        </p:nvSpPr>
        <p:spPr bwMode="auto">
          <a:xfrm>
            <a:off x="6477000" y="474536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04" name="Line 12"/>
          <p:cNvSpPr>
            <a:spLocks noChangeShapeType="1"/>
          </p:cNvSpPr>
          <p:nvPr/>
        </p:nvSpPr>
        <p:spPr bwMode="auto">
          <a:xfrm>
            <a:off x="6477000" y="512636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05" name="Text Box 13"/>
          <p:cNvSpPr txBox="1">
            <a:spLocks noChangeArrowheads="1"/>
          </p:cNvSpPr>
          <p:nvPr/>
        </p:nvSpPr>
        <p:spPr bwMode="auto">
          <a:xfrm>
            <a:off x="7010400" y="522161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lnSpc>
                <a:spcPct val="80000"/>
              </a:lnSpc>
            </a:pPr>
            <a:r>
              <a:rPr lang="en-US" altLang="zh-CN" sz="2400" b="1"/>
              <a:t>...</a:t>
            </a:r>
          </a:p>
        </p:txBody>
      </p:sp>
      <p:sp>
        <p:nvSpPr>
          <p:cNvPr id="33806" name="Text Box 14"/>
          <p:cNvSpPr txBox="1">
            <a:spLocks noChangeArrowheads="1"/>
          </p:cNvSpPr>
          <p:nvPr/>
        </p:nvSpPr>
        <p:spPr bwMode="auto">
          <a:xfrm>
            <a:off x="6343650" y="821060"/>
            <a:ext cx="1768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内存中的</a:t>
            </a:r>
          </a:p>
          <a:p>
            <a:r>
              <a:rPr lang="zh-CN" altLang="en-US" sz="2400"/>
              <a:t>用户数据区</a:t>
            </a:r>
          </a:p>
        </p:txBody>
      </p:sp>
      <p:sp>
        <p:nvSpPr>
          <p:cNvPr id="33807" name="Text Box 15"/>
          <p:cNvSpPr txBox="1">
            <a:spLocks noChangeArrowheads="1"/>
          </p:cNvSpPr>
          <p:nvPr/>
        </p:nvSpPr>
        <p:spPr bwMode="auto">
          <a:xfrm>
            <a:off x="6972300" y="188786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lnSpc>
                <a:spcPct val="80000"/>
              </a:lnSpc>
            </a:pPr>
            <a:r>
              <a:rPr lang="en-US" altLang="zh-CN" sz="2400" b="1"/>
              <a:t>...</a:t>
            </a:r>
          </a:p>
        </p:txBody>
      </p:sp>
      <p:sp>
        <p:nvSpPr>
          <p:cNvPr id="33808" name="Text Box 16"/>
          <p:cNvSpPr txBox="1">
            <a:spLocks noChangeArrowheads="1"/>
          </p:cNvSpPr>
          <p:nvPr/>
        </p:nvSpPr>
        <p:spPr bwMode="auto">
          <a:xfrm>
            <a:off x="5486400" y="247841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1000</a:t>
            </a:r>
          </a:p>
        </p:txBody>
      </p:sp>
      <p:sp>
        <p:nvSpPr>
          <p:cNvPr id="33809" name="Text Box 17"/>
          <p:cNvSpPr txBox="1">
            <a:spLocks noChangeArrowheads="1"/>
          </p:cNvSpPr>
          <p:nvPr/>
        </p:nvSpPr>
        <p:spPr bwMode="auto">
          <a:xfrm>
            <a:off x="5486400" y="285941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1004</a:t>
            </a:r>
          </a:p>
        </p:txBody>
      </p:sp>
      <p:sp>
        <p:nvSpPr>
          <p:cNvPr id="33810" name="Text Box 18"/>
          <p:cNvSpPr txBox="1">
            <a:spLocks noChangeArrowheads="1"/>
          </p:cNvSpPr>
          <p:nvPr/>
        </p:nvSpPr>
        <p:spPr bwMode="auto">
          <a:xfrm>
            <a:off x="5486400" y="325946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1008</a:t>
            </a:r>
          </a:p>
        </p:txBody>
      </p:sp>
      <p:sp>
        <p:nvSpPr>
          <p:cNvPr id="33811" name="Text Box 19"/>
          <p:cNvSpPr txBox="1">
            <a:spLocks noChangeArrowheads="1"/>
          </p:cNvSpPr>
          <p:nvPr/>
        </p:nvSpPr>
        <p:spPr bwMode="auto">
          <a:xfrm>
            <a:off x="5486400" y="3640460"/>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1012</a:t>
            </a:r>
          </a:p>
        </p:txBody>
      </p:sp>
      <p:sp>
        <p:nvSpPr>
          <p:cNvPr id="33814" name="Text Box 22"/>
          <p:cNvSpPr txBox="1">
            <a:spLocks noChangeArrowheads="1"/>
          </p:cNvSpPr>
          <p:nvPr/>
        </p:nvSpPr>
        <p:spPr bwMode="auto">
          <a:xfrm>
            <a:off x="5486400" y="4729485"/>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2002</a:t>
            </a:r>
          </a:p>
        </p:txBody>
      </p:sp>
      <p:sp>
        <p:nvSpPr>
          <p:cNvPr id="33815" name="Text Box 23"/>
          <p:cNvSpPr txBox="1">
            <a:spLocks noChangeArrowheads="1"/>
          </p:cNvSpPr>
          <p:nvPr/>
        </p:nvSpPr>
        <p:spPr bwMode="auto">
          <a:xfrm>
            <a:off x="6980238" y="4172273"/>
            <a:ext cx="4762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lnSpc>
                <a:spcPct val="80000"/>
              </a:lnSpc>
            </a:pPr>
            <a:r>
              <a:rPr lang="en-US" altLang="zh-CN" sz="2400" b="1"/>
              <a:t>...</a:t>
            </a:r>
          </a:p>
        </p:txBody>
      </p:sp>
      <p:sp>
        <p:nvSpPr>
          <p:cNvPr id="33816" name="Text Box 24"/>
          <p:cNvSpPr txBox="1">
            <a:spLocks noChangeArrowheads="1"/>
          </p:cNvSpPr>
          <p:nvPr/>
        </p:nvSpPr>
        <p:spPr bwMode="auto">
          <a:xfrm>
            <a:off x="6988175" y="2465710"/>
            <a:ext cx="346075"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33817" name="Text Box 25"/>
          <p:cNvSpPr txBox="1">
            <a:spLocks noChangeArrowheads="1"/>
          </p:cNvSpPr>
          <p:nvPr/>
        </p:nvSpPr>
        <p:spPr bwMode="auto">
          <a:xfrm>
            <a:off x="6999288" y="2878460"/>
            <a:ext cx="34607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6</a:t>
            </a:r>
          </a:p>
        </p:txBody>
      </p:sp>
      <p:sp>
        <p:nvSpPr>
          <p:cNvPr id="33818" name="Text Box 26"/>
          <p:cNvSpPr txBox="1">
            <a:spLocks noChangeArrowheads="1"/>
          </p:cNvSpPr>
          <p:nvPr/>
        </p:nvSpPr>
        <p:spPr bwMode="auto">
          <a:xfrm>
            <a:off x="6959600" y="3261048"/>
            <a:ext cx="508000" cy="396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10</a:t>
            </a:r>
          </a:p>
        </p:txBody>
      </p:sp>
      <p:sp>
        <p:nvSpPr>
          <p:cNvPr id="33819" name="Text Box 27"/>
          <p:cNvSpPr txBox="1">
            <a:spLocks noChangeArrowheads="1"/>
          </p:cNvSpPr>
          <p:nvPr/>
        </p:nvSpPr>
        <p:spPr bwMode="auto">
          <a:xfrm>
            <a:off x="6781800" y="4745360"/>
            <a:ext cx="838691" cy="40011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1008</a:t>
            </a:r>
          </a:p>
        </p:txBody>
      </p:sp>
      <p:grpSp>
        <p:nvGrpSpPr>
          <p:cNvPr id="33827" name="Group 35"/>
          <p:cNvGrpSpPr>
            <a:grpSpLocks/>
          </p:cNvGrpSpPr>
          <p:nvPr/>
        </p:nvGrpSpPr>
        <p:grpSpPr bwMode="auto">
          <a:xfrm>
            <a:off x="6324600" y="3470598"/>
            <a:ext cx="381000" cy="1447800"/>
            <a:chOff x="3984" y="2413"/>
            <a:chExt cx="240" cy="912"/>
          </a:xfrm>
        </p:grpSpPr>
        <p:sp>
          <p:nvSpPr>
            <p:cNvPr id="33820" name="Line 28"/>
            <p:cNvSpPr>
              <a:spLocks noChangeShapeType="1"/>
            </p:cNvSpPr>
            <p:nvPr/>
          </p:nvSpPr>
          <p:spPr bwMode="auto">
            <a:xfrm>
              <a:off x="3984" y="3325"/>
              <a:ext cx="240" cy="0"/>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1" name="Line 29"/>
            <p:cNvSpPr>
              <a:spLocks noChangeShapeType="1"/>
            </p:cNvSpPr>
            <p:nvPr/>
          </p:nvSpPr>
          <p:spPr bwMode="auto">
            <a:xfrm flipV="1">
              <a:off x="3984" y="2413"/>
              <a:ext cx="0" cy="912"/>
            </a:xfrm>
            <a:prstGeom prst="line">
              <a:avLst/>
            </a:prstGeom>
            <a:noFill/>
            <a:ln w="952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2" name="Line 30"/>
            <p:cNvSpPr>
              <a:spLocks noChangeShapeType="1"/>
            </p:cNvSpPr>
            <p:nvPr/>
          </p:nvSpPr>
          <p:spPr bwMode="auto">
            <a:xfrm>
              <a:off x="3984" y="2414"/>
              <a:ext cx="96"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823" name="Text Box 31"/>
          <p:cNvSpPr txBox="1">
            <a:spLocks noChangeArrowheads="1"/>
          </p:cNvSpPr>
          <p:nvPr/>
        </p:nvSpPr>
        <p:spPr bwMode="auto">
          <a:xfrm>
            <a:off x="8001000" y="2421260"/>
            <a:ext cx="892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CC00FF"/>
                </a:solidFill>
              </a:rPr>
              <a:t>变量</a:t>
            </a:r>
            <a:r>
              <a:rPr lang="en-US" altLang="zh-CN" b="1">
                <a:solidFill>
                  <a:srgbClr val="CC00FF"/>
                </a:solidFill>
              </a:rPr>
              <a:t>i</a:t>
            </a:r>
            <a:endParaRPr lang="en-US" altLang="zh-CN" sz="2400" b="1">
              <a:solidFill>
                <a:srgbClr val="CC00FF"/>
              </a:solidFill>
            </a:endParaRPr>
          </a:p>
        </p:txBody>
      </p:sp>
      <p:sp>
        <p:nvSpPr>
          <p:cNvPr id="33824" name="Text Box 32"/>
          <p:cNvSpPr txBox="1">
            <a:spLocks noChangeArrowheads="1"/>
          </p:cNvSpPr>
          <p:nvPr/>
        </p:nvSpPr>
        <p:spPr bwMode="auto">
          <a:xfrm>
            <a:off x="8001000" y="2786385"/>
            <a:ext cx="908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CC00FF"/>
                </a:solidFill>
              </a:rPr>
              <a:t>变量</a:t>
            </a:r>
            <a:r>
              <a:rPr lang="en-US" altLang="zh-CN" b="1">
                <a:solidFill>
                  <a:srgbClr val="CC00FF"/>
                </a:solidFill>
              </a:rPr>
              <a:t>j</a:t>
            </a:r>
            <a:endParaRPr lang="en-US" altLang="zh-CN" sz="2400" b="1">
              <a:solidFill>
                <a:srgbClr val="CC00FF"/>
              </a:solidFill>
            </a:endParaRPr>
          </a:p>
        </p:txBody>
      </p:sp>
      <p:sp>
        <p:nvSpPr>
          <p:cNvPr id="33825" name="Text Box 33"/>
          <p:cNvSpPr txBox="1">
            <a:spLocks noChangeArrowheads="1"/>
          </p:cNvSpPr>
          <p:nvPr/>
        </p:nvSpPr>
        <p:spPr bwMode="auto">
          <a:xfrm>
            <a:off x="8001000" y="3167385"/>
            <a:ext cx="101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solidFill>
                  <a:srgbClr val="CC00FF"/>
                </a:solidFill>
              </a:rPr>
              <a:t>变量</a:t>
            </a:r>
            <a:r>
              <a:rPr lang="en-US" altLang="zh-CN" b="1">
                <a:solidFill>
                  <a:srgbClr val="CC00FF"/>
                </a:solidFill>
              </a:rPr>
              <a:t>A</a:t>
            </a:r>
            <a:endParaRPr lang="en-US" altLang="zh-CN" sz="2400" b="1">
              <a:solidFill>
                <a:srgbClr val="CC00FF"/>
              </a:solidFill>
            </a:endParaRPr>
          </a:p>
        </p:txBody>
      </p:sp>
      <p:sp>
        <p:nvSpPr>
          <p:cNvPr id="33826" name="Text Box 34"/>
          <p:cNvSpPr txBox="1">
            <a:spLocks noChangeArrowheads="1"/>
          </p:cNvSpPr>
          <p:nvPr/>
        </p:nvSpPr>
        <p:spPr bwMode="auto">
          <a:xfrm>
            <a:off x="7989888" y="4729485"/>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CC00FF"/>
                </a:solidFill>
              </a:rPr>
              <a:t>变量</a:t>
            </a:r>
            <a:r>
              <a:rPr lang="en-US" altLang="zh-CN" b="1">
                <a:solidFill>
                  <a:srgbClr val="CC00FF"/>
                </a:solidFill>
              </a:rPr>
              <a:t>B</a:t>
            </a:r>
            <a:endParaRPr lang="en-US" altLang="zh-CN" sz="2400" b="1">
              <a:solidFill>
                <a:srgbClr val="CC00FF"/>
              </a:solidFill>
            </a:endParaRPr>
          </a:p>
        </p:txBody>
      </p:sp>
      <p:sp>
        <p:nvSpPr>
          <p:cNvPr id="33830" name="Oval 38"/>
          <p:cNvSpPr>
            <a:spLocks noChangeArrowheads="1"/>
          </p:cNvSpPr>
          <p:nvPr/>
        </p:nvSpPr>
        <p:spPr bwMode="auto">
          <a:xfrm>
            <a:off x="8724900" y="3602360"/>
            <a:ext cx="304800" cy="304800"/>
          </a:xfrm>
          <a:prstGeom prst="ellipse">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solidFill>
                  <a:srgbClr val="FF0000"/>
                </a:solidFill>
              </a:rPr>
              <a:t>+</a:t>
            </a:r>
          </a:p>
        </p:txBody>
      </p:sp>
      <p:grpSp>
        <p:nvGrpSpPr>
          <p:cNvPr id="33837" name="Group 45"/>
          <p:cNvGrpSpPr>
            <a:grpSpLocks/>
          </p:cNvGrpSpPr>
          <p:nvPr/>
        </p:nvGrpSpPr>
        <p:grpSpPr bwMode="auto">
          <a:xfrm>
            <a:off x="7010400" y="2497461"/>
            <a:ext cx="1866900" cy="1312863"/>
            <a:chOff x="4416" y="1800"/>
            <a:chExt cx="1176" cy="827"/>
          </a:xfrm>
        </p:grpSpPr>
        <p:sp>
          <p:nvSpPr>
            <p:cNvPr id="33828" name="Oval 36"/>
            <p:cNvSpPr>
              <a:spLocks noChangeArrowheads="1"/>
            </p:cNvSpPr>
            <p:nvPr/>
          </p:nvSpPr>
          <p:spPr bwMode="auto">
            <a:xfrm>
              <a:off x="4416" y="1800"/>
              <a:ext cx="192" cy="192"/>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9" name="Oval 37"/>
            <p:cNvSpPr>
              <a:spLocks noChangeArrowheads="1"/>
            </p:cNvSpPr>
            <p:nvPr/>
          </p:nvSpPr>
          <p:spPr bwMode="auto">
            <a:xfrm>
              <a:off x="4416" y="2064"/>
              <a:ext cx="192" cy="192"/>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3831" name="AutoShape 39"/>
            <p:cNvCxnSpPr>
              <a:cxnSpLocks noChangeShapeType="1"/>
              <a:stCxn id="33828" idx="6"/>
              <a:endCxn id="33830" idx="0"/>
            </p:cNvCxnSpPr>
            <p:nvPr/>
          </p:nvCxnSpPr>
          <p:spPr bwMode="auto">
            <a:xfrm>
              <a:off x="4608" y="1896"/>
              <a:ext cx="984" cy="635"/>
            </a:xfrm>
            <a:prstGeom prst="bentConnector2">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32" name="AutoShape 40"/>
            <p:cNvCxnSpPr>
              <a:cxnSpLocks noChangeShapeType="1"/>
              <a:stCxn id="33829" idx="6"/>
              <a:endCxn id="33830" idx="2"/>
            </p:cNvCxnSpPr>
            <p:nvPr/>
          </p:nvCxnSpPr>
          <p:spPr bwMode="auto">
            <a:xfrm>
              <a:off x="4608" y="2160"/>
              <a:ext cx="888" cy="467"/>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38" name="Group 46"/>
          <p:cNvGrpSpPr>
            <a:grpSpLocks/>
          </p:cNvGrpSpPr>
          <p:nvPr/>
        </p:nvGrpSpPr>
        <p:grpSpPr bwMode="auto">
          <a:xfrm>
            <a:off x="7048500" y="3297563"/>
            <a:ext cx="1828800" cy="665163"/>
            <a:chOff x="4440" y="2304"/>
            <a:chExt cx="1152" cy="419"/>
          </a:xfrm>
        </p:grpSpPr>
        <p:sp>
          <p:nvSpPr>
            <p:cNvPr id="33834" name="Oval 42"/>
            <p:cNvSpPr>
              <a:spLocks noChangeArrowheads="1"/>
            </p:cNvSpPr>
            <p:nvPr/>
          </p:nvSpPr>
          <p:spPr bwMode="auto">
            <a:xfrm>
              <a:off x="4440" y="2304"/>
              <a:ext cx="192" cy="192"/>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3835" name="AutoShape 43"/>
            <p:cNvCxnSpPr>
              <a:cxnSpLocks noChangeShapeType="1"/>
              <a:stCxn id="33830" idx="4"/>
              <a:endCxn id="33834" idx="4"/>
            </p:cNvCxnSpPr>
            <p:nvPr/>
          </p:nvCxnSpPr>
          <p:spPr bwMode="auto">
            <a:xfrm rot="5400000" flipH="1">
              <a:off x="4950" y="2082"/>
              <a:ext cx="227" cy="1056"/>
            </a:xfrm>
            <a:prstGeom prst="bentConnector3">
              <a:avLst>
                <a:gd name="adj1" fmla="val -63297"/>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846" name="Group 54"/>
          <p:cNvGrpSpPr>
            <a:grpSpLocks/>
          </p:cNvGrpSpPr>
          <p:nvPr/>
        </p:nvGrpSpPr>
        <p:grpSpPr bwMode="auto">
          <a:xfrm>
            <a:off x="3581363" y="5139849"/>
            <a:ext cx="2376488" cy="1216025"/>
            <a:chOff x="2018" y="3596"/>
            <a:chExt cx="1497" cy="766"/>
          </a:xfrm>
        </p:grpSpPr>
        <p:sp>
          <p:nvSpPr>
            <p:cNvPr id="33840" name="Rectangle 48"/>
            <p:cNvSpPr>
              <a:spLocks noChangeArrowheads="1"/>
            </p:cNvSpPr>
            <p:nvPr/>
          </p:nvSpPr>
          <p:spPr bwMode="auto">
            <a:xfrm>
              <a:off x="2018" y="3838"/>
              <a:ext cx="590"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rgbClr val="0000FF"/>
                  </a:solidFill>
                </a:rPr>
                <a:t>1008</a:t>
              </a:r>
            </a:p>
          </p:txBody>
        </p:sp>
        <p:sp>
          <p:nvSpPr>
            <p:cNvPr id="33841" name="Text Box 49"/>
            <p:cNvSpPr txBox="1">
              <a:spLocks noChangeArrowheads="1"/>
            </p:cNvSpPr>
            <p:nvPr/>
          </p:nvSpPr>
          <p:spPr bwMode="auto">
            <a:xfrm>
              <a:off x="2200" y="3596"/>
              <a:ext cx="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00FF"/>
                  </a:solidFill>
                </a:rPr>
                <a:t>B</a:t>
              </a:r>
            </a:p>
          </p:txBody>
        </p:sp>
        <p:sp>
          <p:nvSpPr>
            <p:cNvPr id="33842" name="Rectangle 50"/>
            <p:cNvSpPr>
              <a:spLocks noChangeArrowheads="1"/>
            </p:cNvSpPr>
            <p:nvPr/>
          </p:nvSpPr>
          <p:spPr bwMode="auto">
            <a:xfrm>
              <a:off x="2925" y="3838"/>
              <a:ext cx="590"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10</a:t>
              </a:r>
            </a:p>
          </p:txBody>
        </p:sp>
        <p:sp>
          <p:nvSpPr>
            <p:cNvPr id="33843" name="Text Box 51"/>
            <p:cNvSpPr txBox="1">
              <a:spLocks noChangeArrowheads="1"/>
            </p:cNvSpPr>
            <p:nvPr/>
          </p:nvSpPr>
          <p:spPr bwMode="auto">
            <a:xfrm>
              <a:off x="3072" y="3596"/>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00FF"/>
                  </a:solidFill>
                </a:rPr>
                <a:t>A</a:t>
              </a:r>
            </a:p>
          </p:txBody>
        </p:sp>
        <p:cxnSp>
          <p:nvCxnSpPr>
            <p:cNvPr id="33844" name="AutoShape 52"/>
            <p:cNvCxnSpPr>
              <a:cxnSpLocks noChangeShapeType="1"/>
              <a:stCxn id="33840" idx="3"/>
              <a:endCxn id="33842" idx="1"/>
            </p:cNvCxnSpPr>
            <p:nvPr/>
          </p:nvCxnSpPr>
          <p:spPr bwMode="auto">
            <a:xfrm>
              <a:off x="2608" y="3997"/>
              <a:ext cx="317"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45" name="Text Box 53"/>
            <p:cNvSpPr txBox="1">
              <a:spLocks noChangeArrowheads="1"/>
            </p:cNvSpPr>
            <p:nvPr/>
          </p:nvSpPr>
          <p:spPr bwMode="auto">
            <a:xfrm>
              <a:off x="2064" y="4110"/>
              <a:ext cx="13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2002        1008</a:t>
              </a:r>
            </a:p>
          </p:txBody>
        </p:sp>
      </p:grpSp>
      <p:sp>
        <p:nvSpPr>
          <p:cNvPr id="51" name="矩形 50"/>
          <p:cNvSpPr/>
          <p:nvPr/>
        </p:nvSpPr>
        <p:spPr>
          <a:xfrm>
            <a:off x="3132888" y="6219437"/>
            <a:ext cx="2040943" cy="461665"/>
          </a:xfrm>
          <a:prstGeom prst="rect">
            <a:avLst/>
          </a:prstGeom>
        </p:spPr>
        <p:txBody>
          <a:bodyPr wrap="none">
            <a:spAutoFit/>
          </a:bodyPr>
          <a:lstStyle/>
          <a:p>
            <a:r>
              <a:rPr lang="zh-CN" altLang="en-US" sz="2400" b="1" dirty="0">
                <a:solidFill>
                  <a:srgbClr val="FF0000"/>
                </a:solidFill>
                <a:effectLst>
                  <a:outerShdw blurRad="38100" dist="38100" dir="2700000" algn="tl">
                    <a:srgbClr val="000000">
                      <a:alpha val="43137"/>
                    </a:srgbClr>
                  </a:outerShdw>
                </a:effectLst>
              </a:rPr>
              <a:t>取地址</a:t>
            </a:r>
            <a:r>
              <a:rPr lang="zh-CN" altLang="zh-CN" sz="2400" b="1" dirty="0">
                <a:solidFill>
                  <a:srgbClr val="FF0000"/>
                </a:solidFill>
                <a:effectLst>
                  <a:outerShdw blurRad="38100" dist="38100" dir="2700000" algn="tl">
                    <a:srgbClr val="000000">
                      <a:alpha val="43137"/>
                    </a:srgbClr>
                  </a:outerShdw>
                </a:effectLst>
              </a:rPr>
              <a:t>运算符</a:t>
            </a:r>
            <a:endParaRPr lang="zh-CN" altLang="en-US" sz="2400" dirty="0">
              <a:solidFill>
                <a:srgbClr val="FF0000"/>
              </a:solidFill>
              <a:effectLst>
                <a:outerShdw blurRad="38100" dist="38100" dir="2700000" algn="tl">
                  <a:srgbClr val="000000">
                    <a:alpha val="43137"/>
                  </a:srgbClr>
                </a:outerShdw>
              </a:effectLst>
            </a:endParaRPr>
          </a:p>
        </p:txBody>
      </p:sp>
      <p:sp>
        <p:nvSpPr>
          <p:cNvPr id="52" name="椭圆 51"/>
          <p:cNvSpPr>
            <a:spLocks noChangeArrowheads="1"/>
          </p:cNvSpPr>
          <p:nvPr/>
        </p:nvSpPr>
        <p:spPr bwMode="auto">
          <a:xfrm>
            <a:off x="2384596" y="5312494"/>
            <a:ext cx="318666" cy="4572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53" name="矩形 52"/>
          <p:cNvSpPr/>
          <p:nvPr/>
        </p:nvSpPr>
        <p:spPr>
          <a:xfrm>
            <a:off x="-108520" y="6206487"/>
            <a:ext cx="2969083" cy="461665"/>
          </a:xfrm>
          <a:prstGeom prst="rect">
            <a:avLst/>
          </a:prstGeom>
        </p:spPr>
        <p:txBody>
          <a:bodyPr wrap="none">
            <a:spAutoFit/>
          </a:bodyPr>
          <a:lstStyle/>
          <a:p>
            <a:r>
              <a:rPr lang="zh-CN" altLang="zh-CN" sz="2400" b="1" dirty="0">
                <a:solidFill>
                  <a:srgbClr val="FF0000"/>
                </a:solidFill>
                <a:effectLst>
                  <a:outerShdw blurRad="38100" dist="38100" dir="2700000" algn="tl">
                    <a:srgbClr val="000000">
                      <a:alpha val="43137"/>
                    </a:srgbClr>
                  </a:outerShdw>
                </a:effectLst>
              </a:rPr>
              <a:t>“间接访问”运算符</a:t>
            </a:r>
            <a:endParaRPr lang="zh-CN" altLang="en-US" sz="2400" dirty="0">
              <a:solidFill>
                <a:srgbClr val="FF0000"/>
              </a:solidFill>
              <a:effectLst>
                <a:outerShdw blurRad="38100" dist="38100" dir="2700000" algn="tl">
                  <a:srgbClr val="000000">
                    <a:alpha val="43137"/>
                  </a:srgbClr>
                </a:outerShdw>
              </a:effectLst>
            </a:endParaRPr>
          </a:p>
        </p:txBody>
      </p:sp>
      <p:sp>
        <p:nvSpPr>
          <p:cNvPr id="54" name="椭圆 53"/>
          <p:cNvSpPr>
            <a:spLocks noChangeArrowheads="1"/>
          </p:cNvSpPr>
          <p:nvPr/>
        </p:nvSpPr>
        <p:spPr bwMode="auto">
          <a:xfrm>
            <a:off x="1881775" y="5687505"/>
            <a:ext cx="318666" cy="4572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cxnSp>
        <p:nvCxnSpPr>
          <p:cNvPr id="3" name="直接箭头连接符 2"/>
          <p:cNvCxnSpPr>
            <a:endCxn id="52" idx="5"/>
          </p:cNvCxnSpPr>
          <p:nvPr/>
        </p:nvCxnSpPr>
        <p:spPr bwMode="auto">
          <a:xfrm flipH="1" flipV="1">
            <a:off x="2656594" y="5702739"/>
            <a:ext cx="924769" cy="653135"/>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a:stCxn id="53" idx="0"/>
            <a:endCxn id="54" idx="2"/>
          </p:cNvCxnSpPr>
          <p:nvPr/>
        </p:nvCxnSpPr>
        <p:spPr bwMode="auto">
          <a:xfrm flipV="1">
            <a:off x="1376022" y="5916105"/>
            <a:ext cx="505753" cy="29038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837"/>
                                        </p:tgtEl>
                                        <p:attrNameLst>
                                          <p:attrName>style.visibility</p:attrName>
                                        </p:attrNameLst>
                                      </p:cBhvr>
                                      <p:to>
                                        <p:strVal val="visible"/>
                                      </p:to>
                                    </p:set>
                                    <p:anim calcmode="lin" valueType="num">
                                      <p:cBhvr>
                                        <p:cTn id="7" dur="500" fill="hold"/>
                                        <p:tgtEl>
                                          <p:spTgt spid="33837"/>
                                        </p:tgtEl>
                                        <p:attrNameLst>
                                          <p:attrName>ppt_x</p:attrName>
                                        </p:attrNameLst>
                                      </p:cBhvr>
                                      <p:tavLst>
                                        <p:tav tm="0">
                                          <p:val>
                                            <p:strVal val="#ppt_x-#ppt_w/2"/>
                                          </p:val>
                                        </p:tav>
                                        <p:tav tm="100000">
                                          <p:val>
                                            <p:strVal val="#ppt_x"/>
                                          </p:val>
                                        </p:tav>
                                      </p:tavLst>
                                    </p:anim>
                                    <p:anim calcmode="lin" valueType="num">
                                      <p:cBhvr>
                                        <p:cTn id="8" dur="500" fill="hold"/>
                                        <p:tgtEl>
                                          <p:spTgt spid="33837"/>
                                        </p:tgtEl>
                                        <p:attrNameLst>
                                          <p:attrName>ppt_y</p:attrName>
                                        </p:attrNameLst>
                                      </p:cBhvr>
                                      <p:tavLst>
                                        <p:tav tm="0">
                                          <p:val>
                                            <p:strVal val="#ppt_y"/>
                                          </p:val>
                                        </p:tav>
                                        <p:tav tm="100000">
                                          <p:val>
                                            <p:strVal val="#ppt_y"/>
                                          </p:val>
                                        </p:tav>
                                      </p:tavLst>
                                    </p:anim>
                                    <p:anim calcmode="lin" valueType="num">
                                      <p:cBhvr>
                                        <p:cTn id="9" dur="500" fill="hold"/>
                                        <p:tgtEl>
                                          <p:spTgt spid="33837"/>
                                        </p:tgtEl>
                                        <p:attrNameLst>
                                          <p:attrName>ppt_w</p:attrName>
                                        </p:attrNameLst>
                                      </p:cBhvr>
                                      <p:tavLst>
                                        <p:tav tm="0">
                                          <p:val>
                                            <p:fltVal val="0"/>
                                          </p:val>
                                        </p:tav>
                                        <p:tav tm="100000">
                                          <p:val>
                                            <p:strVal val="#ppt_w"/>
                                          </p:val>
                                        </p:tav>
                                      </p:tavLst>
                                    </p:anim>
                                    <p:anim calcmode="lin" valueType="num">
                                      <p:cBhvr>
                                        <p:cTn id="10" dur="500" fill="hold"/>
                                        <p:tgtEl>
                                          <p:spTgt spid="3383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3830"/>
                                        </p:tgtEl>
                                        <p:attrNameLst>
                                          <p:attrName>style.visibility</p:attrName>
                                        </p:attrNameLst>
                                      </p:cBhvr>
                                      <p:to>
                                        <p:strVal val="visible"/>
                                      </p:to>
                                    </p:set>
                                  </p:childTnLst>
                                </p:cTn>
                              </p:par>
                            </p:childTnLst>
                          </p:cTn>
                        </p:par>
                        <p:par>
                          <p:cTn id="14" fill="hold" nodeType="afterGroup">
                            <p:stCondLst>
                              <p:cond delay="1000"/>
                            </p:stCondLst>
                            <p:childTnLst>
                              <p:par>
                                <p:cTn id="15" presetID="17" presetClass="entr" presetSubtype="2" fill="hold" nodeType="afterEffect">
                                  <p:stCondLst>
                                    <p:cond delay="0"/>
                                  </p:stCondLst>
                                  <p:childTnLst>
                                    <p:set>
                                      <p:cBhvr>
                                        <p:cTn id="16" dur="1" fill="hold">
                                          <p:stCondLst>
                                            <p:cond delay="0"/>
                                          </p:stCondLst>
                                        </p:cTn>
                                        <p:tgtEl>
                                          <p:spTgt spid="33838"/>
                                        </p:tgtEl>
                                        <p:attrNameLst>
                                          <p:attrName>style.visibility</p:attrName>
                                        </p:attrNameLst>
                                      </p:cBhvr>
                                      <p:to>
                                        <p:strVal val="visible"/>
                                      </p:to>
                                    </p:set>
                                    <p:anim calcmode="lin" valueType="num">
                                      <p:cBhvr>
                                        <p:cTn id="17" dur="500" fill="hold"/>
                                        <p:tgtEl>
                                          <p:spTgt spid="33838"/>
                                        </p:tgtEl>
                                        <p:attrNameLst>
                                          <p:attrName>ppt_x</p:attrName>
                                        </p:attrNameLst>
                                      </p:cBhvr>
                                      <p:tavLst>
                                        <p:tav tm="0">
                                          <p:val>
                                            <p:strVal val="#ppt_x+#ppt_w/2"/>
                                          </p:val>
                                        </p:tav>
                                        <p:tav tm="100000">
                                          <p:val>
                                            <p:strVal val="#ppt_x"/>
                                          </p:val>
                                        </p:tav>
                                      </p:tavLst>
                                    </p:anim>
                                    <p:anim calcmode="lin" valueType="num">
                                      <p:cBhvr>
                                        <p:cTn id="18" dur="500" fill="hold"/>
                                        <p:tgtEl>
                                          <p:spTgt spid="33838"/>
                                        </p:tgtEl>
                                        <p:attrNameLst>
                                          <p:attrName>ppt_y</p:attrName>
                                        </p:attrNameLst>
                                      </p:cBhvr>
                                      <p:tavLst>
                                        <p:tav tm="0">
                                          <p:val>
                                            <p:strVal val="#ppt_y"/>
                                          </p:val>
                                        </p:tav>
                                        <p:tav tm="100000">
                                          <p:val>
                                            <p:strVal val="#ppt_y"/>
                                          </p:val>
                                        </p:tav>
                                      </p:tavLst>
                                    </p:anim>
                                    <p:anim calcmode="lin" valueType="num">
                                      <p:cBhvr>
                                        <p:cTn id="19" dur="500" fill="hold"/>
                                        <p:tgtEl>
                                          <p:spTgt spid="33838"/>
                                        </p:tgtEl>
                                        <p:attrNameLst>
                                          <p:attrName>ppt_w</p:attrName>
                                        </p:attrNameLst>
                                      </p:cBhvr>
                                      <p:tavLst>
                                        <p:tav tm="0">
                                          <p:val>
                                            <p:fltVal val="0"/>
                                          </p:val>
                                        </p:tav>
                                        <p:tav tm="100000">
                                          <p:val>
                                            <p:strVal val="#ppt_w"/>
                                          </p:val>
                                        </p:tav>
                                      </p:tavLst>
                                    </p:anim>
                                    <p:anim calcmode="lin" valueType="num">
                                      <p:cBhvr>
                                        <p:cTn id="20" dur="500" fill="hold"/>
                                        <p:tgtEl>
                                          <p:spTgt spid="33838"/>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nodeType="clickEffect">
                                  <p:stCondLst>
                                    <p:cond delay="0"/>
                                  </p:stCondLst>
                                  <p:childTnLst>
                                    <p:set>
                                      <p:cBhvr>
                                        <p:cTn id="40" dur="1" fill="hold">
                                          <p:stCondLst>
                                            <p:cond delay="0"/>
                                          </p:stCondLst>
                                        </p:cTn>
                                        <p:tgtEl>
                                          <p:spTgt spid="33827"/>
                                        </p:tgtEl>
                                        <p:attrNameLst>
                                          <p:attrName>style.visibility</p:attrName>
                                        </p:attrNameLst>
                                      </p:cBhvr>
                                      <p:to>
                                        <p:strVal val="visible"/>
                                      </p:to>
                                    </p:set>
                                    <p:anim calcmode="lin" valueType="num">
                                      <p:cBhvr>
                                        <p:cTn id="41" dur="500" fill="hold"/>
                                        <p:tgtEl>
                                          <p:spTgt spid="33827"/>
                                        </p:tgtEl>
                                        <p:attrNameLst>
                                          <p:attrName>ppt_x</p:attrName>
                                        </p:attrNameLst>
                                      </p:cBhvr>
                                      <p:tavLst>
                                        <p:tav tm="0">
                                          <p:val>
                                            <p:strVal val="#ppt_x"/>
                                          </p:val>
                                        </p:tav>
                                        <p:tav tm="100000">
                                          <p:val>
                                            <p:strVal val="#ppt_x"/>
                                          </p:val>
                                        </p:tav>
                                      </p:tavLst>
                                    </p:anim>
                                    <p:anim calcmode="lin" valueType="num">
                                      <p:cBhvr>
                                        <p:cTn id="42" dur="500" fill="hold"/>
                                        <p:tgtEl>
                                          <p:spTgt spid="33827"/>
                                        </p:tgtEl>
                                        <p:attrNameLst>
                                          <p:attrName>ppt_y</p:attrName>
                                        </p:attrNameLst>
                                      </p:cBhvr>
                                      <p:tavLst>
                                        <p:tav tm="0">
                                          <p:val>
                                            <p:strVal val="#ppt_y+#ppt_h/2"/>
                                          </p:val>
                                        </p:tav>
                                        <p:tav tm="100000">
                                          <p:val>
                                            <p:strVal val="#ppt_y"/>
                                          </p:val>
                                        </p:tav>
                                      </p:tavLst>
                                    </p:anim>
                                    <p:anim calcmode="lin" valueType="num">
                                      <p:cBhvr>
                                        <p:cTn id="43" dur="500" fill="hold"/>
                                        <p:tgtEl>
                                          <p:spTgt spid="33827"/>
                                        </p:tgtEl>
                                        <p:attrNameLst>
                                          <p:attrName>ppt_w</p:attrName>
                                        </p:attrNameLst>
                                      </p:cBhvr>
                                      <p:tavLst>
                                        <p:tav tm="0">
                                          <p:val>
                                            <p:strVal val="#ppt_w"/>
                                          </p:val>
                                        </p:tav>
                                        <p:tav tm="100000">
                                          <p:val>
                                            <p:strVal val="#ppt_w"/>
                                          </p:val>
                                        </p:tav>
                                      </p:tavLst>
                                    </p:anim>
                                    <p:anim calcmode="lin" valueType="num">
                                      <p:cBhvr>
                                        <p:cTn id="44" dur="500" fill="hold"/>
                                        <p:tgtEl>
                                          <p:spTgt spid="338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8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30" grpId="0" animBg="1" autoUpdateAnimBg="0"/>
      <p:bldP spid="51" grpId="0"/>
      <p:bldP spid="52" grpId="0" animBg="1"/>
      <p:bldP spid="53"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33EBBC1C-E8F2-407D-8532-7A84DCF297F7}" type="slidenum">
              <a:rPr lang="en-US" altLang="zh-CN"/>
              <a:pPr/>
              <a:t>15</a:t>
            </a:fld>
            <a:endParaRPr lang="en-US" altLang="zh-CN"/>
          </a:p>
        </p:txBody>
      </p:sp>
      <p:sp>
        <p:nvSpPr>
          <p:cNvPr id="34818" name="Rectangle 2"/>
          <p:cNvSpPr>
            <a:spLocks noGrp="1" noChangeArrowheads="1"/>
          </p:cNvSpPr>
          <p:nvPr>
            <p:ph type="title"/>
          </p:nvPr>
        </p:nvSpPr>
        <p:spPr>
          <a:xfrm>
            <a:off x="871538" y="516982"/>
            <a:ext cx="8162925" cy="535531"/>
          </a:xfrm>
        </p:spPr>
        <p:txBody>
          <a:bodyPr/>
          <a:lstStyle/>
          <a:p>
            <a:pPr>
              <a:lnSpc>
                <a:spcPct val="90000"/>
              </a:lnSpc>
            </a:pPr>
            <a:r>
              <a:rPr lang="en-US" altLang="zh-CN" sz="3200" dirty="0"/>
              <a:t>8.1 </a:t>
            </a:r>
            <a:r>
              <a:rPr lang="zh-CN" altLang="en-US" sz="3200" dirty="0"/>
              <a:t>指針是什么（</a:t>
            </a:r>
            <a:r>
              <a:rPr lang="en-US" altLang="zh-CN" sz="3200" dirty="0"/>
              <a:t>4</a:t>
            </a:r>
            <a:r>
              <a:rPr lang="zh-CN" altLang="en-US" sz="3200" dirty="0"/>
              <a:t>）</a:t>
            </a:r>
          </a:p>
        </p:txBody>
      </p:sp>
      <p:sp>
        <p:nvSpPr>
          <p:cNvPr id="34819" name="Rectangle 3"/>
          <p:cNvSpPr>
            <a:spLocks noGrp="1" noChangeArrowheads="1"/>
          </p:cNvSpPr>
          <p:nvPr>
            <p:ph type="body" idx="1"/>
          </p:nvPr>
        </p:nvSpPr>
        <p:spPr>
          <a:xfrm>
            <a:off x="749757" y="1268760"/>
            <a:ext cx="7621587" cy="4764088"/>
          </a:xfrm>
        </p:spPr>
        <p:txBody>
          <a:bodyPr/>
          <a:lstStyle/>
          <a:p>
            <a:r>
              <a:rPr lang="zh-CN" altLang="en-US" sz="2800" dirty="0"/>
              <a:t>指针与指针变量</a:t>
            </a:r>
          </a:p>
          <a:p>
            <a:pPr lvl="1"/>
            <a:r>
              <a:rPr lang="zh-CN" altLang="en-US" sz="2400" dirty="0"/>
              <a:t>由于通过地址能够找到所需的内存单元（</a:t>
            </a:r>
            <a:r>
              <a:rPr lang="en-US" altLang="zh-CN" sz="2400" dirty="0"/>
              <a:t>/</a:t>
            </a:r>
            <a:r>
              <a:rPr lang="zh-CN" altLang="en-US" sz="2400" dirty="0"/>
              <a:t>变量），即地址</a:t>
            </a:r>
            <a:r>
              <a:rPr lang="zh-CN" altLang="en-US" sz="2400" dirty="0">
                <a:latin typeface="Times New Roman"/>
              </a:rPr>
              <a:t>“</a:t>
            </a:r>
            <a:r>
              <a:rPr lang="zh-CN" altLang="en-US" sz="2400" b="1" dirty="0">
                <a:solidFill>
                  <a:srgbClr val="FF0000"/>
                </a:solidFill>
              </a:rPr>
              <a:t>指向</a:t>
            </a:r>
            <a:r>
              <a:rPr lang="zh-CN" altLang="en-US" sz="2400" dirty="0">
                <a:latin typeface="Times New Roman"/>
              </a:rPr>
              <a:t>”</a:t>
            </a:r>
            <a:r>
              <a:rPr lang="zh-CN" altLang="en-US" sz="2400" dirty="0"/>
              <a:t>该内存单元，因此在</a:t>
            </a:r>
            <a:r>
              <a:rPr lang="en-US" altLang="zh-CN" sz="2400" dirty="0"/>
              <a:t>C</a:t>
            </a:r>
            <a:r>
              <a:rPr lang="zh-CN" altLang="en-US" sz="2400" dirty="0"/>
              <a:t>语言中将地址形象化地成为</a:t>
            </a:r>
            <a:r>
              <a:rPr lang="zh-CN" altLang="en-US" sz="2400" dirty="0">
                <a:latin typeface="Times New Roman"/>
              </a:rPr>
              <a:t>“</a:t>
            </a:r>
            <a:r>
              <a:rPr lang="zh-CN" altLang="en-US" sz="2400" b="1" dirty="0">
                <a:solidFill>
                  <a:srgbClr val="FF0000"/>
                </a:solidFill>
              </a:rPr>
              <a:t>指针</a:t>
            </a:r>
            <a:r>
              <a:rPr lang="zh-CN" altLang="en-US" sz="2400" dirty="0">
                <a:latin typeface="Times New Roman"/>
              </a:rPr>
              <a:t>”</a:t>
            </a:r>
            <a:r>
              <a:rPr lang="zh-CN" altLang="en-US" sz="2400" dirty="0"/>
              <a:t>，意为通过它能够找到以它为地址的内存单元。</a:t>
            </a:r>
          </a:p>
          <a:p>
            <a:pPr lvl="1"/>
            <a:r>
              <a:rPr lang="zh-CN" altLang="en-US" sz="2400" dirty="0"/>
              <a:t>一个变量的地址，称为该</a:t>
            </a:r>
            <a:r>
              <a:rPr lang="zh-CN" altLang="en-US" sz="2400" dirty="0">
                <a:solidFill>
                  <a:srgbClr val="FF0000"/>
                </a:solidFill>
              </a:rPr>
              <a:t>变量的</a:t>
            </a:r>
            <a:r>
              <a:rPr lang="zh-CN" altLang="en-US" sz="2400" dirty="0">
                <a:latin typeface="Times New Roman"/>
              </a:rPr>
              <a:t>“</a:t>
            </a:r>
            <a:r>
              <a:rPr lang="zh-CN" altLang="en-US" sz="2400" b="1" dirty="0">
                <a:solidFill>
                  <a:srgbClr val="FF0000"/>
                </a:solidFill>
              </a:rPr>
              <a:t>指针</a:t>
            </a:r>
            <a:r>
              <a:rPr lang="zh-CN" altLang="en-US" sz="2400" dirty="0">
                <a:latin typeface="Times New Roman"/>
              </a:rPr>
              <a:t>”</a:t>
            </a:r>
            <a:endParaRPr lang="zh-CN" altLang="en-US" sz="2400" dirty="0"/>
          </a:p>
          <a:p>
            <a:pPr lvl="1"/>
            <a:r>
              <a:rPr lang="zh-CN" altLang="en-US" sz="2400" dirty="0"/>
              <a:t>一个专门用来存放另一变量的地址（即指针）的变量，称为</a:t>
            </a:r>
            <a:r>
              <a:rPr lang="zh-CN" altLang="en-US" sz="2400" b="1" dirty="0">
                <a:solidFill>
                  <a:srgbClr val="FF0000"/>
                </a:solidFill>
              </a:rPr>
              <a:t>指针变量</a:t>
            </a:r>
            <a:r>
              <a:rPr lang="zh-CN" altLang="en-US" sz="2400" dirty="0"/>
              <a:t>。</a:t>
            </a:r>
          </a:p>
          <a:p>
            <a:pPr lvl="2"/>
            <a:r>
              <a:rPr lang="zh-CN" altLang="en-US" b="1" dirty="0"/>
              <a:t>指针变量的值是地址（即指针）</a:t>
            </a:r>
            <a:r>
              <a:rPr lang="zh-CN" altLang="en-US" dirty="0"/>
              <a:t>。</a:t>
            </a:r>
          </a:p>
          <a:p>
            <a:pPr lvl="2">
              <a:buFontTx/>
              <a:buNone/>
            </a:pPr>
            <a:r>
              <a:rPr lang="zh-CN" altLang="en-US" b="1" dirty="0">
                <a:solidFill>
                  <a:srgbClr val="008000"/>
                </a:solidFill>
              </a:rPr>
              <a:t>例：</a:t>
            </a:r>
            <a:r>
              <a:rPr lang="en-US" altLang="zh-CN" b="1" dirty="0">
                <a:solidFill>
                  <a:srgbClr val="008000"/>
                </a:solidFill>
              </a:rPr>
              <a:t>B=&amp;A;</a:t>
            </a:r>
            <a:endParaRPr lang="en-US" altLang="zh-CN" sz="2800" dirty="0"/>
          </a:p>
          <a:p>
            <a:pPr lvl="2"/>
            <a:r>
              <a:rPr lang="zh-CN" altLang="en-US" dirty="0"/>
              <a:t>务必区分</a:t>
            </a:r>
            <a:r>
              <a:rPr lang="zh-CN" altLang="en-US" dirty="0">
                <a:latin typeface="Times New Roman"/>
              </a:rPr>
              <a:t>“</a:t>
            </a:r>
            <a:r>
              <a:rPr lang="zh-CN" altLang="en-US" dirty="0"/>
              <a:t>指针</a:t>
            </a:r>
            <a:r>
              <a:rPr lang="zh-CN" altLang="en-US" dirty="0">
                <a:latin typeface="Times New Roman"/>
              </a:rPr>
              <a:t>”</a:t>
            </a:r>
            <a:r>
              <a:rPr lang="zh-CN" altLang="en-US" dirty="0"/>
              <a:t>和</a:t>
            </a:r>
            <a:r>
              <a:rPr lang="zh-CN" altLang="en-US" dirty="0">
                <a:latin typeface="Times New Roman"/>
              </a:rPr>
              <a:t>“</a:t>
            </a:r>
            <a:r>
              <a:rPr lang="zh-CN" altLang="en-US" dirty="0"/>
              <a:t>指针变量</a:t>
            </a:r>
            <a:r>
              <a:rPr lang="zh-CN" altLang="en-US" dirty="0">
                <a:latin typeface="Times New Roman"/>
              </a:rPr>
              <a:t>”</a:t>
            </a:r>
            <a:r>
              <a:rPr lang="zh-CN" altLang="en-US" dirty="0"/>
              <a:t>这两个概念！</a:t>
            </a:r>
            <a:endParaRPr lang="en-US" altLang="zh-CN" dirty="0"/>
          </a:p>
          <a:p>
            <a:pPr lvl="3"/>
            <a:r>
              <a:rPr lang="zh-CN" altLang="en-US" dirty="0"/>
              <a:t>指针变量是专门用来存放地址的变量！</a:t>
            </a:r>
          </a:p>
        </p:txBody>
      </p:sp>
      <p:grpSp>
        <p:nvGrpSpPr>
          <p:cNvPr id="34820" name="Group 4"/>
          <p:cNvGrpSpPr>
            <a:grpSpLocks/>
          </p:cNvGrpSpPr>
          <p:nvPr/>
        </p:nvGrpSpPr>
        <p:grpSpPr bwMode="auto">
          <a:xfrm>
            <a:off x="6516688" y="4221088"/>
            <a:ext cx="2376487" cy="1216025"/>
            <a:chOff x="2018" y="3596"/>
            <a:chExt cx="1497" cy="766"/>
          </a:xfrm>
        </p:grpSpPr>
        <p:sp>
          <p:nvSpPr>
            <p:cNvPr id="34821" name="Rectangle 5"/>
            <p:cNvSpPr>
              <a:spLocks noChangeArrowheads="1"/>
            </p:cNvSpPr>
            <p:nvPr/>
          </p:nvSpPr>
          <p:spPr bwMode="auto">
            <a:xfrm>
              <a:off x="2018" y="3838"/>
              <a:ext cx="590"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solidFill>
                    <a:srgbClr val="0000FF"/>
                  </a:solidFill>
                </a:rPr>
                <a:t>1008</a:t>
              </a:r>
            </a:p>
          </p:txBody>
        </p:sp>
        <p:sp>
          <p:nvSpPr>
            <p:cNvPr id="34822" name="Text Box 6"/>
            <p:cNvSpPr txBox="1">
              <a:spLocks noChangeArrowheads="1"/>
            </p:cNvSpPr>
            <p:nvPr/>
          </p:nvSpPr>
          <p:spPr bwMode="auto">
            <a:xfrm>
              <a:off x="2200" y="3596"/>
              <a:ext cx="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00FF"/>
                  </a:solidFill>
                </a:rPr>
                <a:t>B</a:t>
              </a:r>
            </a:p>
          </p:txBody>
        </p:sp>
        <p:sp>
          <p:nvSpPr>
            <p:cNvPr id="34823" name="Rectangle 7"/>
            <p:cNvSpPr>
              <a:spLocks noChangeArrowheads="1"/>
            </p:cNvSpPr>
            <p:nvPr/>
          </p:nvSpPr>
          <p:spPr bwMode="auto">
            <a:xfrm>
              <a:off x="2925" y="3838"/>
              <a:ext cx="590"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10</a:t>
              </a:r>
            </a:p>
          </p:txBody>
        </p:sp>
        <p:sp>
          <p:nvSpPr>
            <p:cNvPr id="34824" name="Text Box 8"/>
            <p:cNvSpPr txBox="1">
              <a:spLocks noChangeArrowheads="1"/>
            </p:cNvSpPr>
            <p:nvPr/>
          </p:nvSpPr>
          <p:spPr bwMode="auto">
            <a:xfrm>
              <a:off x="3072" y="3596"/>
              <a:ext cx="2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CC00FF"/>
                  </a:solidFill>
                </a:rPr>
                <a:t>A</a:t>
              </a:r>
            </a:p>
          </p:txBody>
        </p:sp>
        <p:cxnSp>
          <p:nvCxnSpPr>
            <p:cNvPr id="34825" name="AutoShape 9"/>
            <p:cNvCxnSpPr>
              <a:cxnSpLocks noChangeShapeType="1"/>
              <a:stCxn id="34821" idx="3"/>
              <a:endCxn id="34823" idx="1"/>
            </p:cNvCxnSpPr>
            <p:nvPr/>
          </p:nvCxnSpPr>
          <p:spPr bwMode="auto">
            <a:xfrm>
              <a:off x="2608" y="3997"/>
              <a:ext cx="317"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6" name="Text Box 10"/>
            <p:cNvSpPr txBox="1">
              <a:spLocks noChangeArrowheads="1"/>
            </p:cNvSpPr>
            <p:nvPr/>
          </p:nvSpPr>
          <p:spPr bwMode="auto">
            <a:xfrm>
              <a:off x="2064" y="4110"/>
              <a:ext cx="13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rgbClr val="0000FF"/>
                  </a:solidFill>
                </a:rPr>
                <a:t>2002        1008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95"/>
          <p:cNvSpPr>
            <a:spLocks noGrp="1" noChangeArrowheads="1"/>
          </p:cNvSpPr>
          <p:nvPr>
            <p:ph type="sldNum" sz="quarter" idx="4"/>
          </p:nvPr>
        </p:nvSpPr>
        <p:spPr/>
        <p:txBody>
          <a:bodyPr/>
          <a:lstStyle/>
          <a:p>
            <a:fld id="{AC498BD8-693F-49DB-A015-2139BCA7F1D0}" type="slidenum">
              <a:rPr lang="en-US" altLang="zh-CN"/>
              <a:pPr/>
              <a:t>16</a:t>
            </a:fld>
            <a:endParaRPr lang="en-US" altLang="zh-CN"/>
          </a:p>
        </p:txBody>
      </p:sp>
      <p:sp>
        <p:nvSpPr>
          <p:cNvPr id="118788" name="Rectangle 4"/>
          <p:cNvSpPr>
            <a:spLocks noGrp="1" noChangeArrowheads="1"/>
          </p:cNvSpPr>
          <p:nvPr>
            <p:ph type="ctrTitle"/>
          </p:nvPr>
        </p:nvSpPr>
        <p:spPr>
          <a:xfrm>
            <a:off x="827584" y="1700808"/>
            <a:ext cx="7678737" cy="769441"/>
          </a:xfrm>
        </p:spPr>
        <p:txBody>
          <a:bodyPr/>
          <a:lstStyle/>
          <a:p>
            <a:r>
              <a:rPr lang="en-US" altLang="zh-CN" dirty="0"/>
              <a:t>8.2 </a:t>
            </a:r>
            <a:r>
              <a:rPr lang="zh-CN" altLang="en-US" dirty="0"/>
              <a:t>指针变量</a:t>
            </a:r>
          </a:p>
        </p:txBody>
      </p:sp>
      <p:sp>
        <p:nvSpPr>
          <p:cNvPr id="118789" name="Rectangle 5"/>
          <p:cNvSpPr>
            <a:spLocks noGrp="1" noChangeArrowheads="1"/>
          </p:cNvSpPr>
          <p:nvPr>
            <p:ph type="subTitle" idx="1"/>
          </p:nvPr>
        </p:nvSpPr>
        <p:spPr>
          <a:xfrm>
            <a:off x="3347864" y="3652838"/>
            <a:ext cx="5545311" cy="2008187"/>
          </a:xfrm>
        </p:spPr>
        <p:txBody>
          <a:bodyPr/>
          <a:lstStyle/>
          <a:p>
            <a:r>
              <a:rPr lang="en-US" altLang="zh-CN" dirty="0"/>
              <a:t>8.2.1 </a:t>
            </a:r>
            <a:r>
              <a:rPr lang="zh-CN" altLang="en-US" dirty="0"/>
              <a:t>使用指针变量的例子</a:t>
            </a:r>
          </a:p>
          <a:p>
            <a:r>
              <a:rPr lang="en-US" altLang="zh-CN" dirty="0"/>
              <a:t>8.2.2 </a:t>
            </a:r>
            <a:r>
              <a:rPr lang="zh-CN" altLang="en-US" dirty="0"/>
              <a:t>怎样定义指针变量</a:t>
            </a:r>
          </a:p>
          <a:p>
            <a:r>
              <a:rPr lang="en-US" altLang="zh-CN" dirty="0"/>
              <a:t>8.2.3 </a:t>
            </a:r>
            <a:r>
              <a:rPr lang="zh-CN" altLang="en-US" dirty="0"/>
              <a:t>怎样引用指针变量</a:t>
            </a:r>
          </a:p>
          <a:p>
            <a:r>
              <a:rPr lang="en-US" altLang="zh-CN" dirty="0"/>
              <a:t>8.2.4 </a:t>
            </a:r>
            <a:r>
              <a:rPr lang="zh-CN" altLang="en-US" dirty="0"/>
              <a:t>指针变量作为函数参数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878394"/>
            <a:ext cx="8429625" cy="584775"/>
          </a:xfrm>
          <a:effectLst/>
        </p:spPr>
        <p:txBody>
          <a:bodyPr anchor="ctr"/>
          <a:lstStyle/>
          <a:p>
            <a:pPr eaLnBrk="1" hangingPunct="1">
              <a:defRPr/>
            </a:pPr>
            <a:r>
              <a:rPr lang="en-US" altLang="zh-CN" sz="3200" dirty="0"/>
              <a:t>8.2.1</a:t>
            </a:r>
            <a:r>
              <a:rPr lang="zh-CN" altLang="zh-CN" sz="3200" dirty="0"/>
              <a:t>使用指针变量的例子</a:t>
            </a:r>
            <a:endParaRPr lang="zh-CN" altLang="en-US" sz="3200" dirty="0"/>
          </a:p>
        </p:txBody>
      </p:sp>
      <p:sp>
        <p:nvSpPr>
          <p:cNvPr id="6147" name="Rectangle 3"/>
          <p:cNvSpPr>
            <a:spLocks noGrp="1" noChangeArrowheads="1"/>
          </p:cNvSpPr>
          <p:nvPr>
            <p:ph type="body" idx="1"/>
          </p:nvPr>
        </p:nvSpPr>
        <p:spPr>
          <a:xfrm>
            <a:off x="1000125" y="1928813"/>
            <a:ext cx="7500938" cy="3857625"/>
          </a:xfrm>
        </p:spPr>
        <p:txBody>
          <a:bodyPr/>
          <a:lstStyle/>
          <a:p>
            <a:pPr eaLnBrk="1" hangingPunct="1">
              <a:spcBef>
                <a:spcPct val="0"/>
              </a:spcBef>
              <a:buFont typeface="Wingdings" pitchFamily="2" charset="2"/>
              <a:buNone/>
            </a:pPr>
            <a:r>
              <a:rPr lang="en-US" altLang="zh-CN" dirty="0"/>
              <a:t>【</a:t>
            </a:r>
            <a:r>
              <a:rPr lang="zh-CN" altLang="zh-CN" dirty="0"/>
              <a:t>例</a:t>
            </a:r>
            <a:r>
              <a:rPr lang="en-US" altLang="zh-CN" dirty="0"/>
              <a:t>8.1】 </a:t>
            </a:r>
            <a:r>
              <a:rPr lang="zh-CN" altLang="en-US" dirty="0"/>
              <a:t>通</a:t>
            </a:r>
            <a:r>
              <a:rPr lang="zh-CN" altLang="zh-CN" dirty="0"/>
              <a:t>过指针变量访问整型变量。</a:t>
            </a:r>
            <a:endParaRPr lang="en-US" altLang="zh-CN" dirty="0"/>
          </a:p>
          <a:p>
            <a:pPr marL="0" indent="0" eaLnBrk="1" hangingPunct="1">
              <a:spcBef>
                <a:spcPct val="0"/>
              </a:spcBef>
              <a:buNone/>
            </a:pPr>
            <a:endParaRPr lang="en-US" altLang="zh-CN" dirty="0"/>
          </a:p>
          <a:p>
            <a:pPr marL="0" indent="0" eaLnBrk="1" hangingPunct="1">
              <a:spcBef>
                <a:spcPct val="0"/>
              </a:spcBef>
              <a:buNone/>
            </a:pPr>
            <a:r>
              <a:rPr lang="en-US" altLang="zh-CN" dirty="0"/>
              <a:t>【</a:t>
            </a:r>
            <a:r>
              <a:rPr lang="zh-CN" altLang="zh-CN" dirty="0"/>
              <a:t>解题思路</a:t>
            </a:r>
            <a:r>
              <a:rPr lang="en-US" altLang="zh-CN" dirty="0"/>
              <a:t>】</a:t>
            </a:r>
            <a:r>
              <a:rPr lang="zh-CN" altLang="zh-CN" dirty="0"/>
              <a:t>先定义</a:t>
            </a:r>
            <a:r>
              <a:rPr lang="en-US" altLang="zh-CN" dirty="0"/>
              <a:t>2</a:t>
            </a:r>
            <a:r>
              <a:rPr lang="zh-CN" altLang="zh-CN" dirty="0"/>
              <a:t>个整型变量，再定义</a:t>
            </a:r>
            <a:r>
              <a:rPr lang="en-US" altLang="zh-CN" dirty="0"/>
              <a:t>2</a:t>
            </a:r>
            <a:r>
              <a:rPr lang="zh-CN" altLang="zh-CN" dirty="0"/>
              <a:t>个指针变量，分别指向这两个整型变量，通过访问指针变量，可以找到它们所指向的变量，从而得到这些变量的值。</a:t>
            </a:r>
            <a:endParaRPr lang="en-US" altLang="zh-CN" dirty="0"/>
          </a:p>
        </p:txBody>
      </p:sp>
    </p:spTree>
    <p:extLst>
      <p:ext uri="{BB962C8B-B14F-4D97-AF65-F5344CB8AC3E}">
        <p14:creationId xmlns:p14="http://schemas.microsoft.com/office/powerpoint/2010/main" val="1493972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285750" y="714375"/>
            <a:ext cx="8407400" cy="585787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a=100,b=10; </a:t>
            </a:r>
            <a:endParaRPr lang="zh-CN" altLang="zh-CN" sz="2800" b="1" dirty="0"/>
          </a:p>
          <a:p>
            <a:pPr>
              <a:lnSpc>
                <a:spcPct val="100000"/>
              </a:lnSpc>
              <a:buFont typeface="Wingdings" pitchFamily="2" charset="2"/>
              <a:buNone/>
            </a:pPr>
            <a:r>
              <a:rPr lang="en-US" altLang="zh-CN" sz="2800" b="1" dirty="0"/>
              <a:t>   </a:t>
            </a:r>
            <a:r>
              <a:rPr lang="en-US" altLang="zh-CN" sz="2800" b="1" dirty="0" err="1">
                <a:solidFill>
                  <a:srgbClr val="FF0000"/>
                </a:solidFill>
              </a:rPr>
              <a:t>int</a:t>
            </a:r>
            <a:r>
              <a:rPr lang="en-US" altLang="zh-CN" sz="2800" b="1" dirty="0">
                <a:solidFill>
                  <a:srgbClr val="FF0000"/>
                </a:solidFill>
              </a:rPr>
              <a:t> *</a:t>
            </a:r>
            <a:r>
              <a:rPr lang="en-US" altLang="zh-CN" sz="2800" b="1" dirty="0"/>
              <a:t>pointer_1, </a:t>
            </a:r>
            <a:r>
              <a:rPr lang="en-US" altLang="zh-CN" sz="2800" b="1" dirty="0">
                <a:solidFill>
                  <a:srgbClr val="FF0000"/>
                </a:solidFill>
              </a:rPr>
              <a:t>*</a:t>
            </a:r>
            <a:r>
              <a:rPr lang="en-US" altLang="zh-CN" sz="2800" b="1" dirty="0"/>
              <a:t>pointer_2;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B050"/>
                </a:solidFill>
              </a:rPr>
              <a:t>pointer_1</a:t>
            </a:r>
            <a:r>
              <a:rPr lang="en-US" altLang="zh-CN" sz="2800" b="1" dirty="0"/>
              <a:t>=&amp;a;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B050"/>
                </a:solidFill>
              </a:rPr>
              <a:t>pointer_2</a:t>
            </a:r>
            <a:r>
              <a:rPr lang="en-US" altLang="zh-CN" sz="2800" b="1" dirty="0"/>
              <a:t>=&amp;b;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(“a=%</a:t>
            </a:r>
            <a:r>
              <a:rPr lang="en-US" altLang="zh-CN" sz="2800" b="1" dirty="0" err="1"/>
              <a:t>d,b</a:t>
            </a:r>
            <a:r>
              <a:rPr lang="en-US" altLang="zh-CN" sz="2800" b="1" dirty="0"/>
              <a:t>=%d\n”,</a:t>
            </a:r>
            <a:r>
              <a:rPr lang="en-US" altLang="zh-CN" sz="2800" b="1" dirty="0" err="1"/>
              <a:t>a,b</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(“*pointer_1=%d,*pointer_2=</a:t>
            </a:r>
          </a:p>
          <a:p>
            <a:pPr>
              <a:lnSpc>
                <a:spcPct val="100000"/>
              </a:lnSpc>
              <a:buFont typeface="Wingdings" pitchFamily="2" charset="2"/>
              <a:buNone/>
            </a:pPr>
            <a:r>
              <a:rPr lang="en-US" altLang="zh-CN" sz="2800" b="1" dirty="0"/>
              <a:t>             %d\n”,</a:t>
            </a:r>
            <a:r>
              <a:rPr lang="en-US" altLang="zh-CN" sz="2800" b="1" dirty="0">
                <a:solidFill>
                  <a:srgbClr val="9D138D"/>
                </a:solidFill>
              </a:rPr>
              <a:t>*pointer_1</a:t>
            </a:r>
            <a:r>
              <a:rPr lang="en-US" altLang="zh-CN" sz="2800" b="1" dirty="0"/>
              <a:t>,</a:t>
            </a:r>
            <a:r>
              <a:rPr lang="en-US" altLang="zh-CN" sz="2800" b="1" dirty="0">
                <a:solidFill>
                  <a:srgbClr val="9D138D"/>
                </a:solidFill>
              </a:rPr>
              <a:t>*pointer_2</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a:p>
            <a:pPr>
              <a:lnSpc>
                <a:spcPct val="100000"/>
              </a:lnSpc>
              <a:buFont typeface="Wingdings" pitchFamily="2" charset="2"/>
              <a:buNone/>
            </a:pPr>
            <a:endParaRPr lang="zh-CN" altLang="en-US" sz="2800" b="1" dirty="0"/>
          </a:p>
        </p:txBody>
      </p:sp>
      <p:sp>
        <p:nvSpPr>
          <p:cNvPr id="4" name="圆角矩形标注 3"/>
          <p:cNvSpPr>
            <a:spLocks noChangeArrowheads="1"/>
          </p:cNvSpPr>
          <p:nvPr/>
        </p:nvSpPr>
        <p:spPr bwMode="auto">
          <a:xfrm>
            <a:off x="4714875" y="1357313"/>
            <a:ext cx="3357563" cy="642937"/>
          </a:xfrm>
          <a:prstGeom prst="wedgeRoundRectCallout">
            <a:avLst>
              <a:gd name="adj1" fmla="val -44759"/>
              <a:gd name="adj2" fmla="val 10399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t>定义两个指针变量</a:t>
            </a:r>
          </a:p>
        </p:txBody>
      </p:sp>
      <p:sp>
        <p:nvSpPr>
          <p:cNvPr id="5" name="圆角矩形标注 4"/>
          <p:cNvSpPr>
            <a:spLocks noChangeArrowheads="1"/>
          </p:cNvSpPr>
          <p:nvPr/>
        </p:nvSpPr>
        <p:spPr bwMode="auto">
          <a:xfrm>
            <a:off x="4572000" y="3000375"/>
            <a:ext cx="3357563" cy="642938"/>
          </a:xfrm>
          <a:prstGeom prst="wedgeRoundRectCallout">
            <a:avLst>
              <a:gd name="adj1" fmla="val -76472"/>
              <a:gd name="adj2" fmla="val -30435"/>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t>使</a:t>
            </a:r>
            <a:r>
              <a:rPr lang="en-US" altLang="zh-CN" sz="2800" b="1"/>
              <a:t>pointer_1</a:t>
            </a:r>
            <a:r>
              <a:rPr lang="zh-CN" altLang="en-US" sz="2800" b="1"/>
              <a:t>指向</a:t>
            </a:r>
            <a:r>
              <a:rPr lang="en-US" altLang="zh-CN" sz="2800" b="1"/>
              <a:t>a</a:t>
            </a:r>
            <a:endParaRPr lang="zh-CN" altLang="en-US" sz="2800" b="1"/>
          </a:p>
        </p:txBody>
      </p:sp>
      <p:sp>
        <p:nvSpPr>
          <p:cNvPr id="6" name="圆角矩形标注 5"/>
          <p:cNvSpPr>
            <a:spLocks noChangeArrowheads="1"/>
          </p:cNvSpPr>
          <p:nvPr/>
        </p:nvSpPr>
        <p:spPr bwMode="auto">
          <a:xfrm>
            <a:off x="4714875" y="3071813"/>
            <a:ext cx="3357563" cy="642937"/>
          </a:xfrm>
          <a:prstGeom prst="wedgeRoundRectCallout">
            <a:avLst>
              <a:gd name="adj1" fmla="val -78338"/>
              <a:gd name="adj2" fmla="val 26065"/>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t>使</a:t>
            </a:r>
            <a:r>
              <a:rPr lang="en-US" altLang="zh-CN" sz="2800" b="1"/>
              <a:t>pointer_2</a:t>
            </a:r>
            <a:r>
              <a:rPr lang="zh-CN" altLang="en-US" sz="2800" b="1"/>
              <a:t>指向</a:t>
            </a:r>
            <a:r>
              <a:rPr lang="en-US" altLang="zh-CN" sz="2800" b="1"/>
              <a:t>b</a:t>
            </a:r>
            <a:endParaRPr lang="zh-CN" altLang="en-US" sz="2800" b="1"/>
          </a:p>
        </p:txBody>
      </p:sp>
      <p:sp>
        <p:nvSpPr>
          <p:cNvPr id="7" name="圆角矩形标注 6"/>
          <p:cNvSpPr>
            <a:spLocks noChangeArrowheads="1"/>
          </p:cNvSpPr>
          <p:nvPr/>
        </p:nvSpPr>
        <p:spPr bwMode="auto">
          <a:xfrm>
            <a:off x="3786188" y="2857500"/>
            <a:ext cx="5250308" cy="642938"/>
          </a:xfrm>
          <a:prstGeom prst="wedgeRoundRectCallout">
            <a:avLst>
              <a:gd name="adj1" fmla="val -7543"/>
              <a:gd name="adj2" fmla="val 12033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dirty="0">
                <a:solidFill>
                  <a:srgbClr val="FF0000"/>
                </a:solidFill>
              </a:rPr>
              <a:t>直接访问，</a:t>
            </a:r>
            <a:r>
              <a:rPr lang="zh-CN" altLang="zh-CN" sz="2800" b="1" dirty="0"/>
              <a:t>输出变量</a:t>
            </a:r>
            <a:r>
              <a:rPr lang="en-US" altLang="zh-CN" sz="2800" b="1" dirty="0"/>
              <a:t>a</a:t>
            </a:r>
            <a:r>
              <a:rPr lang="zh-CN" altLang="zh-CN" sz="2800" b="1" dirty="0"/>
              <a:t>和</a:t>
            </a:r>
            <a:r>
              <a:rPr lang="en-US" altLang="zh-CN" sz="2800" b="1" dirty="0"/>
              <a:t>b</a:t>
            </a:r>
            <a:r>
              <a:rPr lang="zh-CN" altLang="zh-CN" sz="2800" b="1" dirty="0"/>
              <a:t>的值</a:t>
            </a:r>
            <a:endParaRPr lang="zh-CN" altLang="en-US" sz="2800" b="1" dirty="0"/>
          </a:p>
        </p:txBody>
      </p:sp>
      <p:sp>
        <p:nvSpPr>
          <p:cNvPr id="8" name="圆角矩形标注 7"/>
          <p:cNvSpPr>
            <a:spLocks noChangeArrowheads="1"/>
          </p:cNvSpPr>
          <p:nvPr/>
        </p:nvSpPr>
        <p:spPr bwMode="auto">
          <a:xfrm>
            <a:off x="3714750" y="5643563"/>
            <a:ext cx="5177730" cy="642937"/>
          </a:xfrm>
          <a:prstGeom prst="wedgeRoundRectCallout">
            <a:avLst>
              <a:gd name="adj1" fmla="val -8252"/>
              <a:gd name="adj2" fmla="val -10556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dirty="0">
                <a:solidFill>
                  <a:srgbClr val="FF0000"/>
                </a:solidFill>
              </a:rPr>
              <a:t>间接访问，</a:t>
            </a:r>
            <a:r>
              <a:rPr lang="zh-CN" altLang="zh-CN" sz="2800" b="1" dirty="0"/>
              <a:t>输出变量</a:t>
            </a:r>
            <a:r>
              <a:rPr lang="en-US" altLang="zh-CN" sz="2800" b="1" dirty="0"/>
              <a:t>a</a:t>
            </a:r>
            <a:r>
              <a:rPr lang="zh-CN" altLang="zh-CN" sz="2800" b="1" dirty="0"/>
              <a:t>和</a:t>
            </a:r>
            <a:r>
              <a:rPr lang="en-US" altLang="zh-CN" sz="2800" b="1" dirty="0"/>
              <a:t>b</a:t>
            </a:r>
            <a:r>
              <a:rPr lang="zh-CN" altLang="zh-CN" sz="2800" b="1" dirty="0"/>
              <a:t>的值</a:t>
            </a:r>
            <a:endParaRPr lang="zh-CN" altLang="en-US" sz="2800" b="1" dirty="0"/>
          </a:p>
        </p:txBody>
      </p:sp>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71438"/>
            <a:ext cx="5857875"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891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7570"/>
                                        </p:tgtEl>
                                        <p:attrNameLst>
                                          <p:attrName>style.visibility</p:attrName>
                                        </p:attrNameLst>
                                      </p:cBhvr>
                                      <p:to>
                                        <p:strVal val="visible"/>
                                      </p:to>
                                    </p:set>
                                    <p:animEffect transition="in" filter="blinds(horizontal)">
                                      <p:cBhvr>
                                        <p:cTn id="32" dur="500"/>
                                        <p:tgtEl>
                                          <p:spTgt spid="237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285750" y="714375"/>
            <a:ext cx="8407400" cy="585787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a=100,b=10; </a:t>
            </a:r>
            <a:endParaRPr lang="zh-CN" altLang="zh-CN" sz="2800" b="1" dirty="0"/>
          </a:p>
          <a:p>
            <a:pPr>
              <a:lnSpc>
                <a:spcPct val="100000"/>
              </a:lnSpc>
              <a:buFont typeface="Wingdings" pitchFamily="2" charset="2"/>
              <a:buNone/>
            </a:pPr>
            <a:r>
              <a:rPr lang="en-US" altLang="zh-CN" sz="2800" b="1" dirty="0"/>
              <a:t>   </a:t>
            </a:r>
            <a:r>
              <a:rPr lang="en-US" altLang="zh-CN" sz="2800" b="1" dirty="0" err="1">
                <a:solidFill>
                  <a:srgbClr val="FF0000"/>
                </a:solidFill>
              </a:rPr>
              <a:t>int</a:t>
            </a:r>
            <a:r>
              <a:rPr lang="en-US" altLang="zh-CN" sz="2800" b="1" dirty="0">
                <a:solidFill>
                  <a:srgbClr val="FF0000"/>
                </a:solidFill>
              </a:rPr>
              <a:t> *</a:t>
            </a:r>
            <a:r>
              <a:rPr lang="en-US" altLang="zh-CN" sz="2800" b="1" dirty="0"/>
              <a:t>pointer_1, </a:t>
            </a:r>
            <a:r>
              <a:rPr lang="en-US" altLang="zh-CN" sz="2800" b="1" dirty="0">
                <a:solidFill>
                  <a:srgbClr val="FF0000"/>
                </a:solidFill>
              </a:rPr>
              <a:t>*</a:t>
            </a:r>
            <a:r>
              <a:rPr lang="en-US" altLang="zh-CN" sz="2800" b="1" dirty="0"/>
              <a:t>pointer_2;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B050"/>
                </a:solidFill>
              </a:rPr>
              <a:t>pointer_1</a:t>
            </a:r>
            <a:r>
              <a:rPr lang="en-US" altLang="zh-CN" sz="2800" b="1" dirty="0"/>
              <a:t>=&amp;a;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B050"/>
                </a:solidFill>
              </a:rPr>
              <a:t>pointer_2</a:t>
            </a:r>
            <a:r>
              <a:rPr lang="en-US" altLang="zh-CN" sz="2800" b="1" dirty="0"/>
              <a:t>=&amp;b;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(“a=%</a:t>
            </a:r>
            <a:r>
              <a:rPr lang="en-US" altLang="zh-CN" sz="2800" b="1" dirty="0" err="1"/>
              <a:t>d,b</a:t>
            </a:r>
            <a:r>
              <a:rPr lang="en-US" altLang="zh-CN" sz="2800" b="1" dirty="0"/>
              <a:t>=%d\n”,</a:t>
            </a:r>
            <a:r>
              <a:rPr lang="en-US" altLang="zh-CN" sz="2800" b="1" dirty="0" err="1"/>
              <a:t>a,b</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(“*pointer_1=%d,*pointer_2=</a:t>
            </a:r>
          </a:p>
          <a:p>
            <a:pPr>
              <a:lnSpc>
                <a:spcPct val="100000"/>
              </a:lnSpc>
              <a:buFont typeface="Wingdings" pitchFamily="2" charset="2"/>
              <a:buNone/>
            </a:pPr>
            <a:r>
              <a:rPr lang="en-US" altLang="zh-CN" sz="2800" b="1" dirty="0"/>
              <a:t>             %d\n”,</a:t>
            </a:r>
            <a:r>
              <a:rPr lang="en-US" altLang="zh-CN" sz="2800" b="1" dirty="0">
                <a:solidFill>
                  <a:srgbClr val="9D138D"/>
                </a:solidFill>
              </a:rPr>
              <a:t>*pointer_1</a:t>
            </a:r>
            <a:r>
              <a:rPr lang="en-US" altLang="zh-CN" sz="2800" b="1" dirty="0"/>
              <a:t>,</a:t>
            </a:r>
            <a:r>
              <a:rPr lang="en-US" altLang="zh-CN" sz="2800" b="1" dirty="0">
                <a:solidFill>
                  <a:srgbClr val="9D138D"/>
                </a:solidFill>
              </a:rPr>
              <a:t>*pointer_2</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a:p>
            <a:pPr>
              <a:lnSpc>
                <a:spcPct val="100000"/>
              </a:lnSpc>
              <a:buFont typeface="Wingdings" pitchFamily="2" charset="2"/>
              <a:buNone/>
            </a:pPr>
            <a:endParaRPr lang="zh-CN" altLang="en-US" sz="2800" b="1" dirty="0"/>
          </a:p>
        </p:txBody>
      </p:sp>
      <p:sp>
        <p:nvSpPr>
          <p:cNvPr id="10" name="圆角矩形标注 9"/>
          <p:cNvSpPr>
            <a:spLocks noChangeArrowheads="1"/>
          </p:cNvSpPr>
          <p:nvPr/>
        </p:nvSpPr>
        <p:spPr bwMode="auto">
          <a:xfrm>
            <a:off x="4572000" y="642938"/>
            <a:ext cx="4032250" cy="1143000"/>
          </a:xfrm>
          <a:prstGeom prst="wedgeRoundRectCallout">
            <a:avLst>
              <a:gd name="adj1" fmla="val -61259"/>
              <a:gd name="adj2" fmla="val 9305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dirty="0"/>
              <a:t>此处</a:t>
            </a:r>
            <a:r>
              <a:rPr lang="en-US" altLang="zh-CN" sz="3200" b="1" dirty="0">
                <a:solidFill>
                  <a:srgbClr val="FF0000"/>
                </a:solidFill>
              </a:rPr>
              <a:t>*</a:t>
            </a:r>
            <a:r>
              <a:rPr lang="zh-CN" altLang="en-US" sz="2800" b="1" dirty="0"/>
              <a:t>与</a:t>
            </a:r>
            <a:r>
              <a:rPr lang="zh-CN" altLang="en-US" sz="2800" b="1" dirty="0">
                <a:solidFill>
                  <a:srgbClr val="FF0000"/>
                </a:solidFill>
              </a:rPr>
              <a:t>类型名</a:t>
            </a:r>
            <a:r>
              <a:rPr lang="zh-CN" altLang="en-US" sz="2800" b="1" dirty="0"/>
              <a:t>在一起。此时共同定义指针变量</a:t>
            </a:r>
          </a:p>
        </p:txBody>
      </p:sp>
      <p:sp>
        <p:nvSpPr>
          <p:cNvPr id="11" name="椭圆 10"/>
          <p:cNvSpPr>
            <a:spLocks noChangeArrowheads="1"/>
          </p:cNvSpPr>
          <p:nvPr/>
        </p:nvSpPr>
        <p:spPr bwMode="auto">
          <a:xfrm>
            <a:off x="1285875" y="2143125"/>
            <a:ext cx="428625"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2" name="椭圆 11"/>
          <p:cNvSpPr>
            <a:spLocks noChangeArrowheads="1"/>
          </p:cNvSpPr>
          <p:nvPr/>
        </p:nvSpPr>
        <p:spPr bwMode="auto">
          <a:xfrm>
            <a:off x="3714750" y="2214563"/>
            <a:ext cx="428625"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3" name="椭圆 12"/>
          <p:cNvSpPr>
            <a:spLocks noChangeArrowheads="1"/>
          </p:cNvSpPr>
          <p:nvPr/>
        </p:nvSpPr>
        <p:spPr bwMode="auto">
          <a:xfrm>
            <a:off x="3429000" y="4786313"/>
            <a:ext cx="357188"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4" name="椭圆 13"/>
          <p:cNvSpPr>
            <a:spLocks noChangeArrowheads="1"/>
          </p:cNvSpPr>
          <p:nvPr/>
        </p:nvSpPr>
        <p:spPr bwMode="auto">
          <a:xfrm>
            <a:off x="5724128" y="4786313"/>
            <a:ext cx="357187"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5" name="圆角矩形标注 14"/>
          <p:cNvSpPr>
            <a:spLocks noChangeArrowheads="1"/>
          </p:cNvSpPr>
          <p:nvPr/>
        </p:nvSpPr>
        <p:spPr bwMode="auto">
          <a:xfrm>
            <a:off x="2928938" y="5589588"/>
            <a:ext cx="5675312" cy="1143000"/>
          </a:xfrm>
          <a:prstGeom prst="wedgeRoundRectCallout">
            <a:avLst>
              <a:gd name="adj1" fmla="val 6440"/>
              <a:gd name="adj2" fmla="val -70278"/>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dirty="0"/>
              <a:t>此处</a:t>
            </a:r>
            <a:r>
              <a:rPr lang="en-US" altLang="zh-CN" sz="2800" b="1" dirty="0"/>
              <a:t>*</a:t>
            </a:r>
            <a:r>
              <a:rPr lang="zh-CN" altLang="en-US" sz="2800" b="1" dirty="0"/>
              <a:t>与指针变量一起使用。此时</a:t>
            </a:r>
            <a:r>
              <a:rPr lang="zh-CN" altLang="zh-CN" sz="2800" b="1" dirty="0"/>
              <a:t>代表指针变量所指向的</a:t>
            </a:r>
            <a:r>
              <a:rPr lang="zh-CN" altLang="en-US" sz="2800" b="1" dirty="0"/>
              <a:t>内存单元。</a:t>
            </a:r>
          </a:p>
        </p:txBody>
      </p:sp>
    </p:spTree>
    <p:extLst>
      <p:ext uri="{BB962C8B-B14F-4D97-AF65-F5344CB8AC3E}">
        <p14:creationId xmlns:p14="http://schemas.microsoft.com/office/powerpoint/2010/main" val="1711105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1000"/>
                            </p:stCondLst>
                            <p:childTnLst>
                              <p:par>
                                <p:cTn id="31" presetID="15"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AE83203-76FC-4CF9-8D8C-F29DCF476FC2}" type="slidenum">
              <a:rPr lang="en-US" altLang="zh-CN"/>
              <a:pPr/>
              <a:t>2</a:t>
            </a:fld>
            <a:endParaRPr lang="en-US" altLang="zh-CN"/>
          </a:p>
        </p:txBody>
      </p:sp>
      <p:sp>
        <p:nvSpPr>
          <p:cNvPr id="27650" name="Rectangle 2"/>
          <p:cNvSpPr>
            <a:spLocks noGrp="1" noChangeArrowheads="1"/>
          </p:cNvSpPr>
          <p:nvPr>
            <p:ph type="title"/>
          </p:nvPr>
        </p:nvSpPr>
        <p:spPr>
          <a:xfrm>
            <a:off x="871538" y="473075"/>
            <a:ext cx="8162925" cy="579438"/>
          </a:xfrm>
        </p:spPr>
        <p:txBody>
          <a:bodyPr/>
          <a:lstStyle/>
          <a:p>
            <a:r>
              <a:rPr lang="zh-CN" altLang="en-US" sz="3200"/>
              <a:t>概述</a:t>
            </a:r>
          </a:p>
        </p:txBody>
      </p:sp>
      <p:sp>
        <p:nvSpPr>
          <p:cNvPr id="27651" name="Rectangle 3"/>
          <p:cNvSpPr>
            <a:spLocks noGrp="1" noChangeArrowheads="1"/>
          </p:cNvSpPr>
          <p:nvPr>
            <p:ph type="body" idx="1"/>
          </p:nvPr>
        </p:nvSpPr>
        <p:spPr>
          <a:xfrm>
            <a:off x="912813" y="1231478"/>
            <a:ext cx="8110537" cy="5149850"/>
          </a:xfrm>
        </p:spPr>
        <p:txBody>
          <a:bodyPr/>
          <a:lstStyle/>
          <a:p>
            <a:pPr>
              <a:lnSpc>
                <a:spcPct val="90000"/>
              </a:lnSpc>
            </a:pPr>
            <a:r>
              <a:rPr lang="zh-CN" altLang="en-US" dirty="0"/>
              <a:t>指针的用途：</a:t>
            </a:r>
          </a:p>
          <a:p>
            <a:pPr lvl="1">
              <a:lnSpc>
                <a:spcPct val="90000"/>
              </a:lnSpc>
            </a:pPr>
            <a:r>
              <a:rPr lang="zh-CN" altLang="en-US" dirty="0"/>
              <a:t>方便有效地使用字符串、数组</a:t>
            </a:r>
          </a:p>
          <a:p>
            <a:pPr lvl="1">
              <a:lnSpc>
                <a:spcPct val="90000"/>
              </a:lnSpc>
            </a:pPr>
            <a:r>
              <a:rPr lang="zh-CN" altLang="en-US" dirty="0"/>
              <a:t>为函数提供了通过形参双向传递数据的途径</a:t>
            </a:r>
          </a:p>
          <a:p>
            <a:pPr lvl="1">
              <a:lnSpc>
                <a:spcPct val="90000"/>
              </a:lnSpc>
            </a:pPr>
            <a:r>
              <a:rPr lang="zh-CN" altLang="en-US" dirty="0"/>
              <a:t>直接访问内存地址</a:t>
            </a:r>
          </a:p>
          <a:p>
            <a:pPr lvl="2">
              <a:lnSpc>
                <a:spcPct val="90000"/>
              </a:lnSpc>
            </a:pPr>
            <a:r>
              <a:rPr lang="zh-CN" altLang="en-US" dirty="0"/>
              <a:t>使程序简洁、紧凑、高效</a:t>
            </a:r>
          </a:p>
          <a:p>
            <a:pPr lvl="1">
              <a:lnSpc>
                <a:spcPct val="90000"/>
              </a:lnSpc>
            </a:pPr>
            <a:r>
              <a:rPr lang="zh-CN" altLang="en-US" dirty="0"/>
              <a:t>构造复杂的数据结构（</a:t>
            </a:r>
            <a:r>
              <a:rPr lang="en-US" altLang="zh-CN" dirty="0"/>
              <a:t>§9</a:t>
            </a:r>
            <a:r>
              <a:rPr lang="zh-CN" altLang="en-US" dirty="0"/>
              <a:t>）</a:t>
            </a:r>
          </a:p>
          <a:p>
            <a:pPr lvl="1">
              <a:lnSpc>
                <a:spcPct val="90000"/>
              </a:lnSpc>
            </a:pPr>
            <a:r>
              <a:rPr lang="zh-CN" altLang="en-US" dirty="0"/>
              <a:t>动态分配内存（</a:t>
            </a:r>
            <a:r>
              <a:rPr lang="en-US" altLang="zh-CN" dirty="0"/>
              <a:t>§9</a:t>
            </a:r>
            <a:r>
              <a:rPr lang="zh-CN" altLang="en-US" dirty="0"/>
              <a:t>）</a:t>
            </a:r>
          </a:p>
          <a:p>
            <a:pPr>
              <a:lnSpc>
                <a:spcPct val="90000"/>
              </a:lnSpc>
            </a:pPr>
            <a:r>
              <a:rPr lang="zh-CN" altLang="en-US" dirty="0"/>
              <a:t>指针的危险性：</a:t>
            </a:r>
          </a:p>
          <a:p>
            <a:pPr lvl="1">
              <a:lnSpc>
                <a:spcPct val="90000"/>
              </a:lnSpc>
            </a:pPr>
            <a:r>
              <a:rPr lang="zh-CN" altLang="en-US" dirty="0"/>
              <a:t>使用未初始化的指针可能导致系统瘫痪</a:t>
            </a:r>
          </a:p>
          <a:p>
            <a:pPr lvl="1">
              <a:lnSpc>
                <a:spcPct val="90000"/>
              </a:lnSpc>
            </a:pPr>
            <a:r>
              <a:rPr lang="zh-CN" altLang="en-US" dirty="0"/>
              <a:t>对指针的错误使用往往难以查找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C442284-E331-46DA-849B-67092A1C1C50}" type="slidenum">
              <a:rPr lang="en-US" altLang="zh-CN"/>
              <a:pPr/>
              <a:t>20</a:t>
            </a:fld>
            <a:endParaRPr lang="en-US" altLang="zh-CN"/>
          </a:p>
        </p:txBody>
      </p:sp>
      <p:sp>
        <p:nvSpPr>
          <p:cNvPr id="7170" name="Rectangle 2"/>
          <p:cNvSpPr>
            <a:spLocks noGrp="1" noChangeArrowheads="1"/>
          </p:cNvSpPr>
          <p:nvPr>
            <p:ph type="title"/>
          </p:nvPr>
        </p:nvSpPr>
        <p:spPr>
          <a:xfrm>
            <a:off x="838200" y="139031"/>
            <a:ext cx="8162925" cy="579437"/>
          </a:xfrm>
        </p:spPr>
        <p:txBody>
          <a:bodyPr/>
          <a:lstStyle/>
          <a:p>
            <a:r>
              <a:rPr lang="en-US" altLang="zh-CN" sz="3200" dirty="0"/>
              <a:t>8.2.2 </a:t>
            </a:r>
            <a:r>
              <a:rPr lang="zh-CN" altLang="en-US" sz="3200" dirty="0"/>
              <a:t>怎样定义指针变量</a:t>
            </a:r>
          </a:p>
        </p:txBody>
      </p:sp>
      <p:sp>
        <p:nvSpPr>
          <p:cNvPr id="7171" name="Rectangle 3"/>
          <p:cNvSpPr>
            <a:spLocks noGrp="1" noChangeArrowheads="1"/>
          </p:cNvSpPr>
          <p:nvPr>
            <p:ph type="body" idx="1"/>
          </p:nvPr>
        </p:nvSpPr>
        <p:spPr>
          <a:xfrm>
            <a:off x="685800" y="1268760"/>
            <a:ext cx="8229600" cy="5105400"/>
          </a:xfrm>
        </p:spPr>
        <p:txBody>
          <a:bodyPr/>
          <a:lstStyle/>
          <a:p>
            <a:pPr lvl="1">
              <a:buFont typeface="Wingdings" pitchFamily="2" charset="2"/>
              <a:buNone/>
            </a:pPr>
            <a:r>
              <a:rPr lang="en-US" altLang="zh-CN" sz="2400" b="1" dirty="0">
                <a:solidFill>
                  <a:srgbClr val="0000FF"/>
                </a:solidFill>
              </a:rPr>
              <a:t>[</a:t>
            </a:r>
            <a:r>
              <a:rPr lang="zh-CN" altLang="en-US" sz="2400" b="1" dirty="0">
                <a:solidFill>
                  <a:srgbClr val="0000FF"/>
                </a:solidFill>
              </a:rPr>
              <a:t>一般形式</a:t>
            </a:r>
            <a:r>
              <a:rPr lang="en-US" altLang="zh-CN" sz="2400" b="1" dirty="0">
                <a:solidFill>
                  <a:srgbClr val="0000FF"/>
                </a:solidFill>
              </a:rPr>
              <a:t>]  </a:t>
            </a:r>
            <a:r>
              <a:rPr lang="zh-CN" altLang="en-US" sz="2400" b="1" dirty="0">
                <a:solidFill>
                  <a:srgbClr val="0000FF"/>
                </a:solidFill>
              </a:rPr>
              <a:t>基类型    * 指针变量名</a:t>
            </a:r>
            <a:r>
              <a:rPr lang="en-US" altLang="zh-CN" sz="2400" b="1" dirty="0">
                <a:solidFill>
                  <a:srgbClr val="0000FF"/>
                </a:solidFill>
              </a:rPr>
              <a:t>;</a:t>
            </a:r>
            <a:endParaRPr lang="zh-CN" altLang="en-US" sz="2400" b="1" dirty="0">
              <a:solidFill>
                <a:srgbClr val="0000FF"/>
              </a:solidFill>
            </a:endParaRPr>
          </a:p>
          <a:p>
            <a:pPr lvl="1">
              <a:buFont typeface="Wingdings" pitchFamily="2" charset="2"/>
              <a:buNone/>
            </a:pPr>
            <a:r>
              <a:rPr lang="zh-CN" altLang="en-US" sz="2400" b="1" dirty="0">
                <a:solidFill>
                  <a:srgbClr val="008000"/>
                </a:solidFill>
              </a:rPr>
              <a:t>例：</a:t>
            </a:r>
            <a:r>
              <a:rPr lang="en-US" altLang="zh-CN" sz="2400" b="1" dirty="0">
                <a:solidFill>
                  <a:srgbClr val="008000"/>
                </a:solidFill>
              </a:rPr>
              <a:t>float *pointer_1, *pointer_2;</a:t>
            </a:r>
            <a:br>
              <a:rPr lang="en-US" altLang="zh-CN" sz="2400" b="1" dirty="0">
                <a:solidFill>
                  <a:srgbClr val="008000"/>
                </a:solidFill>
              </a:rPr>
            </a:br>
            <a:r>
              <a:rPr lang="en-US" altLang="zh-CN" sz="2400" b="1" dirty="0">
                <a:solidFill>
                  <a:srgbClr val="008000"/>
                </a:solidFill>
              </a:rPr>
              <a:t>	  </a:t>
            </a:r>
            <a:r>
              <a:rPr lang="en-US" altLang="zh-CN" sz="2400" b="1" dirty="0" err="1">
                <a:solidFill>
                  <a:srgbClr val="008000"/>
                </a:solidFill>
              </a:rPr>
              <a:t>int</a:t>
            </a:r>
            <a:r>
              <a:rPr lang="en-US" altLang="zh-CN" sz="2400" b="1" dirty="0">
                <a:solidFill>
                  <a:srgbClr val="008000"/>
                </a:solidFill>
              </a:rPr>
              <a:t> *pointer_3;  </a:t>
            </a:r>
          </a:p>
          <a:p>
            <a:pPr lvl="1"/>
            <a:r>
              <a:rPr lang="zh-CN" altLang="en-US" sz="2400" b="1" dirty="0">
                <a:solidFill>
                  <a:srgbClr val="FF0000"/>
                </a:solidFill>
              </a:rPr>
              <a:t>基类型</a:t>
            </a:r>
          </a:p>
          <a:p>
            <a:pPr lvl="2"/>
            <a:r>
              <a:rPr lang="zh-CN" altLang="en-US" dirty="0"/>
              <a:t>可以是任何有效的</a:t>
            </a:r>
            <a:r>
              <a:rPr lang="en-US" altLang="zh-CN" dirty="0"/>
              <a:t>C</a:t>
            </a:r>
            <a:r>
              <a:rPr lang="zh-CN" altLang="en-US" dirty="0"/>
              <a:t>语言类型</a:t>
            </a:r>
          </a:p>
          <a:p>
            <a:pPr lvl="2"/>
            <a:r>
              <a:rPr lang="zh-CN" altLang="en-US" dirty="0"/>
              <a:t>指定了该指针变量所指向的变量的类型</a:t>
            </a:r>
          </a:p>
          <a:p>
            <a:pPr lvl="3"/>
            <a:r>
              <a:rPr lang="zh-CN" altLang="en-US" dirty="0"/>
              <a:t>不同类型的数据在内存中所占的字节数和存放方式都是不同的，指针的移动和指针的运算（加、减）等都需要这方面的信息。</a:t>
            </a:r>
          </a:p>
          <a:p>
            <a:pPr lvl="1"/>
            <a:r>
              <a:rPr lang="zh-CN" altLang="en-US" sz="2400" dirty="0"/>
              <a:t>“</a:t>
            </a:r>
            <a:r>
              <a:rPr lang="zh-CN" altLang="en-US" sz="2400" b="1" dirty="0">
                <a:solidFill>
                  <a:srgbClr val="FF0000"/>
                </a:solidFill>
              </a:rPr>
              <a:t>*</a:t>
            </a:r>
            <a:r>
              <a:rPr lang="zh-CN" altLang="en-US" sz="2400" dirty="0"/>
              <a:t>”既不属于基类型也不属于变量，它表示所定义的变量是指针类型的。</a:t>
            </a:r>
          </a:p>
          <a:p>
            <a:pPr lvl="1"/>
            <a:r>
              <a:rPr lang="zh-CN" altLang="en-US" sz="2400" b="1" dirty="0">
                <a:solidFill>
                  <a:srgbClr val="9900CC"/>
                </a:solidFill>
              </a:rPr>
              <a:t>严格地说，指针</a:t>
            </a:r>
            <a:r>
              <a:rPr lang="zh-CN" altLang="zh-CN" sz="2400" b="1" dirty="0">
                <a:solidFill>
                  <a:srgbClr val="9900CC"/>
                </a:solidFill>
              </a:rPr>
              <a:t>≠</a:t>
            </a:r>
            <a:r>
              <a:rPr lang="zh-CN" altLang="en-US" sz="2400" b="1" dirty="0">
                <a:solidFill>
                  <a:srgbClr val="9900CC"/>
                </a:solidFill>
              </a:rPr>
              <a:t>地址</a:t>
            </a:r>
          </a:p>
          <a:p>
            <a:pPr lvl="2"/>
            <a:r>
              <a:rPr lang="zh-CN" altLang="en-US" sz="2000" b="1" dirty="0">
                <a:solidFill>
                  <a:srgbClr val="9900CC"/>
                </a:solidFill>
              </a:rPr>
              <a:t>一个变量的指针包含</a:t>
            </a:r>
            <a:r>
              <a:rPr lang="zh-CN" altLang="en-US" sz="2000" b="1" dirty="0">
                <a:solidFill>
                  <a:srgbClr val="9900CC"/>
                </a:solidFill>
                <a:sym typeface="Wingdings" panose="05000000000000000000" pitchFamily="2" charset="2"/>
              </a:rPr>
              <a:t>：（</a:t>
            </a:r>
            <a:r>
              <a:rPr lang="en-US" altLang="zh-CN" sz="2000" b="1" dirty="0">
                <a:solidFill>
                  <a:srgbClr val="9900CC"/>
                </a:solidFill>
                <a:sym typeface="Wingdings" panose="05000000000000000000" pitchFamily="2" charset="2"/>
              </a:rPr>
              <a:t>1</a:t>
            </a:r>
            <a:r>
              <a:rPr lang="zh-CN" altLang="en-US" sz="2000" b="1" dirty="0">
                <a:solidFill>
                  <a:srgbClr val="9900CC"/>
                </a:solidFill>
                <a:sym typeface="Wingdings" panose="05000000000000000000" pitchFamily="2" charset="2"/>
              </a:rPr>
              <a:t>）</a:t>
            </a:r>
            <a:r>
              <a:rPr lang="zh-CN" altLang="en-US" sz="2000" b="1" dirty="0">
                <a:solidFill>
                  <a:srgbClr val="9900CC"/>
                </a:solidFill>
              </a:rPr>
              <a:t>变量的存储单元的地址信息</a:t>
            </a:r>
            <a:br>
              <a:rPr lang="en-US" altLang="zh-CN" sz="2000" b="1" dirty="0">
                <a:solidFill>
                  <a:srgbClr val="9900CC"/>
                </a:solidFill>
              </a:rPr>
            </a:br>
            <a:r>
              <a:rPr lang="en-US" altLang="zh-CN" sz="2000" b="1" dirty="0">
                <a:solidFill>
                  <a:srgbClr val="9900CC"/>
                </a:solidFill>
              </a:rPr>
              <a:t>			 </a:t>
            </a:r>
            <a:r>
              <a:rPr lang="zh-CN" altLang="en-US" sz="2000" b="1" dirty="0">
                <a:solidFill>
                  <a:srgbClr val="9900CC"/>
                </a:solidFill>
              </a:rPr>
              <a:t>（</a:t>
            </a:r>
            <a:r>
              <a:rPr lang="en-US" altLang="zh-CN" sz="2000" b="1" dirty="0">
                <a:solidFill>
                  <a:srgbClr val="9900CC"/>
                </a:solidFill>
              </a:rPr>
              <a:t>2</a:t>
            </a:r>
            <a:r>
              <a:rPr lang="zh-CN" altLang="en-US" sz="2000" b="1" dirty="0">
                <a:solidFill>
                  <a:srgbClr val="9900CC"/>
                </a:solidFill>
              </a:rPr>
              <a:t>）变量的存储单元的数据类型信息。</a:t>
            </a:r>
            <a:endParaRPr lang="zh-CN" altLang="en-US" sz="2000" b="1" dirty="0"/>
          </a:p>
        </p:txBody>
      </p:sp>
      <p:sp>
        <p:nvSpPr>
          <p:cNvPr id="7174" name="Rectangle 6"/>
          <p:cNvSpPr>
            <a:spLocks noChangeArrowheads="1"/>
          </p:cNvSpPr>
          <p:nvPr/>
        </p:nvSpPr>
        <p:spPr bwMode="auto">
          <a:xfrm>
            <a:off x="914400" y="864518"/>
            <a:ext cx="50117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folHlink"/>
              </a:buClr>
              <a:buSzPct val="75000"/>
              <a:buFont typeface="Wingdings" pitchFamily="2" charset="2"/>
              <a:buChar char="n"/>
            </a:pPr>
            <a:r>
              <a:rPr lang="zh-CN" altLang="en-US" sz="2800" dirty="0"/>
              <a:t>定义一个指针变量：</a:t>
            </a:r>
            <a:r>
              <a:rPr lang="zh-CN" altLang="en-US" sz="2800" b="1" dirty="0">
                <a:solidFill>
                  <a:srgbClr val="0000FF"/>
                </a:solidFill>
              </a:rPr>
              <a:t>指针类型</a:t>
            </a:r>
          </a:p>
        </p:txBody>
      </p:sp>
      <p:sp>
        <p:nvSpPr>
          <p:cNvPr id="7" name="圆角矩形标注 6"/>
          <p:cNvSpPr>
            <a:spLocks noChangeArrowheads="1"/>
          </p:cNvSpPr>
          <p:nvPr/>
        </p:nvSpPr>
        <p:spPr bwMode="auto">
          <a:xfrm>
            <a:off x="4067944" y="2636912"/>
            <a:ext cx="4032250" cy="1143000"/>
          </a:xfrm>
          <a:prstGeom prst="wedgeRoundRectCallout">
            <a:avLst>
              <a:gd name="adj1" fmla="val -86204"/>
              <a:gd name="adj2" fmla="val -5894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dirty="0"/>
              <a:t>读作：“指向</a:t>
            </a:r>
            <a:r>
              <a:rPr lang="en-US" altLang="zh-CN" sz="2800" b="1" dirty="0" err="1"/>
              <a:t>int</a:t>
            </a:r>
            <a:r>
              <a:rPr lang="zh-CN" altLang="en-US" sz="2800" b="1" dirty="0"/>
              <a:t>的指针”或“</a:t>
            </a:r>
            <a:r>
              <a:rPr lang="en-US" altLang="zh-CN" sz="2800" b="1" dirty="0" err="1"/>
              <a:t>int</a:t>
            </a:r>
            <a:r>
              <a:rPr lang="zh-CN" altLang="en-US" sz="2800" b="1" dirty="0"/>
              <a:t>指针”</a:t>
            </a:r>
          </a:p>
        </p:txBody>
      </p:sp>
      <p:sp>
        <p:nvSpPr>
          <p:cNvPr id="9" name="椭圆 8"/>
          <p:cNvSpPr>
            <a:spLocks noChangeArrowheads="1"/>
          </p:cNvSpPr>
          <p:nvPr/>
        </p:nvSpPr>
        <p:spPr bwMode="auto">
          <a:xfrm>
            <a:off x="1691680" y="2071117"/>
            <a:ext cx="1069072" cy="493787"/>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55576" y="1916832"/>
            <a:ext cx="8110537" cy="5149850"/>
          </a:xfrm>
        </p:spPr>
        <p:txBody>
          <a:bodyPr/>
          <a:lstStyle/>
          <a:p>
            <a:r>
              <a:rPr lang="zh-CN" altLang="en-US" dirty="0"/>
              <a:t>下列定义实现了怎样的功能？</a:t>
            </a:r>
          </a:p>
          <a:p>
            <a:pPr marL="457200" lvl="1" indent="0">
              <a:buNone/>
            </a:pPr>
            <a:r>
              <a:rPr lang="en-US" altLang="zh-CN" b="1" dirty="0" err="1">
                <a:solidFill>
                  <a:srgbClr val="0000FF"/>
                </a:solidFill>
              </a:rPr>
              <a:t>int</a:t>
            </a:r>
            <a:r>
              <a:rPr lang="en-US" altLang="zh-CN" b="1" dirty="0">
                <a:solidFill>
                  <a:srgbClr val="0000FF"/>
                </a:solidFill>
              </a:rPr>
              <a:t> * a, b, c;</a:t>
            </a:r>
          </a:p>
          <a:p>
            <a:pPr marL="457200" lvl="1" indent="0">
              <a:buNone/>
            </a:pPr>
            <a:r>
              <a:rPr lang="zh-CN" altLang="en-US" dirty="0"/>
              <a:t>结果是：定义了一个指针变量</a:t>
            </a:r>
            <a:r>
              <a:rPr lang="en-US" altLang="zh-CN" dirty="0"/>
              <a:t>a</a:t>
            </a:r>
            <a:r>
              <a:rPr lang="zh-CN" altLang="en-US" dirty="0"/>
              <a:t>，两个整型变量</a:t>
            </a:r>
            <a:r>
              <a:rPr lang="en-US" altLang="zh-CN" dirty="0"/>
              <a:t>b, c</a:t>
            </a:r>
            <a:r>
              <a:rPr lang="zh-CN" altLang="en-US" dirty="0"/>
              <a:t>；</a:t>
            </a:r>
            <a:endParaRPr lang="en-US" altLang="zh-CN" dirty="0"/>
          </a:p>
          <a:p>
            <a:pPr marL="457200" lvl="1" indent="0">
              <a:buNone/>
            </a:pPr>
            <a:endParaRPr lang="zh-CN" altLang="en-US" dirty="0"/>
          </a:p>
          <a:p>
            <a:r>
              <a:rPr lang="zh-CN" altLang="en-US" dirty="0"/>
              <a:t>如果想将</a:t>
            </a:r>
            <a:r>
              <a:rPr lang="en-US" altLang="zh-CN" dirty="0" err="1"/>
              <a:t>a,b,c</a:t>
            </a:r>
            <a:r>
              <a:rPr lang="zh-CN" altLang="en-US" dirty="0"/>
              <a:t>都定义成指针变量，需要：</a:t>
            </a:r>
            <a:r>
              <a:rPr lang="en-US" altLang="zh-CN" dirty="0"/>
              <a:t>			</a:t>
            </a:r>
            <a:r>
              <a:rPr lang="en-US" altLang="zh-CN" sz="2800" b="1" dirty="0" err="1">
                <a:solidFill>
                  <a:srgbClr val="0000FF"/>
                </a:solidFill>
              </a:rPr>
              <a:t>int</a:t>
            </a:r>
            <a:r>
              <a:rPr lang="en-US" altLang="zh-CN" sz="2800" b="1" dirty="0">
                <a:solidFill>
                  <a:srgbClr val="0000FF"/>
                </a:solidFill>
              </a:rPr>
              <a:t> *a,*b,*c;</a:t>
            </a:r>
          </a:p>
          <a:p>
            <a:pPr marL="457200" lvl="1" indent="0">
              <a:buNone/>
            </a:pPr>
            <a:r>
              <a:rPr lang="en-US" altLang="zh-CN" dirty="0"/>
              <a:t>	</a:t>
            </a:r>
            <a:r>
              <a:rPr lang="zh-CN" altLang="en-US" dirty="0"/>
              <a:t>或</a:t>
            </a:r>
            <a:r>
              <a:rPr lang="en-US" altLang="zh-CN" dirty="0"/>
              <a:t>	</a:t>
            </a:r>
            <a:r>
              <a:rPr lang="en-US" altLang="zh-CN" b="1" dirty="0" err="1">
                <a:solidFill>
                  <a:srgbClr val="0000FF"/>
                </a:solidFill>
              </a:rPr>
              <a:t>int</a:t>
            </a:r>
            <a:r>
              <a:rPr lang="en-US" altLang="zh-CN" b="1" dirty="0">
                <a:solidFill>
                  <a:srgbClr val="0000FF"/>
                </a:solidFill>
              </a:rPr>
              <a:t> *a; </a:t>
            </a:r>
            <a:r>
              <a:rPr lang="en-US" altLang="zh-CN" b="1" dirty="0" err="1">
                <a:solidFill>
                  <a:srgbClr val="0000FF"/>
                </a:solidFill>
              </a:rPr>
              <a:t>int</a:t>
            </a:r>
            <a:r>
              <a:rPr lang="en-US" altLang="zh-CN" b="1" dirty="0">
                <a:solidFill>
                  <a:srgbClr val="0000FF"/>
                </a:solidFill>
              </a:rPr>
              <a:t> *b; </a:t>
            </a:r>
            <a:r>
              <a:rPr lang="en-US" altLang="zh-CN" b="1" dirty="0" err="1">
                <a:solidFill>
                  <a:srgbClr val="0000FF"/>
                </a:solidFill>
              </a:rPr>
              <a:t>int</a:t>
            </a:r>
            <a:r>
              <a:rPr lang="en-US" altLang="zh-CN" b="1" dirty="0">
                <a:solidFill>
                  <a:srgbClr val="0000FF"/>
                </a:solidFill>
              </a:rPr>
              <a:t> *c;</a:t>
            </a:r>
            <a:endParaRPr lang="zh-CN" altLang="en-US" b="1" dirty="0">
              <a:solidFill>
                <a:srgbClr val="0000FF"/>
              </a:solidFill>
            </a:endParaRPr>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21</a:t>
            </a:fld>
            <a:endParaRPr lang="en-US" altLang="zh-CN"/>
          </a:p>
        </p:txBody>
      </p:sp>
    </p:spTree>
    <p:extLst>
      <p:ext uri="{BB962C8B-B14F-4D97-AF65-F5344CB8AC3E}">
        <p14:creationId xmlns:p14="http://schemas.microsoft.com/office/powerpoint/2010/main" val="295543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fld id="{F6EBFF80-542B-44C0-BAE1-1C3BFC3A0D33}" type="slidenum">
              <a:rPr lang="en-US" altLang="zh-CN"/>
              <a:pPr/>
              <a:t>22</a:t>
            </a:fld>
            <a:endParaRPr lang="en-US" altLang="zh-CN"/>
          </a:p>
        </p:txBody>
      </p:sp>
      <p:sp>
        <p:nvSpPr>
          <p:cNvPr id="61442" name="Rectangle 2"/>
          <p:cNvSpPr>
            <a:spLocks noGrp="1" noChangeArrowheads="1"/>
          </p:cNvSpPr>
          <p:nvPr>
            <p:ph type="title"/>
          </p:nvPr>
        </p:nvSpPr>
        <p:spPr>
          <a:xfrm>
            <a:off x="871538" y="290513"/>
            <a:ext cx="8162925" cy="579437"/>
          </a:xfrm>
        </p:spPr>
        <p:txBody>
          <a:bodyPr/>
          <a:lstStyle/>
          <a:p>
            <a:pPr marL="838200" indent="-838200"/>
            <a:r>
              <a:rPr lang="en-US" altLang="zh-CN" sz="3200" dirty="0"/>
              <a:t>8.2.2 </a:t>
            </a:r>
            <a:r>
              <a:rPr lang="zh-CN" altLang="en-US" sz="3200" dirty="0"/>
              <a:t>怎样定义指针变量</a:t>
            </a:r>
          </a:p>
        </p:txBody>
      </p:sp>
      <p:sp>
        <p:nvSpPr>
          <p:cNvPr id="61443" name="Rectangle 3"/>
          <p:cNvSpPr>
            <a:spLocks noGrp="1" noChangeArrowheads="1"/>
          </p:cNvSpPr>
          <p:nvPr>
            <p:ph type="body" idx="1"/>
          </p:nvPr>
        </p:nvSpPr>
        <p:spPr>
          <a:xfrm>
            <a:off x="912813" y="1700213"/>
            <a:ext cx="8110537" cy="4968875"/>
          </a:xfrm>
        </p:spPr>
        <p:txBody>
          <a:bodyPr/>
          <a:lstStyle/>
          <a:p>
            <a:pPr lvl="1">
              <a:spcBef>
                <a:spcPct val="0"/>
              </a:spcBef>
            </a:pPr>
            <a:r>
              <a:rPr lang="zh-CN" altLang="en-US" sz="2400" dirty="0"/>
              <a:t>赋值语句：将一个变量的地址赋给一个指针变量</a:t>
            </a:r>
          </a:p>
          <a:p>
            <a:pPr lvl="1">
              <a:spcBef>
                <a:spcPct val="0"/>
              </a:spcBef>
              <a:buFont typeface="Wingdings" pitchFamily="2" charset="2"/>
              <a:buNone/>
            </a:pPr>
            <a:r>
              <a:rPr lang="zh-CN" altLang="en-US" sz="2400" b="1" dirty="0">
                <a:solidFill>
                  <a:srgbClr val="008000"/>
                </a:solidFill>
              </a:rPr>
              <a:t>例：</a:t>
            </a:r>
            <a:r>
              <a:rPr lang="en-US" altLang="zh-CN" sz="2400" b="1" dirty="0" err="1">
                <a:solidFill>
                  <a:srgbClr val="008000"/>
                </a:solidFill>
              </a:rPr>
              <a:t>int</a:t>
            </a:r>
            <a:r>
              <a:rPr lang="en-US" altLang="zh-CN" sz="2400" b="1" dirty="0">
                <a:solidFill>
                  <a:srgbClr val="008000"/>
                </a:solidFill>
              </a:rPr>
              <a:t> </a:t>
            </a:r>
            <a:r>
              <a:rPr lang="en-US" altLang="zh-CN" sz="2400" b="1" dirty="0" err="1">
                <a:solidFill>
                  <a:srgbClr val="008000"/>
                </a:solidFill>
              </a:rPr>
              <a:t>i,j</a:t>
            </a:r>
            <a:r>
              <a:rPr lang="en-US" altLang="zh-CN" sz="2400" b="1" dirty="0">
                <a:solidFill>
                  <a:srgbClr val="008000"/>
                </a:solidFill>
              </a:rPr>
              <a:t>;</a:t>
            </a:r>
          </a:p>
          <a:p>
            <a:pPr lvl="1">
              <a:spcBef>
                <a:spcPct val="0"/>
              </a:spcBef>
              <a:buFont typeface="Wingdings" pitchFamily="2" charset="2"/>
              <a:buNone/>
            </a:pPr>
            <a:r>
              <a:rPr lang="en-US" altLang="zh-CN" sz="2400" b="1" dirty="0">
                <a:solidFill>
                  <a:srgbClr val="008000"/>
                </a:solidFill>
              </a:rPr>
              <a:t>		  </a:t>
            </a:r>
            <a:r>
              <a:rPr lang="en-US" altLang="zh-CN" sz="2400" b="1" dirty="0" err="1">
                <a:solidFill>
                  <a:srgbClr val="008000"/>
                </a:solidFill>
              </a:rPr>
              <a:t>int</a:t>
            </a:r>
            <a:r>
              <a:rPr lang="en-US" altLang="zh-CN" sz="2400" b="1" dirty="0">
                <a:solidFill>
                  <a:srgbClr val="008000"/>
                </a:solidFill>
              </a:rPr>
              <a:t> *pointer_4, *pointer_5;</a:t>
            </a:r>
          </a:p>
          <a:p>
            <a:pPr lvl="1">
              <a:spcBef>
                <a:spcPct val="0"/>
              </a:spcBef>
              <a:buFont typeface="Wingdings" pitchFamily="2" charset="2"/>
              <a:buNone/>
            </a:pPr>
            <a:r>
              <a:rPr lang="en-US" altLang="zh-CN" sz="2400" b="1" dirty="0">
                <a:solidFill>
                  <a:srgbClr val="008000"/>
                </a:solidFill>
              </a:rPr>
              <a:t>		  pointer_4=&amp;</a:t>
            </a:r>
            <a:r>
              <a:rPr lang="en-US" altLang="zh-CN" sz="2400" b="1" dirty="0" err="1">
                <a:solidFill>
                  <a:srgbClr val="008000"/>
                </a:solidFill>
              </a:rPr>
              <a:t>i</a:t>
            </a:r>
            <a:r>
              <a:rPr lang="en-US" altLang="zh-CN" sz="2400" b="1" dirty="0">
                <a:solidFill>
                  <a:srgbClr val="008000"/>
                </a:solidFill>
              </a:rPr>
              <a:t>;</a:t>
            </a:r>
          </a:p>
          <a:p>
            <a:pPr lvl="1">
              <a:spcBef>
                <a:spcPct val="0"/>
              </a:spcBef>
              <a:buFont typeface="Wingdings" pitchFamily="2" charset="2"/>
              <a:buNone/>
            </a:pPr>
            <a:r>
              <a:rPr lang="en-US" altLang="zh-CN" sz="2400" b="1" dirty="0">
                <a:solidFill>
                  <a:srgbClr val="008000"/>
                </a:solidFill>
              </a:rPr>
              <a:t>		  pointer_5=&amp;j;</a:t>
            </a:r>
          </a:p>
          <a:p>
            <a:pPr lvl="1">
              <a:spcBef>
                <a:spcPct val="0"/>
              </a:spcBef>
            </a:pPr>
            <a:r>
              <a:rPr lang="zh-CN" altLang="en-US" sz="2400" dirty="0"/>
              <a:t>指针变量初始化</a:t>
            </a:r>
          </a:p>
          <a:p>
            <a:pPr lvl="1">
              <a:spcBef>
                <a:spcPct val="0"/>
              </a:spcBef>
              <a:buFont typeface="Wingdings" pitchFamily="2" charset="2"/>
              <a:buNone/>
            </a:pPr>
            <a:r>
              <a:rPr lang="zh-CN" altLang="en-US" sz="2400" b="1" dirty="0">
                <a:solidFill>
                  <a:srgbClr val="008000"/>
                </a:solidFill>
              </a:rPr>
              <a:t>例：</a:t>
            </a:r>
            <a:r>
              <a:rPr lang="en-US" altLang="zh-CN" sz="2400" b="1" dirty="0" err="1">
                <a:solidFill>
                  <a:srgbClr val="008000"/>
                </a:solidFill>
              </a:rPr>
              <a:t>int</a:t>
            </a:r>
            <a:r>
              <a:rPr lang="en-US" altLang="zh-CN" sz="2400" b="1" dirty="0">
                <a:solidFill>
                  <a:srgbClr val="008000"/>
                </a:solidFill>
              </a:rPr>
              <a:t> *pointer_6=&amp;</a:t>
            </a:r>
            <a:r>
              <a:rPr lang="en-US" altLang="zh-CN" sz="2400" b="1" dirty="0" err="1">
                <a:solidFill>
                  <a:srgbClr val="008000"/>
                </a:solidFill>
              </a:rPr>
              <a:t>i</a:t>
            </a:r>
            <a:r>
              <a:rPr lang="en-US" altLang="zh-CN" sz="2400" b="1" dirty="0">
                <a:solidFill>
                  <a:srgbClr val="008000"/>
                </a:solidFill>
              </a:rPr>
              <a:t>;</a:t>
            </a:r>
          </a:p>
          <a:p>
            <a:pPr lvl="1">
              <a:spcBef>
                <a:spcPct val="0"/>
              </a:spcBef>
              <a:buFont typeface="Wingdings" pitchFamily="2" charset="2"/>
              <a:buNone/>
            </a:pPr>
            <a:r>
              <a:rPr lang="en-US" altLang="zh-CN" sz="2400" b="1" dirty="0">
                <a:solidFill>
                  <a:srgbClr val="FF0000"/>
                </a:solidFill>
              </a:rPr>
              <a:t>【</a:t>
            </a:r>
            <a:r>
              <a:rPr lang="zh-CN" altLang="en-US" sz="2400" b="1" dirty="0">
                <a:solidFill>
                  <a:srgbClr val="FF0000"/>
                </a:solidFill>
              </a:rPr>
              <a:t>注意</a:t>
            </a:r>
            <a:r>
              <a:rPr lang="en-US" altLang="zh-CN" sz="2400" b="1" dirty="0">
                <a:solidFill>
                  <a:srgbClr val="FF0000"/>
                </a:solidFill>
              </a:rPr>
              <a:t>】</a:t>
            </a:r>
            <a:r>
              <a:rPr lang="zh-CN" altLang="en-US" sz="2400" dirty="0"/>
              <a:t>通常，只有数据类型与指针变量的基类型一致的变量的地址才能放到该指针变量中。</a:t>
            </a:r>
          </a:p>
          <a:p>
            <a:pPr lvl="1">
              <a:spcBef>
                <a:spcPct val="0"/>
              </a:spcBef>
              <a:buFont typeface="Wingdings" pitchFamily="2" charset="2"/>
              <a:buNone/>
            </a:pPr>
            <a:r>
              <a:rPr lang="zh-CN" altLang="en-US" sz="2400" b="1" dirty="0">
                <a:solidFill>
                  <a:srgbClr val="0000FF"/>
                </a:solidFill>
              </a:rPr>
              <a:t>错例：</a:t>
            </a:r>
            <a:r>
              <a:rPr lang="en-US" altLang="zh-CN" sz="2400" b="1" dirty="0">
                <a:solidFill>
                  <a:srgbClr val="0000FF"/>
                </a:solidFill>
              </a:rPr>
              <a:t>float *pointer_7=&amp;j;</a:t>
            </a:r>
          </a:p>
          <a:p>
            <a:pPr lvl="1">
              <a:spcBef>
                <a:spcPct val="0"/>
              </a:spcBef>
              <a:buFont typeface="Wingdings" pitchFamily="2" charset="2"/>
              <a:buNone/>
            </a:pPr>
            <a:r>
              <a:rPr lang="en-US" altLang="zh-CN" sz="2400" b="1" dirty="0">
                <a:solidFill>
                  <a:srgbClr val="FF0000"/>
                </a:solidFill>
              </a:rPr>
              <a:t>【</a:t>
            </a:r>
            <a:r>
              <a:rPr lang="zh-CN" altLang="en-US" sz="2400" b="1" dirty="0">
                <a:solidFill>
                  <a:srgbClr val="FF0000"/>
                </a:solidFill>
              </a:rPr>
              <a:t>注意</a:t>
            </a:r>
            <a:r>
              <a:rPr lang="en-US" altLang="zh-CN" sz="2400" b="1" dirty="0">
                <a:solidFill>
                  <a:srgbClr val="FF0000"/>
                </a:solidFill>
              </a:rPr>
              <a:t>】</a:t>
            </a:r>
            <a:r>
              <a:rPr lang="zh-CN" altLang="en-US" sz="2400" dirty="0"/>
              <a:t>指针变量中只能存放地址（指针），不要将整型量</a:t>
            </a:r>
            <a:r>
              <a:rPr lang="en-US" altLang="zh-CN" sz="2400" dirty="0"/>
              <a:t>/</a:t>
            </a:r>
            <a:r>
              <a:rPr lang="zh-CN" altLang="en-US" sz="2400" dirty="0"/>
              <a:t>其它任何非地址类型的数据赋给指针变量！</a:t>
            </a:r>
          </a:p>
          <a:p>
            <a:pPr lvl="1">
              <a:spcBef>
                <a:spcPct val="0"/>
              </a:spcBef>
              <a:buFont typeface="Wingdings" pitchFamily="2" charset="2"/>
              <a:buNone/>
            </a:pPr>
            <a:r>
              <a:rPr lang="zh-CN" altLang="en-US" sz="2400" b="1" dirty="0">
                <a:solidFill>
                  <a:srgbClr val="0000FF"/>
                </a:solidFill>
              </a:rPr>
              <a:t>错例：</a:t>
            </a:r>
            <a:r>
              <a:rPr lang="en-US" altLang="zh-CN" sz="2400" b="1" dirty="0">
                <a:solidFill>
                  <a:srgbClr val="0000FF"/>
                </a:solidFill>
              </a:rPr>
              <a:t>pointer_7=1000;</a:t>
            </a:r>
          </a:p>
        </p:txBody>
      </p:sp>
      <p:sp>
        <p:nvSpPr>
          <p:cNvPr id="61444" name="Rectangle 4"/>
          <p:cNvSpPr>
            <a:spLocks noChangeArrowheads="1"/>
          </p:cNvSpPr>
          <p:nvPr/>
        </p:nvSpPr>
        <p:spPr bwMode="auto">
          <a:xfrm>
            <a:off x="914400" y="1219200"/>
            <a:ext cx="4334841"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spcBef>
                <a:spcPct val="20000"/>
              </a:spcBef>
              <a:buClr>
                <a:schemeClr val="folHlink"/>
              </a:buClr>
              <a:buSzPct val="75000"/>
              <a:buFont typeface="Wingdings" pitchFamily="2" charset="2"/>
              <a:buChar char="n"/>
            </a:pPr>
            <a:r>
              <a:rPr lang="zh-CN" altLang="en-US" sz="2800" dirty="0"/>
              <a:t>指针变量的初始化和赋值</a:t>
            </a:r>
            <a:endParaRPr lang="zh-CN" altLang="en-US" sz="2800" b="1" dirty="0">
              <a:solidFill>
                <a:srgbClr val="FF0000"/>
              </a:solidFill>
            </a:endParaRPr>
          </a:p>
        </p:txBody>
      </p:sp>
      <p:sp>
        <p:nvSpPr>
          <p:cNvPr id="61445" name="AutoShape 5"/>
          <p:cNvSpPr>
            <a:spLocks noChangeArrowheads="1"/>
          </p:cNvSpPr>
          <p:nvPr/>
        </p:nvSpPr>
        <p:spPr bwMode="auto">
          <a:xfrm>
            <a:off x="5219700" y="5024438"/>
            <a:ext cx="431800" cy="471487"/>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6" name="AutoShape 6"/>
          <p:cNvSpPr>
            <a:spLocks noChangeArrowheads="1"/>
          </p:cNvSpPr>
          <p:nvPr/>
        </p:nvSpPr>
        <p:spPr bwMode="auto">
          <a:xfrm>
            <a:off x="3995738" y="6092825"/>
            <a:ext cx="431800" cy="47148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7" name="Rectangle 7"/>
          <p:cNvSpPr>
            <a:spLocks noChangeArrowheads="1"/>
          </p:cNvSpPr>
          <p:nvPr/>
        </p:nvSpPr>
        <p:spPr bwMode="auto">
          <a:xfrm>
            <a:off x="7524750" y="3114675"/>
            <a:ext cx="93503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8" name="Rectangle 8"/>
          <p:cNvSpPr>
            <a:spLocks noChangeArrowheads="1"/>
          </p:cNvSpPr>
          <p:nvPr/>
        </p:nvSpPr>
        <p:spPr bwMode="auto">
          <a:xfrm>
            <a:off x="7812088" y="2708275"/>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rPr>
              <a:t>i</a:t>
            </a:r>
          </a:p>
        </p:txBody>
      </p:sp>
      <p:sp>
        <p:nvSpPr>
          <p:cNvPr id="61449" name="Rectangle 9"/>
          <p:cNvSpPr>
            <a:spLocks noChangeArrowheads="1"/>
          </p:cNvSpPr>
          <p:nvPr/>
        </p:nvSpPr>
        <p:spPr bwMode="auto">
          <a:xfrm>
            <a:off x="5940425" y="3114675"/>
            <a:ext cx="93503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Rectangle 10"/>
          <p:cNvSpPr>
            <a:spLocks noChangeArrowheads="1"/>
          </p:cNvSpPr>
          <p:nvPr/>
        </p:nvSpPr>
        <p:spPr bwMode="auto">
          <a:xfrm>
            <a:off x="5508625" y="2730500"/>
            <a:ext cx="185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rPr>
              <a:t>pointer_4</a:t>
            </a:r>
          </a:p>
        </p:txBody>
      </p:sp>
      <p:cxnSp>
        <p:nvCxnSpPr>
          <p:cNvPr id="61451" name="AutoShape 11"/>
          <p:cNvCxnSpPr>
            <a:cxnSpLocks noChangeShapeType="1"/>
            <a:endCxn id="61447" idx="1"/>
          </p:cNvCxnSpPr>
          <p:nvPr/>
        </p:nvCxnSpPr>
        <p:spPr bwMode="auto">
          <a:xfrm>
            <a:off x="6708775" y="3271838"/>
            <a:ext cx="815975" cy="23812"/>
          </a:xfrm>
          <a:prstGeom prst="straightConnector1">
            <a:avLst/>
          </a:prstGeom>
          <a:noFill/>
          <a:ln w="28575">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2" name="Rectangle 12"/>
          <p:cNvSpPr>
            <a:spLocks noChangeArrowheads="1"/>
          </p:cNvSpPr>
          <p:nvPr/>
        </p:nvSpPr>
        <p:spPr bwMode="auto">
          <a:xfrm>
            <a:off x="6156325" y="3043238"/>
            <a:ext cx="55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rPr>
              <a:t>&amp;i</a:t>
            </a:r>
          </a:p>
        </p:txBody>
      </p:sp>
      <p:sp>
        <p:nvSpPr>
          <p:cNvPr id="61453" name="Rectangle 13"/>
          <p:cNvSpPr>
            <a:spLocks noChangeArrowheads="1"/>
          </p:cNvSpPr>
          <p:nvPr/>
        </p:nvSpPr>
        <p:spPr bwMode="auto">
          <a:xfrm>
            <a:off x="7524750" y="3835400"/>
            <a:ext cx="93503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Rectangle 14"/>
          <p:cNvSpPr>
            <a:spLocks noChangeArrowheads="1"/>
          </p:cNvSpPr>
          <p:nvPr/>
        </p:nvSpPr>
        <p:spPr bwMode="auto">
          <a:xfrm>
            <a:off x="7812088" y="3429000"/>
            <a:ext cx="306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rPr>
              <a:t>j</a:t>
            </a:r>
          </a:p>
        </p:txBody>
      </p:sp>
      <p:sp>
        <p:nvSpPr>
          <p:cNvPr id="61455" name="Rectangle 15"/>
          <p:cNvSpPr>
            <a:spLocks noChangeArrowheads="1"/>
          </p:cNvSpPr>
          <p:nvPr/>
        </p:nvSpPr>
        <p:spPr bwMode="auto">
          <a:xfrm>
            <a:off x="5940425" y="3835400"/>
            <a:ext cx="935038" cy="360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Rectangle 16"/>
          <p:cNvSpPr>
            <a:spLocks noChangeArrowheads="1"/>
          </p:cNvSpPr>
          <p:nvPr/>
        </p:nvSpPr>
        <p:spPr bwMode="auto">
          <a:xfrm>
            <a:off x="5508625" y="3451225"/>
            <a:ext cx="185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rPr>
              <a:t>pointer_5</a:t>
            </a:r>
          </a:p>
        </p:txBody>
      </p:sp>
      <p:cxnSp>
        <p:nvCxnSpPr>
          <p:cNvPr id="61457" name="AutoShape 17"/>
          <p:cNvCxnSpPr>
            <a:cxnSpLocks noChangeShapeType="1"/>
            <a:endCxn id="61453" idx="1"/>
          </p:cNvCxnSpPr>
          <p:nvPr/>
        </p:nvCxnSpPr>
        <p:spPr bwMode="auto">
          <a:xfrm>
            <a:off x="6708775" y="3992563"/>
            <a:ext cx="815975" cy="23812"/>
          </a:xfrm>
          <a:prstGeom prst="straightConnector1">
            <a:avLst/>
          </a:prstGeom>
          <a:noFill/>
          <a:ln w="28575">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8" name="Rectangle 18"/>
          <p:cNvSpPr>
            <a:spLocks noChangeArrowheads="1"/>
          </p:cNvSpPr>
          <p:nvPr/>
        </p:nvSpPr>
        <p:spPr bwMode="auto">
          <a:xfrm>
            <a:off x="6156325" y="3763963"/>
            <a:ext cx="56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008000"/>
                </a:solidFill>
              </a:rPr>
              <a:t>&amp;j</a:t>
            </a:r>
          </a:p>
        </p:txBody>
      </p:sp>
      <p:sp>
        <p:nvSpPr>
          <p:cNvPr id="61459" name="Text Box 19"/>
          <p:cNvSpPr txBox="1">
            <a:spLocks noChangeArrowheads="1"/>
          </p:cNvSpPr>
          <p:nvPr/>
        </p:nvSpPr>
        <p:spPr bwMode="auto">
          <a:xfrm>
            <a:off x="5992813" y="49403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FF0000"/>
                </a:solidFill>
              </a:rPr>
              <a:t>编译时会有警告！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52"/>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8" fill="hold" nodeType="afterEffect">
                                  <p:stCondLst>
                                    <p:cond delay="0"/>
                                  </p:stCondLst>
                                  <p:childTnLst>
                                    <p:set>
                                      <p:cBhvr>
                                        <p:cTn id="29" dur="1" fill="hold">
                                          <p:stCondLst>
                                            <p:cond delay="0"/>
                                          </p:stCondLst>
                                        </p:cTn>
                                        <p:tgtEl>
                                          <p:spTgt spid="61451"/>
                                        </p:tgtEl>
                                        <p:attrNameLst>
                                          <p:attrName>style.visibility</p:attrName>
                                        </p:attrNameLst>
                                      </p:cBhvr>
                                      <p:to>
                                        <p:strVal val="visible"/>
                                      </p:to>
                                    </p:set>
                                    <p:animEffect transition="in" filter="wipe(left)">
                                      <p:cBhvr>
                                        <p:cTn id="30" dur="500"/>
                                        <p:tgtEl>
                                          <p:spTgt spid="614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58"/>
                                        </p:tgtEl>
                                        <p:attrNameLst>
                                          <p:attrName>style.visibility</p:attrName>
                                        </p:attrNameLst>
                                      </p:cBhvr>
                                      <p:to>
                                        <p:strVal val="visible"/>
                                      </p:to>
                                    </p:set>
                                  </p:childTnLst>
                                </p:cTn>
                              </p:par>
                            </p:childTnLst>
                          </p:cTn>
                        </p:par>
                        <p:par>
                          <p:cTn id="35" fill="hold" nodeType="afterGroup">
                            <p:stCondLst>
                              <p:cond delay="0"/>
                            </p:stCondLst>
                            <p:childTnLst>
                              <p:par>
                                <p:cTn id="36" presetID="22" presetClass="entr" presetSubtype="8" fill="hold" nodeType="afterEffect">
                                  <p:stCondLst>
                                    <p:cond delay="0"/>
                                  </p:stCondLst>
                                  <p:childTnLst>
                                    <p:set>
                                      <p:cBhvr>
                                        <p:cTn id="37" dur="1" fill="hold">
                                          <p:stCondLst>
                                            <p:cond delay="0"/>
                                          </p:stCondLst>
                                        </p:cTn>
                                        <p:tgtEl>
                                          <p:spTgt spid="61457"/>
                                        </p:tgtEl>
                                        <p:attrNameLst>
                                          <p:attrName>style.visibility</p:attrName>
                                        </p:attrNameLst>
                                      </p:cBhvr>
                                      <p:to>
                                        <p:strVal val="visible"/>
                                      </p:to>
                                    </p:set>
                                    <p:animEffect transition="in" filter="wipe(left)">
                                      <p:cBhvr>
                                        <p:cTn id="38" dur="500"/>
                                        <p:tgtEl>
                                          <p:spTgt spid="6145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1443">
                                            <p:txEl>
                                              <p:pRg st="5" end="5"/>
                                            </p:txEl>
                                          </p:spTgt>
                                        </p:tgtEl>
                                        <p:attrNameLst>
                                          <p:attrName>style.visibility</p:attrName>
                                        </p:attrNameLst>
                                      </p:cBhvr>
                                      <p:to>
                                        <p:strVal val="visible"/>
                                      </p:to>
                                    </p:set>
                                    <p:animEffect transition="in" filter="fade">
                                      <p:cBhvr>
                                        <p:cTn id="43" dur="500"/>
                                        <p:tgtEl>
                                          <p:spTgt spid="61443">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1443">
                                            <p:txEl>
                                              <p:pRg st="6" end="6"/>
                                            </p:txEl>
                                          </p:spTgt>
                                        </p:tgtEl>
                                        <p:attrNameLst>
                                          <p:attrName>style.visibility</p:attrName>
                                        </p:attrNameLst>
                                      </p:cBhvr>
                                      <p:to>
                                        <p:strVal val="visible"/>
                                      </p:to>
                                    </p:set>
                                    <p:animEffect transition="in" filter="fade">
                                      <p:cBhvr>
                                        <p:cTn id="46" dur="500"/>
                                        <p:tgtEl>
                                          <p:spTgt spid="6144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43">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61445"/>
                                        </p:tgtEl>
                                        <p:attrNameLst>
                                          <p:attrName>style.visibility</p:attrName>
                                        </p:attrNameLst>
                                      </p:cBhvr>
                                      <p:to>
                                        <p:strVal val="visible"/>
                                      </p:to>
                                    </p:set>
                                    <p:anim calcmode="lin" valueType="num">
                                      <p:cBhvr>
                                        <p:cTn id="57" dur="500" fill="hold"/>
                                        <p:tgtEl>
                                          <p:spTgt spid="61445"/>
                                        </p:tgtEl>
                                        <p:attrNameLst>
                                          <p:attrName>ppt_w</p:attrName>
                                        </p:attrNameLst>
                                      </p:cBhvr>
                                      <p:tavLst>
                                        <p:tav tm="0">
                                          <p:val>
                                            <p:strVal val="4*#ppt_w"/>
                                          </p:val>
                                        </p:tav>
                                        <p:tav tm="100000">
                                          <p:val>
                                            <p:strVal val="#ppt_w"/>
                                          </p:val>
                                        </p:tav>
                                      </p:tavLst>
                                    </p:anim>
                                    <p:anim calcmode="lin" valueType="num">
                                      <p:cBhvr>
                                        <p:cTn id="58" dur="500" fill="hold"/>
                                        <p:tgtEl>
                                          <p:spTgt spid="61445"/>
                                        </p:tgtEl>
                                        <p:attrNameLst>
                                          <p:attrName>ppt_h</p:attrName>
                                        </p:attrNameLst>
                                      </p:cBhvr>
                                      <p:tavLst>
                                        <p:tav tm="0">
                                          <p:val>
                                            <p:strVal val="4*#ppt_h"/>
                                          </p:val>
                                        </p:tav>
                                        <p:tav tm="100000">
                                          <p:val>
                                            <p:strVal val="#ppt_h"/>
                                          </p:val>
                                        </p:tav>
                                      </p:tavLst>
                                    </p:anim>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6145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1443">
                                            <p:txEl>
                                              <p:pRg st="9" end="9"/>
                                            </p:txEl>
                                          </p:spTgt>
                                        </p:tgtEl>
                                        <p:attrNameLst>
                                          <p:attrName>style.visibility</p:attrName>
                                        </p:attrNameLst>
                                      </p:cBhvr>
                                      <p:to>
                                        <p:strVal val="visible"/>
                                      </p:to>
                                    </p:set>
                                    <p:animEffect transition="in" filter="fade">
                                      <p:cBhvr>
                                        <p:cTn id="66" dur="500"/>
                                        <p:tgtEl>
                                          <p:spTgt spid="61443">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1443">
                                            <p:txEl>
                                              <p:pRg st="10" end="10"/>
                                            </p:txEl>
                                          </p:spTgt>
                                        </p:tgtEl>
                                        <p:attrNameLst>
                                          <p:attrName>style.visibility</p:attrName>
                                        </p:attrNameLst>
                                      </p:cBhvr>
                                      <p:to>
                                        <p:strVal val="visible"/>
                                      </p:to>
                                    </p:set>
                                    <p:animEffect transition="in" filter="fade">
                                      <p:cBhvr>
                                        <p:cTn id="69" dur="500"/>
                                        <p:tgtEl>
                                          <p:spTgt spid="6144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32" fill="hold" grpId="0" nodeType="clickEffect">
                                  <p:stCondLst>
                                    <p:cond delay="0"/>
                                  </p:stCondLst>
                                  <p:childTnLst>
                                    <p:set>
                                      <p:cBhvr>
                                        <p:cTn id="73" dur="1" fill="hold">
                                          <p:stCondLst>
                                            <p:cond delay="0"/>
                                          </p:stCondLst>
                                        </p:cTn>
                                        <p:tgtEl>
                                          <p:spTgt spid="61446"/>
                                        </p:tgtEl>
                                        <p:attrNameLst>
                                          <p:attrName>style.visibility</p:attrName>
                                        </p:attrNameLst>
                                      </p:cBhvr>
                                      <p:to>
                                        <p:strVal val="visible"/>
                                      </p:to>
                                    </p:set>
                                    <p:anim calcmode="lin" valueType="num">
                                      <p:cBhvr>
                                        <p:cTn id="74" dur="500" fill="hold"/>
                                        <p:tgtEl>
                                          <p:spTgt spid="61446"/>
                                        </p:tgtEl>
                                        <p:attrNameLst>
                                          <p:attrName>ppt_w</p:attrName>
                                        </p:attrNameLst>
                                      </p:cBhvr>
                                      <p:tavLst>
                                        <p:tav tm="0">
                                          <p:val>
                                            <p:strVal val="4*#ppt_w"/>
                                          </p:val>
                                        </p:tav>
                                        <p:tav tm="100000">
                                          <p:val>
                                            <p:strVal val="#ppt_w"/>
                                          </p:val>
                                        </p:tav>
                                      </p:tavLst>
                                    </p:anim>
                                    <p:anim calcmode="lin" valueType="num">
                                      <p:cBhvr>
                                        <p:cTn id="75" dur="500" fill="hold"/>
                                        <p:tgtEl>
                                          <p:spTgt spid="6144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p:bldP spid="61446" grpId="0" animBg="1"/>
      <p:bldP spid="61447" grpId="0" animBg="1"/>
      <p:bldP spid="61448" grpId="0"/>
      <p:bldP spid="61449" grpId="0" animBg="1"/>
      <p:bldP spid="61450" grpId="0"/>
      <p:bldP spid="61452" grpId="0"/>
      <p:bldP spid="61453" grpId="0" animBg="1"/>
      <p:bldP spid="61454" grpId="0"/>
      <p:bldP spid="61455" grpId="0" animBg="1"/>
      <p:bldP spid="61456" grpId="0"/>
      <p:bldP spid="61458" grpId="0"/>
      <p:bldP spid="614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560" y="1324115"/>
            <a:ext cx="8110537" cy="5149850"/>
          </a:xfrm>
        </p:spPr>
        <p:txBody>
          <a:bodyPr/>
          <a:lstStyle/>
          <a:p>
            <a:r>
              <a:rPr lang="zh-CN" altLang="en-US" sz="2800" dirty="0"/>
              <a:t>在声明一个指针变量后，若没有经过初始化，指针变量的值是不确定的，直接使用未加初始化的指针变量可能会给程序带来各种内存错误。因此指针变量的初始化很重要。</a:t>
            </a:r>
          </a:p>
          <a:p>
            <a:pPr lvl="1"/>
            <a:r>
              <a:rPr lang="zh-CN" altLang="en-US" sz="2400" dirty="0"/>
              <a:t>如果一开始不知该将此指针指向何处，最简单的方式是利用</a:t>
            </a:r>
            <a:r>
              <a:rPr lang="en-US" altLang="zh-CN" sz="2400" b="1" dirty="0">
                <a:solidFill>
                  <a:srgbClr val="FF0000"/>
                </a:solidFill>
              </a:rPr>
              <a:t>NULL</a:t>
            </a:r>
            <a:r>
              <a:rPr lang="zh-CN" altLang="en-US" sz="2400" b="1" dirty="0">
                <a:solidFill>
                  <a:srgbClr val="FF0000"/>
                </a:solidFill>
              </a:rPr>
              <a:t>（符号常量，值为</a:t>
            </a:r>
            <a:r>
              <a:rPr lang="en-US" altLang="zh-CN" sz="2400" b="1" dirty="0">
                <a:solidFill>
                  <a:srgbClr val="FF0000"/>
                </a:solidFill>
              </a:rPr>
              <a:t>0</a:t>
            </a:r>
            <a:r>
              <a:rPr lang="zh-CN" altLang="en-US" sz="2400" b="1" dirty="0">
                <a:solidFill>
                  <a:srgbClr val="FF0000"/>
                </a:solidFill>
              </a:rPr>
              <a:t>）</a:t>
            </a:r>
            <a:r>
              <a:rPr lang="zh-CN" altLang="en-US" sz="2400" dirty="0"/>
              <a:t>将指针置</a:t>
            </a:r>
            <a:r>
              <a:rPr lang="en-US" altLang="zh-CN" sz="2400" dirty="0"/>
              <a:t>0</a:t>
            </a:r>
            <a:r>
              <a:rPr lang="zh-CN" altLang="en-US" sz="2400" dirty="0"/>
              <a:t>，</a:t>
            </a:r>
            <a:br>
              <a:rPr lang="en-US" altLang="zh-CN" sz="2400" dirty="0"/>
            </a:br>
            <a:r>
              <a:rPr lang="zh-CN" altLang="en-US" sz="2400" b="1" dirty="0">
                <a:solidFill>
                  <a:srgbClr val="0000FF"/>
                </a:solidFill>
              </a:rPr>
              <a:t>如：</a:t>
            </a:r>
            <a:r>
              <a:rPr lang="en-US" altLang="zh-CN" sz="2400" b="1" dirty="0" err="1">
                <a:solidFill>
                  <a:srgbClr val="0000FF"/>
                </a:solidFill>
              </a:rPr>
              <a:t>int</a:t>
            </a:r>
            <a:r>
              <a:rPr lang="en-US" altLang="zh-CN" sz="2400" b="1" dirty="0">
                <a:solidFill>
                  <a:srgbClr val="0000FF"/>
                </a:solidFill>
              </a:rPr>
              <a:t> *</a:t>
            </a:r>
            <a:r>
              <a:rPr lang="en-US" altLang="zh-CN" sz="2400" b="1" dirty="0" err="1">
                <a:solidFill>
                  <a:srgbClr val="0000FF"/>
                </a:solidFill>
              </a:rPr>
              <a:t>pInt</a:t>
            </a:r>
            <a:r>
              <a:rPr lang="en-US" altLang="zh-CN" sz="2400" b="1" dirty="0">
                <a:solidFill>
                  <a:srgbClr val="0000FF"/>
                </a:solidFill>
              </a:rPr>
              <a:t> = NULL;</a:t>
            </a:r>
          </a:p>
          <a:p>
            <a:r>
              <a:rPr lang="zh-CN" altLang="en-US" sz="2800" dirty="0"/>
              <a:t>类型指针变量只能存放该类型变量的地址</a:t>
            </a:r>
          </a:p>
          <a:p>
            <a:pPr marL="457200" lvl="1" indent="0">
              <a:buNone/>
            </a:pPr>
            <a:r>
              <a:rPr lang="en-US" altLang="zh-CN" sz="2400" b="1" dirty="0" err="1">
                <a:solidFill>
                  <a:srgbClr val="0000FF"/>
                </a:solidFill>
              </a:rPr>
              <a:t>int</a:t>
            </a:r>
            <a:r>
              <a:rPr lang="en-US" altLang="zh-CN" sz="2400" b="1" dirty="0">
                <a:solidFill>
                  <a:srgbClr val="0000FF"/>
                </a:solidFill>
              </a:rPr>
              <a:t> a, b;</a:t>
            </a:r>
          </a:p>
          <a:p>
            <a:pPr marL="457200" lvl="1" indent="0">
              <a:buNone/>
            </a:pPr>
            <a:r>
              <a:rPr lang="en-US" altLang="zh-CN" sz="2400" b="1" dirty="0" err="1">
                <a:solidFill>
                  <a:srgbClr val="0000FF"/>
                </a:solidFill>
              </a:rPr>
              <a:t>int</a:t>
            </a:r>
            <a:r>
              <a:rPr lang="en-US" altLang="zh-CN" sz="2400" b="1" dirty="0">
                <a:solidFill>
                  <a:srgbClr val="0000FF"/>
                </a:solidFill>
              </a:rPr>
              <a:t> *p1 = &amp;a, *p2 = &amp;b;</a:t>
            </a:r>
          </a:p>
          <a:p>
            <a:pPr marL="457200" lvl="1" indent="0">
              <a:buNone/>
            </a:pPr>
            <a:r>
              <a:rPr lang="en-US" altLang="zh-CN" sz="2400" b="1" dirty="0">
                <a:solidFill>
                  <a:srgbClr val="0000FF"/>
                </a:solidFill>
              </a:rPr>
              <a:t>float *p3;</a:t>
            </a:r>
          </a:p>
          <a:p>
            <a:pPr marL="457200" lvl="1" indent="0">
              <a:buNone/>
            </a:pPr>
            <a:r>
              <a:rPr lang="en-US" altLang="zh-CN" sz="2400" b="1" dirty="0">
                <a:solidFill>
                  <a:srgbClr val="0000FF"/>
                </a:solidFill>
              </a:rPr>
              <a:t>p3 </a:t>
            </a:r>
            <a:r>
              <a:rPr lang="zh-CN" altLang="en-US" sz="2400" b="1" dirty="0">
                <a:solidFill>
                  <a:srgbClr val="0000FF"/>
                </a:solidFill>
              </a:rPr>
              <a:t>＝ </a:t>
            </a:r>
            <a:r>
              <a:rPr lang="en-US" altLang="zh-CN" sz="2400" b="1" dirty="0">
                <a:solidFill>
                  <a:srgbClr val="0000FF"/>
                </a:solidFill>
              </a:rPr>
              <a:t>&amp;a; </a:t>
            </a:r>
            <a:endParaRPr lang="zh-CN" altLang="en-US" sz="2400" b="1" dirty="0">
              <a:solidFill>
                <a:srgbClr val="0000FF"/>
              </a:solidFill>
            </a:endParaRPr>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23</a:t>
            </a:fld>
            <a:endParaRPr lang="en-US" altLang="zh-CN"/>
          </a:p>
        </p:txBody>
      </p:sp>
      <p:sp>
        <p:nvSpPr>
          <p:cNvPr id="6" name="矩形 5"/>
          <p:cNvSpPr/>
          <p:nvPr/>
        </p:nvSpPr>
        <p:spPr>
          <a:xfrm>
            <a:off x="2849773" y="6098206"/>
            <a:ext cx="5872324" cy="461665"/>
          </a:xfrm>
          <a:prstGeom prst="rect">
            <a:avLst/>
          </a:prstGeom>
        </p:spPr>
        <p:txBody>
          <a:bodyPr wrap="square">
            <a:spAutoFit/>
          </a:bodyPr>
          <a:lstStyle/>
          <a:p>
            <a:pPr algn="l"/>
            <a:r>
              <a:rPr lang="zh-CN" altLang="en-US" sz="2400" b="1" dirty="0">
                <a:solidFill>
                  <a:srgbClr val="FF0000"/>
                </a:solidFill>
              </a:rPr>
              <a:t>错误，</a:t>
            </a:r>
            <a:r>
              <a:rPr lang="en-US" altLang="zh-CN" sz="2400" b="1" dirty="0">
                <a:solidFill>
                  <a:srgbClr val="FF0000"/>
                </a:solidFill>
              </a:rPr>
              <a:t>float</a:t>
            </a:r>
            <a:r>
              <a:rPr lang="zh-CN" altLang="en-US" sz="2400" b="1" dirty="0">
                <a:solidFill>
                  <a:srgbClr val="FF0000"/>
                </a:solidFill>
              </a:rPr>
              <a:t>类型指针不能指向整型变量</a:t>
            </a:r>
          </a:p>
        </p:txBody>
      </p:sp>
      <p:sp>
        <p:nvSpPr>
          <p:cNvPr id="7" name="AutoShape 5"/>
          <p:cNvSpPr>
            <a:spLocks noChangeArrowheads="1"/>
          </p:cNvSpPr>
          <p:nvPr/>
        </p:nvSpPr>
        <p:spPr bwMode="auto">
          <a:xfrm>
            <a:off x="1619672" y="6093296"/>
            <a:ext cx="431800" cy="471487"/>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76834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32"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strVal val="4*#ppt_w"/>
                                          </p:val>
                                        </p:tav>
                                        <p:tav tm="100000">
                                          <p:val>
                                            <p:strVal val="#ppt_w"/>
                                          </p:val>
                                        </p:tav>
                                      </p:tavLst>
                                    </p:anim>
                                    <p:anim calcmode="lin" valueType="num">
                                      <p:cBhvr>
                                        <p:cTn id="29" dur="500" fill="hold"/>
                                        <p:tgtEl>
                                          <p:spTgt spid="7"/>
                                        </p:tgtEl>
                                        <p:attrNameLst>
                                          <p:attrName>ppt_h</p:attrName>
                                        </p:attrNameLst>
                                      </p:cBhvr>
                                      <p:tavLst>
                                        <p:tav tm="0">
                                          <p:val>
                                            <p:strVal val="4*#ppt_h"/>
                                          </p:val>
                                        </p:tav>
                                        <p:tav tm="100000">
                                          <p:val>
                                            <p:strVal val="#ppt_h"/>
                                          </p:val>
                                        </p:tav>
                                      </p:tavLst>
                                    </p:anim>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878394"/>
            <a:ext cx="8429625" cy="584775"/>
          </a:xfrm>
          <a:effectLst/>
        </p:spPr>
        <p:txBody>
          <a:bodyPr anchor="ctr"/>
          <a:lstStyle/>
          <a:p>
            <a:pPr eaLnBrk="1" hangingPunct="1">
              <a:defRPr/>
            </a:pPr>
            <a:r>
              <a:rPr lang="en-US" altLang="zh-CN" sz="3200" dirty="0"/>
              <a:t>8.2.3 </a:t>
            </a:r>
            <a:r>
              <a:rPr lang="zh-CN" altLang="zh-CN" sz="3200" dirty="0"/>
              <a:t>怎样引用指针变量</a:t>
            </a:r>
            <a:endParaRPr lang="zh-CN" altLang="en-US" sz="3200" dirty="0"/>
          </a:p>
        </p:txBody>
      </p:sp>
      <p:sp>
        <p:nvSpPr>
          <p:cNvPr id="6147" name="Rectangle 3"/>
          <p:cNvSpPr>
            <a:spLocks noGrp="1" noChangeArrowheads="1"/>
          </p:cNvSpPr>
          <p:nvPr>
            <p:ph type="body" idx="1"/>
          </p:nvPr>
        </p:nvSpPr>
        <p:spPr>
          <a:xfrm>
            <a:off x="357188" y="1714500"/>
            <a:ext cx="8286750" cy="4500563"/>
          </a:xfrm>
        </p:spPr>
        <p:txBody>
          <a:bodyPr/>
          <a:lstStyle/>
          <a:p>
            <a:r>
              <a:rPr lang="zh-CN" altLang="zh-CN" sz="3600" dirty="0"/>
              <a:t>在引用指针变量时，可能有三种情况：</a:t>
            </a:r>
            <a:endParaRPr lang="en-US" altLang="zh-CN" sz="3600" dirty="0"/>
          </a:p>
          <a:p>
            <a:pPr lvl="1"/>
            <a:r>
              <a:rPr lang="zh-CN" altLang="zh-CN" sz="3200" dirty="0"/>
              <a:t>给指针变量赋值。如：</a:t>
            </a:r>
            <a:r>
              <a:rPr lang="en-US" altLang="zh-CN" sz="3200" dirty="0"/>
              <a:t>p=&amp;a;</a:t>
            </a:r>
          </a:p>
          <a:p>
            <a:pPr lvl="1"/>
            <a:r>
              <a:rPr lang="zh-CN" altLang="zh-CN" sz="3200" dirty="0"/>
              <a:t>引用指针变量指向的变量</a:t>
            </a:r>
            <a:r>
              <a:rPr lang="zh-CN" altLang="en-US" sz="3200" dirty="0"/>
              <a:t>。</a:t>
            </a:r>
            <a:r>
              <a:rPr lang="zh-CN" altLang="zh-CN" sz="3200" dirty="0"/>
              <a:t>如</a:t>
            </a:r>
            <a:r>
              <a:rPr lang="zh-CN" altLang="en-US" sz="3200" dirty="0"/>
              <a:t>有</a:t>
            </a:r>
            <a:endParaRPr lang="en-US" altLang="zh-CN" sz="3200" dirty="0"/>
          </a:p>
          <a:p>
            <a:pPr lvl="1">
              <a:buFont typeface="Wingdings" pitchFamily="2" charset="2"/>
              <a:buNone/>
            </a:pPr>
            <a:r>
              <a:rPr lang="en-US" altLang="zh-CN" sz="3200" dirty="0"/>
              <a:t>   p=&amp;a;  *p=1;</a:t>
            </a:r>
          </a:p>
          <a:p>
            <a:pPr lvl="1">
              <a:buFont typeface="Wingdings" pitchFamily="2" charset="2"/>
              <a:buNone/>
            </a:pPr>
            <a:r>
              <a:rPr lang="en-US" altLang="zh-CN" sz="3200" dirty="0"/>
              <a:t>   </a:t>
            </a:r>
            <a:r>
              <a:rPr lang="zh-CN" altLang="en-US" sz="3200" dirty="0"/>
              <a:t>则执行</a:t>
            </a:r>
            <a:r>
              <a:rPr lang="en-US" altLang="zh-CN" sz="3200" dirty="0" err="1"/>
              <a:t>printf</a:t>
            </a:r>
            <a:r>
              <a:rPr lang="en-US" altLang="zh-CN" sz="3200" dirty="0"/>
              <a:t>(“%d”,*p);  </a:t>
            </a:r>
            <a:r>
              <a:rPr lang="zh-CN" altLang="en-US" sz="3200" dirty="0"/>
              <a:t>将输出</a:t>
            </a:r>
            <a:r>
              <a:rPr lang="en-US" altLang="zh-CN" sz="3200" dirty="0"/>
              <a:t>1</a:t>
            </a:r>
          </a:p>
          <a:p>
            <a:pPr lvl="1"/>
            <a:r>
              <a:rPr lang="zh-CN" altLang="zh-CN" sz="3200" dirty="0"/>
              <a:t>引用指针变量的值。如：</a:t>
            </a:r>
            <a:r>
              <a:rPr lang="en-US" altLang="zh-CN" sz="3200" dirty="0" err="1"/>
              <a:t>printf</a:t>
            </a:r>
            <a:r>
              <a:rPr lang="en-US" altLang="zh-CN" sz="3200" dirty="0"/>
              <a:t>(“%</a:t>
            </a:r>
            <a:r>
              <a:rPr lang="en-US" altLang="zh-CN" sz="3200" dirty="0" err="1"/>
              <a:t>o”,p</a:t>
            </a:r>
            <a:r>
              <a:rPr lang="en-US" altLang="zh-CN" sz="3200" dirty="0"/>
              <a:t>);</a:t>
            </a:r>
          </a:p>
        </p:txBody>
      </p:sp>
      <p:sp>
        <p:nvSpPr>
          <p:cNvPr id="4" name="圆角矩形标注 3"/>
          <p:cNvSpPr>
            <a:spLocks noChangeArrowheads="1"/>
          </p:cNvSpPr>
          <p:nvPr/>
        </p:nvSpPr>
        <p:spPr bwMode="auto">
          <a:xfrm>
            <a:off x="5643563" y="1357313"/>
            <a:ext cx="2214562" cy="642937"/>
          </a:xfrm>
          <a:prstGeom prst="wedgeRoundRectCallout">
            <a:avLst>
              <a:gd name="adj1" fmla="val -41181"/>
              <a:gd name="adj2" fmla="val 12031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0000CC"/>
                </a:solidFill>
              </a:rPr>
              <a:t>使</a:t>
            </a:r>
            <a:r>
              <a:rPr lang="en-US" altLang="zh-CN" sz="2800" b="1">
                <a:solidFill>
                  <a:srgbClr val="0000CC"/>
                </a:solidFill>
              </a:rPr>
              <a:t>p</a:t>
            </a:r>
            <a:r>
              <a:rPr lang="zh-CN" altLang="zh-CN" sz="2800" b="1">
                <a:solidFill>
                  <a:srgbClr val="0000CC"/>
                </a:solidFill>
              </a:rPr>
              <a:t>指向</a:t>
            </a:r>
            <a:r>
              <a:rPr lang="en-US" altLang="zh-CN" sz="2800" b="1">
                <a:solidFill>
                  <a:srgbClr val="0000CC"/>
                </a:solidFill>
              </a:rPr>
              <a:t>a</a:t>
            </a:r>
            <a:endParaRPr lang="zh-CN" altLang="en-US" sz="2800" b="1">
              <a:solidFill>
                <a:srgbClr val="0000CC"/>
              </a:solidFill>
            </a:endParaRPr>
          </a:p>
        </p:txBody>
      </p:sp>
      <p:sp>
        <p:nvSpPr>
          <p:cNvPr id="5" name="圆角矩形标注 4"/>
          <p:cNvSpPr>
            <a:spLocks noChangeArrowheads="1"/>
          </p:cNvSpPr>
          <p:nvPr/>
        </p:nvSpPr>
        <p:spPr bwMode="auto">
          <a:xfrm>
            <a:off x="2857500" y="2571750"/>
            <a:ext cx="2214563" cy="642938"/>
          </a:xfrm>
          <a:prstGeom prst="wedgeRoundRectCallout">
            <a:avLst>
              <a:gd name="adj1" fmla="val -41181"/>
              <a:gd name="adj2" fmla="val 12031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2800" b="1">
                <a:solidFill>
                  <a:srgbClr val="0000CC"/>
                </a:solidFill>
              </a:rPr>
              <a:t>*p</a:t>
            </a:r>
            <a:r>
              <a:rPr lang="zh-CN" altLang="en-US" sz="2800" b="1">
                <a:solidFill>
                  <a:srgbClr val="0000CC"/>
                </a:solidFill>
              </a:rPr>
              <a:t>相当于</a:t>
            </a:r>
            <a:r>
              <a:rPr lang="en-US" altLang="zh-CN" sz="2800" b="1">
                <a:solidFill>
                  <a:srgbClr val="0000CC"/>
                </a:solidFill>
              </a:rPr>
              <a:t>a</a:t>
            </a:r>
            <a:endParaRPr lang="zh-CN" altLang="en-US" sz="2800" b="1">
              <a:solidFill>
                <a:srgbClr val="0000CC"/>
              </a:solidFill>
            </a:endParaRPr>
          </a:p>
        </p:txBody>
      </p:sp>
      <p:sp>
        <p:nvSpPr>
          <p:cNvPr id="6" name="圆角矩形标注 5"/>
          <p:cNvSpPr>
            <a:spLocks noChangeArrowheads="1"/>
          </p:cNvSpPr>
          <p:nvPr/>
        </p:nvSpPr>
        <p:spPr bwMode="auto">
          <a:xfrm>
            <a:off x="4464844" y="5572125"/>
            <a:ext cx="2286000" cy="1143000"/>
          </a:xfrm>
          <a:prstGeom prst="wedgeRoundRectCallout">
            <a:avLst>
              <a:gd name="adj1" fmla="val -76356"/>
              <a:gd name="adj2" fmla="val -3594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zh-CN" sz="2800" b="1">
                <a:solidFill>
                  <a:srgbClr val="0000CC"/>
                </a:solidFill>
              </a:rPr>
              <a:t>以</a:t>
            </a:r>
            <a:r>
              <a:rPr lang="zh-CN" altLang="en-US" sz="2800" b="1">
                <a:solidFill>
                  <a:srgbClr val="0000CC"/>
                </a:solidFill>
              </a:rPr>
              <a:t>八</a:t>
            </a:r>
            <a:r>
              <a:rPr lang="zh-CN" altLang="zh-CN" sz="2800" b="1">
                <a:solidFill>
                  <a:srgbClr val="0000CC"/>
                </a:solidFill>
              </a:rPr>
              <a:t>进制输出</a:t>
            </a:r>
            <a:r>
              <a:rPr lang="en-US" altLang="zh-CN" sz="2800" b="1">
                <a:solidFill>
                  <a:srgbClr val="0000CC"/>
                </a:solidFill>
              </a:rPr>
              <a:t>a</a:t>
            </a:r>
            <a:r>
              <a:rPr lang="zh-CN" altLang="zh-CN" sz="2800" b="1">
                <a:solidFill>
                  <a:srgbClr val="0000CC"/>
                </a:solidFill>
              </a:rPr>
              <a:t>的地址</a:t>
            </a:r>
            <a:endParaRPr lang="zh-CN" altLang="en-US" sz="2800" b="1">
              <a:solidFill>
                <a:srgbClr val="0000CC"/>
              </a:solidFill>
            </a:endParaRPr>
          </a:p>
        </p:txBody>
      </p:sp>
    </p:spTree>
    <p:extLst>
      <p:ext uri="{BB962C8B-B14F-4D97-AF65-F5344CB8AC3E}">
        <p14:creationId xmlns:p14="http://schemas.microsoft.com/office/powerpoint/2010/main" val="77571960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3" dur="500"/>
                                        <p:tgtEl>
                                          <p:spTgt spid="61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3" dur="500"/>
                                        <p:tgtEl>
                                          <p:spTgt spid="614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726" y="567562"/>
            <a:ext cx="8162925" cy="707886"/>
          </a:xfrm>
        </p:spPr>
        <p:txBody>
          <a:bodyPr/>
          <a:lstStyle/>
          <a:p>
            <a:r>
              <a:rPr lang="zh-CN" altLang="en-US" sz="4000" dirty="0"/>
              <a:t>示例：显示指针变量所占空间大小</a:t>
            </a:r>
          </a:p>
        </p:txBody>
      </p:sp>
      <p:sp>
        <p:nvSpPr>
          <p:cNvPr id="3" name="内容占位符 2"/>
          <p:cNvSpPr>
            <a:spLocks noGrp="1"/>
          </p:cNvSpPr>
          <p:nvPr>
            <p:ph idx="1"/>
          </p:nvPr>
        </p:nvSpPr>
        <p:spPr>
          <a:xfrm>
            <a:off x="323528" y="1844824"/>
            <a:ext cx="8411715" cy="5149850"/>
          </a:xfrm>
        </p:spPr>
        <p:txBody>
          <a:bodyPr/>
          <a:lstStyle/>
          <a:p>
            <a:pPr marL="0" indent="0">
              <a:buNone/>
            </a:pPr>
            <a:r>
              <a:rPr lang="en-US" altLang="zh-CN" sz="2400" dirty="0"/>
              <a:t>#include &lt;</a:t>
            </a:r>
            <a:r>
              <a:rPr lang="en-US" altLang="zh-CN" sz="2400" dirty="0" err="1"/>
              <a:t>stdio.h</a:t>
            </a:r>
            <a:r>
              <a:rPr lang="en-US" altLang="zh-CN" sz="2400" dirty="0"/>
              <a:t>&gt;</a:t>
            </a:r>
          </a:p>
          <a:p>
            <a:pPr marL="0" indent="0">
              <a:buNone/>
            </a:pPr>
            <a:r>
              <a:rPr lang="en-US" altLang="zh-CN" sz="2400" dirty="0" err="1"/>
              <a:t>int</a:t>
            </a:r>
            <a:r>
              <a:rPr lang="en-US" altLang="zh-CN" sz="2400" dirty="0"/>
              <a:t> main()</a:t>
            </a:r>
          </a:p>
          <a:p>
            <a:pPr marL="0" indent="0">
              <a:buNone/>
            </a:pPr>
            <a:r>
              <a:rPr lang="en-US" altLang="zh-CN" sz="2400" dirty="0"/>
              <a:t>{</a:t>
            </a:r>
          </a:p>
          <a:p>
            <a:pPr marL="0" indent="0">
              <a:buNone/>
            </a:pPr>
            <a:r>
              <a:rPr lang="en-US" altLang="zh-CN" sz="2400" dirty="0"/>
              <a:t> 	char * </a:t>
            </a:r>
            <a:r>
              <a:rPr lang="en-US" altLang="zh-CN" sz="2400" dirty="0" err="1"/>
              <a:t>pChar</a:t>
            </a:r>
            <a:r>
              <a:rPr lang="en-US" altLang="zh-CN" sz="2400" dirty="0"/>
              <a:t>;</a:t>
            </a:r>
          </a:p>
          <a:p>
            <a:pPr marL="0" indent="0">
              <a:buNone/>
            </a:pPr>
            <a:r>
              <a:rPr lang="en-US" altLang="zh-CN" sz="2400" dirty="0"/>
              <a:t> 	</a:t>
            </a:r>
            <a:r>
              <a:rPr lang="en-US" altLang="zh-CN" sz="2400" dirty="0" err="1"/>
              <a:t>int</a:t>
            </a:r>
            <a:r>
              <a:rPr lang="en-US" altLang="zh-CN" sz="2400" dirty="0"/>
              <a:t> * </a:t>
            </a:r>
            <a:r>
              <a:rPr lang="en-US" altLang="zh-CN" sz="2400" dirty="0" err="1"/>
              <a:t>pInt</a:t>
            </a:r>
            <a:r>
              <a:rPr lang="en-US" altLang="zh-CN" sz="2400" dirty="0"/>
              <a:t>;</a:t>
            </a:r>
          </a:p>
          <a:p>
            <a:pPr marL="0" indent="0">
              <a:buNone/>
            </a:pPr>
            <a:r>
              <a:rPr lang="en-US" altLang="zh-CN" sz="2400" dirty="0"/>
              <a:t> 	double * </a:t>
            </a:r>
            <a:r>
              <a:rPr lang="en-US" altLang="zh-CN" sz="2400" dirty="0" err="1"/>
              <a:t>pDouble</a:t>
            </a:r>
            <a:r>
              <a:rPr lang="en-US" altLang="zh-CN" sz="2400" dirty="0"/>
              <a:t>;</a:t>
            </a:r>
          </a:p>
          <a:p>
            <a:pPr marL="0" indent="0">
              <a:buNone/>
            </a:pPr>
            <a:r>
              <a:rPr lang="en-US" altLang="zh-CN" sz="2400" dirty="0"/>
              <a:t> 	</a:t>
            </a:r>
            <a:r>
              <a:rPr lang="en-US" altLang="zh-CN" sz="2400" dirty="0" err="1"/>
              <a:t>printf</a:t>
            </a:r>
            <a:r>
              <a:rPr lang="en-US" altLang="zh-CN" sz="2400" dirty="0"/>
              <a:t>("</a:t>
            </a:r>
            <a:r>
              <a:rPr lang="en-US" altLang="zh-CN" sz="2400" dirty="0" err="1"/>
              <a:t>pChar</a:t>
            </a:r>
            <a:r>
              <a:rPr lang="en-US" altLang="zh-CN" sz="2400" dirty="0"/>
              <a:t> size=%d\n",</a:t>
            </a:r>
            <a:r>
              <a:rPr lang="en-US" altLang="zh-CN" sz="2400" dirty="0" err="1"/>
              <a:t>sizeof</a:t>
            </a:r>
            <a:r>
              <a:rPr lang="en-US" altLang="zh-CN" sz="2400" dirty="0"/>
              <a:t>(</a:t>
            </a:r>
            <a:r>
              <a:rPr lang="en-US" altLang="zh-CN" sz="2400" dirty="0" err="1"/>
              <a:t>pChar</a:t>
            </a:r>
            <a:r>
              <a:rPr lang="en-US" altLang="zh-CN" sz="2400" dirty="0"/>
              <a:t>));</a:t>
            </a:r>
          </a:p>
          <a:p>
            <a:pPr marL="0" indent="0">
              <a:buNone/>
            </a:pPr>
            <a:r>
              <a:rPr lang="en-US" altLang="zh-CN" sz="2400" dirty="0"/>
              <a:t> 	</a:t>
            </a:r>
            <a:r>
              <a:rPr lang="en-US" altLang="zh-CN" sz="2400" dirty="0" err="1"/>
              <a:t>printf</a:t>
            </a:r>
            <a:r>
              <a:rPr lang="en-US" altLang="zh-CN" sz="2400" dirty="0"/>
              <a:t>("</a:t>
            </a:r>
            <a:r>
              <a:rPr lang="en-US" altLang="zh-CN" sz="2400" dirty="0" err="1"/>
              <a:t>pInt</a:t>
            </a:r>
            <a:r>
              <a:rPr lang="en-US" altLang="zh-CN" sz="2400" dirty="0"/>
              <a:t> size=%d\n",</a:t>
            </a:r>
            <a:r>
              <a:rPr lang="en-US" altLang="zh-CN" sz="2400" dirty="0" err="1"/>
              <a:t>sizeof</a:t>
            </a:r>
            <a:r>
              <a:rPr lang="en-US" altLang="zh-CN" sz="2400" dirty="0"/>
              <a:t>(</a:t>
            </a:r>
            <a:r>
              <a:rPr lang="en-US" altLang="zh-CN" sz="2400" dirty="0" err="1"/>
              <a:t>pInt</a:t>
            </a:r>
            <a:r>
              <a:rPr lang="en-US" altLang="zh-CN" sz="2400" dirty="0"/>
              <a:t>));</a:t>
            </a:r>
          </a:p>
          <a:p>
            <a:pPr marL="0" indent="0">
              <a:buNone/>
            </a:pPr>
            <a:r>
              <a:rPr lang="en-US" altLang="zh-CN" sz="2400" dirty="0"/>
              <a:t> 	</a:t>
            </a:r>
            <a:r>
              <a:rPr lang="en-US" altLang="zh-CN" sz="2400" dirty="0" err="1"/>
              <a:t>printf</a:t>
            </a:r>
            <a:r>
              <a:rPr lang="en-US" altLang="zh-CN" sz="2400" dirty="0"/>
              <a:t>("</a:t>
            </a:r>
            <a:r>
              <a:rPr lang="en-US" altLang="zh-CN" sz="2400" dirty="0" err="1"/>
              <a:t>pDouble</a:t>
            </a:r>
            <a:r>
              <a:rPr lang="en-US" altLang="zh-CN" sz="2400" dirty="0"/>
              <a:t> size=%d\n", </a:t>
            </a:r>
            <a:r>
              <a:rPr lang="en-US" altLang="zh-CN" sz="2400" dirty="0" err="1"/>
              <a:t>sizeof</a:t>
            </a:r>
            <a:r>
              <a:rPr lang="en-US" altLang="zh-CN" sz="2400" dirty="0"/>
              <a:t>(</a:t>
            </a:r>
            <a:r>
              <a:rPr lang="en-US" altLang="zh-CN" sz="2400" dirty="0" err="1"/>
              <a:t>pDouble</a:t>
            </a:r>
            <a:r>
              <a:rPr lang="en-US" altLang="zh-CN" sz="2400" dirty="0"/>
              <a:t>));</a:t>
            </a:r>
          </a:p>
          <a:p>
            <a:pPr marL="0" indent="0">
              <a:buNone/>
            </a:pPr>
            <a:r>
              <a:rPr lang="en-US" altLang="zh-CN" sz="2400" dirty="0"/>
              <a:t> 	return 0;</a:t>
            </a:r>
          </a:p>
          <a:p>
            <a:pPr marL="0" indent="0">
              <a:buNone/>
            </a:pP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25</a:t>
            </a:fld>
            <a:endParaRPr lang="en-US" altLang="zh-CN"/>
          </a:p>
        </p:txBody>
      </p:sp>
      <p:sp>
        <p:nvSpPr>
          <p:cNvPr id="7" name="椭圆 6"/>
          <p:cNvSpPr>
            <a:spLocks noChangeArrowheads="1"/>
          </p:cNvSpPr>
          <p:nvPr/>
        </p:nvSpPr>
        <p:spPr bwMode="auto">
          <a:xfrm>
            <a:off x="5292080" y="4442009"/>
            <a:ext cx="1069072" cy="493787"/>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8" name="圆角矩形标注 7"/>
          <p:cNvSpPr/>
          <p:nvPr/>
        </p:nvSpPr>
        <p:spPr bwMode="auto">
          <a:xfrm>
            <a:off x="4427984" y="3649698"/>
            <a:ext cx="3763516" cy="498795"/>
          </a:xfrm>
          <a:prstGeom prst="wedgeRoundRectCallout">
            <a:avLst>
              <a:gd name="adj1" fmla="val -14586"/>
              <a:gd name="adj2" fmla="val 93096"/>
              <a:gd name="adj3" fmla="val 16667"/>
            </a:avLst>
          </a:prstGeom>
          <a:solidFill>
            <a:srgbClr val="FFFF99"/>
          </a:solidFill>
          <a:ln w="38100" cap="flat" cmpd="sng" algn="ctr">
            <a:solidFill>
              <a:srgbClr val="0000F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zh-CN" altLang="en-US" b="1" dirty="0">
                <a:solidFill>
                  <a:srgbClr val="0000FF"/>
                </a:solidFill>
              </a:rPr>
              <a:t>返回括号内的变量占的字节数</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FF"/>
              </a:solidFill>
              <a:effectLst/>
              <a:latin typeface="Verdana" pitchFamily="34" charset="0"/>
              <a:ea typeface="宋体" pitchFamily="2" charset="-122"/>
            </a:endParaRPr>
          </a:p>
        </p:txBody>
      </p:sp>
      <p:pic>
        <p:nvPicPr>
          <p:cNvPr id="9" name="图片 8"/>
          <p:cNvPicPr>
            <a:picLocks noChangeAspect="1"/>
          </p:cNvPicPr>
          <p:nvPr/>
        </p:nvPicPr>
        <p:blipFill>
          <a:blip r:embed="rId2"/>
          <a:stretch>
            <a:fillRect/>
          </a:stretch>
        </p:blipFill>
        <p:spPr>
          <a:xfrm>
            <a:off x="4756189" y="1996243"/>
            <a:ext cx="3209925" cy="1257300"/>
          </a:xfrm>
          <a:prstGeom prst="rect">
            <a:avLst/>
          </a:prstGeom>
        </p:spPr>
      </p:pic>
    </p:spTree>
    <p:extLst>
      <p:ext uri="{BB962C8B-B14F-4D97-AF65-F5344CB8AC3E}">
        <p14:creationId xmlns:p14="http://schemas.microsoft.com/office/powerpoint/2010/main" val="385845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409880"/>
            <a:ext cx="8429625" cy="584775"/>
          </a:xfrm>
          <a:effectLst/>
        </p:spPr>
        <p:txBody>
          <a:bodyPr anchor="ctr"/>
          <a:lstStyle/>
          <a:p>
            <a:pPr eaLnBrk="1" hangingPunct="1">
              <a:defRPr/>
            </a:pPr>
            <a:r>
              <a:rPr lang="en-US" altLang="zh-CN" sz="3200" dirty="0"/>
              <a:t>8.2.3 </a:t>
            </a:r>
            <a:r>
              <a:rPr lang="zh-CN" altLang="zh-CN" sz="3200" dirty="0"/>
              <a:t>怎样引用指针变量</a:t>
            </a:r>
            <a:r>
              <a:rPr lang="zh-CN" altLang="en-US" sz="3200" dirty="0"/>
              <a:t>（</a:t>
            </a:r>
            <a:r>
              <a:rPr lang="en-US" altLang="zh-CN" sz="3200" dirty="0"/>
              <a:t>2</a:t>
            </a:r>
            <a:r>
              <a:rPr lang="zh-CN" altLang="en-US" sz="3200" dirty="0"/>
              <a:t>）</a:t>
            </a:r>
          </a:p>
        </p:txBody>
      </p:sp>
      <p:sp>
        <p:nvSpPr>
          <p:cNvPr id="23555" name="Rectangle 3"/>
          <p:cNvSpPr>
            <a:spLocks noGrp="1" noChangeArrowheads="1"/>
          </p:cNvSpPr>
          <p:nvPr>
            <p:ph type="body" idx="1"/>
          </p:nvPr>
        </p:nvSpPr>
        <p:spPr>
          <a:xfrm>
            <a:off x="357188" y="1168762"/>
            <a:ext cx="8286750" cy="5689238"/>
          </a:xfrm>
        </p:spPr>
        <p:txBody>
          <a:bodyPr/>
          <a:lstStyle/>
          <a:p>
            <a:r>
              <a:rPr lang="zh-CN" altLang="zh-CN" dirty="0"/>
              <a:t>要熟练掌握两个有关的运算符：</a:t>
            </a:r>
          </a:p>
          <a:p>
            <a:pPr lvl="1">
              <a:buNone/>
            </a:pPr>
            <a:r>
              <a:rPr lang="en-US" altLang="zh-CN" dirty="0"/>
              <a:t>(1) </a:t>
            </a:r>
            <a:r>
              <a:rPr lang="zh-CN" altLang="zh-CN" b="1" dirty="0">
                <a:solidFill>
                  <a:srgbClr val="FF0000"/>
                </a:solidFill>
              </a:rPr>
              <a:t>＆</a:t>
            </a:r>
            <a:r>
              <a:rPr lang="en-US" altLang="zh-CN" dirty="0"/>
              <a:t>  </a:t>
            </a:r>
            <a:r>
              <a:rPr lang="zh-CN" altLang="zh-CN" b="1" dirty="0">
                <a:solidFill>
                  <a:srgbClr val="FF0000"/>
                </a:solidFill>
              </a:rPr>
              <a:t>取地址运算符</a:t>
            </a:r>
            <a:r>
              <a:rPr lang="zh-CN" altLang="en-US" dirty="0"/>
              <a:t>，取得存储单元的地址</a:t>
            </a:r>
            <a:endParaRPr lang="en-US" altLang="zh-CN" dirty="0"/>
          </a:p>
          <a:p>
            <a:pPr>
              <a:buFont typeface="Wingdings" pitchFamily="2" charset="2"/>
              <a:buNone/>
            </a:pPr>
            <a:r>
              <a:rPr lang="en-US" altLang="zh-CN" dirty="0">
                <a:solidFill>
                  <a:srgbClr val="008000"/>
                </a:solidFill>
              </a:rPr>
              <a:t>           </a:t>
            </a:r>
            <a:r>
              <a:rPr lang="en-US" altLang="zh-CN" sz="2800" dirty="0">
                <a:solidFill>
                  <a:srgbClr val="008000"/>
                </a:solidFill>
              </a:rPr>
              <a:t>&amp;a</a:t>
            </a:r>
            <a:r>
              <a:rPr lang="zh-CN" altLang="zh-CN" sz="2800" dirty="0">
                <a:solidFill>
                  <a:srgbClr val="008000"/>
                </a:solidFill>
              </a:rPr>
              <a:t>是变量</a:t>
            </a:r>
            <a:r>
              <a:rPr lang="en-US" altLang="zh-CN" sz="2800" dirty="0">
                <a:solidFill>
                  <a:srgbClr val="008000"/>
                </a:solidFill>
              </a:rPr>
              <a:t>a</a:t>
            </a:r>
            <a:r>
              <a:rPr lang="zh-CN" altLang="zh-CN" sz="2800" dirty="0">
                <a:solidFill>
                  <a:srgbClr val="008000"/>
                </a:solidFill>
              </a:rPr>
              <a:t>的地址</a:t>
            </a:r>
          </a:p>
          <a:p>
            <a:pPr lvl="1">
              <a:buNone/>
            </a:pPr>
            <a:r>
              <a:rPr lang="en-US" altLang="zh-CN" dirty="0"/>
              <a:t>(2) </a:t>
            </a:r>
            <a:r>
              <a:rPr lang="en-US" altLang="zh-CN" b="1" dirty="0">
                <a:solidFill>
                  <a:srgbClr val="FF0000"/>
                </a:solidFill>
              </a:rPr>
              <a:t>*  </a:t>
            </a:r>
            <a:r>
              <a:rPr lang="zh-CN" altLang="zh-CN" b="1" dirty="0">
                <a:solidFill>
                  <a:srgbClr val="FF0000"/>
                </a:solidFill>
              </a:rPr>
              <a:t>指针运算符</a:t>
            </a:r>
            <a:r>
              <a:rPr lang="zh-CN" altLang="zh-CN" dirty="0"/>
              <a:t>（</a:t>
            </a:r>
            <a:r>
              <a:rPr lang="zh-CN" altLang="zh-CN" b="1" dirty="0">
                <a:solidFill>
                  <a:srgbClr val="FF0000"/>
                </a:solidFill>
              </a:rPr>
              <a:t>“间接访问”运算符</a:t>
            </a:r>
            <a:r>
              <a:rPr lang="zh-CN" altLang="zh-CN" dirty="0"/>
              <a:t>）</a:t>
            </a:r>
            <a:r>
              <a:rPr lang="zh-CN" altLang="en-US" dirty="0"/>
              <a:t>，读取变量所指向的存储单元的内容。</a:t>
            </a:r>
          </a:p>
          <a:p>
            <a:pPr lvl="1">
              <a:buFont typeface="Wingdings" pitchFamily="2" charset="2"/>
              <a:buNone/>
            </a:pPr>
            <a:r>
              <a:rPr lang="zh-CN" altLang="en-US" dirty="0"/>
              <a:t>  </a:t>
            </a:r>
            <a:r>
              <a:rPr lang="zh-CN" altLang="en-US" dirty="0">
                <a:solidFill>
                  <a:srgbClr val="008000"/>
                </a:solidFill>
              </a:rPr>
              <a:t>如果</a:t>
            </a:r>
            <a:r>
              <a:rPr lang="en-US" altLang="zh-CN" dirty="0">
                <a:solidFill>
                  <a:srgbClr val="008000"/>
                </a:solidFill>
              </a:rPr>
              <a:t>p=&amp;a</a:t>
            </a:r>
            <a:r>
              <a:rPr lang="zh-CN" altLang="en-US" dirty="0">
                <a:solidFill>
                  <a:srgbClr val="008000"/>
                </a:solidFill>
              </a:rPr>
              <a:t>，即</a:t>
            </a:r>
            <a:r>
              <a:rPr lang="en-US" altLang="zh-CN" dirty="0">
                <a:solidFill>
                  <a:srgbClr val="008000"/>
                </a:solidFill>
              </a:rPr>
              <a:t>p</a:t>
            </a:r>
            <a:r>
              <a:rPr lang="zh-CN" altLang="en-US" dirty="0">
                <a:solidFill>
                  <a:srgbClr val="008000"/>
                </a:solidFill>
              </a:rPr>
              <a:t>指向变量</a:t>
            </a:r>
            <a:r>
              <a:rPr lang="en-US" altLang="zh-CN" dirty="0">
                <a:solidFill>
                  <a:srgbClr val="008000"/>
                </a:solidFill>
              </a:rPr>
              <a:t>a，</a:t>
            </a:r>
            <a:r>
              <a:rPr lang="zh-CN" altLang="en-US" dirty="0">
                <a:solidFill>
                  <a:srgbClr val="008000"/>
                </a:solidFill>
              </a:rPr>
              <a:t>则*</a:t>
            </a:r>
            <a:r>
              <a:rPr lang="en-US" altLang="zh-CN" dirty="0">
                <a:solidFill>
                  <a:srgbClr val="008000"/>
                </a:solidFill>
              </a:rPr>
              <a:t>p</a:t>
            </a:r>
            <a:r>
              <a:rPr lang="zh-CN" altLang="en-US" dirty="0">
                <a:solidFill>
                  <a:srgbClr val="008000"/>
                </a:solidFill>
              </a:rPr>
              <a:t>就代表</a:t>
            </a:r>
            <a:r>
              <a:rPr lang="en-US" altLang="zh-CN" dirty="0">
                <a:solidFill>
                  <a:srgbClr val="008000"/>
                </a:solidFill>
              </a:rPr>
              <a:t>a。</a:t>
            </a:r>
          </a:p>
          <a:p>
            <a:pPr lvl="1">
              <a:buFont typeface="Wingdings" pitchFamily="2" charset="2"/>
              <a:buNone/>
            </a:pPr>
            <a:r>
              <a:rPr lang="en-US" altLang="zh-CN" dirty="0">
                <a:solidFill>
                  <a:srgbClr val="008000"/>
                </a:solidFill>
              </a:rPr>
              <a:t>  k=*p;       (</a:t>
            </a:r>
            <a:r>
              <a:rPr lang="zh-CN" altLang="en-US" dirty="0">
                <a:solidFill>
                  <a:srgbClr val="008000"/>
                </a:solidFill>
              </a:rPr>
              <a:t>把</a:t>
            </a:r>
            <a:r>
              <a:rPr lang="en-US" altLang="zh-CN" dirty="0">
                <a:solidFill>
                  <a:srgbClr val="008000"/>
                </a:solidFill>
              </a:rPr>
              <a:t>a</a:t>
            </a:r>
            <a:r>
              <a:rPr lang="zh-CN" altLang="zh-CN" dirty="0">
                <a:solidFill>
                  <a:srgbClr val="008000"/>
                </a:solidFill>
              </a:rPr>
              <a:t>的值</a:t>
            </a:r>
            <a:r>
              <a:rPr lang="zh-CN" altLang="en-US" dirty="0">
                <a:solidFill>
                  <a:srgbClr val="008000"/>
                </a:solidFill>
              </a:rPr>
              <a:t>赋给</a:t>
            </a:r>
            <a:r>
              <a:rPr lang="en-US" altLang="zh-CN" dirty="0">
                <a:solidFill>
                  <a:srgbClr val="008000"/>
                </a:solidFill>
              </a:rPr>
              <a:t>k)</a:t>
            </a:r>
          </a:p>
          <a:p>
            <a:pPr lvl="1">
              <a:buFont typeface="Wingdings" pitchFamily="2" charset="2"/>
              <a:buNone/>
            </a:pPr>
            <a:r>
              <a:rPr lang="zh-CN" altLang="en-US" dirty="0">
                <a:solidFill>
                  <a:srgbClr val="008000"/>
                </a:solidFill>
              </a:rPr>
              <a:t>  </a:t>
            </a:r>
            <a:r>
              <a:rPr lang="en-US" altLang="zh-CN" dirty="0">
                <a:solidFill>
                  <a:srgbClr val="008000"/>
                </a:solidFill>
              </a:rPr>
              <a:t>*p=1;       (</a:t>
            </a:r>
            <a:r>
              <a:rPr lang="zh-CN" altLang="en-US" dirty="0">
                <a:solidFill>
                  <a:srgbClr val="008000"/>
                </a:solidFill>
              </a:rPr>
              <a:t>把1赋给</a:t>
            </a:r>
            <a:r>
              <a:rPr lang="en-US" altLang="zh-CN" dirty="0">
                <a:solidFill>
                  <a:srgbClr val="008000"/>
                </a:solidFill>
              </a:rPr>
              <a:t>a)</a:t>
            </a:r>
          </a:p>
          <a:p>
            <a:pPr lvl="1">
              <a:buFont typeface="Wingdings" pitchFamily="2" charset="2"/>
              <a:buNone/>
            </a:pPr>
            <a:endParaRPr lang="en-US" altLang="zh-CN" dirty="0">
              <a:solidFill>
                <a:srgbClr val="008000"/>
              </a:solidFill>
            </a:endParaRPr>
          </a:p>
        </p:txBody>
      </p:sp>
    </p:spTree>
    <p:extLst>
      <p:ext uri="{BB962C8B-B14F-4D97-AF65-F5344CB8AC3E}">
        <p14:creationId xmlns:p14="http://schemas.microsoft.com/office/powerpoint/2010/main" val="27467528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7" dur="500"/>
                                        <p:tgtEl>
                                          <p:spTgt spid="2355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0" dur="500"/>
                                        <p:tgtEl>
                                          <p:spTgt spid="2355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3" dur="500"/>
                                        <p:tgtEl>
                                          <p:spTgt spid="2355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16"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175" y="692696"/>
            <a:ext cx="8153400" cy="4495800"/>
          </a:xfrm>
        </p:spPr>
        <p:txBody>
          <a:bodyPr/>
          <a:lstStyle/>
          <a:p>
            <a:pPr>
              <a:buFont typeface="Wingdings" pitchFamily="2" charset="2"/>
              <a:buNone/>
            </a:pPr>
            <a:r>
              <a:rPr lang="en-US" altLang="zh-CN" dirty="0"/>
              <a:t>  【</a:t>
            </a:r>
            <a:r>
              <a:rPr lang="zh-CN" altLang="zh-CN" dirty="0"/>
              <a:t>例</a:t>
            </a:r>
            <a:r>
              <a:rPr lang="en-US" altLang="zh-CN" dirty="0"/>
              <a:t>8.2】</a:t>
            </a:r>
            <a:r>
              <a:rPr lang="zh-CN" altLang="zh-CN" dirty="0"/>
              <a:t> 输入</a:t>
            </a:r>
            <a:r>
              <a:rPr lang="en-US" altLang="zh-CN" dirty="0"/>
              <a:t>a</a:t>
            </a:r>
            <a:r>
              <a:rPr lang="zh-CN" altLang="zh-CN" dirty="0"/>
              <a:t>和</a:t>
            </a:r>
            <a:r>
              <a:rPr lang="en-US" altLang="zh-CN" dirty="0"/>
              <a:t>b</a:t>
            </a:r>
            <a:r>
              <a:rPr lang="zh-CN" altLang="zh-CN" dirty="0"/>
              <a:t>两个整数，按先大后小的顺序输出</a:t>
            </a:r>
            <a:r>
              <a:rPr lang="en-US" altLang="zh-CN" dirty="0"/>
              <a:t>a</a:t>
            </a:r>
            <a:r>
              <a:rPr lang="zh-CN" altLang="zh-CN" dirty="0"/>
              <a:t>和</a:t>
            </a:r>
            <a:r>
              <a:rPr lang="en-US" altLang="zh-CN" dirty="0"/>
              <a:t>b</a:t>
            </a:r>
            <a:r>
              <a:rPr lang="zh-CN" altLang="zh-CN" dirty="0"/>
              <a:t>。</a:t>
            </a:r>
            <a:endParaRPr lang="en-US" altLang="zh-CN" dirty="0"/>
          </a:p>
          <a:p>
            <a:endParaRPr lang="en-US" altLang="zh-CN" dirty="0"/>
          </a:p>
          <a:p>
            <a:r>
              <a:rPr lang="zh-CN" altLang="zh-CN" dirty="0"/>
              <a:t>解题思路：用指针方法来处理这个问题。不交换整型变量的值，而是交换两个指针变量的值。</a:t>
            </a:r>
            <a:endParaRPr lang="zh-CN" altLang="en-US" dirty="0"/>
          </a:p>
        </p:txBody>
      </p:sp>
    </p:spTree>
    <p:extLst>
      <p:ext uri="{BB962C8B-B14F-4D97-AF65-F5344CB8AC3E}">
        <p14:creationId xmlns:p14="http://schemas.microsoft.com/office/powerpoint/2010/main" val="1221359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2800"/>
              </a:lnSpc>
              <a:buFont typeface="Wingdings" pitchFamily="2" charset="2"/>
              <a:buNone/>
            </a:pPr>
            <a:r>
              <a:rPr lang="en-US" altLang="zh-CN" sz="2800" b="1" dirty="0" err="1"/>
              <a:t>int</a:t>
            </a:r>
            <a:r>
              <a:rPr lang="en-US" altLang="zh-CN" sz="2800" b="1" dirty="0"/>
              <a:t> main()</a:t>
            </a:r>
            <a:endParaRPr lang="zh-CN" altLang="zh-CN" sz="2800" b="1" dirty="0"/>
          </a:p>
          <a:p>
            <a:pPr>
              <a:lnSpc>
                <a:spcPts val="2800"/>
              </a:lnSpc>
              <a:buFont typeface="Wingdings" pitchFamily="2" charset="2"/>
              <a:buNone/>
            </a:pPr>
            <a:r>
              <a:rPr lang="en-US" altLang="zh-CN" sz="2800" b="1" dirty="0"/>
              <a:t>{ </a:t>
            </a:r>
            <a:r>
              <a:rPr lang="en-US" altLang="zh-CN" sz="2800" b="1" dirty="0" err="1"/>
              <a:t>int</a:t>
            </a:r>
            <a:r>
              <a:rPr lang="en-US" altLang="zh-CN" sz="2800" b="1" dirty="0"/>
              <a:t> *p1,*p2,*</a:t>
            </a:r>
            <a:r>
              <a:rPr lang="en-US" altLang="zh-CN" sz="2800" b="1" dirty="0" err="1"/>
              <a:t>p,a,b</a:t>
            </a:r>
            <a:r>
              <a:rPr lang="en-US" altLang="zh-CN" sz="2800" b="1" dirty="0"/>
              <a:t>;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(“integer numbers:");</a:t>
            </a:r>
            <a:endParaRPr lang="zh-CN" altLang="zh-CN" sz="2800" b="1" dirty="0"/>
          </a:p>
          <a:p>
            <a:pPr>
              <a:lnSpc>
                <a:spcPts val="28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  </a:t>
            </a:r>
            <a:endParaRPr lang="zh-CN" altLang="zh-CN" sz="2800" b="1" dirty="0"/>
          </a:p>
          <a:p>
            <a:pPr>
              <a:lnSpc>
                <a:spcPts val="2800"/>
              </a:lnSpc>
              <a:buFont typeface="Wingdings" pitchFamily="2" charset="2"/>
              <a:buNone/>
            </a:pPr>
            <a:r>
              <a:rPr lang="en-US" altLang="zh-CN" sz="2800" b="1" dirty="0"/>
              <a:t>   p1=&amp;a;    p2=&amp;b; </a:t>
            </a:r>
            <a:endParaRPr lang="zh-CN" altLang="zh-CN" sz="2800" b="1" dirty="0"/>
          </a:p>
          <a:p>
            <a:pPr>
              <a:lnSpc>
                <a:spcPts val="2800"/>
              </a:lnSpc>
              <a:buFont typeface="Wingdings" pitchFamily="2" charset="2"/>
              <a:buNone/>
            </a:pPr>
            <a:r>
              <a:rPr lang="en-US" altLang="zh-CN" sz="2800" b="1" dirty="0"/>
              <a:t>   if(a&lt;b) </a:t>
            </a:r>
            <a:endParaRPr lang="zh-CN" altLang="zh-CN" sz="2800" b="1" dirty="0"/>
          </a:p>
          <a:p>
            <a:pPr>
              <a:lnSpc>
                <a:spcPts val="2800"/>
              </a:lnSpc>
              <a:buFont typeface="Wingdings" pitchFamily="2" charset="2"/>
              <a:buNone/>
            </a:pPr>
            <a:r>
              <a:rPr lang="en-US" altLang="zh-CN" sz="2800" b="1" dirty="0"/>
              <a:t>   {  p=p1; p1=p2; p2=p; }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a:t>
            </a:r>
            <a:r>
              <a:rPr lang="en-US" altLang="zh-CN" sz="2800" b="1" dirty="0" err="1"/>
              <a:t>d,b</a:t>
            </a:r>
            <a:r>
              <a:rPr lang="en-US" altLang="zh-CN" sz="2800" b="1" dirty="0"/>
              <a:t>=%d\n”,</a:t>
            </a:r>
            <a:r>
              <a:rPr lang="en-US" altLang="zh-CN" sz="2800" b="1" dirty="0" err="1"/>
              <a:t>a,b</a:t>
            </a:r>
            <a:r>
              <a:rPr lang="en-US" altLang="zh-CN" sz="2800" b="1" dirty="0"/>
              <a:t>);</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t>
            </a:r>
            <a:r>
              <a:rPr lang="en-US" altLang="zh-CN" sz="2800" b="1" dirty="0" err="1"/>
              <a:t>d,%d</a:t>
            </a:r>
            <a:r>
              <a:rPr lang="en-US" altLang="zh-CN" sz="2800" b="1" dirty="0"/>
              <a:t>\n”,*p1,*p2); </a:t>
            </a:r>
            <a:endParaRPr lang="zh-CN" altLang="zh-CN" sz="2800" b="1" dirty="0"/>
          </a:p>
          <a:p>
            <a:pPr>
              <a:lnSpc>
                <a:spcPts val="2800"/>
              </a:lnSpc>
              <a:buFont typeface="Wingdings" pitchFamily="2" charset="2"/>
              <a:buNone/>
            </a:pPr>
            <a:r>
              <a:rPr lang="en-US" altLang="zh-CN" sz="2800" b="1" dirty="0"/>
              <a:t>   return 0;</a:t>
            </a:r>
            <a:endParaRPr lang="zh-CN" altLang="zh-CN" sz="2800" b="1" dirty="0"/>
          </a:p>
          <a:p>
            <a:pPr>
              <a:lnSpc>
                <a:spcPts val="2800"/>
              </a:lnSpc>
              <a:buFont typeface="Wingdings" pitchFamily="2" charset="2"/>
              <a:buNone/>
            </a:pPr>
            <a:r>
              <a:rPr lang="en-US" altLang="zh-CN" sz="2800" b="1" dirty="0"/>
              <a:t>}</a:t>
            </a:r>
            <a:endParaRPr lang="zh-CN" altLang="zh-CN" sz="2800" b="1" dirty="0"/>
          </a:p>
        </p:txBody>
      </p:sp>
      <p:sp>
        <p:nvSpPr>
          <p:cNvPr id="5"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cxnSp>
        <p:nvCxnSpPr>
          <p:cNvPr id="7" name="直接连接符 6"/>
          <p:cNvCxnSpPr>
            <a:cxnSpLocks noChangeShapeType="1"/>
          </p:cNvCxnSpPr>
          <p:nvPr/>
        </p:nvCxnSpPr>
        <p:spPr bwMode="auto">
          <a:xfrm>
            <a:off x="714375" y="2584450"/>
            <a:ext cx="4071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8"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9"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0"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1"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2"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13"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14"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dirty="0">
                <a:solidFill>
                  <a:srgbClr val="FF0000"/>
                </a:solidFill>
              </a:rPr>
              <a:t>p1</a:t>
            </a:r>
            <a:endParaRPr lang="zh-CN" altLang="en-US" sz="3200" dirty="0">
              <a:solidFill>
                <a:srgbClr val="FF0000"/>
              </a:solidFill>
            </a:endParaRPr>
          </a:p>
        </p:txBody>
      </p:sp>
      <p:sp>
        <p:nvSpPr>
          <p:cNvPr id="15"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16"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cxnSp>
        <p:nvCxnSpPr>
          <p:cNvPr id="17" name="直接连接符 16"/>
          <p:cNvCxnSpPr>
            <a:cxnSpLocks noChangeShapeType="1"/>
          </p:cNvCxnSpPr>
          <p:nvPr/>
        </p:nvCxnSpPr>
        <p:spPr bwMode="auto">
          <a:xfrm>
            <a:off x="785813" y="3500438"/>
            <a:ext cx="492918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1"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cxnSp>
        <p:nvCxnSpPr>
          <p:cNvPr id="22" name="直接连接符 21"/>
          <p:cNvCxnSpPr>
            <a:cxnSpLocks noChangeShapeType="1"/>
          </p:cNvCxnSpPr>
          <p:nvPr/>
        </p:nvCxnSpPr>
        <p:spPr bwMode="auto">
          <a:xfrm>
            <a:off x="785813" y="3929063"/>
            <a:ext cx="34290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28" name="直接箭头连接符 27"/>
          <p:cNvCxnSpPr>
            <a:cxnSpLocks noChangeShapeType="1"/>
            <a:endCxn id="5" idx="1"/>
          </p:cNvCxnSpPr>
          <p:nvPr/>
        </p:nvCxnSpPr>
        <p:spPr bwMode="auto">
          <a:xfrm>
            <a:off x="7286625" y="1000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31" name="直接箭头连接符 30"/>
          <p:cNvCxnSpPr>
            <a:cxnSpLocks noChangeShapeType="1"/>
          </p:cNvCxnSpPr>
          <p:nvPr/>
        </p:nvCxnSpPr>
        <p:spPr bwMode="auto">
          <a:xfrm>
            <a:off x="7286625" y="2143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785813" y="4357688"/>
            <a:ext cx="15716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2571750" y="38576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3200" b="1">
                <a:solidFill>
                  <a:srgbClr val="0000CC"/>
                </a:solidFill>
              </a:rPr>
              <a:t>成立</a:t>
            </a:r>
          </a:p>
        </p:txBody>
      </p:sp>
      <p:cxnSp>
        <p:nvCxnSpPr>
          <p:cNvPr id="35" name="直接连接符 34"/>
          <p:cNvCxnSpPr>
            <a:cxnSpLocks noChangeShapeType="1"/>
          </p:cNvCxnSpPr>
          <p:nvPr/>
        </p:nvCxnSpPr>
        <p:spPr bwMode="auto">
          <a:xfrm>
            <a:off x="1285875" y="4811713"/>
            <a:ext cx="41433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3071813"/>
            <a:ext cx="928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293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38594"/>
                                        </p:tgtEl>
                                        <p:attrNameLst>
                                          <p:attrName>style.visibility</p:attrName>
                                        </p:attrNameLst>
                                      </p:cBhvr>
                                      <p:to>
                                        <p:strVal val="visible"/>
                                      </p:to>
                                    </p:set>
                                    <p:animEffect transition="in" filter="blinds(horizontal)">
                                      <p:cBhvr>
                                        <p:cTn id="49" dur="500"/>
                                        <p:tgtEl>
                                          <p:spTgt spid="23859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slide(fromLeft)">
                                      <p:cBhvr>
                                        <p:cTn id="62" dur="500"/>
                                        <p:tgtEl>
                                          <p:spTgt spid="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par>
                          <p:cTn id="68" fill="hold" nodeType="afterGroup">
                            <p:stCondLst>
                              <p:cond delay="500"/>
                            </p:stCondLst>
                            <p:childTnLst>
                              <p:par>
                                <p:cTn id="69" presetID="12" presetClass="entr" presetSubtype="8"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slide(fromLeft)">
                                      <p:cBhvr>
                                        <p:cTn id="71" dur="500"/>
                                        <p:tgtEl>
                                          <p:spTgt spid="28"/>
                                        </p:tgtEl>
                                      </p:cBhvr>
                                    </p:animEffect>
                                  </p:childTnLst>
                                </p:cTn>
                              </p:par>
                            </p:childTnLst>
                          </p:cTn>
                        </p:par>
                        <p:par>
                          <p:cTn id="72" fill="hold" nodeType="afterGroup">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blinds(horizontal)">
                                      <p:cBhvr>
                                        <p:cTn id="75" dur="500"/>
                                        <p:tgtEl>
                                          <p:spTgt spid="30"/>
                                        </p:tgtEl>
                                      </p:cBhvr>
                                    </p:animEffect>
                                  </p:childTnLst>
                                </p:cTn>
                              </p:par>
                            </p:childTnLst>
                          </p:cTn>
                        </p:par>
                        <p:par>
                          <p:cTn id="76" fill="hold" nodeType="afterGroup">
                            <p:stCondLst>
                              <p:cond delay="1500"/>
                            </p:stCondLst>
                            <p:childTnLst>
                              <p:par>
                                <p:cTn id="77" presetID="12" presetClass="entr" presetSubtype="8"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slide(fromLeft)">
                                      <p:cBhvr>
                                        <p:cTn id="79" dur="500"/>
                                        <p:tgtEl>
                                          <p:spTgt spid="3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slide(fromLeft)">
                                      <p:cBhvr>
                                        <p:cTn id="84" dur="500"/>
                                        <p:tgtEl>
                                          <p:spTgt spid="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blinds(horizontal)">
                                      <p:cBhvr>
                                        <p:cTn id="89" dur="500"/>
                                        <p:tgtEl>
                                          <p:spTgt spid="3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8"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slide(fromLeft)">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p:bldP spid="13" grpId="0"/>
      <p:bldP spid="14" grpId="0"/>
      <p:bldP spid="15" grpId="0"/>
      <p:bldP spid="16" grpId="0"/>
      <p:bldP spid="20" grpId="0"/>
      <p:bldP spid="21" grpId="0"/>
      <p:bldP spid="24" grpId="0"/>
      <p:bldP spid="30"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2800"/>
              </a:lnSpc>
              <a:buFont typeface="Wingdings" pitchFamily="2" charset="2"/>
              <a:buNone/>
            </a:pPr>
            <a:r>
              <a:rPr lang="en-US" altLang="zh-CN" sz="2800" b="1" dirty="0" err="1"/>
              <a:t>int</a:t>
            </a:r>
            <a:r>
              <a:rPr lang="en-US" altLang="zh-CN" sz="2800" b="1" dirty="0"/>
              <a:t> main()</a:t>
            </a:r>
            <a:endParaRPr lang="zh-CN" altLang="zh-CN" sz="2800" b="1" dirty="0"/>
          </a:p>
          <a:p>
            <a:pPr>
              <a:lnSpc>
                <a:spcPts val="2800"/>
              </a:lnSpc>
              <a:buFont typeface="Wingdings" pitchFamily="2" charset="2"/>
              <a:buNone/>
            </a:pPr>
            <a:r>
              <a:rPr lang="en-US" altLang="zh-CN" sz="2800" b="1" dirty="0"/>
              <a:t>{ </a:t>
            </a:r>
            <a:r>
              <a:rPr lang="en-US" altLang="zh-CN" sz="2800" b="1" dirty="0" err="1"/>
              <a:t>int</a:t>
            </a:r>
            <a:r>
              <a:rPr lang="en-US" altLang="zh-CN" sz="2800" b="1" dirty="0"/>
              <a:t> *p1,*p2,*</a:t>
            </a:r>
            <a:r>
              <a:rPr lang="en-US" altLang="zh-CN" sz="2800" b="1" dirty="0" err="1"/>
              <a:t>p,a,b</a:t>
            </a:r>
            <a:r>
              <a:rPr lang="en-US" altLang="zh-CN" sz="2800" b="1" dirty="0"/>
              <a:t>;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(“integer numbers:");</a:t>
            </a:r>
            <a:endParaRPr lang="zh-CN" altLang="zh-CN" sz="2800" b="1" dirty="0"/>
          </a:p>
          <a:p>
            <a:pPr>
              <a:lnSpc>
                <a:spcPts val="28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  </a:t>
            </a:r>
            <a:endParaRPr lang="zh-CN" altLang="zh-CN" sz="2800" b="1" dirty="0"/>
          </a:p>
          <a:p>
            <a:pPr>
              <a:lnSpc>
                <a:spcPts val="2800"/>
              </a:lnSpc>
              <a:buFont typeface="Wingdings" pitchFamily="2" charset="2"/>
              <a:buNone/>
            </a:pPr>
            <a:r>
              <a:rPr lang="en-US" altLang="zh-CN" sz="2800" b="1" dirty="0"/>
              <a:t>   p1=&amp;a;    p2=&amp;b; </a:t>
            </a:r>
            <a:endParaRPr lang="zh-CN" altLang="zh-CN" sz="2800" b="1" dirty="0"/>
          </a:p>
          <a:p>
            <a:pPr>
              <a:lnSpc>
                <a:spcPts val="2800"/>
              </a:lnSpc>
              <a:buFont typeface="Wingdings" pitchFamily="2" charset="2"/>
              <a:buNone/>
            </a:pPr>
            <a:r>
              <a:rPr lang="en-US" altLang="zh-CN" sz="2800" b="1" dirty="0"/>
              <a:t>   if(a&lt;b) </a:t>
            </a:r>
            <a:endParaRPr lang="zh-CN" altLang="zh-CN" sz="2800" b="1" dirty="0"/>
          </a:p>
          <a:p>
            <a:pPr>
              <a:lnSpc>
                <a:spcPts val="2800"/>
              </a:lnSpc>
              <a:buFont typeface="Wingdings" pitchFamily="2" charset="2"/>
              <a:buNone/>
            </a:pPr>
            <a:r>
              <a:rPr lang="en-US" altLang="zh-CN" sz="2800" b="1" dirty="0"/>
              <a:t>   {  p=p1; p1=p2; p2=p; }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a:t>
            </a:r>
            <a:r>
              <a:rPr lang="en-US" altLang="zh-CN" sz="2800" b="1" dirty="0" err="1"/>
              <a:t>d,b</a:t>
            </a:r>
            <a:r>
              <a:rPr lang="en-US" altLang="zh-CN" sz="2800" b="1" dirty="0"/>
              <a:t>=%d\n”,</a:t>
            </a:r>
            <a:r>
              <a:rPr lang="en-US" altLang="zh-CN" sz="2800" b="1" dirty="0" err="1"/>
              <a:t>a,b</a:t>
            </a:r>
            <a:r>
              <a:rPr lang="en-US" altLang="zh-CN" sz="2800" b="1" dirty="0"/>
              <a:t>);</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t>
            </a:r>
            <a:r>
              <a:rPr lang="en-US" altLang="zh-CN" sz="2800" b="1" dirty="0" err="1"/>
              <a:t>d,%d</a:t>
            </a:r>
            <a:r>
              <a:rPr lang="en-US" altLang="zh-CN" sz="2800" b="1" dirty="0"/>
              <a:t>\n”,*p1,*p2); </a:t>
            </a:r>
            <a:endParaRPr lang="zh-CN" altLang="zh-CN" sz="2800" b="1" dirty="0"/>
          </a:p>
          <a:p>
            <a:pPr>
              <a:lnSpc>
                <a:spcPts val="2800"/>
              </a:lnSpc>
              <a:buFont typeface="Wingdings" pitchFamily="2" charset="2"/>
              <a:buNone/>
            </a:pPr>
            <a:r>
              <a:rPr lang="en-US" altLang="zh-CN" sz="2800" b="1" dirty="0"/>
              <a:t>   return 0;</a:t>
            </a:r>
            <a:endParaRPr lang="zh-CN" altLang="zh-CN" sz="2800" b="1" dirty="0"/>
          </a:p>
          <a:p>
            <a:pPr>
              <a:lnSpc>
                <a:spcPts val="2800"/>
              </a:lnSpc>
              <a:buFont typeface="Wingdings" pitchFamily="2" charset="2"/>
              <a:buNone/>
            </a:pPr>
            <a:r>
              <a:rPr lang="en-US" altLang="zh-CN" sz="2800" b="1" dirty="0"/>
              <a:t>}</a:t>
            </a:r>
            <a:endParaRPr lang="zh-CN" altLang="zh-CN" sz="2800" b="1" dirty="0"/>
          </a:p>
        </p:txBody>
      </p:sp>
      <p:sp>
        <p:nvSpPr>
          <p:cNvPr id="26627"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6628"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6629"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6630"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6631"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6632"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26633"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26634"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26635"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26636"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26637"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6638"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26639"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28" name="直接箭头连接符 27"/>
          <p:cNvCxnSpPr>
            <a:cxnSpLocks noChangeShapeType="1"/>
            <a:endCxn id="26628"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6641"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31" name="直接箭头连接符 30"/>
          <p:cNvCxnSpPr>
            <a:cxnSpLocks noChangeShapeType="1"/>
            <a:endCxn id="26627"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a:off x="1143000"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6" name="直接连接符 35"/>
          <p:cNvCxnSpPr>
            <a:cxnSpLocks noChangeShapeType="1"/>
            <a:stCxn id="26631"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41"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a:off x="2643188" y="4786313"/>
            <a:ext cx="135731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44" name="直接连接符 43"/>
          <p:cNvCxnSpPr>
            <a:cxnSpLocks noChangeShapeType="1"/>
          </p:cNvCxnSpPr>
          <p:nvPr/>
        </p:nvCxnSpPr>
        <p:spPr bwMode="auto">
          <a:xfrm>
            <a:off x="4143375"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6648" name="直接箭头连接符 45"/>
          <p:cNvCxnSpPr>
            <a:cxnSpLocks noChangeShapeType="1"/>
          </p:cNvCxnSpPr>
          <p:nvPr/>
        </p:nvCxnSpPr>
        <p:spPr bwMode="auto">
          <a:xfrm>
            <a:off x="7286625" y="1000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6649" name="直接箭头连接符 46"/>
          <p:cNvCxnSpPr>
            <a:cxnSpLocks noChangeShapeType="1"/>
          </p:cNvCxnSpPr>
          <p:nvPr/>
        </p:nvCxnSpPr>
        <p:spPr bwMode="auto">
          <a:xfrm>
            <a:off x="7286625" y="2143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8"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grpSp>
        <p:nvGrpSpPr>
          <p:cNvPr id="2" name="组合 54"/>
          <p:cNvGrpSpPr>
            <a:grpSpLocks/>
          </p:cNvGrpSpPr>
          <p:nvPr/>
        </p:nvGrpSpPr>
        <p:grpSpPr bwMode="auto">
          <a:xfrm rot="761472">
            <a:off x="7464425" y="841375"/>
            <a:ext cx="357188" cy="357188"/>
            <a:chOff x="7286644" y="3714752"/>
            <a:chExt cx="357190" cy="357190"/>
          </a:xfrm>
        </p:grpSpPr>
        <p:cxnSp>
          <p:nvCxnSpPr>
            <p:cNvPr id="26657" name="直接连接符 49"/>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26658" name="直接连接符 52"/>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
        <p:nvSpPr>
          <p:cNvPr id="56"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&amp;a</a:t>
            </a:r>
            <a:endParaRPr lang="zh-CN" altLang="en-US" sz="3200" b="1" dirty="0">
              <a:solidFill>
                <a:srgbClr val="9D138D"/>
              </a:solidFill>
            </a:endParaRPr>
          </a:p>
        </p:txBody>
      </p:sp>
      <p:grpSp>
        <p:nvGrpSpPr>
          <p:cNvPr id="3" name="组合 56"/>
          <p:cNvGrpSpPr>
            <a:grpSpLocks/>
          </p:cNvGrpSpPr>
          <p:nvPr/>
        </p:nvGrpSpPr>
        <p:grpSpPr bwMode="auto">
          <a:xfrm rot="761472">
            <a:off x="7464425" y="1963738"/>
            <a:ext cx="357188" cy="357187"/>
            <a:chOff x="7286644" y="3714752"/>
            <a:chExt cx="357190" cy="357190"/>
          </a:xfrm>
        </p:grpSpPr>
        <p:cxnSp>
          <p:nvCxnSpPr>
            <p:cNvPr id="26655" name="直接连接符 57"/>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26656" name="直接连接符 58"/>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
        <p:nvSpPr>
          <p:cNvPr id="35" name="TextBox 34"/>
          <p:cNvSpPr txBox="1">
            <a:spLocks noChangeArrowheads="1"/>
          </p:cNvSpPr>
          <p:nvPr/>
        </p:nvSpPr>
        <p:spPr bwMode="auto">
          <a:xfrm>
            <a:off x="5179219" y="1365250"/>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&amp;a</a:t>
            </a:r>
            <a:endParaRPr lang="zh-CN" altLang="en-US" sz="3200" b="1" dirty="0">
              <a:solidFill>
                <a:srgbClr val="9D138D"/>
              </a:solidFill>
            </a:endParaRPr>
          </a:p>
        </p:txBody>
      </p:sp>
    </p:spTree>
    <p:extLst>
      <p:ext uri="{BB962C8B-B14F-4D97-AF65-F5344CB8AC3E}">
        <p14:creationId xmlns:p14="http://schemas.microsoft.com/office/powerpoint/2010/main" val="1513383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 calcmode="lin" valueType="num">
                                      <p:cBhvr>
                                        <p:cTn id="14" dur="500" fill="hold"/>
                                        <p:tgtEl>
                                          <p:spTgt spid="35"/>
                                        </p:tgtEl>
                                        <p:attrNameLst>
                                          <p:attrName>style.rotation</p:attrName>
                                        </p:attrNameLst>
                                      </p:cBhvr>
                                      <p:tavLst>
                                        <p:tav tm="0">
                                          <p:val>
                                            <p:fltVal val="360"/>
                                          </p:val>
                                        </p:tav>
                                        <p:tav tm="100000">
                                          <p:val>
                                            <p:fltVal val="0"/>
                                          </p:val>
                                        </p:tav>
                                      </p:tavLst>
                                    </p:anim>
                                    <p:animEffect transition="in" filter="fade">
                                      <p:cBhvr>
                                        <p:cTn id="15" dur="500"/>
                                        <p:tgtEl>
                                          <p:spTgt spid="35"/>
                                        </p:tgtEl>
                                      </p:cBhvr>
                                    </p:animEffect>
                                  </p:childTnLst>
                                </p:cTn>
                              </p:par>
                            </p:childTnLst>
                          </p:cTn>
                        </p:par>
                        <p:par>
                          <p:cTn id="16" fill="hold">
                            <p:stCondLst>
                              <p:cond delay="500"/>
                            </p:stCondLst>
                            <p:childTnLst>
                              <p:par>
                                <p:cTn id="17" presetID="12" presetClass="entr" presetSubtype="8"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slide(fromLeft)">
                                      <p:cBhvr>
                                        <p:cTn id="19" dur="500"/>
                                        <p:tgtEl>
                                          <p:spTgt spid="36"/>
                                        </p:tgtEl>
                                      </p:cBhvr>
                                    </p:animEffect>
                                  </p:childTnLst>
                                </p:cTn>
                              </p:par>
                            </p:childTnLst>
                          </p:cTn>
                        </p:par>
                        <p:par>
                          <p:cTn id="20" fill="hold">
                            <p:stCondLst>
                              <p:cond delay="1000"/>
                            </p:stCondLst>
                            <p:childTnLst>
                              <p:par>
                                <p:cTn id="21" presetID="12" presetClass="entr" presetSubtype="4"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slide(fromBottom)">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slide(fromLeft)">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49" presetClass="entr" presetSubtype="0" decel="10000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 calcmode="lin" valueType="num">
                                      <p:cBhvr>
                                        <p:cTn id="35" dur="500" fill="hold"/>
                                        <p:tgtEl>
                                          <p:spTgt spid="48"/>
                                        </p:tgtEl>
                                        <p:attrNameLst>
                                          <p:attrName>style.rotation</p:attrName>
                                        </p:attrNameLst>
                                      </p:cBhvr>
                                      <p:tavLst>
                                        <p:tav tm="0">
                                          <p:val>
                                            <p:fltVal val="360"/>
                                          </p:val>
                                        </p:tav>
                                        <p:tav tm="100000">
                                          <p:val>
                                            <p:fltVal val="0"/>
                                          </p:val>
                                        </p:tav>
                                      </p:tavLst>
                                    </p:anim>
                                    <p:animEffect transition="in" filter="fade">
                                      <p:cBhvr>
                                        <p:cTn id="36" dur="500"/>
                                        <p:tgtEl>
                                          <p:spTgt spid="48"/>
                                        </p:tgtEl>
                                      </p:cBhvr>
                                    </p:animEffect>
                                  </p:childTnLst>
                                </p:cTn>
                              </p:par>
                            </p:childTnLst>
                          </p:cTn>
                        </p:par>
                        <p:par>
                          <p:cTn id="37" fill="hold">
                            <p:stCondLst>
                              <p:cond delay="500"/>
                            </p:stCondLst>
                            <p:childTnLst>
                              <p:par>
                                <p:cTn id="38" presetID="4" presetClass="entr" presetSubtype="16"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ox(in)">
                                      <p:cBhvr>
                                        <p:cTn id="40" dur="500"/>
                                        <p:tgtEl>
                                          <p:spTgt spid="28"/>
                                        </p:tgtEl>
                                      </p:cBhvr>
                                    </p:animEffect>
                                  </p:childTnLst>
                                </p:cTn>
                              </p:par>
                            </p:childTnLst>
                          </p:cTn>
                        </p:par>
                        <p:par>
                          <p:cTn id="41" fill="hold">
                            <p:stCondLst>
                              <p:cond delay="1000"/>
                            </p:stCondLst>
                            <p:childTnLst>
                              <p:par>
                                <p:cTn id="42" presetID="49" presetClass="entr" presetSubtype="0" decel="10000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 calcmode="lin" valueType="num">
                                      <p:cBhvr>
                                        <p:cTn id="46" dur="500" fill="hold"/>
                                        <p:tgtEl>
                                          <p:spTgt spid="2"/>
                                        </p:tgtEl>
                                        <p:attrNameLst>
                                          <p:attrName>style.rotation</p:attrName>
                                        </p:attrNameLst>
                                      </p:cBhvr>
                                      <p:tavLst>
                                        <p:tav tm="0">
                                          <p:val>
                                            <p:fltVal val="360"/>
                                          </p:val>
                                        </p:tav>
                                        <p:tav tm="100000">
                                          <p:val>
                                            <p:fltVal val="0"/>
                                          </p:val>
                                        </p:tav>
                                      </p:tavLst>
                                    </p:anim>
                                    <p:animEffect transition="in" filter="fad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slide(fromLeft)">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 calcmode="lin" valueType="num">
                                      <p:cBhvr>
                                        <p:cTn id="57" dur="500" fill="hold"/>
                                        <p:tgtEl>
                                          <p:spTgt spid="56"/>
                                        </p:tgtEl>
                                        <p:attrNameLst>
                                          <p:attrName>ppt_w</p:attrName>
                                        </p:attrNameLst>
                                      </p:cBhvr>
                                      <p:tavLst>
                                        <p:tav tm="0">
                                          <p:val>
                                            <p:fltVal val="0"/>
                                          </p:val>
                                        </p:tav>
                                        <p:tav tm="100000">
                                          <p:val>
                                            <p:strVal val="#ppt_w"/>
                                          </p:val>
                                        </p:tav>
                                      </p:tavLst>
                                    </p:anim>
                                    <p:anim calcmode="lin" valueType="num">
                                      <p:cBhvr>
                                        <p:cTn id="58" dur="500" fill="hold"/>
                                        <p:tgtEl>
                                          <p:spTgt spid="56"/>
                                        </p:tgtEl>
                                        <p:attrNameLst>
                                          <p:attrName>ppt_h</p:attrName>
                                        </p:attrNameLst>
                                      </p:cBhvr>
                                      <p:tavLst>
                                        <p:tav tm="0">
                                          <p:val>
                                            <p:fltVal val="0"/>
                                          </p:val>
                                        </p:tav>
                                        <p:tav tm="100000">
                                          <p:val>
                                            <p:strVal val="#ppt_h"/>
                                          </p:val>
                                        </p:tav>
                                      </p:tavLst>
                                    </p:anim>
                                    <p:anim calcmode="lin" valueType="num">
                                      <p:cBhvr>
                                        <p:cTn id="59" dur="500" fill="hold"/>
                                        <p:tgtEl>
                                          <p:spTgt spid="56"/>
                                        </p:tgtEl>
                                        <p:attrNameLst>
                                          <p:attrName>style.rotation</p:attrName>
                                        </p:attrNameLst>
                                      </p:cBhvr>
                                      <p:tavLst>
                                        <p:tav tm="0">
                                          <p:val>
                                            <p:fltVal val="360"/>
                                          </p:val>
                                        </p:tav>
                                        <p:tav tm="100000">
                                          <p:val>
                                            <p:fltVal val="0"/>
                                          </p:val>
                                        </p:tav>
                                      </p:tavLst>
                                    </p:anim>
                                    <p:animEffect transition="in" filter="fade">
                                      <p:cBhvr>
                                        <p:cTn id="60" dur="500"/>
                                        <p:tgtEl>
                                          <p:spTgt spid="56"/>
                                        </p:tgtEl>
                                      </p:cBhvr>
                                    </p:animEffect>
                                  </p:childTnLst>
                                </p:cTn>
                              </p:par>
                            </p:childTnLst>
                          </p:cTn>
                        </p:par>
                        <p:par>
                          <p:cTn id="61" fill="hold">
                            <p:stCondLst>
                              <p:cond delay="500"/>
                            </p:stCondLst>
                            <p:childTnLst>
                              <p:par>
                                <p:cTn id="62" presetID="4" presetClass="entr" presetSubtype="16" fill="hold"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ox(in)">
                                      <p:cBhvr>
                                        <p:cTn id="64" dur="500"/>
                                        <p:tgtEl>
                                          <p:spTgt spid="31"/>
                                        </p:tgtEl>
                                      </p:cBhvr>
                                    </p:animEffect>
                                  </p:childTnLst>
                                </p:cTn>
                              </p:par>
                            </p:childTnLst>
                          </p:cTn>
                        </p:par>
                        <p:par>
                          <p:cTn id="65" fill="hold">
                            <p:stCondLst>
                              <p:cond delay="1000"/>
                            </p:stCondLst>
                            <p:childTnLst>
                              <p:par>
                                <p:cTn id="66" presetID="49" presetClass="entr" presetSubtype="0" decel="100000" fill="hold" nodeType="after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p:cTn id="68" dur="500" fill="hold"/>
                                        <p:tgtEl>
                                          <p:spTgt spid="3"/>
                                        </p:tgtEl>
                                        <p:attrNameLst>
                                          <p:attrName>ppt_w</p:attrName>
                                        </p:attrNameLst>
                                      </p:cBhvr>
                                      <p:tavLst>
                                        <p:tav tm="0">
                                          <p:val>
                                            <p:fltVal val="0"/>
                                          </p:val>
                                        </p:tav>
                                        <p:tav tm="100000">
                                          <p:val>
                                            <p:strVal val="#ppt_w"/>
                                          </p:val>
                                        </p:tav>
                                      </p:tavLst>
                                    </p:anim>
                                    <p:anim calcmode="lin" valueType="num">
                                      <p:cBhvr>
                                        <p:cTn id="69" dur="500" fill="hold"/>
                                        <p:tgtEl>
                                          <p:spTgt spid="3"/>
                                        </p:tgtEl>
                                        <p:attrNameLst>
                                          <p:attrName>ppt_h</p:attrName>
                                        </p:attrNameLst>
                                      </p:cBhvr>
                                      <p:tavLst>
                                        <p:tav tm="0">
                                          <p:val>
                                            <p:fltVal val="0"/>
                                          </p:val>
                                        </p:tav>
                                        <p:tav tm="100000">
                                          <p:val>
                                            <p:strVal val="#ppt_h"/>
                                          </p:val>
                                        </p:tav>
                                      </p:tavLst>
                                    </p:anim>
                                    <p:anim calcmode="lin" valueType="num">
                                      <p:cBhvr>
                                        <p:cTn id="70" dur="500" fill="hold"/>
                                        <p:tgtEl>
                                          <p:spTgt spid="3"/>
                                        </p:tgtEl>
                                        <p:attrNameLst>
                                          <p:attrName>style.rotation</p:attrName>
                                        </p:attrNameLst>
                                      </p:cBhvr>
                                      <p:tavLst>
                                        <p:tav tm="0">
                                          <p:val>
                                            <p:fltVal val="360"/>
                                          </p:val>
                                        </p:tav>
                                        <p:tav tm="100000">
                                          <p:val>
                                            <p:fltVal val="0"/>
                                          </p:val>
                                        </p:tav>
                                      </p:tavLst>
                                    </p:anim>
                                    <p:animEffect transition="in" filter="fade">
                                      <p:cBhvr>
                                        <p:cTn id="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6"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80ACB9-350E-493F-9195-CA01F2D649D4}" type="slidenum">
              <a:rPr lang="en-US" altLang="zh-CN"/>
              <a:pPr/>
              <a:t>3</a:t>
            </a:fld>
            <a:endParaRPr lang="en-US" altLang="zh-CN"/>
          </a:p>
        </p:txBody>
      </p:sp>
      <p:sp>
        <p:nvSpPr>
          <p:cNvPr id="115714" name="Rectangle 2"/>
          <p:cNvSpPr>
            <a:spLocks noGrp="1" noChangeArrowheads="1"/>
          </p:cNvSpPr>
          <p:nvPr>
            <p:ph type="title"/>
          </p:nvPr>
        </p:nvSpPr>
        <p:spPr/>
        <p:txBody>
          <a:bodyPr/>
          <a:lstStyle/>
          <a:p>
            <a:r>
              <a:rPr lang="zh-CN" altLang="en-US"/>
              <a:t>主要内容</a:t>
            </a:r>
          </a:p>
        </p:txBody>
      </p:sp>
      <p:sp>
        <p:nvSpPr>
          <p:cNvPr id="115715" name="Rectangle 3"/>
          <p:cNvSpPr>
            <a:spLocks noGrp="1" noChangeArrowheads="1"/>
          </p:cNvSpPr>
          <p:nvPr>
            <p:ph type="body" idx="1"/>
          </p:nvPr>
        </p:nvSpPr>
        <p:spPr>
          <a:xfrm>
            <a:off x="912813" y="1844823"/>
            <a:ext cx="8110537" cy="4679801"/>
          </a:xfrm>
        </p:spPr>
        <p:txBody>
          <a:bodyPr/>
          <a:lstStyle/>
          <a:p>
            <a:pPr marL="0" indent="0">
              <a:lnSpc>
                <a:spcPct val="90000"/>
              </a:lnSpc>
              <a:buNone/>
            </a:pPr>
            <a:r>
              <a:rPr kumimoji="0" lang="en-US" altLang="zh-CN" sz="2800" dirty="0"/>
              <a:t>8.1 </a:t>
            </a:r>
            <a:r>
              <a:rPr kumimoji="0" lang="zh-CN" altLang="en-US" sz="2800" dirty="0"/>
              <a:t>指针是什么</a:t>
            </a:r>
          </a:p>
          <a:p>
            <a:pPr marL="0" indent="0">
              <a:lnSpc>
                <a:spcPct val="90000"/>
              </a:lnSpc>
              <a:buNone/>
            </a:pPr>
            <a:r>
              <a:rPr kumimoji="0" lang="en-US" altLang="zh-CN" sz="2800" dirty="0"/>
              <a:t>8.2 </a:t>
            </a:r>
            <a:r>
              <a:rPr kumimoji="0" lang="zh-CN" altLang="en-US" sz="2800" dirty="0"/>
              <a:t>指针变量</a:t>
            </a:r>
          </a:p>
          <a:p>
            <a:pPr marL="0" indent="0">
              <a:lnSpc>
                <a:spcPct val="90000"/>
              </a:lnSpc>
              <a:buNone/>
            </a:pPr>
            <a:r>
              <a:rPr kumimoji="0" lang="en-US" altLang="zh-CN" sz="2800" dirty="0"/>
              <a:t>8.3 </a:t>
            </a:r>
            <a:r>
              <a:rPr kumimoji="0" lang="zh-CN" altLang="en-US" sz="2800" dirty="0"/>
              <a:t>通过指针引用数组</a:t>
            </a:r>
            <a:r>
              <a:rPr kumimoji="0" lang="zh-CN" altLang="en-US" sz="2800" dirty="0">
                <a:solidFill>
                  <a:srgbClr val="0070C0"/>
                </a:solidFill>
              </a:rPr>
              <a:t>（</a:t>
            </a:r>
            <a:r>
              <a:rPr kumimoji="0" lang="en-US" altLang="zh-CN" sz="2800" dirty="0">
                <a:solidFill>
                  <a:srgbClr val="0070C0"/>
                </a:solidFill>
              </a:rPr>
              <a:t>8.3.5*</a:t>
            </a:r>
            <a:r>
              <a:rPr kumimoji="0" lang="zh-CN" altLang="en-US" sz="2800" dirty="0">
                <a:solidFill>
                  <a:srgbClr val="0070C0"/>
                </a:solidFill>
              </a:rPr>
              <a:t>）</a:t>
            </a:r>
          </a:p>
          <a:p>
            <a:pPr marL="0" indent="0">
              <a:lnSpc>
                <a:spcPct val="90000"/>
              </a:lnSpc>
              <a:buNone/>
            </a:pPr>
            <a:r>
              <a:rPr kumimoji="0" lang="en-US" altLang="zh-CN" sz="2800" dirty="0"/>
              <a:t>8.4 </a:t>
            </a:r>
            <a:r>
              <a:rPr kumimoji="0" lang="zh-CN" altLang="en-US" sz="2800" dirty="0"/>
              <a:t>通过指针引用字符串</a:t>
            </a:r>
          </a:p>
          <a:p>
            <a:pPr marL="0" indent="0">
              <a:lnSpc>
                <a:spcPct val="90000"/>
              </a:lnSpc>
              <a:buNone/>
            </a:pPr>
            <a:r>
              <a:rPr kumimoji="0" lang="en-US" altLang="zh-CN" sz="2800" dirty="0">
                <a:solidFill>
                  <a:srgbClr val="0070C0"/>
                </a:solidFill>
              </a:rPr>
              <a:t>8.5</a:t>
            </a:r>
            <a:r>
              <a:rPr kumimoji="0" lang="zh-CN" altLang="en-US" sz="2800" dirty="0">
                <a:solidFill>
                  <a:srgbClr val="0070C0"/>
                </a:solidFill>
              </a:rPr>
              <a:t>*</a:t>
            </a:r>
            <a:r>
              <a:rPr kumimoji="0" lang="en-US" altLang="zh-CN" sz="2800" dirty="0">
                <a:solidFill>
                  <a:srgbClr val="0070C0"/>
                </a:solidFill>
              </a:rPr>
              <a:t> </a:t>
            </a:r>
            <a:r>
              <a:rPr kumimoji="0" lang="zh-CN" altLang="en-US" sz="2800" dirty="0">
                <a:solidFill>
                  <a:srgbClr val="0070C0"/>
                </a:solidFill>
              </a:rPr>
              <a:t>指向函数的指针</a:t>
            </a:r>
          </a:p>
          <a:p>
            <a:pPr marL="0" indent="0">
              <a:lnSpc>
                <a:spcPct val="90000"/>
              </a:lnSpc>
              <a:buNone/>
            </a:pPr>
            <a:r>
              <a:rPr kumimoji="0" lang="en-US" altLang="zh-CN" sz="2800" dirty="0">
                <a:solidFill>
                  <a:srgbClr val="0070C0"/>
                </a:solidFill>
              </a:rPr>
              <a:t>8.6</a:t>
            </a:r>
            <a:r>
              <a:rPr kumimoji="0" lang="zh-CN" altLang="en-US" sz="2800" dirty="0">
                <a:solidFill>
                  <a:srgbClr val="0070C0"/>
                </a:solidFill>
              </a:rPr>
              <a:t>*</a:t>
            </a:r>
            <a:r>
              <a:rPr kumimoji="0" lang="en-US" altLang="zh-CN" sz="2800" dirty="0">
                <a:solidFill>
                  <a:srgbClr val="0070C0"/>
                </a:solidFill>
              </a:rPr>
              <a:t> </a:t>
            </a:r>
            <a:r>
              <a:rPr kumimoji="0" lang="zh-CN" altLang="en-US" sz="2800" dirty="0">
                <a:solidFill>
                  <a:srgbClr val="0070C0"/>
                </a:solidFill>
              </a:rPr>
              <a:t>返回指针值的函数</a:t>
            </a:r>
          </a:p>
          <a:p>
            <a:pPr marL="0" indent="0">
              <a:lnSpc>
                <a:spcPct val="90000"/>
              </a:lnSpc>
              <a:buNone/>
            </a:pPr>
            <a:r>
              <a:rPr kumimoji="0" lang="en-US" altLang="zh-CN" sz="2800" dirty="0">
                <a:solidFill>
                  <a:srgbClr val="0070C0"/>
                </a:solidFill>
              </a:rPr>
              <a:t>8.7</a:t>
            </a:r>
            <a:r>
              <a:rPr kumimoji="0" lang="zh-CN" altLang="en-US" sz="2800" dirty="0">
                <a:solidFill>
                  <a:srgbClr val="0070C0"/>
                </a:solidFill>
              </a:rPr>
              <a:t>*</a:t>
            </a:r>
            <a:r>
              <a:rPr kumimoji="0" lang="en-US" altLang="zh-CN" sz="2800" dirty="0">
                <a:solidFill>
                  <a:srgbClr val="0070C0"/>
                </a:solidFill>
              </a:rPr>
              <a:t> </a:t>
            </a:r>
            <a:r>
              <a:rPr kumimoji="0" lang="zh-CN" altLang="en-US" sz="2800" dirty="0">
                <a:solidFill>
                  <a:srgbClr val="0070C0"/>
                </a:solidFill>
              </a:rPr>
              <a:t>指针数组和多重指针</a:t>
            </a:r>
          </a:p>
          <a:p>
            <a:pPr marL="0" indent="0">
              <a:lnSpc>
                <a:spcPct val="90000"/>
              </a:lnSpc>
              <a:buNone/>
            </a:pPr>
            <a:r>
              <a:rPr kumimoji="0" lang="en-US" altLang="zh-CN" sz="2800" dirty="0"/>
              <a:t>8.8 </a:t>
            </a:r>
            <a:r>
              <a:rPr kumimoji="0" lang="zh-CN" altLang="en-US" sz="2800" dirty="0"/>
              <a:t>动态内存分配与指向它的指针变量</a:t>
            </a:r>
          </a:p>
          <a:p>
            <a:pPr marL="0" indent="0">
              <a:lnSpc>
                <a:spcPct val="90000"/>
              </a:lnSpc>
              <a:buNone/>
            </a:pPr>
            <a:r>
              <a:rPr kumimoji="0" lang="en-US" altLang="zh-CN" sz="2800" dirty="0"/>
              <a:t>8.9 </a:t>
            </a:r>
            <a:r>
              <a:rPr kumimoji="0" lang="zh-CN" altLang="en-US" sz="2800" dirty="0"/>
              <a:t>有关指针的小结</a:t>
            </a:r>
          </a:p>
          <a:p>
            <a:pPr marL="609600" indent="-609600">
              <a:lnSpc>
                <a:spcPct val="90000"/>
              </a:lnSpc>
              <a:buFont typeface="Wingdings" pitchFamily="2" charset="2"/>
              <a:buAutoNum type="arabicPeriod"/>
            </a:pPr>
            <a:endParaRPr kumimoji="0"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2800"/>
              </a:lnSpc>
              <a:buFont typeface="Wingdings" pitchFamily="2" charset="2"/>
              <a:buNone/>
            </a:pPr>
            <a:r>
              <a:rPr lang="en-US" altLang="zh-CN" sz="2800" b="1" dirty="0" err="1"/>
              <a:t>int</a:t>
            </a:r>
            <a:r>
              <a:rPr lang="en-US" altLang="zh-CN" sz="2800" b="1" dirty="0"/>
              <a:t> main()</a:t>
            </a:r>
            <a:endParaRPr lang="zh-CN" altLang="zh-CN" sz="2800" b="1" dirty="0"/>
          </a:p>
          <a:p>
            <a:pPr>
              <a:lnSpc>
                <a:spcPts val="2800"/>
              </a:lnSpc>
              <a:buFont typeface="Wingdings" pitchFamily="2" charset="2"/>
              <a:buNone/>
            </a:pPr>
            <a:r>
              <a:rPr lang="en-US" altLang="zh-CN" sz="2800" b="1" dirty="0"/>
              <a:t>{ </a:t>
            </a:r>
            <a:r>
              <a:rPr lang="en-US" altLang="zh-CN" sz="2800" b="1" dirty="0" err="1"/>
              <a:t>int</a:t>
            </a:r>
            <a:r>
              <a:rPr lang="en-US" altLang="zh-CN" sz="2800" b="1" dirty="0"/>
              <a:t> *p1,*p2,*</a:t>
            </a:r>
            <a:r>
              <a:rPr lang="en-US" altLang="zh-CN" sz="2800" b="1" dirty="0" err="1"/>
              <a:t>p,a,b</a:t>
            </a:r>
            <a:r>
              <a:rPr lang="en-US" altLang="zh-CN" sz="2800" b="1" dirty="0"/>
              <a:t>;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(“integer numbers:");</a:t>
            </a:r>
            <a:endParaRPr lang="zh-CN" altLang="zh-CN" sz="2800" b="1" dirty="0"/>
          </a:p>
          <a:p>
            <a:pPr>
              <a:lnSpc>
                <a:spcPts val="28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  </a:t>
            </a:r>
            <a:endParaRPr lang="zh-CN" altLang="zh-CN" sz="2800" b="1" dirty="0"/>
          </a:p>
          <a:p>
            <a:pPr>
              <a:lnSpc>
                <a:spcPts val="2800"/>
              </a:lnSpc>
              <a:buFont typeface="Wingdings" pitchFamily="2" charset="2"/>
              <a:buNone/>
            </a:pPr>
            <a:r>
              <a:rPr lang="en-US" altLang="zh-CN" sz="2800" b="1" dirty="0"/>
              <a:t>   p1=&amp;a;    p2=&amp;b; </a:t>
            </a:r>
            <a:endParaRPr lang="zh-CN" altLang="zh-CN" sz="2800" b="1" dirty="0"/>
          </a:p>
          <a:p>
            <a:pPr>
              <a:lnSpc>
                <a:spcPts val="2800"/>
              </a:lnSpc>
              <a:buFont typeface="Wingdings" pitchFamily="2" charset="2"/>
              <a:buNone/>
            </a:pPr>
            <a:r>
              <a:rPr lang="en-US" altLang="zh-CN" sz="2800" b="1" dirty="0"/>
              <a:t>   if(a&lt;b) </a:t>
            </a:r>
            <a:endParaRPr lang="zh-CN" altLang="zh-CN" sz="2800" b="1" dirty="0"/>
          </a:p>
          <a:p>
            <a:pPr>
              <a:lnSpc>
                <a:spcPts val="2800"/>
              </a:lnSpc>
              <a:buFont typeface="Wingdings" pitchFamily="2" charset="2"/>
              <a:buNone/>
            </a:pPr>
            <a:r>
              <a:rPr lang="en-US" altLang="zh-CN" sz="2800" b="1" dirty="0"/>
              <a:t>   {  p=p1; p1=p2; p2=p; } </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a:t>
            </a:r>
            <a:r>
              <a:rPr lang="en-US" altLang="zh-CN" sz="2800" b="1" dirty="0" err="1"/>
              <a:t>d,b</a:t>
            </a:r>
            <a:r>
              <a:rPr lang="en-US" altLang="zh-CN" sz="2800" b="1" dirty="0"/>
              <a:t>=%d\n”,</a:t>
            </a:r>
            <a:r>
              <a:rPr lang="en-US" altLang="zh-CN" sz="2800" b="1" dirty="0" err="1"/>
              <a:t>a,b</a:t>
            </a:r>
            <a:r>
              <a:rPr lang="en-US" altLang="zh-CN" sz="2800" b="1" dirty="0"/>
              <a:t>);</a:t>
            </a:r>
            <a:endParaRPr lang="zh-CN" altLang="zh-CN" sz="2800" b="1" dirty="0"/>
          </a:p>
          <a:p>
            <a:pPr>
              <a:lnSpc>
                <a:spcPts val="2800"/>
              </a:lnSpc>
              <a:buFont typeface="Wingdings" pitchFamily="2" charset="2"/>
              <a:buNone/>
            </a:pPr>
            <a:r>
              <a:rPr lang="en-US" altLang="zh-CN" sz="2800" b="1" dirty="0"/>
              <a:t>   </a:t>
            </a:r>
            <a:r>
              <a:rPr lang="en-US" altLang="zh-CN" sz="2800" b="1" dirty="0" err="1"/>
              <a:t>printf</a:t>
            </a:r>
            <a:r>
              <a:rPr lang="en-US" altLang="zh-CN" sz="2800" b="1" dirty="0"/>
              <a:t>(“%</a:t>
            </a:r>
            <a:r>
              <a:rPr lang="en-US" altLang="zh-CN" sz="2800" b="1" dirty="0" err="1"/>
              <a:t>d,%d</a:t>
            </a:r>
            <a:r>
              <a:rPr lang="en-US" altLang="zh-CN" sz="2800" b="1" dirty="0"/>
              <a:t>\n”,*p1,*p2); </a:t>
            </a:r>
            <a:endParaRPr lang="zh-CN" altLang="zh-CN" sz="2800" b="1" dirty="0"/>
          </a:p>
          <a:p>
            <a:pPr>
              <a:lnSpc>
                <a:spcPts val="2800"/>
              </a:lnSpc>
              <a:buFont typeface="Wingdings" pitchFamily="2" charset="2"/>
              <a:buNone/>
            </a:pPr>
            <a:r>
              <a:rPr lang="en-US" altLang="zh-CN" sz="2800" b="1" dirty="0"/>
              <a:t>   return 0;</a:t>
            </a:r>
            <a:endParaRPr lang="zh-CN" altLang="zh-CN" sz="2800" b="1" dirty="0"/>
          </a:p>
          <a:p>
            <a:pPr>
              <a:lnSpc>
                <a:spcPts val="2800"/>
              </a:lnSpc>
              <a:buFont typeface="Wingdings" pitchFamily="2" charset="2"/>
              <a:buNone/>
            </a:pPr>
            <a:r>
              <a:rPr lang="en-US" altLang="zh-CN" sz="2800" b="1" dirty="0"/>
              <a:t>}</a:t>
            </a:r>
            <a:endParaRPr lang="zh-CN" altLang="zh-CN" sz="2800" b="1" dirty="0"/>
          </a:p>
        </p:txBody>
      </p:sp>
      <p:sp>
        <p:nvSpPr>
          <p:cNvPr id="27651"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7652"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7653"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7654"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7655"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7656"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27657"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27658"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27659"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27660"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27661"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7662"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27663"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27664" name="直接箭头连接符 27"/>
          <p:cNvCxnSpPr>
            <a:cxnSpLocks noChangeShapeType="1"/>
            <a:endCxn id="27652"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7665"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27666" name="直接箭头连接符 30"/>
          <p:cNvCxnSpPr>
            <a:cxnSpLocks noChangeShapeType="1"/>
            <a:endCxn id="27651"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667" name="直接连接符 26"/>
          <p:cNvCxnSpPr>
            <a:cxnSpLocks noChangeShapeType="1"/>
          </p:cNvCxnSpPr>
          <p:nvPr/>
        </p:nvCxnSpPr>
        <p:spPr bwMode="auto">
          <a:xfrm>
            <a:off x="1143000"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68" name="直接连接符 35"/>
          <p:cNvCxnSpPr>
            <a:cxnSpLocks noChangeShapeType="1"/>
            <a:stCxn id="27655"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69"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670" name="直接连接符 41"/>
          <p:cNvCxnSpPr>
            <a:cxnSpLocks noChangeShapeType="1"/>
          </p:cNvCxnSpPr>
          <p:nvPr/>
        </p:nvCxnSpPr>
        <p:spPr bwMode="auto">
          <a:xfrm>
            <a:off x="2643188" y="4786313"/>
            <a:ext cx="135731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71" name="直接连接符 43"/>
          <p:cNvCxnSpPr>
            <a:cxnSpLocks noChangeShapeType="1"/>
          </p:cNvCxnSpPr>
          <p:nvPr/>
        </p:nvCxnSpPr>
        <p:spPr bwMode="auto">
          <a:xfrm>
            <a:off x="4143375"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7672"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sp>
        <p:nvSpPr>
          <p:cNvPr id="27673"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cxnSp>
        <p:nvCxnSpPr>
          <p:cNvPr id="34" name="直接连接符 33"/>
          <p:cNvCxnSpPr>
            <a:cxnSpLocks noChangeShapeType="1"/>
          </p:cNvCxnSpPr>
          <p:nvPr/>
        </p:nvCxnSpPr>
        <p:spPr bwMode="auto">
          <a:xfrm flipV="1">
            <a:off x="785813" y="5202238"/>
            <a:ext cx="592931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flipV="1">
            <a:off x="785813" y="5643563"/>
            <a:ext cx="592931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239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4786313"/>
            <a:ext cx="17145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42"/>
          <p:cNvGrpSpPr>
            <a:grpSpLocks/>
          </p:cNvGrpSpPr>
          <p:nvPr/>
        </p:nvGrpSpPr>
        <p:grpSpPr bwMode="auto">
          <a:xfrm>
            <a:off x="7072313" y="5214938"/>
            <a:ext cx="1714500" cy="428625"/>
            <a:chOff x="7072330" y="5214950"/>
            <a:chExt cx="1714512" cy="428628"/>
          </a:xfrm>
        </p:grpSpPr>
        <p:grpSp>
          <p:nvGrpSpPr>
            <p:cNvPr id="27679" name="组合 39"/>
            <p:cNvGrpSpPr>
              <a:grpSpLocks/>
            </p:cNvGrpSpPr>
            <p:nvPr/>
          </p:nvGrpSpPr>
          <p:grpSpPr bwMode="auto">
            <a:xfrm>
              <a:off x="7072330" y="5214950"/>
              <a:ext cx="840110" cy="428628"/>
              <a:chOff x="6715140" y="5929330"/>
              <a:chExt cx="840110" cy="428628"/>
            </a:xfrm>
          </p:grpSpPr>
          <p:pic>
            <p:nvPicPr>
              <p:cNvPr id="276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40" y="5929330"/>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7" y="5929330"/>
                <a:ext cx="41148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48" y="5214950"/>
              <a:ext cx="928694"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Box 34"/>
          <p:cNvSpPr txBox="1">
            <a:spLocks noChangeArrowheads="1"/>
          </p:cNvSpPr>
          <p:nvPr/>
        </p:nvSpPr>
        <p:spPr bwMode="auto">
          <a:xfrm>
            <a:off x="5179219" y="1365250"/>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&amp;a</a:t>
            </a:r>
            <a:endParaRPr lang="zh-CN" altLang="en-US" sz="3200" b="1" dirty="0">
              <a:solidFill>
                <a:srgbClr val="9D138D"/>
              </a:solidFill>
            </a:endParaRPr>
          </a:p>
        </p:txBody>
      </p:sp>
    </p:spTree>
    <p:extLst>
      <p:ext uri="{BB962C8B-B14F-4D97-AF65-F5344CB8AC3E}">
        <p14:creationId xmlns:p14="http://schemas.microsoft.com/office/powerpoint/2010/main" val="2316174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lide(from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9618"/>
                                        </p:tgtEl>
                                        <p:attrNameLst>
                                          <p:attrName>style.visibility</p:attrName>
                                        </p:attrNameLst>
                                      </p:cBhvr>
                                      <p:to>
                                        <p:strVal val="visible"/>
                                      </p:to>
                                    </p:set>
                                    <p:animEffect transition="in" filter="blinds(horizontal)">
                                      <p:cBhvr>
                                        <p:cTn id="12" dur="500"/>
                                        <p:tgtEl>
                                          <p:spTgt spid="239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slide(fromLeft)">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539750" y="1124744"/>
            <a:ext cx="8153400" cy="4767262"/>
          </a:xfrm>
        </p:spPr>
        <p:txBody>
          <a:bodyPr/>
          <a:lstStyle/>
          <a:p>
            <a:r>
              <a:rPr lang="zh-CN" altLang="zh-CN" dirty="0"/>
              <a:t>注意</a:t>
            </a:r>
            <a:r>
              <a:rPr lang="en-US" altLang="zh-CN" dirty="0"/>
              <a:t>:</a:t>
            </a:r>
          </a:p>
          <a:p>
            <a:pPr lvl="1"/>
            <a:r>
              <a:rPr lang="en-US" altLang="zh-CN" dirty="0"/>
              <a:t>a</a:t>
            </a:r>
            <a:r>
              <a:rPr lang="zh-CN" altLang="zh-CN" dirty="0"/>
              <a:t>和</a:t>
            </a:r>
            <a:r>
              <a:rPr lang="en-US" altLang="zh-CN" dirty="0"/>
              <a:t>b</a:t>
            </a:r>
            <a:r>
              <a:rPr lang="zh-CN" altLang="zh-CN" dirty="0"/>
              <a:t>的值并未交换，它们仍保持原值</a:t>
            </a:r>
            <a:endParaRPr lang="en-US" altLang="zh-CN" dirty="0"/>
          </a:p>
          <a:p>
            <a:pPr lvl="1"/>
            <a:r>
              <a:rPr lang="zh-CN" altLang="zh-CN" dirty="0"/>
              <a:t>但</a:t>
            </a:r>
            <a:r>
              <a:rPr lang="en-US" altLang="zh-CN" dirty="0"/>
              <a:t>p1</a:t>
            </a:r>
            <a:r>
              <a:rPr lang="zh-CN" altLang="zh-CN" dirty="0"/>
              <a:t>和</a:t>
            </a:r>
            <a:r>
              <a:rPr lang="en-US" altLang="zh-CN" dirty="0"/>
              <a:t>p2</a:t>
            </a:r>
            <a:r>
              <a:rPr lang="zh-CN" altLang="zh-CN" dirty="0"/>
              <a:t>的值改变了。</a:t>
            </a:r>
            <a:r>
              <a:rPr lang="en-US" altLang="zh-CN" dirty="0"/>
              <a:t>p1</a:t>
            </a:r>
            <a:r>
              <a:rPr lang="zh-CN" altLang="zh-CN" dirty="0"/>
              <a:t>的值原为</a:t>
            </a:r>
            <a:r>
              <a:rPr lang="en-US" altLang="zh-CN" dirty="0"/>
              <a:t>&amp;a</a:t>
            </a:r>
            <a:r>
              <a:rPr lang="zh-CN" altLang="zh-CN" dirty="0"/>
              <a:t>，后来变成</a:t>
            </a:r>
            <a:r>
              <a:rPr lang="en-US" altLang="zh-CN" dirty="0"/>
              <a:t>&amp;b</a:t>
            </a:r>
            <a:r>
              <a:rPr lang="zh-CN" altLang="zh-CN" dirty="0"/>
              <a:t>，</a:t>
            </a:r>
            <a:r>
              <a:rPr lang="en-US" altLang="zh-CN" dirty="0"/>
              <a:t>p2</a:t>
            </a:r>
            <a:r>
              <a:rPr lang="zh-CN" altLang="zh-CN" dirty="0"/>
              <a:t>原值为</a:t>
            </a:r>
            <a:r>
              <a:rPr lang="en-US" altLang="zh-CN" dirty="0"/>
              <a:t>&amp;b</a:t>
            </a:r>
            <a:r>
              <a:rPr lang="zh-CN" altLang="zh-CN" dirty="0"/>
              <a:t>，后来变成</a:t>
            </a:r>
            <a:r>
              <a:rPr lang="en-US" altLang="zh-CN" dirty="0"/>
              <a:t>&amp;a</a:t>
            </a:r>
          </a:p>
          <a:p>
            <a:pPr lvl="1"/>
            <a:endParaRPr lang="en-US" altLang="zh-CN" dirty="0"/>
          </a:p>
          <a:p>
            <a:pPr lvl="1"/>
            <a:r>
              <a:rPr lang="zh-CN" altLang="zh-CN" dirty="0"/>
              <a:t>这样在输出</a:t>
            </a:r>
            <a:r>
              <a:rPr lang="en-US" altLang="zh-CN" dirty="0"/>
              <a:t>*p1</a:t>
            </a:r>
            <a:r>
              <a:rPr lang="zh-CN" altLang="zh-CN" dirty="0"/>
              <a:t>和</a:t>
            </a:r>
            <a:r>
              <a:rPr lang="en-US" altLang="zh-CN" dirty="0"/>
              <a:t>*p2</a:t>
            </a:r>
            <a:r>
              <a:rPr lang="zh-CN" altLang="zh-CN" dirty="0"/>
              <a:t>时，实际上是输出变量</a:t>
            </a:r>
            <a:r>
              <a:rPr lang="en-US" altLang="zh-CN" dirty="0"/>
              <a:t>b</a:t>
            </a:r>
            <a:r>
              <a:rPr lang="zh-CN" altLang="zh-CN" dirty="0"/>
              <a:t>和</a:t>
            </a:r>
            <a:r>
              <a:rPr lang="en-US" altLang="zh-CN" dirty="0"/>
              <a:t>a</a:t>
            </a:r>
            <a:r>
              <a:rPr lang="zh-CN" altLang="zh-CN" dirty="0"/>
              <a:t>的值，所以先输出</a:t>
            </a:r>
            <a:r>
              <a:rPr lang="en-US" altLang="zh-CN" dirty="0"/>
              <a:t>9</a:t>
            </a:r>
            <a:r>
              <a:rPr lang="zh-CN" altLang="zh-CN" dirty="0"/>
              <a:t>，然后输出</a:t>
            </a:r>
            <a:r>
              <a:rPr lang="en-US" altLang="zh-CN" dirty="0"/>
              <a:t>5</a:t>
            </a:r>
            <a:endParaRPr lang="zh-CN" altLang="en-US" dirty="0"/>
          </a:p>
        </p:txBody>
      </p:sp>
      <p:sp>
        <p:nvSpPr>
          <p:cNvPr id="4" name="矩形 3"/>
          <p:cNvSpPr/>
          <p:nvPr/>
        </p:nvSpPr>
        <p:spPr>
          <a:xfrm>
            <a:off x="1475656" y="5085184"/>
            <a:ext cx="5929313" cy="424732"/>
          </a:xfrm>
          <a:prstGeom prst="rect">
            <a:avLst/>
          </a:prstGeom>
        </p:spPr>
        <p:txBody>
          <a:bodyPr wrap="square">
            <a:spAutoFit/>
          </a:bodyPr>
          <a:lstStyle/>
          <a:p>
            <a:pPr marL="342900" lvl="0" indent="-342900" algn="l">
              <a:lnSpc>
                <a:spcPct val="90000"/>
              </a:lnSpc>
              <a:spcBef>
                <a:spcPct val="50000"/>
              </a:spcBef>
              <a:buClr>
                <a:srgbClr val="9A0000"/>
              </a:buClr>
              <a:buSzPct val="75000"/>
              <a:buFont typeface="Wingdings" pitchFamily="2" charset="2"/>
              <a:buChar char="n"/>
            </a:pPr>
            <a:r>
              <a:rPr lang="zh-CN" altLang="en-US" sz="2400" b="1" kern="0" dirty="0">
                <a:solidFill>
                  <a:srgbClr val="008000"/>
                </a:solidFill>
                <a:latin typeface="Verdana"/>
                <a:ea typeface="宋体"/>
              </a:rPr>
              <a:t>通过交换两个指针变量的值来实现！</a:t>
            </a:r>
          </a:p>
        </p:txBody>
      </p:sp>
    </p:spTree>
    <p:extLst>
      <p:ext uri="{BB962C8B-B14F-4D97-AF65-F5344CB8AC3E}">
        <p14:creationId xmlns:p14="http://schemas.microsoft.com/office/powerpoint/2010/main" val="1496430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b="1"/>
              <a:t>#include &lt;stdio.h&gt;</a:t>
            </a:r>
            <a:endParaRPr lang="zh-CN" altLang="zh-CN" sz="2800" b="1"/>
          </a:p>
          <a:p>
            <a:pPr>
              <a:lnSpc>
                <a:spcPts val="2800"/>
              </a:lnSpc>
              <a:buFont typeface="Wingdings" pitchFamily="2" charset="2"/>
              <a:buNone/>
            </a:pPr>
            <a:r>
              <a:rPr lang="en-US" altLang="zh-CN" sz="2800" b="1"/>
              <a:t>int main()</a:t>
            </a:r>
            <a:endParaRPr lang="zh-CN" altLang="zh-CN" sz="2800" b="1"/>
          </a:p>
          <a:p>
            <a:pPr>
              <a:lnSpc>
                <a:spcPts val="2800"/>
              </a:lnSpc>
              <a:buFont typeface="Wingdings" pitchFamily="2" charset="2"/>
              <a:buNone/>
            </a:pPr>
            <a:r>
              <a:rPr lang="en-US" altLang="zh-CN" sz="2800" b="1"/>
              <a:t>{ int *p1,*p2,*p,a,b; </a:t>
            </a:r>
            <a:endParaRPr lang="zh-CN" altLang="zh-CN" sz="2800" b="1"/>
          </a:p>
          <a:p>
            <a:pPr>
              <a:lnSpc>
                <a:spcPts val="2800"/>
              </a:lnSpc>
              <a:buFont typeface="Wingdings" pitchFamily="2" charset="2"/>
              <a:buNone/>
            </a:pPr>
            <a:r>
              <a:rPr lang="en-US" altLang="zh-CN" sz="2800" b="1"/>
              <a:t>   printf(“integer numbers:");</a:t>
            </a:r>
            <a:endParaRPr lang="zh-CN" altLang="zh-CN" sz="2800" b="1"/>
          </a:p>
          <a:p>
            <a:pPr>
              <a:lnSpc>
                <a:spcPts val="2800"/>
              </a:lnSpc>
              <a:buFont typeface="Wingdings" pitchFamily="2" charset="2"/>
              <a:buNone/>
            </a:pPr>
            <a:r>
              <a:rPr lang="en-US" altLang="zh-CN" sz="2800" b="1"/>
              <a:t>   scanf(“%d,%d”,&amp;a,&amp;b);  </a:t>
            </a:r>
            <a:endParaRPr lang="zh-CN" altLang="zh-CN" sz="2800" b="1"/>
          </a:p>
          <a:p>
            <a:pPr>
              <a:lnSpc>
                <a:spcPts val="2800"/>
              </a:lnSpc>
              <a:buFont typeface="Wingdings" pitchFamily="2" charset="2"/>
              <a:buNone/>
            </a:pPr>
            <a:r>
              <a:rPr lang="en-US" altLang="zh-CN" sz="2800" b="1"/>
              <a:t>   p1=&amp;a;    p2=&amp;b; </a:t>
            </a:r>
            <a:endParaRPr lang="zh-CN" altLang="zh-CN" sz="2800" b="1"/>
          </a:p>
          <a:p>
            <a:pPr>
              <a:lnSpc>
                <a:spcPts val="2800"/>
              </a:lnSpc>
              <a:buFont typeface="Wingdings" pitchFamily="2" charset="2"/>
              <a:buNone/>
            </a:pPr>
            <a:r>
              <a:rPr lang="en-US" altLang="zh-CN" sz="2800" b="1"/>
              <a:t>   if(a&lt;b) </a:t>
            </a:r>
            <a:endParaRPr lang="zh-CN" altLang="zh-CN" sz="2800" b="1"/>
          </a:p>
          <a:p>
            <a:pPr>
              <a:lnSpc>
                <a:spcPts val="2800"/>
              </a:lnSpc>
              <a:buFont typeface="Wingdings" pitchFamily="2" charset="2"/>
              <a:buNone/>
            </a:pPr>
            <a:r>
              <a:rPr lang="en-US" altLang="zh-CN" sz="2800" b="1"/>
              <a:t>   {  p=p1; p1=p2; p2=p; } </a:t>
            </a:r>
            <a:endParaRPr lang="zh-CN" altLang="zh-CN" sz="2800" b="1"/>
          </a:p>
          <a:p>
            <a:pPr>
              <a:lnSpc>
                <a:spcPts val="2800"/>
              </a:lnSpc>
              <a:buFont typeface="Wingdings" pitchFamily="2" charset="2"/>
              <a:buNone/>
            </a:pPr>
            <a:r>
              <a:rPr lang="en-US" altLang="zh-CN" sz="2800" b="1"/>
              <a:t>   printf(“a=%d,b=%d\n”,a,b);</a:t>
            </a:r>
            <a:endParaRPr lang="zh-CN" altLang="zh-CN" sz="2800" b="1"/>
          </a:p>
          <a:p>
            <a:pPr>
              <a:lnSpc>
                <a:spcPts val="2800"/>
              </a:lnSpc>
              <a:buFont typeface="Wingdings" pitchFamily="2" charset="2"/>
              <a:buNone/>
            </a:pPr>
            <a:r>
              <a:rPr lang="en-US" altLang="zh-CN" sz="2800" b="1"/>
              <a:t>   printf(“%d,%d\n”,*p1,*p2); </a:t>
            </a:r>
            <a:endParaRPr lang="zh-CN" altLang="zh-CN" sz="2800" b="1"/>
          </a:p>
          <a:p>
            <a:pPr>
              <a:lnSpc>
                <a:spcPts val="2800"/>
              </a:lnSpc>
              <a:buFont typeface="Wingdings" pitchFamily="2" charset="2"/>
              <a:buNone/>
            </a:pPr>
            <a:r>
              <a:rPr lang="en-US" altLang="zh-CN" sz="2800" b="1"/>
              <a:t>   return 0;</a:t>
            </a:r>
            <a:endParaRPr lang="zh-CN" altLang="zh-CN" sz="2800" b="1"/>
          </a:p>
          <a:p>
            <a:pPr>
              <a:lnSpc>
                <a:spcPts val="2800"/>
              </a:lnSpc>
              <a:buFont typeface="Wingdings" pitchFamily="2" charset="2"/>
              <a:buNone/>
            </a:pPr>
            <a:r>
              <a:rPr lang="en-US" altLang="zh-CN" sz="2800" b="1"/>
              <a:t>}</a:t>
            </a:r>
            <a:endParaRPr lang="zh-CN" altLang="zh-CN" sz="2800" b="1"/>
          </a:p>
        </p:txBody>
      </p:sp>
      <p:sp>
        <p:nvSpPr>
          <p:cNvPr id="28675"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8676"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8677"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8678"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8679"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8680"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28681"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28682"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FF0000"/>
                </a:solidFill>
              </a:rPr>
              <a:t>p1</a:t>
            </a:r>
            <a:endParaRPr lang="zh-CN" altLang="en-US" sz="3200" b="1">
              <a:solidFill>
                <a:srgbClr val="FF0000"/>
              </a:solidFill>
            </a:endParaRPr>
          </a:p>
        </p:txBody>
      </p:sp>
      <p:sp>
        <p:nvSpPr>
          <p:cNvPr id="28683"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p2</a:t>
            </a:r>
            <a:endParaRPr lang="zh-CN" altLang="en-US" sz="3200">
              <a:solidFill>
                <a:srgbClr val="FF0000"/>
              </a:solidFill>
            </a:endParaRPr>
          </a:p>
        </p:txBody>
      </p:sp>
      <p:sp>
        <p:nvSpPr>
          <p:cNvPr id="28684"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a:solidFill>
                  <a:srgbClr val="FF0000"/>
                </a:solidFill>
              </a:rPr>
              <a:t>p</a:t>
            </a:r>
            <a:endParaRPr lang="zh-CN" altLang="en-US" sz="3200">
              <a:solidFill>
                <a:srgbClr val="FF0000"/>
              </a:solidFill>
            </a:endParaRPr>
          </a:p>
        </p:txBody>
      </p:sp>
      <p:sp>
        <p:nvSpPr>
          <p:cNvPr id="28685"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28686"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28687"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cxnSp>
        <p:nvCxnSpPr>
          <p:cNvPr id="28688" name="直接箭头连接符 27"/>
          <p:cNvCxnSpPr>
            <a:cxnSpLocks noChangeShapeType="1"/>
            <a:endCxn id="28676"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8689"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28690" name="直接箭头连接符 30"/>
          <p:cNvCxnSpPr>
            <a:cxnSpLocks noChangeShapeType="1"/>
            <a:endCxn id="28675"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a:off x="1143000" y="4786313"/>
            <a:ext cx="44291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8692" name="直接连接符 35"/>
          <p:cNvCxnSpPr>
            <a:cxnSpLocks noChangeShapeType="1"/>
            <a:stCxn id="28679"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8693"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8694"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&amp;b</a:t>
            </a:r>
            <a:endParaRPr lang="zh-CN" altLang="en-US" sz="3200" b="1">
              <a:solidFill>
                <a:srgbClr val="9D138D"/>
              </a:solidFill>
            </a:endParaRPr>
          </a:p>
        </p:txBody>
      </p:sp>
      <p:sp>
        <p:nvSpPr>
          <p:cNvPr id="28695"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&amp;a</a:t>
            </a:r>
            <a:endParaRPr lang="zh-CN" altLang="en-US" sz="3200" b="1">
              <a:solidFill>
                <a:srgbClr val="9D138D"/>
              </a:solidFill>
            </a:endParaRPr>
          </a:p>
        </p:txBody>
      </p:sp>
      <p:sp>
        <p:nvSpPr>
          <p:cNvPr id="39" name="TextBox 38"/>
          <p:cNvSpPr txBox="1">
            <a:spLocks noChangeArrowheads="1"/>
          </p:cNvSpPr>
          <p:nvPr/>
        </p:nvSpPr>
        <p:spPr bwMode="auto">
          <a:xfrm>
            <a:off x="4143375" y="3786188"/>
            <a:ext cx="450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en-US" sz="2800" b="1">
                <a:solidFill>
                  <a:srgbClr val="0000CC"/>
                </a:solidFill>
              </a:rPr>
              <a:t>可否改为</a:t>
            </a:r>
            <a:r>
              <a:rPr lang="en-US" altLang="zh-CN" sz="2800" b="1">
                <a:solidFill>
                  <a:srgbClr val="0000CC"/>
                </a:solidFill>
              </a:rPr>
              <a:t>p1=&amp;b; p2=&amp;a;</a:t>
            </a:r>
            <a:r>
              <a:rPr lang="zh-CN" altLang="en-US" sz="2800" b="1">
                <a:solidFill>
                  <a:srgbClr val="FF0000"/>
                </a:solidFill>
              </a:rPr>
              <a:t>？</a:t>
            </a:r>
          </a:p>
        </p:txBody>
      </p:sp>
      <p:sp>
        <p:nvSpPr>
          <p:cNvPr id="26" name="TextBox 25"/>
          <p:cNvSpPr txBox="1">
            <a:spLocks noChangeArrowheads="1"/>
          </p:cNvSpPr>
          <p:nvPr/>
        </p:nvSpPr>
        <p:spPr bwMode="auto">
          <a:xfrm>
            <a:off x="5179219" y="1365250"/>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&amp;a</a:t>
            </a:r>
            <a:endParaRPr lang="zh-CN" altLang="en-US" sz="3200" b="1" dirty="0">
              <a:solidFill>
                <a:srgbClr val="9D138D"/>
              </a:solidFill>
            </a:endParaRPr>
          </a:p>
        </p:txBody>
      </p:sp>
    </p:spTree>
    <p:extLst>
      <p:ext uri="{BB962C8B-B14F-4D97-AF65-F5344CB8AC3E}">
        <p14:creationId xmlns:p14="http://schemas.microsoft.com/office/powerpoint/2010/main" val="327355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6C13BB0E-0FEE-47D0-B5AA-A062F64CD1B6}" type="slidenum">
              <a:rPr lang="en-US" altLang="zh-CN"/>
              <a:pPr/>
              <a:t>33</a:t>
            </a:fld>
            <a:endParaRPr lang="en-US" altLang="zh-CN"/>
          </a:p>
        </p:txBody>
      </p:sp>
      <p:sp>
        <p:nvSpPr>
          <p:cNvPr id="63490" name="Rectangle 2"/>
          <p:cNvSpPr>
            <a:spLocks noGrp="1" noChangeArrowheads="1"/>
          </p:cNvSpPr>
          <p:nvPr>
            <p:ph type="title"/>
          </p:nvPr>
        </p:nvSpPr>
        <p:spPr>
          <a:xfrm>
            <a:off x="871538" y="346730"/>
            <a:ext cx="8162925" cy="523220"/>
          </a:xfrm>
        </p:spPr>
        <p:txBody>
          <a:bodyPr/>
          <a:lstStyle/>
          <a:p>
            <a:r>
              <a:rPr lang="en-US" altLang="zh-CN" sz="2800" dirty="0"/>
              <a:t>8.2.3 </a:t>
            </a:r>
            <a:r>
              <a:rPr lang="zh-CN" altLang="zh-CN" sz="2800" dirty="0"/>
              <a:t>怎样引用指针变量</a:t>
            </a:r>
            <a:r>
              <a:rPr lang="zh-CN" altLang="en-US" sz="2800" dirty="0"/>
              <a:t>（</a:t>
            </a:r>
            <a:r>
              <a:rPr lang="en-US" altLang="zh-CN" sz="2800" dirty="0"/>
              <a:t>3</a:t>
            </a:r>
            <a:r>
              <a:rPr lang="zh-CN" altLang="en-US" sz="2800" dirty="0"/>
              <a:t>）</a:t>
            </a:r>
          </a:p>
        </p:txBody>
      </p:sp>
      <p:sp>
        <p:nvSpPr>
          <p:cNvPr id="63491" name="Rectangle 3"/>
          <p:cNvSpPr>
            <a:spLocks noGrp="1" noChangeArrowheads="1"/>
          </p:cNvSpPr>
          <p:nvPr>
            <p:ph type="body" idx="1"/>
          </p:nvPr>
        </p:nvSpPr>
        <p:spPr>
          <a:xfrm>
            <a:off x="205879" y="1265238"/>
            <a:ext cx="8110537" cy="5116512"/>
          </a:xfrm>
        </p:spPr>
        <p:txBody>
          <a:bodyPr/>
          <a:lstStyle/>
          <a:p>
            <a:pPr>
              <a:lnSpc>
                <a:spcPct val="90000"/>
              </a:lnSpc>
            </a:pPr>
            <a:r>
              <a:rPr lang="zh-CN" altLang="en-US" dirty="0"/>
              <a:t>指针运算符</a:t>
            </a:r>
          </a:p>
          <a:p>
            <a:pPr lvl="1">
              <a:lnSpc>
                <a:spcPct val="90000"/>
              </a:lnSpc>
            </a:pPr>
            <a:r>
              <a:rPr lang="en-US" altLang="zh-CN" dirty="0"/>
              <a:t>&amp;</a:t>
            </a:r>
            <a:r>
              <a:rPr lang="zh-CN" altLang="en-US" dirty="0"/>
              <a:t>和*均为单目运算符，优先级相同，自右向左结合；</a:t>
            </a:r>
          </a:p>
          <a:p>
            <a:pPr lvl="1">
              <a:lnSpc>
                <a:spcPct val="90000"/>
              </a:lnSpc>
            </a:pPr>
            <a:r>
              <a:rPr lang="en-US" altLang="zh-CN" dirty="0"/>
              <a:t>&amp;</a:t>
            </a:r>
            <a:r>
              <a:rPr lang="zh-CN" altLang="en-US" dirty="0"/>
              <a:t>和* 是互逆运算</a:t>
            </a:r>
          </a:p>
          <a:p>
            <a:pPr lvl="1">
              <a:lnSpc>
                <a:spcPct val="90000"/>
              </a:lnSpc>
              <a:buFont typeface="Wingdings" pitchFamily="2" charset="2"/>
              <a:buNone/>
            </a:pPr>
            <a:r>
              <a:rPr lang="zh-CN" altLang="en-US" b="1" dirty="0">
                <a:solidFill>
                  <a:srgbClr val="008000"/>
                </a:solidFill>
              </a:rPr>
              <a:t>例：</a:t>
            </a:r>
            <a:r>
              <a:rPr lang="en-US" altLang="zh-CN" b="1" dirty="0" err="1">
                <a:solidFill>
                  <a:srgbClr val="008000"/>
                </a:solidFill>
              </a:rPr>
              <a:t>int</a:t>
            </a:r>
            <a:r>
              <a:rPr lang="en-US" altLang="zh-CN" b="1" dirty="0">
                <a:solidFill>
                  <a:srgbClr val="008000"/>
                </a:solidFill>
              </a:rPr>
              <a:t> </a:t>
            </a:r>
            <a:r>
              <a:rPr lang="en-US" altLang="zh-CN" b="1" dirty="0" err="1">
                <a:solidFill>
                  <a:srgbClr val="008000"/>
                </a:solidFill>
              </a:rPr>
              <a:t>a,b</a:t>
            </a:r>
            <a:r>
              <a:rPr lang="en-US" altLang="zh-CN" b="1" dirty="0">
                <a:solidFill>
                  <a:srgbClr val="008000"/>
                </a:solidFill>
              </a:rPr>
              <a:t>, *p1=&amp;a, *p2=&amp;b;</a:t>
            </a:r>
            <a:br>
              <a:rPr lang="en-US" altLang="zh-CN" b="1" dirty="0">
                <a:solidFill>
                  <a:srgbClr val="008000"/>
                </a:solidFill>
              </a:rPr>
            </a:br>
            <a:r>
              <a:rPr lang="en-US" altLang="zh-CN" b="1" dirty="0">
                <a:solidFill>
                  <a:srgbClr val="008000"/>
                </a:solidFill>
              </a:rPr>
              <a:t>   p2=&amp;*p1;</a:t>
            </a:r>
            <a:br>
              <a:rPr lang="en-US" altLang="zh-CN" b="1" dirty="0">
                <a:solidFill>
                  <a:srgbClr val="008000"/>
                </a:solidFill>
              </a:rPr>
            </a:br>
            <a:r>
              <a:rPr lang="en-US" altLang="zh-CN" b="1" dirty="0">
                <a:solidFill>
                  <a:srgbClr val="008000"/>
                </a:solidFill>
              </a:rPr>
              <a:t>   *&amp;a=1;  //</a:t>
            </a:r>
            <a:r>
              <a:rPr lang="zh-CN" altLang="en-US" b="1" dirty="0">
                <a:solidFill>
                  <a:srgbClr val="008000"/>
                </a:solidFill>
              </a:rPr>
              <a:t>等价于*</a:t>
            </a:r>
            <a:r>
              <a:rPr lang="en-US" altLang="zh-CN" b="1" dirty="0">
                <a:solidFill>
                  <a:srgbClr val="008000"/>
                </a:solidFill>
              </a:rPr>
              <a:t>p1=1</a:t>
            </a:r>
            <a:br>
              <a:rPr lang="en-US" altLang="zh-CN" b="1" dirty="0">
                <a:solidFill>
                  <a:srgbClr val="008000"/>
                </a:solidFill>
              </a:rPr>
            </a:br>
            <a:r>
              <a:rPr lang="zh-CN" altLang="en-US" b="1" dirty="0">
                <a:solidFill>
                  <a:srgbClr val="0000FF"/>
                </a:solidFill>
              </a:rPr>
              <a:t>即</a:t>
            </a:r>
            <a:r>
              <a:rPr lang="en-US" altLang="zh-CN" b="1" dirty="0">
                <a:solidFill>
                  <a:srgbClr val="0000FF"/>
                </a:solidFill>
              </a:rPr>
              <a:t>&amp;*p==p</a:t>
            </a:r>
            <a:r>
              <a:rPr lang="zh-CN" altLang="en-US" b="1" dirty="0">
                <a:solidFill>
                  <a:srgbClr val="0000FF"/>
                </a:solidFill>
              </a:rPr>
              <a:t>，*</a:t>
            </a:r>
            <a:r>
              <a:rPr lang="en-US" altLang="zh-CN" b="1" dirty="0">
                <a:solidFill>
                  <a:srgbClr val="0000FF"/>
                </a:solidFill>
              </a:rPr>
              <a:t>&amp;a==a</a:t>
            </a:r>
            <a:r>
              <a:rPr lang="zh-CN" altLang="en-US" b="1" dirty="0">
                <a:solidFill>
                  <a:srgbClr val="0000FF"/>
                </a:solidFill>
              </a:rPr>
              <a:t>。</a:t>
            </a:r>
          </a:p>
          <a:p>
            <a:pPr lvl="1">
              <a:lnSpc>
                <a:spcPct val="90000"/>
              </a:lnSpc>
              <a:buFont typeface="Wingdings" pitchFamily="2" charset="2"/>
              <a:buNone/>
            </a:pPr>
            <a:endParaRPr lang="en-US" altLang="zh-CN" b="1" dirty="0">
              <a:solidFill>
                <a:srgbClr val="008000"/>
              </a:solidFill>
            </a:endParaRPr>
          </a:p>
          <a:p>
            <a:pPr lvl="1">
              <a:lnSpc>
                <a:spcPct val="90000"/>
              </a:lnSpc>
              <a:buFont typeface="Wingdings" pitchFamily="2" charset="2"/>
              <a:buNone/>
            </a:pPr>
            <a:r>
              <a:rPr lang="zh-CN" altLang="en-US" b="1" dirty="0">
                <a:solidFill>
                  <a:srgbClr val="008000"/>
                </a:solidFill>
              </a:rPr>
              <a:t>例：设</a:t>
            </a:r>
            <a:r>
              <a:rPr lang="en-US" altLang="zh-CN" b="1" dirty="0">
                <a:solidFill>
                  <a:srgbClr val="008000"/>
                </a:solidFill>
              </a:rPr>
              <a:t>p1</a:t>
            </a:r>
            <a:r>
              <a:rPr lang="zh-CN" altLang="en-US" b="1" dirty="0">
                <a:solidFill>
                  <a:srgbClr val="008000"/>
                </a:solidFill>
              </a:rPr>
              <a:t>为指针变量，且</a:t>
            </a:r>
            <a:r>
              <a:rPr lang="en-US" altLang="zh-CN" b="1" dirty="0">
                <a:solidFill>
                  <a:srgbClr val="008000"/>
                </a:solidFill>
              </a:rPr>
              <a:t>p1=&amp;a</a:t>
            </a:r>
            <a:r>
              <a:rPr lang="zh-CN" altLang="en-US" b="1" dirty="0">
                <a:solidFill>
                  <a:srgbClr val="008000"/>
                </a:solidFill>
              </a:rPr>
              <a:t>，</a:t>
            </a:r>
            <a:br>
              <a:rPr lang="zh-CN" altLang="en-US" b="1" dirty="0">
                <a:solidFill>
                  <a:srgbClr val="008000"/>
                </a:solidFill>
              </a:rPr>
            </a:br>
            <a:r>
              <a:rPr lang="zh-CN" altLang="en-US" b="1" dirty="0">
                <a:solidFill>
                  <a:srgbClr val="008000"/>
                </a:solidFill>
              </a:rPr>
              <a:t>则</a:t>
            </a:r>
            <a:r>
              <a:rPr lang="en-US" altLang="zh-CN" b="1" dirty="0">
                <a:solidFill>
                  <a:srgbClr val="008000"/>
                </a:solidFill>
              </a:rPr>
              <a:t>(</a:t>
            </a:r>
            <a:r>
              <a:rPr lang="zh-CN" altLang="en-US" b="1" dirty="0">
                <a:solidFill>
                  <a:srgbClr val="008000"/>
                </a:solidFill>
              </a:rPr>
              <a:t>*</a:t>
            </a:r>
            <a:r>
              <a:rPr lang="en-US" altLang="zh-CN" b="1" dirty="0">
                <a:solidFill>
                  <a:srgbClr val="008000"/>
                </a:solidFill>
              </a:rPr>
              <a:t>p1)++</a:t>
            </a:r>
            <a:r>
              <a:rPr lang="zh-CN" altLang="en-US" b="1" dirty="0">
                <a:solidFill>
                  <a:srgbClr val="008000"/>
                </a:solidFill>
              </a:rPr>
              <a:t>等价于</a:t>
            </a:r>
            <a:r>
              <a:rPr lang="en-US" altLang="zh-CN" b="1" dirty="0">
                <a:solidFill>
                  <a:srgbClr val="008000"/>
                </a:solidFill>
              </a:rPr>
              <a:t>a++</a:t>
            </a:r>
            <a:r>
              <a:rPr lang="zh-CN" altLang="en-US" b="1" dirty="0">
                <a:solidFill>
                  <a:srgbClr val="008000"/>
                </a:solidFill>
              </a:rPr>
              <a:t>，</a:t>
            </a:r>
            <a:br>
              <a:rPr lang="zh-CN" altLang="en-US" b="1" dirty="0">
                <a:solidFill>
                  <a:srgbClr val="008000"/>
                </a:solidFill>
              </a:rPr>
            </a:br>
            <a:r>
              <a:rPr lang="zh-CN" altLang="en-US" b="1" dirty="0">
                <a:solidFill>
                  <a:srgbClr val="008000"/>
                </a:solidFill>
              </a:rPr>
              <a:t>不同于*</a:t>
            </a:r>
            <a:r>
              <a:rPr lang="en-US" altLang="zh-CN" b="1" dirty="0">
                <a:solidFill>
                  <a:srgbClr val="008000"/>
                </a:solidFill>
              </a:rPr>
              <a:t>p1++</a:t>
            </a:r>
            <a:r>
              <a:rPr lang="zh-CN" altLang="en-US" b="1" dirty="0">
                <a:solidFill>
                  <a:srgbClr val="008000"/>
                </a:solidFill>
              </a:rPr>
              <a:t>（即*</a:t>
            </a:r>
            <a:r>
              <a:rPr lang="en-US" altLang="zh-CN" b="1" dirty="0">
                <a:solidFill>
                  <a:srgbClr val="008000"/>
                </a:solidFill>
              </a:rPr>
              <a:t>(p1++)</a:t>
            </a:r>
            <a:r>
              <a:rPr lang="zh-CN" altLang="en-US" b="1" dirty="0">
                <a:solidFill>
                  <a:srgbClr val="008000"/>
                </a:solidFill>
              </a:rPr>
              <a:t>）。</a:t>
            </a:r>
            <a:endParaRPr lang="zh-CN" altLang="en-US" sz="2400" b="1" dirty="0">
              <a:solidFill>
                <a:srgbClr val="008000"/>
              </a:solidFill>
            </a:endParaRPr>
          </a:p>
        </p:txBody>
      </p:sp>
      <p:sp>
        <p:nvSpPr>
          <p:cNvPr id="63492" name="Rectangle 4"/>
          <p:cNvSpPr>
            <a:spLocks noChangeArrowheads="1"/>
          </p:cNvSpPr>
          <p:nvPr/>
        </p:nvSpPr>
        <p:spPr bwMode="auto">
          <a:xfrm>
            <a:off x="6373813" y="3885282"/>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63493" name="Text Box 5"/>
          <p:cNvSpPr txBox="1">
            <a:spLocks noChangeArrowheads="1"/>
          </p:cNvSpPr>
          <p:nvPr/>
        </p:nvSpPr>
        <p:spPr bwMode="auto">
          <a:xfrm>
            <a:off x="6581775" y="3428082"/>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p1</a:t>
            </a:r>
          </a:p>
        </p:txBody>
      </p:sp>
      <p:sp>
        <p:nvSpPr>
          <p:cNvPr id="63494" name="Rectangle 6"/>
          <p:cNvSpPr>
            <a:spLocks noChangeArrowheads="1"/>
          </p:cNvSpPr>
          <p:nvPr/>
        </p:nvSpPr>
        <p:spPr bwMode="auto">
          <a:xfrm>
            <a:off x="7974013" y="3885282"/>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63495" name="Text Box 7"/>
          <p:cNvSpPr txBox="1">
            <a:spLocks noChangeArrowheads="1"/>
          </p:cNvSpPr>
          <p:nvPr/>
        </p:nvSpPr>
        <p:spPr bwMode="auto">
          <a:xfrm>
            <a:off x="8278813" y="3428082"/>
            <a:ext cx="36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a:t>
            </a:r>
          </a:p>
        </p:txBody>
      </p:sp>
      <p:cxnSp>
        <p:nvCxnSpPr>
          <p:cNvPr id="63496" name="AutoShape 8"/>
          <p:cNvCxnSpPr>
            <a:cxnSpLocks noChangeShapeType="1"/>
            <a:stCxn id="63502" idx="3"/>
            <a:endCxn id="63494" idx="1"/>
          </p:cNvCxnSpPr>
          <p:nvPr/>
        </p:nvCxnSpPr>
        <p:spPr bwMode="auto">
          <a:xfrm flipV="1">
            <a:off x="7164388" y="4151982"/>
            <a:ext cx="809625" cy="9525"/>
          </a:xfrm>
          <a:prstGeom prst="straightConnector1">
            <a:avLst/>
          </a:prstGeom>
          <a:noFill/>
          <a:ln w="38100">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497" name="Rectangle 9"/>
          <p:cNvSpPr>
            <a:spLocks noChangeArrowheads="1"/>
          </p:cNvSpPr>
          <p:nvPr/>
        </p:nvSpPr>
        <p:spPr bwMode="auto">
          <a:xfrm>
            <a:off x="6373813" y="4983832"/>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63498" name="Text Box 10"/>
          <p:cNvSpPr txBox="1">
            <a:spLocks noChangeArrowheads="1"/>
          </p:cNvSpPr>
          <p:nvPr/>
        </p:nvSpPr>
        <p:spPr bwMode="auto">
          <a:xfrm>
            <a:off x="6581775" y="4526632"/>
            <a:ext cx="56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p2</a:t>
            </a:r>
          </a:p>
        </p:txBody>
      </p:sp>
      <p:sp>
        <p:nvSpPr>
          <p:cNvPr id="63499" name="Rectangle 11"/>
          <p:cNvSpPr>
            <a:spLocks noChangeArrowheads="1"/>
          </p:cNvSpPr>
          <p:nvPr/>
        </p:nvSpPr>
        <p:spPr bwMode="auto">
          <a:xfrm>
            <a:off x="7974013" y="4983832"/>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63500" name="Text Box 12"/>
          <p:cNvSpPr txBox="1">
            <a:spLocks noChangeArrowheads="1"/>
          </p:cNvSpPr>
          <p:nvPr/>
        </p:nvSpPr>
        <p:spPr bwMode="auto">
          <a:xfrm>
            <a:off x="8278813" y="4526632"/>
            <a:ext cx="37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b</a:t>
            </a:r>
          </a:p>
        </p:txBody>
      </p:sp>
      <p:cxnSp>
        <p:nvCxnSpPr>
          <p:cNvPr id="63501" name="AutoShape 13"/>
          <p:cNvCxnSpPr>
            <a:cxnSpLocks noChangeShapeType="1"/>
            <a:stCxn id="63503" idx="3"/>
            <a:endCxn id="63499" idx="1"/>
          </p:cNvCxnSpPr>
          <p:nvPr/>
        </p:nvCxnSpPr>
        <p:spPr bwMode="auto">
          <a:xfrm>
            <a:off x="7164388" y="5241007"/>
            <a:ext cx="809625" cy="9525"/>
          </a:xfrm>
          <a:prstGeom prst="straightConnector1">
            <a:avLst/>
          </a:prstGeom>
          <a:noFill/>
          <a:ln w="38100">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02" name="Rectangle 14"/>
          <p:cNvSpPr>
            <a:spLocks noChangeArrowheads="1"/>
          </p:cNvSpPr>
          <p:nvPr/>
        </p:nvSpPr>
        <p:spPr bwMode="auto">
          <a:xfrm>
            <a:off x="6575425" y="3932907"/>
            <a:ext cx="58896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&amp;a</a:t>
            </a:r>
          </a:p>
        </p:txBody>
      </p:sp>
      <p:sp>
        <p:nvSpPr>
          <p:cNvPr id="63503" name="Rectangle 15"/>
          <p:cNvSpPr>
            <a:spLocks noChangeArrowheads="1"/>
          </p:cNvSpPr>
          <p:nvPr/>
        </p:nvSpPr>
        <p:spPr bwMode="auto">
          <a:xfrm>
            <a:off x="6567488" y="5012407"/>
            <a:ext cx="5969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&amp;b</a:t>
            </a:r>
          </a:p>
        </p:txBody>
      </p:sp>
      <p:sp>
        <p:nvSpPr>
          <p:cNvPr id="63504" name="Rectangle 16"/>
          <p:cNvSpPr>
            <a:spLocks noChangeArrowheads="1"/>
          </p:cNvSpPr>
          <p:nvPr/>
        </p:nvSpPr>
        <p:spPr bwMode="auto">
          <a:xfrm>
            <a:off x="6575425" y="5012407"/>
            <a:ext cx="588963"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&amp;a</a:t>
            </a:r>
          </a:p>
        </p:txBody>
      </p:sp>
      <p:cxnSp>
        <p:nvCxnSpPr>
          <p:cNvPr id="63505" name="AutoShape 17"/>
          <p:cNvCxnSpPr>
            <a:cxnSpLocks noChangeShapeType="1"/>
            <a:stCxn id="63504" idx="3"/>
            <a:endCxn id="63494" idx="1"/>
          </p:cNvCxnSpPr>
          <p:nvPr/>
        </p:nvCxnSpPr>
        <p:spPr bwMode="auto">
          <a:xfrm flipV="1">
            <a:off x="7164388" y="4151982"/>
            <a:ext cx="809625" cy="1089025"/>
          </a:xfrm>
          <a:prstGeom prst="straightConnector1">
            <a:avLst/>
          </a:prstGeom>
          <a:noFill/>
          <a:ln w="38100">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06" name="Text Box 18"/>
          <p:cNvSpPr txBox="1">
            <a:spLocks noChangeArrowheads="1"/>
          </p:cNvSpPr>
          <p:nvPr/>
        </p:nvSpPr>
        <p:spPr bwMode="auto">
          <a:xfrm>
            <a:off x="8308975" y="3907507"/>
            <a:ext cx="37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350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3501"/>
                                        </p:tgtEl>
                                        <p:attrNameLst>
                                          <p:attrName>style.visibility</p:attrName>
                                        </p:attrNameLst>
                                      </p:cBhvr>
                                      <p:to>
                                        <p:strVal val="hidden"/>
                                      </p:to>
                                    </p:set>
                                  </p:childTnLst>
                                </p:cTn>
                              </p:par>
                            </p:childTnLst>
                          </p:cTn>
                        </p:par>
                        <p:par>
                          <p:cTn id="9" fill="hold" nodeType="afterGroup">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3504"/>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0"/>
                                  </p:stCondLst>
                                  <p:childTnLst>
                                    <p:set>
                                      <p:cBhvr>
                                        <p:cTn id="14" dur="1" fill="hold">
                                          <p:stCondLst>
                                            <p:cond delay="0"/>
                                          </p:stCondLst>
                                        </p:cTn>
                                        <p:tgtEl>
                                          <p:spTgt spid="635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5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3" grpId="0" animBg="1"/>
      <p:bldP spid="63504" grpId="0" animBg="1"/>
      <p:bldP spid="63506"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78879" y="960070"/>
            <a:ext cx="8429625" cy="523220"/>
          </a:xfrm>
          <a:effectLst/>
        </p:spPr>
        <p:txBody>
          <a:bodyPr anchor="ctr"/>
          <a:lstStyle/>
          <a:p>
            <a:pPr eaLnBrk="1" hangingPunct="1">
              <a:defRPr/>
            </a:pPr>
            <a:r>
              <a:rPr lang="en-US" altLang="zh-CN" sz="2800" dirty="0"/>
              <a:t>8.2.4 </a:t>
            </a:r>
            <a:r>
              <a:rPr lang="zh-CN" altLang="zh-CN" sz="2800" dirty="0"/>
              <a:t>指针变量作为函数参数</a:t>
            </a:r>
            <a:endParaRPr lang="zh-CN" altLang="en-US" sz="2800" dirty="0"/>
          </a:p>
        </p:txBody>
      </p:sp>
      <p:sp>
        <p:nvSpPr>
          <p:cNvPr id="6147" name="Rectangle 3"/>
          <p:cNvSpPr>
            <a:spLocks noGrp="1" noChangeArrowheads="1"/>
          </p:cNvSpPr>
          <p:nvPr>
            <p:ph type="body" idx="1"/>
          </p:nvPr>
        </p:nvSpPr>
        <p:spPr>
          <a:xfrm>
            <a:off x="357188" y="1714500"/>
            <a:ext cx="8286750" cy="4572000"/>
          </a:xfrm>
        </p:spPr>
        <p:txBody>
          <a:bodyPr/>
          <a:lstStyle/>
          <a:p>
            <a:pPr>
              <a:buFont typeface="Wingdings" pitchFamily="2" charset="2"/>
              <a:buNone/>
            </a:pPr>
            <a:r>
              <a:rPr lang="en-US" altLang="zh-CN" dirty="0"/>
              <a:t>   【</a:t>
            </a:r>
            <a:r>
              <a:rPr lang="zh-CN" altLang="zh-CN" dirty="0"/>
              <a:t>例</a:t>
            </a:r>
            <a:r>
              <a:rPr lang="en-US" altLang="zh-CN" dirty="0"/>
              <a:t>8.3】 </a:t>
            </a:r>
            <a:r>
              <a:rPr lang="zh-CN" altLang="zh-CN" dirty="0"/>
              <a:t>题目要求同例</a:t>
            </a:r>
            <a:r>
              <a:rPr lang="en-US" altLang="zh-CN" dirty="0"/>
              <a:t>8.2</a:t>
            </a:r>
            <a:r>
              <a:rPr lang="zh-CN" altLang="zh-CN" dirty="0"/>
              <a:t>，即对输入的两个整数按大小顺序输出。现用函数处理，而且用指针类型的数据作函数参数。</a:t>
            </a:r>
            <a:endParaRPr lang="en-US" altLang="zh-CN" dirty="0"/>
          </a:p>
          <a:p>
            <a:endParaRPr lang="en-US" altLang="zh-CN" dirty="0"/>
          </a:p>
          <a:p>
            <a:r>
              <a:rPr lang="zh-CN" altLang="zh-CN" dirty="0"/>
              <a:t>解题思路：定义一个函数</a:t>
            </a:r>
            <a:r>
              <a:rPr lang="en-US" altLang="zh-CN" dirty="0"/>
              <a:t>swap</a:t>
            </a:r>
            <a:r>
              <a:rPr lang="zh-CN" altLang="zh-CN" dirty="0"/>
              <a:t>，将指向两个整型变量的指针变量作为实参传递给</a:t>
            </a:r>
            <a:r>
              <a:rPr lang="en-US" altLang="zh-CN" dirty="0"/>
              <a:t>swap</a:t>
            </a:r>
            <a:r>
              <a:rPr lang="zh-CN" altLang="zh-CN" dirty="0"/>
              <a:t>函数的形参指针变量，在函数中通过指针实现交换两个变量的值。</a:t>
            </a:r>
            <a:endParaRPr lang="en-US" altLang="zh-CN" dirty="0"/>
          </a:p>
        </p:txBody>
      </p:sp>
    </p:spTree>
    <p:extLst>
      <p:ext uri="{BB962C8B-B14F-4D97-AF65-F5344CB8AC3E}">
        <p14:creationId xmlns:p14="http://schemas.microsoft.com/office/powerpoint/2010/main" val="29061824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71438" y="571500"/>
            <a:ext cx="8153400" cy="614362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a:t>
            </a:r>
            <a:r>
              <a:rPr lang="en-US" altLang="zh-CN" sz="2800" b="1" dirty="0">
                <a:solidFill>
                  <a:srgbClr val="FF0000"/>
                </a:solidFill>
              </a:rPr>
              <a:t>void swap(</a:t>
            </a:r>
            <a:r>
              <a:rPr lang="en-US" altLang="zh-CN" sz="2800" b="1" dirty="0" err="1">
                <a:solidFill>
                  <a:srgbClr val="FF0000"/>
                </a:solidFill>
              </a:rPr>
              <a:t>int</a:t>
            </a:r>
            <a:r>
              <a:rPr lang="en-US" altLang="zh-CN" sz="2800" b="1" dirty="0">
                <a:solidFill>
                  <a:srgbClr val="FF0000"/>
                </a:solidFill>
              </a:rPr>
              <a:t> *p1,int *p2);  </a:t>
            </a:r>
            <a:endParaRPr lang="zh-CN" altLang="zh-CN" sz="2800" b="1" dirty="0">
              <a:solidFill>
                <a:srgbClr val="FF0000"/>
              </a:solidFill>
            </a:endParaRPr>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a,b</a:t>
            </a:r>
            <a:r>
              <a:rPr lang="en-US" altLang="zh-CN" sz="2800" b="1" dirty="0"/>
              <a:t>;  </a:t>
            </a:r>
            <a:r>
              <a:rPr lang="en-US" altLang="zh-CN" sz="2800" b="1" dirty="0" err="1"/>
              <a:t>int</a:t>
            </a:r>
            <a:r>
              <a:rPr lang="en-US" altLang="zh-CN" sz="2800" b="1" dirty="0"/>
              <a:t>*pointer_1,*pointer_2;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("please enter a and b:");</a:t>
            </a:r>
            <a:endParaRPr lang="zh-CN" altLang="zh-CN" sz="2800" b="1" dirty="0"/>
          </a:p>
          <a:p>
            <a:pPr>
              <a:lnSpc>
                <a:spcPct val="1000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 </a:t>
            </a:r>
            <a:endParaRPr lang="zh-CN" altLang="zh-CN" sz="2800" b="1" dirty="0"/>
          </a:p>
          <a:p>
            <a:pPr>
              <a:lnSpc>
                <a:spcPct val="100000"/>
              </a:lnSpc>
              <a:buFont typeface="Wingdings" pitchFamily="2" charset="2"/>
              <a:buNone/>
            </a:pPr>
            <a:r>
              <a:rPr lang="en-US" altLang="zh-CN" sz="2800" b="1" dirty="0"/>
              <a:t>  pointer_1=&amp;a; </a:t>
            </a:r>
            <a:endParaRPr lang="zh-CN" altLang="zh-CN" sz="2800" b="1" dirty="0"/>
          </a:p>
          <a:p>
            <a:pPr>
              <a:lnSpc>
                <a:spcPct val="100000"/>
              </a:lnSpc>
              <a:buFont typeface="Wingdings" pitchFamily="2" charset="2"/>
              <a:buNone/>
            </a:pPr>
            <a:r>
              <a:rPr lang="en-US" altLang="zh-CN" sz="2800" b="1" dirty="0"/>
              <a:t>  pointer_2=&amp;b;  </a:t>
            </a:r>
            <a:endParaRPr lang="zh-CN" altLang="zh-CN" sz="2800" b="1" dirty="0"/>
          </a:p>
          <a:p>
            <a:pPr>
              <a:lnSpc>
                <a:spcPct val="100000"/>
              </a:lnSpc>
              <a:buFont typeface="Wingdings" pitchFamily="2" charset="2"/>
              <a:buNone/>
            </a:pPr>
            <a:r>
              <a:rPr lang="en-US" altLang="zh-CN" sz="2800" b="1" dirty="0"/>
              <a:t>  if (a&lt;b)  </a:t>
            </a:r>
            <a:r>
              <a:rPr lang="en-US" altLang="zh-CN" sz="2800" b="1" dirty="0">
                <a:solidFill>
                  <a:srgbClr val="0000FF"/>
                </a:solidFill>
              </a:rPr>
              <a:t>swap(pointer_1,pointer_2); </a:t>
            </a:r>
            <a:endParaRPr lang="zh-CN" altLang="zh-CN" sz="2800" b="1" dirty="0">
              <a:solidFill>
                <a:srgbClr val="0000FF"/>
              </a:solidFill>
            </a:endParaRPr>
          </a:p>
          <a:p>
            <a:pPr>
              <a:lnSpc>
                <a:spcPct val="100000"/>
              </a:lnSpc>
              <a:buFont typeface="Wingdings" pitchFamily="2" charset="2"/>
              <a:buNone/>
            </a:pPr>
            <a:r>
              <a:rPr lang="en-US" altLang="zh-CN" sz="2800" b="1" dirty="0"/>
              <a:t>  </a:t>
            </a:r>
            <a:r>
              <a:rPr lang="en-US" altLang="zh-CN" sz="2800" b="1" dirty="0" err="1"/>
              <a:t>printf</a:t>
            </a:r>
            <a:r>
              <a:rPr lang="en-US" altLang="zh-CN" sz="2800" b="1" dirty="0"/>
              <a:t>(“max=%</a:t>
            </a:r>
            <a:r>
              <a:rPr lang="en-US" altLang="zh-CN" sz="2800" b="1" dirty="0" err="1"/>
              <a:t>d,min</a:t>
            </a:r>
            <a:r>
              <a:rPr lang="en-US" altLang="zh-CN" sz="2800" b="1" dirty="0"/>
              <a:t>=%d\n”,</a:t>
            </a:r>
            <a:r>
              <a:rPr lang="en-US" altLang="zh-CN" sz="2800" b="1" dirty="0" err="1"/>
              <a:t>a,b</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    </a:t>
            </a:r>
            <a:endParaRPr lang="zh-CN" altLang="zh-CN" sz="2800" b="1" dirty="0"/>
          </a:p>
          <a:p>
            <a:pPr>
              <a:lnSpc>
                <a:spcPct val="100000"/>
              </a:lnSpc>
              <a:buFont typeface="Wingdings" pitchFamily="2" charset="2"/>
              <a:buNone/>
            </a:pPr>
            <a:endParaRPr lang="zh-CN" altLang="en-US" sz="28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3143250"/>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521811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6" name="矩形 5"/>
          <p:cNvSpPr>
            <a:spLocks noChangeArrowheads="1"/>
          </p:cNvSpPr>
          <p:nvPr/>
        </p:nvSpPr>
        <p:spPr bwMode="auto">
          <a:xfrm>
            <a:off x="821531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7" name="矩形 6"/>
          <p:cNvSpPr>
            <a:spLocks noChangeArrowheads="1"/>
          </p:cNvSpPr>
          <p:nvPr/>
        </p:nvSpPr>
        <p:spPr bwMode="auto">
          <a:xfrm>
            <a:off x="378936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8" name="矩形 7"/>
          <p:cNvSpPr>
            <a:spLocks noChangeArrowheads="1"/>
          </p:cNvSpPr>
          <p:nvPr/>
        </p:nvSpPr>
        <p:spPr bwMode="auto">
          <a:xfrm>
            <a:off x="678656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9" name="TextBox 8"/>
          <p:cNvSpPr txBox="1">
            <a:spLocks noChangeArrowheads="1"/>
          </p:cNvSpPr>
          <p:nvPr/>
        </p:nvSpPr>
        <p:spPr bwMode="auto">
          <a:xfrm>
            <a:off x="5402263" y="350520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10" name="TextBox 9"/>
          <p:cNvSpPr txBox="1">
            <a:spLocks noChangeArrowheads="1"/>
          </p:cNvSpPr>
          <p:nvPr/>
        </p:nvSpPr>
        <p:spPr bwMode="auto">
          <a:xfrm>
            <a:off x="8286750" y="341630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11" name="TextBox 10"/>
          <p:cNvSpPr txBox="1">
            <a:spLocks noChangeArrowheads="1"/>
          </p:cNvSpPr>
          <p:nvPr/>
        </p:nvSpPr>
        <p:spPr bwMode="auto">
          <a:xfrm>
            <a:off x="3286125"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rPr>
              <a:t>pointer_1</a:t>
            </a:r>
            <a:endParaRPr lang="zh-CN" altLang="en-US" sz="2800" b="1">
              <a:solidFill>
                <a:srgbClr val="FF0000"/>
              </a:solidFill>
            </a:endParaRPr>
          </a:p>
        </p:txBody>
      </p:sp>
      <p:sp>
        <p:nvSpPr>
          <p:cNvPr id="13" name="TextBox 12"/>
          <p:cNvSpPr txBox="1">
            <a:spLocks noChangeArrowheads="1"/>
          </p:cNvSpPr>
          <p:nvPr/>
        </p:nvSpPr>
        <p:spPr bwMode="auto">
          <a:xfrm>
            <a:off x="5360988" y="4084638"/>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14" name="TextBox 13"/>
          <p:cNvSpPr txBox="1">
            <a:spLocks noChangeArrowheads="1"/>
          </p:cNvSpPr>
          <p:nvPr/>
        </p:nvSpPr>
        <p:spPr bwMode="auto">
          <a:xfrm>
            <a:off x="8358188" y="407193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15" name="TextBox 14"/>
          <p:cNvSpPr txBox="1">
            <a:spLocks noChangeArrowheads="1"/>
          </p:cNvSpPr>
          <p:nvPr/>
        </p:nvSpPr>
        <p:spPr bwMode="auto">
          <a:xfrm>
            <a:off x="3773488" y="4060825"/>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sp>
        <p:nvSpPr>
          <p:cNvPr id="16" name="TextBox 15"/>
          <p:cNvSpPr txBox="1">
            <a:spLocks noChangeArrowheads="1"/>
          </p:cNvSpPr>
          <p:nvPr/>
        </p:nvSpPr>
        <p:spPr bwMode="auto">
          <a:xfrm>
            <a:off x="6786563" y="4071938"/>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17" name="直接箭头连接符 16"/>
          <p:cNvCxnSpPr>
            <a:cxnSpLocks noChangeShapeType="1"/>
          </p:cNvCxnSpPr>
          <p:nvPr/>
        </p:nvCxnSpPr>
        <p:spPr bwMode="auto">
          <a:xfrm>
            <a:off x="7500938"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4500563"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9" name="TextBox 18"/>
          <p:cNvSpPr txBox="1">
            <a:spLocks noChangeArrowheads="1"/>
          </p:cNvSpPr>
          <p:nvPr/>
        </p:nvSpPr>
        <p:spPr bwMode="auto">
          <a:xfrm>
            <a:off x="6215063"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rPr>
              <a:t>pointer_2</a:t>
            </a:r>
            <a:endParaRPr lang="zh-CN" altLang="en-US" sz="2800" b="1">
              <a:solidFill>
                <a:srgbClr val="FF0000"/>
              </a:solidFill>
            </a:endParaRPr>
          </a:p>
        </p:txBody>
      </p:sp>
    </p:spTree>
    <p:extLst>
      <p:ext uri="{BB962C8B-B14F-4D97-AF65-F5344CB8AC3E}">
        <p14:creationId xmlns:p14="http://schemas.microsoft.com/office/powerpoint/2010/main" val="1817255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3" grpId="0"/>
      <p:bldP spid="14" grpId="0"/>
      <p:bldP spid="15" grpId="0"/>
      <p:bldP spid="16"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967707" y="5042693"/>
            <a:ext cx="7079456" cy="1278638"/>
          </a:xfrm>
          <a:prstGeom prst="rect">
            <a:avLst/>
          </a:prstGeom>
          <a:solidFill>
            <a:srgbClr val="CCECFF"/>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37" name="矩形 36"/>
          <p:cNvSpPr/>
          <p:nvPr/>
        </p:nvSpPr>
        <p:spPr bwMode="auto">
          <a:xfrm>
            <a:off x="1983784" y="3573016"/>
            <a:ext cx="7079456" cy="1278638"/>
          </a:xfrm>
          <a:prstGeom prst="rect">
            <a:avLst/>
          </a:prstGeom>
          <a:solidFill>
            <a:schemeClr val="tx2">
              <a:lumMod val="20000"/>
              <a:lumOff val="8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32770" name="内容占位符 2"/>
          <p:cNvSpPr>
            <a:spLocks noGrp="1"/>
          </p:cNvSpPr>
          <p:nvPr>
            <p:ph idx="1"/>
          </p:nvPr>
        </p:nvSpPr>
        <p:spPr>
          <a:xfrm>
            <a:off x="539750" y="1000125"/>
            <a:ext cx="7104063" cy="4143375"/>
          </a:xfrm>
        </p:spPr>
        <p:txBody>
          <a:bodyPr/>
          <a:lstStyle/>
          <a:p>
            <a:pPr>
              <a:buFont typeface="Wingdings" pitchFamily="2" charset="2"/>
              <a:buNone/>
            </a:pPr>
            <a:r>
              <a:rPr lang="en-US" altLang="zh-CN" sz="2800" b="1" dirty="0"/>
              <a:t>void swap(</a:t>
            </a:r>
            <a:r>
              <a:rPr lang="en-US" altLang="zh-CN" sz="2800" b="1" dirty="0" err="1"/>
              <a:t>int</a:t>
            </a:r>
            <a:r>
              <a:rPr lang="en-US" altLang="zh-CN" sz="2800" b="1" dirty="0"/>
              <a:t> *p1,int *p2) </a:t>
            </a:r>
            <a:endParaRPr lang="zh-CN" altLang="zh-CN" sz="2800" b="1" dirty="0"/>
          </a:p>
          <a:p>
            <a:pPr>
              <a:buFont typeface="Wingdings" pitchFamily="2" charset="2"/>
              <a:buNone/>
            </a:pPr>
            <a:r>
              <a:rPr lang="en-US" altLang="zh-CN" sz="2800" b="1" dirty="0"/>
              <a:t>{ </a:t>
            </a:r>
            <a:r>
              <a:rPr lang="en-US" altLang="zh-CN" sz="2800" b="1" dirty="0" err="1"/>
              <a:t>int</a:t>
            </a:r>
            <a:r>
              <a:rPr lang="en-US" altLang="zh-CN" sz="2800" b="1" dirty="0"/>
              <a:t> temp;</a:t>
            </a:r>
            <a:endParaRPr lang="zh-CN" altLang="zh-CN" sz="2800" b="1" dirty="0"/>
          </a:p>
          <a:p>
            <a:pPr>
              <a:buFont typeface="Wingdings" pitchFamily="2" charset="2"/>
              <a:buNone/>
            </a:pPr>
            <a:r>
              <a:rPr lang="en-US" altLang="zh-CN" sz="2800" b="1" dirty="0"/>
              <a:t>   temp=*p1;     </a:t>
            </a:r>
            <a:endParaRPr lang="zh-CN" altLang="zh-CN" sz="2800" b="1" dirty="0"/>
          </a:p>
          <a:p>
            <a:pPr>
              <a:buFont typeface="Wingdings" pitchFamily="2" charset="2"/>
              <a:buNone/>
            </a:pPr>
            <a:r>
              <a:rPr lang="en-US" altLang="zh-CN" sz="2800" b="1" dirty="0"/>
              <a:t>   *p1=*p2;</a:t>
            </a:r>
            <a:endParaRPr lang="zh-CN" altLang="zh-CN" sz="2800" b="1" dirty="0"/>
          </a:p>
          <a:p>
            <a:pPr>
              <a:buFont typeface="Wingdings" pitchFamily="2" charset="2"/>
              <a:buNone/>
            </a:pPr>
            <a:r>
              <a:rPr lang="en-US" altLang="zh-CN" sz="2800" b="1" dirty="0"/>
              <a:t>   *p2=temp;</a:t>
            </a:r>
            <a:endParaRPr lang="zh-CN" altLang="zh-CN" sz="2800" b="1" dirty="0"/>
          </a:p>
          <a:p>
            <a:pPr>
              <a:buFont typeface="Wingdings" pitchFamily="2" charset="2"/>
              <a:buNone/>
            </a:pPr>
            <a:r>
              <a:rPr lang="en-US" altLang="zh-CN" sz="2800" b="1" dirty="0"/>
              <a:t>}</a:t>
            </a:r>
            <a:endParaRPr lang="zh-CN" altLang="zh-CN" sz="2800" b="1" dirty="0"/>
          </a:p>
          <a:p>
            <a:pPr>
              <a:lnSpc>
                <a:spcPct val="100000"/>
              </a:lnSpc>
              <a:buFont typeface="Wingdings" pitchFamily="2" charset="2"/>
              <a:buNone/>
            </a:pPr>
            <a:endParaRPr lang="zh-CN" altLang="en-US" sz="2800" b="1" dirty="0"/>
          </a:p>
        </p:txBody>
      </p:sp>
      <p:sp>
        <p:nvSpPr>
          <p:cNvPr id="32773" name="矩形 19"/>
          <p:cNvSpPr>
            <a:spLocks noChangeArrowheads="1"/>
          </p:cNvSpPr>
          <p:nvPr/>
        </p:nvSpPr>
        <p:spPr bwMode="auto">
          <a:xfrm>
            <a:off x="4013051"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2774" name="矩形 20"/>
          <p:cNvSpPr>
            <a:spLocks noChangeArrowheads="1"/>
          </p:cNvSpPr>
          <p:nvPr/>
        </p:nvSpPr>
        <p:spPr bwMode="auto">
          <a:xfrm>
            <a:off x="678656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2777" name="TextBox 23"/>
          <p:cNvSpPr txBox="1">
            <a:spLocks noChangeArrowheads="1"/>
          </p:cNvSpPr>
          <p:nvPr/>
        </p:nvSpPr>
        <p:spPr bwMode="auto">
          <a:xfrm>
            <a:off x="3509813"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rPr>
              <a:t>pointer_1</a:t>
            </a:r>
            <a:endParaRPr lang="zh-CN" altLang="en-US" sz="2800" b="1">
              <a:solidFill>
                <a:srgbClr val="FF0000"/>
              </a:solidFill>
            </a:endParaRPr>
          </a:p>
        </p:txBody>
      </p:sp>
      <p:sp>
        <p:nvSpPr>
          <p:cNvPr id="32780" name="TextBox 26"/>
          <p:cNvSpPr txBox="1">
            <a:spLocks noChangeArrowheads="1"/>
          </p:cNvSpPr>
          <p:nvPr/>
        </p:nvSpPr>
        <p:spPr bwMode="auto">
          <a:xfrm>
            <a:off x="3997176" y="4060825"/>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&amp;a</a:t>
            </a:r>
            <a:endParaRPr lang="zh-CN" altLang="en-US" sz="3200" b="1">
              <a:solidFill>
                <a:srgbClr val="0000CC"/>
              </a:solidFill>
            </a:endParaRPr>
          </a:p>
        </p:txBody>
      </p:sp>
      <p:sp>
        <p:nvSpPr>
          <p:cNvPr id="32781" name="TextBox 27"/>
          <p:cNvSpPr txBox="1">
            <a:spLocks noChangeArrowheads="1"/>
          </p:cNvSpPr>
          <p:nvPr/>
        </p:nvSpPr>
        <p:spPr bwMode="auto">
          <a:xfrm>
            <a:off x="6786563" y="4071938"/>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0000CC"/>
                </a:solidFill>
              </a:rPr>
              <a:t>&amp;b</a:t>
            </a:r>
            <a:endParaRPr lang="zh-CN" altLang="en-US" sz="3200" b="1">
              <a:solidFill>
                <a:srgbClr val="0000CC"/>
              </a:solidFill>
            </a:endParaRPr>
          </a:p>
        </p:txBody>
      </p:sp>
      <p:cxnSp>
        <p:nvCxnSpPr>
          <p:cNvPr id="32782" name="直接箭头连接符 28"/>
          <p:cNvCxnSpPr>
            <a:cxnSpLocks noChangeShapeType="1"/>
          </p:cNvCxnSpPr>
          <p:nvPr/>
        </p:nvCxnSpPr>
        <p:spPr bwMode="auto">
          <a:xfrm>
            <a:off x="7500938"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783" name="直接箭头连接符 29"/>
          <p:cNvCxnSpPr>
            <a:cxnSpLocks noChangeShapeType="1"/>
          </p:cNvCxnSpPr>
          <p:nvPr/>
        </p:nvCxnSpPr>
        <p:spPr bwMode="auto">
          <a:xfrm>
            <a:off x="4724251"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2784" name="TextBox 30"/>
          <p:cNvSpPr txBox="1">
            <a:spLocks noChangeArrowheads="1"/>
          </p:cNvSpPr>
          <p:nvPr/>
        </p:nvSpPr>
        <p:spPr bwMode="auto">
          <a:xfrm>
            <a:off x="6215063"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rPr>
              <a:t>pointer_2</a:t>
            </a:r>
            <a:endParaRPr lang="zh-CN" altLang="en-US" sz="2800" b="1">
              <a:solidFill>
                <a:srgbClr val="FF0000"/>
              </a:solidFill>
            </a:endParaRPr>
          </a:p>
        </p:txBody>
      </p:sp>
      <p:sp>
        <p:nvSpPr>
          <p:cNvPr id="32" name="矩形 31"/>
          <p:cNvSpPr>
            <a:spLocks noChangeArrowheads="1"/>
          </p:cNvSpPr>
          <p:nvPr/>
        </p:nvSpPr>
        <p:spPr bwMode="auto">
          <a:xfrm>
            <a:off x="4013051" y="542934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3" name="TextBox 32"/>
          <p:cNvSpPr txBox="1">
            <a:spLocks noChangeArrowheads="1"/>
          </p:cNvSpPr>
          <p:nvPr/>
        </p:nvSpPr>
        <p:spPr bwMode="auto">
          <a:xfrm>
            <a:off x="3370113" y="5500777"/>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dirty="0">
                <a:solidFill>
                  <a:srgbClr val="FF0000"/>
                </a:solidFill>
              </a:rPr>
              <a:t>p1</a:t>
            </a:r>
            <a:endParaRPr lang="zh-CN" altLang="en-US" sz="2800" b="1" dirty="0">
              <a:solidFill>
                <a:srgbClr val="FF0000"/>
              </a:solidFill>
            </a:endParaRPr>
          </a:p>
        </p:txBody>
      </p:sp>
      <p:sp>
        <p:nvSpPr>
          <p:cNvPr id="34" name="TextBox 33"/>
          <p:cNvSpPr txBox="1">
            <a:spLocks noChangeArrowheads="1"/>
          </p:cNvSpPr>
          <p:nvPr/>
        </p:nvSpPr>
        <p:spPr bwMode="auto">
          <a:xfrm>
            <a:off x="3997176" y="5475377"/>
            <a:ext cx="7858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0000CC"/>
                </a:solidFill>
              </a:rPr>
              <a:t>&amp;a</a:t>
            </a:r>
            <a:endParaRPr lang="zh-CN" altLang="en-US" sz="3200" b="1" dirty="0">
              <a:solidFill>
                <a:srgbClr val="0000CC"/>
              </a:solidFill>
            </a:endParaRPr>
          </a:p>
        </p:txBody>
      </p:sp>
      <p:sp>
        <p:nvSpPr>
          <p:cNvPr id="38" name="矩形 37"/>
          <p:cNvSpPr>
            <a:spLocks noChangeArrowheads="1"/>
          </p:cNvSpPr>
          <p:nvPr/>
        </p:nvSpPr>
        <p:spPr bwMode="auto">
          <a:xfrm>
            <a:off x="6806587" y="5433513"/>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9" name="TextBox 38"/>
          <p:cNvSpPr txBox="1">
            <a:spLocks noChangeArrowheads="1"/>
          </p:cNvSpPr>
          <p:nvPr/>
        </p:nvSpPr>
        <p:spPr bwMode="auto">
          <a:xfrm>
            <a:off x="6163649" y="5504951"/>
            <a:ext cx="642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a:solidFill>
                  <a:srgbClr val="FF0000"/>
                </a:solidFill>
              </a:rPr>
              <a:t>p2</a:t>
            </a:r>
            <a:endParaRPr lang="zh-CN" altLang="en-US" sz="2800" b="1">
              <a:solidFill>
                <a:srgbClr val="FF0000"/>
              </a:solidFill>
            </a:endParaRPr>
          </a:p>
        </p:txBody>
      </p:sp>
      <p:sp>
        <p:nvSpPr>
          <p:cNvPr id="40" name="TextBox 39"/>
          <p:cNvSpPr txBox="1">
            <a:spLocks noChangeArrowheads="1"/>
          </p:cNvSpPr>
          <p:nvPr/>
        </p:nvSpPr>
        <p:spPr bwMode="auto">
          <a:xfrm>
            <a:off x="6790712" y="5479551"/>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0000CC"/>
                </a:solidFill>
              </a:rPr>
              <a:t>&amp;b</a:t>
            </a:r>
            <a:endParaRPr lang="zh-CN" altLang="en-US" sz="3200" b="1" dirty="0">
              <a:solidFill>
                <a:srgbClr val="0000CC"/>
              </a:solidFill>
            </a:endParaRPr>
          </a:p>
        </p:txBody>
      </p:sp>
      <p:sp>
        <p:nvSpPr>
          <p:cNvPr id="42" name="矩形 41"/>
          <p:cNvSpPr>
            <a:spLocks noChangeArrowheads="1"/>
          </p:cNvSpPr>
          <p:nvPr/>
        </p:nvSpPr>
        <p:spPr bwMode="auto">
          <a:xfrm>
            <a:off x="918989" y="1988840"/>
            <a:ext cx="2428875" cy="1511598"/>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0" name="矩形 17"/>
          <p:cNvSpPr>
            <a:spLocks noChangeArrowheads="1"/>
          </p:cNvSpPr>
          <p:nvPr/>
        </p:nvSpPr>
        <p:spPr bwMode="auto">
          <a:xfrm>
            <a:off x="2336055" y="5450929"/>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1" name="TextBox 21"/>
          <p:cNvSpPr txBox="1">
            <a:spLocks noChangeArrowheads="1"/>
          </p:cNvSpPr>
          <p:nvPr/>
        </p:nvSpPr>
        <p:spPr bwMode="auto">
          <a:xfrm>
            <a:off x="1996429" y="4932093"/>
            <a:ext cx="1423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dirty="0">
                <a:solidFill>
                  <a:srgbClr val="FF0000"/>
                </a:solidFill>
              </a:rPr>
              <a:t>temp</a:t>
            </a:r>
            <a:endParaRPr lang="zh-CN" altLang="en-US" sz="2800" b="1" dirty="0">
              <a:solidFill>
                <a:srgbClr val="FF0000"/>
              </a:solidFill>
            </a:endParaRPr>
          </a:p>
        </p:txBody>
      </p:sp>
      <p:sp>
        <p:nvSpPr>
          <p:cNvPr id="36" name="TextBox 43"/>
          <p:cNvSpPr txBox="1">
            <a:spLocks noChangeArrowheads="1"/>
          </p:cNvSpPr>
          <p:nvPr/>
        </p:nvSpPr>
        <p:spPr bwMode="auto">
          <a:xfrm>
            <a:off x="2443072" y="5540464"/>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5</a:t>
            </a:r>
            <a:endParaRPr lang="zh-CN" altLang="en-US" sz="3200" b="1" dirty="0">
              <a:solidFill>
                <a:srgbClr val="9D138D"/>
              </a:solidFill>
            </a:endParaRPr>
          </a:p>
        </p:txBody>
      </p:sp>
      <p:sp>
        <p:nvSpPr>
          <p:cNvPr id="43" name="TextBox 21"/>
          <p:cNvSpPr txBox="1">
            <a:spLocks noChangeArrowheads="1"/>
          </p:cNvSpPr>
          <p:nvPr/>
        </p:nvSpPr>
        <p:spPr bwMode="auto">
          <a:xfrm>
            <a:off x="696118" y="3960870"/>
            <a:ext cx="1423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dirty="0">
                <a:solidFill>
                  <a:srgbClr val="0000FF"/>
                </a:solidFill>
              </a:rPr>
              <a:t>main</a:t>
            </a:r>
            <a:endParaRPr lang="zh-CN" altLang="en-US" sz="2800" b="1" dirty="0">
              <a:solidFill>
                <a:srgbClr val="0000FF"/>
              </a:solidFill>
            </a:endParaRPr>
          </a:p>
        </p:txBody>
      </p:sp>
      <p:sp>
        <p:nvSpPr>
          <p:cNvPr id="47" name="TextBox 21"/>
          <p:cNvSpPr txBox="1">
            <a:spLocks noChangeArrowheads="1"/>
          </p:cNvSpPr>
          <p:nvPr/>
        </p:nvSpPr>
        <p:spPr bwMode="auto">
          <a:xfrm>
            <a:off x="756047" y="5400176"/>
            <a:ext cx="1423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2800" b="1" dirty="0">
                <a:solidFill>
                  <a:srgbClr val="0000FF"/>
                </a:solidFill>
              </a:rPr>
              <a:t>swap</a:t>
            </a:r>
            <a:endParaRPr lang="zh-CN" altLang="en-US" sz="2800" b="1" dirty="0">
              <a:solidFill>
                <a:srgbClr val="0000FF"/>
              </a:solidFill>
            </a:endParaRPr>
          </a:p>
        </p:txBody>
      </p:sp>
      <p:sp>
        <p:nvSpPr>
          <p:cNvPr id="32776" name="TextBox 22"/>
          <p:cNvSpPr txBox="1">
            <a:spLocks noChangeArrowheads="1"/>
          </p:cNvSpPr>
          <p:nvPr/>
        </p:nvSpPr>
        <p:spPr bwMode="auto">
          <a:xfrm>
            <a:off x="8286750" y="3501008"/>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dirty="0">
                <a:solidFill>
                  <a:srgbClr val="FF0000"/>
                </a:solidFill>
              </a:rPr>
              <a:t>b</a:t>
            </a:r>
            <a:endParaRPr lang="zh-CN" altLang="en-US" sz="3200" dirty="0">
              <a:solidFill>
                <a:srgbClr val="FF0000"/>
              </a:solidFill>
            </a:endParaRPr>
          </a:p>
        </p:txBody>
      </p:sp>
      <p:sp>
        <p:nvSpPr>
          <p:cNvPr id="32775" name="TextBox 21"/>
          <p:cNvSpPr txBox="1">
            <a:spLocks noChangeArrowheads="1"/>
          </p:cNvSpPr>
          <p:nvPr/>
        </p:nvSpPr>
        <p:spPr bwMode="auto">
          <a:xfrm>
            <a:off x="5625951" y="350520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dirty="0">
                <a:solidFill>
                  <a:srgbClr val="FF0000"/>
                </a:solidFill>
              </a:rPr>
              <a:t>a</a:t>
            </a:r>
            <a:endParaRPr lang="zh-CN" altLang="en-US" sz="3200" dirty="0">
              <a:solidFill>
                <a:srgbClr val="FF0000"/>
              </a:solidFill>
            </a:endParaRPr>
          </a:p>
        </p:txBody>
      </p:sp>
      <p:sp>
        <p:nvSpPr>
          <p:cNvPr id="46" name="矩形 45"/>
          <p:cNvSpPr>
            <a:spLocks noChangeArrowheads="1"/>
          </p:cNvSpPr>
          <p:nvPr/>
        </p:nvSpPr>
        <p:spPr bwMode="auto">
          <a:xfrm>
            <a:off x="918989" y="3536156"/>
            <a:ext cx="8471669" cy="1405251"/>
          </a:xfrm>
          <a:prstGeom prst="rect">
            <a:avLst/>
          </a:prstGeom>
          <a:solidFill>
            <a:schemeClr val="accent1">
              <a:alpha val="84000"/>
            </a:schemeClr>
          </a:solidFill>
          <a:ln>
            <a:noFill/>
          </a:ln>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pic>
        <p:nvPicPr>
          <p:cNvPr id="240642" name="Picture 2" descr="pic8-3-1"/>
          <p:cNvPicPr>
            <a:picLocks noChangeAspect="1" noChangeArrowheads="1"/>
          </p:cNvPicPr>
          <p:nvPr/>
        </p:nvPicPr>
        <p:blipFill rotWithShape="1">
          <a:blip r:embed="rId2">
            <a:extLst>
              <a:ext uri="{28A0092B-C50C-407E-A947-70E740481C1C}">
                <a14:useLocalDpi xmlns:a14="http://schemas.microsoft.com/office/drawing/2010/main" val="0"/>
              </a:ext>
            </a:extLst>
          </a:blip>
          <a:srcRect r="9508"/>
          <a:stretch/>
        </p:blipFill>
        <p:spPr bwMode="auto">
          <a:xfrm>
            <a:off x="3605591" y="2015577"/>
            <a:ext cx="514287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下箭头 47"/>
          <p:cNvSpPr/>
          <p:nvPr/>
        </p:nvSpPr>
        <p:spPr bwMode="auto">
          <a:xfrm>
            <a:off x="6930412" y="4748964"/>
            <a:ext cx="328612" cy="641350"/>
          </a:xfrm>
          <a:prstGeom prst="downArrow">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3" name="下箭头 2"/>
          <p:cNvSpPr/>
          <p:nvPr/>
        </p:nvSpPr>
        <p:spPr bwMode="auto">
          <a:xfrm>
            <a:off x="4200376" y="4737689"/>
            <a:ext cx="328612" cy="641350"/>
          </a:xfrm>
          <a:prstGeom prst="downArrow">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32772" name="矩形 18"/>
          <p:cNvSpPr>
            <a:spLocks noChangeArrowheads="1"/>
          </p:cNvSpPr>
          <p:nvPr/>
        </p:nvSpPr>
        <p:spPr bwMode="auto">
          <a:xfrm>
            <a:off x="821531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2779" name="TextBox 25"/>
          <p:cNvSpPr txBox="1">
            <a:spLocks noChangeArrowheads="1"/>
          </p:cNvSpPr>
          <p:nvPr/>
        </p:nvSpPr>
        <p:spPr bwMode="auto">
          <a:xfrm>
            <a:off x="8358188" y="407193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45" name="TextBox 44"/>
          <p:cNvSpPr txBox="1">
            <a:spLocks noChangeArrowheads="1"/>
          </p:cNvSpPr>
          <p:nvPr/>
        </p:nvSpPr>
        <p:spPr bwMode="auto">
          <a:xfrm>
            <a:off x="8312150" y="4117975"/>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5</a:t>
            </a:r>
            <a:endParaRPr lang="zh-CN" altLang="en-US" sz="3200" b="1">
              <a:solidFill>
                <a:srgbClr val="9D138D"/>
              </a:solidFill>
            </a:endParaRPr>
          </a:p>
        </p:txBody>
      </p:sp>
      <p:sp>
        <p:nvSpPr>
          <p:cNvPr id="32771" name="矩形 17"/>
          <p:cNvSpPr>
            <a:spLocks noChangeArrowheads="1"/>
          </p:cNvSpPr>
          <p:nvPr/>
        </p:nvSpPr>
        <p:spPr bwMode="auto">
          <a:xfrm>
            <a:off x="5441801"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2778" name="TextBox 24"/>
          <p:cNvSpPr txBox="1">
            <a:spLocks noChangeArrowheads="1"/>
          </p:cNvSpPr>
          <p:nvPr/>
        </p:nvSpPr>
        <p:spPr bwMode="auto">
          <a:xfrm>
            <a:off x="5584676" y="4084638"/>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4" name="TextBox 43"/>
          <p:cNvSpPr txBox="1">
            <a:spLocks noChangeArrowheads="1"/>
          </p:cNvSpPr>
          <p:nvPr/>
        </p:nvSpPr>
        <p:spPr bwMode="auto">
          <a:xfrm>
            <a:off x="5535463" y="4084638"/>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dirty="0">
                <a:solidFill>
                  <a:srgbClr val="9D138D"/>
                </a:solidFill>
              </a:rPr>
              <a:t>9</a:t>
            </a:r>
            <a:endParaRPr lang="zh-CN" altLang="en-US" sz="3200" b="1" dirty="0">
              <a:solidFill>
                <a:srgbClr val="9D138D"/>
              </a:solidFill>
            </a:endParaRPr>
          </a:p>
        </p:txBody>
      </p:sp>
      <p:cxnSp>
        <p:nvCxnSpPr>
          <p:cNvPr id="35" name="直接箭头连接符 34"/>
          <p:cNvCxnSpPr>
            <a:cxnSpLocks noChangeShapeType="1"/>
          </p:cNvCxnSpPr>
          <p:nvPr/>
        </p:nvCxnSpPr>
        <p:spPr bwMode="auto">
          <a:xfrm flipV="1">
            <a:off x="4438502" y="4727575"/>
            <a:ext cx="1354877" cy="856109"/>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1" name="直接箭头连接符 40"/>
          <p:cNvCxnSpPr>
            <a:cxnSpLocks noChangeShapeType="1"/>
          </p:cNvCxnSpPr>
          <p:nvPr/>
        </p:nvCxnSpPr>
        <p:spPr bwMode="auto">
          <a:xfrm flipV="1">
            <a:off x="7220971" y="4748964"/>
            <a:ext cx="1341210" cy="834721"/>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9" name="矩形 48"/>
          <p:cNvSpPr>
            <a:spLocks noChangeArrowheads="1"/>
          </p:cNvSpPr>
          <p:nvPr/>
        </p:nvSpPr>
        <p:spPr bwMode="auto">
          <a:xfrm>
            <a:off x="918989" y="4964841"/>
            <a:ext cx="8471669" cy="1405251"/>
          </a:xfrm>
          <a:prstGeom prst="rect">
            <a:avLst/>
          </a:prstGeom>
          <a:solidFill>
            <a:schemeClr val="accent1"/>
          </a:solidFill>
          <a:ln>
            <a:noFill/>
          </a:ln>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607857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ox(in)">
                                      <p:cBhvr>
                                        <p:cTn id="13" dur="500"/>
                                        <p:tgtEl>
                                          <p:spTgt spid="3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ox(in)">
                                      <p:cBhvr>
                                        <p:cTn id="16" dur="500"/>
                                        <p:tgtEl>
                                          <p:spTgt spid="3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ox(in)">
                                      <p:cBhvr>
                                        <p:cTn id="19" dur="500"/>
                                        <p:tgtEl>
                                          <p:spTgt spid="38"/>
                                        </p:tgtEl>
                                      </p:cBhvr>
                                    </p:animEffect>
                                  </p:childTnLst>
                                </p:cTn>
                              </p:par>
                              <p:par>
                                <p:cTn id="20" presetID="4" presetClass="entr" presetSubtype="16"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ox(i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par>
                          <p:cTn id="31" fill="hold">
                            <p:stCondLst>
                              <p:cond delay="500"/>
                            </p:stCondLst>
                            <p:childTnLst>
                              <p:par>
                                <p:cTn id="32" presetID="4" presetClass="entr" presetSubtype="16"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ox(in)">
                                      <p:cBhvr>
                                        <p:cTn id="34" dur="500"/>
                                        <p:tgtEl>
                                          <p:spTgt spid="34"/>
                                        </p:tgtEl>
                                      </p:cBhvr>
                                    </p:animEffect>
                                  </p:childTnLst>
                                </p:cTn>
                              </p:par>
                              <p:par>
                                <p:cTn id="35" presetID="4" presetClass="entr" presetSubtype="16"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ox(in)">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box(in)">
                                      <p:cBhvr>
                                        <p:cTn id="42" dur="500"/>
                                        <p:tgtEl>
                                          <p:spTgt spid="35"/>
                                        </p:tgtEl>
                                      </p:cBhvr>
                                    </p:animEffect>
                                  </p:childTnLst>
                                </p:cTn>
                              </p:par>
                              <p:par>
                                <p:cTn id="43" presetID="4" presetClass="entr" presetSubtype="16"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box(in)">
                                      <p:cBhvr>
                                        <p:cTn id="45" dur="500"/>
                                        <p:tgtEl>
                                          <p:spTgt spid="41"/>
                                        </p:tgtEl>
                                      </p:cBhvr>
                                    </p:animEffect>
                                  </p:childTnLst>
                                </p:cTn>
                              </p:par>
                            </p:childTnLst>
                          </p:cTn>
                        </p:par>
                        <p:par>
                          <p:cTn id="46" fill="hold">
                            <p:stCondLst>
                              <p:cond delay="500"/>
                            </p:stCondLst>
                            <p:childTnLst>
                              <p:par>
                                <p:cTn id="47" presetID="1" presetClass="exit" presetSubtype="0" fill="hold" grpId="1" nodeType="afterEffect">
                                  <p:stCondLst>
                                    <p:cond delay="0"/>
                                  </p:stCondLst>
                                  <p:childTnLst>
                                    <p:set>
                                      <p:cBhvr>
                                        <p:cTn id="48" dur="1" fill="hold">
                                          <p:stCondLst>
                                            <p:cond delay="0"/>
                                          </p:stCondLst>
                                        </p:cTn>
                                        <p:tgtEl>
                                          <p:spTgt spid="3"/>
                                        </p:tgtEl>
                                        <p:attrNameLst>
                                          <p:attrName>style.visibility</p:attrName>
                                        </p:attrNameLst>
                                      </p:cBhvr>
                                      <p:to>
                                        <p:strVal val="hidden"/>
                                      </p:to>
                                    </p:set>
                                  </p:childTnLst>
                                </p:cTn>
                              </p:par>
                            </p:childTnLst>
                          </p:cTn>
                        </p:par>
                        <p:par>
                          <p:cTn id="49" fill="hold">
                            <p:stCondLst>
                              <p:cond delay="500"/>
                            </p:stCondLst>
                            <p:childTnLst>
                              <p:par>
                                <p:cTn id="50" presetID="1" presetClass="exit" presetSubtype="0" fill="hold" grpId="1" nodeType="afterEffect">
                                  <p:stCondLst>
                                    <p:cond delay="0"/>
                                  </p:stCondLst>
                                  <p:childTnLst>
                                    <p:set>
                                      <p:cBhvr>
                                        <p:cTn id="51" dur="1" fill="hold">
                                          <p:stCondLst>
                                            <p:cond delay="0"/>
                                          </p:stCondLst>
                                        </p:cTn>
                                        <p:tgtEl>
                                          <p:spTgt spid="4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slide(fromBottom)">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blinds(horizontal)">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 calcmode="lin" valueType="num">
                                      <p:cBhvr>
                                        <p:cTn id="74" dur="500" fill="hold"/>
                                        <p:tgtEl>
                                          <p:spTgt spid="36"/>
                                        </p:tgtEl>
                                        <p:attrNameLst>
                                          <p:attrName>style.rotation</p:attrName>
                                        </p:attrNameLst>
                                      </p:cBhvr>
                                      <p:tavLst>
                                        <p:tav tm="0">
                                          <p:val>
                                            <p:fltVal val="360"/>
                                          </p:val>
                                        </p:tav>
                                        <p:tav tm="100000">
                                          <p:val>
                                            <p:fltVal val="0"/>
                                          </p:val>
                                        </p:tav>
                                      </p:tavLst>
                                    </p:anim>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49" presetClass="entr" presetSubtype="0" decel="100000"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 calcmode="lin" valueType="num">
                                      <p:cBhvr>
                                        <p:cTn id="80" dur="500" fill="hold"/>
                                        <p:tgtEl>
                                          <p:spTgt spid="44"/>
                                        </p:tgtEl>
                                        <p:attrNameLst>
                                          <p:attrName>ppt_w</p:attrName>
                                        </p:attrNameLst>
                                      </p:cBhvr>
                                      <p:tavLst>
                                        <p:tav tm="0">
                                          <p:val>
                                            <p:fltVal val="0"/>
                                          </p:val>
                                        </p:tav>
                                        <p:tav tm="100000">
                                          <p:val>
                                            <p:strVal val="#ppt_w"/>
                                          </p:val>
                                        </p:tav>
                                      </p:tavLst>
                                    </p:anim>
                                    <p:anim calcmode="lin" valueType="num">
                                      <p:cBhvr>
                                        <p:cTn id="81" dur="500" fill="hold"/>
                                        <p:tgtEl>
                                          <p:spTgt spid="44"/>
                                        </p:tgtEl>
                                        <p:attrNameLst>
                                          <p:attrName>ppt_h</p:attrName>
                                        </p:attrNameLst>
                                      </p:cBhvr>
                                      <p:tavLst>
                                        <p:tav tm="0">
                                          <p:val>
                                            <p:fltVal val="0"/>
                                          </p:val>
                                        </p:tav>
                                        <p:tav tm="100000">
                                          <p:val>
                                            <p:strVal val="#ppt_h"/>
                                          </p:val>
                                        </p:tav>
                                      </p:tavLst>
                                    </p:anim>
                                    <p:anim calcmode="lin" valueType="num">
                                      <p:cBhvr>
                                        <p:cTn id="82" dur="500" fill="hold"/>
                                        <p:tgtEl>
                                          <p:spTgt spid="44"/>
                                        </p:tgtEl>
                                        <p:attrNameLst>
                                          <p:attrName>style.rotation</p:attrName>
                                        </p:attrNameLst>
                                      </p:cBhvr>
                                      <p:tavLst>
                                        <p:tav tm="0">
                                          <p:val>
                                            <p:fltVal val="360"/>
                                          </p:val>
                                        </p:tav>
                                        <p:tav tm="100000">
                                          <p:val>
                                            <p:fltVal val="0"/>
                                          </p:val>
                                        </p:tav>
                                      </p:tavLst>
                                    </p:anim>
                                    <p:animEffect transition="in" filter="fade">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49" presetClass="entr" presetSubtype="0" decel="10000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 calcmode="lin" valueType="num">
                                      <p:cBhvr>
                                        <p:cTn id="90" dur="500" fill="hold"/>
                                        <p:tgtEl>
                                          <p:spTgt spid="45"/>
                                        </p:tgtEl>
                                        <p:attrNameLst>
                                          <p:attrName>style.rotation</p:attrName>
                                        </p:attrNameLst>
                                      </p:cBhvr>
                                      <p:tavLst>
                                        <p:tav tm="0">
                                          <p:val>
                                            <p:fltVal val="360"/>
                                          </p:val>
                                        </p:tav>
                                        <p:tav tm="100000">
                                          <p:val>
                                            <p:fltVal val="0"/>
                                          </p:val>
                                        </p:tav>
                                      </p:tavLst>
                                    </p:anim>
                                    <p:animEffect transition="in" filter="fade">
                                      <p:cBhvr>
                                        <p:cTn id="91" dur="500"/>
                                        <p:tgtEl>
                                          <p:spTgt spid="45"/>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slide(fromBottom)">
                                      <p:cBhvr>
                                        <p:cTn id="96" dur="500"/>
                                        <p:tgtEl>
                                          <p:spTgt spid="49"/>
                                        </p:tgtEl>
                                      </p:cBhvr>
                                    </p:animEffect>
                                  </p:childTnLst>
                                </p:cTn>
                              </p:par>
                            </p:childTnLst>
                          </p:cTn>
                        </p:par>
                        <p:par>
                          <p:cTn id="97" fill="hold">
                            <p:stCondLst>
                              <p:cond delay="500"/>
                            </p:stCondLst>
                            <p:childTnLst>
                              <p:par>
                                <p:cTn id="98" presetID="1" presetClass="exit" presetSubtype="0" fill="hold" grpId="1" nodeType="afterEffect">
                                  <p:stCondLst>
                                    <p:cond delay="0"/>
                                  </p:stCondLst>
                                  <p:childTnLst>
                                    <p:set>
                                      <p:cBhvr>
                                        <p:cTn id="99" dur="1" fill="hold">
                                          <p:stCondLst>
                                            <p:cond delay="0"/>
                                          </p:stCondLst>
                                        </p:cTn>
                                        <p:tgtEl>
                                          <p:spTgt spid="4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240642"/>
                                        </p:tgtEl>
                                        <p:attrNameLst>
                                          <p:attrName>style.visibility</p:attrName>
                                        </p:attrNameLst>
                                      </p:cBhvr>
                                      <p:to>
                                        <p:strVal val="visible"/>
                                      </p:to>
                                    </p:set>
                                    <p:animEffect transition="in" filter="blinds(horizontal)">
                                      <p:cBhvr>
                                        <p:cTn id="104" dur="500"/>
                                        <p:tgtEl>
                                          <p:spTgt spid="24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33" grpId="0"/>
      <p:bldP spid="34" grpId="0"/>
      <p:bldP spid="38" grpId="0" animBg="1"/>
      <p:bldP spid="42" grpId="0" animBg="1"/>
      <p:bldP spid="30" grpId="0" animBg="1"/>
      <p:bldP spid="31" grpId="0"/>
      <p:bldP spid="36" grpId="0" animBg="1"/>
      <p:bldP spid="47" grpId="0"/>
      <p:bldP spid="46" grpId="0" animBg="1"/>
      <p:bldP spid="46" grpId="1" animBg="1"/>
      <p:bldP spid="48" grpId="0" animBg="1"/>
      <p:bldP spid="48" grpId="1" animBg="1"/>
      <p:bldP spid="3" grpId="0" animBg="1"/>
      <p:bldP spid="3" grpId="1" animBg="1"/>
      <p:bldP spid="45" grpId="0" animBg="1"/>
      <p:bldP spid="44" grpId="0" animBg="1"/>
      <p:bldP spid="4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539750" y="692696"/>
            <a:ext cx="5818188" cy="3643313"/>
          </a:xfrm>
        </p:spPr>
        <p:txBody>
          <a:bodyPr/>
          <a:lstStyle/>
          <a:p>
            <a:pPr>
              <a:buFont typeface="Wingdings" pitchFamily="2" charset="2"/>
              <a:buNone/>
            </a:pPr>
            <a:r>
              <a:rPr lang="en-US" altLang="zh-CN" sz="2800" b="1" dirty="0"/>
              <a:t>void swap(</a:t>
            </a:r>
            <a:r>
              <a:rPr lang="en-US" altLang="zh-CN" sz="2800" b="1" dirty="0" err="1"/>
              <a:t>int</a:t>
            </a:r>
            <a:r>
              <a:rPr lang="en-US" altLang="zh-CN" sz="2800" b="1" dirty="0"/>
              <a:t> *p1,int *p2) </a:t>
            </a:r>
            <a:endParaRPr lang="zh-CN" altLang="zh-CN" sz="2800" b="1" dirty="0"/>
          </a:p>
          <a:p>
            <a:pPr>
              <a:buFont typeface="Wingdings" pitchFamily="2" charset="2"/>
              <a:buNone/>
            </a:pPr>
            <a:r>
              <a:rPr lang="en-US" altLang="zh-CN" sz="2800" b="1" dirty="0"/>
              <a:t>{ </a:t>
            </a:r>
            <a:r>
              <a:rPr lang="en-US" altLang="zh-CN" sz="2800" b="1" dirty="0" err="1"/>
              <a:t>int</a:t>
            </a:r>
            <a:r>
              <a:rPr lang="en-US" altLang="zh-CN" sz="2800" b="1" dirty="0"/>
              <a:t> temp;</a:t>
            </a:r>
            <a:endParaRPr lang="zh-CN" altLang="zh-CN" sz="2800" b="1" dirty="0"/>
          </a:p>
          <a:p>
            <a:pPr>
              <a:buFont typeface="Wingdings" pitchFamily="2" charset="2"/>
              <a:buNone/>
            </a:pPr>
            <a:r>
              <a:rPr lang="en-US" altLang="zh-CN" sz="2800" b="1" dirty="0"/>
              <a:t>   temp=*p1;     </a:t>
            </a:r>
            <a:endParaRPr lang="zh-CN" altLang="zh-CN" sz="2800" b="1" dirty="0"/>
          </a:p>
          <a:p>
            <a:pPr>
              <a:buFont typeface="Wingdings" pitchFamily="2" charset="2"/>
              <a:buNone/>
            </a:pPr>
            <a:r>
              <a:rPr lang="en-US" altLang="zh-CN" sz="2800" b="1" dirty="0"/>
              <a:t>   *p1=*p2;</a:t>
            </a:r>
            <a:endParaRPr lang="zh-CN" altLang="zh-CN" sz="2800" b="1" dirty="0"/>
          </a:p>
          <a:p>
            <a:pPr>
              <a:buFont typeface="Wingdings" pitchFamily="2" charset="2"/>
              <a:buNone/>
            </a:pPr>
            <a:r>
              <a:rPr lang="en-US" altLang="zh-CN" sz="2800" b="1" dirty="0"/>
              <a:t>   *p2=temp;</a:t>
            </a:r>
            <a:endParaRPr lang="zh-CN" altLang="zh-CN" sz="2800" b="1" dirty="0"/>
          </a:p>
          <a:p>
            <a:pPr>
              <a:buFont typeface="Wingdings" pitchFamily="2" charset="2"/>
              <a:buNone/>
            </a:pPr>
            <a:r>
              <a:rPr lang="en-US" altLang="zh-CN" sz="2800" b="1" dirty="0"/>
              <a:t>}</a:t>
            </a:r>
            <a:endParaRPr lang="zh-CN" altLang="zh-CN" sz="2800" b="1" dirty="0"/>
          </a:p>
          <a:p>
            <a:pPr>
              <a:lnSpc>
                <a:spcPct val="100000"/>
              </a:lnSpc>
              <a:buFont typeface="Wingdings" pitchFamily="2" charset="2"/>
              <a:buNone/>
            </a:pPr>
            <a:endParaRPr lang="zh-CN" altLang="en-US" sz="2800" b="1" dirty="0"/>
          </a:p>
        </p:txBody>
      </p:sp>
      <p:sp>
        <p:nvSpPr>
          <p:cNvPr id="36" name="内容占位符 2"/>
          <p:cNvSpPr txBox="1">
            <a:spLocks/>
          </p:cNvSpPr>
          <p:nvPr/>
        </p:nvSpPr>
        <p:spPr bwMode="auto">
          <a:xfrm>
            <a:off x="3430141" y="3500438"/>
            <a:ext cx="5678363" cy="3143250"/>
          </a:xfrm>
          <a:prstGeom prst="rect">
            <a:avLst/>
          </a:prstGeom>
          <a:solidFill>
            <a:srgbClr val="CCECFF"/>
          </a:solidFill>
          <a:ln w="9525">
            <a:noFill/>
            <a:miter lim="800000"/>
            <a:headEnd/>
            <a:tailEnd/>
          </a:ln>
        </p:spPr>
        <p:txBody>
          <a:bodyPr/>
          <a:lstStyle/>
          <a:p>
            <a:pPr marL="342900" indent="-342900" algn="l" eaLnBrk="0" hangingPunct="0">
              <a:spcBef>
                <a:spcPct val="20000"/>
              </a:spcBef>
              <a:buFont typeface="Wingdings" pitchFamily="2" charset="2"/>
              <a:buNone/>
              <a:defRPr/>
            </a:pPr>
            <a:r>
              <a:rPr lang="en-US" altLang="zh-CN" sz="2800" b="1" kern="0" dirty="0">
                <a:latin typeface="+mn-lt"/>
                <a:ea typeface="+mn-ea"/>
              </a:rPr>
              <a:t>void swap(</a:t>
            </a:r>
            <a:r>
              <a:rPr lang="en-US" altLang="zh-CN" sz="2800" b="1" kern="0" dirty="0" err="1">
                <a:latin typeface="+mn-lt"/>
                <a:ea typeface="+mn-ea"/>
              </a:rPr>
              <a:t>int</a:t>
            </a:r>
            <a:r>
              <a:rPr lang="en-US" altLang="zh-CN" sz="2800" b="1" kern="0" dirty="0">
                <a:latin typeface="+mn-lt"/>
                <a:ea typeface="+mn-ea"/>
              </a:rPr>
              <a:t> *p1,int *p2) </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temp=*p1;     </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   *p1=*p2;</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   *p2=</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algn="l" eaLnBrk="0" hangingPunct="0">
              <a:spcBef>
                <a:spcPct val="20000"/>
              </a:spcBef>
              <a:buFont typeface="Wingdings" pitchFamily="2" charset="2"/>
              <a:buNone/>
              <a:defRPr/>
            </a:pPr>
            <a:endParaRPr lang="zh-CN" altLang="en-US" sz="2800" b="1" kern="0" dirty="0">
              <a:latin typeface="+mn-lt"/>
              <a:ea typeface="+mn-ea"/>
            </a:endParaRPr>
          </a:p>
        </p:txBody>
      </p:sp>
      <p:sp>
        <p:nvSpPr>
          <p:cNvPr id="37" name="圆角矩形标注 36"/>
          <p:cNvSpPr>
            <a:spLocks noChangeArrowheads="1"/>
          </p:cNvSpPr>
          <p:nvPr/>
        </p:nvSpPr>
        <p:spPr bwMode="auto">
          <a:xfrm>
            <a:off x="204647" y="3984247"/>
            <a:ext cx="3168352" cy="1143000"/>
          </a:xfrm>
          <a:prstGeom prst="wedgeRoundRectCallout">
            <a:avLst>
              <a:gd name="adj1" fmla="val 70630"/>
              <a:gd name="adj2" fmla="val 27025"/>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dirty="0">
                <a:solidFill>
                  <a:srgbClr val="FF0000"/>
                </a:solidFill>
              </a:rPr>
              <a:t>错！！！</a:t>
            </a:r>
            <a:endParaRPr lang="en-US" altLang="zh-CN" sz="2800" b="1" dirty="0">
              <a:solidFill>
                <a:srgbClr val="FF0000"/>
              </a:solidFill>
            </a:endParaRPr>
          </a:p>
          <a:p>
            <a:pPr algn="ctr" eaLnBrk="1" hangingPunct="1"/>
            <a:r>
              <a:rPr lang="en-US" altLang="zh-CN" sz="2800" b="1" dirty="0">
                <a:solidFill>
                  <a:srgbClr val="0000CC"/>
                </a:solidFill>
              </a:rPr>
              <a:t>temp</a:t>
            </a:r>
            <a:r>
              <a:rPr lang="zh-CN" altLang="en-US" sz="2800" b="1" dirty="0">
                <a:solidFill>
                  <a:srgbClr val="0000CC"/>
                </a:solidFill>
              </a:rPr>
              <a:t>指针未赋值！</a:t>
            </a:r>
          </a:p>
        </p:txBody>
      </p:sp>
      <p:sp>
        <p:nvSpPr>
          <p:cNvPr id="6" name="Text Box 34"/>
          <p:cNvSpPr txBox="1">
            <a:spLocks noChangeArrowheads="1"/>
          </p:cNvSpPr>
          <p:nvPr/>
        </p:nvSpPr>
        <p:spPr bwMode="auto">
          <a:xfrm>
            <a:off x="147504" y="5373216"/>
            <a:ext cx="3632408"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FF0000"/>
                </a:solidFill>
              </a:rPr>
              <a:t>【</a:t>
            </a:r>
            <a:r>
              <a:rPr lang="zh-CN" altLang="en-US" sz="2400" b="1" dirty="0">
                <a:solidFill>
                  <a:srgbClr val="FF0000"/>
                </a:solidFill>
              </a:rPr>
              <a:t>注意</a:t>
            </a:r>
            <a:r>
              <a:rPr lang="en-US" altLang="zh-CN" sz="2400" b="1" dirty="0">
                <a:solidFill>
                  <a:srgbClr val="FF0000"/>
                </a:solidFill>
              </a:rPr>
              <a:t>】</a:t>
            </a:r>
            <a:r>
              <a:rPr lang="zh-CN" altLang="en-US" sz="2400" b="1" dirty="0">
                <a:solidFill>
                  <a:srgbClr val="FF0000"/>
                </a:solidFill>
              </a:rPr>
              <a:t>引用尚未初始化的指针变量是十分危险的！</a:t>
            </a:r>
          </a:p>
        </p:txBody>
      </p:sp>
    </p:spTree>
    <p:extLst>
      <p:ext uri="{BB962C8B-B14F-4D97-AF65-F5344CB8AC3E}">
        <p14:creationId xmlns:p14="http://schemas.microsoft.com/office/powerpoint/2010/main" val="2016075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71438" y="571500"/>
            <a:ext cx="8153400" cy="614362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a:t>
            </a:r>
            <a:r>
              <a:rPr lang="en-US" altLang="zh-CN" sz="2800" b="1" dirty="0">
                <a:solidFill>
                  <a:srgbClr val="FF0000"/>
                </a:solidFill>
              </a:rPr>
              <a:t>void swap(</a:t>
            </a:r>
            <a:r>
              <a:rPr lang="en-US" altLang="zh-CN" sz="2800" b="1" dirty="0" err="1">
                <a:solidFill>
                  <a:srgbClr val="FF0000"/>
                </a:solidFill>
              </a:rPr>
              <a:t>int</a:t>
            </a:r>
            <a:r>
              <a:rPr lang="en-US" altLang="zh-CN" sz="2800" b="1" dirty="0">
                <a:solidFill>
                  <a:srgbClr val="FF0000"/>
                </a:solidFill>
              </a:rPr>
              <a:t> *p1,int *p2);  </a:t>
            </a:r>
            <a:endParaRPr lang="zh-CN" altLang="zh-CN" sz="2800" b="1" dirty="0">
              <a:solidFill>
                <a:srgbClr val="FF0000"/>
              </a:solidFill>
            </a:endParaRPr>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a,b</a:t>
            </a:r>
            <a:r>
              <a:rPr lang="en-US" altLang="zh-CN" sz="2800" b="1" dirty="0"/>
              <a:t>;  </a:t>
            </a:r>
            <a:r>
              <a:rPr lang="en-US" altLang="zh-CN" sz="2800" b="1" dirty="0" err="1"/>
              <a:t>int</a:t>
            </a:r>
            <a:r>
              <a:rPr lang="en-US" altLang="zh-CN" sz="2800" b="1" dirty="0"/>
              <a:t>*pointer_1,*pointer_2;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("please enter a and b:");</a:t>
            </a:r>
            <a:endParaRPr lang="zh-CN" altLang="zh-CN" sz="2800" b="1" dirty="0"/>
          </a:p>
          <a:p>
            <a:pPr>
              <a:lnSpc>
                <a:spcPct val="1000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B0F0"/>
                </a:solidFill>
              </a:rPr>
              <a:t>pointer_1=&amp;a; </a:t>
            </a:r>
            <a:endParaRPr lang="zh-CN" altLang="zh-CN" sz="2800" b="1" dirty="0">
              <a:solidFill>
                <a:srgbClr val="00B0F0"/>
              </a:solidFill>
            </a:endParaRPr>
          </a:p>
          <a:p>
            <a:pPr>
              <a:lnSpc>
                <a:spcPct val="100000"/>
              </a:lnSpc>
              <a:buFont typeface="Wingdings" pitchFamily="2" charset="2"/>
              <a:buNone/>
            </a:pPr>
            <a:r>
              <a:rPr lang="en-US" altLang="zh-CN" sz="2800" b="1" dirty="0">
                <a:solidFill>
                  <a:srgbClr val="00B0F0"/>
                </a:solidFill>
              </a:rPr>
              <a:t>  pointer_2=&amp;b;  </a:t>
            </a:r>
            <a:endParaRPr lang="zh-CN" altLang="zh-CN" sz="2800" b="1" dirty="0">
              <a:solidFill>
                <a:srgbClr val="00B0F0"/>
              </a:solidFill>
            </a:endParaRPr>
          </a:p>
          <a:p>
            <a:pPr>
              <a:lnSpc>
                <a:spcPct val="100000"/>
              </a:lnSpc>
              <a:buFont typeface="Wingdings" pitchFamily="2" charset="2"/>
              <a:buNone/>
            </a:pPr>
            <a:r>
              <a:rPr lang="en-US" altLang="zh-CN" sz="2800" b="1" dirty="0"/>
              <a:t>  if (a&lt;b)  </a:t>
            </a:r>
            <a:r>
              <a:rPr lang="en-US" altLang="zh-CN" sz="2800" b="1" dirty="0">
                <a:solidFill>
                  <a:srgbClr val="0000FF"/>
                </a:solidFill>
              </a:rPr>
              <a:t>swap(pointer_1,pointer_2);</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(“max=%</a:t>
            </a:r>
            <a:r>
              <a:rPr lang="en-US" altLang="zh-CN" sz="2800" b="1" dirty="0" err="1"/>
              <a:t>d,min</a:t>
            </a:r>
            <a:r>
              <a:rPr lang="en-US" altLang="zh-CN" sz="2800" b="1" dirty="0"/>
              <a:t>=%d\n”,</a:t>
            </a:r>
            <a:r>
              <a:rPr lang="en-US" altLang="zh-CN" sz="2800" b="1" dirty="0" err="1"/>
              <a:t>a,b</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    </a:t>
            </a:r>
            <a:endParaRPr lang="zh-CN" altLang="zh-CN" sz="2800" b="1" dirty="0"/>
          </a:p>
          <a:p>
            <a:pPr>
              <a:lnSpc>
                <a:spcPct val="100000"/>
              </a:lnSpc>
              <a:buFont typeface="Wingdings" pitchFamily="2" charset="2"/>
              <a:buNone/>
            </a:pPr>
            <a:endParaRPr lang="zh-CN" altLang="en-US" sz="2800" b="1" dirty="0"/>
          </a:p>
        </p:txBody>
      </p:sp>
      <p:sp>
        <p:nvSpPr>
          <p:cNvPr id="2" name="TextBox 1"/>
          <p:cNvSpPr txBox="1"/>
          <p:nvPr/>
        </p:nvSpPr>
        <p:spPr>
          <a:xfrm>
            <a:off x="3459250" y="4679558"/>
            <a:ext cx="4065078" cy="523220"/>
          </a:xfrm>
          <a:prstGeom prst="rect">
            <a:avLst/>
          </a:prstGeom>
          <a:solidFill>
            <a:schemeClr val="accent5"/>
          </a:solidFill>
        </p:spPr>
        <p:txBody>
          <a:bodyPr wrap="square" rtlCol="0">
            <a:spAutoFit/>
          </a:bodyPr>
          <a:lstStyle/>
          <a:p>
            <a:r>
              <a:rPr lang="en-US" altLang="zh-CN" sz="2800" b="1" dirty="0">
                <a:solidFill>
                  <a:srgbClr val="FF0000"/>
                </a:solidFill>
              </a:rPr>
              <a:t>&amp;a,  &amp;b</a:t>
            </a:r>
            <a:endParaRPr lang="zh-CN" altLang="en-US" sz="2800" b="1" dirty="0">
              <a:solidFill>
                <a:srgbClr val="FF0000"/>
              </a:solidFill>
            </a:endParaRPr>
          </a:p>
        </p:txBody>
      </p:sp>
      <p:cxnSp>
        <p:nvCxnSpPr>
          <p:cNvPr id="12" name="直接连接符 11"/>
          <p:cNvCxnSpPr/>
          <p:nvPr/>
        </p:nvCxnSpPr>
        <p:spPr bwMode="auto">
          <a:xfrm>
            <a:off x="179512" y="3933056"/>
            <a:ext cx="3312368"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251520" y="4437112"/>
            <a:ext cx="3312368"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2051720" y="2348880"/>
            <a:ext cx="532859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335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428625" y="571500"/>
            <a:ext cx="7929563" cy="6072188"/>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if (a&lt;b)  swap(</a:t>
            </a:r>
            <a:r>
              <a:rPr lang="en-US" altLang="zh-CN" sz="2800">
                <a:solidFill>
                  <a:srgbClr val="FF0000"/>
                </a:solidFill>
              </a:rPr>
              <a:t>a</a:t>
            </a:r>
            <a:r>
              <a:rPr lang="en-US" altLang="zh-CN" sz="2800"/>
              <a:t>,</a:t>
            </a:r>
            <a:r>
              <a:rPr lang="en-US" altLang="zh-CN" sz="2800">
                <a:solidFill>
                  <a:srgbClr val="FF0000"/>
                </a:solidFill>
              </a:rPr>
              <a:t>b</a:t>
            </a:r>
            <a:r>
              <a:rPr lang="en-US" altLang="zh-CN" sz="2800"/>
              <a:t>); </a:t>
            </a:r>
            <a:endParaRPr lang="zh-CN" altLang="zh-CN" sz="2800"/>
          </a:p>
          <a:p>
            <a:pPr>
              <a:lnSpc>
                <a:spcPct val="100000"/>
              </a:lnSpc>
              <a:buFont typeface="Wingdings" pitchFamily="2" charset="2"/>
              <a:buNone/>
            </a:pPr>
            <a:r>
              <a:rPr lang="en-US" altLang="zh-CN" sz="2800"/>
              <a:t>  printf(“max=%d,min=%d\n”,a,b);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p>
          <a:p>
            <a:pPr>
              <a:buFont typeface="Wingdings" pitchFamily="2" charset="2"/>
              <a:buNone/>
            </a:pPr>
            <a:r>
              <a:rPr lang="en-US" altLang="zh-CN" sz="2800"/>
              <a:t>void swap(int </a:t>
            </a:r>
            <a:r>
              <a:rPr lang="en-US" altLang="zh-CN" sz="2800">
                <a:solidFill>
                  <a:srgbClr val="FF0000"/>
                </a:solidFill>
              </a:rPr>
              <a:t>x</a:t>
            </a:r>
            <a:r>
              <a:rPr lang="en-US" altLang="zh-CN" sz="2800"/>
              <a:t>,int </a:t>
            </a:r>
            <a:r>
              <a:rPr lang="en-US" altLang="zh-CN" sz="2800">
                <a:solidFill>
                  <a:srgbClr val="FF0000"/>
                </a:solidFill>
              </a:rPr>
              <a:t>y</a:t>
            </a:r>
            <a:r>
              <a:rPr lang="en-US" altLang="zh-CN" sz="2800"/>
              <a:t>) </a:t>
            </a:r>
            <a:endParaRPr lang="zh-CN" altLang="zh-CN" sz="2800"/>
          </a:p>
          <a:p>
            <a:pPr>
              <a:buFont typeface="Wingdings" pitchFamily="2" charset="2"/>
              <a:buNone/>
            </a:pPr>
            <a:r>
              <a:rPr lang="en-US" altLang="zh-CN" sz="2800"/>
              <a:t>{ int temp;</a:t>
            </a:r>
            <a:endParaRPr lang="zh-CN" altLang="zh-CN" sz="2800"/>
          </a:p>
          <a:p>
            <a:pPr>
              <a:buFont typeface="Wingdings" pitchFamily="2" charset="2"/>
              <a:buNone/>
            </a:pPr>
            <a:r>
              <a:rPr lang="en-US" altLang="zh-CN" sz="2800"/>
              <a:t>   temp=x;  x=y;   y=temp;</a:t>
            </a:r>
            <a:endParaRPr lang="zh-CN" altLang="zh-CN" sz="2800"/>
          </a:p>
          <a:p>
            <a:pPr>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20" name="圆角矩形标注 19"/>
          <p:cNvSpPr>
            <a:spLocks noChangeArrowheads="1"/>
          </p:cNvSpPr>
          <p:nvPr/>
        </p:nvSpPr>
        <p:spPr bwMode="auto">
          <a:xfrm>
            <a:off x="5072063" y="500063"/>
            <a:ext cx="2571750" cy="1143000"/>
          </a:xfrm>
          <a:prstGeom prst="wedgeRoundRectCallout">
            <a:avLst>
              <a:gd name="adj1" fmla="val -46417"/>
              <a:gd name="adj2" fmla="val 9534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FF0000"/>
                </a:solidFill>
              </a:rPr>
              <a:t>错！！！</a:t>
            </a:r>
            <a:endParaRPr lang="en-US" altLang="zh-CN" sz="2800" b="1">
              <a:solidFill>
                <a:srgbClr val="FF0000"/>
              </a:solidFill>
            </a:endParaRPr>
          </a:p>
          <a:p>
            <a:pPr algn="ctr" eaLnBrk="1" hangingPunct="1"/>
            <a:r>
              <a:rPr lang="zh-CN" altLang="en-US" sz="2800" b="1">
                <a:solidFill>
                  <a:srgbClr val="0000CC"/>
                </a:solidFill>
              </a:rPr>
              <a:t>无法交换</a:t>
            </a:r>
            <a:r>
              <a:rPr lang="en-US" altLang="zh-CN" sz="2800" b="1">
                <a:solidFill>
                  <a:srgbClr val="0000CC"/>
                </a:solidFill>
              </a:rPr>
              <a:t>a,b</a:t>
            </a:r>
            <a:endParaRPr lang="zh-CN" altLang="en-US" sz="2800" b="1">
              <a:solidFill>
                <a:srgbClr val="0000CC"/>
              </a:solidFill>
            </a:endParaRPr>
          </a:p>
        </p:txBody>
      </p:sp>
      <p:sp>
        <p:nvSpPr>
          <p:cNvPr id="21" name="矩形 20"/>
          <p:cNvSpPr>
            <a:spLocks noChangeArrowheads="1"/>
          </p:cNvSpPr>
          <p:nvPr/>
        </p:nvSpPr>
        <p:spPr bwMode="auto">
          <a:xfrm>
            <a:off x="6215063" y="371475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2" name="矩形 21"/>
          <p:cNvSpPr>
            <a:spLocks noChangeArrowheads="1"/>
          </p:cNvSpPr>
          <p:nvPr/>
        </p:nvSpPr>
        <p:spPr bwMode="auto">
          <a:xfrm>
            <a:off x="7572375" y="371475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5" name="TextBox 24"/>
          <p:cNvSpPr txBox="1">
            <a:spLocks noChangeArrowheads="1"/>
          </p:cNvSpPr>
          <p:nvPr/>
        </p:nvSpPr>
        <p:spPr bwMode="auto">
          <a:xfrm>
            <a:off x="6357938" y="3143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a</a:t>
            </a:r>
            <a:endParaRPr lang="zh-CN" altLang="en-US" sz="3200">
              <a:solidFill>
                <a:srgbClr val="FF0000"/>
              </a:solidFill>
            </a:endParaRPr>
          </a:p>
        </p:txBody>
      </p:sp>
      <p:sp>
        <p:nvSpPr>
          <p:cNvPr id="26" name="TextBox 25"/>
          <p:cNvSpPr txBox="1">
            <a:spLocks noChangeArrowheads="1"/>
          </p:cNvSpPr>
          <p:nvPr/>
        </p:nvSpPr>
        <p:spPr bwMode="auto">
          <a:xfrm>
            <a:off x="7715250" y="314325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b</a:t>
            </a:r>
            <a:endParaRPr lang="zh-CN" altLang="en-US" sz="3200">
              <a:solidFill>
                <a:srgbClr val="FF0000"/>
              </a:solidFill>
            </a:endParaRPr>
          </a:p>
        </p:txBody>
      </p:sp>
      <p:sp>
        <p:nvSpPr>
          <p:cNvPr id="29" name="TextBox 28"/>
          <p:cNvSpPr txBox="1">
            <a:spLocks noChangeArrowheads="1"/>
          </p:cNvSpPr>
          <p:nvPr/>
        </p:nvSpPr>
        <p:spPr bwMode="auto">
          <a:xfrm>
            <a:off x="6357938" y="378618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30" name="TextBox 29"/>
          <p:cNvSpPr txBox="1">
            <a:spLocks noChangeArrowheads="1"/>
          </p:cNvSpPr>
          <p:nvPr/>
        </p:nvSpPr>
        <p:spPr bwMode="auto">
          <a:xfrm>
            <a:off x="7715250" y="3786188"/>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sp>
        <p:nvSpPr>
          <p:cNvPr id="39" name="矩形 38"/>
          <p:cNvSpPr>
            <a:spLocks noChangeArrowheads="1"/>
          </p:cNvSpPr>
          <p:nvPr/>
        </p:nvSpPr>
        <p:spPr bwMode="auto">
          <a:xfrm>
            <a:off x="6215063" y="500062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40" name="矩形 39"/>
          <p:cNvSpPr>
            <a:spLocks noChangeArrowheads="1"/>
          </p:cNvSpPr>
          <p:nvPr/>
        </p:nvSpPr>
        <p:spPr bwMode="auto">
          <a:xfrm>
            <a:off x="7572375" y="500062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41" name="TextBox 40"/>
          <p:cNvSpPr txBox="1">
            <a:spLocks noChangeArrowheads="1"/>
          </p:cNvSpPr>
          <p:nvPr/>
        </p:nvSpPr>
        <p:spPr bwMode="auto">
          <a:xfrm>
            <a:off x="6357938" y="564356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x</a:t>
            </a:r>
            <a:endParaRPr lang="zh-CN" altLang="en-US" sz="3200">
              <a:solidFill>
                <a:srgbClr val="FF0000"/>
              </a:solidFill>
            </a:endParaRPr>
          </a:p>
        </p:txBody>
      </p:sp>
      <p:sp>
        <p:nvSpPr>
          <p:cNvPr id="42" name="TextBox 41"/>
          <p:cNvSpPr txBox="1">
            <a:spLocks noChangeArrowheads="1"/>
          </p:cNvSpPr>
          <p:nvPr/>
        </p:nvSpPr>
        <p:spPr bwMode="auto">
          <a:xfrm>
            <a:off x="7715250" y="564356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a:solidFill>
                  <a:srgbClr val="FF0000"/>
                </a:solidFill>
              </a:rPr>
              <a:t>y</a:t>
            </a:r>
            <a:endParaRPr lang="zh-CN" altLang="en-US" sz="3200">
              <a:solidFill>
                <a:srgbClr val="FF0000"/>
              </a:solidFill>
            </a:endParaRPr>
          </a:p>
        </p:txBody>
      </p:sp>
      <p:sp>
        <p:nvSpPr>
          <p:cNvPr id="43" name="TextBox 42"/>
          <p:cNvSpPr txBox="1">
            <a:spLocks noChangeArrowheads="1"/>
          </p:cNvSpPr>
          <p:nvPr/>
        </p:nvSpPr>
        <p:spPr bwMode="auto">
          <a:xfrm>
            <a:off x="6357938" y="507206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5</a:t>
            </a:r>
            <a:endParaRPr lang="zh-CN" altLang="en-US" sz="3200" b="1">
              <a:solidFill>
                <a:srgbClr val="0000CC"/>
              </a:solidFill>
            </a:endParaRPr>
          </a:p>
        </p:txBody>
      </p:sp>
      <p:sp>
        <p:nvSpPr>
          <p:cNvPr id="44" name="TextBox 43"/>
          <p:cNvSpPr txBox="1">
            <a:spLocks noChangeArrowheads="1"/>
          </p:cNvSpPr>
          <p:nvPr/>
        </p:nvSpPr>
        <p:spPr bwMode="auto">
          <a:xfrm>
            <a:off x="7715250" y="507206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9</a:t>
            </a:r>
            <a:endParaRPr lang="zh-CN" altLang="en-US" sz="3200" b="1">
              <a:solidFill>
                <a:srgbClr val="0000CC"/>
              </a:solidFill>
            </a:endParaRPr>
          </a:p>
        </p:txBody>
      </p:sp>
      <p:cxnSp>
        <p:nvCxnSpPr>
          <p:cNvPr id="45" name="直接箭头连接符 44"/>
          <p:cNvCxnSpPr>
            <a:cxnSpLocks noChangeShapeType="1"/>
            <a:stCxn id="21" idx="2"/>
            <a:endCxn id="39" idx="0"/>
          </p:cNvCxnSpPr>
          <p:nvPr/>
        </p:nvCxnSpPr>
        <p:spPr bwMode="auto">
          <a:xfrm rot="5400000">
            <a:off x="6287294" y="4715669"/>
            <a:ext cx="57150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8" name="直接箭头连接符 47"/>
          <p:cNvCxnSpPr>
            <a:cxnSpLocks noChangeShapeType="1"/>
          </p:cNvCxnSpPr>
          <p:nvPr/>
        </p:nvCxnSpPr>
        <p:spPr bwMode="auto">
          <a:xfrm rot="5400000">
            <a:off x="7644607" y="4714081"/>
            <a:ext cx="57150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9" name="矩形 48"/>
          <p:cNvSpPr>
            <a:spLocks noChangeArrowheads="1"/>
          </p:cNvSpPr>
          <p:nvPr/>
        </p:nvSpPr>
        <p:spPr bwMode="auto">
          <a:xfrm>
            <a:off x="785813" y="5229200"/>
            <a:ext cx="5072062" cy="642937"/>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50" name="TextBox 49"/>
          <p:cNvSpPr txBox="1">
            <a:spLocks noChangeArrowheads="1"/>
          </p:cNvSpPr>
          <p:nvPr/>
        </p:nvSpPr>
        <p:spPr bwMode="auto">
          <a:xfrm>
            <a:off x="6319838" y="5118100"/>
            <a:ext cx="500062"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9</a:t>
            </a:r>
            <a:endParaRPr lang="zh-CN" altLang="en-US" sz="3200" b="1">
              <a:solidFill>
                <a:srgbClr val="9D138D"/>
              </a:solidFill>
            </a:endParaRPr>
          </a:p>
        </p:txBody>
      </p:sp>
      <p:sp>
        <p:nvSpPr>
          <p:cNvPr id="51" name="TextBox 50"/>
          <p:cNvSpPr txBox="1">
            <a:spLocks noChangeArrowheads="1"/>
          </p:cNvSpPr>
          <p:nvPr/>
        </p:nvSpPr>
        <p:spPr bwMode="auto">
          <a:xfrm>
            <a:off x="7677150" y="5097463"/>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en-US" altLang="zh-CN" sz="3200" b="1">
                <a:solidFill>
                  <a:srgbClr val="9D138D"/>
                </a:solidFill>
              </a:rPr>
              <a:t>5</a:t>
            </a:r>
            <a:endParaRPr lang="zh-CN" altLang="en-US" sz="3200" b="1">
              <a:solidFill>
                <a:srgbClr val="9D138D"/>
              </a:solidFill>
            </a:endParaRPr>
          </a:p>
        </p:txBody>
      </p:sp>
      <p:sp>
        <p:nvSpPr>
          <p:cNvPr id="52" name="矩形 51"/>
          <p:cNvSpPr>
            <a:spLocks noChangeArrowheads="1"/>
          </p:cNvSpPr>
          <p:nvPr/>
        </p:nvSpPr>
        <p:spPr bwMode="auto">
          <a:xfrm>
            <a:off x="5929313" y="4449763"/>
            <a:ext cx="2428875" cy="17145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23" name="矩形 22"/>
          <p:cNvSpPr>
            <a:spLocks noChangeArrowheads="1"/>
          </p:cNvSpPr>
          <p:nvPr/>
        </p:nvSpPr>
        <p:spPr bwMode="auto">
          <a:xfrm>
            <a:off x="5929312" y="3240859"/>
            <a:ext cx="2428875" cy="1714500"/>
          </a:xfrm>
          <a:prstGeom prst="rect">
            <a:avLst/>
          </a:prstGeom>
          <a:solidFill>
            <a:schemeClr val="accent1">
              <a:alpha val="86000"/>
            </a:schemeClr>
          </a:solidFill>
          <a:ln>
            <a:noFill/>
          </a:ln>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335329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blinds(horizontal)">
                                      <p:cBhvr>
                                        <p:cTn id="38" dur="500"/>
                                        <p:tgtEl>
                                          <p:spTgt spid="4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linds(horizontal)">
                                      <p:cBhvr>
                                        <p:cTn id="41" dur="500"/>
                                        <p:tgtEl>
                                          <p:spTgt spid="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slide(fromTop)">
                                      <p:cBhvr>
                                        <p:cTn id="46" dur="500"/>
                                        <p:tgtEl>
                                          <p:spTgt spid="45"/>
                                        </p:tgtEl>
                                      </p:cBhvr>
                                    </p:animEffect>
                                  </p:childTnLst>
                                </p:cTn>
                              </p:par>
                              <p:par>
                                <p:cTn id="47" presetID="12" presetClass="entr" presetSubtype="1"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slide(fromTop)">
                                      <p:cBhvr>
                                        <p:cTn id="49" dur="500"/>
                                        <p:tgtEl>
                                          <p:spTgt spid="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blinds(horizontal)">
                                      <p:cBhvr>
                                        <p:cTn id="54" dur="500"/>
                                        <p:tgtEl>
                                          <p:spTgt spid="4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slide(fromBottom)">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blinds(horizontal)">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grpId="0" nodeType="clickEffect">
                                  <p:stCondLst>
                                    <p:cond delay="0"/>
                                  </p:stCondLst>
                                  <p:childTnLst>
                                    <p:set>
                                      <p:cBhvr>
                                        <p:cTn id="71" dur="1" fill="hold">
                                          <p:stCondLst>
                                            <p:cond delay="0"/>
                                          </p:stCondLst>
                                        </p:cTn>
                                        <p:tgtEl>
                                          <p:spTgt spid="50"/>
                                        </p:tgtEl>
                                        <p:attrNameLst>
                                          <p:attrName>style.visibility</p:attrName>
                                        </p:attrNameLst>
                                      </p:cBhvr>
                                      <p:to>
                                        <p:strVal val="visible"/>
                                      </p:to>
                                    </p:set>
                                    <p:anim calcmode="lin" valueType="num">
                                      <p:cBhvr>
                                        <p:cTn id="72" dur="500" fill="hold"/>
                                        <p:tgtEl>
                                          <p:spTgt spid="50"/>
                                        </p:tgtEl>
                                        <p:attrNameLst>
                                          <p:attrName>ppt_w</p:attrName>
                                        </p:attrNameLst>
                                      </p:cBhvr>
                                      <p:tavLst>
                                        <p:tav tm="0">
                                          <p:val>
                                            <p:fltVal val="0"/>
                                          </p:val>
                                        </p:tav>
                                        <p:tav tm="100000">
                                          <p:val>
                                            <p:strVal val="#ppt_w"/>
                                          </p:val>
                                        </p:tav>
                                      </p:tavLst>
                                    </p:anim>
                                    <p:anim calcmode="lin" valueType="num">
                                      <p:cBhvr>
                                        <p:cTn id="73" dur="500" fill="hold"/>
                                        <p:tgtEl>
                                          <p:spTgt spid="50"/>
                                        </p:tgtEl>
                                        <p:attrNameLst>
                                          <p:attrName>ppt_h</p:attrName>
                                        </p:attrNameLst>
                                      </p:cBhvr>
                                      <p:tavLst>
                                        <p:tav tm="0">
                                          <p:val>
                                            <p:fltVal val="0"/>
                                          </p:val>
                                        </p:tav>
                                        <p:tav tm="100000">
                                          <p:val>
                                            <p:strVal val="#ppt_h"/>
                                          </p:val>
                                        </p:tav>
                                      </p:tavLst>
                                    </p:anim>
                                    <p:anim calcmode="lin" valueType="num">
                                      <p:cBhvr>
                                        <p:cTn id="74" dur="500" fill="hold"/>
                                        <p:tgtEl>
                                          <p:spTgt spid="50"/>
                                        </p:tgtEl>
                                        <p:attrNameLst>
                                          <p:attrName>style.rotation</p:attrName>
                                        </p:attrNameLst>
                                      </p:cBhvr>
                                      <p:tavLst>
                                        <p:tav tm="0">
                                          <p:val>
                                            <p:fltVal val="360"/>
                                          </p:val>
                                        </p:tav>
                                        <p:tav tm="100000">
                                          <p:val>
                                            <p:fltVal val="0"/>
                                          </p:val>
                                        </p:tav>
                                      </p:tavLst>
                                    </p:anim>
                                    <p:animEffect transition="in" filter="fade">
                                      <p:cBhvr>
                                        <p:cTn id="75" dur="500"/>
                                        <p:tgtEl>
                                          <p:spTgt spid="50"/>
                                        </p:tgtEl>
                                      </p:cBhvr>
                                    </p:animEffect>
                                  </p:childTnLst>
                                </p:cTn>
                              </p:par>
                            </p:childTnLst>
                          </p:cTn>
                        </p:par>
                      </p:childTnLst>
                    </p:cTn>
                  </p:par>
                  <p:par>
                    <p:cTn id="76" fill="hold">
                      <p:stCondLst>
                        <p:cond delay="indefinite"/>
                      </p:stCondLst>
                      <p:childTnLst>
                        <p:par>
                          <p:cTn id="77" fill="hold">
                            <p:stCondLst>
                              <p:cond delay="0"/>
                            </p:stCondLst>
                            <p:childTnLst>
                              <p:par>
                                <p:cTn id="78" presetID="49" presetClass="entr" presetSubtype="0" decel="100000"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 calcmode="lin" valueType="num">
                                      <p:cBhvr>
                                        <p:cTn id="82" dur="500" fill="hold"/>
                                        <p:tgtEl>
                                          <p:spTgt spid="51"/>
                                        </p:tgtEl>
                                        <p:attrNameLst>
                                          <p:attrName>style.rotation</p:attrName>
                                        </p:attrNameLst>
                                      </p:cBhvr>
                                      <p:tavLst>
                                        <p:tav tm="0">
                                          <p:val>
                                            <p:fltVal val="360"/>
                                          </p:val>
                                        </p:tav>
                                        <p:tav tm="100000">
                                          <p:val>
                                            <p:fltVal val="0"/>
                                          </p:val>
                                        </p:tav>
                                      </p:tavLst>
                                    </p:anim>
                                    <p:animEffect transition="in" filter="fade">
                                      <p:cBhvr>
                                        <p:cTn id="83" dur="500"/>
                                        <p:tgtEl>
                                          <p:spTgt spid="51"/>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slide(fromBottom)">
                                      <p:cBhvr>
                                        <p:cTn id="88" dur="500"/>
                                        <p:tgtEl>
                                          <p:spTgt spid="52"/>
                                        </p:tgtEl>
                                      </p:cBhvr>
                                    </p:animEffect>
                                  </p:childTnLst>
                                </p:cTn>
                              </p:par>
                              <p:par>
                                <p:cTn id="89" presetID="1" presetClass="exit" presetSubtype="0" fill="hold" grpId="1" nodeType="withEffect">
                                  <p:stCondLst>
                                    <p:cond delay="0"/>
                                  </p:stCondLst>
                                  <p:childTnLst>
                                    <p:set>
                                      <p:cBhvr>
                                        <p:cTn id="90"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p:bldP spid="26" grpId="0"/>
      <p:bldP spid="29" grpId="0"/>
      <p:bldP spid="30" grpId="0"/>
      <p:bldP spid="39" grpId="0" animBg="1"/>
      <p:bldP spid="40" grpId="0" animBg="1"/>
      <p:bldP spid="41" grpId="0"/>
      <p:bldP spid="42" grpId="0"/>
      <p:bldP spid="43" grpId="0"/>
      <p:bldP spid="44" grpId="0"/>
      <p:bldP spid="49" grpId="0" animBg="1"/>
      <p:bldP spid="50" grpId="0" animBg="1"/>
      <p:bldP spid="51" grpId="0" animBg="1"/>
      <p:bldP spid="52" grpId="0" animBg="1"/>
      <p:bldP spid="23" grpId="0" animBg="1"/>
      <p:bldP spid="2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95"/>
          <p:cNvSpPr>
            <a:spLocks noGrp="1" noChangeArrowheads="1"/>
          </p:cNvSpPr>
          <p:nvPr>
            <p:ph type="sldNum" sz="quarter" idx="4"/>
          </p:nvPr>
        </p:nvSpPr>
        <p:spPr/>
        <p:txBody>
          <a:bodyPr/>
          <a:lstStyle/>
          <a:p>
            <a:fld id="{ADFB32C5-9EF7-41DE-92A3-E18B8B7EAA53}" type="slidenum">
              <a:rPr lang="en-US" altLang="zh-CN"/>
              <a:pPr/>
              <a:t>4</a:t>
            </a:fld>
            <a:endParaRPr lang="en-US" altLang="zh-CN"/>
          </a:p>
        </p:txBody>
      </p:sp>
      <p:sp>
        <p:nvSpPr>
          <p:cNvPr id="116740" name="Rectangle 4"/>
          <p:cNvSpPr>
            <a:spLocks noGrp="1" noChangeArrowheads="1"/>
          </p:cNvSpPr>
          <p:nvPr>
            <p:ph type="ctrTitle"/>
          </p:nvPr>
        </p:nvSpPr>
        <p:spPr>
          <a:xfrm>
            <a:off x="755576" y="1772816"/>
            <a:ext cx="7678737" cy="769441"/>
          </a:xfrm>
        </p:spPr>
        <p:txBody>
          <a:bodyPr/>
          <a:lstStyle/>
          <a:p>
            <a:r>
              <a:rPr lang="en-US" altLang="zh-CN" dirty="0"/>
              <a:t>8.1 </a:t>
            </a:r>
            <a:r>
              <a:rPr lang="zh-CN" altLang="zh-CN" dirty="0"/>
              <a:t>指針是什么</a:t>
            </a:r>
            <a:endParaRPr lang="zh-CN" altLang="en-US" dirty="0"/>
          </a:p>
        </p:txBody>
      </p:sp>
      <p:sp>
        <p:nvSpPr>
          <p:cNvPr id="116741" name="Rectangle 5"/>
          <p:cNvSpPr>
            <a:spLocks noGrp="1" noChangeArrowheads="1"/>
          </p:cNvSpPr>
          <p:nvPr>
            <p:ph type="subTitle"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46075" y="1141447"/>
            <a:ext cx="8318500" cy="5481638"/>
          </a:xfrm>
        </p:spPr>
        <p:txBody>
          <a:bodyPr/>
          <a:lstStyle/>
          <a:p>
            <a:r>
              <a:rPr lang="zh-CN" altLang="zh-CN" dirty="0"/>
              <a:t>如果想通过函数调用得到ｎ个要改变的值</a:t>
            </a:r>
            <a:r>
              <a:rPr lang="zh-CN" altLang="en-US" dirty="0"/>
              <a:t>：</a:t>
            </a:r>
            <a:endParaRPr lang="zh-CN" altLang="zh-CN" dirty="0"/>
          </a:p>
          <a:p>
            <a:pPr lvl="1">
              <a:lnSpc>
                <a:spcPct val="100000"/>
              </a:lnSpc>
              <a:buFont typeface="Wingdings" pitchFamily="2" charset="2"/>
              <a:buNone/>
            </a:pPr>
            <a:r>
              <a:rPr lang="zh-CN" altLang="zh-CN" dirty="0"/>
              <a:t>① 在主调函数中设ｎ个变量，用ｎ个指针变量指向它们</a:t>
            </a:r>
          </a:p>
          <a:p>
            <a:pPr lvl="1">
              <a:buNone/>
            </a:pPr>
            <a:r>
              <a:rPr lang="zh-CN" altLang="zh-CN" dirty="0"/>
              <a:t>② 设计一个函数，有</a:t>
            </a:r>
            <a:r>
              <a:rPr lang="en-US" altLang="zh-CN" dirty="0"/>
              <a:t>n</a:t>
            </a:r>
            <a:r>
              <a:rPr lang="zh-CN" altLang="zh-CN" dirty="0"/>
              <a:t>个指针形参。在这个函数中</a:t>
            </a:r>
            <a:r>
              <a:rPr lang="zh-CN" altLang="zh-CN" b="1" dirty="0">
                <a:solidFill>
                  <a:srgbClr val="FF0000"/>
                </a:solidFill>
              </a:rPr>
              <a:t>改变这ｎ个形参所指向的ｎ个变量的值</a:t>
            </a:r>
          </a:p>
          <a:p>
            <a:pPr lvl="1">
              <a:lnSpc>
                <a:spcPct val="100000"/>
              </a:lnSpc>
              <a:buFont typeface="Wingdings" pitchFamily="2" charset="2"/>
              <a:buNone/>
            </a:pPr>
            <a:r>
              <a:rPr lang="zh-CN" altLang="zh-CN" dirty="0"/>
              <a:t>③ 在主调函数中调用这个函数，在调用时将这</a:t>
            </a:r>
            <a:r>
              <a:rPr lang="en-US" altLang="zh-CN" dirty="0"/>
              <a:t>n</a:t>
            </a:r>
            <a:r>
              <a:rPr lang="zh-CN" altLang="zh-CN" dirty="0"/>
              <a:t>个指针变量作实参，将它们的地址传给该函数的形参</a:t>
            </a:r>
          </a:p>
          <a:p>
            <a:pPr lvl="1">
              <a:lnSpc>
                <a:spcPct val="100000"/>
              </a:lnSpc>
              <a:buFont typeface="Wingdings" pitchFamily="2" charset="2"/>
              <a:buNone/>
            </a:pPr>
            <a:r>
              <a:rPr lang="zh-CN" altLang="zh-CN" dirty="0"/>
              <a:t>④ 在执行该函数的过程中，通过形参指针变量，改变它们所指向的ｎ个变量的值</a:t>
            </a:r>
          </a:p>
          <a:p>
            <a:pPr lvl="1">
              <a:lnSpc>
                <a:spcPct val="100000"/>
              </a:lnSpc>
              <a:buFont typeface="Wingdings" pitchFamily="2" charset="2"/>
              <a:buNone/>
            </a:pPr>
            <a:r>
              <a:rPr lang="zh-CN" altLang="en-US" dirty="0"/>
              <a:t>⑤</a:t>
            </a:r>
            <a:r>
              <a:rPr lang="zh-CN" altLang="zh-CN" dirty="0"/>
              <a:t>主调函数中就可以使用这些改变了值的变量</a:t>
            </a:r>
            <a:endParaRPr lang="zh-CN" altLang="en-US" dirty="0"/>
          </a:p>
        </p:txBody>
      </p:sp>
      <p:sp>
        <p:nvSpPr>
          <p:cNvPr id="2" name="矩形 1"/>
          <p:cNvSpPr/>
          <p:nvPr/>
        </p:nvSpPr>
        <p:spPr>
          <a:xfrm>
            <a:off x="683568" y="116632"/>
            <a:ext cx="7848872" cy="1015663"/>
          </a:xfrm>
          <a:prstGeom prst="rect">
            <a:avLst/>
          </a:prstGeom>
        </p:spPr>
        <p:txBody>
          <a:bodyPr wrap="square">
            <a:spAutoFit/>
          </a:bodyPr>
          <a:lstStyle/>
          <a:p>
            <a:pPr marL="990600" lvl="1" indent="-533400" algn="l">
              <a:buFont typeface="Wingdings" pitchFamily="2" charset="2"/>
              <a:buNone/>
            </a:pPr>
            <a:r>
              <a:rPr lang="en-US" altLang="zh-CN" b="1" dirty="0">
                <a:solidFill>
                  <a:srgbClr val="FF0000"/>
                </a:solidFill>
              </a:rPr>
              <a:t>【</a:t>
            </a:r>
            <a:r>
              <a:rPr lang="zh-CN" altLang="en-US" b="1" dirty="0">
                <a:solidFill>
                  <a:srgbClr val="FF0000"/>
                </a:solidFill>
              </a:rPr>
              <a:t>注意</a:t>
            </a:r>
            <a:r>
              <a:rPr lang="en-US" altLang="zh-CN" b="1" dirty="0">
                <a:solidFill>
                  <a:srgbClr val="FF0000"/>
                </a:solidFill>
              </a:rPr>
              <a:t>】</a:t>
            </a:r>
          </a:p>
          <a:p>
            <a:pPr marL="990600" lvl="1" indent="-533400" algn="l">
              <a:buFont typeface="Wingdings" pitchFamily="2" charset="2"/>
              <a:buNone/>
            </a:pPr>
            <a:r>
              <a:rPr lang="en-US" altLang="zh-CN" b="1" dirty="0">
                <a:solidFill>
                  <a:srgbClr val="FF0000"/>
                </a:solidFill>
              </a:rPr>
              <a:t>1</a:t>
            </a:r>
            <a:r>
              <a:rPr lang="zh-CN" altLang="en-US" b="1" dirty="0">
                <a:solidFill>
                  <a:srgbClr val="FF0000"/>
                </a:solidFill>
              </a:rPr>
              <a:t>）实参变量和形参变量之间的数据传递是单向的“值传递”！</a:t>
            </a:r>
            <a:endParaRPr lang="en-US" altLang="zh-CN" b="1" dirty="0">
              <a:solidFill>
                <a:srgbClr val="FF0000"/>
              </a:solidFill>
            </a:endParaRPr>
          </a:p>
          <a:p>
            <a:pPr marL="990600" lvl="1" indent="-533400" algn="l">
              <a:buFont typeface="Wingdings" pitchFamily="2" charset="2"/>
              <a:buNone/>
            </a:pPr>
            <a:r>
              <a:rPr lang="en-US" altLang="zh-CN" b="1" dirty="0">
                <a:solidFill>
                  <a:srgbClr val="FF0000"/>
                </a:solidFill>
              </a:rPr>
              <a:t>2</a:t>
            </a:r>
            <a:r>
              <a:rPr lang="zh-CN" altLang="en-US" b="1" dirty="0">
                <a:solidFill>
                  <a:srgbClr val="FF0000"/>
                </a:solidFill>
              </a:rPr>
              <a:t>）可修改是实参所指向的变量的值，而不是实参本身的值！</a:t>
            </a:r>
          </a:p>
        </p:txBody>
      </p:sp>
    </p:spTree>
    <p:extLst>
      <p:ext uri="{BB962C8B-B14F-4D97-AF65-F5344CB8AC3E}">
        <p14:creationId xmlns:p14="http://schemas.microsoft.com/office/powerpoint/2010/main" val="3301103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7" dur="500"/>
                                        <p:tgtEl>
                                          <p:spTgt spid="358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12" dur="500"/>
                                        <p:tgtEl>
                                          <p:spTgt spid="358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pRg st="3" end="3"/>
                                            </p:txEl>
                                          </p:spTgt>
                                        </p:tgtEl>
                                        <p:attrNameLst>
                                          <p:attrName>style.visibility</p:attrName>
                                        </p:attrNameLst>
                                      </p:cBhvr>
                                      <p:to>
                                        <p:strVal val="visible"/>
                                      </p:to>
                                    </p:set>
                                    <p:animEffect transition="in" filter="blinds(horizontal)">
                                      <p:cBhvr>
                                        <p:cTn id="17" dur="500"/>
                                        <p:tgtEl>
                                          <p:spTgt spid="358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2">
                                            <p:txEl>
                                              <p:pRg st="4" end="4"/>
                                            </p:txEl>
                                          </p:spTgt>
                                        </p:tgtEl>
                                        <p:attrNameLst>
                                          <p:attrName>style.visibility</p:attrName>
                                        </p:attrNameLst>
                                      </p:cBhvr>
                                      <p:to>
                                        <p:strVal val="visible"/>
                                      </p:to>
                                    </p:set>
                                    <p:animEffect transition="in" filter="blinds(horizontal)">
                                      <p:cBhvr>
                                        <p:cTn id="22" dur="500"/>
                                        <p:tgtEl>
                                          <p:spTgt spid="3584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2">
                                            <p:txEl>
                                              <p:pRg st="5" end="5"/>
                                            </p:txEl>
                                          </p:spTgt>
                                        </p:tgtEl>
                                        <p:attrNameLst>
                                          <p:attrName>style.visibility</p:attrName>
                                        </p:attrNameLst>
                                      </p:cBhvr>
                                      <p:to>
                                        <p:strVal val="visible"/>
                                      </p:to>
                                    </p:set>
                                    <p:animEffect transition="in" filter="blinds(horizontal)">
                                      <p:cBhvr>
                                        <p:cTn id="27" dur="500"/>
                                        <p:tgtEl>
                                          <p:spTgt spid="3584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175" y="692696"/>
            <a:ext cx="8153400" cy="4495800"/>
          </a:xfrm>
        </p:spPr>
        <p:txBody>
          <a:bodyPr/>
          <a:lstStyle/>
          <a:p>
            <a:pPr>
              <a:buFont typeface="Wingdings" pitchFamily="2" charset="2"/>
              <a:buNone/>
            </a:pPr>
            <a:r>
              <a:rPr lang="en-US" altLang="zh-CN" dirty="0"/>
              <a:t>【</a:t>
            </a:r>
            <a:r>
              <a:rPr lang="zh-CN" altLang="zh-CN" dirty="0"/>
              <a:t>例</a:t>
            </a:r>
            <a:r>
              <a:rPr lang="en-US" altLang="zh-CN" dirty="0"/>
              <a:t>8.4 】</a:t>
            </a:r>
            <a:r>
              <a:rPr lang="zh-CN" altLang="zh-CN" dirty="0"/>
              <a:t>对输入的两个整数按大小顺序输出。</a:t>
            </a:r>
            <a:endParaRPr lang="en-US" altLang="zh-CN" dirty="0"/>
          </a:p>
          <a:p>
            <a:endParaRPr lang="en-US" altLang="zh-CN" dirty="0"/>
          </a:p>
          <a:p>
            <a:r>
              <a:rPr lang="zh-CN" altLang="zh-CN" dirty="0"/>
              <a:t>解题思路：尝试调用</a:t>
            </a:r>
            <a:r>
              <a:rPr lang="en-US" altLang="zh-CN" dirty="0"/>
              <a:t>swap</a:t>
            </a:r>
            <a:r>
              <a:rPr lang="zh-CN" altLang="zh-CN" dirty="0"/>
              <a:t>函数来实现题目要求。在函数中改变形参</a:t>
            </a:r>
            <a:r>
              <a:rPr lang="en-US" altLang="zh-CN" dirty="0"/>
              <a:t>(</a:t>
            </a:r>
            <a:r>
              <a:rPr lang="zh-CN" altLang="zh-CN" dirty="0"/>
              <a:t>指针变量</a:t>
            </a:r>
            <a:r>
              <a:rPr lang="en-US" altLang="zh-CN" dirty="0"/>
              <a:t>)</a:t>
            </a:r>
            <a:r>
              <a:rPr lang="zh-CN" altLang="zh-CN" dirty="0"/>
              <a:t>的值，希望能由此改变实参</a:t>
            </a:r>
            <a:r>
              <a:rPr lang="en-US" altLang="zh-CN" dirty="0"/>
              <a:t>(</a:t>
            </a:r>
            <a:r>
              <a:rPr lang="zh-CN" altLang="zh-CN" dirty="0"/>
              <a:t>指针变量</a:t>
            </a:r>
            <a:r>
              <a:rPr lang="en-US" altLang="zh-CN" dirty="0"/>
              <a:t>)</a:t>
            </a:r>
            <a:r>
              <a:rPr lang="zh-CN" altLang="zh-CN" dirty="0"/>
              <a:t>的值</a:t>
            </a:r>
            <a:r>
              <a:rPr lang="zh-CN" altLang="en-US" dirty="0"/>
              <a:t>。</a:t>
            </a:r>
          </a:p>
        </p:txBody>
      </p:sp>
    </p:spTree>
    <p:extLst>
      <p:ext uri="{BB962C8B-B14F-4D97-AF65-F5344CB8AC3E}">
        <p14:creationId xmlns:p14="http://schemas.microsoft.com/office/powerpoint/2010/main" val="3028348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2071688"/>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内容占位符 2"/>
          <p:cNvSpPr>
            <a:spLocks noGrp="1"/>
          </p:cNvSpPr>
          <p:nvPr>
            <p:ph idx="1"/>
          </p:nvPr>
        </p:nvSpPr>
        <p:spPr>
          <a:xfrm>
            <a:off x="285750" y="285750"/>
            <a:ext cx="8153400" cy="4643438"/>
          </a:xfrm>
        </p:spPr>
        <p:txBody>
          <a:bodyPr/>
          <a:lstStyle/>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err="1"/>
              <a:t>int</a:t>
            </a:r>
            <a:r>
              <a:rPr lang="en-US" altLang="zh-CN" sz="2800" b="1" dirty="0"/>
              <a:t> main()</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FF0000"/>
                </a:solidFill>
              </a:rPr>
              <a:t>void swap(</a:t>
            </a:r>
            <a:r>
              <a:rPr lang="en-US" altLang="zh-CN" sz="2800" b="1" dirty="0" err="1">
                <a:solidFill>
                  <a:srgbClr val="FF0000"/>
                </a:solidFill>
              </a:rPr>
              <a:t>int</a:t>
            </a:r>
            <a:r>
              <a:rPr lang="en-US" altLang="zh-CN" sz="2800" b="1" dirty="0">
                <a:solidFill>
                  <a:srgbClr val="FF0000"/>
                </a:solidFill>
              </a:rPr>
              <a:t> *p1,int *p2);</a:t>
            </a:r>
            <a:endParaRPr lang="zh-CN" altLang="zh-CN" sz="2800" b="1" dirty="0">
              <a:solidFill>
                <a:srgbClr val="FF0000"/>
              </a:solidFill>
            </a:endParaRPr>
          </a:p>
          <a:p>
            <a:pPr>
              <a:lnSpc>
                <a:spcPts val="3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a,b</a:t>
            </a:r>
            <a:r>
              <a:rPr lang="en-US" altLang="zh-CN" sz="2800" b="1" dirty="0"/>
              <a:t>;  </a:t>
            </a:r>
            <a:r>
              <a:rPr lang="en-US" altLang="zh-CN" sz="2800" b="1" dirty="0" err="1"/>
              <a:t>int</a:t>
            </a:r>
            <a:r>
              <a:rPr lang="en-US" altLang="zh-CN" sz="2800" b="1" dirty="0"/>
              <a:t>*pointer_1,*pointer_2; </a:t>
            </a:r>
            <a:endParaRPr lang="zh-CN" altLang="zh-CN" sz="2800" b="1" dirty="0"/>
          </a:p>
          <a:p>
            <a:pPr>
              <a:lnSpc>
                <a:spcPts val="30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d,%d",&amp;a,&amp;b</a:t>
            </a:r>
            <a:r>
              <a:rPr lang="en-US" altLang="zh-CN" sz="2800" b="1" dirty="0"/>
              <a:t>);</a:t>
            </a:r>
            <a:endParaRPr lang="zh-CN" altLang="zh-CN" sz="2800" b="1" dirty="0"/>
          </a:p>
          <a:p>
            <a:pPr>
              <a:lnSpc>
                <a:spcPts val="3000"/>
              </a:lnSpc>
              <a:buFont typeface="Wingdings" pitchFamily="2" charset="2"/>
              <a:buNone/>
            </a:pPr>
            <a:r>
              <a:rPr lang="en-US" altLang="zh-CN" sz="2800" b="1" dirty="0"/>
              <a:t>  pointer_1=&amp;a;  pointer_2=&amp;b;</a:t>
            </a:r>
            <a:endParaRPr lang="zh-CN" altLang="zh-CN" sz="2800" b="1" dirty="0"/>
          </a:p>
          <a:p>
            <a:pPr>
              <a:lnSpc>
                <a:spcPts val="3000"/>
              </a:lnSpc>
              <a:buFont typeface="Wingdings" pitchFamily="2" charset="2"/>
              <a:buNone/>
            </a:pPr>
            <a:r>
              <a:rPr lang="en-US" altLang="zh-CN" sz="2800" b="1" dirty="0"/>
              <a:t>  if (a&lt;b)  </a:t>
            </a:r>
            <a:r>
              <a:rPr lang="en-US" altLang="zh-CN" sz="2800" b="1" dirty="0">
                <a:solidFill>
                  <a:srgbClr val="0000FF"/>
                </a:solidFill>
              </a:rPr>
              <a:t>swap(pointer_1,pointer_2); </a:t>
            </a:r>
            <a:endParaRPr lang="zh-CN" altLang="zh-CN" sz="2800" b="1" dirty="0">
              <a:solidFill>
                <a:srgbClr val="0000FF"/>
              </a:solidFill>
            </a:endParaRPr>
          </a:p>
          <a:p>
            <a:pPr>
              <a:lnSpc>
                <a:spcPts val="3000"/>
              </a:lnSpc>
              <a:buFont typeface="Wingdings" pitchFamily="2" charset="2"/>
              <a:buNone/>
            </a:pPr>
            <a:r>
              <a:rPr lang="en-US" altLang="zh-CN" sz="2800" b="1" dirty="0"/>
              <a:t>  </a:t>
            </a:r>
            <a:r>
              <a:rPr lang="en-US" altLang="zh-CN" sz="2800" b="1" dirty="0" err="1"/>
              <a:t>printf</a:t>
            </a:r>
            <a:r>
              <a:rPr lang="en-US" altLang="zh-CN" sz="2800" b="1" dirty="0"/>
              <a:t>("max=%</a:t>
            </a:r>
            <a:r>
              <a:rPr lang="en-US" altLang="zh-CN" sz="2800" b="1" dirty="0" err="1"/>
              <a:t>d,min</a:t>
            </a:r>
            <a:r>
              <a:rPr lang="en-US" altLang="zh-CN" sz="2800" b="1" dirty="0"/>
              <a:t>=%d\n",</a:t>
            </a:r>
            <a:r>
              <a:rPr lang="en-US" altLang="zh-CN" sz="2800" b="1" dirty="0" err="1"/>
              <a:t>a,b</a:t>
            </a:r>
            <a:r>
              <a:rPr lang="en-US" altLang="zh-CN" sz="2800" b="1" dirty="0"/>
              <a:t>);</a:t>
            </a:r>
            <a:endParaRPr lang="zh-CN" altLang="zh-CN" sz="2800" b="1" dirty="0"/>
          </a:p>
          <a:p>
            <a:pPr>
              <a:lnSpc>
                <a:spcPts val="3000"/>
              </a:lnSpc>
              <a:buFont typeface="Wingdings" pitchFamily="2" charset="2"/>
              <a:buNone/>
            </a:pPr>
            <a:r>
              <a:rPr lang="en-US" altLang="zh-CN" sz="2800" b="1" dirty="0"/>
              <a:t>  return 0;</a:t>
            </a:r>
            <a:endParaRPr lang="zh-CN" altLang="zh-CN" sz="2800" b="1" dirty="0"/>
          </a:p>
          <a:p>
            <a:pPr>
              <a:lnSpc>
                <a:spcPts val="3000"/>
              </a:lnSpc>
              <a:buFont typeface="Wingdings" pitchFamily="2" charset="2"/>
              <a:buNone/>
            </a:pPr>
            <a:r>
              <a:rPr lang="en-US" altLang="zh-CN" sz="2800" b="1" dirty="0"/>
              <a:t> }</a:t>
            </a:r>
            <a:endParaRPr lang="zh-CN" altLang="en-US" sz="2800" b="1" dirty="0"/>
          </a:p>
        </p:txBody>
      </p:sp>
      <p:cxnSp>
        <p:nvCxnSpPr>
          <p:cNvPr id="6" name="直接连接符 5"/>
          <p:cNvCxnSpPr>
            <a:cxnSpLocks noChangeShapeType="1"/>
          </p:cNvCxnSpPr>
          <p:nvPr/>
        </p:nvCxnSpPr>
        <p:spPr bwMode="auto">
          <a:xfrm>
            <a:off x="2428875" y="3500438"/>
            <a:ext cx="5572125" cy="9525"/>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 name="圆角矩形 1"/>
          <p:cNvSpPr/>
          <p:nvPr/>
        </p:nvSpPr>
        <p:spPr bwMode="auto">
          <a:xfrm>
            <a:off x="4945633" y="504983"/>
            <a:ext cx="4464496" cy="3864928"/>
          </a:xfrm>
          <a:prstGeom prst="roundRect">
            <a:avLst/>
          </a:prstGeom>
          <a:solidFill>
            <a:schemeClr val="accent1">
              <a:alpha val="85000"/>
            </a:schemeClr>
          </a:solidFill>
          <a:ln w="3810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5" name="内容占位符 2"/>
          <p:cNvSpPr txBox="1">
            <a:spLocks/>
          </p:cNvSpPr>
          <p:nvPr/>
        </p:nvSpPr>
        <p:spPr bwMode="auto">
          <a:xfrm>
            <a:off x="827584" y="4812555"/>
            <a:ext cx="5715000" cy="1928813"/>
          </a:xfrm>
          <a:prstGeom prst="rect">
            <a:avLst/>
          </a:prstGeom>
          <a:solidFill>
            <a:srgbClr val="CCECFF"/>
          </a:solidFill>
          <a:ln w="9525">
            <a:noFill/>
            <a:miter lim="800000"/>
            <a:headEnd/>
            <a:tailEnd/>
          </a:ln>
        </p:spPr>
        <p:txBody>
          <a:bodyPr/>
          <a:lstStyle/>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void swap(</a:t>
            </a:r>
            <a:r>
              <a:rPr lang="en-US" altLang="zh-CN" sz="2800" b="1" kern="0" dirty="0" err="1">
                <a:latin typeface="+mn-lt"/>
                <a:ea typeface="+mn-ea"/>
              </a:rPr>
              <a:t>int</a:t>
            </a:r>
            <a:r>
              <a:rPr lang="en-US" altLang="zh-CN" sz="2800" b="1" kern="0" dirty="0">
                <a:latin typeface="+mn-lt"/>
                <a:ea typeface="+mn-ea"/>
              </a:rPr>
              <a:t> *p1,int *p2) </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*p;</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a:solidFill>
                  <a:srgbClr val="008000"/>
                </a:solidFill>
                <a:latin typeface="+mn-lt"/>
                <a:ea typeface="+mn-ea"/>
              </a:rPr>
              <a:t>p=p1; p1=p2; p2=p;</a:t>
            </a: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endParaRPr lang="zh-CN" altLang="en-US" sz="2800" b="1" kern="0" dirty="0">
              <a:latin typeface="+mn-lt"/>
              <a:ea typeface="+mn-ea"/>
            </a:endParaRPr>
          </a:p>
        </p:txBody>
      </p:sp>
      <p:pic>
        <p:nvPicPr>
          <p:cNvPr id="378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350" y="4136707"/>
            <a:ext cx="2870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a:spLocks noChangeArrowheads="1"/>
          </p:cNvSpPr>
          <p:nvPr/>
        </p:nvSpPr>
        <p:spPr bwMode="auto">
          <a:xfrm>
            <a:off x="5929313" y="5310336"/>
            <a:ext cx="2963862" cy="1143000"/>
          </a:xfrm>
          <a:prstGeom prst="wedgeRoundRectCallout">
            <a:avLst>
              <a:gd name="adj1" fmla="val -62593"/>
              <a:gd name="adj2" fmla="val 2415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FF0000"/>
                </a:solidFill>
              </a:rPr>
              <a:t>错！！！</a:t>
            </a:r>
            <a:endParaRPr lang="en-US" altLang="zh-CN" sz="2800" b="1">
              <a:solidFill>
                <a:srgbClr val="FF0000"/>
              </a:solidFill>
            </a:endParaRPr>
          </a:p>
          <a:p>
            <a:pPr algn="ctr" eaLnBrk="1" hangingPunct="1"/>
            <a:r>
              <a:rPr lang="zh-CN" altLang="en-US" sz="2800" b="1">
                <a:solidFill>
                  <a:srgbClr val="0000CC"/>
                </a:solidFill>
              </a:rPr>
              <a:t>只交换形参指向</a:t>
            </a:r>
          </a:p>
        </p:txBody>
      </p:sp>
      <p:sp>
        <p:nvSpPr>
          <p:cNvPr id="9" name="Text Box 8"/>
          <p:cNvSpPr txBox="1">
            <a:spLocks noChangeArrowheads="1"/>
          </p:cNvSpPr>
          <p:nvPr/>
        </p:nvSpPr>
        <p:spPr bwMode="auto">
          <a:xfrm>
            <a:off x="7862093" y="1010284"/>
            <a:ext cx="36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FF"/>
                </a:solidFill>
              </a:rPr>
              <a:t>a</a:t>
            </a:r>
          </a:p>
        </p:txBody>
      </p:sp>
      <p:sp>
        <p:nvSpPr>
          <p:cNvPr id="10" name="Text Box 10"/>
          <p:cNvSpPr txBox="1">
            <a:spLocks noChangeArrowheads="1"/>
          </p:cNvSpPr>
          <p:nvPr/>
        </p:nvSpPr>
        <p:spPr bwMode="auto">
          <a:xfrm>
            <a:off x="7900193" y="2019934"/>
            <a:ext cx="37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0000FF"/>
                </a:solidFill>
              </a:rPr>
              <a:t>b</a:t>
            </a:r>
          </a:p>
        </p:txBody>
      </p:sp>
      <p:cxnSp>
        <p:nvCxnSpPr>
          <p:cNvPr id="11" name="AutoShape 11"/>
          <p:cNvCxnSpPr>
            <a:cxnSpLocks noChangeShapeType="1"/>
            <a:stCxn id="28" idx="3"/>
            <a:endCxn id="34" idx="1"/>
          </p:cNvCxnSpPr>
          <p:nvPr/>
        </p:nvCxnSpPr>
        <p:spPr bwMode="auto">
          <a:xfrm flipV="1">
            <a:off x="6690518" y="1696084"/>
            <a:ext cx="866775" cy="7938"/>
          </a:xfrm>
          <a:prstGeom prst="straightConnector1">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29" idx="3"/>
            <a:endCxn id="37" idx="1"/>
          </p:cNvCxnSpPr>
          <p:nvPr/>
        </p:nvCxnSpPr>
        <p:spPr bwMode="auto">
          <a:xfrm flipV="1">
            <a:off x="6692106" y="2686684"/>
            <a:ext cx="865187" cy="9525"/>
          </a:xfrm>
          <a:prstGeom prst="straightConnector1">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4"/>
          <p:cNvSpPr>
            <a:spLocks noChangeArrowheads="1"/>
          </p:cNvSpPr>
          <p:nvPr/>
        </p:nvSpPr>
        <p:spPr bwMode="auto">
          <a:xfrm>
            <a:off x="7785893" y="3677284"/>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t> </a:t>
            </a:r>
          </a:p>
        </p:txBody>
      </p:sp>
      <p:grpSp>
        <p:nvGrpSpPr>
          <p:cNvPr id="14" name="Group 15"/>
          <p:cNvGrpSpPr>
            <a:grpSpLocks/>
          </p:cNvGrpSpPr>
          <p:nvPr/>
        </p:nvGrpSpPr>
        <p:grpSpPr bwMode="auto">
          <a:xfrm>
            <a:off x="5522118" y="564197"/>
            <a:ext cx="1582738" cy="3600450"/>
            <a:chOff x="3470" y="1207"/>
            <a:chExt cx="997" cy="2268"/>
          </a:xfrm>
        </p:grpSpPr>
        <p:sp>
          <p:nvSpPr>
            <p:cNvPr id="15" name="Rectangle 16"/>
            <p:cNvSpPr>
              <a:spLocks noChangeArrowheads="1"/>
            </p:cNvSpPr>
            <p:nvPr/>
          </p:nvSpPr>
          <p:spPr bwMode="auto">
            <a:xfrm>
              <a:off x="3696" y="1752"/>
              <a:ext cx="624" cy="336"/>
            </a:xfrm>
            <a:prstGeom prst="rect">
              <a:avLst/>
            </a:prstGeom>
            <a:solidFill>
              <a:schemeClr val="accent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nchor="ctr"/>
            <a:lstStyle/>
            <a:p>
              <a:endParaRPr lang="zh-CN" altLang="zh-CN" sz="2400"/>
            </a:p>
          </p:txBody>
        </p:sp>
        <p:sp>
          <p:nvSpPr>
            <p:cNvPr id="16" name="Text Box 17"/>
            <p:cNvSpPr txBox="1">
              <a:spLocks noChangeArrowheads="1"/>
            </p:cNvSpPr>
            <p:nvPr/>
          </p:nvSpPr>
          <p:spPr bwMode="auto">
            <a:xfrm>
              <a:off x="3860" y="1452"/>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9900CC"/>
                  </a:solidFill>
                </a:rPr>
                <a:t>p1</a:t>
              </a:r>
            </a:p>
          </p:txBody>
        </p:sp>
        <p:sp>
          <p:nvSpPr>
            <p:cNvPr id="17" name="Rectangle 18"/>
            <p:cNvSpPr>
              <a:spLocks noChangeArrowheads="1"/>
            </p:cNvSpPr>
            <p:nvPr/>
          </p:nvSpPr>
          <p:spPr bwMode="auto">
            <a:xfrm>
              <a:off x="3696" y="2376"/>
              <a:ext cx="624" cy="336"/>
            </a:xfrm>
            <a:prstGeom prst="rect">
              <a:avLst/>
            </a:prstGeom>
            <a:solidFill>
              <a:schemeClr val="accent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 name="Text Box 19"/>
            <p:cNvSpPr txBox="1">
              <a:spLocks noChangeArrowheads="1"/>
            </p:cNvSpPr>
            <p:nvPr/>
          </p:nvSpPr>
          <p:spPr bwMode="auto">
            <a:xfrm>
              <a:off x="3866" y="2076"/>
              <a:ext cx="3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9900CC"/>
                  </a:solidFill>
                </a:rPr>
                <a:t>p2</a:t>
              </a:r>
            </a:p>
          </p:txBody>
        </p:sp>
        <p:sp>
          <p:nvSpPr>
            <p:cNvPr id="19" name="Rectangle 20"/>
            <p:cNvSpPr>
              <a:spLocks noChangeArrowheads="1"/>
            </p:cNvSpPr>
            <p:nvPr/>
          </p:nvSpPr>
          <p:spPr bwMode="auto">
            <a:xfrm>
              <a:off x="3721" y="3050"/>
              <a:ext cx="624" cy="336"/>
            </a:xfrm>
            <a:prstGeom prst="rect">
              <a:avLst/>
            </a:prstGeom>
            <a:solidFill>
              <a:schemeClr val="accent1"/>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20" name="Text Box 21"/>
            <p:cNvSpPr txBox="1">
              <a:spLocks noChangeArrowheads="1"/>
            </p:cNvSpPr>
            <p:nvPr/>
          </p:nvSpPr>
          <p:spPr bwMode="auto">
            <a:xfrm>
              <a:off x="3950" y="2750"/>
              <a:ext cx="23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9900CC"/>
                  </a:solidFill>
                </a:rPr>
                <a:t>p</a:t>
              </a:r>
            </a:p>
          </p:txBody>
        </p:sp>
        <p:sp>
          <p:nvSpPr>
            <p:cNvPr id="21" name="Rectangle 22"/>
            <p:cNvSpPr>
              <a:spLocks noChangeArrowheads="1"/>
            </p:cNvSpPr>
            <p:nvPr/>
          </p:nvSpPr>
          <p:spPr bwMode="auto">
            <a:xfrm>
              <a:off x="3515" y="1480"/>
              <a:ext cx="952" cy="199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3"/>
            <p:cNvSpPr txBox="1">
              <a:spLocks noChangeArrowheads="1"/>
            </p:cNvSpPr>
            <p:nvPr/>
          </p:nvSpPr>
          <p:spPr bwMode="auto">
            <a:xfrm>
              <a:off x="3470" y="1207"/>
              <a:ext cx="6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rPr>
                <a:t>swap</a:t>
              </a:r>
            </a:p>
          </p:txBody>
        </p:sp>
      </p:grpSp>
      <p:grpSp>
        <p:nvGrpSpPr>
          <p:cNvPr id="23" name="Group 24"/>
          <p:cNvGrpSpPr>
            <a:grpSpLocks/>
          </p:cNvGrpSpPr>
          <p:nvPr/>
        </p:nvGrpSpPr>
        <p:grpSpPr bwMode="auto">
          <a:xfrm>
            <a:off x="7177881" y="564197"/>
            <a:ext cx="1655762" cy="2736850"/>
            <a:chOff x="4513" y="1207"/>
            <a:chExt cx="1043" cy="1724"/>
          </a:xfrm>
        </p:grpSpPr>
        <p:sp>
          <p:nvSpPr>
            <p:cNvPr id="24" name="Rectangle 25"/>
            <p:cNvSpPr>
              <a:spLocks noChangeArrowheads="1"/>
            </p:cNvSpPr>
            <p:nvPr/>
          </p:nvSpPr>
          <p:spPr bwMode="auto">
            <a:xfrm>
              <a:off x="4604" y="1480"/>
              <a:ext cx="952" cy="1451"/>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6"/>
            <p:cNvSpPr txBox="1">
              <a:spLocks noChangeArrowheads="1"/>
            </p:cNvSpPr>
            <p:nvPr/>
          </p:nvSpPr>
          <p:spPr bwMode="auto">
            <a:xfrm>
              <a:off x="4513" y="1207"/>
              <a:ext cx="6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main</a:t>
              </a:r>
            </a:p>
          </p:txBody>
        </p:sp>
      </p:grpSp>
      <p:sp>
        <p:nvSpPr>
          <p:cNvPr id="26" name="Rectangle 27"/>
          <p:cNvSpPr>
            <a:spLocks noChangeArrowheads="1"/>
          </p:cNvSpPr>
          <p:nvPr/>
        </p:nvSpPr>
        <p:spPr bwMode="auto">
          <a:xfrm>
            <a:off x="7879556" y="1475422"/>
            <a:ext cx="377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5</a:t>
            </a:r>
          </a:p>
        </p:txBody>
      </p:sp>
      <p:sp>
        <p:nvSpPr>
          <p:cNvPr id="27" name="Rectangle 28"/>
          <p:cNvSpPr>
            <a:spLocks noChangeArrowheads="1"/>
          </p:cNvSpPr>
          <p:nvPr/>
        </p:nvSpPr>
        <p:spPr bwMode="auto">
          <a:xfrm>
            <a:off x="7898606" y="2437447"/>
            <a:ext cx="377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t>9</a:t>
            </a:r>
          </a:p>
        </p:txBody>
      </p:sp>
      <p:sp>
        <p:nvSpPr>
          <p:cNvPr id="28" name="Rectangle 29"/>
          <p:cNvSpPr>
            <a:spLocks noChangeArrowheads="1"/>
          </p:cNvSpPr>
          <p:nvPr/>
        </p:nvSpPr>
        <p:spPr bwMode="auto">
          <a:xfrm>
            <a:off x="6101556" y="1475422"/>
            <a:ext cx="588962" cy="457200"/>
          </a:xfrm>
          <a:prstGeom prst="rect">
            <a:avLst/>
          </a:prstGeom>
          <a:solidFill>
            <a:schemeClr val="accent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&amp;a</a:t>
            </a:r>
          </a:p>
        </p:txBody>
      </p:sp>
      <p:sp>
        <p:nvSpPr>
          <p:cNvPr id="29" name="Rectangle 30"/>
          <p:cNvSpPr>
            <a:spLocks noChangeArrowheads="1"/>
          </p:cNvSpPr>
          <p:nvPr/>
        </p:nvSpPr>
        <p:spPr bwMode="auto">
          <a:xfrm>
            <a:off x="6095206" y="2467609"/>
            <a:ext cx="596900" cy="457200"/>
          </a:xfrm>
          <a:prstGeom prst="rect">
            <a:avLst/>
          </a:prstGeom>
          <a:solidFill>
            <a:schemeClr val="accent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&amp;b</a:t>
            </a:r>
          </a:p>
        </p:txBody>
      </p:sp>
      <p:sp>
        <p:nvSpPr>
          <p:cNvPr id="30" name="Rectangle 31"/>
          <p:cNvSpPr>
            <a:spLocks noChangeArrowheads="1"/>
          </p:cNvSpPr>
          <p:nvPr/>
        </p:nvSpPr>
        <p:spPr bwMode="auto">
          <a:xfrm>
            <a:off x="6119018" y="3516947"/>
            <a:ext cx="588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&amp;a</a:t>
            </a:r>
          </a:p>
        </p:txBody>
      </p:sp>
      <p:sp>
        <p:nvSpPr>
          <p:cNvPr id="31" name="AutoShape 34"/>
          <p:cNvSpPr>
            <a:spLocks noChangeArrowheads="1"/>
          </p:cNvSpPr>
          <p:nvPr/>
        </p:nvSpPr>
        <p:spPr bwMode="auto">
          <a:xfrm>
            <a:off x="7970043" y="133984"/>
            <a:ext cx="250825" cy="503238"/>
          </a:xfrm>
          <a:prstGeom prst="downArrow">
            <a:avLst>
              <a:gd name="adj1" fmla="val 50000"/>
              <a:gd name="adj2" fmla="val 50158"/>
            </a:avLst>
          </a:prstGeom>
          <a:solidFill>
            <a:srgbClr val="0000FF"/>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35"/>
          <p:cNvSpPr>
            <a:spLocks noChangeArrowheads="1"/>
          </p:cNvSpPr>
          <p:nvPr/>
        </p:nvSpPr>
        <p:spPr bwMode="auto">
          <a:xfrm>
            <a:off x="6314281" y="132397"/>
            <a:ext cx="250825" cy="503237"/>
          </a:xfrm>
          <a:prstGeom prst="downArrow">
            <a:avLst>
              <a:gd name="adj1" fmla="val 50000"/>
              <a:gd name="adj2" fmla="val 50158"/>
            </a:avLst>
          </a:prstGeom>
          <a:solidFill>
            <a:srgbClr val="0000FF"/>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3" name="AutoShape 37"/>
          <p:cNvCxnSpPr>
            <a:cxnSpLocks noChangeShapeType="1"/>
            <a:stCxn id="30" idx="3"/>
            <a:endCxn id="34" idx="1"/>
          </p:cNvCxnSpPr>
          <p:nvPr/>
        </p:nvCxnSpPr>
        <p:spPr bwMode="auto">
          <a:xfrm flipV="1">
            <a:off x="6707981" y="1696084"/>
            <a:ext cx="849312" cy="2049463"/>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7"/>
          <p:cNvSpPr>
            <a:spLocks noChangeArrowheads="1"/>
          </p:cNvSpPr>
          <p:nvPr/>
        </p:nvSpPr>
        <p:spPr bwMode="auto">
          <a:xfrm>
            <a:off x="7557293" y="1429384"/>
            <a:ext cx="990600" cy="53340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35" name="Rectangle 38"/>
          <p:cNvSpPr>
            <a:spLocks noChangeArrowheads="1"/>
          </p:cNvSpPr>
          <p:nvPr/>
        </p:nvSpPr>
        <p:spPr bwMode="auto">
          <a:xfrm>
            <a:off x="6098381" y="1500822"/>
            <a:ext cx="596900" cy="457200"/>
          </a:xfrm>
          <a:prstGeom prst="rect">
            <a:avLst/>
          </a:prstGeom>
          <a:solidFill>
            <a:schemeClr val="accent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&amp;b</a:t>
            </a:r>
          </a:p>
        </p:txBody>
      </p:sp>
      <p:cxnSp>
        <p:nvCxnSpPr>
          <p:cNvPr id="36" name="AutoShape 39"/>
          <p:cNvCxnSpPr>
            <a:cxnSpLocks noChangeShapeType="1"/>
            <a:stCxn id="35" idx="3"/>
            <a:endCxn id="37" idx="1"/>
          </p:cNvCxnSpPr>
          <p:nvPr/>
        </p:nvCxnSpPr>
        <p:spPr bwMode="auto">
          <a:xfrm>
            <a:off x="6695281" y="1729422"/>
            <a:ext cx="862012" cy="957262"/>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9"/>
          <p:cNvSpPr>
            <a:spLocks noChangeArrowheads="1"/>
          </p:cNvSpPr>
          <p:nvPr/>
        </p:nvSpPr>
        <p:spPr bwMode="auto">
          <a:xfrm>
            <a:off x="7557293" y="2419984"/>
            <a:ext cx="990600" cy="53340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38" name="Rectangle 40"/>
          <p:cNvSpPr>
            <a:spLocks noChangeArrowheads="1"/>
          </p:cNvSpPr>
          <p:nvPr/>
        </p:nvSpPr>
        <p:spPr bwMode="auto">
          <a:xfrm>
            <a:off x="6079331" y="2437447"/>
            <a:ext cx="588962" cy="457200"/>
          </a:xfrm>
          <a:prstGeom prst="rect">
            <a:avLst/>
          </a:prstGeom>
          <a:solidFill>
            <a:schemeClr val="accent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&amp;a</a:t>
            </a:r>
          </a:p>
        </p:txBody>
      </p:sp>
      <p:cxnSp>
        <p:nvCxnSpPr>
          <p:cNvPr id="39" name="AutoShape 41"/>
          <p:cNvCxnSpPr>
            <a:cxnSpLocks noChangeShapeType="1"/>
            <a:stCxn id="38" idx="3"/>
            <a:endCxn id="34" idx="1"/>
          </p:cNvCxnSpPr>
          <p:nvPr/>
        </p:nvCxnSpPr>
        <p:spPr bwMode="auto">
          <a:xfrm flipV="1">
            <a:off x="6668293" y="1696084"/>
            <a:ext cx="889000" cy="969963"/>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3930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1"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Lef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hidden"/>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1"/>
                                        </p:tgtEl>
                                        <p:attrNameLst>
                                          <p:attrName>style.visibility</p:attrName>
                                        </p:attrNameLst>
                                      </p:cBhvr>
                                      <p:to>
                                        <p:strVal val="hidden"/>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3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2"/>
                                        </p:tgtEl>
                                        <p:attrNameLst>
                                          <p:attrName>style.visibility</p:attrName>
                                        </p:attrNameLst>
                                      </p:cBhvr>
                                      <p:to>
                                        <p:strVal val="hidden"/>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32"/>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28"/>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29"/>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30"/>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4"/>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35"/>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38"/>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36"/>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39"/>
                                        </p:tgtEl>
                                        <p:attrNameLst>
                                          <p:attrName>style.visibility</p:attrName>
                                        </p:attrNameLst>
                                      </p:cBhvr>
                                      <p:to>
                                        <p:strVal val="hidden"/>
                                      </p:to>
                                    </p:set>
                                  </p:childTnLst>
                                </p:cTn>
                              </p:par>
                              <p:par>
                                <p:cTn id="112" presetID="1" presetClass="exit" presetSubtype="0" fill="hold" nodeType="withEffect">
                                  <p:stCondLst>
                                    <p:cond delay="0"/>
                                  </p:stCondLst>
                                  <p:childTnLst>
                                    <p:set>
                                      <p:cBhvr>
                                        <p:cTn id="113" dur="1" fill="hold">
                                          <p:stCondLst>
                                            <p:cond delay="0"/>
                                          </p:stCondLst>
                                        </p:cTn>
                                        <p:tgtEl>
                                          <p:spTgt spid="3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
                                        </p:tgtEl>
                                        <p:attrNameLst>
                                          <p:attrName>style.visibility</p:attrName>
                                        </p:attrNameLst>
                                      </p:cBhvr>
                                      <p:to>
                                        <p:strVal val="visible"/>
                                      </p:to>
                                    </p:set>
                                    <p:animEffect transition="in" filter="blinds(horizontal)">
                                      <p:cBhvr>
                                        <p:cTn id="118" dur="500"/>
                                        <p:tgtEl>
                                          <p:spTgt spid="8"/>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P spid="9" grpId="0"/>
      <p:bldP spid="10" grpId="0"/>
      <p:bldP spid="26" grpId="0"/>
      <p:bldP spid="27" grpId="0"/>
      <p:bldP spid="28" grpId="0" animBg="1"/>
      <p:bldP spid="28" grpId="1" animBg="1"/>
      <p:bldP spid="29" grpId="0" animBg="1"/>
      <p:bldP spid="29" grpId="1" animBg="1"/>
      <p:bldP spid="30" grpId="0"/>
      <p:bldP spid="30" grpId="1"/>
      <p:bldP spid="31" grpId="0" animBg="1"/>
      <p:bldP spid="31" grpId="1" animBg="1"/>
      <p:bldP spid="32" grpId="0" animBg="1"/>
      <p:bldP spid="32" grpId="1" animBg="1"/>
      <p:bldP spid="34" grpId="0" animBg="1"/>
      <p:bldP spid="35" grpId="0" animBg="1"/>
      <p:bldP spid="35" grpId="1" animBg="1"/>
      <p:bldP spid="37" grpId="0" animBg="1"/>
      <p:bldP spid="38" grpId="0" animBg="1"/>
      <p:bldP spid="38"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899592" y="1916832"/>
            <a:ext cx="7601817" cy="5149850"/>
          </a:xfrm>
        </p:spPr>
        <p:txBody>
          <a:bodyPr/>
          <a:lstStyle/>
          <a:p>
            <a:pPr marL="0" indent="0">
              <a:buNone/>
            </a:pPr>
            <a:r>
              <a:rPr lang="en-US" altLang="zh-CN" dirty="0"/>
              <a:t>【</a:t>
            </a:r>
            <a:r>
              <a:rPr lang="zh-CN" altLang="zh-CN" dirty="0"/>
              <a:t>注意</a:t>
            </a:r>
            <a:r>
              <a:rPr lang="en-US" altLang="zh-CN" dirty="0"/>
              <a:t>】</a:t>
            </a:r>
            <a:r>
              <a:rPr lang="zh-CN" altLang="zh-CN" dirty="0"/>
              <a:t>函数的调用可以（而且只可以）得到一个返回值（即函数值），而使用指针变量作参数，可以得到多个变化了的值。如果不用指针变量是难以做到这一点的。</a:t>
            </a:r>
            <a:endParaRPr lang="en-US" altLang="zh-CN" dirty="0"/>
          </a:p>
          <a:p>
            <a:r>
              <a:rPr lang="zh-CN" altLang="zh-CN" dirty="0"/>
              <a:t>要善于利用指针法。</a:t>
            </a:r>
            <a:endParaRPr lang="en-US" altLang="zh-CN" dirty="0"/>
          </a:p>
          <a:p>
            <a:pPr lvl="1"/>
            <a:r>
              <a:rPr lang="zh-CN" altLang="en-US" dirty="0"/>
              <a:t>能完成一些直接访问无法实现的功能</a:t>
            </a:r>
          </a:p>
          <a:p>
            <a:pPr lvl="1"/>
            <a:r>
              <a:rPr lang="zh-CN" altLang="en-US" dirty="0"/>
              <a:t>突破屏障去操作计算机底层，提供更大的编程灵活度</a:t>
            </a:r>
          </a:p>
        </p:txBody>
      </p:sp>
    </p:spTree>
    <p:extLst>
      <p:ext uri="{BB962C8B-B14F-4D97-AF65-F5344CB8AC3E}">
        <p14:creationId xmlns:p14="http://schemas.microsoft.com/office/powerpoint/2010/main" val="3235225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021638" cy="4143375"/>
          </a:xfrm>
        </p:spPr>
        <p:txBody>
          <a:bodyPr/>
          <a:lstStyle/>
          <a:p>
            <a:pPr>
              <a:buFont typeface="Wingdings" pitchFamily="2" charset="2"/>
              <a:buNone/>
            </a:pPr>
            <a:r>
              <a:rPr lang="en-US" altLang="zh-CN" dirty="0"/>
              <a:t>   【</a:t>
            </a:r>
            <a:r>
              <a:rPr lang="zh-CN" altLang="zh-CN" dirty="0"/>
              <a:t>例</a:t>
            </a:r>
            <a:r>
              <a:rPr lang="en-US" altLang="zh-CN" dirty="0"/>
              <a:t>8.5】 </a:t>
            </a:r>
            <a:r>
              <a:rPr lang="zh-CN" altLang="zh-CN" dirty="0"/>
              <a:t>输入</a:t>
            </a:r>
            <a:r>
              <a:rPr lang="en-US" altLang="zh-CN" dirty="0"/>
              <a:t>3</a:t>
            </a:r>
            <a:r>
              <a:rPr lang="zh-CN" altLang="zh-CN" dirty="0"/>
              <a:t>个整数</a:t>
            </a:r>
            <a:r>
              <a:rPr lang="en-US" altLang="zh-CN" dirty="0" err="1"/>
              <a:t>a,b,c</a:t>
            </a:r>
            <a:r>
              <a:rPr lang="zh-CN" altLang="zh-CN" dirty="0"/>
              <a:t>，要求按由大到小的顺序将它们输出。用函数实现。</a:t>
            </a:r>
            <a:endParaRPr lang="en-US" altLang="zh-CN" dirty="0"/>
          </a:p>
          <a:p>
            <a:endParaRPr lang="en-US" altLang="zh-CN" dirty="0"/>
          </a:p>
          <a:p>
            <a:r>
              <a:rPr lang="zh-CN" altLang="zh-CN" dirty="0"/>
              <a:t>解题思路：采用例</a:t>
            </a:r>
            <a:r>
              <a:rPr lang="en-US" altLang="zh-CN" dirty="0"/>
              <a:t>8.3</a:t>
            </a:r>
            <a:r>
              <a:rPr lang="zh-CN" altLang="zh-CN" dirty="0"/>
              <a:t>的方法在函数中改变这</a:t>
            </a:r>
            <a:r>
              <a:rPr lang="en-US" altLang="zh-CN" dirty="0"/>
              <a:t>3</a:t>
            </a:r>
            <a:r>
              <a:rPr lang="zh-CN" altLang="zh-CN" dirty="0"/>
              <a:t>个变量的值。用</a:t>
            </a:r>
            <a:r>
              <a:rPr lang="en-US" altLang="zh-CN" dirty="0"/>
              <a:t>swap</a:t>
            </a:r>
            <a:r>
              <a:rPr lang="zh-CN" altLang="zh-CN" dirty="0"/>
              <a:t>函数交换两个变量的值，用</a:t>
            </a:r>
            <a:r>
              <a:rPr lang="en-US" altLang="zh-CN" dirty="0"/>
              <a:t>exchange</a:t>
            </a:r>
            <a:r>
              <a:rPr lang="zh-CN" altLang="zh-CN" dirty="0"/>
              <a:t>函数改变这</a:t>
            </a:r>
            <a:r>
              <a:rPr lang="en-US" altLang="zh-CN" dirty="0"/>
              <a:t>3</a:t>
            </a:r>
            <a:r>
              <a:rPr lang="zh-CN" altLang="zh-CN" dirty="0"/>
              <a:t>个变量的值。</a:t>
            </a:r>
          </a:p>
          <a:p>
            <a:pPr>
              <a:buFont typeface="Wingdings" pitchFamily="2" charset="2"/>
              <a:buNone/>
            </a:pPr>
            <a:endParaRPr lang="zh-CN" altLang="en-US" dirty="0"/>
          </a:p>
        </p:txBody>
      </p:sp>
    </p:spTree>
    <p:extLst>
      <p:ext uri="{BB962C8B-B14F-4D97-AF65-F5344CB8AC3E}">
        <p14:creationId xmlns:p14="http://schemas.microsoft.com/office/powerpoint/2010/main" val="4254832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214313" y="785813"/>
            <a:ext cx="8786812" cy="528637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FF0000"/>
                </a:solidFill>
              </a:rPr>
              <a:t>void exchange(</a:t>
            </a:r>
            <a:r>
              <a:rPr lang="en-US" altLang="zh-CN" sz="2800" b="1" dirty="0" err="1">
                <a:solidFill>
                  <a:srgbClr val="FF0000"/>
                </a:solidFill>
              </a:rPr>
              <a:t>int</a:t>
            </a:r>
            <a:r>
              <a:rPr lang="en-US" altLang="zh-CN" sz="2800" b="1" dirty="0">
                <a:solidFill>
                  <a:srgbClr val="FF0000"/>
                </a:solidFill>
              </a:rPr>
              <a:t> *q1, </a:t>
            </a:r>
            <a:r>
              <a:rPr lang="en-US" altLang="zh-CN" sz="2800" b="1" dirty="0" err="1">
                <a:solidFill>
                  <a:srgbClr val="FF0000"/>
                </a:solidFill>
              </a:rPr>
              <a:t>int</a:t>
            </a:r>
            <a:r>
              <a:rPr lang="en-US" altLang="zh-CN" sz="2800" b="1" dirty="0">
                <a:solidFill>
                  <a:srgbClr val="FF0000"/>
                </a:solidFill>
              </a:rPr>
              <a:t> *q2, </a:t>
            </a:r>
            <a:r>
              <a:rPr lang="en-US" altLang="zh-CN" sz="2800" b="1" dirty="0" err="1">
                <a:solidFill>
                  <a:srgbClr val="FF0000"/>
                </a:solidFill>
              </a:rPr>
              <a:t>int</a:t>
            </a:r>
            <a:r>
              <a:rPr lang="en-US" altLang="zh-CN" sz="2800" b="1" dirty="0">
                <a:solidFill>
                  <a:srgbClr val="FF0000"/>
                </a:solidFill>
              </a:rPr>
              <a:t> *q3);   </a:t>
            </a:r>
            <a:endParaRPr lang="zh-CN" altLang="zh-CN" sz="2800" b="1" dirty="0">
              <a:solidFill>
                <a:srgbClr val="FF0000"/>
              </a:solidFill>
            </a:endParaRPr>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a,b,c</a:t>
            </a:r>
            <a:r>
              <a:rPr lang="en-US" altLang="zh-CN" sz="2800" b="1" dirty="0"/>
              <a:t>,*p1,*p2,*p3;</a:t>
            </a:r>
            <a:endParaRPr lang="zh-CN" altLang="zh-CN" sz="2800" b="1" dirty="0"/>
          </a:p>
          <a:p>
            <a:pPr>
              <a:lnSpc>
                <a:spcPct val="100000"/>
              </a:lnSpc>
              <a:buFont typeface="Wingdings" pitchFamily="2" charset="2"/>
              <a:buNone/>
            </a:pPr>
            <a:r>
              <a:rPr lang="en-US" altLang="zh-CN" sz="2800" b="1" dirty="0"/>
              <a:t>   </a:t>
            </a:r>
            <a:r>
              <a:rPr lang="en-US" altLang="zh-CN" sz="2800" b="1" dirty="0" err="1"/>
              <a:t>scanf</a:t>
            </a:r>
            <a:r>
              <a:rPr lang="en-US" altLang="zh-CN" sz="2800" b="1" dirty="0"/>
              <a:t>("%</a:t>
            </a:r>
            <a:r>
              <a:rPr lang="en-US" altLang="zh-CN" sz="2800" b="1" dirty="0" err="1"/>
              <a:t>d,%d,%d",&amp;a,&amp;b,&amp;c</a:t>
            </a:r>
            <a:r>
              <a:rPr lang="en-US" altLang="zh-CN" sz="2800" b="1" dirty="0"/>
              <a:t>);</a:t>
            </a:r>
            <a:endParaRPr lang="zh-CN" altLang="zh-CN" sz="2800" b="1" dirty="0"/>
          </a:p>
          <a:p>
            <a:pPr>
              <a:lnSpc>
                <a:spcPct val="100000"/>
              </a:lnSpc>
              <a:buFont typeface="Wingdings" pitchFamily="2" charset="2"/>
              <a:buNone/>
            </a:pPr>
            <a:r>
              <a:rPr lang="en-US" altLang="zh-CN" sz="2800" b="1" dirty="0"/>
              <a:t>   p1=&amp;a;p2=&amp;b;p3=&amp;c;</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FF0000"/>
                </a:solidFill>
              </a:rPr>
              <a:t>exchange(p1,p2,p3);</a:t>
            </a:r>
            <a:endParaRPr lang="zh-CN" altLang="zh-CN" sz="2800" b="1" dirty="0">
              <a:solidFill>
                <a:srgbClr val="FF0000"/>
              </a:solidFill>
            </a:endParaRPr>
          </a:p>
          <a:p>
            <a:pPr>
              <a:lnSpc>
                <a:spcPct val="100000"/>
              </a:lnSpc>
              <a:buFont typeface="Wingdings" pitchFamily="2" charset="2"/>
              <a:buNone/>
            </a:pPr>
            <a:r>
              <a:rPr lang="en-US" altLang="zh-CN" sz="2800" b="1" dirty="0"/>
              <a:t>   </a:t>
            </a:r>
            <a:r>
              <a:rPr lang="en-US" altLang="zh-CN" sz="2800" b="1" dirty="0" err="1"/>
              <a:t>printf</a:t>
            </a:r>
            <a:r>
              <a:rPr lang="en-US" altLang="zh-CN" sz="2800" b="1" dirty="0"/>
              <a:t>(“%</a:t>
            </a:r>
            <a:r>
              <a:rPr lang="en-US" altLang="zh-CN" sz="2800" b="1" dirty="0" err="1"/>
              <a:t>d,%d,%d</a:t>
            </a:r>
            <a:r>
              <a:rPr lang="en-US" altLang="zh-CN" sz="2800" b="1" dirty="0"/>
              <a:t>\n",</a:t>
            </a:r>
            <a:r>
              <a:rPr lang="en-US" altLang="zh-CN" sz="2800" b="1" dirty="0" err="1"/>
              <a:t>a,b,c</a:t>
            </a:r>
            <a:r>
              <a:rPr lang="en-US" altLang="zh-CN" sz="2800" b="1" dirty="0"/>
              <a:t>);</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a:p>
            <a:pPr>
              <a:lnSpc>
                <a:spcPct val="100000"/>
              </a:lnSpc>
              <a:buFont typeface="Wingdings" pitchFamily="2" charset="2"/>
              <a:buNone/>
            </a:pPr>
            <a:endParaRPr lang="zh-CN" altLang="en-US" sz="2800" b="1" dirty="0"/>
          </a:p>
        </p:txBody>
      </p:sp>
      <p:sp>
        <p:nvSpPr>
          <p:cNvPr id="4" name="圆角矩形标注 3"/>
          <p:cNvSpPr>
            <a:spLocks noChangeArrowheads="1"/>
          </p:cNvSpPr>
          <p:nvPr/>
        </p:nvSpPr>
        <p:spPr bwMode="auto">
          <a:xfrm>
            <a:off x="5786438" y="3357563"/>
            <a:ext cx="3071812" cy="1143000"/>
          </a:xfrm>
          <a:prstGeom prst="wedgeRoundRectCallout">
            <a:avLst>
              <a:gd name="adj1" fmla="val -78875"/>
              <a:gd name="adj2" fmla="val 2301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0000CC"/>
                </a:solidFill>
              </a:rPr>
              <a:t>调用结束后不会改变指针的指向</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2886075"/>
            <a:ext cx="203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758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285750" y="857250"/>
            <a:ext cx="8501063" cy="5357813"/>
          </a:xfrm>
        </p:spPr>
        <p:txBody>
          <a:bodyPr/>
          <a:lstStyle/>
          <a:p>
            <a:pPr>
              <a:lnSpc>
                <a:spcPct val="100000"/>
              </a:lnSpc>
              <a:buFont typeface="Wingdings" pitchFamily="2" charset="2"/>
              <a:buNone/>
            </a:pPr>
            <a:r>
              <a:rPr lang="en-US" altLang="zh-CN" sz="2800" b="1" dirty="0"/>
              <a:t>void exchange(</a:t>
            </a:r>
            <a:r>
              <a:rPr lang="en-US" altLang="zh-CN" sz="2800" b="1" dirty="0" err="1"/>
              <a:t>int</a:t>
            </a:r>
            <a:r>
              <a:rPr lang="en-US" altLang="zh-CN" sz="2800" b="1" dirty="0"/>
              <a:t> *q1, </a:t>
            </a:r>
            <a:r>
              <a:rPr lang="en-US" altLang="zh-CN" sz="2800" b="1" dirty="0" err="1"/>
              <a:t>int</a:t>
            </a:r>
            <a:r>
              <a:rPr lang="en-US" altLang="zh-CN" sz="2800" b="1" dirty="0"/>
              <a:t> *q2, </a:t>
            </a:r>
            <a:r>
              <a:rPr lang="en-US" altLang="zh-CN" sz="2800" b="1" dirty="0" err="1"/>
              <a:t>int</a:t>
            </a:r>
            <a:r>
              <a:rPr lang="en-US" altLang="zh-CN" sz="2800" b="1" dirty="0"/>
              <a:t> *q3)    </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FF0000"/>
                </a:solidFill>
              </a:rPr>
              <a:t>void swap(</a:t>
            </a:r>
            <a:r>
              <a:rPr lang="en-US" altLang="zh-CN" sz="2800" b="1" dirty="0" err="1">
                <a:solidFill>
                  <a:srgbClr val="FF0000"/>
                </a:solidFill>
              </a:rPr>
              <a:t>int</a:t>
            </a:r>
            <a:r>
              <a:rPr lang="en-US" altLang="zh-CN" sz="2800" b="1" dirty="0">
                <a:solidFill>
                  <a:srgbClr val="FF0000"/>
                </a:solidFill>
              </a:rPr>
              <a:t> *pt1, </a:t>
            </a:r>
            <a:r>
              <a:rPr lang="en-US" altLang="zh-CN" sz="2800" b="1" dirty="0" err="1">
                <a:solidFill>
                  <a:srgbClr val="FF0000"/>
                </a:solidFill>
              </a:rPr>
              <a:t>int</a:t>
            </a:r>
            <a:r>
              <a:rPr lang="en-US" altLang="zh-CN" sz="2800" b="1" dirty="0">
                <a:solidFill>
                  <a:srgbClr val="FF0000"/>
                </a:solidFill>
              </a:rPr>
              <a:t> *pt2);   </a:t>
            </a:r>
            <a:endParaRPr lang="zh-CN" altLang="zh-CN" sz="2800" b="1" dirty="0">
              <a:solidFill>
                <a:srgbClr val="FF0000"/>
              </a:solidFill>
            </a:endParaRPr>
          </a:p>
          <a:p>
            <a:pPr>
              <a:lnSpc>
                <a:spcPct val="100000"/>
              </a:lnSpc>
              <a:buFont typeface="Wingdings" pitchFamily="2" charset="2"/>
              <a:buNone/>
            </a:pPr>
            <a:r>
              <a:rPr lang="en-US" altLang="zh-CN" sz="2800" b="1" dirty="0"/>
              <a:t>   if(*q1&lt;*q2) </a:t>
            </a:r>
            <a:r>
              <a:rPr lang="en-US" altLang="zh-CN" sz="2800" b="1" dirty="0">
                <a:solidFill>
                  <a:srgbClr val="0000FF"/>
                </a:solidFill>
              </a:rPr>
              <a:t>swap(q1,q2);   </a:t>
            </a:r>
            <a:endParaRPr lang="zh-CN" altLang="zh-CN" sz="2800" b="1" dirty="0">
              <a:solidFill>
                <a:srgbClr val="0000FF"/>
              </a:solidFill>
            </a:endParaRPr>
          </a:p>
          <a:p>
            <a:pPr>
              <a:lnSpc>
                <a:spcPct val="100000"/>
              </a:lnSpc>
              <a:buFont typeface="Wingdings" pitchFamily="2" charset="2"/>
              <a:buNone/>
            </a:pPr>
            <a:r>
              <a:rPr lang="en-US" altLang="zh-CN" sz="2800" b="1" dirty="0"/>
              <a:t>   if(*q1&lt;*q3) </a:t>
            </a:r>
            <a:r>
              <a:rPr lang="en-US" altLang="zh-CN" sz="2800" b="1" dirty="0">
                <a:solidFill>
                  <a:srgbClr val="0000FF"/>
                </a:solidFill>
              </a:rPr>
              <a:t>swap(q1,q3);   </a:t>
            </a:r>
            <a:endParaRPr lang="zh-CN" altLang="zh-CN" sz="2800" b="1" dirty="0">
              <a:solidFill>
                <a:srgbClr val="0000FF"/>
              </a:solidFill>
            </a:endParaRPr>
          </a:p>
          <a:p>
            <a:pPr>
              <a:lnSpc>
                <a:spcPct val="100000"/>
              </a:lnSpc>
              <a:buFont typeface="Wingdings" pitchFamily="2" charset="2"/>
              <a:buNone/>
            </a:pPr>
            <a:r>
              <a:rPr lang="en-US" altLang="zh-CN" sz="2800" b="1" dirty="0"/>
              <a:t>   if(*q2&lt;*q3) </a:t>
            </a:r>
            <a:r>
              <a:rPr lang="en-US" altLang="zh-CN" sz="2800" b="1" dirty="0">
                <a:solidFill>
                  <a:srgbClr val="0000FF"/>
                </a:solidFill>
              </a:rPr>
              <a:t>swap(q2,q3);   </a:t>
            </a:r>
            <a:endParaRPr lang="zh-CN" altLang="zh-CN" sz="2800" b="1" dirty="0">
              <a:solidFill>
                <a:srgbClr val="0000FF"/>
              </a:solidFill>
            </a:endParaRPr>
          </a:p>
          <a:p>
            <a:pPr>
              <a:lnSpc>
                <a:spcPct val="100000"/>
              </a:lnSpc>
              <a:buFont typeface="Wingdings" pitchFamily="2" charset="2"/>
              <a:buNone/>
            </a:pPr>
            <a:r>
              <a:rPr lang="en-US" altLang="zh-CN" sz="2800" b="1" dirty="0"/>
              <a:t>} </a:t>
            </a:r>
            <a:endParaRPr lang="zh-CN" altLang="zh-CN" sz="2800" b="1" dirty="0"/>
          </a:p>
          <a:p>
            <a:pPr>
              <a:lnSpc>
                <a:spcPct val="100000"/>
              </a:lnSpc>
              <a:buFont typeface="Wingdings" pitchFamily="2" charset="2"/>
              <a:buNone/>
            </a:pPr>
            <a:r>
              <a:rPr lang="en-US" altLang="zh-CN" sz="2800" b="1" dirty="0"/>
              <a:t>void swap(</a:t>
            </a:r>
            <a:r>
              <a:rPr lang="en-US" altLang="zh-CN" sz="2800" b="1" dirty="0" err="1"/>
              <a:t>int</a:t>
            </a:r>
            <a:r>
              <a:rPr lang="en-US" altLang="zh-CN" sz="2800" b="1" dirty="0"/>
              <a:t> *pt1, </a:t>
            </a:r>
            <a:r>
              <a:rPr lang="en-US" altLang="zh-CN" sz="2800" b="1" dirty="0" err="1"/>
              <a:t>int</a:t>
            </a:r>
            <a:r>
              <a:rPr lang="en-US" altLang="zh-CN" sz="2800" b="1" dirty="0"/>
              <a:t> *pt2)       </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temp;</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FF0000"/>
                </a:solidFill>
              </a:rPr>
              <a:t>temp=*pt1;   *pt1=*pt2;  *pt2=temp;</a:t>
            </a:r>
            <a:endParaRPr lang="zh-CN" altLang="zh-CN" sz="2800" b="1" dirty="0">
              <a:solidFill>
                <a:srgbClr val="FF0000"/>
              </a:solidFill>
            </a:endParaRPr>
          </a:p>
          <a:p>
            <a:pPr>
              <a:lnSpc>
                <a:spcPct val="100000"/>
              </a:lnSpc>
              <a:buFont typeface="Wingdings" pitchFamily="2" charset="2"/>
              <a:buNone/>
            </a:pPr>
            <a:r>
              <a:rPr lang="en-US" altLang="zh-CN" sz="2800" b="1" dirty="0"/>
              <a:t> }   </a:t>
            </a:r>
            <a:endParaRPr lang="zh-CN" altLang="zh-CN" sz="2800" b="1" dirty="0"/>
          </a:p>
        </p:txBody>
      </p:sp>
      <p:sp>
        <p:nvSpPr>
          <p:cNvPr id="5" name="圆角矩形标注 4"/>
          <p:cNvSpPr>
            <a:spLocks noChangeArrowheads="1"/>
          </p:cNvSpPr>
          <p:nvPr/>
        </p:nvSpPr>
        <p:spPr bwMode="auto">
          <a:xfrm>
            <a:off x="1928813" y="5643563"/>
            <a:ext cx="2357437" cy="1000125"/>
          </a:xfrm>
          <a:prstGeom prst="wedgeRoundRectCallout">
            <a:avLst>
              <a:gd name="adj1" fmla="val 34907"/>
              <a:gd name="adj2" fmla="val -7451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0000CC"/>
                </a:solidFill>
              </a:rPr>
              <a:t>交换指针指向的变量值</a:t>
            </a:r>
          </a:p>
        </p:txBody>
      </p:sp>
      <p:pic>
        <p:nvPicPr>
          <p:cNvPr id="2426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3286125"/>
            <a:ext cx="20335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8" y="2886075"/>
            <a:ext cx="203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5"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301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gtEl>
                                        <p:attrNameLst>
                                          <p:attrName>style.visibility</p:attrName>
                                        </p:attrNameLst>
                                      </p:cBhvr>
                                      <p:to>
                                        <p:strVal val="visible"/>
                                      </p:to>
                                    </p:set>
                                    <p:animEffect transition="in" filter="blinds(horizontal)">
                                      <p:cBhvr>
                                        <p:cTn id="12" dur="500"/>
                                        <p:tgtEl>
                                          <p:spTgt spid="24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95"/>
          <p:cNvSpPr>
            <a:spLocks noGrp="1" noChangeArrowheads="1"/>
          </p:cNvSpPr>
          <p:nvPr>
            <p:ph type="sldNum" sz="quarter" idx="4"/>
          </p:nvPr>
        </p:nvSpPr>
        <p:spPr/>
        <p:txBody>
          <a:bodyPr/>
          <a:lstStyle/>
          <a:p>
            <a:fld id="{177E58F3-4682-438E-93B1-99E89C6F12C1}" type="slidenum">
              <a:rPr lang="en-US" altLang="zh-CN"/>
              <a:pPr/>
              <a:t>47</a:t>
            </a:fld>
            <a:endParaRPr lang="en-US" altLang="zh-CN"/>
          </a:p>
        </p:txBody>
      </p:sp>
      <p:sp>
        <p:nvSpPr>
          <p:cNvPr id="120836" name="Rectangle 4"/>
          <p:cNvSpPr>
            <a:spLocks noGrp="1" noChangeArrowheads="1"/>
          </p:cNvSpPr>
          <p:nvPr>
            <p:ph type="ctrTitle"/>
          </p:nvPr>
        </p:nvSpPr>
        <p:spPr/>
        <p:txBody>
          <a:bodyPr/>
          <a:lstStyle/>
          <a:p>
            <a:r>
              <a:rPr kumimoji="0" lang="en-US" altLang="zh-CN" dirty="0"/>
              <a:t>8.3 </a:t>
            </a:r>
            <a:r>
              <a:rPr kumimoji="0" lang="zh-CN" altLang="en-US" dirty="0"/>
              <a:t>通过指针引用数组</a:t>
            </a:r>
          </a:p>
        </p:txBody>
      </p:sp>
      <p:sp>
        <p:nvSpPr>
          <p:cNvPr id="120837" name="Rectangle 5"/>
          <p:cNvSpPr>
            <a:spLocks noGrp="1" noChangeArrowheads="1"/>
          </p:cNvSpPr>
          <p:nvPr>
            <p:ph type="subTitle" idx="1"/>
          </p:nvPr>
        </p:nvSpPr>
        <p:spPr>
          <a:xfrm>
            <a:off x="2919413" y="2906713"/>
            <a:ext cx="6405562" cy="3114675"/>
          </a:xfrm>
        </p:spPr>
        <p:txBody>
          <a:bodyPr/>
          <a:lstStyle/>
          <a:p>
            <a:pPr>
              <a:lnSpc>
                <a:spcPct val="90000"/>
              </a:lnSpc>
            </a:pPr>
            <a:r>
              <a:rPr kumimoji="0" lang="en-US" altLang="zh-CN" sz="2800" dirty="0"/>
              <a:t>8.3.1 </a:t>
            </a:r>
            <a:r>
              <a:rPr kumimoji="0" lang="zh-CN" altLang="en-US" sz="2800" dirty="0"/>
              <a:t>数组元素的指针</a:t>
            </a:r>
          </a:p>
          <a:p>
            <a:pPr>
              <a:lnSpc>
                <a:spcPct val="90000"/>
              </a:lnSpc>
            </a:pPr>
            <a:r>
              <a:rPr kumimoji="0" lang="en-US" altLang="zh-CN" sz="2800" dirty="0"/>
              <a:t>8.3.2 </a:t>
            </a:r>
            <a:r>
              <a:rPr kumimoji="0" lang="zh-CN" altLang="en-US" sz="2800" dirty="0"/>
              <a:t>在引用数组元素时指针的运算</a:t>
            </a:r>
          </a:p>
          <a:p>
            <a:pPr>
              <a:lnSpc>
                <a:spcPct val="90000"/>
              </a:lnSpc>
            </a:pPr>
            <a:r>
              <a:rPr kumimoji="0" lang="en-US" altLang="zh-CN" sz="2800" dirty="0"/>
              <a:t>8.3.3 </a:t>
            </a:r>
            <a:r>
              <a:rPr kumimoji="0" lang="zh-CN" altLang="en-US" sz="2800" dirty="0"/>
              <a:t>通过指针引用数组元素</a:t>
            </a:r>
          </a:p>
          <a:p>
            <a:pPr>
              <a:lnSpc>
                <a:spcPct val="90000"/>
              </a:lnSpc>
            </a:pPr>
            <a:r>
              <a:rPr kumimoji="0" lang="en-US" altLang="zh-CN" sz="2800" dirty="0"/>
              <a:t>8.3.4 </a:t>
            </a:r>
            <a:r>
              <a:rPr kumimoji="0" lang="zh-CN" altLang="en-US" sz="2800" dirty="0"/>
              <a:t>用数组名作函数参数</a:t>
            </a:r>
          </a:p>
          <a:p>
            <a:pPr>
              <a:lnSpc>
                <a:spcPct val="90000"/>
              </a:lnSpc>
            </a:pPr>
            <a:r>
              <a:rPr kumimoji="0" lang="en-US" altLang="zh-CN" sz="2800" dirty="0">
                <a:solidFill>
                  <a:srgbClr val="0070C0"/>
                </a:solidFill>
              </a:rPr>
              <a:t>8.3.5</a:t>
            </a:r>
            <a:r>
              <a:rPr kumimoji="0" lang="zh-CN" altLang="en-US" sz="2800" dirty="0">
                <a:solidFill>
                  <a:srgbClr val="0070C0"/>
                </a:solidFill>
              </a:rPr>
              <a:t>*</a:t>
            </a:r>
            <a:r>
              <a:rPr kumimoji="0" lang="en-US" altLang="zh-CN" sz="2800" dirty="0">
                <a:solidFill>
                  <a:srgbClr val="0070C0"/>
                </a:solidFill>
              </a:rPr>
              <a:t> </a:t>
            </a:r>
            <a:r>
              <a:rPr kumimoji="0" lang="zh-CN" altLang="en-US" sz="2800" dirty="0">
                <a:solidFill>
                  <a:srgbClr val="0070C0"/>
                </a:solidFill>
              </a:rPr>
              <a:t>通过指针引用多维数组</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878394"/>
            <a:ext cx="8429625" cy="584775"/>
          </a:xfrm>
          <a:effectLst/>
        </p:spPr>
        <p:txBody>
          <a:bodyPr anchor="ctr"/>
          <a:lstStyle/>
          <a:p>
            <a:pPr eaLnBrk="1" hangingPunct="1">
              <a:defRPr/>
            </a:pPr>
            <a:r>
              <a:rPr lang="en-US" altLang="zh-CN" sz="3200" dirty="0"/>
              <a:t>8.3.1  </a:t>
            </a:r>
            <a:r>
              <a:rPr lang="zh-CN" altLang="zh-CN" sz="3200" dirty="0"/>
              <a:t>数组元素的指针</a:t>
            </a:r>
            <a:endParaRPr lang="zh-CN" altLang="en-US" sz="3200" dirty="0"/>
          </a:p>
        </p:txBody>
      </p:sp>
      <p:sp>
        <p:nvSpPr>
          <p:cNvPr id="44035" name="Rectangle 3"/>
          <p:cNvSpPr>
            <a:spLocks noGrp="1" noChangeArrowheads="1"/>
          </p:cNvSpPr>
          <p:nvPr>
            <p:ph type="body" idx="1"/>
          </p:nvPr>
        </p:nvSpPr>
        <p:spPr>
          <a:xfrm>
            <a:off x="714375" y="1714500"/>
            <a:ext cx="8072438" cy="4000500"/>
          </a:xfrm>
        </p:spPr>
        <p:txBody>
          <a:bodyPr/>
          <a:lstStyle/>
          <a:p>
            <a:r>
              <a:rPr lang="zh-CN" altLang="zh-CN" dirty="0"/>
              <a:t>一个变量有地址，一个数组包含若干元素，每个数组元素都有相应的地址</a:t>
            </a:r>
            <a:endParaRPr lang="en-US" altLang="zh-CN" dirty="0"/>
          </a:p>
          <a:p>
            <a:r>
              <a:rPr lang="zh-CN" altLang="zh-CN" dirty="0"/>
              <a:t>指针变量可以指向数组元素（把某一元素的地址放到一个指针变量中）</a:t>
            </a:r>
            <a:endParaRPr lang="en-US" altLang="zh-CN" dirty="0"/>
          </a:p>
          <a:p>
            <a:r>
              <a:rPr lang="zh-CN" altLang="zh-CN" dirty="0"/>
              <a:t>所谓</a:t>
            </a:r>
            <a:r>
              <a:rPr lang="zh-CN" altLang="zh-CN" b="1" dirty="0">
                <a:solidFill>
                  <a:srgbClr val="FF0000"/>
                </a:solidFill>
              </a:rPr>
              <a:t>数组元素的指针</a:t>
            </a:r>
            <a:r>
              <a:rPr lang="zh-CN" altLang="zh-CN" dirty="0"/>
              <a:t>就是</a:t>
            </a:r>
            <a:r>
              <a:rPr lang="zh-CN" altLang="zh-CN" b="1" dirty="0"/>
              <a:t>数组元素的地址</a:t>
            </a:r>
            <a:endParaRPr lang="en-US" altLang="zh-CN" b="1" dirty="0"/>
          </a:p>
        </p:txBody>
      </p:sp>
      <p:pic>
        <p:nvPicPr>
          <p:cNvPr id="4403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399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57188" y="620688"/>
            <a:ext cx="8572500" cy="3071813"/>
          </a:xfrm>
        </p:spPr>
        <p:txBody>
          <a:bodyPr/>
          <a:lstStyle/>
          <a:p>
            <a:r>
              <a:rPr lang="zh-CN" altLang="zh-CN" dirty="0"/>
              <a:t>可以用一个指针变量指向一个数组元素</a:t>
            </a:r>
            <a:endParaRPr lang="en-US" altLang="zh-CN" dirty="0"/>
          </a:p>
          <a:p>
            <a:pPr>
              <a:buFont typeface="Wingdings" pitchFamily="2" charset="2"/>
              <a:buNone/>
            </a:pPr>
            <a:r>
              <a:rPr lang="en-US" altLang="zh-CN" sz="2800" dirty="0"/>
              <a:t>   </a:t>
            </a:r>
            <a:r>
              <a:rPr lang="en-US" altLang="zh-CN" sz="2800" b="1" dirty="0" err="1"/>
              <a:t>int</a:t>
            </a:r>
            <a:r>
              <a:rPr lang="en-US" altLang="zh-CN" sz="2800" b="1" dirty="0"/>
              <a:t> a[10]={1,3,5,7,9,11,13,15,17,19};</a:t>
            </a:r>
          </a:p>
          <a:p>
            <a:pPr>
              <a:buFont typeface="Wingdings" pitchFamily="2" charset="2"/>
              <a:buNone/>
            </a:pPr>
            <a:r>
              <a:rPr lang="en-US" altLang="zh-CN" sz="2800" b="1" dirty="0"/>
              <a:t>   </a:t>
            </a:r>
            <a:r>
              <a:rPr lang="en-US" altLang="zh-CN" sz="2800" b="1" dirty="0" err="1"/>
              <a:t>int</a:t>
            </a:r>
            <a:r>
              <a:rPr lang="en-US" altLang="zh-CN" sz="2800" b="1" dirty="0"/>
              <a:t>  *p;</a:t>
            </a:r>
          </a:p>
          <a:p>
            <a:pPr>
              <a:buFont typeface="Wingdings" pitchFamily="2" charset="2"/>
              <a:buNone/>
            </a:pPr>
            <a:r>
              <a:rPr lang="en-US" altLang="zh-CN" sz="2800" b="1" dirty="0"/>
              <a:t>   p=&amp;a[0];</a:t>
            </a:r>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1739602"/>
            <a:ext cx="24511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1739602"/>
            <a:ext cx="28416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755576" y="2272308"/>
            <a:ext cx="2060724" cy="508620"/>
          </a:xfrm>
          <a:prstGeom prst="rect">
            <a:avLst/>
          </a:prstGeom>
          <a:noFill/>
          <a:ln w="38100" algn="ctr">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1" name="矩形 10"/>
          <p:cNvSpPr>
            <a:spLocks noChangeArrowheads="1"/>
          </p:cNvSpPr>
          <p:nvPr/>
        </p:nvSpPr>
        <p:spPr bwMode="auto">
          <a:xfrm>
            <a:off x="642938" y="1700808"/>
            <a:ext cx="2286000"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3" name="TextBox 12"/>
          <p:cNvSpPr txBox="1">
            <a:spLocks noChangeArrowheads="1"/>
          </p:cNvSpPr>
          <p:nvPr/>
        </p:nvSpPr>
        <p:spPr bwMode="auto">
          <a:xfrm>
            <a:off x="539552" y="4437112"/>
            <a:ext cx="5643563" cy="22463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zh-CN" sz="2800" b="1" dirty="0">
                <a:solidFill>
                  <a:srgbClr val="FF0000"/>
                </a:solidFill>
              </a:rPr>
              <a:t>注意</a:t>
            </a:r>
            <a:r>
              <a:rPr lang="zh-CN" altLang="zh-CN" sz="2800" dirty="0">
                <a:solidFill>
                  <a:srgbClr val="FF0000"/>
                </a:solidFill>
              </a:rPr>
              <a:t>：</a:t>
            </a:r>
            <a:r>
              <a:rPr lang="zh-CN" altLang="zh-CN" sz="2800" b="1" dirty="0">
                <a:solidFill>
                  <a:srgbClr val="FF0000"/>
                </a:solidFill>
              </a:rPr>
              <a:t>数组名</a:t>
            </a:r>
            <a:r>
              <a:rPr lang="en-US" altLang="zh-CN" sz="2800" b="1" dirty="0">
                <a:solidFill>
                  <a:srgbClr val="FF0000"/>
                </a:solidFill>
              </a:rPr>
              <a:t>a</a:t>
            </a:r>
            <a:r>
              <a:rPr lang="zh-CN" altLang="zh-CN" sz="2800" b="1" dirty="0">
                <a:solidFill>
                  <a:srgbClr val="FF0000"/>
                </a:solidFill>
              </a:rPr>
              <a:t>不代表整个数组，只代表数组首元素的地址。</a:t>
            </a:r>
            <a:r>
              <a:rPr lang="zh-CN" altLang="zh-CN" sz="2800" b="1" dirty="0">
                <a:solidFill>
                  <a:srgbClr val="0000CC"/>
                </a:solidFill>
              </a:rPr>
              <a:t>“</a:t>
            </a:r>
            <a:r>
              <a:rPr lang="en-US" altLang="zh-CN" sz="2800" b="1" dirty="0">
                <a:solidFill>
                  <a:srgbClr val="0000CC"/>
                </a:solidFill>
              </a:rPr>
              <a:t>p=a;</a:t>
            </a:r>
            <a:r>
              <a:rPr lang="zh-CN" altLang="zh-CN" sz="2800" b="1" dirty="0">
                <a:solidFill>
                  <a:srgbClr val="0000CC"/>
                </a:solidFill>
              </a:rPr>
              <a:t>”的作用是“把</a:t>
            </a:r>
            <a:r>
              <a:rPr lang="en-US" altLang="zh-CN" sz="2800" b="1" dirty="0">
                <a:solidFill>
                  <a:srgbClr val="0000CC"/>
                </a:solidFill>
              </a:rPr>
              <a:t>a</a:t>
            </a:r>
            <a:r>
              <a:rPr lang="zh-CN" altLang="zh-CN" sz="2800" b="1" dirty="0">
                <a:solidFill>
                  <a:srgbClr val="0000CC"/>
                </a:solidFill>
              </a:rPr>
              <a:t>数组的首元素的地址赋给指针变量</a:t>
            </a:r>
            <a:r>
              <a:rPr lang="en-US" altLang="zh-CN" sz="2800" b="1" dirty="0">
                <a:solidFill>
                  <a:srgbClr val="0000CC"/>
                </a:solidFill>
              </a:rPr>
              <a:t>p</a:t>
            </a:r>
            <a:r>
              <a:rPr lang="zh-CN" altLang="zh-CN" sz="2800" b="1" dirty="0">
                <a:solidFill>
                  <a:srgbClr val="0000CC"/>
                </a:solidFill>
              </a:rPr>
              <a:t>”，而不是“把数组</a:t>
            </a:r>
            <a:r>
              <a:rPr lang="en-US" altLang="zh-CN" sz="2800" b="1" dirty="0">
                <a:solidFill>
                  <a:srgbClr val="0000CC"/>
                </a:solidFill>
              </a:rPr>
              <a:t>a</a:t>
            </a:r>
            <a:r>
              <a:rPr lang="zh-CN" altLang="zh-CN" sz="2800" b="1" dirty="0">
                <a:solidFill>
                  <a:srgbClr val="0000CC"/>
                </a:solidFill>
              </a:rPr>
              <a:t>各元素的值赋给</a:t>
            </a:r>
            <a:r>
              <a:rPr lang="en-US" altLang="zh-CN" sz="2800" b="1" dirty="0">
                <a:solidFill>
                  <a:srgbClr val="0000CC"/>
                </a:solidFill>
              </a:rPr>
              <a:t>p</a:t>
            </a:r>
            <a:r>
              <a:rPr lang="zh-CN" altLang="zh-CN" sz="2800" b="1" dirty="0">
                <a:solidFill>
                  <a:srgbClr val="0000CC"/>
                </a:solidFill>
              </a:rPr>
              <a:t>”。</a:t>
            </a:r>
            <a:endParaRPr lang="zh-CN" altLang="en-US" sz="2800" dirty="0">
              <a:solidFill>
                <a:srgbClr val="0000CC"/>
              </a:solidFill>
            </a:endParaRPr>
          </a:p>
        </p:txBody>
      </p:sp>
      <p:sp>
        <p:nvSpPr>
          <p:cNvPr id="7" name="圆角矩形标注 6"/>
          <p:cNvSpPr>
            <a:spLocks noChangeArrowheads="1"/>
          </p:cNvSpPr>
          <p:nvPr/>
        </p:nvSpPr>
        <p:spPr bwMode="auto">
          <a:xfrm>
            <a:off x="324670" y="3105456"/>
            <a:ext cx="2571750" cy="714375"/>
          </a:xfrm>
          <a:prstGeom prst="wedgeRoundRectCallout">
            <a:avLst>
              <a:gd name="adj1" fmla="val -10973"/>
              <a:gd name="adj2" fmla="val -10985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dirty="0">
                <a:solidFill>
                  <a:srgbClr val="0000CC"/>
                </a:solidFill>
              </a:rPr>
              <a:t>等价于</a:t>
            </a:r>
            <a:r>
              <a:rPr lang="en-US" altLang="zh-CN" sz="2800" b="1" dirty="0">
                <a:solidFill>
                  <a:srgbClr val="0000CC"/>
                </a:solidFill>
              </a:rPr>
              <a:t>p=a;</a:t>
            </a:r>
            <a:endParaRPr lang="zh-CN" altLang="en-US" sz="2800" b="1" dirty="0">
              <a:solidFill>
                <a:srgbClr val="0000CC"/>
              </a:solidFill>
            </a:endParaRPr>
          </a:p>
        </p:txBody>
      </p:sp>
      <p:sp>
        <p:nvSpPr>
          <p:cNvPr id="10" name="圆角矩形标注 9"/>
          <p:cNvSpPr>
            <a:spLocks noChangeArrowheads="1"/>
          </p:cNvSpPr>
          <p:nvPr/>
        </p:nvSpPr>
        <p:spPr bwMode="auto">
          <a:xfrm>
            <a:off x="3091273" y="3058570"/>
            <a:ext cx="3214687" cy="1285875"/>
          </a:xfrm>
          <a:prstGeom prst="wedgeRoundRectCallout">
            <a:avLst>
              <a:gd name="adj1" fmla="val -59125"/>
              <a:gd name="adj2" fmla="val -119203"/>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a:solidFill>
                  <a:srgbClr val="0000CC"/>
                </a:solidFill>
              </a:rPr>
              <a:t>等价于</a:t>
            </a:r>
            <a:r>
              <a:rPr lang="en-US" altLang="zh-CN" sz="2800" b="1">
                <a:solidFill>
                  <a:srgbClr val="0000CC"/>
                </a:solidFill>
              </a:rPr>
              <a:t>int *p=a;</a:t>
            </a:r>
          </a:p>
          <a:p>
            <a:pPr algn="ctr" eaLnBrk="1" hangingPunct="1"/>
            <a:r>
              <a:rPr lang="zh-CN" altLang="en-US" sz="2800" b="1">
                <a:solidFill>
                  <a:srgbClr val="0000CC"/>
                </a:solidFill>
              </a:rPr>
              <a:t>或</a:t>
            </a:r>
            <a:r>
              <a:rPr lang="en-US" altLang="zh-CN" sz="2800" b="1">
                <a:solidFill>
                  <a:srgbClr val="0000CC"/>
                </a:solidFill>
              </a:rPr>
              <a:t>int *p=&amp;a[0];</a:t>
            </a:r>
            <a:endParaRPr lang="zh-CN" altLang="en-US" sz="2800" b="1">
              <a:solidFill>
                <a:srgbClr val="0000CC"/>
              </a:solidFill>
            </a:endParaRPr>
          </a:p>
        </p:txBody>
      </p:sp>
    </p:spTree>
    <p:extLst>
      <p:ext uri="{BB962C8B-B14F-4D97-AF65-F5344CB8AC3E}">
        <p14:creationId xmlns:p14="http://schemas.microsoft.com/office/powerpoint/2010/main" val="58184103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blinds(horizontal)">
                                      <p:cBhvr>
                                        <p:cTn id="12" dur="500"/>
                                        <p:tgtEl>
                                          <p:spTgt spid="243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43715"/>
                                        </p:tgtEl>
                                        <p:attrNameLst>
                                          <p:attrName>style.visibility</p:attrName>
                                        </p:attrNameLst>
                                      </p:cBhvr>
                                      <p:to>
                                        <p:strVal val="visible"/>
                                      </p:to>
                                    </p:set>
                                    <p:animEffect transition="in" filter="box(in)">
                                      <p:cBhvr>
                                        <p:cTn id="25" dur="500"/>
                                        <p:tgtEl>
                                          <p:spTgt spid="2437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539" y="290513"/>
            <a:ext cx="7948934" cy="762000"/>
          </a:xfrm>
        </p:spPr>
        <p:txBody>
          <a:bodyPr/>
          <a:lstStyle/>
          <a:p>
            <a:pPr algn="ctr"/>
            <a:r>
              <a:rPr lang="zh-CN" altLang="en-US" dirty="0"/>
              <a:t>内 存 储 器</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1647" y="4077072"/>
            <a:ext cx="2994218" cy="2243989"/>
          </a:xfrm>
        </p:spPr>
      </p:pic>
      <p:sp>
        <p:nvSpPr>
          <p:cNvPr id="4" name="灯片编号占位符 3"/>
          <p:cNvSpPr>
            <a:spLocks noGrp="1"/>
          </p:cNvSpPr>
          <p:nvPr>
            <p:ph type="sldNum" sz="quarter" idx="12"/>
          </p:nvPr>
        </p:nvSpPr>
        <p:spPr/>
        <p:txBody>
          <a:bodyPr/>
          <a:lstStyle/>
          <a:p>
            <a:fld id="{425FC04F-3E50-471F-9481-C3386AE67B6A}" type="slidenum">
              <a:rPr lang="en-US" altLang="zh-CN" smtClean="0"/>
              <a:pPr/>
              <a:t>5</a:t>
            </a:fld>
            <a:endParaRPr lang="en-US" altLang="zh-CN"/>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513" y="1988840"/>
            <a:ext cx="2967026" cy="1869226"/>
          </a:xfrm>
          <a:prstGeom prst="rect">
            <a:avLst/>
          </a:prstGeom>
        </p:spPr>
      </p:pic>
      <p:sp>
        <p:nvSpPr>
          <p:cNvPr id="8" name="文本框 7"/>
          <p:cNvSpPr txBox="1"/>
          <p:nvPr/>
        </p:nvSpPr>
        <p:spPr>
          <a:xfrm>
            <a:off x="323528" y="1052736"/>
            <a:ext cx="5904656" cy="5863144"/>
          </a:xfrm>
          <a:prstGeom prst="rect">
            <a:avLst/>
          </a:prstGeom>
          <a:noFill/>
        </p:spPr>
        <p:txBody>
          <a:bodyPr wrap="square" rtlCol="0">
            <a:spAutoFit/>
          </a:bodyPr>
          <a:lstStyle/>
          <a:p>
            <a:pPr marL="342900" indent="-342900" algn="l">
              <a:buFont typeface="Arial" panose="020B0604020202020204" pitchFamily="34" charset="0"/>
              <a:buChar char="•"/>
            </a:pPr>
            <a:r>
              <a:rPr lang="zh-CN" altLang="en-US" dirty="0"/>
              <a:t>内存储器是硬盘等外部设备与</a:t>
            </a:r>
            <a:r>
              <a:rPr lang="en-US" altLang="zh-CN" dirty="0"/>
              <a:t>CPU</a:t>
            </a:r>
            <a:r>
              <a:rPr lang="zh-CN" altLang="en-US" dirty="0"/>
              <a:t>进行沟通的桥梁，它的性能对计算机的影响非常大。</a:t>
            </a:r>
            <a:endParaRPr lang="en-US" altLang="zh-CN" dirty="0"/>
          </a:p>
          <a:p>
            <a:pPr marL="800100" lvl="1" indent="-342900" algn="l">
              <a:spcBef>
                <a:spcPts val="600"/>
              </a:spcBef>
              <a:buFont typeface="Arial" panose="020B0604020202020204" pitchFamily="34" charset="0"/>
              <a:buChar char="•"/>
            </a:pPr>
            <a:r>
              <a:rPr lang="zh-CN" altLang="en-US" dirty="0"/>
              <a:t>计算机中所有程序的运行都是在内存储器中进行的。</a:t>
            </a:r>
            <a:endParaRPr lang="en-US" altLang="zh-CN" dirty="0"/>
          </a:p>
          <a:p>
            <a:pPr marL="800100" lvl="1" indent="-342900" algn="l">
              <a:spcBef>
                <a:spcPts val="600"/>
              </a:spcBef>
              <a:buFont typeface="Arial" panose="020B0604020202020204" pitchFamily="34" charset="0"/>
              <a:buChar char="•"/>
            </a:pPr>
            <a:r>
              <a:rPr lang="zh-CN" altLang="en-US" dirty="0"/>
              <a:t>还用于暂时存放</a:t>
            </a:r>
            <a:r>
              <a:rPr lang="en-US" altLang="zh-CN" dirty="0"/>
              <a:t>CPU</a:t>
            </a:r>
            <a:r>
              <a:rPr lang="zh-CN" altLang="en-US" dirty="0"/>
              <a:t>中的运算数据，以及与硬盘等外部设备交换的数据。</a:t>
            </a:r>
            <a:endParaRPr lang="en-US" altLang="zh-CN" dirty="0"/>
          </a:p>
          <a:p>
            <a:pPr marL="342900" indent="-342900" algn="l">
              <a:spcBef>
                <a:spcPts val="600"/>
              </a:spcBef>
              <a:buFont typeface="Arial" panose="020B0604020202020204" pitchFamily="34" charset="0"/>
              <a:buChar char="•"/>
            </a:pPr>
            <a:r>
              <a:rPr lang="zh-CN" altLang="en-US" dirty="0"/>
              <a:t>内存储器包括寄存器、高速缓冲存储器（</a:t>
            </a:r>
            <a:r>
              <a:rPr lang="en-US" altLang="zh-CN" dirty="0"/>
              <a:t>Cache</a:t>
            </a:r>
            <a:r>
              <a:rPr lang="zh-CN" altLang="en-US" dirty="0"/>
              <a:t>）和主存储器（俗称内存）。</a:t>
            </a:r>
            <a:endParaRPr lang="en-US" altLang="zh-CN" dirty="0"/>
          </a:p>
          <a:p>
            <a:pPr marL="800100" lvl="1" indent="-342900" algn="l">
              <a:spcBef>
                <a:spcPts val="600"/>
              </a:spcBef>
              <a:buFont typeface="Arial" panose="020B0604020202020204" pitchFamily="34" charset="0"/>
              <a:buChar char="•"/>
            </a:pPr>
            <a:r>
              <a:rPr lang="zh-CN" altLang="en-US" dirty="0"/>
              <a:t>寄存器在</a:t>
            </a:r>
            <a:r>
              <a:rPr lang="en-US" altLang="zh-CN" dirty="0"/>
              <a:t>CPU</a:t>
            </a:r>
            <a:r>
              <a:rPr lang="zh-CN" altLang="en-US" dirty="0"/>
              <a:t>芯片的内部，高速缓冲存储</a:t>
            </a:r>
            <a:br>
              <a:rPr lang="en-US" altLang="zh-CN" dirty="0"/>
            </a:br>
            <a:r>
              <a:rPr lang="zh-CN" altLang="en-US" dirty="0"/>
              <a:t>器也制作在</a:t>
            </a:r>
            <a:r>
              <a:rPr lang="en-US" altLang="zh-CN" dirty="0"/>
              <a:t>CPU</a:t>
            </a:r>
            <a:r>
              <a:rPr lang="zh-CN" altLang="en-US" dirty="0"/>
              <a:t>芯片内，而主存储器由插</a:t>
            </a:r>
            <a:br>
              <a:rPr lang="en-US" altLang="zh-CN" dirty="0"/>
            </a:br>
            <a:r>
              <a:rPr lang="zh-CN" altLang="en-US" dirty="0"/>
              <a:t>在主板内存插槽中的若干内存条组成。</a:t>
            </a:r>
            <a:endParaRPr lang="en-US" altLang="zh-CN" dirty="0"/>
          </a:p>
          <a:p>
            <a:pPr marL="800100" lvl="1" indent="-342900" algn="l">
              <a:spcBef>
                <a:spcPts val="600"/>
              </a:spcBef>
              <a:buFont typeface="Arial" panose="020B0604020202020204" pitchFamily="34" charset="0"/>
              <a:buChar char="•"/>
            </a:pPr>
            <a:r>
              <a:rPr lang="zh-CN" altLang="en-US" dirty="0"/>
              <a:t>内存常采用半导体存储器，特点：</a:t>
            </a:r>
            <a:endParaRPr lang="en-US" altLang="zh-CN" dirty="0"/>
          </a:p>
          <a:p>
            <a:pPr marL="1371600" lvl="2" indent="-457200" algn="l">
              <a:spcBef>
                <a:spcPts val="600"/>
              </a:spcBef>
              <a:buFont typeface="+mj-lt"/>
              <a:buAutoNum type="arabicPeriod"/>
            </a:pPr>
            <a:r>
              <a:rPr lang="zh-CN" altLang="en-US" dirty="0"/>
              <a:t>可以读出</a:t>
            </a:r>
            <a:r>
              <a:rPr lang="en-US" altLang="zh-CN" dirty="0"/>
              <a:t>/</a:t>
            </a:r>
            <a:r>
              <a:rPr lang="zh-CN" altLang="en-US" dirty="0"/>
              <a:t>写入，读出时并不损坏原</a:t>
            </a:r>
            <a:br>
              <a:rPr lang="en-US" altLang="zh-CN" dirty="0"/>
            </a:br>
            <a:r>
              <a:rPr lang="zh-CN" altLang="en-US" dirty="0"/>
              <a:t>来存储的内容，只有写入时才修改</a:t>
            </a:r>
            <a:br>
              <a:rPr lang="en-US" altLang="zh-CN" dirty="0"/>
            </a:br>
            <a:r>
              <a:rPr lang="zh-CN" altLang="en-US" dirty="0"/>
              <a:t>原来所存储的内容；</a:t>
            </a:r>
            <a:endParaRPr lang="en-US" altLang="zh-CN" dirty="0"/>
          </a:p>
          <a:p>
            <a:pPr marL="1371600" lvl="2" indent="-457200" algn="l">
              <a:spcBef>
                <a:spcPts val="600"/>
              </a:spcBef>
              <a:buFont typeface="+mj-lt"/>
              <a:buAutoNum type="arabicPeriod"/>
            </a:pPr>
            <a:r>
              <a:rPr lang="zh-CN" altLang="en-US" dirty="0"/>
              <a:t>只能用于暂时存放信息，一旦断电，</a:t>
            </a:r>
            <a:br>
              <a:rPr lang="en-US" altLang="zh-CN" dirty="0"/>
            </a:br>
            <a:r>
              <a:rPr lang="zh-CN" altLang="en-US" dirty="0"/>
              <a:t>存储内容立即消失</a:t>
            </a:r>
            <a:endParaRPr lang="en-US" altLang="zh-CN" dirty="0"/>
          </a:p>
        </p:txBody>
      </p:sp>
    </p:spTree>
    <p:extLst>
      <p:ext uri="{BB962C8B-B14F-4D97-AF65-F5344CB8AC3E}">
        <p14:creationId xmlns:p14="http://schemas.microsoft.com/office/powerpoint/2010/main" val="36931937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1538" y="406182"/>
            <a:ext cx="8162925" cy="646331"/>
          </a:xfrm>
        </p:spPr>
        <p:txBody>
          <a:bodyPr/>
          <a:lstStyle/>
          <a:p>
            <a:r>
              <a:rPr lang="zh-CN" altLang="en-US" sz="3600" b="1" dirty="0"/>
              <a:t>示例：数组与指针</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50</a:t>
            </a:fld>
            <a:endParaRPr lang="en-US" altLang="zh-CN"/>
          </a:p>
        </p:txBody>
      </p:sp>
      <p:pic>
        <p:nvPicPr>
          <p:cNvPr id="5" name="图片 4"/>
          <p:cNvPicPr>
            <a:picLocks noChangeAspect="1"/>
          </p:cNvPicPr>
          <p:nvPr/>
        </p:nvPicPr>
        <p:blipFill>
          <a:blip r:embed="rId2"/>
          <a:stretch>
            <a:fillRect/>
          </a:stretch>
        </p:blipFill>
        <p:spPr>
          <a:xfrm>
            <a:off x="683568" y="1390873"/>
            <a:ext cx="7933396" cy="5024214"/>
          </a:xfrm>
          <a:prstGeom prst="rect">
            <a:avLst/>
          </a:prstGeom>
        </p:spPr>
      </p:pic>
    </p:spTree>
    <p:extLst>
      <p:ext uri="{BB962C8B-B14F-4D97-AF65-F5344CB8AC3E}">
        <p14:creationId xmlns:p14="http://schemas.microsoft.com/office/powerpoint/2010/main" val="2821151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878394"/>
            <a:ext cx="8572500" cy="584775"/>
          </a:xfrm>
          <a:effectLst/>
        </p:spPr>
        <p:txBody>
          <a:bodyPr anchor="ctr"/>
          <a:lstStyle/>
          <a:p>
            <a:pPr eaLnBrk="1" hangingPunct="1">
              <a:defRPr/>
            </a:pPr>
            <a:r>
              <a:rPr lang="en-US" altLang="zh-CN" sz="3200" dirty="0"/>
              <a:t>8.3.2 </a:t>
            </a:r>
            <a:r>
              <a:rPr lang="zh-CN" altLang="zh-CN" sz="3200" dirty="0"/>
              <a:t>在引用数组元素时指针的运算</a:t>
            </a:r>
            <a:endParaRPr lang="zh-CN" altLang="en-US" sz="3200" dirty="0"/>
          </a:p>
        </p:txBody>
      </p:sp>
      <p:sp>
        <p:nvSpPr>
          <p:cNvPr id="46083" name="Rectangle 3"/>
          <p:cNvSpPr>
            <a:spLocks noGrp="1" noChangeArrowheads="1"/>
          </p:cNvSpPr>
          <p:nvPr>
            <p:ph type="body" idx="1"/>
          </p:nvPr>
        </p:nvSpPr>
        <p:spPr>
          <a:xfrm>
            <a:off x="714375" y="1714500"/>
            <a:ext cx="8072438" cy="4738836"/>
          </a:xfrm>
        </p:spPr>
        <p:txBody>
          <a:bodyPr/>
          <a:lstStyle/>
          <a:p>
            <a:r>
              <a:rPr lang="zh-CN" altLang="en-US" sz="2400" dirty="0"/>
              <a:t>数组元素在内存中是顺序地、连续地存储的，即逻辑上相邻的数组元素在物理地址上也是相邻的，因此，我们先将指针</a:t>
            </a:r>
            <a:r>
              <a:rPr lang="en-US" altLang="zh-CN" sz="2400" dirty="0"/>
              <a:t>p</a:t>
            </a:r>
            <a:r>
              <a:rPr lang="zh-CN" altLang="en-US" sz="2400" dirty="0"/>
              <a:t>指向数组</a:t>
            </a:r>
            <a:r>
              <a:rPr lang="en-US" altLang="zh-CN" sz="2400" dirty="0"/>
              <a:t>a</a:t>
            </a:r>
            <a:r>
              <a:rPr lang="zh-CN" altLang="en-US" sz="2400" dirty="0"/>
              <a:t>的第一个元素，继而就可以通过将指针</a:t>
            </a:r>
            <a:r>
              <a:rPr lang="en-US" altLang="zh-CN" sz="2400" dirty="0"/>
              <a:t>p</a:t>
            </a:r>
            <a:r>
              <a:rPr lang="zh-CN" altLang="en-US" sz="2400" dirty="0"/>
              <a:t>向前或者向后移动来访问数组</a:t>
            </a:r>
            <a:r>
              <a:rPr lang="en-US" altLang="zh-CN" sz="2400" dirty="0"/>
              <a:t>a</a:t>
            </a:r>
            <a:r>
              <a:rPr lang="zh-CN" altLang="en-US" sz="2400" dirty="0"/>
              <a:t>中的任意元素。</a:t>
            </a:r>
            <a:endParaRPr lang="en-US" altLang="zh-CN" sz="2400" dirty="0"/>
          </a:p>
          <a:p>
            <a:r>
              <a:rPr lang="zh-CN" altLang="zh-CN" sz="2800" dirty="0"/>
              <a:t>在指针指向数组元素时，</a:t>
            </a:r>
            <a:r>
              <a:rPr lang="zh-CN" altLang="en-US" sz="2800" dirty="0"/>
              <a:t>允许</a:t>
            </a:r>
            <a:r>
              <a:rPr lang="zh-CN" altLang="zh-CN" sz="2800" dirty="0"/>
              <a:t>以下运算：</a:t>
            </a:r>
          </a:p>
          <a:p>
            <a:pPr lvl="1"/>
            <a:r>
              <a:rPr lang="zh-CN" altLang="zh-CN" sz="2400" dirty="0"/>
              <a:t>加一个整数</a:t>
            </a:r>
            <a:r>
              <a:rPr lang="en-US" altLang="zh-CN" sz="2400" dirty="0"/>
              <a:t>(</a:t>
            </a:r>
            <a:r>
              <a:rPr lang="zh-CN" altLang="zh-CN" sz="2400" dirty="0"/>
              <a:t>用</a:t>
            </a:r>
            <a:r>
              <a:rPr lang="en-US" altLang="zh-CN" sz="2400" dirty="0"/>
              <a:t>+</a:t>
            </a:r>
            <a:r>
              <a:rPr lang="zh-CN" altLang="zh-CN" sz="2400" dirty="0"/>
              <a:t>或</a:t>
            </a:r>
            <a:r>
              <a:rPr lang="en-US" altLang="zh-CN" sz="2400" dirty="0"/>
              <a:t>+=)</a:t>
            </a:r>
            <a:r>
              <a:rPr lang="zh-CN" altLang="zh-CN" sz="2400" dirty="0"/>
              <a:t>，如</a:t>
            </a:r>
            <a:r>
              <a:rPr lang="en-US" altLang="zh-CN" sz="2400" dirty="0"/>
              <a:t>p+1</a:t>
            </a:r>
            <a:endParaRPr lang="zh-CN" altLang="zh-CN" sz="2400" dirty="0"/>
          </a:p>
          <a:p>
            <a:pPr lvl="1"/>
            <a:r>
              <a:rPr lang="zh-CN" altLang="zh-CN" sz="2400" dirty="0"/>
              <a:t>减一个整数</a:t>
            </a:r>
            <a:r>
              <a:rPr lang="en-US" altLang="zh-CN" sz="2400" dirty="0"/>
              <a:t>(</a:t>
            </a:r>
            <a:r>
              <a:rPr lang="zh-CN" altLang="zh-CN" sz="2400" dirty="0"/>
              <a:t>用</a:t>
            </a:r>
            <a:r>
              <a:rPr lang="en-US" altLang="zh-CN" sz="2400" dirty="0"/>
              <a:t>-</a:t>
            </a:r>
            <a:r>
              <a:rPr lang="zh-CN" altLang="zh-CN" sz="2400" dirty="0"/>
              <a:t>或</a:t>
            </a:r>
            <a:r>
              <a:rPr lang="en-US" altLang="zh-CN" sz="2400" dirty="0"/>
              <a:t>-=)</a:t>
            </a:r>
            <a:r>
              <a:rPr lang="zh-CN" altLang="zh-CN" sz="2400" dirty="0"/>
              <a:t>，如</a:t>
            </a:r>
            <a:r>
              <a:rPr lang="en-US" altLang="zh-CN" sz="2400" dirty="0"/>
              <a:t>p-1</a:t>
            </a:r>
            <a:endParaRPr lang="zh-CN" altLang="zh-CN" sz="2400" dirty="0"/>
          </a:p>
          <a:p>
            <a:pPr lvl="1"/>
            <a:r>
              <a:rPr lang="zh-CN" altLang="zh-CN" sz="2400" dirty="0"/>
              <a:t>自加运算，如</a:t>
            </a:r>
            <a:r>
              <a:rPr lang="en-US" altLang="zh-CN" sz="2400" dirty="0"/>
              <a:t>p++</a:t>
            </a:r>
            <a:r>
              <a:rPr lang="zh-CN" altLang="zh-CN" sz="2400" dirty="0"/>
              <a:t>，</a:t>
            </a:r>
            <a:r>
              <a:rPr lang="en-US" altLang="zh-CN" sz="2400" dirty="0"/>
              <a:t>++p</a:t>
            </a:r>
            <a:endParaRPr lang="zh-CN" altLang="zh-CN" sz="2400" dirty="0"/>
          </a:p>
          <a:p>
            <a:pPr lvl="1"/>
            <a:r>
              <a:rPr lang="zh-CN" altLang="zh-CN" sz="2400" dirty="0"/>
              <a:t>自减运算，如</a:t>
            </a:r>
            <a:r>
              <a:rPr lang="en-US" altLang="zh-CN" sz="2400" dirty="0"/>
              <a:t>p--</a:t>
            </a:r>
            <a:r>
              <a:rPr lang="zh-CN" altLang="zh-CN" sz="2400" dirty="0"/>
              <a:t>，</a:t>
            </a:r>
            <a:r>
              <a:rPr lang="en-US" altLang="zh-CN" sz="2400" dirty="0"/>
              <a:t>--p</a:t>
            </a:r>
            <a:endParaRPr lang="zh-CN" altLang="zh-CN" sz="2400" dirty="0"/>
          </a:p>
          <a:p>
            <a:pPr lvl="1"/>
            <a:r>
              <a:rPr lang="zh-CN" altLang="zh-CN" sz="2400" dirty="0"/>
              <a:t>两个指针相减，如</a:t>
            </a:r>
            <a:r>
              <a:rPr lang="en-US" altLang="zh-CN" sz="2400" dirty="0"/>
              <a:t>p1-p2 (</a:t>
            </a:r>
            <a:r>
              <a:rPr lang="zh-CN" altLang="zh-CN" sz="2400" dirty="0"/>
              <a:t>只有</a:t>
            </a:r>
            <a:r>
              <a:rPr lang="en-US" altLang="zh-CN" sz="2400" dirty="0"/>
              <a:t>p1</a:t>
            </a:r>
            <a:r>
              <a:rPr lang="zh-CN" altLang="zh-CN" sz="2400" dirty="0"/>
              <a:t>和</a:t>
            </a:r>
            <a:r>
              <a:rPr lang="en-US" altLang="zh-CN" sz="2400" dirty="0"/>
              <a:t>p2</a:t>
            </a:r>
            <a:r>
              <a:rPr lang="zh-CN" altLang="zh-CN" sz="2400" dirty="0"/>
              <a:t>都指向同一数组中的元素时才有意义</a:t>
            </a:r>
            <a:r>
              <a:rPr lang="en-US" altLang="zh-CN" sz="2400" dirty="0"/>
              <a:t>)</a:t>
            </a:r>
          </a:p>
        </p:txBody>
      </p:sp>
    </p:spTree>
    <p:extLst>
      <p:ext uri="{BB962C8B-B14F-4D97-AF65-F5344CB8AC3E}">
        <p14:creationId xmlns:p14="http://schemas.microsoft.com/office/powerpoint/2010/main" val="34643173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7" dur="500"/>
                                        <p:tgtEl>
                                          <p:spTgt spid="460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2" dur="500"/>
                                        <p:tgtEl>
                                          <p:spTgt spid="460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7" dur="500"/>
                                        <p:tgtEl>
                                          <p:spTgt spid="460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2" dur="500"/>
                                        <p:tgtEl>
                                          <p:spTgt spid="460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2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88640"/>
            <a:ext cx="8153400" cy="5338762"/>
          </a:xfrm>
        </p:spPr>
        <p:txBody>
          <a:bodyPr/>
          <a:lstStyle/>
          <a:p>
            <a:pPr>
              <a:buFont typeface="Wingdings" pitchFamily="2" charset="2"/>
              <a:buNone/>
            </a:pPr>
            <a:r>
              <a:rPr lang="en-US" altLang="zh-CN" dirty="0"/>
              <a:t>(1) </a:t>
            </a:r>
            <a:r>
              <a:rPr lang="zh-CN" altLang="zh-CN" dirty="0"/>
              <a:t>如果指针变量</a:t>
            </a:r>
            <a:r>
              <a:rPr lang="en-US" altLang="zh-CN" dirty="0"/>
              <a:t>p</a:t>
            </a:r>
            <a:r>
              <a:rPr lang="zh-CN" altLang="zh-CN" dirty="0"/>
              <a:t>已指向数组中的一个元素，则</a:t>
            </a:r>
            <a:r>
              <a:rPr lang="zh-CN" altLang="en-US" dirty="0"/>
              <a:t>：</a:t>
            </a:r>
            <a:r>
              <a:rPr lang="en-US" altLang="zh-CN" dirty="0"/>
              <a:t>p+1</a:t>
            </a:r>
            <a:r>
              <a:rPr lang="zh-CN" altLang="zh-CN" dirty="0"/>
              <a:t>指向同一数组中的下一个元素，</a:t>
            </a:r>
            <a:br>
              <a:rPr lang="en-US" altLang="zh-CN" dirty="0"/>
            </a:br>
            <a:r>
              <a:rPr lang="en-US" altLang="zh-CN" dirty="0"/>
              <a:t>	  p-1</a:t>
            </a:r>
            <a:r>
              <a:rPr lang="zh-CN" altLang="zh-CN" dirty="0"/>
              <a:t>指向同一数组中的上一个元素。</a:t>
            </a:r>
            <a:endParaRPr lang="en-US" altLang="zh-CN" dirty="0"/>
          </a:p>
          <a:p>
            <a:pPr>
              <a:buFont typeface="Wingdings" pitchFamily="2" charset="2"/>
              <a:buNone/>
            </a:pPr>
            <a:r>
              <a:rPr lang="en-US" altLang="zh-CN" dirty="0"/>
              <a:t>  </a:t>
            </a:r>
          </a:p>
          <a:p>
            <a:pPr>
              <a:buFont typeface="Wingdings" pitchFamily="2" charset="2"/>
              <a:buNone/>
            </a:pPr>
            <a:r>
              <a:rPr lang="en-US" altLang="zh-CN" dirty="0"/>
              <a:t>	float a[10],*p=a;</a:t>
            </a:r>
          </a:p>
          <a:p>
            <a:pPr>
              <a:buFont typeface="Wingdings" pitchFamily="2" charset="2"/>
              <a:buNone/>
            </a:pPr>
            <a:r>
              <a:rPr lang="zh-CN" altLang="en-US" dirty="0"/>
              <a:t>  假设</a:t>
            </a:r>
            <a:r>
              <a:rPr lang="en-US" altLang="zh-CN" dirty="0"/>
              <a:t>a[0]</a:t>
            </a:r>
            <a:r>
              <a:rPr lang="zh-CN" altLang="en-US" dirty="0"/>
              <a:t>的地址为</a:t>
            </a:r>
            <a:r>
              <a:rPr lang="en-US" altLang="zh-CN" dirty="0"/>
              <a:t>2000</a:t>
            </a:r>
            <a:r>
              <a:rPr lang="zh-CN" altLang="en-US" dirty="0"/>
              <a:t>，则</a:t>
            </a:r>
            <a:endParaRPr lang="en-US" altLang="zh-CN" dirty="0"/>
          </a:p>
          <a:p>
            <a:pPr lvl="1"/>
            <a:r>
              <a:rPr lang="en-US" altLang="zh-CN" sz="3200" dirty="0"/>
              <a:t>p</a:t>
            </a:r>
            <a:r>
              <a:rPr lang="zh-CN" altLang="en-US" sz="3200" dirty="0"/>
              <a:t>的值为</a:t>
            </a:r>
            <a:r>
              <a:rPr lang="en-US" altLang="zh-CN" sz="3200" dirty="0"/>
              <a:t>2000</a:t>
            </a:r>
          </a:p>
          <a:p>
            <a:pPr lvl="1"/>
            <a:r>
              <a:rPr lang="en-US" altLang="zh-CN" sz="3200" dirty="0"/>
              <a:t>p+1</a:t>
            </a:r>
            <a:r>
              <a:rPr lang="zh-CN" altLang="en-US" sz="3200" dirty="0"/>
              <a:t>的值为</a:t>
            </a:r>
            <a:r>
              <a:rPr lang="en-US" altLang="zh-CN" sz="3200" dirty="0"/>
              <a:t>2004</a:t>
            </a:r>
          </a:p>
          <a:p>
            <a:pPr lvl="1"/>
            <a:r>
              <a:rPr lang="en-US" altLang="zh-CN" sz="3200" dirty="0"/>
              <a:t>P-1</a:t>
            </a:r>
            <a:r>
              <a:rPr lang="zh-CN" altLang="en-US" sz="3200" dirty="0"/>
              <a:t>的值为</a:t>
            </a:r>
            <a:r>
              <a:rPr lang="en-US" altLang="zh-CN" sz="3200" dirty="0"/>
              <a:t>1996</a:t>
            </a:r>
            <a:endParaRPr lang="zh-CN" altLang="en-US" sz="3200" dirty="0"/>
          </a:p>
        </p:txBody>
      </p:sp>
      <p:sp>
        <p:nvSpPr>
          <p:cNvPr id="4" name="圆角矩形标注 3"/>
          <p:cNvSpPr>
            <a:spLocks noChangeArrowheads="1"/>
          </p:cNvSpPr>
          <p:nvPr/>
        </p:nvSpPr>
        <p:spPr bwMode="auto">
          <a:xfrm>
            <a:off x="5004048" y="4437112"/>
            <a:ext cx="1214437" cy="714375"/>
          </a:xfrm>
          <a:prstGeom prst="wedgeRoundRectCallout">
            <a:avLst>
              <a:gd name="adj1" fmla="val -89866"/>
              <a:gd name="adj2" fmla="val 2518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en-US" sz="2800" b="1" dirty="0">
                <a:solidFill>
                  <a:srgbClr val="FF0000"/>
                </a:solidFill>
              </a:rPr>
              <a:t>越界</a:t>
            </a:r>
          </a:p>
        </p:txBody>
      </p:sp>
      <p:graphicFrame>
        <p:nvGraphicFramePr>
          <p:cNvPr id="7" name="表格 6"/>
          <p:cNvGraphicFramePr>
            <a:graphicFrameLocks noGrp="1"/>
          </p:cNvGraphicFramePr>
          <p:nvPr>
            <p:extLst>
              <p:ext uri="{D42A27DB-BD31-4B8C-83A1-F6EECF244321}">
                <p14:modId xmlns:p14="http://schemas.microsoft.com/office/powerpoint/2010/main" val="4122669528"/>
              </p:ext>
            </p:extLst>
          </p:nvPr>
        </p:nvGraphicFramePr>
        <p:xfrm>
          <a:off x="7810500" y="1817863"/>
          <a:ext cx="1190625" cy="4658271"/>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452143">
                <a:tc>
                  <a:txBody>
                    <a:bodyPr/>
                    <a:lstStyle/>
                    <a:p>
                      <a:r>
                        <a:rPr lang="en-US" altLang="zh-CN" sz="2000" b="1" dirty="0">
                          <a:solidFill>
                            <a:schemeClr val="tx1"/>
                          </a:solidFill>
                        </a:rPr>
                        <a:t>a[0]</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0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a[1]</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70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a[2]</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0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a[3]</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70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a[4]</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85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a[5]</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85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a[6]</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85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a[7]</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85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a[8]</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40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a[9]</a:t>
                      </a:r>
                      <a:endParaRPr lang="zh-CN" altLang="en-US" sz="20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409311472"/>
              </p:ext>
            </p:extLst>
          </p:nvPr>
        </p:nvGraphicFramePr>
        <p:xfrm>
          <a:off x="6238875" y="1889868"/>
          <a:ext cx="1476375" cy="4635476"/>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449931">
                <a:tc>
                  <a:txBody>
                    <a:bodyPr/>
                    <a:lstStyle/>
                    <a:p>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83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68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383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68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83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83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83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835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4383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0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9" name="TextBox 8"/>
          <p:cNvSpPr txBox="1">
            <a:spLocks noChangeArrowheads="1"/>
          </p:cNvSpPr>
          <p:nvPr/>
        </p:nvSpPr>
        <p:spPr bwMode="auto">
          <a:xfrm>
            <a:off x="4929188" y="1412776"/>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a:t>
            </a:r>
            <a:endParaRPr lang="zh-CN" altLang="en-US" sz="3200" b="1">
              <a:solidFill>
                <a:srgbClr val="9D138D"/>
              </a:solidFill>
            </a:endParaRPr>
          </a:p>
        </p:txBody>
      </p:sp>
      <p:cxnSp>
        <p:nvCxnSpPr>
          <p:cNvPr id="10" name="直接箭头连接符 9"/>
          <p:cNvCxnSpPr>
            <a:cxnSpLocks noChangeShapeType="1"/>
          </p:cNvCxnSpPr>
          <p:nvPr/>
        </p:nvCxnSpPr>
        <p:spPr bwMode="auto">
          <a:xfrm>
            <a:off x="4214813" y="1984276"/>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a:off x="4214813" y="2484338"/>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4449763" y="1950938"/>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p+1,a+1 </a:t>
            </a:r>
            <a:endParaRPr lang="zh-CN" altLang="en-US" sz="3200" b="1">
              <a:solidFill>
                <a:srgbClr val="9D138D"/>
              </a:solidFill>
            </a:endParaRPr>
          </a:p>
        </p:txBody>
      </p:sp>
    </p:spTree>
    <p:extLst>
      <p:ext uri="{BB962C8B-B14F-4D97-AF65-F5344CB8AC3E}">
        <p14:creationId xmlns:p14="http://schemas.microsoft.com/office/powerpoint/2010/main" val="694963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par>
                          <p:cTn id="31" fill="hold" nodeType="with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par>
                          <p:cTn id="35" fill="hold">
                            <p:stCondLst>
                              <p:cond delay="1000"/>
                            </p:stCondLst>
                            <p:childTnLst>
                              <p:par>
                                <p:cTn id="36" presetID="1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slide(from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linds(horizontal)">
                                      <p:cBhvr>
                                        <p:cTn id="43" dur="500"/>
                                        <p:tgtEl>
                                          <p:spTgt spid="3">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childTnLst>
                          </p:cTn>
                        </p:par>
                        <p:par>
                          <p:cTn id="49" fill="hold">
                            <p:stCondLst>
                              <p:cond delay="500"/>
                            </p:stCondLst>
                            <p:childTnLst>
                              <p:par>
                                <p:cTn id="50" presetID="1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lide(from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blinds(horizontal)">
                                      <p:cBhvr>
                                        <p:cTn id="57" dur="500"/>
                                        <p:tgtEl>
                                          <p:spTgt spid="3">
                                            <p:txEl>
                                              <p:pRg st="6" end="6"/>
                                            </p:txEl>
                                          </p:spTgt>
                                        </p:tgtEl>
                                      </p:cBhvr>
                                    </p:animEffect>
                                  </p:childTnLst>
                                </p:cTn>
                              </p:par>
                            </p:childTnLst>
                          </p:cTn>
                        </p:par>
                        <p:par>
                          <p:cTn id="58" fill="hold" nodeType="afterGroup">
                            <p:stCondLst>
                              <p:cond delay="500"/>
                            </p:stCondLst>
                            <p:childTnLst>
                              <p:par>
                                <p:cTn id="59" presetID="15" presetClass="entr" presetSubtype="0" fill="hold" grpId="0" nodeType="after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1000" fill="hold"/>
                                        <p:tgtEl>
                                          <p:spTgt spid="4"/>
                                        </p:tgtEl>
                                        <p:attrNameLst>
                                          <p:attrName>ppt_w</p:attrName>
                                        </p:attrNameLst>
                                      </p:cBhvr>
                                      <p:tavLst>
                                        <p:tav tm="0">
                                          <p:val>
                                            <p:fltVal val="0"/>
                                          </p:val>
                                        </p:tav>
                                        <p:tav tm="100000">
                                          <p:val>
                                            <p:strVal val="#ppt_w"/>
                                          </p:val>
                                        </p:tav>
                                      </p:tavLst>
                                    </p:anim>
                                    <p:anim calcmode="lin" valueType="num">
                                      <p:cBhvr>
                                        <p:cTn id="62" dur="1000" fill="hold"/>
                                        <p:tgtEl>
                                          <p:spTgt spid="4"/>
                                        </p:tgtEl>
                                        <p:attrNameLst>
                                          <p:attrName>ppt_h</p:attrName>
                                        </p:attrNameLst>
                                      </p:cBhvr>
                                      <p:tavLst>
                                        <p:tav tm="0">
                                          <p:val>
                                            <p:fltVal val="0"/>
                                          </p:val>
                                        </p:tav>
                                        <p:tav tm="100000">
                                          <p:val>
                                            <p:strVal val="#ppt_h"/>
                                          </p:val>
                                        </p:tav>
                                      </p:tavLst>
                                    </p:anim>
                                    <p:anim calcmode="lin" valueType="num">
                                      <p:cBhvr>
                                        <p:cTn id="6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539552" y="1707832"/>
            <a:ext cx="3317875" cy="4929188"/>
          </a:xfrm>
        </p:spPr>
        <p:txBody>
          <a:bodyPr/>
          <a:lstStyle/>
          <a:p>
            <a:pPr>
              <a:buFont typeface="Wingdings" pitchFamily="2" charset="2"/>
              <a:buNone/>
            </a:pPr>
            <a:r>
              <a:rPr lang="en-US" altLang="zh-CN" dirty="0"/>
              <a:t>(2) </a:t>
            </a:r>
            <a:r>
              <a:rPr lang="zh-CN" altLang="zh-CN" dirty="0"/>
              <a:t>如果ｐ的初值为</a:t>
            </a:r>
            <a:r>
              <a:rPr lang="en-US" altLang="zh-CN" dirty="0"/>
              <a:t>&amp;a[0]</a:t>
            </a:r>
            <a:r>
              <a:rPr lang="zh-CN" altLang="zh-CN" dirty="0"/>
              <a:t>，则</a:t>
            </a:r>
            <a:r>
              <a:rPr lang="en-US" altLang="zh-CN" dirty="0" err="1"/>
              <a:t>p+i</a:t>
            </a:r>
            <a:r>
              <a:rPr lang="zh-CN" altLang="zh-CN" dirty="0"/>
              <a:t>和</a:t>
            </a:r>
            <a:r>
              <a:rPr lang="en-US" altLang="zh-CN" dirty="0" err="1"/>
              <a:t>a+i</a:t>
            </a:r>
            <a:r>
              <a:rPr lang="zh-CN" altLang="zh-CN" dirty="0"/>
              <a:t>就是数组元素</a:t>
            </a:r>
            <a:r>
              <a:rPr lang="en-US" altLang="zh-CN" dirty="0"/>
              <a:t>a[</a:t>
            </a:r>
            <a:r>
              <a:rPr lang="en-US" altLang="zh-CN" dirty="0" err="1"/>
              <a:t>i</a:t>
            </a:r>
            <a:r>
              <a:rPr lang="en-US" altLang="zh-CN" dirty="0"/>
              <a:t>]</a:t>
            </a:r>
            <a:r>
              <a:rPr lang="zh-CN" altLang="zh-CN" dirty="0"/>
              <a:t>的地址，或者说，它们指向</a:t>
            </a:r>
            <a:r>
              <a:rPr lang="en-US" altLang="zh-CN" dirty="0"/>
              <a:t>a</a:t>
            </a:r>
            <a:r>
              <a:rPr lang="zh-CN" altLang="zh-CN" dirty="0"/>
              <a:t>数组序号为</a:t>
            </a:r>
            <a:r>
              <a:rPr lang="en-US" altLang="zh-CN" dirty="0" err="1"/>
              <a:t>i</a:t>
            </a:r>
            <a:r>
              <a:rPr lang="zh-CN" altLang="zh-CN" dirty="0"/>
              <a:t>的元素</a:t>
            </a:r>
            <a:endParaRPr lang="zh-CN" altLang="en-US" dirty="0"/>
          </a:p>
        </p:txBody>
      </p:sp>
      <p:graphicFrame>
        <p:nvGraphicFramePr>
          <p:cNvPr id="5" name="表格 4"/>
          <p:cNvGraphicFramePr>
            <a:graphicFrameLocks noGrp="1"/>
          </p:cNvGraphicFramePr>
          <p:nvPr/>
        </p:nvGraphicFramePr>
        <p:xfrm>
          <a:off x="7810500" y="736600"/>
          <a:ext cx="1190625" cy="5478617"/>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5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617"/>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53">
                <a:tc>
                  <a:txBody>
                    <a:bodyPr/>
                    <a:lstStyle/>
                    <a:p>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4929188" y="2143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a:t>
            </a:r>
            <a:endParaRPr lang="zh-CN" altLang="en-US" sz="3200" b="1">
              <a:solidFill>
                <a:srgbClr val="9D138D"/>
              </a:solidFill>
            </a:endParaRPr>
          </a:p>
        </p:txBody>
      </p:sp>
      <p:cxnSp>
        <p:nvCxnSpPr>
          <p:cNvPr id="8" name="直接箭头连接符 7"/>
          <p:cNvCxnSpPr>
            <a:cxnSpLocks noChangeShapeType="1"/>
          </p:cNvCxnSpPr>
          <p:nvPr/>
        </p:nvCxnSpPr>
        <p:spPr bwMode="auto">
          <a:xfrm>
            <a:off x="4214813" y="785813"/>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a:off x="4214813" y="1285875"/>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4214813" y="2916238"/>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4214813" y="5727700"/>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4449763" y="752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p+1,a+1 </a:t>
            </a:r>
            <a:endParaRPr lang="zh-CN" altLang="en-US" sz="3200" b="1">
              <a:solidFill>
                <a:srgbClr val="9D138D"/>
              </a:solidFill>
            </a:endParaRPr>
          </a:p>
        </p:txBody>
      </p:sp>
      <p:sp>
        <p:nvSpPr>
          <p:cNvPr id="16" name="TextBox 15"/>
          <p:cNvSpPr txBox="1">
            <a:spLocks noChangeArrowheads="1"/>
          </p:cNvSpPr>
          <p:nvPr/>
        </p:nvSpPr>
        <p:spPr bwMode="auto">
          <a:xfrm>
            <a:off x="4500563" y="2344738"/>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p+i,a+i </a:t>
            </a:r>
            <a:endParaRPr lang="zh-CN" altLang="en-US" sz="3200" b="1">
              <a:solidFill>
                <a:srgbClr val="9D138D"/>
              </a:solidFill>
            </a:endParaRPr>
          </a:p>
        </p:txBody>
      </p:sp>
      <p:sp>
        <p:nvSpPr>
          <p:cNvPr id="17" name="TextBox 16"/>
          <p:cNvSpPr txBox="1">
            <a:spLocks noChangeArrowheads="1"/>
          </p:cNvSpPr>
          <p:nvPr/>
        </p:nvSpPr>
        <p:spPr bwMode="auto">
          <a:xfrm>
            <a:off x="4429125" y="51308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p+9,a+9 </a:t>
            </a:r>
            <a:endParaRPr lang="zh-CN" altLang="en-US" sz="3200" b="1">
              <a:solidFill>
                <a:srgbClr val="9D138D"/>
              </a:solidFill>
            </a:endParaRPr>
          </a:p>
        </p:txBody>
      </p:sp>
    </p:spTree>
    <p:extLst>
      <p:ext uri="{BB962C8B-B14F-4D97-AF65-F5344CB8AC3E}">
        <p14:creationId xmlns:p14="http://schemas.microsoft.com/office/powerpoint/2010/main" val="4130869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Lef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par>
                          <p:cTn id="42" fill="hold" nodeType="afterGroup">
                            <p:stCondLst>
                              <p:cond delay="500"/>
                            </p:stCondLst>
                            <p:childTnLst>
                              <p:par>
                                <p:cTn id="43" presetID="1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lide(from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928812"/>
            <a:ext cx="3317875" cy="4929188"/>
          </a:xfrm>
        </p:spPr>
        <p:txBody>
          <a:bodyPr/>
          <a:lstStyle/>
          <a:p>
            <a:pPr>
              <a:buFont typeface="Wingdings" pitchFamily="2" charset="2"/>
              <a:buNone/>
            </a:pPr>
            <a:r>
              <a:rPr lang="en-US" altLang="zh-CN" dirty="0"/>
              <a:t>(3)  *(</a:t>
            </a:r>
            <a:r>
              <a:rPr lang="en-US" altLang="zh-CN" dirty="0" err="1"/>
              <a:t>p+i</a:t>
            </a:r>
            <a:r>
              <a:rPr lang="en-US" altLang="zh-CN" dirty="0"/>
              <a:t>)</a:t>
            </a:r>
            <a:r>
              <a:rPr lang="zh-CN" altLang="zh-CN" dirty="0"/>
              <a:t>或</a:t>
            </a:r>
            <a:r>
              <a:rPr lang="en-US" altLang="zh-CN" dirty="0"/>
              <a:t>*(</a:t>
            </a:r>
            <a:r>
              <a:rPr lang="en-US" altLang="zh-CN" dirty="0" err="1"/>
              <a:t>a+i</a:t>
            </a:r>
            <a:r>
              <a:rPr lang="en-US" altLang="zh-CN" dirty="0"/>
              <a:t>)</a:t>
            </a:r>
            <a:r>
              <a:rPr lang="zh-CN" altLang="zh-CN" dirty="0"/>
              <a:t>是</a:t>
            </a:r>
            <a:r>
              <a:rPr lang="en-US" altLang="zh-CN" dirty="0" err="1"/>
              <a:t>p+i</a:t>
            </a:r>
            <a:r>
              <a:rPr lang="zh-CN" altLang="zh-CN" dirty="0"/>
              <a:t>或</a:t>
            </a:r>
            <a:r>
              <a:rPr lang="en-US" altLang="zh-CN" dirty="0" err="1"/>
              <a:t>a+i</a:t>
            </a:r>
            <a:r>
              <a:rPr lang="zh-CN" altLang="zh-CN" dirty="0"/>
              <a:t>所指向的数组元素，即</a:t>
            </a:r>
            <a:r>
              <a:rPr lang="en-US" altLang="zh-CN" dirty="0"/>
              <a:t>a[</a:t>
            </a:r>
            <a:r>
              <a:rPr lang="en-US" altLang="zh-CN" dirty="0" err="1"/>
              <a:t>i</a:t>
            </a:r>
            <a:r>
              <a:rPr lang="en-US" altLang="zh-CN" dirty="0"/>
              <a:t>]</a:t>
            </a:r>
            <a:r>
              <a:rPr lang="zh-CN" altLang="zh-CN" dirty="0"/>
              <a:t>。</a:t>
            </a:r>
            <a:endParaRPr lang="zh-CN" altLang="en-US" dirty="0"/>
          </a:p>
        </p:txBody>
      </p:sp>
      <p:graphicFrame>
        <p:nvGraphicFramePr>
          <p:cNvPr id="5" name="表格 4"/>
          <p:cNvGraphicFramePr>
            <a:graphicFrameLocks noGrp="1"/>
          </p:cNvGraphicFramePr>
          <p:nvPr/>
        </p:nvGraphicFramePr>
        <p:xfrm>
          <a:off x="7810500" y="736600"/>
          <a:ext cx="1190625" cy="5478617"/>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5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617"/>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53">
                <a:tc>
                  <a:txBody>
                    <a:bodyPr/>
                    <a:lstStyle/>
                    <a:p>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49190" name="TextBox 6"/>
          <p:cNvSpPr txBox="1">
            <a:spLocks noChangeArrowheads="1"/>
          </p:cNvSpPr>
          <p:nvPr/>
        </p:nvSpPr>
        <p:spPr bwMode="auto">
          <a:xfrm>
            <a:off x="4929188" y="2143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a:t>
            </a:r>
            <a:endParaRPr lang="zh-CN" altLang="en-US" sz="3200" b="1">
              <a:solidFill>
                <a:srgbClr val="9D138D"/>
              </a:solidFill>
            </a:endParaRPr>
          </a:p>
        </p:txBody>
      </p:sp>
      <p:cxnSp>
        <p:nvCxnSpPr>
          <p:cNvPr id="49191" name="直接箭头连接符 7"/>
          <p:cNvCxnSpPr>
            <a:cxnSpLocks noChangeShapeType="1"/>
          </p:cNvCxnSpPr>
          <p:nvPr/>
        </p:nvCxnSpPr>
        <p:spPr bwMode="auto">
          <a:xfrm>
            <a:off x="4214813" y="785813"/>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9192" name="直接箭头连接符 11"/>
          <p:cNvCxnSpPr>
            <a:cxnSpLocks noChangeShapeType="1"/>
          </p:cNvCxnSpPr>
          <p:nvPr/>
        </p:nvCxnSpPr>
        <p:spPr bwMode="auto">
          <a:xfrm>
            <a:off x="4214813" y="1285875"/>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9193" name="直接箭头连接符 12"/>
          <p:cNvCxnSpPr>
            <a:cxnSpLocks noChangeShapeType="1"/>
          </p:cNvCxnSpPr>
          <p:nvPr/>
        </p:nvCxnSpPr>
        <p:spPr bwMode="auto">
          <a:xfrm>
            <a:off x="4214813" y="2916238"/>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49194" name="直接箭头连接符 13"/>
          <p:cNvCxnSpPr>
            <a:cxnSpLocks noChangeShapeType="1"/>
          </p:cNvCxnSpPr>
          <p:nvPr/>
        </p:nvCxnSpPr>
        <p:spPr bwMode="auto">
          <a:xfrm>
            <a:off x="4214813" y="5727700"/>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49195" name="TextBox 14"/>
          <p:cNvSpPr txBox="1">
            <a:spLocks noChangeArrowheads="1"/>
          </p:cNvSpPr>
          <p:nvPr/>
        </p:nvSpPr>
        <p:spPr bwMode="auto">
          <a:xfrm>
            <a:off x="4449763" y="752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p+1,a+1 </a:t>
            </a:r>
            <a:endParaRPr lang="zh-CN" altLang="en-US" sz="3200" b="1">
              <a:solidFill>
                <a:srgbClr val="9D138D"/>
              </a:solidFill>
            </a:endParaRPr>
          </a:p>
        </p:txBody>
      </p:sp>
      <p:sp>
        <p:nvSpPr>
          <p:cNvPr id="49196" name="TextBox 15"/>
          <p:cNvSpPr txBox="1">
            <a:spLocks noChangeArrowheads="1"/>
          </p:cNvSpPr>
          <p:nvPr/>
        </p:nvSpPr>
        <p:spPr bwMode="auto">
          <a:xfrm>
            <a:off x="4500563" y="2344738"/>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p+i,a+i </a:t>
            </a:r>
            <a:endParaRPr lang="zh-CN" altLang="en-US" sz="3200" b="1">
              <a:solidFill>
                <a:srgbClr val="9D138D"/>
              </a:solidFill>
            </a:endParaRPr>
          </a:p>
        </p:txBody>
      </p:sp>
      <p:sp>
        <p:nvSpPr>
          <p:cNvPr id="49197" name="TextBox 16"/>
          <p:cNvSpPr txBox="1">
            <a:spLocks noChangeArrowheads="1"/>
          </p:cNvSpPr>
          <p:nvPr/>
        </p:nvSpPr>
        <p:spPr bwMode="auto">
          <a:xfrm>
            <a:off x="4429125" y="51308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p+9,a+9 </a:t>
            </a:r>
            <a:endParaRPr lang="zh-CN" altLang="en-US" sz="3200" b="1">
              <a:solidFill>
                <a:srgbClr val="9D138D"/>
              </a:solidFill>
            </a:endParaRPr>
          </a:p>
        </p:txBody>
      </p:sp>
      <p:sp>
        <p:nvSpPr>
          <p:cNvPr id="18" name="TextBox 17"/>
          <p:cNvSpPr txBox="1">
            <a:spLocks noChangeArrowheads="1"/>
          </p:cNvSpPr>
          <p:nvPr/>
        </p:nvSpPr>
        <p:spPr bwMode="auto">
          <a:xfrm>
            <a:off x="6357938" y="2867025"/>
            <a:ext cx="1214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0000CC"/>
                </a:solidFill>
              </a:rPr>
              <a:t>*(p+i)</a:t>
            </a:r>
            <a:endParaRPr lang="zh-CN" altLang="en-US" sz="3200" b="1">
              <a:solidFill>
                <a:srgbClr val="0000CC"/>
              </a:solidFill>
            </a:endParaRPr>
          </a:p>
        </p:txBody>
      </p:sp>
    </p:spTree>
    <p:extLst>
      <p:ext uri="{BB962C8B-B14F-4D97-AF65-F5344CB8AC3E}">
        <p14:creationId xmlns:p14="http://schemas.microsoft.com/office/powerpoint/2010/main" val="4171849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063749"/>
            <a:ext cx="4246563" cy="4500563"/>
          </a:xfrm>
        </p:spPr>
        <p:txBody>
          <a:bodyPr/>
          <a:lstStyle/>
          <a:p>
            <a:pPr>
              <a:buFont typeface="Wingdings" pitchFamily="2" charset="2"/>
              <a:buNone/>
            </a:pPr>
            <a:r>
              <a:rPr lang="en-US" altLang="zh-CN" dirty="0"/>
              <a:t>(4) </a:t>
            </a:r>
            <a:r>
              <a:rPr lang="zh-CN" altLang="zh-CN" dirty="0"/>
              <a:t>如果指针</a:t>
            </a:r>
            <a:r>
              <a:rPr lang="en-US" altLang="zh-CN" dirty="0"/>
              <a:t>p1</a:t>
            </a:r>
            <a:r>
              <a:rPr lang="zh-CN" altLang="zh-CN" dirty="0"/>
              <a:t>和</a:t>
            </a:r>
            <a:r>
              <a:rPr lang="en-US" altLang="zh-CN" dirty="0"/>
              <a:t>p2</a:t>
            </a:r>
            <a:r>
              <a:rPr lang="zh-CN" altLang="zh-CN" dirty="0"/>
              <a:t>都指向同一数组</a:t>
            </a:r>
            <a:endParaRPr lang="en-US" altLang="zh-CN" dirty="0"/>
          </a:p>
          <a:p>
            <a:pPr>
              <a:buFont typeface="Wingdings" pitchFamily="2" charset="2"/>
              <a:buNone/>
            </a:pPr>
            <a:endParaRPr lang="en-US" altLang="zh-CN" dirty="0"/>
          </a:p>
          <a:p>
            <a:pPr>
              <a:buFont typeface="Wingdings" pitchFamily="2" charset="2"/>
              <a:buNone/>
            </a:pPr>
            <a:r>
              <a:rPr lang="en-US" altLang="zh-CN" dirty="0"/>
              <a:t>   p2-p1</a:t>
            </a:r>
            <a:r>
              <a:rPr lang="zh-CN" altLang="zh-CN" dirty="0"/>
              <a:t>的值</a:t>
            </a:r>
            <a:r>
              <a:rPr lang="zh-CN" altLang="en-US" dirty="0"/>
              <a:t>是</a:t>
            </a:r>
            <a:r>
              <a:rPr lang="en-US" altLang="zh-CN" dirty="0"/>
              <a:t>4</a:t>
            </a:r>
          </a:p>
          <a:p>
            <a:pPr>
              <a:buFont typeface="Wingdings" pitchFamily="2" charset="2"/>
              <a:buNone/>
            </a:pPr>
            <a:endParaRPr lang="en-US" altLang="zh-CN" dirty="0"/>
          </a:p>
          <a:p>
            <a:pPr>
              <a:buFont typeface="Wingdings" pitchFamily="2" charset="2"/>
              <a:buNone/>
            </a:pPr>
            <a:r>
              <a:rPr lang="zh-CN" altLang="en-US" dirty="0"/>
              <a:t>   </a:t>
            </a:r>
            <a:r>
              <a:rPr lang="en-US" altLang="zh-CN" dirty="0">
                <a:solidFill>
                  <a:srgbClr val="FF0000"/>
                </a:solidFill>
              </a:rPr>
              <a:t>【</a:t>
            </a:r>
            <a:r>
              <a:rPr lang="zh-CN" altLang="en-US" dirty="0">
                <a:solidFill>
                  <a:srgbClr val="FF0000"/>
                </a:solidFill>
              </a:rPr>
              <a:t>注意</a:t>
            </a:r>
            <a:r>
              <a:rPr lang="en-US" altLang="zh-CN" dirty="0">
                <a:solidFill>
                  <a:srgbClr val="FF0000"/>
                </a:solidFill>
              </a:rPr>
              <a:t>】</a:t>
            </a:r>
            <a:r>
              <a:rPr lang="zh-CN" altLang="en-US" dirty="0">
                <a:solidFill>
                  <a:srgbClr val="FF0000"/>
                </a:solidFill>
              </a:rPr>
              <a:t>不能计算</a:t>
            </a:r>
            <a:r>
              <a:rPr lang="en-US" altLang="zh-CN" dirty="0">
                <a:solidFill>
                  <a:srgbClr val="FF0000"/>
                </a:solidFill>
              </a:rPr>
              <a:t>p1+p2</a:t>
            </a:r>
            <a:r>
              <a:rPr lang="zh-CN" altLang="en-US" dirty="0">
                <a:solidFill>
                  <a:srgbClr val="FF0000"/>
                </a:solidFill>
              </a:rPr>
              <a:t>，因为没有任何意义！</a:t>
            </a:r>
          </a:p>
        </p:txBody>
      </p:sp>
      <p:graphicFrame>
        <p:nvGraphicFramePr>
          <p:cNvPr id="5" name="表格 4"/>
          <p:cNvGraphicFramePr>
            <a:graphicFrameLocks noGrp="1"/>
          </p:cNvGraphicFramePr>
          <p:nvPr/>
        </p:nvGraphicFramePr>
        <p:xfrm>
          <a:off x="7810500" y="736600"/>
          <a:ext cx="1190625" cy="5478617"/>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5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617"/>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53">
                <a:tc>
                  <a:txBody>
                    <a:bodyPr/>
                    <a:lstStyle/>
                    <a:p>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4" marB="4571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5357813" y="18065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p1</a:t>
            </a:r>
            <a:endParaRPr lang="zh-CN" altLang="en-US" sz="3200" b="1">
              <a:solidFill>
                <a:srgbClr val="9D138D"/>
              </a:solidFill>
            </a:endParaRPr>
          </a:p>
        </p:txBody>
      </p:sp>
      <p:cxnSp>
        <p:nvCxnSpPr>
          <p:cNvPr id="8" name="直接箭头连接符 7"/>
          <p:cNvCxnSpPr>
            <a:cxnSpLocks noChangeShapeType="1"/>
          </p:cNvCxnSpPr>
          <p:nvPr/>
        </p:nvCxnSpPr>
        <p:spPr bwMode="auto">
          <a:xfrm>
            <a:off x="4929188" y="2379663"/>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4919663" y="46180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5286375" y="4021138"/>
            <a:ext cx="857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en-US" altLang="zh-CN" sz="3200" b="1">
                <a:solidFill>
                  <a:srgbClr val="9D138D"/>
                </a:solidFill>
              </a:rPr>
              <a:t>p2 </a:t>
            </a:r>
            <a:endParaRPr lang="zh-CN" altLang="en-US" sz="3200" b="1">
              <a:solidFill>
                <a:srgbClr val="9D138D"/>
              </a:solidFill>
            </a:endParaRPr>
          </a:p>
        </p:txBody>
      </p:sp>
    </p:spTree>
    <p:extLst>
      <p:ext uri="{BB962C8B-B14F-4D97-AF65-F5344CB8AC3E}">
        <p14:creationId xmlns:p14="http://schemas.microsoft.com/office/powerpoint/2010/main" val="1742495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nodeType="afterGroup">
                            <p:stCondLst>
                              <p:cond delay="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Left)">
                                      <p:cBhvr>
                                        <p:cTn id="19" dur="500"/>
                                        <p:tgtEl>
                                          <p:spTgt spid="17"/>
                                        </p:tgtEl>
                                      </p:cBhvr>
                                    </p:animEffect>
                                  </p:childTnLst>
                                </p:cTn>
                              </p:par>
                              <p:par>
                                <p:cTn id="20" presetID="1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E2B21E1-6818-4587-9B7D-83A0FA4D3EAA}" type="slidenum">
              <a:rPr lang="en-US" altLang="zh-CN"/>
              <a:pPr/>
              <a:t>56</a:t>
            </a:fld>
            <a:endParaRPr lang="en-US" altLang="zh-CN"/>
          </a:p>
        </p:txBody>
      </p:sp>
      <p:sp>
        <p:nvSpPr>
          <p:cNvPr id="70658" name="Rectangle 2"/>
          <p:cNvSpPr>
            <a:spLocks noGrp="1" noChangeArrowheads="1"/>
          </p:cNvSpPr>
          <p:nvPr>
            <p:ph type="title"/>
          </p:nvPr>
        </p:nvSpPr>
        <p:spPr>
          <a:xfrm>
            <a:off x="871538" y="298450"/>
            <a:ext cx="8162925" cy="641350"/>
          </a:xfrm>
        </p:spPr>
        <p:txBody>
          <a:bodyPr/>
          <a:lstStyle/>
          <a:p>
            <a:r>
              <a:rPr lang="en-US" altLang="zh-CN" sz="3600" dirty="0"/>
              <a:t>8.3.2 </a:t>
            </a:r>
            <a:r>
              <a:rPr lang="zh-CN" altLang="en-US" sz="3600" dirty="0"/>
              <a:t>在引用数组元素时指针的运算</a:t>
            </a:r>
          </a:p>
        </p:txBody>
      </p:sp>
      <p:sp>
        <p:nvSpPr>
          <p:cNvPr id="70659" name="Rectangle 3"/>
          <p:cNvSpPr>
            <a:spLocks noGrp="1" noChangeArrowheads="1"/>
          </p:cNvSpPr>
          <p:nvPr>
            <p:ph type="body" idx="1"/>
          </p:nvPr>
        </p:nvSpPr>
        <p:spPr>
          <a:xfrm>
            <a:off x="323528" y="1254125"/>
            <a:ext cx="5545138" cy="4551363"/>
          </a:xfrm>
        </p:spPr>
        <p:txBody>
          <a:bodyPr/>
          <a:lstStyle/>
          <a:p>
            <a:r>
              <a:rPr lang="zh-CN" altLang="en-US" sz="2800" dirty="0"/>
              <a:t>通过指针引用数组元素</a:t>
            </a:r>
          </a:p>
          <a:p>
            <a:pPr lvl="1"/>
            <a:r>
              <a:rPr lang="zh-CN" altLang="en-US" dirty="0"/>
              <a:t>指针的运算：</a:t>
            </a:r>
          </a:p>
          <a:p>
            <a:pPr lvl="2"/>
            <a:r>
              <a:rPr lang="zh-CN" altLang="en-US" dirty="0"/>
              <a:t>指针与整数做加减法运算</a:t>
            </a:r>
            <a:br>
              <a:rPr lang="zh-CN" altLang="en-US" dirty="0"/>
            </a:br>
            <a:r>
              <a:rPr lang="zh-CN" altLang="en-US" b="1" dirty="0">
                <a:solidFill>
                  <a:srgbClr val="008000"/>
                </a:solidFill>
              </a:rPr>
              <a:t>如：</a:t>
            </a:r>
            <a:r>
              <a:rPr lang="en-US" altLang="zh-CN" b="1" dirty="0">
                <a:solidFill>
                  <a:srgbClr val="008000"/>
                </a:solidFill>
              </a:rPr>
              <a:t>q-2, r+3, p++</a:t>
            </a:r>
          </a:p>
          <a:p>
            <a:pPr lvl="2"/>
            <a:r>
              <a:rPr lang="zh-CN" altLang="en-US" dirty="0"/>
              <a:t>指向同一数组的指针之间的相减及比较运算</a:t>
            </a:r>
            <a:br>
              <a:rPr lang="zh-CN" altLang="en-US" dirty="0"/>
            </a:br>
            <a:r>
              <a:rPr lang="zh-CN" altLang="en-US" b="1" dirty="0">
                <a:solidFill>
                  <a:srgbClr val="008000"/>
                </a:solidFill>
              </a:rPr>
              <a:t>如：</a:t>
            </a:r>
            <a:r>
              <a:rPr lang="en-US" altLang="zh-CN" b="1" dirty="0">
                <a:solidFill>
                  <a:srgbClr val="008000"/>
                </a:solidFill>
              </a:rPr>
              <a:t>q==r, q-p&gt;0, q&gt;p</a:t>
            </a:r>
            <a:endParaRPr lang="en-US" altLang="zh-CN" dirty="0"/>
          </a:p>
          <a:p>
            <a:pPr lvl="2"/>
            <a:r>
              <a:rPr lang="zh-CN" altLang="en-US" dirty="0"/>
              <a:t>除上述情况外，指针没有其它有意义的算术运算或位运算！</a:t>
            </a:r>
            <a:br>
              <a:rPr lang="zh-CN" altLang="en-US" dirty="0"/>
            </a:br>
            <a:r>
              <a:rPr lang="zh-CN" altLang="en-US" b="1" dirty="0">
                <a:solidFill>
                  <a:srgbClr val="008000"/>
                </a:solidFill>
              </a:rPr>
              <a:t>错例如：</a:t>
            </a:r>
            <a:r>
              <a:rPr lang="en-US" altLang="zh-CN" b="1" dirty="0" err="1">
                <a:solidFill>
                  <a:srgbClr val="008000"/>
                </a:solidFill>
              </a:rPr>
              <a:t>q+r</a:t>
            </a:r>
            <a:r>
              <a:rPr lang="en-US" altLang="zh-CN" b="1" dirty="0">
                <a:solidFill>
                  <a:srgbClr val="008000"/>
                </a:solidFill>
              </a:rPr>
              <a:t>, &amp;p&gt;&amp;q</a:t>
            </a:r>
            <a:endParaRPr lang="en-US" altLang="zh-CN" dirty="0"/>
          </a:p>
          <a:p>
            <a:endParaRPr lang="en-US" altLang="zh-CN" sz="2800" dirty="0"/>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986880"/>
            <a:ext cx="2933700" cy="3962400"/>
          </a:xfrm>
          <a:prstGeom prst="rect">
            <a:avLst/>
          </a:prstGeom>
          <a:noFill/>
          <a:extLst>
            <a:ext uri="{909E8E84-426E-40DD-AFC4-6F175D3DCCD1}">
              <a14:hiddenFill xmlns:a14="http://schemas.microsoft.com/office/drawing/2010/main">
                <a:solidFill>
                  <a:srgbClr val="FFFFFF"/>
                </a:solidFill>
              </a14:hiddenFill>
            </a:ext>
          </a:extLst>
        </p:spPr>
      </p:pic>
      <p:sp>
        <p:nvSpPr>
          <p:cNvPr id="70662" name="Line 6"/>
          <p:cNvSpPr>
            <a:spLocks noChangeShapeType="1"/>
          </p:cNvSpPr>
          <p:nvPr/>
        </p:nvSpPr>
        <p:spPr bwMode="auto">
          <a:xfrm>
            <a:off x="6257925" y="3609305"/>
            <a:ext cx="576263"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663" name="Text Box 7"/>
          <p:cNvSpPr txBox="1">
            <a:spLocks noChangeArrowheads="1"/>
          </p:cNvSpPr>
          <p:nvPr/>
        </p:nvSpPr>
        <p:spPr bwMode="auto">
          <a:xfrm>
            <a:off x="5651500" y="3407692"/>
            <a:ext cx="652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a:t>q</a:t>
            </a:r>
            <a:r>
              <a:rPr lang="zh-CN" altLang="en-US" sz="1800"/>
              <a:t>，</a:t>
            </a:r>
            <a:r>
              <a:rPr lang="en-US" altLang="zh-CN" sz="1800"/>
              <a:t>r</a:t>
            </a:r>
          </a:p>
        </p:txBody>
      </p:sp>
    </p:spTree>
    <p:extLst>
      <p:ext uri="{BB962C8B-B14F-4D97-AF65-F5344CB8AC3E}">
        <p14:creationId xmlns:p14="http://schemas.microsoft.com/office/powerpoint/2010/main" val="89807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04741"/>
            <a:ext cx="8572500" cy="646331"/>
          </a:xfrm>
          <a:effectLst/>
        </p:spPr>
        <p:txBody>
          <a:bodyPr anchor="ctr"/>
          <a:lstStyle/>
          <a:p>
            <a:pPr eaLnBrk="1" hangingPunct="1">
              <a:defRPr/>
            </a:pPr>
            <a:r>
              <a:rPr lang="en-US" altLang="zh-CN" sz="3600" dirty="0"/>
              <a:t>8.3.3 </a:t>
            </a:r>
            <a:r>
              <a:rPr lang="zh-CN" altLang="zh-CN" sz="3600" dirty="0"/>
              <a:t>通过指针引用数组元素</a:t>
            </a:r>
            <a:endParaRPr lang="zh-CN" altLang="en-US" sz="3600" dirty="0"/>
          </a:p>
        </p:txBody>
      </p:sp>
      <p:sp>
        <p:nvSpPr>
          <p:cNvPr id="51203" name="Rectangle 3"/>
          <p:cNvSpPr>
            <a:spLocks noGrp="1" noChangeArrowheads="1"/>
          </p:cNvSpPr>
          <p:nvPr>
            <p:ph type="body" idx="1"/>
          </p:nvPr>
        </p:nvSpPr>
        <p:spPr>
          <a:xfrm>
            <a:off x="714375" y="1714500"/>
            <a:ext cx="8072438" cy="4357688"/>
          </a:xfrm>
        </p:spPr>
        <p:txBody>
          <a:bodyPr/>
          <a:lstStyle/>
          <a:p>
            <a:r>
              <a:rPr lang="zh-CN" altLang="zh-CN" dirty="0"/>
              <a:t>引用一个数组元素，可用下面两种方</a:t>
            </a:r>
            <a:endParaRPr lang="en-US" altLang="zh-CN" dirty="0"/>
          </a:p>
          <a:p>
            <a:pPr marL="0" indent="0">
              <a:buNone/>
            </a:pPr>
            <a:r>
              <a:rPr lang="en-US" altLang="zh-CN" dirty="0"/>
              <a:t>  </a:t>
            </a:r>
            <a:r>
              <a:rPr lang="zh-CN" altLang="zh-CN" dirty="0"/>
              <a:t>（１） </a:t>
            </a:r>
            <a:r>
              <a:rPr lang="zh-CN" altLang="zh-CN" b="1" dirty="0">
                <a:solidFill>
                  <a:srgbClr val="FF0000"/>
                </a:solidFill>
              </a:rPr>
              <a:t>下标法</a:t>
            </a:r>
            <a:r>
              <a:rPr lang="zh-CN" altLang="zh-CN" dirty="0"/>
              <a:t>，如</a:t>
            </a:r>
            <a:r>
              <a:rPr lang="en-US" altLang="zh-CN" dirty="0"/>
              <a:t>a[</a:t>
            </a:r>
            <a:r>
              <a:rPr lang="en-US" altLang="zh-CN" dirty="0" err="1"/>
              <a:t>i</a:t>
            </a:r>
            <a:r>
              <a:rPr lang="en-US" altLang="zh-CN" dirty="0"/>
              <a:t>]</a:t>
            </a:r>
            <a:r>
              <a:rPr lang="zh-CN" altLang="zh-CN" dirty="0"/>
              <a:t>形式</a:t>
            </a:r>
          </a:p>
          <a:p>
            <a:pPr>
              <a:buFont typeface="Wingdings" pitchFamily="2" charset="2"/>
              <a:buNone/>
            </a:pPr>
            <a:r>
              <a:rPr lang="en-US" altLang="zh-CN" dirty="0"/>
              <a:t>  </a:t>
            </a:r>
            <a:r>
              <a:rPr lang="zh-CN" altLang="zh-CN" dirty="0"/>
              <a:t>（２） </a:t>
            </a:r>
            <a:r>
              <a:rPr lang="zh-CN" altLang="zh-CN" b="1" dirty="0">
                <a:solidFill>
                  <a:srgbClr val="FF0000"/>
                </a:solidFill>
              </a:rPr>
              <a:t>指针法</a:t>
            </a:r>
            <a:r>
              <a:rPr lang="zh-CN" altLang="zh-CN" dirty="0"/>
              <a:t>，如</a:t>
            </a:r>
            <a:r>
              <a:rPr lang="en-US" altLang="zh-CN" dirty="0"/>
              <a:t>*(</a:t>
            </a:r>
            <a:r>
              <a:rPr lang="en-US" altLang="zh-CN" dirty="0" err="1"/>
              <a:t>a+i</a:t>
            </a:r>
            <a:r>
              <a:rPr lang="en-US" altLang="zh-CN" dirty="0"/>
              <a:t>)</a:t>
            </a:r>
            <a:r>
              <a:rPr lang="zh-CN" altLang="zh-CN" dirty="0"/>
              <a:t>或</a:t>
            </a:r>
            <a:r>
              <a:rPr lang="en-US" altLang="zh-CN" dirty="0"/>
              <a:t>*(</a:t>
            </a:r>
            <a:r>
              <a:rPr lang="en-US" altLang="zh-CN" dirty="0" err="1"/>
              <a:t>p+i</a:t>
            </a:r>
            <a:r>
              <a:rPr lang="en-US" altLang="zh-CN" dirty="0"/>
              <a:t>)</a:t>
            </a:r>
          </a:p>
          <a:p>
            <a:pPr>
              <a:buFont typeface="Wingdings" pitchFamily="2" charset="2"/>
              <a:buNone/>
            </a:pPr>
            <a:r>
              <a:rPr lang="en-US" altLang="zh-CN" dirty="0"/>
              <a:t>  </a:t>
            </a:r>
            <a:r>
              <a:rPr lang="zh-CN" altLang="zh-CN" dirty="0"/>
              <a:t>其中</a:t>
            </a:r>
            <a:r>
              <a:rPr lang="en-US" altLang="zh-CN" dirty="0"/>
              <a:t>a</a:t>
            </a:r>
            <a:r>
              <a:rPr lang="zh-CN" altLang="zh-CN" dirty="0"/>
              <a:t>是数组名，</a:t>
            </a:r>
            <a:r>
              <a:rPr lang="en-US" altLang="zh-CN" dirty="0"/>
              <a:t>p</a:t>
            </a:r>
            <a:r>
              <a:rPr lang="zh-CN" altLang="zh-CN" dirty="0"/>
              <a:t>是指向数组元素的指针变量，其初值</a:t>
            </a:r>
            <a:r>
              <a:rPr lang="en-US" altLang="zh-CN" dirty="0"/>
              <a:t>p=a</a:t>
            </a:r>
          </a:p>
          <a:p>
            <a:pPr marL="914400" lvl="1" indent="-457200">
              <a:lnSpc>
                <a:spcPct val="90000"/>
              </a:lnSpc>
            </a:pPr>
            <a:r>
              <a:rPr lang="en-US" altLang="zh-CN" sz="2400" dirty="0"/>
              <a:t>[]</a:t>
            </a:r>
            <a:r>
              <a:rPr lang="zh-CN" altLang="en-US" sz="2400" dirty="0"/>
              <a:t>实质上是</a:t>
            </a:r>
            <a:r>
              <a:rPr lang="zh-CN" altLang="en-US" sz="2400" b="1" dirty="0">
                <a:solidFill>
                  <a:srgbClr val="FF0000"/>
                </a:solidFill>
              </a:rPr>
              <a:t>变址运算符</a:t>
            </a:r>
            <a:r>
              <a:rPr lang="zh-CN" altLang="en-US" sz="2400" dirty="0"/>
              <a:t>，指针变量</a:t>
            </a:r>
            <a:r>
              <a:rPr lang="en-US" altLang="zh-CN" sz="2400" dirty="0"/>
              <a:t>[</a:t>
            </a:r>
            <a:r>
              <a:rPr lang="en-US" altLang="zh-CN" sz="2400" dirty="0" err="1"/>
              <a:t>i</a:t>
            </a:r>
            <a:r>
              <a:rPr lang="en-US" altLang="zh-CN" sz="2400" dirty="0"/>
              <a:t>]</a:t>
            </a:r>
            <a:r>
              <a:rPr lang="zh-CN" altLang="en-US" sz="2400" dirty="0"/>
              <a:t>即</a:t>
            </a:r>
            <a:r>
              <a:rPr lang="zh-CN" altLang="en-US" sz="2400" dirty="0">
                <a:latin typeface="Times New Roman"/>
              </a:rPr>
              <a:t>“</a:t>
            </a:r>
            <a:r>
              <a:rPr lang="zh-CN" altLang="en-US" sz="2400" dirty="0"/>
              <a:t>指针变量</a:t>
            </a:r>
            <a:r>
              <a:rPr lang="en-US" altLang="zh-CN" sz="2400" dirty="0"/>
              <a:t>+</a:t>
            </a:r>
            <a:r>
              <a:rPr lang="en-US" altLang="zh-CN" sz="2400" dirty="0" err="1"/>
              <a:t>i</a:t>
            </a:r>
            <a:r>
              <a:rPr lang="en-US" altLang="zh-CN" sz="2400" dirty="0">
                <a:latin typeface="Times New Roman"/>
              </a:rPr>
              <a:t>”</a:t>
            </a:r>
            <a:endParaRPr lang="en-US" altLang="zh-CN" sz="2400" dirty="0"/>
          </a:p>
          <a:p>
            <a:pPr marL="914400" lvl="1" indent="-457200">
              <a:lnSpc>
                <a:spcPct val="90000"/>
              </a:lnSpc>
            </a:pPr>
            <a:r>
              <a:rPr lang="zh-CN" altLang="en-US" sz="2400" dirty="0"/>
              <a:t>在</a:t>
            </a:r>
            <a:r>
              <a:rPr lang="en-US" altLang="zh-CN" sz="2400" dirty="0"/>
              <a:t>C</a:t>
            </a:r>
            <a:r>
              <a:rPr lang="zh-CN" altLang="en-US" sz="2400" dirty="0"/>
              <a:t>语言中，基类型相同的指针变量和数组有一定的通用性。</a:t>
            </a:r>
          </a:p>
          <a:p>
            <a:pPr>
              <a:buFont typeface="Wingdings" pitchFamily="2" charset="2"/>
              <a:buNone/>
            </a:pPr>
            <a:endParaRPr lang="en-US" altLang="zh-CN" dirty="0"/>
          </a:p>
        </p:txBody>
      </p:sp>
    </p:spTree>
    <p:extLst>
      <p:ext uri="{BB962C8B-B14F-4D97-AF65-F5344CB8AC3E}">
        <p14:creationId xmlns:p14="http://schemas.microsoft.com/office/powerpoint/2010/main" val="379766179"/>
      </p:ext>
    </p:extLst>
  </p:cSld>
  <p:clrMapOvr>
    <a:masterClrMapping/>
  </p:clrMapOvr>
  <p:transition spd="med">
    <p:blinds/>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14375" y="655488"/>
            <a:ext cx="8072438" cy="4357688"/>
          </a:xfrm>
        </p:spPr>
        <p:txBody>
          <a:bodyPr/>
          <a:lstStyle/>
          <a:p>
            <a:pPr>
              <a:buFont typeface="Wingdings" pitchFamily="2" charset="2"/>
              <a:buNone/>
            </a:pPr>
            <a:r>
              <a:rPr lang="en-US" altLang="zh-CN" dirty="0"/>
              <a:t>  【</a:t>
            </a:r>
            <a:r>
              <a:rPr lang="zh-CN" altLang="zh-CN" dirty="0"/>
              <a:t>例</a:t>
            </a:r>
            <a:r>
              <a:rPr lang="en-US" altLang="zh-CN" dirty="0"/>
              <a:t>8.6】 </a:t>
            </a:r>
            <a:r>
              <a:rPr lang="zh-CN" altLang="zh-CN" dirty="0"/>
              <a:t>有一个整型数组</a:t>
            </a:r>
            <a:r>
              <a:rPr lang="en-US" altLang="zh-CN" dirty="0"/>
              <a:t>a</a:t>
            </a:r>
            <a:r>
              <a:rPr lang="zh-CN" altLang="zh-CN" dirty="0"/>
              <a:t>，有</a:t>
            </a:r>
            <a:r>
              <a:rPr lang="en-US" altLang="zh-CN" dirty="0"/>
              <a:t>10</a:t>
            </a:r>
            <a:r>
              <a:rPr lang="zh-CN" altLang="zh-CN" dirty="0"/>
              <a:t>个元素，要求输出数组中的全部元素。</a:t>
            </a:r>
            <a:endParaRPr lang="en-US" altLang="zh-CN" dirty="0"/>
          </a:p>
          <a:p>
            <a:pPr>
              <a:buFont typeface="Wingdings" pitchFamily="2" charset="2"/>
              <a:buNone/>
            </a:pPr>
            <a:endParaRPr lang="zh-CN" altLang="zh-CN" dirty="0"/>
          </a:p>
          <a:p>
            <a:r>
              <a:rPr lang="zh-CN" altLang="zh-CN" dirty="0"/>
              <a:t>解题思路：引用数组中各元素的值有</a:t>
            </a:r>
            <a:r>
              <a:rPr lang="en-US" altLang="zh-CN" dirty="0"/>
              <a:t>3</a:t>
            </a:r>
            <a:r>
              <a:rPr lang="zh-CN" altLang="zh-CN" dirty="0"/>
              <a:t>种方法：</a:t>
            </a:r>
            <a:r>
              <a:rPr lang="en-US" altLang="zh-CN" dirty="0"/>
              <a:t>(1)</a:t>
            </a:r>
            <a:r>
              <a:rPr lang="zh-CN" altLang="zh-CN" dirty="0"/>
              <a:t>下标法</a:t>
            </a:r>
            <a:r>
              <a:rPr lang="zh-CN" altLang="en-US" dirty="0"/>
              <a:t>；</a:t>
            </a:r>
            <a:r>
              <a:rPr lang="en-US" altLang="zh-CN" dirty="0"/>
              <a:t>(2)</a:t>
            </a:r>
            <a:r>
              <a:rPr lang="zh-CN" altLang="zh-CN" dirty="0"/>
              <a:t>通过数组名计算数组元素地址，找出元素的值</a:t>
            </a:r>
            <a:r>
              <a:rPr lang="zh-CN" altLang="en-US" dirty="0"/>
              <a:t>；</a:t>
            </a:r>
            <a:r>
              <a:rPr lang="en-US" altLang="zh-CN" dirty="0"/>
              <a:t>(3) </a:t>
            </a:r>
            <a:r>
              <a:rPr lang="zh-CN" altLang="zh-CN" dirty="0"/>
              <a:t>用指针变量指向数组元素</a:t>
            </a:r>
            <a:endParaRPr lang="en-US" altLang="zh-CN" dirty="0"/>
          </a:p>
          <a:p>
            <a:r>
              <a:rPr lang="zh-CN" altLang="zh-CN" dirty="0"/>
              <a:t>分别写出程序，</a:t>
            </a:r>
            <a:r>
              <a:rPr lang="zh-CN" altLang="en-US" dirty="0"/>
              <a:t>依此</a:t>
            </a:r>
            <a:r>
              <a:rPr lang="zh-CN" altLang="zh-CN" dirty="0"/>
              <a:t>比较分析。</a:t>
            </a:r>
            <a:endParaRPr lang="en-US" altLang="zh-CN"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371037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1"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285750" y="714375"/>
            <a:ext cx="8407400" cy="5410200"/>
          </a:xfrm>
        </p:spPr>
        <p:txBody>
          <a:bodyPr/>
          <a:lstStyle/>
          <a:p>
            <a:pPr>
              <a:lnSpc>
                <a:spcPct val="100000"/>
              </a:lnSpc>
              <a:buFont typeface="Wingdings" pitchFamily="2" charset="2"/>
              <a:buNone/>
            </a:pPr>
            <a:r>
              <a:rPr lang="en-US" altLang="zh-CN" sz="2800" dirty="0"/>
              <a:t>(1) </a:t>
            </a:r>
            <a:r>
              <a:rPr lang="zh-CN" altLang="zh-CN" sz="2800" dirty="0"/>
              <a:t>下标法。</a:t>
            </a:r>
            <a:r>
              <a:rPr lang="en-US" altLang="zh-CN" sz="2800" dirty="0"/>
              <a:t> </a:t>
            </a:r>
            <a:endParaRPr lang="zh-CN" altLang="zh-CN" sz="2800" dirty="0"/>
          </a:p>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a[10];  </a:t>
            </a:r>
            <a:r>
              <a:rPr lang="en-US" altLang="zh-CN" sz="2800" b="1" dirty="0" err="1"/>
              <a:t>int</a:t>
            </a:r>
            <a:r>
              <a:rPr lang="en-US" altLang="zh-CN" sz="2800" b="1" dirty="0"/>
              <a:t> </a:t>
            </a:r>
            <a:r>
              <a:rPr lang="en-US" altLang="zh-CN" sz="2800" b="1" dirty="0" err="1"/>
              <a:t>i</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(“enter 10 integer numbers:\n");</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scanf</a:t>
            </a:r>
            <a:r>
              <a:rPr lang="en-US" altLang="zh-CN" sz="2800" b="1" dirty="0"/>
              <a:t>("%</a:t>
            </a:r>
            <a:r>
              <a:rPr lang="en-US" altLang="zh-CN" sz="2800" b="1" dirty="0" err="1"/>
              <a:t>d",</a:t>
            </a:r>
            <a:r>
              <a:rPr lang="en-US" altLang="zh-CN" sz="2800" b="1" dirty="0" err="1">
                <a:solidFill>
                  <a:srgbClr val="FF0000"/>
                </a:solidFill>
              </a:rPr>
              <a:t>&amp;a</a:t>
            </a:r>
            <a:r>
              <a:rPr lang="en-US" altLang="zh-CN" sz="2800" b="1" dirty="0">
                <a:solidFill>
                  <a:srgbClr val="FF0000"/>
                </a:solidFill>
              </a:rPr>
              <a:t>[</a:t>
            </a:r>
            <a:r>
              <a:rPr lang="en-US" altLang="zh-CN" sz="2800" b="1" dirty="0" err="1">
                <a:solidFill>
                  <a:srgbClr val="FF0000"/>
                </a:solidFill>
              </a:rPr>
              <a:t>i</a:t>
            </a:r>
            <a:r>
              <a:rPr lang="en-US" altLang="zh-CN" sz="2800" b="1" dirty="0">
                <a:solidFill>
                  <a:srgbClr val="FF0000"/>
                </a:solidFill>
              </a:rPr>
              <a:t>]</a:t>
            </a:r>
            <a:r>
              <a:rPr lang="en-US" altLang="zh-CN" sz="2800" b="1" dirty="0"/>
              <a:t>);</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printf</a:t>
            </a:r>
            <a:r>
              <a:rPr lang="en-US" altLang="zh-CN" sz="2800" b="1" dirty="0"/>
              <a:t>(“%d ”,</a:t>
            </a:r>
            <a:r>
              <a:rPr lang="en-US" altLang="zh-CN" sz="2800" b="1" dirty="0">
                <a:solidFill>
                  <a:srgbClr val="FF0000"/>
                </a:solidFill>
              </a:rPr>
              <a:t>a[</a:t>
            </a:r>
            <a:r>
              <a:rPr lang="en-US" altLang="zh-CN" sz="2800" b="1" dirty="0" err="1">
                <a:solidFill>
                  <a:srgbClr val="FF0000"/>
                </a:solidFill>
              </a:rPr>
              <a:t>i</a:t>
            </a:r>
            <a:r>
              <a:rPr lang="en-US" altLang="zh-CN" sz="2800" b="1" dirty="0">
                <a:solidFill>
                  <a:srgbClr val="FF0000"/>
                </a:solidFill>
              </a:rPr>
              <a:t>]</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a:t>
            </a:r>
            <a:endParaRPr lang="zh-CN" altLang="zh-CN" sz="2800" b="1" dirty="0"/>
          </a:p>
          <a:p>
            <a:pPr>
              <a:lnSpc>
                <a:spcPct val="100000"/>
              </a:lnSpc>
              <a:buFont typeface="Wingdings" pitchFamily="2" charset="2"/>
              <a:buNone/>
            </a:pPr>
            <a:endParaRPr lang="zh-CN" altLang="en-US" sz="2800" dirty="0"/>
          </a:p>
        </p:txBody>
      </p:sp>
      <p:grpSp>
        <p:nvGrpSpPr>
          <p:cNvPr id="2" name="组合 7"/>
          <p:cNvGrpSpPr>
            <a:grpSpLocks/>
          </p:cNvGrpSpPr>
          <p:nvPr/>
        </p:nvGrpSpPr>
        <p:grpSpPr bwMode="auto">
          <a:xfrm>
            <a:off x="3286125" y="5000625"/>
            <a:ext cx="5241925" cy="1063625"/>
            <a:chOff x="3286115" y="5000636"/>
            <a:chExt cx="5241488" cy="1063352"/>
          </a:xfrm>
        </p:grpSpPr>
        <p:pic>
          <p:nvPicPr>
            <p:cNvPr id="532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5000636"/>
              <a:ext cx="5241487" cy="3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34530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70249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753" y="5286388"/>
              <a:ext cx="1484509" cy="7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65749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C1F7D345-036E-48D5-8320-270F6AF9315A}" type="slidenum">
              <a:rPr lang="en-US" altLang="zh-CN"/>
              <a:pPr/>
              <a:t>6</a:t>
            </a:fld>
            <a:endParaRPr lang="en-US" altLang="zh-CN"/>
          </a:p>
        </p:txBody>
      </p:sp>
      <p:sp>
        <p:nvSpPr>
          <p:cNvPr id="4106" name="AutoShape 10"/>
          <p:cNvSpPr>
            <a:spLocks noChangeArrowheads="1"/>
          </p:cNvSpPr>
          <p:nvPr/>
        </p:nvSpPr>
        <p:spPr bwMode="auto">
          <a:xfrm>
            <a:off x="7086600" y="2057400"/>
            <a:ext cx="1447800" cy="43434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4098" name="Rectangle 2"/>
          <p:cNvSpPr>
            <a:spLocks noGrp="1" noChangeArrowheads="1"/>
          </p:cNvSpPr>
          <p:nvPr>
            <p:ph type="title"/>
          </p:nvPr>
        </p:nvSpPr>
        <p:spPr>
          <a:xfrm>
            <a:off x="871538" y="473075"/>
            <a:ext cx="8162925" cy="579438"/>
          </a:xfrm>
        </p:spPr>
        <p:txBody>
          <a:bodyPr/>
          <a:lstStyle/>
          <a:p>
            <a:r>
              <a:rPr lang="en-US" altLang="zh-CN" sz="3200" dirty="0"/>
              <a:t>8.1 </a:t>
            </a:r>
            <a:r>
              <a:rPr lang="zh-CN" altLang="en-US" sz="3200" dirty="0"/>
              <a:t>指針是什么</a:t>
            </a:r>
          </a:p>
        </p:txBody>
      </p:sp>
      <p:sp>
        <p:nvSpPr>
          <p:cNvPr id="4099" name="Rectangle 3"/>
          <p:cNvSpPr>
            <a:spLocks noGrp="1" noChangeArrowheads="1"/>
          </p:cNvSpPr>
          <p:nvPr>
            <p:ph type="body" idx="1"/>
          </p:nvPr>
        </p:nvSpPr>
        <p:spPr>
          <a:xfrm>
            <a:off x="910017" y="1243012"/>
            <a:ext cx="5114898" cy="5149850"/>
          </a:xfrm>
        </p:spPr>
        <p:txBody>
          <a:bodyPr/>
          <a:lstStyle/>
          <a:p>
            <a:pPr>
              <a:lnSpc>
                <a:spcPct val="90000"/>
              </a:lnSpc>
            </a:pPr>
            <a:r>
              <a:rPr lang="zh-CN" altLang="en-US" dirty="0"/>
              <a:t>内存空间</a:t>
            </a:r>
          </a:p>
          <a:p>
            <a:pPr lvl="1">
              <a:lnSpc>
                <a:spcPct val="90000"/>
              </a:lnSpc>
            </a:pPr>
            <a:r>
              <a:rPr lang="zh-CN" altLang="en-US" dirty="0"/>
              <a:t>内存按字节编址，即给内存中的每个字节一个唯一的编号，这个编号就是</a:t>
            </a:r>
            <a:r>
              <a:rPr lang="zh-CN" altLang="en-US" dirty="0">
                <a:latin typeface="Times New Roman"/>
              </a:rPr>
              <a:t>“</a:t>
            </a:r>
            <a:r>
              <a:rPr lang="zh-CN" altLang="en-US" b="1" dirty="0"/>
              <a:t>地址</a:t>
            </a:r>
            <a:r>
              <a:rPr lang="zh-CN" altLang="en-US" dirty="0">
                <a:latin typeface="Times New Roman"/>
              </a:rPr>
              <a:t>”</a:t>
            </a:r>
            <a:r>
              <a:rPr lang="zh-CN" altLang="en-US" dirty="0"/>
              <a:t>。</a:t>
            </a:r>
          </a:p>
          <a:p>
            <a:pPr lvl="1">
              <a:lnSpc>
                <a:spcPct val="90000"/>
              </a:lnSpc>
            </a:pPr>
            <a:r>
              <a:rPr lang="zh-CN" altLang="en-US" dirty="0"/>
              <a:t>数据在内存中的存储</a:t>
            </a:r>
          </a:p>
          <a:p>
            <a:pPr lvl="2">
              <a:lnSpc>
                <a:spcPct val="90000"/>
              </a:lnSpc>
            </a:pPr>
            <a:r>
              <a:rPr lang="zh-CN" altLang="en-US" sz="2800" dirty="0"/>
              <a:t>根据数据类型分配一定长度的空间作为存储单元</a:t>
            </a:r>
          </a:p>
          <a:p>
            <a:pPr lvl="2">
              <a:lnSpc>
                <a:spcPct val="90000"/>
              </a:lnSpc>
            </a:pPr>
            <a:r>
              <a:rPr lang="zh-CN" altLang="en-US" sz="2800" dirty="0"/>
              <a:t>以首字节地址作为该存储单元的地址</a:t>
            </a:r>
          </a:p>
        </p:txBody>
      </p:sp>
      <p:sp>
        <p:nvSpPr>
          <p:cNvPr id="4102" name="Line 6"/>
          <p:cNvSpPr>
            <a:spLocks noChangeShapeType="1"/>
          </p:cNvSpPr>
          <p:nvPr/>
        </p:nvSpPr>
        <p:spPr bwMode="auto">
          <a:xfrm>
            <a:off x="7086600" y="2838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3" name="Line 7"/>
          <p:cNvSpPr>
            <a:spLocks noChangeShapeType="1"/>
          </p:cNvSpPr>
          <p:nvPr/>
        </p:nvSpPr>
        <p:spPr bwMode="auto">
          <a:xfrm>
            <a:off x="7086600" y="3219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4" name="Line 8"/>
          <p:cNvSpPr>
            <a:spLocks noChangeShapeType="1"/>
          </p:cNvSpPr>
          <p:nvPr/>
        </p:nvSpPr>
        <p:spPr bwMode="auto">
          <a:xfrm>
            <a:off x="7086600" y="3600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5" name="Line 9"/>
          <p:cNvSpPr>
            <a:spLocks noChangeShapeType="1"/>
          </p:cNvSpPr>
          <p:nvPr/>
        </p:nvSpPr>
        <p:spPr bwMode="auto">
          <a:xfrm>
            <a:off x="7086600" y="398145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7" name="Line 11"/>
          <p:cNvSpPr>
            <a:spLocks noChangeShapeType="1"/>
          </p:cNvSpPr>
          <p:nvPr/>
        </p:nvSpPr>
        <p:spPr bwMode="auto">
          <a:xfrm>
            <a:off x="7086600" y="4343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8" name="Line 12"/>
          <p:cNvSpPr>
            <a:spLocks noChangeShapeType="1"/>
          </p:cNvSpPr>
          <p:nvPr/>
        </p:nvSpPr>
        <p:spPr bwMode="auto">
          <a:xfrm>
            <a:off x="7086600" y="4724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09" name="Line 13"/>
          <p:cNvSpPr>
            <a:spLocks noChangeShapeType="1"/>
          </p:cNvSpPr>
          <p:nvPr/>
        </p:nvSpPr>
        <p:spPr bwMode="auto">
          <a:xfrm>
            <a:off x="7086600" y="5105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0" name="Line 14"/>
          <p:cNvSpPr>
            <a:spLocks noChangeShapeType="1"/>
          </p:cNvSpPr>
          <p:nvPr/>
        </p:nvSpPr>
        <p:spPr bwMode="auto">
          <a:xfrm>
            <a:off x="7086600" y="5486400"/>
            <a:ext cx="1447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13" name="Text Box 17"/>
          <p:cNvSpPr txBox="1">
            <a:spLocks noChangeArrowheads="1"/>
          </p:cNvSpPr>
          <p:nvPr/>
        </p:nvSpPr>
        <p:spPr bwMode="auto">
          <a:xfrm>
            <a:off x="7620000" y="558165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lnSpc>
                <a:spcPct val="80000"/>
              </a:lnSpc>
            </a:pPr>
            <a:r>
              <a:rPr lang="en-US" altLang="zh-CN" sz="2400" b="1"/>
              <a:t>...</a:t>
            </a:r>
          </a:p>
        </p:txBody>
      </p:sp>
      <p:sp>
        <p:nvSpPr>
          <p:cNvPr id="4114" name="Text Box 18"/>
          <p:cNvSpPr txBox="1">
            <a:spLocks noChangeArrowheads="1"/>
          </p:cNvSpPr>
          <p:nvPr/>
        </p:nvSpPr>
        <p:spPr bwMode="auto">
          <a:xfrm>
            <a:off x="6953250" y="1181100"/>
            <a:ext cx="1768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内存中的</a:t>
            </a:r>
          </a:p>
          <a:p>
            <a:r>
              <a:rPr lang="zh-CN" altLang="en-US" sz="2400"/>
              <a:t>用户数据区</a:t>
            </a:r>
          </a:p>
        </p:txBody>
      </p:sp>
      <p:sp>
        <p:nvSpPr>
          <p:cNvPr id="4115" name="Text Box 19"/>
          <p:cNvSpPr txBox="1">
            <a:spLocks noChangeArrowheads="1"/>
          </p:cNvSpPr>
          <p:nvPr/>
        </p:nvSpPr>
        <p:spPr bwMode="auto">
          <a:xfrm>
            <a:off x="7581900" y="2247900"/>
            <a:ext cx="4762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lgn="l">
              <a:lnSpc>
                <a:spcPct val="80000"/>
              </a:lnSpc>
            </a:pPr>
            <a:r>
              <a:rPr lang="en-US" altLang="zh-CN" sz="2400" b="1"/>
              <a:t>...</a:t>
            </a:r>
          </a:p>
        </p:txBody>
      </p:sp>
      <p:sp>
        <p:nvSpPr>
          <p:cNvPr id="4116" name="Text Box 20"/>
          <p:cNvSpPr txBox="1">
            <a:spLocks noChangeArrowheads="1"/>
          </p:cNvSpPr>
          <p:nvPr/>
        </p:nvSpPr>
        <p:spPr bwMode="auto">
          <a:xfrm>
            <a:off x="6096000" y="283845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FF0000"/>
                </a:solidFill>
              </a:rPr>
              <a:t>1000</a:t>
            </a:r>
          </a:p>
        </p:txBody>
      </p:sp>
      <p:sp>
        <p:nvSpPr>
          <p:cNvPr id="4117" name="Text Box 21"/>
          <p:cNvSpPr txBox="1">
            <a:spLocks noChangeArrowheads="1"/>
          </p:cNvSpPr>
          <p:nvPr/>
        </p:nvSpPr>
        <p:spPr bwMode="auto">
          <a:xfrm>
            <a:off x="6096000" y="321945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a:defRPr b="1">
                <a:solidFill>
                  <a:srgbClr val="FF0000"/>
                </a:solidFill>
              </a:defRPr>
            </a:lvl1pPr>
          </a:lstStyle>
          <a:p>
            <a:r>
              <a:rPr lang="en-US" altLang="zh-CN" dirty="0"/>
              <a:t>1001</a:t>
            </a:r>
          </a:p>
        </p:txBody>
      </p:sp>
      <p:sp>
        <p:nvSpPr>
          <p:cNvPr id="4118" name="Text Box 22"/>
          <p:cNvSpPr txBox="1">
            <a:spLocks noChangeArrowheads="1"/>
          </p:cNvSpPr>
          <p:nvPr/>
        </p:nvSpPr>
        <p:spPr bwMode="auto">
          <a:xfrm>
            <a:off x="6096000" y="3619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1002</a:t>
            </a:r>
          </a:p>
        </p:txBody>
      </p:sp>
      <p:sp>
        <p:nvSpPr>
          <p:cNvPr id="4119" name="Text Box 23"/>
          <p:cNvSpPr txBox="1">
            <a:spLocks noChangeArrowheads="1"/>
          </p:cNvSpPr>
          <p:nvPr/>
        </p:nvSpPr>
        <p:spPr bwMode="auto">
          <a:xfrm>
            <a:off x="6096000" y="4000500"/>
            <a:ext cx="9156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dirty="0">
                <a:solidFill>
                  <a:srgbClr val="FF0000"/>
                </a:solidFill>
              </a:rPr>
              <a:t>1003</a:t>
            </a:r>
          </a:p>
        </p:txBody>
      </p:sp>
      <p:sp>
        <p:nvSpPr>
          <p:cNvPr id="4120" name="Text Box 24"/>
          <p:cNvSpPr txBox="1">
            <a:spLocks noChangeArrowheads="1"/>
          </p:cNvSpPr>
          <p:nvPr/>
        </p:nvSpPr>
        <p:spPr bwMode="auto">
          <a:xfrm>
            <a:off x="6102350" y="4381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1004</a:t>
            </a:r>
          </a:p>
        </p:txBody>
      </p:sp>
      <p:sp>
        <p:nvSpPr>
          <p:cNvPr id="4121" name="Text Box 25"/>
          <p:cNvSpPr txBox="1">
            <a:spLocks noChangeArrowheads="1"/>
          </p:cNvSpPr>
          <p:nvPr/>
        </p:nvSpPr>
        <p:spPr bwMode="auto">
          <a:xfrm>
            <a:off x="6102350" y="4762500"/>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1005</a:t>
            </a:r>
          </a:p>
        </p:txBody>
      </p:sp>
      <p:sp>
        <p:nvSpPr>
          <p:cNvPr id="4122" name="Text Box 26"/>
          <p:cNvSpPr txBox="1">
            <a:spLocks noChangeArrowheads="1"/>
          </p:cNvSpPr>
          <p:nvPr/>
        </p:nvSpPr>
        <p:spPr bwMode="auto">
          <a:xfrm>
            <a:off x="6096000" y="5089525"/>
            <a:ext cx="831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1006</a:t>
            </a:r>
          </a:p>
        </p:txBody>
      </p:sp>
      <p:sp>
        <p:nvSpPr>
          <p:cNvPr id="4123" name="Text Box 27"/>
          <p:cNvSpPr txBox="1">
            <a:spLocks noChangeArrowheads="1"/>
          </p:cNvSpPr>
          <p:nvPr/>
        </p:nvSpPr>
        <p:spPr bwMode="auto">
          <a:xfrm>
            <a:off x="7315200" y="2819400"/>
            <a:ext cx="99060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a:t>‘</a:t>
            </a:r>
            <a:r>
              <a:rPr lang="zh-CN" altLang="zh-CN" sz="1800"/>
              <a:t>A’</a:t>
            </a:r>
            <a:endParaRPr lang="en-US" altLang="zh-CN" sz="1800"/>
          </a:p>
        </p:txBody>
      </p:sp>
      <p:sp>
        <p:nvSpPr>
          <p:cNvPr id="4124" name="Text Box 28"/>
          <p:cNvSpPr txBox="1">
            <a:spLocks noChangeArrowheads="1"/>
          </p:cNvSpPr>
          <p:nvPr/>
        </p:nvSpPr>
        <p:spPr bwMode="auto">
          <a:xfrm>
            <a:off x="7315200" y="3352800"/>
            <a:ext cx="9588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3255</a:t>
            </a:r>
          </a:p>
        </p:txBody>
      </p:sp>
      <p:sp>
        <p:nvSpPr>
          <p:cNvPr id="4125" name="Text Box 29"/>
          <p:cNvSpPr txBox="1">
            <a:spLocks noChangeArrowheads="1"/>
          </p:cNvSpPr>
          <p:nvPr/>
        </p:nvSpPr>
        <p:spPr bwMode="auto">
          <a:xfrm>
            <a:off x="7294563" y="4137025"/>
            <a:ext cx="1069975" cy="11874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zh-CN" sz="2400"/>
          </a:p>
          <a:p>
            <a:pPr algn="l"/>
            <a:r>
              <a:rPr lang="en-US" altLang="zh-CN" sz="2400"/>
              <a:t>113.3</a:t>
            </a:r>
          </a:p>
          <a:p>
            <a:pPr algn="l"/>
            <a:endParaRPr lang="en-US" altLang="zh-CN"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379413" y="714375"/>
            <a:ext cx="8550275" cy="5643563"/>
          </a:xfrm>
        </p:spPr>
        <p:txBody>
          <a:bodyPr/>
          <a:lstStyle/>
          <a:p>
            <a:pPr>
              <a:lnSpc>
                <a:spcPct val="100000"/>
              </a:lnSpc>
              <a:buFont typeface="Wingdings" pitchFamily="2" charset="2"/>
              <a:buNone/>
            </a:pPr>
            <a:r>
              <a:rPr lang="en-US" altLang="zh-CN" sz="2800" dirty="0"/>
              <a:t>(2)</a:t>
            </a:r>
            <a:r>
              <a:rPr lang="zh-CN" altLang="zh-CN" sz="2800" dirty="0"/>
              <a:t> 通过数组名计算数组元素地址，找出元素的值</a:t>
            </a:r>
          </a:p>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a[10];  </a:t>
            </a:r>
            <a:r>
              <a:rPr lang="en-US" altLang="zh-CN" sz="2800" b="1" dirty="0" err="1"/>
              <a:t>int</a:t>
            </a:r>
            <a:r>
              <a:rPr lang="en-US" altLang="zh-CN" sz="2800" b="1" dirty="0"/>
              <a:t> </a:t>
            </a:r>
            <a:r>
              <a:rPr lang="en-US" altLang="zh-CN" sz="2800" b="1" dirty="0" err="1"/>
              <a:t>i</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(“enter 10 integer numbers:\n");</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scanf</a:t>
            </a:r>
            <a:r>
              <a:rPr lang="en-US" altLang="zh-CN" sz="2800" b="1" dirty="0"/>
              <a:t>("%</a:t>
            </a:r>
            <a:r>
              <a:rPr lang="en-US" altLang="zh-CN" sz="2800" b="1" dirty="0" err="1"/>
              <a:t>d",</a:t>
            </a:r>
            <a:r>
              <a:rPr lang="en-US" altLang="zh-CN" sz="2800" b="1" dirty="0" err="1">
                <a:solidFill>
                  <a:srgbClr val="0000FF"/>
                </a:solidFill>
              </a:rPr>
              <a:t>&amp;a</a:t>
            </a:r>
            <a:r>
              <a:rPr lang="en-US" altLang="zh-CN" sz="2800" b="1" dirty="0">
                <a:solidFill>
                  <a:srgbClr val="0000FF"/>
                </a:solidFill>
              </a:rPr>
              <a:t>[</a:t>
            </a:r>
            <a:r>
              <a:rPr lang="en-US" altLang="zh-CN" sz="2800" b="1" dirty="0" err="1">
                <a:solidFill>
                  <a:srgbClr val="0000FF"/>
                </a:solidFill>
              </a:rPr>
              <a:t>i</a:t>
            </a:r>
            <a:r>
              <a:rPr lang="en-US" altLang="zh-CN" sz="2800" b="1" dirty="0">
                <a:solidFill>
                  <a:srgbClr val="0000FF"/>
                </a:solidFill>
              </a:rPr>
              <a:t>]</a:t>
            </a:r>
            <a:r>
              <a:rPr lang="en-US" altLang="zh-CN" sz="2800" b="1" dirty="0"/>
              <a:t>);</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a:t>
            </a:r>
          </a:p>
          <a:p>
            <a:pPr>
              <a:lnSpc>
                <a:spcPct val="100000"/>
              </a:lnSpc>
              <a:buFont typeface="Wingdings" pitchFamily="2" charset="2"/>
              <a:buNone/>
            </a:pPr>
            <a:r>
              <a:rPr lang="en-US" altLang="zh-CN" sz="2800" b="1" dirty="0"/>
              <a:t>          </a:t>
            </a:r>
            <a:r>
              <a:rPr lang="en-US" altLang="zh-CN" sz="2800" b="1" dirty="0" err="1"/>
              <a:t>printf</a:t>
            </a:r>
            <a:r>
              <a:rPr lang="en-US" altLang="zh-CN" sz="2800" b="1" dirty="0"/>
              <a:t>(“%d ”,</a:t>
            </a:r>
            <a:r>
              <a:rPr lang="en-US" altLang="zh-CN" sz="2800" b="1" dirty="0">
                <a:solidFill>
                  <a:srgbClr val="FF0000"/>
                </a:solidFill>
              </a:rPr>
              <a:t>*(</a:t>
            </a:r>
            <a:r>
              <a:rPr lang="en-US" altLang="zh-CN" sz="2800" b="1" dirty="0" err="1">
                <a:solidFill>
                  <a:srgbClr val="FF0000"/>
                </a:solidFill>
              </a:rPr>
              <a:t>a+i</a:t>
            </a:r>
            <a:r>
              <a:rPr lang="en-US" altLang="zh-CN" sz="2800" b="1" dirty="0">
                <a:solidFill>
                  <a:srgbClr val="FF0000"/>
                </a:solidFill>
              </a:rPr>
              <a:t>)</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a:t>
            </a:r>
            <a:endParaRPr lang="zh-CN" altLang="en-US" sz="2800" b="1" dirty="0"/>
          </a:p>
        </p:txBody>
      </p:sp>
      <p:sp>
        <p:nvSpPr>
          <p:cNvPr id="4" name="圆角矩形标注 3"/>
          <p:cNvSpPr/>
          <p:nvPr/>
        </p:nvSpPr>
        <p:spPr bwMode="auto">
          <a:xfrm>
            <a:off x="4929188" y="4857750"/>
            <a:ext cx="3929062" cy="642938"/>
          </a:xfrm>
          <a:prstGeom prst="wedgeRoundRectCallout">
            <a:avLst>
              <a:gd name="adj1" fmla="val 3175"/>
              <a:gd name="adj2" fmla="val -2084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d",</a:t>
            </a:r>
            <a:r>
              <a:rPr lang="en-US" altLang="zh-CN" sz="2800" b="1" dirty="0" err="1">
                <a:solidFill>
                  <a:srgbClr val="FF0000"/>
                </a:solidFill>
                <a:latin typeface="+mn-lt"/>
                <a:ea typeface="+mn-ea"/>
              </a:rPr>
              <a:t>a+i</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sp>
        <p:nvSpPr>
          <p:cNvPr id="5" name="矩形 4"/>
          <p:cNvSpPr>
            <a:spLocks noChangeArrowheads="1"/>
          </p:cNvSpPr>
          <p:nvPr/>
        </p:nvSpPr>
        <p:spPr bwMode="auto">
          <a:xfrm>
            <a:off x="4635670" y="3284984"/>
            <a:ext cx="3968778"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644484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307975" y="714375"/>
            <a:ext cx="8693150" cy="5429250"/>
          </a:xfrm>
        </p:spPr>
        <p:txBody>
          <a:bodyPr/>
          <a:lstStyle/>
          <a:p>
            <a:pPr>
              <a:lnSpc>
                <a:spcPct val="100000"/>
              </a:lnSpc>
              <a:buFont typeface="Wingdings" pitchFamily="2" charset="2"/>
              <a:buNone/>
            </a:pPr>
            <a:r>
              <a:rPr lang="en-US" altLang="zh-CN" sz="2800" dirty="0"/>
              <a:t>(3) </a:t>
            </a:r>
            <a:r>
              <a:rPr lang="zh-CN" altLang="zh-CN" sz="2800" dirty="0"/>
              <a:t>用指针变量指向数组元素 </a:t>
            </a:r>
          </a:p>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a[10];  </a:t>
            </a:r>
            <a:r>
              <a:rPr lang="en-US" altLang="zh-CN" sz="2800" b="1" dirty="0" err="1"/>
              <a:t>int</a:t>
            </a:r>
            <a:r>
              <a:rPr lang="en-US" altLang="zh-CN" sz="2800" b="1" dirty="0"/>
              <a:t> *</a:t>
            </a:r>
            <a:r>
              <a:rPr lang="en-US" altLang="zh-CN" sz="2800" b="1" dirty="0" err="1"/>
              <a:t>p,i</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(“enter 10 integer numbers:\n");</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scanf</a:t>
            </a:r>
            <a:r>
              <a:rPr lang="en-US" altLang="zh-CN" sz="2800" b="1" dirty="0"/>
              <a:t>("%</a:t>
            </a:r>
            <a:r>
              <a:rPr lang="en-US" altLang="zh-CN" sz="2800" b="1" dirty="0" err="1"/>
              <a:t>d",</a:t>
            </a:r>
            <a:r>
              <a:rPr lang="en-US" altLang="zh-CN" sz="2800" b="1" dirty="0" err="1">
                <a:solidFill>
                  <a:srgbClr val="0000FF"/>
                </a:solidFill>
              </a:rPr>
              <a:t>&amp;a</a:t>
            </a:r>
            <a:r>
              <a:rPr lang="en-US" altLang="zh-CN" sz="2800" b="1" dirty="0">
                <a:solidFill>
                  <a:srgbClr val="0000FF"/>
                </a:solidFill>
              </a:rPr>
              <a:t>[</a:t>
            </a:r>
            <a:r>
              <a:rPr lang="en-US" altLang="zh-CN" sz="2800" b="1" dirty="0" err="1">
                <a:solidFill>
                  <a:srgbClr val="0000FF"/>
                </a:solidFill>
              </a:rPr>
              <a:t>i</a:t>
            </a:r>
            <a:r>
              <a:rPr lang="en-US" altLang="zh-CN" sz="2800" b="1" dirty="0">
                <a:solidFill>
                  <a:srgbClr val="0000FF"/>
                </a:solidFill>
              </a:rPr>
              <a:t>]</a:t>
            </a:r>
            <a:r>
              <a:rPr lang="en-US" altLang="zh-CN" sz="2800" b="1" dirty="0"/>
              <a:t>);</a:t>
            </a:r>
            <a:endParaRPr lang="zh-CN" altLang="zh-CN" sz="2800" b="1" dirty="0"/>
          </a:p>
          <a:p>
            <a:pPr>
              <a:lnSpc>
                <a:spcPct val="100000"/>
              </a:lnSpc>
              <a:buFont typeface="Wingdings" pitchFamily="2" charset="2"/>
              <a:buNone/>
            </a:pPr>
            <a:r>
              <a:rPr lang="en-US" altLang="zh-CN" sz="2800" b="1" dirty="0"/>
              <a:t>   for(</a:t>
            </a:r>
            <a:r>
              <a:rPr lang="en-US" altLang="zh-CN" sz="2800" b="1" dirty="0">
                <a:solidFill>
                  <a:srgbClr val="FF0000"/>
                </a:solidFill>
              </a:rPr>
              <a:t>p=</a:t>
            </a:r>
            <a:r>
              <a:rPr lang="en-US" altLang="zh-CN" sz="2800" b="1" dirty="0" err="1">
                <a:solidFill>
                  <a:srgbClr val="FF0000"/>
                </a:solidFill>
              </a:rPr>
              <a:t>a;p</a:t>
            </a:r>
            <a:r>
              <a:rPr lang="en-US" altLang="zh-CN" sz="2800" b="1" dirty="0">
                <a:solidFill>
                  <a:srgbClr val="FF0000"/>
                </a:solidFill>
              </a:rPr>
              <a:t>&lt;(a+10);p++</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(“%d ”,</a:t>
            </a:r>
            <a:r>
              <a:rPr lang="en-US" altLang="zh-CN" sz="2800" b="1" dirty="0">
                <a:solidFill>
                  <a:srgbClr val="FF0000"/>
                </a:solidFill>
              </a:rPr>
              <a:t>*p</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en-US" sz="2800" b="1" dirty="0"/>
          </a:p>
        </p:txBody>
      </p:sp>
      <p:sp>
        <p:nvSpPr>
          <p:cNvPr id="6" name="矩形 5"/>
          <p:cNvSpPr>
            <a:spLocks noChangeArrowheads="1"/>
          </p:cNvSpPr>
          <p:nvPr/>
        </p:nvSpPr>
        <p:spPr bwMode="auto">
          <a:xfrm>
            <a:off x="683568" y="3284984"/>
            <a:ext cx="7920880"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4" name="圆角矩形标注 3"/>
          <p:cNvSpPr/>
          <p:nvPr/>
        </p:nvSpPr>
        <p:spPr bwMode="auto">
          <a:xfrm>
            <a:off x="3280757" y="1484784"/>
            <a:ext cx="5286375" cy="1285875"/>
          </a:xfrm>
          <a:prstGeom prst="wedgeRoundRectCallout">
            <a:avLst>
              <a:gd name="adj1" fmla="val 26803"/>
              <a:gd name="adj2" fmla="val 92069"/>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800" b="1" dirty="0">
                <a:solidFill>
                  <a:srgbClr val="0000CC"/>
                </a:solidFill>
                <a:latin typeface="+mn-lt"/>
                <a:ea typeface="+mn-ea"/>
              </a:rPr>
              <a:t>for(p=</a:t>
            </a:r>
            <a:r>
              <a:rPr lang="en-US" altLang="zh-CN" sz="2800" b="1" dirty="0" err="1">
                <a:solidFill>
                  <a:srgbClr val="0000CC"/>
                </a:solidFill>
                <a:latin typeface="+mn-lt"/>
                <a:ea typeface="+mn-ea"/>
              </a:rPr>
              <a:t>a;p</a:t>
            </a:r>
            <a:r>
              <a:rPr lang="en-US" altLang="zh-CN" sz="2800" b="1" dirty="0">
                <a:solidFill>
                  <a:srgbClr val="0000CC"/>
                </a:solidFill>
                <a:latin typeface="+mn-lt"/>
                <a:ea typeface="+mn-ea"/>
              </a:rPr>
              <a:t>&lt;(a+10);p++)</a:t>
            </a:r>
            <a:endParaRPr lang="zh-CN" altLang="zh-CN" sz="2800" b="1" dirty="0">
              <a:solidFill>
                <a:srgbClr val="0000CC"/>
              </a:solidFill>
              <a:latin typeface="+mn-lt"/>
              <a:ea typeface="+mn-ea"/>
            </a:endParaRPr>
          </a:p>
          <a:p>
            <a:pPr>
              <a:defRPr/>
            </a:pPr>
            <a:r>
              <a:rPr lang="en-US" altLang="zh-CN" sz="2800" b="1" dirty="0">
                <a:solidFill>
                  <a:srgbClr val="0000CC"/>
                </a:solidFill>
                <a:latin typeface="+mn-lt"/>
                <a:ea typeface="+mn-ea"/>
              </a:rPr>
              <a:t>     </a:t>
            </a: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d",p</a:t>
            </a:r>
            <a:r>
              <a:rPr lang="en-US" altLang="zh-CN" sz="2800" b="1" dirty="0">
                <a:solidFill>
                  <a:srgbClr val="0000CC"/>
                </a:solidFill>
                <a:latin typeface="+mn-lt"/>
                <a:ea typeface="+mn-ea"/>
              </a:rPr>
              <a:t>);</a:t>
            </a:r>
            <a:endParaRPr lang="zh-CN" altLang="zh-CN" sz="2800" b="1" dirty="0">
              <a:solidFill>
                <a:srgbClr val="0000CC"/>
              </a:solidFill>
              <a:latin typeface="+mn-lt"/>
              <a:ea typeface="+mn-ea"/>
            </a:endParaRPr>
          </a:p>
        </p:txBody>
      </p:sp>
      <p:sp>
        <p:nvSpPr>
          <p:cNvPr id="7" name="矩形 6"/>
          <p:cNvSpPr>
            <a:spLocks noChangeArrowheads="1"/>
          </p:cNvSpPr>
          <p:nvPr/>
        </p:nvSpPr>
        <p:spPr bwMode="auto">
          <a:xfrm>
            <a:off x="692154" y="3884996"/>
            <a:ext cx="5103982" cy="972753"/>
          </a:xfrm>
          <a:prstGeom prst="rect">
            <a:avLst/>
          </a:prstGeom>
          <a:noFill/>
          <a:ln w="38100" algn="ctr">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5" name="圆角矩形标注 4"/>
          <p:cNvSpPr>
            <a:spLocks noChangeArrowheads="1"/>
          </p:cNvSpPr>
          <p:nvPr/>
        </p:nvSpPr>
        <p:spPr bwMode="auto">
          <a:xfrm>
            <a:off x="3286125" y="5357813"/>
            <a:ext cx="5607050" cy="1285875"/>
          </a:xfrm>
          <a:prstGeom prst="wedgeRoundRectCallout">
            <a:avLst>
              <a:gd name="adj1" fmla="val -30042"/>
              <a:gd name="adj2" fmla="val -92593"/>
              <a:gd name="adj3" fmla="val 16667"/>
            </a:avLst>
          </a:prstGeom>
          <a:solidFill>
            <a:srgbClr val="FFFFCC"/>
          </a:solidFill>
          <a:ln w="9525" algn="ctr">
            <a:solidFill>
              <a:schemeClr val="tx1"/>
            </a:solidFill>
            <a:miter lim="800000"/>
            <a:headEnd/>
            <a:tailEnd/>
          </a:ln>
        </p:spPr>
        <p:txBody>
          <a:bodyPr/>
          <a:lstStyle/>
          <a:p>
            <a:pPr>
              <a:defRPr/>
            </a:pPr>
            <a:r>
              <a:rPr lang="en-US" altLang="zh-CN" sz="2800" b="1" dirty="0">
                <a:solidFill>
                  <a:srgbClr val="0000CC"/>
                </a:solidFill>
                <a:latin typeface="+mn-lt"/>
                <a:ea typeface="+mn-ea"/>
              </a:rPr>
              <a:t>for(p=</a:t>
            </a:r>
            <a:r>
              <a:rPr lang="en-US" altLang="zh-CN" sz="2800" b="1" dirty="0" err="1">
                <a:solidFill>
                  <a:srgbClr val="0000CC"/>
                </a:solidFill>
                <a:latin typeface="+mn-lt"/>
                <a:ea typeface="+mn-ea"/>
              </a:rPr>
              <a:t>a;p</a:t>
            </a:r>
            <a:r>
              <a:rPr lang="en-US" altLang="zh-CN" sz="2800" b="1" dirty="0">
                <a:solidFill>
                  <a:srgbClr val="0000CC"/>
                </a:solidFill>
                <a:latin typeface="+mn-lt"/>
                <a:ea typeface="+mn-ea"/>
              </a:rPr>
              <a:t>&lt;(a+10);</a:t>
            </a:r>
            <a:r>
              <a:rPr lang="en-US" altLang="zh-CN" sz="2800" b="1" dirty="0">
                <a:solidFill>
                  <a:srgbClr val="FF0000"/>
                </a:solidFill>
                <a:latin typeface="+mn-lt"/>
                <a:ea typeface="+mn-ea"/>
              </a:rPr>
              <a:t>a</a:t>
            </a:r>
            <a:r>
              <a:rPr lang="en-US" altLang="zh-CN" sz="2800" b="1" dirty="0">
                <a:solidFill>
                  <a:srgbClr val="0000CC"/>
                </a:solidFill>
                <a:latin typeface="+mn-lt"/>
                <a:ea typeface="+mn-ea"/>
              </a:rPr>
              <a:t>++)</a:t>
            </a:r>
            <a:endParaRPr lang="zh-CN" altLang="zh-CN" sz="2800" b="1" dirty="0">
              <a:solidFill>
                <a:srgbClr val="0000CC"/>
              </a:solidFill>
              <a:latin typeface="+mn-lt"/>
              <a:ea typeface="+mn-ea"/>
            </a:endParaRPr>
          </a:p>
          <a:p>
            <a:pPr>
              <a:defRPr/>
            </a:pPr>
            <a:r>
              <a:rPr lang="en-US" altLang="zh-CN" sz="2800" b="1" dirty="0">
                <a:solidFill>
                  <a:srgbClr val="0000CC"/>
                </a:solidFill>
                <a:latin typeface="+mn-lt"/>
                <a:ea typeface="+mn-ea"/>
              </a:rPr>
              <a:t>     </a:t>
            </a: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(“%d ”,*</a:t>
            </a:r>
            <a:r>
              <a:rPr lang="en-US" altLang="zh-CN" sz="2800" b="1" dirty="0">
                <a:solidFill>
                  <a:srgbClr val="FF0000"/>
                </a:solidFill>
                <a:latin typeface="+mn-lt"/>
                <a:ea typeface="+mn-ea"/>
              </a:rPr>
              <a:t>a</a:t>
            </a:r>
            <a:r>
              <a:rPr lang="en-US" altLang="zh-CN" sz="2800" b="1" dirty="0">
                <a:solidFill>
                  <a:srgbClr val="0000CC"/>
                </a:solidFill>
                <a:latin typeface="+mn-lt"/>
                <a:ea typeface="+mn-ea"/>
              </a:rPr>
              <a:t>); </a:t>
            </a:r>
            <a:r>
              <a:rPr lang="zh-CN" altLang="en-US" sz="2800" b="1" dirty="0">
                <a:solidFill>
                  <a:srgbClr val="FF0000"/>
                </a:solidFill>
                <a:effectLst>
                  <a:outerShdw blurRad="38100" dist="38100" dir="2700000" algn="tl">
                    <a:srgbClr val="000000">
                      <a:alpha val="43137"/>
                    </a:srgbClr>
                  </a:outerShdw>
                </a:effectLst>
                <a:latin typeface="+mn-lt"/>
                <a:ea typeface="+mn-ea"/>
              </a:rPr>
              <a:t>错！</a:t>
            </a:r>
            <a:endParaRPr lang="zh-CN" altLang="zh-CN" sz="2800" b="1" dirty="0">
              <a:solidFill>
                <a:srgbClr val="FF0000"/>
              </a:solidFill>
              <a:effectLst>
                <a:outerShdw blurRad="38100" dist="38100" dir="2700000" algn="tl">
                  <a:srgbClr val="000000">
                    <a:alpha val="43137"/>
                  </a:srgbClr>
                </a:outerShdw>
              </a:effectLst>
              <a:latin typeface="+mn-lt"/>
              <a:ea typeface="+mn-ea"/>
            </a:endParaRPr>
          </a:p>
        </p:txBody>
      </p:sp>
    </p:spTree>
    <p:extLst>
      <p:ext uri="{BB962C8B-B14F-4D97-AF65-F5344CB8AC3E}">
        <p14:creationId xmlns:p14="http://schemas.microsoft.com/office/powerpoint/2010/main" val="3079612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395536" y="1186011"/>
            <a:ext cx="8604250" cy="5267325"/>
          </a:xfrm>
        </p:spPr>
        <p:txBody>
          <a:bodyPr/>
          <a:lstStyle/>
          <a:p>
            <a:r>
              <a:rPr lang="en-US" altLang="zh-CN" dirty="0"/>
              <a:t>3</a:t>
            </a:r>
            <a:r>
              <a:rPr lang="zh-CN" altLang="zh-CN" dirty="0"/>
              <a:t>种方法的比较：</a:t>
            </a:r>
          </a:p>
          <a:p>
            <a:pPr>
              <a:buFont typeface="Wingdings" pitchFamily="2" charset="2"/>
              <a:buNone/>
            </a:pPr>
            <a:r>
              <a:rPr lang="zh-CN" altLang="zh-CN" sz="2800" dirty="0"/>
              <a:t>① 第</a:t>
            </a:r>
            <a:r>
              <a:rPr lang="en-US" altLang="zh-CN" sz="2800" dirty="0"/>
              <a:t>(1)</a:t>
            </a:r>
            <a:r>
              <a:rPr lang="zh-CN" altLang="zh-CN" sz="2800" dirty="0"/>
              <a:t>和第</a:t>
            </a:r>
            <a:r>
              <a:rPr lang="en-US" altLang="zh-CN" sz="2800" dirty="0"/>
              <a:t>(2)</a:t>
            </a:r>
            <a:r>
              <a:rPr lang="zh-CN" altLang="zh-CN" sz="2800" dirty="0"/>
              <a:t>种方法</a:t>
            </a:r>
            <a:r>
              <a:rPr lang="zh-CN" altLang="zh-CN" sz="2800" b="1" dirty="0">
                <a:solidFill>
                  <a:srgbClr val="FF0000"/>
                </a:solidFill>
              </a:rPr>
              <a:t>执行效率</a:t>
            </a:r>
            <a:r>
              <a:rPr lang="zh-CN" altLang="zh-CN" sz="2800" dirty="0"/>
              <a:t>相同</a:t>
            </a:r>
            <a:endParaRPr lang="en-US" altLang="zh-CN" sz="2800" dirty="0"/>
          </a:p>
          <a:p>
            <a:pPr lvl="1"/>
            <a:r>
              <a:rPr lang="zh-CN" altLang="zh-CN" sz="2400" dirty="0"/>
              <a:t>Ｃ编译系统是将</a:t>
            </a:r>
            <a:r>
              <a:rPr lang="en-US" altLang="zh-CN" sz="2400" dirty="0"/>
              <a:t>a[</a:t>
            </a:r>
            <a:r>
              <a:rPr lang="en-US" altLang="zh-CN" sz="2400" dirty="0" err="1"/>
              <a:t>i</a:t>
            </a:r>
            <a:r>
              <a:rPr lang="en-US" altLang="zh-CN" sz="2400" dirty="0"/>
              <a:t>]</a:t>
            </a:r>
            <a:r>
              <a:rPr lang="zh-CN" altLang="zh-CN" sz="2400" dirty="0"/>
              <a:t>转换为</a:t>
            </a:r>
            <a:r>
              <a:rPr lang="en-US" altLang="zh-CN" sz="2400" dirty="0"/>
              <a:t>*(</a:t>
            </a:r>
            <a:r>
              <a:rPr lang="en-US" altLang="zh-CN" sz="2400" dirty="0" err="1"/>
              <a:t>a+i</a:t>
            </a:r>
            <a:r>
              <a:rPr lang="en-US" altLang="zh-CN" sz="2400" dirty="0"/>
              <a:t>)</a:t>
            </a:r>
            <a:r>
              <a:rPr lang="zh-CN" altLang="zh-CN" sz="2400" dirty="0"/>
              <a:t>处理的，即先计算元素地址。</a:t>
            </a:r>
            <a:endParaRPr lang="en-US" altLang="zh-CN" sz="2400" dirty="0"/>
          </a:p>
          <a:p>
            <a:pPr lvl="1"/>
            <a:r>
              <a:rPr lang="zh-CN" altLang="zh-CN" sz="2400" dirty="0"/>
              <a:t>因此用第</a:t>
            </a:r>
            <a:r>
              <a:rPr lang="en-US" altLang="zh-CN" sz="2400" dirty="0"/>
              <a:t>(1)</a:t>
            </a:r>
            <a:r>
              <a:rPr lang="zh-CN" altLang="zh-CN" sz="2400" dirty="0"/>
              <a:t>和第</a:t>
            </a:r>
            <a:r>
              <a:rPr lang="en-US" altLang="zh-CN" sz="2400" dirty="0"/>
              <a:t>(2)</a:t>
            </a:r>
            <a:r>
              <a:rPr lang="zh-CN" altLang="zh-CN" sz="2400" dirty="0"/>
              <a:t>种方法找数组元素费时较多。</a:t>
            </a:r>
            <a:endParaRPr lang="en-US" altLang="zh-CN" sz="2400" dirty="0"/>
          </a:p>
          <a:p>
            <a:pPr>
              <a:buNone/>
            </a:pPr>
            <a:r>
              <a:rPr lang="zh-CN" altLang="zh-CN" sz="2800" dirty="0"/>
              <a:t>② 第</a:t>
            </a:r>
            <a:r>
              <a:rPr lang="en-US" altLang="zh-CN" sz="2800" dirty="0"/>
              <a:t>(3)</a:t>
            </a:r>
            <a:r>
              <a:rPr lang="zh-CN" altLang="zh-CN" sz="2800" dirty="0"/>
              <a:t>种方法比第</a:t>
            </a:r>
            <a:r>
              <a:rPr lang="en-US" altLang="zh-CN" sz="2800" dirty="0"/>
              <a:t>(1)</a:t>
            </a:r>
            <a:r>
              <a:rPr lang="zh-CN" altLang="zh-CN" sz="2800" dirty="0"/>
              <a:t>、第</a:t>
            </a:r>
            <a:r>
              <a:rPr lang="en-US" altLang="zh-CN" sz="2800" dirty="0"/>
              <a:t>(2)</a:t>
            </a:r>
            <a:r>
              <a:rPr lang="zh-CN" altLang="zh-CN" sz="2800" dirty="0"/>
              <a:t>种方法快</a:t>
            </a:r>
            <a:endParaRPr lang="en-US" altLang="zh-CN" sz="2800" dirty="0"/>
          </a:p>
          <a:p>
            <a:pPr lvl="1"/>
            <a:r>
              <a:rPr lang="zh-CN" altLang="zh-CN" sz="2400" dirty="0"/>
              <a:t>用指针变量直接指向元素，不必每次都重新计算地址，像</a:t>
            </a:r>
            <a:r>
              <a:rPr lang="en-US" altLang="zh-CN" sz="2400" dirty="0"/>
              <a:t>p++</a:t>
            </a:r>
            <a:r>
              <a:rPr lang="zh-CN" altLang="zh-CN" sz="2400" dirty="0"/>
              <a:t>这样的自加操作是比较快的</a:t>
            </a:r>
            <a:endParaRPr lang="en-US" altLang="zh-CN" sz="2400" dirty="0"/>
          </a:p>
          <a:p>
            <a:pPr lvl="1"/>
            <a:r>
              <a:rPr lang="zh-CN" altLang="zh-CN" sz="2400" dirty="0"/>
              <a:t>这种有规律地改变地址值</a:t>
            </a:r>
            <a:r>
              <a:rPr lang="en-US" altLang="zh-CN" sz="2400" dirty="0"/>
              <a:t>(p++)</a:t>
            </a:r>
            <a:r>
              <a:rPr lang="zh-CN" altLang="zh-CN" sz="2400" dirty="0"/>
              <a:t>能大大提高执行效率</a:t>
            </a:r>
            <a:endParaRPr lang="en-US" altLang="zh-CN" sz="2400" dirty="0"/>
          </a:p>
          <a:p>
            <a:pPr>
              <a:buNone/>
            </a:pPr>
            <a:r>
              <a:rPr lang="zh-CN" altLang="zh-CN" sz="2800" dirty="0"/>
              <a:t>③ 用下标法比较</a:t>
            </a:r>
            <a:r>
              <a:rPr lang="zh-CN" altLang="zh-CN" sz="2800" b="1" dirty="0">
                <a:solidFill>
                  <a:srgbClr val="FF0000"/>
                </a:solidFill>
              </a:rPr>
              <a:t>直观</a:t>
            </a:r>
            <a:r>
              <a:rPr lang="zh-CN" altLang="zh-CN" sz="2800" dirty="0"/>
              <a:t>，能直接知道是第几个元素。</a:t>
            </a:r>
            <a:endParaRPr lang="en-US" altLang="zh-CN" sz="2800" dirty="0"/>
          </a:p>
          <a:p>
            <a:pPr lvl="1"/>
            <a:r>
              <a:rPr lang="zh-CN" altLang="zh-CN" sz="2400" dirty="0"/>
              <a:t>用地址法或指针变量的方法不直观，难以很快地判断出当前处理的是哪一个元素。</a:t>
            </a:r>
            <a:endParaRPr lang="zh-CN" altLang="en-US" sz="2400" dirty="0"/>
          </a:p>
          <a:p>
            <a:pPr lvl="1"/>
            <a:endParaRPr lang="zh-CN" altLang="en-US" sz="2400" dirty="0"/>
          </a:p>
          <a:p>
            <a:pPr lvl="1"/>
            <a:endParaRPr lang="zh-CN" altLang="en-US" dirty="0"/>
          </a:p>
        </p:txBody>
      </p:sp>
    </p:spTree>
    <p:extLst>
      <p:ext uri="{BB962C8B-B14F-4D97-AF65-F5344CB8AC3E}">
        <p14:creationId xmlns:p14="http://schemas.microsoft.com/office/powerpoint/2010/main" val="3199961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692696"/>
            <a:ext cx="8153400" cy="5267325"/>
          </a:xfrm>
        </p:spPr>
        <p:txBody>
          <a:bodyPr/>
          <a:lstStyle/>
          <a:p>
            <a:pPr>
              <a:buFont typeface="Wingdings" pitchFamily="2" charset="2"/>
              <a:buNone/>
            </a:pPr>
            <a:r>
              <a:rPr lang="en-US" altLang="zh-CN" dirty="0"/>
              <a:t>   【</a:t>
            </a:r>
            <a:r>
              <a:rPr lang="zh-CN" altLang="zh-CN" dirty="0"/>
              <a:t>例</a:t>
            </a:r>
            <a:r>
              <a:rPr lang="en-US" altLang="zh-CN" dirty="0"/>
              <a:t>8.7】 </a:t>
            </a:r>
            <a:r>
              <a:rPr lang="zh-CN" altLang="zh-CN" dirty="0"/>
              <a:t>通过指针变量输出整型数组</a:t>
            </a:r>
            <a:r>
              <a:rPr lang="en-US" altLang="zh-CN" dirty="0"/>
              <a:t>a</a:t>
            </a:r>
            <a:r>
              <a:rPr lang="zh-CN" altLang="zh-CN" dirty="0"/>
              <a:t>的</a:t>
            </a:r>
            <a:r>
              <a:rPr lang="en-US" altLang="zh-CN" dirty="0"/>
              <a:t>10</a:t>
            </a:r>
            <a:r>
              <a:rPr lang="zh-CN" altLang="zh-CN" dirty="0"/>
              <a:t>个元素。</a:t>
            </a:r>
            <a:endParaRPr lang="en-US" altLang="zh-CN" dirty="0"/>
          </a:p>
          <a:p>
            <a:pPr>
              <a:buFont typeface="Wingdings" pitchFamily="2" charset="2"/>
              <a:buNone/>
            </a:pPr>
            <a:endParaRPr lang="zh-CN" altLang="zh-CN" dirty="0"/>
          </a:p>
          <a:p>
            <a:r>
              <a:rPr lang="zh-CN" altLang="zh-CN" dirty="0"/>
              <a:t>解题思路：</a:t>
            </a:r>
          </a:p>
          <a:p>
            <a:pPr>
              <a:buFont typeface="Wingdings" pitchFamily="2" charset="2"/>
              <a:buNone/>
            </a:pPr>
            <a:r>
              <a:rPr lang="en-US" altLang="zh-CN" dirty="0"/>
              <a:t>   </a:t>
            </a:r>
            <a:r>
              <a:rPr lang="zh-CN" altLang="zh-CN" dirty="0"/>
              <a:t>用指针变量</a:t>
            </a:r>
            <a:r>
              <a:rPr lang="en-US" altLang="zh-CN" dirty="0"/>
              <a:t>p</a:t>
            </a:r>
            <a:r>
              <a:rPr lang="zh-CN" altLang="zh-CN" dirty="0"/>
              <a:t>指向数组元素，通过改变指针变量的值，使</a:t>
            </a:r>
            <a:r>
              <a:rPr lang="en-US" altLang="zh-CN" dirty="0"/>
              <a:t>p</a:t>
            </a:r>
            <a:r>
              <a:rPr lang="zh-CN" altLang="zh-CN" dirty="0"/>
              <a:t>先后指向</a:t>
            </a:r>
            <a:r>
              <a:rPr lang="en-US" altLang="zh-CN" dirty="0"/>
              <a:t>a[0]</a:t>
            </a:r>
            <a:r>
              <a:rPr lang="zh-CN" altLang="zh-CN" dirty="0"/>
              <a:t>到</a:t>
            </a:r>
            <a:r>
              <a:rPr lang="en-US" altLang="zh-CN" dirty="0"/>
              <a:t>a[9]</a:t>
            </a:r>
            <a:r>
              <a:rPr lang="zh-CN" altLang="zh-CN" dirty="0"/>
              <a:t>各元素。</a:t>
            </a:r>
            <a:endParaRPr lang="zh-CN" altLang="en-US" dirty="0"/>
          </a:p>
        </p:txBody>
      </p:sp>
    </p:spTree>
    <p:extLst>
      <p:ext uri="{BB962C8B-B14F-4D97-AF65-F5344CB8AC3E}">
        <p14:creationId xmlns:p14="http://schemas.microsoft.com/office/powerpoint/2010/main" val="2173076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51520" y="642938"/>
            <a:ext cx="8532812" cy="5715000"/>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p,i,a</a:t>
            </a:r>
            <a:r>
              <a:rPr lang="en-US" altLang="zh-CN" sz="2800" b="1" dirty="0"/>
              <a:t>[10];</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00FF"/>
                </a:solidFill>
              </a:rPr>
              <a:t>p=a;</a:t>
            </a:r>
            <a:endParaRPr lang="zh-CN" altLang="zh-CN" sz="2800" b="1" dirty="0">
              <a:solidFill>
                <a:srgbClr val="0000FF"/>
              </a:solidFill>
            </a:endParaRPr>
          </a:p>
          <a:p>
            <a:pPr>
              <a:lnSpc>
                <a:spcPct val="100000"/>
              </a:lnSpc>
              <a:buFont typeface="Wingdings" pitchFamily="2" charset="2"/>
              <a:buNone/>
            </a:pPr>
            <a:r>
              <a:rPr lang="en-US" altLang="zh-CN" sz="2800" b="1" dirty="0"/>
              <a:t>   </a:t>
            </a:r>
            <a:r>
              <a:rPr lang="en-US" altLang="zh-CN" sz="2800" b="1" dirty="0" err="1"/>
              <a:t>printf</a:t>
            </a:r>
            <a:r>
              <a:rPr lang="en-US" altLang="zh-CN" sz="2800" b="1" dirty="0"/>
              <a:t>(“enter 10 integer numbers:\n");</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scanf</a:t>
            </a:r>
            <a:r>
              <a:rPr lang="en-US" altLang="zh-CN" sz="2800" b="1" dirty="0"/>
              <a:t>(“%</a:t>
            </a:r>
            <a:r>
              <a:rPr lang="en-US" altLang="zh-CN" sz="2800" b="1" dirty="0" err="1"/>
              <a:t>d”,</a:t>
            </a:r>
            <a:r>
              <a:rPr lang="en-US" altLang="zh-CN" sz="2800" b="1" dirty="0" err="1">
                <a:solidFill>
                  <a:srgbClr val="0000FF"/>
                </a:solidFill>
              </a:rPr>
              <a:t>p</a:t>
            </a:r>
            <a:r>
              <a:rPr lang="en-US" altLang="zh-CN" sz="2800" b="1" dirty="0">
                <a:solidFill>
                  <a:srgbClr val="0000FF"/>
                </a:solidFill>
              </a:rPr>
              <a:t>++</a:t>
            </a:r>
            <a:r>
              <a:rPr lang="en-US" altLang="zh-CN" sz="2800" b="1" dirty="0"/>
              <a:t>); </a:t>
            </a:r>
          </a:p>
          <a:p>
            <a:pPr>
              <a:lnSpc>
                <a:spcPct val="100000"/>
              </a:lnSpc>
              <a:buFont typeface="Wingdings" pitchFamily="2" charset="2"/>
              <a:buNone/>
            </a:pP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=0;i&lt;10;i++,</a:t>
            </a:r>
            <a:r>
              <a:rPr lang="en-US" altLang="zh-CN" sz="2800" b="1" dirty="0">
                <a:solidFill>
                  <a:srgbClr val="FF0000"/>
                </a:solidFill>
              </a:rPr>
              <a:t>p++</a:t>
            </a:r>
            <a:r>
              <a:rPr lang="en-US" altLang="zh-CN" sz="2800" b="1" dirty="0"/>
              <a:t>)</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(“%d ”,</a:t>
            </a:r>
            <a:r>
              <a:rPr lang="en-US" altLang="zh-CN" sz="2800" b="1" dirty="0">
                <a:solidFill>
                  <a:srgbClr val="FF0000"/>
                </a:solidFill>
              </a:rPr>
              <a:t>*p</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p:txBody>
      </p:sp>
      <p:sp>
        <p:nvSpPr>
          <p:cNvPr id="4" name="圆角矩形标注 3"/>
          <p:cNvSpPr/>
          <p:nvPr/>
        </p:nvSpPr>
        <p:spPr bwMode="auto">
          <a:xfrm>
            <a:off x="5220072" y="4230216"/>
            <a:ext cx="3857624"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退出循环时</a:t>
            </a:r>
            <a:r>
              <a:rPr lang="en-US" altLang="zh-CN" sz="2800" b="1" dirty="0">
                <a:solidFill>
                  <a:srgbClr val="0000CC"/>
                </a:solidFill>
                <a:latin typeface="+mn-lt"/>
                <a:ea typeface="+mn-ea"/>
              </a:rPr>
              <a:t>p</a:t>
            </a:r>
            <a:r>
              <a:rPr lang="zh-CN" altLang="en-US" sz="2800" b="1" dirty="0">
                <a:solidFill>
                  <a:srgbClr val="0000CC"/>
                </a:solidFill>
                <a:latin typeface="+mn-lt"/>
                <a:ea typeface="+mn-ea"/>
              </a:rPr>
              <a:t>指向</a:t>
            </a:r>
            <a:r>
              <a:rPr lang="en-US" altLang="zh-CN" sz="2800" b="1" dirty="0">
                <a:solidFill>
                  <a:srgbClr val="0000CC"/>
                </a:solidFill>
                <a:latin typeface="+mn-lt"/>
                <a:ea typeface="+mn-ea"/>
              </a:rPr>
              <a:t>a[9]</a:t>
            </a:r>
            <a:r>
              <a:rPr lang="zh-CN" altLang="en-US" sz="2800" b="1" dirty="0">
                <a:solidFill>
                  <a:srgbClr val="0000CC"/>
                </a:solidFill>
                <a:latin typeface="+mn-lt"/>
                <a:ea typeface="+mn-ea"/>
              </a:rPr>
              <a:t>后面的存储单元</a:t>
            </a:r>
            <a:endParaRPr lang="zh-CN" altLang="zh-CN" sz="2800" b="1" dirty="0">
              <a:solidFill>
                <a:srgbClr val="0000CC"/>
              </a:solidFill>
              <a:latin typeface="+mn-lt"/>
              <a:ea typeface="+mn-ea"/>
            </a:endParaRPr>
          </a:p>
        </p:txBody>
      </p:sp>
      <p:sp>
        <p:nvSpPr>
          <p:cNvPr id="5" name="圆角矩形标注 4"/>
          <p:cNvSpPr/>
          <p:nvPr/>
        </p:nvSpPr>
        <p:spPr bwMode="auto">
          <a:xfrm>
            <a:off x="3491880" y="5598368"/>
            <a:ext cx="2428875"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因此执行此循环出问题</a:t>
            </a:r>
            <a:endParaRPr lang="zh-CN" altLang="zh-CN" sz="2800" b="1" dirty="0">
              <a:solidFill>
                <a:srgbClr val="0000CC"/>
              </a:solidFill>
              <a:latin typeface="+mn-lt"/>
              <a:ea typeface="+mn-ea"/>
            </a:endParaRPr>
          </a:p>
        </p:txBody>
      </p:sp>
      <p:sp>
        <p:nvSpPr>
          <p:cNvPr id="6" name="圆角矩形标注 5"/>
          <p:cNvSpPr/>
          <p:nvPr/>
        </p:nvSpPr>
        <p:spPr bwMode="auto">
          <a:xfrm>
            <a:off x="2857500" y="1571625"/>
            <a:ext cx="2428875"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FF0000"/>
                </a:solidFill>
                <a:latin typeface="+mn-lt"/>
                <a:ea typeface="+mn-ea"/>
              </a:rPr>
              <a:t>重新执行</a:t>
            </a:r>
            <a:endParaRPr lang="en-US" altLang="zh-CN" sz="2800" b="1" dirty="0">
              <a:solidFill>
                <a:srgbClr val="FF0000"/>
              </a:solidFill>
              <a:latin typeface="+mn-lt"/>
              <a:ea typeface="+mn-ea"/>
            </a:endParaRPr>
          </a:p>
          <a:p>
            <a:pPr algn="ctr">
              <a:defRPr/>
            </a:pPr>
            <a:r>
              <a:rPr lang="en-US" altLang="zh-CN" sz="2800" b="1" dirty="0">
                <a:solidFill>
                  <a:srgbClr val="FF0000"/>
                </a:solidFill>
                <a:latin typeface="+mn-lt"/>
                <a:ea typeface="+mn-ea"/>
              </a:rPr>
              <a:t>p=a;</a:t>
            </a:r>
            <a:endParaRPr lang="zh-CN" altLang="zh-CN" sz="2800" b="1" dirty="0">
              <a:solidFill>
                <a:srgbClr val="FF0000"/>
              </a:solidFill>
              <a:latin typeface="+mn-lt"/>
              <a:ea typeface="+mn-ea"/>
            </a:endParaRPr>
          </a:p>
        </p:txBody>
      </p:sp>
      <p:sp>
        <p:nvSpPr>
          <p:cNvPr id="3" name="矩形 2"/>
          <p:cNvSpPr/>
          <p:nvPr/>
        </p:nvSpPr>
        <p:spPr>
          <a:xfrm>
            <a:off x="683568" y="3690610"/>
            <a:ext cx="1132041" cy="523220"/>
          </a:xfrm>
          <a:prstGeom prst="rect">
            <a:avLst/>
          </a:prstGeom>
        </p:spPr>
        <p:txBody>
          <a:bodyPr wrap="none">
            <a:spAutoFit/>
          </a:bodyPr>
          <a:lstStyle/>
          <a:p>
            <a:pPr lvl="0">
              <a:defRPr/>
            </a:pPr>
            <a:r>
              <a:rPr lang="en-US" altLang="zh-CN" sz="2800" b="1" dirty="0">
                <a:solidFill>
                  <a:srgbClr val="FF0000"/>
                </a:solidFill>
                <a:latin typeface="Verdana"/>
                <a:ea typeface="宋体"/>
              </a:rPr>
              <a:t>p=a;</a:t>
            </a:r>
            <a:endParaRPr lang="zh-CN" altLang="zh-CN" sz="2800" b="1" dirty="0">
              <a:solidFill>
                <a:srgbClr val="FF0000"/>
              </a:solidFill>
              <a:latin typeface="Verdana"/>
              <a:ea typeface="宋体"/>
            </a:endParaRPr>
          </a:p>
        </p:txBody>
      </p:sp>
      <p:sp>
        <p:nvSpPr>
          <p:cNvPr id="9" name="Text Box 13"/>
          <p:cNvSpPr txBox="1">
            <a:spLocks noChangeArrowheads="1"/>
          </p:cNvSpPr>
          <p:nvPr/>
        </p:nvSpPr>
        <p:spPr bwMode="auto">
          <a:xfrm>
            <a:off x="5508104" y="87630"/>
            <a:ext cx="3456384" cy="2308324"/>
          </a:xfrm>
          <a:prstGeom prst="rect">
            <a:avLst/>
          </a:prstGeom>
          <a:solidFill>
            <a:srgbClr val="CCECFF"/>
          </a:solidFill>
          <a:ln w="57150" cmpd="thinThick" algn="ctr">
            <a:solidFill>
              <a:srgbClr val="9900CC"/>
            </a:solidFill>
            <a:miter lim="800000"/>
            <a:headEnd/>
            <a:tailEnd/>
          </a:ln>
          <a:effectLst/>
          <a:extLst/>
        </p:spPr>
        <p:txBody>
          <a:bodyPr wrap="square">
            <a:spAutoFit/>
          </a:bodyPr>
          <a:lstStyle/>
          <a:p>
            <a:pPr algn="l"/>
            <a:r>
              <a:rPr lang="zh-CN" altLang="en-US" sz="2400"/>
              <a:t>指针变量可以指向数组之后的内存单元，编译程序并不认为是非法的，但应避免出现这样的情况，这会使程序得不到预期的结果。</a:t>
            </a:r>
          </a:p>
        </p:txBody>
      </p:sp>
    </p:spTree>
    <p:extLst>
      <p:ext uri="{BB962C8B-B14F-4D97-AF65-F5344CB8AC3E}">
        <p14:creationId xmlns:p14="http://schemas.microsoft.com/office/powerpoint/2010/main" val="609087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P spid="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3477511-59F3-4FC0-AC68-C981B147F008}" type="slidenum">
              <a:rPr lang="en-US" altLang="zh-CN"/>
              <a:pPr/>
              <a:t>65</a:t>
            </a:fld>
            <a:endParaRPr lang="en-US" altLang="zh-CN"/>
          </a:p>
        </p:txBody>
      </p:sp>
      <p:sp>
        <p:nvSpPr>
          <p:cNvPr id="43010" name="Rectangle 2"/>
          <p:cNvSpPr>
            <a:spLocks noGrp="1" noChangeArrowheads="1"/>
          </p:cNvSpPr>
          <p:nvPr>
            <p:ph type="title"/>
          </p:nvPr>
        </p:nvSpPr>
        <p:spPr>
          <a:xfrm>
            <a:off x="685800" y="680463"/>
            <a:ext cx="8162925" cy="584775"/>
          </a:xfrm>
        </p:spPr>
        <p:txBody>
          <a:bodyPr/>
          <a:lstStyle/>
          <a:p>
            <a:r>
              <a:rPr lang="en-US" altLang="zh-CN" sz="3200" dirty="0"/>
              <a:t>8.3.3 </a:t>
            </a:r>
            <a:r>
              <a:rPr lang="zh-CN" altLang="zh-CN" sz="3200" dirty="0"/>
              <a:t>通过指针引用数组元素</a:t>
            </a:r>
            <a:r>
              <a:rPr lang="zh-CN" altLang="en-US" sz="3200" dirty="0"/>
              <a:t>（</a:t>
            </a:r>
            <a:r>
              <a:rPr lang="en-US" altLang="zh-CN" sz="3200" dirty="0"/>
              <a:t>2</a:t>
            </a:r>
            <a:r>
              <a:rPr lang="zh-CN" altLang="en-US" sz="3200" dirty="0"/>
              <a:t>）</a:t>
            </a:r>
          </a:p>
        </p:txBody>
      </p:sp>
      <p:sp>
        <p:nvSpPr>
          <p:cNvPr id="43011" name="Rectangle 3"/>
          <p:cNvSpPr>
            <a:spLocks noGrp="1" noChangeArrowheads="1"/>
          </p:cNvSpPr>
          <p:nvPr>
            <p:ph type="body" idx="1"/>
          </p:nvPr>
        </p:nvSpPr>
        <p:spPr>
          <a:xfrm>
            <a:off x="727075" y="1219200"/>
            <a:ext cx="8188325" cy="5181600"/>
          </a:xfrm>
        </p:spPr>
        <p:txBody>
          <a:bodyPr/>
          <a:lstStyle/>
          <a:p>
            <a:pPr>
              <a:spcBef>
                <a:spcPct val="0"/>
              </a:spcBef>
            </a:pPr>
            <a:r>
              <a:rPr lang="zh-CN" altLang="en-US" sz="2800" dirty="0"/>
              <a:t>指针使用中应注意的问题：</a:t>
            </a:r>
          </a:p>
          <a:p>
            <a:pPr lvl="1">
              <a:spcBef>
                <a:spcPct val="15000"/>
              </a:spcBef>
            </a:pPr>
            <a:r>
              <a:rPr lang="zh-CN" altLang="en-US" dirty="0"/>
              <a:t>可修改指针变量的值（如</a:t>
            </a:r>
            <a:r>
              <a:rPr lang="en-US" altLang="zh-CN" dirty="0"/>
              <a:t>p++</a:t>
            </a:r>
            <a:r>
              <a:rPr lang="zh-CN" altLang="en-US" dirty="0"/>
              <a:t>），使其指向不同的数据元素；</a:t>
            </a:r>
            <a:r>
              <a:rPr lang="zh-CN" altLang="en-US" b="1" dirty="0">
                <a:solidFill>
                  <a:srgbClr val="FF0000"/>
                </a:solidFill>
              </a:rPr>
              <a:t>数组名虽然也是地址或指针，但应将其看成是指针常量</a:t>
            </a:r>
            <a:r>
              <a:rPr lang="zh-CN" altLang="en-US" dirty="0"/>
              <a:t>，</a:t>
            </a:r>
            <a:r>
              <a:rPr lang="en-US" altLang="zh-CN" dirty="0"/>
              <a:t>a++</a:t>
            </a:r>
            <a:r>
              <a:rPr lang="zh-CN" altLang="en-US" dirty="0"/>
              <a:t>是错误的。</a:t>
            </a:r>
          </a:p>
          <a:p>
            <a:pPr lvl="1">
              <a:spcBef>
                <a:spcPct val="15000"/>
              </a:spcBef>
            </a:pPr>
            <a:endParaRPr lang="zh-CN" altLang="en-US" dirty="0"/>
          </a:p>
          <a:p>
            <a:pPr lvl="1">
              <a:spcBef>
                <a:spcPct val="15000"/>
              </a:spcBef>
            </a:pPr>
            <a:r>
              <a:rPr lang="zh-CN" altLang="en-US" b="1" dirty="0"/>
              <a:t>未赋值的指针变量，其值不可预见。</a:t>
            </a:r>
            <a:r>
              <a:rPr lang="zh-CN" altLang="en-US" dirty="0"/>
              <a:t>使用未赋值的指针变量将干扰程序甚至操作系统的正常运行！ </a:t>
            </a:r>
            <a:br>
              <a:rPr lang="zh-CN" altLang="en-US" dirty="0"/>
            </a:br>
            <a:r>
              <a:rPr lang="zh-CN" altLang="en-US" b="1" dirty="0">
                <a:solidFill>
                  <a:srgbClr val="008000"/>
                </a:solidFill>
              </a:rPr>
              <a:t>错例如：</a:t>
            </a:r>
            <a:r>
              <a:rPr lang="en-US" altLang="zh-CN" b="1" dirty="0" err="1">
                <a:solidFill>
                  <a:srgbClr val="008000"/>
                </a:solidFill>
              </a:rPr>
              <a:t>int</a:t>
            </a:r>
            <a:r>
              <a:rPr lang="en-US" altLang="zh-CN" b="1" dirty="0">
                <a:solidFill>
                  <a:srgbClr val="008000"/>
                </a:solidFill>
              </a:rPr>
              <a:t> *p; *p=1;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C543FBF-10AA-416C-BA51-AF7D2329A3D1}" type="slidenum">
              <a:rPr lang="en-US" altLang="zh-CN"/>
              <a:pPr/>
              <a:t>66</a:t>
            </a:fld>
            <a:endParaRPr lang="en-US" altLang="zh-CN"/>
          </a:p>
        </p:txBody>
      </p:sp>
      <p:sp>
        <p:nvSpPr>
          <p:cNvPr id="71682" name="Rectangle 2"/>
          <p:cNvSpPr>
            <a:spLocks noGrp="1" noChangeArrowheads="1"/>
          </p:cNvSpPr>
          <p:nvPr>
            <p:ph type="title"/>
          </p:nvPr>
        </p:nvSpPr>
        <p:spPr>
          <a:xfrm>
            <a:off x="611188" y="615732"/>
            <a:ext cx="8162925" cy="646331"/>
          </a:xfrm>
        </p:spPr>
        <p:txBody>
          <a:bodyPr/>
          <a:lstStyle/>
          <a:p>
            <a:r>
              <a:rPr lang="en-US" altLang="zh-CN" sz="3600" dirty="0"/>
              <a:t>8.3.3 </a:t>
            </a:r>
            <a:r>
              <a:rPr lang="zh-CN" altLang="zh-CN" sz="3600" dirty="0"/>
              <a:t>通过指针引用数组元素</a:t>
            </a:r>
            <a:r>
              <a:rPr lang="zh-CN" altLang="en-US" sz="3600" dirty="0"/>
              <a:t>（</a:t>
            </a:r>
            <a:r>
              <a:rPr lang="en-US" altLang="zh-CN" sz="3600" dirty="0"/>
              <a:t>3</a:t>
            </a:r>
            <a:r>
              <a:rPr lang="zh-CN" altLang="en-US" sz="3600" dirty="0"/>
              <a:t>）</a:t>
            </a:r>
          </a:p>
        </p:txBody>
      </p:sp>
      <p:sp>
        <p:nvSpPr>
          <p:cNvPr id="71683" name="Rectangle 3"/>
          <p:cNvSpPr>
            <a:spLocks noGrp="1" noChangeArrowheads="1"/>
          </p:cNvSpPr>
          <p:nvPr>
            <p:ph type="body" idx="1"/>
          </p:nvPr>
        </p:nvSpPr>
        <p:spPr>
          <a:xfrm>
            <a:off x="684213" y="1268809"/>
            <a:ext cx="8316912" cy="5616575"/>
          </a:xfrm>
        </p:spPr>
        <p:txBody>
          <a:bodyPr/>
          <a:lstStyle/>
          <a:p>
            <a:pPr>
              <a:spcBef>
                <a:spcPct val="0"/>
              </a:spcBef>
            </a:pPr>
            <a:r>
              <a:rPr lang="zh-CN" altLang="en-US" sz="2800" dirty="0"/>
              <a:t>指针使用中应注意的问题：</a:t>
            </a:r>
          </a:p>
          <a:p>
            <a:pPr lvl="1">
              <a:spcBef>
                <a:spcPct val="0"/>
              </a:spcBef>
            </a:pPr>
            <a:r>
              <a:rPr lang="zh-CN" altLang="en-US" dirty="0"/>
              <a:t>注意指针变量的运算</a:t>
            </a:r>
          </a:p>
          <a:p>
            <a:pPr lvl="1">
              <a:spcBef>
                <a:spcPct val="0"/>
              </a:spcBef>
              <a:buFont typeface="Wingdings" pitchFamily="2" charset="2"/>
              <a:buNone/>
            </a:pPr>
            <a:r>
              <a:rPr lang="zh-CN" altLang="en-US" sz="2400" dirty="0"/>
              <a:t>例如：</a:t>
            </a:r>
            <a:r>
              <a:rPr lang="en-US" altLang="zh-CN" sz="2400" dirty="0"/>
              <a:t>p</a:t>
            </a:r>
            <a:r>
              <a:rPr lang="zh-CN" altLang="en-US" sz="2400" dirty="0"/>
              <a:t>指向数组</a:t>
            </a:r>
            <a:r>
              <a:rPr lang="en-US" altLang="zh-CN" sz="2400" dirty="0"/>
              <a:t>a</a:t>
            </a:r>
            <a:r>
              <a:rPr lang="zh-CN" altLang="en-US" sz="2400" dirty="0"/>
              <a:t>的首元素（即</a:t>
            </a:r>
            <a:r>
              <a:rPr lang="en-US" altLang="zh-CN" sz="2400" dirty="0"/>
              <a:t>p</a:t>
            </a:r>
            <a:r>
              <a:rPr lang="zh-CN" altLang="en-US" sz="2400" dirty="0"/>
              <a:t>＝</a:t>
            </a:r>
            <a:r>
              <a:rPr lang="en-US" altLang="zh-CN" sz="2400" dirty="0"/>
              <a:t>a</a:t>
            </a:r>
            <a:r>
              <a:rPr lang="zh-CN" altLang="en-US" sz="2400" dirty="0"/>
              <a:t>）</a:t>
            </a:r>
          </a:p>
          <a:p>
            <a:pPr lvl="1">
              <a:spcBef>
                <a:spcPct val="0"/>
              </a:spcBef>
              <a:buFont typeface="Wingdings" pitchFamily="2" charset="2"/>
              <a:buChar char="Ø"/>
            </a:pPr>
            <a:r>
              <a:rPr lang="en-US" altLang="zh-CN" sz="2400" dirty="0"/>
              <a:t>p++</a:t>
            </a:r>
            <a:r>
              <a:rPr lang="zh-CN" altLang="en-US" sz="2400" dirty="0"/>
              <a:t>（或</a:t>
            </a:r>
            <a:r>
              <a:rPr lang="en-US" altLang="zh-CN" sz="2400" dirty="0"/>
              <a:t>p+=1</a:t>
            </a:r>
            <a:r>
              <a:rPr lang="zh-CN" altLang="en-US" sz="2400" dirty="0"/>
              <a:t>）</a:t>
            </a:r>
          </a:p>
          <a:p>
            <a:pPr lvl="1">
              <a:spcBef>
                <a:spcPct val="0"/>
              </a:spcBef>
              <a:spcAft>
                <a:spcPct val="20000"/>
              </a:spcAft>
              <a:buFont typeface="Wingdings" pitchFamily="2" charset="2"/>
              <a:buNone/>
            </a:pPr>
            <a:r>
              <a:rPr lang="zh-CN" altLang="en-US" sz="2400" dirty="0"/>
              <a:t>	使</a:t>
            </a:r>
            <a:r>
              <a:rPr lang="en-US" altLang="zh-CN" sz="2400" dirty="0"/>
              <a:t>p</a:t>
            </a:r>
            <a:r>
              <a:rPr lang="zh-CN" altLang="en-US" sz="2400" dirty="0"/>
              <a:t>指向下一元素，即</a:t>
            </a:r>
            <a:r>
              <a:rPr lang="en-US" altLang="zh-CN" sz="2400" dirty="0"/>
              <a:t>a[1]</a:t>
            </a:r>
            <a:r>
              <a:rPr lang="zh-CN" altLang="en-US" sz="2400" dirty="0"/>
              <a:t>；*</a:t>
            </a:r>
            <a:r>
              <a:rPr lang="en-US" altLang="zh-CN" sz="2400" dirty="0"/>
              <a:t>p</a:t>
            </a:r>
            <a:r>
              <a:rPr lang="zh-CN" altLang="en-US" sz="2400" dirty="0"/>
              <a:t>得到</a:t>
            </a:r>
            <a:r>
              <a:rPr lang="en-US" altLang="zh-CN" sz="2400" dirty="0"/>
              <a:t>a[1]</a:t>
            </a:r>
            <a:r>
              <a:rPr lang="zh-CN" altLang="en-US" sz="2400" dirty="0"/>
              <a:t>的值；</a:t>
            </a:r>
          </a:p>
          <a:p>
            <a:pPr lvl="1">
              <a:spcBef>
                <a:spcPct val="0"/>
              </a:spcBef>
              <a:buFont typeface="Wingdings" pitchFamily="2" charset="2"/>
              <a:buChar char="Ø"/>
            </a:pPr>
            <a:r>
              <a:rPr lang="zh-CN" altLang="en-US" sz="2400" dirty="0"/>
              <a:t>*</a:t>
            </a:r>
            <a:r>
              <a:rPr lang="en-US" altLang="zh-CN" sz="2400" dirty="0"/>
              <a:t>p++</a:t>
            </a:r>
          </a:p>
          <a:p>
            <a:pPr lvl="1">
              <a:spcBef>
                <a:spcPct val="0"/>
              </a:spcBef>
              <a:spcAft>
                <a:spcPct val="20000"/>
              </a:spcAft>
              <a:buFont typeface="Wingdings" pitchFamily="2" charset="2"/>
              <a:buNone/>
            </a:pPr>
            <a:r>
              <a:rPr lang="en-US" altLang="zh-CN" sz="2400" dirty="0"/>
              <a:t>	++</a:t>
            </a:r>
            <a:r>
              <a:rPr lang="zh-CN" altLang="en-US" sz="2400" dirty="0"/>
              <a:t>与*同级且均为右结合，等价于*</a:t>
            </a:r>
            <a:r>
              <a:rPr lang="en-US" altLang="zh-CN" sz="2400" dirty="0"/>
              <a:t>(p++)</a:t>
            </a:r>
            <a:r>
              <a:rPr lang="zh-CN" altLang="en-US" sz="2400" dirty="0"/>
              <a:t>；</a:t>
            </a:r>
          </a:p>
          <a:p>
            <a:pPr lvl="1">
              <a:spcBef>
                <a:spcPct val="0"/>
              </a:spcBef>
              <a:buFont typeface="Wingdings" pitchFamily="2" charset="2"/>
              <a:buChar char="Ø"/>
            </a:pPr>
            <a:r>
              <a:rPr lang="en-US" altLang="zh-CN" sz="2400" dirty="0"/>
              <a:t>(*p)++</a:t>
            </a:r>
          </a:p>
          <a:p>
            <a:pPr lvl="1">
              <a:spcBef>
                <a:spcPct val="0"/>
              </a:spcBef>
              <a:spcAft>
                <a:spcPct val="20000"/>
              </a:spcAft>
              <a:buFont typeface="Wingdings" pitchFamily="2" charset="2"/>
              <a:buNone/>
            </a:pPr>
            <a:r>
              <a:rPr lang="en-US" altLang="zh-CN" sz="2400" dirty="0"/>
              <a:t>	</a:t>
            </a:r>
            <a:r>
              <a:rPr lang="zh-CN" altLang="en-US" sz="2400" dirty="0"/>
              <a:t>使</a:t>
            </a:r>
            <a:r>
              <a:rPr lang="en-US" altLang="zh-CN" sz="2400" dirty="0"/>
              <a:t>p</a:t>
            </a:r>
            <a:r>
              <a:rPr lang="zh-CN" altLang="en-US" sz="2400" dirty="0"/>
              <a:t>所指向的元素值加</a:t>
            </a:r>
            <a:r>
              <a:rPr lang="en-US" altLang="zh-CN" sz="2400" dirty="0"/>
              <a:t>1</a:t>
            </a:r>
            <a:r>
              <a:rPr lang="zh-CN" altLang="en-US" sz="2400" dirty="0"/>
              <a:t>，而不是</a:t>
            </a:r>
            <a:r>
              <a:rPr lang="en-US" altLang="zh-CN" sz="2400" dirty="0"/>
              <a:t>p</a:t>
            </a:r>
            <a:r>
              <a:rPr lang="zh-CN" altLang="en-US" sz="2400" dirty="0"/>
              <a:t>的指针值加</a:t>
            </a:r>
            <a:r>
              <a:rPr lang="en-US" altLang="zh-CN" sz="2400" dirty="0"/>
              <a:t>1</a:t>
            </a:r>
            <a:r>
              <a:rPr lang="zh-CN" altLang="en-US" sz="2400" dirty="0"/>
              <a:t>；</a:t>
            </a:r>
            <a:br>
              <a:rPr lang="en-US" altLang="zh-CN" sz="2400" dirty="0"/>
            </a:br>
            <a:r>
              <a:rPr lang="zh-CN" altLang="en-US" sz="2400" dirty="0"/>
              <a:t>若</a:t>
            </a:r>
            <a:r>
              <a:rPr lang="en-US" altLang="zh-CN" sz="2400" dirty="0"/>
              <a:t>p</a:t>
            </a:r>
            <a:r>
              <a:rPr lang="zh-CN" altLang="en-US" sz="2400" dirty="0"/>
              <a:t>＝</a:t>
            </a:r>
            <a:r>
              <a:rPr lang="en-US" altLang="zh-CN" sz="2400" dirty="0"/>
              <a:t>a</a:t>
            </a:r>
            <a:r>
              <a:rPr lang="zh-CN" altLang="en-US" sz="2400" dirty="0"/>
              <a:t>，则</a:t>
            </a:r>
            <a:r>
              <a:rPr lang="en-US" altLang="zh-CN" sz="2400" dirty="0"/>
              <a:t>(*p)++</a:t>
            </a:r>
            <a:r>
              <a:rPr lang="zh-CN" altLang="en-US" sz="2400" dirty="0"/>
              <a:t>相当于</a:t>
            </a:r>
            <a:r>
              <a:rPr lang="en-US" altLang="zh-CN" sz="2400" dirty="0"/>
              <a:t>(a[0])++</a:t>
            </a:r>
            <a:r>
              <a:rPr lang="zh-CN" altLang="en-US" sz="2400" dirty="0"/>
              <a:t>；</a:t>
            </a:r>
          </a:p>
          <a:p>
            <a:pPr lvl="1">
              <a:spcBef>
                <a:spcPct val="0"/>
              </a:spcBef>
              <a:buFont typeface="Wingdings" pitchFamily="2" charset="2"/>
              <a:buChar char="Ø"/>
            </a:pPr>
            <a:r>
              <a:rPr lang="zh-CN" altLang="en-US" sz="2400" dirty="0"/>
              <a:t>*</a:t>
            </a:r>
            <a:r>
              <a:rPr lang="en-US" altLang="zh-CN" sz="2400" dirty="0"/>
              <a:t>(p++)</a:t>
            </a:r>
            <a:r>
              <a:rPr lang="zh-CN" altLang="en-US" sz="2400" dirty="0"/>
              <a:t>与*</a:t>
            </a:r>
            <a:r>
              <a:rPr lang="en-US" altLang="zh-CN" sz="2400" dirty="0"/>
              <a:t>(++p)</a:t>
            </a:r>
          </a:p>
          <a:p>
            <a:pPr lvl="1">
              <a:spcBef>
                <a:spcPct val="0"/>
              </a:spcBef>
              <a:spcAft>
                <a:spcPct val="20000"/>
              </a:spcAft>
              <a:buFont typeface="Wingdings" pitchFamily="2" charset="2"/>
              <a:buNone/>
            </a:pPr>
            <a:r>
              <a:rPr lang="en-US" altLang="zh-CN" sz="2400" dirty="0"/>
              <a:t>	</a:t>
            </a:r>
            <a:r>
              <a:rPr lang="zh-CN" altLang="en-US" sz="2400" dirty="0"/>
              <a:t>前者先取*</a:t>
            </a:r>
            <a:r>
              <a:rPr lang="en-US" altLang="zh-CN" sz="2400" dirty="0"/>
              <a:t>p</a:t>
            </a:r>
            <a:r>
              <a:rPr lang="zh-CN" altLang="en-US" sz="2400" dirty="0"/>
              <a:t>的值，然后使</a:t>
            </a:r>
            <a:r>
              <a:rPr lang="en-US" altLang="zh-CN" sz="2400" dirty="0"/>
              <a:t>p</a:t>
            </a:r>
            <a:r>
              <a:rPr lang="zh-CN" altLang="en-US" sz="2400" dirty="0"/>
              <a:t>加</a:t>
            </a:r>
            <a:r>
              <a:rPr lang="en-US" altLang="zh-CN" sz="2400" dirty="0"/>
              <a:t>1</a:t>
            </a:r>
            <a:r>
              <a:rPr lang="zh-CN" altLang="en-US" sz="2400" dirty="0"/>
              <a:t>；后者先使</a:t>
            </a:r>
            <a:r>
              <a:rPr lang="en-US" altLang="zh-CN" sz="2400" dirty="0"/>
              <a:t>p</a:t>
            </a:r>
            <a:r>
              <a:rPr lang="zh-CN" altLang="en-US" sz="2400" dirty="0"/>
              <a:t>加</a:t>
            </a:r>
            <a:r>
              <a:rPr lang="en-US" altLang="zh-CN" sz="2400" dirty="0"/>
              <a:t>1</a:t>
            </a:r>
            <a:r>
              <a:rPr lang="zh-CN" altLang="en-US" sz="2400" dirty="0"/>
              <a:t>再取*</a:t>
            </a:r>
            <a:r>
              <a:rPr lang="en-US" altLang="zh-CN" sz="2400" dirty="0"/>
              <a:t>p</a:t>
            </a:r>
          </a:p>
          <a:p>
            <a:pPr lvl="1">
              <a:spcBef>
                <a:spcPct val="0"/>
              </a:spcBef>
              <a:buFont typeface="Wingdings" pitchFamily="2" charset="2"/>
              <a:buChar char="Ø"/>
            </a:pPr>
            <a:r>
              <a:rPr lang="en-US" altLang="zh-CN" sz="2400" dirty="0"/>
              <a:t>*(p--)</a:t>
            </a:r>
            <a:r>
              <a:rPr lang="zh-CN" altLang="en-US" sz="2400" dirty="0"/>
              <a:t>与*</a:t>
            </a:r>
            <a:r>
              <a:rPr lang="en-US" altLang="zh-CN" sz="2400" dirty="0"/>
              <a:t>(--p)</a:t>
            </a:r>
          </a:p>
          <a:p>
            <a:pPr lvl="1">
              <a:spcBef>
                <a:spcPct val="0"/>
              </a:spcBef>
              <a:buFont typeface="Wingdings" pitchFamily="2" charset="2"/>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04741"/>
            <a:ext cx="8572500" cy="646331"/>
          </a:xfrm>
          <a:effectLst/>
        </p:spPr>
        <p:txBody>
          <a:bodyPr anchor="ctr"/>
          <a:lstStyle/>
          <a:p>
            <a:pPr eaLnBrk="1" hangingPunct="1">
              <a:defRPr/>
            </a:pPr>
            <a:r>
              <a:rPr lang="en-US" altLang="zh-CN" sz="3600" dirty="0"/>
              <a:t>8.3.4 </a:t>
            </a:r>
            <a:r>
              <a:rPr lang="zh-CN" altLang="zh-CN" sz="3600" dirty="0"/>
              <a:t>用数组名作函数参数</a:t>
            </a:r>
            <a:endParaRPr lang="zh-CN" altLang="en-US" sz="3600" dirty="0"/>
          </a:p>
        </p:txBody>
      </p:sp>
      <p:sp>
        <p:nvSpPr>
          <p:cNvPr id="61443" name="Rectangle 3"/>
          <p:cNvSpPr>
            <a:spLocks noGrp="1" noChangeArrowheads="1"/>
          </p:cNvSpPr>
          <p:nvPr>
            <p:ph type="body" idx="1"/>
          </p:nvPr>
        </p:nvSpPr>
        <p:spPr>
          <a:xfrm>
            <a:off x="714375" y="1714500"/>
            <a:ext cx="8072438" cy="4357688"/>
          </a:xfrm>
        </p:spPr>
        <p:txBody>
          <a:bodyPr/>
          <a:lstStyle/>
          <a:p>
            <a:r>
              <a:rPr lang="zh-CN" altLang="zh-CN" dirty="0"/>
              <a:t>用数组名作函数参数</a:t>
            </a:r>
            <a:r>
              <a:rPr lang="zh-CN" altLang="en-US" dirty="0"/>
              <a:t>时，因为</a:t>
            </a:r>
            <a:r>
              <a:rPr lang="zh-CN" altLang="zh-CN" dirty="0"/>
              <a:t>实参数组名代表该数组首元素的地址</a:t>
            </a:r>
            <a:r>
              <a:rPr lang="zh-CN" altLang="en-US" dirty="0"/>
              <a:t>，</a:t>
            </a:r>
            <a:r>
              <a:rPr lang="zh-CN" altLang="zh-CN" dirty="0"/>
              <a:t>形参应该是一个指针变量</a:t>
            </a:r>
            <a:endParaRPr lang="en-US" altLang="zh-CN" dirty="0"/>
          </a:p>
          <a:p>
            <a:pPr marL="0" indent="0">
              <a:buNone/>
            </a:pPr>
            <a:r>
              <a:rPr lang="en-US" altLang="zh-CN" dirty="0">
                <a:solidFill>
                  <a:srgbClr val="0000FF"/>
                </a:solidFill>
              </a:rPr>
              <a:t>【</a:t>
            </a:r>
            <a:r>
              <a:rPr lang="zh-CN" altLang="en-US" dirty="0">
                <a:solidFill>
                  <a:srgbClr val="0000FF"/>
                </a:solidFill>
              </a:rPr>
              <a:t>表象</a:t>
            </a:r>
            <a:r>
              <a:rPr lang="en-US" altLang="zh-CN" dirty="0">
                <a:solidFill>
                  <a:srgbClr val="0000FF"/>
                </a:solidFill>
              </a:rPr>
              <a:t>】</a:t>
            </a:r>
            <a:r>
              <a:rPr lang="zh-CN" altLang="en-US" dirty="0"/>
              <a:t>为什么函数的形参定义看起来是一个数组？</a:t>
            </a:r>
          </a:p>
          <a:p>
            <a:pPr marL="0" indent="0">
              <a:buNone/>
            </a:pPr>
            <a:r>
              <a:rPr lang="en-US" altLang="zh-CN" dirty="0">
                <a:solidFill>
                  <a:srgbClr val="FF0000"/>
                </a:solidFill>
              </a:rPr>
              <a:t>【</a:t>
            </a:r>
            <a:r>
              <a:rPr lang="zh-CN" altLang="en-US" dirty="0">
                <a:solidFill>
                  <a:srgbClr val="FF0000"/>
                </a:solidFill>
              </a:rPr>
              <a:t>真相</a:t>
            </a:r>
            <a:r>
              <a:rPr lang="en-US" altLang="zh-CN" dirty="0">
                <a:solidFill>
                  <a:srgbClr val="FF0000"/>
                </a:solidFill>
              </a:rPr>
              <a:t>】</a:t>
            </a:r>
            <a:r>
              <a:rPr lang="zh-CN" altLang="en-US" dirty="0"/>
              <a:t>当函数形参是一个数组名的时候，</a:t>
            </a:r>
            <a:r>
              <a:rPr lang="en-US" altLang="zh-CN" dirty="0"/>
              <a:t>C</a:t>
            </a:r>
            <a:r>
              <a:rPr lang="zh-CN" altLang="en-US" dirty="0"/>
              <a:t>编译器都是将形参数组名作为指针变量来处理的！</a:t>
            </a:r>
            <a:endParaRPr lang="en-US" altLang="zh-CN" dirty="0"/>
          </a:p>
        </p:txBody>
      </p:sp>
    </p:spTree>
    <p:extLst>
      <p:ext uri="{BB962C8B-B14F-4D97-AF65-F5344CB8AC3E}">
        <p14:creationId xmlns:p14="http://schemas.microsoft.com/office/powerpoint/2010/main" val="3663069433"/>
      </p:ext>
    </p:extLst>
  </p:cSld>
  <p:clrMapOvr>
    <a:masterClrMapping/>
  </p:clrMapOvr>
  <p:transition spd="med">
    <p:blinds/>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428625" y="1143000"/>
            <a:ext cx="6929438" cy="4786313"/>
          </a:xfrm>
        </p:spPr>
        <p:txBody>
          <a:bodyPr/>
          <a:lstStyle/>
          <a:p>
            <a:pPr>
              <a:lnSpc>
                <a:spcPct val="100000"/>
              </a:lnSpc>
              <a:buFont typeface="Wingdings" pitchFamily="2" charset="2"/>
              <a:buNone/>
            </a:pPr>
            <a:r>
              <a:rPr lang="en-US" altLang="zh-CN" sz="2800" b="1" dirty="0" err="1"/>
              <a:t>int</a:t>
            </a:r>
            <a:r>
              <a:rPr lang="en-US" altLang="zh-CN" sz="2800" b="1" dirty="0"/>
              <a:t> main()                   </a:t>
            </a:r>
            <a:endParaRPr lang="zh-CN" altLang="zh-CN" sz="2800" b="1" dirty="0"/>
          </a:p>
          <a:p>
            <a:pPr>
              <a:lnSpc>
                <a:spcPct val="100000"/>
              </a:lnSpc>
              <a:buFont typeface="Wingdings" pitchFamily="2" charset="2"/>
              <a:buNone/>
            </a:pPr>
            <a:r>
              <a:rPr lang="en-US" altLang="zh-CN" sz="2800" b="1" dirty="0"/>
              <a:t>{ void fun(</a:t>
            </a:r>
            <a:r>
              <a:rPr lang="en-US" altLang="zh-CN" sz="2800" b="1" dirty="0" err="1"/>
              <a:t>int</a:t>
            </a:r>
            <a:r>
              <a:rPr lang="en-US" altLang="zh-CN" sz="2800" b="1" dirty="0"/>
              <a:t> </a:t>
            </a:r>
            <a:r>
              <a:rPr lang="en-US" altLang="zh-CN" sz="2800" b="1" dirty="0" err="1"/>
              <a:t>arr</a:t>
            </a:r>
            <a:r>
              <a:rPr lang="en-US" altLang="zh-CN" sz="2800" b="1" dirty="0"/>
              <a:t>[],</a:t>
            </a:r>
            <a:r>
              <a:rPr lang="en-US" altLang="zh-CN" sz="2800" b="1" dirty="0" err="1"/>
              <a:t>int</a:t>
            </a:r>
            <a:r>
              <a:rPr lang="en-US" altLang="zh-CN" sz="2800" b="1" dirty="0"/>
              <a:t> n]; </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array[10];    </a:t>
            </a:r>
            <a:r>
              <a:rPr lang="zh-CN" altLang="zh-CN" sz="2800" b="1" dirty="0"/>
              <a:t></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zh-CN" altLang="zh-CN" sz="2800" b="1" dirty="0"/>
              <a:t>┇</a:t>
            </a:r>
            <a:r>
              <a:rPr lang="en-US" altLang="zh-CN" sz="2800" b="1" dirty="0"/>
              <a:t>                                </a:t>
            </a:r>
            <a:endParaRPr lang="zh-CN" altLang="zh-CN" sz="2800" b="1" dirty="0"/>
          </a:p>
          <a:p>
            <a:pPr>
              <a:lnSpc>
                <a:spcPct val="100000"/>
              </a:lnSpc>
              <a:buFont typeface="Wingdings" pitchFamily="2" charset="2"/>
              <a:buNone/>
            </a:pPr>
            <a:r>
              <a:rPr lang="en-US" altLang="zh-CN" sz="2800" b="1" dirty="0"/>
              <a:t>   fun (array,10);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a:t>
            </a:r>
            <a:endParaRPr lang="zh-CN" altLang="zh-CN" sz="2800" b="1" dirty="0"/>
          </a:p>
          <a:p>
            <a:pPr>
              <a:lnSpc>
                <a:spcPct val="100000"/>
              </a:lnSpc>
              <a:buFont typeface="Wingdings" pitchFamily="2" charset="2"/>
              <a:buNone/>
            </a:pPr>
            <a:r>
              <a:rPr lang="en-US" altLang="zh-CN" sz="2800" b="1" dirty="0"/>
              <a:t>void fun(</a:t>
            </a:r>
            <a:r>
              <a:rPr lang="en-US" altLang="zh-CN" sz="2800" b="1" dirty="0" err="1"/>
              <a:t>int</a:t>
            </a:r>
            <a:r>
              <a:rPr lang="en-US" altLang="zh-CN" sz="2800" b="1" dirty="0"/>
              <a:t> </a:t>
            </a:r>
            <a:r>
              <a:rPr lang="en-US" altLang="zh-CN" sz="2800" b="1" dirty="0" err="1"/>
              <a:t>arr</a:t>
            </a:r>
            <a:r>
              <a:rPr lang="en-US" altLang="zh-CN" sz="2800" b="1" dirty="0"/>
              <a:t>[ ],</a:t>
            </a:r>
            <a:r>
              <a:rPr lang="en-US" altLang="zh-CN" sz="2800" b="1" dirty="0" err="1"/>
              <a:t>int</a:t>
            </a:r>
            <a:r>
              <a:rPr lang="en-US" altLang="zh-CN" sz="2800" b="1" dirty="0"/>
              <a:t> n)      </a:t>
            </a:r>
            <a:endParaRPr lang="zh-CN" altLang="zh-CN" sz="2800" b="1" dirty="0"/>
          </a:p>
          <a:p>
            <a:pPr>
              <a:lnSpc>
                <a:spcPct val="100000"/>
              </a:lnSpc>
              <a:buFont typeface="Wingdings" pitchFamily="2" charset="2"/>
              <a:buNone/>
            </a:pPr>
            <a:r>
              <a:rPr lang="en-US" altLang="zh-CN" sz="2800" b="1" dirty="0"/>
              <a:t>{ </a:t>
            </a:r>
            <a:r>
              <a:rPr lang="zh-CN" altLang="zh-CN" sz="2800" b="1" dirty="0"/>
              <a:t>┇</a:t>
            </a:r>
            <a:r>
              <a:rPr lang="en-US" altLang="zh-CN" sz="2800" b="1" dirty="0"/>
              <a:t>  }</a:t>
            </a:r>
            <a:endParaRPr lang="zh-CN" altLang="zh-CN" sz="2800" b="1" dirty="0"/>
          </a:p>
        </p:txBody>
      </p:sp>
      <p:sp>
        <p:nvSpPr>
          <p:cNvPr id="5" name="矩形 4"/>
          <p:cNvSpPr>
            <a:spLocks noChangeArrowheads="1"/>
          </p:cNvSpPr>
          <p:nvPr/>
        </p:nvSpPr>
        <p:spPr bwMode="auto">
          <a:xfrm>
            <a:off x="403675" y="4725144"/>
            <a:ext cx="7920880"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4" name="圆角矩形标注 3"/>
          <p:cNvSpPr/>
          <p:nvPr/>
        </p:nvSpPr>
        <p:spPr bwMode="auto">
          <a:xfrm>
            <a:off x="3786188" y="3643313"/>
            <a:ext cx="4000500" cy="642937"/>
          </a:xfrm>
          <a:prstGeom prst="wedgeRoundRectCallout">
            <a:avLst>
              <a:gd name="adj1" fmla="val -41780"/>
              <a:gd name="adj2" fmla="val 1222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fun(</a:t>
            </a:r>
            <a:r>
              <a:rPr lang="en-US" altLang="zh-CN" sz="2800" b="1" dirty="0" err="1">
                <a:solidFill>
                  <a:srgbClr val="0000CC"/>
                </a:solidFill>
                <a:latin typeface="+mn-lt"/>
                <a:ea typeface="+mn-ea"/>
              </a:rPr>
              <a:t>int</a:t>
            </a:r>
            <a:r>
              <a:rPr lang="en-US" altLang="zh-CN" sz="2800" b="1" dirty="0">
                <a:solidFill>
                  <a:srgbClr val="0000CC"/>
                </a:solidFill>
                <a:latin typeface="+mn-lt"/>
                <a:ea typeface="+mn-ea"/>
              </a:rPr>
              <a:t> *</a:t>
            </a:r>
            <a:r>
              <a:rPr lang="en-US" altLang="zh-CN" sz="2800" b="1" dirty="0" err="1">
                <a:solidFill>
                  <a:srgbClr val="0000CC"/>
                </a:solidFill>
                <a:latin typeface="+mn-lt"/>
                <a:ea typeface="+mn-ea"/>
              </a:rPr>
              <a:t>arr,int</a:t>
            </a:r>
            <a:r>
              <a:rPr lang="en-US" altLang="zh-CN" sz="2800" b="1" dirty="0">
                <a:solidFill>
                  <a:srgbClr val="0000CC"/>
                </a:solidFill>
                <a:latin typeface="+mn-lt"/>
                <a:ea typeface="+mn-ea"/>
              </a:rPr>
              <a:t> n)</a:t>
            </a:r>
            <a:endParaRPr lang="zh-CN" altLang="zh-CN" sz="2800" b="1" dirty="0">
              <a:solidFill>
                <a:srgbClr val="0000CC"/>
              </a:solidFill>
              <a:latin typeface="+mn-lt"/>
              <a:ea typeface="+mn-ea"/>
            </a:endParaRPr>
          </a:p>
        </p:txBody>
      </p:sp>
    </p:spTree>
    <p:extLst>
      <p:ext uri="{BB962C8B-B14F-4D97-AF65-F5344CB8AC3E}">
        <p14:creationId xmlns:p14="http://schemas.microsoft.com/office/powerpoint/2010/main" val="424388778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428625" y="1143000"/>
            <a:ext cx="5715000" cy="4786313"/>
          </a:xfrm>
        </p:spPr>
        <p:txBody>
          <a:bodyPr/>
          <a:lstStyle/>
          <a:p>
            <a:pPr>
              <a:lnSpc>
                <a:spcPct val="100000"/>
              </a:lnSpc>
              <a:buFont typeface="Wingdings" pitchFamily="2" charset="2"/>
              <a:buNone/>
            </a:pPr>
            <a:r>
              <a:rPr lang="en-US" altLang="zh-CN" sz="2800" b="1" dirty="0" err="1"/>
              <a:t>int</a:t>
            </a:r>
            <a:r>
              <a:rPr lang="en-US" altLang="zh-CN" sz="2800" b="1" dirty="0"/>
              <a:t> main()                   </a:t>
            </a:r>
            <a:endParaRPr lang="zh-CN" altLang="zh-CN" sz="2800" b="1" dirty="0"/>
          </a:p>
          <a:p>
            <a:pPr>
              <a:lnSpc>
                <a:spcPct val="100000"/>
              </a:lnSpc>
              <a:buFont typeface="Wingdings" pitchFamily="2" charset="2"/>
              <a:buNone/>
            </a:pPr>
            <a:r>
              <a:rPr lang="en-US" altLang="zh-CN" sz="2800" b="1" dirty="0"/>
              <a:t>{ void fun(</a:t>
            </a:r>
            <a:r>
              <a:rPr lang="en-US" altLang="zh-CN" sz="2800" b="1" dirty="0" err="1"/>
              <a:t>int</a:t>
            </a:r>
            <a:r>
              <a:rPr lang="en-US" altLang="zh-CN" sz="2800" b="1" dirty="0"/>
              <a:t> </a:t>
            </a:r>
            <a:r>
              <a:rPr lang="en-US" altLang="zh-CN" sz="2800" b="1" dirty="0" err="1"/>
              <a:t>arr</a:t>
            </a:r>
            <a:r>
              <a:rPr lang="en-US" altLang="zh-CN" sz="2800" b="1" dirty="0"/>
              <a:t>[],</a:t>
            </a:r>
            <a:r>
              <a:rPr lang="en-US" altLang="zh-CN" sz="2800" b="1" dirty="0" err="1"/>
              <a:t>int</a:t>
            </a:r>
            <a:r>
              <a:rPr lang="en-US" altLang="zh-CN" sz="2800" b="1" dirty="0"/>
              <a:t> n]; </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array[10];         </a:t>
            </a:r>
            <a:endParaRPr lang="zh-CN" altLang="zh-CN" sz="2800" b="1" dirty="0"/>
          </a:p>
          <a:p>
            <a:pPr>
              <a:lnSpc>
                <a:spcPct val="100000"/>
              </a:lnSpc>
              <a:buFont typeface="Wingdings" pitchFamily="2" charset="2"/>
              <a:buNone/>
            </a:pPr>
            <a:r>
              <a:rPr lang="en-US" altLang="zh-CN" sz="2800" b="1" dirty="0"/>
              <a:t>    </a:t>
            </a:r>
            <a:r>
              <a:rPr lang="zh-CN" altLang="zh-CN" sz="2800" b="1" dirty="0"/>
              <a:t>┇</a:t>
            </a:r>
            <a:r>
              <a:rPr lang="en-US" altLang="zh-CN" sz="2800" b="1" dirty="0"/>
              <a:t>                                </a:t>
            </a:r>
            <a:endParaRPr lang="zh-CN" altLang="zh-CN" sz="2800" b="1" dirty="0"/>
          </a:p>
          <a:p>
            <a:pPr>
              <a:lnSpc>
                <a:spcPct val="100000"/>
              </a:lnSpc>
              <a:buFont typeface="Wingdings" pitchFamily="2" charset="2"/>
              <a:buNone/>
            </a:pPr>
            <a:r>
              <a:rPr lang="en-US" altLang="zh-CN" sz="2800" b="1" dirty="0"/>
              <a:t>   fun (array,10);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 </a:t>
            </a:r>
            <a:endParaRPr lang="zh-CN" altLang="zh-CN" sz="2800" b="1" dirty="0"/>
          </a:p>
          <a:p>
            <a:pPr>
              <a:lnSpc>
                <a:spcPct val="100000"/>
              </a:lnSpc>
              <a:buFont typeface="Wingdings" pitchFamily="2" charset="2"/>
              <a:buNone/>
            </a:pPr>
            <a:r>
              <a:rPr lang="en-US" altLang="zh-CN" sz="2800" b="1" dirty="0"/>
              <a:t>void fun(</a:t>
            </a:r>
            <a:r>
              <a:rPr lang="en-US" altLang="zh-CN" sz="2800" b="1" dirty="0" err="1"/>
              <a:t>int</a:t>
            </a:r>
            <a:r>
              <a:rPr lang="en-US" altLang="zh-CN" sz="2800" b="1" dirty="0"/>
              <a:t> </a:t>
            </a:r>
            <a:r>
              <a:rPr lang="en-US" altLang="zh-CN" sz="2800" b="1" dirty="0">
                <a:solidFill>
                  <a:srgbClr val="FF0000"/>
                </a:solidFill>
              </a:rPr>
              <a:t>*</a:t>
            </a:r>
            <a:r>
              <a:rPr lang="en-US" altLang="zh-CN" sz="2800" b="1" dirty="0" err="1">
                <a:solidFill>
                  <a:srgbClr val="FF0000"/>
                </a:solidFill>
              </a:rPr>
              <a:t>arr</a:t>
            </a:r>
            <a:r>
              <a:rPr lang="en-US" altLang="zh-CN" sz="2800" b="1" dirty="0" err="1"/>
              <a:t>,int</a:t>
            </a:r>
            <a:r>
              <a:rPr lang="en-US" altLang="zh-CN" sz="2800" b="1" dirty="0"/>
              <a:t> n)      </a:t>
            </a:r>
            <a:endParaRPr lang="zh-CN" altLang="zh-CN" sz="2800" b="1" dirty="0"/>
          </a:p>
          <a:p>
            <a:pPr>
              <a:lnSpc>
                <a:spcPct val="100000"/>
              </a:lnSpc>
              <a:buFont typeface="Wingdings" pitchFamily="2" charset="2"/>
              <a:buNone/>
            </a:pPr>
            <a:r>
              <a:rPr lang="en-US" altLang="zh-CN" sz="2800" b="1" dirty="0"/>
              <a:t>{ </a:t>
            </a:r>
            <a:r>
              <a:rPr lang="zh-CN" altLang="zh-CN" sz="2800" b="1" dirty="0"/>
              <a:t>┇</a:t>
            </a:r>
            <a:r>
              <a:rPr lang="en-US" altLang="zh-CN" sz="2800" b="1" dirty="0"/>
              <a:t>  }</a:t>
            </a:r>
            <a:endParaRPr lang="zh-CN" altLang="zh-CN" sz="2800" b="1" dirty="0"/>
          </a:p>
        </p:txBody>
      </p:sp>
      <p:graphicFrame>
        <p:nvGraphicFramePr>
          <p:cNvPr id="6" name="表格 5"/>
          <p:cNvGraphicFramePr>
            <a:graphicFrameLocks noGrp="1"/>
          </p:cNvGraphicFramePr>
          <p:nvPr/>
        </p:nvGraphicFramePr>
        <p:xfrm>
          <a:off x="6453188" y="879475"/>
          <a:ext cx="833437" cy="5478500"/>
        </p:xfrm>
        <a:graphic>
          <a:graphicData uri="http://schemas.openxmlformats.org/drawingml/2006/table">
            <a:tbl>
              <a:tblPr firstRow="1" bandRow="1">
                <a:tableStyleId>{5C22544A-7EE6-4342-B048-85BDC9FD1C3A}</a:tableStyleId>
              </a:tblPr>
              <a:tblGrid>
                <a:gridCol w="833437">
                  <a:extLst>
                    <a:ext uri="{9D8B030D-6E8A-4147-A177-3AD203B41FA5}">
                      <a16:colId xmlns:a16="http://schemas.microsoft.com/office/drawing/2014/main" val="20000"/>
                    </a:ext>
                  </a:extLst>
                </a:gridCol>
              </a:tblGrid>
              <a:tr h="531738">
                <a:tc>
                  <a:txBody>
                    <a:bodyPr/>
                    <a:lstStyle/>
                    <a:p>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cxnSp>
        <p:nvCxnSpPr>
          <p:cNvPr id="8" name="直接箭头连接符 7"/>
          <p:cNvCxnSpPr>
            <a:cxnSpLocks noChangeShapeType="1"/>
          </p:cNvCxnSpPr>
          <p:nvPr/>
        </p:nvCxnSpPr>
        <p:spPr bwMode="auto">
          <a:xfrm>
            <a:off x="5143500" y="8588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7429500" y="522288"/>
            <a:ext cx="1643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0000CC"/>
                </a:solidFill>
                <a:latin typeface="Arial" charset="0"/>
              </a:rPr>
              <a:t>array[0]</a:t>
            </a:r>
            <a:endParaRPr lang="zh-CN" altLang="en-US">
              <a:solidFill>
                <a:srgbClr val="0000CC"/>
              </a:solidFill>
              <a:latin typeface="Arial" charset="0"/>
            </a:endParaRPr>
          </a:p>
        </p:txBody>
      </p:sp>
      <p:sp>
        <p:nvSpPr>
          <p:cNvPr id="13" name="TextBox 12"/>
          <p:cNvSpPr txBox="1">
            <a:spLocks noChangeArrowheads="1"/>
          </p:cNvSpPr>
          <p:nvPr/>
        </p:nvSpPr>
        <p:spPr bwMode="auto">
          <a:xfrm>
            <a:off x="7572375" y="936625"/>
            <a:ext cx="1357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dirty="0" err="1">
                <a:solidFill>
                  <a:srgbClr val="9900CC"/>
                </a:solidFill>
                <a:latin typeface="Arial" charset="0"/>
              </a:rPr>
              <a:t>arr</a:t>
            </a:r>
            <a:r>
              <a:rPr lang="en-US" altLang="zh-CN" dirty="0">
                <a:solidFill>
                  <a:srgbClr val="9900CC"/>
                </a:solidFill>
                <a:latin typeface="Arial" charset="0"/>
              </a:rPr>
              <a:t>[0]</a:t>
            </a:r>
            <a:endParaRPr lang="zh-CN" altLang="en-US" dirty="0">
              <a:solidFill>
                <a:srgbClr val="9900CC"/>
              </a:solidFill>
              <a:latin typeface="Arial" charset="0"/>
            </a:endParaRPr>
          </a:p>
        </p:txBody>
      </p:sp>
      <p:sp>
        <p:nvSpPr>
          <p:cNvPr id="14" name="右大括号 13"/>
          <p:cNvSpPr>
            <a:spLocks/>
          </p:cNvSpPr>
          <p:nvPr/>
        </p:nvSpPr>
        <p:spPr bwMode="auto">
          <a:xfrm>
            <a:off x="7358063" y="879475"/>
            <a:ext cx="142875" cy="500063"/>
          </a:xfrm>
          <a:prstGeom prst="rightBrace">
            <a:avLst>
              <a:gd name="adj1" fmla="val 8329"/>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15" name="TextBox 14"/>
          <p:cNvSpPr txBox="1">
            <a:spLocks noChangeArrowheads="1"/>
          </p:cNvSpPr>
          <p:nvPr/>
        </p:nvSpPr>
        <p:spPr bwMode="auto">
          <a:xfrm>
            <a:off x="4357688" y="5857875"/>
            <a:ext cx="20716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array</a:t>
            </a:r>
            <a:r>
              <a:rPr lang="zh-CN" altLang="en-US">
                <a:solidFill>
                  <a:srgbClr val="FF0000"/>
                </a:solidFill>
                <a:latin typeface="Arial" charset="0"/>
              </a:rPr>
              <a:t>数组</a:t>
            </a:r>
          </a:p>
        </p:txBody>
      </p:sp>
      <p:sp>
        <p:nvSpPr>
          <p:cNvPr id="16" name="TextBox 15"/>
          <p:cNvSpPr txBox="1">
            <a:spLocks noChangeArrowheads="1"/>
          </p:cNvSpPr>
          <p:nvPr/>
        </p:nvSpPr>
        <p:spPr bwMode="auto">
          <a:xfrm>
            <a:off x="4214813" y="57150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9D138D"/>
                </a:solidFill>
                <a:latin typeface="Arial" charset="0"/>
              </a:rPr>
              <a:t>arr</a:t>
            </a:r>
            <a:endParaRPr lang="zh-CN" altLang="en-US">
              <a:solidFill>
                <a:srgbClr val="9D138D"/>
              </a:solidFill>
              <a:latin typeface="Arial" charset="0"/>
            </a:endParaRPr>
          </a:p>
        </p:txBody>
      </p:sp>
      <p:cxnSp>
        <p:nvCxnSpPr>
          <p:cNvPr id="17" name="直接箭头连接符 16"/>
          <p:cNvCxnSpPr>
            <a:cxnSpLocks noChangeShapeType="1"/>
          </p:cNvCxnSpPr>
          <p:nvPr/>
        </p:nvCxnSpPr>
        <p:spPr bwMode="auto">
          <a:xfrm>
            <a:off x="5143500" y="247967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7429500" y="2143125"/>
            <a:ext cx="1643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0000CC"/>
                </a:solidFill>
                <a:latin typeface="Arial" charset="0"/>
              </a:rPr>
              <a:t>array[3]</a:t>
            </a:r>
            <a:endParaRPr lang="zh-CN" altLang="en-US">
              <a:solidFill>
                <a:srgbClr val="0000CC"/>
              </a:solidFill>
              <a:latin typeface="Arial" charset="0"/>
            </a:endParaRPr>
          </a:p>
        </p:txBody>
      </p:sp>
      <p:sp>
        <p:nvSpPr>
          <p:cNvPr id="19" name="TextBox 18"/>
          <p:cNvSpPr txBox="1">
            <a:spLocks noChangeArrowheads="1"/>
          </p:cNvSpPr>
          <p:nvPr/>
        </p:nvSpPr>
        <p:spPr bwMode="auto">
          <a:xfrm>
            <a:off x="7572375" y="2559050"/>
            <a:ext cx="1357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dirty="0" err="1">
                <a:solidFill>
                  <a:srgbClr val="9900CC"/>
                </a:solidFill>
                <a:latin typeface="Arial" charset="0"/>
              </a:rPr>
              <a:t>arr</a:t>
            </a:r>
            <a:r>
              <a:rPr lang="en-US" altLang="zh-CN" dirty="0">
                <a:solidFill>
                  <a:srgbClr val="9900CC"/>
                </a:solidFill>
                <a:latin typeface="Arial" charset="0"/>
              </a:rPr>
              <a:t>[3]</a:t>
            </a:r>
            <a:endParaRPr lang="zh-CN" altLang="en-US" dirty="0">
              <a:solidFill>
                <a:srgbClr val="9900CC"/>
              </a:solidFill>
              <a:latin typeface="Arial" charset="0"/>
            </a:endParaRPr>
          </a:p>
        </p:txBody>
      </p:sp>
      <p:sp>
        <p:nvSpPr>
          <p:cNvPr id="20" name="右大括号 19"/>
          <p:cNvSpPr>
            <a:spLocks/>
          </p:cNvSpPr>
          <p:nvPr/>
        </p:nvSpPr>
        <p:spPr bwMode="auto">
          <a:xfrm>
            <a:off x="7358063" y="2500313"/>
            <a:ext cx="142875" cy="500062"/>
          </a:xfrm>
          <a:prstGeom prst="rightBrace">
            <a:avLst>
              <a:gd name="adj1" fmla="val 8329"/>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sp>
        <p:nvSpPr>
          <p:cNvPr id="21" name="TextBox 20"/>
          <p:cNvSpPr txBox="1">
            <a:spLocks noChangeArrowheads="1"/>
          </p:cNvSpPr>
          <p:nvPr/>
        </p:nvSpPr>
        <p:spPr bwMode="auto">
          <a:xfrm>
            <a:off x="4572000" y="2428875"/>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9D138D"/>
                </a:solidFill>
                <a:latin typeface="Arial" charset="0"/>
              </a:rPr>
              <a:t>arr+3</a:t>
            </a:r>
            <a:endParaRPr lang="zh-CN" altLang="en-US">
              <a:solidFill>
                <a:srgbClr val="9D138D"/>
              </a:solidFill>
              <a:latin typeface="Arial" charset="0"/>
            </a:endParaRPr>
          </a:p>
        </p:txBody>
      </p:sp>
    </p:spTree>
    <p:extLst>
      <p:ext uri="{BB962C8B-B14F-4D97-AF65-F5344CB8AC3E}">
        <p14:creationId xmlns:p14="http://schemas.microsoft.com/office/powerpoint/2010/main" val="134253998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lide(fromTop)">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par>
                          <p:cTn id="39" fill="hold" nodeType="afterGroup">
                            <p:stCondLst>
                              <p:cond delay="500"/>
                            </p:stCondLst>
                            <p:childTnLst>
                              <p:par>
                                <p:cTn id="40" presetID="12" presetClass="entr" presetSubtype="8"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Left)">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Top)">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P spid="16" grpId="0"/>
      <p:bldP spid="18" grpId="0"/>
      <p:bldP spid="19" grpId="0"/>
      <p:bldP spid="20" grpId="0" animBg="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语言编译器对内存的使用</a:t>
            </a:r>
          </a:p>
        </p:txBody>
      </p:sp>
      <p:sp>
        <p:nvSpPr>
          <p:cNvPr id="3" name="内容占位符 2"/>
          <p:cNvSpPr>
            <a:spLocks noGrp="1"/>
          </p:cNvSpPr>
          <p:nvPr>
            <p:ph idx="1"/>
          </p:nvPr>
        </p:nvSpPr>
        <p:spPr>
          <a:xfrm>
            <a:off x="2584372" y="1839905"/>
            <a:ext cx="3178756" cy="5149850"/>
          </a:xfrm>
        </p:spPr>
        <p:txBody>
          <a:bodyPr/>
          <a:lstStyle/>
          <a:p>
            <a:r>
              <a:rPr lang="en-US" altLang="zh-CN" sz="2400" dirty="0"/>
              <a:t>C</a:t>
            </a:r>
            <a:r>
              <a:rPr lang="zh-CN" altLang="en-US" sz="2400" dirty="0"/>
              <a:t>语言程序编译运行时，编译器为变量分配存储空间，并建立起变量名与地址之间的对应关系。</a:t>
            </a:r>
          </a:p>
        </p:txBody>
      </p:sp>
      <p:sp>
        <p:nvSpPr>
          <p:cNvPr id="4" name="灯片编号占位符 3"/>
          <p:cNvSpPr>
            <a:spLocks noGrp="1"/>
          </p:cNvSpPr>
          <p:nvPr>
            <p:ph type="sldNum" sz="quarter" idx="12"/>
          </p:nvPr>
        </p:nvSpPr>
        <p:spPr/>
        <p:txBody>
          <a:bodyPr/>
          <a:lstStyle/>
          <a:p>
            <a:fld id="{425FC04F-3E50-471F-9481-C3386AE67B6A}" type="slidenum">
              <a:rPr lang="en-US" altLang="zh-CN" smtClean="0"/>
              <a:pPr/>
              <a:t>7</a:t>
            </a:fld>
            <a:endParaRPr lang="en-US" altLang="zh-CN"/>
          </a:p>
        </p:txBody>
      </p:sp>
      <p:pic>
        <p:nvPicPr>
          <p:cNvPr id="5" name="图片 4"/>
          <p:cNvPicPr>
            <a:picLocks noChangeAspect="1"/>
          </p:cNvPicPr>
          <p:nvPr/>
        </p:nvPicPr>
        <p:blipFill>
          <a:blip r:embed="rId2"/>
          <a:stretch>
            <a:fillRect/>
          </a:stretch>
        </p:blipFill>
        <p:spPr>
          <a:xfrm>
            <a:off x="231696" y="1812116"/>
            <a:ext cx="2352675" cy="2209800"/>
          </a:xfrm>
          <a:prstGeom prst="rect">
            <a:avLst/>
          </a:prstGeom>
        </p:spPr>
      </p:pic>
      <p:pic>
        <p:nvPicPr>
          <p:cNvPr id="7" name="图片 6"/>
          <p:cNvPicPr>
            <a:picLocks noChangeAspect="1"/>
          </p:cNvPicPr>
          <p:nvPr/>
        </p:nvPicPr>
        <p:blipFill>
          <a:blip r:embed="rId3"/>
          <a:stretch>
            <a:fillRect/>
          </a:stretch>
        </p:blipFill>
        <p:spPr>
          <a:xfrm>
            <a:off x="231696" y="4987003"/>
            <a:ext cx="4820955" cy="1565846"/>
          </a:xfrm>
          <a:prstGeom prst="rect">
            <a:avLst/>
          </a:prstGeom>
        </p:spPr>
      </p:pic>
      <p:pic>
        <p:nvPicPr>
          <p:cNvPr id="8" name="图片 7"/>
          <p:cNvPicPr>
            <a:picLocks noChangeAspect="1"/>
          </p:cNvPicPr>
          <p:nvPr/>
        </p:nvPicPr>
        <p:blipFill>
          <a:blip r:embed="rId4"/>
          <a:stretch>
            <a:fillRect/>
          </a:stretch>
        </p:blipFill>
        <p:spPr>
          <a:xfrm>
            <a:off x="5796136" y="1204273"/>
            <a:ext cx="3201480" cy="5382437"/>
          </a:xfrm>
          <a:prstGeom prst="rect">
            <a:avLst/>
          </a:prstGeom>
        </p:spPr>
      </p:pic>
      <p:sp>
        <p:nvSpPr>
          <p:cNvPr id="9" name="上下箭头 8"/>
          <p:cNvSpPr/>
          <p:nvPr/>
        </p:nvSpPr>
        <p:spPr bwMode="auto">
          <a:xfrm>
            <a:off x="1281636" y="4144419"/>
            <a:ext cx="300125" cy="720080"/>
          </a:xfrm>
          <a:prstGeom prst="upDownArrow">
            <a:avLst/>
          </a:prstGeom>
          <a:solidFill>
            <a:srgbClr val="FFC000"/>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10" name="上下箭头 9"/>
          <p:cNvSpPr/>
          <p:nvPr/>
        </p:nvSpPr>
        <p:spPr bwMode="auto">
          <a:xfrm rot="16200000">
            <a:off x="5286034" y="5259823"/>
            <a:ext cx="300125" cy="720080"/>
          </a:xfrm>
          <a:prstGeom prst="upDownArrow">
            <a:avLst/>
          </a:prstGeom>
          <a:solidFill>
            <a:srgbClr val="FFC000"/>
          </a:solidFill>
          <a:ln>
            <a:headEnd type="none" w="med" len="med"/>
            <a:tailEnd type="none" w="med" len="med"/>
          </a:ln>
          <a:extLst/>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229147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27" presetClass="emph" presetSubtype="0" fill="remove" grpId="1" nodeType="afterEffect">
                                  <p:stCondLst>
                                    <p:cond delay="0"/>
                                  </p:stCondLst>
                                  <p:childTnLst>
                                    <p:animClr clrSpc="rgb" dir="cw">
                                      <p:cBhvr override="childStyle">
                                        <p:cTn id="23" dur="250" autoRev="1" fill="remove"/>
                                        <p:tgtEl>
                                          <p:spTgt spid="9"/>
                                        </p:tgtEl>
                                        <p:attrNameLst>
                                          <p:attrName>style.color</p:attrName>
                                        </p:attrNameLst>
                                      </p:cBhvr>
                                      <p:to>
                                        <a:schemeClr val="bg1"/>
                                      </p:to>
                                    </p:animClr>
                                    <p:animClr clrSpc="rgb" dir="cw">
                                      <p:cBhvr>
                                        <p:cTn id="24" dur="250" autoRev="1" fill="remove"/>
                                        <p:tgtEl>
                                          <p:spTgt spid="9"/>
                                        </p:tgtEl>
                                        <p:attrNameLst>
                                          <p:attrName>fillcolor</p:attrName>
                                        </p:attrNameLst>
                                      </p:cBhvr>
                                      <p:to>
                                        <a:schemeClr val="bg1"/>
                                      </p:to>
                                    </p:animClr>
                                    <p:set>
                                      <p:cBhvr>
                                        <p:cTn id="25" dur="250" autoRev="1" fill="remove"/>
                                        <p:tgtEl>
                                          <p:spTgt spid="9"/>
                                        </p:tgtEl>
                                        <p:attrNameLst>
                                          <p:attrName>fill.type</p:attrName>
                                        </p:attrNameLst>
                                      </p:cBhvr>
                                      <p:to>
                                        <p:strVal val="solid"/>
                                      </p:to>
                                    </p:set>
                                    <p:set>
                                      <p:cBhvr>
                                        <p:cTn id="26" dur="250" autoRev="1" fill="remove"/>
                                        <p:tgtEl>
                                          <p:spTgt spid="9"/>
                                        </p:tgtEl>
                                        <p:attrNameLst>
                                          <p:attrName>fill.on</p:attrName>
                                        </p:attrNameLst>
                                      </p:cBhvr>
                                      <p:to>
                                        <p:strVal val="true"/>
                                      </p:to>
                                    </p:set>
                                  </p:childTnLst>
                                </p:cTn>
                              </p:par>
                            </p:childTnLst>
                          </p:cTn>
                        </p:par>
                        <p:par>
                          <p:cTn id="27" fill="hold">
                            <p:stCondLst>
                              <p:cond delay="1000"/>
                            </p:stCondLst>
                            <p:childTnLst>
                              <p:par>
                                <p:cTn id="28" presetID="1" presetClass="entr" presetSubtype="0" fill="hold" grpId="2"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p:stCondLst>
                              <p:cond delay="1000"/>
                            </p:stCondLst>
                            <p:childTnLst>
                              <p:par>
                                <p:cTn id="31" presetID="27" presetClass="emph" presetSubtype="0" fill="remove" grpId="1" nodeType="afterEffect">
                                  <p:stCondLst>
                                    <p:cond delay="0"/>
                                  </p:stCondLst>
                                  <p:childTnLst>
                                    <p:animClr clrSpc="rgb" dir="cw">
                                      <p:cBhvr override="childStyle">
                                        <p:cTn id="32" dur="250" autoRev="1" fill="remove"/>
                                        <p:tgtEl>
                                          <p:spTgt spid="10"/>
                                        </p:tgtEl>
                                        <p:attrNameLst>
                                          <p:attrName>style.color</p:attrName>
                                        </p:attrNameLst>
                                      </p:cBhvr>
                                      <p:to>
                                        <a:schemeClr val="bg1"/>
                                      </p:to>
                                    </p:animClr>
                                    <p:animClr clrSpc="rgb" dir="cw">
                                      <p:cBhvr>
                                        <p:cTn id="33" dur="250" autoRev="1" fill="remove"/>
                                        <p:tgtEl>
                                          <p:spTgt spid="10"/>
                                        </p:tgtEl>
                                        <p:attrNameLst>
                                          <p:attrName>fillcolor</p:attrName>
                                        </p:attrNameLst>
                                      </p:cBhvr>
                                      <p:to>
                                        <a:schemeClr val="bg1"/>
                                      </p:to>
                                    </p:animClr>
                                    <p:set>
                                      <p:cBhvr>
                                        <p:cTn id="34" dur="250" autoRev="1" fill="remove"/>
                                        <p:tgtEl>
                                          <p:spTgt spid="10"/>
                                        </p:tgtEl>
                                        <p:attrNameLst>
                                          <p:attrName>fill.type</p:attrName>
                                        </p:attrNameLst>
                                      </p:cBhvr>
                                      <p:to>
                                        <p:strVal val="solid"/>
                                      </p:to>
                                    </p:set>
                                    <p:set>
                                      <p:cBhvr>
                                        <p:cTn id="35"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1" animBg="1"/>
      <p:bldP spid="10"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772816"/>
            <a:ext cx="8352730" cy="5786437"/>
          </a:xfrm>
        </p:spPr>
        <p:txBody>
          <a:bodyPr/>
          <a:lstStyle/>
          <a:p>
            <a:r>
              <a:rPr lang="zh-CN" altLang="zh-CN" sz="2800" dirty="0"/>
              <a:t> 实参数组名是指针常量，但</a:t>
            </a:r>
            <a:r>
              <a:rPr lang="zh-CN" altLang="zh-CN" sz="2800" b="1" dirty="0">
                <a:solidFill>
                  <a:srgbClr val="FF0000"/>
                </a:solidFill>
                <a:effectLst>
                  <a:outerShdw blurRad="38100" dist="38100" dir="2700000" algn="tl">
                    <a:srgbClr val="000000">
                      <a:alpha val="43137"/>
                    </a:srgbClr>
                  </a:outerShdw>
                </a:effectLst>
              </a:rPr>
              <a:t>形参数组名是按指针变量处理</a:t>
            </a:r>
            <a:endParaRPr lang="en-US" altLang="zh-CN" sz="2800" b="1" dirty="0">
              <a:solidFill>
                <a:srgbClr val="FF0000"/>
              </a:solidFill>
              <a:effectLst>
                <a:outerShdw blurRad="38100" dist="38100" dir="2700000" algn="tl">
                  <a:srgbClr val="000000">
                    <a:alpha val="43137"/>
                  </a:srgbClr>
                </a:outerShdw>
              </a:effectLst>
            </a:endParaRPr>
          </a:p>
          <a:p>
            <a:r>
              <a:rPr lang="zh-CN" altLang="zh-CN" sz="2800" dirty="0"/>
              <a:t>在函数调用</a:t>
            </a:r>
            <a:r>
              <a:rPr lang="zh-CN" altLang="en-US" sz="2800" dirty="0"/>
              <a:t>实参传给形参</a:t>
            </a:r>
            <a:r>
              <a:rPr lang="zh-CN" altLang="zh-CN" sz="2800" dirty="0"/>
              <a:t>后，它的值就是实参数组首元素的地址</a:t>
            </a:r>
            <a:endParaRPr lang="en-US" altLang="zh-CN" sz="2800" dirty="0"/>
          </a:p>
          <a:p>
            <a:r>
              <a:rPr lang="zh-CN" altLang="zh-CN" sz="2800" b="1" dirty="0">
                <a:solidFill>
                  <a:srgbClr val="FF0000"/>
                </a:solidFill>
                <a:effectLst>
                  <a:outerShdw blurRad="38100" dist="38100" dir="2700000" algn="tl">
                    <a:srgbClr val="000000">
                      <a:alpha val="43137"/>
                    </a:srgbClr>
                  </a:outerShdw>
                </a:effectLst>
              </a:rPr>
              <a:t>在函数执行期间，</a:t>
            </a:r>
            <a:r>
              <a:rPr lang="zh-CN" altLang="en-US" sz="2800" b="1" dirty="0">
                <a:solidFill>
                  <a:srgbClr val="FF0000"/>
                </a:solidFill>
                <a:effectLst>
                  <a:outerShdw blurRad="38100" dist="38100" dir="2700000" algn="tl">
                    <a:srgbClr val="000000">
                      <a:alpha val="43137"/>
                    </a:srgbClr>
                  </a:outerShdw>
                </a:effectLst>
              </a:rPr>
              <a:t>形参数组名</a:t>
            </a:r>
            <a:r>
              <a:rPr lang="zh-CN" altLang="zh-CN" sz="2800" b="1" dirty="0">
                <a:solidFill>
                  <a:srgbClr val="FF0000"/>
                </a:solidFill>
                <a:effectLst>
                  <a:outerShdw blurRad="38100" dist="38100" dir="2700000" algn="tl">
                    <a:srgbClr val="000000">
                      <a:alpha val="43137"/>
                    </a:srgbClr>
                  </a:outerShdw>
                </a:effectLst>
              </a:rPr>
              <a:t>可以再被赋值</a:t>
            </a:r>
          </a:p>
          <a:p>
            <a:pPr lvl="1">
              <a:lnSpc>
                <a:spcPct val="100000"/>
              </a:lnSpc>
              <a:buFont typeface="Wingdings" pitchFamily="2" charset="2"/>
              <a:buNone/>
            </a:pPr>
            <a:r>
              <a:rPr lang="en-US" altLang="zh-CN" sz="2400" b="1" dirty="0"/>
              <a:t>void fun (</a:t>
            </a:r>
            <a:r>
              <a:rPr lang="en-US" altLang="zh-CN" sz="2400" b="1" dirty="0" err="1"/>
              <a:t>int</a:t>
            </a:r>
            <a:r>
              <a:rPr lang="en-US" altLang="zh-CN" sz="2400" b="1" dirty="0"/>
              <a:t> </a:t>
            </a:r>
            <a:r>
              <a:rPr lang="en-US" altLang="zh-CN" sz="2400" b="1" dirty="0" err="1"/>
              <a:t>arr</a:t>
            </a:r>
            <a:r>
              <a:rPr lang="en-US" altLang="zh-CN" sz="2400" b="1" dirty="0"/>
              <a:t>[ ],</a:t>
            </a:r>
            <a:r>
              <a:rPr lang="en-US" altLang="zh-CN" sz="2400" b="1" dirty="0" err="1"/>
              <a:t>int</a:t>
            </a:r>
            <a:r>
              <a:rPr lang="en-US" altLang="zh-CN" sz="2400" b="1" dirty="0"/>
              <a:t> n)</a:t>
            </a:r>
            <a:endParaRPr lang="zh-CN" altLang="zh-CN" sz="2400" b="1" dirty="0"/>
          </a:p>
          <a:p>
            <a:pPr lvl="1">
              <a:lnSpc>
                <a:spcPct val="100000"/>
              </a:lnSpc>
              <a:buFont typeface="Wingdings" pitchFamily="2" charset="2"/>
              <a:buNone/>
            </a:pPr>
            <a:r>
              <a:rPr lang="en-US" altLang="zh-CN" sz="2400" b="1" dirty="0"/>
              <a:t>{ </a:t>
            </a:r>
            <a:r>
              <a:rPr lang="en-US" altLang="zh-CN" sz="2400" b="1" dirty="0" err="1"/>
              <a:t>printf</a:t>
            </a:r>
            <a:r>
              <a:rPr lang="en-US" altLang="zh-CN" sz="2400" b="1" dirty="0"/>
              <a:t>(</a:t>
            </a:r>
            <a:r>
              <a:rPr lang="zh-CN" altLang="zh-CN" sz="2400" b="1" dirty="0"/>
              <a:t>″</a:t>
            </a:r>
            <a:r>
              <a:rPr lang="en-US" altLang="zh-CN" sz="2400" b="1" dirty="0"/>
              <a:t>%d\n</a:t>
            </a:r>
            <a:r>
              <a:rPr lang="zh-CN" altLang="zh-CN" sz="2400" b="1" dirty="0"/>
              <a:t>″</a:t>
            </a:r>
            <a:r>
              <a:rPr lang="en-US" altLang="zh-CN" sz="2400" b="1" dirty="0"/>
              <a:t>, *</a:t>
            </a:r>
            <a:r>
              <a:rPr lang="en-US" altLang="zh-CN" sz="2400" b="1" dirty="0" err="1"/>
              <a:t>arr</a:t>
            </a:r>
            <a:r>
              <a:rPr lang="en-US" altLang="zh-CN" sz="2400" b="1" dirty="0"/>
              <a:t>); </a:t>
            </a:r>
            <a:endParaRPr lang="zh-CN" altLang="zh-CN" sz="2400" b="1" dirty="0"/>
          </a:p>
          <a:p>
            <a:pPr lvl="1">
              <a:lnSpc>
                <a:spcPct val="100000"/>
              </a:lnSpc>
              <a:buFont typeface="Wingdings" pitchFamily="2" charset="2"/>
              <a:buNone/>
            </a:pPr>
            <a:r>
              <a:rPr lang="en-US" altLang="zh-CN" sz="2400" b="1" dirty="0"/>
              <a:t>   </a:t>
            </a:r>
            <a:r>
              <a:rPr lang="en-US" altLang="zh-CN" sz="2400" b="1" dirty="0" err="1">
                <a:solidFill>
                  <a:srgbClr val="9D138D"/>
                </a:solidFill>
              </a:rPr>
              <a:t>arr</a:t>
            </a:r>
            <a:r>
              <a:rPr lang="en-US" altLang="zh-CN" sz="2400" b="1" dirty="0">
                <a:solidFill>
                  <a:srgbClr val="9D138D"/>
                </a:solidFill>
              </a:rPr>
              <a:t>=arr+3;</a:t>
            </a:r>
            <a:r>
              <a:rPr lang="en-US" altLang="zh-CN" sz="2400" b="1" dirty="0"/>
              <a:t>  </a:t>
            </a:r>
            <a:r>
              <a:rPr lang="en-US" altLang="zh-CN" sz="2400" b="1" dirty="0">
                <a:solidFill>
                  <a:srgbClr val="FF0000"/>
                </a:solidFill>
              </a:rPr>
              <a:t>//</a:t>
            </a:r>
            <a:r>
              <a:rPr lang="zh-CN" altLang="en-US" sz="2400" b="1" dirty="0">
                <a:solidFill>
                  <a:srgbClr val="FF0000"/>
                </a:solidFill>
              </a:rPr>
              <a:t>不会改变实参数组的首地址</a:t>
            </a:r>
            <a:r>
              <a:rPr lang="en-US" altLang="zh-CN" sz="2400" b="1" dirty="0">
                <a:solidFill>
                  <a:srgbClr val="FF0000"/>
                </a:solidFill>
              </a:rPr>
              <a:t>               </a:t>
            </a:r>
            <a:endParaRPr lang="zh-CN" altLang="zh-CN" sz="2400" b="1" dirty="0">
              <a:solidFill>
                <a:srgbClr val="FF0000"/>
              </a:solidFill>
            </a:endParaRPr>
          </a:p>
          <a:p>
            <a:pPr lvl="1">
              <a:lnSpc>
                <a:spcPct val="100000"/>
              </a:lnSpc>
              <a:buFont typeface="Wingdings" pitchFamily="2" charset="2"/>
              <a:buNone/>
            </a:pPr>
            <a:r>
              <a:rPr lang="en-US" altLang="zh-CN" sz="2400" b="1" dirty="0"/>
              <a:t>   </a:t>
            </a:r>
            <a:r>
              <a:rPr lang="en-US" altLang="zh-CN" sz="2400" b="1" dirty="0" err="1"/>
              <a:t>printf</a:t>
            </a:r>
            <a:r>
              <a:rPr lang="en-US" altLang="zh-CN" sz="2400" b="1" dirty="0"/>
              <a:t>(</a:t>
            </a:r>
            <a:r>
              <a:rPr lang="zh-CN" altLang="zh-CN" sz="2400" b="1" dirty="0"/>
              <a:t>″</a:t>
            </a:r>
            <a:r>
              <a:rPr lang="en-US" altLang="zh-CN" sz="2400" b="1" dirty="0"/>
              <a:t>%d\n</a:t>
            </a:r>
            <a:r>
              <a:rPr lang="zh-CN" altLang="zh-CN" sz="2400" b="1" dirty="0"/>
              <a:t>″</a:t>
            </a:r>
            <a:r>
              <a:rPr lang="en-US" altLang="zh-CN" sz="2400" b="1" dirty="0"/>
              <a:t>, *</a:t>
            </a:r>
            <a:r>
              <a:rPr lang="en-US" altLang="zh-CN" sz="2400" b="1" dirty="0" err="1"/>
              <a:t>arr</a:t>
            </a:r>
            <a:r>
              <a:rPr lang="en-US" altLang="zh-CN" sz="2400" b="1" dirty="0"/>
              <a:t>); </a:t>
            </a:r>
            <a:r>
              <a:rPr lang="zh-CN" altLang="zh-CN" sz="2400" b="1" dirty="0"/>
              <a:t> </a:t>
            </a:r>
          </a:p>
          <a:p>
            <a:pPr lvl="1">
              <a:lnSpc>
                <a:spcPct val="100000"/>
              </a:lnSpc>
              <a:buFont typeface="Wingdings" pitchFamily="2" charset="2"/>
              <a:buNone/>
            </a:pPr>
            <a:r>
              <a:rPr lang="en-US" altLang="zh-CN" sz="2400" b="1" dirty="0"/>
              <a:t>}</a:t>
            </a:r>
            <a:endParaRPr lang="zh-CN" altLang="en-US" sz="2400" b="1" dirty="0"/>
          </a:p>
        </p:txBody>
      </p:sp>
      <p:sp>
        <p:nvSpPr>
          <p:cNvPr id="4" name="Rectangle 2"/>
          <p:cNvSpPr>
            <a:spLocks noGrp="1" noChangeArrowheads="1"/>
          </p:cNvSpPr>
          <p:nvPr>
            <p:ph type="title"/>
          </p:nvPr>
        </p:nvSpPr>
        <p:spPr>
          <a:xfrm>
            <a:off x="755576" y="908720"/>
            <a:ext cx="8572500" cy="646331"/>
          </a:xfrm>
          <a:effectLst/>
        </p:spPr>
        <p:txBody>
          <a:bodyPr anchor="ctr"/>
          <a:lstStyle/>
          <a:p>
            <a:pPr eaLnBrk="1" hangingPunct="1">
              <a:defRPr/>
            </a:pPr>
            <a:r>
              <a:rPr lang="zh-CN" altLang="en-US" sz="3600" b="1" dirty="0"/>
              <a:t>形参</a:t>
            </a:r>
            <a:r>
              <a:rPr lang="zh-CN" altLang="zh-CN" sz="3600" b="1" dirty="0"/>
              <a:t>数组名</a:t>
            </a:r>
            <a:r>
              <a:rPr lang="zh-CN" altLang="en-US" sz="3600" b="1" dirty="0"/>
              <a:t>与实参数组名的区别</a:t>
            </a:r>
          </a:p>
        </p:txBody>
      </p:sp>
      <p:pic>
        <p:nvPicPr>
          <p:cNvPr id="2" name="图片 1"/>
          <p:cNvPicPr>
            <a:picLocks noChangeAspect="1"/>
          </p:cNvPicPr>
          <p:nvPr/>
        </p:nvPicPr>
        <p:blipFill>
          <a:blip r:embed="rId2"/>
          <a:stretch>
            <a:fillRect/>
          </a:stretch>
        </p:blipFill>
        <p:spPr>
          <a:xfrm>
            <a:off x="6444208" y="5589240"/>
            <a:ext cx="616843" cy="785663"/>
          </a:xfrm>
          <a:prstGeom prst="rect">
            <a:avLst/>
          </a:prstGeom>
        </p:spPr>
      </p:pic>
    </p:spTree>
    <p:extLst>
      <p:ext uri="{BB962C8B-B14F-4D97-AF65-F5344CB8AC3E}">
        <p14:creationId xmlns:p14="http://schemas.microsoft.com/office/powerpoint/2010/main" val="1446881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692696"/>
            <a:ext cx="8286750" cy="2143125"/>
          </a:xfrm>
        </p:spPr>
        <p:txBody>
          <a:bodyPr/>
          <a:lstStyle/>
          <a:p>
            <a:pPr>
              <a:buFont typeface="Wingdings" pitchFamily="2" charset="2"/>
              <a:buNone/>
            </a:pPr>
            <a:r>
              <a:rPr lang="en-US" altLang="zh-CN" dirty="0"/>
              <a:t>【</a:t>
            </a:r>
            <a:r>
              <a:rPr lang="zh-CN" altLang="zh-CN" dirty="0"/>
              <a:t>例</a:t>
            </a:r>
            <a:r>
              <a:rPr lang="en-US" altLang="zh-CN" dirty="0"/>
              <a:t>8.8】 </a:t>
            </a:r>
            <a:r>
              <a:rPr lang="zh-CN" altLang="zh-CN" dirty="0"/>
              <a:t>将数组</a:t>
            </a:r>
            <a:r>
              <a:rPr lang="en-US" altLang="zh-CN" dirty="0"/>
              <a:t>a</a:t>
            </a:r>
            <a:r>
              <a:rPr lang="zh-CN" altLang="zh-CN" dirty="0"/>
              <a:t>中</a:t>
            </a:r>
            <a:r>
              <a:rPr lang="en-US" altLang="zh-CN" dirty="0"/>
              <a:t>n</a:t>
            </a:r>
            <a:r>
              <a:rPr lang="zh-CN" altLang="zh-CN" dirty="0"/>
              <a:t>个整数按相反顺序存放</a:t>
            </a:r>
            <a:endParaRPr lang="en-US" altLang="zh-CN" dirty="0"/>
          </a:p>
          <a:p>
            <a:r>
              <a:rPr lang="zh-CN" altLang="zh-CN" dirty="0"/>
              <a:t>解题思路：将</a:t>
            </a:r>
            <a:r>
              <a:rPr lang="en-US" altLang="zh-CN" dirty="0"/>
              <a:t>a[0]</a:t>
            </a:r>
            <a:r>
              <a:rPr lang="zh-CN" altLang="zh-CN" dirty="0"/>
              <a:t>与</a:t>
            </a:r>
            <a:r>
              <a:rPr lang="en-US" altLang="zh-CN" dirty="0"/>
              <a:t>a[n-1]</a:t>
            </a:r>
            <a:r>
              <a:rPr lang="zh-CN" altLang="zh-CN" dirty="0"/>
              <a:t>对换，……将</a:t>
            </a:r>
            <a:r>
              <a:rPr lang="en-US" altLang="zh-CN" dirty="0"/>
              <a:t>a[4]</a:t>
            </a:r>
            <a:r>
              <a:rPr lang="zh-CN" altLang="zh-CN" dirty="0"/>
              <a:t>与</a:t>
            </a:r>
            <a:r>
              <a:rPr lang="en-US" altLang="zh-CN" dirty="0"/>
              <a:t>a[5]</a:t>
            </a:r>
            <a:r>
              <a:rPr lang="zh-CN" altLang="zh-CN" dirty="0"/>
              <a:t>对换。</a:t>
            </a:r>
            <a:endParaRPr lang="zh-CN" altLang="en-US" dirty="0"/>
          </a:p>
        </p:txBody>
      </p:sp>
      <p:pic>
        <p:nvPicPr>
          <p:cNvPr id="24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81438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j</a:t>
            </a:r>
            <a:endParaRPr lang="zh-CN" altLang="en-US">
              <a:solidFill>
                <a:srgbClr val="FF0000"/>
              </a:solidFill>
              <a:latin typeface="Arial" charset="0"/>
            </a:endParaRPr>
          </a:p>
        </p:txBody>
      </p:sp>
      <p:sp>
        <p:nvSpPr>
          <p:cNvPr id="8" name="TextBox 7"/>
          <p:cNvSpPr txBox="1">
            <a:spLocks noChangeArrowheads="1"/>
          </p:cNvSpPr>
          <p:nvPr/>
        </p:nvSpPr>
        <p:spPr bwMode="auto">
          <a:xfrm>
            <a:off x="7143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i</a:t>
            </a:r>
            <a:endParaRPr lang="zh-CN" altLang="en-US">
              <a:solidFill>
                <a:srgbClr val="FF0000"/>
              </a:solidFill>
              <a:latin typeface="Arial" charset="0"/>
            </a:endParaRPr>
          </a:p>
        </p:txBody>
      </p:sp>
      <p:grpSp>
        <p:nvGrpSpPr>
          <p:cNvPr id="2" name="组合 18"/>
          <p:cNvGrpSpPr>
            <a:grpSpLocks/>
          </p:cNvGrpSpPr>
          <p:nvPr/>
        </p:nvGrpSpPr>
        <p:grpSpPr bwMode="auto">
          <a:xfrm>
            <a:off x="928688" y="3214688"/>
            <a:ext cx="7429500" cy="501650"/>
            <a:chOff x="928662" y="3214686"/>
            <a:chExt cx="7429552" cy="500860"/>
          </a:xfrm>
        </p:grpSpPr>
        <p:cxnSp>
          <p:nvCxnSpPr>
            <p:cNvPr id="65545"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5546"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5547"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863808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blinds(horizontal)">
                                      <p:cBhvr>
                                        <p:cTn id="12" dur="500"/>
                                        <p:tgtEl>
                                          <p:spTgt spid="245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To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742950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j</a:t>
            </a:r>
            <a:endParaRPr lang="zh-CN" altLang="en-US">
              <a:solidFill>
                <a:srgbClr val="FF0000"/>
              </a:solidFill>
              <a:latin typeface="Arial" charset="0"/>
            </a:endParaRPr>
          </a:p>
        </p:txBody>
      </p:sp>
      <p:sp>
        <p:nvSpPr>
          <p:cNvPr id="8" name="TextBox 7"/>
          <p:cNvSpPr txBox="1">
            <a:spLocks noChangeArrowheads="1"/>
          </p:cNvSpPr>
          <p:nvPr/>
        </p:nvSpPr>
        <p:spPr bwMode="auto">
          <a:xfrm>
            <a:off x="157162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i</a:t>
            </a:r>
            <a:endParaRPr lang="zh-CN" altLang="en-US">
              <a:solidFill>
                <a:srgbClr val="FF0000"/>
              </a:solidFill>
              <a:latin typeface="Arial" charset="0"/>
            </a:endParaRPr>
          </a:p>
        </p:txBody>
      </p:sp>
      <p:grpSp>
        <p:nvGrpSpPr>
          <p:cNvPr id="2" name="组合 18"/>
          <p:cNvGrpSpPr>
            <a:grpSpLocks/>
          </p:cNvGrpSpPr>
          <p:nvPr/>
        </p:nvGrpSpPr>
        <p:grpSpPr bwMode="auto">
          <a:xfrm>
            <a:off x="1714500" y="3214688"/>
            <a:ext cx="5857875" cy="501650"/>
            <a:chOff x="928662" y="3214686"/>
            <a:chExt cx="7429552" cy="500860"/>
          </a:xfrm>
        </p:grpSpPr>
        <p:cxnSp>
          <p:nvCxnSpPr>
            <p:cNvPr id="66569"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6570"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6571"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sp>
        <p:nvSpPr>
          <p:cNvPr id="13" name="内容占位符 2"/>
          <p:cNvSpPr txBox="1">
            <a:spLocks/>
          </p:cNvSpPr>
          <p:nvPr/>
        </p:nvSpPr>
        <p:spPr bwMode="auto">
          <a:xfrm>
            <a:off x="500063" y="692696"/>
            <a:ext cx="82867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buFont typeface="Wingdings" pitchFamily="2" charset="2"/>
              <a:buNone/>
            </a:pPr>
            <a:r>
              <a:rPr lang="en-US" altLang="zh-CN" kern="0" dirty="0"/>
              <a:t>【</a:t>
            </a:r>
            <a:r>
              <a:rPr lang="zh-CN" altLang="zh-CN" kern="0" dirty="0"/>
              <a:t>例</a:t>
            </a:r>
            <a:r>
              <a:rPr lang="en-US" altLang="zh-CN" kern="0" dirty="0"/>
              <a:t>8.8】 </a:t>
            </a:r>
            <a:r>
              <a:rPr lang="zh-CN" altLang="zh-CN" kern="0" dirty="0"/>
              <a:t>将数组</a:t>
            </a:r>
            <a:r>
              <a:rPr lang="en-US" altLang="zh-CN" kern="0" dirty="0"/>
              <a:t>a</a:t>
            </a:r>
            <a:r>
              <a:rPr lang="zh-CN" altLang="zh-CN" kern="0" dirty="0"/>
              <a:t>中</a:t>
            </a:r>
            <a:r>
              <a:rPr lang="en-US" altLang="zh-CN" kern="0" dirty="0"/>
              <a:t>n</a:t>
            </a:r>
            <a:r>
              <a:rPr lang="zh-CN" altLang="zh-CN" kern="0" dirty="0"/>
              <a:t>个整数按相反顺序存放</a:t>
            </a:r>
            <a:endParaRPr lang="en-US" altLang="zh-CN" kern="0" dirty="0"/>
          </a:p>
          <a:p>
            <a:r>
              <a:rPr lang="zh-CN" altLang="zh-CN" kern="0" dirty="0"/>
              <a:t>解题思路：将</a:t>
            </a:r>
            <a:r>
              <a:rPr lang="en-US" altLang="zh-CN" kern="0" dirty="0"/>
              <a:t>a[0]</a:t>
            </a:r>
            <a:r>
              <a:rPr lang="zh-CN" altLang="zh-CN" kern="0" dirty="0"/>
              <a:t>与</a:t>
            </a:r>
            <a:r>
              <a:rPr lang="en-US" altLang="zh-CN" kern="0" dirty="0"/>
              <a:t>a[n-1]</a:t>
            </a:r>
            <a:r>
              <a:rPr lang="zh-CN" altLang="zh-CN" kern="0" dirty="0"/>
              <a:t>对换，……将</a:t>
            </a:r>
            <a:r>
              <a:rPr lang="en-US" altLang="zh-CN" kern="0" dirty="0"/>
              <a:t>a[4]</a:t>
            </a:r>
            <a:r>
              <a:rPr lang="zh-CN" altLang="zh-CN" kern="0" dirty="0"/>
              <a:t>与</a:t>
            </a:r>
            <a:r>
              <a:rPr lang="en-US" altLang="zh-CN" kern="0" dirty="0"/>
              <a:t>a[5]</a:t>
            </a:r>
            <a:r>
              <a:rPr lang="zh-CN" altLang="zh-CN" kern="0" dirty="0"/>
              <a:t>对换。</a:t>
            </a:r>
            <a:endParaRPr lang="zh-CN" altLang="en-US" kern="0" dirty="0"/>
          </a:p>
        </p:txBody>
      </p:sp>
    </p:spTree>
    <p:extLst>
      <p:ext uri="{BB962C8B-B14F-4D97-AF65-F5344CB8AC3E}">
        <p14:creationId xmlns:p14="http://schemas.microsoft.com/office/powerpoint/2010/main" val="2708055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657225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j</a:t>
            </a:r>
            <a:endParaRPr lang="zh-CN" altLang="en-US">
              <a:solidFill>
                <a:srgbClr val="FF0000"/>
              </a:solidFill>
              <a:latin typeface="Arial" charset="0"/>
            </a:endParaRPr>
          </a:p>
        </p:txBody>
      </p:sp>
      <p:sp>
        <p:nvSpPr>
          <p:cNvPr id="8" name="TextBox 7"/>
          <p:cNvSpPr txBox="1">
            <a:spLocks noChangeArrowheads="1"/>
          </p:cNvSpPr>
          <p:nvPr/>
        </p:nvSpPr>
        <p:spPr bwMode="auto">
          <a:xfrm>
            <a:off x="24288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i</a:t>
            </a:r>
            <a:endParaRPr lang="zh-CN" altLang="en-US">
              <a:solidFill>
                <a:srgbClr val="FF0000"/>
              </a:solidFill>
              <a:latin typeface="Arial" charset="0"/>
            </a:endParaRPr>
          </a:p>
        </p:txBody>
      </p:sp>
      <p:grpSp>
        <p:nvGrpSpPr>
          <p:cNvPr id="2" name="组合 18"/>
          <p:cNvGrpSpPr>
            <a:grpSpLocks/>
          </p:cNvGrpSpPr>
          <p:nvPr/>
        </p:nvGrpSpPr>
        <p:grpSpPr bwMode="auto">
          <a:xfrm>
            <a:off x="2571750" y="3214688"/>
            <a:ext cx="4143375" cy="501650"/>
            <a:chOff x="928662" y="3214686"/>
            <a:chExt cx="7429552" cy="500860"/>
          </a:xfrm>
        </p:grpSpPr>
        <p:cxnSp>
          <p:nvCxnSpPr>
            <p:cNvPr id="67593"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7594"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7595"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sp>
        <p:nvSpPr>
          <p:cNvPr id="13" name="内容占位符 2"/>
          <p:cNvSpPr txBox="1">
            <a:spLocks/>
          </p:cNvSpPr>
          <p:nvPr/>
        </p:nvSpPr>
        <p:spPr bwMode="auto">
          <a:xfrm>
            <a:off x="500063" y="692696"/>
            <a:ext cx="82867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buFont typeface="Wingdings" pitchFamily="2" charset="2"/>
              <a:buNone/>
            </a:pPr>
            <a:r>
              <a:rPr lang="en-US" altLang="zh-CN" kern="0" dirty="0"/>
              <a:t>【</a:t>
            </a:r>
            <a:r>
              <a:rPr lang="zh-CN" altLang="zh-CN" kern="0" dirty="0"/>
              <a:t>例</a:t>
            </a:r>
            <a:r>
              <a:rPr lang="en-US" altLang="zh-CN" kern="0" dirty="0"/>
              <a:t>8.8】 </a:t>
            </a:r>
            <a:r>
              <a:rPr lang="zh-CN" altLang="zh-CN" kern="0" dirty="0"/>
              <a:t>将数组</a:t>
            </a:r>
            <a:r>
              <a:rPr lang="en-US" altLang="zh-CN" kern="0" dirty="0"/>
              <a:t>a</a:t>
            </a:r>
            <a:r>
              <a:rPr lang="zh-CN" altLang="zh-CN" kern="0" dirty="0"/>
              <a:t>中</a:t>
            </a:r>
            <a:r>
              <a:rPr lang="en-US" altLang="zh-CN" kern="0" dirty="0"/>
              <a:t>n</a:t>
            </a:r>
            <a:r>
              <a:rPr lang="zh-CN" altLang="zh-CN" kern="0" dirty="0"/>
              <a:t>个整数按相反顺序存放</a:t>
            </a:r>
            <a:endParaRPr lang="en-US" altLang="zh-CN" kern="0" dirty="0"/>
          </a:p>
          <a:p>
            <a:r>
              <a:rPr lang="zh-CN" altLang="zh-CN" kern="0" dirty="0"/>
              <a:t>解题思路：将</a:t>
            </a:r>
            <a:r>
              <a:rPr lang="en-US" altLang="zh-CN" kern="0" dirty="0"/>
              <a:t>a[0]</a:t>
            </a:r>
            <a:r>
              <a:rPr lang="zh-CN" altLang="zh-CN" kern="0" dirty="0"/>
              <a:t>与</a:t>
            </a:r>
            <a:r>
              <a:rPr lang="en-US" altLang="zh-CN" kern="0" dirty="0"/>
              <a:t>a[n-1]</a:t>
            </a:r>
            <a:r>
              <a:rPr lang="zh-CN" altLang="zh-CN" kern="0" dirty="0"/>
              <a:t>对换，……将</a:t>
            </a:r>
            <a:r>
              <a:rPr lang="en-US" altLang="zh-CN" kern="0" dirty="0"/>
              <a:t>a[4]</a:t>
            </a:r>
            <a:r>
              <a:rPr lang="zh-CN" altLang="zh-CN" kern="0" dirty="0"/>
              <a:t>与</a:t>
            </a:r>
            <a:r>
              <a:rPr lang="en-US" altLang="zh-CN" kern="0" dirty="0"/>
              <a:t>a[5]</a:t>
            </a:r>
            <a:r>
              <a:rPr lang="zh-CN" altLang="zh-CN" kern="0" dirty="0"/>
              <a:t>对换。</a:t>
            </a:r>
            <a:endParaRPr lang="zh-CN" altLang="en-US" kern="0" dirty="0"/>
          </a:p>
        </p:txBody>
      </p:sp>
    </p:spTree>
    <p:extLst>
      <p:ext uri="{BB962C8B-B14F-4D97-AF65-F5344CB8AC3E}">
        <p14:creationId xmlns:p14="http://schemas.microsoft.com/office/powerpoint/2010/main" val="3631694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5786438"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j</a:t>
            </a:r>
            <a:endParaRPr lang="zh-CN" altLang="en-US">
              <a:solidFill>
                <a:srgbClr val="FF0000"/>
              </a:solidFill>
              <a:latin typeface="Arial" charset="0"/>
            </a:endParaRPr>
          </a:p>
        </p:txBody>
      </p:sp>
      <p:sp>
        <p:nvSpPr>
          <p:cNvPr id="8" name="TextBox 7"/>
          <p:cNvSpPr txBox="1">
            <a:spLocks noChangeArrowheads="1"/>
          </p:cNvSpPr>
          <p:nvPr/>
        </p:nvSpPr>
        <p:spPr bwMode="auto">
          <a:xfrm>
            <a:off x="328612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i</a:t>
            </a:r>
            <a:endParaRPr lang="zh-CN" altLang="en-US">
              <a:solidFill>
                <a:srgbClr val="FF0000"/>
              </a:solidFill>
              <a:latin typeface="Arial" charset="0"/>
            </a:endParaRPr>
          </a:p>
        </p:txBody>
      </p:sp>
      <p:grpSp>
        <p:nvGrpSpPr>
          <p:cNvPr id="2" name="组合 18"/>
          <p:cNvGrpSpPr>
            <a:grpSpLocks/>
          </p:cNvGrpSpPr>
          <p:nvPr/>
        </p:nvGrpSpPr>
        <p:grpSpPr bwMode="auto">
          <a:xfrm>
            <a:off x="3357563" y="3214688"/>
            <a:ext cx="2571750" cy="501650"/>
            <a:chOff x="928662" y="3214686"/>
            <a:chExt cx="7429552" cy="500860"/>
          </a:xfrm>
        </p:grpSpPr>
        <p:cxnSp>
          <p:nvCxnSpPr>
            <p:cNvPr id="68617"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8618"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8619"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sp>
        <p:nvSpPr>
          <p:cNvPr id="12" name="内容占位符 2"/>
          <p:cNvSpPr txBox="1">
            <a:spLocks/>
          </p:cNvSpPr>
          <p:nvPr/>
        </p:nvSpPr>
        <p:spPr bwMode="auto">
          <a:xfrm>
            <a:off x="500063" y="692696"/>
            <a:ext cx="828675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buFont typeface="Wingdings" pitchFamily="2" charset="2"/>
              <a:buNone/>
            </a:pPr>
            <a:r>
              <a:rPr lang="en-US" altLang="zh-CN" kern="0" dirty="0"/>
              <a:t>【</a:t>
            </a:r>
            <a:r>
              <a:rPr lang="zh-CN" altLang="zh-CN" kern="0" dirty="0"/>
              <a:t>例</a:t>
            </a:r>
            <a:r>
              <a:rPr lang="en-US" altLang="zh-CN" kern="0" dirty="0"/>
              <a:t>8.8】 </a:t>
            </a:r>
            <a:r>
              <a:rPr lang="zh-CN" altLang="zh-CN" kern="0" dirty="0"/>
              <a:t>将数组</a:t>
            </a:r>
            <a:r>
              <a:rPr lang="en-US" altLang="zh-CN" kern="0" dirty="0"/>
              <a:t>a</a:t>
            </a:r>
            <a:r>
              <a:rPr lang="zh-CN" altLang="zh-CN" kern="0" dirty="0"/>
              <a:t>中</a:t>
            </a:r>
            <a:r>
              <a:rPr lang="en-US" altLang="zh-CN" kern="0" dirty="0"/>
              <a:t>n</a:t>
            </a:r>
            <a:r>
              <a:rPr lang="zh-CN" altLang="zh-CN" kern="0" dirty="0"/>
              <a:t>个整数按相反顺序存放</a:t>
            </a:r>
            <a:endParaRPr lang="en-US" altLang="zh-CN" kern="0" dirty="0"/>
          </a:p>
          <a:p>
            <a:r>
              <a:rPr lang="zh-CN" altLang="zh-CN" kern="0" dirty="0"/>
              <a:t>解题思路：将</a:t>
            </a:r>
            <a:r>
              <a:rPr lang="en-US" altLang="zh-CN" kern="0" dirty="0"/>
              <a:t>a[0]</a:t>
            </a:r>
            <a:r>
              <a:rPr lang="zh-CN" altLang="zh-CN" kern="0" dirty="0"/>
              <a:t>与</a:t>
            </a:r>
            <a:r>
              <a:rPr lang="en-US" altLang="zh-CN" kern="0" dirty="0"/>
              <a:t>a[n-1]</a:t>
            </a:r>
            <a:r>
              <a:rPr lang="zh-CN" altLang="zh-CN" kern="0" dirty="0"/>
              <a:t>对换，……将</a:t>
            </a:r>
            <a:r>
              <a:rPr lang="en-US" altLang="zh-CN" kern="0" dirty="0"/>
              <a:t>a[4]</a:t>
            </a:r>
            <a:r>
              <a:rPr lang="zh-CN" altLang="zh-CN" kern="0" dirty="0"/>
              <a:t>与</a:t>
            </a:r>
            <a:r>
              <a:rPr lang="en-US" altLang="zh-CN" kern="0" dirty="0"/>
              <a:t>a[5]</a:t>
            </a:r>
            <a:r>
              <a:rPr lang="zh-CN" altLang="zh-CN" kern="0" dirty="0"/>
              <a:t>对换。</a:t>
            </a:r>
            <a:endParaRPr lang="zh-CN" altLang="en-US" kern="0" dirty="0"/>
          </a:p>
        </p:txBody>
      </p:sp>
    </p:spTree>
    <p:extLst>
      <p:ext uri="{BB962C8B-B14F-4D97-AF65-F5344CB8AC3E}">
        <p14:creationId xmlns:p14="http://schemas.microsoft.com/office/powerpoint/2010/main" val="186176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85775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j</a:t>
            </a:r>
            <a:endParaRPr lang="zh-CN" altLang="en-US">
              <a:solidFill>
                <a:srgbClr val="FF0000"/>
              </a:solidFill>
              <a:latin typeface="Arial" charset="0"/>
            </a:endParaRPr>
          </a:p>
        </p:txBody>
      </p:sp>
      <p:sp>
        <p:nvSpPr>
          <p:cNvPr id="8" name="TextBox 7"/>
          <p:cNvSpPr txBox="1">
            <a:spLocks noChangeArrowheads="1"/>
          </p:cNvSpPr>
          <p:nvPr/>
        </p:nvSpPr>
        <p:spPr bwMode="auto">
          <a:xfrm>
            <a:off x="4071938"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r>
              <a:rPr lang="en-US" altLang="zh-CN">
                <a:solidFill>
                  <a:srgbClr val="FF0000"/>
                </a:solidFill>
                <a:latin typeface="Arial" charset="0"/>
              </a:rPr>
              <a:t>i</a:t>
            </a:r>
            <a:endParaRPr lang="zh-CN" altLang="en-US">
              <a:solidFill>
                <a:srgbClr val="FF0000"/>
              </a:solidFill>
              <a:latin typeface="Arial" charset="0"/>
            </a:endParaRPr>
          </a:p>
        </p:txBody>
      </p:sp>
      <p:grpSp>
        <p:nvGrpSpPr>
          <p:cNvPr id="2" name="组合 18"/>
          <p:cNvGrpSpPr>
            <a:grpSpLocks/>
          </p:cNvGrpSpPr>
          <p:nvPr/>
        </p:nvGrpSpPr>
        <p:grpSpPr bwMode="auto">
          <a:xfrm>
            <a:off x="4214813" y="3214688"/>
            <a:ext cx="857250" cy="501650"/>
            <a:chOff x="928662" y="3214686"/>
            <a:chExt cx="7429552" cy="500860"/>
          </a:xfrm>
        </p:grpSpPr>
        <p:cxnSp>
          <p:nvCxnSpPr>
            <p:cNvPr id="69641"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9642"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9643"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sp>
        <p:nvSpPr>
          <p:cNvPr id="13" name="内容占位符 2"/>
          <p:cNvSpPr>
            <a:spLocks noGrp="1"/>
          </p:cNvSpPr>
          <p:nvPr>
            <p:ph idx="1"/>
          </p:nvPr>
        </p:nvSpPr>
        <p:spPr>
          <a:xfrm>
            <a:off x="500063" y="692696"/>
            <a:ext cx="8286750" cy="2143125"/>
          </a:xfrm>
        </p:spPr>
        <p:txBody>
          <a:bodyPr/>
          <a:lstStyle/>
          <a:p>
            <a:pPr>
              <a:buFont typeface="Wingdings" pitchFamily="2" charset="2"/>
              <a:buNone/>
            </a:pPr>
            <a:r>
              <a:rPr lang="en-US" altLang="zh-CN" dirty="0"/>
              <a:t>【</a:t>
            </a:r>
            <a:r>
              <a:rPr lang="zh-CN" altLang="zh-CN" dirty="0"/>
              <a:t>例</a:t>
            </a:r>
            <a:r>
              <a:rPr lang="en-US" altLang="zh-CN" dirty="0"/>
              <a:t>8.8】 </a:t>
            </a:r>
            <a:r>
              <a:rPr lang="zh-CN" altLang="zh-CN" dirty="0"/>
              <a:t>将数组</a:t>
            </a:r>
            <a:r>
              <a:rPr lang="en-US" altLang="zh-CN" dirty="0"/>
              <a:t>a</a:t>
            </a:r>
            <a:r>
              <a:rPr lang="zh-CN" altLang="zh-CN" dirty="0"/>
              <a:t>中</a:t>
            </a:r>
            <a:r>
              <a:rPr lang="en-US" altLang="zh-CN" dirty="0"/>
              <a:t>n</a:t>
            </a:r>
            <a:r>
              <a:rPr lang="zh-CN" altLang="zh-CN" dirty="0"/>
              <a:t>个整数按相反顺序存放</a:t>
            </a:r>
            <a:endParaRPr lang="en-US" altLang="zh-CN" dirty="0"/>
          </a:p>
          <a:p>
            <a:r>
              <a:rPr lang="zh-CN" altLang="zh-CN" dirty="0"/>
              <a:t>解题思路：将</a:t>
            </a:r>
            <a:r>
              <a:rPr lang="en-US" altLang="zh-CN" dirty="0"/>
              <a:t>a[0]</a:t>
            </a:r>
            <a:r>
              <a:rPr lang="zh-CN" altLang="zh-CN" dirty="0"/>
              <a:t>与</a:t>
            </a:r>
            <a:r>
              <a:rPr lang="en-US" altLang="zh-CN" dirty="0"/>
              <a:t>a[n-1]</a:t>
            </a:r>
            <a:r>
              <a:rPr lang="zh-CN" altLang="zh-CN" dirty="0"/>
              <a:t>对换，……将</a:t>
            </a:r>
            <a:r>
              <a:rPr lang="en-US" altLang="zh-CN" dirty="0"/>
              <a:t>a[4]</a:t>
            </a:r>
            <a:r>
              <a:rPr lang="zh-CN" altLang="zh-CN" dirty="0"/>
              <a:t>与</a:t>
            </a:r>
            <a:r>
              <a:rPr lang="en-US" altLang="zh-CN" dirty="0"/>
              <a:t>a[5]</a:t>
            </a:r>
            <a:r>
              <a:rPr lang="zh-CN" altLang="zh-CN" dirty="0"/>
              <a:t>对换。</a:t>
            </a:r>
            <a:endParaRPr lang="zh-CN" altLang="en-US" dirty="0"/>
          </a:p>
        </p:txBody>
      </p:sp>
    </p:spTree>
    <p:extLst>
      <p:ext uri="{BB962C8B-B14F-4D97-AF65-F5344CB8AC3E}">
        <p14:creationId xmlns:p14="http://schemas.microsoft.com/office/powerpoint/2010/main" val="3571311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39750" y="928688"/>
            <a:ext cx="8153400" cy="5500687"/>
          </a:xfrm>
        </p:spPr>
        <p:txBody>
          <a:bodyPr/>
          <a:lstStyle/>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err="1"/>
              <a:t>int</a:t>
            </a:r>
            <a:r>
              <a:rPr lang="en-US" altLang="zh-CN" sz="2800" b="1" dirty="0"/>
              <a:t> main()</a:t>
            </a:r>
            <a:endParaRPr lang="zh-CN" altLang="zh-CN" sz="2800" b="1" dirty="0"/>
          </a:p>
          <a:p>
            <a:pPr>
              <a:lnSpc>
                <a:spcPts val="3000"/>
              </a:lnSpc>
              <a:buFont typeface="Wingdings" pitchFamily="2" charset="2"/>
              <a:buNone/>
            </a:pPr>
            <a:r>
              <a:rPr lang="en-US" altLang="zh-CN" sz="2800" b="1" dirty="0"/>
              <a:t>{ </a:t>
            </a:r>
            <a:r>
              <a:rPr lang="en-US" altLang="zh-CN" sz="2800" b="1" dirty="0">
                <a:solidFill>
                  <a:srgbClr val="FF0000"/>
                </a:solidFill>
              </a:rPr>
              <a:t>void </a:t>
            </a:r>
            <a:r>
              <a:rPr lang="en-US" altLang="zh-CN" sz="2800" b="1" dirty="0" err="1">
                <a:solidFill>
                  <a:srgbClr val="FF0000"/>
                </a:solidFill>
              </a:rPr>
              <a:t>inv</a:t>
            </a:r>
            <a:r>
              <a:rPr lang="en-US" altLang="zh-CN" sz="2800" b="1" dirty="0">
                <a:solidFill>
                  <a:srgbClr val="FF0000"/>
                </a:solidFill>
              </a:rPr>
              <a:t>(</a:t>
            </a:r>
            <a:r>
              <a:rPr lang="en-US" altLang="zh-CN" sz="2800" b="1" dirty="0" err="1">
                <a:solidFill>
                  <a:srgbClr val="FF0000"/>
                </a:solidFill>
              </a:rPr>
              <a:t>int</a:t>
            </a:r>
            <a:r>
              <a:rPr lang="en-US" altLang="zh-CN" sz="2800" b="1" dirty="0">
                <a:solidFill>
                  <a:srgbClr val="FF0000"/>
                </a:solidFill>
              </a:rPr>
              <a:t> x[ ],</a:t>
            </a:r>
            <a:r>
              <a:rPr lang="en-US" altLang="zh-CN" sz="2800" b="1" dirty="0" err="1">
                <a:solidFill>
                  <a:srgbClr val="FF0000"/>
                </a:solidFill>
              </a:rPr>
              <a:t>int</a:t>
            </a:r>
            <a:r>
              <a:rPr lang="en-US" altLang="zh-CN" sz="2800" b="1" dirty="0">
                <a:solidFill>
                  <a:srgbClr val="FF0000"/>
                </a:solidFill>
              </a:rPr>
              <a:t> n); </a:t>
            </a:r>
            <a:endParaRPr lang="zh-CN" altLang="zh-CN" sz="2800" b="1" dirty="0">
              <a:solidFill>
                <a:srgbClr val="FF0000"/>
              </a:solidFill>
            </a:endParaRPr>
          </a:p>
          <a:p>
            <a:pPr>
              <a:lnSpc>
                <a:spcPts val="3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i</a:t>
            </a:r>
            <a:r>
              <a:rPr lang="en-US" altLang="zh-CN" sz="2800" b="1" dirty="0"/>
              <a:t>, a[10]={3,7,9,11,0,6,7,5,4,2};</a:t>
            </a:r>
            <a:endParaRPr lang="zh-CN" altLang="zh-CN" sz="2800" b="1" dirty="0"/>
          </a:p>
          <a:p>
            <a:pPr>
              <a:lnSpc>
                <a:spcPts val="3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printf</a:t>
            </a:r>
            <a:r>
              <a:rPr lang="en-US" altLang="zh-CN" sz="2800" b="1" dirty="0"/>
              <a:t>(“%d ”,a[</a:t>
            </a:r>
            <a:r>
              <a:rPr lang="en-US" altLang="zh-CN" sz="2800" b="1" dirty="0" err="1"/>
              <a:t>i</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ts val="3000"/>
              </a:lnSpc>
              <a:buFont typeface="Wingdings" pitchFamily="2" charset="2"/>
              <a:buNone/>
            </a:pPr>
            <a:r>
              <a:rPr lang="en-US" altLang="zh-CN" sz="2800" b="1" dirty="0"/>
              <a:t>   </a:t>
            </a:r>
            <a:r>
              <a:rPr lang="en-US" altLang="zh-CN" sz="2800" b="1" dirty="0" err="1">
                <a:solidFill>
                  <a:srgbClr val="FF0000"/>
                </a:solidFill>
              </a:rPr>
              <a:t>inv</a:t>
            </a:r>
            <a:r>
              <a:rPr lang="en-US" altLang="zh-CN" sz="2800" b="1" dirty="0">
                <a:solidFill>
                  <a:srgbClr val="FF0000"/>
                </a:solidFill>
              </a:rPr>
              <a:t>(a,10); </a:t>
            </a:r>
            <a:endParaRPr lang="zh-CN" altLang="zh-CN" sz="2800" b="1" dirty="0">
              <a:solidFill>
                <a:srgbClr val="FF0000"/>
              </a:solidFill>
            </a:endParaRPr>
          </a:p>
          <a:p>
            <a:pPr>
              <a:lnSpc>
                <a:spcPts val="3000"/>
              </a:lnSpc>
              <a:buFont typeface="Wingdings" pitchFamily="2" charset="2"/>
              <a:buNone/>
            </a:pPr>
            <a:r>
              <a:rPr lang="en-US" altLang="zh-CN" sz="2800" b="1" dirty="0"/>
              <a:t>   for(</a:t>
            </a:r>
            <a:r>
              <a:rPr lang="en-US" altLang="zh-CN" sz="2800" b="1" dirty="0" err="1"/>
              <a:t>i</a:t>
            </a:r>
            <a:r>
              <a:rPr lang="en-US" altLang="zh-CN" sz="2800" b="1" dirty="0"/>
              <a:t>=0;i&lt;10;i++) </a:t>
            </a:r>
            <a:r>
              <a:rPr lang="en-US" altLang="zh-CN" sz="2800" b="1" dirty="0" err="1"/>
              <a:t>printf</a:t>
            </a:r>
            <a:r>
              <a:rPr lang="en-US" altLang="zh-CN" sz="2800" b="1" dirty="0"/>
              <a:t>(“%d ”,a[</a:t>
            </a:r>
            <a:r>
              <a:rPr lang="en-US" altLang="zh-CN" sz="2800" b="1" dirty="0" err="1"/>
              <a:t>i</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("\n");</a:t>
            </a:r>
            <a:endParaRPr lang="zh-CN" altLang="zh-CN" sz="2800" b="1" dirty="0"/>
          </a:p>
          <a:p>
            <a:pPr>
              <a:lnSpc>
                <a:spcPts val="3000"/>
              </a:lnSpc>
              <a:buFont typeface="Wingdings" pitchFamily="2" charset="2"/>
              <a:buNone/>
            </a:pPr>
            <a:r>
              <a:rPr lang="en-US" altLang="zh-CN" sz="2800" b="1" dirty="0"/>
              <a:t>   return 0;</a:t>
            </a:r>
            <a:endParaRPr lang="zh-CN" altLang="zh-CN" sz="2800" b="1" dirty="0"/>
          </a:p>
          <a:p>
            <a:pPr>
              <a:lnSpc>
                <a:spcPts val="3000"/>
              </a:lnSpc>
              <a:buFont typeface="Wingdings" pitchFamily="2" charset="2"/>
              <a:buNone/>
            </a:pPr>
            <a:r>
              <a:rPr lang="en-US" altLang="zh-CN" sz="2800" b="1" dirty="0"/>
              <a:t>}</a:t>
            </a:r>
            <a:endParaRPr lang="zh-CN" altLang="zh-CN" sz="2800" b="1" dirty="0"/>
          </a:p>
          <a:p>
            <a:pPr>
              <a:lnSpc>
                <a:spcPts val="3000"/>
              </a:lnSpc>
              <a:buFont typeface="Wingdings" pitchFamily="2" charset="2"/>
              <a:buNone/>
            </a:pPr>
            <a:endParaRPr lang="zh-CN" altLang="en-US" sz="2800" b="1" dirty="0"/>
          </a:p>
        </p:txBody>
      </p:sp>
    </p:spTree>
    <p:extLst>
      <p:ext uri="{BB962C8B-B14F-4D97-AF65-F5344CB8AC3E}">
        <p14:creationId xmlns:p14="http://schemas.microsoft.com/office/powerpoint/2010/main" val="6598412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642938" y="500063"/>
            <a:ext cx="7747000" cy="3714750"/>
          </a:xfrm>
        </p:spPr>
        <p:txBody>
          <a:bodyPr/>
          <a:lstStyle/>
          <a:p>
            <a:pPr>
              <a:lnSpc>
                <a:spcPct val="100000"/>
              </a:lnSpc>
              <a:buFont typeface="Wingdings" pitchFamily="2" charset="2"/>
              <a:buNone/>
            </a:pPr>
            <a:r>
              <a:rPr lang="en-US" altLang="zh-CN" sz="2800" b="1" dirty="0"/>
              <a:t>void </a:t>
            </a:r>
            <a:r>
              <a:rPr lang="en-US" altLang="zh-CN" sz="2800" b="1" dirty="0" err="1"/>
              <a:t>inv</a:t>
            </a:r>
            <a:r>
              <a:rPr lang="en-US" altLang="zh-CN" sz="2800" b="1" dirty="0"/>
              <a:t>(</a:t>
            </a:r>
            <a:r>
              <a:rPr lang="en-US" altLang="zh-CN" sz="2800" b="1" dirty="0" err="1"/>
              <a:t>int</a:t>
            </a:r>
            <a:r>
              <a:rPr lang="en-US" altLang="zh-CN" sz="2800" b="1" dirty="0"/>
              <a:t> x[ ],</a:t>
            </a:r>
            <a:r>
              <a:rPr lang="en-US" altLang="zh-CN" sz="2800" b="1" dirty="0" err="1"/>
              <a:t>int</a:t>
            </a:r>
            <a:r>
              <a:rPr lang="en-US" altLang="zh-CN" sz="2800" b="1" dirty="0"/>
              <a:t> n) </a:t>
            </a:r>
            <a:endParaRPr lang="zh-CN" altLang="zh-CN" sz="2800" b="1" dirty="0"/>
          </a:p>
          <a:p>
            <a:pPr>
              <a:lnSpc>
                <a:spcPct val="100000"/>
              </a:lnSpc>
              <a:buFont typeface="Wingdings" pitchFamily="2" charset="2"/>
              <a:buNone/>
            </a:pPr>
            <a:r>
              <a:rPr lang="en-US" altLang="zh-CN" sz="2800" b="1" dirty="0"/>
              <a:t>{ </a:t>
            </a:r>
            <a:r>
              <a:rPr lang="en-US" altLang="zh-CN" sz="2800" b="1" dirty="0" err="1"/>
              <a:t>int</a:t>
            </a:r>
            <a:r>
              <a:rPr lang="en-US" altLang="zh-CN" sz="2800" b="1" dirty="0"/>
              <a:t> </a:t>
            </a:r>
            <a:r>
              <a:rPr lang="en-US" altLang="zh-CN" sz="2800" b="1" dirty="0" err="1"/>
              <a:t>temp,i,j,m</a:t>
            </a:r>
            <a:r>
              <a:rPr lang="en-US" altLang="zh-CN" sz="2800" b="1" dirty="0"/>
              <a:t>=(n-1)/2;</a:t>
            </a:r>
            <a:endParaRPr lang="zh-CN" altLang="zh-CN" sz="2800" b="1" dirty="0"/>
          </a:p>
          <a:p>
            <a:pPr>
              <a:lnSpc>
                <a:spcPct val="100000"/>
              </a:lnSpc>
              <a:buFont typeface="Wingdings" pitchFamily="2" charset="2"/>
              <a:buNone/>
            </a:pPr>
            <a:r>
              <a:rPr lang="en-US" altLang="zh-CN" sz="2800" b="1" dirty="0"/>
              <a:t>   for(</a:t>
            </a:r>
            <a:r>
              <a:rPr lang="en-US" altLang="zh-CN" sz="2800" b="1" dirty="0" err="1"/>
              <a:t>i</a:t>
            </a:r>
            <a:r>
              <a:rPr lang="en-US" altLang="zh-CN" sz="2800" b="1" dirty="0"/>
              <a:t>=0;i&lt;</a:t>
            </a:r>
            <a:r>
              <a:rPr lang="en-US" altLang="zh-CN" sz="2800" b="1" dirty="0">
                <a:solidFill>
                  <a:srgbClr val="FF0000"/>
                </a:solidFill>
              </a:rPr>
              <a:t>=</a:t>
            </a:r>
            <a:r>
              <a:rPr lang="en-US" altLang="zh-CN" sz="2800" b="1" dirty="0" err="1"/>
              <a:t>m;i</a:t>
            </a:r>
            <a:r>
              <a:rPr lang="en-US" altLang="zh-CN" sz="2800" b="1" dirty="0"/>
              <a:t>++)</a:t>
            </a:r>
            <a:endParaRPr lang="zh-CN" altLang="zh-CN" sz="2800" b="1" dirty="0"/>
          </a:p>
          <a:p>
            <a:pPr>
              <a:lnSpc>
                <a:spcPct val="100000"/>
              </a:lnSpc>
              <a:buFont typeface="Wingdings" pitchFamily="2" charset="2"/>
              <a:buNone/>
            </a:pPr>
            <a:r>
              <a:rPr lang="en-US" altLang="zh-CN" sz="2800" b="1" dirty="0"/>
              <a:t>   { j=n-1-i;</a:t>
            </a:r>
            <a:endParaRPr lang="zh-CN" altLang="zh-CN" sz="2800" b="1" dirty="0"/>
          </a:p>
          <a:p>
            <a:pPr>
              <a:lnSpc>
                <a:spcPct val="100000"/>
              </a:lnSpc>
              <a:buFont typeface="Wingdings" pitchFamily="2" charset="2"/>
              <a:buNone/>
            </a:pPr>
            <a:r>
              <a:rPr lang="en-US" altLang="zh-CN" sz="2800" b="1" dirty="0"/>
              <a:t>      temp=x[</a:t>
            </a:r>
            <a:r>
              <a:rPr lang="en-US" altLang="zh-CN" sz="2800" b="1" dirty="0" err="1"/>
              <a:t>i</a:t>
            </a:r>
            <a:r>
              <a:rPr lang="en-US" altLang="zh-CN" sz="2800" b="1" dirty="0"/>
              <a:t>];x[</a:t>
            </a:r>
            <a:r>
              <a:rPr lang="en-US" altLang="zh-CN" sz="2800" b="1" dirty="0" err="1"/>
              <a:t>i</a:t>
            </a:r>
            <a:r>
              <a:rPr lang="en-US" altLang="zh-CN" sz="2800" b="1" dirty="0"/>
              <a:t>]=x[j];x[j]=temp; </a:t>
            </a:r>
            <a:endParaRPr lang="zh-CN" altLang="zh-CN" sz="2800" b="1" dirty="0"/>
          </a:p>
          <a:p>
            <a:pPr>
              <a:lnSpc>
                <a:spcPct val="100000"/>
              </a:lnSpc>
              <a:buFont typeface="Wingdings" pitchFamily="2" charset="2"/>
              <a:buNone/>
            </a:pPr>
            <a:r>
              <a:rPr lang="en-US" altLang="zh-CN" sz="2800" b="1" dirty="0"/>
              <a:t>	}</a:t>
            </a:r>
            <a:endParaRPr lang="zh-CN" altLang="zh-CN" sz="2800" b="1" dirty="0"/>
          </a:p>
          <a:p>
            <a:pPr>
              <a:lnSpc>
                <a:spcPct val="100000"/>
              </a:lnSpc>
              <a:buFont typeface="Wingdings" pitchFamily="2" charset="2"/>
              <a:buNone/>
            </a:pPr>
            <a:r>
              <a:rPr lang="en-US" altLang="zh-CN" sz="2800" b="1" dirty="0"/>
              <a:t>}</a:t>
            </a:r>
            <a:endParaRPr lang="zh-CN" altLang="en-US" sz="2800" b="1" dirty="0"/>
          </a:p>
        </p:txBody>
      </p:sp>
      <p:sp>
        <p:nvSpPr>
          <p:cNvPr id="4" name="内容占位符 2"/>
          <p:cNvSpPr txBox="1">
            <a:spLocks/>
          </p:cNvSpPr>
          <p:nvPr/>
        </p:nvSpPr>
        <p:spPr bwMode="auto">
          <a:xfrm>
            <a:off x="1785938" y="3571875"/>
            <a:ext cx="6643687" cy="2857500"/>
          </a:xfrm>
          <a:prstGeom prst="rect">
            <a:avLst/>
          </a:prstGeom>
          <a:solidFill>
            <a:srgbClr val="CCECFF"/>
          </a:solidFill>
          <a:ln w="9525">
            <a:noFill/>
            <a:miter lim="800000"/>
            <a:headEnd/>
            <a:tailEnd/>
          </a:ln>
        </p:spPr>
        <p:txBody>
          <a:bodyPr/>
          <a:lstStyle/>
          <a:p>
            <a:pPr marL="342900" indent="-342900" algn="l" eaLnBrk="0" hangingPunct="0">
              <a:spcBef>
                <a:spcPct val="20000"/>
              </a:spcBef>
              <a:buFont typeface="Wingdings" pitchFamily="2" charset="2"/>
              <a:buNone/>
              <a:defRPr/>
            </a:pPr>
            <a:r>
              <a:rPr lang="en-US" altLang="zh-CN" sz="2800" b="1" kern="0" dirty="0">
                <a:latin typeface="+mn-lt"/>
                <a:ea typeface="+mn-ea"/>
              </a:rPr>
              <a:t>void inv(</a:t>
            </a:r>
            <a:r>
              <a:rPr lang="en-US" altLang="zh-CN" sz="2800" b="1" kern="0" dirty="0" err="1">
                <a:latin typeface="+mn-lt"/>
                <a:ea typeface="+mn-ea"/>
              </a:rPr>
              <a:t>int</a:t>
            </a:r>
            <a:r>
              <a:rPr lang="en-US" altLang="zh-CN" sz="2800" b="1" kern="0" dirty="0">
                <a:latin typeface="+mn-lt"/>
                <a:ea typeface="+mn-ea"/>
              </a:rPr>
              <a:t> x[ ],</a:t>
            </a:r>
            <a:r>
              <a:rPr lang="en-US" altLang="zh-CN" sz="2800" b="1" kern="0" dirty="0" err="1">
                <a:latin typeface="+mn-lt"/>
                <a:ea typeface="+mn-ea"/>
              </a:rPr>
              <a:t>int</a:t>
            </a:r>
            <a:r>
              <a:rPr lang="en-US" altLang="zh-CN" sz="2800" b="1" kern="0" dirty="0">
                <a:latin typeface="+mn-lt"/>
                <a:ea typeface="+mn-ea"/>
              </a:rPr>
              <a:t> n) </a:t>
            </a:r>
            <a:endParaRPr lang="zh-CN" altLang="zh-CN" sz="2800" b="1" kern="0" dirty="0">
              <a:latin typeface="+mn-lt"/>
              <a:ea typeface="+mn-ea"/>
            </a:endParaRPr>
          </a:p>
          <a:p>
            <a:pPr marL="342900" indent="-342900" algn="l"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temp,*</a:t>
            </a:r>
            <a:r>
              <a:rPr lang="en-US" altLang="zh-CN" sz="2800" b="1" kern="0" dirty="0" err="1">
                <a:latin typeface="+mn-lt"/>
                <a:ea typeface="+mn-ea"/>
              </a:rPr>
              <a:t>i</a:t>
            </a:r>
            <a:r>
              <a:rPr lang="en-US" altLang="zh-CN" sz="2800" b="1" kern="0" dirty="0">
                <a:latin typeface="+mn-lt"/>
                <a:ea typeface="+mn-ea"/>
              </a:rPr>
              <a:t>,*j;</a:t>
            </a:r>
            <a:endParaRPr lang="zh-CN" altLang="zh-CN" sz="2800" b="1" kern="0" dirty="0">
              <a:latin typeface="+mn-lt"/>
              <a:ea typeface="+mn-ea"/>
            </a:endParaRPr>
          </a:p>
          <a:p>
            <a:pPr algn="l">
              <a:defRPr/>
            </a:pPr>
            <a:r>
              <a:rPr lang="en-US" altLang="zh-CN" sz="2800" b="1" kern="0" dirty="0">
                <a:latin typeface="+mn-lt"/>
                <a:ea typeface="+mn-ea"/>
              </a:rPr>
              <a:t>   </a:t>
            </a:r>
            <a:r>
              <a:rPr lang="en-US" altLang="zh-CN" sz="2800" b="1" kern="0" dirty="0" err="1">
                <a:latin typeface="+mn-lt"/>
                <a:ea typeface="+mn-ea"/>
              </a:rPr>
              <a:t>i</a:t>
            </a:r>
            <a:r>
              <a:rPr lang="en-US" altLang="zh-CN" sz="2800" b="1" kern="0" dirty="0">
                <a:latin typeface="+mn-lt"/>
                <a:ea typeface="+mn-ea"/>
              </a:rPr>
              <a:t>=x;  j=x+n-1;</a:t>
            </a:r>
            <a:endParaRPr lang="zh-CN" altLang="zh-CN" sz="2800" b="1" kern="0" dirty="0">
              <a:latin typeface="+mn-lt"/>
              <a:ea typeface="+mn-ea"/>
            </a:endParaRPr>
          </a:p>
          <a:p>
            <a:pPr algn="l">
              <a:defRPr/>
            </a:pPr>
            <a:r>
              <a:rPr lang="en-US" altLang="zh-CN" sz="2800" b="1" kern="0" dirty="0">
                <a:latin typeface="+mn-lt"/>
                <a:ea typeface="+mn-ea"/>
              </a:rPr>
              <a:t>   for(   ; </a:t>
            </a:r>
            <a:r>
              <a:rPr lang="en-US" altLang="zh-CN" sz="2800" b="1" kern="0" dirty="0" err="1">
                <a:latin typeface="+mn-lt"/>
                <a:ea typeface="+mn-ea"/>
              </a:rPr>
              <a:t>i</a:t>
            </a:r>
            <a:r>
              <a:rPr lang="en-US" altLang="zh-CN" sz="2800" b="1" kern="0" dirty="0">
                <a:latin typeface="+mn-lt"/>
                <a:ea typeface="+mn-ea"/>
              </a:rPr>
              <a:t>&lt;j; </a:t>
            </a:r>
            <a:r>
              <a:rPr lang="en-US" altLang="zh-CN" sz="2800" b="1" kern="0" dirty="0" err="1">
                <a:latin typeface="+mn-lt"/>
                <a:ea typeface="+mn-ea"/>
              </a:rPr>
              <a:t>i</a:t>
            </a:r>
            <a:r>
              <a:rPr lang="en-US" altLang="zh-CN" sz="2800" b="1" kern="0" dirty="0">
                <a:latin typeface="+mn-lt"/>
                <a:ea typeface="+mn-ea"/>
              </a:rPr>
              <a:t>++,j--)</a:t>
            </a:r>
            <a:endParaRPr lang="zh-CN" altLang="zh-CN" sz="2800" b="1" kern="0" dirty="0">
              <a:latin typeface="+mn-lt"/>
              <a:ea typeface="+mn-ea"/>
            </a:endParaRPr>
          </a:p>
          <a:p>
            <a:pPr algn="l">
              <a:defRPr/>
            </a:pPr>
            <a:r>
              <a:rPr lang="en-US" altLang="zh-CN" sz="2800" b="1" kern="0" dirty="0">
                <a:latin typeface="+mn-lt"/>
                <a:ea typeface="+mn-ea"/>
              </a:rPr>
              <a:t>   { temp=*</a:t>
            </a:r>
            <a:r>
              <a:rPr lang="en-US" altLang="zh-CN" sz="2800" b="1" kern="0" dirty="0" err="1">
                <a:latin typeface="+mn-lt"/>
                <a:ea typeface="+mn-ea"/>
              </a:rPr>
              <a:t>i</a:t>
            </a:r>
            <a:r>
              <a:rPr lang="en-US" altLang="zh-CN" sz="2800" b="1" kern="0" dirty="0">
                <a:latin typeface="+mn-lt"/>
                <a:ea typeface="+mn-ea"/>
              </a:rPr>
              <a:t>; *</a:t>
            </a:r>
            <a:r>
              <a:rPr lang="en-US" altLang="zh-CN" sz="2800" b="1" kern="0" dirty="0" err="1">
                <a:latin typeface="+mn-lt"/>
                <a:ea typeface="+mn-ea"/>
              </a:rPr>
              <a:t>i</a:t>
            </a:r>
            <a:r>
              <a:rPr lang="en-US" altLang="zh-CN" sz="2800" b="1" kern="0" dirty="0">
                <a:latin typeface="+mn-lt"/>
                <a:ea typeface="+mn-ea"/>
              </a:rPr>
              <a:t>=*j; *j=temp; }</a:t>
            </a:r>
          </a:p>
          <a:p>
            <a:pPr algn="l">
              <a:defRPr/>
            </a:pPr>
            <a:r>
              <a:rPr lang="en-US" altLang="zh-CN" sz="2800" b="1" kern="0" dirty="0">
                <a:latin typeface="+mn-lt"/>
                <a:ea typeface="+mn-ea"/>
              </a:rPr>
              <a:t>}</a:t>
            </a:r>
            <a:endParaRPr lang="zh-CN" altLang="en-US" sz="2800" b="1" kern="0" dirty="0">
              <a:latin typeface="+mn-lt"/>
              <a:ea typeface="+mn-ea"/>
            </a:endParaRPr>
          </a:p>
        </p:txBody>
      </p:sp>
      <p:sp>
        <p:nvSpPr>
          <p:cNvPr id="5" name="圆角矩形标注 4"/>
          <p:cNvSpPr/>
          <p:nvPr/>
        </p:nvSpPr>
        <p:spPr bwMode="auto">
          <a:xfrm>
            <a:off x="357188" y="4714875"/>
            <a:ext cx="1143000" cy="714375"/>
          </a:xfrm>
          <a:prstGeom prst="wedgeRoundRectCallout">
            <a:avLst>
              <a:gd name="adj1" fmla="val 75080"/>
              <a:gd name="adj2" fmla="val -1077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优化</a:t>
            </a:r>
            <a:endParaRPr lang="zh-CN" altLang="zh-CN" sz="2800" b="1" dirty="0">
              <a:solidFill>
                <a:srgbClr val="0000CC"/>
              </a:solidFill>
              <a:latin typeface="+mn-lt"/>
              <a:ea typeface="+mn-ea"/>
            </a:endParaRPr>
          </a:p>
        </p:txBody>
      </p:sp>
    </p:spTree>
    <p:extLst>
      <p:ext uri="{BB962C8B-B14F-4D97-AF65-F5344CB8AC3E}">
        <p14:creationId xmlns:p14="http://schemas.microsoft.com/office/powerpoint/2010/main" val="4069577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500063" y="428625"/>
            <a:ext cx="8153400" cy="642938"/>
          </a:xfrm>
        </p:spPr>
        <p:txBody>
          <a:bodyPr/>
          <a:lstStyle/>
          <a:p>
            <a:pPr>
              <a:buFont typeface="Wingdings" pitchFamily="2" charset="2"/>
              <a:buNone/>
            </a:pPr>
            <a:r>
              <a:rPr lang="zh-CN" altLang="zh-CN"/>
              <a:t>例</a:t>
            </a:r>
            <a:r>
              <a:rPr lang="en-US" altLang="zh-CN"/>
              <a:t>8.9 </a:t>
            </a:r>
            <a:r>
              <a:rPr lang="zh-CN" altLang="zh-CN"/>
              <a:t>改写例</a:t>
            </a:r>
            <a:r>
              <a:rPr lang="en-US" altLang="zh-CN"/>
              <a:t>8.8</a:t>
            </a:r>
            <a:r>
              <a:rPr lang="zh-CN" altLang="zh-CN"/>
              <a:t>，用指针变量作实参。</a:t>
            </a:r>
            <a:endParaRPr lang="zh-CN" altLang="en-US"/>
          </a:p>
        </p:txBody>
      </p:sp>
      <p:sp>
        <p:nvSpPr>
          <p:cNvPr id="4" name="内容占位符 2"/>
          <p:cNvSpPr txBox="1">
            <a:spLocks/>
          </p:cNvSpPr>
          <p:nvPr/>
        </p:nvSpPr>
        <p:spPr bwMode="auto">
          <a:xfrm>
            <a:off x="539750" y="1071563"/>
            <a:ext cx="8153400" cy="5500687"/>
          </a:xfrm>
          <a:prstGeom prst="rect">
            <a:avLst/>
          </a:prstGeom>
          <a:noFill/>
          <a:ln w="9525">
            <a:noFill/>
            <a:miter lim="800000"/>
            <a:headEnd/>
            <a:tailEnd/>
          </a:ln>
        </p:spPr>
        <p:txBody>
          <a:bodyPr/>
          <a:lstStyle/>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#include &lt;</a:t>
            </a:r>
            <a:r>
              <a:rPr lang="en-US" altLang="zh-CN" sz="2800" b="1" kern="0" dirty="0" err="1">
                <a:latin typeface="+mn-lt"/>
                <a:ea typeface="+mn-ea"/>
              </a:rPr>
              <a:t>stdio.h</a:t>
            </a:r>
            <a:r>
              <a:rPr lang="en-US" altLang="zh-CN" sz="2800" b="1" kern="0" dirty="0">
                <a:latin typeface="+mn-lt"/>
                <a:ea typeface="+mn-ea"/>
              </a:rPr>
              <a:t>&gt;</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err="1">
                <a:latin typeface="+mn-lt"/>
                <a:ea typeface="+mn-ea"/>
              </a:rPr>
              <a:t>int</a:t>
            </a:r>
            <a:r>
              <a:rPr lang="en-US" altLang="zh-CN" sz="2800" b="1" kern="0" dirty="0">
                <a:latin typeface="+mn-lt"/>
                <a:ea typeface="+mn-ea"/>
              </a:rPr>
              <a:t> main()</a:t>
            </a:r>
            <a:endParaRPr lang="zh-CN" altLang="zh-CN" sz="2800" b="1" kern="0" dirty="0">
              <a:latin typeface="+mn-lt"/>
              <a:ea typeface="+mn-ea"/>
            </a:endParaRPr>
          </a:p>
          <a:p>
            <a:pPr marL="342900" indent="-342900" algn="l" eaLnBrk="0" hangingPunct="0">
              <a:lnSpc>
                <a:spcPts val="3000"/>
              </a:lnSpc>
              <a:spcBef>
                <a:spcPct val="20000"/>
              </a:spcBef>
              <a:defRPr/>
            </a:pPr>
            <a:r>
              <a:rPr lang="en-US" altLang="zh-CN" sz="2800" b="1" kern="0" dirty="0">
                <a:latin typeface="+mn-lt"/>
                <a:ea typeface="+mn-ea"/>
              </a:rPr>
              <a:t>{ void inv(</a:t>
            </a:r>
            <a:r>
              <a:rPr lang="en-US" altLang="zh-CN" sz="2800" b="1" kern="0" dirty="0" err="1">
                <a:latin typeface="+mn-lt"/>
                <a:ea typeface="+mn-ea"/>
              </a:rPr>
              <a:t>int</a:t>
            </a:r>
            <a:r>
              <a:rPr lang="en-US" altLang="zh-CN" sz="2800" b="1" kern="0" dirty="0">
                <a:latin typeface="+mn-lt"/>
                <a:ea typeface="+mn-ea"/>
              </a:rPr>
              <a:t> *</a:t>
            </a:r>
            <a:r>
              <a:rPr lang="en-US" altLang="zh-CN" sz="2800" b="1" kern="0" dirty="0" err="1">
                <a:latin typeface="+mn-lt"/>
                <a:ea typeface="+mn-ea"/>
              </a:rPr>
              <a:t>x,int</a:t>
            </a:r>
            <a:r>
              <a:rPr lang="en-US" altLang="zh-CN" sz="2800" b="1" kern="0" dirty="0">
                <a:latin typeface="+mn-lt"/>
                <a:ea typeface="+mn-ea"/>
              </a:rPr>
              <a:t> n);</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a:t>
            </a:r>
            <a:r>
              <a:rPr lang="en-US" altLang="zh-CN" sz="2800" b="1" kern="0" dirty="0" err="1">
                <a:latin typeface="+mn-lt"/>
                <a:ea typeface="+mn-ea"/>
              </a:rPr>
              <a:t>i</a:t>
            </a:r>
            <a:r>
              <a:rPr lang="en-US" altLang="zh-CN" sz="2800" b="1" kern="0" dirty="0">
                <a:latin typeface="+mn-lt"/>
                <a:ea typeface="+mn-ea"/>
              </a:rPr>
              <a:t>, </a:t>
            </a:r>
            <a:r>
              <a:rPr lang="en-US" altLang="zh-CN" sz="2800" b="1" kern="0" dirty="0" err="1">
                <a:latin typeface="+mn-lt"/>
                <a:ea typeface="+mn-ea"/>
              </a:rPr>
              <a:t>arr</a:t>
            </a:r>
            <a:r>
              <a:rPr lang="en-US" altLang="zh-CN" sz="2800" b="1" kern="0" dirty="0">
                <a:latin typeface="+mn-lt"/>
                <a:ea typeface="+mn-ea"/>
              </a:rPr>
              <a:t>[10],</a:t>
            </a:r>
            <a:r>
              <a:rPr lang="en-US" altLang="zh-CN" sz="2800" b="1" kern="0" dirty="0">
                <a:solidFill>
                  <a:srgbClr val="FF0000"/>
                </a:solidFill>
                <a:latin typeface="+mn-lt"/>
                <a:ea typeface="+mn-ea"/>
              </a:rPr>
              <a:t>*p=</a:t>
            </a:r>
            <a:r>
              <a:rPr lang="en-US" altLang="zh-CN" sz="2800" b="1" kern="0" dirty="0" err="1">
                <a:solidFill>
                  <a:srgbClr val="FF0000"/>
                </a:solidFill>
                <a:latin typeface="+mn-lt"/>
                <a:ea typeface="+mn-ea"/>
              </a:rPr>
              <a:t>arr</a:t>
            </a:r>
            <a:r>
              <a:rPr lang="en-US" altLang="zh-CN" sz="2800" b="1" kern="0" dirty="0">
                <a:latin typeface="+mn-lt"/>
                <a:ea typeface="+mn-ea"/>
              </a:rPr>
              <a:t>;</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for(</a:t>
            </a:r>
            <a:r>
              <a:rPr lang="en-US" altLang="zh-CN" sz="2800" b="1" kern="0" dirty="0" err="1">
                <a:latin typeface="+mn-lt"/>
                <a:ea typeface="+mn-ea"/>
              </a:rPr>
              <a:t>i</a:t>
            </a:r>
            <a:r>
              <a:rPr lang="en-US" altLang="zh-CN" sz="2800" b="1" kern="0" dirty="0">
                <a:latin typeface="+mn-lt"/>
                <a:ea typeface="+mn-ea"/>
              </a:rPr>
              <a:t>=0;i&lt;10;i++,</a:t>
            </a:r>
            <a:r>
              <a:rPr lang="en-US" altLang="zh-CN" sz="2800" b="1" kern="0" dirty="0">
                <a:solidFill>
                  <a:srgbClr val="FF0000"/>
                </a:solidFill>
                <a:latin typeface="+mn-lt"/>
                <a:ea typeface="+mn-ea"/>
              </a:rPr>
              <a:t>p++</a:t>
            </a:r>
            <a:r>
              <a:rPr lang="en-US" altLang="zh-CN" sz="2800" b="1" kern="0" dirty="0">
                <a:latin typeface="+mn-lt"/>
                <a:ea typeface="+mn-ea"/>
              </a:rPr>
              <a:t>)</a:t>
            </a: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scanf</a:t>
            </a:r>
            <a:r>
              <a:rPr lang="en-US" altLang="zh-CN" sz="2800" b="1" kern="0" dirty="0">
                <a:latin typeface="+mn-lt"/>
                <a:ea typeface="+mn-ea"/>
              </a:rPr>
              <a:t>(“%</a:t>
            </a:r>
            <a:r>
              <a:rPr lang="en-US" altLang="zh-CN" sz="2800" b="1" kern="0" dirty="0" err="1">
                <a:latin typeface="+mn-lt"/>
                <a:ea typeface="+mn-ea"/>
              </a:rPr>
              <a:t>d”,</a:t>
            </a:r>
            <a:r>
              <a:rPr lang="en-US" altLang="zh-CN" sz="2800" b="1" kern="0" dirty="0" err="1">
                <a:solidFill>
                  <a:srgbClr val="FF0000"/>
                </a:solidFill>
                <a:latin typeface="+mn-lt"/>
                <a:ea typeface="+mn-ea"/>
              </a:rPr>
              <a:t>p</a:t>
            </a:r>
            <a:r>
              <a:rPr lang="en-US" altLang="zh-CN" sz="2800" b="1" kern="0" dirty="0">
                <a:latin typeface="+mn-lt"/>
                <a:ea typeface="+mn-ea"/>
              </a:rPr>
              <a:t>); </a:t>
            </a:r>
          </a:p>
          <a:p>
            <a:pPr marL="342900" indent="-342900" algn="l" eaLnBrk="0" hangingPunct="0">
              <a:lnSpc>
                <a:spcPts val="3000"/>
              </a:lnSpc>
              <a:spcBef>
                <a:spcPct val="20000"/>
              </a:spcBef>
              <a:buFont typeface="Wingdings" pitchFamily="2" charset="2"/>
              <a:buNone/>
              <a:defRPr/>
            </a:pPr>
            <a:r>
              <a:rPr lang="en-US" altLang="zh-CN" sz="2800" b="1" kern="0" dirty="0">
                <a:solidFill>
                  <a:srgbClr val="FF0000"/>
                </a:solidFill>
              </a:rPr>
              <a:t>   p=</a:t>
            </a:r>
            <a:r>
              <a:rPr lang="en-US" altLang="zh-CN" sz="2800" b="1" kern="0" dirty="0" err="1">
                <a:solidFill>
                  <a:srgbClr val="FF0000"/>
                </a:solidFill>
              </a:rPr>
              <a:t>arr</a:t>
            </a:r>
            <a:r>
              <a:rPr lang="en-US" altLang="zh-CN" sz="2800" b="1" kern="0" dirty="0">
                <a:solidFill>
                  <a:srgbClr val="FF0000"/>
                </a:solidFill>
              </a:rPr>
              <a:t>; </a:t>
            </a:r>
            <a:r>
              <a:rPr lang="en-US" altLang="zh-CN" sz="2800" b="1" kern="0" dirty="0">
                <a:latin typeface="+mn-lt"/>
                <a:ea typeface="+mn-ea"/>
              </a:rPr>
              <a:t> inv(</a:t>
            </a:r>
            <a:r>
              <a:rPr lang="en-US" altLang="zh-CN" sz="2800" b="1" kern="0" dirty="0">
                <a:solidFill>
                  <a:srgbClr val="FF0000"/>
                </a:solidFill>
                <a:latin typeface="+mn-lt"/>
                <a:ea typeface="+mn-ea"/>
              </a:rPr>
              <a:t>p</a:t>
            </a:r>
            <a:r>
              <a:rPr lang="en-US" altLang="zh-CN" sz="2800" b="1" kern="0" dirty="0">
                <a:latin typeface="+mn-lt"/>
                <a:ea typeface="+mn-ea"/>
              </a:rPr>
              <a:t>,10); </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for(</a:t>
            </a:r>
            <a:r>
              <a:rPr lang="en-US" altLang="zh-CN" sz="2800" b="1" kern="0" dirty="0">
                <a:solidFill>
                  <a:srgbClr val="FF0000"/>
                </a:solidFill>
                <a:latin typeface="+mn-lt"/>
                <a:ea typeface="+mn-ea"/>
              </a:rPr>
              <a:t>p=</a:t>
            </a:r>
            <a:r>
              <a:rPr lang="en-US" altLang="zh-CN" sz="2800" b="1" kern="0" dirty="0" err="1">
                <a:solidFill>
                  <a:srgbClr val="FF0000"/>
                </a:solidFill>
                <a:latin typeface="+mn-lt"/>
                <a:ea typeface="+mn-ea"/>
              </a:rPr>
              <a:t>arr;p</a:t>
            </a:r>
            <a:r>
              <a:rPr lang="en-US" altLang="zh-CN" sz="2800" b="1" kern="0" dirty="0">
                <a:solidFill>
                  <a:srgbClr val="FF0000"/>
                </a:solidFill>
                <a:latin typeface="+mn-lt"/>
                <a:ea typeface="+mn-ea"/>
              </a:rPr>
              <a:t>&lt;arr+10;p++</a:t>
            </a:r>
            <a:r>
              <a:rPr lang="en-US" altLang="zh-CN" sz="2800" b="1" kern="0" dirty="0">
                <a:latin typeface="+mn-lt"/>
                <a:ea typeface="+mn-ea"/>
              </a:rPr>
              <a:t>) </a:t>
            </a: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printf</a:t>
            </a:r>
            <a:r>
              <a:rPr lang="en-US" altLang="zh-CN" sz="2800" b="1" kern="0" dirty="0">
                <a:latin typeface="+mn-lt"/>
                <a:ea typeface="+mn-ea"/>
              </a:rPr>
              <a:t>(“%d ”,</a:t>
            </a:r>
            <a:r>
              <a:rPr lang="en-US" altLang="zh-CN" sz="2800" b="1" kern="0" dirty="0">
                <a:solidFill>
                  <a:srgbClr val="FF0000"/>
                </a:solidFill>
                <a:latin typeface="+mn-lt"/>
                <a:ea typeface="+mn-ea"/>
              </a:rPr>
              <a:t>*p</a:t>
            </a:r>
            <a:r>
              <a:rPr lang="en-US" altLang="zh-CN" sz="2800" b="1" kern="0" dirty="0">
                <a:latin typeface="+mn-lt"/>
                <a:ea typeface="+mn-ea"/>
              </a:rPr>
              <a:t>); </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printf</a:t>
            </a:r>
            <a:r>
              <a:rPr lang="en-US" altLang="zh-CN" sz="2800" b="1" kern="0" dirty="0">
                <a:latin typeface="+mn-lt"/>
                <a:ea typeface="+mn-ea"/>
              </a:rPr>
              <a:t>("\n");</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   return 0;</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algn="l" eaLnBrk="0" hangingPunct="0">
              <a:lnSpc>
                <a:spcPts val="3000"/>
              </a:lnSpc>
              <a:spcBef>
                <a:spcPct val="20000"/>
              </a:spcBef>
              <a:buFont typeface="Wingdings" pitchFamily="2" charset="2"/>
              <a:buNone/>
              <a:defRPr/>
            </a:pPr>
            <a:endParaRPr lang="zh-CN" altLang="en-US" sz="2800" b="1" kern="0" dirty="0">
              <a:latin typeface="+mn-lt"/>
              <a:ea typeface="+mn-ea"/>
            </a:endParaRPr>
          </a:p>
        </p:txBody>
      </p:sp>
      <p:sp>
        <p:nvSpPr>
          <p:cNvPr id="5" name="圆角矩形标注 4"/>
          <p:cNvSpPr>
            <a:spLocks noChangeArrowheads="1"/>
          </p:cNvSpPr>
          <p:nvPr/>
        </p:nvSpPr>
        <p:spPr bwMode="auto">
          <a:xfrm>
            <a:off x="5429250" y="1071563"/>
            <a:ext cx="2571750" cy="714375"/>
          </a:xfrm>
          <a:prstGeom prst="wedgeRoundRectCallout">
            <a:avLst>
              <a:gd name="adj1" fmla="val -53236"/>
              <a:gd name="adj2" fmla="val 1391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FF0000"/>
                </a:solidFill>
                <a:latin typeface="Arial" charset="0"/>
              </a:rPr>
              <a:t>不可少！！！</a:t>
            </a:r>
            <a:endParaRPr lang="en-US" altLang="zh-CN" sz="2800">
              <a:solidFill>
                <a:srgbClr val="FF0000"/>
              </a:solidFill>
              <a:latin typeface="Arial" charset="0"/>
            </a:endParaRPr>
          </a:p>
        </p:txBody>
      </p:sp>
      <p:sp>
        <p:nvSpPr>
          <p:cNvPr id="6" name="矩形 5"/>
          <p:cNvSpPr>
            <a:spLocks noChangeArrowheads="1"/>
          </p:cNvSpPr>
          <p:nvPr/>
        </p:nvSpPr>
        <p:spPr bwMode="auto">
          <a:xfrm>
            <a:off x="3635896" y="2396579"/>
            <a:ext cx="1428750" cy="571500"/>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solidFill>
                <a:srgbClr val="FF0000"/>
              </a:solidFill>
              <a:latin typeface="Arial" charset="0"/>
            </a:endParaRPr>
          </a:p>
        </p:txBody>
      </p:sp>
      <p:sp>
        <p:nvSpPr>
          <p:cNvPr id="7" name="圆角矩形标注 6"/>
          <p:cNvSpPr>
            <a:spLocks noChangeArrowheads="1"/>
          </p:cNvSpPr>
          <p:nvPr/>
        </p:nvSpPr>
        <p:spPr bwMode="auto">
          <a:xfrm>
            <a:off x="4788024" y="3349575"/>
            <a:ext cx="2571750" cy="714375"/>
          </a:xfrm>
          <a:prstGeom prst="wedgeRoundRectCallout">
            <a:avLst>
              <a:gd name="adj1" fmla="val -144495"/>
              <a:gd name="adj2" fmla="val 239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solidFill>
                  <a:srgbClr val="FF0000"/>
                </a:solidFill>
                <a:latin typeface="Arial" charset="0"/>
              </a:rPr>
              <a:t>不可少！！！</a:t>
            </a:r>
            <a:endParaRPr lang="en-US" altLang="zh-CN" sz="2800">
              <a:solidFill>
                <a:srgbClr val="FF0000"/>
              </a:solidFill>
              <a:latin typeface="Arial" charset="0"/>
            </a:endParaRPr>
          </a:p>
        </p:txBody>
      </p:sp>
      <p:sp>
        <p:nvSpPr>
          <p:cNvPr id="8" name="矩形 7"/>
          <p:cNvSpPr>
            <a:spLocks noChangeArrowheads="1"/>
          </p:cNvSpPr>
          <p:nvPr/>
        </p:nvSpPr>
        <p:spPr bwMode="auto">
          <a:xfrm>
            <a:off x="899592" y="3778200"/>
            <a:ext cx="1428750" cy="571500"/>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solidFill>
                <a:srgbClr val="FF0000"/>
              </a:solidFill>
              <a:latin typeface="Arial" charset="0"/>
            </a:endParaRPr>
          </a:p>
        </p:txBody>
      </p:sp>
      <p:sp>
        <p:nvSpPr>
          <p:cNvPr id="9" name="矩形 8"/>
          <p:cNvSpPr>
            <a:spLocks noChangeArrowheads="1"/>
          </p:cNvSpPr>
          <p:nvPr/>
        </p:nvSpPr>
        <p:spPr bwMode="auto">
          <a:xfrm>
            <a:off x="1691680" y="4293096"/>
            <a:ext cx="1224136" cy="571500"/>
          </a:xfrm>
          <a:prstGeom prst="rect">
            <a:avLst/>
          </a:prstGeom>
          <a:noFill/>
          <a:ln w="381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solidFill>
                <a:srgbClr val="FF0000"/>
              </a:solidFill>
              <a:latin typeface="Arial" charset="0"/>
            </a:endParaRPr>
          </a:p>
        </p:txBody>
      </p:sp>
    </p:spTree>
    <p:extLst>
      <p:ext uri="{BB962C8B-B14F-4D97-AF65-F5344CB8AC3E}">
        <p14:creationId xmlns:p14="http://schemas.microsoft.com/office/powerpoint/2010/main" val="4085496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785813"/>
            <a:ext cx="8153400" cy="5572125"/>
          </a:xfrm>
        </p:spPr>
        <p:txBody>
          <a:bodyPr/>
          <a:lstStyle/>
          <a:p>
            <a:pPr>
              <a:buFont typeface="Wingdings" pitchFamily="2" charset="2"/>
              <a:buNone/>
            </a:pPr>
            <a:r>
              <a:rPr lang="en-US" altLang="zh-CN"/>
              <a:t>   </a:t>
            </a:r>
            <a:r>
              <a:rPr lang="zh-CN" altLang="zh-CN"/>
              <a:t>例</a:t>
            </a:r>
            <a:r>
              <a:rPr lang="en-US" altLang="zh-CN"/>
              <a:t>8.10 </a:t>
            </a:r>
            <a:r>
              <a:rPr lang="zh-CN" altLang="zh-CN"/>
              <a:t>用指针方法对</a:t>
            </a:r>
            <a:r>
              <a:rPr lang="en-US" altLang="zh-CN"/>
              <a:t>10</a:t>
            </a:r>
            <a:r>
              <a:rPr lang="zh-CN" altLang="zh-CN"/>
              <a:t>个整数按由大到小顺序排序。</a:t>
            </a:r>
            <a:endParaRPr lang="en-US" altLang="zh-CN"/>
          </a:p>
          <a:p>
            <a:r>
              <a:rPr lang="zh-CN" altLang="zh-CN"/>
              <a:t>解题思路：</a:t>
            </a:r>
            <a:endParaRPr lang="en-US" altLang="zh-CN"/>
          </a:p>
          <a:p>
            <a:pPr lvl="1"/>
            <a:r>
              <a:rPr lang="zh-CN" altLang="zh-CN"/>
              <a:t>在主函数中定义数组</a:t>
            </a:r>
            <a:r>
              <a:rPr lang="en-US" altLang="zh-CN"/>
              <a:t>a</a:t>
            </a:r>
            <a:r>
              <a:rPr lang="zh-CN" altLang="zh-CN"/>
              <a:t>存放</a:t>
            </a:r>
            <a:r>
              <a:rPr lang="en-US" altLang="zh-CN"/>
              <a:t>10</a:t>
            </a:r>
            <a:r>
              <a:rPr lang="zh-CN" altLang="zh-CN"/>
              <a:t>个整数，定义</a:t>
            </a:r>
            <a:r>
              <a:rPr lang="en-US" altLang="zh-CN"/>
              <a:t>int *</a:t>
            </a:r>
            <a:r>
              <a:rPr lang="zh-CN" altLang="zh-CN"/>
              <a:t>型指针变量</a:t>
            </a:r>
            <a:r>
              <a:rPr lang="en-US" altLang="zh-CN"/>
              <a:t>p</a:t>
            </a:r>
            <a:r>
              <a:rPr lang="zh-CN" altLang="zh-CN"/>
              <a:t>指向</a:t>
            </a:r>
            <a:r>
              <a:rPr lang="en-US" altLang="zh-CN"/>
              <a:t>a[0]</a:t>
            </a:r>
          </a:p>
          <a:p>
            <a:pPr lvl="1"/>
            <a:r>
              <a:rPr lang="zh-CN" altLang="zh-CN"/>
              <a:t>定义函数</a:t>
            </a:r>
            <a:r>
              <a:rPr lang="en-US" altLang="zh-CN"/>
              <a:t>sort</a:t>
            </a:r>
            <a:r>
              <a:rPr lang="zh-CN" altLang="zh-CN"/>
              <a:t>使数组</a:t>
            </a:r>
            <a:r>
              <a:rPr lang="en-US" altLang="zh-CN"/>
              <a:t>a</a:t>
            </a:r>
            <a:r>
              <a:rPr lang="zh-CN" altLang="zh-CN"/>
              <a:t>中的元素按由大到小的顺序排列</a:t>
            </a:r>
            <a:endParaRPr lang="en-US" altLang="zh-CN"/>
          </a:p>
          <a:p>
            <a:pPr lvl="1"/>
            <a:r>
              <a:rPr lang="zh-CN" altLang="zh-CN"/>
              <a:t>在主函数中调用</a:t>
            </a:r>
            <a:r>
              <a:rPr lang="en-US" altLang="zh-CN"/>
              <a:t>sort</a:t>
            </a:r>
            <a:r>
              <a:rPr lang="zh-CN" altLang="zh-CN"/>
              <a:t>函数，用指针</a:t>
            </a:r>
            <a:r>
              <a:rPr lang="en-US" altLang="zh-CN"/>
              <a:t>p</a:t>
            </a:r>
            <a:r>
              <a:rPr lang="zh-CN" altLang="zh-CN"/>
              <a:t>作实参</a:t>
            </a:r>
            <a:endParaRPr lang="en-US" altLang="zh-CN"/>
          </a:p>
          <a:p>
            <a:pPr lvl="1"/>
            <a:r>
              <a:rPr lang="zh-CN" altLang="zh-CN"/>
              <a:t>用选择法进行排序</a:t>
            </a:r>
            <a:endParaRPr lang="zh-CN" altLang="en-US"/>
          </a:p>
        </p:txBody>
      </p:sp>
    </p:spTree>
    <p:extLst>
      <p:ext uri="{BB962C8B-B14F-4D97-AF65-F5344CB8AC3E}">
        <p14:creationId xmlns:p14="http://schemas.microsoft.com/office/powerpoint/2010/main" val="3990475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8CA9D5C7-6A10-4673-8173-4C4F9254CFD9}" type="slidenum">
              <a:rPr lang="en-US" altLang="zh-CN"/>
              <a:pPr/>
              <a:t>8</a:t>
            </a:fld>
            <a:endParaRPr lang="en-US" altLang="zh-CN"/>
          </a:p>
        </p:txBody>
      </p:sp>
      <p:sp>
        <p:nvSpPr>
          <p:cNvPr id="32770" name="Rectangle 2"/>
          <p:cNvSpPr>
            <a:spLocks noGrp="1" noChangeArrowheads="1"/>
          </p:cNvSpPr>
          <p:nvPr>
            <p:ph type="title"/>
          </p:nvPr>
        </p:nvSpPr>
        <p:spPr>
          <a:xfrm>
            <a:off x="871538" y="473075"/>
            <a:ext cx="8162925" cy="579438"/>
          </a:xfrm>
        </p:spPr>
        <p:txBody>
          <a:bodyPr/>
          <a:lstStyle/>
          <a:p>
            <a:r>
              <a:rPr lang="en-US" altLang="zh-CN" sz="3200" dirty="0"/>
              <a:t>8.1 </a:t>
            </a:r>
            <a:r>
              <a:rPr lang="zh-CN" altLang="en-US" sz="3200" dirty="0"/>
              <a:t>指針是什么（</a:t>
            </a:r>
            <a:r>
              <a:rPr lang="en-US" altLang="zh-CN" sz="3200" dirty="0"/>
              <a:t>2</a:t>
            </a:r>
            <a:r>
              <a:rPr lang="zh-CN" altLang="en-US" sz="3200" dirty="0"/>
              <a:t>）</a:t>
            </a:r>
          </a:p>
        </p:txBody>
      </p:sp>
      <p:sp>
        <p:nvSpPr>
          <p:cNvPr id="32771" name="Rectangle 3"/>
          <p:cNvSpPr>
            <a:spLocks noGrp="1" noChangeArrowheads="1"/>
          </p:cNvSpPr>
          <p:nvPr>
            <p:ph type="body" idx="1"/>
          </p:nvPr>
        </p:nvSpPr>
        <p:spPr>
          <a:xfrm>
            <a:off x="912813" y="1268760"/>
            <a:ext cx="8110537" cy="5149850"/>
          </a:xfrm>
        </p:spPr>
        <p:txBody>
          <a:bodyPr/>
          <a:lstStyle/>
          <a:p>
            <a:r>
              <a:rPr lang="zh-CN" altLang="en-US" sz="2800" dirty="0"/>
              <a:t>内存单元的地址与内存单元的内容</a:t>
            </a:r>
          </a:p>
          <a:p>
            <a:pPr lvl="1"/>
            <a:r>
              <a:rPr lang="zh-CN" altLang="en-US" sz="2400" dirty="0"/>
              <a:t>在程序中通常使用变量名来直接对数据进行访问</a:t>
            </a:r>
            <a:endParaRPr lang="en-US" altLang="zh-CN" sz="2400" dirty="0"/>
          </a:p>
          <a:p>
            <a:pPr lvl="1"/>
            <a:r>
              <a:rPr lang="zh-CN" altLang="en-US" sz="2400" dirty="0"/>
              <a:t>变量名实质上是变量地址的符号表示</a:t>
            </a:r>
            <a:endParaRPr lang="en-US" altLang="zh-CN" sz="2400" dirty="0"/>
          </a:p>
          <a:p>
            <a:pPr lvl="1"/>
            <a:r>
              <a:rPr lang="zh-CN" altLang="en-US" sz="2400" dirty="0"/>
              <a:t>在编译时，变量名将被转换成变量的地址。</a:t>
            </a:r>
          </a:p>
          <a:p>
            <a:pPr lvl="2">
              <a:buFontTx/>
              <a:buNone/>
            </a:pPr>
            <a:r>
              <a:rPr lang="zh-CN" altLang="en-US" dirty="0"/>
              <a:t>	地址   </a:t>
            </a:r>
            <a:r>
              <a:rPr lang="en-US" altLang="zh-CN" dirty="0">
                <a:latin typeface="Times New Roman"/>
              </a:rPr>
              <a:t>——</a:t>
            </a:r>
            <a:r>
              <a:rPr lang="en-US" altLang="zh-CN" dirty="0"/>
              <a:t> </a:t>
            </a:r>
            <a:r>
              <a:rPr lang="zh-CN" altLang="en-US" dirty="0"/>
              <a:t>变量名 </a:t>
            </a:r>
            <a:r>
              <a:rPr lang="en-US" altLang="zh-CN" dirty="0">
                <a:latin typeface="Times New Roman"/>
              </a:rPr>
              <a:t>——</a:t>
            </a:r>
            <a:r>
              <a:rPr lang="en-US" altLang="zh-CN" dirty="0"/>
              <a:t> </a:t>
            </a:r>
            <a:r>
              <a:rPr lang="zh-CN" altLang="en-US" dirty="0"/>
              <a:t>变量的值（</a:t>
            </a:r>
            <a:r>
              <a:rPr lang="en-US" altLang="zh-CN" dirty="0"/>
              <a:t>/</a:t>
            </a:r>
            <a:r>
              <a:rPr lang="zh-CN" altLang="en-US" dirty="0"/>
              <a:t>内容）</a:t>
            </a:r>
          </a:p>
        </p:txBody>
      </p:sp>
      <p:sp>
        <p:nvSpPr>
          <p:cNvPr id="32772" name="Text Box 4"/>
          <p:cNvSpPr txBox="1">
            <a:spLocks noChangeArrowheads="1"/>
          </p:cNvSpPr>
          <p:nvPr/>
        </p:nvSpPr>
        <p:spPr bwMode="auto">
          <a:xfrm>
            <a:off x="3280899" y="4363715"/>
            <a:ext cx="838200" cy="5889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20000"/>
              </a:spcBef>
              <a:buClr>
                <a:schemeClr val="accent1"/>
              </a:buClr>
              <a:buSzPct val="90000"/>
              <a:buFont typeface="Monotype Sorts" pitchFamily="2" charset="2"/>
              <a:buNone/>
            </a:pPr>
            <a:r>
              <a:rPr lang="en-US" altLang="zh-CN" sz="3200" b="1">
                <a:solidFill>
                  <a:srgbClr val="0000FF"/>
                </a:solidFill>
                <a:latin typeface="Times New Roman" pitchFamily="18" charset="0"/>
              </a:rPr>
              <a:t>50</a:t>
            </a:r>
          </a:p>
        </p:txBody>
      </p:sp>
      <p:sp>
        <p:nvSpPr>
          <p:cNvPr id="32773" name="Text Box 5"/>
          <p:cNvSpPr txBox="1">
            <a:spLocks noChangeArrowheads="1"/>
          </p:cNvSpPr>
          <p:nvPr/>
        </p:nvSpPr>
        <p:spPr bwMode="auto">
          <a:xfrm>
            <a:off x="3522199" y="378904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spcBef>
                <a:spcPct val="20000"/>
              </a:spcBef>
              <a:buClr>
                <a:schemeClr val="accent1"/>
              </a:buClr>
              <a:buSzPct val="90000"/>
              <a:buFont typeface="Monotype Sorts" pitchFamily="2" charset="2"/>
              <a:buNone/>
            </a:pPr>
            <a:r>
              <a:rPr lang="en-US" altLang="zh-CN" sz="3200" b="1">
                <a:solidFill>
                  <a:srgbClr val="0000FF"/>
                </a:solidFill>
                <a:latin typeface="Times New Roman" pitchFamily="18" charset="0"/>
              </a:rPr>
              <a:t>a</a:t>
            </a:r>
          </a:p>
        </p:txBody>
      </p:sp>
      <p:sp>
        <p:nvSpPr>
          <p:cNvPr id="32774" name="Text Box 6"/>
          <p:cNvSpPr txBox="1">
            <a:spLocks noChangeArrowheads="1"/>
          </p:cNvSpPr>
          <p:nvPr/>
        </p:nvSpPr>
        <p:spPr bwMode="auto">
          <a:xfrm>
            <a:off x="2410949" y="4530403"/>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latin typeface="Arial Black" pitchFamily="34" charset="0"/>
              </a:rPr>
              <a:t>2052</a:t>
            </a:r>
          </a:p>
        </p:txBody>
      </p:sp>
      <p:sp>
        <p:nvSpPr>
          <p:cNvPr id="32775" name="Rectangle 7"/>
          <p:cNvSpPr>
            <a:spLocks noChangeArrowheads="1"/>
          </p:cNvSpPr>
          <p:nvPr/>
        </p:nvSpPr>
        <p:spPr bwMode="auto">
          <a:xfrm>
            <a:off x="4536612" y="4268465"/>
            <a:ext cx="176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CC00FF"/>
                </a:solidFill>
                <a:latin typeface="楷体_GB2312" pitchFamily="49" charset="-122"/>
                <a:ea typeface="楷体_GB2312" pitchFamily="49" charset="-122"/>
              </a:rPr>
              <a:t>变量值</a:t>
            </a:r>
          </a:p>
        </p:txBody>
      </p:sp>
      <p:sp>
        <p:nvSpPr>
          <p:cNvPr id="32776" name="Rectangle 8"/>
          <p:cNvSpPr>
            <a:spLocks noChangeArrowheads="1"/>
          </p:cNvSpPr>
          <p:nvPr/>
        </p:nvSpPr>
        <p:spPr bwMode="auto">
          <a:xfrm>
            <a:off x="4512799" y="371601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rgbClr val="CC00FF"/>
                </a:solidFill>
                <a:latin typeface="楷体_GB2312" pitchFamily="49" charset="-122"/>
                <a:ea typeface="楷体_GB2312" pitchFamily="49" charset="-122"/>
              </a:rPr>
              <a:t>变量名</a:t>
            </a:r>
          </a:p>
        </p:txBody>
      </p:sp>
      <p:sp>
        <p:nvSpPr>
          <p:cNvPr id="32777" name="Rectangle 9"/>
          <p:cNvSpPr>
            <a:spLocks noChangeArrowheads="1"/>
          </p:cNvSpPr>
          <p:nvPr/>
        </p:nvSpPr>
        <p:spPr bwMode="auto">
          <a:xfrm>
            <a:off x="4536612" y="4820915"/>
            <a:ext cx="2698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CC00FF"/>
                </a:solidFill>
                <a:latin typeface="楷体_GB2312" pitchFamily="49" charset="-122"/>
                <a:ea typeface="楷体_GB2312" pitchFamily="49" charset="-122"/>
              </a:rPr>
              <a:t>变量的存储空间</a:t>
            </a:r>
          </a:p>
        </p:txBody>
      </p:sp>
      <p:cxnSp>
        <p:nvCxnSpPr>
          <p:cNvPr id="32778" name="AutoShape 10"/>
          <p:cNvCxnSpPr>
            <a:cxnSpLocks noChangeShapeType="1"/>
            <a:stCxn id="32776" idx="1"/>
            <a:endCxn id="32773" idx="3"/>
          </p:cNvCxnSpPr>
          <p:nvPr/>
        </p:nvCxnSpPr>
        <p:spPr bwMode="auto">
          <a:xfrm rot="10800000" flipV="1">
            <a:off x="3909549" y="3944615"/>
            <a:ext cx="603250" cy="134938"/>
          </a:xfrm>
          <a:prstGeom prst="curvedConnector3">
            <a:avLst>
              <a:gd name="adj1" fmla="val 50000"/>
            </a:avLst>
          </a:prstGeom>
          <a:noFill/>
          <a:ln w="2857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9" name="AutoShape 11"/>
          <p:cNvCxnSpPr>
            <a:cxnSpLocks noChangeShapeType="1"/>
            <a:stCxn id="32775" idx="1"/>
          </p:cNvCxnSpPr>
          <p:nvPr/>
        </p:nvCxnSpPr>
        <p:spPr bwMode="auto">
          <a:xfrm rot="10800000" flipV="1">
            <a:off x="3960349" y="4497065"/>
            <a:ext cx="576263" cy="136525"/>
          </a:xfrm>
          <a:prstGeom prst="curvedConnector3">
            <a:avLst>
              <a:gd name="adj1" fmla="val 49861"/>
            </a:avLst>
          </a:prstGeom>
          <a:noFill/>
          <a:ln w="2857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0" name="AutoShape 12"/>
          <p:cNvCxnSpPr>
            <a:cxnSpLocks noChangeShapeType="1"/>
          </p:cNvCxnSpPr>
          <p:nvPr/>
        </p:nvCxnSpPr>
        <p:spPr bwMode="auto">
          <a:xfrm rot="10800000">
            <a:off x="3741274" y="4952678"/>
            <a:ext cx="866775" cy="263525"/>
          </a:xfrm>
          <a:prstGeom prst="curvedConnector2">
            <a:avLst/>
          </a:prstGeom>
          <a:noFill/>
          <a:ln w="2857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1" name="Rectangle 13"/>
          <p:cNvSpPr>
            <a:spLocks noChangeArrowheads="1"/>
          </p:cNvSpPr>
          <p:nvPr/>
        </p:nvSpPr>
        <p:spPr bwMode="auto">
          <a:xfrm>
            <a:off x="4569949" y="5373365"/>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CC00FF"/>
                </a:solidFill>
                <a:latin typeface="楷体_GB2312" pitchFamily="49" charset="-122"/>
                <a:ea typeface="楷体_GB2312" pitchFamily="49" charset="-122"/>
              </a:rPr>
              <a:t>变量的地址</a:t>
            </a:r>
          </a:p>
        </p:txBody>
      </p:sp>
      <p:cxnSp>
        <p:nvCxnSpPr>
          <p:cNvPr id="32782" name="AutoShape 14"/>
          <p:cNvCxnSpPr>
            <a:cxnSpLocks noChangeShapeType="1"/>
            <a:stCxn id="32781" idx="1"/>
            <a:endCxn id="32774" idx="2"/>
          </p:cNvCxnSpPr>
          <p:nvPr/>
        </p:nvCxnSpPr>
        <p:spPr bwMode="auto">
          <a:xfrm rot="10800000">
            <a:off x="2811059" y="4899735"/>
            <a:ext cx="1758890" cy="702230"/>
          </a:xfrm>
          <a:prstGeom prst="curvedConnector2">
            <a:avLst/>
          </a:prstGeom>
          <a:noFill/>
          <a:ln w="28575">
            <a:solidFill>
              <a:srgbClr val="FF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500063" y="500063"/>
            <a:ext cx="8153400" cy="6000750"/>
          </a:xfrm>
        </p:spPr>
        <p:txBody>
          <a:bodyPr/>
          <a:lstStyle/>
          <a:p>
            <a:pPr>
              <a:lnSpc>
                <a:spcPts val="29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2900"/>
              </a:lnSpc>
              <a:buFont typeface="Wingdings" pitchFamily="2" charset="2"/>
              <a:buNone/>
            </a:pPr>
            <a:r>
              <a:rPr lang="en-US" altLang="zh-CN" sz="2800" dirty="0" err="1"/>
              <a:t>int</a:t>
            </a:r>
            <a:r>
              <a:rPr lang="en-US" altLang="zh-CN" sz="2800" dirty="0"/>
              <a:t> main()</a:t>
            </a:r>
            <a:endParaRPr lang="zh-CN" altLang="zh-CN" sz="2800" dirty="0"/>
          </a:p>
          <a:p>
            <a:pPr>
              <a:lnSpc>
                <a:spcPts val="2900"/>
              </a:lnSpc>
              <a:buFont typeface="Wingdings" pitchFamily="2" charset="2"/>
              <a:buNone/>
            </a:pPr>
            <a:r>
              <a:rPr lang="en-US" altLang="zh-CN" sz="2800" dirty="0"/>
              <a:t>{ void sort(</a:t>
            </a:r>
            <a:r>
              <a:rPr lang="en-US" altLang="zh-CN" sz="2800" dirty="0" err="1"/>
              <a:t>int</a:t>
            </a:r>
            <a:r>
              <a:rPr lang="en-US" altLang="zh-CN" sz="2800" dirty="0"/>
              <a:t> x[ ],</a:t>
            </a:r>
            <a:r>
              <a:rPr lang="en-US" altLang="zh-CN" sz="2800" dirty="0" err="1"/>
              <a:t>int</a:t>
            </a:r>
            <a:r>
              <a:rPr lang="en-US" altLang="zh-CN" sz="2800" dirty="0"/>
              <a:t> n);   </a:t>
            </a:r>
            <a:endParaRPr lang="zh-CN" altLang="zh-CN" sz="2800" dirty="0"/>
          </a:p>
          <a:p>
            <a:pPr>
              <a:lnSpc>
                <a:spcPts val="29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r>
              <a:rPr lang="en-US" altLang="zh-CN" sz="2800" dirty="0">
                <a:solidFill>
                  <a:srgbClr val="FF0000"/>
                </a:solidFill>
              </a:rPr>
              <a:t>*</a:t>
            </a:r>
            <a:r>
              <a:rPr lang="en-US" altLang="zh-CN" sz="2800" dirty="0" err="1">
                <a:solidFill>
                  <a:srgbClr val="FF0000"/>
                </a:solidFill>
              </a:rPr>
              <a:t>p</a:t>
            </a:r>
            <a:r>
              <a:rPr lang="en-US" altLang="zh-CN" sz="2800" dirty="0" err="1"/>
              <a:t>,a</a:t>
            </a:r>
            <a:r>
              <a:rPr lang="en-US" altLang="zh-CN" sz="2800" dirty="0"/>
              <a:t>[10];</a:t>
            </a:r>
            <a:endParaRPr lang="zh-CN" altLang="zh-CN" sz="2800" dirty="0"/>
          </a:p>
          <a:p>
            <a:pPr>
              <a:lnSpc>
                <a:spcPts val="2900"/>
              </a:lnSpc>
              <a:buFont typeface="Wingdings" pitchFamily="2" charset="2"/>
              <a:buNone/>
            </a:pPr>
            <a:r>
              <a:rPr lang="en-US" altLang="zh-CN" sz="2800" dirty="0"/>
              <a:t>   </a:t>
            </a:r>
            <a:r>
              <a:rPr lang="en-US" altLang="zh-CN" sz="2800" dirty="0">
                <a:solidFill>
                  <a:srgbClr val="FF0000"/>
                </a:solidFill>
              </a:rPr>
              <a:t>p=a;</a:t>
            </a:r>
            <a:r>
              <a:rPr lang="en-US" altLang="zh-CN" sz="2800" dirty="0"/>
              <a:t> </a:t>
            </a:r>
            <a:endParaRPr lang="zh-CN" altLang="zh-CN" sz="2800" dirty="0"/>
          </a:p>
          <a:p>
            <a:pPr>
              <a:lnSpc>
                <a:spcPts val="2900"/>
              </a:lnSpc>
              <a:buFont typeface="Wingdings" pitchFamily="2" charset="2"/>
              <a:buNone/>
            </a:pPr>
            <a:r>
              <a:rPr lang="en-US" altLang="zh-CN" sz="2800" dirty="0"/>
              <a:t>   for(</a:t>
            </a:r>
            <a:r>
              <a:rPr lang="en-US" altLang="zh-CN" sz="2800" dirty="0" err="1"/>
              <a:t>i</a:t>
            </a:r>
            <a:r>
              <a:rPr lang="en-US" altLang="zh-CN" sz="2800" dirty="0"/>
              <a:t>=0;i&lt;10;i++)  </a:t>
            </a:r>
            <a:r>
              <a:rPr lang="en-US" altLang="zh-CN" sz="2800" dirty="0" err="1"/>
              <a:t>scanf</a:t>
            </a:r>
            <a:r>
              <a:rPr lang="en-US" altLang="zh-CN" sz="2800" dirty="0"/>
              <a:t>(“%</a:t>
            </a:r>
            <a:r>
              <a:rPr lang="en-US" altLang="zh-CN" sz="2800" dirty="0" err="1"/>
              <a:t>d”,</a:t>
            </a:r>
            <a:r>
              <a:rPr lang="en-US" altLang="zh-CN" sz="2800" dirty="0" err="1">
                <a:solidFill>
                  <a:srgbClr val="FF0000"/>
                </a:solidFill>
              </a:rPr>
              <a:t>p</a:t>
            </a:r>
            <a:r>
              <a:rPr lang="en-US" altLang="zh-CN" sz="2800" dirty="0">
                <a:solidFill>
                  <a:srgbClr val="FF0000"/>
                </a:solidFill>
              </a:rPr>
              <a:t>++</a:t>
            </a:r>
            <a:r>
              <a:rPr lang="en-US" altLang="zh-CN" sz="2800" dirty="0"/>
              <a:t>); </a:t>
            </a:r>
            <a:endParaRPr lang="zh-CN" altLang="zh-CN" sz="2800" dirty="0"/>
          </a:p>
          <a:p>
            <a:pPr>
              <a:lnSpc>
                <a:spcPts val="2900"/>
              </a:lnSpc>
              <a:buFont typeface="Wingdings" pitchFamily="2" charset="2"/>
              <a:buNone/>
            </a:pPr>
            <a:r>
              <a:rPr lang="en-US" altLang="zh-CN" sz="2800" dirty="0"/>
              <a:t>   </a:t>
            </a:r>
            <a:r>
              <a:rPr lang="en-US" altLang="zh-CN" sz="2800" dirty="0">
                <a:solidFill>
                  <a:srgbClr val="FF0000"/>
                </a:solidFill>
              </a:rPr>
              <a:t>p=a;</a:t>
            </a:r>
            <a:r>
              <a:rPr lang="en-US" altLang="zh-CN" sz="2800" dirty="0"/>
              <a:t> </a:t>
            </a:r>
            <a:endParaRPr lang="zh-CN" altLang="zh-CN" sz="2800" dirty="0"/>
          </a:p>
          <a:p>
            <a:pPr>
              <a:lnSpc>
                <a:spcPts val="2900"/>
              </a:lnSpc>
              <a:buFont typeface="Wingdings" pitchFamily="2" charset="2"/>
              <a:buNone/>
            </a:pPr>
            <a:r>
              <a:rPr lang="en-US" altLang="zh-CN" sz="2800" dirty="0"/>
              <a:t>   sort(</a:t>
            </a:r>
            <a:r>
              <a:rPr lang="en-US" altLang="zh-CN" sz="2800" dirty="0">
                <a:solidFill>
                  <a:srgbClr val="FF0000"/>
                </a:solidFill>
              </a:rPr>
              <a:t>p</a:t>
            </a:r>
            <a:r>
              <a:rPr lang="en-US" altLang="zh-CN" sz="2800" dirty="0"/>
              <a:t>,10); </a:t>
            </a:r>
            <a:endParaRPr lang="zh-CN" altLang="zh-CN" sz="2800" dirty="0"/>
          </a:p>
          <a:p>
            <a:pPr>
              <a:lnSpc>
                <a:spcPts val="2900"/>
              </a:lnSpc>
              <a:buFont typeface="Wingdings" pitchFamily="2" charset="2"/>
              <a:buNone/>
            </a:pPr>
            <a:r>
              <a:rPr lang="en-US" altLang="zh-CN" sz="2800" dirty="0"/>
              <a:t>   for(</a:t>
            </a:r>
            <a:r>
              <a:rPr lang="en-US" altLang="zh-CN" sz="2800" dirty="0">
                <a:solidFill>
                  <a:srgbClr val="FF0000"/>
                </a:solidFill>
              </a:rPr>
              <a:t>p=</a:t>
            </a:r>
            <a:r>
              <a:rPr lang="en-US" altLang="zh-CN" sz="2800" dirty="0" err="1">
                <a:solidFill>
                  <a:srgbClr val="FF0000"/>
                </a:solidFill>
              </a:rPr>
              <a:t>a,</a:t>
            </a:r>
            <a:r>
              <a:rPr lang="en-US" altLang="zh-CN" sz="2800" dirty="0" err="1"/>
              <a:t>i</a:t>
            </a:r>
            <a:r>
              <a:rPr lang="en-US" altLang="zh-CN" sz="2800" dirty="0"/>
              <a:t>=0;i&lt;10;i++)</a:t>
            </a:r>
            <a:endParaRPr lang="zh-CN" altLang="zh-CN" sz="2800" dirty="0"/>
          </a:p>
          <a:p>
            <a:pPr>
              <a:lnSpc>
                <a:spcPts val="2900"/>
              </a:lnSpc>
              <a:buFont typeface="Wingdings" pitchFamily="2" charset="2"/>
              <a:buNone/>
            </a:pPr>
            <a:r>
              <a:rPr lang="en-US" altLang="zh-CN" sz="2800" dirty="0"/>
              <a:t>   { </a:t>
            </a:r>
            <a:r>
              <a:rPr lang="en-US" altLang="zh-CN" sz="2800" dirty="0" err="1"/>
              <a:t>printf</a:t>
            </a:r>
            <a:r>
              <a:rPr lang="en-US" altLang="zh-CN" sz="2800" dirty="0"/>
              <a:t>(“%d ”,</a:t>
            </a:r>
            <a:r>
              <a:rPr lang="en-US" altLang="zh-CN" sz="2800" dirty="0">
                <a:solidFill>
                  <a:srgbClr val="FF0000"/>
                </a:solidFill>
              </a:rPr>
              <a:t>*p</a:t>
            </a:r>
            <a:r>
              <a:rPr lang="en-US" altLang="zh-CN" sz="2800" dirty="0"/>
              <a:t>);   </a:t>
            </a:r>
            <a:r>
              <a:rPr lang="en-US" altLang="zh-CN" sz="2800" dirty="0">
                <a:solidFill>
                  <a:srgbClr val="FF0000"/>
                </a:solidFill>
              </a:rPr>
              <a:t>p++</a:t>
            </a:r>
            <a:r>
              <a:rPr lang="en-US" altLang="zh-CN" sz="2800" dirty="0"/>
              <a:t>;   }</a:t>
            </a:r>
            <a:endParaRPr lang="zh-CN" altLang="zh-CN" sz="2800" dirty="0"/>
          </a:p>
          <a:p>
            <a:pPr>
              <a:lnSpc>
                <a:spcPts val="29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a:p>
            <a:pPr>
              <a:lnSpc>
                <a:spcPts val="2900"/>
              </a:lnSpc>
              <a:buFont typeface="Wingdings" pitchFamily="2" charset="2"/>
              <a:buNone/>
            </a:pPr>
            <a:r>
              <a:rPr lang="en-US" altLang="zh-CN" sz="2800" dirty="0"/>
              <a:t>   return 0;</a:t>
            </a:r>
            <a:endParaRPr lang="zh-CN" altLang="zh-CN" sz="2800" dirty="0"/>
          </a:p>
          <a:p>
            <a:pPr>
              <a:lnSpc>
                <a:spcPts val="2900"/>
              </a:lnSpc>
              <a:buFont typeface="Wingdings" pitchFamily="2" charset="2"/>
              <a:buNone/>
            </a:pPr>
            <a:r>
              <a:rPr lang="en-US" altLang="zh-CN" sz="2800" dirty="0"/>
              <a:t>}</a:t>
            </a:r>
            <a:endParaRPr lang="zh-CN" altLang="zh-CN" sz="2800" dirty="0"/>
          </a:p>
        </p:txBody>
      </p:sp>
      <p:sp>
        <p:nvSpPr>
          <p:cNvPr id="4" name="矩形 3"/>
          <p:cNvSpPr>
            <a:spLocks noChangeArrowheads="1"/>
          </p:cNvSpPr>
          <p:nvPr/>
        </p:nvSpPr>
        <p:spPr bwMode="auto">
          <a:xfrm>
            <a:off x="827584" y="4529087"/>
            <a:ext cx="5760640"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3" name="圆角矩形标注 2"/>
          <p:cNvSpPr/>
          <p:nvPr/>
        </p:nvSpPr>
        <p:spPr bwMode="auto">
          <a:xfrm>
            <a:off x="3347864" y="5373216"/>
            <a:ext cx="5286375" cy="571500"/>
          </a:xfrm>
          <a:prstGeom prst="wedgeRoundRectCallout">
            <a:avLst>
              <a:gd name="adj1" fmla="val -31669"/>
              <a:gd name="adj2" fmla="val -11174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(“%d ”,*p++);</a:t>
            </a:r>
            <a:endParaRPr lang="en-US" altLang="zh-CN" sz="2800" b="1" dirty="0">
              <a:solidFill>
                <a:srgbClr val="0000CC"/>
              </a:solidFill>
              <a:ea typeface="宋体" pitchFamily="2" charset="-122"/>
            </a:endParaRPr>
          </a:p>
        </p:txBody>
      </p:sp>
    </p:spTree>
    <p:extLst>
      <p:ext uri="{BB962C8B-B14F-4D97-AF65-F5344CB8AC3E}">
        <p14:creationId xmlns:p14="http://schemas.microsoft.com/office/powerpoint/2010/main" val="48975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标注 7"/>
          <p:cNvSpPr>
            <a:spLocks noChangeArrowheads="1"/>
          </p:cNvSpPr>
          <p:nvPr/>
        </p:nvSpPr>
        <p:spPr bwMode="auto">
          <a:xfrm>
            <a:off x="755650" y="5214938"/>
            <a:ext cx="8245475" cy="571500"/>
          </a:xfrm>
          <a:prstGeom prst="wedgeRoundRectCallout">
            <a:avLst>
              <a:gd name="adj1" fmla="val -22394"/>
              <a:gd name="adj2" fmla="val -99167"/>
              <a:gd name="adj3" fmla="val 16667"/>
            </a:avLst>
          </a:prstGeom>
          <a:solidFill>
            <a:srgbClr val="FFFFCC"/>
          </a:solidFill>
          <a:ln w="9525" algn="ctr">
            <a:solidFill>
              <a:schemeClr val="tx1"/>
            </a:solidFill>
            <a:miter lim="800000"/>
            <a:headEnd/>
            <a:tailEnd/>
          </a:ln>
        </p:spPr>
        <p:txBody>
          <a:bodyPr/>
          <a:lstStyle/>
          <a:p>
            <a:pPr algn="ctr">
              <a:defRPr/>
            </a:pPr>
            <a:r>
              <a:rPr lang="en-US" altLang="zh-CN" sz="2800" b="1" dirty="0">
                <a:solidFill>
                  <a:srgbClr val="0000CC"/>
                </a:solidFill>
                <a:latin typeface="+mn-lt"/>
                <a:ea typeface="+mn-ea"/>
              </a:rPr>
              <a:t>{t=*(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)=t;}</a:t>
            </a:r>
            <a:endParaRPr lang="en-US" altLang="zh-CN" sz="2800" b="1" dirty="0">
              <a:solidFill>
                <a:srgbClr val="0000CC"/>
              </a:solidFill>
              <a:ea typeface="宋体" pitchFamily="2" charset="-122"/>
            </a:endParaRPr>
          </a:p>
        </p:txBody>
      </p:sp>
      <p:sp>
        <p:nvSpPr>
          <p:cNvPr id="11" name="矩形 10"/>
          <p:cNvSpPr>
            <a:spLocks noChangeArrowheads="1"/>
          </p:cNvSpPr>
          <p:nvPr/>
        </p:nvSpPr>
        <p:spPr bwMode="auto">
          <a:xfrm>
            <a:off x="1619672" y="4485370"/>
            <a:ext cx="5256584"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0" name="矩形 9"/>
          <p:cNvSpPr>
            <a:spLocks noChangeArrowheads="1"/>
          </p:cNvSpPr>
          <p:nvPr/>
        </p:nvSpPr>
        <p:spPr bwMode="auto">
          <a:xfrm>
            <a:off x="1513086" y="3403898"/>
            <a:ext cx="3346946"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9" name="矩形 8"/>
          <p:cNvSpPr>
            <a:spLocks noChangeArrowheads="1"/>
          </p:cNvSpPr>
          <p:nvPr/>
        </p:nvSpPr>
        <p:spPr bwMode="auto">
          <a:xfrm>
            <a:off x="532436" y="857250"/>
            <a:ext cx="4471612"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75778" name="内容占位符 2"/>
          <p:cNvSpPr>
            <a:spLocks noGrp="1"/>
          </p:cNvSpPr>
          <p:nvPr>
            <p:ph idx="1"/>
          </p:nvPr>
        </p:nvSpPr>
        <p:spPr>
          <a:xfrm>
            <a:off x="500063" y="857250"/>
            <a:ext cx="7786687" cy="5357813"/>
          </a:xfrm>
        </p:spPr>
        <p:txBody>
          <a:bodyPr/>
          <a:lstStyle/>
          <a:p>
            <a:pPr>
              <a:lnSpc>
                <a:spcPct val="100000"/>
              </a:lnSpc>
              <a:buFont typeface="Wingdings" pitchFamily="2" charset="2"/>
              <a:buNone/>
            </a:pPr>
            <a:r>
              <a:rPr lang="en-US" altLang="zh-CN" sz="2800" dirty="0"/>
              <a:t>void sort(</a:t>
            </a:r>
            <a:r>
              <a:rPr lang="en-US" altLang="zh-CN" sz="2800" dirty="0" err="1">
                <a:solidFill>
                  <a:srgbClr val="FF0000"/>
                </a:solidFill>
              </a:rPr>
              <a:t>int</a:t>
            </a:r>
            <a:r>
              <a:rPr lang="en-US" altLang="zh-CN" sz="2800" dirty="0">
                <a:solidFill>
                  <a:srgbClr val="FF0000"/>
                </a:solidFill>
              </a:rPr>
              <a:t> x[]</a:t>
            </a:r>
            <a:r>
              <a:rPr lang="en-US" altLang="zh-CN" sz="2800" dirty="0"/>
              <a:t>,</a:t>
            </a:r>
            <a:r>
              <a:rPr lang="en-US" altLang="zh-CN" sz="2800" dirty="0" err="1"/>
              <a:t>int</a:t>
            </a:r>
            <a:r>
              <a:rPr lang="en-US" altLang="zh-CN" sz="2800" dirty="0"/>
              <a:t> n)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i,j,k,t</a:t>
            </a:r>
            <a:r>
              <a:rPr lang="en-US" altLang="zh-CN" sz="2800" dirty="0"/>
              <a:t>;</a:t>
            </a:r>
            <a:endParaRPr lang="zh-CN" altLang="zh-CN" sz="2800" dirty="0"/>
          </a:p>
          <a:p>
            <a:pPr>
              <a:lnSpc>
                <a:spcPct val="100000"/>
              </a:lnSpc>
              <a:buFont typeface="Wingdings" pitchFamily="2" charset="2"/>
              <a:buNone/>
            </a:pPr>
            <a:r>
              <a:rPr lang="en-US" altLang="zh-CN" sz="2800" dirty="0"/>
              <a:t>   for(</a:t>
            </a:r>
            <a:r>
              <a:rPr lang="en-US" altLang="zh-CN" sz="2800" dirty="0" err="1"/>
              <a:t>i</a:t>
            </a:r>
            <a:r>
              <a:rPr lang="en-US" altLang="zh-CN" sz="2800" dirty="0"/>
              <a:t>=0;i&lt;n-1;i++)</a:t>
            </a:r>
            <a:endParaRPr lang="zh-CN" altLang="zh-CN" sz="2800" dirty="0"/>
          </a:p>
          <a:p>
            <a:pPr>
              <a:lnSpc>
                <a:spcPct val="100000"/>
              </a:lnSpc>
              <a:buFont typeface="Wingdings" pitchFamily="2" charset="2"/>
              <a:buNone/>
            </a:pPr>
            <a:r>
              <a:rPr lang="en-US" altLang="zh-CN" sz="2800" dirty="0"/>
              <a:t>   { k=</a:t>
            </a:r>
            <a:r>
              <a:rPr lang="en-US" altLang="zh-CN" sz="2800" dirty="0" err="1"/>
              <a:t>i</a:t>
            </a:r>
            <a:r>
              <a:rPr lang="en-US" altLang="zh-CN" sz="2800" dirty="0"/>
              <a:t>;</a:t>
            </a:r>
            <a:endParaRPr lang="zh-CN" altLang="zh-CN" sz="2800" dirty="0"/>
          </a:p>
          <a:p>
            <a:pPr>
              <a:lnSpc>
                <a:spcPct val="100000"/>
              </a:lnSpc>
              <a:buFont typeface="Wingdings" pitchFamily="2" charset="2"/>
              <a:buNone/>
            </a:pPr>
            <a:r>
              <a:rPr lang="en-US" altLang="zh-CN" sz="2800" dirty="0"/>
              <a:t>      for(j=i+1;j&lt;</a:t>
            </a:r>
            <a:r>
              <a:rPr lang="en-US" altLang="zh-CN" sz="2800" dirty="0" err="1"/>
              <a:t>n;j</a:t>
            </a:r>
            <a:r>
              <a:rPr lang="en-US" altLang="zh-CN" sz="2800" dirty="0"/>
              <a:t>++)</a:t>
            </a:r>
            <a:endParaRPr lang="zh-CN" altLang="zh-CN" sz="2800" dirty="0"/>
          </a:p>
          <a:p>
            <a:pPr>
              <a:lnSpc>
                <a:spcPct val="100000"/>
              </a:lnSpc>
              <a:buFont typeface="Wingdings" pitchFamily="2" charset="2"/>
              <a:buNone/>
            </a:pPr>
            <a:r>
              <a:rPr lang="en-US" altLang="zh-CN" sz="2800" dirty="0"/>
              <a:t>        if(</a:t>
            </a:r>
            <a:r>
              <a:rPr lang="en-US" altLang="zh-CN" sz="2800" dirty="0">
                <a:solidFill>
                  <a:srgbClr val="FF0000"/>
                </a:solidFill>
              </a:rPr>
              <a:t>x[j]</a:t>
            </a:r>
            <a:r>
              <a:rPr lang="en-US" altLang="zh-CN" sz="2800" dirty="0"/>
              <a:t>&gt;</a:t>
            </a:r>
            <a:r>
              <a:rPr lang="en-US" altLang="zh-CN" sz="2800" dirty="0">
                <a:solidFill>
                  <a:srgbClr val="FF0000"/>
                </a:solidFill>
              </a:rPr>
              <a:t>x[k]</a:t>
            </a:r>
            <a:r>
              <a:rPr lang="en-US" altLang="zh-CN" sz="2800" dirty="0"/>
              <a:t>) k=j;</a:t>
            </a:r>
            <a:endParaRPr lang="zh-CN" altLang="zh-CN" sz="2800" dirty="0"/>
          </a:p>
          <a:p>
            <a:pPr>
              <a:lnSpc>
                <a:spcPct val="100000"/>
              </a:lnSpc>
              <a:buFont typeface="Wingdings" pitchFamily="2" charset="2"/>
              <a:buNone/>
            </a:pPr>
            <a:r>
              <a:rPr lang="en-US" altLang="zh-CN" sz="2800" dirty="0"/>
              <a:t>      if(k!=</a:t>
            </a:r>
            <a:r>
              <a:rPr lang="en-US" altLang="zh-CN" sz="2800" dirty="0" err="1"/>
              <a:t>i</a:t>
            </a:r>
            <a:r>
              <a:rPr lang="en-US" altLang="zh-CN" sz="2800" dirty="0"/>
              <a:t>)</a:t>
            </a:r>
            <a:endParaRPr lang="zh-CN" altLang="zh-CN" sz="2800" dirty="0"/>
          </a:p>
          <a:p>
            <a:pPr>
              <a:lnSpc>
                <a:spcPct val="100000"/>
              </a:lnSpc>
              <a:buFont typeface="Wingdings" pitchFamily="2" charset="2"/>
              <a:buNone/>
            </a:pPr>
            <a:r>
              <a:rPr lang="en-US" altLang="zh-CN" sz="2800" dirty="0"/>
              <a:t>		 { t=</a:t>
            </a:r>
            <a:r>
              <a:rPr lang="en-US" altLang="zh-CN" sz="2800" dirty="0">
                <a:solidFill>
                  <a:srgbClr val="FF0000"/>
                </a:solidFill>
              </a:rPr>
              <a:t>x[</a:t>
            </a:r>
            <a:r>
              <a:rPr lang="en-US" altLang="zh-CN" sz="2800" dirty="0" err="1">
                <a:solidFill>
                  <a:srgbClr val="FF0000"/>
                </a:solidFill>
              </a:rPr>
              <a:t>i</a:t>
            </a:r>
            <a:r>
              <a:rPr lang="en-US" altLang="zh-CN" sz="2800" dirty="0">
                <a:solidFill>
                  <a:srgbClr val="FF0000"/>
                </a:solidFill>
              </a:rPr>
              <a:t>]</a:t>
            </a:r>
            <a:r>
              <a:rPr lang="en-US" altLang="zh-CN" sz="2800" dirty="0"/>
              <a:t>;</a:t>
            </a:r>
            <a:r>
              <a:rPr lang="en-US" altLang="zh-CN" sz="2800" dirty="0">
                <a:solidFill>
                  <a:srgbClr val="FF0000"/>
                </a:solidFill>
              </a:rPr>
              <a:t>x[</a:t>
            </a:r>
            <a:r>
              <a:rPr lang="en-US" altLang="zh-CN" sz="2800" dirty="0" err="1">
                <a:solidFill>
                  <a:srgbClr val="FF0000"/>
                </a:solidFill>
              </a:rPr>
              <a:t>i</a:t>
            </a:r>
            <a:r>
              <a:rPr lang="en-US" altLang="zh-CN" sz="2800" dirty="0">
                <a:solidFill>
                  <a:srgbClr val="FF0000"/>
                </a:solidFill>
              </a:rPr>
              <a:t>]</a:t>
            </a:r>
            <a:r>
              <a:rPr lang="en-US" altLang="zh-CN" sz="2800" dirty="0"/>
              <a:t>=</a:t>
            </a:r>
            <a:r>
              <a:rPr lang="en-US" altLang="zh-CN" sz="2800" dirty="0">
                <a:solidFill>
                  <a:srgbClr val="FF0000"/>
                </a:solidFill>
              </a:rPr>
              <a:t>x[k]</a:t>
            </a:r>
            <a:r>
              <a:rPr lang="en-US" altLang="zh-CN" sz="2800" dirty="0"/>
              <a:t>;</a:t>
            </a:r>
            <a:r>
              <a:rPr lang="en-US" altLang="zh-CN" sz="2800" dirty="0">
                <a:solidFill>
                  <a:srgbClr val="FF0000"/>
                </a:solidFill>
              </a:rPr>
              <a:t>x[k]</a:t>
            </a:r>
            <a:r>
              <a:rPr lang="en-US" altLang="zh-CN" sz="2800" dirty="0"/>
              <a:t>=t; }</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a:t>
            </a:r>
            <a:endParaRPr lang="zh-CN" altLang="zh-CN" sz="2800" dirty="0"/>
          </a:p>
        </p:txBody>
      </p:sp>
      <p:grpSp>
        <p:nvGrpSpPr>
          <p:cNvPr id="2" name="组合 4"/>
          <p:cNvGrpSpPr>
            <a:grpSpLocks/>
          </p:cNvGrpSpPr>
          <p:nvPr/>
        </p:nvGrpSpPr>
        <p:grpSpPr bwMode="auto">
          <a:xfrm>
            <a:off x="857250" y="5857875"/>
            <a:ext cx="5848350" cy="750888"/>
            <a:chOff x="2416332" y="5357826"/>
            <a:chExt cx="5848986" cy="750936"/>
          </a:xfrm>
        </p:grpSpPr>
        <p:pic>
          <p:nvPicPr>
            <p:cNvPr id="757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60" y="5357826"/>
              <a:ext cx="5836458"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332" y="5727542"/>
              <a:ext cx="5835600" cy="38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圆角矩形标注 5"/>
          <p:cNvSpPr/>
          <p:nvPr/>
        </p:nvSpPr>
        <p:spPr bwMode="auto">
          <a:xfrm>
            <a:off x="4000500" y="142875"/>
            <a:ext cx="4714875" cy="571500"/>
          </a:xfrm>
          <a:prstGeom prst="wedgeRoundRectCallout">
            <a:avLst>
              <a:gd name="adj1" fmla="val -32246"/>
              <a:gd name="adj2" fmla="val 9359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void sort(</a:t>
            </a:r>
            <a:r>
              <a:rPr lang="en-US" altLang="zh-CN" sz="2800" b="1" dirty="0" err="1">
                <a:solidFill>
                  <a:srgbClr val="0000CC"/>
                </a:solidFill>
                <a:latin typeface="+mn-lt"/>
                <a:ea typeface="+mn-ea"/>
              </a:rPr>
              <a:t>int</a:t>
            </a:r>
            <a:r>
              <a:rPr lang="en-US" altLang="zh-CN" sz="2800" b="1" dirty="0">
                <a:solidFill>
                  <a:srgbClr val="0000CC"/>
                </a:solidFill>
                <a:latin typeface="+mn-lt"/>
                <a:ea typeface="+mn-ea"/>
              </a:rPr>
              <a:t> *</a:t>
            </a:r>
            <a:r>
              <a:rPr lang="en-US" altLang="zh-CN" sz="2800" b="1" dirty="0" err="1">
                <a:solidFill>
                  <a:srgbClr val="0000CC"/>
                </a:solidFill>
                <a:latin typeface="+mn-lt"/>
                <a:ea typeface="+mn-ea"/>
              </a:rPr>
              <a:t>x,int</a:t>
            </a:r>
            <a:r>
              <a:rPr lang="en-US" altLang="zh-CN" sz="2800" b="1" dirty="0">
                <a:solidFill>
                  <a:srgbClr val="0000CC"/>
                </a:solidFill>
                <a:latin typeface="+mn-lt"/>
                <a:ea typeface="+mn-ea"/>
              </a:rPr>
              <a:t> n)</a:t>
            </a:r>
            <a:endParaRPr lang="en-US" altLang="zh-CN" sz="2800" b="1" dirty="0">
              <a:solidFill>
                <a:srgbClr val="0000CC"/>
              </a:solidFill>
              <a:ea typeface="宋体" pitchFamily="2" charset="-122"/>
            </a:endParaRPr>
          </a:p>
        </p:txBody>
      </p:sp>
      <p:sp>
        <p:nvSpPr>
          <p:cNvPr id="7" name="圆角矩形标注 6"/>
          <p:cNvSpPr/>
          <p:nvPr/>
        </p:nvSpPr>
        <p:spPr bwMode="auto">
          <a:xfrm>
            <a:off x="3500438" y="2420888"/>
            <a:ext cx="5286375" cy="571500"/>
          </a:xfrm>
          <a:prstGeom prst="wedgeRoundRectCallout">
            <a:avLst>
              <a:gd name="adj1" fmla="val -35129"/>
              <a:gd name="adj2" fmla="val 144259"/>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if (*(</a:t>
            </a:r>
            <a:r>
              <a:rPr lang="en-US" altLang="zh-CN" sz="2800" b="1" dirty="0" err="1">
                <a:solidFill>
                  <a:srgbClr val="0000CC"/>
                </a:solidFill>
                <a:latin typeface="+mn-lt"/>
                <a:ea typeface="+mn-ea"/>
              </a:rPr>
              <a:t>x+j</a:t>
            </a:r>
            <a:r>
              <a:rPr lang="en-US" altLang="zh-CN" sz="2800" b="1" dirty="0">
                <a:solidFill>
                  <a:srgbClr val="0000CC"/>
                </a:solidFill>
                <a:latin typeface="+mn-lt"/>
                <a:ea typeface="+mn-ea"/>
              </a:rPr>
              <a:t>)&gt;*(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 k=j;</a:t>
            </a:r>
            <a:endParaRPr lang="en-US" altLang="zh-CN" sz="2800" b="1" dirty="0">
              <a:solidFill>
                <a:srgbClr val="0000CC"/>
              </a:solidFill>
              <a:ea typeface="宋体" pitchFamily="2" charset="-122"/>
            </a:endParaRPr>
          </a:p>
        </p:txBody>
      </p:sp>
    </p:spTree>
    <p:extLst>
      <p:ext uri="{BB962C8B-B14F-4D97-AF65-F5344CB8AC3E}">
        <p14:creationId xmlns:p14="http://schemas.microsoft.com/office/powerpoint/2010/main" val="24404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0" grpId="0" animBg="1"/>
      <p:bldP spid="9" grpId="0" animBg="1"/>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ctrTitle" sz="quarter"/>
          </p:nvPr>
        </p:nvSpPr>
        <p:spPr>
          <a:effectLst/>
        </p:spPr>
        <p:txBody>
          <a:bodyPr anchor="ctr"/>
          <a:lstStyle/>
          <a:p>
            <a:pPr eaLnBrk="1" hangingPunct="1">
              <a:defRPr/>
            </a:pPr>
            <a:r>
              <a:rPr lang="en-US" altLang="zh-CN" dirty="0"/>
              <a:t>8.4 </a:t>
            </a:r>
            <a:r>
              <a:rPr lang="zh-CN" altLang="zh-CN" dirty="0"/>
              <a:t>通过指针引用字符串</a:t>
            </a:r>
            <a:endParaRPr lang="zh-CN" altLang="en-US" dirty="0"/>
          </a:p>
        </p:txBody>
      </p:sp>
      <p:sp>
        <p:nvSpPr>
          <p:cNvPr id="103427" name="Rectangle 3"/>
          <p:cNvSpPr>
            <a:spLocks noGrp="1" noChangeArrowheads="1"/>
          </p:cNvSpPr>
          <p:nvPr>
            <p:ph type="subTitle" sz="quarter" idx="1"/>
          </p:nvPr>
        </p:nvSpPr>
        <p:spPr>
          <a:xfrm>
            <a:off x="3707904" y="2822575"/>
            <a:ext cx="4659312" cy="3114675"/>
          </a:xfrm>
        </p:spPr>
        <p:txBody>
          <a:bodyPr/>
          <a:lstStyle/>
          <a:p>
            <a:pPr>
              <a:buFont typeface="Wingdings" pitchFamily="2" charset="2"/>
              <a:buNone/>
            </a:pPr>
            <a:r>
              <a:rPr lang="en-US" altLang="zh-CN" sz="2800" dirty="0"/>
              <a:t>8.4.1 </a:t>
            </a:r>
            <a:r>
              <a:rPr lang="zh-CN" altLang="zh-CN" sz="2800" dirty="0"/>
              <a:t>字符串的引用方式</a:t>
            </a:r>
            <a:endParaRPr lang="en-US" altLang="zh-CN" sz="2800" dirty="0"/>
          </a:p>
          <a:p>
            <a:pPr>
              <a:buFont typeface="Wingdings" pitchFamily="2" charset="2"/>
              <a:buNone/>
            </a:pPr>
            <a:r>
              <a:rPr lang="en-US" altLang="zh-CN" sz="2800" dirty="0"/>
              <a:t>8.4.2 </a:t>
            </a:r>
            <a:r>
              <a:rPr lang="zh-CN" altLang="zh-CN" sz="2800" dirty="0"/>
              <a:t>字符指针作函数参数</a:t>
            </a:r>
            <a:endParaRPr lang="en-US" altLang="zh-CN" sz="2800" dirty="0"/>
          </a:p>
          <a:p>
            <a:pPr>
              <a:buFont typeface="Wingdings" pitchFamily="2" charset="2"/>
              <a:buNone/>
            </a:pPr>
            <a:r>
              <a:rPr lang="en-US" altLang="zh-CN" sz="2800" dirty="0"/>
              <a:t>8.4.3 </a:t>
            </a:r>
            <a:r>
              <a:rPr lang="zh-CN" altLang="zh-CN" sz="2800" dirty="0"/>
              <a:t>使用字符指针变量和字符数组的比较</a:t>
            </a:r>
            <a:endParaRPr lang="en-US" altLang="zh-CN" sz="2800" dirty="0"/>
          </a:p>
        </p:txBody>
      </p:sp>
    </p:spTree>
    <p:extLst>
      <p:ext uri="{BB962C8B-B14F-4D97-AF65-F5344CB8AC3E}">
        <p14:creationId xmlns:p14="http://schemas.microsoft.com/office/powerpoint/2010/main" val="1913985960"/>
      </p:ext>
    </p:extLst>
  </p:cSld>
  <p:clrMapOvr>
    <a:masterClrMapping/>
  </p:clrMapOvr>
  <p:transition spd="med">
    <p:blinds/>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3568" y="704741"/>
            <a:ext cx="8174682" cy="646331"/>
          </a:xfrm>
          <a:effectLst/>
        </p:spPr>
        <p:txBody>
          <a:bodyPr anchor="ctr"/>
          <a:lstStyle/>
          <a:p>
            <a:pPr>
              <a:defRPr/>
            </a:pPr>
            <a:r>
              <a:rPr lang="en-US" altLang="zh-CN" sz="3600" dirty="0"/>
              <a:t>8.4.1 </a:t>
            </a:r>
            <a:r>
              <a:rPr lang="zh-CN" altLang="zh-CN" sz="3600" dirty="0"/>
              <a:t>字符串的引用方式</a:t>
            </a:r>
            <a:endParaRPr lang="zh-CN" altLang="en-US" sz="3600" dirty="0"/>
          </a:p>
        </p:txBody>
      </p:sp>
      <p:sp>
        <p:nvSpPr>
          <p:cNvPr id="104451" name="Rectangle 3"/>
          <p:cNvSpPr>
            <a:spLocks noGrp="1" noChangeArrowheads="1"/>
          </p:cNvSpPr>
          <p:nvPr>
            <p:ph type="body" idx="1"/>
          </p:nvPr>
        </p:nvSpPr>
        <p:spPr>
          <a:xfrm>
            <a:off x="714375" y="1805905"/>
            <a:ext cx="8215313" cy="4143375"/>
          </a:xfrm>
        </p:spPr>
        <p:txBody>
          <a:bodyPr/>
          <a:lstStyle/>
          <a:p>
            <a:r>
              <a:rPr lang="zh-CN" altLang="zh-CN" dirty="0"/>
              <a:t>字符串是存放在字符数组中的。引用一个字符串，可以用以下两种方法。</a:t>
            </a:r>
          </a:p>
          <a:p>
            <a:pPr lvl="1">
              <a:buFont typeface="Wingdings" pitchFamily="2" charset="2"/>
              <a:buNone/>
            </a:pPr>
            <a:r>
              <a:rPr lang="en-US" altLang="zh-CN" dirty="0"/>
              <a:t>(1) </a:t>
            </a:r>
            <a:r>
              <a:rPr lang="zh-CN" altLang="zh-CN" dirty="0"/>
              <a:t>用字符数组存放一个字符串，可以通过数组名和格式声明“</a:t>
            </a:r>
            <a:r>
              <a:rPr lang="en-US" altLang="zh-CN" dirty="0"/>
              <a:t>%s</a:t>
            </a:r>
            <a:r>
              <a:rPr lang="zh-CN" altLang="zh-CN" dirty="0"/>
              <a:t>”输出该字符串，也可以通过数组名和下标引用字符串中一个字符。</a:t>
            </a:r>
            <a:endParaRPr lang="en-US" altLang="zh-CN" dirty="0"/>
          </a:p>
          <a:p>
            <a:pPr lvl="1">
              <a:buFont typeface="Wingdings" pitchFamily="2" charset="2"/>
              <a:buNone/>
            </a:pPr>
            <a:r>
              <a:rPr lang="en-US" altLang="zh-CN" dirty="0"/>
              <a:t>(2) </a:t>
            </a:r>
            <a:r>
              <a:rPr lang="zh-CN" altLang="zh-CN" dirty="0"/>
              <a:t>用字符指针变量指向一个字符串常量，通过字符指</a:t>
            </a:r>
            <a:r>
              <a:rPr lang="zh-CN" altLang="en-US" dirty="0"/>
              <a:t>针</a:t>
            </a:r>
            <a:r>
              <a:rPr lang="zh-CN" altLang="zh-CN" dirty="0"/>
              <a:t>变量引用字符串常量。</a:t>
            </a:r>
            <a:endParaRPr lang="en-US" altLang="zh-CN" dirty="0"/>
          </a:p>
        </p:txBody>
      </p:sp>
      <p:sp>
        <p:nvSpPr>
          <p:cNvPr id="3" name="矩形 2"/>
          <p:cNvSpPr/>
          <p:nvPr/>
        </p:nvSpPr>
        <p:spPr>
          <a:xfrm>
            <a:off x="755576" y="5445224"/>
            <a:ext cx="7632848" cy="978729"/>
          </a:xfrm>
          <a:prstGeom prst="rect">
            <a:avLst/>
          </a:prstGeom>
        </p:spPr>
        <p:txBody>
          <a:bodyPr wrap="square">
            <a:spAutoFit/>
          </a:bodyPr>
          <a:lstStyle/>
          <a:p>
            <a:pPr marL="914400" lvl="1" indent="-457200" algn="l">
              <a:lnSpc>
                <a:spcPct val="80000"/>
              </a:lnSpc>
              <a:spcBef>
                <a:spcPct val="20000"/>
              </a:spcBef>
              <a:buClr>
                <a:srgbClr val="9A0000"/>
              </a:buClr>
              <a:buSzPct val="70000"/>
              <a:buFont typeface="Wingdings" pitchFamily="2" charset="2"/>
              <a:buChar char="n"/>
            </a:pPr>
            <a:r>
              <a:rPr lang="en-US" altLang="zh-CN" sz="2400" b="1" kern="0" dirty="0">
                <a:solidFill>
                  <a:srgbClr val="7030A0"/>
                </a:solidFill>
                <a:latin typeface="Verdana"/>
                <a:ea typeface="宋体"/>
              </a:rPr>
              <a:t>C</a:t>
            </a:r>
            <a:r>
              <a:rPr lang="zh-CN" altLang="en-US" sz="2400" b="1" kern="0" dirty="0">
                <a:solidFill>
                  <a:srgbClr val="7030A0"/>
                </a:solidFill>
                <a:latin typeface="Verdana"/>
                <a:ea typeface="宋体"/>
              </a:rPr>
              <a:t>在内存中为每个字符串常量分配一块连续的存储区（逻辑结构上与字符数组相同，但所存储的内容不能修改）</a:t>
            </a:r>
          </a:p>
        </p:txBody>
      </p:sp>
    </p:spTree>
    <p:extLst>
      <p:ext uri="{BB962C8B-B14F-4D97-AF65-F5344CB8AC3E}">
        <p14:creationId xmlns:p14="http://schemas.microsoft.com/office/powerpoint/2010/main" val="287435256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7" dur="500"/>
                                        <p:tgtEl>
                                          <p:spTgt spid="104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xEl>
                                              <p:pRg st="2" end="2"/>
                                            </p:txEl>
                                          </p:spTgt>
                                        </p:tgtEl>
                                        <p:attrNameLst>
                                          <p:attrName>style.visibility</p:attrName>
                                        </p:attrNameLst>
                                      </p:cBhvr>
                                      <p:to>
                                        <p:strVal val="visible"/>
                                      </p:to>
                                    </p:set>
                                    <p:animEffect transition="in" filter="blinds(horizontal)">
                                      <p:cBhvr>
                                        <p:cTn id="12" dur="500"/>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88640"/>
            <a:ext cx="8153400" cy="5429250"/>
          </a:xfrm>
        </p:spPr>
        <p:txBody>
          <a:bodyPr/>
          <a:lstStyle/>
          <a:p>
            <a:pPr>
              <a:buFont typeface="Wingdings" pitchFamily="2" charset="2"/>
              <a:buNone/>
            </a:pPr>
            <a:r>
              <a:rPr lang="en-US" altLang="zh-CN" dirty="0"/>
              <a:t>   【</a:t>
            </a:r>
            <a:r>
              <a:rPr lang="zh-CN" altLang="zh-CN" dirty="0"/>
              <a:t>例</a:t>
            </a:r>
            <a:r>
              <a:rPr lang="en-US" altLang="zh-CN" dirty="0"/>
              <a:t>8.16】 </a:t>
            </a:r>
            <a:r>
              <a:rPr lang="zh-CN" altLang="zh-CN" dirty="0"/>
              <a:t>定义一个字符数组，在其中存放字符串“</a:t>
            </a:r>
            <a:r>
              <a:rPr lang="en-US" altLang="zh-CN" dirty="0"/>
              <a:t>I love China!</a:t>
            </a:r>
            <a:r>
              <a:rPr lang="zh-CN" altLang="zh-CN" dirty="0"/>
              <a:t>”，输出该字符串和第</a:t>
            </a:r>
            <a:r>
              <a:rPr lang="en-US" altLang="zh-CN" dirty="0"/>
              <a:t>8</a:t>
            </a:r>
            <a:r>
              <a:rPr lang="zh-CN" altLang="zh-CN" dirty="0"/>
              <a:t>个字符。</a:t>
            </a:r>
          </a:p>
          <a:p>
            <a:endParaRPr lang="en-US" altLang="zh-CN" dirty="0"/>
          </a:p>
          <a:p>
            <a:r>
              <a:rPr lang="zh-CN" altLang="zh-CN" dirty="0"/>
              <a:t>解题思路：定义字符数组</a:t>
            </a:r>
            <a:r>
              <a:rPr lang="en-US" altLang="zh-CN" dirty="0"/>
              <a:t>string</a:t>
            </a:r>
            <a:r>
              <a:rPr lang="zh-CN" altLang="zh-CN" dirty="0"/>
              <a:t>，对它初始化，由于在初始化时字符的个数是确定的，因此可不必指定数组的长度。用数组名</a:t>
            </a:r>
            <a:r>
              <a:rPr lang="en-US" altLang="zh-CN" dirty="0"/>
              <a:t>string</a:t>
            </a:r>
            <a:r>
              <a:rPr lang="zh-CN" altLang="zh-CN" dirty="0"/>
              <a:t>和输出格式</a:t>
            </a:r>
            <a:r>
              <a:rPr lang="en-US" altLang="zh-CN" dirty="0"/>
              <a:t>%s</a:t>
            </a:r>
            <a:r>
              <a:rPr lang="zh-CN" altLang="zh-CN" dirty="0"/>
              <a:t>可以输出整个字符串。用数组名和下标可以引用任一数组元素。</a:t>
            </a:r>
            <a:endParaRPr lang="zh-CN" altLang="en-US" dirty="0"/>
          </a:p>
        </p:txBody>
      </p:sp>
    </p:spTree>
    <p:extLst>
      <p:ext uri="{BB962C8B-B14F-4D97-AF65-F5344CB8AC3E}">
        <p14:creationId xmlns:p14="http://schemas.microsoft.com/office/powerpoint/2010/main" val="21242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896938" y="1876202"/>
            <a:ext cx="7104062" cy="3929062"/>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00FF"/>
                </a:solidFill>
              </a:rPr>
              <a:t>char string[]=“I love China!”; </a:t>
            </a:r>
            <a:endParaRPr lang="zh-CN" altLang="zh-CN" sz="2800" b="1" dirty="0">
              <a:solidFill>
                <a:srgbClr val="0000FF"/>
              </a:solidFill>
            </a:endParaRPr>
          </a:p>
          <a:p>
            <a:pPr>
              <a:lnSpc>
                <a:spcPct val="100000"/>
              </a:lnSpc>
              <a:buFont typeface="Wingdings" pitchFamily="2" charset="2"/>
              <a:buNone/>
            </a:pPr>
            <a:r>
              <a:rPr lang="en-US" altLang="zh-CN" sz="2800" b="1" dirty="0"/>
              <a:t>   </a:t>
            </a:r>
            <a:r>
              <a:rPr lang="en-US" altLang="zh-CN" sz="2800" b="1" dirty="0" err="1"/>
              <a:t>printf</a:t>
            </a:r>
            <a:r>
              <a:rPr lang="en-US" altLang="zh-CN" sz="2800" b="1" dirty="0"/>
              <a:t>(“%s\n”, </a:t>
            </a:r>
            <a:r>
              <a:rPr lang="en-US" altLang="zh-CN" sz="2800" b="1" dirty="0">
                <a:solidFill>
                  <a:srgbClr val="FF0000"/>
                </a:solidFill>
              </a:rPr>
              <a:t>string</a:t>
            </a:r>
            <a:r>
              <a:rPr lang="en-US" altLang="zh-CN" sz="2800" b="1" dirty="0"/>
              <a:t>);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(“%c\n”, </a:t>
            </a:r>
            <a:r>
              <a:rPr lang="en-US" altLang="zh-CN" sz="2800" b="1" dirty="0">
                <a:solidFill>
                  <a:srgbClr val="FF0000"/>
                </a:solidFill>
              </a:rPr>
              <a:t>string[7]</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p:txBody>
      </p:sp>
      <p:pic>
        <p:nvPicPr>
          <p:cNvPr id="256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531" y="5445224"/>
            <a:ext cx="30718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149470" y="253196"/>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dirty="0">
                <a:solidFill>
                  <a:srgbClr val="0000CC"/>
                </a:solidFill>
              </a:rPr>
              <a:t>string</a:t>
            </a:r>
            <a:endParaRPr lang="zh-CN" altLang="en-US" sz="3200" b="1" dirty="0">
              <a:solidFill>
                <a:srgbClr val="0000CC"/>
              </a:solidFill>
            </a:endParaRPr>
          </a:p>
        </p:txBody>
      </p:sp>
      <p:cxnSp>
        <p:nvCxnSpPr>
          <p:cNvPr id="5" name="直接箭头连接符 4"/>
          <p:cNvCxnSpPr>
            <a:cxnSpLocks noChangeShapeType="1"/>
          </p:cNvCxnSpPr>
          <p:nvPr/>
        </p:nvCxnSpPr>
        <p:spPr bwMode="auto">
          <a:xfrm rot="5400000">
            <a:off x="1354269" y="798230"/>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5190030" y="253196"/>
            <a:ext cx="1928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dirty="0">
                <a:solidFill>
                  <a:srgbClr val="0000CC"/>
                </a:solidFill>
              </a:rPr>
              <a:t>string+7</a:t>
            </a:r>
            <a:endParaRPr lang="zh-CN" altLang="en-US" sz="3200" b="1" dirty="0">
              <a:solidFill>
                <a:srgbClr val="0000CC"/>
              </a:solidFill>
            </a:endParaRPr>
          </a:p>
        </p:txBody>
      </p:sp>
      <p:cxnSp>
        <p:nvCxnSpPr>
          <p:cNvPr id="9" name="直接箭头连接符 8"/>
          <p:cNvCxnSpPr>
            <a:cxnSpLocks noChangeShapeType="1"/>
          </p:cNvCxnSpPr>
          <p:nvPr/>
        </p:nvCxnSpPr>
        <p:spPr bwMode="auto">
          <a:xfrm rot="5400000">
            <a:off x="5039104" y="798230"/>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aphicFrame>
        <p:nvGraphicFramePr>
          <p:cNvPr id="3" name="表格 2"/>
          <p:cNvGraphicFramePr>
            <a:graphicFrameLocks noGrp="1"/>
          </p:cNvGraphicFramePr>
          <p:nvPr>
            <p:extLst>
              <p:ext uri="{D42A27DB-BD31-4B8C-83A1-F6EECF244321}">
                <p14:modId xmlns:p14="http://schemas.microsoft.com/office/powerpoint/2010/main" val="2638537333"/>
              </p:ext>
            </p:extLst>
          </p:nvPr>
        </p:nvGraphicFramePr>
        <p:xfrm>
          <a:off x="1301598" y="1113944"/>
          <a:ext cx="7446866" cy="370840"/>
        </p:xfrm>
        <a:graphic>
          <a:graphicData uri="http://schemas.openxmlformats.org/drawingml/2006/table">
            <a:tbl>
              <a:tblPr firstRow="1" bandRow="1">
                <a:tableStyleId>{C4B1156A-380E-4F78-BDF5-A606A8083BF9}</a:tableStyleId>
              </a:tblPr>
              <a:tblGrid>
                <a:gridCol w="531919">
                  <a:extLst>
                    <a:ext uri="{9D8B030D-6E8A-4147-A177-3AD203B41FA5}">
                      <a16:colId xmlns:a16="http://schemas.microsoft.com/office/drawing/2014/main" val="20000"/>
                    </a:ext>
                  </a:extLst>
                </a:gridCol>
                <a:gridCol w="531919">
                  <a:extLst>
                    <a:ext uri="{9D8B030D-6E8A-4147-A177-3AD203B41FA5}">
                      <a16:colId xmlns:a16="http://schemas.microsoft.com/office/drawing/2014/main" val="20001"/>
                    </a:ext>
                  </a:extLst>
                </a:gridCol>
                <a:gridCol w="531919">
                  <a:extLst>
                    <a:ext uri="{9D8B030D-6E8A-4147-A177-3AD203B41FA5}">
                      <a16:colId xmlns:a16="http://schemas.microsoft.com/office/drawing/2014/main" val="20002"/>
                    </a:ext>
                  </a:extLst>
                </a:gridCol>
                <a:gridCol w="531919">
                  <a:extLst>
                    <a:ext uri="{9D8B030D-6E8A-4147-A177-3AD203B41FA5}">
                      <a16:colId xmlns:a16="http://schemas.microsoft.com/office/drawing/2014/main" val="20003"/>
                    </a:ext>
                  </a:extLst>
                </a:gridCol>
                <a:gridCol w="531919">
                  <a:extLst>
                    <a:ext uri="{9D8B030D-6E8A-4147-A177-3AD203B41FA5}">
                      <a16:colId xmlns:a16="http://schemas.microsoft.com/office/drawing/2014/main" val="20004"/>
                    </a:ext>
                  </a:extLst>
                </a:gridCol>
                <a:gridCol w="531919">
                  <a:extLst>
                    <a:ext uri="{9D8B030D-6E8A-4147-A177-3AD203B41FA5}">
                      <a16:colId xmlns:a16="http://schemas.microsoft.com/office/drawing/2014/main" val="20005"/>
                    </a:ext>
                  </a:extLst>
                </a:gridCol>
                <a:gridCol w="531919">
                  <a:extLst>
                    <a:ext uri="{9D8B030D-6E8A-4147-A177-3AD203B41FA5}">
                      <a16:colId xmlns:a16="http://schemas.microsoft.com/office/drawing/2014/main" val="20006"/>
                    </a:ext>
                  </a:extLst>
                </a:gridCol>
                <a:gridCol w="531919">
                  <a:extLst>
                    <a:ext uri="{9D8B030D-6E8A-4147-A177-3AD203B41FA5}">
                      <a16:colId xmlns:a16="http://schemas.microsoft.com/office/drawing/2014/main" val="20007"/>
                    </a:ext>
                  </a:extLst>
                </a:gridCol>
                <a:gridCol w="531919">
                  <a:extLst>
                    <a:ext uri="{9D8B030D-6E8A-4147-A177-3AD203B41FA5}">
                      <a16:colId xmlns:a16="http://schemas.microsoft.com/office/drawing/2014/main" val="20008"/>
                    </a:ext>
                  </a:extLst>
                </a:gridCol>
                <a:gridCol w="531919">
                  <a:extLst>
                    <a:ext uri="{9D8B030D-6E8A-4147-A177-3AD203B41FA5}">
                      <a16:colId xmlns:a16="http://schemas.microsoft.com/office/drawing/2014/main" val="20009"/>
                    </a:ext>
                  </a:extLst>
                </a:gridCol>
                <a:gridCol w="531919">
                  <a:extLst>
                    <a:ext uri="{9D8B030D-6E8A-4147-A177-3AD203B41FA5}">
                      <a16:colId xmlns:a16="http://schemas.microsoft.com/office/drawing/2014/main" val="20010"/>
                    </a:ext>
                  </a:extLst>
                </a:gridCol>
                <a:gridCol w="531919">
                  <a:extLst>
                    <a:ext uri="{9D8B030D-6E8A-4147-A177-3AD203B41FA5}">
                      <a16:colId xmlns:a16="http://schemas.microsoft.com/office/drawing/2014/main" val="20011"/>
                    </a:ext>
                  </a:extLst>
                </a:gridCol>
                <a:gridCol w="531919">
                  <a:extLst>
                    <a:ext uri="{9D8B030D-6E8A-4147-A177-3AD203B41FA5}">
                      <a16:colId xmlns:a16="http://schemas.microsoft.com/office/drawing/2014/main" val="20012"/>
                    </a:ext>
                  </a:extLst>
                </a:gridCol>
                <a:gridCol w="531919">
                  <a:extLst>
                    <a:ext uri="{9D8B030D-6E8A-4147-A177-3AD203B41FA5}">
                      <a16:colId xmlns:a16="http://schemas.microsoft.com/office/drawing/2014/main" val="20013"/>
                    </a:ext>
                  </a:extLst>
                </a:gridCol>
              </a:tblGrid>
              <a:tr h="370840">
                <a:tc>
                  <a:txBody>
                    <a:bodyPr/>
                    <a:lstStyle/>
                    <a:p>
                      <a:pPr algn="ctr"/>
                      <a:r>
                        <a:rPr lang="en-US" altLang="zh-CN" sz="1800" dirty="0">
                          <a:latin typeface="+mn-lt"/>
                        </a:rPr>
                        <a:t>I</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l</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o</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v</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e</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endParaRPr lang="zh-CN" altLang="en-US" sz="180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C</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h</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err="1">
                          <a:latin typeface="+mn-lt"/>
                        </a:rPr>
                        <a:t>i</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n</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latin typeface="+mn-lt"/>
                        </a:rPr>
                        <a:t>a</a:t>
                      </a:r>
                      <a:endParaRPr lang="zh-CN" altLang="en-US" sz="1800" dirty="0">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zh-CN" altLang="en-US" sz="1800" dirty="0">
                          <a:latin typeface="+mn-lt"/>
                        </a:rPr>
                        <a:t>！</a:t>
                      </a: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ctr"/>
                      <a:r>
                        <a:rPr lang="en-US" altLang="zh-CN" sz="1800" dirty="0">
                          <a:solidFill>
                            <a:srgbClr val="FF0000"/>
                          </a:solidFill>
                          <a:latin typeface="+mn-lt"/>
                        </a:rPr>
                        <a:t>\0</a:t>
                      </a:r>
                      <a:endParaRPr lang="zh-CN" altLang="en-US" sz="1800" dirty="0">
                        <a:solidFill>
                          <a:srgbClr val="FF0000"/>
                        </a:solidFill>
                        <a:latin typeface="+mn-lt"/>
                      </a:endParaRPr>
                    </a:p>
                  </a:txBody>
                  <a:tcP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56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Left)">
                                      <p:cBhvr>
                                        <p:cTn id="17" dur="500"/>
                                        <p:tgtEl>
                                          <p:spTgt spid="9"/>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56002"/>
                                        </p:tgtEl>
                                        <p:attrNameLst>
                                          <p:attrName>style.visibility</p:attrName>
                                        </p:attrNameLst>
                                      </p:cBhvr>
                                      <p:to>
                                        <p:strVal val="visible"/>
                                      </p:to>
                                    </p:set>
                                    <p:animEffect transition="in" filter="blinds(horizontal)">
                                      <p:cBhvr>
                                        <p:cTn id="25" dur="500"/>
                                        <p:tgtEl>
                                          <p:spTgt spid="256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1000125"/>
            <a:ext cx="8572500" cy="5124450"/>
          </a:xfrm>
        </p:spPr>
        <p:txBody>
          <a:bodyPr/>
          <a:lstStyle/>
          <a:p>
            <a:pPr>
              <a:buFont typeface="Wingdings" pitchFamily="2" charset="2"/>
              <a:buNone/>
            </a:pPr>
            <a:r>
              <a:rPr lang="en-US" altLang="zh-CN" dirty="0"/>
              <a:t> 【</a:t>
            </a:r>
            <a:r>
              <a:rPr lang="zh-CN" altLang="zh-CN" dirty="0"/>
              <a:t>例</a:t>
            </a:r>
            <a:r>
              <a:rPr lang="en-US" altLang="zh-CN" dirty="0"/>
              <a:t>8.17】</a:t>
            </a:r>
            <a:r>
              <a:rPr lang="zh-CN" altLang="zh-CN" dirty="0"/>
              <a:t>通过字符指针变量输出一个字符串。</a:t>
            </a:r>
            <a:r>
              <a:rPr lang="en-US" altLang="zh-CN" dirty="0"/>
              <a:t> </a:t>
            </a:r>
            <a:endParaRPr lang="zh-CN" altLang="zh-CN" dirty="0"/>
          </a:p>
          <a:p>
            <a:endParaRPr lang="en-US" altLang="zh-CN" dirty="0"/>
          </a:p>
          <a:p>
            <a:r>
              <a:rPr lang="zh-CN" altLang="zh-CN" dirty="0"/>
              <a:t>解题思路：可以不定义字符数组，只定义一个字符指针变量，用它指向字符串常量中的字符。通过字符指针变量输出该字符串。</a:t>
            </a:r>
            <a:endParaRPr lang="zh-CN" altLang="en-US" dirty="0"/>
          </a:p>
        </p:txBody>
      </p:sp>
    </p:spTree>
    <p:extLst>
      <p:ext uri="{BB962C8B-B14F-4D97-AF65-F5344CB8AC3E}">
        <p14:creationId xmlns:p14="http://schemas.microsoft.com/office/powerpoint/2010/main" val="3955844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857250" y="1299306"/>
            <a:ext cx="4666035" cy="1014388"/>
          </a:xfrm>
          <a:prstGeom prst="roundRect">
            <a:avLst/>
          </a:prstGeom>
          <a:solidFill>
            <a:srgbClr val="FFFFCC"/>
          </a:solidFill>
          <a:ln w="38100" cap="flat" cmpd="sng" algn="ctr">
            <a:solidFill>
              <a:srgbClr val="0000F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3" name="圆角矩形 2"/>
          <p:cNvSpPr/>
          <p:nvPr/>
        </p:nvSpPr>
        <p:spPr bwMode="auto">
          <a:xfrm>
            <a:off x="857250" y="116632"/>
            <a:ext cx="8035230" cy="1014388"/>
          </a:xfrm>
          <a:prstGeom prst="roundRect">
            <a:avLst/>
          </a:prstGeom>
          <a:solidFill>
            <a:srgbClr val="CCCCFF"/>
          </a:solidFill>
          <a:ln w="38100" cap="flat" cmpd="sng" algn="ctr">
            <a:solidFill>
              <a:srgbClr val="99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9" name="矩形 8"/>
          <p:cNvSpPr>
            <a:spLocks noChangeArrowheads="1"/>
          </p:cNvSpPr>
          <p:nvPr/>
        </p:nvSpPr>
        <p:spPr bwMode="auto">
          <a:xfrm>
            <a:off x="1259632" y="3328752"/>
            <a:ext cx="5976664"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endParaRPr lang="zh-CN" altLang="en-US"/>
          </a:p>
        </p:txBody>
      </p:sp>
      <p:sp>
        <p:nvSpPr>
          <p:cNvPr id="108546" name="内容占位符 2"/>
          <p:cNvSpPr>
            <a:spLocks noGrp="1"/>
          </p:cNvSpPr>
          <p:nvPr>
            <p:ph idx="1"/>
          </p:nvPr>
        </p:nvSpPr>
        <p:spPr>
          <a:xfrm>
            <a:off x="857250" y="2348880"/>
            <a:ext cx="7143750" cy="3500437"/>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FF0000"/>
                </a:solidFill>
              </a:rPr>
              <a:t>char *string</a:t>
            </a:r>
            <a:r>
              <a:rPr lang="en-US" altLang="zh-CN" sz="2800" b="1" dirty="0"/>
              <a:t>=“I love China!”;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(“%s\</a:t>
            </a:r>
            <a:r>
              <a:rPr lang="en-US" altLang="zh-CN" sz="2800" b="1" dirty="0" err="1"/>
              <a:t>n”,string</a:t>
            </a:r>
            <a:r>
              <a:rPr lang="en-US" altLang="zh-CN" sz="2800" b="1" dirty="0"/>
              <a:t>); </a:t>
            </a:r>
            <a:endParaRPr lang="zh-CN" altLang="zh-CN" sz="2800" b="1" dirty="0"/>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p:txBody>
      </p:sp>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5937307"/>
            <a:ext cx="35623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a:spLocks noChangeArrowheads="1"/>
          </p:cNvSpPr>
          <p:nvPr/>
        </p:nvSpPr>
        <p:spPr bwMode="auto">
          <a:xfrm>
            <a:off x="2267396" y="4866994"/>
            <a:ext cx="5214938" cy="928687"/>
          </a:xfrm>
          <a:prstGeom prst="wedgeRoundRectCallout">
            <a:avLst>
              <a:gd name="adj1" fmla="val -31522"/>
              <a:gd name="adj2" fmla="val -16145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l" eaLnBrk="1" hangingPunct="1"/>
            <a:r>
              <a:rPr lang="en-US" altLang="zh-CN" sz="2800" b="1" dirty="0">
                <a:solidFill>
                  <a:srgbClr val="0000CC"/>
                </a:solidFill>
                <a:latin typeface="Verdana" pitchFamily="34" charset="0"/>
              </a:rPr>
              <a:t>char *string;                   </a:t>
            </a:r>
            <a:endParaRPr lang="zh-CN" altLang="zh-CN" sz="2800" b="1" dirty="0">
              <a:solidFill>
                <a:srgbClr val="0000CC"/>
              </a:solidFill>
              <a:latin typeface="Verdana" pitchFamily="34" charset="0"/>
            </a:endParaRPr>
          </a:p>
          <a:p>
            <a:pPr algn="l" eaLnBrk="1" hangingPunct="1"/>
            <a:r>
              <a:rPr lang="en-US" altLang="zh-CN" sz="2800" b="1" dirty="0">
                <a:solidFill>
                  <a:srgbClr val="0000CC"/>
                </a:solidFill>
                <a:latin typeface="Verdana" pitchFamily="34" charset="0"/>
              </a:rPr>
              <a:t>string=” I love China!”; </a:t>
            </a:r>
          </a:p>
        </p:txBody>
      </p:sp>
      <p:sp>
        <p:nvSpPr>
          <p:cNvPr id="8" name="AutoShape 4"/>
          <p:cNvSpPr>
            <a:spLocks noChangeArrowheads="1"/>
          </p:cNvSpPr>
          <p:nvPr/>
        </p:nvSpPr>
        <p:spPr bwMode="auto">
          <a:xfrm>
            <a:off x="4871742" y="2398739"/>
            <a:ext cx="4115514" cy="792088"/>
          </a:xfrm>
          <a:prstGeom prst="wedgeRoundRectCallout">
            <a:avLst>
              <a:gd name="adj1" fmla="val -81492"/>
              <a:gd name="adj2" fmla="val 91167"/>
              <a:gd name="adj3" fmla="val 16667"/>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a:lstStyle/>
          <a:p>
            <a:pPr algn="l"/>
            <a:r>
              <a:rPr lang="zh-CN" altLang="en-US" sz="2200" dirty="0">
                <a:solidFill>
                  <a:srgbClr val="000099"/>
                </a:solidFill>
              </a:rPr>
              <a:t>存放的是字符串常量的首地址，</a:t>
            </a:r>
            <a:br>
              <a:rPr lang="en-US" altLang="zh-CN" sz="2200" dirty="0">
                <a:solidFill>
                  <a:srgbClr val="000099"/>
                </a:solidFill>
              </a:rPr>
            </a:br>
            <a:r>
              <a:rPr lang="zh-CN" altLang="en-US" sz="2200" dirty="0">
                <a:solidFill>
                  <a:srgbClr val="000099"/>
                </a:solidFill>
              </a:rPr>
              <a:t>而不是字符串本身。</a:t>
            </a:r>
          </a:p>
        </p:txBody>
      </p:sp>
      <p:graphicFrame>
        <p:nvGraphicFramePr>
          <p:cNvPr id="10" name="表格 9"/>
          <p:cNvGraphicFramePr>
            <a:graphicFrameLocks noGrp="1"/>
          </p:cNvGraphicFramePr>
          <p:nvPr>
            <p:extLst>
              <p:ext uri="{D42A27DB-BD31-4B8C-83A1-F6EECF244321}">
                <p14:modId xmlns:p14="http://schemas.microsoft.com/office/powerpoint/2010/main" val="699070268"/>
              </p:ext>
            </p:extLst>
          </p:nvPr>
        </p:nvGraphicFramePr>
        <p:xfrm>
          <a:off x="1157582" y="548680"/>
          <a:ext cx="7446866" cy="370840"/>
        </p:xfrm>
        <a:graphic>
          <a:graphicData uri="http://schemas.openxmlformats.org/drawingml/2006/table">
            <a:tbl>
              <a:tblPr firstRow="1" bandRow="1">
                <a:tableStyleId>{C4B1156A-380E-4F78-BDF5-A606A8083BF9}</a:tableStyleId>
              </a:tblPr>
              <a:tblGrid>
                <a:gridCol w="531919">
                  <a:extLst>
                    <a:ext uri="{9D8B030D-6E8A-4147-A177-3AD203B41FA5}">
                      <a16:colId xmlns:a16="http://schemas.microsoft.com/office/drawing/2014/main" val="20000"/>
                    </a:ext>
                  </a:extLst>
                </a:gridCol>
                <a:gridCol w="531919">
                  <a:extLst>
                    <a:ext uri="{9D8B030D-6E8A-4147-A177-3AD203B41FA5}">
                      <a16:colId xmlns:a16="http://schemas.microsoft.com/office/drawing/2014/main" val="20001"/>
                    </a:ext>
                  </a:extLst>
                </a:gridCol>
                <a:gridCol w="531919">
                  <a:extLst>
                    <a:ext uri="{9D8B030D-6E8A-4147-A177-3AD203B41FA5}">
                      <a16:colId xmlns:a16="http://schemas.microsoft.com/office/drawing/2014/main" val="20002"/>
                    </a:ext>
                  </a:extLst>
                </a:gridCol>
                <a:gridCol w="531919">
                  <a:extLst>
                    <a:ext uri="{9D8B030D-6E8A-4147-A177-3AD203B41FA5}">
                      <a16:colId xmlns:a16="http://schemas.microsoft.com/office/drawing/2014/main" val="20003"/>
                    </a:ext>
                  </a:extLst>
                </a:gridCol>
                <a:gridCol w="531919">
                  <a:extLst>
                    <a:ext uri="{9D8B030D-6E8A-4147-A177-3AD203B41FA5}">
                      <a16:colId xmlns:a16="http://schemas.microsoft.com/office/drawing/2014/main" val="20004"/>
                    </a:ext>
                  </a:extLst>
                </a:gridCol>
                <a:gridCol w="531919">
                  <a:extLst>
                    <a:ext uri="{9D8B030D-6E8A-4147-A177-3AD203B41FA5}">
                      <a16:colId xmlns:a16="http://schemas.microsoft.com/office/drawing/2014/main" val="20005"/>
                    </a:ext>
                  </a:extLst>
                </a:gridCol>
                <a:gridCol w="531919">
                  <a:extLst>
                    <a:ext uri="{9D8B030D-6E8A-4147-A177-3AD203B41FA5}">
                      <a16:colId xmlns:a16="http://schemas.microsoft.com/office/drawing/2014/main" val="20006"/>
                    </a:ext>
                  </a:extLst>
                </a:gridCol>
                <a:gridCol w="531919">
                  <a:extLst>
                    <a:ext uri="{9D8B030D-6E8A-4147-A177-3AD203B41FA5}">
                      <a16:colId xmlns:a16="http://schemas.microsoft.com/office/drawing/2014/main" val="20007"/>
                    </a:ext>
                  </a:extLst>
                </a:gridCol>
                <a:gridCol w="531919">
                  <a:extLst>
                    <a:ext uri="{9D8B030D-6E8A-4147-A177-3AD203B41FA5}">
                      <a16:colId xmlns:a16="http://schemas.microsoft.com/office/drawing/2014/main" val="20008"/>
                    </a:ext>
                  </a:extLst>
                </a:gridCol>
                <a:gridCol w="531919">
                  <a:extLst>
                    <a:ext uri="{9D8B030D-6E8A-4147-A177-3AD203B41FA5}">
                      <a16:colId xmlns:a16="http://schemas.microsoft.com/office/drawing/2014/main" val="20009"/>
                    </a:ext>
                  </a:extLst>
                </a:gridCol>
                <a:gridCol w="531919">
                  <a:extLst>
                    <a:ext uri="{9D8B030D-6E8A-4147-A177-3AD203B41FA5}">
                      <a16:colId xmlns:a16="http://schemas.microsoft.com/office/drawing/2014/main" val="20010"/>
                    </a:ext>
                  </a:extLst>
                </a:gridCol>
                <a:gridCol w="531919">
                  <a:extLst>
                    <a:ext uri="{9D8B030D-6E8A-4147-A177-3AD203B41FA5}">
                      <a16:colId xmlns:a16="http://schemas.microsoft.com/office/drawing/2014/main" val="20011"/>
                    </a:ext>
                  </a:extLst>
                </a:gridCol>
                <a:gridCol w="531919">
                  <a:extLst>
                    <a:ext uri="{9D8B030D-6E8A-4147-A177-3AD203B41FA5}">
                      <a16:colId xmlns:a16="http://schemas.microsoft.com/office/drawing/2014/main" val="20012"/>
                    </a:ext>
                  </a:extLst>
                </a:gridCol>
                <a:gridCol w="531919">
                  <a:extLst>
                    <a:ext uri="{9D8B030D-6E8A-4147-A177-3AD203B41FA5}">
                      <a16:colId xmlns:a16="http://schemas.microsoft.com/office/drawing/2014/main" val="20013"/>
                    </a:ext>
                  </a:extLst>
                </a:gridCol>
              </a:tblGrid>
              <a:tr h="370840">
                <a:tc>
                  <a:txBody>
                    <a:bodyPr/>
                    <a:lstStyle/>
                    <a:p>
                      <a:pPr algn="ctr"/>
                      <a:r>
                        <a:rPr lang="en-US" altLang="zh-CN" sz="1800" dirty="0">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l</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o</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v</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C</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h</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err="1">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n</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zh-CN" altLang="en-US" sz="1800" dirty="0">
                          <a:latin typeface="+mn-lt"/>
                        </a:rPr>
                        <a:t>！</a:t>
                      </a: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solidFill>
                            <a:srgbClr val="FF0000"/>
                          </a:solidFill>
                          <a:latin typeface="+mn-lt"/>
                        </a:rPr>
                        <a:t>\0</a:t>
                      </a:r>
                      <a:endParaRPr lang="zh-CN" altLang="en-US" sz="1800" dirty="0">
                        <a:solidFill>
                          <a:srgbClr val="FF0000"/>
                        </a:solidFill>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7" name="文本框 6"/>
          <p:cNvSpPr txBox="1"/>
          <p:nvPr/>
        </p:nvSpPr>
        <p:spPr>
          <a:xfrm>
            <a:off x="910705" y="113002"/>
            <a:ext cx="1467068" cy="400110"/>
          </a:xfrm>
          <a:prstGeom prst="rect">
            <a:avLst/>
          </a:prstGeom>
          <a:noFill/>
        </p:spPr>
        <p:txBody>
          <a:bodyPr wrap="none" rtlCol="0">
            <a:spAutoFit/>
          </a:bodyPr>
          <a:lstStyle/>
          <a:p>
            <a:r>
              <a:rPr lang="zh-CN" altLang="en-US" b="1" dirty="0">
                <a:solidFill>
                  <a:srgbClr val="9900CC"/>
                </a:solidFill>
              </a:rPr>
              <a:t>常量存储区</a:t>
            </a:r>
          </a:p>
        </p:txBody>
      </p:sp>
      <p:sp>
        <p:nvSpPr>
          <p:cNvPr id="13" name="Rectangle 4"/>
          <p:cNvSpPr>
            <a:spLocks noChangeArrowheads="1"/>
          </p:cNvSpPr>
          <p:nvPr/>
        </p:nvSpPr>
        <p:spPr bwMode="auto">
          <a:xfrm>
            <a:off x="2462044" y="1638904"/>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4" name="Text Box 5"/>
          <p:cNvSpPr txBox="1">
            <a:spLocks noChangeArrowheads="1"/>
          </p:cNvSpPr>
          <p:nvPr/>
        </p:nvSpPr>
        <p:spPr bwMode="auto">
          <a:xfrm>
            <a:off x="2439244" y="1204300"/>
            <a:ext cx="1071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string</a:t>
            </a:r>
          </a:p>
        </p:txBody>
      </p:sp>
      <p:cxnSp>
        <p:nvCxnSpPr>
          <p:cNvPr id="15" name="AutoShape 8"/>
          <p:cNvCxnSpPr>
            <a:cxnSpLocks noChangeShapeType="1"/>
          </p:cNvCxnSpPr>
          <p:nvPr/>
        </p:nvCxnSpPr>
        <p:spPr bwMode="auto">
          <a:xfrm flipH="1" flipV="1">
            <a:off x="1403649" y="954706"/>
            <a:ext cx="1553695" cy="944686"/>
          </a:xfrm>
          <a:prstGeom prst="straightConnector1">
            <a:avLst/>
          </a:prstGeom>
          <a:noFill/>
          <a:ln w="38100">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p:cNvSpPr txBox="1"/>
          <p:nvPr/>
        </p:nvSpPr>
        <p:spPr>
          <a:xfrm>
            <a:off x="910705" y="1310254"/>
            <a:ext cx="1475084" cy="400110"/>
          </a:xfrm>
          <a:prstGeom prst="rect">
            <a:avLst/>
          </a:prstGeom>
          <a:noFill/>
        </p:spPr>
        <p:txBody>
          <a:bodyPr wrap="none" rtlCol="0">
            <a:spAutoFit/>
          </a:bodyPr>
          <a:lstStyle/>
          <a:p>
            <a:r>
              <a:rPr lang="zh-CN" altLang="en-US" b="1" dirty="0">
                <a:solidFill>
                  <a:srgbClr val="0000FF"/>
                </a:solidFill>
              </a:rPr>
              <a:t>动态存储区</a:t>
            </a:r>
          </a:p>
        </p:txBody>
      </p:sp>
    </p:spTree>
    <p:extLst>
      <p:ext uri="{BB962C8B-B14F-4D97-AF65-F5344CB8AC3E}">
        <p14:creationId xmlns:p14="http://schemas.microsoft.com/office/powerpoint/2010/main" val="2955809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22" presetClass="entr" presetSubtype="4"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linds(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57026"/>
                                        </p:tgtEl>
                                        <p:attrNameLst>
                                          <p:attrName>style.visibility</p:attrName>
                                        </p:attrNameLst>
                                      </p:cBhvr>
                                      <p:to>
                                        <p:strVal val="visible"/>
                                      </p:to>
                                    </p:set>
                                    <p:animEffect transition="in" filter="blinds(horizontal)">
                                      <p:cBhvr>
                                        <p:cTn id="41" dur="500"/>
                                        <p:tgtEl>
                                          <p:spTgt spid="25702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animBg="1"/>
      <p:bldP spid="9" grpId="0" animBg="1"/>
      <p:bldP spid="6" grpId="0" animBg="1"/>
      <p:bldP spid="8" grpId="0" animBg="1" autoUpdateAnimBg="0"/>
      <p:bldP spid="7" grpId="0"/>
      <p:bldP spid="13" grpId="0" animBg="1"/>
      <p:bldP spid="14" grpId="0"/>
      <p:bldP spid="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50" y="2595710"/>
            <a:ext cx="7143750" cy="3857625"/>
          </a:xfrm>
        </p:spPr>
        <p:txBody>
          <a:bodyPr/>
          <a:lstStyle/>
          <a:p>
            <a:pPr>
              <a:lnSpc>
                <a:spcPct val="100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ct val="100000"/>
              </a:lnSpc>
              <a:buFont typeface="Wingdings" pitchFamily="2" charset="2"/>
              <a:buNone/>
            </a:pPr>
            <a:r>
              <a:rPr lang="en-US" altLang="zh-CN" sz="2800" b="1" dirty="0" err="1"/>
              <a:t>int</a:t>
            </a:r>
            <a:r>
              <a:rPr lang="en-US" altLang="zh-CN" sz="2800" b="1" dirty="0"/>
              <a:t> main()</a:t>
            </a:r>
            <a:endParaRPr lang="zh-CN" altLang="zh-CN" sz="2800" b="1" dirty="0"/>
          </a:p>
          <a:p>
            <a:pPr>
              <a:lnSpc>
                <a:spcPct val="100000"/>
              </a:lnSpc>
              <a:buFont typeface="Wingdings" pitchFamily="2" charset="2"/>
              <a:buNone/>
            </a:pPr>
            <a:r>
              <a:rPr lang="en-US" altLang="zh-CN" sz="2800" b="1" dirty="0"/>
              <a:t>{ </a:t>
            </a:r>
            <a:r>
              <a:rPr lang="en-US" altLang="zh-CN" sz="2800" b="1" dirty="0">
                <a:solidFill>
                  <a:srgbClr val="0000FF"/>
                </a:solidFill>
              </a:rPr>
              <a:t>char *string</a:t>
            </a:r>
            <a:r>
              <a:rPr lang="en-US" altLang="zh-CN" sz="2800" b="1" dirty="0"/>
              <a:t>=“I love China!”; </a:t>
            </a:r>
            <a:endParaRPr lang="zh-CN" altLang="zh-CN" sz="2800" b="1" dirty="0"/>
          </a:p>
          <a:p>
            <a:pPr>
              <a:lnSpc>
                <a:spcPct val="100000"/>
              </a:lnSpc>
              <a:buFont typeface="Wingdings" pitchFamily="2" charset="2"/>
              <a:buNone/>
            </a:pPr>
            <a:r>
              <a:rPr lang="en-US" altLang="zh-CN" sz="2800" b="1" dirty="0"/>
              <a:t>   </a:t>
            </a:r>
            <a:r>
              <a:rPr lang="en-US" altLang="zh-CN" sz="2800" b="1" dirty="0" err="1"/>
              <a:t>printf</a:t>
            </a:r>
            <a:r>
              <a:rPr lang="en-US" altLang="zh-CN" sz="2800" b="1" dirty="0"/>
              <a:t>(“%s\</a:t>
            </a:r>
            <a:r>
              <a:rPr lang="en-US" altLang="zh-CN" sz="2800" b="1" dirty="0" err="1"/>
              <a:t>n”,string</a:t>
            </a:r>
            <a:r>
              <a:rPr lang="en-US" altLang="zh-CN" sz="2800" b="1" dirty="0"/>
              <a:t>);</a:t>
            </a:r>
          </a:p>
          <a:p>
            <a:pPr>
              <a:lnSpc>
                <a:spcPct val="100000"/>
              </a:lnSpc>
              <a:buFont typeface="Wingdings" pitchFamily="2" charset="2"/>
              <a:buNone/>
            </a:pPr>
            <a:r>
              <a:rPr lang="en-US" altLang="zh-CN" sz="2800" b="1" dirty="0"/>
              <a:t>   </a:t>
            </a:r>
            <a:r>
              <a:rPr lang="en-US" altLang="zh-CN" sz="2800" b="1" dirty="0">
                <a:solidFill>
                  <a:srgbClr val="9D138D"/>
                </a:solidFill>
              </a:rPr>
              <a:t>string=”I am a student.”;</a:t>
            </a:r>
          </a:p>
          <a:p>
            <a:pPr>
              <a:lnSpc>
                <a:spcPct val="100000"/>
              </a:lnSpc>
              <a:buFont typeface="Wingdings" pitchFamily="2" charset="2"/>
              <a:buNone/>
            </a:pPr>
            <a:r>
              <a:rPr lang="en-US" altLang="zh-CN" sz="2800" b="1" dirty="0">
                <a:solidFill>
                  <a:srgbClr val="9D138D"/>
                </a:solidFill>
              </a:rPr>
              <a:t>   </a:t>
            </a:r>
            <a:r>
              <a:rPr lang="en-US" altLang="zh-CN" sz="2800" b="1" dirty="0" err="1">
                <a:solidFill>
                  <a:srgbClr val="9D138D"/>
                </a:solidFill>
              </a:rPr>
              <a:t>printf</a:t>
            </a:r>
            <a:r>
              <a:rPr lang="en-US" altLang="zh-CN" sz="2800" b="1" dirty="0">
                <a:solidFill>
                  <a:srgbClr val="9D138D"/>
                </a:solidFill>
              </a:rPr>
              <a:t>(“%s\</a:t>
            </a:r>
            <a:r>
              <a:rPr lang="en-US" altLang="zh-CN" sz="2800" b="1" dirty="0" err="1">
                <a:solidFill>
                  <a:srgbClr val="9D138D"/>
                </a:solidFill>
              </a:rPr>
              <a:t>n”,string</a:t>
            </a:r>
            <a:r>
              <a:rPr lang="en-US" altLang="zh-CN" sz="2800" b="1" dirty="0">
                <a:solidFill>
                  <a:srgbClr val="9D138D"/>
                </a:solidFill>
              </a:rPr>
              <a:t>);</a:t>
            </a:r>
            <a:endParaRPr lang="zh-CN" altLang="zh-CN" sz="2800" b="1" dirty="0">
              <a:solidFill>
                <a:srgbClr val="9D138D"/>
              </a:solidFill>
            </a:endParaRPr>
          </a:p>
          <a:p>
            <a:pPr>
              <a:lnSpc>
                <a:spcPct val="100000"/>
              </a:lnSpc>
              <a:buFont typeface="Wingdings" pitchFamily="2" charset="2"/>
              <a:buNone/>
            </a:pPr>
            <a:r>
              <a:rPr lang="en-US" altLang="zh-CN" sz="2800" b="1" dirty="0"/>
              <a:t>   return 0;</a:t>
            </a:r>
            <a:endParaRPr lang="zh-CN" altLang="zh-CN" sz="2800" b="1" dirty="0"/>
          </a:p>
          <a:p>
            <a:pPr>
              <a:lnSpc>
                <a:spcPct val="100000"/>
              </a:lnSpc>
              <a:buFont typeface="Wingdings" pitchFamily="2" charset="2"/>
              <a:buNone/>
            </a:pPr>
            <a:r>
              <a:rPr lang="en-US" altLang="zh-CN" sz="2800" b="1" dirty="0"/>
              <a:t>}</a:t>
            </a:r>
            <a:endParaRPr lang="zh-CN" altLang="zh-CN" sz="2800" b="1" dirty="0"/>
          </a:p>
        </p:txBody>
      </p:sp>
      <p:sp>
        <p:nvSpPr>
          <p:cNvPr id="5" name="圆角矩形 4"/>
          <p:cNvSpPr/>
          <p:nvPr/>
        </p:nvSpPr>
        <p:spPr bwMode="auto">
          <a:xfrm>
            <a:off x="857250" y="1648971"/>
            <a:ext cx="4666035" cy="1014388"/>
          </a:xfrm>
          <a:prstGeom prst="roundRect">
            <a:avLst/>
          </a:prstGeom>
          <a:solidFill>
            <a:srgbClr val="FFFFCC"/>
          </a:solidFill>
          <a:ln w="38100" cap="flat" cmpd="sng" algn="ctr">
            <a:solidFill>
              <a:srgbClr val="0000F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6" name="圆角矩形 5"/>
          <p:cNvSpPr/>
          <p:nvPr/>
        </p:nvSpPr>
        <p:spPr bwMode="auto">
          <a:xfrm>
            <a:off x="179512" y="116631"/>
            <a:ext cx="8755310" cy="1471981"/>
          </a:xfrm>
          <a:prstGeom prst="roundRect">
            <a:avLst/>
          </a:prstGeom>
          <a:solidFill>
            <a:srgbClr val="CCCCFF"/>
          </a:solidFill>
          <a:ln w="38100" cap="flat" cmpd="sng" algn="ctr">
            <a:solidFill>
              <a:srgbClr val="99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51702589"/>
              </p:ext>
            </p:extLst>
          </p:nvPr>
        </p:nvGraphicFramePr>
        <p:xfrm>
          <a:off x="623860" y="548680"/>
          <a:ext cx="7086828" cy="370840"/>
        </p:xfrm>
        <a:graphic>
          <a:graphicData uri="http://schemas.openxmlformats.org/drawingml/2006/table">
            <a:tbl>
              <a:tblPr firstRow="1" bandRow="1">
                <a:tableStyleId>{C4B1156A-380E-4F78-BDF5-A606A8083BF9}</a:tableStyleId>
              </a:tblPr>
              <a:tblGrid>
                <a:gridCol w="506202">
                  <a:extLst>
                    <a:ext uri="{9D8B030D-6E8A-4147-A177-3AD203B41FA5}">
                      <a16:colId xmlns:a16="http://schemas.microsoft.com/office/drawing/2014/main" val="20000"/>
                    </a:ext>
                  </a:extLst>
                </a:gridCol>
                <a:gridCol w="506202">
                  <a:extLst>
                    <a:ext uri="{9D8B030D-6E8A-4147-A177-3AD203B41FA5}">
                      <a16:colId xmlns:a16="http://schemas.microsoft.com/office/drawing/2014/main" val="20001"/>
                    </a:ext>
                  </a:extLst>
                </a:gridCol>
                <a:gridCol w="506202">
                  <a:extLst>
                    <a:ext uri="{9D8B030D-6E8A-4147-A177-3AD203B41FA5}">
                      <a16:colId xmlns:a16="http://schemas.microsoft.com/office/drawing/2014/main" val="20002"/>
                    </a:ext>
                  </a:extLst>
                </a:gridCol>
                <a:gridCol w="506202">
                  <a:extLst>
                    <a:ext uri="{9D8B030D-6E8A-4147-A177-3AD203B41FA5}">
                      <a16:colId xmlns:a16="http://schemas.microsoft.com/office/drawing/2014/main" val="20003"/>
                    </a:ext>
                  </a:extLst>
                </a:gridCol>
                <a:gridCol w="506202">
                  <a:extLst>
                    <a:ext uri="{9D8B030D-6E8A-4147-A177-3AD203B41FA5}">
                      <a16:colId xmlns:a16="http://schemas.microsoft.com/office/drawing/2014/main" val="20004"/>
                    </a:ext>
                  </a:extLst>
                </a:gridCol>
                <a:gridCol w="506202">
                  <a:extLst>
                    <a:ext uri="{9D8B030D-6E8A-4147-A177-3AD203B41FA5}">
                      <a16:colId xmlns:a16="http://schemas.microsoft.com/office/drawing/2014/main" val="20005"/>
                    </a:ext>
                  </a:extLst>
                </a:gridCol>
                <a:gridCol w="506202">
                  <a:extLst>
                    <a:ext uri="{9D8B030D-6E8A-4147-A177-3AD203B41FA5}">
                      <a16:colId xmlns:a16="http://schemas.microsoft.com/office/drawing/2014/main" val="20006"/>
                    </a:ext>
                  </a:extLst>
                </a:gridCol>
                <a:gridCol w="506202">
                  <a:extLst>
                    <a:ext uri="{9D8B030D-6E8A-4147-A177-3AD203B41FA5}">
                      <a16:colId xmlns:a16="http://schemas.microsoft.com/office/drawing/2014/main" val="20007"/>
                    </a:ext>
                  </a:extLst>
                </a:gridCol>
                <a:gridCol w="506202">
                  <a:extLst>
                    <a:ext uri="{9D8B030D-6E8A-4147-A177-3AD203B41FA5}">
                      <a16:colId xmlns:a16="http://schemas.microsoft.com/office/drawing/2014/main" val="20008"/>
                    </a:ext>
                  </a:extLst>
                </a:gridCol>
                <a:gridCol w="506202">
                  <a:extLst>
                    <a:ext uri="{9D8B030D-6E8A-4147-A177-3AD203B41FA5}">
                      <a16:colId xmlns:a16="http://schemas.microsoft.com/office/drawing/2014/main" val="20009"/>
                    </a:ext>
                  </a:extLst>
                </a:gridCol>
                <a:gridCol w="506202">
                  <a:extLst>
                    <a:ext uri="{9D8B030D-6E8A-4147-A177-3AD203B41FA5}">
                      <a16:colId xmlns:a16="http://schemas.microsoft.com/office/drawing/2014/main" val="20010"/>
                    </a:ext>
                  </a:extLst>
                </a:gridCol>
                <a:gridCol w="506202">
                  <a:extLst>
                    <a:ext uri="{9D8B030D-6E8A-4147-A177-3AD203B41FA5}">
                      <a16:colId xmlns:a16="http://schemas.microsoft.com/office/drawing/2014/main" val="20011"/>
                    </a:ext>
                  </a:extLst>
                </a:gridCol>
                <a:gridCol w="506202">
                  <a:extLst>
                    <a:ext uri="{9D8B030D-6E8A-4147-A177-3AD203B41FA5}">
                      <a16:colId xmlns:a16="http://schemas.microsoft.com/office/drawing/2014/main" val="20012"/>
                    </a:ext>
                  </a:extLst>
                </a:gridCol>
                <a:gridCol w="506202">
                  <a:extLst>
                    <a:ext uri="{9D8B030D-6E8A-4147-A177-3AD203B41FA5}">
                      <a16:colId xmlns:a16="http://schemas.microsoft.com/office/drawing/2014/main" val="20013"/>
                    </a:ext>
                  </a:extLst>
                </a:gridCol>
              </a:tblGrid>
              <a:tr h="370840">
                <a:tc>
                  <a:txBody>
                    <a:bodyPr/>
                    <a:lstStyle/>
                    <a:p>
                      <a:pPr algn="ctr"/>
                      <a:r>
                        <a:rPr lang="en-US" altLang="zh-CN" sz="1800" dirty="0">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l</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o</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v</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C</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h</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err="1">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n</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zh-CN" altLang="en-US" sz="1800" dirty="0">
                          <a:latin typeface="+mn-lt"/>
                        </a:rPr>
                        <a:t>！</a:t>
                      </a: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solidFill>
                            <a:srgbClr val="FF0000"/>
                          </a:solidFill>
                          <a:latin typeface="+mn-lt"/>
                        </a:rPr>
                        <a:t>\0</a:t>
                      </a:r>
                      <a:endParaRPr lang="zh-CN" altLang="en-US" sz="1800" dirty="0">
                        <a:solidFill>
                          <a:srgbClr val="FF0000"/>
                        </a:solidFill>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8" name="文本框 7"/>
          <p:cNvSpPr txBox="1"/>
          <p:nvPr/>
        </p:nvSpPr>
        <p:spPr>
          <a:xfrm>
            <a:off x="376983" y="113002"/>
            <a:ext cx="1467068" cy="400110"/>
          </a:xfrm>
          <a:prstGeom prst="rect">
            <a:avLst/>
          </a:prstGeom>
          <a:noFill/>
        </p:spPr>
        <p:txBody>
          <a:bodyPr wrap="none" rtlCol="0">
            <a:spAutoFit/>
          </a:bodyPr>
          <a:lstStyle/>
          <a:p>
            <a:r>
              <a:rPr lang="zh-CN" altLang="en-US" b="1" dirty="0">
                <a:solidFill>
                  <a:srgbClr val="9900CC"/>
                </a:solidFill>
              </a:rPr>
              <a:t>常量存储区</a:t>
            </a:r>
          </a:p>
        </p:txBody>
      </p:sp>
      <p:sp>
        <p:nvSpPr>
          <p:cNvPr id="9" name="Rectangle 4"/>
          <p:cNvSpPr>
            <a:spLocks noChangeArrowheads="1"/>
          </p:cNvSpPr>
          <p:nvPr/>
        </p:nvSpPr>
        <p:spPr bwMode="auto">
          <a:xfrm>
            <a:off x="2462044" y="1988569"/>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0" name="Text Box 5"/>
          <p:cNvSpPr txBox="1">
            <a:spLocks noChangeArrowheads="1"/>
          </p:cNvSpPr>
          <p:nvPr/>
        </p:nvSpPr>
        <p:spPr bwMode="auto">
          <a:xfrm>
            <a:off x="2439244" y="1556792"/>
            <a:ext cx="10711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string</a:t>
            </a:r>
          </a:p>
        </p:txBody>
      </p:sp>
      <p:sp>
        <p:nvSpPr>
          <p:cNvPr id="12" name="文本框 11"/>
          <p:cNvSpPr txBox="1"/>
          <p:nvPr/>
        </p:nvSpPr>
        <p:spPr>
          <a:xfrm>
            <a:off x="910705" y="1659919"/>
            <a:ext cx="1475084" cy="400110"/>
          </a:xfrm>
          <a:prstGeom prst="rect">
            <a:avLst/>
          </a:prstGeom>
          <a:noFill/>
        </p:spPr>
        <p:txBody>
          <a:bodyPr wrap="none" rtlCol="0">
            <a:spAutoFit/>
          </a:bodyPr>
          <a:lstStyle/>
          <a:p>
            <a:r>
              <a:rPr lang="zh-CN" altLang="en-US" b="1" dirty="0">
                <a:solidFill>
                  <a:srgbClr val="0000FF"/>
                </a:solidFill>
              </a:rPr>
              <a:t>动态存储区</a:t>
            </a:r>
          </a:p>
        </p:txBody>
      </p:sp>
      <p:graphicFrame>
        <p:nvGraphicFramePr>
          <p:cNvPr id="13" name="表格 12"/>
          <p:cNvGraphicFramePr>
            <a:graphicFrameLocks noGrp="1"/>
          </p:cNvGraphicFramePr>
          <p:nvPr>
            <p:extLst>
              <p:ext uri="{D42A27DB-BD31-4B8C-83A1-F6EECF244321}">
                <p14:modId xmlns:p14="http://schemas.microsoft.com/office/powerpoint/2010/main" val="472717143"/>
              </p:ext>
            </p:extLst>
          </p:nvPr>
        </p:nvGraphicFramePr>
        <p:xfrm>
          <a:off x="617710" y="1025859"/>
          <a:ext cx="8120576" cy="370840"/>
        </p:xfrm>
        <a:graphic>
          <a:graphicData uri="http://schemas.openxmlformats.org/drawingml/2006/table">
            <a:tbl>
              <a:tblPr firstRow="1" bandRow="1">
                <a:tableStyleId>{C4B1156A-380E-4F78-BDF5-A606A8083BF9}</a:tableStyleId>
              </a:tblPr>
              <a:tblGrid>
                <a:gridCol w="507536">
                  <a:extLst>
                    <a:ext uri="{9D8B030D-6E8A-4147-A177-3AD203B41FA5}">
                      <a16:colId xmlns:a16="http://schemas.microsoft.com/office/drawing/2014/main" val="20000"/>
                    </a:ext>
                  </a:extLst>
                </a:gridCol>
                <a:gridCol w="507536">
                  <a:extLst>
                    <a:ext uri="{9D8B030D-6E8A-4147-A177-3AD203B41FA5}">
                      <a16:colId xmlns:a16="http://schemas.microsoft.com/office/drawing/2014/main" val="20001"/>
                    </a:ext>
                  </a:extLst>
                </a:gridCol>
                <a:gridCol w="507536">
                  <a:extLst>
                    <a:ext uri="{9D8B030D-6E8A-4147-A177-3AD203B41FA5}">
                      <a16:colId xmlns:a16="http://schemas.microsoft.com/office/drawing/2014/main" val="20002"/>
                    </a:ext>
                  </a:extLst>
                </a:gridCol>
                <a:gridCol w="507536">
                  <a:extLst>
                    <a:ext uri="{9D8B030D-6E8A-4147-A177-3AD203B41FA5}">
                      <a16:colId xmlns:a16="http://schemas.microsoft.com/office/drawing/2014/main" val="20003"/>
                    </a:ext>
                  </a:extLst>
                </a:gridCol>
                <a:gridCol w="507536">
                  <a:extLst>
                    <a:ext uri="{9D8B030D-6E8A-4147-A177-3AD203B41FA5}">
                      <a16:colId xmlns:a16="http://schemas.microsoft.com/office/drawing/2014/main" val="20004"/>
                    </a:ext>
                  </a:extLst>
                </a:gridCol>
                <a:gridCol w="507536">
                  <a:extLst>
                    <a:ext uri="{9D8B030D-6E8A-4147-A177-3AD203B41FA5}">
                      <a16:colId xmlns:a16="http://schemas.microsoft.com/office/drawing/2014/main" val="20005"/>
                    </a:ext>
                  </a:extLst>
                </a:gridCol>
                <a:gridCol w="507536">
                  <a:extLst>
                    <a:ext uri="{9D8B030D-6E8A-4147-A177-3AD203B41FA5}">
                      <a16:colId xmlns:a16="http://schemas.microsoft.com/office/drawing/2014/main" val="20006"/>
                    </a:ext>
                  </a:extLst>
                </a:gridCol>
                <a:gridCol w="507536">
                  <a:extLst>
                    <a:ext uri="{9D8B030D-6E8A-4147-A177-3AD203B41FA5}">
                      <a16:colId xmlns:a16="http://schemas.microsoft.com/office/drawing/2014/main" val="20007"/>
                    </a:ext>
                  </a:extLst>
                </a:gridCol>
                <a:gridCol w="507536">
                  <a:extLst>
                    <a:ext uri="{9D8B030D-6E8A-4147-A177-3AD203B41FA5}">
                      <a16:colId xmlns:a16="http://schemas.microsoft.com/office/drawing/2014/main" val="20008"/>
                    </a:ext>
                  </a:extLst>
                </a:gridCol>
                <a:gridCol w="507536">
                  <a:extLst>
                    <a:ext uri="{9D8B030D-6E8A-4147-A177-3AD203B41FA5}">
                      <a16:colId xmlns:a16="http://schemas.microsoft.com/office/drawing/2014/main" val="20009"/>
                    </a:ext>
                  </a:extLst>
                </a:gridCol>
                <a:gridCol w="507536">
                  <a:extLst>
                    <a:ext uri="{9D8B030D-6E8A-4147-A177-3AD203B41FA5}">
                      <a16:colId xmlns:a16="http://schemas.microsoft.com/office/drawing/2014/main" val="20010"/>
                    </a:ext>
                  </a:extLst>
                </a:gridCol>
                <a:gridCol w="507536">
                  <a:extLst>
                    <a:ext uri="{9D8B030D-6E8A-4147-A177-3AD203B41FA5}">
                      <a16:colId xmlns:a16="http://schemas.microsoft.com/office/drawing/2014/main" val="20011"/>
                    </a:ext>
                  </a:extLst>
                </a:gridCol>
                <a:gridCol w="507536">
                  <a:extLst>
                    <a:ext uri="{9D8B030D-6E8A-4147-A177-3AD203B41FA5}">
                      <a16:colId xmlns:a16="http://schemas.microsoft.com/office/drawing/2014/main" val="20012"/>
                    </a:ext>
                  </a:extLst>
                </a:gridCol>
                <a:gridCol w="507536">
                  <a:extLst>
                    <a:ext uri="{9D8B030D-6E8A-4147-A177-3AD203B41FA5}">
                      <a16:colId xmlns:a16="http://schemas.microsoft.com/office/drawing/2014/main" val="20013"/>
                    </a:ext>
                  </a:extLst>
                </a:gridCol>
                <a:gridCol w="507536">
                  <a:extLst>
                    <a:ext uri="{9D8B030D-6E8A-4147-A177-3AD203B41FA5}">
                      <a16:colId xmlns:a16="http://schemas.microsoft.com/office/drawing/2014/main" val="20014"/>
                    </a:ext>
                  </a:extLst>
                </a:gridCol>
                <a:gridCol w="507536">
                  <a:extLst>
                    <a:ext uri="{9D8B030D-6E8A-4147-A177-3AD203B41FA5}">
                      <a16:colId xmlns:a16="http://schemas.microsoft.com/office/drawing/2014/main" val="20015"/>
                    </a:ext>
                  </a:extLst>
                </a:gridCol>
              </a:tblGrid>
              <a:tr h="370840">
                <a:tc>
                  <a:txBody>
                    <a:bodyPr/>
                    <a:lstStyle/>
                    <a:p>
                      <a:pPr algn="ctr"/>
                      <a:r>
                        <a:rPr lang="en-US" altLang="zh-CN" sz="1800" dirty="0">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m</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s</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u</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d</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n</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solidFill>
                            <a:srgbClr val="FF0000"/>
                          </a:solidFill>
                          <a:latin typeface="+mn-lt"/>
                        </a:rPr>
                        <a:t>\0</a:t>
                      </a:r>
                      <a:endParaRPr lang="zh-CN" altLang="en-US" sz="1800" dirty="0">
                        <a:solidFill>
                          <a:srgbClr val="FF0000"/>
                        </a:solidFill>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cxnSp>
        <p:nvCxnSpPr>
          <p:cNvPr id="4" name="肘形连接符 3"/>
          <p:cNvCxnSpPr>
            <a:endCxn id="7" idx="1"/>
          </p:cNvCxnSpPr>
          <p:nvPr/>
        </p:nvCxnSpPr>
        <p:spPr bwMode="auto">
          <a:xfrm rot="10800000">
            <a:off x="623860" y="734100"/>
            <a:ext cx="2291956" cy="1542772"/>
          </a:xfrm>
          <a:prstGeom prst="bentConnector3">
            <a:avLst>
              <a:gd name="adj1" fmla="val 109974"/>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肘形连接符 15"/>
          <p:cNvCxnSpPr>
            <a:endCxn id="13" idx="1"/>
          </p:cNvCxnSpPr>
          <p:nvPr/>
        </p:nvCxnSpPr>
        <p:spPr bwMode="auto">
          <a:xfrm rot="10800000">
            <a:off x="617711" y="1211280"/>
            <a:ext cx="2305331" cy="1062875"/>
          </a:xfrm>
          <a:prstGeom prst="bentConnector3">
            <a:avLst>
              <a:gd name="adj1" fmla="val 109916"/>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166" y="5700610"/>
            <a:ext cx="367823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0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righ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nodeType="after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par>
                          <p:cTn id="43" fill="hold">
                            <p:stCondLst>
                              <p:cond delay="0"/>
                            </p:stCondLst>
                            <p:childTnLst>
                              <p:par>
                                <p:cTn id="44" presetID="22" presetClass="entr" presetSubtype="2"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righ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692696"/>
            <a:ext cx="8153400" cy="5267325"/>
          </a:xfrm>
        </p:spPr>
        <p:txBody>
          <a:bodyPr/>
          <a:lstStyle/>
          <a:p>
            <a:pPr>
              <a:buFont typeface="Wingdings" pitchFamily="2" charset="2"/>
              <a:buNone/>
            </a:pPr>
            <a:r>
              <a:rPr lang="en-US" altLang="zh-CN" dirty="0"/>
              <a:t>  【</a:t>
            </a:r>
            <a:r>
              <a:rPr lang="zh-CN" altLang="zh-CN" dirty="0"/>
              <a:t>例</a:t>
            </a:r>
            <a:r>
              <a:rPr lang="en-US" altLang="zh-CN" dirty="0"/>
              <a:t>8.18】</a:t>
            </a:r>
            <a:r>
              <a:rPr lang="zh-CN" altLang="zh-CN" dirty="0"/>
              <a:t>将字符串</a:t>
            </a:r>
            <a:r>
              <a:rPr lang="en-US" altLang="zh-CN" dirty="0"/>
              <a:t>a</a:t>
            </a:r>
            <a:r>
              <a:rPr lang="zh-CN" altLang="zh-CN" dirty="0"/>
              <a:t>复制</a:t>
            </a:r>
            <a:r>
              <a:rPr lang="zh-CN" altLang="en-US" dirty="0"/>
              <a:t>到</a:t>
            </a:r>
            <a:r>
              <a:rPr lang="zh-CN" altLang="zh-CN" dirty="0"/>
              <a:t>字符串</a:t>
            </a:r>
            <a:r>
              <a:rPr lang="en-US" altLang="zh-CN" dirty="0"/>
              <a:t>b</a:t>
            </a:r>
            <a:r>
              <a:rPr lang="zh-CN" altLang="zh-CN" dirty="0"/>
              <a:t>，然后输出字符串</a:t>
            </a:r>
            <a:r>
              <a:rPr lang="en-US" altLang="zh-CN" dirty="0"/>
              <a:t>b</a:t>
            </a:r>
            <a:r>
              <a:rPr lang="zh-CN" altLang="zh-CN" dirty="0"/>
              <a:t>。</a:t>
            </a:r>
          </a:p>
          <a:p>
            <a:endParaRPr lang="en-US" altLang="zh-CN" dirty="0"/>
          </a:p>
          <a:p>
            <a:r>
              <a:rPr lang="zh-CN" altLang="zh-CN" dirty="0"/>
              <a:t>解题思路：定义两个字符数组</a:t>
            </a:r>
            <a:r>
              <a:rPr lang="en-US" altLang="zh-CN" dirty="0"/>
              <a:t>a</a:t>
            </a:r>
            <a:r>
              <a:rPr lang="zh-CN" altLang="zh-CN" dirty="0"/>
              <a:t>和</a:t>
            </a:r>
            <a:r>
              <a:rPr lang="en-US" altLang="zh-CN" dirty="0"/>
              <a:t>b</a:t>
            </a:r>
            <a:r>
              <a:rPr lang="zh-CN" altLang="zh-CN" dirty="0"/>
              <a:t>，用“</a:t>
            </a:r>
            <a:r>
              <a:rPr lang="en-US" altLang="zh-CN" dirty="0"/>
              <a:t>I am a student.</a:t>
            </a:r>
            <a:r>
              <a:rPr lang="zh-CN" altLang="zh-CN" dirty="0"/>
              <a:t>”对</a:t>
            </a:r>
            <a:r>
              <a:rPr lang="en-US" altLang="zh-CN" dirty="0"/>
              <a:t>a</a:t>
            </a:r>
            <a:r>
              <a:rPr lang="zh-CN" altLang="zh-CN" dirty="0"/>
              <a:t>数组初始化。将</a:t>
            </a:r>
            <a:r>
              <a:rPr lang="en-US" altLang="zh-CN" dirty="0"/>
              <a:t>a</a:t>
            </a:r>
            <a:r>
              <a:rPr lang="zh-CN" altLang="zh-CN" dirty="0"/>
              <a:t>数组中的字符逐个复制到</a:t>
            </a:r>
            <a:r>
              <a:rPr lang="en-US" altLang="zh-CN" dirty="0"/>
              <a:t>b</a:t>
            </a:r>
            <a:r>
              <a:rPr lang="zh-CN" altLang="zh-CN" dirty="0"/>
              <a:t>数组中。可以用不同的方法引用并输出字符数组元素，今用地址法算出各元素的值。</a:t>
            </a:r>
            <a:endParaRPr lang="zh-CN" altLang="en-US" dirty="0"/>
          </a:p>
        </p:txBody>
      </p:sp>
    </p:spTree>
    <p:extLst>
      <p:ext uri="{BB962C8B-B14F-4D97-AF65-F5344CB8AC3E}">
        <p14:creationId xmlns:p14="http://schemas.microsoft.com/office/powerpoint/2010/main" val="3481459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95536" y="417215"/>
            <a:ext cx="3571875" cy="785812"/>
          </a:xfrm>
          <a:prstGeom prst="rect">
            <a:avLst/>
          </a:prstGeom>
          <a:noFill/>
          <a:ln w="9525">
            <a:noFill/>
            <a:miter lim="800000"/>
            <a:headEnd/>
            <a:tailEnd/>
          </a:ln>
        </p:spPr>
        <p:txBody>
          <a:bodyPr/>
          <a:lstStyle/>
          <a:p>
            <a:pPr marL="342900" indent="-342900" algn="l">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395536" y="1203027"/>
            <a:ext cx="3214687" cy="785813"/>
          </a:xfrm>
          <a:prstGeom prst="rect">
            <a:avLst/>
          </a:prstGeom>
          <a:noFill/>
          <a:ln w="9525">
            <a:noFill/>
            <a:miter lim="800000"/>
            <a:headEnd/>
            <a:tailEnd/>
          </a:ln>
        </p:spPr>
        <p:txBody>
          <a:bodyPr/>
          <a:lstStyle/>
          <a:p>
            <a:pPr marL="342900" indent="-342900" algn="l">
              <a:lnSpc>
                <a:spcPct val="120000"/>
              </a:lnSpc>
              <a:spcBef>
                <a:spcPts val="0"/>
              </a:spcBef>
              <a:defRPr/>
            </a:pP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a:t>
            </a:r>
            <a:r>
              <a:rPr lang="en-US" altLang="zh-CN" sz="2800" b="1" kern="0" dirty="0" err="1">
                <a:solidFill>
                  <a:srgbClr val="00B050"/>
                </a:solidFill>
                <a:latin typeface="+mn-lt"/>
                <a:ea typeface="+mn-ea"/>
              </a:rPr>
              <a:t>d”,i</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414362" y="2204864"/>
            <a:ext cx="2357438" cy="642938"/>
          </a:xfrm>
          <a:prstGeom prst="wedgeRoundRectCallout">
            <a:avLst>
              <a:gd name="adj1" fmla="val 60991"/>
              <a:gd name="adj2" fmla="val -125898"/>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r>
              <a:rPr lang="zh-CN" altLang="zh-CN" sz="2800" b="1" dirty="0"/>
              <a:t>通过变量名</a:t>
            </a:r>
            <a:r>
              <a:rPr lang="en-US" altLang="zh-CN" sz="2800" b="1" dirty="0" err="1">
                <a:solidFill>
                  <a:srgbClr val="FF0000"/>
                </a:solidFill>
              </a:rPr>
              <a:t>i</a:t>
            </a:r>
            <a:endParaRPr lang="zh-CN" altLang="en-US" sz="2800" b="1" dirty="0">
              <a:solidFill>
                <a:srgbClr val="FF0000"/>
              </a:solidFill>
            </a:endParaRPr>
          </a:p>
        </p:txBody>
      </p:sp>
      <p:sp>
        <p:nvSpPr>
          <p:cNvPr id="9" name="圆角矩形标注 8"/>
          <p:cNvSpPr>
            <a:spLocks noChangeArrowheads="1"/>
          </p:cNvSpPr>
          <p:nvPr/>
        </p:nvSpPr>
        <p:spPr bwMode="auto">
          <a:xfrm>
            <a:off x="285750" y="3348435"/>
            <a:ext cx="3000375" cy="1643062"/>
          </a:xfrm>
          <a:prstGeom prst="wedgeRoundRectCallout">
            <a:avLst>
              <a:gd name="adj1" fmla="val 53130"/>
              <a:gd name="adj2" fmla="val -100222"/>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r>
              <a:rPr lang="zh-CN" altLang="zh-CN" sz="2800" b="1"/>
              <a:t>找到</a:t>
            </a:r>
            <a:r>
              <a:rPr lang="en-US" altLang="zh-CN" sz="2800" b="1">
                <a:solidFill>
                  <a:srgbClr val="FF0000"/>
                </a:solidFill>
              </a:rPr>
              <a:t>i</a:t>
            </a:r>
            <a:r>
              <a:rPr lang="zh-CN" altLang="zh-CN" sz="2800" b="1"/>
              <a:t>的地址</a:t>
            </a:r>
            <a:r>
              <a:rPr lang="en-US" altLang="zh-CN" sz="2800" b="1"/>
              <a:t>2000</a:t>
            </a:r>
            <a:r>
              <a:rPr lang="zh-CN" altLang="zh-CN" sz="2800" b="1"/>
              <a:t>，从而</a:t>
            </a:r>
            <a:r>
              <a:rPr lang="zh-CN" altLang="en-US" sz="2800" b="1"/>
              <a:t>从</a:t>
            </a:r>
            <a:r>
              <a:rPr lang="zh-CN" altLang="zh-CN" sz="2800" b="1"/>
              <a:t>存储单元</a:t>
            </a:r>
            <a:r>
              <a:rPr lang="zh-CN" altLang="en-US" sz="2800" b="1"/>
              <a:t>读</a:t>
            </a:r>
            <a:r>
              <a:rPr lang="zh-CN" altLang="zh-CN" sz="2800" b="1"/>
              <a:t>取</a:t>
            </a:r>
            <a:r>
              <a:rPr lang="en-US" altLang="zh-CN" sz="2800" b="1"/>
              <a:t>3</a:t>
            </a:r>
            <a:endParaRPr lang="zh-CN" altLang="en-US" sz="2800" b="1"/>
          </a:p>
        </p:txBody>
      </p:sp>
      <p:pic>
        <p:nvPicPr>
          <p:cNvPr id="71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34888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78607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blinds(horizontal)">
                                      <p:cBhvr>
                                        <p:cTn id="12" dur="500"/>
                                        <p:tgtEl>
                                          <p:spTgt spid="235523"/>
                                        </p:tgtEl>
                                      </p:cBhvr>
                                    </p:animEffect>
                                  </p:childTnLst>
                                </p:cTn>
                              </p:par>
                              <p:par>
                                <p:cTn id="13" presetID="1" presetClass="entr" presetSubtype="0" fill="hold" nodeType="with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428625" y="1319534"/>
            <a:ext cx="8153400" cy="6357938"/>
          </a:xfrm>
        </p:spPr>
        <p:txBody>
          <a:bodyPr/>
          <a:lstStyle/>
          <a:p>
            <a:pPr>
              <a:lnSpc>
                <a:spcPts val="2900"/>
              </a:lnSpc>
              <a:spcBef>
                <a:spcPts val="0"/>
              </a:spcBef>
              <a:buFont typeface="Wingdings" pitchFamily="2" charset="2"/>
              <a:buNone/>
            </a:pPr>
            <a:r>
              <a:rPr lang="en-US" altLang="zh-CN" sz="2400" b="1" dirty="0"/>
              <a:t>#include &lt;</a:t>
            </a:r>
            <a:r>
              <a:rPr lang="en-US" altLang="zh-CN" sz="2400" b="1" dirty="0" err="1"/>
              <a:t>stdio.h</a:t>
            </a:r>
            <a:r>
              <a:rPr lang="en-US" altLang="zh-CN" sz="2400" b="1" dirty="0"/>
              <a:t>&gt;</a:t>
            </a:r>
            <a:endParaRPr lang="zh-CN" altLang="zh-CN" sz="2400" b="1" dirty="0"/>
          </a:p>
          <a:p>
            <a:pPr>
              <a:lnSpc>
                <a:spcPts val="2900"/>
              </a:lnSpc>
              <a:spcBef>
                <a:spcPts val="0"/>
              </a:spcBef>
              <a:buFont typeface="Wingdings" pitchFamily="2" charset="2"/>
              <a:buNone/>
            </a:pPr>
            <a:r>
              <a:rPr lang="en-US" altLang="zh-CN" sz="2400" b="1" dirty="0" err="1"/>
              <a:t>int</a:t>
            </a:r>
            <a:r>
              <a:rPr lang="en-US" altLang="zh-CN" sz="2400" b="1" dirty="0"/>
              <a:t> main()</a:t>
            </a:r>
            <a:endParaRPr lang="zh-CN" altLang="zh-CN" sz="2400" b="1" dirty="0"/>
          </a:p>
          <a:p>
            <a:pPr>
              <a:lnSpc>
                <a:spcPts val="2900"/>
              </a:lnSpc>
              <a:spcBef>
                <a:spcPts val="0"/>
              </a:spcBef>
              <a:buFont typeface="Wingdings" pitchFamily="2" charset="2"/>
              <a:buNone/>
            </a:pPr>
            <a:r>
              <a:rPr lang="en-US" altLang="zh-CN" sz="2400" b="1" dirty="0"/>
              <a:t>{ char a[ ]=“I am a </a:t>
            </a:r>
            <a:r>
              <a:rPr lang="en-US" altLang="zh-CN" sz="2400" b="1" dirty="0" err="1"/>
              <a:t>student.”,b</a:t>
            </a:r>
            <a:r>
              <a:rPr lang="en-US" altLang="zh-CN" sz="2400" b="1" dirty="0"/>
              <a:t>[20];   </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err="1"/>
              <a:t>int</a:t>
            </a:r>
            <a:r>
              <a:rPr lang="en-US" altLang="zh-CN" sz="2400" b="1" dirty="0"/>
              <a:t> </a:t>
            </a:r>
            <a:r>
              <a:rPr lang="en-US" altLang="zh-CN" sz="2400" b="1" dirty="0" err="1"/>
              <a:t>i</a:t>
            </a:r>
            <a:r>
              <a:rPr lang="en-US" altLang="zh-CN" sz="2400" b="1" dirty="0"/>
              <a:t>;</a:t>
            </a:r>
            <a:endParaRPr lang="zh-CN" altLang="zh-CN" sz="2400" b="1" dirty="0"/>
          </a:p>
          <a:p>
            <a:pPr>
              <a:lnSpc>
                <a:spcPts val="2900"/>
              </a:lnSpc>
              <a:spcBef>
                <a:spcPts val="0"/>
              </a:spcBef>
              <a:buFont typeface="Wingdings" pitchFamily="2" charset="2"/>
              <a:buNone/>
            </a:pPr>
            <a:r>
              <a:rPr lang="en-US" altLang="zh-CN" sz="2400" b="1" dirty="0"/>
              <a:t>   for(</a:t>
            </a:r>
            <a:r>
              <a:rPr lang="en-US" altLang="zh-CN" sz="2400" b="1" dirty="0" err="1"/>
              <a:t>i</a:t>
            </a:r>
            <a:r>
              <a:rPr lang="en-US" altLang="zh-CN" sz="2400" b="1" dirty="0"/>
              <a:t>=0;*(</a:t>
            </a:r>
            <a:r>
              <a:rPr lang="en-US" altLang="zh-CN" sz="2400" b="1" dirty="0" err="1"/>
              <a:t>a+i</a:t>
            </a:r>
            <a:r>
              <a:rPr lang="en-US" altLang="zh-CN" sz="2400" b="1" dirty="0"/>
              <a:t>)!='\0';i++)</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err="1"/>
              <a:t>b+i</a:t>
            </a:r>
            <a:r>
              <a:rPr lang="en-US" altLang="zh-CN" sz="2400" b="1" dirty="0"/>
              <a:t>)=*(</a:t>
            </a:r>
            <a:r>
              <a:rPr lang="en-US" altLang="zh-CN" sz="2400" b="1" dirty="0" err="1"/>
              <a:t>a+i</a:t>
            </a:r>
            <a:r>
              <a:rPr lang="en-US" altLang="zh-CN" sz="2400" b="1" dirty="0"/>
              <a:t>); </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a:solidFill>
                  <a:srgbClr val="00B050"/>
                </a:solidFill>
              </a:rPr>
              <a:t>*(</a:t>
            </a:r>
            <a:r>
              <a:rPr lang="en-US" altLang="zh-CN" sz="2400" b="1" dirty="0" err="1">
                <a:solidFill>
                  <a:srgbClr val="00B050"/>
                </a:solidFill>
              </a:rPr>
              <a:t>b+i</a:t>
            </a:r>
            <a:r>
              <a:rPr lang="en-US" altLang="zh-CN" sz="2400" b="1" dirty="0">
                <a:solidFill>
                  <a:srgbClr val="00B050"/>
                </a:solidFill>
              </a:rPr>
              <a:t>)=‘\0’; </a:t>
            </a:r>
            <a:endParaRPr lang="zh-CN" altLang="zh-CN" sz="2400" b="1" dirty="0">
              <a:solidFill>
                <a:srgbClr val="00B050"/>
              </a:solidFill>
            </a:endParaRPr>
          </a:p>
          <a:p>
            <a:pPr>
              <a:lnSpc>
                <a:spcPts val="2900"/>
              </a:lnSpc>
              <a:spcBef>
                <a:spcPts val="0"/>
              </a:spcBef>
              <a:buFont typeface="Wingdings" pitchFamily="2" charset="2"/>
              <a:buNone/>
            </a:pPr>
            <a:r>
              <a:rPr lang="en-US" altLang="zh-CN" sz="2400" b="1" dirty="0"/>
              <a:t>   </a:t>
            </a:r>
            <a:r>
              <a:rPr lang="en-US" altLang="zh-CN" sz="2400" b="1" dirty="0" err="1"/>
              <a:t>printf</a:t>
            </a:r>
            <a:r>
              <a:rPr lang="en-US" altLang="zh-CN" sz="2400" b="1" dirty="0"/>
              <a:t>(“string a is:%s\</a:t>
            </a:r>
            <a:r>
              <a:rPr lang="en-US" altLang="zh-CN" sz="2400" b="1" dirty="0" err="1"/>
              <a:t>n”,a</a:t>
            </a:r>
            <a:r>
              <a:rPr lang="en-US" altLang="zh-CN" sz="2400" b="1" dirty="0"/>
              <a:t>); </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err="1"/>
              <a:t>printf</a:t>
            </a:r>
            <a:r>
              <a:rPr lang="en-US" altLang="zh-CN" sz="2400" b="1" dirty="0"/>
              <a:t>("string b is:");</a:t>
            </a:r>
            <a:endParaRPr lang="zh-CN" altLang="zh-CN" sz="2400" b="1" dirty="0"/>
          </a:p>
          <a:p>
            <a:pPr>
              <a:lnSpc>
                <a:spcPts val="2900"/>
              </a:lnSpc>
              <a:spcBef>
                <a:spcPts val="0"/>
              </a:spcBef>
              <a:buFont typeface="Wingdings" pitchFamily="2" charset="2"/>
              <a:buNone/>
            </a:pPr>
            <a:r>
              <a:rPr lang="en-US" altLang="zh-CN" sz="2400" b="1" dirty="0"/>
              <a:t>   for(</a:t>
            </a:r>
            <a:r>
              <a:rPr lang="en-US" altLang="zh-CN" sz="2400" b="1" dirty="0" err="1"/>
              <a:t>i</a:t>
            </a:r>
            <a:r>
              <a:rPr lang="en-US" altLang="zh-CN" sz="2400" b="1" dirty="0"/>
              <a:t>=0;b[</a:t>
            </a:r>
            <a:r>
              <a:rPr lang="en-US" altLang="zh-CN" sz="2400" b="1" dirty="0" err="1"/>
              <a:t>i</a:t>
            </a:r>
            <a:r>
              <a:rPr lang="en-US" altLang="zh-CN" sz="2400" b="1" dirty="0"/>
              <a:t>]!='\0';i++)</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err="1"/>
              <a:t>printf</a:t>
            </a:r>
            <a:r>
              <a:rPr lang="en-US" altLang="zh-CN" sz="2400" b="1" dirty="0"/>
              <a:t>(“%</a:t>
            </a:r>
            <a:r>
              <a:rPr lang="en-US" altLang="zh-CN" sz="2400" b="1" dirty="0" err="1"/>
              <a:t>c”,b</a:t>
            </a:r>
            <a:r>
              <a:rPr lang="en-US" altLang="zh-CN" sz="2400" b="1" dirty="0"/>
              <a:t>[</a:t>
            </a:r>
            <a:r>
              <a:rPr lang="en-US" altLang="zh-CN" sz="2400" b="1" dirty="0" err="1"/>
              <a:t>i</a:t>
            </a:r>
            <a:r>
              <a:rPr lang="en-US" altLang="zh-CN" sz="2400" b="1" dirty="0"/>
              <a:t>]); </a:t>
            </a:r>
            <a:endParaRPr lang="zh-CN" altLang="zh-CN" sz="2400" b="1" dirty="0"/>
          </a:p>
          <a:p>
            <a:pPr>
              <a:lnSpc>
                <a:spcPts val="2900"/>
              </a:lnSpc>
              <a:spcBef>
                <a:spcPts val="0"/>
              </a:spcBef>
              <a:buFont typeface="Wingdings" pitchFamily="2" charset="2"/>
              <a:buNone/>
            </a:pPr>
            <a:r>
              <a:rPr lang="en-US" altLang="zh-CN" sz="2400" b="1" dirty="0"/>
              <a:t>   </a:t>
            </a:r>
            <a:r>
              <a:rPr lang="en-US" altLang="zh-CN" sz="2400" b="1" dirty="0" err="1"/>
              <a:t>printf</a:t>
            </a:r>
            <a:r>
              <a:rPr lang="en-US" altLang="zh-CN" sz="2400" b="1" dirty="0"/>
              <a:t>("\n");</a:t>
            </a:r>
            <a:endParaRPr lang="zh-CN" altLang="zh-CN" sz="2400" b="1" dirty="0"/>
          </a:p>
          <a:p>
            <a:pPr>
              <a:lnSpc>
                <a:spcPts val="2900"/>
              </a:lnSpc>
              <a:spcBef>
                <a:spcPts val="0"/>
              </a:spcBef>
              <a:buFont typeface="Wingdings" pitchFamily="2" charset="2"/>
              <a:buNone/>
            </a:pPr>
            <a:r>
              <a:rPr lang="en-US" altLang="zh-CN" sz="2400" b="1" dirty="0"/>
              <a:t>   return 0;</a:t>
            </a:r>
            <a:endParaRPr lang="zh-CN" altLang="zh-CN" sz="2400" b="1" dirty="0"/>
          </a:p>
          <a:p>
            <a:pPr>
              <a:lnSpc>
                <a:spcPts val="2900"/>
              </a:lnSpc>
              <a:spcBef>
                <a:spcPts val="0"/>
              </a:spcBef>
              <a:buFont typeface="Wingdings" pitchFamily="2" charset="2"/>
              <a:buNone/>
            </a:pPr>
            <a:r>
              <a:rPr lang="en-US" altLang="zh-CN" sz="2400" b="1" dirty="0"/>
              <a:t>}</a:t>
            </a:r>
            <a:endParaRPr lang="zh-CN" altLang="en-US" sz="2400" b="1" dirty="0"/>
          </a:p>
        </p:txBody>
      </p:sp>
      <p:sp>
        <p:nvSpPr>
          <p:cNvPr id="7" name="矩形 6"/>
          <p:cNvSpPr>
            <a:spLocks noChangeArrowheads="1"/>
          </p:cNvSpPr>
          <p:nvPr/>
        </p:nvSpPr>
        <p:spPr bwMode="auto">
          <a:xfrm>
            <a:off x="714375" y="2831011"/>
            <a:ext cx="4923346" cy="1071561"/>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solidFill>
                <a:srgbClr val="FF0000"/>
              </a:solidFill>
            </a:endParaRPr>
          </a:p>
        </p:txBody>
      </p:sp>
      <p:pic>
        <p:nvPicPr>
          <p:cNvPr id="259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7" y="3115241"/>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708533" y="4683970"/>
            <a:ext cx="4929188" cy="730079"/>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solidFill>
                <a:srgbClr val="FF0000"/>
              </a:solidFill>
            </a:endParaRPr>
          </a:p>
        </p:txBody>
      </p:sp>
      <p:sp>
        <p:nvSpPr>
          <p:cNvPr id="8" name="圆角矩形标注 7"/>
          <p:cNvSpPr/>
          <p:nvPr/>
        </p:nvSpPr>
        <p:spPr bwMode="auto">
          <a:xfrm>
            <a:off x="4505325" y="1360495"/>
            <a:ext cx="4333580" cy="1290439"/>
          </a:xfrm>
          <a:prstGeom prst="wedgeRoundRectCallout">
            <a:avLst>
              <a:gd name="adj1" fmla="val -31902"/>
              <a:gd name="adj2" fmla="val 7666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l">
              <a:lnSpc>
                <a:spcPts val="2900"/>
              </a:lnSpc>
              <a:buFont typeface="Wingdings" pitchFamily="2" charset="2"/>
              <a:buNone/>
            </a:pPr>
            <a:r>
              <a:rPr lang="en-US" altLang="zh-CN" sz="2400" b="1" dirty="0"/>
              <a:t>for(</a:t>
            </a:r>
            <a:r>
              <a:rPr lang="en-US" altLang="zh-CN" sz="2400" b="1" dirty="0" err="1"/>
              <a:t>i</a:t>
            </a:r>
            <a:r>
              <a:rPr lang="en-US" altLang="zh-CN" sz="2400" b="1" dirty="0"/>
              <a:t>=0; a[</a:t>
            </a:r>
            <a:r>
              <a:rPr lang="en-US" altLang="zh-CN" sz="2400" b="1" dirty="0" err="1"/>
              <a:t>i</a:t>
            </a:r>
            <a:r>
              <a:rPr lang="en-US" altLang="zh-CN" sz="2400" b="1" dirty="0"/>
              <a:t>]!='\0';i++)</a:t>
            </a:r>
            <a:endParaRPr lang="zh-CN" altLang="zh-CN" sz="2400" b="1" dirty="0"/>
          </a:p>
          <a:p>
            <a:pPr algn="l">
              <a:lnSpc>
                <a:spcPts val="2900"/>
              </a:lnSpc>
              <a:buFont typeface="Wingdings" pitchFamily="2" charset="2"/>
              <a:buNone/>
            </a:pPr>
            <a:r>
              <a:rPr lang="en-US" altLang="zh-CN" sz="2400" b="1" dirty="0"/>
              <a:t>        b[</a:t>
            </a:r>
            <a:r>
              <a:rPr lang="en-US" altLang="zh-CN" sz="2400" b="1" dirty="0" err="1"/>
              <a:t>i</a:t>
            </a:r>
            <a:r>
              <a:rPr lang="en-US" altLang="zh-CN" sz="2400" b="1" dirty="0"/>
              <a:t>]=a[</a:t>
            </a:r>
            <a:r>
              <a:rPr lang="en-US" altLang="zh-CN" sz="2400" b="1" dirty="0" err="1"/>
              <a:t>i</a:t>
            </a:r>
            <a:r>
              <a:rPr lang="en-US" altLang="zh-CN" sz="2400" b="1" dirty="0"/>
              <a:t>]; </a:t>
            </a:r>
            <a:endParaRPr lang="zh-CN" altLang="zh-CN" sz="2400" b="1" dirty="0"/>
          </a:p>
          <a:p>
            <a:pPr algn="l">
              <a:lnSpc>
                <a:spcPts val="2900"/>
              </a:lnSpc>
              <a:buFont typeface="Wingdings" pitchFamily="2" charset="2"/>
              <a:buNone/>
            </a:pPr>
            <a:r>
              <a:rPr lang="en-US" altLang="zh-CN" sz="2400" b="1" dirty="0">
                <a:solidFill>
                  <a:srgbClr val="00B050"/>
                </a:solidFill>
              </a:rPr>
              <a:t>b[</a:t>
            </a:r>
            <a:r>
              <a:rPr lang="en-US" altLang="zh-CN" sz="2400" b="1" dirty="0" err="1">
                <a:solidFill>
                  <a:srgbClr val="00B050"/>
                </a:solidFill>
              </a:rPr>
              <a:t>i</a:t>
            </a:r>
            <a:r>
              <a:rPr lang="en-US" altLang="zh-CN" sz="2400" b="1" dirty="0">
                <a:solidFill>
                  <a:srgbClr val="00B050"/>
                </a:solidFill>
              </a:rPr>
              <a:t>]=‘\0’; </a:t>
            </a:r>
            <a:endParaRPr lang="zh-CN" altLang="zh-CN" sz="2400" b="1" dirty="0">
              <a:solidFill>
                <a:srgbClr val="00B050"/>
              </a:solidFill>
            </a:endParaRPr>
          </a:p>
        </p:txBody>
      </p:sp>
      <p:sp>
        <p:nvSpPr>
          <p:cNvPr id="4" name="圆角矩形标注 3"/>
          <p:cNvSpPr/>
          <p:nvPr/>
        </p:nvSpPr>
        <p:spPr bwMode="auto">
          <a:xfrm>
            <a:off x="3059832" y="5594126"/>
            <a:ext cx="5386239" cy="500754"/>
          </a:xfrm>
          <a:prstGeom prst="wedgeRoundRectCallout">
            <a:avLst>
              <a:gd name="adj1" fmla="val -21876"/>
              <a:gd name="adj2" fmla="val -103659"/>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400" b="1" dirty="0" err="1">
                <a:solidFill>
                  <a:srgbClr val="0000CC"/>
                </a:solidFill>
                <a:latin typeface="+mn-lt"/>
                <a:ea typeface="+mn-ea"/>
              </a:rPr>
              <a:t>printf</a:t>
            </a:r>
            <a:r>
              <a:rPr lang="en-US" altLang="zh-CN" sz="2400" b="1" dirty="0">
                <a:solidFill>
                  <a:srgbClr val="0000CC"/>
                </a:solidFill>
                <a:latin typeface="+mn-lt"/>
                <a:ea typeface="+mn-ea"/>
              </a:rPr>
              <a:t>("string b is:%s\</a:t>
            </a:r>
            <a:r>
              <a:rPr lang="en-US" altLang="zh-CN" sz="2400" b="1" dirty="0" err="1">
                <a:solidFill>
                  <a:srgbClr val="0000CC"/>
                </a:solidFill>
                <a:latin typeface="+mn-lt"/>
                <a:ea typeface="+mn-ea"/>
              </a:rPr>
              <a:t>n“,b</a:t>
            </a:r>
            <a:r>
              <a:rPr lang="en-US" altLang="zh-CN" sz="2400" b="1" dirty="0">
                <a:solidFill>
                  <a:srgbClr val="0000CC"/>
                </a:solidFill>
                <a:latin typeface="+mn-lt"/>
                <a:ea typeface="+mn-ea"/>
              </a:rPr>
              <a:t>);  </a:t>
            </a:r>
          </a:p>
        </p:txBody>
      </p:sp>
      <p:graphicFrame>
        <p:nvGraphicFramePr>
          <p:cNvPr id="10" name="表格 9"/>
          <p:cNvGraphicFramePr>
            <a:graphicFrameLocks noGrp="1"/>
          </p:cNvGraphicFramePr>
          <p:nvPr>
            <p:extLst>
              <p:ext uri="{D42A27DB-BD31-4B8C-83A1-F6EECF244321}">
                <p14:modId xmlns:p14="http://schemas.microsoft.com/office/powerpoint/2010/main" val="3545489041"/>
              </p:ext>
            </p:extLst>
          </p:nvPr>
        </p:nvGraphicFramePr>
        <p:xfrm>
          <a:off x="899592" y="369818"/>
          <a:ext cx="6225092" cy="314909"/>
        </p:xfrm>
        <a:graphic>
          <a:graphicData uri="http://schemas.openxmlformats.org/drawingml/2006/table">
            <a:tbl>
              <a:tblPr firstRow="1" bandRow="1">
                <a:tableStyleId>{C4B1156A-380E-4F78-BDF5-A606A8083BF9}</a:tableStyleId>
              </a:tblPr>
              <a:tblGrid>
                <a:gridCol w="385054">
                  <a:extLst>
                    <a:ext uri="{9D8B030D-6E8A-4147-A177-3AD203B41FA5}">
                      <a16:colId xmlns:a16="http://schemas.microsoft.com/office/drawing/2014/main" val="20000"/>
                    </a:ext>
                  </a:extLst>
                </a:gridCol>
                <a:gridCol w="385054">
                  <a:extLst>
                    <a:ext uri="{9D8B030D-6E8A-4147-A177-3AD203B41FA5}">
                      <a16:colId xmlns:a16="http://schemas.microsoft.com/office/drawing/2014/main" val="20001"/>
                    </a:ext>
                  </a:extLst>
                </a:gridCol>
                <a:gridCol w="385054">
                  <a:extLst>
                    <a:ext uri="{9D8B030D-6E8A-4147-A177-3AD203B41FA5}">
                      <a16:colId xmlns:a16="http://schemas.microsoft.com/office/drawing/2014/main" val="20002"/>
                    </a:ext>
                  </a:extLst>
                </a:gridCol>
                <a:gridCol w="385054">
                  <a:extLst>
                    <a:ext uri="{9D8B030D-6E8A-4147-A177-3AD203B41FA5}">
                      <a16:colId xmlns:a16="http://schemas.microsoft.com/office/drawing/2014/main" val="20003"/>
                    </a:ext>
                  </a:extLst>
                </a:gridCol>
                <a:gridCol w="385054">
                  <a:extLst>
                    <a:ext uri="{9D8B030D-6E8A-4147-A177-3AD203B41FA5}">
                      <a16:colId xmlns:a16="http://schemas.microsoft.com/office/drawing/2014/main" val="20004"/>
                    </a:ext>
                  </a:extLst>
                </a:gridCol>
                <a:gridCol w="385054">
                  <a:extLst>
                    <a:ext uri="{9D8B030D-6E8A-4147-A177-3AD203B41FA5}">
                      <a16:colId xmlns:a16="http://schemas.microsoft.com/office/drawing/2014/main" val="20005"/>
                    </a:ext>
                  </a:extLst>
                </a:gridCol>
                <a:gridCol w="385054">
                  <a:extLst>
                    <a:ext uri="{9D8B030D-6E8A-4147-A177-3AD203B41FA5}">
                      <a16:colId xmlns:a16="http://schemas.microsoft.com/office/drawing/2014/main" val="20006"/>
                    </a:ext>
                  </a:extLst>
                </a:gridCol>
                <a:gridCol w="385054">
                  <a:extLst>
                    <a:ext uri="{9D8B030D-6E8A-4147-A177-3AD203B41FA5}">
                      <a16:colId xmlns:a16="http://schemas.microsoft.com/office/drawing/2014/main" val="20007"/>
                    </a:ext>
                  </a:extLst>
                </a:gridCol>
                <a:gridCol w="385054">
                  <a:extLst>
                    <a:ext uri="{9D8B030D-6E8A-4147-A177-3AD203B41FA5}">
                      <a16:colId xmlns:a16="http://schemas.microsoft.com/office/drawing/2014/main" val="20008"/>
                    </a:ext>
                  </a:extLst>
                </a:gridCol>
                <a:gridCol w="385054">
                  <a:extLst>
                    <a:ext uri="{9D8B030D-6E8A-4147-A177-3AD203B41FA5}">
                      <a16:colId xmlns:a16="http://schemas.microsoft.com/office/drawing/2014/main" val="20009"/>
                    </a:ext>
                  </a:extLst>
                </a:gridCol>
                <a:gridCol w="385054">
                  <a:extLst>
                    <a:ext uri="{9D8B030D-6E8A-4147-A177-3AD203B41FA5}">
                      <a16:colId xmlns:a16="http://schemas.microsoft.com/office/drawing/2014/main" val="20010"/>
                    </a:ext>
                  </a:extLst>
                </a:gridCol>
                <a:gridCol w="385054">
                  <a:extLst>
                    <a:ext uri="{9D8B030D-6E8A-4147-A177-3AD203B41FA5}">
                      <a16:colId xmlns:a16="http://schemas.microsoft.com/office/drawing/2014/main" val="20011"/>
                    </a:ext>
                  </a:extLst>
                </a:gridCol>
                <a:gridCol w="385054">
                  <a:extLst>
                    <a:ext uri="{9D8B030D-6E8A-4147-A177-3AD203B41FA5}">
                      <a16:colId xmlns:a16="http://schemas.microsoft.com/office/drawing/2014/main" val="20012"/>
                    </a:ext>
                  </a:extLst>
                </a:gridCol>
                <a:gridCol w="385054">
                  <a:extLst>
                    <a:ext uri="{9D8B030D-6E8A-4147-A177-3AD203B41FA5}">
                      <a16:colId xmlns:a16="http://schemas.microsoft.com/office/drawing/2014/main" val="20013"/>
                    </a:ext>
                  </a:extLst>
                </a:gridCol>
                <a:gridCol w="385054">
                  <a:extLst>
                    <a:ext uri="{9D8B030D-6E8A-4147-A177-3AD203B41FA5}">
                      <a16:colId xmlns:a16="http://schemas.microsoft.com/office/drawing/2014/main" val="20014"/>
                    </a:ext>
                  </a:extLst>
                </a:gridCol>
                <a:gridCol w="449282">
                  <a:extLst>
                    <a:ext uri="{9D8B030D-6E8A-4147-A177-3AD203B41FA5}">
                      <a16:colId xmlns:a16="http://schemas.microsoft.com/office/drawing/2014/main" val="20015"/>
                    </a:ext>
                  </a:extLst>
                </a:gridCol>
              </a:tblGrid>
              <a:tr h="314909">
                <a:tc>
                  <a:txBody>
                    <a:bodyPr/>
                    <a:lstStyle/>
                    <a:p>
                      <a:pPr algn="ctr"/>
                      <a:r>
                        <a:rPr lang="en-US" altLang="zh-CN" sz="1400" dirty="0">
                          <a:latin typeface="+mn-lt"/>
                        </a:rPr>
                        <a:t>I</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m</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s</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u</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d</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e</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n</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solidFill>
                            <a:srgbClr val="FF0000"/>
                          </a:solidFill>
                          <a:latin typeface="+mn-lt"/>
                        </a:rPr>
                        <a:t>\0</a:t>
                      </a: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812008" y="-24240"/>
            <a:ext cx="175168" cy="400110"/>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cxnSp>
        <p:nvCxnSpPr>
          <p:cNvPr id="6" name="直接箭头连接符 5"/>
          <p:cNvCxnSpPr/>
          <p:nvPr/>
        </p:nvCxnSpPr>
        <p:spPr bwMode="auto">
          <a:xfrm>
            <a:off x="1087924" y="116632"/>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4" name="表格 13"/>
          <p:cNvGraphicFramePr>
            <a:graphicFrameLocks noGrp="1"/>
          </p:cNvGraphicFramePr>
          <p:nvPr>
            <p:extLst>
              <p:ext uri="{D42A27DB-BD31-4B8C-83A1-F6EECF244321}">
                <p14:modId xmlns:p14="http://schemas.microsoft.com/office/powerpoint/2010/main" val="3808863162"/>
              </p:ext>
            </p:extLst>
          </p:nvPr>
        </p:nvGraphicFramePr>
        <p:xfrm>
          <a:off x="899593" y="1010572"/>
          <a:ext cx="8000700" cy="314909"/>
        </p:xfrm>
        <a:graphic>
          <a:graphicData uri="http://schemas.openxmlformats.org/drawingml/2006/table">
            <a:tbl>
              <a:tblPr firstRow="1" bandRow="1">
                <a:tableStyleId>{C4B1156A-380E-4F78-BDF5-A606A8083BF9}</a:tableStyleId>
              </a:tblPr>
              <a:tblGrid>
                <a:gridCol w="384021">
                  <a:extLst>
                    <a:ext uri="{9D8B030D-6E8A-4147-A177-3AD203B41FA5}">
                      <a16:colId xmlns:a16="http://schemas.microsoft.com/office/drawing/2014/main" val="20000"/>
                    </a:ext>
                  </a:extLst>
                </a:gridCol>
                <a:gridCol w="384021">
                  <a:extLst>
                    <a:ext uri="{9D8B030D-6E8A-4147-A177-3AD203B41FA5}">
                      <a16:colId xmlns:a16="http://schemas.microsoft.com/office/drawing/2014/main" val="20001"/>
                    </a:ext>
                  </a:extLst>
                </a:gridCol>
                <a:gridCol w="384021">
                  <a:extLst>
                    <a:ext uri="{9D8B030D-6E8A-4147-A177-3AD203B41FA5}">
                      <a16:colId xmlns:a16="http://schemas.microsoft.com/office/drawing/2014/main" val="20002"/>
                    </a:ext>
                  </a:extLst>
                </a:gridCol>
                <a:gridCol w="384021">
                  <a:extLst>
                    <a:ext uri="{9D8B030D-6E8A-4147-A177-3AD203B41FA5}">
                      <a16:colId xmlns:a16="http://schemas.microsoft.com/office/drawing/2014/main" val="20003"/>
                    </a:ext>
                  </a:extLst>
                </a:gridCol>
                <a:gridCol w="384021">
                  <a:extLst>
                    <a:ext uri="{9D8B030D-6E8A-4147-A177-3AD203B41FA5}">
                      <a16:colId xmlns:a16="http://schemas.microsoft.com/office/drawing/2014/main" val="20004"/>
                    </a:ext>
                  </a:extLst>
                </a:gridCol>
                <a:gridCol w="384021">
                  <a:extLst>
                    <a:ext uri="{9D8B030D-6E8A-4147-A177-3AD203B41FA5}">
                      <a16:colId xmlns:a16="http://schemas.microsoft.com/office/drawing/2014/main" val="20005"/>
                    </a:ext>
                  </a:extLst>
                </a:gridCol>
                <a:gridCol w="384021">
                  <a:extLst>
                    <a:ext uri="{9D8B030D-6E8A-4147-A177-3AD203B41FA5}">
                      <a16:colId xmlns:a16="http://schemas.microsoft.com/office/drawing/2014/main" val="20006"/>
                    </a:ext>
                  </a:extLst>
                </a:gridCol>
                <a:gridCol w="384021">
                  <a:extLst>
                    <a:ext uri="{9D8B030D-6E8A-4147-A177-3AD203B41FA5}">
                      <a16:colId xmlns:a16="http://schemas.microsoft.com/office/drawing/2014/main" val="20007"/>
                    </a:ext>
                  </a:extLst>
                </a:gridCol>
                <a:gridCol w="384021">
                  <a:extLst>
                    <a:ext uri="{9D8B030D-6E8A-4147-A177-3AD203B41FA5}">
                      <a16:colId xmlns:a16="http://schemas.microsoft.com/office/drawing/2014/main" val="20008"/>
                    </a:ext>
                  </a:extLst>
                </a:gridCol>
                <a:gridCol w="384021">
                  <a:extLst>
                    <a:ext uri="{9D8B030D-6E8A-4147-A177-3AD203B41FA5}">
                      <a16:colId xmlns:a16="http://schemas.microsoft.com/office/drawing/2014/main" val="20009"/>
                    </a:ext>
                  </a:extLst>
                </a:gridCol>
                <a:gridCol w="384021">
                  <a:extLst>
                    <a:ext uri="{9D8B030D-6E8A-4147-A177-3AD203B41FA5}">
                      <a16:colId xmlns:a16="http://schemas.microsoft.com/office/drawing/2014/main" val="20010"/>
                    </a:ext>
                  </a:extLst>
                </a:gridCol>
                <a:gridCol w="384021">
                  <a:extLst>
                    <a:ext uri="{9D8B030D-6E8A-4147-A177-3AD203B41FA5}">
                      <a16:colId xmlns:a16="http://schemas.microsoft.com/office/drawing/2014/main" val="20011"/>
                    </a:ext>
                  </a:extLst>
                </a:gridCol>
                <a:gridCol w="384021">
                  <a:extLst>
                    <a:ext uri="{9D8B030D-6E8A-4147-A177-3AD203B41FA5}">
                      <a16:colId xmlns:a16="http://schemas.microsoft.com/office/drawing/2014/main" val="20012"/>
                    </a:ext>
                  </a:extLst>
                </a:gridCol>
                <a:gridCol w="384021">
                  <a:extLst>
                    <a:ext uri="{9D8B030D-6E8A-4147-A177-3AD203B41FA5}">
                      <a16:colId xmlns:a16="http://schemas.microsoft.com/office/drawing/2014/main" val="20013"/>
                    </a:ext>
                  </a:extLst>
                </a:gridCol>
                <a:gridCol w="384021">
                  <a:extLst>
                    <a:ext uri="{9D8B030D-6E8A-4147-A177-3AD203B41FA5}">
                      <a16:colId xmlns:a16="http://schemas.microsoft.com/office/drawing/2014/main" val="20014"/>
                    </a:ext>
                  </a:extLst>
                </a:gridCol>
                <a:gridCol w="448077">
                  <a:extLst>
                    <a:ext uri="{9D8B030D-6E8A-4147-A177-3AD203B41FA5}">
                      <a16:colId xmlns:a16="http://schemas.microsoft.com/office/drawing/2014/main" val="20015"/>
                    </a:ext>
                  </a:extLst>
                </a:gridCol>
                <a:gridCol w="448077">
                  <a:extLst>
                    <a:ext uri="{9D8B030D-6E8A-4147-A177-3AD203B41FA5}">
                      <a16:colId xmlns:a16="http://schemas.microsoft.com/office/drawing/2014/main" val="20016"/>
                    </a:ext>
                  </a:extLst>
                </a:gridCol>
                <a:gridCol w="448077">
                  <a:extLst>
                    <a:ext uri="{9D8B030D-6E8A-4147-A177-3AD203B41FA5}">
                      <a16:colId xmlns:a16="http://schemas.microsoft.com/office/drawing/2014/main" val="20017"/>
                    </a:ext>
                  </a:extLst>
                </a:gridCol>
                <a:gridCol w="448077">
                  <a:extLst>
                    <a:ext uri="{9D8B030D-6E8A-4147-A177-3AD203B41FA5}">
                      <a16:colId xmlns:a16="http://schemas.microsoft.com/office/drawing/2014/main" val="20018"/>
                    </a:ext>
                  </a:extLst>
                </a:gridCol>
                <a:gridCol w="448077">
                  <a:extLst>
                    <a:ext uri="{9D8B030D-6E8A-4147-A177-3AD203B41FA5}">
                      <a16:colId xmlns:a16="http://schemas.microsoft.com/office/drawing/2014/main" val="20019"/>
                    </a:ext>
                  </a:extLst>
                </a:gridCol>
              </a:tblGrid>
              <a:tr h="314909">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812008" y="598519"/>
            <a:ext cx="175168" cy="400110"/>
          </a:xfrm>
          <a:prstGeom prst="rect">
            <a:avLst/>
          </a:prstGeom>
          <a:noFill/>
        </p:spPr>
        <p:txBody>
          <a:bodyPr wrap="square" rtlCol="0">
            <a:spAutoFit/>
          </a:bodyPr>
          <a:lstStyle/>
          <a:p>
            <a:r>
              <a:rPr lang="en-US" altLang="zh-CN" b="1" dirty="0">
                <a:solidFill>
                  <a:srgbClr val="FF0000"/>
                </a:solidFill>
              </a:rPr>
              <a:t>b</a:t>
            </a:r>
            <a:endParaRPr lang="zh-CN" altLang="en-US" b="1" dirty="0">
              <a:solidFill>
                <a:srgbClr val="FF0000"/>
              </a:solidFill>
            </a:endParaRPr>
          </a:p>
        </p:txBody>
      </p:sp>
      <p:cxnSp>
        <p:nvCxnSpPr>
          <p:cNvPr id="16" name="直接箭头连接符 15"/>
          <p:cNvCxnSpPr/>
          <p:nvPr/>
        </p:nvCxnSpPr>
        <p:spPr bwMode="auto">
          <a:xfrm>
            <a:off x="1087924" y="739391"/>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8" name="表格 17"/>
          <p:cNvGraphicFramePr>
            <a:graphicFrameLocks noGrp="1"/>
          </p:cNvGraphicFramePr>
          <p:nvPr>
            <p:extLst>
              <p:ext uri="{D42A27DB-BD31-4B8C-83A1-F6EECF244321}">
                <p14:modId xmlns:p14="http://schemas.microsoft.com/office/powerpoint/2010/main" val="1130108805"/>
              </p:ext>
            </p:extLst>
          </p:nvPr>
        </p:nvGraphicFramePr>
        <p:xfrm>
          <a:off x="899592" y="1009565"/>
          <a:ext cx="6225092" cy="314909"/>
        </p:xfrm>
        <a:graphic>
          <a:graphicData uri="http://schemas.openxmlformats.org/drawingml/2006/table">
            <a:tbl>
              <a:tblPr firstRow="1" bandRow="1">
                <a:tableStyleId>{C4B1156A-380E-4F78-BDF5-A606A8083BF9}</a:tableStyleId>
              </a:tblPr>
              <a:tblGrid>
                <a:gridCol w="385054">
                  <a:extLst>
                    <a:ext uri="{9D8B030D-6E8A-4147-A177-3AD203B41FA5}">
                      <a16:colId xmlns:a16="http://schemas.microsoft.com/office/drawing/2014/main" val="20000"/>
                    </a:ext>
                  </a:extLst>
                </a:gridCol>
                <a:gridCol w="385054">
                  <a:extLst>
                    <a:ext uri="{9D8B030D-6E8A-4147-A177-3AD203B41FA5}">
                      <a16:colId xmlns:a16="http://schemas.microsoft.com/office/drawing/2014/main" val="20001"/>
                    </a:ext>
                  </a:extLst>
                </a:gridCol>
                <a:gridCol w="385054">
                  <a:extLst>
                    <a:ext uri="{9D8B030D-6E8A-4147-A177-3AD203B41FA5}">
                      <a16:colId xmlns:a16="http://schemas.microsoft.com/office/drawing/2014/main" val="20002"/>
                    </a:ext>
                  </a:extLst>
                </a:gridCol>
                <a:gridCol w="385054">
                  <a:extLst>
                    <a:ext uri="{9D8B030D-6E8A-4147-A177-3AD203B41FA5}">
                      <a16:colId xmlns:a16="http://schemas.microsoft.com/office/drawing/2014/main" val="20003"/>
                    </a:ext>
                  </a:extLst>
                </a:gridCol>
                <a:gridCol w="385054">
                  <a:extLst>
                    <a:ext uri="{9D8B030D-6E8A-4147-A177-3AD203B41FA5}">
                      <a16:colId xmlns:a16="http://schemas.microsoft.com/office/drawing/2014/main" val="20004"/>
                    </a:ext>
                  </a:extLst>
                </a:gridCol>
                <a:gridCol w="385054">
                  <a:extLst>
                    <a:ext uri="{9D8B030D-6E8A-4147-A177-3AD203B41FA5}">
                      <a16:colId xmlns:a16="http://schemas.microsoft.com/office/drawing/2014/main" val="20005"/>
                    </a:ext>
                  </a:extLst>
                </a:gridCol>
                <a:gridCol w="385054">
                  <a:extLst>
                    <a:ext uri="{9D8B030D-6E8A-4147-A177-3AD203B41FA5}">
                      <a16:colId xmlns:a16="http://schemas.microsoft.com/office/drawing/2014/main" val="20006"/>
                    </a:ext>
                  </a:extLst>
                </a:gridCol>
                <a:gridCol w="385054">
                  <a:extLst>
                    <a:ext uri="{9D8B030D-6E8A-4147-A177-3AD203B41FA5}">
                      <a16:colId xmlns:a16="http://schemas.microsoft.com/office/drawing/2014/main" val="20007"/>
                    </a:ext>
                  </a:extLst>
                </a:gridCol>
                <a:gridCol w="385054">
                  <a:extLst>
                    <a:ext uri="{9D8B030D-6E8A-4147-A177-3AD203B41FA5}">
                      <a16:colId xmlns:a16="http://schemas.microsoft.com/office/drawing/2014/main" val="20008"/>
                    </a:ext>
                  </a:extLst>
                </a:gridCol>
                <a:gridCol w="385054">
                  <a:extLst>
                    <a:ext uri="{9D8B030D-6E8A-4147-A177-3AD203B41FA5}">
                      <a16:colId xmlns:a16="http://schemas.microsoft.com/office/drawing/2014/main" val="20009"/>
                    </a:ext>
                  </a:extLst>
                </a:gridCol>
                <a:gridCol w="385054">
                  <a:extLst>
                    <a:ext uri="{9D8B030D-6E8A-4147-A177-3AD203B41FA5}">
                      <a16:colId xmlns:a16="http://schemas.microsoft.com/office/drawing/2014/main" val="20010"/>
                    </a:ext>
                  </a:extLst>
                </a:gridCol>
                <a:gridCol w="385054">
                  <a:extLst>
                    <a:ext uri="{9D8B030D-6E8A-4147-A177-3AD203B41FA5}">
                      <a16:colId xmlns:a16="http://schemas.microsoft.com/office/drawing/2014/main" val="20011"/>
                    </a:ext>
                  </a:extLst>
                </a:gridCol>
                <a:gridCol w="385054">
                  <a:extLst>
                    <a:ext uri="{9D8B030D-6E8A-4147-A177-3AD203B41FA5}">
                      <a16:colId xmlns:a16="http://schemas.microsoft.com/office/drawing/2014/main" val="20012"/>
                    </a:ext>
                  </a:extLst>
                </a:gridCol>
                <a:gridCol w="385054">
                  <a:extLst>
                    <a:ext uri="{9D8B030D-6E8A-4147-A177-3AD203B41FA5}">
                      <a16:colId xmlns:a16="http://schemas.microsoft.com/office/drawing/2014/main" val="20013"/>
                    </a:ext>
                  </a:extLst>
                </a:gridCol>
                <a:gridCol w="385054">
                  <a:extLst>
                    <a:ext uri="{9D8B030D-6E8A-4147-A177-3AD203B41FA5}">
                      <a16:colId xmlns:a16="http://schemas.microsoft.com/office/drawing/2014/main" val="20014"/>
                    </a:ext>
                  </a:extLst>
                </a:gridCol>
                <a:gridCol w="449282">
                  <a:extLst>
                    <a:ext uri="{9D8B030D-6E8A-4147-A177-3AD203B41FA5}">
                      <a16:colId xmlns:a16="http://schemas.microsoft.com/office/drawing/2014/main" val="20015"/>
                    </a:ext>
                  </a:extLst>
                </a:gridCol>
              </a:tblGrid>
              <a:tr h="314909">
                <a:tc>
                  <a:txBody>
                    <a:bodyPr/>
                    <a:lstStyle/>
                    <a:p>
                      <a:pPr algn="ctr"/>
                      <a:r>
                        <a:rPr lang="en-US" altLang="zh-CN" sz="1400" dirty="0">
                          <a:ln>
                            <a:noFill/>
                          </a:ln>
                          <a:latin typeface="+mn-lt"/>
                        </a:rPr>
                        <a:t>I</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m</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s</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u</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d</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e</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n</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solidFill>
                          <a:srgbClr val="FF0000"/>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7" name="矩形 16"/>
          <p:cNvSpPr/>
          <p:nvPr/>
        </p:nvSpPr>
        <p:spPr>
          <a:xfrm>
            <a:off x="6683668" y="1020412"/>
            <a:ext cx="436337" cy="307777"/>
          </a:xfrm>
          <a:prstGeom prst="rect">
            <a:avLst/>
          </a:prstGeom>
        </p:spPr>
        <p:txBody>
          <a:bodyPr wrap="none">
            <a:spAutoFit/>
          </a:bodyPr>
          <a:lstStyle/>
          <a:p>
            <a:pPr lvl="0" fontAlgn="auto">
              <a:spcBef>
                <a:spcPts val="0"/>
              </a:spcBef>
              <a:spcAft>
                <a:spcPts val="0"/>
              </a:spcAft>
            </a:pPr>
            <a:r>
              <a:rPr kumimoji="0" lang="en-US" altLang="zh-CN" sz="1400" b="1" dirty="0">
                <a:solidFill>
                  <a:srgbClr val="009900"/>
                </a:solidFill>
                <a:latin typeface="Verdana"/>
                <a:ea typeface="宋体"/>
              </a:rPr>
              <a:t>\0</a:t>
            </a:r>
            <a:endParaRPr kumimoji="0" lang="zh-CN" altLang="en-US" sz="1400" b="1" dirty="0">
              <a:solidFill>
                <a:srgbClr val="009900"/>
              </a:solidFill>
              <a:latin typeface="Verdana"/>
              <a:ea typeface="宋体"/>
            </a:endParaRPr>
          </a:p>
        </p:txBody>
      </p:sp>
    </p:spTree>
    <p:extLst>
      <p:ext uri="{BB962C8B-B14F-4D97-AF65-F5344CB8AC3E}">
        <p14:creationId xmlns:p14="http://schemas.microsoft.com/office/powerpoint/2010/main" val="134215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59074"/>
                                        </p:tgtEl>
                                        <p:attrNameLst>
                                          <p:attrName>style.visibility</p:attrName>
                                        </p:attrNameLst>
                                      </p:cBhvr>
                                      <p:to>
                                        <p:strVal val="visible"/>
                                      </p:to>
                                    </p:set>
                                    <p:animEffect transition="in" filter="blinds(horizontal)">
                                      <p:cBhvr>
                                        <p:cTn id="59" dur="500"/>
                                        <p:tgtEl>
                                          <p:spTgt spid="259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animBg="1"/>
      <p:bldP spid="4" grpId="0" animBg="1"/>
      <p:bldP spid="2" grpId="0"/>
      <p:bldP spid="15" grpId="0"/>
      <p:bldP spid="1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110537" cy="5149850"/>
          </a:xfrm>
        </p:spPr>
        <p:txBody>
          <a:bodyPr/>
          <a:lstStyle/>
          <a:p>
            <a:pPr>
              <a:buFont typeface="Wingdings" pitchFamily="2" charset="2"/>
              <a:buNone/>
            </a:pPr>
            <a:r>
              <a:rPr lang="en-US" altLang="zh-CN" dirty="0"/>
              <a:t>【</a:t>
            </a:r>
            <a:r>
              <a:rPr lang="zh-CN" altLang="zh-CN" dirty="0"/>
              <a:t>例</a:t>
            </a:r>
            <a:r>
              <a:rPr lang="en-US" altLang="zh-CN" dirty="0"/>
              <a:t>8.19】 </a:t>
            </a:r>
            <a:r>
              <a:rPr lang="zh-CN" altLang="zh-CN" dirty="0"/>
              <a:t>用指针变量来处理例</a:t>
            </a:r>
            <a:r>
              <a:rPr lang="en-US" altLang="zh-CN" dirty="0"/>
              <a:t>8.18</a:t>
            </a:r>
            <a:r>
              <a:rPr lang="zh-CN" altLang="zh-CN" dirty="0"/>
              <a:t>问题。</a:t>
            </a:r>
          </a:p>
          <a:p>
            <a:endParaRPr lang="en-US" altLang="zh-CN" dirty="0"/>
          </a:p>
          <a:p>
            <a:r>
              <a:rPr lang="zh-CN" altLang="zh-CN" dirty="0"/>
              <a:t>解题思路：定义两个指针变量</a:t>
            </a:r>
            <a:r>
              <a:rPr lang="en-US" altLang="zh-CN" dirty="0"/>
              <a:t>p1</a:t>
            </a:r>
            <a:r>
              <a:rPr lang="zh-CN" altLang="zh-CN" dirty="0"/>
              <a:t>和</a:t>
            </a:r>
            <a:r>
              <a:rPr lang="en-US" altLang="zh-CN" dirty="0"/>
              <a:t>p2</a:t>
            </a:r>
            <a:r>
              <a:rPr lang="zh-CN" altLang="zh-CN" dirty="0"/>
              <a:t>，分别指向字符数组</a:t>
            </a:r>
            <a:r>
              <a:rPr lang="en-US" altLang="zh-CN" dirty="0"/>
              <a:t>a</a:t>
            </a:r>
            <a:r>
              <a:rPr lang="zh-CN" altLang="zh-CN" dirty="0"/>
              <a:t>和</a:t>
            </a:r>
            <a:r>
              <a:rPr lang="en-US" altLang="zh-CN" dirty="0"/>
              <a:t>b</a:t>
            </a:r>
            <a:r>
              <a:rPr lang="zh-CN" altLang="zh-CN" dirty="0"/>
              <a:t>。改变指针变量</a:t>
            </a:r>
            <a:r>
              <a:rPr lang="en-US" altLang="zh-CN" dirty="0"/>
              <a:t>p1</a:t>
            </a:r>
            <a:r>
              <a:rPr lang="zh-CN" altLang="zh-CN" dirty="0"/>
              <a:t>和</a:t>
            </a:r>
            <a:r>
              <a:rPr lang="en-US" altLang="zh-CN" dirty="0"/>
              <a:t>p2</a:t>
            </a:r>
            <a:r>
              <a:rPr lang="zh-CN" altLang="zh-CN" dirty="0"/>
              <a:t>的值，使它们顺序指向数组中的各元素，进行对应元素的复制。</a:t>
            </a:r>
            <a:endParaRPr lang="zh-CN" altLang="en-US" dirty="0"/>
          </a:p>
        </p:txBody>
      </p:sp>
    </p:spTree>
    <p:extLst>
      <p:ext uri="{BB962C8B-B14F-4D97-AF65-F5344CB8AC3E}">
        <p14:creationId xmlns:p14="http://schemas.microsoft.com/office/powerpoint/2010/main" val="406253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401343" y="1844824"/>
            <a:ext cx="8478837" cy="5857875"/>
          </a:xfrm>
        </p:spPr>
        <p:txBody>
          <a:bodyPr/>
          <a:lstStyle/>
          <a:p>
            <a:pPr>
              <a:lnSpc>
                <a:spcPct val="100000"/>
              </a:lnSpc>
              <a:buFont typeface="Wingdings" pitchFamily="2" charset="2"/>
              <a:buNone/>
            </a:pPr>
            <a:r>
              <a:rPr lang="en-US" altLang="zh-CN" sz="2400" b="1" dirty="0"/>
              <a:t>#include &lt;</a:t>
            </a:r>
            <a:r>
              <a:rPr lang="en-US" altLang="zh-CN" sz="2400" b="1" dirty="0" err="1"/>
              <a:t>stdio.h</a:t>
            </a:r>
            <a:r>
              <a:rPr lang="en-US" altLang="zh-CN" sz="2400" b="1" dirty="0"/>
              <a:t>&gt;</a:t>
            </a:r>
            <a:endParaRPr lang="zh-CN" altLang="zh-CN" sz="2400" b="1" dirty="0"/>
          </a:p>
          <a:p>
            <a:pPr>
              <a:lnSpc>
                <a:spcPct val="100000"/>
              </a:lnSpc>
              <a:buFont typeface="Wingdings" pitchFamily="2" charset="2"/>
              <a:buNone/>
            </a:pPr>
            <a:r>
              <a:rPr lang="en-US" altLang="zh-CN" sz="2400" b="1" dirty="0" err="1"/>
              <a:t>int</a:t>
            </a:r>
            <a:r>
              <a:rPr lang="en-US" altLang="zh-CN" sz="2400" b="1" dirty="0"/>
              <a:t> main()</a:t>
            </a:r>
            <a:endParaRPr lang="zh-CN" altLang="zh-CN" sz="2400" b="1" dirty="0"/>
          </a:p>
          <a:p>
            <a:pPr>
              <a:lnSpc>
                <a:spcPct val="100000"/>
              </a:lnSpc>
              <a:buFont typeface="Wingdings" pitchFamily="2" charset="2"/>
              <a:buNone/>
            </a:pPr>
            <a:r>
              <a:rPr lang="en-US" altLang="zh-CN" sz="2400" b="1" dirty="0"/>
              <a:t>{char a[]="I am a </a:t>
            </a:r>
            <a:r>
              <a:rPr lang="en-US" altLang="zh-CN" sz="2400" b="1" dirty="0" err="1"/>
              <a:t>boy.",b</a:t>
            </a:r>
            <a:r>
              <a:rPr lang="en-US" altLang="zh-CN" sz="2400" b="1" dirty="0"/>
              <a:t>[20],*p1,*p2;</a:t>
            </a:r>
            <a:endParaRPr lang="zh-CN" altLang="zh-CN" sz="2400" b="1" dirty="0"/>
          </a:p>
          <a:p>
            <a:pPr>
              <a:lnSpc>
                <a:spcPct val="100000"/>
              </a:lnSpc>
              <a:buFont typeface="Wingdings" pitchFamily="2" charset="2"/>
              <a:buNone/>
            </a:pPr>
            <a:r>
              <a:rPr lang="en-US" altLang="zh-CN" sz="2400" b="1" dirty="0"/>
              <a:t>  p1=a;  p2=b; </a:t>
            </a:r>
            <a:endParaRPr lang="zh-CN" altLang="zh-CN" sz="2400" b="1" dirty="0"/>
          </a:p>
          <a:p>
            <a:pPr>
              <a:lnSpc>
                <a:spcPct val="100000"/>
              </a:lnSpc>
              <a:buFont typeface="Wingdings" pitchFamily="2" charset="2"/>
              <a:buNone/>
            </a:pPr>
            <a:r>
              <a:rPr lang="en-US" altLang="zh-CN" sz="2400" b="1" dirty="0"/>
              <a:t>  for(   ; *p1!=‘\0’; p1++,p2++) </a:t>
            </a:r>
            <a:endParaRPr lang="zh-CN" altLang="zh-CN" sz="2400" b="1" dirty="0"/>
          </a:p>
          <a:p>
            <a:pPr>
              <a:lnSpc>
                <a:spcPct val="100000"/>
              </a:lnSpc>
              <a:buFont typeface="Wingdings" pitchFamily="2" charset="2"/>
              <a:buNone/>
            </a:pPr>
            <a:r>
              <a:rPr lang="en-US" altLang="zh-CN" sz="2400" b="1" dirty="0"/>
              <a:t>      *p2=*p1; </a:t>
            </a:r>
            <a:endParaRPr lang="zh-CN" altLang="zh-CN" sz="2400" b="1" dirty="0"/>
          </a:p>
          <a:p>
            <a:pPr>
              <a:lnSpc>
                <a:spcPct val="100000"/>
              </a:lnSpc>
              <a:buFont typeface="Wingdings" pitchFamily="2" charset="2"/>
              <a:buNone/>
            </a:pPr>
            <a:r>
              <a:rPr lang="en-US" altLang="zh-CN" sz="2400" b="1" dirty="0"/>
              <a:t>  </a:t>
            </a:r>
            <a:r>
              <a:rPr lang="en-US" altLang="zh-CN" sz="2400" b="1" dirty="0">
                <a:solidFill>
                  <a:srgbClr val="00B050"/>
                </a:solidFill>
              </a:rPr>
              <a:t>*p2=‘\0’; </a:t>
            </a:r>
            <a:endParaRPr lang="zh-CN" altLang="zh-CN" sz="2400" b="1" dirty="0">
              <a:solidFill>
                <a:srgbClr val="00B050"/>
              </a:solidFill>
            </a:endParaRPr>
          </a:p>
          <a:p>
            <a:pPr>
              <a:lnSpc>
                <a:spcPct val="100000"/>
              </a:lnSpc>
              <a:buFont typeface="Wingdings" pitchFamily="2" charset="2"/>
              <a:buNone/>
            </a:pPr>
            <a:r>
              <a:rPr lang="en-US" altLang="zh-CN" sz="2400" b="1" dirty="0"/>
              <a:t>  </a:t>
            </a:r>
            <a:r>
              <a:rPr lang="en-US" altLang="zh-CN" sz="2400" b="1" dirty="0" err="1"/>
              <a:t>printf</a:t>
            </a:r>
            <a:r>
              <a:rPr lang="en-US" altLang="zh-CN" sz="2400" b="1" dirty="0"/>
              <a:t>(“string a is:%s\</a:t>
            </a:r>
            <a:r>
              <a:rPr lang="en-US" altLang="zh-CN" sz="2400" b="1" dirty="0" err="1"/>
              <a:t>n”,a</a:t>
            </a:r>
            <a:r>
              <a:rPr lang="en-US" altLang="zh-CN" sz="2400" b="1" dirty="0"/>
              <a:t>); </a:t>
            </a:r>
            <a:endParaRPr lang="zh-CN" altLang="zh-CN" sz="2400" b="1" dirty="0"/>
          </a:p>
          <a:p>
            <a:pPr>
              <a:lnSpc>
                <a:spcPct val="100000"/>
              </a:lnSpc>
              <a:buFont typeface="Wingdings" pitchFamily="2" charset="2"/>
              <a:buNone/>
            </a:pPr>
            <a:r>
              <a:rPr lang="en-US" altLang="zh-CN" sz="2400" b="1" dirty="0"/>
              <a:t>  </a:t>
            </a:r>
            <a:r>
              <a:rPr lang="en-US" altLang="zh-CN" sz="2400" b="1" dirty="0" err="1"/>
              <a:t>printf</a:t>
            </a:r>
            <a:r>
              <a:rPr lang="en-US" altLang="zh-CN" sz="2400" b="1" dirty="0"/>
              <a:t>(“string b is:%s\</a:t>
            </a:r>
            <a:r>
              <a:rPr lang="en-US" altLang="zh-CN" sz="2400" b="1" dirty="0" err="1"/>
              <a:t>n”,b</a:t>
            </a:r>
            <a:r>
              <a:rPr lang="en-US" altLang="zh-CN" sz="2400" b="1" dirty="0"/>
              <a:t>); </a:t>
            </a:r>
            <a:endParaRPr lang="zh-CN" altLang="zh-CN" sz="2400" b="1" dirty="0"/>
          </a:p>
          <a:p>
            <a:pPr>
              <a:lnSpc>
                <a:spcPct val="100000"/>
              </a:lnSpc>
              <a:buFont typeface="Wingdings" pitchFamily="2" charset="2"/>
              <a:buNone/>
            </a:pPr>
            <a:r>
              <a:rPr lang="en-US" altLang="zh-CN" sz="2400" b="1" dirty="0"/>
              <a:t>  return 0;</a:t>
            </a:r>
            <a:endParaRPr lang="zh-CN" altLang="zh-CN" sz="2400" b="1" dirty="0"/>
          </a:p>
          <a:p>
            <a:pPr>
              <a:lnSpc>
                <a:spcPct val="100000"/>
              </a:lnSpc>
              <a:buFont typeface="Wingdings" pitchFamily="2" charset="2"/>
              <a:buNone/>
            </a:pPr>
            <a:r>
              <a:rPr lang="en-US" altLang="zh-CN" sz="2400" b="1" dirty="0"/>
              <a:t>}</a:t>
            </a:r>
            <a:endParaRPr lang="zh-CN" altLang="zh-CN" sz="2400" b="1" dirty="0"/>
          </a:p>
        </p:txBody>
      </p:sp>
      <p:sp>
        <p:nvSpPr>
          <p:cNvPr id="6" name="矩形 5"/>
          <p:cNvSpPr>
            <a:spLocks noChangeArrowheads="1"/>
          </p:cNvSpPr>
          <p:nvPr/>
        </p:nvSpPr>
        <p:spPr bwMode="auto">
          <a:xfrm>
            <a:off x="611560" y="3225442"/>
            <a:ext cx="5472608" cy="1715726"/>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solidFill>
                <a:srgbClr val="FF0000"/>
              </a:solidFill>
            </a:endParaRPr>
          </a:p>
        </p:txBody>
      </p:sp>
      <p:sp>
        <p:nvSpPr>
          <p:cNvPr id="5" name="圆角矩形标注 4"/>
          <p:cNvSpPr/>
          <p:nvPr/>
        </p:nvSpPr>
        <p:spPr bwMode="auto">
          <a:xfrm>
            <a:off x="870852" y="2486578"/>
            <a:ext cx="8165898" cy="560175"/>
          </a:xfrm>
          <a:prstGeom prst="wedgeRoundRectCallout">
            <a:avLst>
              <a:gd name="adj1" fmla="val -17082"/>
              <a:gd name="adj2" fmla="val 101179"/>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l">
              <a:defRPr/>
            </a:pPr>
            <a:r>
              <a:rPr lang="en-US" altLang="zh-CN" sz="2400" b="1" dirty="0">
                <a:solidFill>
                  <a:srgbClr val="0000CC"/>
                </a:solidFill>
                <a:latin typeface="+mn-lt"/>
                <a:ea typeface="+mn-ea"/>
              </a:rPr>
              <a:t>for(</a:t>
            </a:r>
            <a:r>
              <a:rPr lang="en-US" altLang="zh-CN" sz="2400" b="1" dirty="0">
                <a:solidFill>
                  <a:srgbClr val="0000CC"/>
                </a:solidFill>
              </a:rPr>
              <a:t>p1=a,p2=b; (</a:t>
            </a:r>
            <a:r>
              <a:rPr lang="en-US" altLang="zh-CN" sz="2400" b="1" dirty="0">
                <a:solidFill>
                  <a:srgbClr val="0000CC"/>
                </a:solidFill>
                <a:latin typeface="+mn-lt"/>
                <a:ea typeface="+mn-ea"/>
              </a:rPr>
              <a:t>*p2=</a:t>
            </a:r>
            <a:r>
              <a:rPr lang="en-US" altLang="zh-CN" sz="2400" b="1" dirty="0">
                <a:solidFill>
                  <a:srgbClr val="0000CC"/>
                </a:solidFill>
              </a:rPr>
              <a:t>*p1)</a:t>
            </a:r>
            <a:r>
              <a:rPr lang="en-US" altLang="zh-CN" sz="2400" b="1" dirty="0">
                <a:solidFill>
                  <a:srgbClr val="0000CC"/>
                </a:solidFill>
                <a:latin typeface="+mn-lt"/>
                <a:ea typeface="+mn-ea"/>
              </a:rPr>
              <a:t>!=‘\0’;p1++,p2++) </a:t>
            </a:r>
          </a:p>
        </p:txBody>
      </p:sp>
      <p:sp>
        <p:nvSpPr>
          <p:cNvPr id="7" name="圆角矩形标注 6"/>
          <p:cNvSpPr/>
          <p:nvPr/>
        </p:nvSpPr>
        <p:spPr bwMode="auto">
          <a:xfrm>
            <a:off x="644447" y="1715956"/>
            <a:ext cx="7393187" cy="648072"/>
          </a:xfrm>
          <a:prstGeom prst="wedgeRoundRectCallout">
            <a:avLst>
              <a:gd name="adj1" fmla="val -15521"/>
              <a:gd name="adj2" fmla="val 8382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l">
              <a:defRPr/>
            </a:pPr>
            <a:r>
              <a:rPr lang="en-US" altLang="zh-CN" sz="2400" b="1" dirty="0">
                <a:solidFill>
                  <a:srgbClr val="0000CC"/>
                </a:solidFill>
                <a:latin typeface="+mn-lt"/>
                <a:ea typeface="+mn-ea"/>
              </a:rPr>
              <a:t>for(</a:t>
            </a:r>
            <a:r>
              <a:rPr lang="en-US" altLang="zh-CN" sz="2400" b="1" dirty="0">
                <a:solidFill>
                  <a:srgbClr val="0000CC"/>
                </a:solidFill>
              </a:rPr>
              <a:t>p1=a,p2=b; (</a:t>
            </a:r>
            <a:r>
              <a:rPr lang="en-US" altLang="zh-CN" sz="2400" b="1" dirty="0">
                <a:solidFill>
                  <a:srgbClr val="0000CC"/>
                </a:solidFill>
                <a:latin typeface="+mn-lt"/>
                <a:ea typeface="+mn-ea"/>
              </a:rPr>
              <a:t>*p2++=</a:t>
            </a:r>
            <a:r>
              <a:rPr lang="en-US" altLang="zh-CN" sz="2400" b="1" dirty="0">
                <a:solidFill>
                  <a:srgbClr val="0000CC"/>
                </a:solidFill>
              </a:rPr>
              <a:t>*p1++)</a:t>
            </a:r>
            <a:r>
              <a:rPr lang="en-US" altLang="zh-CN" sz="2400" b="1" dirty="0">
                <a:solidFill>
                  <a:srgbClr val="0000CC"/>
                </a:solidFill>
                <a:latin typeface="+mn-lt"/>
                <a:ea typeface="+mn-ea"/>
              </a:rPr>
              <a:t>!=‘\0’;) </a:t>
            </a:r>
          </a:p>
        </p:txBody>
      </p:sp>
      <p:graphicFrame>
        <p:nvGraphicFramePr>
          <p:cNvPr id="8" name="表格 7"/>
          <p:cNvGraphicFramePr>
            <a:graphicFrameLocks noGrp="1"/>
          </p:cNvGraphicFramePr>
          <p:nvPr>
            <p:extLst>
              <p:ext uri="{D42A27DB-BD31-4B8C-83A1-F6EECF244321}">
                <p14:modId xmlns:p14="http://schemas.microsoft.com/office/powerpoint/2010/main" val="2701070249"/>
              </p:ext>
            </p:extLst>
          </p:nvPr>
        </p:nvGraphicFramePr>
        <p:xfrm>
          <a:off x="899592" y="369818"/>
          <a:ext cx="6225092" cy="314909"/>
        </p:xfrm>
        <a:graphic>
          <a:graphicData uri="http://schemas.openxmlformats.org/drawingml/2006/table">
            <a:tbl>
              <a:tblPr firstRow="1" bandRow="1">
                <a:tableStyleId>{C4B1156A-380E-4F78-BDF5-A606A8083BF9}</a:tableStyleId>
              </a:tblPr>
              <a:tblGrid>
                <a:gridCol w="385054">
                  <a:extLst>
                    <a:ext uri="{9D8B030D-6E8A-4147-A177-3AD203B41FA5}">
                      <a16:colId xmlns:a16="http://schemas.microsoft.com/office/drawing/2014/main" val="20000"/>
                    </a:ext>
                  </a:extLst>
                </a:gridCol>
                <a:gridCol w="385054">
                  <a:extLst>
                    <a:ext uri="{9D8B030D-6E8A-4147-A177-3AD203B41FA5}">
                      <a16:colId xmlns:a16="http://schemas.microsoft.com/office/drawing/2014/main" val="20001"/>
                    </a:ext>
                  </a:extLst>
                </a:gridCol>
                <a:gridCol w="385054">
                  <a:extLst>
                    <a:ext uri="{9D8B030D-6E8A-4147-A177-3AD203B41FA5}">
                      <a16:colId xmlns:a16="http://schemas.microsoft.com/office/drawing/2014/main" val="20002"/>
                    </a:ext>
                  </a:extLst>
                </a:gridCol>
                <a:gridCol w="385054">
                  <a:extLst>
                    <a:ext uri="{9D8B030D-6E8A-4147-A177-3AD203B41FA5}">
                      <a16:colId xmlns:a16="http://schemas.microsoft.com/office/drawing/2014/main" val="20003"/>
                    </a:ext>
                  </a:extLst>
                </a:gridCol>
                <a:gridCol w="385054">
                  <a:extLst>
                    <a:ext uri="{9D8B030D-6E8A-4147-A177-3AD203B41FA5}">
                      <a16:colId xmlns:a16="http://schemas.microsoft.com/office/drawing/2014/main" val="20004"/>
                    </a:ext>
                  </a:extLst>
                </a:gridCol>
                <a:gridCol w="385054">
                  <a:extLst>
                    <a:ext uri="{9D8B030D-6E8A-4147-A177-3AD203B41FA5}">
                      <a16:colId xmlns:a16="http://schemas.microsoft.com/office/drawing/2014/main" val="20005"/>
                    </a:ext>
                  </a:extLst>
                </a:gridCol>
                <a:gridCol w="385054">
                  <a:extLst>
                    <a:ext uri="{9D8B030D-6E8A-4147-A177-3AD203B41FA5}">
                      <a16:colId xmlns:a16="http://schemas.microsoft.com/office/drawing/2014/main" val="20006"/>
                    </a:ext>
                  </a:extLst>
                </a:gridCol>
                <a:gridCol w="385054">
                  <a:extLst>
                    <a:ext uri="{9D8B030D-6E8A-4147-A177-3AD203B41FA5}">
                      <a16:colId xmlns:a16="http://schemas.microsoft.com/office/drawing/2014/main" val="20007"/>
                    </a:ext>
                  </a:extLst>
                </a:gridCol>
                <a:gridCol w="385054">
                  <a:extLst>
                    <a:ext uri="{9D8B030D-6E8A-4147-A177-3AD203B41FA5}">
                      <a16:colId xmlns:a16="http://schemas.microsoft.com/office/drawing/2014/main" val="20008"/>
                    </a:ext>
                  </a:extLst>
                </a:gridCol>
                <a:gridCol w="385054">
                  <a:extLst>
                    <a:ext uri="{9D8B030D-6E8A-4147-A177-3AD203B41FA5}">
                      <a16:colId xmlns:a16="http://schemas.microsoft.com/office/drawing/2014/main" val="20009"/>
                    </a:ext>
                  </a:extLst>
                </a:gridCol>
                <a:gridCol w="385054">
                  <a:extLst>
                    <a:ext uri="{9D8B030D-6E8A-4147-A177-3AD203B41FA5}">
                      <a16:colId xmlns:a16="http://schemas.microsoft.com/office/drawing/2014/main" val="20010"/>
                    </a:ext>
                  </a:extLst>
                </a:gridCol>
                <a:gridCol w="385054">
                  <a:extLst>
                    <a:ext uri="{9D8B030D-6E8A-4147-A177-3AD203B41FA5}">
                      <a16:colId xmlns:a16="http://schemas.microsoft.com/office/drawing/2014/main" val="20011"/>
                    </a:ext>
                  </a:extLst>
                </a:gridCol>
                <a:gridCol w="385054">
                  <a:extLst>
                    <a:ext uri="{9D8B030D-6E8A-4147-A177-3AD203B41FA5}">
                      <a16:colId xmlns:a16="http://schemas.microsoft.com/office/drawing/2014/main" val="20012"/>
                    </a:ext>
                  </a:extLst>
                </a:gridCol>
                <a:gridCol w="385054">
                  <a:extLst>
                    <a:ext uri="{9D8B030D-6E8A-4147-A177-3AD203B41FA5}">
                      <a16:colId xmlns:a16="http://schemas.microsoft.com/office/drawing/2014/main" val="20013"/>
                    </a:ext>
                  </a:extLst>
                </a:gridCol>
                <a:gridCol w="385054">
                  <a:extLst>
                    <a:ext uri="{9D8B030D-6E8A-4147-A177-3AD203B41FA5}">
                      <a16:colId xmlns:a16="http://schemas.microsoft.com/office/drawing/2014/main" val="20014"/>
                    </a:ext>
                  </a:extLst>
                </a:gridCol>
                <a:gridCol w="449282">
                  <a:extLst>
                    <a:ext uri="{9D8B030D-6E8A-4147-A177-3AD203B41FA5}">
                      <a16:colId xmlns:a16="http://schemas.microsoft.com/office/drawing/2014/main" val="20015"/>
                    </a:ext>
                  </a:extLst>
                </a:gridCol>
              </a:tblGrid>
              <a:tr h="314909">
                <a:tc>
                  <a:txBody>
                    <a:bodyPr/>
                    <a:lstStyle/>
                    <a:p>
                      <a:pPr algn="ctr"/>
                      <a:r>
                        <a:rPr lang="en-US" altLang="zh-CN" sz="1400" dirty="0">
                          <a:latin typeface="+mn-lt"/>
                        </a:rPr>
                        <a:t>I</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m</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s</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u</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d</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e</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n</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latin typeface="+mn-lt"/>
                        </a:rPr>
                        <a:t>.</a:t>
                      </a: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r>
                        <a:rPr lang="en-US" altLang="zh-CN" sz="1400" dirty="0">
                          <a:solidFill>
                            <a:srgbClr val="FF0000"/>
                          </a:solidFill>
                          <a:latin typeface="+mn-lt"/>
                        </a:rPr>
                        <a:t>\0</a:t>
                      </a: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9" name="文本框 8"/>
          <p:cNvSpPr txBox="1"/>
          <p:nvPr/>
        </p:nvSpPr>
        <p:spPr>
          <a:xfrm>
            <a:off x="695684" y="-24240"/>
            <a:ext cx="175168" cy="400110"/>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cxnSp>
        <p:nvCxnSpPr>
          <p:cNvPr id="10" name="直接箭头连接符 9"/>
          <p:cNvCxnSpPr/>
          <p:nvPr/>
        </p:nvCxnSpPr>
        <p:spPr bwMode="auto">
          <a:xfrm>
            <a:off x="971600" y="116632"/>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1" name="表格 10"/>
          <p:cNvGraphicFramePr>
            <a:graphicFrameLocks noGrp="1"/>
          </p:cNvGraphicFramePr>
          <p:nvPr>
            <p:extLst>
              <p:ext uri="{D42A27DB-BD31-4B8C-83A1-F6EECF244321}">
                <p14:modId xmlns:p14="http://schemas.microsoft.com/office/powerpoint/2010/main" val="502250502"/>
              </p:ext>
            </p:extLst>
          </p:nvPr>
        </p:nvGraphicFramePr>
        <p:xfrm>
          <a:off x="899593" y="1010572"/>
          <a:ext cx="8000700" cy="314909"/>
        </p:xfrm>
        <a:graphic>
          <a:graphicData uri="http://schemas.openxmlformats.org/drawingml/2006/table">
            <a:tbl>
              <a:tblPr firstRow="1" bandRow="1">
                <a:tableStyleId>{C4B1156A-380E-4F78-BDF5-A606A8083BF9}</a:tableStyleId>
              </a:tblPr>
              <a:tblGrid>
                <a:gridCol w="384021">
                  <a:extLst>
                    <a:ext uri="{9D8B030D-6E8A-4147-A177-3AD203B41FA5}">
                      <a16:colId xmlns:a16="http://schemas.microsoft.com/office/drawing/2014/main" val="20000"/>
                    </a:ext>
                  </a:extLst>
                </a:gridCol>
                <a:gridCol w="384021">
                  <a:extLst>
                    <a:ext uri="{9D8B030D-6E8A-4147-A177-3AD203B41FA5}">
                      <a16:colId xmlns:a16="http://schemas.microsoft.com/office/drawing/2014/main" val="20001"/>
                    </a:ext>
                  </a:extLst>
                </a:gridCol>
                <a:gridCol w="384021">
                  <a:extLst>
                    <a:ext uri="{9D8B030D-6E8A-4147-A177-3AD203B41FA5}">
                      <a16:colId xmlns:a16="http://schemas.microsoft.com/office/drawing/2014/main" val="20002"/>
                    </a:ext>
                  </a:extLst>
                </a:gridCol>
                <a:gridCol w="384021">
                  <a:extLst>
                    <a:ext uri="{9D8B030D-6E8A-4147-A177-3AD203B41FA5}">
                      <a16:colId xmlns:a16="http://schemas.microsoft.com/office/drawing/2014/main" val="20003"/>
                    </a:ext>
                  </a:extLst>
                </a:gridCol>
                <a:gridCol w="384021">
                  <a:extLst>
                    <a:ext uri="{9D8B030D-6E8A-4147-A177-3AD203B41FA5}">
                      <a16:colId xmlns:a16="http://schemas.microsoft.com/office/drawing/2014/main" val="20004"/>
                    </a:ext>
                  </a:extLst>
                </a:gridCol>
                <a:gridCol w="384021">
                  <a:extLst>
                    <a:ext uri="{9D8B030D-6E8A-4147-A177-3AD203B41FA5}">
                      <a16:colId xmlns:a16="http://schemas.microsoft.com/office/drawing/2014/main" val="20005"/>
                    </a:ext>
                  </a:extLst>
                </a:gridCol>
                <a:gridCol w="384021">
                  <a:extLst>
                    <a:ext uri="{9D8B030D-6E8A-4147-A177-3AD203B41FA5}">
                      <a16:colId xmlns:a16="http://schemas.microsoft.com/office/drawing/2014/main" val="20006"/>
                    </a:ext>
                  </a:extLst>
                </a:gridCol>
                <a:gridCol w="384021">
                  <a:extLst>
                    <a:ext uri="{9D8B030D-6E8A-4147-A177-3AD203B41FA5}">
                      <a16:colId xmlns:a16="http://schemas.microsoft.com/office/drawing/2014/main" val="20007"/>
                    </a:ext>
                  </a:extLst>
                </a:gridCol>
                <a:gridCol w="384021">
                  <a:extLst>
                    <a:ext uri="{9D8B030D-6E8A-4147-A177-3AD203B41FA5}">
                      <a16:colId xmlns:a16="http://schemas.microsoft.com/office/drawing/2014/main" val="20008"/>
                    </a:ext>
                  </a:extLst>
                </a:gridCol>
                <a:gridCol w="384021">
                  <a:extLst>
                    <a:ext uri="{9D8B030D-6E8A-4147-A177-3AD203B41FA5}">
                      <a16:colId xmlns:a16="http://schemas.microsoft.com/office/drawing/2014/main" val="20009"/>
                    </a:ext>
                  </a:extLst>
                </a:gridCol>
                <a:gridCol w="384021">
                  <a:extLst>
                    <a:ext uri="{9D8B030D-6E8A-4147-A177-3AD203B41FA5}">
                      <a16:colId xmlns:a16="http://schemas.microsoft.com/office/drawing/2014/main" val="20010"/>
                    </a:ext>
                  </a:extLst>
                </a:gridCol>
                <a:gridCol w="384021">
                  <a:extLst>
                    <a:ext uri="{9D8B030D-6E8A-4147-A177-3AD203B41FA5}">
                      <a16:colId xmlns:a16="http://schemas.microsoft.com/office/drawing/2014/main" val="20011"/>
                    </a:ext>
                  </a:extLst>
                </a:gridCol>
                <a:gridCol w="384021">
                  <a:extLst>
                    <a:ext uri="{9D8B030D-6E8A-4147-A177-3AD203B41FA5}">
                      <a16:colId xmlns:a16="http://schemas.microsoft.com/office/drawing/2014/main" val="20012"/>
                    </a:ext>
                  </a:extLst>
                </a:gridCol>
                <a:gridCol w="384021">
                  <a:extLst>
                    <a:ext uri="{9D8B030D-6E8A-4147-A177-3AD203B41FA5}">
                      <a16:colId xmlns:a16="http://schemas.microsoft.com/office/drawing/2014/main" val="20013"/>
                    </a:ext>
                  </a:extLst>
                </a:gridCol>
                <a:gridCol w="384021">
                  <a:extLst>
                    <a:ext uri="{9D8B030D-6E8A-4147-A177-3AD203B41FA5}">
                      <a16:colId xmlns:a16="http://schemas.microsoft.com/office/drawing/2014/main" val="20014"/>
                    </a:ext>
                  </a:extLst>
                </a:gridCol>
                <a:gridCol w="448077">
                  <a:extLst>
                    <a:ext uri="{9D8B030D-6E8A-4147-A177-3AD203B41FA5}">
                      <a16:colId xmlns:a16="http://schemas.microsoft.com/office/drawing/2014/main" val="20015"/>
                    </a:ext>
                  </a:extLst>
                </a:gridCol>
                <a:gridCol w="448077">
                  <a:extLst>
                    <a:ext uri="{9D8B030D-6E8A-4147-A177-3AD203B41FA5}">
                      <a16:colId xmlns:a16="http://schemas.microsoft.com/office/drawing/2014/main" val="20016"/>
                    </a:ext>
                  </a:extLst>
                </a:gridCol>
                <a:gridCol w="448077">
                  <a:extLst>
                    <a:ext uri="{9D8B030D-6E8A-4147-A177-3AD203B41FA5}">
                      <a16:colId xmlns:a16="http://schemas.microsoft.com/office/drawing/2014/main" val="20017"/>
                    </a:ext>
                  </a:extLst>
                </a:gridCol>
                <a:gridCol w="448077">
                  <a:extLst>
                    <a:ext uri="{9D8B030D-6E8A-4147-A177-3AD203B41FA5}">
                      <a16:colId xmlns:a16="http://schemas.microsoft.com/office/drawing/2014/main" val="20018"/>
                    </a:ext>
                  </a:extLst>
                </a:gridCol>
                <a:gridCol w="448077">
                  <a:extLst>
                    <a:ext uri="{9D8B030D-6E8A-4147-A177-3AD203B41FA5}">
                      <a16:colId xmlns:a16="http://schemas.microsoft.com/office/drawing/2014/main" val="20019"/>
                    </a:ext>
                  </a:extLst>
                </a:gridCol>
              </a:tblGrid>
              <a:tr h="314909">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tc>
                  <a:txBody>
                    <a:bodyPr/>
                    <a:lstStyle/>
                    <a:p>
                      <a:pPr algn="ctr"/>
                      <a:endParaRPr lang="zh-CN" altLang="en-US" sz="1400" dirty="0">
                        <a:solidFill>
                          <a:srgbClr val="FF0000"/>
                        </a:solidFill>
                        <a:latin typeface="+mn-lt"/>
                      </a:endParaRPr>
                    </a:p>
                  </a:txBody>
                  <a:tcP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12" name="文本框 11"/>
          <p:cNvSpPr txBox="1"/>
          <p:nvPr/>
        </p:nvSpPr>
        <p:spPr>
          <a:xfrm>
            <a:off x="695684" y="598519"/>
            <a:ext cx="175168" cy="400110"/>
          </a:xfrm>
          <a:prstGeom prst="rect">
            <a:avLst/>
          </a:prstGeom>
          <a:noFill/>
        </p:spPr>
        <p:txBody>
          <a:bodyPr wrap="square" rtlCol="0">
            <a:spAutoFit/>
          </a:bodyPr>
          <a:lstStyle/>
          <a:p>
            <a:r>
              <a:rPr lang="en-US" altLang="zh-CN" b="1" dirty="0">
                <a:solidFill>
                  <a:srgbClr val="FF0000"/>
                </a:solidFill>
              </a:rPr>
              <a:t>b</a:t>
            </a:r>
            <a:endParaRPr lang="zh-CN" altLang="en-US" b="1" dirty="0">
              <a:solidFill>
                <a:srgbClr val="FF0000"/>
              </a:solidFill>
            </a:endParaRPr>
          </a:p>
        </p:txBody>
      </p:sp>
      <p:cxnSp>
        <p:nvCxnSpPr>
          <p:cNvPr id="13" name="直接箭头连接符 12"/>
          <p:cNvCxnSpPr/>
          <p:nvPr/>
        </p:nvCxnSpPr>
        <p:spPr bwMode="auto">
          <a:xfrm>
            <a:off x="971600" y="739391"/>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4" name="表格 13"/>
          <p:cNvGraphicFramePr>
            <a:graphicFrameLocks noGrp="1"/>
          </p:cNvGraphicFramePr>
          <p:nvPr>
            <p:extLst>
              <p:ext uri="{D42A27DB-BD31-4B8C-83A1-F6EECF244321}">
                <p14:modId xmlns:p14="http://schemas.microsoft.com/office/powerpoint/2010/main" val="1159424158"/>
              </p:ext>
            </p:extLst>
          </p:nvPr>
        </p:nvGraphicFramePr>
        <p:xfrm>
          <a:off x="899592" y="1009565"/>
          <a:ext cx="6225092" cy="314909"/>
        </p:xfrm>
        <a:graphic>
          <a:graphicData uri="http://schemas.openxmlformats.org/drawingml/2006/table">
            <a:tbl>
              <a:tblPr firstRow="1" bandRow="1">
                <a:tableStyleId>{C4B1156A-380E-4F78-BDF5-A606A8083BF9}</a:tableStyleId>
              </a:tblPr>
              <a:tblGrid>
                <a:gridCol w="385054">
                  <a:extLst>
                    <a:ext uri="{9D8B030D-6E8A-4147-A177-3AD203B41FA5}">
                      <a16:colId xmlns:a16="http://schemas.microsoft.com/office/drawing/2014/main" val="20000"/>
                    </a:ext>
                  </a:extLst>
                </a:gridCol>
                <a:gridCol w="385054">
                  <a:extLst>
                    <a:ext uri="{9D8B030D-6E8A-4147-A177-3AD203B41FA5}">
                      <a16:colId xmlns:a16="http://schemas.microsoft.com/office/drawing/2014/main" val="20001"/>
                    </a:ext>
                  </a:extLst>
                </a:gridCol>
                <a:gridCol w="385054">
                  <a:extLst>
                    <a:ext uri="{9D8B030D-6E8A-4147-A177-3AD203B41FA5}">
                      <a16:colId xmlns:a16="http://schemas.microsoft.com/office/drawing/2014/main" val="20002"/>
                    </a:ext>
                  </a:extLst>
                </a:gridCol>
                <a:gridCol w="385054">
                  <a:extLst>
                    <a:ext uri="{9D8B030D-6E8A-4147-A177-3AD203B41FA5}">
                      <a16:colId xmlns:a16="http://schemas.microsoft.com/office/drawing/2014/main" val="20003"/>
                    </a:ext>
                  </a:extLst>
                </a:gridCol>
                <a:gridCol w="385054">
                  <a:extLst>
                    <a:ext uri="{9D8B030D-6E8A-4147-A177-3AD203B41FA5}">
                      <a16:colId xmlns:a16="http://schemas.microsoft.com/office/drawing/2014/main" val="20004"/>
                    </a:ext>
                  </a:extLst>
                </a:gridCol>
                <a:gridCol w="385054">
                  <a:extLst>
                    <a:ext uri="{9D8B030D-6E8A-4147-A177-3AD203B41FA5}">
                      <a16:colId xmlns:a16="http://schemas.microsoft.com/office/drawing/2014/main" val="20005"/>
                    </a:ext>
                  </a:extLst>
                </a:gridCol>
                <a:gridCol w="385054">
                  <a:extLst>
                    <a:ext uri="{9D8B030D-6E8A-4147-A177-3AD203B41FA5}">
                      <a16:colId xmlns:a16="http://schemas.microsoft.com/office/drawing/2014/main" val="20006"/>
                    </a:ext>
                  </a:extLst>
                </a:gridCol>
                <a:gridCol w="385054">
                  <a:extLst>
                    <a:ext uri="{9D8B030D-6E8A-4147-A177-3AD203B41FA5}">
                      <a16:colId xmlns:a16="http://schemas.microsoft.com/office/drawing/2014/main" val="20007"/>
                    </a:ext>
                  </a:extLst>
                </a:gridCol>
                <a:gridCol w="385054">
                  <a:extLst>
                    <a:ext uri="{9D8B030D-6E8A-4147-A177-3AD203B41FA5}">
                      <a16:colId xmlns:a16="http://schemas.microsoft.com/office/drawing/2014/main" val="20008"/>
                    </a:ext>
                  </a:extLst>
                </a:gridCol>
                <a:gridCol w="385054">
                  <a:extLst>
                    <a:ext uri="{9D8B030D-6E8A-4147-A177-3AD203B41FA5}">
                      <a16:colId xmlns:a16="http://schemas.microsoft.com/office/drawing/2014/main" val="20009"/>
                    </a:ext>
                  </a:extLst>
                </a:gridCol>
                <a:gridCol w="385054">
                  <a:extLst>
                    <a:ext uri="{9D8B030D-6E8A-4147-A177-3AD203B41FA5}">
                      <a16:colId xmlns:a16="http://schemas.microsoft.com/office/drawing/2014/main" val="20010"/>
                    </a:ext>
                  </a:extLst>
                </a:gridCol>
                <a:gridCol w="385054">
                  <a:extLst>
                    <a:ext uri="{9D8B030D-6E8A-4147-A177-3AD203B41FA5}">
                      <a16:colId xmlns:a16="http://schemas.microsoft.com/office/drawing/2014/main" val="20011"/>
                    </a:ext>
                  </a:extLst>
                </a:gridCol>
                <a:gridCol w="385054">
                  <a:extLst>
                    <a:ext uri="{9D8B030D-6E8A-4147-A177-3AD203B41FA5}">
                      <a16:colId xmlns:a16="http://schemas.microsoft.com/office/drawing/2014/main" val="20012"/>
                    </a:ext>
                  </a:extLst>
                </a:gridCol>
                <a:gridCol w="385054">
                  <a:extLst>
                    <a:ext uri="{9D8B030D-6E8A-4147-A177-3AD203B41FA5}">
                      <a16:colId xmlns:a16="http://schemas.microsoft.com/office/drawing/2014/main" val="20013"/>
                    </a:ext>
                  </a:extLst>
                </a:gridCol>
                <a:gridCol w="385054">
                  <a:extLst>
                    <a:ext uri="{9D8B030D-6E8A-4147-A177-3AD203B41FA5}">
                      <a16:colId xmlns:a16="http://schemas.microsoft.com/office/drawing/2014/main" val="20014"/>
                    </a:ext>
                  </a:extLst>
                </a:gridCol>
                <a:gridCol w="449282">
                  <a:extLst>
                    <a:ext uri="{9D8B030D-6E8A-4147-A177-3AD203B41FA5}">
                      <a16:colId xmlns:a16="http://schemas.microsoft.com/office/drawing/2014/main" val="20015"/>
                    </a:ext>
                  </a:extLst>
                </a:gridCol>
              </a:tblGrid>
              <a:tr h="314909">
                <a:tc>
                  <a:txBody>
                    <a:bodyPr/>
                    <a:lstStyle/>
                    <a:p>
                      <a:pPr algn="ctr"/>
                      <a:r>
                        <a:rPr lang="en-US" altLang="zh-CN" sz="1400" dirty="0">
                          <a:ln>
                            <a:noFill/>
                          </a:ln>
                          <a:latin typeface="+mn-lt"/>
                        </a:rPr>
                        <a:t>I</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m</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s</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u</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d</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e</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n</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a:ln>
                            <a:noFill/>
                          </a:ln>
                          <a:latin typeface="+mn-lt"/>
                        </a:rPr>
                        <a:t>.</a:t>
                      </a:r>
                      <a:endParaRPr lang="zh-CN" altLang="en-US" sz="1400" dirty="0">
                        <a:ln>
                          <a:noFill/>
                        </a:ln>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dirty="0">
                        <a:ln>
                          <a:noFill/>
                        </a:ln>
                        <a:solidFill>
                          <a:srgbClr val="FF0000"/>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5" name="矩形 14"/>
          <p:cNvSpPr/>
          <p:nvPr/>
        </p:nvSpPr>
        <p:spPr>
          <a:xfrm>
            <a:off x="6683668" y="1020412"/>
            <a:ext cx="436337" cy="307777"/>
          </a:xfrm>
          <a:prstGeom prst="rect">
            <a:avLst/>
          </a:prstGeom>
        </p:spPr>
        <p:txBody>
          <a:bodyPr wrap="none">
            <a:spAutoFit/>
          </a:bodyPr>
          <a:lstStyle/>
          <a:p>
            <a:pPr lvl="0" fontAlgn="auto">
              <a:spcBef>
                <a:spcPts val="0"/>
              </a:spcBef>
              <a:spcAft>
                <a:spcPts val="0"/>
              </a:spcAft>
            </a:pPr>
            <a:r>
              <a:rPr kumimoji="0" lang="en-US" altLang="zh-CN" sz="1400" b="1" dirty="0">
                <a:solidFill>
                  <a:srgbClr val="009900"/>
                </a:solidFill>
                <a:latin typeface="Verdana"/>
                <a:ea typeface="宋体"/>
              </a:rPr>
              <a:t>\0</a:t>
            </a:r>
            <a:endParaRPr kumimoji="0" lang="zh-CN" altLang="en-US" sz="1400" b="1" dirty="0">
              <a:solidFill>
                <a:srgbClr val="009900"/>
              </a:solidFill>
              <a:latin typeface="Verdana"/>
              <a:ea typeface="宋体"/>
            </a:endParaRPr>
          </a:p>
        </p:txBody>
      </p:sp>
      <p:grpSp>
        <p:nvGrpSpPr>
          <p:cNvPr id="2" name="组合 1"/>
          <p:cNvGrpSpPr/>
          <p:nvPr/>
        </p:nvGrpSpPr>
        <p:grpSpPr>
          <a:xfrm>
            <a:off x="1084464" y="-24723"/>
            <a:ext cx="607216" cy="400110"/>
            <a:chOff x="1084464" y="-24723"/>
            <a:chExt cx="607216" cy="400110"/>
          </a:xfrm>
        </p:grpSpPr>
        <p:sp>
          <p:nvSpPr>
            <p:cNvPr id="16" name="文本框 15"/>
            <p:cNvSpPr txBox="1"/>
            <p:nvPr/>
          </p:nvSpPr>
          <p:spPr>
            <a:xfrm>
              <a:off x="1084464" y="-24723"/>
              <a:ext cx="607216" cy="400110"/>
            </a:xfrm>
            <a:prstGeom prst="rect">
              <a:avLst/>
            </a:prstGeom>
            <a:noFill/>
          </p:spPr>
          <p:txBody>
            <a:bodyPr wrap="square" rtlCol="0">
              <a:spAutoFit/>
            </a:bodyPr>
            <a:lstStyle/>
            <a:p>
              <a:r>
                <a:rPr lang="en-US" altLang="zh-CN" b="1" dirty="0">
                  <a:solidFill>
                    <a:srgbClr val="0000FF"/>
                  </a:solidFill>
                </a:rPr>
                <a:t>p1</a:t>
              </a:r>
              <a:endParaRPr lang="zh-CN" altLang="en-US" b="1" dirty="0">
                <a:solidFill>
                  <a:srgbClr val="0000FF"/>
                </a:solidFill>
              </a:endParaRPr>
            </a:p>
          </p:txBody>
        </p:sp>
        <p:cxnSp>
          <p:nvCxnSpPr>
            <p:cNvPr id="17" name="直接箭头连接符 16"/>
            <p:cNvCxnSpPr/>
            <p:nvPr/>
          </p:nvCxnSpPr>
          <p:spPr bwMode="auto">
            <a:xfrm>
              <a:off x="1103500" y="116149"/>
              <a:ext cx="0" cy="250826"/>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1043608" y="598036"/>
            <a:ext cx="679224" cy="400110"/>
            <a:chOff x="1043608" y="598036"/>
            <a:chExt cx="679224" cy="400110"/>
          </a:xfrm>
        </p:grpSpPr>
        <p:sp>
          <p:nvSpPr>
            <p:cNvPr id="18" name="文本框 17"/>
            <p:cNvSpPr txBox="1"/>
            <p:nvPr/>
          </p:nvSpPr>
          <p:spPr>
            <a:xfrm>
              <a:off x="1043608" y="598036"/>
              <a:ext cx="679224" cy="400110"/>
            </a:xfrm>
            <a:prstGeom prst="rect">
              <a:avLst/>
            </a:prstGeom>
            <a:noFill/>
          </p:spPr>
          <p:txBody>
            <a:bodyPr wrap="square" rtlCol="0">
              <a:spAutoFit/>
            </a:bodyPr>
            <a:lstStyle/>
            <a:p>
              <a:r>
                <a:rPr lang="en-US" altLang="zh-CN" b="1" dirty="0">
                  <a:solidFill>
                    <a:srgbClr val="0000FF"/>
                  </a:solidFill>
                </a:rPr>
                <a:t>p2</a:t>
              </a:r>
              <a:endParaRPr lang="zh-CN" altLang="en-US" b="1" dirty="0">
                <a:solidFill>
                  <a:srgbClr val="0000FF"/>
                </a:solidFill>
              </a:endParaRPr>
            </a:p>
          </p:txBody>
        </p:sp>
        <p:cxnSp>
          <p:nvCxnSpPr>
            <p:cNvPr id="19" name="直接箭头连接符 18"/>
            <p:cNvCxnSpPr/>
            <p:nvPr/>
          </p:nvCxnSpPr>
          <p:spPr bwMode="auto">
            <a:xfrm>
              <a:off x="1103500" y="738908"/>
              <a:ext cx="0" cy="250826"/>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005064"/>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06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2000"/>
                                        <p:tgtEl>
                                          <p:spTgt spid="14"/>
                                        </p:tgtEl>
                                      </p:cBhvr>
                                    </p:animEffect>
                                  </p:childTnLst>
                                </p:cTn>
                              </p:par>
                              <p:par>
                                <p:cTn id="41" presetID="42" presetClass="path" presetSubtype="0" accel="50000" decel="50000" fill="hold" nodeType="withEffect">
                                  <p:stCondLst>
                                    <p:cond delay="0"/>
                                  </p:stCondLst>
                                  <p:childTnLst>
                                    <p:animMotion origin="layout" path="M 3.88889E-6 -2.96296E-6 L 0.63177 -0.00393 " pathEditMode="relative" rAng="0" ptsTypes="AA">
                                      <p:cBhvr>
                                        <p:cTn id="42" dur="2000" fill="hold"/>
                                        <p:tgtEl>
                                          <p:spTgt spid="2"/>
                                        </p:tgtEl>
                                        <p:attrNameLst>
                                          <p:attrName>ppt_x</p:attrName>
                                          <p:attrName>ppt_y</p:attrName>
                                        </p:attrNameLst>
                                      </p:cBhvr>
                                      <p:rCtr x="31580" y="-208"/>
                                    </p:animMotion>
                                  </p:childTnLst>
                                </p:cTn>
                              </p:par>
                              <p:par>
                                <p:cTn id="43" presetID="42" presetClass="path" presetSubtype="0" accel="50000" decel="50000" fill="hold" nodeType="withEffect">
                                  <p:stCondLst>
                                    <p:cond delay="0"/>
                                  </p:stCondLst>
                                  <p:childTnLst>
                                    <p:animMotion origin="layout" path="M 4.72222E-6 4.81481E-6 L 0.63229 0.00185 " pathEditMode="relative" rAng="0" ptsTypes="AA">
                                      <p:cBhvr>
                                        <p:cTn id="44" dur="2000" fill="hold"/>
                                        <p:tgtEl>
                                          <p:spTgt spid="3"/>
                                        </p:tgtEl>
                                        <p:attrNameLst>
                                          <p:attrName>ppt_x</p:attrName>
                                          <p:attrName>ppt_y</p:attrName>
                                        </p:attrNameLst>
                                      </p:cBhvr>
                                      <p:rCtr x="31615" y="93"/>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P spid="9" grpId="0"/>
      <p:bldP spid="12" grpId="0"/>
      <p:bldP spid="15"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04741"/>
            <a:ext cx="8572500" cy="646331"/>
          </a:xfrm>
          <a:effectLst/>
        </p:spPr>
        <p:txBody>
          <a:bodyPr anchor="ctr"/>
          <a:lstStyle/>
          <a:p>
            <a:pPr eaLnBrk="1" hangingPunct="1">
              <a:defRPr/>
            </a:pPr>
            <a:r>
              <a:rPr lang="en-US" altLang="zh-CN" sz="3600" dirty="0"/>
              <a:t>8.4.2 </a:t>
            </a:r>
            <a:r>
              <a:rPr lang="zh-CN" altLang="zh-CN" sz="3600" dirty="0"/>
              <a:t>字符指针作函数参数</a:t>
            </a:r>
            <a:endParaRPr lang="zh-CN" altLang="en-US" sz="3600" dirty="0"/>
          </a:p>
        </p:txBody>
      </p:sp>
      <p:sp>
        <p:nvSpPr>
          <p:cNvPr id="115715" name="Rectangle 3"/>
          <p:cNvSpPr>
            <a:spLocks noGrp="1" noChangeArrowheads="1"/>
          </p:cNvSpPr>
          <p:nvPr>
            <p:ph type="body" idx="1"/>
          </p:nvPr>
        </p:nvSpPr>
        <p:spPr>
          <a:xfrm>
            <a:off x="714375" y="1643063"/>
            <a:ext cx="8215313" cy="4143375"/>
          </a:xfrm>
        </p:spPr>
        <p:txBody>
          <a:bodyPr/>
          <a:lstStyle/>
          <a:p>
            <a:r>
              <a:rPr lang="zh-CN" altLang="zh-CN"/>
              <a:t>如果想把一个字符串从一个函数“传递”到另一个函数，可以用地址传递的办法，即用字符数组名作参数，也可以用字符指针变量作参数。</a:t>
            </a:r>
            <a:endParaRPr lang="en-US" altLang="zh-CN"/>
          </a:p>
          <a:p>
            <a:r>
              <a:rPr lang="zh-CN" altLang="zh-CN"/>
              <a:t>在被调用的函数中可以改变字符串的内容</a:t>
            </a:r>
            <a:endParaRPr lang="en-US" altLang="zh-CN"/>
          </a:p>
          <a:p>
            <a:r>
              <a:rPr lang="zh-CN" altLang="zh-CN"/>
              <a:t>在主调函数中可以引用改变后的字符串。</a:t>
            </a:r>
            <a:endParaRPr lang="en-US" altLang="zh-CN"/>
          </a:p>
        </p:txBody>
      </p:sp>
    </p:spTree>
    <p:extLst>
      <p:ext uri="{BB962C8B-B14F-4D97-AF65-F5344CB8AC3E}">
        <p14:creationId xmlns:p14="http://schemas.microsoft.com/office/powerpoint/2010/main" val="108467274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7" dur="500"/>
                                        <p:tgtEl>
                                          <p:spTgt spid="115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2" dur="500"/>
                                        <p:tgtEl>
                                          <p:spTgt spid="11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260648"/>
            <a:ext cx="8572500" cy="646331"/>
          </a:xfrm>
          <a:effectLst/>
        </p:spPr>
        <p:txBody>
          <a:bodyPr anchor="ctr"/>
          <a:lstStyle/>
          <a:p>
            <a:pPr eaLnBrk="1" hangingPunct="1">
              <a:defRPr/>
            </a:pPr>
            <a:r>
              <a:rPr lang="en-US" altLang="zh-CN" sz="3600" dirty="0"/>
              <a:t>8.4.2 </a:t>
            </a:r>
            <a:r>
              <a:rPr lang="zh-CN" altLang="zh-CN" sz="3600" dirty="0"/>
              <a:t>字符指针作函数参数</a:t>
            </a:r>
            <a:endParaRPr lang="zh-CN" altLang="en-US" sz="3600" dirty="0"/>
          </a:p>
        </p:txBody>
      </p:sp>
      <p:sp>
        <p:nvSpPr>
          <p:cNvPr id="6147" name="Rectangle 3"/>
          <p:cNvSpPr>
            <a:spLocks noGrp="1" noChangeArrowheads="1"/>
          </p:cNvSpPr>
          <p:nvPr>
            <p:ph type="body" idx="1"/>
          </p:nvPr>
        </p:nvSpPr>
        <p:spPr>
          <a:xfrm>
            <a:off x="714375" y="980729"/>
            <a:ext cx="7929563" cy="4805710"/>
          </a:xfrm>
        </p:spPr>
        <p:txBody>
          <a:bodyPr/>
          <a:lstStyle/>
          <a:p>
            <a:pPr>
              <a:buFont typeface="Wingdings" pitchFamily="2" charset="2"/>
              <a:buNone/>
            </a:pPr>
            <a:r>
              <a:rPr lang="en-US" altLang="zh-CN" dirty="0"/>
              <a:t>【</a:t>
            </a:r>
            <a:r>
              <a:rPr lang="zh-CN" altLang="en-US" dirty="0"/>
              <a:t>例</a:t>
            </a:r>
            <a:r>
              <a:rPr lang="en-US" altLang="zh-CN" dirty="0"/>
              <a:t>8.20】 </a:t>
            </a:r>
            <a:r>
              <a:rPr lang="zh-CN" altLang="zh-CN" dirty="0"/>
              <a:t>用函数调用实现字符串的复制。</a:t>
            </a:r>
          </a:p>
          <a:p>
            <a:endParaRPr lang="en-US" altLang="zh-CN" dirty="0"/>
          </a:p>
          <a:p>
            <a:r>
              <a:rPr lang="zh-CN" altLang="zh-CN" dirty="0"/>
              <a:t>解题思路：定义一个函数</a:t>
            </a:r>
            <a:r>
              <a:rPr lang="en-US" altLang="zh-CN" dirty="0" err="1"/>
              <a:t>copy_string</a:t>
            </a:r>
            <a:r>
              <a:rPr lang="zh-CN" altLang="zh-CN" dirty="0"/>
              <a:t>用来实现字符串复制的功能，在主函数中调用此函数，函数的形参和实参可以分别用字符数组名或字符指针变量。分别编程，以供分析比较。</a:t>
            </a:r>
            <a:endParaRPr lang="en-US" altLang="zh-CN" dirty="0"/>
          </a:p>
        </p:txBody>
      </p:sp>
    </p:spTree>
    <p:extLst>
      <p:ext uri="{BB962C8B-B14F-4D97-AF65-F5344CB8AC3E}">
        <p14:creationId xmlns:p14="http://schemas.microsoft.com/office/powerpoint/2010/main" val="141414224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214313" y="714375"/>
            <a:ext cx="8715375" cy="5786438"/>
          </a:xfrm>
        </p:spPr>
        <p:txBody>
          <a:bodyPr/>
          <a:lstStyle/>
          <a:p>
            <a:pPr>
              <a:lnSpc>
                <a:spcPts val="3000"/>
              </a:lnSpc>
              <a:buFont typeface="Wingdings" pitchFamily="2" charset="2"/>
              <a:buNone/>
            </a:pPr>
            <a:r>
              <a:rPr lang="en-US" altLang="zh-CN" sz="2800" b="1" dirty="0"/>
              <a:t>(1) </a:t>
            </a:r>
            <a:r>
              <a:rPr lang="zh-CN" altLang="zh-CN" sz="2800" b="1" dirty="0"/>
              <a:t>用字符数组名作为函数参数</a:t>
            </a:r>
          </a:p>
          <a:p>
            <a:pPr>
              <a:lnSpc>
                <a:spcPts val="3000"/>
              </a:lnSpc>
              <a:buFont typeface="Wingdings" pitchFamily="2" charset="2"/>
              <a:buNone/>
            </a:pPr>
            <a:r>
              <a:rPr lang="en-US" altLang="zh-CN" sz="2800" b="1" dirty="0"/>
              <a:t>#include &lt;</a:t>
            </a:r>
            <a:r>
              <a:rPr lang="en-US" altLang="zh-CN" sz="2800" b="1" dirty="0" err="1"/>
              <a:t>stdio.h</a:t>
            </a:r>
            <a:r>
              <a:rPr lang="en-US" altLang="zh-CN" sz="2800" b="1" dirty="0"/>
              <a:t>&gt;</a:t>
            </a:r>
            <a:endParaRPr lang="zh-CN" altLang="zh-CN" sz="2800" b="1" dirty="0"/>
          </a:p>
          <a:p>
            <a:pPr>
              <a:lnSpc>
                <a:spcPts val="3000"/>
              </a:lnSpc>
              <a:buFont typeface="Wingdings" pitchFamily="2" charset="2"/>
              <a:buNone/>
            </a:pPr>
            <a:r>
              <a:rPr lang="en-US" altLang="zh-CN" sz="2800" b="1" dirty="0" err="1"/>
              <a:t>int</a:t>
            </a:r>
            <a:r>
              <a:rPr lang="en-US" altLang="zh-CN" sz="2800" b="1" dirty="0"/>
              <a:t> main()</a:t>
            </a:r>
            <a:endParaRPr lang="zh-CN" altLang="zh-CN" sz="2800" b="1" dirty="0"/>
          </a:p>
          <a:p>
            <a:pPr>
              <a:lnSpc>
                <a:spcPts val="3000"/>
              </a:lnSpc>
              <a:buFont typeface="Wingdings" pitchFamily="2" charset="2"/>
              <a:buNone/>
            </a:pPr>
            <a:r>
              <a:rPr lang="en-US" altLang="zh-CN" sz="2800" b="1" dirty="0"/>
              <a:t>{</a:t>
            </a:r>
          </a:p>
          <a:p>
            <a:pPr>
              <a:lnSpc>
                <a:spcPts val="3000"/>
              </a:lnSpc>
              <a:buFont typeface="Wingdings" pitchFamily="2" charset="2"/>
              <a:buNone/>
            </a:pPr>
            <a:r>
              <a:rPr lang="en-US" altLang="zh-CN" sz="2800" b="1" dirty="0"/>
              <a:t>  void </a:t>
            </a:r>
            <a:r>
              <a:rPr lang="en-US" altLang="zh-CN" sz="2800" b="1" dirty="0" err="1"/>
              <a:t>copy_string</a:t>
            </a:r>
            <a:r>
              <a:rPr lang="en-US" altLang="zh-CN" sz="2800" b="1" dirty="0"/>
              <a:t>(char from[],char to[]);</a:t>
            </a:r>
            <a:endParaRPr lang="zh-CN" altLang="zh-CN" sz="2800" b="1" dirty="0"/>
          </a:p>
          <a:p>
            <a:pPr>
              <a:lnSpc>
                <a:spcPts val="3000"/>
              </a:lnSpc>
              <a:buFont typeface="Wingdings" pitchFamily="2" charset="2"/>
              <a:buNone/>
            </a:pPr>
            <a:r>
              <a:rPr lang="en-US" altLang="zh-CN" sz="2800" b="1" dirty="0"/>
              <a:t>  char </a:t>
            </a:r>
            <a:r>
              <a:rPr lang="en-US" altLang="zh-CN" sz="2800" b="1" dirty="0">
                <a:solidFill>
                  <a:srgbClr val="9D138D"/>
                </a:solidFill>
              </a:rPr>
              <a:t>a</a:t>
            </a:r>
            <a:r>
              <a:rPr lang="en-US" altLang="zh-CN" sz="2800" b="1" dirty="0"/>
              <a:t>[]="I am a teacher.";</a:t>
            </a:r>
            <a:endParaRPr lang="zh-CN" altLang="zh-CN" sz="2800" b="1" dirty="0"/>
          </a:p>
          <a:p>
            <a:pPr>
              <a:lnSpc>
                <a:spcPts val="3000"/>
              </a:lnSpc>
              <a:buFont typeface="Wingdings" pitchFamily="2" charset="2"/>
              <a:buNone/>
            </a:pPr>
            <a:r>
              <a:rPr lang="en-US" altLang="zh-CN" sz="2800" b="1" dirty="0"/>
              <a:t>  char </a:t>
            </a:r>
            <a:r>
              <a:rPr lang="en-US" altLang="zh-CN" sz="2800" b="1" dirty="0">
                <a:solidFill>
                  <a:srgbClr val="9D138D"/>
                </a:solidFill>
              </a:rPr>
              <a:t>b</a:t>
            </a:r>
            <a:r>
              <a:rPr lang="en-US" altLang="zh-CN" sz="2800" b="1" dirty="0"/>
              <a:t>[]="you are a student.";</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(“a=%s\</a:t>
            </a:r>
            <a:r>
              <a:rPr lang="en-US" altLang="zh-CN" sz="2800" b="1" dirty="0" err="1"/>
              <a:t>nb</a:t>
            </a:r>
            <a:r>
              <a:rPr lang="en-US" altLang="zh-CN" sz="2800" b="1" dirty="0"/>
              <a:t>=%s\n",</a:t>
            </a:r>
            <a:r>
              <a:rPr lang="en-US" altLang="zh-CN" sz="2800" b="1" dirty="0" err="1"/>
              <a:t>a,b</a:t>
            </a:r>
            <a:r>
              <a:rPr lang="en-US" altLang="zh-CN" sz="2800" b="1" dirty="0"/>
              <a:t>);</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("copy string a to string b:\n");</a:t>
            </a:r>
            <a:endParaRPr lang="zh-CN" altLang="zh-CN" sz="2800" b="1" dirty="0"/>
          </a:p>
          <a:p>
            <a:pPr>
              <a:lnSpc>
                <a:spcPts val="3000"/>
              </a:lnSpc>
              <a:buFont typeface="Wingdings" pitchFamily="2" charset="2"/>
              <a:buNone/>
            </a:pPr>
            <a:r>
              <a:rPr lang="en-US" altLang="zh-CN" sz="2800" b="1" dirty="0"/>
              <a:t>  </a:t>
            </a:r>
            <a:r>
              <a:rPr lang="en-US" altLang="zh-CN" sz="2800" b="1" dirty="0" err="1"/>
              <a:t>copy_string</a:t>
            </a:r>
            <a:r>
              <a:rPr lang="en-US" altLang="zh-CN" sz="2800" b="1" dirty="0"/>
              <a:t>(</a:t>
            </a:r>
            <a:r>
              <a:rPr lang="en-US" altLang="zh-CN" sz="2800" b="1" dirty="0" err="1">
                <a:solidFill>
                  <a:srgbClr val="9D138D"/>
                </a:solidFill>
              </a:rPr>
              <a:t>a</a:t>
            </a:r>
            <a:r>
              <a:rPr lang="en-US" altLang="zh-CN" sz="2800" b="1" dirty="0" err="1"/>
              <a:t>,</a:t>
            </a:r>
            <a:r>
              <a:rPr lang="en-US" altLang="zh-CN" sz="2800" b="1" dirty="0" err="1">
                <a:solidFill>
                  <a:srgbClr val="9D138D"/>
                </a:solidFill>
              </a:rPr>
              <a:t>b</a:t>
            </a:r>
            <a:r>
              <a:rPr lang="en-US" altLang="zh-CN" sz="2800" b="1" dirty="0"/>
              <a:t>); </a:t>
            </a:r>
            <a:endParaRPr lang="zh-CN" altLang="zh-CN" sz="2800" b="1" dirty="0"/>
          </a:p>
          <a:p>
            <a:pPr>
              <a:lnSpc>
                <a:spcPts val="3000"/>
              </a:lnSpc>
              <a:buFont typeface="Wingdings" pitchFamily="2" charset="2"/>
              <a:buNone/>
            </a:pPr>
            <a:r>
              <a:rPr lang="en-US" altLang="zh-CN" sz="2800" b="1" dirty="0"/>
              <a:t>  </a:t>
            </a:r>
            <a:r>
              <a:rPr lang="en-US" altLang="zh-CN" sz="2800" b="1" dirty="0" err="1"/>
              <a:t>printf</a:t>
            </a:r>
            <a:r>
              <a:rPr lang="en-US" altLang="zh-CN" sz="2800" b="1" dirty="0"/>
              <a:t>(“a=%s\</a:t>
            </a:r>
            <a:r>
              <a:rPr lang="en-US" altLang="zh-CN" sz="2800" b="1" dirty="0" err="1"/>
              <a:t>nb</a:t>
            </a:r>
            <a:r>
              <a:rPr lang="en-US" altLang="zh-CN" sz="2800" b="1" dirty="0"/>
              <a:t>=%s\n",</a:t>
            </a:r>
            <a:r>
              <a:rPr lang="en-US" altLang="zh-CN" sz="2800" b="1" dirty="0" err="1"/>
              <a:t>a,b</a:t>
            </a:r>
            <a:r>
              <a:rPr lang="en-US" altLang="zh-CN" sz="2800" b="1" dirty="0"/>
              <a:t>);  </a:t>
            </a:r>
            <a:endParaRPr lang="zh-CN" altLang="zh-CN" sz="2800" b="1" dirty="0"/>
          </a:p>
          <a:p>
            <a:pPr>
              <a:lnSpc>
                <a:spcPts val="3000"/>
              </a:lnSpc>
              <a:buFont typeface="Wingdings" pitchFamily="2" charset="2"/>
              <a:buNone/>
            </a:pPr>
            <a:r>
              <a:rPr lang="en-US" altLang="zh-CN" sz="2800" b="1" dirty="0"/>
              <a:t>  return 0;</a:t>
            </a:r>
            <a:endParaRPr lang="zh-CN" altLang="zh-CN" sz="2800" b="1" dirty="0"/>
          </a:p>
          <a:p>
            <a:pPr>
              <a:lnSpc>
                <a:spcPts val="3000"/>
              </a:lnSpc>
              <a:buFont typeface="Wingdings" pitchFamily="2" charset="2"/>
              <a:buNone/>
            </a:pPr>
            <a:r>
              <a:rPr lang="en-US" altLang="zh-CN" sz="2800" b="1" dirty="0"/>
              <a:t>}</a:t>
            </a:r>
            <a:endParaRPr lang="zh-CN" altLang="zh-CN" sz="2800" b="1" dirty="0"/>
          </a:p>
          <a:p>
            <a:pPr>
              <a:lnSpc>
                <a:spcPts val="3000"/>
              </a:lnSpc>
              <a:buFont typeface="Wingdings" pitchFamily="2" charset="2"/>
              <a:buNone/>
            </a:pPr>
            <a:endParaRPr lang="zh-CN" altLang="en-US" sz="2800" b="1" dirty="0"/>
          </a:p>
        </p:txBody>
      </p:sp>
    </p:spTree>
    <p:extLst>
      <p:ext uri="{BB962C8B-B14F-4D97-AF65-F5344CB8AC3E}">
        <p14:creationId xmlns:p14="http://schemas.microsoft.com/office/powerpoint/2010/main" val="17481991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p:cNvSpPr>
            <a:spLocks noGrp="1"/>
          </p:cNvSpPr>
          <p:nvPr>
            <p:ph idx="1"/>
          </p:nvPr>
        </p:nvSpPr>
        <p:spPr>
          <a:xfrm>
            <a:off x="2743707" y="1851465"/>
            <a:ext cx="7272004" cy="4286250"/>
          </a:xfrm>
        </p:spPr>
        <p:txBody>
          <a:bodyPr/>
          <a:lstStyle/>
          <a:p>
            <a:pPr>
              <a:lnSpc>
                <a:spcPct val="100000"/>
              </a:lnSpc>
              <a:buFont typeface="Wingdings" pitchFamily="2" charset="2"/>
              <a:buNone/>
            </a:pPr>
            <a:r>
              <a:rPr lang="en-US" altLang="zh-CN" sz="2000" b="1" dirty="0"/>
              <a:t>void </a:t>
            </a:r>
            <a:r>
              <a:rPr lang="en-US" altLang="zh-CN" sz="2000" b="1" dirty="0" err="1"/>
              <a:t>copy_string</a:t>
            </a:r>
            <a:r>
              <a:rPr lang="en-US" altLang="zh-CN" sz="2000" b="1" dirty="0"/>
              <a:t>(char from[], char to[]) </a:t>
            </a:r>
            <a:r>
              <a:rPr lang="zh-CN" altLang="zh-CN" sz="2000" b="1" dirty="0"/>
              <a:t> </a:t>
            </a:r>
          </a:p>
          <a:p>
            <a:pPr>
              <a:lnSpc>
                <a:spcPct val="100000"/>
              </a:lnSpc>
              <a:buFont typeface="Wingdings" pitchFamily="2" charset="2"/>
              <a:buNone/>
            </a:pP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=0;</a:t>
            </a:r>
            <a:endParaRPr lang="zh-CN" altLang="zh-CN" sz="2000" b="1" dirty="0"/>
          </a:p>
          <a:p>
            <a:pPr>
              <a:lnSpc>
                <a:spcPct val="100000"/>
              </a:lnSpc>
              <a:buFont typeface="Wingdings" pitchFamily="2" charset="2"/>
              <a:buNone/>
            </a:pPr>
            <a:r>
              <a:rPr lang="en-US" altLang="zh-CN" sz="2000" b="1" dirty="0"/>
              <a:t>   while(from[</a:t>
            </a:r>
            <a:r>
              <a:rPr lang="en-US" altLang="zh-CN" sz="2000" b="1" dirty="0" err="1"/>
              <a:t>i</a:t>
            </a:r>
            <a:r>
              <a:rPr lang="en-US" altLang="zh-CN" sz="2000" b="1" dirty="0"/>
              <a:t>]!='\0')</a:t>
            </a:r>
            <a:endParaRPr lang="zh-CN" altLang="zh-CN" sz="2000" b="1" dirty="0"/>
          </a:p>
          <a:p>
            <a:pPr>
              <a:lnSpc>
                <a:spcPct val="100000"/>
              </a:lnSpc>
              <a:buFont typeface="Wingdings" pitchFamily="2" charset="2"/>
              <a:buNone/>
            </a:pPr>
            <a:r>
              <a:rPr lang="en-US" altLang="zh-CN" sz="2000" b="1" dirty="0"/>
              <a:t>   {   to[</a:t>
            </a:r>
            <a:r>
              <a:rPr lang="en-US" altLang="zh-CN" sz="2000" b="1" dirty="0" err="1"/>
              <a:t>i</a:t>
            </a:r>
            <a:r>
              <a:rPr lang="en-US" altLang="zh-CN" sz="2000" b="1" dirty="0"/>
              <a:t>]=from[</a:t>
            </a:r>
            <a:r>
              <a:rPr lang="en-US" altLang="zh-CN" sz="2000" b="1" dirty="0" err="1"/>
              <a:t>i</a:t>
            </a:r>
            <a:r>
              <a:rPr lang="en-US" altLang="zh-CN" sz="2000" b="1" dirty="0"/>
              <a:t>];</a:t>
            </a:r>
          </a:p>
          <a:p>
            <a:pPr>
              <a:lnSpc>
                <a:spcPct val="100000"/>
              </a:lnSpc>
              <a:buFont typeface="Wingdings" pitchFamily="2" charset="2"/>
              <a:buNone/>
            </a:pPr>
            <a:r>
              <a:rPr lang="en-US" altLang="zh-CN" sz="2000" b="1" dirty="0"/>
              <a:t>        </a:t>
            </a:r>
            <a:r>
              <a:rPr lang="en-US" altLang="zh-CN" sz="2000" b="1" dirty="0" err="1"/>
              <a:t>i</a:t>
            </a:r>
            <a:r>
              <a:rPr lang="en-US" altLang="zh-CN" sz="2000" b="1" dirty="0"/>
              <a:t>++;</a:t>
            </a:r>
          </a:p>
          <a:p>
            <a:pPr>
              <a:lnSpc>
                <a:spcPct val="100000"/>
              </a:lnSpc>
              <a:buFont typeface="Wingdings" pitchFamily="2" charset="2"/>
              <a:buNone/>
            </a:pPr>
            <a:r>
              <a:rPr lang="en-US" altLang="zh-CN" sz="2000" b="1" dirty="0"/>
              <a:t>    }</a:t>
            </a:r>
            <a:endParaRPr lang="zh-CN" altLang="zh-CN" sz="2000" b="1" dirty="0"/>
          </a:p>
          <a:p>
            <a:pPr>
              <a:lnSpc>
                <a:spcPct val="100000"/>
              </a:lnSpc>
              <a:buFont typeface="Wingdings" pitchFamily="2" charset="2"/>
              <a:buNone/>
            </a:pPr>
            <a:r>
              <a:rPr lang="en-US" altLang="zh-CN" sz="2000" b="1" dirty="0">
                <a:solidFill>
                  <a:srgbClr val="009900"/>
                </a:solidFill>
              </a:rPr>
              <a:t>    to[</a:t>
            </a:r>
            <a:r>
              <a:rPr lang="en-US" altLang="zh-CN" sz="2000" b="1" dirty="0" err="1">
                <a:solidFill>
                  <a:srgbClr val="009900"/>
                </a:solidFill>
              </a:rPr>
              <a:t>i</a:t>
            </a:r>
            <a:r>
              <a:rPr lang="en-US" altLang="zh-CN" sz="2000" b="1" dirty="0">
                <a:solidFill>
                  <a:srgbClr val="009900"/>
                </a:solidFill>
              </a:rPr>
              <a:t>]='\0';</a:t>
            </a:r>
            <a:endParaRPr lang="zh-CN" altLang="zh-CN" sz="2000" b="1" dirty="0">
              <a:solidFill>
                <a:srgbClr val="009900"/>
              </a:solidFill>
            </a:endParaRPr>
          </a:p>
          <a:p>
            <a:pPr>
              <a:lnSpc>
                <a:spcPct val="100000"/>
              </a:lnSpc>
              <a:buFont typeface="Wingdings" pitchFamily="2" charset="2"/>
              <a:buNone/>
            </a:pPr>
            <a:r>
              <a:rPr lang="en-US" altLang="zh-CN" sz="2000" b="1" dirty="0"/>
              <a:t>}</a:t>
            </a:r>
            <a:endParaRPr lang="zh-CN" altLang="zh-CN" sz="2000" b="1" dirty="0"/>
          </a:p>
          <a:p>
            <a:pPr>
              <a:lnSpc>
                <a:spcPct val="100000"/>
              </a:lnSpc>
              <a:buFont typeface="Wingdings" pitchFamily="2" charset="2"/>
              <a:buNone/>
            </a:pPr>
            <a:endParaRPr lang="zh-CN" altLang="en-US" sz="2000" b="1" dirty="0"/>
          </a:p>
        </p:txBody>
      </p:sp>
      <p:grpSp>
        <p:nvGrpSpPr>
          <p:cNvPr id="2" name="组合 7"/>
          <p:cNvGrpSpPr>
            <a:grpSpLocks/>
          </p:cNvGrpSpPr>
          <p:nvPr/>
        </p:nvGrpSpPr>
        <p:grpSpPr bwMode="auto">
          <a:xfrm>
            <a:off x="3275856" y="4581128"/>
            <a:ext cx="5143500" cy="2000250"/>
            <a:chOff x="3559343" y="4000504"/>
            <a:chExt cx="4941748" cy="1714512"/>
          </a:xfrm>
        </p:grpSpPr>
        <p:pic>
          <p:nvPicPr>
            <p:cNvPr id="1187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78" y="5072073"/>
              <a:ext cx="1714512" cy="64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67" y="4000504"/>
              <a:ext cx="3454073" cy="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343" y="4714884"/>
              <a:ext cx="4941748"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68" y="5072074"/>
              <a:ext cx="3269428" cy="6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53" y="4000504"/>
              <a:ext cx="1571637"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圆角矩形 8"/>
          <p:cNvSpPr/>
          <p:nvPr/>
        </p:nvSpPr>
        <p:spPr bwMode="auto">
          <a:xfrm>
            <a:off x="179512" y="116631"/>
            <a:ext cx="8755310" cy="1471981"/>
          </a:xfrm>
          <a:prstGeom prst="roundRect">
            <a:avLst/>
          </a:prstGeom>
          <a:solidFill>
            <a:srgbClr val="CCCCFF"/>
          </a:solidFill>
          <a:ln w="38100" cap="flat" cmpd="sng" algn="ctr">
            <a:solidFill>
              <a:srgbClr val="99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265211632"/>
              </p:ext>
            </p:extLst>
          </p:nvPr>
        </p:nvGraphicFramePr>
        <p:xfrm>
          <a:off x="617696" y="408486"/>
          <a:ext cx="6324400" cy="370840"/>
        </p:xfrm>
        <a:graphic>
          <a:graphicData uri="http://schemas.openxmlformats.org/drawingml/2006/table">
            <a:tbl>
              <a:tblPr firstRow="1" bandRow="1">
                <a:tableStyleId>{C4B1156A-380E-4F78-BDF5-A606A8083BF9}</a:tableStyleId>
              </a:tblPr>
              <a:tblGrid>
                <a:gridCol w="395275">
                  <a:extLst>
                    <a:ext uri="{9D8B030D-6E8A-4147-A177-3AD203B41FA5}">
                      <a16:colId xmlns:a16="http://schemas.microsoft.com/office/drawing/2014/main" val="20000"/>
                    </a:ext>
                  </a:extLst>
                </a:gridCol>
                <a:gridCol w="395275">
                  <a:extLst>
                    <a:ext uri="{9D8B030D-6E8A-4147-A177-3AD203B41FA5}">
                      <a16:colId xmlns:a16="http://schemas.microsoft.com/office/drawing/2014/main" val="20001"/>
                    </a:ext>
                  </a:extLst>
                </a:gridCol>
                <a:gridCol w="395275">
                  <a:extLst>
                    <a:ext uri="{9D8B030D-6E8A-4147-A177-3AD203B41FA5}">
                      <a16:colId xmlns:a16="http://schemas.microsoft.com/office/drawing/2014/main" val="20002"/>
                    </a:ext>
                  </a:extLst>
                </a:gridCol>
                <a:gridCol w="395275">
                  <a:extLst>
                    <a:ext uri="{9D8B030D-6E8A-4147-A177-3AD203B41FA5}">
                      <a16:colId xmlns:a16="http://schemas.microsoft.com/office/drawing/2014/main" val="20003"/>
                    </a:ext>
                  </a:extLst>
                </a:gridCol>
                <a:gridCol w="395275">
                  <a:extLst>
                    <a:ext uri="{9D8B030D-6E8A-4147-A177-3AD203B41FA5}">
                      <a16:colId xmlns:a16="http://schemas.microsoft.com/office/drawing/2014/main" val="20004"/>
                    </a:ext>
                  </a:extLst>
                </a:gridCol>
                <a:gridCol w="395275">
                  <a:extLst>
                    <a:ext uri="{9D8B030D-6E8A-4147-A177-3AD203B41FA5}">
                      <a16:colId xmlns:a16="http://schemas.microsoft.com/office/drawing/2014/main" val="20005"/>
                    </a:ext>
                  </a:extLst>
                </a:gridCol>
                <a:gridCol w="395275">
                  <a:extLst>
                    <a:ext uri="{9D8B030D-6E8A-4147-A177-3AD203B41FA5}">
                      <a16:colId xmlns:a16="http://schemas.microsoft.com/office/drawing/2014/main" val="20006"/>
                    </a:ext>
                  </a:extLst>
                </a:gridCol>
                <a:gridCol w="395275">
                  <a:extLst>
                    <a:ext uri="{9D8B030D-6E8A-4147-A177-3AD203B41FA5}">
                      <a16:colId xmlns:a16="http://schemas.microsoft.com/office/drawing/2014/main" val="20007"/>
                    </a:ext>
                  </a:extLst>
                </a:gridCol>
                <a:gridCol w="395275">
                  <a:extLst>
                    <a:ext uri="{9D8B030D-6E8A-4147-A177-3AD203B41FA5}">
                      <a16:colId xmlns:a16="http://schemas.microsoft.com/office/drawing/2014/main" val="20008"/>
                    </a:ext>
                  </a:extLst>
                </a:gridCol>
                <a:gridCol w="395275">
                  <a:extLst>
                    <a:ext uri="{9D8B030D-6E8A-4147-A177-3AD203B41FA5}">
                      <a16:colId xmlns:a16="http://schemas.microsoft.com/office/drawing/2014/main" val="20009"/>
                    </a:ext>
                  </a:extLst>
                </a:gridCol>
                <a:gridCol w="395275">
                  <a:extLst>
                    <a:ext uri="{9D8B030D-6E8A-4147-A177-3AD203B41FA5}">
                      <a16:colId xmlns:a16="http://schemas.microsoft.com/office/drawing/2014/main" val="20010"/>
                    </a:ext>
                  </a:extLst>
                </a:gridCol>
                <a:gridCol w="395275">
                  <a:extLst>
                    <a:ext uri="{9D8B030D-6E8A-4147-A177-3AD203B41FA5}">
                      <a16:colId xmlns:a16="http://schemas.microsoft.com/office/drawing/2014/main" val="20011"/>
                    </a:ext>
                  </a:extLst>
                </a:gridCol>
                <a:gridCol w="395275">
                  <a:extLst>
                    <a:ext uri="{9D8B030D-6E8A-4147-A177-3AD203B41FA5}">
                      <a16:colId xmlns:a16="http://schemas.microsoft.com/office/drawing/2014/main" val="20012"/>
                    </a:ext>
                  </a:extLst>
                </a:gridCol>
                <a:gridCol w="395275">
                  <a:extLst>
                    <a:ext uri="{9D8B030D-6E8A-4147-A177-3AD203B41FA5}">
                      <a16:colId xmlns:a16="http://schemas.microsoft.com/office/drawing/2014/main" val="20013"/>
                    </a:ext>
                  </a:extLst>
                </a:gridCol>
                <a:gridCol w="395275">
                  <a:extLst>
                    <a:ext uri="{9D8B030D-6E8A-4147-A177-3AD203B41FA5}">
                      <a16:colId xmlns:a16="http://schemas.microsoft.com/office/drawing/2014/main" val="20014"/>
                    </a:ext>
                  </a:extLst>
                </a:gridCol>
                <a:gridCol w="395275">
                  <a:extLst>
                    <a:ext uri="{9D8B030D-6E8A-4147-A177-3AD203B41FA5}">
                      <a16:colId xmlns:a16="http://schemas.microsoft.com/office/drawing/2014/main" val="20015"/>
                    </a:ext>
                  </a:extLst>
                </a:gridCol>
              </a:tblGrid>
              <a:tr h="370840">
                <a:tc>
                  <a:txBody>
                    <a:bodyPr/>
                    <a:lstStyle/>
                    <a:p>
                      <a:pPr algn="ctr"/>
                      <a:r>
                        <a:rPr lang="en-US" altLang="zh-CN" sz="1800" dirty="0">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m</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c</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h</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r</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100" kern="100" spc="0" baseline="0" dirty="0">
                          <a:solidFill>
                            <a:srgbClr val="FF0000"/>
                          </a:solidFill>
                          <a:latin typeface="+mn-lt"/>
                        </a:rPr>
                        <a:t>\0</a:t>
                      </a:r>
                      <a:endParaRPr lang="zh-CN" altLang="en-US" sz="1100" kern="100" spc="0" baseline="0" dirty="0">
                        <a:solidFill>
                          <a:srgbClr val="FF0000"/>
                        </a:solidFill>
                        <a:latin typeface="+mn-lt"/>
                      </a:endParaRPr>
                    </a:p>
                  </a:txBody>
                  <a:tcPr anchor="ct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11" name="文本框 10"/>
          <p:cNvSpPr txBox="1"/>
          <p:nvPr/>
        </p:nvSpPr>
        <p:spPr>
          <a:xfrm>
            <a:off x="7393305" y="116630"/>
            <a:ext cx="1414170" cy="400110"/>
          </a:xfrm>
          <a:prstGeom prst="rect">
            <a:avLst/>
          </a:prstGeom>
          <a:noFill/>
        </p:spPr>
        <p:txBody>
          <a:bodyPr wrap="none" rtlCol="0">
            <a:spAutoFit/>
          </a:bodyPr>
          <a:lstStyle/>
          <a:p>
            <a:r>
              <a:rPr lang="en-US" altLang="zh-CN" b="1" dirty="0">
                <a:solidFill>
                  <a:srgbClr val="9900CC"/>
                </a:solidFill>
              </a:rPr>
              <a:t>main</a:t>
            </a:r>
            <a:r>
              <a:rPr lang="zh-CN" altLang="en-US" b="1" dirty="0">
                <a:solidFill>
                  <a:srgbClr val="9900CC"/>
                </a:solidFill>
              </a:rPr>
              <a:t>函数</a:t>
            </a:r>
          </a:p>
        </p:txBody>
      </p:sp>
      <p:graphicFrame>
        <p:nvGraphicFramePr>
          <p:cNvPr id="12" name="表格 11"/>
          <p:cNvGraphicFramePr>
            <a:graphicFrameLocks noGrp="1"/>
          </p:cNvGraphicFramePr>
          <p:nvPr>
            <p:extLst>
              <p:ext uri="{D42A27DB-BD31-4B8C-83A1-F6EECF244321}">
                <p14:modId xmlns:p14="http://schemas.microsoft.com/office/powerpoint/2010/main" val="2472154849"/>
              </p:ext>
            </p:extLst>
          </p:nvPr>
        </p:nvGraphicFramePr>
        <p:xfrm>
          <a:off x="617696" y="1113944"/>
          <a:ext cx="7482694" cy="370840"/>
        </p:xfrm>
        <a:graphic>
          <a:graphicData uri="http://schemas.openxmlformats.org/drawingml/2006/table">
            <a:tbl>
              <a:tblPr firstRow="1" bandRow="1">
                <a:tableStyleId>{C4B1156A-380E-4F78-BDF5-A606A8083BF9}</a:tableStyleId>
              </a:tblPr>
              <a:tblGrid>
                <a:gridCol w="393826">
                  <a:extLst>
                    <a:ext uri="{9D8B030D-6E8A-4147-A177-3AD203B41FA5}">
                      <a16:colId xmlns:a16="http://schemas.microsoft.com/office/drawing/2014/main" val="20000"/>
                    </a:ext>
                  </a:extLst>
                </a:gridCol>
                <a:gridCol w="393826">
                  <a:extLst>
                    <a:ext uri="{9D8B030D-6E8A-4147-A177-3AD203B41FA5}">
                      <a16:colId xmlns:a16="http://schemas.microsoft.com/office/drawing/2014/main" val="20001"/>
                    </a:ext>
                  </a:extLst>
                </a:gridCol>
                <a:gridCol w="393826">
                  <a:extLst>
                    <a:ext uri="{9D8B030D-6E8A-4147-A177-3AD203B41FA5}">
                      <a16:colId xmlns:a16="http://schemas.microsoft.com/office/drawing/2014/main" val="20002"/>
                    </a:ext>
                  </a:extLst>
                </a:gridCol>
                <a:gridCol w="393826">
                  <a:extLst>
                    <a:ext uri="{9D8B030D-6E8A-4147-A177-3AD203B41FA5}">
                      <a16:colId xmlns:a16="http://schemas.microsoft.com/office/drawing/2014/main" val="20003"/>
                    </a:ext>
                  </a:extLst>
                </a:gridCol>
                <a:gridCol w="393826">
                  <a:extLst>
                    <a:ext uri="{9D8B030D-6E8A-4147-A177-3AD203B41FA5}">
                      <a16:colId xmlns:a16="http://schemas.microsoft.com/office/drawing/2014/main" val="20004"/>
                    </a:ext>
                  </a:extLst>
                </a:gridCol>
                <a:gridCol w="393826">
                  <a:extLst>
                    <a:ext uri="{9D8B030D-6E8A-4147-A177-3AD203B41FA5}">
                      <a16:colId xmlns:a16="http://schemas.microsoft.com/office/drawing/2014/main" val="20005"/>
                    </a:ext>
                  </a:extLst>
                </a:gridCol>
                <a:gridCol w="393826">
                  <a:extLst>
                    <a:ext uri="{9D8B030D-6E8A-4147-A177-3AD203B41FA5}">
                      <a16:colId xmlns:a16="http://schemas.microsoft.com/office/drawing/2014/main" val="20006"/>
                    </a:ext>
                  </a:extLst>
                </a:gridCol>
                <a:gridCol w="393826">
                  <a:extLst>
                    <a:ext uri="{9D8B030D-6E8A-4147-A177-3AD203B41FA5}">
                      <a16:colId xmlns:a16="http://schemas.microsoft.com/office/drawing/2014/main" val="20007"/>
                    </a:ext>
                  </a:extLst>
                </a:gridCol>
                <a:gridCol w="393826">
                  <a:extLst>
                    <a:ext uri="{9D8B030D-6E8A-4147-A177-3AD203B41FA5}">
                      <a16:colId xmlns:a16="http://schemas.microsoft.com/office/drawing/2014/main" val="20008"/>
                    </a:ext>
                  </a:extLst>
                </a:gridCol>
                <a:gridCol w="393826">
                  <a:extLst>
                    <a:ext uri="{9D8B030D-6E8A-4147-A177-3AD203B41FA5}">
                      <a16:colId xmlns:a16="http://schemas.microsoft.com/office/drawing/2014/main" val="20009"/>
                    </a:ext>
                  </a:extLst>
                </a:gridCol>
                <a:gridCol w="393826">
                  <a:extLst>
                    <a:ext uri="{9D8B030D-6E8A-4147-A177-3AD203B41FA5}">
                      <a16:colId xmlns:a16="http://schemas.microsoft.com/office/drawing/2014/main" val="20010"/>
                    </a:ext>
                  </a:extLst>
                </a:gridCol>
                <a:gridCol w="393826">
                  <a:extLst>
                    <a:ext uri="{9D8B030D-6E8A-4147-A177-3AD203B41FA5}">
                      <a16:colId xmlns:a16="http://schemas.microsoft.com/office/drawing/2014/main" val="20011"/>
                    </a:ext>
                  </a:extLst>
                </a:gridCol>
                <a:gridCol w="393826">
                  <a:extLst>
                    <a:ext uri="{9D8B030D-6E8A-4147-A177-3AD203B41FA5}">
                      <a16:colId xmlns:a16="http://schemas.microsoft.com/office/drawing/2014/main" val="20012"/>
                    </a:ext>
                  </a:extLst>
                </a:gridCol>
                <a:gridCol w="393826">
                  <a:extLst>
                    <a:ext uri="{9D8B030D-6E8A-4147-A177-3AD203B41FA5}">
                      <a16:colId xmlns:a16="http://schemas.microsoft.com/office/drawing/2014/main" val="20013"/>
                    </a:ext>
                  </a:extLst>
                </a:gridCol>
                <a:gridCol w="393826">
                  <a:extLst>
                    <a:ext uri="{9D8B030D-6E8A-4147-A177-3AD203B41FA5}">
                      <a16:colId xmlns:a16="http://schemas.microsoft.com/office/drawing/2014/main" val="20014"/>
                    </a:ext>
                  </a:extLst>
                </a:gridCol>
                <a:gridCol w="393826">
                  <a:extLst>
                    <a:ext uri="{9D8B030D-6E8A-4147-A177-3AD203B41FA5}">
                      <a16:colId xmlns:a16="http://schemas.microsoft.com/office/drawing/2014/main" val="20015"/>
                    </a:ext>
                  </a:extLst>
                </a:gridCol>
                <a:gridCol w="393826">
                  <a:extLst>
                    <a:ext uri="{9D8B030D-6E8A-4147-A177-3AD203B41FA5}">
                      <a16:colId xmlns:a16="http://schemas.microsoft.com/office/drawing/2014/main" val="20016"/>
                    </a:ext>
                  </a:extLst>
                </a:gridCol>
                <a:gridCol w="393826">
                  <a:extLst>
                    <a:ext uri="{9D8B030D-6E8A-4147-A177-3AD203B41FA5}">
                      <a16:colId xmlns:a16="http://schemas.microsoft.com/office/drawing/2014/main" val="20017"/>
                    </a:ext>
                  </a:extLst>
                </a:gridCol>
                <a:gridCol w="393826">
                  <a:extLst>
                    <a:ext uri="{9D8B030D-6E8A-4147-A177-3AD203B41FA5}">
                      <a16:colId xmlns:a16="http://schemas.microsoft.com/office/drawing/2014/main" val="20018"/>
                    </a:ext>
                  </a:extLst>
                </a:gridCol>
              </a:tblGrid>
              <a:tr h="370840">
                <a:tc>
                  <a:txBody>
                    <a:bodyPr/>
                    <a:lstStyle/>
                    <a:p>
                      <a:pPr algn="ctr"/>
                      <a:r>
                        <a:rPr lang="en-US" altLang="zh-CN" sz="1800" dirty="0">
                          <a:latin typeface="+mn-lt"/>
                        </a:rPr>
                        <a:t>Y</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o</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u</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r</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s</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u</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d</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n</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marL="0" algn="ctr" defTabSz="914400" rtl="0" eaLnBrk="1" latinLnBrk="0" hangingPunct="1"/>
                      <a:r>
                        <a:rPr lang="en-US" altLang="zh-CN" sz="1100" b="1" kern="100" spc="0" baseline="0" dirty="0">
                          <a:solidFill>
                            <a:srgbClr val="FF0000"/>
                          </a:solidFill>
                          <a:latin typeface="+mn-lt"/>
                          <a:ea typeface="+mn-ea"/>
                          <a:cs typeface="+mn-cs"/>
                        </a:rPr>
                        <a:t>\0</a:t>
                      </a:r>
                      <a:endParaRPr lang="zh-CN" altLang="en-US" sz="1100" b="1" kern="100" spc="0" baseline="0" dirty="0">
                        <a:solidFill>
                          <a:srgbClr val="FF0000"/>
                        </a:solidFill>
                        <a:latin typeface="+mn-lt"/>
                        <a:ea typeface="+mn-ea"/>
                        <a:cs typeface="+mn-cs"/>
                      </a:endParaRPr>
                    </a:p>
                  </a:txBody>
                  <a:tcPr anchor="ct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
        <p:nvSpPr>
          <p:cNvPr id="13" name="文本框 12"/>
          <p:cNvSpPr txBox="1"/>
          <p:nvPr/>
        </p:nvSpPr>
        <p:spPr>
          <a:xfrm>
            <a:off x="517135" y="19436"/>
            <a:ext cx="175168" cy="400110"/>
          </a:xfrm>
          <a:prstGeom prst="rect">
            <a:avLst/>
          </a:prstGeom>
          <a:noFill/>
        </p:spPr>
        <p:txBody>
          <a:bodyPr wrap="square" rtlCol="0">
            <a:spAutoFit/>
          </a:bodyPr>
          <a:lstStyle/>
          <a:p>
            <a:r>
              <a:rPr lang="en-US" altLang="zh-CN" b="1" dirty="0">
                <a:solidFill>
                  <a:srgbClr val="FF0000"/>
                </a:solidFill>
              </a:rPr>
              <a:t>a</a:t>
            </a:r>
            <a:endParaRPr lang="zh-CN" altLang="en-US" b="1" dirty="0">
              <a:solidFill>
                <a:srgbClr val="FF0000"/>
              </a:solidFill>
            </a:endParaRPr>
          </a:p>
        </p:txBody>
      </p:sp>
      <p:cxnSp>
        <p:nvCxnSpPr>
          <p:cNvPr id="14" name="直接箭头连接符 13"/>
          <p:cNvCxnSpPr/>
          <p:nvPr/>
        </p:nvCxnSpPr>
        <p:spPr bwMode="auto">
          <a:xfrm>
            <a:off x="793051" y="160308"/>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517135" y="730280"/>
            <a:ext cx="175168" cy="400110"/>
          </a:xfrm>
          <a:prstGeom prst="rect">
            <a:avLst/>
          </a:prstGeom>
          <a:noFill/>
        </p:spPr>
        <p:txBody>
          <a:bodyPr wrap="square" rtlCol="0">
            <a:spAutoFit/>
          </a:bodyPr>
          <a:lstStyle/>
          <a:p>
            <a:r>
              <a:rPr lang="en-US" altLang="zh-CN" b="1" dirty="0">
                <a:solidFill>
                  <a:srgbClr val="FF0000"/>
                </a:solidFill>
              </a:rPr>
              <a:t>b</a:t>
            </a:r>
            <a:endParaRPr lang="zh-CN" altLang="en-US" b="1" dirty="0">
              <a:solidFill>
                <a:srgbClr val="FF0000"/>
              </a:solidFill>
            </a:endParaRPr>
          </a:p>
        </p:txBody>
      </p:sp>
      <p:cxnSp>
        <p:nvCxnSpPr>
          <p:cNvPr id="16" name="直接箭头连接符 15"/>
          <p:cNvCxnSpPr/>
          <p:nvPr/>
        </p:nvCxnSpPr>
        <p:spPr bwMode="auto">
          <a:xfrm>
            <a:off x="793051" y="871152"/>
            <a:ext cx="0" cy="25082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圆角矩形 16"/>
          <p:cNvSpPr/>
          <p:nvPr/>
        </p:nvSpPr>
        <p:spPr bwMode="auto">
          <a:xfrm>
            <a:off x="169863" y="1756510"/>
            <a:ext cx="2529929" cy="2099522"/>
          </a:xfrm>
          <a:prstGeom prst="roundRect">
            <a:avLst/>
          </a:prstGeom>
          <a:solidFill>
            <a:srgbClr val="FFFFCC"/>
          </a:solidFill>
          <a:ln w="38100" cap="flat" cmpd="sng" algn="ctr">
            <a:solidFill>
              <a:srgbClr val="0000FF"/>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18" name="Rectangle 4"/>
          <p:cNvSpPr>
            <a:spLocks noChangeArrowheads="1"/>
          </p:cNvSpPr>
          <p:nvPr/>
        </p:nvSpPr>
        <p:spPr bwMode="auto">
          <a:xfrm>
            <a:off x="639123" y="205766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9" name="Text Box 5"/>
          <p:cNvSpPr txBox="1">
            <a:spLocks noChangeArrowheads="1"/>
          </p:cNvSpPr>
          <p:nvPr/>
        </p:nvSpPr>
        <p:spPr bwMode="auto">
          <a:xfrm>
            <a:off x="904177" y="1666038"/>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to</a:t>
            </a:r>
          </a:p>
        </p:txBody>
      </p:sp>
      <p:sp>
        <p:nvSpPr>
          <p:cNvPr id="21" name="文本框 20"/>
          <p:cNvSpPr txBox="1"/>
          <p:nvPr/>
        </p:nvSpPr>
        <p:spPr>
          <a:xfrm>
            <a:off x="251520" y="3441599"/>
            <a:ext cx="2404826" cy="400110"/>
          </a:xfrm>
          <a:prstGeom prst="rect">
            <a:avLst/>
          </a:prstGeom>
          <a:noFill/>
        </p:spPr>
        <p:txBody>
          <a:bodyPr wrap="none" rtlCol="0">
            <a:spAutoFit/>
          </a:bodyPr>
          <a:lstStyle/>
          <a:p>
            <a:r>
              <a:rPr lang="en-US" altLang="zh-CN" b="1" dirty="0" err="1">
                <a:solidFill>
                  <a:srgbClr val="0000FF"/>
                </a:solidFill>
              </a:rPr>
              <a:t>copy_string</a:t>
            </a:r>
            <a:r>
              <a:rPr lang="zh-CN" altLang="en-US" b="1" dirty="0">
                <a:solidFill>
                  <a:srgbClr val="0000FF"/>
                </a:solidFill>
              </a:rPr>
              <a:t>函数</a:t>
            </a:r>
          </a:p>
        </p:txBody>
      </p:sp>
      <p:cxnSp>
        <p:nvCxnSpPr>
          <p:cNvPr id="4" name="肘形连接符 3"/>
          <p:cNvCxnSpPr>
            <a:endCxn id="12" idx="1"/>
          </p:cNvCxnSpPr>
          <p:nvPr/>
        </p:nvCxnSpPr>
        <p:spPr bwMode="auto">
          <a:xfrm rot="16200000" flipV="1">
            <a:off x="341898" y="1575162"/>
            <a:ext cx="1049516" cy="497920"/>
          </a:xfrm>
          <a:prstGeom prst="bentConnector4">
            <a:avLst>
              <a:gd name="adj1" fmla="val -1152"/>
              <a:gd name="adj2" fmla="val 14591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4"/>
          <p:cNvSpPr>
            <a:spLocks noChangeArrowheads="1"/>
          </p:cNvSpPr>
          <p:nvPr/>
        </p:nvSpPr>
        <p:spPr bwMode="auto">
          <a:xfrm>
            <a:off x="639124" y="2967608"/>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27" name="Text Box 5"/>
          <p:cNvSpPr txBox="1">
            <a:spLocks noChangeArrowheads="1"/>
          </p:cNvSpPr>
          <p:nvPr/>
        </p:nvSpPr>
        <p:spPr bwMode="auto">
          <a:xfrm>
            <a:off x="694987" y="2575986"/>
            <a:ext cx="9124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rPr>
              <a:t>from</a:t>
            </a:r>
          </a:p>
        </p:txBody>
      </p:sp>
      <p:cxnSp>
        <p:nvCxnSpPr>
          <p:cNvPr id="28" name="肘形连接符 27"/>
          <p:cNvCxnSpPr>
            <a:endCxn id="10" idx="1"/>
          </p:cNvCxnSpPr>
          <p:nvPr/>
        </p:nvCxnSpPr>
        <p:spPr bwMode="auto">
          <a:xfrm rot="16200000" flipV="1">
            <a:off x="-465804" y="1677406"/>
            <a:ext cx="2664922" cy="497921"/>
          </a:xfrm>
          <a:prstGeom prst="bentConnector4">
            <a:avLst>
              <a:gd name="adj1" fmla="val -863"/>
              <a:gd name="adj2" fmla="val 168648"/>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4" name="表格 33"/>
          <p:cNvGraphicFramePr>
            <a:graphicFrameLocks noGrp="1"/>
          </p:cNvGraphicFramePr>
          <p:nvPr>
            <p:extLst>
              <p:ext uri="{D42A27DB-BD31-4B8C-83A1-F6EECF244321}">
                <p14:modId xmlns:p14="http://schemas.microsoft.com/office/powerpoint/2010/main" val="562635157"/>
              </p:ext>
            </p:extLst>
          </p:nvPr>
        </p:nvGraphicFramePr>
        <p:xfrm>
          <a:off x="623374" y="1117039"/>
          <a:ext cx="6324400" cy="370840"/>
        </p:xfrm>
        <a:graphic>
          <a:graphicData uri="http://schemas.openxmlformats.org/drawingml/2006/table">
            <a:tbl>
              <a:tblPr firstRow="1" bandRow="1">
                <a:tableStyleId>{C4B1156A-380E-4F78-BDF5-A606A8083BF9}</a:tableStyleId>
              </a:tblPr>
              <a:tblGrid>
                <a:gridCol w="395275">
                  <a:extLst>
                    <a:ext uri="{9D8B030D-6E8A-4147-A177-3AD203B41FA5}">
                      <a16:colId xmlns:a16="http://schemas.microsoft.com/office/drawing/2014/main" val="20000"/>
                    </a:ext>
                  </a:extLst>
                </a:gridCol>
                <a:gridCol w="395275">
                  <a:extLst>
                    <a:ext uri="{9D8B030D-6E8A-4147-A177-3AD203B41FA5}">
                      <a16:colId xmlns:a16="http://schemas.microsoft.com/office/drawing/2014/main" val="20001"/>
                    </a:ext>
                  </a:extLst>
                </a:gridCol>
                <a:gridCol w="395275">
                  <a:extLst>
                    <a:ext uri="{9D8B030D-6E8A-4147-A177-3AD203B41FA5}">
                      <a16:colId xmlns:a16="http://schemas.microsoft.com/office/drawing/2014/main" val="20002"/>
                    </a:ext>
                  </a:extLst>
                </a:gridCol>
                <a:gridCol w="395275">
                  <a:extLst>
                    <a:ext uri="{9D8B030D-6E8A-4147-A177-3AD203B41FA5}">
                      <a16:colId xmlns:a16="http://schemas.microsoft.com/office/drawing/2014/main" val="20003"/>
                    </a:ext>
                  </a:extLst>
                </a:gridCol>
                <a:gridCol w="395275">
                  <a:extLst>
                    <a:ext uri="{9D8B030D-6E8A-4147-A177-3AD203B41FA5}">
                      <a16:colId xmlns:a16="http://schemas.microsoft.com/office/drawing/2014/main" val="20004"/>
                    </a:ext>
                  </a:extLst>
                </a:gridCol>
                <a:gridCol w="395275">
                  <a:extLst>
                    <a:ext uri="{9D8B030D-6E8A-4147-A177-3AD203B41FA5}">
                      <a16:colId xmlns:a16="http://schemas.microsoft.com/office/drawing/2014/main" val="20005"/>
                    </a:ext>
                  </a:extLst>
                </a:gridCol>
                <a:gridCol w="395275">
                  <a:extLst>
                    <a:ext uri="{9D8B030D-6E8A-4147-A177-3AD203B41FA5}">
                      <a16:colId xmlns:a16="http://schemas.microsoft.com/office/drawing/2014/main" val="20006"/>
                    </a:ext>
                  </a:extLst>
                </a:gridCol>
                <a:gridCol w="395275">
                  <a:extLst>
                    <a:ext uri="{9D8B030D-6E8A-4147-A177-3AD203B41FA5}">
                      <a16:colId xmlns:a16="http://schemas.microsoft.com/office/drawing/2014/main" val="20007"/>
                    </a:ext>
                  </a:extLst>
                </a:gridCol>
                <a:gridCol w="395275">
                  <a:extLst>
                    <a:ext uri="{9D8B030D-6E8A-4147-A177-3AD203B41FA5}">
                      <a16:colId xmlns:a16="http://schemas.microsoft.com/office/drawing/2014/main" val="20008"/>
                    </a:ext>
                  </a:extLst>
                </a:gridCol>
                <a:gridCol w="395275">
                  <a:extLst>
                    <a:ext uri="{9D8B030D-6E8A-4147-A177-3AD203B41FA5}">
                      <a16:colId xmlns:a16="http://schemas.microsoft.com/office/drawing/2014/main" val="20009"/>
                    </a:ext>
                  </a:extLst>
                </a:gridCol>
                <a:gridCol w="395275">
                  <a:extLst>
                    <a:ext uri="{9D8B030D-6E8A-4147-A177-3AD203B41FA5}">
                      <a16:colId xmlns:a16="http://schemas.microsoft.com/office/drawing/2014/main" val="20010"/>
                    </a:ext>
                  </a:extLst>
                </a:gridCol>
                <a:gridCol w="395275">
                  <a:extLst>
                    <a:ext uri="{9D8B030D-6E8A-4147-A177-3AD203B41FA5}">
                      <a16:colId xmlns:a16="http://schemas.microsoft.com/office/drawing/2014/main" val="20011"/>
                    </a:ext>
                  </a:extLst>
                </a:gridCol>
                <a:gridCol w="395275">
                  <a:extLst>
                    <a:ext uri="{9D8B030D-6E8A-4147-A177-3AD203B41FA5}">
                      <a16:colId xmlns:a16="http://schemas.microsoft.com/office/drawing/2014/main" val="20012"/>
                    </a:ext>
                  </a:extLst>
                </a:gridCol>
                <a:gridCol w="395275">
                  <a:extLst>
                    <a:ext uri="{9D8B030D-6E8A-4147-A177-3AD203B41FA5}">
                      <a16:colId xmlns:a16="http://schemas.microsoft.com/office/drawing/2014/main" val="20013"/>
                    </a:ext>
                  </a:extLst>
                </a:gridCol>
                <a:gridCol w="395275">
                  <a:extLst>
                    <a:ext uri="{9D8B030D-6E8A-4147-A177-3AD203B41FA5}">
                      <a16:colId xmlns:a16="http://schemas.microsoft.com/office/drawing/2014/main" val="20014"/>
                    </a:ext>
                  </a:extLst>
                </a:gridCol>
                <a:gridCol w="395275">
                  <a:extLst>
                    <a:ext uri="{9D8B030D-6E8A-4147-A177-3AD203B41FA5}">
                      <a16:colId xmlns:a16="http://schemas.microsoft.com/office/drawing/2014/main" val="20015"/>
                    </a:ext>
                  </a:extLst>
                </a:gridCol>
              </a:tblGrid>
              <a:tr h="370840">
                <a:tc>
                  <a:txBody>
                    <a:bodyPr/>
                    <a:lstStyle/>
                    <a:p>
                      <a:pPr algn="ctr"/>
                      <a:r>
                        <a:rPr lang="en-US" altLang="zh-CN" sz="1800" dirty="0">
                          <a:latin typeface="+mn-lt"/>
                        </a:rPr>
                        <a:t>I</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m</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c</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h</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e</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r</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800" dirty="0">
                          <a:latin typeface="+mn-lt"/>
                        </a:rPr>
                        <a:t>.</a:t>
                      </a:r>
                      <a:endParaRPr lang="zh-CN" altLang="en-US" sz="1800" dirty="0">
                        <a:latin typeface="+mn-lt"/>
                      </a:endParaRPr>
                    </a:p>
                  </a:txBody>
                  <a:tcP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tc>
                  <a:txBody>
                    <a:bodyPr/>
                    <a:lstStyle/>
                    <a:p>
                      <a:pPr algn="ctr"/>
                      <a:r>
                        <a:rPr lang="en-US" altLang="zh-CN" sz="1100" kern="100" spc="0" baseline="0" dirty="0">
                          <a:solidFill>
                            <a:srgbClr val="009900"/>
                          </a:solidFill>
                          <a:latin typeface="+mn-lt"/>
                        </a:rPr>
                        <a:t>\0</a:t>
                      </a:r>
                      <a:endParaRPr lang="zh-CN" altLang="en-US" sz="1100" kern="100" spc="0" baseline="0" dirty="0">
                        <a:solidFill>
                          <a:srgbClr val="009900"/>
                        </a:solidFill>
                        <a:latin typeface="+mn-lt"/>
                      </a:endParaRPr>
                    </a:p>
                  </a:txBody>
                  <a:tcPr anchor="ctr">
                    <a:lnL w="12700" cap="flat" cmpd="sng" algn="ctr">
                      <a:solidFill>
                        <a:srgbClr val="9900CC"/>
                      </a:solidFill>
                      <a:prstDash val="solid"/>
                      <a:round/>
                      <a:headEnd type="none" w="med" len="med"/>
                      <a:tailEnd type="none" w="med" len="med"/>
                    </a:lnL>
                    <a:lnR w="12700" cap="flat" cmpd="sng" algn="ctr">
                      <a:solidFill>
                        <a:srgbClr val="9900CC"/>
                      </a:solidFill>
                      <a:prstDash val="solid"/>
                      <a:round/>
                      <a:headEnd type="none" w="med" len="med"/>
                      <a:tailEnd type="none" w="med" len="med"/>
                    </a:lnR>
                    <a:lnT w="12700" cap="flat" cmpd="sng" algn="ctr">
                      <a:solidFill>
                        <a:srgbClr val="9900CC"/>
                      </a:solidFill>
                      <a:prstDash val="solid"/>
                      <a:round/>
                      <a:headEnd type="none" w="med" len="med"/>
                      <a:tailEnd type="none" w="med" len="med"/>
                    </a:lnT>
                    <a:lnB w="12700" cap="flat" cmpd="sng" algn="ctr">
                      <a:solidFill>
                        <a:srgbClr val="9900CC"/>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4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childTnLst>
                          </p:cTn>
                        </p:par>
                        <p:par>
                          <p:cTn id="40" fill="hold">
                            <p:stCondLst>
                              <p:cond delay="0"/>
                            </p:stCondLst>
                            <p:childTnLst>
                              <p:par>
                                <p:cTn id="41" presetID="22" presetClass="entr" presetSubtype="4"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0"/>
                            </p:stCondLst>
                            <p:childTnLst>
                              <p:par>
                                <p:cTn id="51" presetID="22" presetClass="entr" presetSubtype="4"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left)">
                                      <p:cBhvr>
                                        <p:cTn id="58" dur="10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3" grpId="0"/>
      <p:bldP spid="15" grpId="0"/>
      <p:bldP spid="17" grpId="0" animBg="1"/>
      <p:bldP spid="18" grpId="0" animBg="1"/>
      <p:bldP spid="19" grpId="0"/>
      <p:bldP spid="21" grpId="0"/>
      <p:bldP spid="26" grpId="0" animBg="1"/>
      <p:bldP spid="2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755576" y="366886"/>
            <a:ext cx="7992888" cy="4286250"/>
          </a:xfrm>
        </p:spPr>
        <p:txBody>
          <a:bodyPr/>
          <a:lstStyle/>
          <a:p>
            <a:pPr>
              <a:buFont typeface="Wingdings" pitchFamily="2" charset="2"/>
              <a:buNone/>
            </a:pPr>
            <a:r>
              <a:rPr lang="en-US" altLang="zh-CN" dirty="0"/>
              <a:t>(2)</a:t>
            </a:r>
            <a:r>
              <a:rPr lang="zh-CN" altLang="zh-CN" dirty="0"/>
              <a:t>用字符型指针变量作实参</a:t>
            </a:r>
          </a:p>
          <a:p>
            <a:r>
              <a:rPr lang="en-US" altLang="zh-CN" sz="2400" dirty="0" err="1"/>
              <a:t>copy_string</a:t>
            </a:r>
            <a:r>
              <a:rPr lang="zh-CN" altLang="zh-CN" sz="2400" dirty="0"/>
              <a:t>不变，在</a:t>
            </a:r>
            <a:r>
              <a:rPr lang="en-US" altLang="zh-CN" sz="2400" dirty="0"/>
              <a:t>main</a:t>
            </a:r>
            <a:r>
              <a:rPr lang="zh-CN" altLang="zh-CN" sz="2400" dirty="0"/>
              <a:t>函数中定义字符指针变量</a:t>
            </a:r>
            <a:r>
              <a:rPr lang="en-US" altLang="zh-CN" sz="2400" dirty="0"/>
              <a:t>from</a:t>
            </a:r>
            <a:r>
              <a:rPr lang="zh-CN" altLang="zh-CN" sz="2400" dirty="0"/>
              <a:t>和</a:t>
            </a:r>
            <a:r>
              <a:rPr lang="en-US" altLang="zh-CN" sz="2400" dirty="0"/>
              <a:t>to</a:t>
            </a:r>
            <a:r>
              <a:rPr lang="zh-CN" altLang="zh-CN" sz="2400" dirty="0"/>
              <a:t>，分别指向两个字符数组</a:t>
            </a:r>
            <a:r>
              <a:rPr lang="en-US" altLang="zh-CN" sz="2400" dirty="0" err="1"/>
              <a:t>a,b</a:t>
            </a:r>
            <a:r>
              <a:rPr lang="zh-CN" altLang="zh-CN" sz="2400" dirty="0"/>
              <a:t>。</a:t>
            </a:r>
            <a:endParaRPr lang="en-US" altLang="zh-CN" sz="2400" dirty="0"/>
          </a:p>
          <a:p>
            <a:r>
              <a:rPr lang="zh-CN" altLang="en-US" sz="2400" dirty="0"/>
              <a:t>仅需要修改主函数代码</a:t>
            </a:r>
          </a:p>
        </p:txBody>
      </p:sp>
      <p:sp>
        <p:nvSpPr>
          <p:cNvPr id="3" name="内容占位符 2"/>
          <p:cNvSpPr txBox="1">
            <a:spLocks/>
          </p:cNvSpPr>
          <p:nvPr/>
        </p:nvSpPr>
        <p:spPr bwMode="auto">
          <a:xfrm>
            <a:off x="681161" y="2249933"/>
            <a:ext cx="8715375"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lnSpc>
                <a:spcPts val="2900"/>
              </a:lnSpc>
              <a:spcBef>
                <a:spcPts val="0"/>
              </a:spcBef>
              <a:buFont typeface="Wingdings" pitchFamily="2" charset="2"/>
              <a:buNone/>
            </a:pPr>
            <a:r>
              <a:rPr lang="en-US" altLang="zh-CN" sz="2400" b="1" kern="0" dirty="0"/>
              <a:t>#include &lt;</a:t>
            </a:r>
            <a:r>
              <a:rPr lang="en-US" altLang="zh-CN" sz="2400" b="1" kern="0" dirty="0" err="1"/>
              <a:t>stdio.h</a:t>
            </a:r>
            <a:r>
              <a:rPr lang="en-US" altLang="zh-CN" sz="2400" b="1" kern="0" dirty="0"/>
              <a:t>&gt;</a:t>
            </a:r>
            <a:endParaRPr lang="zh-CN" altLang="zh-CN" sz="2400" b="1" kern="0" dirty="0"/>
          </a:p>
          <a:p>
            <a:pPr>
              <a:lnSpc>
                <a:spcPts val="2900"/>
              </a:lnSpc>
              <a:spcBef>
                <a:spcPts val="0"/>
              </a:spcBef>
              <a:buFont typeface="Wingdings" pitchFamily="2" charset="2"/>
              <a:buNone/>
            </a:pPr>
            <a:r>
              <a:rPr lang="en-US" altLang="zh-CN" sz="2400" b="1" kern="0" dirty="0" err="1"/>
              <a:t>int</a:t>
            </a:r>
            <a:r>
              <a:rPr lang="en-US" altLang="zh-CN" sz="2400" b="1" kern="0" dirty="0"/>
              <a:t> main()</a:t>
            </a:r>
            <a:endParaRPr lang="zh-CN" altLang="zh-CN" sz="2400" b="1" kern="0" dirty="0"/>
          </a:p>
          <a:p>
            <a:pPr>
              <a:lnSpc>
                <a:spcPts val="2900"/>
              </a:lnSpc>
              <a:spcBef>
                <a:spcPts val="0"/>
              </a:spcBef>
              <a:buFont typeface="Wingdings" pitchFamily="2" charset="2"/>
              <a:buNone/>
            </a:pPr>
            <a:r>
              <a:rPr lang="en-US" altLang="zh-CN" sz="2400" b="1" kern="0" dirty="0"/>
              <a:t>{void </a:t>
            </a:r>
            <a:r>
              <a:rPr lang="en-US" altLang="zh-CN" sz="2400" b="1" kern="0" dirty="0" err="1"/>
              <a:t>copy_string</a:t>
            </a:r>
            <a:r>
              <a:rPr lang="en-US" altLang="zh-CN" sz="2400" b="1" kern="0" dirty="0"/>
              <a:t>(char from[], char to[]); </a:t>
            </a:r>
            <a:endParaRPr lang="zh-CN" altLang="zh-CN" sz="2400" b="1" kern="0" dirty="0"/>
          </a:p>
          <a:p>
            <a:pPr>
              <a:lnSpc>
                <a:spcPts val="2900"/>
              </a:lnSpc>
              <a:spcBef>
                <a:spcPts val="0"/>
              </a:spcBef>
              <a:buFont typeface="Wingdings" pitchFamily="2" charset="2"/>
              <a:buNone/>
            </a:pPr>
            <a:r>
              <a:rPr lang="en-US" altLang="zh-CN" sz="2400" b="1" kern="0" dirty="0"/>
              <a:t>  char a[]=“I am a teacher.”; </a:t>
            </a:r>
            <a:endParaRPr lang="zh-CN" altLang="zh-CN" sz="2400" b="1" kern="0" dirty="0"/>
          </a:p>
          <a:p>
            <a:pPr>
              <a:lnSpc>
                <a:spcPts val="2900"/>
              </a:lnSpc>
              <a:spcBef>
                <a:spcPts val="0"/>
              </a:spcBef>
              <a:buFont typeface="Wingdings" pitchFamily="2" charset="2"/>
              <a:buNone/>
            </a:pPr>
            <a:r>
              <a:rPr lang="en-US" altLang="zh-CN" sz="2400" b="1" kern="0" dirty="0"/>
              <a:t>  char b[]=“you are a student.”; </a:t>
            </a:r>
            <a:endParaRPr lang="zh-CN" altLang="zh-CN" sz="2400" b="1" kern="0" dirty="0"/>
          </a:p>
          <a:p>
            <a:pPr>
              <a:lnSpc>
                <a:spcPts val="2900"/>
              </a:lnSpc>
              <a:spcBef>
                <a:spcPts val="0"/>
              </a:spcBef>
              <a:buFont typeface="Wingdings" pitchFamily="2" charset="2"/>
              <a:buNone/>
            </a:pPr>
            <a:r>
              <a:rPr lang="en-US" altLang="zh-CN" sz="2400" b="1" kern="0" dirty="0"/>
              <a:t>  char *</a:t>
            </a:r>
            <a:r>
              <a:rPr lang="en-US" altLang="zh-CN" sz="2400" b="1" kern="0" dirty="0">
                <a:solidFill>
                  <a:srgbClr val="9D138D"/>
                </a:solidFill>
              </a:rPr>
              <a:t>from</a:t>
            </a:r>
            <a:r>
              <a:rPr lang="en-US" altLang="zh-CN" sz="2400" b="1" kern="0" dirty="0"/>
              <a:t>=a,*</a:t>
            </a:r>
            <a:r>
              <a:rPr lang="en-US" altLang="zh-CN" sz="2400" b="1" kern="0" dirty="0">
                <a:solidFill>
                  <a:srgbClr val="9D138D"/>
                </a:solidFill>
              </a:rPr>
              <a:t>to</a:t>
            </a:r>
            <a:r>
              <a:rPr lang="en-US" altLang="zh-CN" sz="2400" b="1" kern="0" dirty="0"/>
              <a:t>=b; </a:t>
            </a:r>
            <a:r>
              <a:rPr lang="zh-CN" altLang="zh-CN" sz="2400" b="1" kern="0" dirty="0"/>
              <a:t> </a:t>
            </a:r>
          </a:p>
          <a:p>
            <a:pPr>
              <a:lnSpc>
                <a:spcPts val="29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(“a=%s\</a:t>
            </a:r>
            <a:r>
              <a:rPr lang="en-US" altLang="zh-CN" sz="2400" b="1" kern="0" dirty="0" err="1"/>
              <a:t>nb</a:t>
            </a:r>
            <a:r>
              <a:rPr lang="en-US" altLang="zh-CN" sz="2400" b="1" kern="0" dirty="0"/>
              <a:t>=%s\n",</a:t>
            </a:r>
            <a:r>
              <a:rPr lang="en-US" altLang="zh-CN" sz="2400" b="1" kern="0" dirty="0" err="1"/>
              <a:t>a,b</a:t>
            </a:r>
            <a:r>
              <a:rPr lang="en-US" altLang="zh-CN" sz="2400" b="1" kern="0" dirty="0"/>
              <a:t>);</a:t>
            </a:r>
            <a:endParaRPr lang="zh-CN" altLang="zh-CN" sz="2400" b="1" kern="0" dirty="0"/>
          </a:p>
          <a:p>
            <a:pPr>
              <a:lnSpc>
                <a:spcPts val="29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t>
            </a:r>
            <a:r>
              <a:rPr lang="en-US" altLang="zh-CN" sz="2400" b="1" kern="0" dirty="0" err="1"/>
              <a:t>ncopy</a:t>
            </a:r>
            <a:r>
              <a:rPr lang="en-US" altLang="zh-CN" sz="2400" b="1" kern="0" dirty="0"/>
              <a:t> string a to string b:\n");</a:t>
            </a:r>
            <a:endParaRPr lang="zh-CN" altLang="zh-CN" sz="2400" b="1" kern="0" dirty="0"/>
          </a:p>
          <a:p>
            <a:pPr>
              <a:lnSpc>
                <a:spcPts val="2900"/>
              </a:lnSpc>
              <a:spcBef>
                <a:spcPts val="0"/>
              </a:spcBef>
              <a:buFont typeface="Wingdings" pitchFamily="2" charset="2"/>
              <a:buNone/>
            </a:pPr>
            <a:r>
              <a:rPr lang="en-US" altLang="zh-CN" sz="2400" b="1" kern="0" dirty="0"/>
              <a:t>  </a:t>
            </a:r>
            <a:r>
              <a:rPr lang="en-US" altLang="zh-CN" sz="2400" b="1" kern="0" dirty="0" err="1"/>
              <a:t>copy_string</a:t>
            </a:r>
            <a:r>
              <a:rPr lang="en-US" altLang="zh-CN" sz="2400" b="1" kern="0" dirty="0"/>
              <a:t>(</a:t>
            </a:r>
            <a:r>
              <a:rPr lang="en-US" altLang="zh-CN" sz="2400" b="1" kern="0" dirty="0" err="1">
                <a:solidFill>
                  <a:srgbClr val="9D138D"/>
                </a:solidFill>
              </a:rPr>
              <a:t>from</a:t>
            </a:r>
            <a:r>
              <a:rPr lang="en-US" altLang="zh-CN" sz="2400" b="1" kern="0" dirty="0" err="1"/>
              <a:t>,</a:t>
            </a:r>
            <a:r>
              <a:rPr lang="en-US" altLang="zh-CN" sz="2400" b="1" kern="0" dirty="0" err="1">
                <a:solidFill>
                  <a:srgbClr val="9D138D"/>
                </a:solidFill>
              </a:rPr>
              <a:t>to</a:t>
            </a:r>
            <a:r>
              <a:rPr lang="en-US" altLang="zh-CN" sz="2400" b="1" kern="0" dirty="0"/>
              <a:t>); </a:t>
            </a:r>
            <a:endParaRPr lang="zh-CN" altLang="zh-CN" sz="2400" b="1" kern="0" dirty="0"/>
          </a:p>
          <a:p>
            <a:pPr>
              <a:lnSpc>
                <a:spcPts val="29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(“a=%s\</a:t>
            </a:r>
            <a:r>
              <a:rPr lang="en-US" altLang="zh-CN" sz="2400" b="1" kern="0" dirty="0" err="1"/>
              <a:t>nb</a:t>
            </a:r>
            <a:r>
              <a:rPr lang="en-US" altLang="zh-CN" sz="2400" b="1" kern="0" dirty="0"/>
              <a:t>=%s\n",</a:t>
            </a:r>
            <a:r>
              <a:rPr lang="en-US" altLang="zh-CN" sz="2400" b="1" kern="0" dirty="0" err="1"/>
              <a:t>a,b</a:t>
            </a:r>
            <a:r>
              <a:rPr lang="en-US" altLang="zh-CN" sz="2400" b="1" kern="0" dirty="0"/>
              <a:t>);  </a:t>
            </a:r>
            <a:endParaRPr lang="zh-CN" altLang="zh-CN" sz="2400" b="1" kern="0" dirty="0"/>
          </a:p>
          <a:p>
            <a:pPr>
              <a:lnSpc>
                <a:spcPts val="2900"/>
              </a:lnSpc>
              <a:spcBef>
                <a:spcPts val="0"/>
              </a:spcBef>
              <a:buFont typeface="Wingdings" pitchFamily="2" charset="2"/>
              <a:buNone/>
            </a:pPr>
            <a:r>
              <a:rPr lang="en-US" altLang="zh-CN" sz="2400" b="1" kern="0" dirty="0"/>
              <a:t>  return 0;</a:t>
            </a:r>
            <a:endParaRPr lang="zh-CN" altLang="zh-CN" sz="2400" b="1" kern="0" dirty="0"/>
          </a:p>
          <a:p>
            <a:pPr>
              <a:lnSpc>
                <a:spcPts val="2900"/>
              </a:lnSpc>
              <a:spcBef>
                <a:spcPts val="0"/>
              </a:spcBef>
              <a:buFont typeface="Wingdings" pitchFamily="2" charset="2"/>
              <a:buNone/>
            </a:pPr>
            <a:r>
              <a:rPr lang="en-US" altLang="zh-CN" sz="2400" b="1" kern="0" dirty="0"/>
              <a:t>}</a:t>
            </a:r>
            <a:endParaRPr lang="zh-CN" altLang="zh-CN" sz="2400" b="1" kern="0" dirty="0"/>
          </a:p>
        </p:txBody>
      </p:sp>
    </p:spTree>
    <p:extLst>
      <p:ext uri="{BB962C8B-B14F-4D97-AF65-F5344CB8AC3E}">
        <p14:creationId xmlns:p14="http://schemas.microsoft.com/office/powerpoint/2010/main" val="1892008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899592" y="69726"/>
            <a:ext cx="7286625" cy="3143250"/>
          </a:xfrm>
        </p:spPr>
        <p:txBody>
          <a:bodyPr/>
          <a:lstStyle/>
          <a:p>
            <a:pPr>
              <a:buFont typeface="Wingdings" pitchFamily="2" charset="2"/>
              <a:buNone/>
            </a:pPr>
            <a:r>
              <a:rPr lang="en-US" altLang="zh-CN" dirty="0"/>
              <a:t>(3)</a:t>
            </a:r>
            <a:r>
              <a:rPr lang="zh-CN" altLang="zh-CN" dirty="0"/>
              <a:t>用字符指针变量作形参和实参</a:t>
            </a:r>
            <a:endParaRPr lang="en-US" altLang="zh-CN" dirty="0"/>
          </a:p>
        </p:txBody>
      </p:sp>
      <p:sp>
        <p:nvSpPr>
          <p:cNvPr id="3" name="内容占位符 2"/>
          <p:cNvSpPr txBox="1">
            <a:spLocks/>
          </p:cNvSpPr>
          <p:nvPr/>
        </p:nvSpPr>
        <p:spPr bwMode="auto">
          <a:xfrm>
            <a:off x="285750" y="569789"/>
            <a:ext cx="8715375" cy="578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lnSpc>
                <a:spcPts val="3000"/>
              </a:lnSpc>
              <a:spcBef>
                <a:spcPts val="0"/>
              </a:spcBef>
              <a:buFont typeface="Wingdings" pitchFamily="2" charset="2"/>
              <a:buNone/>
            </a:pPr>
            <a:r>
              <a:rPr lang="en-US" altLang="zh-CN" sz="2400" b="1" kern="0" dirty="0"/>
              <a:t>#include &lt;</a:t>
            </a:r>
            <a:r>
              <a:rPr lang="en-US" altLang="zh-CN" sz="2400" b="1" kern="0" dirty="0" err="1"/>
              <a:t>stdio.h</a:t>
            </a:r>
            <a:r>
              <a:rPr lang="en-US" altLang="zh-CN" sz="2400" b="1" kern="0" dirty="0"/>
              <a:t>&gt;</a:t>
            </a:r>
            <a:endParaRPr lang="zh-CN" altLang="zh-CN" sz="2400" b="1" kern="0" dirty="0"/>
          </a:p>
          <a:p>
            <a:pPr>
              <a:lnSpc>
                <a:spcPts val="3000"/>
              </a:lnSpc>
              <a:spcBef>
                <a:spcPts val="0"/>
              </a:spcBef>
              <a:buFont typeface="Wingdings" pitchFamily="2" charset="2"/>
              <a:buNone/>
            </a:pPr>
            <a:r>
              <a:rPr lang="en-US" altLang="zh-CN" sz="2400" b="1" kern="0" dirty="0" err="1"/>
              <a:t>int</a:t>
            </a:r>
            <a:r>
              <a:rPr lang="en-US" altLang="zh-CN" sz="2400" b="1" kern="0" dirty="0"/>
              <a:t> main()</a:t>
            </a:r>
            <a:endParaRPr lang="zh-CN" altLang="zh-CN" sz="2400" b="1" kern="0" dirty="0"/>
          </a:p>
          <a:p>
            <a:pPr>
              <a:lnSpc>
                <a:spcPts val="3000"/>
              </a:lnSpc>
              <a:spcBef>
                <a:spcPts val="0"/>
              </a:spcBef>
              <a:buFont typeface="Wingdings" pitchFamily="2" charset="2"/>
              <a:buNone/>
            </a:pPr>
            <a:r>
              <a:rPr lang="en-US" altLang="zh-CN" sz="2400" b="1" kern="0" dirty="0"/>
              <a:t>{void </a:t>
            </a:r>
            <a:r>
              <a:rPr lang="en-US" altLang="zh-CN" sz="2400" b="1" kern="0" dirty="0" err="1"/>
              <a:t>copy_string</a:t>
            </a:r>
            <a:r>
              <a:rPr lang="en-US" altLang="zh-CN" sz="2400" b="1" kern="0" dirty="0"/>
              <a:t>(char *from, char *to);</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a:solidFill>
                  <a:srgbClr val="FF0000"/>
                </a:solidFill>
              </a:rPr>
              <a:t>char *</a:t>
            </a:r>
            <a:r>
              <a:rPr lang="en-US" altLang="zh-CN" sz="2400" b="1" kern="0" dirty="0">
                <a:solidFill>
                  <a:srgbClr val="C00000"/>
                </a:solidFill>
              </a:rPr>
              <a:t>a</a:t>
            </a:r>
            <a:r>
              <a:rPr lang="en-US" altLang="zh-CN" sz="2400" b="1" kern="0" dirty="0">
                <a:solidFill>
                  <a:srgbClr val="FF0000"/>
                </a:solidFill>
              </a:rPr>
              <a:t>=“I am a teacher.”;</a:t>
            </a:r>
            <a:r>
              <a:rPr lang="en-US" altLang="zh-CN" sz="2400" b="1" kern="0" dirty="0"/>
              <a:t> </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a:solidFill>
                  <a:srgbClr val="0000FF"/>
                </a:solidFill>
              </a:rPr>
              <a:t>char b[]=“You are a student.”; </a:t>
            </a:r>
            <a:endParaRPr lang="zh-CN" altLang="zh-CN" sz="2400" b="1" kern="0" dirty="0">
              <a:solidFill>
                <a:srgbClr val="0000FF"/>
              </a:solidFill>
            </a:endParaRPr>
          </a:p>
          <a:p>
            <a:pPr>
              <a:lnSpc>
                <a:spcPts val="3000"/>
              </a:lnSpc>
              <a:spcBef>
                <a:spcPts val="0"/>
              </a:spcBef>
              <a:buFont typeface="Wingdings" pitchFamily="2" charset="2"/>
              <a:buNone/>
            </a:pPr>
            <a:r>
              <a:rPr lang="en-US" altLang="zh-CN" sz="2400" b="1" kern="0" dirty="0"/>
              <a:t>  char *</a:t>
            </a:r>
            <a:r>
              <a:rPr lang="en-US" altLang="zh-CN" sz="2400" b="1" kern="0" dirty="0">
                <a:solidFill>
                  <a:srgbClr val="9D138D"/>
                </a:solidFill>
              </a:rPr>
              <a:t>p</a:t>
            </a:r>
            <a:r>
              <a:rPr lang="en-US" altLang="zh-CN" sz="2400" b="1" kern="0" dirty="0"/>
              <a:t>=b; </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(“a=%s\</a:t>
            </a:r>
            <a:r>
              <a:rPr lang="en-US" altLang="zh-CN" sz="2400" b="1" kern="0" dirty="0" err="1"/>
              <a:t>nb</a:t>
            </a:r>
            <a:r>
              <a:rPr lang="en-US" altLang="zh-CN" sz="2400" b="1" kern="0" dirty="0"/>
              <a:t>=%s\n”,</a:t>
            </a:r>
            <a:r>
              <a:rPr lang="en-US" altLang="zh-CN" sz="2400" b="1" kern="0" dirty="0" err="1"/>
              <a:t>a,b</a:t>
            </a:r>
            <a:r>
              <a:rPr lang="en-US" altLang="zh-CN" sz="2400" b="1" kern="0" dirty="0"/>
              <a:t>); </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t>
            </a:r>
            <a:r>
              <a:rPr lang="en-US" altLang="zh-CN" sz="2400" b="1" kern="0" dirty="0" err="1"/>
              <a:t>ncopy</a:t>
            </a:r>
            <a:r>
              <a:rPr lang="en-US" altLang="zh-CN" sz="2400" b="1" kern="0" dirty="0"/>
              <a:t> string a to string b:\n");</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err="1"/>
              <a:t>copy_string</a:t>
            </a:r>
            <a:r>
              <a:rPr lang="en-US" altLang="zh-CN" sz="2400" b="1" kern="0" dirty="0"/>
              <a:t>(</a:t>
            </a:r>
            <a:r>
              <a:rPr lang="en-US" altLang="zh-CN" sz="2400" b="1" kern="0" dirty="0" err="1">
                <a:solidFill>
                  <a:srgbClr val="9D138D"/>
                </a:solidFill>
              </a:rPr>
              <a:t>a</a:t>
            </a:r>
            <a:r>
              <a:rPr lang="en-US" altLang="zh-CN" sz="2400" b="1" kern="0" dirty="0" err="1"/>
              <a:t>,</a:t>
            </a:r>
            <a:r>
              <a:rPr lang="en-US" altLang="zh-CN" sz="2400" b="1" kern="0" dirty="0" err="1">
                <a:solidFill>
                  <a:srgbClr val="9D138D"/>
                </a:solidFill>
              </a:rPr>
              <a:t>p</a:t>
            </a:r>
            <a:r>
              <a:rPr lang="en-US" altLang="zh-CN" sz="2400" b="1" kern="0" dirty="0"/>
              <a:t>); </a:t>
            </a:r>
            <a:endParaRPr lang="zh-CN" altLang="zh-CN" sz="2400" b="1" kern="0" dirty="0"/>
          </a:p>
          <a:p>
            <a:pPr>
              <a:lnSpc>
                <a:spcPts val="3000"/>
              </a:lnSpc>
              <a:spcBef>
                <a:spcPts val="0"/>
              </a:spcBef>
              <a:buFont typeface="Wingdings" pitchFamily="2" charset="2"/>
              <a:buNone/>
            </a:pPr>
            <a:r>
              <a:rPr lang="en-US" altLang="zh-CN" sz="2400" b="1" kern="0" dirty="0"/>
              <a:t>  </a:t>
            </a:r>
            <a:r>
              <a:rPr lang="en-US" altLang="zh-CN" sz="2400" b="1" kern="0" dirty="0" err="1"/>
              <a:t>printf</a:t>
            </a:r>
            <a:r>
              <a:rPr lang="en-US" altLang="zh-CN" sz="2400" b="1" kern="0" dirty="0"/>
              <a:t>(“a=%s\</a:t>
            </a:r>
            <a:r>
              <a:rPr lang="en-US" altLang="zh-CN" sz="2400" b="1" kern="0" dirty="0" err="1"/>
              <a:t>nb</a:t>
            </a:r>
            <a:r>
              <a:rPr lang="en-US" altLang="zh-CN" sz="2400" b="1" kern="0" dirty="0"/>
              <a:t>=%s\n”,</a:t>
            </a:r>
            <a:r>
              <a:rPr lang="en-US" altLang="zh-CN" sz="2400" b="1" kern="0" dirty="0" err="1"/>
              <a:t>a,b</a:t>
            </a:r>
            <a:r>
              <a:rPr lang="en-US" altLang="zh-CN" sz="2400" b="1" kern="0" dirty="0"/>
              <a:t>); </a:t>
            </a:r>
            <a:endParaRPr lang="zh-CN" altLang="zh-CN" sz="2400" b="1" kern="0" dirty="0"/>
          </a:p>
          <a:p>
            <a:pPr>
              <a:lnSpc>
                <a:spcPts val="3000"/>
              </a:lnSpc>
              <a:spcBef>
                <a:spcPts val="0"/>
              </a:spcBef>
              <a:buFont typeface="Wingdings" pitchFamily="2" charset="2"/>
              <a:buNone/>
            </a:pPr>
            <a:r>
              <a:rPr lang="en-US" altLang="zh-CN" sz="2400" b="1" kern="0" dirty="0"/>
              <a:t>  return 0;</a:t>
            </a:r>
            <a:endParaRPr lang="zh-CN" altLang="zh-CN" sz="2400" b="1" kern="0" dirty="0"/>
          </a:p>
          <a:p>
            <a:pPr>
              <a:lnSpc>
                <a:spcPts val="3000"/>
              </a:lnSpc>
              <a:spcBef>
                <a:spcPts val="0"/>
              </a:spcBef>
              <a:buFont typeface="Wingdings" pitchFamily="2" charset="2"/>
              <a:buNone/>
            </a:pPr>
            <a:r>
              <a:rPr lang="en-US" altLang="zh-CN" sz="2400" b="1" kern="0" dirty="0"/>
              <a:t>}</a:t>
            </a:r>
            <a:endParaRPr lang="zh-CN" altLang="zh-CN" sz="2400" b="1" kern="0" dirty="0"/>
          </a:p>
        </p:txBody>
      </p:sp>
      <p:sp>
        <p:nvSpPr>
          <p:cNvPr id="4" name="内容占位符 2"/>
          <p:cNvSpPr txBox="1">
            <a:spLocks/>
          </p:cNvSpPr>
          <p:nvPr/>
        </p:nvSpPr>
        <p:spPr bwMode="auto">
          <a:xfrm>
            <a:off x="2161686" y="4653136"/>
            <a:ext cx="6805389" cy="2019002"/>
          </a:xfrm>
          <a:prstGeom prst="rect">
            <a:avLst/>
          </a:prstGeom>
          <a:solidFill>
            <a:srgbClr val="CCECFF"/>
          </a:solidFill>
          <a:ln>
            <a:noFill/>
          </a:ln>
          <a:effectLs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tx2"/>
              </a:buClr>
              <a:buChar char="•"/>
              <a:defRPr kumimoji="1" sz="2400">
                <a:solidFill>
                  <a:schemeClr val="tx1"/>
                </a:solidFill>
                <a:latin typeface="+mn-lt"/>
                <a:ea typeface="+mn-ea"/>
              </a:defRPr>
            </a:lvl3pPr>
            <a:lvl4pPr marL="1600200" indent="-228600" algn="l" rtl="0" fontAlgn="base">
              <a:spcBef>
                <a:spcPct val="20000"/>
              </a:spcBef>
              <a:spcAft>
                <a:spcPct val="0"/>
              </a:spcAft>
              <a:buClr>
                <a:schemeClr val="hlink"/>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a:spcBef>
                <a:spcPts val="0"/>
              </a:spcBef>
              <a:buFont typeface="Wingdings" pitchFamily="2" charset="2"/>
              <a:buNone/>
            </a:pPr>
            <a:r>
              <a:rPr lang="en-US" altLang="zh-CN" sz="2400" b="1" kern="0" dirty="0"/>
              <a:t>void </a:t>
            </a:r>
            <a:r>
              <a:rPr lang="en-US" altLang="zh-CN" sz="2400" b="1" kern="0" dirty="0" err="1"/>
              <a:t>copy_string</a:t>
            </a:r>
            <a:r>
              <a:rPr lang="en-US" altLang="zh-CN" sz="2400" b="1" kern="0" dirty="0"/>
              <a:t>(char *</a:t>
            </a:r>
            <a:r>
              <a:rPr lang="en-US" altLang="zh-CN" sz="2400" b="1" kern="0" dirty="0">
                <a:solidFill>
                  <a:srgbClr val="9D138D"/>
                </a:solidFill>
              </a:rPr>
              <a:t>from</a:t>
            </a:r>
            <a:r>
              <a:rPr lang="en-US" altLang="zh-CN" sz="2400" b="1" kern="0" dirty="0"/>
              <a:t>, char *</a:t>
            </a:r>
            <a:r>
              <a:rPr lang="en-US" altLang="zh-CN" sz="2400" b="1" kern="0" dirty="0">
                <a:solidFill>
                  <a:srgbClr val="9D138D"/>
                </a:solidFill>
              </a:rPr>
              <a:t>to</a:t>
            </a:r>
            <a:r>
              <a:rPr lang="en-US" altLang="zh-CN" sz="2400" b="1" kern="0" dirty="0"/>
              <a:t>) </a:t>
            </a:r>
            <a:endParaRPr lang="zh-CN" altLang="zh-CN" sz="2400" b="1" kern="0" dirty="0"/>
          </a:p>
          <a:p>
            <a:pPr>
              <a:spcBef>
                <a:spcPts val="0"/>
              </a:spcBef>
              <a:buFont typeface="Wingdings" pitchFamily="2" charset="2"/>
              <a:buNone/>
            </a:pPr>
            <a:r>
              <a:rPr lang="en-US" altLang="zh-CN" sz="2400" b="1" kern="0" dirty="0"/>
              <a:t>{  for(  ;*from!='\0'; </a:t>
            </a:r>
            <a:r>
              <a:rPr lang="en-US" altLang="zh-CN" sz="2400" b="1" kern="0" dirty="0">
                <a:solidFill>
                  <a:srgbClr val="9D138D"/>
                </a:solidFill>
              </a:rPr>
              <a:t>from++</a:t>
            </a:r>
            <a:r>
              <a:rPr lang="en-US" altLang="zh-CN" sz="2400" b="1" kern="0" dirty="0"/>
              <a:t>,</a:t>
            </a:r>
            <a:r>
              <a:rPr lang="en-US" altLang="zh-CN" sz="2400" b="1" kern="0" dirty="0">
                <a:solidFill>
                  <a:srgbClr val="9D138D"/>
                </a:solidFill>
              </a:rPr>
              <a:t>to++</a:t>
            </a:r>
            <a:r>
              <a:rPr lang="en-US" altLang="zh-CN" sz="2400" b="1" kern="0" dirty="0"/>
              <a:t>)</a:t>
            </a:r>
            <a:endParaRPr lang="zh-CN" altLang="zh-CN" sz="2400" b="1" kern="0" dirty="0"/>
          </a:p>
          <a:p>
            <a:pPr>
              <a:spcBef>
                <a:spcPts val="0"/>
              </a:spcBef>
              <a:buFont typeface="Wingdings" pitchFamily="2" charset="2"/>
              <a:buNone/>
            </a:pPr>
            <a:r>
              <a:rPr lang="en-US" altLang="zh-CN" sz="2400" b="1" kern="0" dirty="0"/>
              <a:t>      {  *to=*from;   }</a:t>
            </a:r>
            <a:endParaRPr lang="zh-CN" altLang="zh-CN" sz="2400" b="1" kern="0" dirty="0"/>
          </a:p>
          <a:p>
            <a:pPr>
              <a:spcBef>
                <a:spcPts val="0"/>
              </a:spcBef>
              <a:buFont typeface="Wingdings" pitchFamily="2" charset="2"/>
              <a:buNone/>
            </a:pPr>
            <a:r>
              <a:rPr lang="en-US" altLang="zh-CN" sz="2400" b="1" kern="0" dirty="0"/>
              <a:t>   *to='\0';</a:t>
            </a:r>
            <a:endParaRPr lang="zh-CN" altLang="zh-CN" sz="2400" b="1" kern="0" dirty="0"/>
          </a:p>
          <a:p>
            <a:pPr>
              <a:spcBef>
                <a:spcPts val="0"/>
              </a:spcBef>
              <a:buFont typeface="Wingdings" pitchFamily="2" charset="2"/>
              <a:buNone/>
            </a:pPr>
            <a:r>
              <a:rPr lang="en-US" altLang="zh-CN" sz="2400" b="1" kern="0" dirty="0"/>
              <a:t>} </a:t>
            </a:r>
            <a:endParaRPr lang="zh-CN" altLang="zh-CN" sz="2400" b="1" kern="0" dirty="0"/>
          </a:p>
        </p:txBody>
      </p:sp>
      <p:sp>
        <p:nvSpPr>
          <p:cNvPr id="5" name="圆角矩形标注 4"/>
          <p:cNvSpPr>
            <a:spLocks noChangeArrowheads="1"/>
          </p:cNvSpPr>
          <p:nvPr/>
        </p:nvSpPr>
        <p:spPr bwMode="auto">
          <a:xfrm>
            <a:off x="1835696" y="3622849"/>
            <a:ext cx="6984776" cy="714375"/>
          </a:xfrm>
          <a:prstGeom prst="wedgeRoundRectCallout">
            <a:avLst>
              <a:gd name="adj1" fmla="val -20991"/>
              <a:gd name="adj2" fmla="val 103962"/>
              <a:gd name="adj3" fmla="val 16667"/>
            </a:avLst>
          </a:prstGeom>
          <a:solidFill>
            <a:srgbClr val="FFFFCC"/>
          </a:solidFill>
          <a:ln w="9525" algn="ctr">
            <a:solidFill>
              <a:schemeClr val="tx1"/>
            </a:solidFill>
            <a:miter lim="800000"/>
            <a:headEnd/>
            <a:tailEnd/>
          </a:ln>
        </p:spPr>
        <p:txBody>
          <a:bodyPr/>
          <a:lstStyle/>
          <a:p>
            <a:pPr>
              <a:defRPr/>
            </a:pPr>
            <a:r>
              <a:rPr lang="zh-CN" altLang="en-US" sz="2800" b="1" dirty="0">
                <a:solidFill>
                  <a:srgbClr val="0000CC"/>
                </a:solidFill>
                <a:latin typeface="+mn-lt"/>
                <a:ea typeface="+mn-ea"/>
              </a:rPr>
              <a:t>函数体有多种简化写法，请见教材</a:t>
            </a:r>
            <a:r>
              <a:rPr lang="en-US" altLang="zh-CN" sz="2800" b="1" dirty="0">
                <a:solidFill>
                  <a:srgbClr val="0000CC"/>
                </a:solidFill>
                <a:latin typeface="+mn-lt"/>
                <a:ea typeface="+mn-ea"/>
              </a:rPr>
              <a:t>P262  </a:t>
            </a:r>
          </a:p>
        </p:txBody>
      </p:sp>
    </p:spTree>
    <p:extLst>
      <p:ext uri="{BB962C8B-B14F-4D97-AF65-F5344CB8AC3E}">
        <p14:creationId xmlns:p14="http://schemas.microsoft.com/office/powerpoint/2010/main" val="259953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15BB9E0A-D3FD-4276-89EA-689FF3FB256A}" type="slidenum">
              <a:rPr lang="en-US" altLang="zh-CN"/>
              <a:pPr/>
              <a:t>99</a:t>
            </a:fld>
            <a:endParaRPr lang="en-US" altLang="zh-CN"/>
          </a:p>
        </p:txBody>
      </p:sp>
      <p:sp>
        <p:nvSpPr>
          <p:cNvPr id="112643" name="Rectangle 3"/>
          <p:cNvSpPr>
            <a:spLocks noGrp="1" noChangeArrowheads="1"/>
          </p:cNvSpPr>
          <p:nvPr>
            <p:ph type="body" idx="1"/>
          </p:nvPr>
        </p:nvSpPr>
        <p:spPr>
          <a:xfrm>
            <a:off x="768454" y="649188"/>
            <a:ext cx="8229600" cy="5372100"/>
          </a:xfrm>
        </p:spPr>
        <p:txBody>
          <a:bodyPr/>
          <a:lstStyle/>
          <a:p>
            <a:pPr>
              <a:buNone/>
            </a:pPr>
            <a:r>
              <a:rPr lang="en-US" altLang="zh-CN" dirty="0"/>
              <a:t>【</a:t>
            </a:r>
            <a:r>
              <a:rPr lang="zh-CN" altLang="en-US" dirty="0"/>
              <a:t>例</a:t>
            </a:r>
            <a:r>
              <a:rPr lang="en-US" altLang="zh-CN" dirty="0"/>
              <a:t>8.20】</a:t>
            </a:r>
            <a:r>
              <a:rPr lang="zh-CN" altLang="zh-CN" dirty="0"/>
              <a:t>用函数调用实现字符串的复制。</a:t>
            </a:r>
          </a:p>
          <a:p>
            <a:pPr>
              <a:buFont typeface="Wingdings" pitchFamily="2" charset="2"/>
              <a:buNone/>
            </a:pPr>
            <a:r>
              <a:rPr lang="zh-CN" altLang="en-US" sz="2800" dirty="0"/>
              <a:t>（</a:t>
            </a:r>
            <a:r>
              <a:rPr lang="en-US" altLang="zh-CN" sz="2800" dirty="0"/>
              <a:t>2</a:t>
            </a:r>
            <a:r>
              <a:rPr lang="zh-CN" altLang="en-US" sz="2800" dirty="0"/>
              <a:t>）字符指针变量作形参</a:t>
            </a:r>
          </a:p>
          <a:p>
            <a:pPr>
              <a:buFont typeface="Wingdings" pitchFamily="2" charset="2"/>
              <a:buNone/>
            </a:pPr>
            <a:r>
              <a:rPr lang="en-US" altLang="zh-CN" sz="2800" dirty="0"/>
              <a:t>void </a:t>
            </a:r>
            <a:r>
              <a:rPr lang="en-US" altLang="zh-CN" sz="2800" dirty="0" err="1"/>
              <a:t>copy_string</a:t>
            </a:r>
            <a:r>
              <a:rPr lang="en-US" altLang="zh-CN" sz="2800" dirty="0"/>
              <a:t>(char *</a:t>
            </a:r>
            <a:r>
              <a:rPr lang="en-US" altLang="zh-CN" sz="2800" dirty="0" err="1"/>
              <a:t>from,char</a:t>
            </a:r>
            <a:r>
              <a:rPr lang="en-US" altLang="zh-CN" sz="2800" dirty="0"/>
              <a:t> *to)</a:t>
            </a:r>
          </a:p>
          <a:p>
            <a:pPr>
              <a:buFont typeface="Wingdings" pitchFamily="2" charset="2"/>
              <a:buNone/>
            </a:pPr>
            <a:r>
              <a:rPr lang="en-US" altLang="zh-CN" sz="2800" dirty="0"/>
              <a:t>{for (;</a:t>
            </a:r>
            <a:r>
              <a:rPr lang="en-US" altLang="zh-CN" sz="2800" dirty="0">
                <a:solidFill>
                  <a:srgbClr val="FF0000"/>
                </a:solidFill>
              </a:rPr>
              <a:t>*from!=</a:t>
            </a:r>
            <a:r>
              <a:rPr lang="en-US" altLang="zh-CN" sz="2800" dirty="0">
                <a:solidFill>
                  <a:srgbClr val="FF0000"/>
                </a:solidFill>
                <a:latin typeface="Times New Roman"/>
              </a:rPr>
              <a:t>‘</a:t>
            </a:r>
            <a:r>
              <a:rPr lang="en-US" altLang="zh-CN" sz="2800" dirty="0">
                <a:solidFill>
                  <a:srgbClr val="FF0000"/>
                </a:solidFill>
              </a:rPr>
              <a:t>\0</a:t>
            </a:r>
            <a:r>
              <a:rPr lang="en-US" altLang="zh-CN" sz="2800" dirty="0">
                <a:solidFill>
                  <a:srgbClr val="FF0000"/>
                </a:solidFill>
                <a:latin typeface="Times New Roman"/>
              </a:rPr>
              <a:t>’</a:t>
            </a:r>
            <a:r>
              <a:rPr lang="en-US" altLang="zh-CN" sz="2800" dirty="0">
                <a:solidFill>
                  <a:srgbClr val="FF0000"/>
                </a:solidFill>
              </a:rPr>
              <a:t>;</a:t>
            </a:r>
            <a:r>
              <a:rPr lang="en-US" altLang="zh-CN" sz="2800" dirty="0"/>
              <a:t>from++,to++)  *to=*from;</a:t>
            </a:r>
          </a:p>
          <a:p>
            <a:pPr>
              <a:buFont typeface="Wingdings" pitchFamily="2" charset="2"/>
              <a:buNone/>
            </a:pPr>
            <a:r>
              <a:rPr lang="en-US" altLang="zh-CN" sz="2800" dirty="0"/>
              <a:t>  </a:t>
            </a:r>
            <a:r>
              <a:rPr lang="en-US" altLang="zh-CN" sz="2800" dirty="0">
                <a:solidFill>
                  <a:srgbClr val="FF0000"/>
                </a:solidFill>
              </a:rPr>
              <a:t>*to=</a:t>
            </a:r>
            <a:r>
              <a:rPr lang="en-US" altLang="zh-CN" sz="2800" dirty="0">
                <a:solidFill>
                  <a:srgbClr val="FF0000"/>
                </a:solidFill>
                <a:latin typeface="Times New Roman"/>
              </a:rPr>
              <a:t>‘</a:t>
            </a:r>
            <a:r>
              <a:rPr lang="en-US" altLang="zh-CN" sz="2800" dirty="0">
                <a:solidFill>
                  <a:srgbClr val="FF0000"/>
                </a:solidFill>
              </a:rPr>
              <a:t>\0</a:t>
            </a:r>
            <a:r>
              <a:rPr lang="en-US" altLang="zh-CN" sz="2800" dirty="0">
                <a:solidFill>
                  <a:srgbClr val="FF0000"/>
                </a:solidFill>
                <a:latin typeface="Times New Roman"/>
              </a:rPr>
              <a:t>’</a:t>
            </a:r>
            <a:r>
              <a:rPr lang="en-US" altLang="zh-CN" sz="2800" dirty="0">
                <a:solidFill>
                  <a:srgbClr val="FF0000"/>
                </a:solidFill>
              </a:rPr>
              <a:t>;</a:t>
            </a:r>
          </a:p>
          <a:p>
            <a:pPr>
              <a:buFont typeface="Wingdings" pitchFamily="2" charset="2"/>
              <a:buNone/>
            </a:pPr>
            <a:r>
              <a:rPr lang="en-US" altLang="zh-CN" sz="2800" dirty="0"/>
              <a:t>}</a:t>
            </a:r>
          </a:p>
        </p:txBody>
      </p:sp>
      <p:sp>
        <p:nvSpPr>
          <p:cNvPr id="112644" name="Text Box 4"/>
          <p:cNvSpPr txBox="1">
            <a:spLocks noChangeArrowheads="1"/>
          </p:cNvSpPr>
          <p:nvPr/>
        </p:nvSpPr>
        <p:spPr bwMode="auto">
          <a:xfrm>
            <a:off x="254000" y="27828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①</a:t>
            </a:r>
          </a:p>
        </p:txBody>
      </p:sp>
      <p:sp>
        <p:nvSpPr>
          <p:cNvPr id="112645" name="Text Box 5"/>
          <p:cNvSpPr txBox="1">
            <a:spLocks noChangeArrowheads="1"/>
          </p:cNvSpPr>
          <p:nvPr/>
        </p:nvSpPr>
        <p:spPr bwMode="auto">
          <a:xfrm>
            <a:off x="266700" y="4293096"/>
            <a:ext cx="841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② {while (</a:t>
            </a:r>
            <a:r>
              <a:rPr lang="en-US" altLang="zh-CN" sz="2400">
                <a:solidFill>
                  <a:srgbClr val="FF0000"/>
                </a:solidFill>
              </a:rPr>
              <a:t>*from!=</a:t>
            </a:r>
            <a:r>
              <a:rPr lang="en-US" altLang="zh-CN" sz="2400">
                <a:solidFill>
                  <a:srgbClr val="FF0000"/>
                </a:solidFill>
                <a:latin typeface="Times New Roman"/>
              </a:rPr>
              <a:t>‘</a:t>
            </a:r>
            <a:r>
              <a:rPr lang="en-US" altLang="zh-CN" sz="2400">
                <a:solidFill>
                  <a:srgbClr val="FF0000"/>
                </a:solidFill>
              </a:rPr>
              <a:t>\0</a:t>
            </a:r>
            <a:r>
              <a:rPr lang="en-US" altLang="zh-CN" sz="2400">
                <a:solidFill>
                  <a:srgbClr val="FF0000"/>
                </a:solidFill>
                <a:latin typeface="Times New Roman"/>
              </a:rPr>
              <a:t>’</a:t>
            </a:r>
            <a:r>
              <a:rPr lang="en-US" altLang="zh-CN" sz="2400"/>
              <a:t>) </a:t>
            </a:r>
            <a:r>
              <a:rPr lang="en-US" altLang="zh-CN" sz="2400">
                <a:solidFill>
                  <a:srgbClr val="FF0000"/>
                </a:solidFill>
              </a:rPr>
              <a:t>*</a:t>
            </a:r>
            <a:r>
              <a:rPr lang="en-US" altLang="zh-CN" sz="2400" u="sng">
                <a:solidFill>
                  <a:srgbClr val="FF0000"/>
                </a:solidFill>
              </a:rPr>
              <a:t>to++</a:t>
            </a:r>
            <a:r>
              <a:rPr lang="en-US" altLang="zh-CN" sz="2400">
                <a:solidFill>
                  <a:srgbClr val="FF0000"/>
                </a:solidFill>
              </a:rPr>
              <a:t>=*</a:t>
            </a:r>
            <a:r>
              <a:rPr lang="en-US" altLang="zh-CN" sz="2400" u="sng">
                <a:solidFill>
                  <a:srgbClr val="FF0000"/>
                </a:solidFill>
              </a:rPr>
              <a:t>from++</a:t>
            </a:r>
            <a:r>
              <a:rPr lang="en-US" altLang="zh-CN" sz="2400">
                <a:solidFill>
                  <a:srgbClr val="FF0000"/>
                </a:solidFill>
              </a:rPr>
              <a:t>;</a:t>
            </a:r>
            <a:r>
              <a:rPr lang="en-US" altLang="zh-CN" sz="2400"/>
              <a:t> *to=</a:t>
            </a:r>
            <a:r>
              <a:rPr lang="en-US" altLang="zh-CN" sz="2400">
                <a:latin typeface="Times New Roman"/>
              </a:rPr>
              <a:t>‘</a:t>
            </a:r>
            <a:r>
              <a:rPr lang="en-US" altLang="zh-CN" sz="2400"/>
              <a:t>\0</a:t>
            </a:r>
            <a:r>
              <a:rPr lang="en-US" altLang="zh-CN" sz="2400">
                <a:latin typeface="Times New Roman"/>
              </a:rPr>
              <a:t>’</a:t>
            </a:r>
            <a:r>
              <a:rPr lang="en-US" altLang="zh-CN" sz="2400"/>
              <a:t>;}</a:t>
            </a:r>
          </a:p>
        </p:txBody>
      </p:sp>
      <p:sp>
        <p:nvSpPr>
          <p:cNvPr id="112646" name="Text Box 6"/>
          <p:cNvSpPr txBox="1">
            <a:spLocks noChangeArrowheads="1"/>
          </p:cNvSpPr>
          <p:nvPr/>
        </p:nvSpPr>
        <p:spPr bwMode="auto">
          <a:xfrm>
            <a:off x="266700" y="5142409"/>
            <a:ext cx="6307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④ {while (</a:t>
            </a:r>
            <a:r>
              <a:rPr lang="en-US" altLang="zh-CN" sz="2400">
                <a:solidFill>
                  <a:srgbClr val="FF0000"/>
                </a:solidFill>
              </a:rPr>
              <a:t>(*</a:t>
            </a:r>
            <a:r>
              <a:rPr lang="en-US" altLang="zh-CN" sz="2400" u="sng">
                <a:solidFill>
                  <a:srgbClr val="FF0000"/>
                </a:solidFill>
              </a:rPr>
              <a:t>to++</a:t>
            </a:r>
            <a:r>
              <a:rPr lang="en-US" altLang="zh-CN" sz="2800" b="1">
                <a:solidFill>
                  <a:srgbClr val="FF0000"/>
                </a:solidFill>
                <a:effectLst>
                  <a:outerShdw blurRad="38100" dist="38100" dir="2700000" algn="tl">
                    <a:srgbClr val="000000"/>
                  </a:outerShdw>
                </a:effectLst>
              </a:rPr>
              <a:t>=</a:t>
            </a:r>
            <a:r>
              <a:rPr lang="en-US" altLang="zh-CN" sz="2400">
                <a:solidFill>
                  <a:srgbClr val="FF0000"/>
                </a:solidFill>
              </a:rPr>
              <a:t>*</a:t>
            </a:r>
            <a:r>
              <a:rPr lang="en-US" altLang="zh-CN" sz="2400" u="sng">
                <a:solidFill>
                  <a:srgbClr val="FF0000"/>
                </a:solidFill>
              </a:rPr>
              <a:t>from++</a:t>
            </a:r>
            <a:r>
              <a:rPr lang="en-US" altLang="zh-CN" sz="2400">
                <a:solidFill>
                  <a:srgbClr val="FF0000"/>
                </a:solidFill>
              </a:rPr>
              <a:t>)!=</a:t>
            </a:r>
            <a:r>
              <a:rPr lang="en-US" altLang="zh-CN" sz="2400">
                <a:solidFill>
                  <a:srgbClr val="FF0000"/>
                </a:solidFill>
                <a:latin typeface="Times New Roman"/>
              </a:rPr>
              <a:t>‘</a:t>
            </a:r>
            <a:r>
              <a:rPr lang="en-US" altLang="zh-CN" sz="2400">
                <a:solidFill>
                  <a:srgbClr val="FF0000"/>
                </a:solidFill>
              </a:rPr>
              <a:t>\0</a:t>
            </a:r>
            <a:r>
              <a:rPr lang="en-US" altLang="zh-CN" sz="2400">
                <a:solidFill>
                  <a:srgbClr val="FF0000"/>
                </a:solidFill>
                <a:latin typeface="Times New Roman"/>
              </a:rPr>
              <a:t>’</a:t>
            </a:r>
            <a:r>
              <a:rPr lang="en-US" altLang="zh-CN" sz="2400"/>
              <a:t>); }</a:t>
            </a:r>
          </a:p>
        </p:txBody>
      </p:sp>
      <p:sp>
        <p:nvSpPr>
          <p:cNvPr id="112647" name="Text Box 7"/>
          <p:cNvSpPr txBox="1">
            <a:spLocks noChangeArrowheads="1"/>
          </p:cNvSpPr>
          <p:nvPr/>
        </p:nvSpPr>
        <p:spPr bwMode="auto">
          <a:xfrm>
            <a:off x="266700" y="4685209"/>
            <a:ext cx="7859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③ {while (</a:t>
            </a:r>
            <a:r>
              <a:rPr lang="en-US" altLang="zh-CN" sz="2400">
                <a:solidFill>
                  <a:srgbClr val="FF0000"/>
                </a:solidFill>
              </a:rPr>
              <a:t>(*to</a:t>
            </a:r>
            <a:r>
              <a:rPr lang="en-US" altLang="zh-CN" sz="2800" b="1">
                <a:solidFill>
                  <a:srgbClr val="FF0000"/>
                </a:solidFill>
                <a:effectLst>
                  <a:outerShdw blurRad="38100" dist="38100" dir="2700000" algn="tl">
                    <a:srgbClr val="000000"/>
                  </a:outerShdw>
                </a:effectLst>
              </a:rPr>
              <a:t>=</a:t>
            </a:r>
            <a:r>
              <a:rPr lang="en-US" altLang="zh-CN" sz="2400">
                <a:solidFill>
                  <a:srgbClr val="FF0000"/>
                </a:solidFill>
              </a:rPr>
              <a:t>*from)!=</a:t>
            </a:r>
            <a:r>
              <a:rPr lang="en-US" altLang="zh-CN" sz="2400">
                <a:solidFill>
                  <a:srgbClr val="FF0000"/>
                </a:solidFill>
                <a:latin typeface="Times New Roman"/>
              </a:rPr>
              <a:t>‘</a:t>
            </a:r>
            <a:r>
              <a:rPr lang="en-US" altLang="zh-CN" sz="2400">
                <a:solidFill>
                  <a:srgbClr val="FF0000"/>
                </a:solidFill>
              </a:rPr>
              <a:t>\0</a:t>
            </a:r>
            <a:r>
              <a:rPr lang="en-US" altLang="zh-CN" sz="2400">
                <a:solidFill>
                  <a:srgbClr val="FF0000"/>
                </a:solidFill>
                <a:latin typeface="Times New Roman"/>
              </a:rPr>
              <a:t>’</a:t>
            </a:r>
            <a:r>
              <a:rPr lang="en-US" altLang="zh-CN" sz="2400"/>
              <a:t>) {from++;to++;}}</a:t>
            </a:r>
          </a:p>
        </p:txBody>
      </p:sp>
      <p:sp>
        <p:nvSpPr>
          <p:cNvPr id="112648" name="Text Box 8"/>
          <p:cNvSpPr txBox="1">
            <a:spLocks noChangeArrowheads="1"/>
          </p:cNvSpPr>
          <p:nvPr/>
        </p:nvSpPr>
        <p:spPr bwMode="auto">
          <a:xfrm>
            <a:off x="266700" y="5650409"/>
            <a:ext cx="506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⑤ {while (*to++=*from++); }</a:t>
            </a:r>
          </a:p>
        </p:txBody>
      </p:sp>
      <p:sp>
        <p:nvSpPr>
          <p:cNvPr id="112649" name="Text Box 9"/>
          <p:cNvSpPr txBox="1">
            <a:spLocks noChangeArrowheads="1"/>
          </p:cNvSpPr>
          <p:nvPr/>
        </p:nvSpPr>
        <p:spPr bwMode="auto">
          <a:xfrm>
            <a:off x="269875" y="6107609"/>
            <a:ext cx="497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t>⑥ {for (;*to++=*from++;);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6050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ppt_x"/>
                                          </p:val>
                                        </p:tav>
                                        <p:tav tm="100000">
                                          <p:val>
                                            <p:strVal val="#ppt_x"/>
                                          </p:val>
                                        </p:tav>
                                      </p:tavLst>
                                    </p:anim>
                                    <p:anim calcmode="lin" valueType="num">
                                      <p:cBhvr additive="base">
                                        <p:cTn id="8" dur="500" fill="hold"/>
                                        <p:tgtEl>
                                          <p:spTgt spid="11264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47"/>
                                        </p:tgtEl>
                                        <p:attrNameLst>
                                          <p:attrName>style.visibility</p:attrName>
                                        </p:attrNameLst>
                                      </p:cBhvr>
                                      <p:to>
                                        <p:strVal val="visible"/>
                                      </p:to>
                                    </p:set>
                                    <p:anim calcmode="lin" valueType="num">
                                      <p:cBhvr additive="base">
                                        <p:cTn id="13" dur="500" fill="hold"/>
                                        <p:tgtEl>
                                          <p:spTgt spid="112647"/>
                                        </p:tgtEl>
                                        <p:attrNameLst>
                                          <p:attrName>ppt_x</p:attrName>
                                        </p:attrNameLst>
                                      </p:cBhvr>
                                      <p:tavLst>
                                        <p:tav tm="0">
                                          <p:val>
                                            <p:strVal val="#ppt_x"/>
                                          </p:val>
                                        </p:tav>
                                        <p:tav tm="100000">
                                          <p:val>
                                            <p:strVal val="#ppt_x"/>
                                          </p:val>
                                        </p:tav>
                                      </p:tavLst>
                                    </p:anim>
                                    <p:anim calcmode="lin" valueType="num">
                                      <p:cBhvr additive="base">
                                        <p:cTn id="14" dur="500" fill="hold"/>
                                        <p:tgtEl>
                                          <p:spTgt spid="11264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46"/>
                                        </p:tgtEl>
                                        <p:attrNameLst>
                                          <p:attrName>style.visibility</p:attrName>
                                        </p:attrNameLst>
                                      </p:cBhvr>
                                      <p:to>
                                        <p:strVal val="visible"/>
                                      </p:to>
                                    </p:set>
                                    <p:anim calcmode="lin" valueType="num">
                                      <p:cBhvr additive="base">
                                        <p:cTn id="19" dur="500" fill="hold"/>
                                        <p:tgtEl>
                                          <p:spTgt spid="112646"/>
                                        </p:tgtEl>
                                        <p:attrNameLst>
                                          <p:attrName>ppt_x</p:attrName>
                                        </p:attrNameLst>
                                      </p:cBhvr>
                                      <p:tavLst>
                                        <p:tav tm="0">
                                          <p:val>
                                            <p:strVal val="#ppt_x"/>
                                          </p:val>
                                        </p:tav>
                                        <p:tav tm="100000">
                                          <p:val>
                                            <p:strVal val="#ppt_x"/>
                                          </p:val>
                                        </p:tav>
                                      </p:tavLst>
                                    </p:anim>
                                    <p:anim calcmode="lin" valueType="num">
                                      <p:cBhvr additive="base">
                                        <p:cTn id="20" dur="500" fill="hold"/>
                                        <p:tgtEl>
                                          <p:spTgt spid="1126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48"/>
                                        </p:tgtEl>
                                        <p:attrNameLst>
                                          <p:attrName>style.visibility</p:attrName>
                                        </p:attrNameLst>
                                      </p:cBhvr>
                                      <p:to>
                                        <p:strVal val="visible"/>
                                      </p:to>
                                    </p:set>
                                    <p:anim calcmode="lin" valueType="num">
                                      <p:cBhvr additive="base">
                                        <p:cTn id="25" dur="500" fill="hold"/>
                                        <p:tgtEl>
                                          <p:spTgt spid="112648"/>
                                        </p:tgtEl>
                                        <p:attrNameLst>
                                          <p:attrName>ppt_x</p:attrName>
                                        </p:attrNameLst>
                                      </p:cBhvr>
                                      <p:tavLst>
                                        <p:tav tm="0">
                                          <p:val>
                                            <p:strVal val="#ppt_x"/>
                                          </p:val>
                                        </p:tav>
                                        <p:tav tm="100000">
                                          <p:val>
                                            <p:strVal val="#ppt_x"/>
                                          </p:val>
                                        </p:tav>
                                      </p:tavLst>
                                    </p:anim>
                                    <p:anim calcmode="lin" valueType="num">
                                      <p:cBhvr additive="base">
                                        <p:cTn id="26" dur="500" fill="hold"/>
                                        <p:tgtEl>
                                          <p:spTgt spid="11264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49"/>
                                        </p:tgtEl>
                                        <p:attrNameLst>
                                          <p:attrName>style.visibility</p:attrName>
                                        </p:attrNameLst>
                                      </p:cBhvr>
                                      <p:to>
                                        <p:strVal val="visible"/>
                                      </p:to>
                                    </p:set>
                                    <p:anim calcmode="lin" valueType="num">
                                      <p:cBhvr additive="base">
                                        <p:cTn id="31" dur="500" fill="hold"/>
                                        <p:tgtEl>
                                          <p:spTgt spid="112649"/>
                                        </p:tgtEl>
                                        <p:attrNameLst>
                                          <p:attrName>ppt_x</p:attrName>
                                        </p:attrNameLst>
                                      </p:cBhvr>
                                      <p:tavLst>
                                        <p:tav tm="0">
                                          <p:val>
                                            <p:strVal val="#ppt_x"/>
                                          </p:val>
                                        </p:tav>
                                        <p:tav tm="100000">
                                          <p:val>
                                            <p:strVal val="#ppt_x"/>
                                          </p:val>
                                        </p:tav>
                                      </p:tavLst>
                                    </p:anim>
                                    <p:anim calcmode="lin" valueType="num">
                                      <p:cBhvr additive="base">
                                        <p:cTn id="32" dur="500" fill="hold"/>
                                        <p:tgtEl>
                                          <p:spTgt spid="11264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utoUpdateAnimBg="0"/>
      <p:bldP spid="112646" grpId="0" autoUpdateAnimBg="0"/>
      <p:bldP spid="112647" grpId="0" autoUpdateAnimBg="0"/>
      <p:bldP spid="112648" grpId="0" autoUpdateAnimBg="0"/>
      <p:bldP spid="112649" grpId="0" autoUpdateAnimBg="0"/>
    </p:bld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E:\office97\Templates\演示文稿设计\场景型模板.pot</Template>
  <TotalTime>9115</TotalTime>
  <Words>10506</Words>
  <Application>Microsoft Office PowerPoint</Application>
  <PresentationFormat>全屏显示(4:3)</PresentationFormat>
  <Paragraphs>1413</Paragraphs>
  <Slides>126</Slides>
  <Notes>2</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126</vt:i4>
      </vt:variant>
    </vt:vector>
  </HeadingPairs>
  <TitlesOfParts>
    <vt:vector size="137" baseType="lpstr">
      <vt:lpstr>Monotype Sorts</vt:lpstr>
      <vt:lpstr>黑体</vt:lpstr>
      <vt:lpstr>楷体_GB2312</vt:lpstr>
      <vt:lpstr>宋体</vt:lpstr>
      <vt:lpstr>Arial</vt:lpstr>
      <vt:lpstr>Arial Black</vt:lpstr>
      <vt:lpstr>Georgia</vt:lpstr>
      <vt:lpstr>Times New Roman</vt:lpstr>
      <vt:lpstr>Verdana</vt:lpstr>
      <vt:lpstr>Wingdings</vt:lpstr>
      <vt:lpstr>Bold Stripes</vt:lpstr>
      <vt:lpstr>第8章　善于利用指针</vt:lpstr>
      <vt:lpstr>概述</vt:lpstr>
      <vt:lpstr>主要内容</vt:lpstr>
      <vt:lpstr>8.1 指針是什么</vt:lpstr>
      <vt:lpstr>内 存 储 器</vt:lpstr>
      <vt:lpstr>8.1 指針是什么</vt:lpstr>
      <vt:lpstr>C语言编译器对内存的使用</vt:lpstr>
      <vt:lpstr>8.1 指針是什么（2）</vt:lpstr>
      <vt:lpstr>PowerPoint 演示文稿</vt:lpstr>
      <vt:lpstr>访问变量的过程</vt:lpstr>
      <vt:lpstr>PowerPoint 演示文稿</vt:lpstr>
      <vt:lpstr>PowerPoint 演示文稿</vt:lpstr>
      <vt:lpstr>PowerPoint 演示文稿</vt:lpstr>
      <vt:lpstr>8.1 指針是什么（3）</vt:lpstr>
      <vt:lpstr>8.1 指針是什么（4）</vt:lpstr>
      <vt:lpstr>8.2 指针变量</vt:lpstr>
      <vt:lpstr>8.2.1使用指针变量的例子</vt:lpstr>
      <vt:lpstr>PowerPoint 演示文稿</vt:lpstr>
      <vt:lpstr>PowerPoint 演示文稿</vt:lpstr>
      <vt:lpstr>8.2.2 怎样定义指针变量</vt:lpstr>
      <vt:lpstr>PowerPoint 演示文稿</vt:lpstr>
      <vt:lpstr>8.2.2 怎样定义指针变量</vt:lpstr>
      <vt:lpstr>PowerPoint 演示文稿</vt:lpstr>
      <vt:lpstr>8.2.3 怎样引用指针变量</vt:lpstr>
      <vt:lpstr>示例：显示指针变量所占空间大小</vt:lpstr>
      <vt:lpstr>8.2.3 怎样引用指针变量（2）</vt:lpstr>
      <vt:lpstr>PowerPoint 演示文稿</vt:lpstr>
      <vt:lpstr>PowerPoint 演示文稿</vt:lpstr>
      <vt:lpstr>PowerPoint 演示文稿</vt:lpstr>
      <vt:lpstr>PowerPoint 演示文稿</vt:lpstr>
      <vt:lpstr>PowerPoint 演示文稿</vt:lpstr>
      <vt:lpstr>PowerPoint 演示文稿</vt:lpstr>
      <vt:lpstr>8.2.3 怎样引用指针变量（3）</vt:lpstr>
      <vt:lpstr>8.2.4 指针变量作为函数参数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通过指针引用数组</vt:lpstr>
      <vt:lpstr>8.3.1  数组元素的指针</vt:lpstr>
      <vt:lpstr>PowerPoint 演示文稿</vt:lpstr>
      <vt:lpstr>示例：数组与指针</vt:lpstr>
      <vt:lpstr>8.3.2 在引用数组元素时指针的运算</vt:lpstr>
      <vt:lpstr>PowerPoint 演示文稿</vt:lpstr>
      <vt:lpstr>PowerPoint 演示文稿</vt:lpstr>
      <vt:lpstr>PowerPoint 演示文稿</vt:lpstr>
      <vt:lpstr>PowerPoint 演示文稿</vt:lpstr>
      <vt:lpstr>8.3.2 在引用数组元素时指针的运算</vt:lpstr>
      <vt:lpstr>8.3.3 通过指针引用数组元素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 通过指针引用数组元素（2）</vt:lpstr>
      <vt:lpstr>8.3.3 通过指针引用数组元素（3）</vt:lpstr>
      <vt:lpstr>8.3.4 用数组名作函数参数</vt:lpstr>
      <vt:lpstr>PowerPoint 演示文稿</vt:lpstr>
      <vt:lpstr>PowerPoint 演示文稿</vt:lpstr>
      <vt:lpstr>形参数组名与实参数组名的区别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通过指针引用字符串</vt:lpstr>
      <vt:lpstr>8.4.1 字符串的引用方式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8.4.2 字符指针作函数参数</vt:lpstr>
      <vt:lpstr>8.4.2 字符指针作函数参数</vt:lpstr>
      <vt:lpstr>PowerPoint 演示文稿</vt:lpstr>
      <vt:lpstr>PowerPoint 演示文稿</vt:lpstr>
      <vt:lpstr>PowerPoint 演示文稿</vt:lpstr>
      <vt:lpstr>PowerPoint 演示文稿</vt:lpstr>
      <vt:lpstr>PowerPoint 演示文稿</vt:lpstr>
      <vt:lpstr>8.4.3 使用字符指针变量和字符数组的比较</vt:lpstr>
      <vt:lpstr>8.4.3 使用字符指针变量和字符数组的比较</vt:lpstr>
      <vt:lpstr>8.4.3 使用字符指针变量和字符数组的比较</vt:lpstr>
      <vt:lpstr>PowerPoint 演示文稿</vt:lpstr>
      <vt:lpstr>8.4.3 使用字符指针变量和字符数组的比较</vt:lpstr>
      <vt:lpstr>8.4.3 使用字符指针变量和字符数组的比较</vt:lpstr>
      <vt:lpstr>8.8 动态内存分配与指向它的 指针变量</vt:lpstr>
      <vt:lpstr>8.8.1 什么是内存的动态分配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8.8.3 void指针类型</vt:lpstr>
      <vt:lpstr>PowerPoint 演示文稿</vt:lpstr>
      <vt:lpstr>PowerPoint 演示文稿</vt:lpstr>
      <vt:lpstr>8.9有关指针的小结</vt:lpstr>
      <vt:lpstr>8.9有关指针的小结</vt:lpstr>
      <vt:lpstr>8.9有关指针的小结</vt:lpstr>
      <vt:lpstr>8.9有关指针的小结</vt:lpstr>
      <vt:lpstr>8.9有关指针的小结</vt:lpstr>
      <vt:lpstr>8.9有关指针的小结</vt:lpstr>
      <vt:lpstr>8.9有关指针的小结</vt:lpstr>
      <vt:lpstr>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指针</dc:title>
  <dc:creator>郑旭玲</dc:creator>
  <cp:lastModifiedBy>刘明辉</cp:lastModifiedBy>
  <cp:revision>546</cp:revision>
  <dcterms:created xsi:type="dcterms:W3CDTF">2001-04-20T16:18:47Z</dcterms:created>
  <dcterms:modified xsi:type="dcterms:W3CDTF">2017-12-14T12:28:38Z</dcterms:modified>
</cp:coreProperties>
</file>