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ppt/activeX/activeX3.xml" ContentType="application/vnd.ms-office.activeX+xml"/>
  <Override PartName="/ppt/activeX/activeX3.bin" ContentType="application/vnd.ms-office.activeX"/>
  <Override PartName="/ppt/activeX/activeX4.xml" ContentType="application/vnd.ms-office.activeX+xml"/>
  <Override PartName="/ppt/activeX/activeX4.bin" ContentType="application/vnd.ms-office.activeX"/>
  <Override PartName="/ppt/activeX/activeX5.xml" ContentType="application/vnd.ms-office.activeX+xml"/>
  <Override PartName="/ppt/activeX/activeX5.bin" ContentType="application/vnd.ms-office.activeX"/>
  <Override PartName="/ppt/activeX/activeX6.xml" ContentType="application/vnd.ms-office.activeX+xml"/>
  <Override PartName="/ppt/activeX/activeX6.bin" ContentType="application/vnd.ms-office.activeX"/>
  <Override PartName="/ppt/activeX/activeX7.xml" ContentType="application/vnd.ms-office.activeX+xml"/>
  <Override PartName="/ppt/activeX/activeX7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3"/>
  </p:notesMasterIdLst>
  <p:handoutMasterIdLst>
    <p:handoutMasterId r:id="rId44"/>
  </p:handoutMasterIdLst>
  <p:sldIdLst>
    <p:sldId id="411" r:id="rId2"/>
    <p:sldId id="413" r:id="rId3"/>
    <p:sldId id="414" r:id="rId4"/>
    <p:sldId id="416" r:id="rId5"/>
    <p:sldId id="415" r:id="rId6"/>
    <p:sldId id="418" r:id="rId7"/>
    <p:sldId id="419" r:id="rId8"/>
    <p:sldId id="420" r:id="rId9"/>
    <p:sldId id="421" r:id="rId10"/>
    <p:sldId id="257" r:id="rId11"/>
    <p:sldId id="410" r:id="rId12"/>
    <p:sldId id="375" r:id="rId13"/>
    <p:sldId id="412" r:id="rId14"/>
    <p:sldId id="423" r:id="rId15"/>
    <p:sldId id="424" r:id="rId16"/>
    <p:sldId id="425" r:id="rId17"/>
    <p:sldId id="417" r:id="rId18"/>
    <p:sldId id="426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45" r:id="rId38"/>
    <p:sldId id="446" r:id="rId39"/>
    <p:sldId id="447" r:id="rId40"/>
    <p:sldId id="448" r:id="rId41"/>
    <p:sldId id="449" r:id="rId42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448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27" y="1"/>
            <a:ext cx="2944869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709"/>
            <a:ext cx="2946448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27" y="9430709"/>
            <a:ext cx="2944869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4D2A37E-5E4E-4B52-B84D-F62657F59C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448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27" y="1"/>
            <a:ext cx="2944869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57" y="4716144"/>
            <a:ext cx="5438140" cy="446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709"/>
            <a:ext cx="2946448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27" y="9430709"/>
            <a:ext cx="2944869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384EAF49-B688-4FDA-B905-C803FB7758E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03FEAB8-8001-445D-A6D2-340ECF451C1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0651-5EBF-48AD-944C-BA76842941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BAE2-755F-4A14-AA25-25FCC1E4F64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4BCA-8F9D-4B69-A70E-46610D1B278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900B289-15A7-4210-B67D-CD8B6D1F27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952E-944E-4B56-A54B-12959412E71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7687-3319-444C-B01A-60BB4158A17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3C68-537F-4FB7-B1BB-D67EC1863F3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ED52-A15C-4324-A5F9-27B8A49A24D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14DD-0E92-44C2-9772-FDF29E94FF3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F02D-E4D8-4DDB-8284-19199ED2370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3D7206-7CF0-45F6-AF07-6302DEB5569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www.huanyujixie.com/kuang.htm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jpeg"/><Relationship Id="rId5" Type="http://schemas.openxmlformats.org/officeDocument/2006/relationships/hyperlink" Target="http://test.okgoogle.com/club/showthread.asp?threadid=684&amp;goto=next" TargetMode="Externa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1.emf"/><Relationship Id="rId2" Type="http://schemas.openxmlformats.org/officeDocument/2006/relationships/control" Target="../activeX/activeX4.xml"/><Relationship Id="rId1" Type="http://schemas.openxmlformats.org/officeDocument/2006/relationships/control" Target="../activeX/activeX3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34.emf"/><Relationship Id="rId7" Type="http://schemas.openxmlformats.org/officeDocument/2006/relationships/image" Target="../media/image36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5.e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24.bin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2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3.bin"/><Relationship Id="rId3" Type="http://schemas.openxmlformats.org/officeDocument/2006/relationships/image" Target="../media/image5.wmf"/><Relationship Id="rId7" Type="http://schemas.openxmlformats.org/officeDocument/2006/relationships/image" Target="../media/image9.emf"/><Relationship Id="rId12" Type="http://schemas.openxmlformats.org/officeDocument/2006/relationships/image" Target="../media/image12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10" Type="http://schemas.openxmlformats.org/officeDocument/2006/relationships/image" Target="../media/image11.e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.bin"/><Relationship Id="rId14" Type="http://schemas.openxmlformats.org/officeDocument/2006/relationships/image" Target="../media/image1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35.bin"/><Relationship Id="rId26" Type="http://schemas.openxmlformats.org/officeDocument/2006/relationships/oleObject" Target="../embeddings/oleObject39.bin"/><Relationship Id="rId3" Type="http://schemas.openxmlformats.org/officeDocument/2006/relationships/image" Target="../media/image51.wmf"/><Relationship Id="rId21" Type="http://schemas.openxmlformats.org/officeDocument/2006/relationships/image" Target="../media/image63.emf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61.wmf"/><Relationship Id="rId25" Type="http://schemas.openxmlformats.org/officeDocument/2006/relationships/image" Target="../media/image65.emf"/><Relationship Id="rId2" Type="http://schemas.openxmlformats.org/officeDocument/2006/relationships/oleObject" Target="../embeddings/oleObject30.bin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24" Type="http://schemas.openxmlformats.org/officeDocument/2006/relationships/oleObject" Target="../embeddings/oleObject38.bin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60.wmf"/><Relationship Id="rId23" Type="http://schemas.openxmlformats.org/officeDocument/2006/relationships/image" Target="../media/image64.emf"/><Relationship Id="rId10" Type="http://schemas.openxmlformats.org/officeDocument/2006/relationships/image" Target="../media/image57.wmf"/><Relationship Id="rId19" Type="http://schemas.openxmlformats.org/officeDocument/2006/relationships/image" Target="../media/image62.emf"/><Relationship Id="rId4" Type="http://schemas.openxmlformats.org/officeDocument/2006/relationships/image" Target="../media/image52.wmf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37.bin"/><Relationship Id="rId27" Type="http://schemas.openxmlformats.org/officeDocument/2006/relationships/image" Target="../media/image6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72.emf"/><Relationship Id="rId3" Type="http://schemas.openxmlformats.org/officeDocument/2006/relationships/image" Target="../media/image67.emf"/><Relationship Id="rId7" Type="http://schemas.openxmlformats.org/officeDocument/2006/relationships/image" Target="../media/image69.e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74.emf"/><Relationship Id="rId2" Type="http://schemas.openxmlformats.org/officeDocument/2006/relationships/oleObject" Target="../embeddings/oleObject40.bin"/><Relationship Id="rId16" Type="http://schemas.openxmlformats.org/officeDocument/2006/relationships/oleObject" Target="../embeddings/oleObject4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71.emf"/><Relationship Id="rId5" Type="http://schemas.openxmlformats.org/officeDocument/2006/relationships/image" Target="../media/image68.emf"/><Relationship Id="rId15" Type="http://schemas.openxmlformats.org/officeDocument/2006/relationships/image" Target="../media/image73.e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70.emf"/><Relationship Id="rId14" Type="http://schemas.openxmlformats.org/officeDocument/2006/relationships/oleObject" Target="../embeddings/oleObject4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7" Type="http://schemas.openxmlformats.org/officeDocument/2006/relationships/image" Target="../media/image77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76.emf"/><Relationship Id="rId4" Type="http://schemas.openxmlformats.org/officeDocument/2006/relationships/oleObject" Target="../embeddings/oleObject4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image" Target="../media/image78.emf"/><Relationship Id="rId7" Type="http://schemas.openxmlformats.org/officeDocument/2006/relationships/image" Target="../media/image80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82.emf"/><Relationship Id="rId5" Type="http://schemas.openxmlformats.org/officeDocument/2006/relationships/image" Target="../media/image79.e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8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83.emf"/><Relationship Id="rId7" Type="http://schemas.openxmlformats.org/officeDocument/2006/relationships/image" Target="../media/image85.e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87.emf"/><Relationship Id="rId5" Type="http://schemas.openxmlformats.org/officeDocument/2006/relationships/image" Target="../media/image84.e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86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image" Target="../media/image88.wmf"/><Relationship Id="rId7" Type="http://schemas.openxmlformats.org/officeDocument/2006/relationships/image" Target="../media/image90.e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89.e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9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image" Target="../media/image92.wmf"/><Relationship Id="rId7" Type="http://schemas.openxmlformats.org/officeDocument/2006/relationships/image" Target="../media/image94.e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93.e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9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7" Type="http://schemas.openxmlformats.org/officeDocument/2006/relationships/image" Target="../media/image98.e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97.emf"/><Relationship Id="rId4" Type="http://schemas.openxmlformats.org/officeDocument/2006/relationships/oleObject" Target="../embeddings/oleObject70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104.emf"/><Relationship Id="rId3" Type="http://schemas.openxmlformats.org/officeDocument/2006/relationships/image" Target="../media/image99.emf"/><Relationship Id="rId7" Type="http://schemas.openxmlformats.org/officeDocument/2006/relationships/image" Target="../media/image101.emf"/><Relationship Id="rId12" Type="http://schemas.openxmlformats.org/officeDocument/2006/relationships/oleObject" Target="../embeddings/oleObject77.bin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103.emf"/><Relationship Id="rId5" Type="http://schemas.openxmlformats.org/officeDocument/2006/relationships/image" Target="../media/image100.emf"/><Relationship Id="rId15" Type="http://schemas.openxmlformats.org/officeDocument/2006/relationships/image" Target="../media/image105.w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102.emf"/><Relationship Id="rId14" Type="http://schemas.openxmlformats.org/officeDocument/2006/relationships/oleObject" Target="../embeddings/oleObject7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7" Type="http://schemas.openxmlformats.org/officeDocument/2006/relationships/image" Target="../media/image108.w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107.emf"/><Relationship Id="rId4" Type="http://schemas.openxmlformats.org/officeDocument/2006/relationships/oleObject" Target="../embeddings/oleObject8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image" Target="../media/image110.emf"/><Relationship Id="rId7" Type="http://schemas.openxmlformats.org/officeDocument/2006/relationships/image" Target="../media/image112.e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111.e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11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image" Target="../media/image115.emf"/><Relationship Id="rId7" Type="http://schemas.openxmlformats.org/officeDocument/2006/relationships/image" Target="../media/image117.emf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116.e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11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image" Target="../media/image121.emf"/><Relationship Id="rId7" Type="http://schemas.openxmlformats.org/officeDocument/2006/relationships/image" Target="../media/image123.emf"/><Relationship Id="rId2" Type="http://schemas.openxmlformats.org/officeDocument/2006/relationships/oleObject" Target="../embeddings/oleObject9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5.bin"/><Relationship Id="rId5" Type="http://schemas.openxmlformats.org/officeDocument/2006/relationships/image" Target="../media/image122.emf"/><Relationship Id="rId4" Type="http://schemas.openxmlformats.org/officeDocument/2006/relationships/oleObject" Target="../embeddings/oleObject94.bin"/><Relationship Id="rId9" Type="http://schemas.openxmlformats.org/officeDocument/2006/relationships/image" Target="../media/image124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130.emf"/><Relationship Id="rId3" Type="http://schemas.openxmlformats.org/officeDocument/2006/relationships/image" Target="../media/image125.emf"/><Relationship Id="rId7" Type="http://schemas.openxmlformats.org/officeDocument/2006/relationships/image" Target="../media/image127.emf"/><Relationship Id="rId12" Type="http://schemas.openxmlformats.org/officeDocument/2006/relationships/oleObject" Target="../embeddings/oleObject102.bin"/><Relationship Id="rId17" Type="http://schemas.openxmlformats.org/officeDocument/2006/relationships/image" Target="../media/image132.emf"/><Relationship Id="rId2" Type="http://schemas.openxmlformats.org/officeDocument/2006/relationships/oleObject" Target="../embeddings/oleObject97.bin"/><Relationship Id="rId16" Type="http://schemas.openxmlformats.org/officeDocument/2006/relationships/oleObject" Target="../embeddings/oleObject10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129.emf"/><Relationship Id="rId5" Type="http://schemas.openxmlformats.org/officeDocument/2006/relationships/image" Target="../media/image126.emf"/><Relationship Id="rId15" Type="http://schemas.openxmlformats.org/officeDocument/2006/relationships/image" Target="../media/image131.emf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28.emf"/><Relationship Id="rId14" Type="http://schemas.openxmlformats.org/officeDocument/2006/relationships/oleObject" Target="../embeddings/oleObject103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3" Type="http://schemas.openxmlformats.org/officeDocument/2006/relationships/image" Target="../media/image133.emf"/><Relationship Id="rId7" Type="http://schemas.openxmlformats.org/officeDocument/2006/relationships/image" Target="../media/image135.emf"/><Relationship Id="rId2" Type="http://schemas.openxmlformats.org/officeDocument/2006/relationships/oleObject" Target="../embeddings/oleObject10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7.bin"/><Relationship Id="rId5" Type="http://schemas.openxmlformats.org/officeDocument/2006/relationships/image" Target="../media/image134.emf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3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1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8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3" Type="http://schemas.openxmlformats.org/officeDocument/2006/relationships/image" Target="../media/image137.emf"/><Relationship Id="rId7" Type="http://schemas.openxmlformats.org/officeDocument/2006/relationships/image" Target="../media/image139.emf"/><Relationship Id="rId2" Type="http://schemas.openxmlformats.org/officeDocument/2006/relationships/oleObject" Target="../embeddings/oleObject10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41.wmf"/><Relationship Id="rId5" Type="http://schemas.openxmlformats.org/officeDocument/2006/relationships/image" Target="../media/image138.emf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40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147.emf"/><Relationship Id="rId3" Type="http://schemas.openxmlformats.org/officeDocument/2006/relationships/image" Target="../media/image142.emf"/><Relationship Id="rId7" Type="http://schemas.openxmlformats.org/officeDocument/2006/relationships/image" Target="../media/image144.emf"/><Relationship Id="rId12" Type="http://schemas.openxmlformats.org/officeDocument/2006/relationships/oleObject" Target="../embeddings/oleObject119.bin"/><Relationship Id="rId2" Type="http://schemas.openxmlformats.org/officeDocument/2006/relationships/oleObject" Target="../embeddings/oleObject11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46.emf"/><Relationship Id="rId5" Type="http://schemas.openxmlformats.org/officeDocument/2006/relationships/image" Target="../media/image143.emf"/><Relationship Id="rId15" Type="http://schemas.openxmlformats.org/officeDocument/2006/relationships/image" Target="../media/image148.emf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45.emf"/><Relationship Id="rId14" Type="http://schemas.openxmlformats.org/officeDocument/2006/relationships/oleObject" Target="../embeddings/oleObject12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5791-3DAC-45B3-A198-9272A17B06A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94243" name="Rectangle 3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碰撞</a:t>
            </a:r>
          </a:p>
        </p:txBody>
      </p:sp>
      <p:pic>
        <p:nvPicPr>
          <p:cNvPr id="394245" name="Picture 5" descr="打桩机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717675"/>
            <a:ext cx="3398837" cy="453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94244" name="Picture 4" descr="斯诺克-1"/>
          <p:cNvPicPr>
            <a:picLocks noChangeAspect="1" noChangeArrowheads="1"/>
          </p:cNvPicPr>
          <p:nvPr/>
        </p:nvPicPr>
        <p:blipFill>
          <a:blip r:embed="rId3"/>
          <a:srcRect t="3427" b="12071"/>
          <a:stretch>
            <a:fillRect/>
          </a:stretch>
        </p:blipFill>
        <p:spPr bwMode="auto">
          <a:xfrm>
            <a:off x="3344862" y="3859212"/>
            <a:ext cx="5189538" cy="2312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394246" name="Group 6"/>
          <p:cNvGrpSpPr>
            <a:grpSpLocks/>
          </p:cNvGrpSpPr>
          <p:nvPr/>
        </p:nvGrpSpPr>
        <p:grpSpPr bwMode="auto">
          <a:xfrm>
            <a:off x="2667000" y="1295400"/>
            <a:ext cx="6264275" cy="2232025"/>
            <a:chOff x="1610" y="663"/>
            <a:chExt cx="3946" cy="1406"/>
          </a:xfrm>
        </p:grpSpPr>
        <p:sp>
          <p:nvSpPr>
            <p:cNvPr id="394247" name="Rectangle 7"/>
            <p:cNvSpPr>
              <a:spLocks noChangeArrowheads="1"/>
            </p:cNvSpPr>
            <p:nvPr/>
          </p:nvSpPr>
          <p:spPr bwMode="auto">
            <a:xfrm>
              <a:off x="1610" y="663"/>
              <a:ext cx="3946" cy="1406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800" b="1"/>
            </a:p>
          </p:txBody>
        </p:sp>
        <p:sp>
          <p:nvSpPr>
            <p:cNvPr id="394248" name="Text Box 8"/>
            <p:cNvSpPr txBox="1">
              <a:spLocks noChangeArrowheads="1"/>
            </p:cNvSpPr>
            <p:nvPr/>
          </p:nvSpPr>
          <p:spPr bwMode="auto">
            <a:xfrm>
              <a:off x="1701" y="754"/>
              <a:ext cx="3765" cy="1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zh-TW" altLang="zh-CN" sz="2800" b="1" dirty="0"/>
                <a:t> </a:t>
              </a:r>
              <a:r>
                <a:rPr lang="zh-TW" altLang="en-US" sz="2800" b="1" dirty="0"/>
                <a:t> </a:t>
              </a:r>
              <a:r>
                <a:rPr lang="zh-TW" altLang="zh-CN" sz="2800" b="1" dirty="0"/>
                <a:t> </a:t>
              </a:r>
              <a:r>
                <a:rPr lang="zh-TW" altLang="en-US" sz="2800" b="1" dirty="0"/>
                <a:t> 两个或两个以上的物体在运动中</a:t>
              </a:r>
              <a:r>
                <a:rPr lang="zh-CN" altLang="en-US" sz="2800" b="1" dirty="0"/>
                <a:t>发生极其短暂的相互作用，使物体的运动状态发生急剧变化，这一过程称为</a:t>
              </a:r>
              <a:r>
                <a:rPr lang="zh-TW" altLang="en-US" sz="2800" b="1" dirty="0">
                  <a:solidFill>
                    <a:srgbClr val="FF3300"/>
                  </a:solidFill>
                </a:rPr>
                <a:t>碰撞</a:t>
              </a:r>
              <a:r>
                <a:rPr lang="zh-CN" altLang="en-US" sz="2800" b="1" dirty="0"/>
                <a:t>。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刚体的定轴转动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493C-E8D4-47EC-B130-A6D77999A68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  <a:p>
            <a:r>
              <a:rPr lang="en-US" altLang="zh-CN"/>
              <a:t>3.2 </a:t>
            </a:r>
            <a:r>
              <a:rPr lang="zh-CN" altLang="en-US"/>
              <a:t>转动定律</a:t>
            </a:r>
          </a:p>
          <a:p>
            <a:r>
              <a:rPr lang="en-US" altLang="zh-CN"/>
              <a:t>3.3 </a:t>
            </a:r>
            <a:r>
              <a:rPr lang="zh-CN" altLang="en-US"/>
              <a:t>刚体定轴转动的角动量定理和角动量守恒定律 </a:t>
            </a:r>
          </a:p>
          <a:p>
            <a:r>
              <a:rPr lang="en-US" altLang="zh-CN"/>
              <a:t>3.4 </a:t>
            </a:r>
            <a:r>
              <a:rPr lang="zh-CN" altLang="en-US"/>
              <a:t>刚体定轴转动的功和能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F9E-06D5-4C75-AFB1-D90C063DC5B2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93219" name="Rectangle 3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刚体</a:t>
            </a:r>
          </a:p>
        </p:txBody>
      </p:sp>
      <p:sp>
        <p:nvSpPr>
          <p:cNvPr id="393222" name="Rectangle 6"/>
          <p:cNvSpPr>
            <a:spLocks noChangeArrowheads="1"/>
          </p:cNvSpPr>
          <p:nvPr/>
        </p:nvSpPr>
        <p:spPr bwMode="auto">
          <a:xfrm>
            <a:off x="1600200" y="1219200"/>
            <a:ext cx="6940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/>
              <a:t>任意两点之间的距离永远保持不变的物体。</a:t>
            </a:r>
          </a:p>
        </p:txBody>
      </p:sp>
      <p:sp>
        <p:nvSpPr>
          <p:cNvPr id="393223" name="Rectangle 7"/>
          <p:cNvSpPr>
            <a:spLocks noChangeArrowheads="1"/>
          </p:cNvSpPr>
          <p:nvPr/>
        </p:nvSpPr>
        <p:spPr bwMode="auto">
          <a:xfrm>
            <a:off x="1600200" y="1752600"/>
            <a:ext cx="5162550" cy="519113"/>
          </a:xfrm>
          <a:prstGeom prst="rect">
            <a:avLst/>
          </a:prstGeom>
          <a:solidFill>
            <a:srgbClr val="CC99FF">
              <a:alpha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/>
              <a:t>在力的作用下不发生形变的物体</a:t>
            </a:r>
          </a:p>
        </p:txBody>
      </p:sp>
      <p:sp>
        <p:nvSpPr>
          <p:cNvPr id="393224" name="Text Box 8"/>
          <p:cNvSpPr txBox="1">
            <a:spLocks noChangeArrowheads="1"/>
          </p:cNvSpPr>
          <p:nvPr/>
        </p:nvSpPr>
        <p:spPr bwMode="auto">
          <a:xfrm>
            <a:off x="914400" y="2286000"/>
            <a:ext cx="617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800" dirty="0"/>
              <a:t> </a:t>
            </a:r>
            <a:r>
              <a:rPr kumimoji="1" lang="zh-CN" altLang="en-US" sz="2800" dirty="0"/>
              <a:t>刚体是实际物体的一种理想的模型 </a:t>
            </a:r>
          </a:p>
        </p:txBody>
      </p:sp>
      <p:sp>
        <p:nvSpPr>
          <p:cNvPr id="393225" name="Rectangle 9"/>
          <p:cNvSpPr>
            <a:spLocks noChangeArrowheads="1"/>
          </p:cNvSpPr>
          <p:nvPr/>
        </p:nvSpPr>
        <p:spPr bwMode="auto">
          <a:xfrm>
            <a:off x="914400" y="2789238"/>
            <a:ext cx="73914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800"/>
              <a:t> </a:t>
            </a:r>
            <a:r>
              <a:rPr kumimoji="1" lang="zh-CN" altLang="en-US" sz="2800"/>
              <a:t>刚体可视为由无限多个彼此间距离保持不变	的质元组成的质点系。</a:t>
            </a:r>
          </a:p>
        </p:txBody>
      </p:sp>
      <p:pic>
        <p:nvPicPr>
          <p:cNvPr id="393226" name="Picture 10" descr="kuang1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3810000"/>
            <a:ext cx="2346325" cy="2520950"/>
          </a:xfrm>
          <a:prstGeom prst="rect">
            <a:avLst/>
          </a:prstGeom>
          <a:noFill/>
        </p:spPr>
      </p:pic>
      <p:pic>
        <p:nvPicPr>
          <p:cNvPr id="393227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5150" y="3810000"/>
            <a:ext cx="23812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3228" name="Picture 12" descr="2004717112012936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48288" y="3810000"/>
            <a:ext cx="3311525" cy="2493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2" grpId="0"/>
      <p:bldP spid="393223" grpId="0" animBg="1"/>
      <p:bldP spid="393224" grpId="0" autoUpdateAnimBg="0"/>
      <p:bldP spid="3932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00F-5E74-48FC-95BE-9B7A059F96C6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501650" y="1219200"/>
            <a:ext cx="1708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刚体的运动</a:t>
            </a:r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762000" y="1600200"/>
            <a:ext cx="78486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/>
              <a:t>刚体的任意运动都可视为某一点的</a:t>
            </a:r>
            <a:r>
              <a:rPr lang="zh-CN" altLang="en-US" sz="2800" dirty="0">
                <a:solidFill>
                  <a:srgbClr val="0000CC"/>
                </a:solidFill>
              </a:rPr>
              <a:t>平动</a:t>
            </a:r>
            <a:r>
              <a:rPr lang="zh-CN" altLang="en-US" sz="2800" dirty="0"/>
              <a:t>和绕通过该点的轴线的</a:t>
            </a:r>
            <a:r>
              <a:rPr lang="zh-CN" altLang="en-US" sz="2800" dirty="0">
                <a:solidFill>
                  <a:srgbClr val="0000CC"/>
                </a:solidFill>
              </a:rPr>
              <a:t>转动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4455964" imgH="3599048"/>
        </mc:Choice>
        <mc:Fallback>
          <p:control r:id="rId1" imgW="4455964" imgH="3599048">
            <p:pic>
              <p:nvPicPr>
                <p:cNvPr id="2" name="ShockwaveFlash1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25688" y="2649538"/>
                  <a:ext cx="4456112" cy="3598862"/>
                </a:xfrm>
                <a:prstGeom prst="rect">
                  <a:avLst/>
                </a:prstGeom>
                <a:noFill/>
                <a:ln w="19050">
                  <a:miter lim="800000"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BF8A-CD37-48B8-BA8E-51301430EFE6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07555" name="Rectangle 3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平动</a:t>
            </a:r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1676400" y="1143000"/>
            <a:ext cx="66960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/>
              <a:t>刚体在运动过程中，其上任意两点的连线始终保持</a:t>
            </a:r>
            <a:r>
              <a:rPr kumimoji="1" lang="zh-CN" altLang="en-US" sz="2800">
                <a:solidFill>
                  <a:srgbClr val="0000CC"/>
                </a:solidFill>
              </a:rPr>
              <a:t>平行</a:t>
            </a:r>
            <a:r>
              <a:rPr kumimoji="1" lang="zh-CN" altLang="en-US" sz="2800"/>
              <a:t>。</a:t>
            </a:r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609600" y="2209800"/>
            <a:ext cx="8208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>
                <a:latin typeface="黑体" pitchFamily="49" charset="-122"/>
              </a:rPr>
              <a:t>特点：</a:t>
            </a:r>
            <a:r>
              <a:rPr kumimoji="1" lang="zh-CN" altLang="en-US" sz="2400">
                <a:latin typeface="楷体_GB2312" pitchFamily="49" charset="-122"/>
              </a:rPr>
              <a:t>刚体内所有质元具有</a:t>
            </a:r>
            <a:r>
              <a:rPr kumimoji="1" lang="zh-CN" altLang="en-US" sz="2400">
                <a:solidFill>
                  <a:srgbClr val="0000CC"/>
                </a:solidFill>
                <a:latin typeface="楷体_GB2312" pitchFamily="49" charset="-122"/>
              </a:rPr>
              <a:t>相同的位移、速度和加速度</a:t>
            </a:r>
            <a:r>
              <a:rPr kumimoji="1" lang="zh-CN" altLang="en-US" sz="2400">
                <a:latin typeface="楷体_GB2312" pitchFamily="49" charset="-122"/>
              </a:rPr>
              <a:t>。</a:t>
            </a:r>
            <a:endParaRPr kumimoji="1" lang="zh-CN" altLang="en-US" sz="2400">
              <a:latin typeface="黑体" pitchFamily="49" charset="-122"/>
            </a:endParaRPr>
          </a:p>
        </p:txBody>
      </p:sp>
      <p:sp>
        <p:nvSpPr>
          <p:cNvPr id="407559" name="Text Box 7"/>
          <p:cNvSpPr txBox="1">
            <a:spLocks noChangeArrowheads="1"/>
          </p:cNvSpPr>
          <p:nvPr/>
        </p:nvSpPr>
        <p:spPr bwMode="auto">
          <a:xfrm>
            <a:off x="381000" y="3886200"/>
            <a:ext cx="21336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可以用</a:t>
            </a:r>
            <a:r>
              <a:rPr kumimoji="1" lang="zh-CN" altLang="en-US" sz="2800" dirty="0">
                <a:solidFill>
                  <a:srgbClr val="0000CC"/>
                </a:solidFill>
              </a:rPr>
              <a:t>质点动力学</a:t>
            </a:r>
            <a:r>
              <a:rPr kumimoji="1" lang="zh-CN" altLang="en-US" sz="2800" dirty="0"/>
              <a:t>的方法来处理刚体的平动问题。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6192114" imgH="3239809"/>
        </mc:Choice>
        <mc:Fallback>
          <p:control r:id="rId1" imgW="6192114" imgH="3239809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43200" y="2971800"/>
                  <a:ext cx="6192838" cy="324008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FFF0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6" grpId="0" autoUpdateAnimBg="0"/>
      <p:bldP spid="407557" grpId="0" autoUpdateAnimBg="0"/>
      <p:bldP spid="40755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1F13-ED32-4C20-A63E-F601CEE3F28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08579" name="Rectangle 3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转动</a:t>
            </a: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1447800" y="1136650"/>
            <a:ext cx="746760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800">
                <a:latin typeface="宋体" pitchFamily="2" charset="-122"/>
              </a:rPr>
              <a:t>刚体上所有质点都绕同一直线做圆周运动。这种运动称为刚体的</a:t>
            </a:r>
            <a:r>
              <a:rPr kumimoji="1" lang="zh-CN" altLang="en-US" sz="2800">
                <a:solidFill>
                  <a:srgbClr val="0000CC"/>
                </a:solidFill>
                <a:latin typeface="黑体" pitchFamily="49" charset="-122"/>
              </a:rPr>
              <a:t>转动</a:t>
            </a:r>
            <a:r>
              <a:rPr kumimoji="1" lang="zh-CN" altLang="en-US" sz="2800">
                <a:latin typeface="宋体" pitchFamily="2" charset="-122"/>
              </a:rPr>
              <a:t>。这条直线称为</a:t>
            </a:r>
            <a:r>
              <a:rPr kumimoji="1" lang="zh-CN" altLang="en-US" sz="2800">
                <a:solidFill>
                  <a:srgbClr val="0000CC"/>
                </a:solidFill>
                <a:latin typeface="黑体" pitchFamily="49" charset="-122"/>
              </a:rPr>
              <a:t>转轴</a:t>
            </a:r>
            <a:r>
              <a:rPr kumimoji="1" lang="zh-CN" altLang="en-US" sz="2800">
                <a:latin typeface="宋体" pitchFamily="2" charset="-122"/>
              </a:rPr>
              <a:t>。</a:t>
            </a:r>
          </a:p>
        </p:txBody>
      </p:sp>
      <p:sp>
        <p:nvSpPr>
          <p:cNvPr id="408581" name="Text Box 5"/>
          <p:cNvSpPr txBox="1">
            <a:spLocks noChangeArrowheads="1"/>
          </p:cNvSpPr>
          <p:nvPr/>
        </p:nvSpPr>
        <p:spPr bwMode="auto">
          <a:xfrm>
            <a:off x="501650" y="2209800"/>
            <a:ext cx="8185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>
                <a:latin typeface="黑体" pitchFamily="49" charset="-122"/>
              </a:rPr>
              <a:t>特点：</a:t>
            </a:r>
            <a:r>
              <a:rPr kumimoji="1" lang="zh-CN" altLang="en-US" sz="2400">
                <a:latin typeface="楷体_GB2312" pitchFamily="49" charset="-122"/>
              </a:rPr>
              <a:t>刚体内所有点具有</a:t>
            </a:r>
            <a:r>
              <a:rPr kumimoji="1" lang="zh-CN" altLang="en-US" sz="2400">
                <a:solidFill>
                  <a:srgbClr val="0000CC"/>
                </a:solidFill>
                <a:latin typeface="楷体_GB2312" pitchFamily="49" charset="-122"/>
              </a:rPr>
              <a:t>相同的角位移、角速度和角加速度</a:t>
            </a:r>
            <a:r>
              <a:rPr kumimoji="1" lang="zh-CN" altLang="en-US" sz="2400">
                <a:latin typeface="楷体_GB2312" pitchFamily="49" charset="-122"/>
              </a:rPr>
              <a:t>。</a:t>
            </a:r>
          </a:p>
        </p:txBody>
      </p:sp>
      <p:sp>
        <p:nvSpPr>
          <p:cNvPr id="408582" name="Text Box 6"/>
          <p:cNvSpPr txBox="1">
            <a:spLocks noChangeArrowheads="1"/>
          </p:cNvSpPr>
          <p:nvPr/>
        </p:nvSpPr>
        <p:spPr bwMode="auto">
          <a:xfrm>
            <a:off x="533400" y="2819400"/>
            <a:ext cx="541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CC"/>
                </a:solidFill>
              </a:rPr>
              <a:t>定轴转动</a:t>
            </a:r>
            <a:r>
              <a:rPr kumimoji="1" lang="zh-CN" altLang="en-US" sz="2800"/>
              <a:t>：转轴固定不动的转动。</a:t>
            </a:r>
          </a:p>
        </p:txBody>
      </p:sp>
      <p:grpSp>
        <p:nvGrpSpPr>
          <p:cNvPr id="408583" name="Group 7"/>
          <p:cNvGrpSpPr>
            <a:grpSpLocks/>
          </p:cNvGrpSpPr>
          <p:nvPr/>
        </p:nvGrpSpPr>
        <p:grpSpPr bwMode="auto">
          <a:xfrm>
            <a:off x="608013" y="3590925"/>
            <a:ext cx="2447925" cy="2519363"/>
            <a:chOff x="1872" y="1728"/>
            <a:chExt cx="1584" cy="1680"/>
          </a:xfrm>
        </p:grpSpPr>
        <p:sp>
          <p:nvSpPr>
            <p:cNvPr id="408584" name="AutoShape 8"/>
            <p:cNvSpPr>
              <a:spLocks noChangeArrowheads="1"/>
            </p:cNvSpPr>
            <p:nvPr/>
          </p:nvSpPr>
          <p:spPr bwMode="auto">
            <a:xfrm>
              <a:off x="2580" y="2112"/>
              <a:ext cx="200" cy="144"/>
            </a:xfrm>
            <a:prstGeom prst="curvedRightArrow">
              <a:avLst>
                <a:gd name="adj1" fmla="val 32954"/>
                <a:gd name="adj2" fmla="val 48231"/>
                <a:gd name="adj3" fmla="val 35687"/>
              </a:avLst>
            </a:prstGeom>
            <a:solidFill>
              <a:schemeClr val="accent1"/>
            </a:solidFill>
            <a:ln w="9525">
              <a:solidFill>
                <a:srgbClr val="0066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8585" name="AutoShape 9"/>
            <p:cNvSpPr>
              <a:spLocks noChangeArrowheads="1"/>
            </p:cNvSpPr>
            <p:nvPr/>
          </p:nvSpPr>
          <p:spPr bwMode="auto">
            <a:xfrm>
              <a:off x="1872" y="2256"/>
              <a:ext cx="1536" cy="864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FFCCCC"/>
                </a:gs>
                <a:gs pos="100000">
                  <a:srgbClr val="000066"/>
                </a:gs>
              </a:gsLst>
              <a:lin ang="0" scaled="1"/>
            </a:gradFill>
            <a:ln w="9525">
              <a:solidFill>
                <a:srgbClr val="FFCC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8586" name="Line 10"/>
            <p:cNvSpPr>
              <a:spLocks noChangeShapeType="1"/>
            </p:cNvSpPr>
            <p:nvPr/>
          </p:nvSpPr>
          <p:spPr bwMode="auto">
            <a:xfrm>
              <a:off x="2673" y="3120"/>
              <a:ext cx="0" cy="2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8587" name="Group 11"/>
            <p:cNvGrpSpPr>
              <a:grpSpLocks/>
            </p:cNvGrpSpPr>
            <p:nvPr/>
          </p:nvGrpSpPr>
          <p:grpSpPr bwMode="auto">
            <a:xfrm>
              <a:off x="2673" y="1947"/>
              <a:ext cx="0" cy="528"/>
              <a:chOff x="4608" y="2400"/>
              <a:chExt cx="0" cy="528"/>
            </a:xfrm>
          </p:grpSpPr>
          <p:sp>
            <p:nvSpPr>
              <p:cNvPr id="408588" name="Line 12"/>
              <p:cNvSpPr>
                <a:spLocks noChangeShapeType="1"/>
              </p:cNvSpPr>
              <p:nvPr/>
            </p:nvSpPr>
            <p:spPr bwMode="auto">
              <a:xfrm>
                <a:off x="4608" y="2640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8589" name="Line 13"/>
              <p:cNvSpPr>
                <a:spLocks noChangeShapeType="1"/>
              </p:cNvSpPr>
              <p:nvPr/>
            </p:nvSpPr>
            <p:spPr bwMode="auto">
              <a:xfrm flipV="1">
                <a:off x="4608" y="240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08590" name="Object 14"/>
            <p:cNvGraphicFramePr>
              <a:graphicFrameLocks noChangeAspect="1"/>
            </p:cNvGraphicFramePr>
            <p:nvPr/>
          </p:nvGraphicFramePr>
          <p:xfrm>
            <a:off x="2832" y="1968"/>
            <a:ext cx="37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52280" imgH="164880" progId="Equation.3">
                    <p:embed/>
                  </p:oleObj>
                </mc:Choice>
                <mc:Fallback>
                  <p:oleObj name="公式" r:id="rId4" imgW="152280" imgH="164880" progId="Equation.3">
                    <p:embed/>
                    <p:pic>
                      <p:nvPicPr>
                        <p:cNvPr id="40859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968"/>
                          <a:ext cx="370" cy="28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54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8591" name="Oval 15"/>
            <p:cNvSpPr>
              <a:spLocks noChangeArrowheads="1"/>
            </p:cNvSpPr>
            <p:nvPr/>
          </p:nvSpPr>
          <p:spPr bwMode="auto">
            <a:xfrm>
              <a:off x="3090" y="2457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8592" name="Object 16"/>
            <p:cNvGraphicFramePr>
              <a:graphicFrameLocks noChangeAspect="1"/>
            </p:cNvGraphicFramePr>
            <p:nvPr/>
          </p:nvGraphicFramePr>
          <p:xfrm>
            <a:off x="2640" y="1728"/>
            <a:ext cx="23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6720" imgH="126720" progId="Equation.3">
                    <p:embed/>
                  </p:oleObj>
                </mc:Choice>
                <mc:Fallback>
                  <p:oleObj name="Equation" r:id="rId6" imgW="126720" imgH="126720" progId="Equation.3">
                    <p:embed/>
                    <p:pic>
                      <p:nvPicPr>
                        <p:cNvPr id="40859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728"/>
                          <a:ext cx="237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8593" name="Oval 17"/>
            <p:cNvSpPr>
              <a:spLocks noChangeArrowheads="1"/>
            </p:cNvSpPr>
            <p:nvPr/>
          </p:nvSpPr>
          <p:spPr bwMode="auto">
            <a:xfrm>
              <a:off x="2400" y="2400"/>
              <a:ext cx="576" cy="144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8594" name="Oval 18"/>
            <p:cNvSpPr>
              <a:spLocks noChangeArrowheads="1"/>
            </p:cNvSpPr>
            <p:nvPr/>
          </p:nvSpPr>
          <p:spPr bwMode="auto">
            <a:xfrm>
              <a:off x="2208" y="2340"/>
              <a:ext cx="912" cy="288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8595" name="Oval 19"/>
            <p:cNvSpPr>
              <a:spLocks noChangeArrowheads="1"/>
            </p:cNvSpPr>
            <p:nvPr/>
          </p:nvSpPr>
          <p:spPr bwMode="auto">
            <a:xfrm>
              <a:off x="2952" y="2442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8596" name="Text Box 20"/>
            <p:cNvSpPr txBox="1">
              <a:spLocks noChangeArrowheads="1"/>
            </p:cNvSpPr>
            <p:nvPr/>
          </p:nvSpPr>
          <p:spPr bwMode="auto">
            <a:xfrm>
              <a:off x="2640" y="2361"/>
              <a:ext cx="816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3300"/>
                  </a:solidFill>
                </a:rPr>
                <a:t>O</a:t>
              </a:r>
            </a:p>
          </p:txBody>
        </p:sp>
        <p:sp>
          <p:nvSpPr>
            <p:cNvPr id="408597" name="Line 21"/>
            <p:cNvSpPr>
              <a:spLocks noChangeShapeType="1"/>
            </p:cNvSpPr>
            <p:nvPr/>
          </p:nvSpPr>
          <p:spPr bwMode="auto">
            <a:xfrm>
              <a:off x="2640" y="2544"/>
              <a:ext cx="4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598" name="Line 22"/>
            <p:cNvSpPr>
              <a:spLocks noChangeShapeType="1"/>
            </p:cNvSpPr>
            <p:nvPr/>
          </p:nvSpPr>
          <p:spPr bwMode="auto">
            <a:xfrm>
              <a:off x="2640" y="2622"/>
              <a:ext cx="4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r:id="rId1" imgW="2592534" imgH="2449563"/>
        </mc:Choice>
        <mc:Fallback>
          <p:control r:id="rId1" imgW="2592534" imgH="2449563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67400" y="3657600"/>
                  <a:ext cx="2592388" cy="2449513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FFF0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r:id="rId2" imgW="2376458" imgH="2376458"/>
        </mc:Choice>
        <mc:Fallback>
          <p:control r:id="rId2" imgW="2376458" imgH="2376458">
            <p:pic>
              <p:nvPicPr>
                <p:cNvPr id="3" name="ShockwaveFlash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00400" y="3733800"/>
                  <a:ext cx="2376488" cy="237648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FFF0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0" grpId="0" autoUpdateAnimBg="0"/>
      <p:bldP spid="408581" grpId="0" autoUpdateAnimBg="0"/>
      <p:bldP spid="40858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</p:txBody>
      </p:sp>
      <p:sp>
        <p:nvSpPr>
          <p:cNvPr id="4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BD57-F56C-4936-AFAF-462A7F9D7B31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09603" name="Rectangle 3"/>
          <p:cNvSpPr>
            <a:spLocks noChangeArrowheads="1"/>
          </p:cNvSpPr>
          <p:nvPr/>
        </p:nvSpPr>
        <p:spPr bwMode="auto">
          <a:xfrm>
            <a:off x="501650" y="1219200"/>
            <a:ext cx="3003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定轴转动的角量描述 </a:t>
            </a:r>
          </a:p>
        </p:txBody>
      </p:sp>
      <p:grpSp>
        <p:nvGrpSpPr>
          <p:cNvPr id="409604" name="Group 4"/>
          <p:cNvGrpSpPr>
            <a:grpSpLocks/>
          </p:cNvGrpSpPr>
          <p:nvPr/>
        </p:nvGrpSpPr>
        <p:grpSpPr bwMode="auto">
          <a:xfrm>
            <a:off x="5170488" y="1412875"/>
            <a:ext cx="3744912" cy="4249738"/>
            <a:chOff x="3198" y="889"/>
            <a:chExt cx="2359" cy="2677"/>
          </a:xfrm>
        </p:grpSpPr>
        <p:sp>
          <p:nvSpPr>
            <p:cNvPr id="409605" name="Line 5"/>
            <p:cNvSpPr>
              <a:spLocks noChangeShapeType="1"/>
            </p:cNvSpPr>
            <p:nvPr/>
          </p:nvSpPr>
          <p:spPr bwMode="auto">
            <a:xfrm flipV="1">
              <a:off x="4423" y="2522"/>
              <a:ext cx="363" cy="45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06" name="AutoShape 6"/>
            <p:cNvSpPr>
              <a:spLocks noChangeArrowheads="1"/>
            </p:cNvSpPr>
            <p:nvPr/>
          </p:nvSpPr>
          <p:spPr bwMode="auto">
            <a:xfrm>
              <a:off x="3198" y="2023"/>
              <a:ext cx="2359" cy="771"/>
            </a:xfrm>
            <a:prstGeom prst="parallelogram">
              <a:avLst>
                <a:gd name="adj" fmla="val 76492"/>
              </a:avLst>
            </a:prstGeom>
            <a:noFill/>
            <a:ln w="1905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07" name="Freeform 7"/>
            <p:cNvSpPr>
              <a:spLocks/>
            </p:cNvSpPr>
            <p:nvPr/>
          </p:nvSpPr>
          <p:spPr bwMode="auto">
            <a:xfrm>
              <a:off x="3743" y="2794"/>
              <a:ext cx="1134" cy="4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590"/>
                </a:cxn>
                <a:cxn ang="0">
                  <a:pos x="272" y="953"/>
                </a:cxn>
                <a:cxn ang="0">
                  <a:pos x="816" y="408"/>
                </a:cxn>
                <a:cxn ang="0">
                  <a:pos x="997" y="0"/>
                </a:cxn>
              </a:cxnLst>
              <a:rect l="0" t="0" r="r" b="b"/>
              <a:pathLst>
                <a:path w="997" h="983">
                  <a:moveTo>
                    <a:pt x="0" y="0"/>
                  </a:moveTo>
                  <a:cubicBezTo>
                    <a:pt x="0" y="215"/>
                    <a:pt x="0" y="431"/>
                    <a:pt x="45" y="590"/>
                  </a:cubicBezTo>
                  <a:cubicBezTo>
                    <a:pt x="90" y="749"/>
                    <a:pt x="143" y="983"/>
                    <a:pt x="272" y="953"/>
                  </a:cubicBezTo>
                  <a:cubicBezTo>
                    <a:pt x="401" y="923"/>
                    <a:pt x="695" y="567"/>
                    <a:pt x="816" y="408"/>
                  </a:cubicBezTo>
                  <a:cubicBezTo>
                    <a:pt x="937" y="249"/>
                    <a:pt x="967" y="124"/>
                    <a:pt x="997" y="0"/>
                  </a:cubicBezTo>
                </a:path>
              </a:pathLst>
            </a:custGeom>
            <a:noFill/>
            <a:ln w="19050" cap="flat" cmpd="sng">
              <a:solidFill>
                <a:srgbClr val="9933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08" name="Freeform 8"/>
            <p:cNvSpPr>
              <a:spLocks/>
            </p:cNvSpPr>
            <p:nvPr/>
          </p:nvSpPr>
          <p:spPr bwMode="auto">
            <a:xfrm>
              <a:off x="3788" y="1472"/>
              <a:ext cx="1089" cy="823"/>
            </a:xfrm>
            <a:custGeom>
              <a:avLst/>
              <a:gdLst/>
              <a:ahLst/>
              <a:cxnLst>
                <a:cxn ang="0">
                  <a:pos x="0" y="823"/>
                </a:cxn>
                <a:cxn ang="0">
                  <a:pos x="363" y="98"/>
                </a:cxn>
                <a:cxn ang="0">
                  <a:pos x="771" y="234"/>
                </a:cxn>
                <a:cxn ang="0">
                  <a:pos x="1043" y="823"/>
                </a:cxn>
              </a:cxnLst>
              <a:rect l="0" t="0" r="r" b="b"/>
              <a:pathLst>
                <a:path w="1043" h="823">
                  <a:moveTo>
                    <a:pt x="0" y="823"/>
                  </a:moveTo>
                  <a:cubicBezTo>
                    <a:pt x="117" y="509"/>
                    <a:pt x="235" y="196"/>
                    <a:pt x="363" y="98"/>
                  </a:cubicBezTo>
                  <a:cubicBezTo>
                    <a:pt x="491" y="0"/>
                    <a:pt x="658" y="113"/>
                    <a:pt x="771" y="234"/>
                  </a:cubicBezTo>
                  <a:cubicBezTo>
                    <a:pt x="884" y="355"/>
                    <a:pt x="963" y="589"/>
                    <a:pt x="1043" y="823"/>
                  </a:cubicBezTo>
                </a:path>
              </a:pathLst>
            </a:custGeom>
            <a:noFill/>
            <a:ln w="19050" cap="flat" cmpd="sng">
              <a:solidFill>
                <a:srgbClr val="9933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09" name="Freeform 9"/>
            <p:cNvSpPr>
              <a:spLocks/>
            </p:cNvSpPr>
            <p:nvPr/>
          </p:nvSpPr>
          <p:spPr bwMode="auto">
            <a:xfrm>
              <a:off x="4876" y="2295"/>
              <a:ext cx="46" cy="4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" y="272"/>
                </a:cxn>
                <a:cxn ang="0">
                  <a:pos x="0" y="499"/>
                </a:cxn>
              </a:cxnLst>
              <a:rect l="0" t="0" r="r" b="b"/>
              <a:pathLst>
                <a:path w="46" h="499">
                  <a:moveTo>
                    <a:pt x="0" y="0"/>
                  </a:moveTo>
                  <a:cubicBezTo>
                    <a:pt x="23" y="94"/>
                    <a:pt x="46" y="189"/>
                    <a:pt x="46" y="272"/>
                  </a:cubicBezTo>
                  <a:cubicBezTo>
                    <a:pt x="46" y="355"/>
                    <a:pt x="23" y="427"/>
                    <a:pt x="0" y="499"/>
                  </a:cubicBezTo>
                </a:path>
              </a:pathLst>
            </a:custGeom>
            <a:noFill/>
            <a:ln w="19050" cap="flat" cmpd="sng">
              <a:solidFill>
                <a:srgbClr val="9933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10" name="Freeform 10"/>
            <p:cNvSpPr>
              <a:spLocks/>
            </p:cNvSpPr>
            <p:nvPr/>
          </p:nvSpPr>
          <p:spPr bwMode="auto">
            <a:xfrm>
              <a:off x="3736" y="2295"/>
              <a:ext cx="52" cy="49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7" y="272"/>
                </a:cxn>
                <a:cxn ang="0">
                  <a:pos x="7" y="499"/>
                </a:cxn>
              </a:cxnLst>
              <a:rect l="0" t="0" r="r" b="b"/>
              <a:pathLst>
                <a:path w="52" h="499">
                  <a:moveTo>
                    <a:pt x="52" y="0"/>
                  </a:moveTo>
                  <a:cubicBezTo>
                    <a:pt x="33" y="94"/>
                    <a:pt x="14" y="189"/>
                    <a:pt x="7" y="272"/>
                  </a:cubicBezTo>
                  <a:cubicBezTo>
                    <a:pt x="0" y="355"/>
                    <a:pt x="3" y="427"/>
                    <a:pt x="7" y="499"/>
                  </a:cubicBezTo>
                </a:path>
              </a:pathLst>
            </a:custGeom>
            <a:noFill/>
            <a:ln w="19050" cap="flat" cmpd="sng">
              <a:solidFill>
                <a:srgbClr val="9933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11" name="Oval 11"/>
            <p:cNvSpPr>
              <a:spLocks noChangeArrowheads="1"/>
            </p:cNvSpPr>
            <p:nvPr/>
          </p:nvSpPr>
          <p:spPr bwMode="auto">
            <a:xfrm>
              <a:off x="3833" y="2159"/>
              <a:ext cx="998" cy="40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12" name="Line 12"/>
            <p:cNvSpPr>
              <a:spLocks noChangeShapeType="1"/>
            </p:cNvSpPr>
            <p:nvPr/>
          </p:nvSpPr>
          <p:spPr bwMode="auto">
            <a:xfrm>
              <a:off x="4332" y="1615"/>
              <a:ext cx="0" cy="771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13" name="Line 13"/>
            <p:cNvSpPr>
              <a:spLocks noChangeShapeType="1"/>
            </p:cNvSpPr>
            <p:nvPr/>
          </p:nvSpPr>
          <p:spPr bwMode="auto">
            <a:xfrm>
              <a:off x="4332" y="2794"/>
              <a:ext cx="0" cy="318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14" name="Line 14"/>
            <p:cNvSpPr>
              <a:spLocks noChangeShapeType="1"/>
            </p:cNvSpPr>
            <p:nvPr/>
          </p:nvSpPr>
          <p:spPr bwMode="auto">
            <a:xfrm flipV="1">
              <a:off x="4332" y="980"/>
              <a:ext cx="0" cy="590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15" name="Line 15"/>
            <p:cNvSpPr>
              <a:spLocks noChangeShapeType="1"/>
            </p:cNvSpPr>
            <p:nvPr/>
          </p:nvSpPr>
          <p:spPr bwMode="auto">
            <a:xfrm>
              <a:off x="4332" y="3157"/>
              <a:ext cx="0" cy="409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16" name="Line 16"/>
            <p:cNvSpPr>
              <a:spLocks noChangeShapeType="1"/>
            </p:cNvSpPr>
            <p:nvPr/>
          </p:nvSpPr>
          <p:spPr bwMode="auto">
            <a:xfrm flipH="1">
              <a:off x="3516" y="2341"/>
              <a:ext cx="816" cy="317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17" name="Line 17"/>
            <p:cNvSpPr>
              <a:spLocks noChangeShapeType="1"/>
            </p:cNvSpPr>
            <p:nvPr/>
          </p:nvSpPr>
          <p:spPr bwMode="auto">
            <a:xfrm>
              <a:off x="4332" y="2341"/>
              <a:ext cx="83" cy="217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18" name="Arc 18"/>
            <p:cNvSpPr>
              <a:spLocks/>
            </p:cNvSpPr>
            <p:nvPr/>
          </p:nvSpPr>
          <p:spPr bwMode="auto">
            <a:xfrm rot="10800000">
              <a:off x="4242" y="2388"/>
              <a:ext cx="136" cy="44"/>
            </a:xfrm>
            <a:custGeom>
              <a:avLst/>
              <a:gdLst>
                <a:gd name="G0" fmla="+- 0 0 0"/>
                <a:gd name="G1" fmla="+- 21259 0 0"/>
                <a:gd name="G2" fmla="+- 21600 0 0"/>
                <a:gd name="T0" fmla="*/ 3822 w 21600"/>
                <a:gd name="T1" fmla="*/ 0 h 21259"/>
                <a:gd name="T2" fmla="*/ 21600 w 21600"/>
                <a:gd name="T3" fmla="*/ 21259 h 21259"/>
                <a:gd name="T4" fmla="*/ 0 w 21600"/>
                <a:gd name="T5" fmla="*/ 21259 h 21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59" fill="none" extrusionOk="0">
                  <a:moveTo>
                    <a:pt x="3822" y="-1"/>
                  </a:moveTo>
                  <a:cubicBezTo>
                    <a:pt x="14112" y="1849"/>
                    <a:pt x="21600" y="10803"/>
                    <a:pt x="21600" y="21259"/>
                  </a:cubicBezTo>
                </a:path>
                <a:path w="21600" h="21259" stroke="0" extrusionOk="0">
                  <a:moveTo>
                    <a:pt x="3822" y="-1"/>
                  </a:moveTo>
                  <a:cubicBezTo>
                    <a:pt x="14112" y="1849"/>
                    <a:pt x="21600" y="10803"/>
                    <a:pt x="21600" y="21259"/>
                  </a:cubicBezTo>
                  <a:lnTo>
                    <a:pt x="0" y="21259"/>
                  </a:lnTo>
                  <a:close/>
                </a:path>
              </a:pathLst>
            </a:custGeom>
            <a:noFill/>
            <a:ln w="9525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19" name="Text Box 19"/>
            <p:cNvSpPr txBox="1">
              <a:spLocks noChangeArrowheads="1"/>
            </p:cNvSpPr>
            <p:nvPr/>
          </p:nvSpPr>
          <p:spPr bwMode="auto">
            <a:xfrm>
              <a:off x="3334" y="2544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3366"/>
                  </a:solidFill>
                </a:rPr>
                <a:t>x</a:t>
              </a:r>
            </a:p>
          </p:txBody>
        </p:sp>
        <p:sp>
          <p:nvSpPr>
            <p:cNvPr id="409620" name="Text Box 20"/>
            <p:cNvSpPr txBox="1">
              <a:spLocks noChangeArrowheads="1"/>
            </p:cNvSpPr>
            <p:nvPr/>
          </p:nvSpPr>
          <p:spPr bwMode="auto">
            <a:xfrm>
              <a:off x="4105" y="2136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3366"/>
                  </a:solidFill>
                </a:rPr>
                <a:t>O</a:t>
              </a:r>
            </a:p>
          </p:txBody>
        </p:sp>
        <p:sp>
          <p:nvSpPr>
            <p:cNvPr id="409621" name="Text Box 21"/>
            <p:cNvSpPr txBox="1">
              <a:spLocks noChangeArrowheads="1"/>
            </p:cNvSpPr>
            <p:nvPr/>
          </p:nvSpPr>
          <p:spPr bwMode="auto">
            <a:xfrm>
              <a:off x="4378" y="2523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3366"/>
                  </a:solidFill>
                </a:rPr>
                <a:t>P</a:t>
              </a:r>
            </a:p>
          </p:txBody>
        </p:sp>
        <p:sp>
          <p:nvSpPr>
            <p:cNvPr id="409622" name="Text Box 22"/>
            <p:cNvSpPr txBox="1">
              <a:spLocks noChangeArrowheads="1"/>
            </p:cNvSpPr>
            <p:nvPr/>
          </p:nvSpPr>
          <p:spPr bwMode="auto">
            <a:xfrm>
              <a:off x="4124" y="2363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3366"/>
                  </a:solidFill>
                  <a:sym typeface="Symbol" pitchFamily="18" charset="2"/>
                </a:rPr>
                <a:t></a:t>
              </a:r>
            </a:p>
          </p:txBody>
        </p:sp>
        <p:sp>
          <p:nvSpPr>
            <p:cNvPr id="409623" name="Rectangle 23" descr="浅色下对角线"/>
            <p:cNvSpPr>
              <a:spLocks noChangeArrowheads="1"/>
            </p:cNvSpPr>
            <p:nvPr/>
          </p:nvSpPr>
          <p:spPr bwMode="auto">
            <a:xfrm>
              <a:off x="4378" y="1116"/>
              <a:ext cx="45" cy="227"/>
            </a:xfrm>
            <a:prstGeom prst="rect">
              <a:avLst/>
            </a:prstGeom>
            <a:pattFill prst="ltDnDiag">
              <a:fgClr>
                <a:srgbClr val="003366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24" name="Line 24"/>
            <p:cNvSpPr>
              <a:spLocks noChangeShapeType="1"/>
            </p:cNvSpPr>
            <p:nvPr/>
          </p:nvSpPr>
          <p:spPr bwMode="auto">
            <a:xfrm>
              <a:off x="4378" y="1116"/>
              <a:ext cx="0" cy="227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25" name="Rectangle 25" descr="浅色下对角线"/>
            <p:cNvSpPr>
              <a:spLocks noChangeArrowheads="1"/>
            </p:cNvSpPr>
            <p:nvPr/>
          </p:nvSpPr>
          <p:spPr bwMode="auto">
            <a:xfrm>
              <a:off x="4241" y="1116"/>
              <a:ext cx="45" cy="227"/>
            </a:xfrm>
            <a:prstGeom prst="rect">
              <a:avLst/>
            </a:prstGeom>
            <a:pattFill prst="ltDnDiag">
              <a:fgClr>
                <a:srgbClr val="003366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26" name="Line 26"/>
            <p:cNvSpPr>
              <a:spLocks noChangeShapeType="1"/>
            </p:cNvSpPr>
            <p:nvPr/>
          </p:nvSpPr>
          <p:spPr bwMode="auto">
            <a:xfrm>
              <a:off x="4287" y="1116"/>
              <a:ext cx="0" cy="227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27" name="Rectangle 27" descr="浅色下对角线"/>
            <p:cNvSpPr>
              <a:spLocks noChangeArrowheads="1"/>
            </p:cNvSpPr>
            <p:nvPr/>
          </p:nvSpPr>
          <p:spPr bwMode="auto">
            <a:xfrm>
              <a:off x="4379" y="3339"/>
              <a:ext cx="45" cy="227"/>
            </a:xfrm>
            <a:prstGeom prst="rect">
              <a:avLst/>
            </a:prstGeom>
            <a:pattFill prst="ltDnDiag">
              <a:fgClr>
                <a:srgbClr val="003366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28" name="Line 28"/>
            <p:cNvSpPr>
              <a:spLocks noChangeShapeType="1"/>
            </p:cNvSpPr>
            <p:nvPr/>
          </p:nvSpPr>
          <p:spPr bwMode="auto">
            <a:xfrm>
              <a:off x="4379" y="3339"/>
              <a:ext cx="0" cy="227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29" name="Rectangle 29" descr="浅色下对角线"/>
            <p:cNvSpPr>
              <a:spLocks noChangeArrowheads="1"/>
            </p:cNvSpPr>
            <p:nvPr/>
          </p:nvSpPr>
          <p:spPr bwMode="auto">
            <a:xfrm>
              <a:off x="4242" y="3339"/>
              <a:ext cx="45" cy="227"/>
            </a:xfrm>
            <a:prstGeom prst="rect">
              <a:avLst/>
            </a:prstGeom>
            <a:pattFill prst="ltDnDiag">
              <a:fgClr>
                <a:srgbClr val="003366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30" name="Line 30"/>
            <p:cNvSpPr>
              <a:spLocks noChangeShapeType="1"/>
            </p:cNvSpPr>
            <p:nvPr/>
          </p:nvSpPr>
          <p:spPr bwMode="auto">
            <a:xfrm>
              <a:off x="4288" y="3339"/>
              <a:ext cx="0" cy="227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31" name="Arc 31"/>
            <p:cNvSpPr>
              <a:spLocks/>
            </p:cNvSpPr>
            <p:nvPr/>
          </p:nvSpPr>
          <p:spPr bwMode="auto">
            <a:xfrm rot="5400000">
              <a:off x="4289" y="1342"/>
              <a:ext cx="92" cy="181"/>
            </a:xfrm>
            <a:custGeom>
              <a:avLst/>
              <a:gdLst>
                <a:gd name="G0" fmla="+- 5643 0 0"/>
                <a:gd name="G1" fmla="+- 21600 0 0"/>
                <a:gd name="G2" fmla="+- 21600 0 0"/>
                <a:gd name="T0" fmla="*/ 0 w 27243"/>
                <a:gd name="T1" fmla="*/ 750 h 43200"/>
                <a:gd name="T2" fmla="*/ 303 w 27243"/>
                <a:gd name="T3" fmla="*/ 42530 h 43200"/>
                <a:gd name="T4" fmla="*/ 5643 w 2724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43" h="43200" fill="none" extrusionOk="0">
                  <a:moveTo>
                    <a:pt x="0" y="750"/>
                  </a:moveTo>
                  <a:cubicBezTo>
                    <a:pt x="1839" y="252"/>
                    <a:pt x="3737" y="-1"/>
                    <a:pt x="5643" y="0"/>
                  </a:cubicBezTo>
                  <a:cubicBezTo>
                    <a:pt x="17572" y="0"/>
                    <a:pt x="27243" y="9670"/>
                    <a:pt x="27243" y="21600"/>
                  </a:cubicBezTo>
                  <a:cubicBezTo>
                    <a:pt x="27243" y="33529"/>
                    <a:pt x="17572" y="43200"/>
                    <a:pt x="5643" y="43200"/>
                  </a:cubicBezTo>
                  <a:cubicBezTo>
                    <a:pt x="3842" y="43200"/>
                    <a:pt x="2048" y="42974"/>
                    <a:pt x="303" y="42529"/>
                  </a:cubicBezTo>
                </a:path>
                <a:path w="27243" h="43200" stroke="0" extrusionOk="0">
                  <a:moveTo>
                    <a:pt x="0" y="750"/>
                  </a:moveTo>
                  <a:cubicBezTo>
                    <a:pt x="1839" y="252"/>
                    <a:pt x="3737" y="-1"/>
                    <a:pt x="5643" y="0"/>
                  </a:cubicBezTo>
                  <a:cubicBezTo>
                    <a:pt x="17572" y="0"/>
                    <a:pt x="27243" y="9670"/>
                    <a:pt x="27243" y="21600"/>
                  </a:cubicBezTo>
                  <a:cubicBezTo>
                    <a:pt x="27243" y="33529"/>
                    <a:pt x="17572" y="43200"/>
                    <a:pt x="5643" y="43200"/>
                  </a:cubicBezTo>
                  <a:cubicBezTo>
                    <a:pt x="3842" y="43200"/>
                    <a:pt x="2048" y="42974"/>
                    <a:pt x="303" y="42529"/>
                  </a:cubicBezTo>
                  <a:lnTo>
                    <a:pt x="5643" y="21600"/>
                  </a:lnTo>
                  <a:close/>
                </a:path>
              </a:pathLst>
            </a:custGeom>
            <a:noFill/>
            <a:ln w="28575">
              <a:solidFill>
                <a:srgbClr val="003366"/>
              </a:solidFill>
              <a:round/>
              <a:headEnd type="triangle" w="sm" len="med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32" name="Text Box 32"/>
            <p:cNvSpPr txBox="1">
              <a:spLocks noChangeArrowheads="1"/>
            </p:cNvSpPr>
            <p:nvPr/>
          </p:nvSpPr>
          <p:spPr bwMode="auto">
            <a:xfrm>
              <a:off x="4332" y="889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3366"/>
                  </a:solidFill>
                  <a:sym typeface="Symbol" pitchFamily="18" charset="2"/>
                </a:rPr>
                <a:t></a:t>
              </a:r>
            </a:p>
          </p:txBody>
        </p:sp>
        <p:sp>
          <p:nvSpPr>
            <p:cNvPr id="409633" name="Text Box 33"/>
            <p:cNvSpPr txBox="1">
              <a:spLocks noChangeArrowheads="1"/>
            </p:cNvSpPr>
            <p:nvPr/>
          </p:nvSpPr>
          <p:spPr bwMode="auto">
            <a:xfrm>
              <a:off x="4360" y="2272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3366"/>
                  </a:solidFill>
                </a:rPr>
                <a:t>r</a:t>
              </a:r>
            </a:p>
          </p:txBody>
        </p:sp>
        <p:sp>
          <p:nvSpPr>
            <p:cNvPr id="409634" name="Oval 34"/>
            <p:cNvSpPr>
              <a:spLocks noChangeArrowheads="1"/>
            </p:cNvSpPr>
            <p:nvPr/>
          </p:nvSpPr>
          <p:spPr bwMode="auto">
            <a:xfrm>
              <a:off x="4396" y="2531"/>
              <a:ext cx="54" cy="5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505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35" name="Text Box 35"/>
            <p:cNvSpPr txBox="1">
              <a:spLocks noChangeArrowheads="1"/>
            </p:cNvSpPr>
            <p:nvPr/>
          </p:nvSpPr>
          <p:spPr bwMode="auto">
            <a:xfrm>
              <a:off x="4740" y="2387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3366"/>
                  </a:solidFill>
                </a:rPr>
                <a:t>v</a:t>
              </a:r>
            </a:p>
          </p:txBody>
        </p:sp>
      </p:grpSp>
      <p:sp>
        <p:nvSpPr>
          <p:cNvPr id="409636" name="Text Box 36"/>
          <p:cNvSpPr txBox="1">
            <a:spLocks noChangeArrowheads="1"/>
          </p:cNvSpPr>
          <p:nvPr/>
        </p:nvSpPr>
        <p:spPr bwMode="auto">
          <a:xfrm>
            <a:off x="533400" y="1905000"/>
            <a:ext cx="1674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CC"/>
                </a:solidFill>
              </a:rPr>
              <a:t>角位置： </a:t>
            </a:r>
          </a:p>
        </p:txBody>
      </p:sp>
      <p:graphicFrame>
        <p:nvGraphicFramePr>
          <p:cNvPr id="409637" name="Object 37"/>
          <p:cNvGraphicFramePr>
            <a:graphicFrameLocks noChangeAspect="1"/>
          </p:cNvGraphicFramePr>
          <p:nvPr/>
        </p:nvGraphicFramePr>
        <p:xfrm>
          <a:off x="2514600" y="1752600"/>
          <a:ext cx="167322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45760" imgH="228600" progId="Equation.3">
                  <p:embed/>
                </p:oleObj>
              </mc:Choice>
              <mc:Fallback>
                <p:oleObj name="公式" r:id="rId2" imgW="545760" imgH="228600" progId="Equation.3">
                  <p:embed/>
                  <p:pic>
                    <p:nvPicPr>
                      <p:cNvPr id="40963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752600"/>
                        <a:ext cx="1673225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8" name="Text Box 38"/>
          <p:cNvSpPr txBox="1">
            <a:spLocks noChangeArrowheads="1"/>
          </p:cNvSpPr>
          <p:nvPr/>
        </p:nvSpPr>
        <p:spPr bwMode="auto">
          <a:xfrm>
            <a:off x="533400" y="28956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CC"/>
                </a:solidFill>
              </a:rPr>
              <a:t>角位移： </a:t>
            </a:r>
          </a:p>
        </p:txBody>
      </p:sp>
      <p:graphicFrame>
        <p:nvGraphicFramePr>
          <p:cNvPr id="409639" name="Object 39"/>
          <p:cNvGraphicFramePr>
            <a:graphicFrameLocks noChangeAspect="1"/>
          </p:cNvGraphicFramePr>
          <p:nvPr/>
        </p:nvGraphicFramePr>
        <p:xfrm>
          <a:off x="2286000" y="2819400"/>
          <a:ext cx="3390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04840" imgH="241200" progId="Equation.3">
                  <p:embed/>
                </p:oleObj>
              </mc:Choice>
              <mc:Fallback>
                <p:oleObj name="公式" r:id="rId4" imgW="1104840" imgH="241200" progId="Equation.3">
                  <p:embed/>
                  <p:pic>
                    <p:nvPicPr>
                      <p:cNvPr id="40963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19400"/>
                        <a:ext cx="3390900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0" name="Text Box 40"/>
          <p:cNvSpPr txBox="1">
            <a:spLocks noChangeArrowheads="1"/>
          </p:cNvSpPr>
          <p:nvPr/>
        </p:nvSpPr>
        <p:spPr bwMode="auto">
          <a:xfrm>
            <a:off x="533400" y="4038600"/>
            <a:ext cx="17510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CC"/>
                </a:solidFill>
              </a:rPr>
              <a:t>角速度：</a:t>
            </a:r>
          </a:p>
        </p:txBody>
      </p:sp>
      <p:graphicFrame>
        <p:nvGraphicFramePr>
          <p:cNvPr id="409641" name="Object 41"/>
          <p:cNvGraphicFramePr>
            <a:graphicFrameLocks noChangeAspect="1"/>
          </p:cNvGraphicFramePr>
          <p:nvPr/>
        </p:nvGraphicFramePr>
        <p:xfrm>
          <a:off x="2514600" y="3657600"/>
          <a:ext cx="1563688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20560" imgH="419040" progId="Equation.3">
                  <p:embed/>
                </p:oleObj>
              </mc:Choice>
              <mc:Fallback>
                <p:oleObj name="公式" r:id="rId6" imgW="520560" imgH="419040" progId="Equation.3">
                  <p:embed/>
                  <p:pic>
                    <p:nvPicPr>
                      <p:cNvPr id="40964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657600"/>
                        <a:ext cx="1563688" cy="126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2" name="Rectangle 42"/>
          <p:cNvSpPr>
            <a:spLocks noChangeArrowheads="1"/>
          </p:cNvSpPr>
          <p:nvPr/>
        </p:nvSpPr>
        <p:spPr bwMode="auto">
          <a:xfrm>
            <a:off x="533400" y="5486400"/>
            <a:ext cx="22034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CC"/>
                </a:solidFill>
              </a:rPr>
              <a:t>角加速度： </a:t>
            </a:r>
          </a:p>
        </p:txBody>
      </p:sp>
      <p:graphicFrame>
        <p:nvGraphicFramePr>
          <p:cNvPr id="409644" name="Object 44"/>
          <p:cNvGraphicFramePr>
            <a:graphicFrameLocks noChangeAspect="1"/>
          </p:cNvGraphicFramePr>
          <p:nvPr/>
        </p:nvGraphicFramePr>
        <p:xfrm>
          <a:off x="2590800" y="5029200"/>
          <a:ext cx="2816225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939600" imgH="419040" progId="Equation.3">
                  <p:embed/>
                </p:oleObj>
              </mc:Choice>
              <mc:Fallback>
                <p:oleObj name="公式" r:id="rId8" imgW="939600" imgH="419040" progId="Equation.3">
                  <p:embed/>
                  <p:pic>
                    <p:nvPicPr>
                      <p:cNvPr id="40964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029200"/>
                        <a:ext cx="2816225" cy="126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9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9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9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9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6" grpId="0" autoUpdateAnimBg="0"/>
      <p:bldP spid="409638" grpId="0" autoUpdateAnimBg="0"/>
      <p:bldP spid="409640" grpId="0" autoUpdateAnimBg="0"/>
      <p:bldP spid="40964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2EF4-AC36-457D-B962-58AB64EAB94C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501650" y="1219200"/>
            <a:ext cx="3003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定轴转动的角量描述 </a:t>
            </a:r>
          </a:p>
        </p:txBody>
      </p:sp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8174038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800" dirty="0"/>
              <a:t> </a:t>
            </a:r>
            <a:r>
              <a:rPr kumimoji="1" lang="zh-CN" altLang="en-US" sz="2800" dirty="0"/>
              <a:t>角速度和角加速度均为</a:t>
            </a:r>
            <a:r>
              <a:rPr kumimoji="1" lang="zh-CN" altLang="en-US" sz="2800" dirty="0">
                <a:solidFill>
                  <a:srgbClr val="0000CC"/>
                </a:solidFill>
              </a:rPr>
              <a:t>矢量</a:t>
            </a:r>
            <a:r>
              <a:rPr kumimoji="1" lang="zh-CN" altLang="en-US" sz="2800" dirty="0"/>
              <a:t>，定轴转动中其方向沿转轴的方向并满足</a:t>
            </a:r>
            <a:r>
              <a:rPr kumimoji="1" lang="zh-CN" altLang="en-US" sz="2800" dirty="0">
                <a:solidFill>
                  <a:srgbClr val="0000CC"/>
                </a:solidFill>
              </a:rPr>
              <a:t>右手螺旋定则</a:t>
            </a:r>
            <a:r>
              <a:rPr kumimoji="1" lang="zh-CN" altLang="en-US" sz="2800" dirty="0"/>
              <a:t>。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5261319" imgH="3597145"/>
        </mc:Choice>
        <mc:Fallback>
          <p:control r:id="rId1" imgW="5261319" imgH="3597145">
            <p:pic>
              <p:nvPicPr>
                <p:cNvPr id="2" name="ShockwaveFlash1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1825" y="2743200"/>
                  <a:ext cx="5260975" cy="359727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FFF0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</p:txBody>
      </p:sp>
      <p:sp>
        <p:nvSpPr>
          <p:cNvPr id="4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22EF-A420-4B1B-AC50-3E773D1C503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角量和线量的关系</a:t>
            </a:r>
          </a:p>
        </p:txBody>
      </p:sp>
      <p:grpSp>
        <p:nvGrpSpPr>
          <p:cNvPr id="412676" name="Group 4"/>
          <p:cNvGrpSpPr>
            <a:grpSpLocks/>
          </p:cNvGrpSpPr>
          <p:nvPr/>
        </p:nvGrpSpPr>
        <p:grpSpPr bwMode="auto">
          <a:xfrm>
            <a:off x="5094288" y="1196975"/>
            <a:ext cx="3744912" cy="4249738"/>
            <a:chOff x="3061" y="754"/>
            <a:chExt cx="2359" cy="2677"/>
          </a:xfrm>
        </p:grpSpPr>
        <p:sp>
          <p:nvSpPr>
            <p:cNvPr id="412677" name="Line 5"/>
            <p:cNvSpPr>
              <a:spLocks noChangeShapeType="1"/>
            </p:cNvSpPr>
            <p:nvPr/>
          </p:nvSpPr>
          <p:spPr bwMode="auto">
            <a:xfrm flipV="1">
              <a:off x="4286" y="2387"/>
              <a:ext cx="363" cy="45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78" name="AutoShape 6"/>
            <p:cNvSpPr>
              <a:spLocks noChangeArrowheads="1"/>
            </p:cNvSpPr>
            <p:nvPr/>
          </p:nvSpPr>
          <p:spPr bwMode="auto">
            <a:xfrm>
              <a:off x="3061" y="1888"/>
              <a:ext cx="2359" cy="771"/>
            </a:xfrm>
            <a:prstGeom prst="parallelogram">
              <a:avLst>
                <a:gd name="adj" fmla="val 76492"/>
              </a:avLst>
            </a:prstGeom>
            <a:noFill/>
            <a:ln w="1905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79" name="Freeform 7"/>
            <p:cNvSpPr>
              <a:spLocks/>
            </p:cNvSpPr>
            <p:nvPr/>
          </p:nvSpPr>
          <p:spPr bwMode="auto">
            <a:xfrm>
              <a:off x="3606" y="2659"/>
              <a:ext cx="1134" cy="4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590"/>
                </a:cxn>
                <a:cxn ang="0">
                  <a:pos x="272" y="953"/>
                </a:cxn>
                <a:cxn ang="0">
                  <a:pos x="816" y="408"/>
                </a:cxn>
                <a:cxn ang="0">
                  <a:pos x="997" y="0"/>
                </a:cxn>
              </a:cxnLst>
              <a:rect l="0" t="0" r="r" b="b"/>
              <a:pathLst>
                <a:path w="997" h="983">
                  <a:moveTo>
                    <a:pt x="0" y="0"/>
                  </a:moveTo>
                  <a:cubicBezTo>
                    <a:pt x="0" y="215"/>
                    <a:pt x="0" y="431"/>
                    <a:pt x="45" y="590"/>
                  </a:cubicBezTo>
                  <a:cubicBezTo>
                    <a:pt x="90" y="749"/>
                    <a:pt x="143" y="983"/>
                    <a:pt x="272" y="953"/>
                  </a:cubicBezTo>
                  <a:cubicBezTo>
                    <a:pt x="401" y="923"/>
                    <a:pt x="695" y="567"/>
                    <a:pt x="816" y="408"/>
                  </a:cubicBezTo>
                  <a:cubicBezTo>
                    <a:pt x="937" y="249"/>
                    <a:pt x="967" y="124"/>
                    <a:pt x="997" y="0"/>
                  </a:cubicBezTo>
                </a:path>
              </a:pathLst>
            </a:custGeom>
            <a:noFill/>
            <a:ln w="19050" cap="flat" cmpd="sng">
              <a:solidFill>
                <a:srgbClr val="9933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80" name="Freeform 8"/>
            <p:cNvSpPr>
              <a:spLocks/>
            </p:cNvSpPr>
            <p:nvPr/>
          </p:nvSpPr>
          <p:spPr bwMode="auto">
            <a:xfrm>
              <a:off x="3651" y="1337"/>
              <a:ext cx="1089" cy="823"/>
            </a:xfrm>
            <a:custGeom>
              <a:avLst/>
              <a:gdLst/>
              <a:ahLst/>
              <a:cxnLst>
                <a:cxn ang="0">
                  <a:pos x="0" y="823"/>
                </a:cxn>
                <a:cxn ang="0">
                  <a:pos x="363" y="98"/>
                </a:cxn>
                <a:cxn ang="0">
                  <a:pos x="771" y="234"/>
                </a:cxn>
                <a:cxn ang="0">
                  <a:pos x="1043" y="823"/>
                </a:cxn>
              </a:cxnLst>
              <a:rect l="0" t="0" r="r" b="b"/>
              <a:pathLst>
                <a:path w="1043" h="823">
                  <a:moveTo>
                    <a:pt x="0" y="823"/>
                  </a:moveTo>
                  <a:cubicBezTo>
                    <a:pt x="117" y="509"/>
                    <a:pt x="235" y="196"/>
                    <a:pt x="363" y="98"/>
                  </a:cubicBezTo>
                  <a:cubicBezTo>
                    <a:pt x="491" y="0"/>
                    <a:pt x="658" y="113"/>
                    <a:pt x="771" y="234"/>
                  </a:cubicBezTo>
                  <a:cubicBezTo>
                    <a:pt x="884" y="355"/>
                    <a:pt x="963" y="589"/>
                    <a:pt x="1043" y="823"/>
                  </a:cubicBezTo>
                </a:path>
              </a:pathLst>
            </a:custGeom>
            <a:noFill/>
            <a:ln w="19050" cap="flat" cmpd="sng">
              <a:solidFill>
                <a:srgbClr val="9933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81" name="Freeform 9"/>
            <p:cNvSpPr>
              <a:spLocks/>
            </p:cNvSpPr>
            <p:nvPr/>
          </p:nvSpPr>
          <p:spPr bwMode="auto">
            <a:xfrm>
              <a:off x="4739" y="2160"/>
              <a:ext cx="46" cy="4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" y="272"/>
                </a:cxn>
                <a:cxn ang="0">
                  <a:pos x="0" y="499"/>
                </a:cxn>
              </a:cxnLst>
              <a:rect l="0" t="0" r="r" b="b"/>
              <a:pathLst>
                <a:path w="46" h="499">
                  <a:moveTo>
                    <a:pt x="0" y="0"/>
                  </a:moveTo>
                  <a:cubicBezTo>
                    <a:pt x="23" y="94"/>
                    <a:pt x="46" y="189"/>
                    <a:pt x="46" y="272"/>
                  </a:cubicBezTo>
                  <a:cubicBezTo>
                    <a:pt x="46" y="355"/>
                    <a:pt x="23" y="427"/>
                    <a:pt x="0" y="499"/>
                  </a:cubicBezTo>
                </a:path>
              </a:pathLst>
            </a:custGeom>
            <a:noFill/>
            <a:ln w="19050" cap="flat" cmpd="sng">
              <a:solidFill>
                <a:srgbClr val="9933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82" name="Freeform 10"/>
            <p:cNvSpPr>
              <a:spLocks/>
            </p:cNvSpPr>
            <p:nvPr/>
          </p:nvSpPr>
          <p:spPr bwMode="auto">
            <a:xfrm>
              <a:off x="3599" y="2160"/>
              <a:ext cx="52" cy="49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7" y="272"/>
                </a:cxn>
                <a:cxn ang="0">
                  <a:pos x="7" y="499"/>
                </a:cxn>
              </a:cxnLst>
              <a:rect l="0" t="0" r="r" b="b"/>
              <a:pathLst>
                <a:path w="52" h="499">
                  <a:moveTo>
                    <a:pt x="52" y="0"/>
                  </a:moveTo>
                  <a:cubicBezTo>
                    <a:pt x="33" y="94"/>
                    <a:pt x="14" y="189"/>
                    <a:pt x="7" y="272"/>
                  </a:cubicBezTo>
                  <a:cubicBezTo>
                    <a:pt x="0" y="355"/>
                    <a:pt x="3" y="427"/>
                    <a:pt x="7" y="499"/>
                  </a:cubicBezTo>
                </a:path>
              </a:pathLst>
            </a:custGeom>
            <a:noFill/>
            <a:ln w="19050" cap="flat" cmpd="sng">
              <a:solidFill>
                <a:srgbClr val="9933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83" name="Oval 11"/>
            <p:cNvSpPr>
              <a:spLocks noChangeArrowheads="1"/>
            </p:cNvSpPr>
            <p:nvPr/>
          </p:nvSpPr>
          <p:spPr bwMode="auto">
            <a:xfrm>
              <a:off x="3696" y="2024"/>
              <a:ext cx="998" cy="40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84" name="Line 12"/>
            <p:cNvSpPr>
              <a:spLocks noChangeShapeType="1"/>
            </p:cNvSpPr>
            <p:nvPr/>
          </p:nvSpPr>
          <p:spPr bwMode="auto">
            <a:xfrm>
              <a:off x="4195" y="1480"/>
              <a:ext cx="0" cy="771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85" name="Line 13"/>
            <p:cNvSpPr>
              <a:spLocks noChangeShapeType="1"/>
            </p:cNvSpPr>
            <p:nvPr/>
          </p:nvSpPr>
          <p:spPr bwMode="auto">
            <a:xfrm>
              <a:off x="4195" y="2659"/>
              <a:ext cx="0" cy="318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86" name="Line 14"/>
            <p:cNvSpPr>
              <a:spLocks noChangeShapeType="1"/>
            </p:cNvSpPr>
            <p:nvPr/>
          </p:nvSpPr>
          <p:spPr bwMode="auto">
            <a:xfrm flipV="1">
              <a:off x="4195" y="845"/>
              <a:ext cx="0" cy="590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87" name="Line 15"/>
            <p:cNvSpPr>
              <a:spLocks noChangeShapeType="1"/>
            </p:cNvSpPr>
            <p:nvPr/>
          </p:nvSpPr>
          <p:spPr bwMode="auto">
            <a:xfrm>
              <a:off x="4195" y="3022"/>
              <a:ext cx="0" cy="409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88" name="Line 16"/>
            <p:cNvSpPr>
              <a:spLocks noChangeShapeType="1"/>
            </p:cNvSpPr>
            <p:nvPr/>
          </p:nvSpPr>
          <p:spPr bwMode="auto">
            <a:xfrm flipH="1">
              <a:off x="3379" y="2206"/>
              <a:ext cx="816" cy="317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89" name="Line 17"/>
            <p:cNvSpPr>
              <a:spLocks noChangeShapeType="1"/>
            </p:cNvSpPr>
            <p:nvPr/>
          </p:nvSpPr>
          <p:spPr bwMode="auto">
            <a:xfrm>
              <a:off x="4195" y="2206"/>
              <a:ext cx="83" cy="217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90" name="Arc 18"/>
            <p:cNvSpPr>
              <a:spLocks/>
            </p:cNvSpPr>
            <p:nvPr/>
          </p:nvSpPr>
          <p:spPr bwMode="auto">
            <a:xfrm rot="10800000">
              <a:off x="4105" y="2253"/>
              <a:ext cx="136" cy="44"/>
            </a:xfrm>
            <a:custGeom>
              <a:avLst/>
              <a:gdLst>
                <a:gd name="G0" fmla="+- 0 0 0"/>
                <a:gd name="G1" fmla="+- 21259 0 0"/>
                <a:gd name="G2" fmla="+- 21600 0 0"/>
                <a:gd name="T0" fmla="*/ 3822 w 21600"/>
                <a:gd name="T1" fmla="*/ 0 h 21259"/>
                <a:gd name="T2" fmla="*/ 21600 w 21600"/>
                <a:gd name="T3" fmla="*/ 21259 h 21259"/>
                <a:gd name="T4" fmla="*/ 0 w 21600"/>
                <a:gd name="T5" fmla="*/ 21259 h 21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59" fill="none" extrusionOk="0">
                  <a:moveTo>
                    <a:pt x="3822" y="-1"/>
                  </a:moveTo>
                  <a:cubicBezTo>
                    <a:pt x="14112" y="1849"/>
                    <a:pt x="21600" y="10803"/>
                    <a:pt x="21600" y="21259"/>
                  </a:cubicBezTo>
                </a:path>
                <a:path w="21600" h="21259" stroke="0" extrusionOk="0">
                  <a:moveTo>
                    <a:pt x="3822" y="-1"/>
                  </a:moveTo>
                  <a:cubicBezTo>
                    <a:pt x="14112" y="1849"/>
                    <a:pt x="21600" y="10803"/>
                    <a:pt x="21600" y="21259"/>
                  </a:cubicBezTo>
                  <a:lnTo>
                    <a:pt x="0" y="21259"/>
                  </a:lnTo>
                  <a:close/>
                </a:path>
              </a:pathLst>
            </a:custGeom>
            <a:noFill/>
            <a:ln w="9525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91" name="Text Box 19"/>
            <p:cNvSpPr txBox="1">
              <a:spLocks noChangeArrowheads="1"/>
            </p:cNvSpPr>
            <p:nvPr/>
          </p:nvSpPr>
          <p:spPr bwMode="auto">
            <a:xfrm>
              <a:off x="3198" y="2409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3366"/>
                  </a:solidFill>
                </a:rPr>
                <a:t>x</a:t>
              </a:r>
            </a:p>
          </p:txBody>
        </p:sp>
        <p:sp>
          <p:nvSpPr>
            <p:cNvPr id="412692" name="Text Box 20"/>
            <p:cNvSpPr txBox="1">
              <a:spLocks noChangeArrowheads="1"/>
            </p:cNvSpPr>
            <p:nvPr/>
          </p:nvSpPr>
          <p:spPr bwMode="auto">
            <a:xfrm>
              <a:off x="3968" y="2001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3366"/>
                  </a:solidFill>
                </a:rPr>
                <a:t>O</a:t>
              </a:r>
            </a:p>
          </p:txBody>
        </p:sp>
        <p:sp>
          <p:nvSpPr>
            <p:cNvPr id="412693" name="Text Box 21"/>
            <p:cNvSpPr txBox="1">
              <a:spLocks noChangeArrowheads="1"/>
            </p:cNvSpPr>
            <p:nvPr/>
          </p:nvSpPr>
          <p:spPr bwMode="auto">
            <a:xfrm>
              <a:off x="4241" y="2388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03366"/>
                  </a:solidFill>
                </a:rPr>
                <a:t>P</a:t>
              </a:r>
            </a:p>
          </p:txBody>
        </p:sp>
        <p:sp>
          <p:nvSpPr>
            <p:cNvPr id="412694" name="Text Box 22"/>
            <p:cNvSpPr txBox="1">
              <a:spLocks noChangeArrowheads="1"/>
            </p:cNvSpPr>
            <p:nvPr/>
          </p:nvSpPr>
          <p:spPr bwMode="auto">
            <a:xfrm>
              <a:off x="3987" y="2228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3366"/>
                  </a:solidFill>
                  <a:sym typeface="Symbol" pitchFamily="18" charset="2"/>
                </a:rPr>
                <a:t></a:t>
              </a:r>
            </a:p>
          </p:txBody>
        </p:sp>
        <p:sp>
          <p:nvSpPr>
            <p:cNvPr id="412695" name="Rectangle 23" descr="浅色下对角线"/>
            <p:cNvSpPr>
              <a:spLocks noChangeArrowheads="1"/>
            </p:cNvSpPr>
            <p:nvPr/>
          </p:nvSpPr>
          <p:spPr bwMode="auto">
            <a:xfrm>
              <a:off x="4241" y="981"/>
              <a:ext cx="45" cy="227"/>
            </a:xfrm>
            <a:prstGeom prst="rect">
              <a:avLst/>
            </a:prstGeom>
            <a:pattFill prst="ltDnDiag">
              <a:fgClr>
                <a:srgbClr val="003366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96" name="Line 24"/>
            <p:cNvSpPr>
              <a:spLocks noChangeShapeType="1"/>
            </p:cNvSpPr>
            <p:nvPr/>
          </p:nvSpPr>
          <p:spPr bwMode="auto">
            <a:xfrm>
              <a:off x="4241" y="981"/>
              <a:ext cx="0" cy="227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97" name="Rectangle 25" descr="浅色下对角线"/>
            <p:cNvSpPr>
              <a:spLocks noChangeArrowheads="1"/>
            </p:cNvSpPr>
            <p:nvPr/>
          </p:nvSpPr>
          <p:spPr bwMode="auto">
            <a:xfrm>
              <a:off x="4104" y="981"/>
              <a:ext cx="45" cy="227"/>
            </a:xfrm>
            <a:prstGeom prst="rect">
              <a:avLst/>
            </a:prstGeom>
            <a:pattFill prst="ltDnDiag">
              <a:fgClr>
                <a:srgbClr val="003366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98" name="Line 26"/>
            <p:cNvSpPr>
              <a:spLocks noChangeShapeType="1"/>
            </p:cNvSpPr>
            <p:nvPr/>
          </p:nvSpPr>
          <p:spPr bwMode="auto">
            <a:xfrm>
              <a:off x="4150" y="981"/>
              <a:ext cx="0" cy="227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99" name="Rectangle 27" descr="浅色下对角线"/>
            <p:cNvSpPr>
              <a:spLocks noChangeArrowheads="1"/>
            </p:cNvSpPr>
            <p:nvPr/>
          </p:nvSpPr>
          <p:spPr bwMode="auto">
            <a:xfrm>
              <a:off x="4242" y="3204"/>
              <a:ext cx="45" cy="227"/>
            </a:xfrm>
            <a:prstGeom prst="rect">
              <a:avLst/>
            </a:prstGeom>
            <a:pattFill prst="ltDnDiag">
              <a:fgClr>
                <a:srgbClr val="003366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00" name="Line 28"/>
            <p:cNvSpPr>
              <a:spLocks noChangeShapeType="1"/>
            </p:cNvSpPr>
            <p:nvPr/>
          </p:nvSpPr>
          <p:spPr bwMode="auto">
            <a:xfrm>
              <a:off x="4242" y="3204"/>
              <a:ext cx="0" cy="227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01" name="Rectangle 29" descr="浅色下对角线"/>
            <p:cNvSpPr>
              <a:spLocks noChangeArrowheads="1"/>
            </p:cNvSpPr>
            <p:nvPr/>
          </p:nvSpPr>
          <p:spPr bwMode="auto">
            <a:xfrm>
              <a:off x="4105" y="3204"/>
              <a:ext cx="45" cy="227"/>
            </a:xfrm>
            <a:prstGeom prst="rect">
              <a:avLst/>
            </a:prstGeom>
            <a:pattFill prst="ltDnDiag">
              <a:fgClr>
                <a:srgbClr val="003366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02" name="Line 30"/>
            <p:cNvSpPr>
              <a:spLocks noChangeShapeType="1"/>
            </p:cNvSpPr>
            <p:nvPr/>
          </p:nvSpPr>
          <p:spPr bwMode="auto">
            <a:xfrm>
              <a:off x="4151" y="3204"/>
              <a:ext cx="0" cy="227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03" name="Arc 31"/>
            <p:cNvSpPr>
              <a:spLocks/>
            </p:cNvSpPr>
            <p:nvPr/>
          </p:nvSpPr>
          <p:spPr bwMode="auto">
            <a:xfrm rot="5400000">
              <a:off x="4152" y="1207"/>
              <a:ext cx="92" cy="181"/>
            </a:xfrm>
            <a:custGeom>
              <a:avLst/>
              <a:gdLst>
                <a:gd name="G0" fmla="+- 5643 0 0"/>
                <a:gd name="G1" fmla="+- 21600 0 0"/>
                <a:gd name="G2" fmla="+- 21600 0 0"/>
                <a:gd name="T0" fmla="*/ 0 w 27243"/>
                <a:gd name="T1" fmla="*/ 750 h 43200"/>
                <a:gd name="T2" fmla="*/ 303 w 27243"/>
                <a:gd name="T3" fmla="*/ 42530 h 43200"/>
                <a:gd name="T4" fmla="*/ 5643 w 2724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243" h="43200" fill="none" extrusionOk="0">
                  <a:moveTo>
                    <a:pt x="0" y="750"/>
                  </a:moveTo>
                  <a:cubicBezTo>
                    <a:pt x="1839" y="252"/>
                    <a:pt x="3737" y="-1"/>
                    <a:pt x="5643" y="0"/>
                  </a:cubicBezTo>
                  <a:cubicBezTo>
                    <a:pt x="17572" y="0"/>
                    <a:pt x="27243" y="9670"/>
                    <a:pt x="27243" y="21600"/>
                  </a:cubicBezTo>
                  <a:cubicBezTo>
                    <a:pt x="27243" y="33529"/>
                    <a:pt x="17572" y="43200"/>
                    <a:pt x="5643" y="43200"/>
                  </a:cubicBezTo>
                  <a:cubicBezTo>
                    <a:pt x="3842" y="43200"/>
                    <a:pt x="2048" y="42974"/>
                    <a:pt x="303" y="42529"/>
                  </a:cubicBezTo>
                </a:path>
                <a:path w="27243" h="43200" stroke="0" extrusionOk="0">
                  <a:moveTo>
                    <a:pt x="0" y="750"/>
                  </a:moveTo>
                  <a:cubicBezTo>
                    <a:pt x="1839" y="252"/>
                    <a:pt x="3737" y="-1"/>
                    <a:pt x="5643" y="0"/>
                  </a:cubicBezTo>
                  <a:cubicBezTo>
                    <a:pt x="17572" y="0"/>
                    <a:pt x="27243" y="9670"/>
                    <a:pt x="27243" y="21600"/>
                  </a:cubicBezTo>
                  <a:cubicBezTo>
                    <a:pt x="27243" y="33529"/>
                    <a:pt x="17572" y="43200"/>
                    <a:pt x="5643" y="43200"/>
                  </a:cubicBezTo>
                  <a:cubicBezTo>
                    <a:pt x="3842" y="43200"/>
                    <a:pt x="2048" y="42974"/>
                    <a:pt x="303" y="42529"/>
                  </a:cubicBezTo>
                  <a:lnTo>
                    <a:pt x="5643" y="21600"/>
                  </a:lnTo>
                  <a:close/>
                </a:path>
              </a:pathLst>
            </a:custGeom>
            <a:noFill/>
            <a:ln w="28575">
              <a:solidFill>
                <a:srgbClr val="003366"/>
              </a:solidFill>
              <a:round/>
              <a:headEnd type="triangle" w="sm" len="med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04" name="Text Box 32"/>
            <p:cNvSpPr txBox="1">
              <a:spLocks noChangeArrowheads="1"/>
            </p:cNvSpPr>
            <p:nvPr/>
          </p:nvSpPr>
          <p:spPr bwMode="auto">
            <a:xfrm>
              <a:off x="4195" y="754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3366"/>
                  </a:solidFill>
                  <a:sym typeface="Symbol" pitchFamily="18" charset="2"/>
                </a:rPr>
                <a:t></a:t>
              </a:r>
            </a:p>
          </p:txBody>
        </p:sp>
        <p:sp>
          <p:nvSpPr>
            <p:cNvPr id="412705" name="Text Box 33"/>
            <p:cNvSpPr txBox="1">
              <a:spLocks noChangeArrowheads="1"/>
            </p:cNvSpPr>
            <p:nvPr/>
          </p:nvSpPr>
          <p:spPr bwMode="auto">
            <a:xfrm>
              <a:off x="4223" y="2137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3366"/>
                  </a:solidFill>
                </a:rPr>
                <a:t>r</a:t>
              </a:r>
            </a:p>
          </p:txBody>
        </p:sp>
        <p:sp>
          <p:nvSpPr>
            <p:cNvPr id="412706" name="Oval 34"/>
            <p:cNvSpPr>
              <a:spLocks noChangeArrowheads="1"/>
            </p:cNvSpPr>
            <p:nvPr/>
          </p:nvSpPr>
          <p:spPr bwMode="auto">
            <a:xfrm>
              <a:off x="4259" y="2396"/>
              <a:ext cx="54" cy="5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505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07" name="Text Box 35"/>
            <p:cNvSpPr txBox="1">
              <a:spLocks noChangeArrowheads="1"/>
            </p:cNvSpPr>
            <p:nvPr/>
          </p:nvSpPr>
          <p:spPr bwMode="auto">
            <a:xfrm>
              <a:off x="4603" y="2252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3366"/>
                  </a:solidFill>
                </a:rPr>
                <a:t>v</a:t>
              </a:r>
            </a:p>
          </p:txBody>
        </p:sp>
      </p:grpSp>
      <p:graphicFrame>
        <p:nvGraphicFramePr>
          <p:cNvPr id="412708" name="Object 36"/>
          <p:cNvGraphicFramePr>
            <a:graphicFrameLocks noChangeAspect="1"/>
          </p:cNvGraphicFramePr>
          <p:nvPr/>
        </p:nvGraphicFramePr>
        <p:xfrm>
          <a:off x="1066800" y="1752600"/>
          <a:ext cx="14287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57200" imgH="139680" progId="Equation.3">
                  <p:embed/>
                </p:oleObj>
              </mc:Choice>
              <mc:Fallback>
                <p:oleObj name="公式" r:id="rId2" imgW="457200" imgH="139680" progId="Equation.3">
                  <p:embed/>
                  <p:pic>
                    <p:nvPicPr>
                      <p:cNvPr id="41270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52600"/>
                        <a:ext cx="14287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710" name="Text Box 38"/>
          <p:cNvSpPr txBox="1">
            <a:spLocks noChangeArrowheads="1"/>
          </p:cNvSpPr>
          <p:nvPr/>
        </p:nvSpPr>
        <p:spPr bwMode="auto">
          <a:xfrm>
            <a:off x="533400" y="2895600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CC"/>
                </a:solidFill>
              </a:rPr>
              <a:t>矢量表示： </a:t>
            </a:r>
          </a:p>
        </p:txBody>
      </p:sp>
      <p:graphicFrame>
        <p:nvGraphicFramePr>
          <p:cNvPr id="412713" name="Object 41"/>
          <p:cNvGraphicFramePr>
            <a:graphicFrameLocks noChangeAspect="1"/>
          </p:cNvGraphicFramePr>
          <p:nvPr/>
        </p:nvGraphicFramePr>
        <p:xfrm>
          <a:off x="762000" y="3581400"/>
          <a:ext cx="18653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96880" imgH="177480" progId="Equation.3">
                  <p:embed/>
                </p:oleObj>
              </mc:Choice>
              <mc:Fallback>
                <p:oleObj name="公式" r:id="rId4" imgW="596880" imgH="177480" progId="Equation.3">
                  <p:embed/>
                  <p:pic>
                    <p:nvPicPr>
                      <p:cNvPr id="41271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81400"/>
                        <a:ext cx="18653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14" name="Object 42"/>
          <p:cNvGraphicFramePr>
            <a:graphicFrameLocks noChangeAspect="1"/>
          </p:cNvGraphicFramePr>
          <p:nvPr/>
        </p:nvGraphicFramePr>
        <p:xfrm>
          <a:off x="2057400" y="5676900"/>
          <a:ext cx="19843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34680" imgH="228600" progId="Equation.3">
                  <p:embed/>
                </p:oleObj>
              </mc:Choice>
              <mc:Fallback>
                <p:oleObj name="公式" r:id="rId6" imgW="634680" imgH="228600" progId="Equation.3">
                  <p:embed/>
                  <p:pic>
                    <p:nvPicPr>
                      <p:cNvPr id="41271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676900"/>
                        <a:ext cx="198437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15" name="Object 43"/>
          <p:cNvGraphicFramePr>
            <a:graphicFrameLocks noChangeAspect="1"/>
          </p:cNvGraphicFramePr>
          <p:nvPr/>
        </p:nvGraphicFramePr>
        <p:xfrm>
          <a:off x="5715000" y="5676900"/>
          <a:ext cx="206375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660240" imgH="228600" progId="Equation.3">
                  <p:embed/>
                </p:oleObj>
              </mc:Choice>
              <mc:Fallback>
                <p:oleObj name="公式" r:id="rId8" imgW="660240" imgH="228600" progId="Equation.3">
                  <p:embed/>
                  <p:pic>
                    <p:nvPicPr>
                      <p:cNvPr id="41271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676900"/>
                        <a:ext cx="206375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16" name="Object 44"/>
          <p:cNvGraphicFramePr>
            <a:graphicFrameLocks noChangeAspect="1"/>
          </p:cNvGraphicFramePr>
          <p:nvPr/>
        </p:nvGraphicFramePr>
        <p:xfrm>
          <a:off x="3429000" y="1524000"/>
          <a:ext cx="15081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482400" imgH="228600" progId="Equation.3">
                  <p:embed/>
                </p:oleObj>
              </mc:Choice>
              <mc:Fallback>
                <p:oleObj name="公式" r:id="rId10" imgW="482400" imgH="228600" progId="Equation.3">
                  <p:embed/>
                  <p:pic>
                    <p:nvPicPr>
                      <p:cNvPr id="41271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524000"/>
                        <a:ext cx="150812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17" name="Object 45"/>
          <p:cNvGraphicFramePr>
            <a:graphicFrameLocks noChangeAspect="1"/>
          </p:cNvGraphicFramePr>
          <p:nvPr/>
        </p:nvGraphicFramePr>
        <p:xfrm>
          <a:off x="3429000" y="2209800"/>
          <a:ext cx="1785938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571320" imgH="241200" progId="Equation.3">
                  <p:embed/>
                </p:oleObj>
              </mc:Choice>
              <mc:Fallback>
                <p:oleObj name="公式" r:id="rId12" imgW="571320" imgH="241200" progId="Equation.3">
                  <p:embed/>
                  <p:pic>
                    <p:nvPicPr>
                      <p:cNvPr id="41271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09800"/>
                        <a:ext cx="1785938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18" name="Object 46"/>
          <p:cNvGraphicFramePr>
            <a:graphicFrameLocks noChangeAspect="1"/>
          </p:cNvGraphicFramePr>
          <p:nvPr/>
        </p:nvGraphicFramePr>
        <p:xfrm>
          <a:off x="533400" y="4648200"/>
          <a:ext cx="594201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286000" imgH="393480" progId="Equation.3">
                  <p:embed/>
                </p:oleObj>
              </mc:Choice>
              <mc:Fallback>
                <p:oleObj name="公式" r:id="rId14" imgW="2286000" imgH="393480" progId="Equation.3">
                  <p:embed/>
                  <p:pic>
                    <p:nvPicPr>
                      <p:cNvPr id="41271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48200"/>
                        <a:ext cx="5942013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2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2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2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2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2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2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2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2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2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2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2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2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71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转动定律</a:t>
            </a:r>
          </a:p>
        </p:txBody>
      </p:sp>
      <p:sp>
        <p:nvSpPr>
          <p:cNvPr id="3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2BAB-6554-470F-A0F0-7E1E56D61EC4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13699" name="Rectangle 3"/>
          <p:cNvSpPr>
            <a:spLocks noChangeArrowheads="1"/>
          </p:cNvSpPr>
          <p:nvPr/>
        </p:nvSpPr>
        <p:spPr bwMode="auto">
          <a:xfrm>
            <a:off x="501650" y="1219200"/>
            <a:ext cx="2317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力对转轴的力矩</a:t>
            </a:r>
          </a:p>
        </p:txBody>
      </p:sp>
      <p:sp>
        <p:nvSpPr>
          <p:cNvPr id="413700" name="Rectangle 4"/>
          <p:cNvSpPr>
            <a:spLocks noChangeArrowheads="1"/>
          </p:cNvSpPr>
          <p:nvPr/>
        </p:nvSpPr>
        <p:spPr bwMode="auto">
          <a:xfrm>
            <a:off x="533400" y="1600200"/>
            <a:ext cx="8208963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力对转轴上某一参考点的力矩</a:t>
            </a:r>
            <a:r>
              <a:rPr kumimoji="1" lang="zh-CN" altLang="en-US" sz="2800">
                <a:solidFill>
                  <a:srgbClr val="0000CC"/>
                </a:solidFill>
              </a:rPr>
              <a:t>沿转轴方向的分量</a:t>
            </a:r>
            <a:r>
              <a:rPr kumimoji="1" lang="zh-CN" altLang="en-US" sz="2800"/>
              <a:t>称为力对转轴的力矩</a:t>
            </a:r>
            <a:r>
              <a:rPr kumimoji="1" lang="en-US" altLang="zh-CN" sz="2800"/>
              <a:t>: </a:t>
            </a:r>
          </a:p>
        </p:txBody>
      </p:sp>
      <p:grpSp>
        <p:nvGrpSpPr>
          <p:cNvPr id="413701" name="Group 5"/>
          <p:cNvGrpSpPr>
            <a:grpSpLocks/>
          </p:cNvGrpSpPr>
          <p:nvPr/>
        </p:nvGrpSpPr>
        <p:grpSpPr bwMode="auto">
          <a:xfrm>
            <a:off x="4572000" y="2133600"/>
            <a:ext cx="4451350" cy="3556000"/>
            <a:chOff x="2752" y="1162"/>
            <a:chExt cx="2804" cy="2240"/>
          </a:xfrm>
        </p:grpSpPr>
        <p:sp>
          <p:nvSpPr>
            <p:cNvPr id="413702" name="Line 6"/>
            <p:cNvSpPr>
              <a:spLocks noChangeShapeType="1"/>
            </p:cNvSpPr>
            <p:nvPr/>
          </p:nvSpPr>
          <p:spPr bwMode="auto">
            <a:xfrm>
              <a:off x="3888" y="2949"/>
              <a:ext cx="0" cy="453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03" name="Freeform 7" descr="浅色上对角线"/>
            <p:cNvSpPr>
              <a:spLocks/>
            </p:cNvSpPr>
            <p:nvPr/>
          </p:nvSpPr>
          <p:spPr bwMode="auto">
            <a:xfrm flipV="1">
              <a:off x="2752" y="1833"/>
              <a:ext cx="2676" cy="1179"/>
            </a:xfrm>
            <a:custGeom>
              <a:avLst/>
              <a:gdLst/>
              <a:ahLst/>
              <a:cxnLst>
                <a:cxn ang="0">
                  <a:pos x="522" y="318"/>
                </a:cxn>
                <a:cxn ang="0">
                  <a:pos x="1610" y="136"/>
                </a:cxn>
                <a:cxn ang="0">
                  <a:pos x="3107" y="1134"/>
                </a:cxn>
                <a:cxn ang="0">
                  <a:pos x="975" y="1905"/>
                </a:cxn>
                <a:cxn ang="0">
                  <a:pos x="68" y="635"/>
                </a:cxn>
                <a:cxn ang="0">
                  <a:pos x="522" y="318"/>
                </a:cxn>
              </a:cxnLst>
              <a:rect l="0" t="0" r="r" b="b"/>
              <a:pathLst>
                <a:path w="3213" h="1988">
                  <a:moveTo>
                    <a:pt x="522" y="318"/>
                  </a:moveTo>
                  <a:cubicBezTo>
                    <a:pt x="779" y="235"/>
                    <a:pt x="1179" y="0"/>
                    <a:pt x="1610" y="136"/>
                  </a:cubicBezTo>
                  <a:cubicBezTo>
                    <a:pt x="2041" y="272"/>
                    <a:pt x="3213" y="839"/>
                    <a:pt x="3107" y="1134"/>
                  </a:cubicBezTo>
                  <a:cubicBezTo>
                    <a:pt x="3001" y="1429"/>
                    <a:pt x="1481" y="1988"/>
                    <a:pt x="975" y="1905"/>
                  </a:cubicBezTo>
                  <a:cubicBezTo>
                    <a:pt x="469" y="1822"/>
                    <a:pt x="136" y="899"/>
                    <a:pt x="68" y="635"/>
                  </a:cubicBezTo>
                  <a:cubicBezTo>
                    <a:pt x="0" y="371"/>
                    <a:pt x="265" y="401"/>
                    <a:pt x="522" y="318"/>
                  </a:cubicBezTo>
                  <a:close/>
                </a:path>
              </a:pathLst>
            </a:custGeom>
            <a:pattFill prst="ltUpDiag">
              <a:fgClr>
                <a:srgbClr val="3366CC"/>
              </a:fgClr>
              <a:bgClr>
                <a:srgbClr val="FFFFFF"/>
              </a:bgClr>
            </a:pattFill>
            <a:ln w="9525" cap="flat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04" name="Freeform 8"/>
            <p:cNvSpPr>
              <a:spLocks/>
            </p:cNvSpPr>
            <p:nvPr/>
          </p:nvSpPr>
          <p:spPr bwMode="auto">
            <a:xfrm flipV="1">
              <a:off x="2761" y="1815"/>
              <a:ext cx="2721" cy="1089"/>
            </a:xfrm>
            <a:custGeom>
              <a:avLst/>
              <a:gdLst/>
              <a:ahLst/>
              <a:cxnLst>
                <a:cxn ang="0">
                  <a:pos x="522" y="318"/>
                </a:cxn>
                <a:cxn ang="0">
                  <a:pos x="1610" y="136"/>
                </a:cxn>
                <a:cxn ang="0">
                  <a:pos x="3107" y="1134"/>
                </a:cxn>
                <a:cxn ang="0">
                  <a:pos x="975" y="1905"/>
                </a:cxn>
                <a:cxn ang="0">
                  <a:pos x="68" y="635"/>
                </a:cxn>
                <a:cxn ang="0">
                  <a:pos x="522" y="318"/>
                </a:cxn>
              </a:cxnLst>
              <a:rect l="0" t="0" r="r" b="b"/>
              <a:pathLst>
                <a:path w="3213" h="1988">
                  <a:moveTo>
                    <a:pt x="522" y="318"/>
                  </a:moveTo>
                  <a:cubicBezTo>
                    <a:pt x="779" y="235"/>
                    <a:pt x="1179" y="0"/>
                    <a:pt x="1610" y="136"/>
                  </a:cubicBezTo>
                  <a:cubicBezTo>
                    <a:pt x="2041" y="272"/>
                    <a:pt x="3213" y="839"/>
                    <a:pt x="3107" y="1134"/>
                  </a:cubicBezTo>
                  <a:cubicBezTo>
                    <a:pt x="3001" y="1429"/>
                    <a:pt x="1481" y="1988"/>
                    <a:pt x="975" y="1905"/>
                  </a:cubicBezTo>
                  <a:cubicBezTo>
                    <a:pt x="469" y="1822"/>
                    <a:pt x="136" y="899"/>
                    <a:pt x="68" y="635"/>
                  </a:cubicBezTo>
                  <a:cubicBezTo>
                    <a:pt x="0" y="371"/>
                    <a:pt x="265" y="401"/>
                    <a:pt x="522" y="318"/>
                  </a:cubicBezTo>
                  <a:close/>
                </a:path>
              </a:pathLst>
            </a:custGeom>
            <a:gradFill rotWithShape="1">
              <a:gsLst>
                <a:gs pos="0">
                  <a:srgbClr val="9DB6E7"/>
                </a:gs>
                <a:gs pos="100000">
                  <a:srgbClr val="FFFFFF"/>
                </a:gs>
              </a:gsLst>
              <a:lin ang="2700000" scaled="1"/>
            </a:gradFill>
            <a:ln w="9525" cap="flat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05" name="Line 9"/>
            <p:cNvSpPr>
              <a:spLocks noChangeShapeType="1"/>
            </p:cNvSpPr>
            <p:nvPr/>
          </p:nvSpPr>
          <p:spPr bwMode="auto">
            <a:xfrm flipH="1" flipV="1">
              <a:off x="3888" y="1361"/>
              <a:ext cx="0" cy="952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706" name="Rectangle 10"/>
            <p:cNvSpPr>
              <a:spLocks noChangeArrowheads="1"/>
            </p:cNvSpPr>
            <p:nvPr/>
          </p:nvSpPr>
          <p:spPr bwMode="auto">
            <a:xfrm>
              <a:off x="3849" y="1162"/>
              <a:ext cx="227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000" i="1">
                  <a:solidFill>
                    <a:srgbClr val="000066"/>
                  </a:solidFill>
                </a:rPr>
                <a:t>z</a:t>
              </a:r>
            </a:p>
          </p:txBody>
        </p:sp>
        <p:sp>
          <p:nvSpPr>
            <p:cNvPr id="413707" name="Line 11"/>
            <p:cNvSpPr>
              <a:spLocks noChangeShapeType="1"/>
            </p:cNvSpPr>
            <p:nvPr/>
          </p:nvSpPr>
          <p:spPr bwMode="auto">
            <a:xfrm flipH="1" flipV="1">
              <a:off x="4798" y="1841"/>
              <a:ext cx="4" cy="472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708" name="Line 12"/>
            <p:cNvSpPr>
              <a:spLocks noChangeShapeType="1"/>
            </p:cNvSpPr>
            <p:nvPr/>
          </p:nvSpPr>
          <p:spPr bwMode="auto">
            <a:xfrm flipH="1" flipV="1">
              <a:off x="3887" y="2309"/>
              <a:ext cx="89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sm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709" name="Line 13"/>
            <p:cNvSpPr>
              <a:spLocks noChangeShapeType="1"/>
            </p:cNvSpPr>
            <p:nvPr/>
          </p:nvSpPr>
          <p:spPr bwMode="auto">
            <a:xfrm flipV="1">
              <a:off x="4802" y="2041"/>
              <a:ext cx="499" cy="272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710" name="Line 14"/>
            <p:cNvSpPr>
              <a:spLocks noChangeShapeType="1"/>
            </p:cNvSpPr>
            <p:nvPr/>
          </p:nvSpPr>
          <p:spPr bwMode="auto">
            <a:xfrm>
              <a:off x="4847" y="2307"/>
              <a:ext cx="45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711" name="Rectangle 15"/>
            <p:cNvSpPr>
              <a:spLocks noChangeArrowheads="1"/>
            </p:cNvSpPr>
            <p:nvPr/>
          </p:nvSpPr>
          <p:spPr bwMode="auto">
            <a:xfrm>
              <a:off x="5015" y="2087"/>
              <a:ext cx="2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000" i="1">
                  <a:solidFill>
                    <a:srgbClr val="000066"/>
                  </a:solidFill>
                  <a:sym typeface="Symbol" pitchFamily="18" charset="2"/>
                </a:rPr>
                <a:t></a:t>
              </a:r>
              <a:endParaRPr kumimoji="1" lang="en-US" altLang="zh-CN" sz="2000" b="1" i="1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413712" name="Line 16"/>
            <p:cNvSpPr>
              <a:spLocks noChangeShapeType="1"/>
            </p:cNvSpPr>
            <p:nvPr/>
          </p:nvSpPr>
          <p:spPr bwMode="auto">
            <a:xfrm flipH="1">
              <a:off x="4092" y="2313"/>
              <a:ext cx="710" cy="40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713" name="Line 17"/>
            <p:cNvSpPr>
              <a:spLocks noChangeShapeType="1"/>
            </p:cNvSpPr>
            <p:nvPr/>
          </p:nvSpPr>
          <p:spPr bwMode="auto">
            <a:xfrm>
              <a:off x="3885" y="2312"/>
              <a:ext cx="426" cy="29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714" name="Rectangle 18"/>
            <p:cNvSpPr>
              <a:spLocks noChangeArrowheads="1"/>
            </p:cNvSpPr>
            <p:nvPr/>
          </p:nvSpPr>
          <p:spPr bwMode="auto">
            <a:xfrm>
              <a:off x="3927" y="241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i="1">
                  <a:solidFill>
                    <a:srgbClr val="000066"/>
                  </a:solidFill>
                </a:rPr>
                <a:t>d</a:t>
              </a:r>
            </a:p>
          </p:txBody>
        </p:sp>
        <p:sp>
          <p:nvSpPr>
            <p:cNvPr id="413715" name="Line 19"/>
            <p:cNvSpPr>
              <a:spLocks noChangeShapeType="1"/>
            </p:cNvSpPr>
            <p:nvPr/>
          </p:nvSpPr>
          <p:spPr bwMode="auto">
            <a:xfrm flipV="1">
              <a:off x="4798" y="1542"/>
              <a:ext cx="503" cy="76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716" name="Line 20"/>
            <p:cNvSpPr>
              <a:spLocks noChangeShapeType="1"/>
            </p:cNvSpPr>
            <p:nvPr/>
          </p:nvSpPr>
          <p:spPr bwMode="auto">
            <a:xfrm flipV="1">
              <a:off x="4802" y="1542"/>
              <a:ext cx="499" cy="299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17" name="Line 21"/>
            <p:cNvSpPr>
              <a:spLocks noChangeShapeType="1"/>
            </p:cNvSpPr>
            <p:nvPr/>
          </p:nvSpPr>
          <p:spPr bwMode="auto">
            <a:xfrm>
              <a:off x="5301" y="1546"/>
              <a:ext cx="0" cy="495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18" name="Text Box 22"/>
            <p:cNvSpPr txBox="1">
              <a:spLocks noChangeArrowheads="1"/>
            </p:cNvSpPr>
            <p:nvPr/>
          </p:nvSpPr>
          <p:spPr bwMode="auto">
            <a:xfrm>
              <a:off x="4712" y="2290"/>
              <a:ext cx="3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66"/>
                  </a:solidFill>
                </a:rPr>
                <a:t>P</a:t>
              </a:r>
            </a:p>
          </p:txBody>
        </p:sp>
        <p:sp>
          <p:nvSpPr>
            <p:cNvPr id="413719" name="Text Box 23"/>
            <p:cNvSpPr txBox="1">
              <a:spLocks noChangeArrowheads="1"/>
            </p:cNvSpPr>
            <p:nvPr/>
          </p:nvSpPr>
          <p:spPr bwMode="auto">
            <a:xfrm>
              <a:off x="3655" y="2218"/>
              <a:ext cx="3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413720" name="Rectangle 24"/>
            <p:cNvSpPr>
              <a:spLocks noChangeArrowheads="1"/>
            </p:cNvSpPr>
            <p:nvPr/>
          </p:nvSpPr>
          <p:spPr bwMode="auto">
            <a:xfrm>
              <a:off x="4275" y="2090"/>
              <a:ext cx="1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b="1" i="1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413721" name="Arc 25"/>
            <p:cNvSpPr>
              <a:spLocks/>
            </p:cNvSpPr>
            <p:nvPr/>
          </p:nvSpPr>
          <p:spPr bwMode="auto">
            <a:xfrm>
              <a:off x="4983" y="2223"/>
              <a:ext cx="45" cy="9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493"/>
                <a:gd name="T1" fmla="*/ 0 h 21600"/>
                <a:gd name="T2" fmla="*/ 21493 w 21493"/>
                <a:gd name="T3" fmla="*/ 19451 h 21600"/>
                <a:gd name="T4" fmla="*/ 0 w 2149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93" h="21600" fill="none" extrusionOk="0">
                  <a:moveTo>
                    <a:pt x="-1" y="0"/>
                  </a:moveTo>
                  <a:cubicBezTo>
                    <a:pt x="11097" y="0"/>
                    <a:pt x="20388" y="8408"/>
                    <a:pt x="21492" y="19451"/>
                  </a:cubicBezTo>
                </a:path>
                <a:path w="21493" h="21600" stroke="0" extrusionOk="0">
                  <a:moveTo>
                    <a:pt x="-1" y="0"/>
                  </a:moveTo>
                  <a:cubicBezTo>
                    <a:pt x="11097" y="0"/>
                    <a:pt x="20388" y="8408"/>
                    <a:pt x="21492" y="194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722" name="Line 26"/>
            <p:cNvSpPr>
              <a:spLocks noChangeShapeType="1"/>
            </p:cNvSpPr>
            <p:nvPr/>
          </p:nvSpPr>
          <p:spPr bwMode="auto">
            <a:xfrm flipV="1">
              <a:off x="4229" y="2495"/>
              <a:ext cx="74" cy="45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23" name="Line 27"/>
            <p:cNvSpPr>
              <a:spLocks noChangeShapeType="1"/>
            </p:cNvSpPr>
            <p:nvPr/>
          </p:nvSpPr>
          <p:spPr bwMode="auto">
            <a:xfrm>
              <a:off x="4303" y="2495"/>
              <a:ext cx="72" cy="55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24" name="Text Box 28"/>
            <p:cNvSpPr txBox="1">
              <a:spLocks noChangeArrowheads="1"/>
            </p:cNvSpPr>
            <p:nvPr/>
          </p:nvSpPr>
          <p:spPr bwMode="auto">
            <a:xfrm>
              <a:off x="5255" y="1350"/>
              <a:ext cx="22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b="1" i="1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413725" name="Text Box 29"/>
            <p:cNvSpPr txBox="1">
              <a:spLocks noChangeArrowheads="1"/>
            </p:cNvSpPr>
            <p:nvPr/>
          </p:nvSpPr>
          <p:spPr bwMode="auto">
            <a:xfrm>
              <a:off x="4530" y="1655"/>
              <a:ext cx="26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b="1" i="1">
                  <a:solidFill>
                    <a:srgbClr val="006666"/>
                  </a:solidFill>
                </a:rPr>
                <a:t>F</a:t>
              </a:r>
              <a:r>
                <a:rPr kumimoji="1" lang="en-US" altLang="zh-CN" sz="2000" baseline="-25000">
                  <a:solidFill>
                    <a:srgbClr val="006666"/>
                  </a:solidFill>
                  <a:sym typeface="Symbol" pitchFamily="18" charset="2"/>
                </a:rPr>
                <a:t>||</a:t>
              </a:r>
            </a:p>
          </p:txBody>
        </p:sp>
        <p:sp>
          <p:nvSpPr>
            <p:cNvPr id="413726" name="Text Box 30"/>
            <p:cNvSpPr txBox="1">
              <a:spLocks noChangeArrowheads="1"/>
            </p:cNvSpPr>
            <p:nvPr/>
          </p:nvSpPr>
          <p:spPr bwMode="auto">
            <a:xfrm>
              <a:off x="5265" y="1951"/>
              <a:ext cx="29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000" b="1" i="1">
                  <a:solidFill>
                    <a:srgbClr val="006666"/>
                  </a:solidFill>
                </a:rPr>
                <a:t>F</a:t>
              </a:r>
              <a:r>
                <a:rPr kumimoji="1" lang="en-US" altLang="zh-CN" sz="2000" baseline="-25000">
                  <a:solidFill>
                    <a:srgbClr val="006666"/>
                  </a:solidFill>
                  <a:sym typeface="Symbol" pitchFamily="18" charset="2"/>
                </a:rPr>
                <a:t></a:t>
              </a:r>
            </a:p>
          </p:txBody>
        </p:sp>
      </p:grpSp>
      <p:graphicFrame>
        <p:nvGraphicFramePr>
          <p:cNvPr id="413727" name="Object 31"/>
          <p:cNvGraphicFramePr>
            <a:graphicFrameLocks noChangeAspect="1"/>
          </p:cNvGraphicFramePr>
          <p:nvPr/>
        </p:nvGraphicFramePr>
        <p:xfrm>
          <a:off x="762000" y="2438400"/>
          <a:ext cx="350678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533160" progId="">
                  <p:embed/>
                </p:oleObj>
              </mc:Choice>
              <mc:Fallback>
                <p:oleObj name="Equation" r:id="rId2" imgW="1536480" imgH="533160" progId="">
                  <p:embed/>
                  <p:pic>
                    <p:nvPicPr>
                      <p:cNvPr id="4137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38400"/>
                        <a:ext cx="3506788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28" name="Object 32"/>
          <p:cNvGraphicFramePr>
            <a:graphicFrameLocks noChangeAspect="1"/>
          </p:cNvGraphicFramePr>
          <p:nvPr/>
        </p:nvGraphicFramePr>
        <p:xfrm>
          <a:off x="762000" y="3657600"/>
          <a:ext cx="2640013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06360" imgH="533160" progId="">
                  <p:embed/>
                </p:oleObj>
              </mc:Choice>
              <mc:Fallback>
                <p:oleObj name="Equation" r:id="rId4" imgW="1206360" imgH="533160" progId="">
                  <p:embed/>
                  <p:pic>
                    <p:nvPicPr>
                      <p:cNvPr id="41372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57600"/>
                        <a:ext cx="2640013" cy="1166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29" name="Object 33"/>
          <p:cNvGraphicFramePr>
            <a:graphicFrameLocks noChangeAspect="1"/>
          </p:cNvGraphicFramePr>
          <p:nvPr/>
        </p:nvGraphicFramePr>
        <p:xfrm>
          <a:off x="685800" y="4800600"/>
          <a:ext cx="27352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586" imgH="228501" progId="">
                  <p:embed/>
                </p:oleObj>
              </mc:Choice>
              <mc:Fallback>
                <p:oleObj name="Equation" r:id="rId6" imgW="723586" imgH="228501" progId="">
                  <p:embed/>
                  <p:pic>
                    <p:nvPicPr>
                      <p:cNvPr id="41372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00600"/>
                        <a:ext cx="27352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30" name="Object 34"/>
          <p:cNvGraphicFramePr>
            <a:graphicFrameLocks noChangeAspect="1"/>
          </p:cNvGraphicFramePr>
          <p:nvPr/>
        </p:nvGraphicFramePr>
        <p:xfrm>
          <a:off x="762000" y="5638800"/>
          <a:ext cx="453707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33500" imgH="228600" progId="">
                  <p:embed/>
                </p:oleObj>
              </mc:Choice>
              <mc:Fallback>
                <p:oleObj name="Equation" r:id="rId8" imgW="1333500" imgH="228600" progId="">
                  <p:embed/>
                  <p:pic>
                    <p:nvPicPr>
                      <p:cNvPr id="41373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638800"/>
                        <a:ext cx="4537075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3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3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3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741D-DADB-40B6-9D80-71511BE55EAA}" type="slidenum">
              <a:rPr lang="en-US" altLang="zh-CN"/>
              <a:pPr/>
              <a:t>19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8280572" imgH="5795400"/>
        </mc:Choice>
        <mc:Fallback>
          <p:control r:id="rId1" imgW="8280572" imgH="5795400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1000" y="1062038"/>
                  <a:ext cx="8280400" cy="5795962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FFF0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4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20F0-71DD-4552-B0AC-F584E2D3CBF2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96291" name="Rectangle 3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碰撞</a:t>
            </a:r>
          </a:p>
        </p:txBody>
      </p:sp>
      <p:grpSp>
        <p:nvGrpSpPr>
          <p:cNvPr id="396292" name="Group 4"/>
          <p:cNvGrpSpPr>
            <a:grpSpLocks/>
          </p:cNvGrpSpPr>
          <p:nvPr/>
        </p:nvGrpSpPr>
        <p:grpSpPr bwMode="auto">
          <a:xfrm>
            <a:off x="1371600" y="1184275"/>
            <a:ext cx="7623175" cy="2016125"/>
            <a:chOff x="479" y="255"/>
            <a:chExt cx="4802" cy="1270"/>
          </a:xfrm>
        </p:grpSpPr>
        <p:sp>
          <p:nvSpPr>
            <p:cNvPr id="396293" name="Rectangle 5"/>
            <p:cNvSpPr>
              <a:spLocks noChangeArrowheads="1"/>
            </p:cNvSpPr>
            <p:nvPr/>
          </p:nvSpPr>
          <p:spPr bwMode="auto">
            <a:xfrm>
              <a:off x="479" y="255"/>
              <a:ext cx="4802" cy="1270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294" name="Oval 6"/>
            <p:cNvSpPr>
              <a:spLocks noChangeAspect="1" noChangeArrowheads="1"/>
            </p:cNvSpPr>
            <p:nvPr/>
          </p:nvSpPr>
          <p:spPr bwMode="auto">
            <a:xfrm>
              <a:off x="784" y="677"/>
              <a:ext cx="364" cy="36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99C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295" name="Oval 7"/>
            <p:cNvSpPr>
              <a:spLocks noChangeAspect="1" noChangeArrowheads="1"/>
            </p:cNvSpPr>
            <p:nvPr/>
          </p:nvSpPr>
          <p:spPr bwMode="auto">
            <a:xfrm>
              <a:off x="1406" y="749"/>
              <a:ext cx="290" cy="2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336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296" name="Line 8"/>
            <p:cNvSpPr>
              <a:spLocks noChangeAspect="1" noChangeShapeType="1"/>
            </p:cNvSpPr>
            <p:nvPr/>
          </p:nvSpPr>
          <p:spPr bwMode="auto">
            <a:xfrm>
              <a:off x="3607" y="625"/>
              <a:ext cx="333" cy="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297" name="Oval 9"/>
            <p:cNvSpPr>
              <a:spLocks noChangeAspect="1" noChangeArrowheads="1"/>
            </p:cNvSpPr>
            <p:nvPr/>
          </p:nvSpPr>
          <p:spPr bwMode="auto">
            <a:xfrm>
              <a:off x="2329" y="677"/>
              <a:ext cx="364" cy="36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99C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298" name="Oval 10"/>
            <p:cNvSpPr>
              <a:spLocks noChangeAspect="1" noChangeArrowheads="1"/>
            </p:cNvSpPr>
            <p:nvPr/>
          </p:nvSpPr>
          <p:spPr bwMode="auto">
            <a:xfrm>
              <a:off x="2701" y="741"/>
              <a:ext cx="290" cy="28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336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299" name="Oval 11"/>
            <p:cNvSpPr>
              <a:spLocks noChangeAspect="1" noChangeArrowheads="1"/>
            </p:cNvSpPr>
            <p:nvPr/>
          </p:nvSpPr>
          <p:spPr bwMode="auto">
            <a:xfrm>
              <a:off x="4443" y="747"/>
              <a:ext cx="291" cy="2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336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00" name="Rectangle 12" descr="花岗岩"/>
            <p:cNvSpPr>
              <a:spLocks noChangeAspect="1" noChangeArrowheads="1"/>
            </p:cNvSpPr>
            <p:nvPr/>
          </p:nvSpPr>
          <p:spPr bwMode="auto">
            <a:xfrm>
              <a:off x="703" y="1041"/>
              <a:ext cx="4147" cy="240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01" name="Line 13"/>
            <p:cNvSpPr>
              <a:spLocks noChangeAspect="1" noChangeShapeType="1"/>
            </p:cNvSpPr>
            <p:nvPr/>
          </p:nvSpPr>
          <p:spPr bwMode="auto">
            <a:xfrm>
              <a:off x="703" y="1320"/>
              <a:ext cx="43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96302" name="Picture 1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54" y="753"/>
              <a:ext cx="232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6303" name="Oval 15"/>
            <p:cNvSpPr>
              <a:spLocks noChangeAspect="1" noChangeArrowheads="1"/>
            </p:cNvSpPr>
            <p:nvPr/>
          </p:nvSpPr>
          <p:spPr bwMode="auto">
            <a:xfrm>
              <a:off x="784" y="677"/>
              <a:ext cx="364" cy="36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99C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04" name="Oval 16"/>
            <p:cNvSpPr>
              <a:spLocks noChangeAspect="1" noChangeArrowheads="1"/>
            </p:cNvSpPr>
            <p:nvPr/>
          </p:nvSpPr>
          <p:spPr bwMode="auto">
            <a:xfrm>
              <a:off x="1406" y="749"/>
              <a:ext cx="290" cy="2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05" name="Line 17"/>
            <p:cNvSpPr>
              <a:spLocks noChangeAspect="1" noChangeShapeType="1"/>
            </p:cNvSpPr>
            <p:nvPr/>
          </p:nvSpPr>
          <p:spPr bwMode="auto">
            <a:xfrm>
              <a:off x="748" y="617"/>
              <a:ext cx="407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06" name="Line 18"/>
            <p:cNvSpPr>
              <a:spLocks noChangeShapeType="1"/>
            </p:cNvSpPr>
            <p:nvPr/>
          </p:nvSpPr>
          <p:spPr bwMode="auto">
            <a:xfrm flipV="1">
              <a:off x="1429" y="663"/>
              <a:ext cx="2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07" name="Oval 19"/>
            <p:cNvSpPr>
              <a:spLocks noChangeAspect="1" noChangeArrowheads="1"/>
            </p:cNvSpPr>
            <p:nvPr/>
          </p:nvSpPr>
          <p:spPr bwMode="auto">
            <a:xfrm>
              <a:off x="2329" y="677"/>
              <a:ext cx="364" cy="36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99C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08" name="Oval 20"/>
            <p:cNvSpPr>
              <a:spLocks noChangeAspect="1" noChangeArrowheads="1"/>
            </p:cNvSpPr>
            <p:nvPr/>
          </p:nvSpPr>
          <p:spPr bwMode="auto">
            <a:xfrm>
              <a:off x="3549" y="677"/>
              <a:ext cx="364" cy="36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99C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09" name="Oval 21"/>
            <p:cNvSpPr>
              <a:spLocks noChangeAspect="1" noChangeArrowheads="1"/>
            </p:cNvSpPr>
            <p:nvPr/>
          </p:nvSpPr>
          <p:spPr bwMode="auto">
            <a:xfrm>
              <a:off x="2701" y="741"/>
              <a:ext cx="290" cy="28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10" name="Oval 22"/>
            <p:cNvSpPr>
              <a:spLocks noChangeAspect="1" noChangeArrowheads="1"/>
            </p:cNvSpPr>
            <p:nvPr/>
          </p:nvSpPr>
          <p:spPr bwMode="auto">
            <a:xfrm>
              <a:off x="4443" y="747"/>
              <a:ext cx="291" cy="2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11" name="Line 23"/>
            <p:cNvSpPr>
              <a:spLocks noChangeAspect="1" noChangeShapeType="1"/>
            </p:cNvSpPr>
            <p:nvPr/>
          </p:nvSpPr>
          <p:spPr bwMode="auto">
            <a:xfrm>
              <a:off x="703" y="1320"/>
              <a:ext cx="43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96312" name="Picture 2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52" y="716"/>
              <a:ext cx="232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6313" name="Picture 2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29" y="754"/>
              <a:ext cx="24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6314" name="Picture 2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86" y="736"/>
              <a:ext cx="24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6315" name="Picture 2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6" y="709"/>
              <a:ext cx="232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6316" name="Picture 2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93" y="327"/>
              <a:ext cx="304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6317" name="Picture 2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474" y="346"/>
              <a:ext cx="311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6318" name="Picture 30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606" y="327"/>
              <a:ext cx="235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6319" name="Picture 31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513" y="345"/>
              <a:ext cx="263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6320" name="Line 32"/>
            <p:cNvSpPr>
              <a:spLocks noChangeShapeType="1"/>
            </p:cNvSpPr>
            <p:nvPr/>
          </p:nvSpPr>
          <p:spPr bwMode="auto">
            <a:xfrm flipV="1">
              <a:off x="4468" y="663"/>
              <a:ext cx="2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6321" name="Object 33"/>
            <p:cNvGraphicFramePr>
              <a:graphicFrameLocks noChangeAspect="1"/>
            </p:cNvGraphicFramePr>
            <p:nvPr/>
          </p:nvGraphicFramePr>
          <p:xfrm>
            <a:off x="5012" y="1117"/>
            <a:ext cx="16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26720" imgH="139680" progId="Equation.3">
                    <p:embed/>
                  </p:oleObj>
                </mc:Choice>
                <mc:Fallback>
                  <p:oleObj name="公式" r:id="rId9" imgW="126720" imgH="13968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1117"/>
                          <a:ext cx="164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6322" name="Object 34"/>
            <p:cNvGraphicFramePr>
              <a:graphicFrameLocks noChangeAspect="1"/>
            </p:cNvGraphicFramePr>
            <p:nvPr/>
          </p:nvGraphicFramePr>
          <p:xfrm>
            <a:off x="521" y="1117"/>
            <a:ext cx="16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52280" imgH="177480" progId="Equation.3">
                    <p:embed/>
                  </p:oleObj>
                </mc:Choice>
                <mc:Fallback>
                  <p:oleObj name="公式" r:id="rId11" imgW="152280" imgH="17748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117"/>
                          <a:ext cx="16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6323" name="Text Box 35"/>
          <p:cNvSpPr txBox="1">
            <a:spLocks noChangeArrowheads="1"/>
          </p:cNvSpPr>
          <p:nvPr/>
        </p:nvSpPr>
        <p:spPr bwMode="auto">
          <a:xfrm>
            <a:off x="914400" y="3322637"/>
            <a:ext cx="1944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动量守恒</a:t>
            </a:r>
          </a:p>
        </p:txBody>
      </p:sp>
      <p:graphicFrame>
        <p:nvGraphicFramePr>
          <p:cNvPr id="396324" name="Object 36"/>
          <p:cNvGraphicFramePr>
            <a:graphicFrameLocks noChangeAspect="1"/>
          </p:cNvGraphicFramePr>
          <p:nvPr/>
        </p:nvGraphicFramePr>
        <p:xfrm>
          <a:off x="2971800" y="3278187"/>
          <a:ext cx="45370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701720" imgH="228600" progId="Equation.3">
                  <p:embed/>
                </p:oleObj>
              </mc:Choice>
              <mc:Fallback>
                <p:oleObj name="公式" r:id="rId13" imgW="1701720" imgH="2286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78187"/>
                        <a:ext cx="4537075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325" name="Text Box 37"/>
          <p:cNvSpPr txBox="1">
            <a:spLocks noChangeArrowheads="1"/>
          </p:cNvSpPr>
          <p:nvPr/>
        </p:nvSpPr>
        <p:spPr bwMode="auto">
          <a:xfrm>
            <a:off x="382588" y="3927475"/>
            <a:ext cx="8604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800">
                <a:solidFill>
                  <a:srgbClr val="0000CC"/>
                </a:solidFill>
              </a:rPr>
              <a:t>完全弹性</a:t>
            </a:r>
            <a:r>
              <a:rPr lang="zh-CN" altLang="en-US" sz="2800">
                <a:solidFill>
                  <a:srgbClr val="0000CC"/>
                </a:solidFill>
              </a:rPr>
              <a:t>碰撞：</a:t>
            </a:r>
            <a:r>
              <a:rPr lang="zh-CN" altLang="en-US" sz="2800"/>
              <a:t>碰撞</a:t>
            </a:r>
            <a:r>
              <a:rPr lang="zh-TW" altLang="en-US" sz="2800"/>
              <a:t>后物体</a:t>
            </a:r>
            <a:r>
              <a:rPr lang="zh-CN" altLang="en-US" sz="2800"/>
              <a:t>系统</a:t>
            </a:r>
            <a:r>
              <a:rPr lang="zh-TW" altLang="en-US" sz="2800"/>
              <a:t>的机械能没有损失</a:t>
            </a:r>
            <a:r>
              <a:rPr lang="zh-CN" altLang="en-US" sz="2800"/>
              <a:t>。 </a:t>
            </a:r>
          </a:p>
        </p:txBody>
      </p:sp>
      <p:sp>
        <p:nvSpPr>
          <p:cNvPr id="396326" name="Text Box 38"/>
          <p:cNvSpPr txBox="1">
            <a:spLocks noChangeArrowheads="1"/>
          </p:cNvSpPr>
          <p:nvPr/>
        </p:nvSpPr>
        <p:spPr bwMode="auto">
          <a:xfrm>
            <a:off x="381000" y="4605337"/>
            <a:ext cx="8135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800">
                <a:solidFill>
                  <a:srgbClr val="0000CC"/>
                </a:solidFill>
              </a:rPr>
              <a:t>非弹性碰撞</a:t>
            </a:r>
            <a:r>
              <a:rPr lang="zh-CN" altLang="en-US" sz="2800">
                <a:solidFill>
                  <a:srgbClr val="0000CC"/>
                </a:solidFill>
              </a:rPr>
              <a:t>：</a:t>
            </a:r>
            <a:r>
              <a:rPr lang="zh-CN" altLang="en-US" sz="2800"/>
              <a:t>碰撞</a:t>
            </a:r>
            <a:r>
              <a:rPr lang="zh-TW" altLang="en-US" sz="2800"/>
              <a:t>后物体</a:t>
            </a:r>
            <a:r>
              <a:rPr lang="zh-CN" altLang="en-US" sz="2800"/>
              <a:t>系统</a:t>
            </a:r>
            <a:r>
              <a:rPr lang="zh-TW" altLang="en-US" sz="2800"/>
              <a:t>的机械能有损失</a:t>
            </a:r>
            <a:r>
              <a:rPr lang="zh-CN" altLang="en-US" sz="2800"/>
              <a:t>。 </a:t>
            </a:r>
          </a:p>
        </p:txBody>
      </p:sp>
      <p:sp>
        <p:nvSpPr>
          <p:cNvPr id="396327" name="Text Box 39"/>
          <p:cNvSpPr txBox="1">
            <a:spLocks noChangeArrowheads="1"/>
          </p:cNvSpPr>
          <p:nvPr/>
        </p:nvSpPr>
        <p:spPr bwMode="auto">
          <a:xfrm>
            <a:off x="381000" y="5283200"/>
            <a:ext cx="8605838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TW" altLang="en-US" sz="2800" dirty="0">
                <a:solidFill>
                  <a:srgbClr val="0000CC"/>
                </a:solidFill>
              </a:rPr>
              <a:t>完全非弹性碰撞</a:t>
            </a:r>
            <a:r>
              <a:rPr lang="zh-CN" altLang="en-US" sz="2800" dirty="0">
                <a:solidFill>
                  <a:srgbClr val="0000CC"/>
                </a:solidFill>
              </a:rPr>
              <a:t>：</a:t>
            </a:r>
            <a:r>
              <a:rPr lang="zh-CN" altLang="en-US" sz="2800" dirty="0"/>
              <a:t>碰撞</a:t>
            </a:r>
            <a:r>
              <a:rPr lang="zh-TW" altLang="en-US" sz="2800" dirty="0"/>
              <a:t>后物体</a:t>
            </a:r>
            <a:r>
              <a:rPr lang="zh-CN" altLang="en-US" sz="2800" dirty="0"/>
              <a:t>系统</a:t>
            </a:r>
            <a:r>
              <a:rPr lang="zh-TW" altLang="en-US" sz="2800" dirty="0"/>
              <a:t>的机械能有损失</a:t>
            </a:r>
            <a:r>
              <a:rPr lang="zh-CN" altLang="en-US" sz="2800" dirty="0"/>
              <a:t>，且</a:t>
            </a:r>
            <a:r>
              <a:rPr lang="zh-TW" altLang="en-US" sz="2800" dirty="0"/>
              <a:t>碰撞后</a:t>
            </a:r>
            <a:r>
              <a:rPr lang="zh-CN" altLang="en-US" sz="2800" dirty="0"/>
              <a:t>碰撞物体结合成一体，</a:t>
            </a:r>
            <a:r>
              <a:rPr lang="zh-TW" altLang="en-US" sz="2800" dirty="0"/>
              <a:t>以同一速度运动</a:t>
            </a:r>
            <a:r>
              <a:rPr lang="zh-CN" altLang="en-US" sz="2800" dirty="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23" grpId="0"/>
      <p:bldP spid="396325" grpId="0"/>
      <p:bldP spid="396326" grpId="0"/>
      <p:bldP spid="3963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</p:txBody>
      </p:sp>
      <p:sp>
        <p:nvSpPr>
          <p:cNvPr id="4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280D-8BB0-493E-9C26-E7B02D1032A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14723" name="Rectangle 3"/>
          <p:cNvSpPr>
            <a:spLocks noChangeArrowheads="1"/>
          </p:cNvSpPr>
          <p:nvPr/>
        </p:nvSpPr>
        <p:spPr bwMode="auto">
          <a:xfrm>
            <a:off x="501650" y="1219200"/>
            <a:ext cx="3003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刚体对定轴的角动量 </a:t>
            </a:r>
          </a:p>
        </p:txBody>
      </p:sp>
      <p:grpSp>
        <p:nvGrpSpPr>
          <p:cNvPr id="414724" name="Group 4"/>
          <p:cNvGrpSpPr>
            <a:grpSpLocks/>
          </p:cNvGrpSpPr>
          <p:nvPr/>
        </p:nvGrpSpPr>
        <p:grpSpPr bwMode="auto">
          <a:xfrm>
            <a:off x="5943600" y="1981200"/>
            <a:ext cx="3022600" cy="3670300"/>
            <a:chOff x="3651" y="1525"/>
            <a:chExt cx="1905" cy="2313"/>
          </a:xfrm>
        </p:grpSpPr>
        <p:sp>
          <p:nvSpPr>
            <p:cNvPr id="414725" name="Rectangle 5"/>
            <p:cNvSpPr>
              <a:spLocks noChangeArrowheads="1"/>
            </p:cNvSpPr>
            <p:nvPr/>
          </p:nvSpPr>
          <p:spPr bwMode="auto">
            <a:xfrm>
              <a:off x="3651" y="1525"/>
              <a:ext cx="1905" cy="2313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4726" name="Object 6"/>
            <p:cNvGraphicFramePr>
              <a:graphicFrameLocks noChangeAspect="1"/>
            </p:cNvGraphicFramePr>
            <p:nvPr/>
          </p:nvGraphicFramePr>
          <p:xfrm>
            <a:off x="4604" y="1661"/>
            <a:ext cx="173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52280" imgH="177480" progId="Equation.3">
                    <p:embed/>
                  </p:oleObj>
                </mc:Choice>
                <mc:Fallback>
                  <p:oleObj name="公式" r:id="rId2" imgW="152280" imgH="177480" progId="Equation.3">
                    <p:embed/>
                    <p:pic>
                      <p:nvPicPr>
                        <p:cNvPr id="41472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1661"/>
                          <a:ext cx="173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14727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32" y="1570"/>
              <a:ext cx="172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414728" name="Object 8"/>
            <p:cNvGraphicFramePr>
              <a:graphicFrameLocks noChangeAspect="1"/>
            </p:cNvGraphicFramePr>
            <p:nvPr/>
          </p:nvGraphicFramePr>
          <p:xfrm>
            <a:off x="3878" y="3022"/>
            <a:ext cx="229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64880" imgH="241200" progId="Equation.3">
                    <p:embed/>
                  </p:oleObj>
                </mc:Choice>
                <mc:Fallback>
                  <p:oleObj name="公式" r:id="rId5" imgW="164880" imgH="241200" progId="Equation.3">
                    <p:embed/>
                    <p:pic>
                      <p:nvPicPr>
                        <p:cNvPr id="41472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022"/>
                          <a:ext cx="229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729" name="AutoShape 9"/>
            <p:cNvSpPr>
              <a:spLocks noChangeAspect="1" noChangeArrowheads="1"/>
            </p:cNvSpPr>
            <p:nvPr/>
          </p:nvSpPr>
          <p:spPr bwMode="auto">
            <a:xfrm>
              <a:off x="3879" y="1907"/>
              <a:ext cx="1260" cy="1054"/>
            </a:xfrm>
            <a:prstGeom prst="can">
              <a:avLst>
                <a:gd name="adj" fmla="val 39421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CC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30" name="Oval 10"/>
            <p:cNvSpPr>
              <a:spLocks noChangeAspect="1" noChangeArrowheads="1"/>
            </p:cNvSpPr>
            <p:nvPr/>
          </p:nvSpPr>
          <p:spPr bwMode="auto">
            <a:xfrm>
              <a:off x="4036" y="2376"/>
              <a:ext cx="946" cy="3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31" name="Line 11"/>
            <p:cNvSpPr>
              <a:spLocks noChangeAspect="1" noChangeShapeType="1"/>
            </p:cNvSpPr>
            <p:nvPr/>
          </p:nvSpPr>
          <p:spPr bwMode="auto">
            <a:xfrm>
              <a:off x="4522" y="2139"/>
              <a:ext cx="0" cy="82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32" name="Line 12"/>
            <p:cNvSpPr>
              <a:spLocks noChangeAspect="1" noChangeShapeType="1"/>
            </p:cNvSpPr>
            <p:nvPr/>
          </p:nvSpPr>
          <p:spPr bwMode="auto">
            <a:xfrm flipV="1">
              <a:off x="4520" y="1672"/>
              <a:ext cx="2" cy="4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33" name="Line 13"/>
            <p:cNvSpPr>
              <a:spLocks noChangeAspect="1" noChangeShapeType="1"/>
            </p:cNvSpPr>
            <p:nvPr/>
          </p:nvSpPr>
          <p:spPr bwMode="auto">
            <a:xfrm flipV="1">
              <a:off x="4520" y="2961"/>
              <a:ext cx="2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34" name="Arc 14"/>
            <p:cNvSpPr>
              <a:spLocks noChangeAspect="1"/>
            </p:cNvSpPr>
            <p:nvPr/>
          </p:nvSpPr>
          <p:spPr bwMode="auto">
            <a:xfrm>
              <a:off x="4342" y="1816"/>
              <a:ext cx="319" cy="169"/>
            </a:xfrm>
            <a:custGeom>
              <a:avLst/>
              <a:gdLst>
                <a:gd name="G0" fmla="+- 21600 0 0"/>
                <a:gd name="G1" fmla="+- 19277 0 0"/>
                <a:gd name="G2" fmla="+- 21600 0 0"/>
                <a:gd name="T0" fmla="*/ 34259 w 43200"/>
                <a:gd name="T1" fmla="*/ 1775 h 40877"/>
                <a:gd name="T2" fmla="*/ 11854 w 43200"/>
                <a:gd name="T3" fmla="*/ 0 h 40877"/>
                <a:gd name="T4" fmla="*/ 21600 w 43200"/>
                <a:gd name="T5" fmla="*/ 19277 h 40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0877" fill="none" extrusionOk="0">
                  <a:moveTo>
                    <a:pt x="34258" y="1775"/>
                  </a:moveTo>
                  <a:cubicBezTo>
                    <a:pt x="39874" y="5836"/>
                    <a:pt x="43200" y="12346"/>
                    <a:pt x="43200" y="19277"/>
                  </a:cubicBezTo>
                  <a:cubicBezTo>
                    <a:pt x="43200" y="31206"/>
                    <a:pt x="33529" y="40877"/>
                    <a:pt x="21600" y="40877"/>
                  </a:cubicBezTo>
                  <a:cubicBezTo>
                    <a:pt x="9670" y="40877"/>
                    <a:pt x="0" y="31206"/>
                    <a:pt x="0" y="19277"/>
                  </a:cubicBezTo>
                  <a:cubicBezTo>
                    <a:pt x="-1" y="11130"/>
                    <a:pt x="4583" y="3676"/>
                    <a:pt x="11854" y="0"/>
                  </a:cubicBezTo>
                </a:path>
                <a:path w="43200" h="40877" stroke="0" extrusionOk="0">
                  <a:moveTo>
                    <a:pt x="34258" y="1775"/>
                  </a:moveTo>
                  <a:cubicBezTo>
                    <a:pt x="39874" y="5836"/>
                    <a:pt x="43200" y="12346"/>
                    <a:pt x="43200" y="19277"/>
                  </a:cubicBezTo>
                  <a:cubicBezTo>
                    <a:pt x="43200" y="31206"/>
                    <a:pt x="33529" y="40877"/>
                    <a:pt x="21600" y="40877"/>
                  </a:cubicBezTo>
                  <a:cubicBezTo>
                    <a:pt x="9670" y="40877"/>
                    <a:pt x="0" y="31206"/>
                    <a:pt x="0" y="19277"/>
                  </a:cubicBezTo>
                  <a:cubicBezTo>
                    <a:pt x="-1" y="11130"/>
                    <a:pt x="4583" y="3676"/>
                    <a:pt x="11854" y="0"/>
                  </a:cubicBezTo>
                  <a:lnTo>
                    <a:pt x="21600" y="19277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stealth" w="sm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35" name="AutoShape 15"/>
            <p:cNvSpPr>
              <a:spLocks noChangeAspect="1" noChangeArrowheads="1"/>
            </p:cNvSpPr>
            <p:nvPr/>
          </p:nvSpPr>
          <p:spPr bwMode="auto">
            <a:xfrm>
              <a:off x="4837" y="2406"/>
              <a:ext cx="81" cy="69"/>
            </a:xfrm>
            <a:prstGeom prst="cube">
              <a:avLst>
                <a:gd name="adj" fmla="val 25000"/>
              </a:avLst>
            </a:prstGeom>
            <a:solidFill>
              <a:srgbClr val="CC99FF"/>
            </a:solidFill>
            <a:ln w="9525">
              <a:solidFill>
                <a:srgbClr val="CC99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36" name="Line 16"/>
            <p:cNvSpPr>
              <a:spLocks noChangeAspect="1" noChangeShapeType="1"/>
            </p:cNvSpPr>
            <p:nvPr/>
          </p:nvSpPr>
          <p:spPr bwMode="auto">
            <a:xfrm flipV="1">
              <a:off x="4520" y="2464"/>
              <a:ext cx="349" cy="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14737" name="Picture 1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64" y="3323"/>
              <a:ext cx="146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4738" name="Picture 18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58" y="3546"/>
              <a:ext cx="146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4739" name="Arc 19"/>
            <p:cNvSpPr>
              <a:spLocks noChangeAspect="1"/>
            </p:cNvSpPr>
            <p:nvPr/>
          </p:nvSpPr>
          <p:spPr bwMode="auto">
            <a:xfrm>
              <a:off x="4526" y="3015"/>
              <a:ext cx="101" cy="214"/>
            </a:xfrm>
            <a:custGeom>
              <a:avLst/>
              <a:gdLst>
                <a:gd name="G0" fmla="+- 2888 0 0"/>
                <a:gd name="G1" fmla="+- 21600 0 0"/>
                <a:gd name="G2" fmla="+- 21600 0 0"/>
                <a:gd name="T0" fmla="*/ 0 w 10402"/>
                <a:gd name="T1" fmla="*/ 194 h 21600"/>
                <a:gd name="T2" fmla="*/ 10402 w 10402"/>
                <a:gd name="T3" fmla="*/ 1349 h 21600"/>
                <a:gd name="T4" fmla="*/ 2888 w 1040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02" h="21600" fill="none" extrusionOk="0">
                  <a:moveTo>
                    <a:pt x="-1" y="193"/>
                  </a:moveTo>
                  <a:cubicBezTo>
                    <a:pt x="957" y="64"/>
                    <a:pt x="1922" y="-1"/>
                    <a:pt x="2888" y="0"/>
                  </a:cubicBezTo>
                  <a:cubicBezTo>
                    <a:pt x="5452" y="0"/>
                    <a:pt x="7997" y="456"/>
                    <a:pt x="10401" y="1349"/>
                  </a:cubicBezTo>
                </a:path>
                <a:path w="10402" h="21600" stroke="0" extrusionOk="0">
                  <a:moveTo>
                    <a:pt x="-1" y="193"/>
                  </a:moveTo>
                  <a:cubicBezTo>
                    <a:pt x="957" y="64"/>
                    <a:pt x="1922" y="-1"/>
                    <a:pt x="2888" y="0"/>
                  </a:cubicBezTo>
                  <a:cubicBezTo>
                    <a:pt x="5452" y="0"/>
                    <a:pt x="7997" y="456"/>
                    <a:pt x="10401" y="1349"/>
                  </a:cubicBezTo>
                  <a:lnTo>
                    <a:pt x="2888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40" name="Line 20"/>
            <p:cNvSpPr>
              <a:spLocks noChangeAspect="1" noChangeShapeType="1"/>
            </p:cNvSpPr>
            <p:nvPr/>
          </p:nvSpPr>
          <p:spPr bwMode="auto">
            <a:xfrm flipV="1">
              <a:off x="4515" y="2462"/>
              <a:ext cx="354" cy="8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14741" name="Picture 21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507" y="2841"/>
              <a:ext cx="147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4742" name="Line 22"/>
            <p:cNvSpPr>
              <a:spLocks noChangeAspect="1" noChangeShapeType="1"/>
            </p:cNvSpPr>
            <p:nvPr/>
          </p:nvSpPr>
          <p:spPr bwMode="auto">
            <a:xfrm flipH="1" flipV="1">
              <a:off x="4520" y="2291"/>
              <a:ext cx="315" cy="118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43" name="Line 23"/>
            <p:cNvSpPr>
              <a:spLocks noChangeAspect="1" noChangeShapeType="1"/>
            </p:cNvSpPr>
            <p:nvPr/>
          </p:nvSpPr>
          <p:spPr bwMode="auto">
            <a:xfrm>
              <a:off x="4509" y="3312"/>
              <a:ext cx="7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44" name="Line 24"/>
            <p:cNvSpPr>
              <a:spLocks noChangeAspect="1" noChangeShapeType="1"/>
            </p:cNvSpPr>
            <p:nvPr/>
          </p:nvSpPr>
          <p:spPr bwMode="auto">
            <a:xfrm flipH="1">
              <a:off x="4115" y="3312"/>
              <a:ext cx="394" cy="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14745" name="Picture 25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5216" y="3253"/>
              <a:ext cx="16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4746" name="Picture 26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901" y="2210"/>
              <a:ext cx="22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4747" name="Line 27"/>
            <p:cNvSpPr>
              <a:spLocks noChangeAspect="1" noChangeShapeType="1"/>
            </p:cNvSpPr>
            <p:nvPr/>
          </p:nvSpPr>
          <p:spPr bwMode="auto">
            <a:xfrm flipH="1" flipV="1">
              <a:off x="4059" y="3148"/>
              <a:ext cx="448" cy="15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4748" name="Object 28"/>
            <p:cNvGraphicFramePr>
              <a:graphicFrameLocks noChangeAspect="1"/>
            </p:cNvGraphicFramePr>
            <p:nvPr/>
          </p:nvGraphicFramePr>
          <p:xfrm>
            <a:off x="4561" y="2474"/>
            <a:ext cx="179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26720" imgH="228600" progId="Equation.3">
                    <p:embed/>
                  </p:oleObj>
                </mc:Choice>
                <mc:Fallback>
                  <p:oleObj name="公式" r:id="rId12" imgW="126720" imgH="228600" progId="Equation.3">
                    <p:embed/>
                    <p:pic>
                      <p:nvPicPr>
                        <p:cNvPr id="414748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1" y="2474"/>
                          <a:ext cx="179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749" name="Object 29"/>
            <p:cNvGraphicFramePr>
              <a:graphicFrameLocks noChangeAspect="1"/>
            </p:cNvGraphicFramePr>
            <p:nvPr/>
          </p:nvGraphicFramePr>
          <p:xfrm>
            <a:off x="4740" y="2750"/>
            <a:ext cx="208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64880" imgH="241200" progId="Equation.3">
                    <p:embed/>
                  </p:oleObj>
                </mc:Choice>
                <mc:Fallback>
                  <p:oleObj name="公式" r:id="rId14" imgW="164880" imgH="241200" progId="Equation.3">
                    <p:embed/>
                    <p:pic>
                      <p:nvPicPr>
                        <p:cNvPr id="414749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2750"/>
                          <a:ext cx="208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750" name="Object 30"/>
            <p:cNvGraphicFramePr>
              <a:graphicFrameLocks noChangeAspect="1"/>
            </p:cNvGraphicFramePr>
            <p:nvPr/>
          </p:nvGraphicFramePr>
          <p:xfrm>
            <a:off x="4332" y="2069"/>
            <a:ext cx="20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52280" imgH="228600" progId="Equation.3">
                    <p:embed/>
                  </p:oleObj>
                </mc:Choice>
                <mc:Fallback>
                  <p:oleObj name="公式" r:id="rId16" imgW="152280" imgH="228600" progId="Equation.3">
                    <p:embed/>
                    <p:pic>
                      <p:nvPicPr>
                        <p:cNvPr id="41475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069"/>
                          <a:ext cx="200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4751" name="Text Box 31"/>
          <p:cNvSpPr txBox="1">
            <a:spLocks noChangeArrowheads="1"/>
          </p:cNvSpPr>
          <p:nvPr/>
        </p:nvSpPr>
        <p:spPr bwMode="auto">
          <a:xfrm>
            <a:off x="381000" y="1630363"/>
            <a:ext cx="525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</a:rPr>
              <a:t>质元：</a:t>
            </a:r>
            <a:r>
              <a:rPr lang="zh-CN" altLang="en-US" sz="2800"/>
              <a:t>组成物体的微颗粒元</a:t>
            </a:r>
          </a:p>
        </p:txBody>
      </p:sp>
      <p:sp>
        <p:nvSpPr>
          <p:cNvPr id="414752" name="Text Box 32"/>
          <p:cNvSpPr txBox="1">
            <a:spLocks noChangeArrowheads="1"/>
          </p:cNvSpPr>
          <p:nvPr/>
        </p:nvSpPr>
        <p:spPr bwMode="auto">
          <a:xfrm>
            <a:off x="381000" y="2286000"/>
            <a:ext cx="38893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质元对</a:t>
            </a:r>
            <a:r>
              <a:rPr lang="en-US" altLang="zh-CN" sz="2800"/>
              <a:t>O</a:t>
            </a:r>
            <a:r>
              <a:rPr lang="zh-CN" altLang="en-US" sz="2800"/>
              <a:t>点的角动量为 </a:t>
            </a:r>
          </a:p>
        </p:txBody>
      </p:sp>
      <p:graphicFrame>
        <p:nvGraphicFramePr>
          <p:cNvPr id="414753" name="Object 33"/>
          <p:cNvGraphicFramePr>
            <a:graphicFrameLocks noChangeAspect="1"/>
          </p:cNvGraphicFramePr>
          <p:nvPr/>
        </p:nvGraphicFramePr>
        <p:xfrm>
          <a:off x="1371600" y="2895600"/>
          <a:ext cx="2349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939600" imgH="241200" progId="Equation.3">
                  <p:embed/>
                </p:oleObj>
              </mc:Choice>
              <mc:Fallback>
                <p:oleObj name="公式" r:id="rId18" imgW="939600" imgH="241200" progId="Equation.3">
                  <p:embed/>
                  <p:pic>
                    <p:nvPicPr>
                      <p:cNvPr id="41475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95600"/>
                        <a:ext cx="23495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54" name="Object 34"/>
          <p:cNvGraphicFramePr>
            <a:graphicFrameLocks noChangeAspect="1"/>
          </p:cNvGraphicFramePr>
          <p:nvPr/>
        </p:nvGraphicFramePr>
        <p:xfrm>
          <a:off x="1371600" y="3810000"/>
          <a:ext cx="18923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749300" imgH="228600" progId="Equation.3">
                  <p:embed/>
                </p:oleObj>
              </mc:Choice>
              <mc:Fallback>
                <p:oleObj r:id="rId20" imgW="749300" imgH="228600" progId="Equation.3">
                  <p:embed/>
                  <p:pic>
                    <p:nvPicPr>
                      <p:cNvPr id="41475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0"/>
                        <a:ext cx="189230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4755" name="Group 35"/>
          <p:cNvGrpSpPr>
            <a:grpSpLocks/>
          </p:cNvGrpSpPr>
          <p:nvPr/>
        </p:nvGrpSpPr>
        <p:grpSpPr bwMode="auto">
          <a:xfrm>
            <a:off x="685800" y="4724400"/>
            <a:ext cx="4030663" cy="574675"/>
            <a:chOff x="431" y="2832"/>
            <a:chExt cx="2539" cy="362"/>
          </a:xfrm>
        </p:grpSpPr>
        <p:sp>
          <p:nvSpPr>
            <p:cNvPr id="414756" name="Text Box 36"/>
            <p:cNvSpPr txBox="1">
              <a:spLocks noChangeArrowheads="1"/>
            </p:cNvSpPr>
            <p:nvPr/>
          </p:nvSpPr>
          <p:spPr bwMode="auto">
            <a:xfrm>
              <a:off x="612" y="2840"/>
              <a:ext cx="2358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沿转轴</a:t>
              </a:r>
              <a:r>
                <a:rPr lang="en-US" altLang="zh-CN" sz="2800"/>
                <a:t>O</a:t>
              </a:r>
              <a:r>
                <a:rPr lang="en-US" altLang="zh-CN" sz="2800" i="1" baseline="-25000"/>
                <a:t>z</a:t>
              </a:r>
              <a:r>
                <a:rPr lang="zh-CN" altLang="en-US" sz="2800"/>
                <a:t>的投影为</a:t>
              </a:r>
            </a:p>
          </p:txBody>
        </p:sp>
        <p:graphicFrame>
          <p:nvGraphicFramePr>
            <p:cNvPr id="414757" name="Object 37"/>
            <p:cNvGraphicFramePr>
              <a:graphicFrameLocks noChangeAspect="1"/>
            </p:cNvGraphicFramePr>
            <p:nvPr/>
          </p:nvGraphicFramePr>
          <p:xfrm>
            <a:off x="431" y="2832"/>
            <a:ext cx="248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164880" imgH="241200" progId="Equation.3">
                    <p:embed/>
                  </p:oleObj>
                </mc:Choice>
                <mc:Fallback>
                  <p:oleObj name="公式" r:id="rId22" imgW="164880" imgH="241200" progId="Equation.3">
                    <p:embed/>
                    <p:pic>
                      <p:nvPicPr>
                        <p:cNvPr id="414757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832"/>
                          <a:ext cx="248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4758" name="Group 38"/>
          <p:cNvGrpSpPr>
            <a:grpSpLocks/>
          </p:cNvGrpSpPr>
          <p:nvPr/>
        </p:nvGrpSpPr>
        <p:grpSpPr bwMode="auto">
          <a:xfrm>
            <a:off x="685800" y="5410200"/>
            <a:ext cx="5095875" cy="922338"/>
            <a:chOff x="260" y="3265"/>
            <a:chExt cx="3210" cy="581"/>
          </a:xfrm>
        </p:grpSpPr>
        <p:graphicFrame>
          <p:nvGraphicFramePr>
            <p:cNvPr id="414759" name="Object 39"/>
            <p:cNvGraphicFramePr>
              <a:graphicFrameLocks noChangeAspect="1"/>
            </p:cNvGraphicFramePr>
            <p:nvPr/>
          </p:nvGraphicFramePr>
          <p:xfrm>
            <a:off x="260" y="3265"/>
            <a:ext cx="1702" cy="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1143000" imgH="393480" progId="Equation.3">
                    <p:embed/>
                  </p:oleObj>
                </mc:Choice>
                <mc:Fallback>
                  <p:oleObj name="公式" r:id="rId24" imgW="1143000" imgH="393480" progId="Equation.3">
                    <p:embed/>
                    <p:pic>
                      <p:nvPicPr>
                        <p:cNvPr id="414759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" y="3265"/>
                          <a:ext cx="1702" cy="5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760" name="Object 40"/>
            <p:cNvGraphicFramePr>
              <a:graphicFrameLocks noChangeAspect="1"/>
            </p:cNvGraphicFramePr>
            <p:nvPr/>
          </p:nvGraphicFramePr>
          <p:xfrm>
            <a:off x="2064" y="3394"/>
            <a:ext cx="140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901309" imgH="228501" progId="Equation.3">
                    <p:embed/>
                  </p:oleObj>
                </mc:Choice>
                <mc:Fallback>
                  <p:oleObj r:id="rId26" imgW="901309" imgH="228501" progId="Equation.3">
                    <p:embed/>
                    <p:pic>
                      <p:nvPicPr>
                        <p:cNvPr id="41476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394"/>
                          <a:ext cx="1406" cy="3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51" grpId="0"/>
      <p:bldP spid="4147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</p:txBody>
      </p:sp>
      <p:sp>
        <p:nvSpPr>
          <p:cNvPr id="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1185-724C-45EC-85C4-9D3D9B9183E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501650" y="1219200"/>
            <a:ext cx="3003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刚体对定轴的角动量 </a:t>
            </a:r>
          </a:p>
        </p:txBody>
      </p:sp>
      <p:grpSp>
        <p:nvGrpSpPr>
          <p:cNvPr id="415748" name="Group 4"/>
          <p:cNvGrpSpPr>
            <a:grpSpLocks noChangeAspect="1"/>
          </p:cNvGrpSpPr>
          <p:nvPr/>
        </p:nvGrpSpPr>
        <p:grpSpPr bwMode="auto">
          <a:xfrm>
            <a:off x="2209800" y="1600200"/>
            <a:ext cx="3455988" cy="696913"/>
            <a:chOff x="1610" y="337"/>
            <a:chExt cx="1950" cy="393"/>
          </a:xfrm>
        </p:grpSpPr>
        <p:graphicFrame>
          <p:nvGraphicFramePr>
            <p:cNvPr id="415749" name="Object 5"/>
            <p:cNvGraphicFramePr>
              <a:graphicFrameLocks noChangeAspect="1"/>
            </p:cNvGraphicFramePr>
            <p:nvPr/>
          </p:nvGraphicFramePr>
          <p:xfrm>
            <a:off x="1882" y="346"/>
            <a:ext cx="862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520700" imgH="228600" progId="Equation.3">
                    <p:embed/>
                  </p:oleObj>
                </mc:Choice>
                <mc:Fallback>
                  <p:oleObj r:id="rId2" imgW="520700" imgH="228600" progId="Equation.3">
                    <p:embed/>
                    <p:pic>
                      <p:nvPicPr>
                        <p:cNvPr id="41574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346"/>
                          <a:ext cx="862" cy="3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750" name="Object 6"/>
            <p:cNvGraphicFramePr>
              <a:graphicFrameLocks noChangeAspect="1"/>
            </p:cNvGraphicFramePr>
            <p:nvPr/>
          </p:nvGraphicFramePr>
          <p:xfrm>
            <a:off x="2744" y="337"/>
            <a:ext cx="816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571252" imgH="253890" progId="Equation.3">
                    <p:embed/>
                  </p:oleObj>
                </mc:Choice>
                <mc:Fallback>
                  <p:oleObj r:id="rId4" imgW="571252" imgH="253890" progId="Equation.3">
                    <p:embed/>
                    <p:pic>
                      <p:nvPicPr>
                        <p:cNvPr id="41575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337"/>
                          <a:ext cx="816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751" name="Object 7"/>
            <p:cNvGraphicFramePr>
              <a:graphicFrameLocks noChangeAspect="1"/>
            </p:cNvGraphicFramePr>
            <p:nvPr/>
          </p:nvGraphicFramePr>
          <p:xfrm>
            <a:off x="1610" y="382"/>
            <a:ext cx="293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03040" imgH="241200" progId="Equation.3">
                    <p:embed/>
                  </p:oleObj>
                </mc:Choice>
                <mc:Fallback>
                  <p:oleObj name="公式" r:id="rId6" imgW="203040" imgH="241200" progId="Equation.3">
                    <p:embed/>
                    <p:pic>
                      <p:nvPicPr>
                        <p:cNvPr id="41575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382"/>
                          <a:ext cx="293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5752" name="Text Box 8"/>
          <p:cNvSpPr txBox="1">
            <a:spLocks noChangeArrowheads="1"/>
          </p:cNvSpPr>
          <p:nvPr/>
        </p:nvSpPr>
        <p:spPr bwMode="auto">
          <a:xfrm>
            <a:off x="685800" y="2362200"/>
            <a:ext cx="5040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刚体对</a:t>
            </a:r>
            <a:r>
              <a:rPr lang="en-US" altLang="zh-CN" sz="2800" i="1" dirty="0">
                <a:ea typeface="宋体-18030" pitchFamily="49" charset="-122"/>
              </a:rPr>
              <a:t>O</a:t>
            </a:r>
            <a:r>
              <a:rPr lang="en-US" altLang="zh-CN" sz="2800" i="1" baseline="-25000" dirty="0">
                <a:ea typeface="宋体-18030" pitchFamily="49" charset="-122"/>
              </a:rPr>
              <a:t>z</a:t>
            </a:r>
            <a:r>
              <a:rPr lang="zh-CN" altLang="en-US" sz="2800" dirty="0"/>
              <a:t>轴的角动量为 </a:t>
            </a:r>
          </a:p>
        </p:txBody>
      </p:sp>
      <p:graphicFrame>
        <p:nvGraphicFramePr>
          <p:cNvPr id="415753" name="Object 9"/>
          <p:cNvGraphicFramePr>
            <a:graphicFrameLocks noChangeAspect="1"/>
          </p:cNvGraphicFramePr>
          <p:nvPr/>
        </p:nvGraphicFramePr>
        <p:xfrm>
          <a:off x="2133600" y="2895600"/>
          <a:ext cx="5567363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222280" imgH="342720" progId="Equation.3">
                  <p:embed/>
                </p:oleObj>
              </mc:Choice>
              <mc:Fallback>
                <p:oleObj name="公式" r:id="rId8" imgW="2222280" imgH="342720" progId="Equation.3">
                  <p:embed/>
                  <p:pic>
                    <p:nvPicPr>
                      <p:cNvPr id="4157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95600"/>
                        <a:ext cx="5567363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5754" name="Group 10"/>
          <p:cNvGrpSpPr>
            <a:grpSpLocks/>
          </p:cNvGrpSpPr>
          <p:nvPr/>
        </p:nvGrpSpPr>
        <p:grpSpPr bwMode="auto">
          <a:xfrm>
            <a:off x="914400" y="3733800"/>
            <a:ext cx="3384550" cy="1008063"/>
            <a:chOff x="612" y="2024"/>
            <a:chExt cx="2132" cy="635"/>
          </a:xfrm>
        </p:grpSpPr>
        <p:sp>
          <p:nvSpPr>
            <p:cNvPr id="415755" name="Text Box 11"/>
            <p:cNvSpPr txBox="1">
              <a:spLocks noChangeArrowheads="1"/>
            </p:cNvSpPr>
            <p:nvPr/>
          </p:nvSpPr>
          <p:spPr bwMode="auto">
            <a:xfrm>
              <a:off x="612" y="2115"/>
              <a:ext cx="54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Arial" charset="0"/>
                </a:rPr>
                <a:t>令</a:t>
              </a:r>
            </a:p>
          </p:txBody>
        </p:sp>
        <p:grpSp>
          <p:nvGrpSpPr>
            <p:cNvPr id="415756" name="Group 12"/>
            <p:cNvGrpSpPr>
              <a:grpSpLocks/>
            </p:cNvGrpSpPr>
            <p:nvPr/>
          </p:nvGrpSpPr>
          <p:grpSpPr bwMode="auto">
            <a:xfrm>
              <a:off x="1247" y="2024"/>
              <a:ext cx="1497" cy="635"/>
              <a:chOff x="1247" y="2024"/>
              <a:chExt cx="1497" cy="635"/>
            </a:xfrm>
          </p:grpSpPr>
          <p:sp>
            <p:nvSpPr>
              <p:cNvPr id="415757" name="Rectangle 13"/>
              <p:cNvSpPr>
                <a:spLocks noChangeArrowheads="1"/>
              </p:cNvSpPr>
              <p:nvPr/>
            </p:nvSpPr>
            <p:spPr bwMode="auto">
              <a:xfrm>
                <a:off x="1247" y="2024"/>
                <a:ext cx="1497" cy="635"/>
              </a:xfrm>
              <a:prstGeom prst="rect">
                <a:avLst/>
              </a:prstGeom>
              <a:solidFill>
                <a:srgbClr val="CC99FF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5758" name="Object 14"/>
              <p:cNvGraphicFramePr>
                <a:graphicFrameLocks noChangeAspect="1"/>
              </p:cNvGraphicFramePr>
              <p:nvPr/>
            </p:nvGraphicFramePr>
            <p:xfrm>
              <a:off x="1349" y="2069"/>
              <a:ext cx="1338" cy="5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799920" imgH="342720" progId="Equation.3">
                      <p:embed/>
                    </p:oleObj>
                  </mc:Choice>
                  <mc:Fallback>
                    <p:oleObj name="公式" r:id="rId10" imgW="799920" imgH="342720" progId="Equation.3">
                      <p:embed/>
                      <p:pic>
                        <p:nvPicPr>
                          <p:cNvPr id="415758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9" y="2069"/>
                            <a:ext cx="1338" cy="573"/>
                          </a:xfrm>
                          <a:prstGeom prst="rect">
                            <a:avLst/>
                          </a:prstGeom>
                          <a:solidFill>
                            <a:srgbClr val="CC99FF">
                              <a:alpha val="50000"/>
                            </a:srgbClr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15759" name="Group 15"/>
          <p:cNvGrpSpPr>
            <a:grpSpLocks/>
          </p:cNvGrpSpPr>
          <p:nvPr/>
        </p:nvGrpSpPr>
        <p:grpSpPr bwMode="auto">
          <a:xfrm>
            <a:off x="1828800" y="4800600"/>
            <a:ext cx="6192838" cy="539750"/>
            <a:chOff x="1202" y="2750"/>
            <a:chExt cx="3901" cy="340"/>
          </a:xfrm>
        </p:grpSpPr>
        <p:sp>
          <p:nvSpPr>
            <p:cNvPr id="415760" name="Text Box 16"/>
            <p:cNvSpPr txBox="1">
              <a:spLocks noChangeArrowheads="1"/>
            </p:cNvSpPr>
            <p:nvPr/>
          </p:nvSpPr>
          <p:spPr bwMode="auto">
            <a:xfrm>
              <a:off x="1429" y="2750"/>
              <a:ext cx="36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/>
                <a:t>为刚体对 </a:t>
              </a:r>
              <a:r>
                <a:rPr lang="en-US" altLang="zh-CN" sz="2800" i="1" dirty="0"/>
                <a:t>O</a:t>
              </a:r>
              <a:r>
                <a:rPr lang="en-US" altLang="zh-CN" sz="2800" i="1" baseline="-25000" dirty="0"/>
                <a:t>z</a:t>
              </a:r>
              <a:r>
                <a:rPr lang="en-US" altLang="zh-CN" sz="2800" i="1" dirty="0"/>
                <a:t> </a:t>
              </a:r>
              <a:r>
                <a:rPr lang="zh-CN" altLang="en-US" sz="2800" dirty="0"/>
                <a:t>轴的</a:t>
              </a:r>
              <a:r>
                <a:rPr lang="zh-CN" altLang="en-US" sz="2800" dirty="0">
                  <a:solidFill>
                    <a:srgbClr val="0000CC"/>
                  </a:solidFill>
                </a:rPr>
                <a:t>转动惯量</a:t>
              </a:r>
              <a:r>
                <a:rPr lang="zh-CN" altLang="en-US" sz="2800" dirty="0"/>
                <a:t>。 </a:t>
              </a:r>
            </a:p>
          </p:txBody>
        </p:sp>
        <p:graphicFrame>
          <p:nvGraphicFramePr>
            <p:cNvPr id="415761" name="Object 17"/>
            <p:cNvGraphicFramePr>
              <a:graphicFrameLocks noChangeAspect="1"/>
            </p:cNvGraphicFramePr>
            <p:nvPr/>
          </p:nvGraphicFramePr>
          <p:xfrm>
            <a:off x="1202" y="2750"/>
            <a:ext cx="28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77480" imgH="215640" progId="Equation.3">
                    <p:embed/>
                  </p:oleObj>
                </mc:Choice>
                <mc:Fallback>
                  <p:oleObj name="公式" r:id="rId12" imgW="177480" imgH="215640" progId="Equation.3">
                    <p:embed/>
                    <p:pic>
                      <p:nvPicPr>
                        <p:cNvPr id="415761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750"/>
                          <a:ext cx="280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5762" name="Group 18"/>
          <p:cNvGrpSpPr>
            <a:grpSpLocks/>
          </p:cNvGrpSpPr>
          <p:nvPr/>
        </p:nvGrpSpPr>
        <p:grpSpPr bwMode="auto">
          <a:xfrm>
            <a:off x="3124200" y="5334000"/>
            <a:ext cx="2160588" cy="936625"/>
            <a:chOff x="2018" y="3203"/>
            <a:chExt cx="1361" cy="590"/>
          </a:xfrm>
        </p:grpSpPr>
        <p:sp>
          <p:nvSpPr>
            <p:cNvPr id="415763" name="Rectangle 19"/>
            <p:cNvSpPr>
              <a:spLocks noChangeArrowheads="1"/>
            </p:cNvSpPr>
            <p:nvPr/>
          </p:nvSpPr>
          <p:spPr bwMode="auto">
            <a:xfrm>
              <a:off x="2018" y="3249"/>
              <a:ext cx="1361" cy="544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5764" name="Object 20"/>
            <p:cNvGraphicFramePr>
              <a:graphicFrameLocks noChangeAspect="1"/>
            </p:cNvGraphicFramePr>
            <p:nvPr/>
          </p:nvGraphicFramePr>
          <p:xfrm>
            <a:off x="2064" y="3203"/>
            <a:ext cx="1270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660113" imgH="266584" progId="Equation.3">
                    <p:embed/>
                  </p:oleObj>
                </mc:Choice>
                <mc:Fallback>
                  <p:oleObj r:id="rId14" imgW="660113" imgH="266584" progId="Equation.3">
                    <p:embed/>
                    <p:pic>
                      <p:nvPicPr>
                        <p:cNvPr id="415764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203"/>
                          <a:ext cx="1270" cy="5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5765" name="Group 21"/>
          <p:cNvGrpSpPr>
            <a:grpSpLocks/>
          </p:cNvGrpSpPr>
          <p:nvPr/>
        </p:nvGrpSpPr>
        <p:grpSpPr bwMode="auto">
          <a:xfrm>
            <a:off x="5105400" y="3886200"/>
            <a:ext cx="2232025" cy="588963"/>
            <a:chOff x="3243" y="2087"/>
            <a:chExt cx="1406" cy="371"/>
          </a:xfrm>
        </p:grpSpPr>
        <p:graphicFrame>
          <p:nvGraphicFramePr>
            <p:cNvPr id="415766" name="Object 22"/>
            <p:cNvGraphicFramePr>
              <a:graphicFrameLocks noChangeAspect="1"/>
            </p:cNvGraphicFramePr>
            <p:nvPr/>
          </p:nvGraphicFramePr>
          <p:xfrm>
            <a:off x="4014" y="2087"/>
            <a:ext cx="635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457002" imgH="266584" progId="Equation.3">
                    <p:embed/>
                  </p:oleObj>
                </mc:Choice>
                <mc:Fallback>
                  <p:oleObj r:id="rId16" imgW="457002" imgH="266584" progId="Equation.3">
                    <p:embed/>
                    <p:pic>
                      <p:nvPicPr>
                        <p:cNvPr id="41576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087"/>
                          <a:ext cx="635" cy="3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767" name="Text Box 23"/>
            <p:cNvSpPr txBox="1">
              <a:spLocks noChangeArrowheads="1"/>
            </p:cNvSpPr>
            <p:nvPr/>
          </p:nvSpPr>
          <p:spPr bwMode="auto">
            <a:xfrm>
              <a:off x="3243" y="2115"/>
              <a:ext cx="10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Arial" charset="0"/>
                </a:rPr>
                <a:t>单位：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653C-7040-4E51-9017-E39E6CDC8732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17795" name="Rectangle 3"/>
          <p:cNvSpPr>
            <a:spLocks noChangeArrowheads="1"/>
          </p:cNvSpPr>
          <p:nvPr/>
        </p:nvSpPr>
        <p:spPr bwMode="auto">
          <a:xfrm>
            <a:off x="501650" y="1219200"/>
            <a:ext cx="3003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刚体对定轴的角动量 </a:t>
            </a:r>
          </a:p>
        </p:txBody>
      </p:sp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1600200" y="1600200"/>
            <a:ext cx="7129463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/>
              <a:t>刚体的转动惯量与刚体的</a:t>
            </a:r>
            <a:r>
              <a:rPr lang="zh-CN" altLang="en-US" sz="2800">
                <a:solidFill>
                  <a:srgbClr val="0000CC"/>
                </a:solidFill>
              </a:rPr>
              <a:t>形状、大小、质量的分布</a:t>
            </a:r>
            <a:r>
              <a:rPr lang="zh-CN" altLang="en-US" sz="2800"/>
              <a:t>以及</a:t>
            </a:r>
            <a:r>
              <a:rPr lang="zh-CN" altLang="en-US" sz="2800">
                <a:solidFill>
                  <a:srgbClr val="0000CC"/>
                </a:solidFill>
              </a:rPr>
              <a:t>转轴的位置</a:t>
            </a:r>
            <a:r>
              <a:rPr lang="zh-CN" altLang="en-US" sz="2800"/>
              <a:t>有关。 </a:t>
            </a:r>
          </a:p>
        </p:txBody>
      </p:sp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381000" y="1676400"/>
            <a:ext cx="2016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</a:rPr>
              <a:t>结论：</a:t>
            </a:r>
          </a:p>
        </p:txBody>
      </p:sp>
      <p:sp>
        <p:nvSpPr>
          <p:cNvPr id="417798" name="Text Box 6"/>
          <p:cNvSpPr txBox="1">
            <a:spLocks noChangeArrowheads="1"/>
          </p:cNvSpPr>
          <p:nvPr/>
        </p:nvSpPr>
        <p:spPr bwMode="auto">
          <a:xfrm>
            <a:off x="381000" y="2743200"/>
            <a:ext cx="4679950" cy="582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dirty="0"/>
              <a:t>对于质量连续分布的刚体： </a:t>
            </a:r>
          </a:p>
        </p:txBody>
      </p:sp>
      <p:graphicFrame>
        <p:nvGraphicFramePr>
          <p:cNvPr id="417799" name="Object 7"/>
          <p:cNvGraphicFramePr>
            <a:graphicFrameLocks noChangeAspect="1"/>
          </p:cNvGraphicFramePr>
          <p:nvPr/>
        </p:nvGraphicFramePr>
        <p:xfrm>
          <a:off x="1828800" y="3579284"/>
          <a:ext cx="3505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84200" imgH="291960" progId="Equation.3">
                  <p:embed/>
                </p:oleObj>
              </mc:Choice>
              <mc:Fallback>
                <p:oleObj name="公式" r:id="rId2" imgW="1384200" imgH="291960" progId="Equation.3">
                  <p:embed/>
                  <p:pic>
                    <p:nvPicPr>
                      <p:cNvPr id="4177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79284"/>
                        <a:ext cx="35052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7800" name="Group 8"/>
          <p:cNvGrpSpPr>
            <a:grpSpLocks/>
          </p:cNvGrpSpPr>
          <p:nvPr/>
        </p:nvGrpSpPr>
        <p:grpSpPr bwMode="auto">
          <a:xfrm>
            <a:off x="1800225" y="4582055"/>
            <a:ext cx="6505575" cy="727075"/>
            <a:chOff x="1276" y="2378"/>
            <a:chExt cx="4098" cy="458"/>
          </a:xfrm>
        </p:grpSpPr>
        <p:graphicFrame>
          <p:nvGraphicFramePr>
            <p:cNvPr id="417801" name="Object 9"/>
            <p:cNvGraphicFramePr>
              <a:graphicFrameLocks noChangeAspect="1"/>
            </p:cNvGraphicFramePr>
            <p:nvPr/>
          </p:nvGraphicFramePr>
          <p:xfrm>
            <a:off x="1276" y="2387"/>
            <a:ext cx="1983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307880" imgH="291960" progId="Equation.3">
                    <p:embed/>
                  </p:oleObj>
                </mc:Choice>
                <mc:Fallback>
                  <p:oleObj name="公式" r:id="rId4" imgW="1307880" imgH="291960" progId="Equation.3">
                    <p:embed/>
                    <p:pic>
                      <p:nvPicPr>
                        <p:cNvPr id="41780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" y="2387"/>
                          <a:ext cx="1983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802" name="Text Box 10"/>
            <p:cNvSpPr txBox="1">
              <a:spLocks noChangeArrowheads="1"/>
            </p:cNvSpPr>
            <p:nvPr/>
          </p:nvSpPr>
          <p:spPr bwMode="auto">
            <a:xfrm>
              <a:off x="3424" y="2378"/>
              <a:ext cx="1950" cy="3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（面质量分布）</a:t>
              </a:r>
            </a:p>
          </p:txBody>
        </p:sp>
      </p:grpSp>
      <p:grpSp>
        <p:nvGrpSpPr>
          <p:cNvPr id="417803" name="Group 11"/>
          <p:cNvGrpSpPr>
            <a:grpSpLocks/>
          </p:cNvGrpSpPr>
          <p:nvPr/>
        </p:nvGrpSpPr>
        <p:grpSpPr bwMode="auto">
          <a:xfrm>
            <a:off x="1804988" y="5562600"/>
            <a:ext cx="6577012" cy="722313"/>
            <a:chOff x="1231" y="3066"/>
            <a:chExt cx="4143" cy="455"/>
          </a:xfrm>
        </p:grpSpPr>
        <p:graphicFrame>
          <p:nvGraphicFramePr>
            <p:cNvPr id="417804" name="Object 12"/>
            <p:cNvGraphicFramePr>
              <a:graphicFrameLocks noChangeAspect="1"/>
            </p:cNvGraphicFramePr>
            <p:nvPr/>
          </p:nvGraphicFramePr>
          <p:xfrm>
            <a:off x="1231" y="3066"/>
            <a:ext cx="1982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282680" imgH="291960" progId="Equation.3">
                    <p:embed/>
                  </p:oleObj>
                </mc:Choice>
                <mc:Fallback>
                  <p:oleObj name="公式" r:id="rId6" imgW="1282680" imgH="291960" progId="Equation.3">
                    <p:embed/>
                    <p:pic>
                      <p:nvPicPr>
                        <p:cNvPr id="41780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1" y="3066"/>
                          <a:ext cx="1982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805" name="Text Box 13"/>
            <p:cNvSpPr txBox="1">
              <a:spLocks noChangeArrowheads="1"/>
            </p:cNvSpPr>
            <p:nvPr/>
          </p:nvSpPr>
          <p:spPr bwMode="auto">
            <a:xfrm>
              <a:off x="3424" y="3067"/>
              <a:ext cx="1950" cy="3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（线质量分布）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6" grpId="0"/>
      <p:bldP spid="417797" grpId="0"/>
      <p:bldP spid="4177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</p:txBody>
      </p:sp>
      <p:sp>
        <p:nvSpPr>
          <p:cNvPr id="2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6E25-43BA-4923-9DBB-E35BF6B801AD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18820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例</a:t>
            </a:r>
            <a:r>
              <a:rPr kumimoji="1" lang="en-US" altLang="zh-CN" sz="2400"/>
              <a:t>3.1</a:t>
            </a:r>
            <a:r>
              <a:rPr kumimoji="1"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kumimoji="1" lang="zh-CN" altLang="en-US" sz="2400"/>
              <a:t>计算质量为</a:t>
            </a:r>
            <a:r>
              <a:rPr kumimoji="1" lang="en-US" altLang="zh-CN" sz="2400" i="1"/>
              <a:t>m</a:t>
            </a:r>
            <a:r>
              <a:rPr kumimoji="1" lang="zh-CN" altLang="en-US" sz="2400"/>
              <a:t>，长为</a:t>
            </a:r>
            <a:r>
              <a:rPr kumimoji="1" lang="en-US" altLang="zh-CN" sz="2400" i="1"/>
              <a:t>l </a:t>
            </a:r>
            <a:r>
              <a:rPr kumimoji="1" lang="zh-CN" altLang="en-US" sz="2400"/>
              <a:t>的细棒绕一端的转动惯量。</a:t>
            </a:r>
          </a:p>
        </p:txBody>
      </p:sp>
      <p:sp>
        <p:nvSpPr>
          <p:cNvPr id="418821" name="Text Box 5"/>
          <p:cNvSpPr txBox="1">
            <a:spLocks noChangeArrowheads="1"/>
          </p:cNvSpPr>
          <p:nvPr/>
        </p:nvSpPr>
        <p:spPr bwMode="auto">
          <a:xfrm>
            <a:off x="304800" y="1676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解：</a:t>
            </a:r>
          </a:p>
        </p:txBody>
      </p:sp>
      <p:grpSp>
        <p:nvGrpSpPr>
          <p:cNvPr id="418822" name="Group 6"/>
          <p:cNvGrpSpPr>
            <a:grpSpLocks/>
          </p:cNvGrpSpPr>
          <p:nvPr/>
        </p:nvGrpSpPr>
        <p:grpSpPr bwMode="auto">
          <a:xfrm>
            <a:off x="4660900" y="1990725"/>
            <a:ext cx="4094163" cy="2565400"/>
            <a:chOff x="3024" y="1696"/>
            <a:chExt cx="2579" cy="1616"/>
          </a:xfrm>
        </p:grpSpPr>
        <p:sp>
          <p:nvSpPr>
            <p:cNvPr id="418823" name="Line 7"/>
            <p:cNvSpPr>
              <a:spLocks noChangeShapeType="1"/>
            </p:cNvSpPr>
            <p:nvPr/>
          </p:nvSpPr>
          <p:spPr bwMode="auto">
            <a:xfrm flipV="1">
              <a:off x="3303" y="1886"/>
              <a:ext cx="0" cy="14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824" name="Rectangle 8"/>
            <p:cNvSpPr>
              <a:spLocks noChangeArrowheads="1"/>
            </p:cNvSpPr>
            <p:nvPr/>
          </p:nvSpPr>
          <p:spPr bwMode="auto">
            <a:xfrm>
              <a:off x="3303" y="2520"/>
              <a:ext cx="1882" cy="79"/>
            </a:xfrm>
            <a:prstGeom prst="rect">
              <a:avLst/>
            </a:prstGeom>
            <a:gradFill rotWithShape="1">
              <a:gsLst>
                <a:gs pos="0">
                  <a:srgbClr val="FF6699"/>
                </a:gs>
                <a:gs pos="50000">
                  <a:srgbClr val="FFFFFF"/>
                </a:gs>
                <a:gs pos="100000">
                  <a:srgbClr val="FF6699"/>
                </a:gs>
              </a:gsLst>
              <a:lin ang="5400000" scaled="1"/>
            </a:gradFill>
            <a:ln w="9525">
              <a:solidFill>
                <a:srgbClr val="FF66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825" name="Line 9"/>
            <p:cNvSpPr>
              <a:spLocks noChangeShapeType="1"/>
            </p:cNvSpPr>
            <p:nvPr/>
          </p:nvSpPr>
          <p:spPr bwMode="auto">
            <a:xfrm>
              <a:off x="5185" y="2599"/>
              <a:ext cx="4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826" name="Rectangle 10"/>
            <p:cNvSpPr>
              <a:spLocks noChangeArrowheads="1"/>
            </p:cNvSpPr>
            <p:nvPr/>
          </p:nvSpPr>
          <p:spPr bwMode="auto">
            <a:xfrm>
              <a:off x="3024" y="233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bg1"/>
                  </a:solidFill>
                </a:rPr>
                <a:t>o</a:t>
              </a:r>
              <a:endParaRPr kumimoji="1" lang="en-US" altLang="zh-CN" sz="2800">
                <a:solidFill>
                  <a:schemeClr val="bg1"/>
                </a:solidFill>
              </a:endParaRPr>
            </a:p>
          </p:txBody>
        </p:sp>
        <p:sp>
          <p:nvSpPr>
            <p:cNvPr id="418827" name="Rectangle 11"/>
            <p:cNvSpPr>
              <a:spLocks noChangeArrowheads="1"/>
            </p:cNvSpPr>
            <p:nvPr/>
          </p:nvSpPr>
          <p:spPr bwMode="auto">
            <a:xfrm>
              <a:off x="5376" y="2592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x</a:t>
              </a:r>
            </a:p>
          </p:txBody>
        </p:sp>
        <p:sp>
          <p:nvSpPr>
            <p:cNvPr id="418828" name="Rectangle 12"/>
            <p:cNvSpPr>
              <a:spLocks noChangeArrowheads="1"/>
            </p:cNvSpPr>
            <p:nvPr/>
          </p:nvSpPr>
          <p:spPr bwMode="auto">
            <a:xfrm>
              <a:off x="3024" y="1696"/>
              <a:ext cx="2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z</a:t>
              </a:r>
            </a:p>
          </p:txBody>
        </p:sp>
      </p:grpSp>
      <p:graphicFrame>
        <p:nvGraphicFramePr>
          <p:cNvPr id="418829" name="Object 13"/>
          <p:cNvGraphicFramePr>
            <a:graphicFrameLocks noChangeAspect="1"/>
          </p:cNvGraphicFramePr>
          <p:nvPr/>
        </p:nvGraphicFramePr>
        <p:xfrm>
          <a:off x="1371600" y="1752600"/>
          <a:ext cx="208756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72840" imgH="215640" progId="Equation.3">
                  <p:embed/>
                </p:oleObj>
              </mc:Choice>
              <mc:Fallback>
                <p:oleObj name="公式" r:id="rId2" imgW="672840" imgH="215640" progId="Equation.3">
                  <p:embed/>
                  <p:pic>
                    <p:nvPicPr>
                      <p:cNvPr id="4188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2087563" cy="666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8830" name="Group 14"/>
          <p:cNvGrpSpPr>
            <a:grpSpLocks/>
          </p:cNvGrpSpPr>
          <p:nvPr/>
        </p:nvGrpSpPr>
        <p:grpSpPr bwMode="auto">
          <a:xfrm>
            <a:off x="4648200" y="2819400"/>
            <a:ext cx="2603500" cy="1311275"/>
            <a:chOff x="3016" y="1697"/>
            <a:chExt cx="1640" cy="826"/>
          </a:xfrm>
        </p:grpSpPr>
        <p:sp>
          <p:nvSpPr>
            <p:cNvPr id="418831" name="Rectangle 15"/>
            <p:cNvSpPr>
              <a:spLocks noChangeAspect="1" noChangeArrowheads="1"/>
            </p:cNvSpPr>
            <p:nvPr/>
          </p:nvSpPr>
          <p:spPr bwMode="auto">
            <a:xfrm>
              <a:off x="4340" y="1996"/>
              <a:ext cx="102" cy="84"/>
            </a:xfrm>
            <a:prstGeom prst="rect">
              <a:avLst/>
            </a:prstGeom>
            <a:gradFill rotWithShape="1">
              <a:gsLst>
                <a:gs pos="0">
                  <a:srgbClr val="6699FF"/>
                </a:gs>
                <a:gs pos="50000">
                  <a:srgbClr val="FFFFFF"/>
                </a:gs>
                <a:gs pos="100000">
                  <a:srgbClr val="6699FF"/>
                </a:gs>
              </a:gsLst>
              <a:lin ang="5400000" scaled="1"/>
            </a:gradFill>
            <a:ln w="9525">
              <a:solidFill>
                <a:srgbClr val="6699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832" name="Rectangle 16"/>
            <p:cNvSpPr>
              <a:spLocks noChangeArrowheads="1"/>
            </p:cNvSpPr>
            <p:nvPr/>
          </p:nvSpPr>
          <p:spPr bwMode="auto">
            <a:xfrm>
              <a:off x="4195" y="2196"/>
              <a:ext cx="32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/>
                <a:t>d</a:t>
              </a:r>
              <a:r>
                <a:rPr kumimoji="1" lang="en-US" altLang="zh-CN" sz="2800" i="1"/>
                <a:t>x</a:t>
              </a:r>
            </a:p>
          </p:txBody>
        </p:sp>
        <p:sp>
          <p:nvSpPr>
            <p:cNvPr id="418833" name="Rectangle 17"/>
            <p:cNvSpPr>
              <a:spLocks noChangeArrowheads="1"/>
            </p:cNvSpPr>
            <p:nvPr/>
          </p:nvSpPr>
          <p:spPr bwMode="auto">
            <a:xfrm>
              <a:off x="4168" y="1697"/>
              <a:ext cx="39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/>
                <a:t>d</a:t>
              </a:r>
              <a:r>
                <a:rPr kumimoji="1" lang="en-US" altLang="zh-CN" sz="2800" i="1"/>
                <a:t>m</a:t>
              </a:r>
              <a:endParaRPr kumimoji="1" lang="en-US" altLang="zh-CN" sz="2400" i="1"/>
            </a:p>
          </p:txBody>
        </p:sp>
        <p:sp>
          <p:nvSpPr>
            <p:cNvPr id="418834" name="Line 18"/>
            <p:cNvSpPr>
              <a:spLocks noChangeShapeType="1"/>
            </p:cNvSpPr>
            <p:nvPr/>
          </p:nvSpPr>
          <p:spPr bwMode="auto">
            <a:xfrm>
              <a:off x="4340" y="2079"/>
              <a:ext cx="0" cy="1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835" name="Line 19"/>
            <p:cNvSpPr>
              <a:spLocks noChangeShapeType="1"/>
            </p:cNvSpPr>
            <p:nvPr/>
          </p:nvSpPr>
          <p:spPr bwMode="auto">
            <a:xfrm>
              <a:off x="4419" y="2079"/>
              <a:ext cx="0" cy="1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836" name="Line 20"/>
            <p:cNvSpPr>
              <a:spLocks noChangeShapeType="1"/>
            </p:cNvSpPr>
            <p:nvPr/>
          </p:nvSpPr>
          <p:spPr bwMode="auto">
            <a:xfrm>
              <a:off x="3312" y="2210"/>
              <a:ext cx="10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837" name="Line 21"/>
            <p:cNvSpPr>
              <a:spLocks noChangeShapeType="1"/>
            </p:cNvSpPr>
            <p:nvPr/>
          </p:nvSpPr>
          <p:spPr bwMode="auto">
            <a:xfrm>
              <a:off x="4419" y="2210"/>
              <a:ext cx="2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838" name="Rectangle 22"/>
            <p:cNvSpPr>
              <a:spLocks noChangeArrowheads="1"/>
            </p:cNvSpPr>
            <p:nvPr/>
          </p:nvSpPr>
          <p:spPr bwMode="auto">
            <a:xfrm>
              <a:off x="3646" y="2133"/>
              <a:ext cx="21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x</a:t>
              </a:r>
              <a:endParaRPr kumimoji="1" lang="en-US" altLang="zh-CN" sz="2400" i="1"/>
            </a:p>
          </p:txBody>
        </p:sp>
        <p:sp>
          <p:nvSpPr>
            <p:cNvPr id="418839" name="Text Box 23"/>
            <p:cNvSpPr txBox="1">
              <a:spLocks noChangeArrowheads="1"/>
            </p:cNvSpPr>
            <p:nvPr/>
          </p:nvSpPr>
          <p:spPr bwMode="auto">
            <a:xfrm>
              <a:off x="3016" y="1888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O</a:t>
              </a:r>
            </a:p>
          </p:txBody>
        </p:sp>
      </p:grpSp>
      <p:graphicFrame>
        <p:nvGraphicFramePr>
          <p:cNvPr id="418840" name="Object 24"/>
          <p:cNvGraphicFramePr>
            <a:graphicFrameLocks noChangeAspect="1"/>
          </p:cNvGraphicFramePr>
          <p:nvPr/>
        </p:nvGraphicFramePr>
        <p:xfrm>
          <a:off x="990600" y="2590800"/>
          <a:ext cx="3163888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04840" imgH="393480" progId="Equation.3">
                  <p:embed/>
                </p:oleObj>
              </mc:Choice>
              <mc:Fallback>
                <p:oleObj name="公式" r:id="rId4" imgW="1104840" imgH="393480" progId="Equation.3">
                  <p:embed/>
                  <p:pic>
                    <p:nvPicPr>
                      <p:cNvPr id="41884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90800"/>
                        <a:ext cx="3163888" cy="11223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41" name="Object 25"/>
          <p:cNvGraphicFramePr>
            <a:graphicFrameLocks noChangeAspect="1"/>
          </p:cNvGraphicFramePr>
          <p:nvPr/>
        </p:nvGraphicFramePr>
        <p:xfrm>
          <a:off x="1143000" y="3733800"/>
          <a:ext cx="17526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69800" imgH="203040" progId="Equation.3">
                  <p:embed/>
                </p:oleObj>
              </mc:Choice>
              <mc:Fallback>
                <p:oleObj name="公式" r:id="rId6" imgW="469800" imgH="203040" progId="Equation.3">
                  <p:embed/>
                  <p:pic>
                    <p:nvPicPr>
                      <p:cNvPr id="41884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33800"/>
                        <a:ext cx="1752600" cy="752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42" name="Object 26"/>
          <p:cNvGraphicFramePr>
            <a:graphicFrameLocks noChangeAspect="1"/>
          </p:cNvGraphicFramePr>
          <p:nvPr/>
        </p:nvGraphicFramePr>
        <p:xfrm>
          <a:off x="762000" y="5029200"/>
          <a:ext cx="44958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574640" imgH="393480" progId="Equation.3">
                  <p:embed/>
                </p:oleObj>
              </mc:Choice>
              <mc:Fallback>
                <p:oleObj name="公式" r:id="rId8" imgW="1574640" imgH="393480" progId="Equation.3">
                  <p:embed/>
                  <p:pic>
                    <p:nvPicPr>
                      <p:cNvPr id="41884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029200"/>
                        <a:ext cx="4495800" cy="1120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43" name="Object 27"/>
          <p:cNvGraphicFramePr>
            <a:graphicFrameLocks noChangeAspect="1"/>
          </p:cNvGraphicFramePr>
          <p:nvPr/>
        </p:nvGraphicFramePr>
        <p:xfrm>
          <a:off x="6019800" y="4953000"/>
          <a:ext cx="18288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622080" imgH="393480" progId="Equation.3">
                  <p:embed/>
                </p:oleObj>
              </mc:Choice>
              <mc:Fallback>
                <p:oleObj name="公式" r:id="rId10" imgW="622080" imgH="393480" progId="Equation.3">
                  <p:embed/>
                  <p:pic>
                    <p:nvPicPr>
                      <p:cNvPr id="41884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953000"/>
                        <a:ext cx="1828800" cy="11541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chemeClr val="folHlink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4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4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41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41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41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41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</p:txBody>
      </p:sp>
      <p:sp>
        <p:nvSpPr>
          <p:cNvPr id="2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30A-A237-49E1-9B45-DB8B40F0B2E3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16772" name="Text Box 4"/>
          <p:cNvSpPr txBox="1">
            <a:spLocks noChangeArrowheads="1"/>
          </p:cNvSpPr>
          <p:nvPr/>
        </p:nvSpPr>
        <p:spPr bwMode="auto">
          <a:xfrm>
            <a:off x="304800" y="1158875"/>
            <a:ext cx="838200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3.2  </a:t>
            </a:r>
            <a:r>
              <a:rPr kumimoji="1" lang="zh-CN" altLang="en-US" sz="2400" dirty="0"/>
              <a:t>一质量为</a:t>
            </a:r>
            <a:r>
              <a:rPr kumimoji="1" lang="en-US" altLang="zh-CN" sz="2400" i="1" dirty="0"/>
              <a:t>m</a:t>
            </a:r>
            <a:r>
              <a:rPr kumimoji="1" lang="zh-CN" altLang="en-US" sz="2400" dirty="0"/>
              <a:t>，半径为</a:t>
            </a:r>
            <a:r>
              <a:rPr kumimoji="1" lang="en-US" altLang="zh-CN" sz="2400" i="1" dirty="0"/>
              <a:t>R</a:t>
            </a:r>
            <a:r>
              <a:rPr kumimoji="1" lang="zh-CN" altLang="en-US" sz="2400" dirty="0"/>
              <a:t>的均匀圆盘，求对通过盘中心并与盘面垂直的轴的转动惯量。</a:t>
            </a:r>
          </a:p>
        </p:txBody>
      </p:sp>
      <p:sp>
        <p:nvSpPr>
          <p:cNvPr id="416773" name="Text Box 5"/>
          <p:cNvSpPr txBox="1">
            <a:spLocks noChangeArrowheads="1"/>
          </p:cNvSpPr>
          <p:nvPr/>
        </p:nvSpPr>
        <p:spPr bwMode="auto">
          <a:xfrm>
            <a:off x="304800" y="1981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解：</a:t>
            </a:r>
          </a:p>
        </p:txBody>
      </p:sp>
      <p:grpSp>
        <p:nvGrpSpPr>
          <p:cNvPr id="416785" name="Group 17"/>
          <p:cNvGrpSpPr>
            <a:grpSpLocks/>
          </p:cNvGrpSpPr>
          <p:nvPr/>
        </p:nvGrpSpPr>
        <p:grpSpPr bwMode="auto">
          <a:xfrm>
            <a:off x="5638800" y="1981200"/>
            <a:ext cx="3167063" cy="3167063"/>
            <a:chOff x="3379" y="1253"/>
            <a:chExt cx="1995" cy="1995"/>
          </a:xfrm>
        </p:grpSpPr>
        <p:sp>
          <p:nvSpPr>
            <p:cNvPr id="416786" name="Oval 18"/>
            <p:cNvSpPr>
              <a:spLocks noChangeArrowheads="1"/>
            </p:cNvSpPr>
            <p:nvPr/>
          </p:nvSpPr>
          <p:spPr bwMode="auto">
            <a:xfrm>
              <a:off x="3379" y="1253"/>
              <a:ext cx="1995" cy="1995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787" name="Rectangle 19"/>
            <p:cNvSpPr>
              <a:spLocks noChangeArrowheads="1"/>
            </p:cNvSpPr>
            <p:nvPr/>
          </p:nvSpPr>
          <p:spPr bwMode="auto">
            <a:xfrm>
              <a:off x="4241" y="202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FFFF"/>
                  </a:solidFill>
                </a:rPr>
                <a:t>o</a:t>
              </a:r>
            </a:p>
          </p:txBody>
        </p:sp>
        <p:sp>
          <p:nvSpPr>
            <p:cNvPr id="416788" name="Line 20"/>
            <p:cNvSpPr>
              <a:spLocks noChangeShapeType="1"/>
            </p:cNvSpPr>
            <p:nvPr/>
          </p:nvSpPr>
          <p:spPr bwMode="auto">
            <a:xfrm flipH="1">
              <a:off x="3488" y="2296"/>
              <a:ext cx="907" cy="429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789" name="Rectangle 21"/>
            <p:cNvSpPr>
              <a:spLocks noChangeArrowheads="1"/>
            </p:cNvSpPr>
            <p:nvPr/>
          </p:nvSpPr>
          <p:spPr bwMode="auto">
            <a:xfrm>
              <a:off x="3787" y="2251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FFFF"/>
                  </a:solidFill>
                </a:rPr>
                <a:t>R</a:t>
              </a:r>
            </a:p>
          </p:txBody>
        </p:sp>
      </p:grpSp>
      <p:grpSp>
        <p:nvGrpSpPr>
          <p:cNvPr id="416790" name="Group 22"/>
          <p:cNvGrpSpPr>
            <a:grpSpLocks/>
          </p:cNvGrpSpPr>
          <p:nvPr/>
        </p:nvGrpSpPr>
        <p:grpSpPr bwMode="auto">
          <a:xfrm>
            <a:off x="6099175" y="2443163"/>
            <a:ext cx="2700338" cy="2232025"/>
            <a:chOff x="3669" y="1544"/>
            <a:chExt cx="1701" cy="1406"/>
          </a:xfrm>
        </p:grpSpPr>
        <p:sp>
          <p:nvSpPr>
            <p:cNvPr id="416791" name="Line 23"/>
            <p:cNvSpPr>
              <a:spLocks noChangeShapeType="1"/>
            </p:cNvSpPr>
            <p:nvPr/>
          </p:nvSpPr>
          <p:spPr bwMode="auto">
            <a:xfrm>
              <a:off x="4386" y="2296"/>
              <a:ext cx="635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792" name="Line 24"/>
            <p:cNvSpPr>
              <a:spLocks noChangeShapeType="1"/>
            </p:cNvSpPr>
            <p:nvPr/>
          </p:nvSpPr>
          <p:spPr bwMode="auto">
            <a:xfrm flipH="1">
              <a:off x="5085" y="2296"/>
              <a:ext cx="226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793" name="Rectangle 25"/>
            <p:cNvSpPr>
              <a:spLocks noChangeArrowheads="1"/>
            </p:cNvSpPr>
            <p:nvPr/>
          </p:nvSpPr>
          <p:spPr bwMode="auto">
            <a:xfrm>
              <a:off x="4604" y="2024"/>
              <a:ext cx="2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FFFF"/>
                  </a:solidFill>
                </a:rPr>
                <a:t>r</a:t>
              </a:r>
            </a:p>
          </p:txBody>
        </p:sp>
        <p:sp>
          <p:nvSpPr>
            <p:cNvPr id="416794" name="Rectangle 26"/>
            <p:cNvSpPr>
              <a:spLocks noChangeArrowheads="1"/>
            </p:cNvSpPr>
            <p:nvPr/>
          </p:nvSpPr>
          <p:spPr bwMode="auto">
            <a:xfrm>
              <a:off x="5030" y="201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>
                  <a:solidFill>
                    <a:srgbClr val="FFFFFF"/>
                  </a:solidFill>
                </a:rPr>
                <a:t>d</a:t>
              </a:r>
              <a:r>
                <a:rPr kumimoji="1" lang="en-US" altLang="zh-CN" sz="2800" i="1">
                  <a:solidFill>
                    <a:srgbClr val="FFFFFF"/>
                  </a:solidFill>
                </a:rPr>
                <a:t>r</a:t>
              </a:r>
            </a:p>
          </p:txBody>
        </p:sp>
        <p:sp>
          <p:nvSpPr>
            <p:cNvPr id="416795" name="AutoShape 27" descr="75%"/>
            <p:cNvSpPr>
              <a:spLocks noChangeArrowheads="1"/>
            </p:cNvSpPr>
            <p:nvPr/>
          </p:nvSpPr>
          <p:spPr bwMode="auto">
            <a:xfrm>
              <a:off x="3669" y="1544"/>
              <a:ext cx="1406" cy="1406"/>
            </a:xfrm>
            <a:custGeom>
              <a:avLst/>
              <a:gdLst>
                <a:gd name="G0" fmla="+- 768 0 0"/>
                <a:gd name="G1" fmla="+- 21600 0 768"/>
                <a:gd name="G2" fmla="+- 21600 0 768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768" y="10800"/>
                  </a:moveTo>
                  <a:cubicBezTo>
                    <a:pt x="768" y="16341"/>
                    <a:pt x="5259" y="20832"/>
                    <a:pt x="10800" y="20832"/>
                  </a:cubicBezTo>
                  <a:cubicBezTo>
                    <a:pt x="16341" y="20832"/>
                    <a:pt x="20832" y="16341"/>
                    <a:pt x="20832" y="10800"/>
                  </a:cubicBezTo>
                  <a:cubicBezTo>
                    <a:pt x="20832" y="5259"/>
                    <a:pt x="16341" y="768"/>
                    <a:pt x="10800" y="768"/>
                  </a:cubicBezTo>
                  <a:cubicBezTo>
                    <a:pt x="5259" y="768"/>
                    <a:pt x="768" y="5259"/>
                    <a:pt x="768" y="10800"/>
                  </a:cubicBezTo>
                  <a:close/>
                </a:path>
              </a:pathLst>
            </a:custGeom>
            <a:pattFill prst="pct75">
              <a:fgClr>
                <a:srgbClr val="000099"/>
              </a:fgClr>
              <a:bgClr>
                <a:srgbClr val="FFFFFF"/>
              </a:bgClr>
            </a:patt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16796" name="Object 28"/>
          <p:cNvGraphicFramePr>
            <a:graphicFrameLocks noChangeAspect="1"/>
          </p:cNvGraphicFramePr>
          <p:nvPr/>
        </p:nvGraphicFramePr>
        <p:xfrm>
          <a:off x="1143000" y="1981200"/>
          <a:ext cx="27305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88840" imgH="203040" progId="Equation.3">
                  <p:embed/>
                </p:oleObj>
              </mc:Choice>
              <mc:Fallback>
                <p:oleObj name="公式" r:id="rId2" imgW="888840" imgH="203040" progId="Equation.3">
                  <p:embed/>
                  <p:pic>
                    <p:nvPicPr>
                      <p:cNvPr id="41679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2730500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97" name="Object 29"/>
          <p:cNvGraphicFramePr>
            <a:graphicFrameLocks noChangeAspect="1"/>
          </p:cNvGraphicFramePr>
          <p:nvPr/>
        </p:nvGraphicFramePr>
        <p:xfrm>
          <a:off x="762000" y="2895600"/>
          <a:ext cx="191293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98400" imgH="279360" progId="Equation.3">
                  <p:embed/>
                </p:oleObj>
              </mc:Choice>
              <mc:Fallback>
                <p:oleObj name="公式" r:id="rId4" imgW="698400" imgH="279360" progId="Equation.3">
                  <p:embed/>
                  <p:pic>
                    <p:nvPicPr>
                      <p:cNvPr id="41679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95600"/>
                        <a:ext cx="1912938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98" name="Object 30"/>
          <p:cNvGraphicFramePr>
            <a:graphicFrameLocks noChangeAspect="1"/>
          </p:cNvGraphicFramePr>
          <p:nvPr/>
        </p:nvGraphicFramePr>
        <p:xfrm>
          <a:off x="2819400" y="2895600"/>
          <a:ext cx="216058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12520" imgH="279360" progId="Equation.3">
                  <p:embed/>
                </p:oleObj>
              </mc:Choice>
              <mc:Fallback>
                <p:oleObj name="公式" r:id="rId6" imgW="812520" imgH="279360" progId="Equation.3">
                  <p:embed/>
                  <p:pic>
                    <p:nvPicPr>
                      <p:cNvPr id="41679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95600"/>
                        <a:ext cx="2160588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99" name="Object 31"/>
          <p:cNvGraphicFramePr>
            <a:graphicFrameLocks noChangeAspect="1"/>
          </p:cNvGraphicFramePr>
          <p:nvPr/>
        </p:nvGraphicFramePr>
        <p:xfrm>
          <a:off x="762000" y="3810000"/>
          <a:ext cx="280828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002960" imgH="330120" progId="Equation.3">
                  <p:embed/>
                </p:oleObj>
              </mc:Choice>
              <mc:Fallback>
                <p:oleObj name="公式" r:id="rId8" imgW="1002960" imgH="330120" progId="Equation.3">
                  <p:embed/>
                  <p:pic>
                    <p:nvPicPr>
                      <p:cNvPr id="41679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0"/>
                        <a:ext cx="2808288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800" name="Object 32"/>
          <p:cNvGraphicFramePr>
            <a:graphicFrameLocks noChangeAspect="1"/>
          </p:cNvGraphicFramePr>
          <p:nvPr/>
        </p:nvGraphicFramePr>
        <p:xfrm>
          <a:off x="1143000" y="4953000"/>
          <a:ext cx="2881313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104840" imgH="419040" progId="Equation.3">
                  <p:embed/>
                </p:oleObj>
              </mc:Choice>
              <mc:Fallback>
                <p:oleObj name="公式" r:id="rId10" imgW="1104840" imgH="419040" progId="Equation.3">
                  <p:embed/>
                  <p:pic>
                    <p:nvPicPr>
                      <p:cNvPr id="41680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2881313" cy="109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1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41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41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41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41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41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B5D3-8811-4757-AE61-DB2F9AA3FCA7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19843" name="Rectangle 3"/>
          <p:cNvSpPr>
            <a:spLocks noChangeArrowheads="1"/>
          </p:cNvSpPr>
          <p:nvPr/>
        </p:nvSpPr>
        <p:spPr bwMode="auto">
          <a:xfrm>
            <a:off x="501650" y="1219200"/>
            <a:ext cx="1708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平行轴定理</a:t>
            </a:r>
          </a:p>
        </p:txBody>
      </p:sp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533400" y="1600200"/>
            <a:ext cx="77724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/>
              <a:t>若刚体对过质心的轴的转动惯量为</a:t>
            </a:r>
            <a:r>
              <a:rPr kumimoji="1" lang="en-US" altLang="zh-CN" sz="2800" i="1"/>
              <a:t>J</a:t>
            </a:r>
            <a:r>
              <a:rPr kumimoji="1" lang="en-US" altLang="zh-CN" sz="2800" i="1" baseline="-25000"/>
              <a:t>C </a:t>
            </a:r>
            <a:r>
              <a:rPr kumimoji="1" lang="zh-CN" altLang="en-US" sz="2800"/>
              <a:t>，则刚体对与该轴相距为</a:t>
            </a:r>
            <a:r>
              <a:rPr kumimoji="1" lang="en-US" altLang="zh-CN" sz="2800" i="1"/>
              <a:t>d</a:t>
            </a:r>
            <a:r>
              <a:rPr kumimoji="1" lang="zh-CN" altLang="en-US" sz="2800"/>
              <a:t>的平行轴</a:t>
            </a:r>
            <a:r>
              <a:rPr kumimoji="1" lang="en-US" altLang="zh-CN" sz="2800" i="1"/>
              <a:t>z</a:t>
            </a:r>
            <a:r>
              <a:rPr kumimoji="1" lang="zh-CN" altLang="en-US" sz="2800"/>
              <a:t>的转动惯量</a:t>
            </a:r>
            <a:r>
              <a:rPr kumimoji="1" lang="en-US" altLang="zh-CN" sz="2800" i="1"/>
              <a:t>J</a:t>
            </a:r>
            <a:r>
              <a:rPr kumimoji="1" lang="en-US" altLang="zh-CN" sz="2800" i="1" baseline="-25000"/>
              <a:t>z</a:t>
            </a:r>
            <a:r>
              <a:rPr kumimoji="1" lang="zh-CN" altLang="en-US" sz="2800"/>
              <a:t>是</a:t>
            </a:r>
          </a:p>
        </p:txBody>
      </p:sp>
      <p:graphicFrame>
        <p:nvGraphicFramePr>
          <p:cNvPr id="419845" name="Object 5"/>
          <p:cNvGraphicFramePr>
            <a:graphicFrameLocks noChangeAspect="1"/>
          </p:cNvGraphicFramePr>
          <p:nvPr/>
        </p:nvGraphicFramePr>
        <p:xfrm>
          <a:off x="1752600" y="2743200"/>
          <a:ext cx="22669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01440" imgH="241200" progId="Equation.3">
                  <p:embed/>
                </p:oleObj>
              </mc:Choice>
              <mc:Fallback>
                <p:oleObj name="公式" r:id="rId2" imgW="901440" imgH="241200" progId="Equation.3">
                  <p:embed/>
                  <p:pic>
                    <p:nvPicPr>
                      <p:cNvPr id="419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743200"/>
                        <a:ext cx="22669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846" name="Group 6"/>
          <p:cNvGrpSpPr>
            <a:grpSpLocks/>
          </p:cNvGrpSpPr>
          <p:nvPr/>
        </p:nvGrpSpPr>
        <p:grpSpPr bwMode="auto">
          <a:xfrm>
            <a:off x="6400800" y="3048000"/>
            <a:ext cx="2133600" cy="2209800"/>
            <a:chOff x="4032" y="2016"/>
            <a:chExt cx="1344" cy="1392"/>
          </a:xfrm>
        </p:grpSpPr>
        <p:grpSp>
          <p:nvGrpSpPr>
            <p:cNvPr id="419847" name="Group 7"/>
            <p:cNvGrpSpPr>
              <a:grpSpLocks/>
            </p:cNvGrpSpPr>
            <p:nvPr/>
          </p:nvGrpSpPr>
          <p:grpSpPr bwMode="auto">
            <a:xfrm>
              <a:off x="4032" y="2398"/>
              <a:ext cx="1344" cy="818"/>
              <a:chOff x="4032" y="2398"/>
              <a:chExt cx="1344" cy="818"/>
            </a:xfrm>
          </p:grpSpPr>
          <p:sp>
            <p:nvSpPr>
              <p:cNvPr id="419848" name="AutoShape 8"/>
              <p:cNvSpPr>
                <a:spLocks noChangeArrowheads="1"/>
              </p:cNvSpPr>
              <p:nvPr/>
            </p:nvSpPr>
            <p:spPr bwMode="auto">
              <a:xfrm>
                <a:off x="4032" y="2448"/>
                <a:ext cx="1344" cy="768"/>
              </a:xfrm>
              <a:prstGeom prst="can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CC"/>
                  </a:gs>
                  <a:gs pos="100000">
                    <a:srgbClr val="0000CC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i="1">
                    <a:solidFill>
                      <a:srgbClr val="FFFF00"/>
                    </a:solidFill>
                  </a:rPr>
                  <a:t>m</a:t>
                </a:r>
                <a:endParaRPr kumimoji="1" lang="en-US" altLang="zh-CN" sz="2400" i="1"/>
              </a:p>
            </p:txBody>
          </p:sp>
          <p:sp>
            <p:nvSpPr>
              <p:cNvPr id="419849" name="Line 9"/>
              <p:cNvSpPr>
                <a:spLocks noChangeShapeType="1"/>
              </p:cNvSpPr>
              <p:nvPr/>
            </p:nvSpPr>
            <p:spPr bwMode="auto">
              <a:xfrm>
                <a:off x="4704" y="2640"/>
                <a:ext cx="672" cy="0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850" name="Rectangle 10"/>
              <p:cNvSpPr>
                <a:spLocks noChangeArrowheads="1"/>
              </p:cNvSpPr>
              <p:nvPr/>
            </p:nvSpPr>
            <p:spPr bwMode="auto">
              <a:xfrm>
                <a:off x="4896" y="239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FFFF00"/>
                    </a:solidFill>
                    <a:ea typeface="幼圆" pitchFamily="49" charset="-122"/>
                  </a:rPr>
                  <a:t>R</a:t>
                </a:r>
              </a:p>
            </p:txBody>
          </p:sp>
        </p:grpSp>
        <p:sp>
          <p:nvSpPr>
            <p:cNvPr id="419851" name="Line 11"/>
            <p:cNvSpPr>
              <a:spLocks noChangeShapeType="1"/>
            </p:cNvSpPr>
            <p:nvPr/>
          </p:nvSpPr>
          <p:spPr bwMode="auto">
            <a:xfrm>
              <a:off x="4032" y="2256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852" name="Rectangle 12"/>
            <p:cNvSpPr>
              <a:spLocks noChangeArrowheads="1"/>
            </p:cNvSpPr>
            <p:nvPr/>
          </p:nvSpPr>
          <p:spPr bwMode="auto">
            <a:xfrm>
              <a:off x="4032" y="2016"/>
              <a:ext cx="3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i="1">
                  <a:ea typeface="幼圆" pitchFamily="49" charset="-122"/>
                </a:rPr>
                <a:t>J</a:t>
              </a:r>
              <a:r>
                <a:rPr kumimoji="1" lang="en-US" altLang="zh-CN" sz="2800" b="1" i="1" baseline="-25000">
                  <a:latin typeface="幼圆" pitchFamily="49" charset="-122"/>
                  <a:ea typeface="幼圆" pitchFamily="49" charset="-122"/>
                </a:rPr>
                <a:t>z</a:t>
              </a:r>
            </a:p>
          </p:txBody>
        </p:sp>
      </p:grpSp>
      <p:grpSp>
        <p:nvGrpSpPr>
          <p:cNvPr id="419853" name="Group 13"/>
          <p:cNvGrpSpPr>
            <a:grpSpLocks/>
          </p:cNvGrpSpPr>
          <p:nvPr/>
        </p:nvGrpSpPr>
        <p:grpSpPr bwMode="auto">
          <a:xfrm>
            <a:off x="7451725" y="3060700"/>
            <a:ext cx="482600" cy="2233613"/>
            <a:chOff x="4704" y="2016"/>
            <a:chExt cx="304" cy="1407"/>
          </a:xfrm>
        </p:grpSpPr>
        <p:sp>
          <p:nvSpPr>
            <p:cNvPr id="419854" name="Line 14"/>
            <p:cNvSpPr>
              <a:spLocks noChangeShapeType="1"/>
            </p:cNvSpPr>
            <p:nvPr/>
          </p:nvSpPr>
          <p:spPr bwMode="auto">
            <a:xfrm flipV="1">
              <a:off x="4704" y="2256"/>
              <a:ext cx="0" cy="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855" name="Line 15"/>
            <p:cNvSpPr>
              <a:spLocks noChangeShapeType="1"/>
            </p:cNvSpPr>
            <p:nvPr/>
          </p:nvSpPr>
          <p:spPr bwMode="auto">
            <a:xfrm>
              <a:off x="4704" y="3216"/>
              <a:ext cx="0" cy="2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856" name="Rectangle 16"/>
            <p:cNvSpPr>
              <a:spLocks noChangeArrowheads="1"/>
            </p:cNvSpPr>
            <p:nvPr/>
          </p:nvSpPr>
          <p:spPr bwMode="auto">
            <a:xfrm>
              <a:off x="4704" y="2016"/>
              <a:ext cx="3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i="1">
                  <a:ea typeface="幼圆" pitchFamily="49" charset="-122"/>
                </a:rPr>
                <a:t>J</a:t>
              </a:r>
              <a:r>
                <a:rPr kumimoji="1" lang="en-US" altLang="zh-CN" sz="2800" b="1" i="1" baseline="-25000">
                  <a:latin typeface="幼圆" pitchFamily="49" charset="-122"/>
                  <a:ea typeface="幼圆" pitchFamily="49" charset="-122"/>
                </a:rPr>
                <a:t>C</a:t>
              </a:r>
            </a:p>
          </p:txBody>
        </p:sp>
      </p:grpSp>
      <p:graphicFrame>
        <p:nvGraphicFramePr>
          <p:cNvPr id="419857" name="Object 17"/>
          <p:cNvGraphicFramePr>
            <a:graphicFrameLocks noChangeAspect="1"/>
          </p:cNvGraphicFramePr>
          <p:nvPr/>
        </p:nvGraphicFramePr>
        <p:xfrm>
          <a:off x="1676400" y="3581400"/>
          <a:ext cx="18669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49160" imgH="393480" progId="Equation.3">
                  <p:embed/>
                </p:oleObj>
              </mc:Choice>
              <mc:Fallback>
                <p:oleObj name="公式" r:id="rId4" imgW="749160" imgH="393480" progId="Equation.3">
                  <p:embed/>
                  <p:pic>
                    <p:nvPicPr>
                      <p:cNvPr id="41985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81400"/>
                        <a:ext cx="1866900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8" name="Object 18"/>
          <p:cNvGraphicFramePr>
            <a:graphicFrameLocks noChangeAspect="1"/>
          </p:cNvGraphicFramePr>
          <p:nvPr/>
        </p:nvGraphicFramePr>
        <p:xfrm>
          <a:off x="762000" y="4800600"/>
          <a:ext cx="32766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43000" imgH="393480" progId="Equation.3">
                  <p:embed/>
                </p:oleObj>
              </mc:Choice>
              <mc:Fallback>
                <p:oleObj name="公式" r:id="rId6" imgW="1143000" imgH="393480" progId="Equation.3">
                  <p:embed/>
                  <p:pic>
                    <p:nvPicPr>
                      <p:cNvPr id="41985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00600"/>
                        <a:ext cx="3276600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9" name="Object 19"/>
          <p:cNvGraphicFramePr>
            <a:graphicFrameLocks noChangeAspect="1"/>
          </p:cNvGraphicFramePr>
          <p:nvPr/>
        </p:nvGraphicFramePr>
        <p:xfrm>
          <a:off x="4002088" y="4800600"/>
          <a:ext cx="16002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45760" imgH="393480" progId="Equation.3">
                  <p:embed/>
                </p:oleObj>
              </mc:Choice>
              <mc:Fallback>
                <p:oleObj name="公式" r:id="rId8" imgW="545760" imgH="393480" progId="Equation.3">
                  <p:embed/>
                  <p:pic>
                    <p:nvPicPr>
                      <p:cNvPr id="41985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4800600"/>
                        <a:ext cx="1600200" cy="115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53F7-D20F-41E3-ABB9-CCDE9490E0B4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501650" y="1219200"/>
            <a:ext cx="1708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垂直轴定理</a:t>
            </a:r>
          </a:p>
        </p:txBody>
      </p:sp>
      <p:grpSp>
        <p:nvGrpSpPr>
          <p:cNvPr id="421908" name="Group 20"/>
          <p:cNvGrpSpPr>
            <a:grpSpLocks/>
          </p:cNvGrpSpPr>
          <p:nvPr/>
        </p:nvGrpSpPr>
        <p:grpSpPr bwMode="auto">
          <a:xfrm>
            <a:off x="5410200" y="1828800"/>
            <a:ext cx="3384550" cy="2784475"/>
            <a:chOff x="3424" y="2220"/>
            <a:chExt cx="2132" cy="1754"/>
          </a:xfrm>
        </p:grpSpPr>
        <p:sp>
          <p:nvSpPr>
            <p:cNvPr id="421909" name="Freeform 21" descr="浅色上对角线"/>
            <p:cNvSpPr>
              <a:spLocks/>
            </p:cNvSpPr>
            <p:nvPr/>
          </p:nvSpPr>
          <p:spPr bwMode="auto">
            <a:xfrm flipV="1">
              <a:off x="3425" y="2961"/>
              <a:ext cx="1957" cy="899"/>
            </a:xfrm>
            <a:custGeom>
              <a:avLst/>
              <a:gdLst/>
              <a:ahLst/>
              <a:cxnLst>
                <a:cxn ang="0">
                  <a:pos x="80" y="248"/>
                </a:cxn>
                <a:cxn ang="0">
                  <a:pos x="416" y="8"/>
                </a:cxn>
                <a:cxn ang="0">
                  <a:pos x="1040" y="200"/>
                </a:cxn>
                <a:cxn ang="0">
                  <a:pos x="1136" y="536"/>
                </a:cxn>
                <a:cxn ang="0">
                  <a:pos x="176" y="584"/>
                </a:cxn>
                <a:cxn ang="0">
                  <a:pos x="80" y="248"/>
                </a:cxn>
              </a:cxnLst>
              <a:rect l="0" t="0" r="r" b="b"/>
              <a:pathLst>
                <a:path w="1280" h="632">
                  <a:moveTo>
                    <a:pt x="80" y="248"/>
                  </a:moveTo>
                  <a:cubicBezTo>
                    <a:pt x="120" y="152"/>
                    <a:pt x="256" y="16"/>
                    <a:pt x="416" y="8"/>
                  </a:cubicBezTo>
                  <a:cubicBezTo>
                    <a:pt x="576" y="0"/>
                    <a:pt x="920" y="112"/>
                    <a:pt x="1040" y="200"/>
                  </a:cubicBezTo>
                  <a:cubicBezTo>
                    <a:pt x="1160" y="288"/>
                    <a:pt x="1280" y="472"/>
                    <a:pt x="1136" y="536"/>
                  </a:cubicBezTo>
                  <a:cubicBezTo>
                    <a:pt x="992" y="600"/>
                    <a:pt x="352" y="632"/>
                    <a:pt x="176" y="584"/>
                  </a:cubicBezTo>
                  <a:cubicBezTo>
                    <a:pt x="0" y="536"/>
                    <a:pt x="40" y="344"/>
                    <a:pt x="80" y="248"/>
                  </a:cubicBezTo>
                  <a:close/>
                </a:path>
              </a:pathLst>
            </a:custGeom>
            <a:pattFill prst="ltUpDiag">
              <a:fgClr>
                <a:srgbClr val="3366CC"/>
              </a:fgClr>
              <a:bgClr>
                <a:srgbClr val="FFFFFF"/>
              </a:bgClr>
            </a:pattFill>
            <a:ln w="9525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910" name="Freeform 22"/>
            <p:cNvSpPr>
              <a:spLocks/>
            </p:cNvSpPr>
            <p:nvPr/>
          </p:nvSpPr>
          <p:spPr bwMode="auto">
            <a:xfrm flipV="1">
              <a:off x="3424" y="2901"/>
              <a:ext cx="1957" cy="899"/>
            </a:xfrm>
            <a:custGeom>
              <a:avLst/>
              <a:gdLst/>
              <a:ahLst/>
              <a:cxnLst>
                <a:cxn ang="0">
                  <a:pos x="80" y="248"/>
                </a:cxn>
                <a:cxn ang="0">
                  <a:pos x="416" y="8"/>
                </a:cxn>
                <a:cxn ang="0">
                  <a:pos x="1040" y="200"/>
                </a:cxn>
                <a:cxn ang="0">
                  <a:pos x="1136" y="536"/>
                </a:cxn>
                <a:cxn ang="0">
                  <a:pos x="176" y="584"/>
                </a:cxn>
                <a:cxn ang="0">
                  <a:pos x="80" y="248"/>
                </a:cxn>
              </a:cxnLst>
              <a:rect l="0" t="0" r="r" b="b"/>
              <a:pathLst>
                <a:path w="1280" h="632">
                  <a:moveTo>
                    <a:pt x="80" y="248"/>
                  </a:moveTo>
                  <a:cubicBezTo>
                    <a:pt x="120" y="152"/>
                    <a:pt x="256" y="16"/>
                    <a:pt x="416" y="8"/>
                  </a:cubicBezTo>
                  <a:cubicBezTo>
                    <a:pt x="576" y="0"/>
                    <a:pt x="920" y="112"/>
                    <a:pt x="1040" y="200"/>
                  </a:cubicBezTo>
                  <a:cubicBezTo>
                    <a:pt x="1160" y="288"/>
                    <a:pt x="1280" y="472"/>
                    <a:pt x="1136" y="536"/>
                  </a:cubicBezTo>
                  <a:cubicBezTo>
                    <a:pt x="992" y="600"/>
                    <a:pt x="352" y="632"/>
                    <a:pt x="176" y="584"/>
                  </a:cubicBezTo>
                  <a:cubicBezTo>
                    <a:pt x="0" y="536"/>
                    <a:pt x="40" y="344"/>
                    <a:pt x="80" y="248"/>
                  </a:cubicBezTo>
                  <a:close/>
                </a:path>
              </a:pathLst>
            </a:custGeom>
            <a:gradFill rotWithShape="1">
              <a:gsLst>
                <a:gs pos="0">
                  <a:srgbClr val="9DB6E7"/>
                </a:gs>
                <a:gs pos="100000">
                  <a:srgbClr val="FFFFFF"/>
                </a:gs>
              </a:gsLst>
              <a:lin ang="2700000" scaled="1"/>
            </a:gradFill>
            <a:ln w="9525" cap="flat" cmpd="sng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11" name="Line 23"/>
            <p:cNvSpPr>
              <a:spLocks noChangeShapeType="1"/>
            </p:cNvSpPr>
            <p:nvPr/>
          </p:nvSpPr>
          <p:spPr bwMode="auto">
            <a:xfrm flipH="1" flipV="1">
              <a:off x="4158" y="2438"/>
              <a:ext cx="1" cy="82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912" name="Text Box 24"/>
            <p:cNvSpPr txBox="1">
              <a:spLocks noChangeArrowheads="1"/>
            </p:cNvSpPr>
            <p:nvPr/>
          </p:nvSpPr>
          <p:spPr bwMode="auto">
            <a:xfrm>
              <a:off x="3914" y="3105"/>
              <a:ext cx="1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421913" name="Text Box 25"/>
            <p:cNvSpPr txBox="1">
              <a:spLocks noChangeArrowheads="1"/>
            </p:cNvSpPr>
            <p:nvPr/>
          </p:nvSpPr>
          <p:spPr bwMode="auto">
            <a:xfrm>
              <a:off x="4143" y="2220"/>
              <a:ext cx="1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421914" name="Line 26"/>
            <p:cNvSpPr>
              <a:spLocks noChangeShapeType="1"/>
            </p:cNvSpPr>
            <p:nvPr/>
          </p:nvSpPr>
          <p:spPr bwMode="auto">
            <a:xfrm>
              <a:off x="4159" y="3266"/>
              <a:ext cx="1292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915" name="Line 27"/>
            <p:cNvSpPr>
              <a:spLocks noChangeShapeType="1"/>
            </p:cNvSpPr>
            <p:nvPr/>
          </p:nvSpPr>
          <p:spPr bwMode="auto">
            <a:xfrm flipH="1">
              <a:off x="3565" y="3266"/>
              <a:ext cx="594" cy="59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916" name="Text Box 28"/>
            <p:cNvSpPr txBox="1">
              <a:spLocks noChangeArrowheads="1"/>
            </p:cNvSpPr>
            <p:nvPr/>
          </p:nvSpPr>
          <p:spPr bwMode="auto">
            <a:xfrm>
              <a:off x="3424" y="3724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66"/>
                  </a:solidFill>
                </a:rPr>
                <a:t>x</a:t>
              </a:r>
            </a:p>
          </p:txBody>
        </p:sp>
        <p:sp>
          <p:nvSpPr>
            <p:cNvPr id="421917" name="Text Box 29"/>
            <p:cNvSpPr txBox="1">
              <a:spLocks noChangeArrowheads="1"/>
            </p:cNvSpPr>
            <p:nvPr/>
          </p:nvSpPr>
          <p:spPr bwMode="auto">
            <a:xfrm>
              <a:off x="5416" y="3173"/>
              <a:ext cx="1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66"/>
                  </a:solidFill>
                </a:rPr>
                <a:t>y</a:t>
              </a:r>
            </a:p>
          </p:txBody>
        </p:sp>
      </p:grpSp>
      <p:graphicFrame>
        <p:nvGraphicFramePr>
          <p:cNvPr id="421918" name="Object 30"/>
          <p:cNvGraphicFramePr>
            <a:graphicFrameLocks noChangeAspect="1"/>
          </p:cNvGraphicFramePr>
          <p:nvPr/>
        </p:nvGraphicFramePr>
        <p:xfrm>
          <a:off x="990600" y="1752600"/>
          <a:ext cx="2881313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560" imgH="241200" progId="Equation.3">
                  <p:embed/>
                </p:oleObj>
              </mc:Choice>
              <mc:Fallback>
                <p:oleObj name="Equation" r:id="rId2" imgW="736560" imgH="241200" progId="Equation.3">
                  <p:embed/>
                  <p:pic>
                    <p:nvPicPr>
                      <p:cNvPr id="42191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2881313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1928" name="Group 40"/>
          <p:cNvGrpSpPr>
            <a:grpSpLocks/>
          </p:cNvGrpSpPr>
          <p:nvPr/>
        </p:nvGrpSpPr>
        <p:grpSpPr bwMode="auto">
          <a:xfrm>
            <a:off x="469900" y="3124200"/>
            <a:ext cx="4406900" cy="2863850"/>
            <a:chOff x="331" y="1979"/>
            <a:chExt cx="2776" cy="1804"/>
          </a:xfrm>
        </p:grpSpPr>
        <p:graphicFrame>
          <p:nvGraphicFramePr>
            <p:cNvPr id="421929" name="Object 41"/>
            <p:cNvGraphicFramePr>
              <a:graphicFrameLocks noChangeAspect="1"/>
            </p:cNvGraphicFramePr>
            <p:nvPr/>
          </p:nvGraphicFramePr>
          <p:xfrm>
            <a:off x="851" y="1979"/>
            <a:ext cx="1246" cy="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23600" imgH="393480" progId="">
                    <p:embed/>
                  </p:oleObj>
                </mc:Choice>
                <mc:Fallback>
                  <p:oleObj name="Equation" r:id="rId4" imgW="723600" imgH="393480" progId="">
                    <p:embed/>
                    <p:pic>
                      <p:nvPicPr>
                        <p:cNvPr id="421929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1" y="1979"/>
                          <a:ext cx="1246" cy="6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930" name="Object 42"/>
            <p:cNvGraphicFramePr>
              <a:graphicFrameLocks noChangeAspect="1"/>
            </p:cNvGraphicFramePr>
            <p:nvPr/>
          </p:nvGraphicFramePr>
          <p:xfrm>
            <a:off x="822" y="3199"/>
            <a:ext cx="1514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52200" imgH="368280" progId="Equation.3">
                    <p:embed/>
                  </p:oleObj>
                </mc:Choice>
                <mc:Fallback>
                  <p:oleObj name="Equation" r:id="rId6" imgW="952200" imgH="368280" progId="Equation.3">
                    <p:embed/>
                    <p:pic>
                      <p:nvPicPr>
                        <p:cNvPr id="42193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2" y="3199"/>
                          <a:ext cx="1514" cy="5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931" name="Object 43"/>
            <p:cNvGraphicFramePr>
              <a:graphicFrameLocks noChangeAspect="1"/>
            </p:cNvGraphicFramePr>
            <p:nvPr/>
          </p:nvGraphicFramePr>
          <p:xfrm>
            <a:off x="824" y="2564"/>
            <a:ext cx="2283" cy="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95280" imgH="368280" progId="Equation.3">
                    <p:embed/>
                  </p:oleObj>
                </mc:Choice>
                <mc:Fallback>
                  <p:oleObj name="Equation" r:id="rId8" imgW="1295280" imgH="368280" progId="Equation.3">
                    <p:embed/>
                    <p:pic>
                      <p:nvPicPr>
                        <p:cNvPr id="421931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" y="2564"/>
                          <a:ext cx="2283" cy="6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1932" name="Rectangle 44"/>
            <p:cNvSpPr>
              <a:spLocks noChangeArrowheads="1"/>
            </p:cNvSpPr>
            <p:nvPr/>
          </p:nvSpPr>
          <p:spPr bwMode="auto">
            <a:xfrm>
              <a:off x="331" y="2115"/>
              <a:ext cx="916" cy="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400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2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1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1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1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1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ADAA-A8B9-47BC-854A-8747776E80FC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24964" name="Text Box 4"/>
          <p:cNvSpPr txBox="1">
            <a:spLocks noChangeArrowheads="1"/>
          </p:cNvSpPr>
          <p:nvPr/>
        </p:nvSpPr>
        <p:spPr bwMode="auto">
          <a:xfrm>
            <a:off x="381000" y="1089025"/>
            <a:ext cx="8424863" cy="96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3.3   </a:t>
            </a:r>
            <a:r>
              <a:rPr kumimoji="1" lang="zh-CN" altLang="en-US" sz="2400" dirty="0"/>
              <a:t>计算钟摆的转动惯量。（已知：摆锤质量为</a:t>
            </a:r>
            <a:r>
              <a:rPr kumimoji="1" lang="en-US" altLang="zh-CN" sz="2400" i="1" dirty="0"/>
              <a:t>m</a:t>
            </a:r>
            <a:r>
              <a:rPr kumimoji="1" lang="zh-CN" altLang="en-US" sz="2400" dirty="0"/>
              <a:t>，半径为</a:t>
            </a:r>
            <a:r>
              <a:rPr kumimoji="1" lang="en-US" altLang="zh-CN" sz="2400" i="1" dirty="0"/>
              <a:t>r</a:t>
            </a:r>
            <a:r>
              <a:rPr kumimoji="1" lang="zh-CN" altLang="en-US" sz="2400" dirty="0"/>
              <a:t>，摆杆质量也为</a:t>
            </a:r>
            <a:r>
              <a:rPr kumimoji="1" lang="en-US" altLang="zh-CN" sz="2400" i="1" dirty="0"/>
              <a:t>m</a:t>
            </a:r>
            <a:r>
              <a:rPr kumimoji="1" lang="zh-CN" altLang="en-US" sz="2400" dirty="0"/>
              <a:t>，长度为</a:t>
            </a:r>
            <a:r>
              <a:rPr kumimoji="1" lang="en-US" altLang="zh-CN" sz="2400" dirty="0"/>
              <a:t>2</a:t>
            </a:r>
            <a:r>
              <a:rPr kumimoji="1" lang="en-US" altLang="zh-CN" sz="2400" i="1" dirty="0"/>
              <a:t>r</a:t>
            </a:r>
            <a:r>
              <a:rPr kumimoji="1" lang="zh-CN" altLang="en-US" sz="2400" dirty="0"/>
              <a:t>。）</a:t>
            </a:r>
          </a:p>
        </p:txBody>
      </p:sp>
      <p:grpSp>
        <p:nvGrpSpPr>
          <p:cNvPr id="424965" name="Group 5"/>
          <p:cNvGrpSpPr>
            <a:grpSpLocks/>
          </p:cNvGrpSpPr>
          <p:nvPr/>
        </p:nvGrpSpPr>
        <p:grpSpPr bwMode="auto">
          <a:xfrm>
            <a:off x="6858000" y="1676400"/>
            <a:ext cx="1828800" cy="2209800"/>
            <a:chOff x="4272" y="1152"/>
            <a:chExt cx="1152" cy="1392"/>
          </a:xfrm>
        </p:grpSpPr>
        <p:sp>
          <p:nvSpPr>
            <p:cNvPr id="424966" name="Line 6"/>
            <p:cNvSpPr>
              <a:spLocks noChangeShapeType="1"/>
            </p:cNvSpPr>
            <p:nvPr/>
          </p:nvSpPr>
          <p:spPr bwMode="auto">
            <a:xfrm>
              <a:off x="4512" y="1296"/>
              <a:ext cx="0" cy="96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67" name="Line 7"/>
            <p:cNvSpPr>
              <a:spLocks noChangeShapeType="1"/>
            </p:cNvSpPr>
            <p:nvPr/>
          </p:nvSpPr>
          <p:spPr bwMode="auto">
            <a:xfrm>
              <a:off x="4272" y="1152"/>
              <a:ext cx="480" cy="0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68" name="Oval 8"/>
            <p:cNvSpPr>
              <a:spLocks noChangeArrowheads="1"/>
            </p:cNvSpPr>
            <p:nvPr/>
          </p:nvSpPr>
          <p:spPr bwMode="auto">
            <a:xfrm>
              <a:off x="4464" y="1152"/>
              <a:ext cx="96" cy="96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69" name="Rectangle 9"/>
            <p:cNvSpPr>
              <a:spLocks noChangeArrowheads="1"/>
            </p:cNvSpPr>
            <p:nvPr/>
          </p:nvSpPr>
          <p:spPr bwMode="auto">
            <a:xfrm rot="-1658134">
              <a:off x="4656" y="1200"/>
              <a:ext cx="96" cy="72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70" name="Oval 10"/>
            <p:cNvSpPr>
              <a:spLocks noChangeArrowheads="1"/>
            </p:cNvSpPr>
            <p:nvPr/>
          </p:nvSpPr>
          <p:spPr bwMode="auto">
            <a:xfrm rot="-369818">
              <a:off x="4656" y="1824"/>
              <a:ext cx="768" cy="72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2400"/>
            </a:p>
          </p:txBody>
        </p:sp>
        <p:sp>
          <p:nvSpPr>
            <p:cNvPr id="424971" name="Line 11"/>
            <p:cNvSpPr>
              <a:spLocks noChangeShapeType="1"/>
            </p:cNvSpPr>
            <p:nvPr/>
          </p:nvSpPr>
          <p:spPr bwMode="auto">
            <a:xfrm>
              <a:off x="5040" y="22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72" name="Rectangle 12"/>
            <p:cNvSpPr>
              <a:spLocks noChangeArrowheads="1"/>
            </p:cNvSpPr>
            <p:nvPr/>
          </p:nvSpPr>
          <p:spPr bwMode="auto">
            <a:xfrm>
              <a:off x="5184" y="1968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i="1"/>
                <a:t>r</a:t>
              </a:r>
            </a:p>
          </p:txBody>
        </p:sp>
        <p:sp>
          <p:nvSpPr>
            <p:cNvPr id="424973" name="Rectangle 13"/>
            <p:cNvSpPr>
              <a:spLocks noChangeArrowheads="1"/>
            </p:cNvSpPr>
            <p:nvPr/>
          </p:nvSpPr>
          <p:spPr bwMode="auto">
            <a:xfrm>
              <a:off x="4320" y="115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/>
                <a:t>O</a:t>
              </a:r>
            </a:p>
          </p:txBody>
        </p:sp>
      </p:grpSp>
      <p:sp>
        <p:nvSpPr>
          <p:cNvPr id="424974" name="Text Box 14"/>
          <p:cNvSpPr txBox="1">
            <a:spLocks noChangeArrowheads="1"/>
          </p:cNvSpPr>
          <p:nvPr/>
        </p:nvSpPr>
        <p:spPr bwMode="auto">
          <a:xfrm>
            <a:off x="384175" y="2039938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解</a:t>
            </a: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endParaRPr kumimoji="1" lang="zh-CN" altLang="en-US" sz="2400"/>
          </a:p>
        </p:txBody>
      </p:sp>
      <p:sp>
        <p:nvSpPr>
          <p:cNvPr id="424975" name="Text Box 15"/>
          <p:cNvSpPr txBox="1">
            <a:spLocks noChangeArrowheads="1"/>
          </p:cNvSpPr>
          <p:nvPr/>
        </p:nvSpPr>
        <p:spPr bwMode="auto">
          <a:xfrm>
            <a:off x="1295400" y="1981200"/>
            <a:ext cx="3276600" cy="604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dirty="0"/>
              <a:t>摆杆转动惯量：</a:t>
            </a:r>
          </a:p>
        </p:txBody>
      </p:sp>
      <p:graphicFrame>
        <p:nvGraphicFramePr>
          <p:cNvPr id="424976" name="Object 16"/>
          <p:cNvGraphicFramePr>
            <a:graphicFrameLocks noChangeAspect="1"/>
          </p:cNvGraphicFramePr>
          <p:nvPr/>
        </p:nvGraphicFramePr>
        <p:xfrm>
          <a:off x="1447800" y="2527300"/>
          <a:ext cx="34194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71600" imgH="393480" progId="Equation.3">
                  <p:embed/>
                </p:oleObj>
              </mc:Choice>
              <mc:Fallback>
                <p:oleObj name="公式" r:id="rId2" imgW="1371600" imgH="393480" progId="Equation.3">
                  <p:embed/>
                  <p:pic>
                    <p:nvPicPr>
                      <p:cNvPr id="42497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27300"/>
                        <a:ext cx="3419475" cy="977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27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77" name="Text Box 17"/>
          <p:cNvSpPr txBox="1">
            <a:spLocks noChangeArrowheads="1"/>
          </p:cNvSpPr>
          <p:nvPr/>
        </p:nvSpPr>
        <p:spPr bwMode="auto">
          <a:xfrm>
            <a:off x="1219200" y="3429000"/>
            <a:ext cx="3352800" cy="604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/>
              <a:t>摆锤转动惯量：</a:t>
            </a:r>
          </a:p>
        </p:txBody>
      </p:sp>
      <p:graphicFrame>
        <p:nvGraphicFramePr>
          <p:cNvPr id="424978" name="Object 18"/>
          <p:cNvGraphicFramePr>
            <a:graphicFrameLocks noChangeAspect="1"/>
          </p:cNvGraphicFramePr>
          <p:nvPr/>
        </p:nvGraphicFramePr>
        <p:xfrm>
          <a:off x="1371600" y="4114800"/>
          <a:ext cx="66182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552400" imgH="393480" progId="Equation.3">
                  <p:embed/>
                </p:oleObj>
              </mc:Choice>
              <mc:Fallback>
                <p:oleObj name="公式" r:id="rId4" imgW="2552400" imgH="393480" progId="Equation.3">
                  <p:embed/>
                  <p:pic>
                    <p:nvPicPr>
                      <p:cNvPr id="42497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14800"/>
                        <a:ext cx="6618288" cy="1016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20006097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9" name="Object 19"/>
          <p:cNvGraphicFramePr>
            <a:graphicFrameLocks noChangeAspect="1"/>
          </p:cNvGraphicFramePr>
          <p:nvPr/>
        </p:nvGraphicFramePr>
        <p:xfrm>
          <a:off x="668337" y="5257800"/>
          <a:ext cx="6265863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374560" imgH="393480" progId="Equation.3">
                  <p:embed/>
                </p:oleObj>
              </mc:Choice>
              <mc:Fallback>
                <p:oleObj name="公式" r:id="rId6" imgW="2374560" imgH="393480" progId="Equation.3">
                  <p:embed/>
                  <p:pic>
                    <p:nvPicPr>
                      <p:cNvPr id="42497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7" y="5257800"/>
                        <a:ext cx="6265863" cy="10334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4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4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4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4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42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4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42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74" grpId="0" autoUpdateAnimBg="0"/>
      <p:bldP spid="424975" grpId="0" autoUpdateAnimBg="0"/>
      <p:bldP spid="42497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</p:txBody>
      </p:sp>
      <p:sp>
        <p:nvSpPr>
          <p:cNvPr id="2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80A7-1EDC-4905-8C69-2951176465E0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428035" name="Rectangle 3"/>
          <p:cNvSpPr>
            <a:spLocks noChangeArrowheads="1"/>
          </p:cNvSpPr>
          <p:nvPr/>
        </p:nvSpPr>
        <p:spPr bwMode="auto">
          <a:xfrm>
            <a:off x="381000" y="1127125"/>
            <a:ext cx="8353425" cy="16922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800" dirty="0"/>
              <a:t>例</a:t>
            </a:r>
            <a:r>
              <a:rPr kumimoji="1" lang="en-US" altLang="zh-CN" sz="2800" dirty="0"/>
              <a:t>3.4  </a:t>
            </a:r>
            <a:r>
              <a:rPr kumimoji="1" lang="zh-CN" altLang="en-US" sz="2800" dirty="0"/>
              <a:t>计算下列刚体对给定转轴的转动惯量：</a:t>
            </a:r>
          </a:p>
          <a:p>
            <a:pPr>
              <a:lnSpc>
                <a:spcPct val="125000"/>
              </a:lnSpc>
            </a:pPr>
            <a:r>
              <a:rPr kumimoji="1" lang="zh-CN" altLang="en-US" sz="2800" dirty="0"/>
              <a:t>（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）均匀圆环对垂直于圆平面并过圆心的轴；</a:t>
            </a:r>
          </a:p>
          <a:p>
            <a:pPr>
              <a:lnSpc>
                <a:spcPct val="125000"/>
              </a:lnSpc>
            </a:pPr>
            <a:r>
              <a:rPr kumimoji="1" lang="zh-CN" altLang="en-US" sz="2800" dirty="0"/>
              <a:t>（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）均匀圆盘对垂直于圆平面并过圆心的轴。</a:t>
            </a:r>
            <a:endParaRPr kumimoji="1" lang="zh-CN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28044" name="Text Box 12"/>
          <p:cNvSpPr txBox="1">
            <a:spLocks noChangeArrowheads="1"/>
          </p:cNvSpPr>
          <p:nvPr/>
        </p:nvSpPr>
        <p:spPr bwMode="auto">
          <a:xfrm>
            <a:off x="6169025" y="5805488"/>
            <a:ext cx="1439863" cy="5191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66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428045" name="Text Box 13"/>
          <p:cNvSpPr txBox="1">
            <a:spLocks noChangeArrowheads="1"/>
          </p:cNvSpPr>
          <p:nvPr/>
        </p:nvSpPr>
        <p:spPr bwMode="auto">
          <a:xfrm>
            <a:off x="2209800" y="5805488"/>
            <a:ext cx="1439863" cy="5191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66"/>
                </a:solidFill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428046" name="Line 14"/>
          <p:cNvSpPr>
            <a:spLocks noChangeShapeType="1"/>
          </p:cNvSpPr>
          <p:nvPr/>
        </p:nvSpPr>
        <p:spPr bwMode="auto">
          <a:xfrm flipV="1">
            <a:off x="3341688" y="3081337"/>
            <a:ext cx="419100" cy="561975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 type="triangle" w="sm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8047" name="Text Box 15"/>
          <p:cNvSpPr txBox="1">
            <a:spLocks noChangeArrowheads="1"/>
          </p:cNvSpPr>
          <p:nvPr/>
        </p:nvSpPr>
        <p:spPr bwMode="auto">
          <a:xfrm>
            <a:off x="1471613" y="416242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0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28048" name="Text Box 16"/>
          <p:cNvSpPr txBox="1">
            <a:spLocks noChangeArrowheads="1"/>
          </p:cNvSpPr>
          <p:nvPr/>
        </p:nvSpPr>
        <p:spPr bwMode="auto">
          <a:xfrm>
            <a:off x="1447800" y="43338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0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28049" name="Line 17"/>
          <p:cNvSpPr>
            <a:spLocks noChangeShapeType="1"/>
          </p:cNvSpPr>
          <p:nvPr/>
        </p:nvSpPr>
        <p:spPr bwMode="auto">
          <a:xfrm flipV="1">
            <a:off x="1762125" y="4562475"/>
            <a:ext cx="911225" cy="1192212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 type="none" w="sm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8050" name="Rectangle 18"/>
          <p:cNvSpPr>
            <a:spLocks noChangeArrowheads="1"/>
          </p:cNvSpPr>
          <p:nvPr/>
        </p:nvSpPr>
        <p:spPr bwMode="auto">
          <a:xfrm>
            <a:off x="3733800" y="2781300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000" i="1">
                <a:solidFill>
                  <a:srgbClr val="993366"/>
                </a:solidFill>
              </a:rPr>
              <a:t>z</a:t>
            </a:r>
          </a:p>
        </p:txBody>
      </p:sp>
      <p:sp>
        <p:nvSpPr>
          <p:cNvPr id="428051" name="Line 19"/>
          <p:cNvSpPr>
            <a:spLocks noChangeShapeType="1"/>
          </p:cNvSpPr>
          <p:nvPr/>
        </p:nvSpPr>
        <p:spPr bwMode="auto">
          <a:xfrm flipH="1">
            <a:off x="2684463" y="3624262"/>
            <a:ext cx="692150" cy="936625"/>
          </a:xfrm>
          <a:prstGeom prst="line">
            <a:avLst/>
          </a:prstGeom>
          <a:noFill/>
          <a:ln w="19050">
            <a:solidFill>
              <a:srgbClr val="993366"/>
            </a:solidFill>
            <a:prstDash val="dash"/>
            <a:round/>
            <a:headEnd/>
            <a:tailEnd type="none" w="sm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8052" name="Line 20"/>
          <p:cNvSpPr>
            <a:spLocks noChangeShapeType="1"/>
          </p:cNvSpPr>
          <p:nvPr/>
        </p:nvSpPr>
        <p:spPr bwMode="auto">
          <a:xfrm>
            <a:off x="2714625" y="4545012"/>
            <a:ext cx="990600" cy="0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 type="oval" w="sm" len="sm"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53" name="Rectangle 21"/>
          <p:cNvSpPr>
            <a:spLocks noChangeArrowheads="1"/>
          </p:cNvSpPr>
          <p:nvPr/>
        </p:nvSpPr>
        <p:spPr bwMode="auto">
          <a:xfrm>
            <a:off x="3043238" y="4508500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i="1">
                <a:solidFill>
                  <a:srgbClr val="000066"/>
                </a:solidFill>
              </a:rPr>
              <a:t>R</a:t>
            </a:r>
          </a:p>
        </p:txBody>
      </p:sp>
      <p:sp>
        <p:nvSpPr>
          <p:cNvPr id="428054" name="Rectangle 22"/>
          <p:cNvSpPr>
            <a:spLocks noChangeArrowheads="1"/>
          </p:cNvSpPr>
          <p:nvPr/>
        </p:nvSpPr>
        <p:spPr bwMode="auto">
          <a:xfrm>
            <a:off x="2382838" y="423545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i="1">
                <a:solidFill>
                  <a:srgbClr val="000066"/>
                </a:solidFill>
              </a:rPr>
              <a:t>O</a:t>
            </a:r>
          </a:p>
        </p:txBody>
      </p:sp>
      <p:sp>
        <p:nvSpPr>
          <p:cNvPr id="428055" name="Text Box 23"/>
          <p:cNvSpPr txBox="1">
            <a:spLocks noChangeArrowheads="1"/>
          </p:cNvSpPr>
          <p:nvPr/>
        </p:nvSpPr>
        <p:spPr bwMode="auto">
          <a:xfrm>
            <a:off x="1563688" y="454342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0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28056" name="Oval 24"/>
          <p:cNvSpPr>
            <a:spLocks noChangeArrowheads="1"/>
          </p:cNvSpPr>
          <p:nvPr/>
        </p:nvSpPr>
        <p:spPr bwMode="auto">
          <a:xfrm>
            <a:off x="1562100" y="3394075"/>
            <a:ext cx="2232025" cy="2232025"/>
          </a:xfrm>
          <a:prstGeom prst="ellipse">
            <a:avLst/>
          </a:prstGeom>
          <a:noFill/>
          <a:ln w="19050">
            <a:solidFill>
              <a:srgbClr val="000066"/>
            </a:solidFill>
            <a:round/>
            <a:headE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57" name="Oval 25"/>
          <p:cNvSpPr>
            <a:spLocks noChangeArrowheads="1"/>
          </p:cNvSpPr>
          <p:nvPr/>
        </p:nvSpPr>
        <p:spPr bwMode="auto">
          <a:xfrm>
            <a:off x="1633538" y="3465512"/>
            <a:ext cx="2089150" cy="2089150"/>
          </a:xfrm>
          <a:prstGeom prst="ellipse">
            <a:avLst/>
          </a:prstGeom>
          <a:noFill/>
          <a:ln w="19050">
            <a:solidFill>
              <a:srgbClr val="000066"/>
            </a:solidFill>
            <a:round/>
            <a:headE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58" name="Line 26"/>
          <p:cNvSpPr>
            <a:spLocks noChangeShapeType="1"/>
          </p:cNvSpPr>
          <p:nvPr/>
        </p:nvSpPr>
        <p:spPr bwMode="auto">
          <a:xfrm flipV="1">
            <a:off x="7450138" y="2838450"/>
            <a:ext cx="419100" cy="561975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 type="triangle" w="sm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7467600" y="2651125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000" i="1">
                <a:solidFill>
                  <a:srgbClr val="993366"/>
                </a:solidFill>
              </a:rPr>
              <a:t>z</a:t>
            </a:r>
          </a:p>
        </p:txBody>
      </p:sp>
      <p:sp>
        <p:nvSpPr>
          <p:cNvPr id="428060" name="Oval 28" descr="浅色上对角线"/>
          <p:cNvSpPr>
            <a:spLocks noChangeArrowheads="1"/>
          </p:cNvSpPr>
          <p:nvPr/>
        </p:nvSpPr>
        <p:spPr bwMode="auto">
          <a:xfrm>
            <a:off x="5316538" y="3055937"/>
            <a:ext cx="2670175" cy="2667000"/>
          </a:xfrm>
          <a:prstGeom prst="ellipse">
            <a:avLst/>
          </a:prstGeom>
          <a:pattFill prst="ltUpDiag">
            <a:fgClr>
              <a:srgbClr val="3366CC"/>
            </a:fgClr>
            <a:bgClr>
              <a:srgbClr val="FFFFFF"/>
            </a:bgClr>
          </a:pattFill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61" name="Oval 29"/>
          <p:cNvSpPr>
            <a:spLocks noChangeArrowheads="1"/>
          </p:cNvSpPr>
          <p:nvPr/>
        </p:nvSpPr>
        <p:spPr bwMode="auto">
          <a:xfrm>
            <a:off x="5257800" y="3127375"/>
            <a:ext cx="2670175" cy="2667000"/>
          </a:xfrm>
          <a:prstGeom prst="ellipse">
            <a:avLst/>
          </a:prstGeom>
          <a:gradFill rotWithShape="1">
            <a:gsLst>
              <a:gs pos="0">
                <a:srgbClr val="9DB6E7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28062" name="Line 30"/>
          <p:cNvSpPr>
            <a:spLocks noChangeShapeType="1"/>
          </p:cNvSpPr>
          <p:nvPr/>
        </p:nvSpPr>
        <p:spPr bwMode="auto">
          <a:xfrm flipH="1">
            <a:off x="5475288" y="4489450"/>
            <a:ext cx="1150937" cy="647700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63" name="Rectangle 31"/>
          <p:cNvSpPr>
            <a:spLocks noChangeArrowheads="1"/>
          </p:cNvSpPr>
          <p:nvPr/>
        </p:nvSpPr>
        <p:spPr bwMode="auto">
          <a:xfrm>
            <a:off x="5843588" y="442277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i="1">
                <a:solidFill>
                  <a:srgbClr val="000066"/>
                </a:solidFill>
              </a:rPr>
              <a:t>R</a:t>
            </a:r>
          </a:p>
        </p:txBody>
      </p:sp>
      <p:sp>
        <p:nvSpPr>
          <p:cNvPr id="428064" name="Rectangle 32"/>
          <p:cNvSpPr>
            <a:spLocks noChangeArrowheads="1"/>
          </p:cNvSpPr>
          <p:nvPr/>
        </p:nvSpPr>
        <p:spPr bwMode="auto">
          <a:xfrm>
            <a:off x="6364288" y="4135437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i="1">
                <a:solidFill>
                  <a:srgbClr val="000066"/>
                </a:solidFill>
              </a:rPr>
              <a:t>O</a:t>
            </a:r>
          </a:p>
        </p:txBody>
      </p:sp>
      <p:sp>
        <p:nvSpPr>
          <p:cNvPr id="428065" name="Line 33"/>
          <p:cNvSpPr>
            <a:spLocks noChangeShapeType="1"/>
          </p:cNvSpPr>
          <p:nvPr/>
        </p:nvSpPr>
        <p:spPr bwMode="auto">
          <a:xfrm flipV="1">
            <a:off x="5708650" y="4495800"/>
            <a:ext cx="911225" cy="1192212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 type="none" w="sm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</p:txBody>
      </p:sp>
      <p:sp>
        <p:nvSpPr>
          <p:cNvPr id="4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F40E-170B-46BC-BD33-133855876EEB}" type="slidenum">
              <a:rPr lang="en-US" altLang="zh-CN"/>
              <a:pPr/>
              <a:t>29</a:t>
            </a:fld>
            <a:endParaRPr lang="en-US" altLang="zh-CN"/>
          </a:p>
        </p:txBody>
      </p:sp>
      <p:grpSp>
        <p:nvGrpSpPr>
          <p:cNvPr id="429064" name="Group 8"/>
          <p:cNvGrpSpPr>
            <a:grpSpLocks/>
          </p:cNvGrpSpPr>
          <p:nvPr/>
        </p:nvGrpSpPr>
        <p:grpSpPr bwMode="auto">
          <a:xfrm>
            <a:off x="5791200" y="762000"/>
            <a:ext cx="2797175" cy="2973388"/>
            <a:chOff x="2291" y="1638"/>
            <a:chExt cx="1762" cy="1873"/>
          </a:xfrm>
        </p:grpSpPr>
        <p:sp>
          <p:nvSpPr>
            <p:cNvPr id="429065" name="Line 9"/>
            <p:cNvSpPr>
              <a:spLocks noChangeShapeType="1"/>
            </p:cNvSpPr>
            <p:nvPr/>
          </p:nvSpPr>
          <p:spPr bwMode="auto">
            <a:xfrm flipV="1">
              <a:off x="3484" y="1827"/>
              <a:ext cx="264" cy="354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 type="triangl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9066" name="Text Box 10"/>
            <p:cNvSpPr txBox="1">
              <a:spLocks noChangeArrowheads="1"/>
            </p:cNvSpPr>
            <p:nvPr/>
          </p:nvSpPr>
          <p:spPr bwMode="auto">
            <a:xfrm>
              <a:off x="2306" y="2508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29067" name="Text Box 11"/>
            <p:cNvSpPr txBox="1">
              <a:spLocks noChangeArrowheads="1"/>
            </p:cNvSpPr>
            <p:nvPr/>
          </p:nvSpPr>
          <p:spPr bwMode="auto">
            <a:xfrm>
              <a:off x="2291" y="2616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29068" name="Line 12"/>
            <p:cNvSpPr>
              <a:spLocks noChangeShapeType="1"/>
            </p:cNvSpPr>
            <p:nvPr/>
          </p:nvSpPr>
          <p:spPr bwMode="auto">
            <a:xfrm flipV="1">
              <a:off x="2489" y="2760"/>
              <a:ext cx="574" cy="751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9069" name="Rectangle 13"/>
            <p:cNvSpPr>
              <a:spLocks noChangeArrowheads="1"/>
            </p:cNvSpPr>
            <p:nvPr/>
          </p:nvSpPr>
          <p:spPr bwMode="auto">
            <a:xfrm>
              <a:off x="3731" y="1638"/>
              <a:ext cx="2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000" i="1">
                  <a:solidFill>
                    <a:srgbClr val="993366"/>
                  </a:solidFill>
                </a:rPr>
                <a:t>z</a:t>
              </a:r>
            </a:p>
          </p:txBody>
        </p:sp>
        <p:sp>
          <p:nvSpPr>
            <p:cNvPr id="429070" name="Line 14"/>
            <p:cNvSpPr>
              <a:spLocks noChangeShapeType="1"/>
            </p:cNvSpPr>
            <p:nvPr/>
          </p:nvSpPr>
          <p:spPr bwMode="auto">
            <a:xfrm flipH="1">
              <a:off x="3070" y="2169"/>
              <a:ext cx="436" cy="59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9071" name="Line 15"/>
            <p:cNvSpPr>
              <a:spLocks noChangeShapeType="1"/>
            </p:cNvSpPr>
            <p:nvPr/>
          </p:nvSpPr>
          <p:spPr bwMode="auto">
            <a:xfrm>
              <a:off x="3089" y="2749"/>
              <a:ext cx="624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9072" name="Rectangle 16"/>
            <p:cNvSpPr>
              <a:spLocks noChangeArrowheads="1"/>
            </p:cNvSpPr>
            <p:nvPr/>
          </p:nvSpPr>
          <p:spPr bwMode="auto">
            <a:xfrm>
              <a:off x="3296" y="2726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i="1">
                  <a:solidFill>
                    <a:srgbClr val="000066"/>
                  </a:solidFill>
                </a:rPr>
                <a:t>R</a:t>
              </a:r>
            </a:p>
          </p:txBody>
        </p:sp>
        <p:sp>
          <p:nvSpPr>
            <p:cNvPr id="429073" name="Rectangle 17"/>
            <p:cNvSpPr>
              <a:spLocks noChangeArrowheads="1"/>
            </p:cNvSpPr>
            <p:nvPr/>
          </p:nvSpPr>
          <p:spPr bwMode="auto">
            <a:xfrm>
              <a:off x="2880" y="2554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i="1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429074" name="Rectangle 18"/>
            <p:cNvSpPr>
              <a:spLocks noChangeArrowheads="1"/>
            </p:cNvSpPr>
            <p:nvPr/>
          </p:nvSpPr>
          <p:spPr bwMode="auto">
            <a:xfrm>
              <a:off x="3741" y="2613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0066"/>
                  </a:solidFill>
                </a:rPr>
                <a:t>d</a:t>
              </a:r>
              <a:r>
                <a:rPr kumimoji="1" lang="en-US" altLang="zh-CN" sz="2000" i="1">
                  <a:solidFill>
                    <a:srgbClr val="FF0066"/>
                  </a:solidFill>
                </a:rPr>
                <a:t>m</a:t>
              </a:r>
            </a:p>
          </p:txBody>
        </p:sp>
        <p:sp>
          <p:nvSpPr>
            <p:cNvPr id="429075" name="Text Box 19"/>
            <p:cNvSpPr txBox="1">
              <a:spLocks noChangeArrowheads="1"/>
            </p:cNvSpPr>
            <p:nvPr/>
          </p:nvSpPr>
          <p:spPr bwMode="auto">
            <a:xfrm>
              <a:off x="2364" y="2748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29076" name="Rectangle 20"/>
            <p:cNvSpPr>
              <a:spLocks noChangeArrowheads="1"/>
            </p:cNvSpPr>
            <p:nvPr/>
          </p:nvSpPr>
          <p:spPr bwMode="auto">
            <a:xfrm>
              <a:off x="3719" y="2705"/>
              <a:ext cx="45" cy="9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9077" name="Oval 21"/>
            <p:cNvSpPr>
              <a:spLocks noChangeArrowheads="1"/>
            </p:cNvSpPr>
            <p:nvPr/>
          </p:nvSpPr>
          <p:spPr bwMode="auto">
            <a:xfrm>
              <a:off x="2363" y="2024"/>
              <a:ext cx="1406" cy="1406"/>
            </a:xfrm>
            <a:prstGeom prst="ellips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9078" name="Oval 22"/>
            <p:cNvSpPr>
              <a:spLocks noChangeArrowheads="1"/>
            </p:cNvSpPr>
            <p:nvPr/>
          </p:nvSpPr>
          <p:spPr bwMode="auto">
            <a:xfrm>
              <a:off x="2408" y="2069"/>
              <a:ext cx="1316" cy="1316"/>
            </a:xfrm>
            <a:prstGeom prst="ellips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9079" name="Text Box 23"/>
          <p:cNvSpPr txBox="1">
            <a:spLocks noChangeArrowheads="1"/>
          </p:cNvSpPr>
          <p:nvPr/>
        </p:nvSpPr>
        <p:spPr bwMode="auto">
          <a:xfrm>
            <a:off x="381000" y="10668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解</a:t>
            </a: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endParaRPr kumimoji="1" lang="zh-CN" altLang="en-US" sz="2400"/>
          </a:p>
        </p:txBody>
      </p:sp>
      <p:grpSp>
        <p:nvGrpSpPr>
          <p:cNvPr id="429094" name="Group 38"/>
          <p:cNvGrpSpPr>
            <a:grpSpLocks/>
          </p:cNvGrpSpPr>
          <p:nvPr/>
        </p:nvGrpSpPr>
        <p:grpSpPr bwMode="auto">
          <a:xfrm>
            <a:off x="5791200" y="3352800"/>
            <a:ext cx="2798763" cy="3279775"/>
            <a:chOff x="3671" y="2099"/>
            <a:chExt cx="1763" cy="2066"/>
          </a:xfrm>
        </p:grpSpPr>
        <p:sp>
          <p:nvSpPr>
            <p:cNvPr id="429080" name="Line 24"/>
            <p:cNvSpPr>
              <a:spLocks noChangeShapeType="1"/>
            </p:cNvSpPr>
            <p:nvPr/>
          </p:nvSpPr>
          <p:spPr bwMode="auto">
            <a:xfrm flipV="1">
              <a:off x="5034" y="2303"/>
              <a:ext cx="264" cy="354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 type="triangl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9081" name="Rectangle 25"/>
            <p:cNvSpPr>
              <a:spLocks noChangeArrowheads="1"/>
            </p:cNvSpPr>
            <p:nvPr/>
          </p:nvSpPr>
          <p:spPr bwMode="auto">
            <a:xfrm>
              <a:off x="5179" y="2099"/>
              <a:ext cx="2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000" i="1">
                  <a:solidFill>
                    <a:srgbClr val="993366"/>
                  </a:solidFill>
                </a:rPr>
                <a:t>z</a:t>
              </a:r>
            </a:p>
          </p:txBody>
        </p:sp>
        <p:sp>
          <p:nvSpPr>
            <p:cNvPr id="429082" name="Oval 26" descr="浅色上对角线"/>
            <p:cNvSpPr>
              <a:spLocks noChangeArrowheads="1"/>
            </p:cNvSpPr>
            <p:nvPr/>
          </p:nvSpPr>
          <p:spPr bwMode="auto">
            <a:xfrm>
              <a:off x="3708" y="2440"/>
              <a:ext cx="1682" cy="1680"/>
            </a:xfrm>
            <a:prstGeom prst="ellipse">
              <a:avLst/>
            </a:prstGeom>
            <a:pattFill prst="ltUpDiag">
              <a:fgClr>
                <a:srgbClr val="3366CC"/>
              </a:fgClr>
              <a:bgClr>
                <a:srgbClr val="FFFFFF"/>
              </a:bgClr>
            </a:pattFill>
            <a:ln w="9525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9083" name="Oval 27"/>
            <p:cNvSpPr>
              <a:spLocks noChangeArrowheads="1"/>
            </p:cNvSpPr>
            <p:nvPr/>
          </p:nvSpPr>
          <p:spPr bwMode="auto">
            <a:xfrm>
              <a:off x="3671" y="2485"/>
              <a:ext cx="1682" cy="1680"/>
            </a:xfrm>
            <a:prstGeom prst="ellipse">
              <a:avLst/>
            </a:prstGeom>
            <a:gradFill rotWithShape="1">
              <a:gsLst>
                <a:gs pos="0">
                  <a:srgbClr val="9DB6E7"/>
                </a:gs>
                <a:gs pos="100000">
                  <a:srgbClr val="FFFFFF"/>
                </a:gs>
              </a:gsLst>
              <a:lin ang="2700000" scaled="1"/>
            </a:gradFill>
            <a:ln w="9525" algn="ctr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9084" name="Line 28"/>
            <p:cNvSpPr>
              <a:spLocks noChangeShapeType="1"/>
            </p:cNvSpPr>
            <p:nvPr/>
          </p:nvSpPr>
          <p:spPr bwMode="auto">
            <a:xfrm flipH="1">
              <a:off x="5122" y="3352"/>
              <a:ext cx="1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9085" name="Rectangle 29"/>
            <p:cNvSpPr>
              <a:spLocks noChangeArrowheads="1"/>
            </p:cNvSpPr>
            <p:nvPr/>
          </p:nvSpPr>
          <p:spPr bwMode="auto">
            <a:xfrm>
              <a:off x="5113" y="3127"/>
              <a:ext cx="3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000">
                  <a:solidFill>
                    <a:srgbClr val="FF0000"/>
                  </a:solidFill>
                </a:rPr>
                <a:t>d</a:t>
              </a:r>
              <a:r>
                <a:rPr kumimoji="1" lang="en-US" altLang="zh-CN" sz="2000" i="1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429086" name="Oval 30" descr="50%"/>
            <p:cNvSpPr>
              <a:spLocks noChangeArrowheads="1"/>
            </p:cNvSpPr>
            <p:nvPr/>
          </p:nvSpPr>
          <p:spPr bwMode="auto">
            <a:xfrm>
              <a:off x="3898" y="2757"/>
              <a:ext cx="1225" cy="1202"/>
            </a:xfrm>
            <a:prstGeom prst="ellipse">
              <a:avLst/>
            </a:prstGeom>
            <a:pattFill prst="pct50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000" i="1">
                <a:solidFill>
                  <a:srgbClr val="000000"/>
                </a:solidFill>
              </a:endParaRPr>
            </a:p>
          </p:txBody>
        </p:sp>
        <p:sp>
          <p:nvSpPr>
            <p:cNvPr id="429087" name="Oval 31"/>
            <p:cNvSpPr>
              <a:spLocks noChangeArrowheads="1"/>
            </p:cNvSpPr>
            <p:nvPr/>
          </p:nvSpPr>
          <p:spPr bwMode="auto">
            <a:xfrm>
              <a:off x="3946" y="2802"/>
              <a:ext cx="1134" cy="1113"/>
            </a:xfrm>
            <a:prstGeom prst="ellipse">
              <a:avLst/>
            </a:prstGeom>
            <a:gradFill rotWithShape="1">
              <a:gsLst>
                <a:gs pos="0">
                  <a:srgbClr val="9DB6E7"/>
                </a:gs>
                <a:gs pos="100000">
                  <a:srgbClr val="FFFFFF"/>
                </a:gs>
              </a:gsLst>
              <a:lin ang="2700000" scaled="1"/>
            </a:gradFill>
            <a:ln w="9525" algn="ctr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kumimoji="1" lang="zh-CN" altLang="zh-CN" sz="2000" i="1">
                <a:solidFill>
                  <a:srgbClr val="000000"/>
                </a:solidFill>
              </a:endParaRPr>
            </a:p>
          </p:txBody>
        </p:sp>
        <p:sp>
          <p:nvSpPr>
            <p:cNvPr id="429088" name="Line 32"/>
            <p:cNvSpPr>
              <a:spLocks noChangeShapeType="1"/>
            </p:cNvSpPr>
            <p:nvPr/>
          </p:nvSpPr>
          <p:spPr bwMode="auto">
            <a:xfrm flipH="1">
              <a:off x="3808" y="3343"/>
              <a:ext cx="725" cy="408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9089" name="Rectangle 33"/>
            <p:cNvSpPr>
              <a:spLocks noChangeArrowheads="1"/>
            </p:cNvSpPr>
            <p:nvPr/>
          </p:nvSpPr>
          <p:spPr bwMode="auto">
            <a:xfrm>
              <a:off x="4040" y="330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i="1">
                  <a:solidFill>
                    <a:srgbClr val="000066"/>
                  </a:solidFill>
                </a:rPr>
                <a:t>R</a:t>
              </a:r>
            </a:p>
          </p:txBody>
        </p:sp>
        <p:sp>
          <p:nvSpPr>
            <p:cNvPr id="429090" name="Rectangle 34"/>
            <p:cNvSpPr>
              <a:spLocks noChangeArrowheads="1"/>
            </p:cNvSpPr>
            <p:nvPr/>
          </p:nvSpPr>
          <p:spPr bwMode="auto">
            <a:xfrm>
              <a:off x="4368" y="3120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i="1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429091" name="Rectangle 35"/>
            <p:cNvSpPr>
              <a:spLocks noChangeArrowheads="1"/>
            </p:cNvSpPr>
            <p:nvPr/>
          </p:nvSpPr>
          <p:spPr bwMode="auto">
            <a:xfrm>
              <a:off x="4730" y="3120"/>
              <a:ext cx="1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i="1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429092" name="Line 36"/>
            <p:cNvSpPr>
              <a:spLocks noChangeShapeType="1"/>
            </p:cNvSpPr>
            <p:nvPr/>
          </p:nvSpPr>
          <p:spPr bwMode="auto">
            <a:xfrm>
              <a:off x="4523" y="3348"/>
              <a:ext cx="573" cy="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9093" name="Line 37"/>
            <p:cNvSpPr>
              <a:spLocks noChangeShapeType="1"/>
            </p:cNvSpPr>
            <p:nvPr/>
          </p:nvSpPr>
          <p:spPr bwMode="auto">
            <a:xfrm flipV="1">
              <a:off x="3937" y="3347"/>
              <a:ext cx="574" cy="751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29095" name="Group 39"/>
          <p:cNvGrpSpPr>
            <a:grpSpLocks/>
          </p:cNvGrpSpPr>
          <p:nvPr/>
        </p:nvGrpSpPr>
        <p:grpSpPr bwMode="auto">
          <a:xfrm>
            <a:off x="685800" y="3352800"/>
            <a:ext cx="4406900" cy="3073400"/>
            <a:chOff x="331" y="2204"/>
            <a:chExt cx="2776" cy="1936"/>
          </a:xfrm>
        </p:grpSpPr>
        <p:sp>
          <p:nvSpPr>
            <p:cNvPr id="429096" name="Rectangle 40"/>
            <p:cNvSpPr>
              <a:spLocks noChangeArrowheads="1"/>
            </p:cNvSpPr>
            <p:nvPr/>
          </p:nvSpPr>
          <p:spPr bwMode="auto">
            <a:xfrm>
              <a:off x="331" y="2235"/>
              <a:ext cx="916" cy="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66"/>
                  </a:solidFill>
                  <a:ea typeface="楷体_GB2312" pitchFamily="49" charset="-122"/>
                </a:rPr>
                <a:t>（</a:t>
              </a:r>
              <a:r>
                <a:rPr lang="en-US" altLang="zh-CN" sz="2400" b="1">
                  <a:solidFill>
                    <a:srgbClr val="000066"/>
                  </a:solidFill>
                  <a:ea typeface="楷体_GB2312" pitchFamily="49" charset="-122"/>
                </a:rPr>
                <a:t>3</a:t>
              </a:r>
              <a:r>
                <a:rPr lang="zh-CN" altLang="en-US" sz="2400" b="1">
                  <a:solidFill>
                    <a:srgbClr val="000066"/>
                  </a:solidFill>
                  <a:ea typeface="楷体_GB2312" pitchFamily="49" charset="-122"/>
                </a:rPr>
                <a:t>）</a:t>
              </a:r>
            </a:p>
          </p:txBody>
        </p:sp>
        <p:graphicFrame>
          <p:nvGraphicFramePr>
            <p:cNvPr id="429097" name="Object 41"/>
            <p:cNvGraphicFramePr>
              <a:graphicFrameLocks noChangeAspect="1"/>
            </p:cNvGraphicFramePr>
            <p:nvPr/>
          </p:nvGraphicFramePr>
          <p:xfrm>
            <a:off x="793" y="2605"/>
            <a:ext cx="140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914400" imgH="203040" progId="Equation.3">
                    <p:embed/>
                  </p:oleObj>
                </mc:Choice>
                <mc:Fallback>
                  <p:oleObj name="公式" r:id="rId2" imgW="914400" imgH="203040" progId="Equation.3">
                    <p:embed/>
                    <p:pic>
                      <p:nvPicPr>
                        <p:cNvPr id="429097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605"/>
                          <a:ext cx="1408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9098" name="Object 42"/>
            <p:cNvGraphicFramePr>
              <a:graphicFrameLocks noChangeAspect="1"/>
            </p:cNvGraphicFramePr>
            <p:nvPr/>
          </p:nvGraphicFramePr>
          <p:xfrm>
            <a:off x="839" y="2204"/>
            <a:ext cx="1043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622080" imgH="190440" progId="Equation.3">
                    <p:embed/>
                  </p:oleObj>
                </mc:Choice>
                <mc:Fallback>
                  <p:oleObj name="公式" r:id="rId4" imgW="622080" imgH="190440" progId="Equation.3">
                    <p:embed/>
                    <p:pic>
                      <p:nvPicPr>
                        <p:cNvPr id="429098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204"/>
                          <a:ext cx="1043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9099" name="Object 43"/>
            <p:cNvGraphicFramePr>
              <a:graphicFrameLocks noChangeAspect="1"/>
            </p:cNvGraphicFramePr>
            <p:nvPr/>
          </p:nvGraphicFramePr>
          <p:xfrm>
            <a:off x="793" y="2886"/>
            <a:ext cx="2314" cy="1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12800" imgH="812520" progId="">
                    <p:embed/>
                  </p:oleObj>
                </mc:Choice>
                <mc:Fallback>
                  <p:oleObj name="Equation" r:id="rId6" imgW="1612800" imgH="812520" progId="">
                    <p:embed/>
                    <p:pic>
                      <p:nvPicPr>
                        <p:cNvPr id="429099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886"/>
                          <a:ext cx="2314" cy="1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9100" name="Object 44"/>
            <p:cNvGraphicFramePr>
              <a:graphicFrameLocks noChangeAspect="1"/>
            </p:cNvGraphicFramePr>
            <p:nvPr/>
          </p:nvGraphicFramePr>
          <p:xfrm>
            <a:off x="1256" y="3785"/>
            <a:ext cx="208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4120" imgH="177480" progId="">
                    <p:embed/>
                  </p:oleObj>
                </mc:Choice>
                <mc:Fallback>
                  <p:oleObj name="Equation" r:id="rId8" imgW="114120" imgH="177480" progId="">
                    <p:embed/>
                    <p:pic>
                      <p:nvPicPr>
                        <p:cNvPr id="42910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6" y="3785"/>
                          <a:ext cx="208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9101" name="Object 45"/>
            <p:cNvGraphicFramePr>
              <a:graphicFrameLocks noChangeAspect="1"/>
            </p:cNvGraphicFramePr>
            <p:nvPr/>
          </p:nvGraphicFramePr>
          <p:xfrm>
            <a:off x="2276" y="3815"/>
            <a:ext cx="209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4120" imgH="177480" progId="">
                    <p:embed/>
                  </p:oleObj>
                </mc:Choice>
                <mc:Fallback>
                  <p:oleObj name="Equation" r:id="rId10" imgW="114120" imgH="177480" progId="">
                    <p:embed/>
                    <p:pic>
                      <p:nvPicPr>
                        <p:cNvPr id="429101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6" y="3815"/>
                          <a:ext cx="209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9103" name="Group 47"/>
          <p:cNvGrpSpPr>
            <a:grpSpLocks/>
          </p:cNvGrpSpPr>
          <p:nvPr/>
        </p:nvGrpSpPr>
        <p:grpSpPr bwMode="auto">
          <a:xfrm>
            <a:off x="614363" y="1524000"/>
            <a:ext cx="3119437" cy="1319213"/>
            <a:chOff x="432" y="960"/>
            <a:chExt cx="1965" cy="831"/>
          </a:xfrm>
        </p:grpSpPr>
        <p:sp>
          <p:nvSpPr>
            <p:cNvPr id="429061" name="Rectangle 5"/>
            <p:cNvSpPr>
              <a:spLocks noChangeArrowheads="1"/>
            </p:cNvSpPr>
            <p:nvPr/>
          </p:nvSpPr>
          <p:spPr bwMode="auto">
            <a:xfrm>
              <a:off x="432" y="1001"/>
              <a:ext cx="916" cy="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66"/>
                  </a:solidFill>
                  <a:ea typeface="楷体_GB2312" pitchFamily="49" charset="-122"/>
                </a:rPr>
                <a:t>（</a:t>
              </a:r>
              <a:r>
                <a:rPr lang="en-US" altLang="zh-CN" sz="2400" b="1">
                  <a:solidFill>
                    <a:srgbClr val="000066"/>
                  </a:solidFill>
                  <a:ea typeface="楷体_GB2312" pitchFamily="49" charset="-122"/>
                </a:rPr>
                <a:t>2</a:t>
              </a:r>
              <a:r>
                <a:rPr lang="zh-CN" altLang="en-US" sz="2400" b="1">
                  <a:solidFill>
                    <a:srgbClr val="000066"/>
                  </a:solidFill>
                  <a:ea typeface="楷体_GB2312" pitchFamily="49" charset="-122"/>
                </a:rPr>
                <a:t>）</a:t>
              </a:r>
            </a:p>
          </p:txBody>
        </p:sp>
        <p:graphicFrame>
          <p:nvGraphicFramePr>
            <p:cNvPr id="429062" name="Object 6"/>
            <p:cNvGraphicFramePr>
              <a:graphicFrameLocks noChangeAspect="1"/>
            </p:cNvGraphicFramePr>
            <p:nvPr/>
          </p:nvGraphicFramePr>
          <p:xfrm>
            <a:off x="927" y="960"/>
            <a:ext cx="1192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11000" imgH="203040" progId="">
                    <p:embed/>
                  </p:oleObj>
                </mc:Choice>
                <mc:Fallback>
                  <p:oleObj name="Equation" r:id="rId12" imgW="711000" imgH="203040" progId="">
                    <p:embed/>
                    <p:pic>
                      <p:nvPicPr>
                        <p:cNvPr id="42906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7" y="960"/>
                          <a:ext cx="1192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9102" name="Object 46"/>
            <p:cNvGraphicFramePr>
              <a:graphicFrameLocks noChangeAspect="1"/>
            </p:cNvGraphicFramePr>
            <p:nvPr/>
          </p:nvGraphicFramePr>
          <p:xfrm>
            <a:off x="912" y="1440"/>
            <a:ext cx="1485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180800" imgH="279360" progId="Equation.3">
                    <p:embed/>
                  </p:oleObj>
                </mc:Choice>
                <mc:Fallback>
                  <p:oleObj name="公式" r:id="rId14" imgW="1180800" imgH="279360" progId="Equation.3">
                    <p:embed/>
                    <p:pic>
                      <p:nvPicPr>
                        <p:cNvPr id="429102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440"/>
                          <a:ext cx="1485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9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9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2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9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9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7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F35D-27AF-4894-A54B-0EB5FF9EA315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碰撞</a:t>
            </a:r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1447800" y="1157287"/>
            <a:ext cx="32400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800" dirty="0">
                <a:solidFill>
                  <a:srgbClr val="0000CC"/>
                </a:solidFill>
              </a:rPr>
              <a:t>1.  </a:t>
            </a:r>
            <a:r>
              <a:rPr lang="zh-CN" altLang="en-US" sz="2800" dirty="0">
                <a:solidFill>
                  <a:srgbClr val="0000CC"/>
                </a:solidFill>
              </a:rPr>
              <a:t>完全弹性碰撞 </a:t>
            </a:r>
          </a:p>
        </p:txBody>
      </p:sp>
      <p:graphicFrame>
        <p:nvGraphicFramePr>
          <p:cNvPr id="397317" name="Object 5"/>
          <p:cNvGraphicFramePr>
            <a:graphicFrameLocks noChangeAspect="1"/>
          </p:cNvGraphicFramePr>
          <p:nvPr/>
        </p:nvGraphicFramePr>
        <p:xfrm>
          <a:off x="1828800" y="1652587"/>
          <a:ext cx="465296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11400" imgH="393700" progId="Equation.3">
                  <p:embed/>
                </p:oleObj>
              </mc:Choice>
              <mc:Fallback>
                <p:oleObj r:id="rId2" imgW="2311400" imgH="3937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52587"/>
                        <a:ext cx="4652963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8" name="Object 6"/>
          <p:cNvGraphicFramePr>
            <a:graphicFrameLocks noChangeAspect="1"/>
          </p:cNvGraphicFramePr>
          <p:nvPr/>
        </p:nvGraphicFramePr>
        <p:xfrm>
          <a:off x="1905000" y="2438400"/>
          <a:ext cx="35925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03400" imgH="228600" progId="Equation.3">
                  <p:embed/>
                </p:oleObj>
              </mc:Choice>
              <mc:Fallback>
                <p:oleObj r:id="rId4" imgW="18034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38400"/>
                        <a:ext cx="35925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9" name="Object 7"/>
          <p:cNvGraphicFramePr>
            <a:graphicFrameLocks noChangeAspect="1"/>
          </p:cNvGraphicFramePr>
          <p:nvPr/>
        </p:nvGraphicFramePr>
        <p:xfrm>
          <a:off x="1981200" y="3048000"/>
          <a:ext cx="3629025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816100" imgH="863600" progId="Equation.3">
                  <p:embed/>
                </p:oleObj>
              </mc:Choice>
              <mc:Fallback>
                <p:oleObj r:id="rId6" imgW="1816100" imgH="863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48000"/>
                        <a:ext cx="3629025" cy="172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0" name="Rectangle 8"/>
          <p:cNvSpPr>
            <a:spLocks noChangeArrowheads="1"/>
          </p:cNvSpPr>
          <p:nvPr/>
        </p:nvSpPr>
        <p:spPr bwMode="auto">
          <a:xfrm>
            <a:off x="381000" y="4727575"/>
            <a:ext cx="8351838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TW" sz="2800" dirty="0"/>
              <a:t>(1) </a:t>
            </a:r>
            <a:r>
              <a:rPr lang="en-US" altLang="zh-CN" sz="2800" dirty="0"/>
              <a:t> </a:t>
            </a:r>
            <a:r>
              <a:rPr lang="zh-TW" altLang="en-US" sz="2800" dirty="0"/>
              <a:t>如果</a:t>
            </a:r>
            <a:r>
              <a:rPr lang="en-US" altLang="zh-TW" sz="2800" i="1" dirty="0"/>
              <a:t>m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=</a:t>
            </a:r>
            <a:r>
              <a:rPr lang="en-US" altLang="zh-CN" sz="2800" dirty="0"/>
              <a:t> </a:t>
            </a:r>
            <a:r>
              <a:rPr lang="en-US" altLang="zh-TW" sz="2800" i="1" dirty="0"/>
              <a:t>m</a:t>
            </a:r>
            <a:r>
              <a:rPr lang="en-US" altLang="zh-TW" sz="2800" baseline="-25000" dirty="0"/>
              <a:t>2</a:t>
            </a:r>
            <a:r>
              <a:rPr lang="en-US" altLang="zh-CN" sz="2800" dirty="0"/>
              <a:t> </a:t>
            </a:r>
            <a:r>
              <a:rPr lang="zh-CN" altLang="en-US" sz="2800" dirty="0"/>
              <a:t>，则</a:t>
            </a:r>
            <a:r>
              <a:rPr lang="en-US" altLang="zh-CN" sz="2800" i="1" dirty="0">
                <a:latin typeface="Book Antiqua" pitchFamily="18" charset="0"/>
              </a:rPr>
              <a:t>v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=</a:t>
            </a:r>
            <a:r>
              <a:rPr lang="en-US" altLang="zh-CN" sz="2800" i="1" dirty="0"/>
              <a:t> </a:t>
            </a:r>
            <a:r>
              <a:rPr lang="en-US" altLang="zh-CN" sz="2800" i="1" dirty="0">
                <a:latin typeface="Book Antiqua" pitchFamily="18" charset="0"/>
              </a:rPr>
              <a:t>v</a:t>
            </a:r>
            <a:r>
              <a:rPr lang="en-US" altLang="zh-CN" sz="2800" baseline="-25000" dirty="0"/>
              <a:t>20</a:t>
            </a:r>
            <a:r>
              <a:rPr lang="en-US" altLang="zh-CN" sz="2800" dirty="0"/>
              <a:t> </a:t>
            </a:r>
            <a:r>
              <a:rPr lang="zh-CN" altLang="en-US" sz="2800" dirty="0"/>
              <a:t>，</a:t>
            </a:r>
            <a:r>
              <a:rPr lang="en-US" altLang="zh-CN" sz="2800" i="1" dirty="0">
                <a:latin typeface="Book Antiqua" pitchFamily="18" charset="0"/>
              </a:rPr>
              <a:t>v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= </a:t>
            </a:r>
            <a:r>
              <a:rPr lang="en-US" altLang="zh-CN" sz="2800" i="1" dirty="0">
                <a:latin typeface="Book Antiqua" pitchFamily="18" charset="0"/>
              </a:rPr>
              <a:t>v</a:t>
            </a:r>
            <a:r>
              <a:rPr lang="en-US" altLang="zh-CN" sz="2800" baseline="-25000" dirty="0"/>
              <a:t>10</a:t>
            </a:r>
            <a:r>
              <a:rPr lang="zh-CN" altLang="en-US" sz="2800" dirty="0"/>
              <a:t>，</a:t>
            </a:r>
            <a:r>
              <a:rPr lang="zh-TW" altLang="en-US" sz="2800" dirty="0"/>
              <a:t>即两物体在碰撞时速度</a:t>
            </a:r>
            <a:r>
              <a:rPr lang="zh-CN" altLang="en-US" sz="2800" dirty="0"/>
              <a:t>发生了</a:t>
            </a:r>
            <a:r>
              <a:rPr lang="zh-TW" altLang="en-US" sz="2800" dirty="0"/>
              <a:t>交换</a:t>
            </a:r>
            <a:r>
              <a:rPr lang="zh-CN" altLang="en-US" sz="2800" dirty="0"/>
              <a:t>。 </a:t>
            </a:r>
          </a:p>
        </p:txBody>
      </p:sp>
      <p:sp>
        <p:nvSpPr>
          <p:cNvPr id="397321" name="Text Box 9"/>
          <p:cNvSpPr txBox="1">
            <a:spLocks noChangeArrowheads="1"/>
          </p:cNvSpPr>
          <p:nvPr/>
        </p:nvSpPr>
        <p:spPr bwMode="auto">
          <a:xfrm>
            <a:off x="381000" y="5791200"/>
            <a:ext cx="83534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TW" sz="2800" dirty="0"/>
              <a:t>(2) </a:t>
            </a:r>
            <a:r>
              <a:rPr lang="en-US" altLang="zh-CN" sz="2800" dirty="0"/>
              <a:t> </a:t>
            </a:r>
            <a:r>
              <a:rPr lang="zh-TW" altLang="en-US" sz="2800" dirty="0"/>
              <a:t>如果</a:t>
            </a:r>
            <a:r>
              <a:rPr lang="en-US" altLang="zh-CN" sz="2800" i="1" dirty="0">
                <a:latin typeface="Book Antiqua" pitchFamily="18" charset="0"/>
              </a:rPr>
              <a:t>v</a:t>
            </a:r>
            <a:r>
              <a:rPr lang="en-US" altLang="zh-CN" sz="2800" baseline="-25000" dirty="0"/>
              <a:t>20</a:t>
            </a:r>
            <a:r>
              <a:rPr lang="en-US" altLang="zh-CN" sz="2800" dirty="0"/>
              <a:t> =0 </a:t>
            </a:r>
            <a:r>
              <a:rPr lang="en-US" altLang="zh-TW" sz="2800" dirty="0"/>
              <a:t>, </a:t>
            </a:r>
            <a:r>
              <a:rPr lang="zh-TW" altLang="en-US" sz="2800" dirty="0"/>
              <a:t>且 </a:t>
            </a:r>
            <a:r>
              <a:rPr lang="en-US" altLang="zh-TW" sz="2800" i="1" dirty="0"/>
              <a:t>m</a:t>
            </a:r>
            <a:r>
              <a:rPr lang="en-US" altLang="zh-TW" sz="2800" baseline="-25000" dirty="0"/>
              <a:t>2</a:t>
            </a:r>
            <a:r>
              <a:rPr lang="en-US" altLang="zh-CN" sz="2800" baseline="-25000" dirty="0"/>
              <a:t> </a:t>
            </a:r>
            <a:r>
              <a:rPr lang="en-US" altLang="zh-CN" sz="2800" dirty="0"/>
              <a:t>&gt;&gt;</a:t>
            </a:r>
            <a:r>
              <a:rPr lang="zh-TW" altLang="en-US" sz="2800" dirty="0"/>
              <a:t> </a:t>
            </a:r>
            <a:r>
              <a:rPr lang="en-US" altLang="zh-TW" sz="2800" i="1" dirty="0"/>
              <a:t>m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, </a:t>
            </a:r>
            <a:r>
              <a:rPr lang="zh-TW" altLang="en-US" sz="2800" dirty="0"/>
              <a:t>则</a:t>
            </a:r>
            <a:r>
              <a:rPr lang="en-US" altLang="zh-CN" sz="2800" i="1" dirty="0">
                <a:latin typeface="Book Antiqua" pitchFamily="18" charset="0"/>
              </a:rPr>
              <a:t>v</a:t>
            </a:r>
            <a:r>
              <a:rPr lang="en-US" altLang="zh-CN" sz="2800" baseline="-25000" dirty="0"/>
              <a:t>1 </a:t>
            </a:r>
            <a:r>
              <a:rPr lang="en-US" altLang="zh-CN" sz="2800" dirty="0"/>
              <a:t>= - </a:t>
            </a:r>
            <a:r>
              <a:rPr lang="en-US" altLang="zh-CN" sz="2800" i="1" dirty="0">
                <a:latin typeface="Book Antiqua" pitchFamily="18" charset="0"/>
              </a:rPr>
              <a:t>v</a:t>
            </a:r>
            <a:r>
              <a:rPr lang="en-US" altLang="zh-CN" sz="2800" baseline="-25000" dirty="0"/>
              <a:t>10</a:t>
            </a:r>
            <a:r>
              <a:rPr lang="en-US" altLang="zh-TW" sz="2800" dirty="0"/>
              <a:t>,</a:t>
            </a:r>
            <a:r>
              <a:rPr lang="en-US" altLang="zh-CN" sz="2800" dirty="0"/>
              <a:t> </a:t>
            </a:r>
            <a:r>
              <a:rPr lang="en-US" altLang="zh-CN" sz="2800" i="1" dirty="0">
                <a:latin typeface="Book Antiqua" pitchFamily="18" charset="0"/>
              </a:rPr>
              <a:t>v</a:t>
            </a:r>
            <a:r>
              <a:rPr lang="en-US" altLang="zh-CN" sz="2800" baseline="-25000" dirty="0"/>
              <a:t>2</a:t>
            </a:r>
            <a:r>
              <a:rPr lang="en-US" altLang="zh-TW" sz="2800" dirty="0"/>
              <a:t> =</a:t>
            </a:r>
            <a:r>
              <a:rPr lang="en-US" altLang="zh-CN" sz="2800" dirty="0"/>
              <a:t> </a:t>
            </a:r>
            <a:r>
              <a:rPr lang="en-US" altLang="zh-TW" sz="2800" dirty="0"/>
              <a:t>0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0" grpId="0"/>
      <p:bldP spid="3973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</p:txBody>
      </p:sp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78D6-46AD-4086-8F38-320A13B9C1DF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420867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回旋半径</a:t>
            </a:r>
          </a:p>
        </p:txBody>
      </p:sp>
      <p:sp>
        <p:nvSpPr>
          <p:cNvPr id="420868" name="Text Box 4"/>
          <p:cNvSpPr txBox="1">
            <a:spLocks noChangeArrowheads="1"/>
          </p:cNvSpPr>
          <p:nvPr/>
        </p:nvSpPr>
        <p:spPr bwMode="auto">
          <a:xfrm>
            <a:off x="762000" y="1625600"/>
            <a:ext cx="7850188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dirty="0"/>
              <a:t>设物体的总质量为</a:t>
            </a:r>
            <a:r>
              <a:rPr kumimoji="1" lang="en-US" altLang="zh-CN" sz="2800" i="1" dirty="0"/>
              <a:t>m</a:t>
            </a:r>
            <a:r>
              <a:rPr kumimoji="1" lang="zh-CN" altLang="en-US" sz="2800" dirty="0"/>
              <a:t>，刚体对给定轴的转动惯量为</a:t>
            </a:r>
            <a:r>
              <a:rPr kumimoji="1" lang="en-US" altLang="zh-CN" sz="2800" i="1" dirty="0"/>
              <a:t>J</a:t>
            </a:r>
            <a:r>
              <a:rPr kumimoji="1" lang="zh-CN" altLang="en-US" sz="2800" dirty="0"/>
              <a:t>，则定义物体对该转轴的回旋半径</a:t>
            </a:r>
            <a:r>
              <a:rPr kumimoji="1" lang="en-US" altLang="zh-CN" sz="2800" i="1" dirty="0" err="1"/>
              <a:t>r</a:t>
            </a:r>
            <a:r>
              <a:rPr kumimoji="1" lang="en-US" altLang="zh-CN" sz="2800" i="1" baseline="-25000" dirty="0" err="1"/>
              <a:t>G</a:t>
            </a:r>
            <a:r>
              <a:rPr kumimoji="1" lang="zh-CN" altLang="en-US" sz="2800" dirty="0"/>
              <a:t>为：</a:t>
            </a:r>
          </a:p>
        </p:txBody>
      </p:sp>
      <p:grpSp>
        <p:nvGrpSpPr>
          <p:cNvPr id="420880" name="Group 16"/>
          <p:cNvGrpSpPr>
            <a:grpSpLocks/>
          </p:cNvGrpSpPr>
          <p:nvPr/>
        </p:nvGrpSpPr>
        <p:grpSpPr bwMode="auto">
          <a:xfrm>
            <a:off x="5791200" y="2743200"/>
            <a:ext cx="3024188" cy="3529013"/>
            <a:chOff x="3470" y="1525"/>
            <a:chExt cx="1905" cy="2223"/>
          </a:xfrm>
        </p:grpSpPr>
        <p:sp>
          <p:nvSpPr>
            <p:cNvPr id="420881" name="Rectangle 17"/>
            <p:cNvSpPr>
              <a:spLocks noChangeArrowheads="1"/>
            </p:cNvSpPr>
            <p:nvPr/>
          </p:nvSpPr>
          <p:spPr bwMode="auto">
            <a:xfrm>
              <a:off x="3470" y="1525"/>
              <a:ext cx="1905" cy="2223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882" name="AutoShape 18"/>
            <p:cNvSpPr>
              <a:spLocks noChangeArrowheads="1"/>
            </p:cNvSpPr>
            <p:nvPr/>
          </p:nvSpPr>
          <p:spPr bwMode="auto">
            <a:xfrm>
              <a:off x="3744" y="2205"/>
              <a:ext cx="1344" cy="953"/>
            </a:xfrm>
            <a:prstGeom prst="can">
              <a:avLst>
                <a:gd name="adj" fmla="val 30745"/>
              </a:avLst>
            </a:prstGeom>
            <a:gradFill rotWithShape="1">
              <a:gsLst>
                <a:gs pos="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883" name="Line 19"/>
            <p:cNvSpPr>
              <a:spLocks noChangeShapeType="1"/>
            </p:cNvSpPr>
            <p:nvPr/>
          </p:nvSpPr>
          <p:spPr bwMode="auto">
            <a:xfrm flipV="1">
              <a:off x="4416" y="1731"/>
              <a:ext cx="0" cy="61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884" name="Line 20"/>
            <p:cNvSpPr>
              <a:spLocks noChangeShapeType="1"/>
            </p:cNvSpPr>
            <p:nvPr/>
          </p:nvSpPr>
          <p:spPr bwMode="auto">
            <a:xfrm>
              <a:off x="4416" y="3158"/>
              <a:ext cx="0" cy="348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885" name="Rectangle 21"/>
            <p:cNvSpPr>
              <a:spLocks noChangeArrowheads="1"/>
            </p:cNvSpPr>
            <p:nvPr/>
          </p:nvSpPr>
          <p:spPr bwMode="auto">
            <a:xfrm>
              <a:off x="4195" y="1570"/>
              <a:ext cx="2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FFFF"/>
                  </a:solidFill>
                </a:rPr>
                <a:t>z</a:t>
              </a:r>
            </a:p>
          </p:txBody>
        </p:sp>
        <p:grpSp>
          <p:nvGrpSpPr>
            <p:cNvPr id="420886" name="Group 22"/>
            <p:cNvGrpSpPr>
              <a:grpSpLocks/>
            </p:cNvGrpSpPr>
            <p:nvPr/>
          </p:nvGrpSpPr>
          <p:grpSpPr bwMode="auto">
            <a:xfrm>
              <a:off x="3888" y="2352"/>
              <a:ext cx="1056" cy="624"/>
              <a:chOff x="3888" y="2352"/>
              <a:chExt cx="1056" cy="624"/>
            </a:xfrm>
          </p:grpSpPr>
          <p:sp>
            <p:nvSpPr>
              <p:cNvPr id="420887" name="Oval 23"/>
              <p:cNvSpPr>
                <a:spLocks noChangeArrowheads="1"/>
              </p:cNvSpPr>
              <p:nvPr/>
            </p:nvSpPr>
            <p:spPr bwMode="auto">
              <a:xfrm>
                <a:off x="3936" y="2592"/>
                <a:ext cx="1008" cy="384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888" name="Oval 24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CCFF"/>
                  </a:gs>
                  <a:gs pos="100000">
                    <a:srgbClr val="FFCC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CC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889" name="Line 25"/>
              <p:cNvSpPr>
                <a:spLocks noChangeShapeType="1"/>
              </p:cNvSpPr>
              <p:nvPr/>
            </p:nvSpPr>
            <p:spPr bwMode="auto">
              <a:xfrm flipH="1">
                <a:off x="4080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CCCC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20890" name="Object 26"/>
              <p:cNvGraphicFramePr>
                <a:graphicFrameLocks noChangeAspect="1"/>
              </p:cNvGraphicFramePr>
              <p:nvPr/>
            </p:nvGraphicFramePr>
            <p:xfrm>
              <a:off x="4080" y="2352"/>
              <a:ext cx="326" cy="4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164880" imgH="228600" progId="Equation.3">
                      <p:embed/>
                    </p:oleObj>
                  </mc:Choice>
                  <mc:Fallback>
                    <p:oleObj name="公式" r:id="rId2" imgW="164880" imgH="228600" progId="Equation.3">
                      <p:embed/>
                      <p:pic>
                        <p:nvPicPr>
                          <p:cNvPr id="42089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352"/>
                            <a:ext cx="326" cy="4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20891" name="Object 27"/>
          <p:cNvGraphicFramePr>
            <a:graphicFrameLocks noChangeAspect="1"/>
          </p:cNvGraphicFramePr>
          <p:nvPr/>
        </p:nvGraphicFramePr>
        <p:xfrm>
          <a:off x="1828800" y="3048000"/>
          <a:ext cx="15113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83920" imgH="444240" progId="Equation.3">
                  <p:embed/>
                </p:oleObj>
              </mc:Choice>
              <mc:Fallback>
                <p:oleObj name="公式" r:id="rId4" imgW="583920" imgH="444240" progId="Equation.3">
                  <p:embed/>
                  <p:pic>
                    <p:nvPicPr>
                      <p:cNvPr id="42089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15113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92" name="Object 28"/>
          <p:cNvGraphicFramePr>
            <a:graphicFrameLocks noChangeAspect="1"/>
          </p:cNvGraphicFramePr>
          <p:nvPr/>
        </p:nvGraphicFramePr>
        <p:xfrm>
          <a:off x="1752600" y="4648200"/>
          <a:ext cx="17526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20560" imgH="241200" progId="Equation.3">
                  <p:embed/>
                </p:oleObj>
              </mc:Choice>
              <mc:Fallback>
                <p:oleObj name="公式" r:id="rId6" imgW="520560" imgH="241200" progId="Equation.3">
                  <p:embed/>
                  <p:pic>
                    <p:nvPicPr>
                      <p:cNvPr id="42089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48200"/>
                        <a:ext cx="17526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2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42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51C4-2548-4B07-8069-378E96394B18}" type="slidenum">
              <a:rPr lang="en-US" altLang="zh-CN"/>
              <a:pPr/>
              <a:t>31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7655118" imgH="5760381"/>
        </mc:Choice>
        <mc:Fallback>
          <p:control r:id="rId1" imgW="7655118" imgH="5760381">
            <p:pic>
              <p:nvPicPr>
                <p:cNvPr id="2" name="ShockwaveFlash1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00" y="1096963"/>
                  <a:ext cx="7654925" cy="5761037"/>
                </a:xfrm>
                <a:prstGeom prst="rect">
                  <a:avLst/>
                </a:prstGeom>
                <a:noFill/>
                <a:ln w="19050">
                  <a:miter lim="800000"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转动定律</a:t>
            </a:r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7B94-BFAC-45E6-930A-E7AB2FF5973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427011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刚体定轴转动定律</a:t>
            </a:r>
          </a:p>
        </p:txBody>
      </p:sp>
      <p:graphicFrame>
        <p:nvGraphicFramePr>
          <p:cNvPr id="427012" name="Object 4"/>
          <p:cNvGraphicFramePr>
            <a:graphicFrameLocks noChangeAspect="1"/>
          </p:cNvGraphicFramePr>
          <p:nvPr/>
        </p:nvGraphicFramePr>
        <p:xfrm>
          <a:off x="1143000" y="1690687"/>
          <a:ext cx="18002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08" imgH="380835" progId="">
                  <p:embed/>
                </p:oleObj>
              </mc:Choice>
              <mc:Fallback>
                <p:oleObj name="Equation" r:id="rId2" imgW="672808" imgH="380835" progId="">
                  <p:embed/>
                  <p:pic>
                    <p:nvPicPr>
                      <p:cNvPr id="427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90687"/>
                        <a:ext cx="1800225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3" name="Object 5"/>
          <p:cNvGraphicFramePr>
            <a:graphicFrameLocks noChangeAspect="1"/>
          </p:cNvGraphicFramePr>
          <p:nvPr/>
        </p:nvGraphicFramePr>
        <p:xfrm>
          <a:off x="3505200" y="1690687"/>
          <a:ext cx="345598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7300" imgH="368300" progId="">
                  <p:embed/>
                </p:oleObj>
              </mc:Choice>
              <mc:Fallback>
                <p:oleObj name="Equation" r:id="rId4" imgW="1257300" imgH="368300" progId="">
                  <p:embed/>
                  <p:pic>
                    <p:nvPicPr>
                      <p:cNvPr id="427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90687"/>
                        <a:ext cx="3455988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14" name="Text Box 6"/>
          <p:cNvSpPr txBox="1">
            <a:spLocks noChangeArrowheads="1"/>
          </p:cNvSpPr>
          <p:nvPr/>
        </p:nvSpPr>
        <p:spPr bwMode="auto">
          <a:xfrm>
            <a:off x="304800" y="27432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当 </a:t>
            </a:r>
            <a:r>
              <a:rPr lang="en-US" altLang="zh-CN" sz="2800" i="1" dirty="0"/>
              <a:t>J</a:t>
            </a:r>
            <a:r>
              <a:rPr lang="zh-CN" altLang="en-US" sz="2800" dirty="0"/>
              <a:t>（</a:t>
            </a:r>
            <a:r>
              <a:rPr lang="en-US" altLang="zh-CN" sz="2800" i="1" dirty="0" err="1"/>
              <a:t>J</a:t>
            </a:r>
            <a:r>
              <a:rPr lang="en-US" altLang="zh-CN" sz="2800" baseline="-25000" dirty="0" err="1"/>
              <a:t>z</a:t>
            </a:r>
            <a:r>
              <a:rPr lang="zh-CN" altLang="en-US" sz="2800" dirty="0"/>
              <a:t>简写成</a:t>
            </a:r>
            <a:r>
              <a:rPr lang="en-US" altLang="zh-CN" sz="2800" i="1" dirty="0"/>
              <a:t>J</a:t>
            </a:r>
            <a:r>
              <a:rPr lang="zh-CN" altLang="en-US" sz="2800" dirty="0"/>
              <a:t>）</a:t>
            </a:r>
            <a:r>
              <a:rPr lang="zh-CN" altLang="en-US" sz="2800" i="1" dirty="0"/>
              <a:t> </a:t>
            </a:r>
            <a:r>
              <a:rPr lang="zh-CN" altLang="en-US" sz="2800" dirty="0"/>
              <a:t>转动惯量是一个恒量时，有</a:t>
            </a:r>
          </a:p>
        </p:txBody>
      </p:sp>
      <p:grpSp>
        <p:nvGrpSpPr>
          <p:cNvPr id="427015" name="Group 7"/>
          <p:cNvGrpSpPr>
            <a:grpSpLocks/>
          </p:cNvGrpSpPr>
          <p:nvPr/>
        </p:nvGrpSpPr>
        <p:grpSpPr bwMode="auto">
          <a:xfrm>
            <a:off x="1447800" y="3276600"/>
            <a:ext cx="2133600" cy="1066800"/>
            <a:chOff x="1071" y="845"/>
            <a:chExt cx="1344" cy="672"/>
          </a:xfrm>
        </p:grpSpPr>
        <p:sp>
          <p:nvSpPr>
            <p:cNvPr id="427016" name="Rectangle 8"/>
            <p:cNvSpPr>
              <a:spLocks noChangeArrowheads="1"/>
            </p:cNvSpPr>
            <p:nvPr/>
          </p:nvSpPr>
          <p:spPr bwMode="auto">
            <a:xfrm>
              <a:off x="1071" y="845"/>
              <a:ext cx="1344" cy="672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7017" name="Object 9"/>
            <p:cNvGraphicFramePr>
              <a:graphicFrameLocks noChangeAspect="1"/>
            </p:cNvGraphicFramePr>
            <p:nvPr/>
          </p:nvGraphicFramePr>
          <p:xfrm>
            <a:off x="1156" y="845"/>
            <a:ext cx="1134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710891" imgH="393529" progId="Equation.3">
                    <p:embed/>
                  </p:oleObj>
                </mc:Choice>
                <mc:Fallback>
                  <p:oleObj r:id="rId6" imgW="710891" imgH="393529" progId="Equation.3">
                    <p:embed/>
                    <p:pic>
                      <p:nvPicPr>
                        <p:cNvPr id="42701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845"/>
                          <a:ext cx="1134" cy="6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7018" name="Group 10"/>
          <p:cNvGrpSpPr>
            <a:grpSpLocks/>
          </p:cNvGrpSpPr>
          <p:nvPr/>
        </p:nvGrpSpPr>
        <p:grpSpPr bwMode="auto">
          <a:xfrm>
            <a:off x="4267199" y="3505200"/>
            <a:ext cx="2819400" cy="609600"/>
            <a:chOff x="2699" y="983"/>
            <a:chExt cx="1776" cy="384"/>
          </a:xfrm>
        </p:grpSpPr>
        <p:sp>
          <p:nvSpPr>
            <p:cNvPr id="427019" name="Rectangle 11"/>
            <p:cNvSpPr>
              <a:spLocks noChangeArrowheads="1"/>
            </p:cNvSpPr>
            <p:nvPr/>
          </p:nvSpPr>
          <p:spPr bwMode="auto">
            <a:xfrm>
              <a:off x="2699" y="1026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Arial" charset="0"/>
                </a:rPr>
                <a:t>或</a:t>
              </a:r>
            </a:p>
          </p:txBody>
        </p:sp>
        <p:grpSp>
          <p:nvGrpSpPr>
            <p:cNvPr id="427020" name="Group 12"/>
            <p:cNvGrpSpPr>
              <a:grpSpLocks/>
            </p:cNvGrpSpPr>
            <p:nvPr/>
          </p:nvGrpSpPr>
          <p:grpSpPr bwMode="auto">
            <a:xfrm>
              <a:off x="3606" y="983"/>
              <a:ext cx="869" cy="384"/>
              <a:chOff x="3606" y="983"/>
              <a:chExt cx="869" cy="384"/>
            </a:xfrm>
          </p:grpSpPr>
          <p:sp>
            <p:nvSpPr>
              <p:cNvPr id="427021" name="Rectangle 13"/>
              <p:cNvSpPr>
                <a:spLocks noChangeArrowheads="1"/>
              </p:cNvSpPr>
              <p:nvPr/>
            </p:nvSpPr>
            <p:spPr bwMode="auto">
              <a:xfrm>
                <a:off x="3611" y="983"/>
                <a:ext cx="864" cy="384"/>
              </a:xfrm>
              <a:prstGeom prst="rect">
                <a:avLst/>
              </a:prstGeom>
              <a:solidFill>
                <a:srgbClr val="CC99FF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27022" name="Object 14"/>
              <p:cNvGraphicFramePr>
                <a:graphicFrameLocks noChangeAspect="1"/>
              </p:cNvGraphicFramePr>
              <p:nvPr/>
            </p:nvGraphicFramePr>
            <p:xfrm>
              <a:off x="3606" y="1026"/>
              <a:ext cx="837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545626" imgH="177646" progId="Equation.3">
                      <p:embed/>
                    </p:oleObj>
                  </mc:Choice>
                  <mc:Fallback>
                    <p:oleObj r:id="rId8" imgW="545626" imgH="177646" progId="Equation.3">
                      <p:embed/>
                      <p:pic>
                        <p:nvPicPr>
                          <p:cNvPr id="427022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6" y="1026"/>
                            <a:ext cx="837" cy="27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27023" name="Text Box 15"/>
          <p:cNvSpPr txBox="1">
            <a:spLocks noChangeArrowheads="1"/>
          </p:cNvSpPr>
          <p:nvPr/>
        </p:nvSpPr>
        <p:spPr bwMode="auto">
          <a:xfrm>
            <a:off x="2438400" y="4419600"/>
            <a:ext cx="6067425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dirty="0"/>
              <a:t>刚体在做定轴转动时，刚体的角加速度与它所受到的合外力矩成正比，与刚体的转动惯量成反比。</a:t>
            </a:r>
          </a:p>
        </p:txBody>
      </p:sp>
      <p:sp>
        <p:nvSpPr>
          <p:cNvPr id="427024" name="Text Box 16"/>
          <p:cNvSpPr txBox="1">
            <a:spLocks noChangeArrowheads="1"/>
          </p:cNvSpPr>
          <p:nvPr/>
        </p:nvSpPr>
        <p:spPr bwMode="auto">
          <a:xfrm>
            <a:off x="228600" y="4419600"/>
            <a:ext cx="2520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00CC"/>
                </a:solidFill>
              </a:rPr>
              <a:t>转动定律：</a:t>
            </a:r>
          </a:p>
        </p:txBody>
      </p:sp>
      <p:grpSp>
        <p:nvGrpSpPr>
          <p:cNvPr id="427025" name="Group 17"/>
          <p:cNvGrpSpPr>
            <a:grpSpLocks/>
          </p:cNvGrpSpPr>
          <p:nvPr/>
        </p:nvGrpSpPr>
        <p:grpSpPr bwMode="auto">
          <a:xfrm>
            <a:off x="1120775" y="5989638"/>
            <a:ext cx="7489825" cy="792162"/>
            <a:chOff x="657" y="3022"/>
            <a:chExt cx="4718" cy="499"/>
          </a:xfrm>
        </p:grpSpPr>
        <p:sp>
          <p:nvSpPr>
            <p:cNvPr id="427026" name="Rectangle 18"/>
            <p:cNvSpPr>
              <a:spLocks noChangeArrowheads="1"/>
            </p:cNvSpPr>
            <p:nvPr/>
          </p:nvSpPr>
          <p:spPr bwMode="auto">
            <a:xfrm>
              <a:off x="657" y="3022"/>
              <a:ext cx="4310" cy="499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427027" name="Text Box 19"/>
            <p:cNvSpPr txBox="1">
              <a:spLocks noChangeArrowheads="1"/>
            </p:cNvSpPr>
            <p:nvPr/>
          </p:nvSpPr>
          <p:spPr bwMode="auto">
            <a:xfrm>
              <a:off x="793" y="3067"/>
              <a:ext cx="458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楷体_GB2312" pitchFamily="49" charset="-122"/>
                  <a:ea typeface="楷体_GB2312" pitchFamily="49" charset="-122"/>
                </a:rPr>
                <a:t>转动惯量</a:t>
              </a:r>
              <a:r>
                <a:rPr lang="en-US" altLang="zh-CN" sz="3200" i="1">
                  <a:ea typeface="楷体_GB2312" pitchFamily="49" charset="-122"/>
                </a:rPr>
                <a:t>J</a:t>
              </a:r>
              <a:r>
                <a:rPr lang="zh-CN" altLang="en-US" sz="3200">
                  <a:latin typeface="楷体_GB2312" pitchFamily="49" charset="-122"/>
                  <a:ea typeface="楷体_GB2312" pitchFamily="49" charset="-122"/>
                </a:rPr>
                <a:t>是刚体转动</a:t>
              </a:r>
              <a:r>
                <a:rPr lang="zh-CN" altLang="en-US" sz="320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惯性</a:t>
              </a:r>
              <a:r>
                <a:rPr lang="zh-CN" altLang="en-US" sz="3200">
                  <a:latin typeface="楷体_GB2312" pitchFamily="49" charset="-122"/>
                  <a:ea typeface="楷体_GB2312" pitchFamily="49" charset="-122"/>
                </a:rPr>
                <a:t>的量度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4" grpId="0"/>
      <p:bldP spid="427023" grpId="0" autoUpdateAnimBg="0"/>
      <p:bldP spid="4270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转动定律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1CB7-84D6-4E96-9E4C-E721A3CF2C79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430083" name="Rectangle 3"/>
          <p:cNvSpPr>
            <a:spLocks noChangeArrowheads="1"/>
          </p:cNvSpPr>
          <p:nvPr/>
        </p:nvSpPr>
        <p:spPr bwMode="auto">
          <a:xfrm>
            <a:off x="501650" y="1219200"/>
            <a:ext cx="2393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转动定律的应用 </a:t>
            </a:r>
          </a:p>
        </p:txBody>
      </p:sp>
      <p:graphicFrame>
        <p:nvGraphicFramePr>
          <p:cNvPr id="430084" name="Object 4"/>
          <p:cNvGraphicFramePr>
            <a:graphicFrameLocks noChangeAspect="1"/>
          </p:cNvGraphicFramePr>
          <p:nvPr/>
        </p:nvGraphicFramePr>
        <p:xfrm>
          <a:off x="1447800" y="2667000"/>
          <a:ext cx="4846638" cy="323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1758008" imgH="1173843" progId="Word.Document.8">
                  <p:embed/>
                </p:oleObj>
              </mc:Choice>
              <mc:Fallback>
                <p:oleObj name="文档" r:id="rId2" imgW="1758008" imgH="1173843" progId="Word.Document.8">
                  <p:embed/>
                  <p:pic>
                    <p:nvPicPr>
                      <p:cNvPr id="430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67000"/>
                        <a:ext cx="4846638" cy="323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5" name="Text Box 5"/>
          <p:cNvSpPr txBox="1">
            <a:spLocks noChangeArrowheads="1"/>
          </p:cNvSpPr>
          <p:nvPr/>
        </p:nvSpPr>
        <p:spPr bwMode="auto">
          <a:xfrm>
            <a:off x="762000" y="1905000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</a:rPr>
              <a:t>解题要点</a:t>
            </a:r>
            <a:r>
              <a:rPr kumimoji="1" lang="en-US" altLang="zh-CN" sz="2800">
                <a:solidFill>
                  <a:srgbClr val="0000FF"/>
                </a:solidFill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转动定律</a:t>
            </a:r>
          </a:p>
        </p:txBody>
      </p:sp>
      <p:sp>
        <p:nvSpPr>
          <p:cNvPr id="4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EA56-4293-4B3B-A856-45D9CE843D7D}" type="slidenum">
              <a:rPr lang="en-US" altLang="zh-CN"/>
              <a:pPr/>
              <a:t>34</a:t>
            </a:fld>
            <a:endParaRPr lang="en-US" altLang="zh-CN"/>
          </a:p>
        </p:txBody>
      </p:sp>
      <p:graphicFrame>
        <p:nvGraphicFramePr>
          <p:cNvPr id="431108" name="Object 4"/>
          <p:cNvGraphicFramePr>
            <a:graphicFrameLocks noChangeAspect="1"/>
          </p:cNvGraphicFramePr>
          <p:nvPr/>
        </p:nvGraphicFramePr>
        <p:xfrm>
          <a:off x="533400" y="1143000"/>
          <a:ext cx="5448300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2193978" imgH="593979" progId="Word.Document.8">
                  <p:embed/>
                </p:oleObj>
              </mc:Choice>
              <mc:Fallback>
                <p:oleObj name="文档" r:id="rId2" imgW="2193978" imgH="593979" progId="Word.Document.8">
                  <p:embed/>
                  <p:pic>
                    <p:nvPicPr>
                      <p:cNvPr id="4311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43000"/>
                        <a:ext cx="5448300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1122" name="Group 18"/>
          <p:cNvGrpSpPr>
            <a:grpSpLocks/>
          </p:cNvGrpSpPr>
          <p:nvPr/>
        </p:nvGrpSpPr>
        <p:grpSpPr bwMode="auto">
          <a:xfrm>
            <a:off x="5651500" y="3505200"/>
            <a:ext cx="3165475" cy="2808288"/>
            <a:chOff x="3562" y="2296"/>
            <a:chExt cx="1994" cy="1769"/>
          </a:xfrm>
        </p:grpSpPr>
        <p:sp>
          <p:nvSpPr>
            <p:cNvPr id="431123" name="Oval 19"/>
            <p:cNvSpPr>
              <a:spLocks noChangeArrowheads="1"/>
            </p:cNvSpPr>
            <p:nvPr/>
          </p:nvSpPr>
          <p:spPr bwMode="auto">
            <a:xfrm>
              <a:off x="3720" y="2866"/>
              <a:ext cx="506" cy="50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24" name="Line 20"/>
            <p:cNvSpPr>
              <a:spLocks noChangeShapeType="1"/>
            </p:cNvSpPr>
            <p:nvPr/>
          </p:nvSpPr>
          <p:spPr bwMode="auto">
            <a:xfrm>
              <a:off x="4750" y="3495"/>
              <a:ext cx="2" cy="33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25" name="Line 21"/>
            <p:cNvSpPr>
              <a:spLocks noChangeShapeType="1"/>
            </p:cNvSpPr>
            <p:nvPr/>
          </p:nvSpPr>
          <p:spPr bwMode="auto">
            <a:xfrm flipV="1">
              <a:off x="4750" y="2821"/>
              <a:ext cx="2" cy="33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26" name="Rectangle 22"/>
            <p:cNvSpPr>
              <a:spLocks noChangeArrowheads="1"/>
            </p:cNvSpPr>
            <p:nvPr/>
          </p:nvSpPr>
          <p:spPr bwMode="auto">
            <a:xfrm>
              <a:off x="4575" y="3167"/>
              <a:ext cx="337" cy="33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505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27" name="Rectangle 23"/>
            <p:cNvSpPr>
              <a:spLocks noChangeArrowheads="1"/>
            </p:cNvSpPr>
            <p:nvPr/>
          </p:nvSpPr>
          <p:spPr bwMode="auto">
            <a:xfrm>
              <a:off x="5131" y="3163"/>
              <a:ext cx="253" cy="33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505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28" name="Line 24"/>
            <p:cNvSpPr>
              <a:spLocks noChangeShapeType="1"/>
            </p:cNvSpPr>
            <p:nvPr/>
          </p:nvSpPr>
          <p:spPr bwMode="auto">
            <a:xfrm>
              <a:off x="5257" y="3500"/>
              <a:ext cx="0" cy="33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29" name="Line 25"/>
            <p:cNvSpPr>
              <a:spLocks noChangeShapeType="1"/>
            </p:cNvSpPr>
            <p:nvPr/>
          </p:nvSpPr>
          <p:spPr bwMode="auto">
            <a:xfrm flipV="1">
              <a:off x="5257" y="2826"/>
              <a:ext cx="0" cy="33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30" name="Text Box 26"/>
            <p:cNvSpPr txBox="1">
              <a:spLocks noChangeArrowheads="1"/>
            </p:cNvSpPr>
            <p:nvPr/>
          </p:nvSpPr>
          <p:spPr bwMode="auto">
            <a:xfrm>
              <a:off x="3959" y="2876"/>
              <a:ext cx="42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R</a:t>
              </a:r>
              <a:endParaRPr kumimoji="1" lang="en-US" altLang="zh-CN" sz="2400" b="1" i="1">
                <a:solidFill>
                  <a:srgbClr val="000066"/>
                </a:solidFill>
              </a:endParaRPr>
            </a:p>
          </p:txBody>
        </p:sp>
        <p:sp>
          <p:nvSpPr>
            <p:cNvPr id="431131" name="Line 27"/>
            <p:cNvSpPr>
              <a:spLocks noChangeShapeType="1"/>
            </p:cNvSpPr>
            <p:nvPr/>
          </p:nvSpPr>
          <p:spPr bwMode="auto">
            <a:xfrm>
              <a:off x="4223" y="3120"/>
              <a:ext cx="0" cy="673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1132" name="Object 28"/>
            <p:cNvGraphicFramePr>
              <a:graphicFrameLocks noChangeAspect="1"/>
            </p:cNvGraphicFramePr>
            <p:nvPr/>
          </p:nvGraphicFramePr>
          <p:xfrm>
            <a:off x="3562" y="3748"/>
            <a:ext cx="22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77480" imgH="215640" progId="Equation.3">
                    <p:embed/>
                  </p:oleObj>
                </mc:Choice>
                <mc:Fallback>
                  <p:oleObj name="公式" r:id="rId4" imgW="177480" imgH="215640" progId="Equation.3">
                    <p:embed/>
                    <p:pic>
                      <p:nvPicPr>
                        <p:cNvPr id="431132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2" y="3748"/>
                          <a:ext cx="225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33" name="Object 29"/>
            <p:cNvGraphicFramePr>
              <a:graphicFrameLocks noChangeAspect="1"/>
            </p:cNvGraphicFramePr>
            <p:nvPr/>
          </p:nvGraphicFramePr>
          <p:xfrm>
            <a:off x="4169" y="3762"/>
            <a:ext cx="253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77480" imgH="215640" progId="Equation.3">
                    <p:embed/>
                  </p:oleObj>
                </mc:Choice>
                <mc:Fallback>
                  <p:oleObj name="公式" r:id="rId6" imgW="177480" imgH="215640" progId="Equation.3">
                    <p:embed/>
                    <p:pic>
                      <p:nvPicPr>
                        <p:cNvPr id="431133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9" y="3762"/>
                          <a:ext cx="253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1134" name="Line 30"/>
            <p:cNvSpPr>
              <a:spLocks noChangeShapeType="1"/>
            </p:cNvSpPr>
            <p:nvPr/>
          </p:nvSpPr>
          <p:spPr bwMode="auto">
            <a:xfrm>
              <a:off x="3720" y="3105"/>
              <a:ext cx="0" cy="673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35" name="Line 31"/>
            <p:cNvSpPr>
              <a:spLocks noChangeShapeType="1"/>
            </p:cNvSpPr>
            <p:nvPr/>
          </p:nvSpPr>
          <p:spPr bwMode="auto">
            <a:xfrm>
              <a:off x="3973" y="3125"/>
              <a:ext cx="253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36" name="Line 32"/>
            <p:cNvSpPr>
              <a:spLocks noChangeShapeType="1"/>
            </p:cNvSpPr>
            <p:nvPr/>
          </p:nvSpPr>
          <p:spPr bwMode="auto">
            <a:xfrm>
              <a:off x="3973" y="3112"/>
              <a:ext cx="0" cy="67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37" name="Line 33"/>
            <p:cNvSpPr>
              <a:spLocks noChangeShapeType="1"/>
            </p:cNvSpPr>
            <p:nvPr/>
          </p:nvSpPr>
          <p:spPr bwMode="auto">
            <a:xfrm flipV="1">
              <a:off x="3973" y="2513"/>
              <a:ext cx="0" cy="67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38" name="Arc 34"/>
            <p:cNvSpPr>
              <a:spLocks/>
            </p:cNvSpPr>
            <p:nvPr/>
          </p:nvSpPr>
          <p:spPr bwMode="auto">
            <a:xfrm rot="16200000" flipV="1">
              <a:off x="4026" y="2859"/>
              <a:ext cx="259" cy="249"/>
            </a:xfrm>
            <a:custGeom>
              <a:avLst/>
              <a:gdLst>
                <a:gd name="G0" fmla="+- 4450 0 0"/>
                <a:gd name="G1" fmla="+- 21600 0 0"/>
                <a:gd name="G2" fmla="+- 21600 0 0"/>
                <a:gd name="T0" fmla="*/ 0 w 24655"/>
                <a:gd name="T1" fmla="*/ 463 h 21600"/>
                <a:gd name="T2" fmla="*/ 24655 w 24655"/>
                <a:gd name="T3" fmla="*/ 13963 h 21600"/>
                <a:gd name="T4" fmla="*/ 4450 w 246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655" h="21600" fill="none" extrusionOk="0">
                  <a:moveTo>
                    <a:pt x="0" y="463"/>
                  </a:moveTo>
                  <a:cubicBezTo>
                    <a:pt x="1463" y="155"/>
                    <a:pt x="2954" y="-1"/>
                    <a:pt x="4450" y="0"/>
                  </a:cubicBezTo>
                  <a:cubicBezTo>
                    <a:pt x="13433" y="0"/>
                    <a:pt x="21478" y="5560"/>
                    <a:pt x="24654" y="13963"/>
                  </a:cubicBezTo>
                </a:path>
                <a:path w="24655" h="21600" stroke="0" extrusionOk="0">
                  <a:moveTo>
                    <a:pt x="0" y="463"/>
                  </a:moveTo>
                  <a:cubicBezTo>
                    <a:pt x="1463" y="155"/>
                    <a:pt x="2954" y="-1"/>
                    <a:pt x="4450" y="0"/>
                  </a:cubicBezTo>
                  <a:cubicBezTo>
                    <a:pt x="13433" y="0"/>
                    <a:pt x="21478" y="5560"/>
                    <a:pt x="24654" y="13963"/>
                  </a:cubicBezTo>
                  <a:lnTo>
                    <a:pt x="4450" y="21600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39" name="Text Box 35"/>
            <p:cNvSpPr txBox="1">
              <a:spLocks noChangeArrowheads="1"/>
            </p:cNvSpPr>
            <p:nvPr/>
          </p:nvSpPr>
          <p:spPr bwMode="auto">
            <a:xfrm>
              <a:off x="4059" y="2598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66"/>
                  </a:solidFill>
                  <a:sym typeface="Symbol" pitchFamily="18" charset="2"/>
                </a:rPr>
                <a:t></a:t>
              </a:r>
            </a:p>
          </p:txBody>
        </p:sp>
        <p:sp>
          <p:nvSpPr>
            <p:cNvPr id="431140" name="Text Box 36"/>
            <p:cNvSpPr txBox="1">
              <a:spLocks noChangeArrowheads="1"/>
            </p:cNvSpPr>
            <p:nvPr/>
          </p:nvSpPr>
          <p:spPr bwMode="auto">
            <a:xfrm>
              <a:off x="4558" y="3748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m</a:t>
              </a:r>
              <a:r>
                <a:rPr lang="en-US" altLang="zh-CN" sz="2400" baseline="-25000">
                  <a:solidFill>
                    <a:srgbClr val="000066"/>
                  </a:solidFill>
                </a:rPr>
                <a:t>1</a:t>
              </a:r>
              <a:r>
                <a:rPr lang="en-US" altLang="zh-CN" sz="2400" b="1" i="1">
                  <a:solidFill>
                    <a:srgbClr val="000066"/>
                  </a:solidFill>
                </a:rPr>
                <a:t>g</a:t>
              </a:r>
            </a:p>
          </p:txBody>
        </p:sp>
        <p:sp>
          <p:nvSpPr>
            <p:cNvPr id="431141" name="Text Box 37"/>
            <p:cNvSpPr txBox="1">
              <a:spLocks noChangeArrowheads="1"/>
            </p:cNvSpPr>
            <p:nvPr/>
          </p:nvSpPr>
          <p:spPr bwMode="auto">
            <a:xfrm>
              <a:off x="3787" y="2296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66"/>
                  </a:solidFill>
                </a:rPr>
                <a:t>F</a:t>
              </a:r>
              <a:endParaRPr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31142" name="Text Box 38"/>
            <p:cNvSpPr txBox="1">
              <a:spLocks noChangeArrowheads="1"/>
            </p:cNvSpPr>
            <p:nvPr/>
          </p:nvSpPr>
          <p:spPr bwMode="auto">
            <a:xfrm>
              <a:off x="5057" y="3748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m</a:t>
              </a:r>
              <a:r>
                <a:rPr lang="en-US" altLang="zh-CN" sz="2400" baseline="-25000">
                  <a:solidFill>
                    <a:srgbClr val="000066"/>
                  </a:solidFill>
                </a:rPr>
                <a:t>2</a:t>
              </a:r>
              <a:r>
                <a:rPr lang="en-US" altLang="zh-CN" sz="2400" b="1" i="1">
                  <a:solidFill>
                    <a:srgbClr val="000066"/>
                  </a:solidFill>
                </a:rPr>
                <a:t>g</a:t>
              </a:r>
            </a:p>
          </p:txBody>
        </p:sp>
        <p:sp>
          <p:nvSpPr>
            <p:cNvPr id="431143" name="Text Box 39"/>
            <p:cNvSpPr txBox="1">
              <a:spLocks noChangeArrowheads="1"/>
            </p:cNvSpPr>
            <p:nvPr/>
          </p:nvSpPr>
          <p:spPr bwMode="auto">
            <a:xfrm>
              <a:off x="4649" y="2568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66"/>
                  </a:solidFill>
                </a:rPr>
                <a:t>T</a:t>
              </a:r>
              <a:r>
                <a:rPr lang="en-US" altLang="zh-CN" sz="2400" baseline="-25000">
                  <a:solidFill>
                    <a:srgbClr val="000066"/>
                  </a:solidFill>
                </a:rPr>
                <a:t>1</a:t>
              </a:r>
              <a:endParaRPr lang="en-US" altLang="zh-CN" sz="2400" b="1" i="1">
                <a:solidFill>
                  <a:srgbClr val="000066"/>
                </a:solidFill>
              </a:endParaRPr>
            </a:p>
          </p:txBody>
        </p:sp>
        <p:sp>
          <p:nvSpPr>
            <p:cNvPr id="431144" name="Text Box 40"/>
            <p:cNvSpPr txBox="1">
              <a:spLocks noChangeArrowheads="1"/>
            </p:cNvSpPr>
            <p:nvPr/>
          </p:nvSpPr>
          <p:spPr bwMode="auto">
            <a:xfrm>
              <a:off x="3824" y="3770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M</a:t>
              </a:r>
              <a:r>
                <a:rPr lang="en-US" altLang="zh-CN" sz="2400" b="1" i="1">
                  <a:solidFill>
                    <a:srgbClr val="000066"/>
                  </a:solidFill>
                </a:rPr>
                <a:t>g</a:t>
              </a:r>
            </a:p>
          </p:txBody>
        </p:sp>
        <p:sp>
          <p:nvSpPr>
            <p:cNvPr id="431145" name="Text Box 41"/>
            <p:cNvSpPr txBox="1">
              <a:spLocks noChangeArrowheads="1"/>
            </p:cNvSpPr>
            <p:nvPr/>
          </p:nvSpPr>
          <p:spPr bwMode="auto">
            <a:xfrm>
              <a:off x="5148" y="2598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66"/>
                  </a:solidFill>
                </a:rPr>
                <a:t>T</a:t>
              </a:r>
              <a:r>
                <a:rPr lang="en-US" altLang="zh-CN" sz="2400" baseline="-25000">
                  <a:solidFill>
                    <a:srgbClr val="000066"/>
                  </a:solidFill>
                </a:rPr>
                <a:t>2</a:t>
              </a:r>
              <a:endParaRPr lang="en-US" altLang="zh-CN" sz="2400" b="1" i="1">
                <a:solidFill>
                  <a:srgbClr val="000066"/>
                </a:solidFill>
              </a:endParaRPr>
            </a:p>
          </p:txBody>
        </p:sp>
        <p:sp>
          <p:nvSpPr>
            <p:cNvPr id="431146" name="Line 42"/>
            <p:cNvSpPr>
              <a:spLocks noChangeShapeType="1"/>
            </p:cNvSpPr>
            <p:nvPr/>
          </p:nvSpPr>
          <p:spPr bwMode="auto">
            <a:xfrm>
              <a:off x="4513" y="3158"/>
              <a:ext cx="0" cy="273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47" name="Text Box 43"/>
            <p:cNvSpPr txBox="1">
              <a:spLocks noChangeArrowheads="1"/>
            </p:cNvSpPr>
            <p:nvPr/>
          </p:nvSpPr>
          <p:spPr bwMode="auto">
            <a:xfrm>
              <a:off x="4377" y="3362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66"/>
                  </a:solidFill>
                  <a:sym typeface="Symbol" pitchFamily="18" charset="2"/>
                </a:rPr>
                <a:t>a</a:t>
              </a:r>
            </a:p>
          </p:txBody>
        </p:sp>
      </p:grpSp>
      <p:graphicFrame>
        <p:nvGraphicFramePr>
          <p:cNvPr id="431148" name="Object 44"/>
          <p:cNvGraphicFramePr>
            <a:graphicFrameLocks noChangeAspect="1"/>
          </p:cNvGraphicFramePr>
          <p:nvPr/>
        </p:nvGraphicFramePr>
        <p:xfrm>
          <a:off x="533400" y="2514600"/>
          <a:ext cx="3390900" cy="386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1354098" imgH="1544705" progId="Word.Document.8">
                  <p:embed/>
                </p:oleObj>
              </mc:Choice>
              <mc:Fallback>
                <p:oleObj name="Document" r:id="rId8" imgW="1354098" imgH="1544705" progId="Word.Document.8">
                  <p:embed/>
                  <p:pic>
                    <p:nvPicPr>
                      <p:cNvPr id="43114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3390900" cy="386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1150" name="Group 46"/>
          <p:cNvGrpSpPr>
            <a:grpSpLocks/>
          </p:cNvGrpSpPr>
          <p:nvPr/>
        </p:nvGrpSpPr>
        <p:grpSpPr bwMode="auto">
          <a:xfrm>
            <a:off x="6459538" y="533400"/>
            <a:ext cx="2478087" cy="2879725"/>
            <a:chOff x="4069" y="336"/>
            <a:chExt cx="1561" cy="1814"/>
          </a:xfrm>
        </p:grpSpPr>
        <p:sp>
          <p:nvSpPr>
            <p:cNvPr id="431109" name="Oval 5"/>
            <p:cNvSpPr>
              <a:spLocks noChangeArrowheads="1"/>
            </p:cNvSpPr>
            <p:nvPr/>
          </p:nvSpPr>
          <p:spPr bwMode="auto">
            <a:xfrm>
              <a:off x="4592" y="512"/>
              <a:ext cx="535" cy="53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10" name="Text Box 6"/>
            <p:cNvSpPr txBox="1">
              <a:spLocks noChangeArrowheads="1"/>
            </p:cNvSpPr>
            <p:nvPr/>
          </p:nvSpPr>
          <p:spPr bwMode="auto">
            <a:xfrm>
              <a:off x="5187" y="1492"/>
              <a:ext cx="44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 m</a:t>
              </a:r>
              <a:r>
                <a:rPr kumimoji="1" lang="en-US" altLang="zh-CN" sz="2400" baseline="-25000">
                  <a:solidFill>
                    <a:srgbClr val="FF0000"/>
                  </a:solidFill>
                </a:rPr>
                <a:t>2</a:t>
              </a:r>
              <a:endParaRPr kumimoji="1" lang="en-US" altLang="zh-CN" sz="2400" b="1" i="1">
                <a:solidFill>
                  <a:srgbClr val="FF0000"/>
                </a:solidFill>
              </a:endParaRPr>
            </a:p>
          </p:txBody>
        </p:sp>
        <p:sp>
          <p:nvSpPr>
            <p:cNvPr id="431111" name="Text Box 7"/>
            <p:cNvSpPr txBox="1">
              <a:spLocks noChangeArrowheads="1"/>
            </p:cNvSpPr>
            <p:nvPr/>
          </p:nvSpPr>
          <p:spPr bwMode="auto">
            <a:xfrm>
              <a:off x="5097" y="637"/>
              <a:ext cx="40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 J</a:t>
              </a:r>
              <a:endParaRPr kumimoji="1" lang="en-US" altLang="zh-CN" sz="2400" b="1" i="1">
                <a:solidFill>
                  <a:srgbClr val="000066"/>
                </a:solidFill>
              </a:endParaRPr>
            </a:p>
          </p:txBody>
        </p:sp>
        <p:sp>
          <p:nvSpPr>
            <p:cNvPr id="431112" name="Rectangle 8"/>
            <p:cNvSpPr>
              <a:spLocks noChangeArrowheads="1"/>
            </p:cNvSpPr>
            <p:nvPr/>
          </p:nvSpPr>
          <p:spPr bwMode="auto">
            <a:xfrm>
              <a:off x="4993" y="1477"/>
              <a:ext cx="267" cy="35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505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CC0000"/>
                </a:solidFill>
                <a:latin typeface="Arial" charset="0"/>
              </a:endParaRPr>
            </a:p>
          </p:txBody>
        </p:sp>
        <p:sp>
          <p:nvSpPr>
            <p:cNvPr id="431113" name="Line 9"/>
            <p:cNvSpPr>
              <a:spLocks noChangeShapeType="1"/>
            </p:cNvSpPr>
            <p:nvPr/>
          </p:nvSpPr>
          <p:spPr bwMode="auto">
            <a:xfrm flipV="1">
              <a:off x="4859" y="780"/>
              <a:ext cx="268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oval" w="sm" len="sm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14" name="Text Box 10"/>
            <p:cNvSpPr txBox="1">
              <a:spLocks noChangeArrowheads="1"/>
            </p:cNvSpPr>
            <p:nvPr/>
          </p:nvSpPr>
          <p:spPr bwMode="auto">
            <a:xfrm>
              <a:off x="4823" y="517"/>
              <a:ext cx="445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R</a:t>
              </a:r>
              <a:endParaRPr kumimoji="1" lang="en-US" altLang="zh-CN" sz="2400" b="1" i="1">
                <a:solidFill>
                  <a:srgbClr val="000066"/>
                </a:solidFill>
              </a:endParaRPr>
            </a:p>
          </p:txBody>
        </p:sp>
        <p:sp>
          <p:nvSpPr>
            <p:cNvPr id="431115" name="Line 11"/>
            <p:cNvSpPr>
              <a:spLocks noChangeShapeType="1"/>
            </p:cNvSpPr>
            <p:nvPr/>
          </p:nvSpPr>
          <p:spPr bwMode="auto">
            <a:xfrm flipH="1">
              <a:off x="5124" y="780"/>
              <a:ext cx="3" cy="67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16" name="Line 12"/>
            <p:cNvSpPr>
              <a:spLocks noChangeShapeType="1"/>
            </p:cNvSpPr>
            <p:nvPr/>
          </p:nvSpPr>
          <p:spPr bwMode="auto">
            <a:xfrm flipV="1">
              <a:off x="4859" y="371"/>
              <a:ext cx="3" cy="40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17" name="Line 13"/>
            <p:cNvSpPr>
              <a:spLocks noChangeShapeType="1"/>
            </p:cNvSpPr>
            <p:nvPr/>
          </p:nvSpPr>
          <p:spPr bwMode="auto">
            <a:xfrm>
              <a:off x="4507" y="381"/>
              <a:ext cx="662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18" name="Line 14"/>
            <p:cNvSpPr>
              <a:spLocks noChangeShapeType="1"/>
            </p:cNvSpPr>
            <p:nvPr/>
          </p:nvSpPr>
          <p:spPr bwMode="auto">
            <a:xfrm>
              <a:off x="4592" y="780"/>
              <a:ext cx="5" cy="100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19" name="Rectangle 15"/>
            <p:cNvSpPr>
              <a:spLocks noChangeArrowheads="1"/>
            </p:cNvSpPr>
            <p:nvPr/>
          </p:nvSpPr>
          <p:spPr bwMode="auto">
            <a:xfrm>
              <a:off x="4416" y="1794"/>
              <a:ext cx="356" cy="35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505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20" name="Rectangle 16" descr="浅色上对角线"/>
            <p:cNvSpPr>
              <a:spLocks noChangeArrowheads="1"/>
            </p:cNvSpPr>
            <p:nvPr/>
          </p:nvSpPr>
          <p:spPr bwMode="auto">
            <a:xfrm>
              <a:off x="4508" y="336"/>
              <a:ext cx="680" cy="45"/>
            </a:xfrm>
            <a:prstGeom prst="rect">
              <a:avLst/>
            </a:prstGeom>
            <a:pattFill prst="ltUpDiag">
              <a:fgClr>
                <a:srgbClr val="000066"/>
              </a:fgClr>
              <a:bgClr>
                <a:srgbClr val="EAEAEA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49" name="Text Box 45"/>
            <p:cNvSpPr txBox="1">
              <a:spLocks noChangeArrowheads="1"/>
            </p:cNvSpPr>
            <p:nvPr/>
          </p:nvSpPr>
          <p:spPr bwMode="auto">
            <a:xfrm>
              <a:off x="4069" y="1728"/>
              <a:ext cx="44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 m</a:t>
              </a:r>
              <a:r>
                <a:rPr kumimoji="1" lang="en-US" altLang="zh-CN" sz="2400" baseline="-25000">
                  <a:solidFill>
                    <a:srgbClr val="FF0000"/>
                  </a:solidFill>
                </a:rPr>
                <a:t>1</a:t>
              </a:r>
              <a:endParaRPr kumimoji="1" lang="en-US" altLang="zh-CN" sz="2400" b="1" i="1">
                <a:solidFill>
                  <a:srgbClr val="FF0000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733800" y="3733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注意</a:t>
            </a:r>
            <a:r>
              <a:rPr lang="en-US" altLang="zh-CN" b="1" dirty="0">
                <a:solidFill>
                  <a:srgbClr val="FF0000"/>
                </a:solidFill>
              </a:rPr>
              <a:t>T</a:t>
            </a:r>
            <a:r>
              <a:rPr lang="zh-CN" altLang="en-US" b="1" dirty="0">
                <a:solidFill>
                  <a:srgbClr val="FF0000"/>
                </a:solidFill>
              </a:rPr>
              <a:t>的作用力反作用力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1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转动定律</a:t>
            </a: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E58-485D-4438-BC28-95D9B232898E}" type="slidenum">
              <a:rPr lang="en-US" altLang="zh-CN"/>
              <a:pPr/>
              <a:t>35</a:t>
            </a:fld>
            <a:endParaRPr lang="en-US" altLang="zh-CN"/>
          </a:p>
        </p:txBody>
      </p:sp>
      <p:graphicFrame>
        <p:nvGraphicFramePr>
          <p:cNvPr id="432132" name="Object 4"/>
          <p:cNvGraphicFramePr>
            <a:graphicFrameLocks noChangeAspect="1"/>
          </p:cNvGraphicFramePr>
          <p:nvPr/>
        </p:nvGraphicFramePr>
        <p:xfrm>
          <a:off x="381000" y="1181100"/>
          <a:ext cx="82931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3322453" imgH="835170" progId="Word.Document.8">
                  <p:embed/>
                </p:oleObj>
              </mc:Choice>
              <mc:Fallback>
                <p:oleObj name="文档" r:id="rId2" imgW="3322453" imgH="835170" progId="Word.Document.8">
                  <p:embed/>
                  <p:pic>
                    <p:nvPicPr>
                      <p:cNvPr id="432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81100"/>
                        <a:ext cx="82931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2133" name="Group 5"/>
          <p:cNvGrpSpPr>
            <a:grpSpLocks/>
          </p:cNvGrpSpPr>
          <p:nvPr/>
        </p:nvGrpSpPr>
        <p:grpSpPr bwMode="auto">
          <a:xfrm>
            <a:off x="2771775" y="3429000"/>
            <a:ext cx="3525838" cy="3146425"/>
            <a:chOff x="1758" y="2160"/>
            <a:chExt cx="2221" cy="1982"/>
          </a:xfrm>
        </p:grpSpPr>
        <p:sp>
          <p:nvSpPr>
            <p:cNvPr id="432134" name="AutoShape 6"/>
            <p:cNvSpPr>
              <a:spLocks noChangeArrowheads="1"/>
            </p:cNvSpPr>
            <p:nvPr/>
          </p:nvSpPr>
          <p:spPr bwMode="auto">
            <a:xfrm rot="10800000">
              <a:off x="1910" y="2222"/>
              <a:ext cx="136" cy="181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993366"/>
              </a:solidFill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2135" name="Rectangle 7"/>
            <p:cNvSpPr>
              <a:spLocks noChangeArrowheads="1"/>
            </p:cNvSpPr>
            <p:nvPr/>
          </p:nvSpPr>
          <p:spPr bwMode="auto">
            <a:xfrm rot="3010794">
              <a:off x="1630" y="3127"/>
              <a:ext cx="1982" cy="48"/>
            </a:xfrm>
            <a:prstGeom prst="rect">
              <a:avLst/>
            </a:prstGeom>
            <a:gradFill rotWithShape="1">
              <a:gsLst>
                <a:gs pos="0">
                  <a:srgbClr val="008080"/>
                </a:gs>
                <a:gs pos="50000">
                  <a:srgbClr val="FFFFFF"/>
                </a:gs>
                <a:gs pos="100000">
                  <a:srgbClr val="008080"/>
                </a:gs>
              </a:gsLst>
              <a:lin ang="5400000" scaled="1"/>
            </a:gradFill>
            <a:ln w="19050" algn="ctr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2136" name="Arc 8"/>
            <p:cNvSpPr>
              <a:spLocks/>
            </p:cNvSpPr>
            <p:nvPr/>
          </p:nvSpPr>
          <p:spPr bwMode="auto">
            <a:xfrm rot="10800000" flipH="1">
              <a:off x="2073" y="2377"/>
              <a:ext cx="90" cy="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2137" name="Rectangle 9"/>
            <p:cNvSpPr>
              <a:spLocks noChangeArrowheads="1"/>
            </p:cNvSpPr>
            <p:nvPr/>
          </p:nvSpPr>
          <p:spPr bwMode="auto">
            <a:xfrm>
              <a:off x="1997" y="2360"/>
              <a:ext cx="1982" cy="48"/>
            </a:xfrm>
            <a:prstGeom prst="rect">
              <a:avLst/>
            </a:prstGeom>
            <a:gradFill rotWithShape="1">
              <a:gsLst>
                <a:gs pos="0">
                  <a:srgbClr val="008080"/>
                </a:gs>
                <a:gs pos="50000">
                  <a:srgbClr val="FFFFFF"/>
                </a:gs>
                <a:gs pos="100000">
                  <a:srgbClr val="008080"/>
                </a:gs>
              </a:gsLst>
              <a:lin ang="5400000" scaled="1"/>
            </a:gradFill>
            <a:ln w="19050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2138" name="Line 10" descr="浅色上对角线"/>
            <p:cNvSpPr>
              <a:spLocks noChangeShapeType="1"/>
            </p:cNvSpPr>
            <p:nvPr/>
          </p:nvSpPr>
          <p:spPr bwMode="auto">
            <a:xfrm flipV="1">
              <a:off x="1764" y="2227"/>
              <a:ext cx="430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2139" name="Rectangle 11" descr="浅色上对角线"/>
            <p:cNvSpPr>
              <a:spLocks noChangeArrowheads="1"/>
            </p:cNvSpPr>
            <p:nvPr/>
          </p:nvSpPr>
          <p:spPr bwMode="auto">
            <a:xfrm>
              <a:off x="1775" y="2168"/>
              <a:ext cx="433" cy="54"/>
            </a:xfrm>
            <a:prstGeom prst="rect">
              <a:avLst/>
            </a:prstGeom>
            <a:pattFill prst="ltUpDiag">
              <a:fgClr>
                <a:srgbClr val="993366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2140" name="Oval 12"/>
            <p:cNvSpPr>
              <a:spLocks noChangeArrowheads="1"/>
            </p:cNvSpPr>
            <p:nvPr/>
          </p:nvSpPr>
          <p:spPr bwMode="auto">
            <a:xfrm>
              <a:off x="1955" y="2360"/>
              <a:ext cx="48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32141" name="Text Box 13"/>
            <p:cNvSpPr txBox="1">
              <a:spLocks noChangeArrowheads="1"/>
            </p:cNvSpPr>
            <p:nvPr/>
          </p:nvSpPr>
          <p:spPr bwMode="auto">
            <a:xfrm>
              <a:off x="1758" y="2308"/>
              <a:ext cx="36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432142" name="Text Box 14"/>
            <p:cNvSpPr txBox="1">
              <a:spLocks noChangeArrowheads="1"/>
            </p:cNvSpPr>
            <p:nvPr/>
          </p:nvSpPr>
          <p:spPr bwMode="auto">
            <a:xfrm>
              <a:off x="2118" y="2377"/>
              <a:ext cx="499" cy="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  <a:sym typeface="Symbol" pitchFamily="18" charset="2"/>
                </a:rPr>
                <a:t></a:t>
              </a:r>
            </a:p>
          </p:txBody>
        </p:sp>
        <p:sp>
          <p:nvSpPr>
            <p:cNvPr id="432143" name="Arc 15"/>
            <p:cNvSpPr>
              <a:spLocks/>
            </p:cNvSpPr>
            <p:nvPr/>
          </p:nvSpPr>
          <p:spPr bwMode="auto">
            <a:xfrm rot="10800000" flipH="1">
              <a:off x="1937" y="2421"/>
              <a:ext cx="2042" cy="1472"/>
            </a:xfrm>
            <a:custGeom>
              <a:avLst/>
              <a:gdLst>
                <a:gd name="G0" fmla="+- 0 0 0"/>
                <a:gd name="G1" fmla="+- 16446 0 0"/>
                <a:gd name="G2" fmla="+- 21600 0 0"/>
                <a:gd name="T0" fmla="*/ 14003 w 21600"/>
                <a:gd name="T1" fmla="*/ 0 h 16446"/>
                <a:gd name="T2" fmla="*/ 21600 w 21600"/>
                <a:gd name="T3" fmla="*/ 16446 h 16446"/>
                <a:gd name="T4" fmla="*/ 0 w 21600"/>
                <a:gd name="T5" fmla="*/ 16446 h 16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446" fill="none" extrusionOk="0">
                  <a:moveTo>
                    <a:pt x="14003" y="-1"/>
                  </a:moveTo>
                  <a:cubicBezTo>
                    <a:pt x="18822" y="4103"/>
                    <a:pt x="21600" y="10115"/>
                    <a:pt x="21600" y="16446"/>
                  </a:cubicBezTo>
                </a:path>
                <a:path w="21600" h="16446" stroke="0" extrusionOk="0">
                  <a:moveTo>
                    <a:pt x="14003" y="-1"/>
                  </a:moveTo>
                  <a:cubicBezTo>
                    <a:pt x="18822" y="4103"/>
                    <a:pt x="21600" y="10115"/>
                    <a:pt x="21600" y="16446"/>
                  </a:cubicBezTo>
                  <a:lnTo>
                    <a:pt x="0" y="16446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转动定律</a:t>
            </a:r>
          </a:p>
        </p:txBody>
      </p:sp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C9AB-67AC-4B9D-924C-2464EF409611}" type="slidenum">
              <a:rPr lang="en-US" altLang="zh-CN"/>
              <a:pPr/>
              <a:t>36</a:t>
            </a:fld>
            <a:endParaRPr lang="en-US" altLang="zh-CN"/>
          </a:p>
        </p:txBody>
      </p:sp>
      <p:grpSp>
        <p:nvGrpSpPr>
          <p:cNvPr id="433156" name="Group 4"/>
          <p:cNvGrpSpPr>
            <a:grpSpLocks/>
          </p:cNvGrpSpPr>
          <p:nvPr/>
        </p:nvGrpSpPr>
        <p:grpSpPr bwMode="auto">
          <a:xfrm>
            <a:off x="5105400" y="1752600"/>
            <a:ext cx="3525838" cy="3146425"/>
            <a:chOff x="3107" y="541"/>
            <a:chExt cx="2221" cy="1982"/>
          </a:xfrm>
        </p:grpSpPr>
        <p:sp>
          <p:nvSpPr>
            <p:cNvPr id="433157" name="AutoShape 5"/>
            <p:cNvSpPr>
              <a:spLocks noChangeArrowheads="1"/>
            </p:cNvSpPr>
            <p:nvPr/>
          </p:nvSpPr>
          <p:spPr bwMode="auto">
            <a:xfrm rot="10800000">
              <a:off x="3259" y="603"/>
              <a:ext cx="136" cy="181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993366"/>
              </a:solidFill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158" name="Rectangle 6"/>
            <p:cNvSpPr>
              <a:spLocks noChangeArrowheads="1"/>
            </p:cNvSpPr>
            <p:nvPr/>
          </p:nvSpPr>
          <p:spPr bwMode="auto">
            <a:xfrm rot="3010794">
              <a:off x="2979" y="1508"/>
              <a:ext cx="1982" cy="48"/>
            </a:xfrm>
            <a:prstGeom prst="rect">
              <a:avLst/>
            </a:prstGeom>
            <a:gradFill rotWithShape="1">
              <a:gsLst>
                <a:gs pos="0">
                  <a:srgbClr val="008080"/>
                </a:gs>
                <a:gs pos="50000">
                  <a:srgbClr val="FFFFFF"/>
                </a:gs>
                <a:gs pos="100000">
                  <a:srgbClr val="008080"/>
                </a:gs>
              </a:gsLst>
              <a:lin ang="5400000" scaled="1"/>
            </a:gradFill>
            <a:ln w="19050" algn="ctr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159" name="Arc 7"/>
            <p:cNvSpPr>
              <a:spLocks/>
            </p:cNvSpPr>
            <p:nvPr/>
          </p:nvSpPr>
          <p:spPr bwMode="auto">
            <a:xfrm rot="10800000" flipH="1">
              <a:off x="3422" y="758"/>
              <a:ext cx="90" cy="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160" name="Rectangle 8"/>
            <p:cNvSpPr>
              <a:spLocks noChangeArrowheads="1"/>
            </p:cNvSpPr>
            <p:nvPr/>
          </p:nvSpPr>
          <p:spPr bwMode="auto">
            <a:xfrm>
              <a:off x="3346" y="741"/>
              <a:ext cx="1982" cy="48"/>
            </a:xfrm>
            <a:prstGeom prst="rect">
              <a:avLst/>
            </a:prstGeom>
            <a:gradFill rotWithShape="1">
              <a:gsLst>
                <a:gs pos="0">
                  <a:srgbClr val="008080"/>
                </a:gs>
                <a:gs pos="50000">
                  <a:srgbClr val="FFFFFF"/>
                </a:gs>
                <a:gs pos="100000">
                  <a:srgbClr val="008080"/>
                </a:gs>
              </a:gsLst>
              <a:lin ang="5400000" scaled="1"/>
            </a:gradFill>
            <a:ln w="19050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161" name="Line 9"/>
            <p:cNvSpPr>
              <a:spLocks noChangeShapeType="1"/>
            </p:cNvSpPr>
            <p:nvPr/>
          </p:nvSpPr>
          <p:spPr bwMode="auto">
            <a:xfrm>
              <a:off x="4001" y="1574"/>
              <a:ext cx="0" cy="63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162" name="Text Box 10"/>
            <p:cNvSpPr txBox="1">
              <a:spLocks noChangeArrowheads="1"/>
            </p:cNvSpPr>
            <p:nvPr/>
          </p:nvSpPr>
          <p:spPr bwMode="auto">
            <a:xfrm>
              <a:off x="3742" y="1468"/>
              <a:ext cx="36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433163" name="Line 11" descr="浅色上对角线"/>
            <p:cNvSpPr>
              <a:spLocks noChangeShapeType="1"/>
            </p:cNvSpPr>
            <p:nvPr/>
          </p:nvSpPr>
          <p:spPr bwMode="auto">
            <a:xfrm flipV="1">
              <a:off x="3113" y="608"/>
              <a:ext cx="430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164" name="Rectangle 12" descr="浅色上对角线"/>
            <p:cNvSpPr>
              <a:spLocks noChangeArrowheads="1"/>
            </p:cNvSpPr>
            <p:nvPr/>
          </p:nvSpPr>
          <p:spPr bwMode="auto">
            <a:xfrm>
              <a:off x="3124" y="549"/>
              <a:ext cx="433" cy="54"/>
            </a:xfrm>
            <a:prstGeom prst="rect">
              <a:avLst/>
            </a:prstGeom>
            <a:pattFill prst="ltUpDiag">
              <a:fgClr>
                <a:srgbClr val="993366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165" name="Oval 13"/>
            <p:cNvSpPr>
              <a:spLocks noChangeArrowheads="1"/>
            </p:cNvSpPr>
            <p:nvPr/>
          </p:nvSpPr>
          <p:spPr bwMode="auto">
            <a:xfrm>
              <a:off x="3304" y="741"/>
              <a:ext cx="48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33166" name="Arc 14"/>
            <p:cNvSpPr>
              <a:spLocks/>
            </p:cNvSpPr>
            <p:nvPr/>
          </p:nvSpPr>
          <p:spPr bwMode="auto">
            <a:xfrm rot="10800000" flipH="1">
              <a:off x="3204" y="760"/>
              <a:ext cx="1179" cy="792"/>
            </a:xfrm>
            <a:custGeom>
              <a:avLst/>
              <a:gdLst>
                <a:gd name="G0" fmla="+- 0 0 0"/>
                <a:gd name="G1" fmla="+- 15714 0 0"/>
                <a:gd name="G2" fmla="+- 21600 0 0"/>
                <a:gd name="T0" fmla="*/ 14820 w 21600"/>
                <a:gd name="T1" fmla="*/ 0 h 15714"/>
                <a:gd name="T2" fmla="*/ 21600 w 21600"/>
                <a:gd name="T3" fmla="*/ 15714 h 15714"/>
                <a:gd name="T4" fmla="*/ 0 w 21600"/>
                <a:gd name="T5" fmla="*/ 15714 h 15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5714" fill="none" extrusionOk="0">
                  <a:moveTo>
                    <a:pt x="14819" y="0"/>
                  </a:moveTo>
                  <a:cubicBezTo>
                    <a:pt x="19147" y="4081"/>
                    <a:pt x="21600" y="9765"/>
                    <a:pt x="21600" y="15714"/>
                  </a:cubicBezTo>
                </a:path>
                <a:path w="21600" h="15714" stroke="0" extrusionOk="0">
                  <a:moveTo>
                    <a:pt x="14819" y="0"/>
                  </a:moveTo>
                  <a:cubicBezTo>
                    <a:pt x="19147" y="4081"/>
                    <a:pt x="21600" y="9765"/>
                    <a:pt x="21600" y="15714"/>
                  </a:cubicBezTo>
                  <a:lnTo>
                    <a:pt x="0" y="15714"/>
                  </a:lnTo>
                  <a:close/>
                </a:path>
              </a:pathLst>
            </a:custGeom>
            <a:noFill/>
            <a:ln w="19050">
              <a:solidFill>
                <a:srgbClr val="FF5050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167" name="Text Box 15"/>
            <p:cNvSpPr txBox="1">
              <a:spLocks noChangeArrowheads="1"/>
            </p:cNvSpPr>
            <p:nvPr/>
          </p:nvSpPr>
          <p:spPr bwMode="auto">
            <a:xfrm>
              <a:off x="3107" y="689"/>
              <a:ext cx="36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433168" name="Text Box 16"/>
            <p:cNvSpPr txBox="1">
              <a:spLocks noChangeArrowheads="1"/>
            </p:cNvSpPr>
            <p:nvPr/>
          </p:nvSpPr>
          <p:spPr bwMode="auto">
            <a:xfrm>
              <a:off x="3467" y="758"/>
              <a:ext cx="499" cy="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  <a:sym typeface="Symbol" pitchFamily="18" charset="2"/>
                </a:rPr>
                <a:t></a:t>
              </a:r>
            </a:p>
          </p:txBody>
        </p:sp>
        <p:sp>
          <p:nvSpPr>
            <p:cNvPr id="433169" name="Text Box 17"/>
            <p:cNvSpPr txBox="1">
              <a:spLocks noChangeArrowheads="1"/>
            </p:cNvSpPr>
            <p:nvPr/>
          </p:nvSpPr>
          <p:spPr bwMode="auto">
            <a:xfrm>
              <a:off x="3831" y="2141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0000"/>
                  </a:solidFill>
                </a:rPr>
                <a:t>m</a:t>
              </a:r>
              <a:r>
                <a:rPr lang="en-US" altLang="zh-CN" sz="2400" b="1" i="1">
                  <a:solidFill>
                    <a:srgbClr val="FF0000"/>
                  </a:solidFill>
                </a:rPr>
                <a:t>g</a:t>
              </a:r>
            </a:p>
          </p:txBody>
        </p:sp>
      </p:grpSp>
      <p:graphicFrame>
        <p:nvGraphicFramePr>
          <p:cNvPr id="433170" name="Object 18"/>
          <p:cNvGraphicFramePr>
            <a:graphicFrameLocks noChangeAspect="1"/>
          </p:cNvGraphicFramePr>
          <p:nvPr/>
        </p:nvGraphicFramePr>
        <p:xfrm>
          <a:off x="461963" y="1238250"/>
          <a:ext cx="3860800" cy="512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428597" imgH="3225846" progId="Word.Document.8">
                  <p:embed/>
                </p:oleObj>
              </mc:Choice>
              <mc:Fallback>
                <p:oleObj name="Document" r:id="rId2" imgW="2428597" imgH="3225846" progId="Word.Document.8">
                  <p:embed/>
                  <p:pic>
                    <p:nvPicPr>
                      <p:cNvPr id="43317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1238250"/>
                        <a:ext cx="3860800" cy="512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3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3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转动定律</a:t>
            </a: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E6B4-1F36-4F90-96DB-17E3F6AA34CE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152400" y="1127125"/>
            <a:ext cx="8839200" cy="14219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3.7   </a:t>
            </a:r>
            <a:r>
              <a:rPr kumimoji="1" lang="zh-CN" altLang="en-US" sz="2400" dirty="0"/>
              <a:t>一质量为</a:t>
            </a:r>
            <a:r>
              <a:rPr kumimoji="1" lang="en-US" altLang="zh-CN" sz="2400" i="1" dirty="0"/>
              <a:t>m</a:t>
            </a:r>
            <a:r>
              <a:rPr kumimoji="1" lang="zh-CN" altLang="en-US" sz="2400" dirty="0"/>
              <a:t>，长为</a:t>
            </a:r>
            <a:r>
              <a:rPr kumimoji="1" lang="en-US" altLang="zh-CN" sz="2400" i="1" dirty="0"/>
              <a:t>l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的均质细杆，转轴在</a:t>
            </a:r>
            <a:r>
              <a:rPr kumimoji="1" lang="en-US" altLang="zh-CN" sz="2400" i="1" dirty="0"/>
              <a:t>O</a:t>
            </a:r>
            <a:r>
              <a:rPr kumimoji="1" lang="zh-CN" altLang="en-US" sz="2400" dirty="0"/>
              <a:t>点，距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端 </a:t>
            </a:r>
            <a:r>
              <a:rPr kumimoji="1" lang="en-US" altLang="zh-CN" sz="2400" i="1" dirty="0"/>
              <a:t>l</a:t>
            </a:r>
            <a:r>
              <a:rPr kumimoji="1" lang="en-US" altLang="zh-CN" sz="2400" dirty="0">
                <a:sym typeface="Symbol" pitchFamily="18" charset="2"/>
              </a:rPr>
              <a:t>/3 </a:t>
            </a:r>
            <a:r>
              <a:rPr kumimoji="1" lang="zh-CN" altLang="en-US" sz="2400" dirty="0">
                <a:sym typeface="Symbol" pitchFamily="18" charset="2"/>
              </a:rPr>
              <a:t>处。今使棒从静止开始由水平位置绕</a:t>
            </a:r>
            <a:r>
              <a:rPr kumimoji="1" lang="en-US" altLang="zh-CN" sz="2400" i="1" dirty="0">
                <a:sym typeface="Symbol" pitchFamily="18" charset="2"/>
              </a:rPr>
              <a:t>O</a:t>
            </a:r>
            <a:r>
              <a:rPr kumimoji="1" lang="zh-CN" altLang="en-US" sz="2400" dirty="0">
                <a:sym typeface="Symbol" pitchFamily="18" charset="2"/>
              </a:rPr>
              <a:t>点转动，求：（</a:t>
            </a:r>
            <a:r>
              <a:rPr kumimoji="1" lang="en-US" altLang="zh-CN" sz="2400" dirty="0">
                <a:sym typeface="Symbol" pitchFamily="18" charset="2"/>
              </a:rPr>
              <a:t>1</a:t>
            </a:r>
            <a:r>
              <a:rPr kumimoji="1" lang="zh-CN" altLang="en-US" sz="2400" dirty="0">
                <a:sym typeface="Symbol" pitchFamily="18" charset="2"/>
              </a:rPr>
              <a:t>）水平位置的角速度和角加速度</a:t>
            </a:r>
            <a:r>
              <a:rPr kumimoji="1" lang="en-US" altLang="zh-CN" sz="2400" dirty="0">
                <a:sym typeface="Symbol" pitchFamily="18" charset="2"/>
              </a:rPr>
              <a:t>;</a:t>
            </a:r>
            <a:r>
              <a:rPr kumimoji="1" lang="zh-CN" altLang="en-US" sz="2400" dirty="0">
                <a:sym typeface="Symbol" pitchFamily="18" charset="2"/>
              </a:rPr>
              <a:t>（</a:t>
            </a:r>
            <a:r>
              <a:rPr kumimoji="1" lang="en-US" altLang="zh-CN" sz="2400" dirty="0">
                <a:sym typeface="Symbol" pitchFamily="18" charset="2"/>
              </a:rPr>
              <a:t>2</a:t>
            </a:r>
            <a:r>
              <a:rPr kumimoji="1" lang="zh-CN" altLang="en-US" sz="2400" dirty="0">
                <a:sym typeface="Symbol" pitchFamily="18" charset="2"/>
              </a:rPr>
              <a:t>）垂直位置时的角速度和角加速度。</a:t>
            </a:r>
            <a:endParaRPr kumimoji="1" lang="zh-CN" altLang="en-US" sz="2400" dirty="0"/>
          </a:p>
        </p:txBody>
      </p:sp>
      <p:grpSp>
        <p:nvGrpSpPr>
          <p:cNvPr id="434190" name="Group 14"/>
          <p:cNvGrpSpPr>
            <a:grpSpLocks/>
          </p:cNvGrpSpPr>
          <p:nvPr/>
        </p:nvGrpSpPr>
        <p:grpSpPr bwMode="auto">
          <a:xfrm>
            <a:off x="5257800" y="2627312"/>
            <a:ext cx="3671888" cy="3240088"/>
            <a:chOff x="3243" y="1616"/>
            <a:chExt cx="2313" cy="2041"/>
          </a:xfrm>
        </p:grpSpPr>
        <p:sp>
          <p:nvSpPr>
            <p:cNvPr id="434191" name="Rectangle 15"/>
            <p:cNvSpPr>
              <a:spLocks noChangeArrowheads="1"/>
            </p:cNvSpPr>
            <p:nvPr/>
          </p:nvSpPr>
          <p:spPr bwMode="auto">
            <a:xfrm>
              <a:off x="3243" y="1616"/>
              <a:ext cx="2313" cy="2041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4192" name="Rectangle 16"/>
            <p:cNvSpPr>
              <a:spLocks noChangeArrowheads="1"/>
            </p:cNvSpPr>
            <p:nvPr/>
          </p:nvSpPr>
          <p:spPr bwMode="auto">
            <a:xfrm rot="5400000">
              <a:off x="3289" y="2613"/>
              <a:ext cx="1680" cy="4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6699"/>
                </a:gs>
              </a:gsLst>
              <a:lin ang="5400000" scaled="1"/>
            </a:gradFill>
            <a:ln w="9525" algn="ctr">
              <a:solidFill>
                <a:srgbClr val="FF66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4193" name="Rectangle 17"/>
            <p:cNvSpPr>
              <a:spLocks noChangeArrowheads="1"/>
            </p:cNvSpPr>
            <p:nvPr/>
          </p:nvSpPr>
          <p:spPr bwMode="auto">
            <a:xfrm>
              <a:off x="3577" y="2277"/>
              <a:ext cx="1680" cy="4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6699"/>
                </a:gs>
              </a:gsLst>
              <a:lin ang="5400000" scaled="1"/>
            </a:gradFill>
            <a:ln w="9525">
              <a:solidFill>
                <a:srgbClr val="FF66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4194" name="Rectangle 18"/>
            <p:cNvSpPr>
              <a:spLocks noChangeArrowheads="1"/>
            </p:cNvSpPr>
            <p:nvPr/>
          </p:nvSpPr>
          <p:spPr bwMode="auto">
            <a:xfrm>
              <a:off x="4327" y="1977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FFFF"/>
                  </a:solidFill>
                </a:rPr>
                <a:t>C</a:t>
              </a:r>
            </a:p>
          </p:txBody>
        </p:sp>
        <p:sp>
          <p:nvSpPr>
            <p:cNvPr id="434195" name="Rectangle 19"/>
            <p:cNvSpPr>
              <a:spLocks noChangeArrowheads="1"/>
            </p:cNvSpPr>
            <p:nvPr/>
          </p:nvSpPr>
          <p:spPr bwMode="auto">
            <a:xfrm>
              <a:off x="3833" y="2287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FFFF"/>
                  </a:solidFill>
                </a:rPr>
                <a:t>O</a:t>
              </a:r>
            </a:p>
          </p:txBody>
        </p:sp>
        <p:sp>
          <p:nvSpPr>
            <p:cNvPr id="434196" name="Rectangle 20"/>
            <p:cNvSpPr>
              <a:spLocks noChangeArrowheads="1"/>
            </p:cNvSpPr>
            <p:nvPr/>
          </p:nvSpPr>
          <p:spPr bwMode="auto">
            <a:xfrm>
              <a:off x="5258" y="2125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FFFF"/>
                  </a:solidFill>
                </a:rPr>
                <a:t>B</a:t>
              </a:r>
            </a:p>
          </p:txBody>
        </p:sp>
        <p:sp>
          <p:nvSpPr>
            <p:cNvPr id="434197" name="Rectangle 21"/>
            <p:cNvSpPr>
              <a:spLocks noChangeArrowheads="1"/>
            </p:cNvSpPr>
            <p:nvPr/>
          </p:nvSpPr>
          <p:spPr bwMode="auto">
            <a:xfrm>
              <a:off x="3337" y="2085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434198" name="Oval 22"/>
            <p:cNvSpPr>
              <a:spLocks noChangeArrowheads="1"/>
            </p:cNvSpPr>
            <p:nvPr/>
          </p:nvSpPr>
          <p:spPr bwMode="auto">
            <a:xfrm>
              <a:off x="4105" y="2278"/>
              <a:ext cx="45" cy="45"/>
            </a:xfrm>
            <a:prstGeom prst="ellipse">
              <a:avLst/>
            </a:prstGeom>
            <a:solidFill>
              <a:srgbClr val="00C600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4199" name="Text Box 23"/>
          <p:cNvSpPr txBox="1">
            <a:spLocks noChangeArrowheads="1"/>
          </p:cNvSpPr>
          <p:nvPr/>
        </p:nvSpPr>
        <p:spPr bwMode="auto">
          <a:xfrm>
            <a:off x="403225" y="2813050"/>
            <a:ext cx="1219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解：</a:t>
            </a:r>
          </a:p>
        </p:txBody>
      </p:sp>
      <p:graphicFrame>
        <p:nvGraphicFramePr>
          <p:cNvPr id="434200" name="Object 24"/>
          <p:cNvGraphicFramePr>
            <a:graphicFrameLocks noChangeAspect="1"/>
          </p:cNvGraphicFramePr>
          <p:nvPr/>
        </p:nvGraphicFramePr>
        <p:xfrm>
          <a:off x="1676400" y="2716212"/>
          <a:ext cx="23304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27000" imgH="241200" progId="Equation.3">
                  <p:embed/>
                </p:oleObj>
              </mc:Choice>
              <mc:Fallback>
                <p:oleObj name="公式" r:id="rId2" imgW="927000" imgH="241200" progId="Equation.3">
                  <p:embed/>
                  <p:pic>
                    <p:nvPicPr>
                      <p:cNvPr id="43420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16212"/>
                        <a:ext cx="2330450" cy="6048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201" name="Object 25"/>
          <p:cNvGraphicFramePr>
            <a:graphicFrameLocks noChangeAspect="1"/>
          </p:cNvGraphicFramePr>
          <p:nvPr/>
        </p:nvGraphicFramePr>
        <p:xfrm>
          <a:off x="533400" y="3325812"/>
          <a:ext cx="452437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15840" imgH="469800" progId="Equation.3">
                  <p:embed/>
                </p:oleObj>
              </mc:Choice>
              <mc:Fallback>
                <p:oleObj name="公式" r:id="rId4" imgW="1815840" imgH="469800" progId="Equation.3">
                  <p:embed/>
                  <p:pic>
                    <p:nvPicPr>
                      <p:cNvPr id="43420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325812"/>
                        <a:ext cx="4524375" cy="11699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202" name="Text Box 26"/>
          <p:cNvSpPr txBox="1">
            <a:spLocks noChangeArrowheads="1"/>
          </p:cNvSpPr>
          <p:nvPr/>
        </p:nvSpPr>
        <p:spPr bwMode="auto">
          <a:xfrm>
            <a:off x="304800" y="4573587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（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）</a:t>
            </a:r>
          </a:p>
        </p:txBody>
      </p:sp>
      <p:graphicFrame>
        <p:nvGraphicFramePr>
          <p:cNvPr id="434203" name="Object 27"/>
          <p:cNvGraphicFramePr>
            <a:graphicFrameLocks noChangeAspect="1"/>
          </p:cNvGraphicFramePr>
          <p:nvPr/>
        </p:nvGraphicFramePr>
        <p:xfrm>
          <a:off x="1828800" y="4573587"/>
          <a:ext cx="12096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57200" imgH="228600" progId="Equation.3">
                  <p:embed/>
                </p:oleObj>
              </mc:Choice>
              <mc:Fallback>
                <p:oleObj name="公式" r:id="rId6" imgW="457200" imgH="228600" progId="Equation.3">
                  <p:embed/>
                  <p:pic>
                    <p:nvPicPr>
                      <p:cNvPr id="43420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73587"/>
                        <a:ext cx="1209675" cy="6080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204" name="Object 28"/>
          <p:cNvGraphicFramePr>
            <a:graphicFrameLocks noChangeAspect="1"/>
          </p:cNvGraphicFramePr>
          <p:nvPr/>
        </p:nvGraphicFramePr>
        <p:xfrm>
          <a:off x="762000" y="5257800"/>
          <a:ext cx="3500438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96800" imgH="431640" progId="Equation.3">
                  <p:embed/>
                </p:oleObj>
              </mc:Choice>
              <mc:Fallback>
                <p:oleObj name="公式" r:id="rId8" imgW="1396800" imgH="431640" progId="Equation.3">
                  <p:embed/>
                  <p:pic>
                    <p:nvPicPr>
                      <p:cNvPr id="43420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57800"/>
                        <a:ext cx="3500438" cy="10779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4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4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43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43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43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43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99" grpId="0" autoUpdateAnimBg="0"/>
      <p:bldP spid="43420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转动定律</a:t>
            </a:r>
          </a:p>
        </p:txBody>
      </p:sp>
      <p:sp>
        <p:nvSpPr>
          <p:cNvPr id="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D44-DCA2-4A71-9A5D-DAEE9EC1E599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435203" name="Text Box 3"/>
          <p:cNvSpPr txBox="1">
            <a:spLocks noChangeArrowheads="1"/>
          </p:cNvSpPr>
          <p:nvPr/>
        </p:nvSpPr>
        <p:spPr bwMode="auto">
          <a:xfrm>
            <a:off x="0" y="1219200"/>
            <a:ext cx="12192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（</a:t>
            </a:r>
            <a:r>
              <a:rPr kumimoji="1" lang="en-US" altLang="zh-CN" sz="2800"/>
              <a:t>2</a:t>
            </a:r>
            <a:r>
              <a:rPr kumimoji="1" lang="zh-CN" altLang="en-US" sz="2800"/>
              <a:t>）</a:t>
            </a:r>
          </a:p>
        </p:txBody>
      </p:sp>
      <p:graphicFrame>
        <p:nvGraphicFramePr>
          <p:cNvPr id="435204" name="Object 4"/>
          <p:cNvGraphicFramePr>
            <a:graphicFrameLocks noChangeAspect="1"/>
          </p:cNvGraphicFramePr>
          <p:nvPr/>
        </p:nvGraphicFramePr>
        <p:xfrm>
          <a:off x="1219200" y="990600"/>
          <a:ext cx="17272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85800" imgH="393480" progId="Equation.3">
                  <p:embed/>
                </p:oleObj>
              </mc:Choice>
              <mc:Fallback>
                <p:oleObj name="公式" r:id="rId2" imgW="685800" imgH="393480" progId="Equation.3">
                  <p:embed/>
                  <p:pic>
                    <p:nvPicPr>
                      <p:cNvPr id="4352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90600"/>
                        <a:ext cx="1727200" cy="9890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5" name="Object 5"/>
          <p:cNvGraphicFramePr>
            <a:graphicFrameLocks noChangeAspect="1"/>
          </p:cNvGraphicFramePr>
          <p:nvPr/>
        </p:nvGraphicFramePr>
        <p:xfrm>
          <a:off x="304800" y="1981200"/>
          <a:ext cx="45069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247840" imgH="393480" progId="Equation.3">
                  <p:embed/>
                </p:oleObj>
              </mc:Choice>
              <mc:Fallback>
                <p:oleObj name="公式" r:id="rId4" imgW="2247840" imgH="393480" progId="Equation.3">
                  <p:embed/>
                  <p:pic>
                    <p:nvPicPr>
                      <p:cNvPr id="435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81200"/>
                        <a:ext cx="4506913" cy="787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6" name="Object 6"/>
          <p:cNvGraphicFramePr>
            <a:graphicFrameLocks noChangeAspect="1"/>
          </p:cNvGraphicFramePr>
          <p:nvPr/>
        </p:nvGraphicFramePr>
        <p:xfrm>
          <a:off x="685800" y="3048000"/>
          <a:ext cx="307181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18960" imgH="393480" progId="Equation.3">
                  <p:embed/>
                </p:oleObj>
              </mc:Choice>
              <mc:Fallback>
                <p:oleObj name="公式" r:id="rId6" imgW="1218960" imgH="393480" progId="Equation.3">
                  <p:embed/>
                  <p:pic>
                    <p:nvPicPr>
                      <p:cNvPr id="4352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0"/>
                        <a:ext cx="3071813" cy="9874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7" name="Object 7"/>
          <p:cNvGraphicFramePr>
            <a:graphicFrameLocks noChangeAspect="1"/>
          </p:cNvGraphicFramePr>
          <p:nvPr/>
        </p:nvGraphicFramePr>
        <p:xfrm>
          <a:off x="381000" y="4114800"/>
          <a:ext cx="39576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574640" imgH="393480" progId="Equation.3">
                  <p:embed/>
                </p:oleObj>
              </mc:Choice>
              <mc:Fallback>
                <p:oleObj name="公式" r:id="rId8" imgW="1574640" imgH="393480" progId="Equation.3">
                  <p:embed/>
                  <p:pic>
                    <p:nvPicPr>
                      <p:cNvPr id="4352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14800"/>
                        <a:ext cx="3957638" cy="977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8" name="Object 8"/>
          <p:cNvGraphicFramePr>
            <a:graphicFrameLocks noChangeAspect="1"/>
          </p:cNvGraphicFramePr>
          <p:nvPr/>
        </p:nvGraphicFramePr>
        <p:xfrm>
          <a:off x="533400" y="5241925"/>
          <a:ext cx="374808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485720" imgH="393480" progId="Equation.3">
                  <p:embed/>
                </p:oleObj>
              </mc:Choice>
              <mc:Fallback>
                <p:oleObj name="公式" r:id="rId10" imgW="1485720" imgH="393480" progId="Equation.3">
                  <p:embed/>
                  <p:pic>
                    <p:nvPicPr>
                      <p:cNvPr id="4352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241925"/>
                        <a:ext cx="3748088" cy="9874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9" name="Object 9"/>
          <p:cNvGraphicFramePr>
            <a:graphicFrameLocks noChangeAspect="1"/>
          </p:cNvGraphicFramePr>
          <p:nvPr/>
        </p:nvGraphicFramePr>
        <p:xfrm>
          <a:off x="4876800" y="5181600"/>
          <a:ext cx="15240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609480" imgH="444240" progId="Equation.3">
                  <p:embed/>
                </p:oleObj>
              </mc:Choice>
              <mc:Fallback>
                <p:oleObj name="公式" r:id="rId12" imgW="609480" imgH="444240" progId="Equation.3">
                  <p:embed/>
                  <p:pic>
                    <p:nvPicPr>
                      <p:cNvPr id="4352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181600"/>
                        <a:ext cx="1524000" cy="1108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0" name="Object 10"/>
          <p:cNvGraphicFramePr>
            <a:graphicFrameLocks noChangeAspect="1"/>
          </p:cNvGraphicFramePr>
          <p:nvPr/>
        </p:nvGraphicFramePr>
        <p:xfrm>
          <a:off x="6934200" y="5488781"/>
          <a:ext cx="10668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380880" imgH="177480" progId="Equation.3">
                  <p:embed/>
                </p:oleObj>
              </mc:Choice>
              <mc:Fallback>
                <p:oleObj name="公式" r:id="rId14" imgW="380880" imgH="177480" progId="Equation.3">
                  <p:embed/>
                  <p:pic>
                    <p:nvPicPr>
                      <p:cNvPr id="4352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488781"/>
                        <a:ext cx="1066800" cy="4937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5224" name="Group 24"/>
          <p:cNvGrpSpPr>
            <a:grpSpLocks/>
          </p:cNvGrpSpPr>
          <p:nvPr/>
        </p:nvGrpSpPr>
        <p:grpSpPr bwMode="auto">
          <a:xfrm>
            <a:off x="5181600" y="1600200"/>
            <a:ext cx="3671888" cy="3240088"/>
            <a:chOff x="3152" y="1842"/>
            <a:chExt cx="2313" cy="2041"/>
          </a:xfrm>
        </p:grpSpPr>
        <p:sp>
          <p:nvSpPr>
            <p:cNvPr id="435225" name="Rectangle 25"/>
            <p:cNvSpPr>
              <a:spLocks noChangeArrowheads="1"/>
            </p:cNvSpPr>
            <p:nvPr/>
          </p:nvSpPr>
          <p:spPr bwMode="auto">
            <a:xfrm>
              <a:off x="3152" y="1842"/>
              <a:ext cx="2313" cy="2041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5226" name="Rectangle 26"/>
            <p:cNvSpPr>
              <a:spLocks noChangeArrowheads="1"/>
            </p:cNvSpPr>
            <p:nvPr/>
          </p:nvSpPr>
          <p:spPr bwMode="auto">
            <a:xfrm rot="5400000">
              <a:off x="3198" y="2839"/>
              <a:ext cx="1680" cy="4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6699"/>
                </a:gs>
              </a:gsLst>
              <a:lin ang="5400000" scaled="1"/>
            </a:gradFill>
            <a:ln w="9525" algn="ctr">
              <a:solidFill>
                <a:srgbClr val="FF66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5227" name="Rectangle 27"/>
            <p:cNvSpPr>
              <a:spLocks noChangeArrowheads="1"/>
            </p:cNvSpPr>
            <p:nvPr/>
          </p:nvSpPr>
          <p:spPr bwMode="auto">
            <a:xfrm>
              <a:off x="3486" y="2503"/>
              <a:ext cx="1680" cy="4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6699"/>
                </a:gs>
              </a:gsLst>
              <a:lin ang="5400000" scaled="1"/>
            </a:gradFill>
            <a:ln w="9525">
              <a:solidFill>
                <a:srgbClr val="FF66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5228" name="Rectangle 28"/>
            <p:cNvSpPr>
              <a:spLocks noChangeArrowheads="1"/>
            </p:cNvSpPr>
            <p:nvPr/>
          </p:nvSpPr>
          <p:spPr bwMode="auto">
            <a:xfrm>
              <a:off x="4236" y="2203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FFFF"/>
                  </a:solidFill>
                </a:rPr>
                <a:t>C</a:t>
              </a:r>
            </a:p>
          </p:txBody>
        </p:sp>
        <p:sp>
          <p:nvSpPr>
            <p:cNvPr id="435229" name="Rectangle 29"/>
            <p:cNvSpPr>
              <a:spLocks noChangeArrowheads="1"/>
            </p:cNvSpPr>
            <p:nvPr/>
          </p:nvSpPr>
          <p:spPr bwMode="auto">
            <a:xfrm>
              <a:off x="3786" y="2513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FFFF"/>
                  </a:solidFill>
                </a:rPr>
                <a:t>O</a:t>
              </a:r>
            </a:p>
          </p:txBody>
        </p:sp>
        <p:sp>
          <p:nvSpPr>
            <p:cNvPr id="435230" name="Rectangle 30"/>
            <p:cNvSpPr>
              <a:spLocks noChangeArrowheads="1"/>
            </p:cNvSpPr>
            <p:nvPr/>
          </p:nvSpPr>
          <p:spPr bwMode="auto">
            <a:xfrm>
              <a:off x="5167" y="2351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FFFF"/>
                  </a:solidFill>
                </a:rPr>
                <a:t>B</a:t>
              </a:r>
            </a:p>
          </p:txBody>
        </p:sp>
        <p:sp>
          <p:nvSpPr>
            <p:cNvPr id="435231" name="Rectangle 31"/>
            <p:cNvSpPr>
              <a:spLocks noChangeArrowheads="1"/>
            </p:cNvSpPr>
            <p:nvPr/>
          </p:nvSpPr>
          <p:spPr bwMode="auto">
            <a:xfrm>
              <a:off x="3246" y="231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FFFF"/>
                  </a:solidFill>
                </a:rPr>
                <a:t>A</a:t>
              </a:r>
            </a:p>
          </p:txBody>
        </p:sp>
        <p:grpSp>
          <p:nvGrpSpPr>
            <p:cNvPr id="435232" name="Group 32"/>
            <p:cNvGrpSpPr>
              <a:grpSpLocks/>
            </p:cNvGrpSpPr>
            <p:nvPr/>
          </p:nvGrpSpPr>
          <p:grpSpPr bwMode="auto">
            <a:xfrm>
              <a:off x="3451" y="2514"/>
              <a:ext cx="1680" cy="193"/>
              <a:chOff x="3451" y="2514"/>
              <a:chExt cx="1680" cy="193"/>
            </a:xfrm>
          </p:grpSpPr>
          <p:sp>
            <p:nvSpPr>
              <p:cNvPr id="435233" name="Rectangle 33"/>
              <p:cNvSpPr>
                <a:spLocks noChangeArrowheads="1"/>
              </p:cNvSpPr>
              <p:nvPr/>
            </p:nvSpPr>
            <p:spPr bwMode="auto">
              <a:xfrm rot="1150740">
                <a:off x="3451" y="2586"/>
                <a:ext cx="1680" cy="48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6699"/>
                  </a:gs>
                </a:gsLst>
                <a:lin ang="5400000" scaled="1"/>
              </a:gradFill>
              <a:ln w="9525">
                <a:solidFill>
                  <a:srgbClr val="FF6699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5234" name="Arc 34"/>
              <p:cNvSpPr>
                <a:spLocks/>
              </p:cNvSpPr>
              <p:nvPr/>
            </p:nvSpPr>
            <p:spPr bwMode="auto">
              <a:xfrm>
                <a:off x="4242" y="2554"/>
                <a:ext cx="227" cy="91"/>
              </a:xfrm>
              <a:custGeom>
                <a:avLst/>
                <a:gdLst>
                  <a:gd name="G0" fmla="+- 0 0 0"/>
                  <a:gd name="G1" fmla="+- 1462 0 0"/>
                  <a:gd name="G2" fmla="+- 21600 0 0"/>
                  <a:gd name="T0" fmla="*/ 21550 w 21600"/>
                  <a:gd name="T1" fmla="*/ 0 h 8736"/>
                  <a:gd name="T2" fmla="*/ 20338 w 21600"/>
                  <a:gd name="T3" fmla="*/ 8736 h 8736"/>
                  <a:gd name="T4" fmla="*/ 0 w 21600"/>
                  <a:gd name="T5" fmla="*/ 1462 h 8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8736" fill="none" extrusionOk="0">
                    <a:moveTo>
                      <a:pt x="21550" y="-1"/>
                    </a:moveTo>
                    <a:cubicBezTo>
                      <a:pt x="21583" y="486"/>
                      <a:pt x="21600" y="974"/>
                      <a:pt x="21600" y="1462"/>
                    </a:cubicBezTo>
                    <a:cubicBezTo>
                      <a:pt x="21600" y="3941"/>
                      <a:pt x="21173" y="6401"/>
                      <a:pt x="20338" y="8736"/>
                    </a:cubicBezTo>
                  </a:path>
                  <a:path w="21600" h="8736" stroke="0" extrusionOk="0">
                    <a:moveTo>
                      <a:pt x="21550" y="-1"/>
                    </a:moveTo>
                    <a:cubicBezTo>
                      <a:pt x="21583" y="486"/>
                      <a:pt x="21600" y="974"/>
                      <a:pt x="21600" y="1462"/>
                    </a:cubicBezTo>
                    <a:cubicBezTo>
                      <a:pt x="21600" y="3941"/>
                      <a:pt x="21173" y="6401"/>
                      <a:pt x="20338" y="8736"/>
                    </a:cubicBezTo>
                    <a:lnTo>
                      <a:pt x="0" y="1462"/>
                    </a:lnTo>
                    <a:close/>
                  </a:path>
                </a:pathLst>
              </a:cu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35235" name="Object 35"/>
              <p:cNvGraphicFramePr>
                <a:graphicFrameLocks noChangeAspect="1"/>
              </p:cNvGraphicFramePr>
              <p:nvPr/>
            </p:nvGraphicFramePr>
            <p:xfrm>
              <a:off x="4495" y="2514"/>
              <a:ext cx="138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6" imgW="126720" imgH="177480" progId="Equation.3">
                      <p:embed/>
                    </p:oleObj>
                  </mc:Choice>
                  <mc:Fallback>
                    <p:oleObj name="公式" r:id="rId16" imgW="126720" imgH="177480" progId="Equation.3">
                      <p:embed/>
                      <p:pic>
                        <p:nvPicPr>
                          <p:cNvPr id="435235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95" y="2514"/>
                            <a:ext cx="138" cy="19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35236" name="Oval 36"/>
            <p:cNvSpPr>
              <a:spLocks noChangeArrowheads="1"/>
            </p:cNvSpPr>
            <p:nvPr/>
          </p:nvSpPr>
          <p:spPr bwMode="auto">
            <a:xfrm>
              <a:off x="4014" y="2504"/>
              <a:ext cx="45" cy="45"/>
            </a:xfrm>
            <a:prstGeom prst="ellipse">
              <a:avLst/>
            </a:prstGeom>
            <a:solidFill>
              <a:srgbClr val="00C600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43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4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4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4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4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4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转动定律</a:t>
            </a:r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5EC-AC7D-4456-A831-83A43E85AE87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381000" y="1108075"/>
            <a:ext cx="84582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3.8   </a:t>
            </a:r>
            <a:r>
              <a:rPr kumimoji="1" lang="zh-CN" altLang="en-US" sz="2400" dirty="0"/>
              <a:t>一半径为</a:t>
            </a:r>
            <a:r>
              <a:rPr kumimoji="1" lang="en-US" altLang="zh-CN" sz="2400" i="1" dirty="0"/>
              <a:t>R</a:t>
            </a:r>
            <a:r>
              <a:rPr kumimoji="1" lang="zh-CN" altLang="en-US" sz="2400" dirty="0"/>
              <a:t>，质量为</a:t>
            </a:r>
            <a:r>
              <a:rPr kumimoji="1" lang="en-US" altLang="zh-CN" sz="2400" i="1" dirty="0"/>
              <a:t>m</a:t>
            </a:r>
            <a:r>
              <a:rPr kumimoji="1" lang="zh-CN" altLang="en-US" sz="2400" dirty="0"/>
              <a:t>的均匀圆盘平放在粗糙的水平面上。若它的初速度为</a:t>
            </a:r>
            <a:r>
              <a:rPr kumimoji="1" lang="zh-CN" altLang="en-US" sz="2400" i="1" dirty="0">
                <a:sym typeface="Symbol" pitchFamily="18" charset="2"/>
              </a:rPr>
              <a:t></a:t>
            </a:r>
            <a:r>
              <a:rPr kumimoji="1" lang="en-US" altLang="zh-CN" sz="2400" baseline="-25000" dirty="0">
                <a:sym typeface="Symbol" pitchFamily="18" charset="2"/>
              </a:rPr>
              <a:t>0</a:t>
            </a:r>
            <a:r>
              <a:rPr kumimoji="1" lang="zh-CN" altLang="en-US" sz="2400" dirty="0">
                <a:sym typeface="Symbol" pitchFamily="18" charset="2"/>
              </a:rPr>
              <a:t>，绕中</a:t>
            </a:r>
            <a:r>
              <a:rPr kumimoji="1" lang="en-US" altLang="zh-CN" sz="2400" i="1" dirty="0">
                <a:sym typeface="Symbol" pitchFamily="18" charset="2"/>
              </a:rPr>
              <a:t>O</a:t>
            </a:r>
            <a:r>
              <a:rPr kumimoji="1" lang="zh-CN" altLang="en-US" sz="2400" dirty="0">
                <a:sym typeface="Symbol" pitchFamily="18" charset="2"/>
              </a:rPr>
              <a:t>心旋转，问经过多长时间圆盘才停止。（设摩擦系数为</a:t>
            </a:r>
            <a:r>
              <a:rPr kumimoji="1" lang="zh-CN" altLang="en-US" sz="2400" i="1" dirty="0">
                <a:sym typeface="Symbol" pitchFamily="18" charset="2"/>
              </a:rPr>
              <a:t></a:t>
            </a:r>
            <a:r>
              <a:rPr kumimoji="1" lang="zh-CN" altLang="en-US" sz="2400" dirty="0">
                <a:sym typeface="Symbol" pitchFamily="18" charset="2"/>
              </a:rPr>
              <a:t>）</a:t>
            </a:r>
            <a:endParaRPr kumimoji="1" lang="zh-CN" altLang="en-US" sz="2400" dirty="0"/>
          </a:p>
        </p:txBody>
      </p:sp>
      <p:grpSp>
        <p:nvGrpSpPr>
          <p:cNvPr id="436249" name="Group 25"/>
          <p:cNvGrpSpPr>
            <a:grpSpLocks/>
          </p:cNvGrpSpPr>
          <p:nvPr/>
        </p:nvGrpSpPr>
        <p:grpSpPr bwMode="auto">
          <a:xfrm>
            <a:off x="6019800" y="2438400"/>
            <a:ext cx="2667000" cy="1066800"/>
            <a:chOff x="3696" y="1728"/>
            <a:chExt cx="1680" cy="672"/>
          </a:xfrm>
        </p:grpSpPr>
        <p:sp>
          <p:nvSpPr>
            <p:cNvPr id="436239" name="Oval 15"/>
            <p:cNvSpPr>
              <a:spLocks noChangeArrowheads="1"/>
            </p:cNvSpPr>
            <p:nvPr/>
          </p:nvSpPr>
          <p:spPr bwMode="auto">
            <a:xfrm>
              <a:off x="3696" y="1776"/>
              <a:ext cx="1680" cy="624"/>
            </a:xfrm>
            <a:prstGeom prst="ellipse">
              <a:avLst/>
            </a:prstGeom>
            <a:gradFill rotWithShape="1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240" name="Oval 16"/>
            <p:cNvSpPr>
              <a:spLocks noChangeArrowheads="1"/>
            </p:cNvSpPr>
            <p:nvPr/>
          </p:nvSpPr>
          <p:spPr bwMode="auto">
            <a:xfrm>
              <a:off x="3696" y="1728"/>
              <a:ext cx="1680" cy="576"/>
            </a:xfrm>
            <a:prstGeom prst="ellipse">
              <a:avLst/>
            </a:prstGeom>
            <a:gradFill rotWithShape="1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241" name="Line 17"/>
            <p:cNvSpPr>
              <a:spLocks noChangeShapeType="1"/>
            </p:cNvSpPr>
            <p:nvPr/>
          </p:nvSpPr>
          <p:spPr bwMode="auto">
            <a:xfrm>
              <a:off x="4560" y="2016"/>
              <a:ext cx="679" cy="14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 type="oval" w="med" len="med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242" name="Rectangle 18"/>
            <p:cNvSpPr>
              <a:spLocks noChangeArrowheads="1"/>
            </p:cNvSpPr>
            <p:nvPr/>
          </p:nvSpPr>
          <p:spPr bwMode="auto">
            <a:xfrm>
              <a:off x="4512" y="177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10199"/>
                  </a:solidFill>
                  <a:sym typeface="Symbol" pitchFamily="18" charset="2"/>
                </a:rPr>
                <a:t>O</a:t>
              </a:r>
            </a:p>
          </p:txBody>
        </p:sp>
        <p:sp>
          <p:nvSpPr>
            <p:cNvPr id="436243" name="Line 19"/>
            <p:cNvSpPr>
              <a:spLocks noChangeShapeType="1"/>
            </p:cNvSpPr>
            <p:nvPr/>
          </p:nvSpPr>
          <p:spPr bwMode="auto">
            <a:xfrm flipH="1">
              <a:off x="3969" y="2016"/>
              <a:ext cx="549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244" name="Line 20"/>
            <p:cNvSpPr>
              <a:spLocks noChangeShapeType="1"/>
            </p:cNvSpPr>
            <p:nvPr/>
          </p:nvSpPr>
          <p:spPr bwMode="auto">
            <a:xfrm>
              <a:off x="3779" y="2016"/>
              <a:ext cx="144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 type="oval" w="med" len="med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245" name="Rectangle 21"/>
            <p:cNvSpPr>
              <a:spLocks noChangeArrowheads="1"/>
            </p:cNvSpPr>
            <p:nvPr/>
          </p:nvSpPr>
          <p:spPr bwMode="auto">
            <a:xfrm>
              <a:off x="4231" y="1752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10199"/>
                  </a:solidFill>
                  <a:sym typeface="Symbol" pitchFamily="18" charset="2"/>
                </a:rPr>
                <a:t>r</a:t>
              </a:r>
            </a:p>
          </p:txBody>
        </p:sp>
        <p:sp>
          <p:nvSpPr>
            <p:cNvPr id="436246" name="AutoShape 22"/>
            <p:cNvSpPr>
              <a:spLocks noChangeArrowheads="1"/>
            </p:cNvSpPr>
            <p:nvPr/>
          </p:nvSpPr>
          <p:spPr bwMode="auto">
            <a:xfrm>
              <a:off x="3923" y="1797"/>
              <a:ext cx="1224" cy="408"/>
            </a:xfrm>
            <a:custGeom>
              <a:avLst/>
              <a:gdLst>
                <a:gd name="G0" fmla="+- 1076 0 0"/>
                <a:gd name="G1" fmla="+- 21600 0 1076"/>
                <a:gd name="G2" fmla="+- 21600 0 1076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076" y="10800"/>
                  </a:moveTo>
                  <a:cubicBezTo>
                    <a:pt x="1076" y="16170"/>
                    <a:pt x="5430" y="20524"/>
                    <a:pt x="10800" y="20524"/>
                  </a:cubicBezTo>
                  <a:cubicBezTo>
                    <a:pt x="16170" y="20524"/>
                    <a:pt x="20524" y="16170"/>
                    <a:pt x="20524" y="10800"/>
                  </a:cubicBezTo>
                  <a:cubicBezTo>
                    <a:pt x="20524" y="5430"/>
                    <a:pt x="16170" y="1076"/>
                    <a:pt x="10800" y="1076"/>
                  </a:cubicBezTo>
                  <a:cubicBezTo>
                    <a:pt x="5430" y="1076"/>
                    <a:pt x="1076" y="5430"/>
                    <a:pt x="1076" y="10800"/>
                  </a:cubicBezTo>
                  <a:close/>
                </a:path>
              </a:pathLst>
            </a:custGeom>
            <a:solidFill>
              <a:srgbClr val="00C600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247" name="Rectangle 23"/>
            <p:cNvSpPr>
              <a:spLocks noChangeArrowheads="1"/>
            </p:cNvSpPr>
            <p:nvPr/>
          </p:nvSpPr>
          <p:spPr bwMode="auto">
            <a:xfrm>
              <a:off x="3833" y="1752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10199"/>
                  </a:solidFill>
                  <a:sym typeface="Symbol" pitchFamily="18" charset="2"/>
                </a:rPr>
                <a:t>d</a:t>
              </a:r>
              <a:r>
                <a:rPr kumimoji="1" lang="en-US" altLang="zh-CN" sz="2400" i="1">
                  <a:solidFill>
                    <a:srgbClr val="010199"/>
                  </a:solidFill>
                  <a:sym typeface="Symbol" pitchFamily="18" charset="2"/>
                </a:rPr>
                <a:t>r</a:t>
              </a:r>
            </a:p>
          </p:txBody>
        </p:sp>
        <p:sp>
          <p:nvSpPr>
            <p:cNvPr id="436248" name="Rectangle 24"/>
            <p:cNvSpPr>
              <a:spLocks noChangeArrowheads="1"/>
            </p:cNvSpPr>
            <p:nvPr/>
          </p:nvSpPr>
          <p:spPr bwMode="auto">
            <a:xfrm>
              <a:off x="4779" y="1827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10199"/>
                  </a:solidFill>
                  <a:sym typeface="Symbol" pitchFamily="18" charset="2"/>
                </a:rPr>
                <a:t>R</a:t>
              </a:r>
            </a:p>
          </p:txBody>
        </p:sp>
      </p:grpSp>
      <p:sp>
        <p:nvSpPr>
          <p:cNvPr id="436250" name="Text Box 26"/>
          <p:cNvSpPr txBox="1">
            <a:spLocks noChangeArrowheads="1"/>
          </p:cNvSpPr>
          <p:nvPr/>
        </p:nvSpPr>
        <p:spPr bwMode="auto">
          <a:xfrm>
            <a:off x="381000" y="2514600"/>
            <a:ext cx="10033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解：</a:t>
            </a:r>
          </a:p>
        </p:txBody>
      </p:sp>
      <p:graphicFrame>
        <p:nvGraphicFramePr>
          <p:cNvPr id="436251" name="Object 27"/>
          <p:cNvGraphicFramePr>
            <a:graphicFrameLocks noChangeAspect="1"/>
          </p:cNvGraphicFramePr>
          <p:nvPr/>
        </p:nvGraphicFramePr>
        <p:xfrm>
          <a:off x="1143000" y="3575050"/>
          <a:ext cx="39385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49080" imgH="203040" progId="Equation.3">
                  <p:embed/>
                </p:oleObj>
              </mc:Choice>
              <mc:Fallback>
                <p:oleObj name="公式" r:id="rId2" imgW="1549080" imgH="203040" progId="Equation.3">
                  <p:embed/>
                  <p:pic>
                    <p:nvPicPr>
                      <p:cNvPr id="43625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75050"/>
                        <a:ext cx="3938587" cy="5127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20006097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52" name="Object 28"/>
          <p:cNvGraphicFramePr>
            <a:graphicFrameLocks noChangeAspect="1"/>
          </p:cNvGraphicFramePr>
          <p:nvPr/>
        </p:nvGraphicFramePr>
        <p:xfrm>
          <a:off x="1143000" y="2438400"/>
          <a:ext cx="448786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790640" imgH="431640" progId="Equation.3">
                  <p:embed/>
                </p:oleObj>
              </mc:Choice>
              <mc:Fallback>
                <p:oleObj name="公式" r:id="rId4" imgW="1790640" imgH="431640" progId="Equation.3">
                  <p:embed/>
                  <p:pic>
                    <p:nvPicPr>
                      <p:cNvPr id="43625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38400"/>
                        <a:ext cx="4487863" cy="10779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20006097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53" name="Object 29"/>
          <p:cNvGraphicFramePr>
            <a:graphicFrameLocks noChangeAspect="1"/>
          </p:cNvGraphicFramePr>
          <p:nvPr/>
        </p:nvGraphicFramePr>
        <p:xfrm>
          <a:off x="1143000" y="4146550"/>
          <a:ext cx="29337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68200" imgH="419040" progId="Equation.3">
                  <p:embed/>
                </p:oleObj>
              </mc:Choice>
              <mc:Fallback>
                <p:oleObj name="公式" r:id="rId6" imgW="1168200" imgH="419040" progId="Equation.3">
                  <p:embed/>
                  <p:pic>
                    <p:nvPicPr>
                      <p:cNvPr id="43625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46550"/>
                        <a:ext cx="2933700" cy="1052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20006097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54" name="Object 30"/>
          <p:cNvGraphicFramePr>
            <a:graphicFrameLocks noChangeAspect="1"/>
          </p:cNvGraphicFramePr>
          <p:nvPr/>
        </p:nvGraphicFramePr>
        <p:xfrm>
          <a:off x="1143000" y="5257800"/>
          <a:ext cx="6054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412720" imgH="419040" progId="Equation.3">
                  <p:embed/>
                </p:oleObj>
              </mc:Choice>
              <mc:Fallback>
                <p:oleObj name="公式" r:id="rId8" imgW="2412720" imgH="419040" progId="Equation.3">
                  <p:embed/>
                  <p:pic>
                    <p:nvPicPr>
                      <p:cNvPr id="43625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57800"/>
                        <a:ext cx="6054725" cy="10509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20006097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6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6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43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43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43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436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5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99C5-961D-45D3-BA7D-E2BB446B96E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碰撞</a:t>
            </a:r>
          </a:p>
        </p:txBody>
      </p:sp>
      <p:sp>
        <p:nvSpPr>
          <p:cNvPr id="399364" name="Text Box 4"/>
          <p:cNvSpPr txBox="1">
            <a:spLocks noChangeArrowheads="1"/>
          </p:cNvSpPr>
          <p:nvPr/>
        </p:nvSpPr>
        <p:spPr bwMode="auto">
          <a:xfrm>
            <a:off x="1524000" y="1157288"/>
            <a:ext cx="40386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800" dirty="0">
                <a:solidFill>
                  <a:srgbClr val="0000CC"/>
                </a:solidFill>
              </a:rPr>
              <a:t>2</a:t>
            </a:r>
            <a:r>
              <a:rPr lang="zh-CN" altLang="en-US" sz="2800" dirty="0">
                <a:solidFill>
                  <a:srgbClr val="0000CC"/>
                </a:solidFill>
              </a:rPr>
              <a:t>．</a:t>
            </a:r>
            <a:r>
              <a:rPr lang="zh-TW" altLang="en-US" sz="2800" dirty="0">
                <a:solidFill>
                  <a:srgbClr val="0000CC"/>
                </a:solidFill>
              </a:rPr>
              <a:t>完全</a:t>
            </a:r>
            <a:r>
              <a:rPr lang="zh-CN" altLang="en-US" sz="2800" dirty="0">
                <a:solidFill>
                  <a:srgbClr val="0000CC"/>
                </a:solidFill>
              </a:rPr>
              <a:t>非</a:t>
            </a:r>
            <a:r>
              <a:rPr lang="zh-TW" altLang="en-US" sz="2800" dirty="0">
                <a:solidFill>
                  <a:srgbClr val="0000CC"/>
                </a:solidFill>
              </a:rPr>
              <a:t>弹性碰撞</a:t>
            </a:r>
            <a:r>
              <a:rPr lang="zh-CN" altLang="en-US" sz="2800" dirty="0">
                <a:solidFill>
                  <a:srgbClr val="0000CC"/>
                </a:solidFill>
              </a:rPr>
              <a:t> </a:t>
            </a:r>
          </a:p>
        </p:txBody>
      </p:sp>
      <p:graphicFrame>
        <p:nvGraphicFramePr>
          <p:cNvPr id="399365" name="Object 5"/>
          <p:cNvGraphicFramePr>
            <a:graphicFrameLocks noChangeAspect="1"/>
          </p:cNvGraphicFramePr>
          <p:nvPr/>
        </p:nvGraphicFramePr>
        <p:xfrm>
          <a:off x="2819400" y="2284412"/>
          <a:ext cx="23495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68400" imgH="457200" progId="Equation.3">
                  <p:embed/>
                </p:oleObj>
              </mc:Choice>
              <mc:Fallback>
                <p:oleObj r:id="rId2" imgW="116840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84412"/>
                        <a:ext cx="2349500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6" name="Text Box 6"/>
          <p:cNvSpPr txBox="1">
            <a:spLocks noChangeArrowheads="1"/>
          </p:cNvSpPr>
          <p:nvPr/>
        </p:nvSpPr>
        <p:spPr bwMode="auto">
          <a:xfrm>
            <a:off x="615950" y="1766888"/>
            <a:ext cx="2736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由动量守恒定律</a:t>
            </a:r>
          </a:p>
        </p:txBody>
      </p:sp>
      <p:sp>
        <p:nvSpPr>
          <p:cNvPr id="399367" name="Text Box 7"/>
          <p:cNvSpPr txBox="1">
            <a:spLocks noChangeArrowheads="1"/>
          </p:cNvSpPr>
          <p:nvPr/>
        </p:nvSpPr>
        <p:spPr bwMode="auto">
          <a:xfrm>
            <a:off x="609600" y="3429000"/>
            <a:ext cx="5761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800"/>
              <a:t>完全非弹性碰撞中</a:t>
            </a:r>
            <a:r>
              <a:rPr lang="zh-CN" altLang="en-US" sz="2800"/>
              <a:t>动</a:t>
            </a:r>
            <a:r>
              <a:rPr lang="zh-TW" altLang="en-US" sz="2800"/>
              <a:t>能的损失</a:t>
            </a:r>
            <a:r>
              <a:rPr lang="zh-CN" altLang="en-US" sz="2800"/>
              <a:t> </a:t>
            </a:r>
          </a:p>
        </p:txBody>
      </p:sp>
      <p:graphicFrame>
        <p:nvGraphicFramePr>
          <p:cNvPr id="399368" name="Object 8"/>
          <p:cNvGraphicFramePr>
            <a:graphicFrameLocks noChangeAspect="1"/>
          </p:cNvGraphicFramePr>
          <p:nvPr/>
        </p:nvGraphicFramePr>
        <p:xfrm>
          <a:off x="1447800" y="4038600"/>
          <a:ext cx="52292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603500" imgH="393700" progId="Equation.3">
                  <p:embed/>
                </p:oleObj>
              </mc:Choice>
              <mc:Fallback>
                <p:oleObj r:id="rId4" imgW="2603500" imgH="3937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038600"/>
                        <a:ext cx="5229225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9" name="Object 9"/>
          <p:cNvGraphicFramePr>
            <a:graphicFrameLocks noChangeAspect="1"/>
          </p:cNvGraphicFramePr>
          <p:nvPr/>
        </p:nvGraphicFramePr>
        <p:xfrm>
          <a:off x="1924050" y="5029200"/>
          <a:ext cx="2495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44600" imgH="457200" progId="Equation.3">
                  <p:embed/>
                </p:oleObj>
              </mc:Choice>
              <mc:Fallback>
                <p:oleObj r:id="rId6" imgW="1244600" imgH="457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5029200"/>
                        <a:ext cx="249555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6" grpId="0"/>
      <p:bldP spid="39936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转动定律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F0DB-1576-4E82-BC40-C11F6F92749B}" type="slidenum">
              <a:rPr lang="en-US" altLang="zh-CN"/>
              <a:pPr/>
              <a:t>40</a:t>
            </a:fld>
            <a:endParaRPr lang="en-US" altLang="zh-CN"/>
          </a:p>
        </p:txBody>
      </p:sp>
      <p:graphicFrame>
        <p:nvGraphicFramePr>
          <p:cNvPr id="437251" name="Object 3"/>
          <p:cNvGraphicFramePr>
            <a:graphicFrameLocks noChangeAspect="1"/>
          </p:cNvGraphicFramePr>
          <p:nvPr/>
        </p:nvGraphicFramePr>
        <p:xfrm>
          <a:off x="685800" y="1219200"/>
          <a:ext cx="2592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28520" imgH="393480" progId="Equation.3">
                  <p:embed/>
                </p:oleObj>
              </mc:Choice>
              <mc:Fallback>
                <p:oleObj name="公式" r:id="rId2" imgW="1028520" imgH="393480" progId="Equation.3">
                  <p:embed/>
                  <p:pic>
                    <p:nvPicPr>
                      <p:cNvPr id="4372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2592387" cy="9874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20006097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2" name="Object 4"/>
          <p:cNvGraphicFramePr>
            <a:graphicFrameLocks noChangeAspect="1"/>
          </p:cNvGraphicFramePr>
          <p:nvPr/>
        </p:nvGraphicFramePr>
        <p:xfrm>
          <a:off x="685800" y="2286000"/>
          <a:ext cx="364807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60160" imgH="393480" progId="Equation.3">
                  <p:embed/>
                </p:oleObj>
              </mc:Choice>
              <mc:Fallback>
                <p:oleObj name="公式" r:id="rId4" imgW="1460160" imgH="393480" progId="Equation.3">
                  <p:embed/>
                  <p:pic>
                    <p:nvPicPr>
                      <p:cNvPr id="4372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3648075" cy="9794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20006097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3" name="Object 5"/>
          <p:cNvGraphicFramePr>
            <a:graphicFrameLocks noChangeAspect="1"/>
          </p:cNvGraphicFramePr>
          <p:nvPr/>
        </p:nvGraphicFramePr>
        <p:xfrm>
          <a:off x="4572000" y="3505200"/>
          <a:ext cx="30892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31560" imgH="431640" progId="Equation.3">
                  <p:embed/>
                </p:oleObj>
              </mc:Choice>
              <mc:Fallback>
                <p:oleObj name="公式" r:id="rId6" imgW="1231560" imgH="431640" progId="Equation.3">
                  <p:embed/>
                  <p:pic>
                    <p:nvPicPr>
                      <p:cNvPr id="4372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505200"/>
                        <a:ext cx="3089275" cy="1079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20006097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4" name="Object 6"/>
          <p:cNvGraphicFramePr>
            <a:graphicFrameLocks noChangeAspect="1"/>
          </p:cNvGraphicFramePr>
          <p:nvPr/>
        </p:nvGraphicFramePr>
        <p:xfrm>
          <a:off x="685800" y="3505200"/>
          <a:ext cx="21304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850680" imgH="431640" progId="Equation.3">
                  <p:embed/>
                </p:oleObj>
              </mc:Choice>
              <mc:Fallback>
                <p:oleObj name="公式" r:id="rId8" imgW="850680" imgH="431640" progId="Equation.3">
                  <p:embed/>
                  <p:pic>
                    <p:nvPicPr>
                      <p:cNvPr id="4372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05200"/>
                        <a:ext cx="2130425" cy="1079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20006097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5" name="Object 7"/>
          <p:cNvGraphicFramePr>
            <a:graphicFrameLocks noChangeAspect="1"/>
          </p:cNvGraphicFramePr>
          <p:nvPr/>
        </p:nvGraphicFramePr>
        <p:xfrm>
          <a:off x="2743200" y="5105400"/>
          <a:ext cx="1527175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609480" imgH="431640" progId="Equation.3">
                  <p:embed/>
                </p:oleObj>
              </mc:Choice>
              <mc:Fallback>
                <p:oleObj name="公式" r:id="rId10" imgW="609480" imgH="431640" progId="Equation.3">
                  <p:embed/>
                  <p:pic>
                    <p:nvPicPr>
                      <p:cNvPr id="4372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05400"/>
                        <a:ext cx="1527175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43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4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43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291" name="Group 19"/>
          <p:cNvGrpSpPr>
            <a:grpSpLocks/>
          </p:cNvGrpSpPr>
          <p:nvPr/>
        </p:nvGrpSpPr>
        <p:grpSpPr bwMode="auto">
          <a:xfrm>
            <a:off x="7086600" y="2438400"/>
            <a:ext cx="1516063" cy="2665413"/>
            <a:chOff x="4241" y="1934"/>
            <a:chExt cx="955" cy="1679"/>
          </a:xfrm>
        </p:grpSpPr>
        <p:sp>
          <p:nvSpPr>
            <p:cNvPr id="438292" name="Oval 20"/>
            <p:cNvSpPr>
              <a:spLocks noChangeArrowheads="1"/>
            </p:cNvSpPr>
            <p:nvPr/>
          </p:nvSpPr>
          <p:spPr bwMode="auto">
            <a:xfrm>
              <a:off x="4332" y="1934"/>
              <a:ext cx="864" cy="816"/>
            </a:xfrm>
            <a:prstGeom prst="ellipse">
              <a:avLst/>
            </a:prstGeom>
            <a:solidFill>
              <a:srgbClr val="3366FF"/>
            </a:solidFill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/>
            </a:p>
          </p:txBody>
        </p:sp>
        <p:sp>
          <p:nvSpPr>
            <p:cNvPr id="438293" name="Line 21"/>
            <p:cNvSpPr>
              <a:spLocks noChangeShapeType="1"/>
            </p:cNvSpPr>
            <p:nvPr/>
          </p:nvSpPr>
          <p:spPr bwMode="auto">
            <a:xfrm>
              <a:off x="4337" y="2365"/>
              <a:ext cx="0" cy="912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8294" name="Oval 22"/>
            <p:cNvSpPr>
              <a:spLocks noChangeArrowheads="1"/>
            </p:cNvSpPr>
            <p:nvPr/>
          </p:nvSpPr>
          <p:spPr bwMode="auto">
            <a:xfrm>
              <a:off x="4755" y="2309"/>
              <a:ext cx="48" cy="48"/>
            </a:xfrm>
            <a:prstGeom prst="ellipse">
              <a:avLst/>
            </a:prstGeom>
            <a:solidFill>
              <a:srgbClr val="00C600"/>
            </a:solidFill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8295" name="Rectangle 23"/>
            <p:cNvSpPr>
              <a:spLocks noChangeArrowheads="1"/>
            </p:cNvSpPr>
            <p:nvPr/>
          </p:nvSpPr>
          <p:spPr bwMode="auto">
            <a:xfrm>
              <a:off x="4488" y="207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FFFFFF"/>
                  </a:solidFill>
                </a:rPr>
                <a:t>m</a:t>
              </a:r>
              <a:r>
                <a:rPr kumimoji="1" lang="en-US" altLang="zh-CN" sz="2400" baseline="-25000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438296" name="Rectangle 24"/>
            <p:cNvSpPr>
              <a:spLocks noChangeArrowheads="1"/>
            </p:cNvSpPr>
            <p:nvPr/>
          </p:nvSpPr>
          <p:spPr bwMode="auto">
            <a:xfrm>
              <a:off x="4241" y="3277"/>
              <a:ext cx="240" cy="336"/>
            </a:xfrm>
            <a:prstGeom prst="rect">
              <a:avLst/>
            </a:prstGeom>
            <a:gradFill rotWithShape="1">
              <a:gsLst>
                <a:gs pos="0">
                  <a:srgbClr val="6699FF"/>
                </a:gs>
                <a:gs pos="50000">
                  <a:srgbClr val="FFFFFF"/>
                </a:gs>
                <a:gs pos="100000">
                  <a:srgbClr val="6699FF"/>
                </a:gs>
              </a:gsLst>
              <a:lin ang="0" scaled="1"/>
            </a:gradFill>
            <a:ln w="9525">
              <a:solidFill>
                <a:srgbClr val="6699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8297" name="Rectangle 25"/>
            <p:cNvSpPr>
              <a:spLocks noChangeArrowheads="1"/>
            </p:cNvSpPr>
            <p:nvPr/>
          </p:nvSpPr>
          <p:spPr bwMode="auto">
            <a:xfrm>
              <a:off x="4241" y="327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99"/>
                  </a:solidFill>
                </a:rPr>
                <a:t>m</a:t>
              </a:r>
            </a:p>
          </p:txBody>
        </p:sp>
      </p:grp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转动定律</a:t>
            </a:r>
          </a:p>
        </p:txBody>
      </p:sp>
      <p:sp>
        <p:nvSpPr>
          <p:cNvPr id="2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878-8AF1-4A8C-9A58-C1A9B5559DCA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349250" y="1066800"/>
            <a:ext cx="864235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3.9    </a:t>
            </a:r>
            <a:r>
              <a:rPr kumimoji="1" lang="zh-CN" altLang="en-US" sz="2400" dirty="0"/>
              <a:t>质量为</a:t>
            </a:r>
            <a:r>
              <a:rPr kumimoji="1" lang="en-US" altLang="zh-CN" sz="2400" i="1" dirty="0"/>
              <a:t>m</a:t>
            </a:r>
            <a:r>
              <a:rPr kumimoji="1" lang="en-US" altLang="zh-CN" sz="2400" baseline="-25000" dirty="0"/>
              <a:t>0</a:t>
            </a:r>
            <a:r>
              <a:rPr kumimoji="1" lang="en-US" altLang="zh-CN" sz="2400" dirty="0"/>
              <a:t> =16 kg</a:t>
            </a:r>
            <a:r>
              <a:rPr kumimoji="1" lang="zh-CN" altLang="en-US" sz="2400" dirty="0"/>
              <a:t>的实心滑轮，半径为</a:t>
            </a:r>
            <a:r>
              <a:rPr kumimoji="1" lang="en-US" altLang="zh-CN" sz="2400" i="1" dirty="0"/>
              <a:t>R</a:t>
            </a:r>
            <a:r>
              <a:rPr kumimoji="1" lang="en-US" altLang="zh-CN" sz="2400" dirty="0"/>
              <a:t> = 0.15 m</a:t>
            </a:r>
            <a:r>
              <a:rPr kumimoji="1" lang="zh-CN" altLang="en-US" sz="2400" dirty="0"/>
              <a:t>。一根细绳绕在滑轮上，一端挂一质量为</a:t>
            </a:r>
            <a:r>
              <a:rPr kumimoji="1" lang="en-US" altLang="zh-CN" sz="2400" i="1" dirty="0"/>
              <a:t>m</a:t>
            </a:r>
            <a:r>
              <a:rPr kumimoji="1" lang="zh-CN" altLang="en-US" sz="2400" dirty="0"/>
              <a:t>的物体。求：（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）由静止开始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秒钟后，物体下降的距离；（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）绳子的张力。</a:t>
            </a:r>
          </a:p>
        </p:txBody>
      </p:sp>
      <p:sp>
        <p:nvSpPr>
          <p:cNvPr id="438305" name="Text Box 33"/>
          <p:cNvSpPr txBox="1">
            <a:spLocks noChangeArrowheads="1"/>
          </p:cNvSpPr>
          <p:nvPr/>
        </p:nvSpPr>
        <p:spPr bwMode="auto">
          <a:xfrm>
            <a:off x="304800" y="2528887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解：</a:t>
            </a:r>
          </a:p>
        </p:txBody>
      </p:sp>
      <p:graphicFrame>
        <p:nvGraphicFramePr>
          <p:cNvPr id="438306" name="Object 34"/>
          <p:cNvGraphicFramePr>
            <a:graphicFrameLocks noChangeAspect="1"/>
          </p:cNvGraphicFramePr>
          <p:nvPr/>
        </p:nvGraphicFramePr>
        <p:xfrm>
          <a:off x="1295400" y="3124200"/>
          <a:ext cx="175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76240" imgH="215640" progId="Equation.3">
                  <p:embed/>
                </p:oleObj>
              </mc:Choice>
              <mc:Fallback>
                <p:oleObj name="公式" r:id="rId2" imgW="876240" imgH="215640" progId="Equation.3">
                  <p:embed/>
                  <p:pic>
                    <p:nvPicPr>
                      <p:cNvPr id="43830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124200"/>
                        <a:ext cx="1752600" cy="431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307" name="Object 35"/>
          <p:cNvGraphicFramePr>
            <a:graphicFrameLocks noChangeAspect="1"/>
          </p:cNvGraphicFramePr>
          <p:nvPr/>
        </p:nvGraphicFramePr>
        <p:xfrm>
          <a:off x="1295400" y="2362200"/>
          <a:ext cx="22082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04840" imgH="393480" progId="Equation.3">
                  <p:embed/>
                </p:oleObj>
              </mc:Choice>
              <mc:Fallback>
                <p:oleObj name="公式" r:id="rId4" imgW="1104840" imgH="393480" progId="Equation.3">
                  <p:embed/>
                  <p:pic>
                    <p:nvPicPr>
                      <p:cNvPr id="43830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362200"/>
                        <a:ext cx="2208213" cy="787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308" name="Object 36"/>
          <p:cNvGraphicFramePr>
            <a:graphicFrameLocks noChangeAspect="1"/>
          </p:cNvGraphicFramePr>
          <p:nvPr/>
        </p:nvGraphicFramePr>
        <p:xfrm>
          <a:off x="1295400" y="3505200"/>
          <a:ext cx="14462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23600" imgH="393480" progId="Equation.3">
                  <p:embed/>
                </p:oleObj>
              </mc:Choice>
              <mc:Fallback>
                <p:oleObj name="公式" r:id="rId6" imgW="723600" imgH="393480" progId="Equation.3">
                  <p:embed/>
                  <p:pic>
                    <p:nvPicPr>
                      <p:cNvPr id="43830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05200"/>
                        <a:ext cx="1446213" cy="787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309" name="Object 37"/>
          <p:cNvGraphicFramePr>
            <a:graphicFrameLocks noChangeAspect="1"/>
          </p:cNvGraphicFramePr>
          <p:nvPr/>
        </p:nvGraphicFramePr>
        <p:xfrm>
          <a:off x="609600" y="4191000"/>
          <a:ext cx="4811713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412720" imgH="431640" progId="Equation.3">
                  <p:embed/>
                </p:oleObj>
              </mc:Choice>
              <mc:Fallback>
                <p:oleObj name="公式" r:id="rId8" imgW="2412720" imgH="431640" progId="Equation.3">
                  <p:embed/>
                  <p:pic>
                    <p:nvPicPr>
                      <p:cNvPr id="43830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91000"/>
                        <a:ext cx="4811713" cy="8588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310" name="Object 38"/>
          <p:cNvGraphicFramePr>
            <a:graphicFrameLocks noChangeAspect="1"/>
          </p:cNvGraphicFramePr>
          <p:nvPr/>
        </p:nvGraphicFramePr>
        <p:xfrm>
          <a:off x="609600" y="4953000"/>
          <a:ext cx="3808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904760" imgH="393480" progId="Equation.3">
                  <p:embed/>
                </p:oleObj>
              </mc:Choice>
              <mc:Fallback>
                <p:oleObj name="公式" r:id="rId10" imgW="1904760" imgH="393480" progId="Equation.3">
                  <p:embed/>
                  <p:pic>
                    <p:nvPicPr>
                      <p:cNvPr id="43831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953000"/>
                        <a:ext cx="3808413" cy="787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311" name="Object 39"/>
          <p:cNvGraphicFramePr>
            <a:graphicFrameLocks noChangeAspect="1"/>
          </p:cNvGraphicFramePr>
          <p:nvPr/>
        </p:nvGraphicFramePr>
        <p:xfrm>
          <a:off x="560388" y="5638800"/>
          <a:ext cx="27162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358640" imgH="393480" progId="Equation.3">
                  <p:embed/>
                </p:oleObj>
              </mc:Choice>
              <mc:Fallback>
                <p:oleObj name="公式" r:id="rId12" imgW="1358640" imgH="393480" progId="Equation.3">
                  <p:embed/>
                  <p:pic>
                    <p:nvPicPr>
                      <p:cNvPr id="43831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5638800"/>
                        <a:ext cx="2716212" cy="787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6705600" y="3200402"/>
            <a:ext cx="1219211" cy="2663826"/>
            <a:chOff x="6705600" y="3200402"/>
            <a:chExt cx="1219211" cy="2663826"/>
          </a:xfrm>
        </p:grpSpPr>
        <p:grpSp>
          <p:nvGrpSpPr>
            <p:cNvPr id="438298" name="Group 26"/>
            <p:cNvGrpSpPr>
              <a:grpSpLocks/>
            </p:cNvGrpSpPr>
            <p:nvPr/>
          </p:nvGrpSpPr>
          <p:grpSpPr bwMode="auto">
            <a:xfrm>
              <a:off x="7239010" y="3200402"/>
              <a:ext cx="685801" cy="2663826"/>
              <a:chOff x="4337" y="2413"/>
              <a:chExt cx="432" cy="1678"/>
            </a:xfrm>
          </p:grpSpPr>
          <p:grpSp>
            <p:nvGrpSpPr>
              <p:cNvPr id="438299" name="Group 27"/>
              <p:cNvGrpSpPr>
                <a:grpSpLocks/>
              </p:cNvGrpSpPr>
              <p:nvPr/>
            </p:nvGrpSpPr>
            <p:grpSpPr bwMode="auto">
              <a:xfrm>
                <a:off x="4349" y="3611"/>
                <a:ext cx="420" cy="480"/>
                <a:chOff x="4320" y="3024"/>
                <a:chExt cx="420" cy="480"/>
              </a:xfrm>
            </p:grpSpPr>
            <p:sp>
              <p:nvSpPr>
                <p:cNvPr id="438300" name="Line 28"/>
                <p:cNvSpPr>
                  <a:spLocks noChangeShapeType="1"/>
                </p:cNvSpPr>
                <p:nvPr/>
              </p:nvSpPr>
              <p:spPr bwMode="auto">
                <a:xfrm>
                  <a:off x="4320" y="3024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FF6699"/>
                  </a:solidFill>
                  <a:round/>
                  <a:headE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8301" name="Rectangle 29"/>
                <p:cNvSpPr>
                  <a:spLocks noChangeArrowheads="1"/>
                </p:cNvSpPr>
                <p:nvPr/>
              </p:nvSpPr>
              <p:spPr bwMode="auto">
                <a:xfrm>
                  <a:off x="4368" y="3216"/>
                  <a:ext cx="37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kumimoji="1" lang="en-US" altLang="zh-CN" sz="2400" i="1"/>
                    <a:t>mg</a:t>
                  </a:r>
                </a:p>
              </p:txBody>
            </p:sp>
          </p:grpSp>
          <p:sp>
            <p:nvSpPr>
              <p:cNvPr id="438302" name="Line 30"/>
              <p:cNvSpPr>
                <a:spLocks noChangeShapeType="1"/>
              </p:cNvSpPr>
              <p:nvPr/>
            </p:nvSpPr>
            <p:spPr bwMode="auto">
              <a:xfrm>
                <a:off x="4337" y="2413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8303" name="Rectangle 31"/>
              <p:cNvSpPr>
                <a:spLocks noChangeArrowheads="1"/>
              </p:cNvSpPr>
              <p:nvPr/>
            </p:nvSpPr>
            <p:spPr bwMode="auto">
              <a:xfrm>
                <a:off x="4377" y="2941"/>
                <a:ext cx="31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 dirty="0"/>
                  <a:t>F</a:t>
                </a:r>
                <a:r>
                  <a:rPr kumimoji="1" lang="en-US" altLang="zh-CN" sz="2400" baseline="-25000" dirty="0"/>
                  <a:t>T</a:t>
                </a:r>
              </a:p>
            </p:txBody>
          </p:sp>
          <p:sp>
            <p:nvSpPr>
              <p:cNvPr id="438304" name="Line 32"/>
              <p:cNvSpPr>
                <a:spLocks noChangeShapeType="1"/>
              </p:cNvSpPr>
              <p:nvPr/>
            </p:nvSpPr>
            <p:spPr bwMode="auto">
              <a:xfrm flipV="1">
                <a:off x="4340" y="2930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6705600" y="3276600"/>
              <a:ext cx="56297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 dirty="0"/>
                <a:t>F</a:t>
              </a:r>
              <a:r>
                <a:rPr kumimoji="1" lang="en-US" altLang="zh-CN" sz="2400" baseline="-25000" dirty="0"/>
                <a:t>T</a:t>
              </a:r>
              <a:r>
                <a:rPr kumimoji="1" lang="en-US" altLang="zh-CN" sz="2400" i="1" dirty="0"/>
                <a:t>'</a:t>
              </a:r>
              <a:endParaRPr kumimoji="1" lang="en-US" altLang="zh-CN" sz="2400" baseline="-25000" dirty="0"/>
            </a:p>
          </p:txBody>
        </p:sp>
      </p:grpSp>
      <p:graphicFrame>
        <p:nvGraphicFramePr>
          <p:cNvPr id="438312" name="Object 40"/>
          <p:cNvGraphicFramePr>
            <a:graphicFrameLocks noChangeAspect="1"/>
          </p:cNvGraphicFramePr>
          <p:nvPr/>
        </p:nvGraphicFramePr>
        <p:xfrm>
          <a:off x="3416300" y="3670300"/>
          <a:ext cx="1014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507960" imgH="228600" progId="Equation.3">
                  <p:embed/>
                </p:oleObj>
              </mc:Choice>
              <mc:Fallback>
                <p:oleObj name="公式" r:id="rId14" imgW="507960" imgH="228600" progId="Equation.3">
                  <p:embed/>
                  <p:pic>
                    <p:nvPicPr>
                      <p:cNvPr id="43831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3670300"/>
                        <a:ext cx="1014413" cy="457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8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8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3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43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43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43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43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43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43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30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AA90-9F4C-4727-B32B-A21EA4D67E9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98339" name="Rectangle 3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碰撞</a:t>
            </a: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1504950" y="1157288"/>
            <a:ext cx="36004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800" dirty="0">
                <a:solidFill>
                  <a:srgbClr val="0000CC"/>
                </a:solidFill>
              </a:rPr>
              <a:t>3</a:t>
            </a:r>
            <a:r>
              <a:rPr lang="zh-CN" altLang="en-US" sz="2800" dirty="0">
                <a:solidFill>
                  <a:srgbClr val="0000CC"/>
                </a:solidFill>
              </a:rPr>
              <a:t>．非</a:t>
            </a:r>
            <a:r>
              <a:rPr lang="zh-TW" altLang="en-US" sz="2800" dirty="0">
                <a:solidFill>
                  <a:srgbClr val="0000CC"/>
                </a:solidFill>
              </a:rPr>
              <a:t>弹性碰撞</a:t>
            </a:r>
            <a:endParaRPr lang="zh-CN" altLang="en-US" sz="2800" dirty="0">
              <a:solidFill>
                <a:srgbClr val="0000CC"/>
              </a:solidFill>
            </a:endParaRPr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469900" y="1722437"/>
            <a:ext cx="8207375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CC"/>
                </a:solidFill>
                <a:latin typeface="宋体" pitchFamily="2" charset="-122"/>
              </a:rPr>
              <a:t>牛顿的</a:t>
            </a:r>
            <a:r>
              <a:rPr lang="zh-TW" altLang="en-US" sz="2800" dirty="0">
                <a:solidFill>
                  <a:srgbClr val="0000CC"/>
                </a:solidFill>
                <a:latin typeface="宋体" pitchFamily="2" charset="-122"/>
              </a:rPr>
              <a:t>碰撞定律</a:t>
            </a:r>
            <a:r>
              <a:rPr lang="zh-CN" altLang="en-US" sz="2800" dirty="0">
                <a:solidFill>
                  <a:srgbClr val="0000CC"/>
                </a:solidFill>
                <a:latin typeface="宋体" pitchFamily="2" charset="-122"/>
              </a:rPr>
              <a:t>：</a:t>
            </a:r>
            <a:r>
              <a:rPr lang="zh-TW" altLang="en-US" sz="2800" dirty="0">
                <a:latin typeface="宋体" pitchFamily="2" charset="-122"/>
              </a:rPr>
              <a:t>在一维对心碰撞</a:t>
            </a:r>
            <a:r>
              <a:rPr lang="zh-CN" altLang="en-US" sz="2800" dirty="0">
                <a:latin typeface="宋体" pitchFamily="2" charset="-122"/>
              </a:rPr>
              <a:t>中，</a:t>
            </a:r>
            <a:r>
              <a:rPr lang="zh-TW" altLang="en-US" sz="2800" dirty="0">
                <a:latin typeface="宋体" pitchFamily="2" charset="-122"/>
              </a:rPr>
              <a:t>碰撞</a:t>
            </a:r>
            <a:r>
              <a:rPr lang="zh-CN" altLang="en-US" sz="2800" dirty="0">
                <a:latin typeface="宋体" pitchFamily="2" charset="-122"/>
              </a:rPr>
              <a:t>后两物体的分离速度 </a:t>
            </a:r>
            <a:r>
              <a:rPr lang="en-US" altLang="zh-CN" sz="2800" i="1" dirty="0">
                <a:latin typeface="Book Antiqua" pitchFamily="18" charset="0"/>
              </a:rPr>
              <a:t>v</a:t>
            </a:r>
            <a:r>
              <a:rPr lang="en-US" altLang="zh-CN" sz="2800" baseline="-25000" dirty="0">
                <a:latin typeface="宋体" pitchFamily="2" charset="-122"/>
              </a:rPr>
              <a:t>2</a:t>
            </a:r>
            <a:r>
              <a:rPr lang="en-US" altLang="zh-CN" sz="2800" dirty="0">
                <a:latin typeface="宋体" pitchFamily="2" charset="-122"/>
              </a:rPr>
              <a:t> - </a:t>
            </a:r>
            <a:r>
              <a:rPr lang="en-US" altLang="zh-CN" sz="2800" i="1" dirty="0">
                <a:latin typeface="Book Antiqua" pitchFamily="18" charset="0"/>
              </a:rPr>
              <a:t>v</a:t>
            </a:r>
            <a:r>
              <a:rPr lang="en-US" altLang="zh-CN" sz="2800" baseline="-25000" dirty="0">
                <a:latin typeface="宋体" pitchFamily="2" charset="-122"/>
              </a:rPr>
              <a:t>1</a:t>
            </a:r>
            <a:r>
              <a:rPr lang="zh-CN" altLang="en-US" sz="2800" dirty="0">
                <a:latin typeface="宋体" pitchFamily="2" charset="-122"/>
              </a:rPr>
              <a:t>与</a:t>
            </a:r>
            <a:r>
              <a:rPr lang="zh-TW" altLang="en-US" sz="2800" dirty="0">
                <a:latin typeface="宋体" pitchFamily="2" charset="-122"/>
              </a:rPr>
              <a:t>碰撞</a:t>
            </a:r>
            <a:r>
              <a:rPr lang="zh-CN" altLang="en-US" sz="2800" dirty="0">
                <a:latin typeface="宋体" pitchFamily="2" charset="-122"/>
              </a:rPr>
              <a:t>前两物体的接近速度 </a:t>
            </a:r>
            <a:r>
              <a:rPr lang="en-US" altLang="zh-CN" sz="2800" i="1" dirty="0">
                <a:latin typeface="Book Antiqua" pitchFamily="18" charset="0"/>
              </a:rPr>
              <a:t>v</a:t>
            </a:r>
            <a:r>
              <a:rPr lang="en-US" altLang="zh-CN" sz="2800" baseline="-25000" dirty="0">
                <a:latin typeface="宋体" pitchFamily="2" charset="-122"/>
              </a:rPr>
              <a:t>10</a:t>
            </a:r>
            <a:r>
              <a:rPr lang="en-US" altLang="zh-CN" sz="2800" i="1" dirty="0">
                <a:latin typeface="宋体" pitchFamily="2" charset="-122"/>
              </a:rPr>
              <a:t>- </a:t>
            </a:r>
            <a:r>
              <a:rPr lang="en-US" altLang="zh-CN" sz="2800" i="1" dirty="0">
                <a:latin typeface="Book Antiqua" pitchFamily="18" charset="0"/>
              </a:rPr>
              <a:t>v</a:t>
            </a:r>
            <a:r>
              <a:rPr lang="en-US" altLang="zh-CN" sz="2800" baseline="-25000" dirty="0">
                <a:latin typeface="宋体" pitchFamily="2" charset="-122"/>
              </a:rPr>
              <a:t>20</a:t>
            </a:r>
            <a:r>
              <a:rPr lang="en-US" altLang="zh-CN" sz="2800" dirty="0">
                <a:latin typeface="宋体" pitchFamily="2" charset="-122"/>
              </a:rPr>
              <a:t> </a:t>
            </a:r>
            <a:r>
              <a:rPr lang="zh-TW" altLang="en-US" sz="2800" dirty="0">
                <a:latin typeface="宋体" pitchFamily="2" charset="-122"/>
              </a:rPr>
              <a:t>成正比</a:t>
            </a:r>
            <a:r>
              <a:rPr lang="zh-CN" altLang="en-US" sz="2800" dirty="0">
                <a:latin typeface="宋体" pitchFamily="2" charset="-122"/>
              </a:rPr>
              <a:t>，</a:t>
            </a:r>
            <a:r>
              <a:rPr lang="zh-TW" altLang="en-US" sz="2800" dirty="0">
                <a:latin typeface="宋体" pitchFamily="2" charset="-122"/>
              </a:rPr>
              <a:t>比值由两物体的材料</a:t>
            </a:r>
            <a:r>
              <a:rPr lang="zh-CN" altLang="en-US" sz="2800" dirty="0">
                <a:latin typeface="宋体" pitchFamily="2" charset="-122"/>
              </a:rPr>
              <a:t>性质</a:t>
            </a:r>
            <a:r>
              <a:rPr lang="zh-TW" altLang="en-US" sz="2800" dirty="0">
                <a:latin typeface="宋体" pitchFamily="2" charset="-122"/>
              </a:rPr>
              <a:t>决定</a:t>
            </a:r>
            <a:r>
              <a:rPr lang="zh-CN" altLang="en-US" sz="2800" dirty="0">
                <a:latin typeface="宋体" pitchFamily="2" charset="-122"/>
              </a:rPr>
              <a:t>。 </a:t>
            </a:r>
          </a:p>
        </p:txBody>
      </p:sp>
      <p:grpSp>
        <p:nvGrpSpPr>
          <p:cNvPr id="398342" name="Group 6"/>
          <p:cNvGrpSpPr>
            <a:grpSpLocks/>
          </p:cNvGrpSpPr>
          <p:nvPr/>
        </p:nvGrpSpPr>
        <p:grpSpPr bwMode="auto">
          <a:xfrm>
            <a:off x="1828800" y="3348037"/>
            <a:ext cx="6049963" cy="1223963"/>
            <a:chOff x="1338" y="1661"/>
            <a:chExt cx="3811" cy="771"/>
          </a:xfrm>
        </p:grpSpPr>
        <p:graphicFrame>
          <p:nvGraphicFramePr>
            <p:cNvPr id="398343" name="Object 7"/>
            <p:cNvGraphicFramePr>
              <a:graphicFrameLocks noChangeAspect="1"/>
            </p:cNvGraphicFramePr>
            <p:nvPr/>
          </p:nvGraphicFramePr>
          <p:xfrm>
            <a:off x="1338" y="1661"/>
            <a:ext cx="1407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901309" imgH="495085" progId="Equation.3">
                    <p:embed/>
                  </p:oleObj>
                </mc:Choice>
                <mc:Fallback>
                  <p:oleObj r:id="rId2" imgW="901309" imgH="495085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1661"/>
                          <a:ext cx="1407" cy="771"/>
                        </a:xfrm>
                        <a:prstGeom prst="rect">
                          <a:avLst/>
                        </a:prstGeom>
                        <a:solidFill>
                          <a:srgbClr val="CC99FF">
                            <a:alpha val="50000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8344" name="Text Box 8"/>
            <p:cNvSpPr txBox="1">
              <a:spLocks noChangeArrowheads="1"/>
            </p:cNvSpPr>
            <p:nvPr/>
          </p:nvSpPr>
          <p:spPr bwMode="auto">
            <a:xfrm>
              <a:off x="3334" y="1842"/>
              <a:ext cx="18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2800">
                  <a:latin typeface="宋体" pitchFamily="2" charset="-122"/>
                </a:rPr>
                <a:t> </a:t>
              </a:r>
              <a:r>
                <a:rPr lang="en-US" altLang="zh-TW" sz="2800" i="1"/>
                <a:t>e </a:t>
              </a:r>
              <a:r>
                <a:rPr lang="zh-TW" altLang="en-US" sz="2800">
                  <a:latin typeface="宋体" pitchFamily="2" charset="-122"/>
                </a:rPr>
                <a:t>为恢复系数</a:t>
              </a:r>
              <a:r>
                <a:rPr lang="zh-CN" altLang="en-US" sz="2800">
                  <a:latin typeface="宋体" pitchFamily="2" charset="-122"/>
                </a:rPr>
                <a:t> </a:t>
              </a:r>
            </a:p>
          </p:txBody>
        </p:sp>
      </p:grpSp>
      <p:sp>
        <p:nvSpPr>
          <p:cNvPr id="398345" name="Text Box 9"/>
          <p:cNvSpPr txBox="1">
            <a:spLocks noChangeArrowheads="1"/>
          </p:cNvSpPr>
          <p:nvPr/>
        </p:nvSpPr>
        <p:spPr bwMode="auto">
          <a:xfrm>
            <a:off x="381000" y="4648200"/>
            <a:ext cx="741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i="1"/>
              <a:t>e</a:t>
            </a:r>
            <a:r>
              <a:rPr lang="en-US" altLang="zh-TW" sz="2800" i="1">
                <a:latin typeface="Arial" charset="0"/>
              </a:rPr>
              <a:t> </a:t>
            </a:r>
            <a:r>
              <a:rPr lang="en-US" altLang="zh-TW" sz="2800"/>
              <a:t>=</a:t>
            </a:r>
            <a:r>
              <a:rPr lang="en-US" altLang="zh-CN" sz="2800"/>
              <a:t> </a:t>
            </a:r>
            <a:r>
              <a:rPr lang="en-US" altLang="zh-TW" sz="2800"/>
              <a:t>0</a:t>
            </a:r>
            <a:r>
              <a:rPr lang="zh-CN" altLang="en-US" sz="2800">
                <a:latin typeface="Arial" charset="0"/>
              </a:rPr>
              <a:t>，</a:t>
            </a:r>
            <a:r>
              <a:rPr lang="zh-TW" altLang="en-US" sz="2800">
                <a:latin typeface="Arial" charset="0"/>
              </a:rPr>
              <a:t>则</a:t>
            </a:r>
            <a:r>
              <a:rPr lang="en-US" altLang="zh-CN" sz="2800" i="1">
                <a:latin typeface="Book Antiqua" pitchFamily="18" charset="0"/>
              </a:rPr>
              <a:t>v</a:t>
            </a:r>
            <a:r>
              <a:rPr lang="en-US" altLang="zh-CN" sz="2800" baseline="-25000"/>
              <a:t>2</a:t>
            </a:r>
            <a:r>
              <a:rPr lang="en-US" altLang="zh-CN" sz="2800"/>
              <a:t> </a:t>
            </a:r>
            <a:r>
              <a:rPr lang="en-US" altLang="zh-CN" sz="2800">
                <a:latin typeface="Arial" charset="0"/>
              </a:rPr>
              <a:t>= </a:t>
            </a:r>
            <a:r>
              <a:rPr lang="en-US" altLang="zh-CN" sz="2800" i="1">
                <a:latin typeface="Book Antiqua" pitchFamily="18" charset="0"/>
              </a:rPr>
              <a:t>v</a:t>
            </a:r>
            <a:r>
              <a:rPr lang="en-US" altLang="zh-CN" sz="2800" baseline="-25000"/>
              <a:t>1</a:t>
            </a:r>
            <a:r>
              <a:rPr lang="zh-CN" altLang="en-US" sz="2800">
                <a:latin typeface="Arial" charset="0"/>
              </a:rPr>
              <a:t>，为</a:t>
            </a:r>
            <a:r>
              <a:rPr lang="zh-TW" altLang="en-US" sz="2800">
                <a:latin typeface="Arial" charset="0"/>
              </a:rPr>
              <a:t>完全非弹性碰撞</a:t>
            </a:r>
            <a:r>
              <a:rPr lang="zh-CN" altLang="en-US" sz="2800">
                <a:latin typeface="Arial" charset="0"/>
              </a:rPr>
              <a:t>。 </a:t>
            </a:r>
          </a:p>
        </p:txBody>
      </p:sp>
      <p:sp>
        <p:nvSpPr>
          <p:cNvPr id="398346" name="Text Box 10"/>
          <p:cNvSpPr txBox="1">
            <a:spLocks noChangeArrowheads="1"/>
          </p:cNvSpPr>
          <p:nvPr/>
        </p:nvSpPr>
        <p:spPr bwMode="auto">
          <a:xfrm>
            <a:off x="381000" y="5257800"/>
            <a:ext cx="8604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i="1" dirty="0"/>
              <a:t>e =</a:t>
            </a:r>
            <a:r>
              <a:rPr lang="en-US" altLang="zh-TW" sz="2800" dirty="0"/>
              <a:t>1</a:t>
            </a:r>
            <a:r>
              <a:rPr lang="zh-CN" altLang="en-US" sz="2800" i="1" dirty="0"/>
              <a:t>，</a:t>
            </a:r>
            <a:r>
              <a:rPr lang="zh-TW" altLang="en-US" sz="2800" dirty="0">
                <a:latin typeface="Arial" charset="0"/>
              </a:rPr>
              <a:t>则分离速度等于接近速度</a:t>
            </a:r>
            <a:r>
              <a:rPr lang="zh-CN" altLang="en-US" sz="2800" dirty="0">
                <a:latin typeface="Arial" charset="0"/>
              </a:rPr>
              <a:t>，为</a:t>
            </a:r>
            <a:r>
              <a:rPr lang="zh-TW" altLang="en-US" sz="2800" dirty="0">
                <a:latin typeface="Arial" charset="0"/>
              </a:rPr>
              <a:t>完全弹性碰撞</a:t>
            </a:r>
            <a:r>
              <a:rPr lang="zh-CN" altLang="en-US" sz="2800" dirty="0">
                <a:latin typeface="Arial" charset="0"/>
              </a:rPr>
              <a:t>。 </a:t>
            </a:r>
          </a:p>
        </p:txBody>
      </p:sp>
      <p:sp>
        <p:nvSpPr>
          <p:cNvPr id="398347" name="Text Box 11"/>
          <p:cNvSpPr txBox="1">
            <a:spLocks noChangeArrowheads="1"/>
          </p:cNvSpPr>
          <p:nvPr/>
        </p:nvSpPr>
        <p:spPr bwMode="auto">
          <a:xfrm>
            <a:off x="458788" y="5867400"/>
            <a:ext cx="5256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800" dirty="0">
                <a:latin typeface="Arial" charset="0"/>
              </a:rPr>
              <a:t>一般</a:t>
            </a:r>
            <a:r>
              <a:rPr lang="zh-CN" altLang="en-US" sz="2800" dirty="0">
                <a:latin typeface="Arial" charset="0"/>
              </a:rPr>
              <a:t>非弹性碰撞</a:t>
            </a:r>
            <a:r>
              <a:rPr lang="zh-CN" altLang="en-US" sz="2800" dirty="0">
                <a:latin typeface="Arial" charset="0"/>
                <a:ea typeface="PMingLiU" pitchFamily="18" charset="-120"/>
              </a:rPr>
              <a:t>：</a:t>
            </a:r>
            <a:r>
              <a:rPr lang="en-US" altLang="zh-TW" sz="2800" dirty="0">
                <a:ea typeface="PMingLiU" pitchFamily="18" charset="-120"/>
              </a:rPr>
              <a:t>0</a:t>
            </a:r>
            <a:r>
              <a:rPr lang="en-US" altLang="zh-CN" sz="2800" dirty="0">
                <a:ea typeface="PMingLiU" pitchFamily="18" charset="-120"/>
              </a:rPr>
              <a:t> </a:t>
            </a:r>
            <a:r>
              <a:rPr lang="en-US" altLang="zh-TW" sz="2800" dirty="0">
                <a:ea typeface="PMingLiU" pitchFamily="18" charset="-120"/>
              </a:rPr>
              <a:t>&lt;</a:t>
            </a:r>
            <a:r>
              <a:rPr lang="en-US" altLang="zh-CN" sz="2800" dirty="0">
                <a:ea typeface="PMingLiU" pitchFamily="18" charset="-120"/>
              </a:rPr>
              <a:t> </a:t>
            </a:r>
            <a:r>
              <a:rPr lang="en-US" altLang="zh-TW" sz="2800" i="1" dirty="0">
                <a:ea typeface="PMingLiU" pitchFamily="18" charset="-120"/>
              </a:rPr>
              <a:t>e </a:t>
            </a:r>
            <a:r>
              <a:rPr lang="en-US" altLang="zh-TW" sz="2800" dirty="0">
                <a:ea typeface="PMingLiU" pitchFamily="18" charset="-120"/>
              </a:rPr>
              <a:t>&lt;</a:t>
            </a:r>
            <a:r>
              <a:rPr lang="en-US" altLang="zh-CN" sz="2800" dirty="0">
                <a:ea typeface="PMingLiU" pitchFamily="18" charset="-120"/>
              </a:rPr>
              <a:t> </a:t>
            </a:r>
            <a:r>
              <a:rPr lang="en-US" altLang="zh-TW" sz="2800" dirty="0">
                <a:ea typeface="PMingLiU" pitchFamily="18" charset="-120"/>
              </a:rPr>
              <a:t>1</a:t>
            </a:r>
            <a:r>
              <a:rPr lang="en-US" altLang="zh-CN" sz="2800" dirty="0"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/>
      <p:bldP spid="398345" grpId="0"/>
      <p:bldP spid="398346" grpId="0"/>
      <p:bldP spid="3983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30BE-7C53-4A56-8A18-5DEBA7E7D9A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01411" name="Rectangle 3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碰撞</a:t>
            </a:r>
          </a:p>
        </p:txBody>
      </p:sp>
      <p:graphicFrame>
        <p:nvGraphicFramePr>
          <p:cNvPr id="401412" name="Object 4"/>
          <p:cNvGraphicFramePr>
            <a:graphicFrameLocks noChangeAspect="1"/>
          </p:cNvGraphicFramePr>
          <p:nvPr/>
        </p:nvGraphicFramePr>
        <p:xfrm>
          <a:off x="1449388" y="1219200"/>
          <a:ext cx="7205662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607091" imgH="866849" progId="Word.Document.8">
                  <p:embed/>
                </p:oleObj>
              </mc:Choice>
              <mc:Fallback>
                <p:oleObj name="Document" r:id="rId2" imgW="3607091" imgH="866849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1219200"/>
                        <a:ext cx="7205662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1413" name="Group 5"/>
          <p:cNvGrpSpPr>
            <a:grpSpLocks/>
          </p:cNvGrpSpPr>
          <p:nvPr/>
        </p:nvGrpSpPr>
        <p:grpSpPr bwMode="auto">
          <a:xfrm>
            <a:off x="3657600" y="2940050"/>
            <a:ext cx="2014538" cy="3384550"/>
            <a:chOff x="3651" y="2069"/>
            <a:chExt cx="1134" cy="1905"/>
          </a:xfrm>
        </p:grpSpPr>
        <p:sp>
          <p:nvSpPr>
            <p:cNvPr id="401414" name="Rectangle 6"/>
            <p:cNvSpPr>
              <a:spLocks noChangeArrowheads="1"/>
            </p:cNvSpPr>
            <p:nvPr/>
          </p:nvSpPr>
          <p:spPr bwMode="auto">
            <a:xfrm>
              <a:off x="4014" y="2114"/>
              <a:ext cx="227" cy="181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15" name="Rectangle 7"/>
            <p:cNvSpPr>
              <a:spLocks noChangeArrowheads="1"/>
            </p:cNvSpPr>
            <p:nvPr/>
          </p:nvSpPr>
          <p:spPr bwMode="auto">
            <a:xfrm>
              <a:off x="3968" y="2749"/>
              <a:ext cx="363" cy="227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16" name="Freeform 8"/>
            <p:cNvSpPr>
              <a:spLocks/>
            </p:cNvSpPr>
            <p:nvPr/>
          </p:nvSpPr>
          <p:spPr bwMode="auto">
            <a:xfrm rot="-5400000">
              <a:off x="3702" y="3288"/>
              <a:ext cx="895" cy="272"/>
            </a:xfrm>
            <a:custGeom>
              <a:avLst/>
              <a:gdLst/>
              <a:ahLst/>
              <a:cxnLst>
                <a:cxn ang="0">
                  <a:pos x="0" y="159"/>
                </a:cxn>
                <a:cxn ang="0">
                  <a:pos x="90" y="23"/>
                </a:cxn>
                <a:cxn ang="0">
                  <a:pos x="181" y="295"/>
                </a:cxn>
                <a:cxn ang="0">
                  <a:pos x="272" y="23"/>
                </a:cxn>
                <a:cxn ang="0">
                  <a:pos x="362" y="295"/>
                </a:cxn>
                <a:cxn ang="0">
                  <a:pos x="453" y="23"/>
                </a:cxn>
                <a:cxn ang="0">
                  <a:pos x="544" y="295"/>
                </a:cxn>
                <a:cxn ang="0">
                  <a:pos x="635" y="23"/>
                </a:cxn>
                <a:cxn ang="0">
                  <a:pos x="725" y="295"/>
                </a:cxn>
                <a:cxn ang="0">
                  <a:pos x="816" y="23"/>
                </a:cxn>
                <a:cxn ang="0">
                  <a:pos x="907" y="295"/>
                </a:cxn>
                <a:cxn ang="0">
                  <a:pos x="998" y="23"/>
                </a:cxn>
                <a:cxn ang="0">
                  <a:pos x="1088" y="295"/>
                </a:cxn>
                <a:cxn ang="0">
                  <a:pos x="1179" y="23"/>
                </a:cxn>
                <a:cxn ang="0">
                  <a:pos x="1270" y="295"/>
                </a:cxn>
                <a:cxn ang="0">
                  <a:pos x="1360" y="23"/>
                </a:cxn>
                <a:cxn ang="0">
                  <a:pos x="1451" y="295"/>
                </a:cxn>
                <a:cxn ang="0">
                  <a:pos x="1542" y="23"/>
                </a:cxn>
                <a:cxn ang="0">
                  <a:pos x="1633" y="295"/>
                </a:cxn>
                <a:cxn ang="0">
                  <a:pos x="1723" y="159"/>
                </a:cxn>
              </a:cxnLst>
              <a:rect l="0" t="0" r="r" b="b"/>
              <a:pathLst>
                <a:path w="1723" h="318">
                  <a:moveTo>
                    <a:pt x="0" y="159"/>
                  </a:moveTo>
                  <a:cubicBezTo>
                    <a:pt x="30" y="79"/>
                    <a:pt x="60" y="0"/>
                    <a:pt x="90" y="23"/>
                  </a:cubicBezTo>
                  <a:cubicBezTo>
                    <a:pt x="120" y="46"/>
                    <a:pt x="151" y="295"/>
                    <a:pt x="181" y="295"/>
                  </a:cubicBezTo>
                  <a:cubicBezTo>
                    <a:pt x="211" y="295"/>
                    <a:pt x="242" y="23"/>
                    <a:pt x="272" y="23"/>
                  </a:cubicBezTo>
                  <a:cubicBezTo>
                    <a:pt x="302" y="23"/>
                    <a:pt x="332" y="295"/>
                    <a:pt x="362" y="295"/>
                  </a:cubicBezTo>
                  <a:cubicBezTo>
                    <a:pt x="392" y="295"/>
                    <a:pt x="423" y="23"/>
                    <a:pt x="453" y="23"/>
                  </a:cubicBezTo>
                  <a:cubicBezTo>
                    <a:pt x="483" y="23"/>
                    <a:pt x="514" y="295"/>
                    <a:pt x="544" y="295"/>
                  </a:cubicBezTo>
                  <a:cubicBezTo>
                    <a:pt x="574" y="295"/>
                    <a:pt x="605" y="23"/>
                    <a:pt x="635" y="23"/>
                  </a:cubicBezTo>
                  <a:cubicBezTo>
                    <a:pt x="665" y="23"/>
                    <a:pt x="695" y="295"/>
                    <a:pt x="725" y="295"/>
                  </a:cubicBezTo>
                  <a:cubicBezTo>
                    <a:pt x="755" y="295"/>
                    <a:pt x="786" y="23"/>
                    <a:pt x="816" y="23"/>
                  </a:cubicBezTo>
                  <a:cubicBezTo>
                    <a:pt x="846" y="23"/>
                    <a:pt x="877" y="295"/>
                    <a:pt x="907" y="295"/>
                  </a:cubicBezTo>
                  <a:cubicBezTo>
                    <a:pt x="937" y="295"/>
                    <a:pt x="968" y="23"/>
                    <a:pt x="998" y="23"/>
                  </a:cubicBezTo>
                  <a:cubicBezTo>
                    <a:pt x="1028" y="23"/>
                    <a:pt x="1058" y="295"/>
                    <a:pt x="1088" y="295"/>
                  </a:cubicBezTo>
                  <a:cubicBezTo>
                    <a:pt x="1118" y="295"/>
                    <a:pt x="1149" y="23"/>
                    <a:pt x="1179" y="23"/>
                  </a:cubicBezTo>
                  <a:cubicBezTo>
                    <a:pt x="1209" y="23"/>
                    <a:pt x="1240" y="295"/>
                    <a:pt x="1270" y="295"/>
                  </a:cubicBezTo>
                  <a:cubicBezTo>
                    <a:pt x="1300" y="295"/>
                    <a:pt x="1330" y="23"/>
                    <a:pt x="1360" y="23"/>
                  </a:cubicBezTo>
                  <a:cubicBezTo>
                    <a:pt x="1390" y="23"/>
                    <a:pt x="1421" y="295"/>
                    <a:pt x="1451" y="295"/>
                  </a:cubicBezTo>
                  <a:cubicBezTo>
                    <a:pt x="1481" y="295"/>
                    <a:pt x="1512" y="23"/>
                    <a:pt x="1542" y="23"/>
                  </a:cubicBezTo>
                  <a:cubicBezTo>
                    <a:pt x="1572" y="23"/>
                    <a:pt x="1603" y="272"/>
                    <a:pt x="1633" y="295"/>
                  </a:cubicBezTo>
                  <a:cubicBezTo>
                    <a:pt x="1663" y="318"/>
                    <a:pt x="1693" y="238"/>
                    <a:pt x="1723" y="159"/>
                  </a:cubicBezTo>
                </a:path>
              </a:pathLst>
            </a:custGeom>
            <a:noFill/>
            <a:ln w="9525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417" name="Rectangle 9" descr="浅色上对角线"/>
            <p:cNvSpPr>
              <a:spLocks noChangeArrowheads="1"/>
            </p:cNvSpPr>
            <p:nvPr/>
          </p:nvSpPr>
          <p:spPr bwMode="auto">
            <a:xfrm>
              <a:off x="3651" y="3883"/>
              <a:ext cx="998" cy="91"/>
            </a:xfrm>
            <a:prstGeom prst="rect">
              <a:avLst/>
            </a:prstGeom>
            <a:pattFill prst="ltUpDiag">
              <a:fgClr>
                <a:srgbClr val="000066"/>
              </a:fgClr>
              <a:bgClr>
                <a:srgbClr val="EDF3FF"/>
              </a:bgClr>
            </a:patt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18" name="Line 10"/>
            <p:cNvSpPr>
              <a:spLocks noChangeShapeType="1"/>
            </p:cNvSpPr>
            <p:nvPr/>
          </p:nvSpPr>
          <p:spPr bwMode="auto">
            <a:xfrm>
              <a:off x="3651" y="3883"/>
              <a:ext cx="998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419" name="Line 11"/>
            <p:cNvSpPr>
              <a:spLocks noChangeShapeType="1"/>
            </p:cNvSpPr>
            <p:nvPr/>
          </p:nvSpPr>
          <p:spPr bwMode="auto">
            <a:xfrm>
              <a:off x="4377" y="2296"/>
              <a:ext cx="272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420" name="Line 12"/>
            <p:cNvSpPr>
              <a:spLocks noChangeShapeType="1"/>
            </p:cNvSpPr>
            <p:nvPr/>
          </p:nvSpPr>
          <p:spPr bwMode="auto">
            <a:xfrm>
              <a:off x="4377" y="2749"/>
              <a:ext cx="272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421" name="Line 13"/>
            <p:cNvSpPr>
              <a:spLocks noChangeShapeType="1"/>
            </p:cNvSpPr>
            <p:nvPr/>
          </p:nvSpPr>
          <p:spPr bwMode="auto">
            <a:xfrm>
              <a:off x="4377" y="2296"/>
              <a:ext cx="272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422" name="Line 14"/>
            <p:cNvSpPr>
              <a:spLocks noChangeShapeType="1"/>
            </p:cNvSpPr>
            <p:nvPr/>
          </p:nvSpPr>
          <p:spPr bwMode="auto">
            <a:xfrm flipV="1">
              <a:off x="4513" y="2296"/>
              <a:ext cx="0" cy="136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423" name="Line 15"/>
            <p:cNvSpPr>
              <a:spLocks noChangeShapeType="1"/>
            </p:cNvSpPr>
            <p:nvPr/>
          </p:nvSpPr>
          <p:spPr bwMode="auto">
            <a:xfrm>
              <a:off x="4513" y="2613"/>
              <a:ext cx="0" cy="136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424" name="Text Box 16"/>
            <p:cNvSpPr txBox="1">
              <a:spLocks noChangeArrowheads="1"/>
            </p:cNvSpPr>
            <p:nvPr/>
          </p:nvSpPr>
          <p:spPr bwMode="auto">
            <a:xfrm>
              <a:off x="4422" y="2409"/>
              <a:ext cx="363" cy="2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h</a:t>
              </a:r>
            </a:p>
          </p:txBody>
        </p:sp>
        <p:sp>
          <p:nvSpPr>
            <p:cNvPr id="401425" name="Text Box 17"/>
            <p:cNvSpPr txBox="1">
              <a:spLocks noChangeArrowheads="1"/>
            </p:cNvSpPr>
            <p:nvPr/>
          </p:nvSpPr>
          <p:spPr bwMode="auto">
            <a:xfrm>
              <a:off x="3742" y="2069"/>
              <a:ext cx="317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401426" name="Text Box 18"/>
            <p:cNvSpPr txBox="1">
              <a:spLocks noChangeArrowheads="1"/>
            </p:cNvSpPr>
            <p:nvPr/>
          </p:nvSpPr>
          <p:spPr bwMode="auto">
            <a:xfrm>
              <a:off x="3742" y="2749"/>
              <a:ext cx="317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E4B6-BE80-4130-B931-DD6FB34602D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碰撞</a:t>
            </a:r>
          </a:p>
        </p:txBody>
      </p:sp>
      <p:pic>
        <p:nvPicPr>
          <p:cNvPr id="402436" name="Picture 4"/>
          <p:cNvPicPr>
            <a:picLocks noChangeAspect="1" noChangeArrowheads="1"/>
          </p:cNvPicPr>
          <p:nvPr/>
        </p:nvPicPr>
        <p:blipFill>
          <a:blip r:embed="rId2"/>
          <a:srcRect b="12213"/>
          <a:stretch>
            <a:fillRect/>
          </a:stretch>
        </p:blipFill>
        <p:spPr bwMode="auto">
          <a:xfrm>
            <a:off x="2590800" y="1219200"/>
            <a:ext cx="3700463" cy="5257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C083-4E36-4CFC-A2E3-4D064A200CD6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03459" name="Rectangle 3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碰撞</a:t>
            </a:r>
          </a:p>
        </p:txBody>
      </p:sp>
      <p:pic>
        <p:nvPicPr>
          <p:cNvPr id="403460" name="Picture 4"/>
          <p:cNvPicPr>
            <a:picLocks noChangeAspect="1" noChangeArrowheads="1"/>
          </p:cNvPicPr>
          <p:nvPr/>
        </p:nvPicPr>
        <p:blipFill>
          <a:blip r:embed="rId2"/>
          <a:srcRect b="12195"/>
          <a:stretch>
            <a:fillRect/>
          </a:stretch>
        </p:blipFill>
        <p:spPr bwMode="auto">
          <a:xfrm>
            <a:off x="6858000" y="1143000"/>
            <a:ext cx="208756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3461" name="Object 5"/>
          <p:cNvGraphicFramePr>
            <a:graphicFrameLocks noChangeAspect="1"/>
          </p:cNvGraphicFramePr>
          <p:nvPr/>
        </p:nvGraphicFramePr>
        <p:xfrm>
          <a:off x="685800" y="1685925"/>
          <a:ext cx="5959475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966576" imgH="2989334" progId="Word.Document.8">
                  <p:embed/>
                </p:oleObj>
              </mc:Choice>
              <mc:Fallback>
                <p:oleObj name="Document" r:id="rId3" imgW="3966576" imgH="2989334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85925"/>
                        <a:ext cx="5959475" cy="448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66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6AFE-AB6A-4344-A294-1842CC60064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04483" name="Rectangle 3"/>
          <p:cNvSpPr>
            <a:spLocks noChangeArrowheads="1"/>
          </p:cNvSpPr>
          <p:nvPr/>
        </p:nvSpPr>
        <p:spPr bwMode="auto">
          <a:xfrm>
            <a:off x="501650" y="1219200"/>
            <a:ext cx="3232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能量的转化与守恒定律</a:t>
            </a:r>
          </a:p>
        </p:txBody>
      </p:sp>
      <p:sp>
        <p:nvSpPr>
          <p:cNvPr id="404484" name="Rectangle 4"/>
          <p:cNvSpPr>
            <a:spLocks noChangeArrowheads="1"/>
          </p:cNvSpPr>
          <p:nvPr/>
        </p:nvSpPr>
        <p:spPr bwMode="auto">
          <a:xfrm>
            <a:off x="622300" y="2057400"/>
            <a:ext cx="806450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2800"/>
              <a:t>自然界中，能量既不能消失，也不能创造，它只能从一种形式转化成另一种形式，或者从一个物体传给另一个物体。 </a:t>
            </a:r>
          </a:p>
        </p:txBody>
      </p:sp>
      <p:sp>
        <p:nvSpPr>
          <p:cNvPr id="404485" name="Text Box 5"/>
          <p:cNvSpPr txBox="1">
            <a:spLocks noChangeArrowheads="1"/>
          </p:cNvSpPr>
          <p:nvPr/>
        </p:nvSpPr>
        <p:spPr bwMode="auto">
          <a:xfrm>
            <a:off x="547688" y="4075113"/>
            <a:ext cx="80787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800">
                <a:solidFill>
                  <a:srgbClr val="CC0066"/>
                </a:solidFill>
                <a:sym typeface="Symbol" pitchFamily="18" charset="2"/>
              </a:rPr>
              <a:t> </a:t>
            </a:r>
            <a:r>
              <a:rPr kumimoji="1" lang="zh-CN" altLang="en-US" sz="2800">
                <a:solidFill>
                  <a:srgbClr val="CC0066"/>
                </a:solidFill>
                <a:sym typeface="Symbol" pitchFamily="18" charset="2"/>
              </a:rPr>
              <a:t>自然界中有许多形式的能量。 </a:t>
            </a:r>
          </a:p>
        </p:txBody>
      </p:sp>
      <p:sp>
        <p:nvSpPr>
          <p:cNvPr id="404486" name="Rectangle 6"/>
          <p:cNvSpPr>
            <a:spLocks noChangeArrowheads="1"/>
          </p:cNvSpPr>
          <p:nvPr/>
        </p:nvSpPr>
        <p:spPr bwMode="auto">
          <a:xfrm>
            <a:off x="533400" y="4724400"/>
            <a:ext cx="82232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>
                <a:srgbClr val="CC0066"/>
              </a:buClr>
              <a:buFont typeface="Wingdings" pitchFamily="2" charset="2"/>
              <a:buChar char="Ø"/>
            </a:pPr>
            <a:r>
              <a:rPr kumimoji="1" lang="en-US" altLang="zh-CN" sz="2800">
                <a:solidFill>
                  <a:srgbClr val="CC0066"/>
                </a:solidFill>
              </a:rPr>
              <a:t> </a:t>
            </a:r>
            <a:r>
              <a:rPr kumimoji="1" lang="zh-CN" altLang="en-US" sz="2800">
                <a:solidFill>
                  <a:srgbClr val="CC0066"/>
                </a:solidFill>
              </a:rPr>
              <a:t>封闭系统</a:t>
            </a:r>
            <a:r>
              <a:rPr kumimoji="1" lang="en-US" altLang="zh-CN" sz="2800">
                <a:solidFill>
                  <a:srgbClr val="CC0066"/>
                </a:solidFill>
              </a:rPr>
              <a:t>:</a:t>
            </a:r>
            <a:r>
              <a:rPr kumimoji="1" lang="zh-CN" altLang="en-US" sz="2800">
                <a:solidFill>
                  <a:srgbClr val="CC0066"/>
                </a:solidFill>
              </a:rPr>
              <a:t>能量守恒，但机械能不一定守恒；   </a:t>
            </a:r>
          </a:p>
          <a:p>
            <a:pPr>
              <a:lnSpc>
                <a:spcPct val="125000"/>
              </a:lnSpc>
              <a:buClr>
                <a:srgbClr val="CC0066"/>
              </a:buClr>
              <a:buFont typeface="Wingdings" pitchFamily="2" charset="2"/>
              <a:buNone/>
            </a:pPr>
            <a:r>
              <a:rPr kumimoji="1" lang="zh-CN" altLang="en-US" sz="2800">
                <a:solidFill>
                  <a:srgbClr val="CC0066"/>
                </a:solidFill>
              </a:rPr>
              <a:t>  封闭保守系统</a:t>
            </a:r>
            <a:r>
              <a:rPr kumimoji="1" lang="en-US" altLang="zh-CN" sz="2800">
                <a:solidFill>
                  <a:srgbClr val="CC0066"/>
                </a:solidFill>
              </a:rPr>
              <a:t>:</a:t>
            </a:r>
            <a:r>
              <a:rPr kumimoji="1" lang="zh-CN" altLang="en-US" sz="2800">
                <a:solidFill>
                  <a:srgbClr val="CC0066"/>
                </a:solidFill>
              </a:rPr>
              <a:t>能量守恒，机械能守恒。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4" grpId="0" autoUpdateAnimBg="0"/>
      <p:bldP spid="404485" grpId="0" autoUpdateAnimBg="0"/>
      <p:bldP spid="404486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PPT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3195</TotalTime>
  <Words>1461</Words>
  <Application>Microsoft Office PowerPoint</Application>
  <PresentationFormat>全屏显示(4:3)</PresentationFormat>
  <Paragraphs>295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41</vt:i4>
      </vt:variant>
    </vt:vector>
  </HeadingPairs>
  <TitlesOfParts>
    <vt:vector size="57" baseType="lpstr">
      <vt:lpstr>黑体</vt:lpstr>
      <vt:lpstr>楷体_GB2312</vt:lpstr>
      <vt:lpstr>宋体</vt:lpstr>
      <vt:lpstr>幼圆</vt:lpstr>
      <vt:lpstr>Arial</vt:lpstr>
      <vt:lpstr>Book Antiqua</vt:lpstr>
      <vt:lpstr>Georgia</vt:lpstr>
      <vt:lpstr>Times New Roman</vt:lpstr>
      <vt:lpstr>Wingdings</vt:lpstr>
      <vt:lpstr>Wingdings 3</vt:lpstr>
      <vt:lpstr>质朴</vt:lpstr>
      <vt:lpstr>公式</vt:lpstr>
      <vt:lpstr>Equation.3</vt:lpstr>
      <vt:lpstr>Document</vt:lpstr>
      <vt:lpstr>Equation</vt:lpstr>
      <vt:lpstr>文档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第3章 刚体的定轴转动</vt:lpstr>
      <vt:lpstr>3.1 刚体定轴转动的描述</vt:lpstr>
      <vt:lpstr>3.1 刚体定轴转动的描述</vt:lpstr>
      <vt:lpstr>3.1 刚体定轴转动的描述</vt:lpstr>
      <vt:lpstr>3.1 刚体定轴转动的描述</vt:lpstr>
      <vt:lpstr>3.1 刚体定轴转动的描述</vt:lpstr>
      <vt:lpstr>3.1 刚体定轴转动的描述</vt:lpstr>
      <vt:lpstr>3.1 刚体定轴转动的描述</vt:lpstr>
      <vt:lpstr>3.2 转动定律</vt:lpstr>
      <vt:lpstr>3.1 刚体定轴转动的描述</vt:lpstr>
      <vt:lpstr>3.1 刚体定轴转动的描述</vt:lpstr>
      <vt:lpstr>3.1 刚体定轴转动的描述</vt:lpstr>
      <vt:lpstr>3.1 刚体定轴转动的描述</vt:lpstr>
      <vt:lpstr>3.1 刚体定轴转动的描述</vt:lpstr>
      <vt:lpstr>3.1 刚体定轴转动的描述</vt:lpstr>
      <vt:lpstr>3.1 刚体定轴转动的描述</vt:lpstr>
      <vt:lpstr>3.1 刚体定轴转动的描述</vt:lpstr>
      <vt:lpstr>3.1 刚体定轴转动的描述</vt:lpstr>
      <vt:lpstr>3.1 刚体定轴转动的描述</vt:lpstr>
      <vt:lpstr>3.1 刚体定轴转动的描述</vt:lpstr>
      <vt:lpstr>3.1 刚体定轴转动的描述</vt:lpstr>
      <vt:lpstr>3.1 刚体定轴转动的描述</vt:lpstr>
      <vt:lpstr>3.2 转动定律</vt:lpstr>
      <vt:lpstr>3.2 转动定律</vt:lpstr>
      <vt:lpstr>3.2 转动定律</vt:lpstr>
      <vt:lpstr>3.2 转动定律</vt:lpstr>
      <vt:lpstr>3.2 转动定律</vt:lpstr>
      <vt:lpstr>3.2 转动定律</vt:lpstr>
      <vt:lpstr>3.2 转动定律</vt:lpstr>
      <vt:lpstr>3.2 转动定律</vt:lpstr>
      <vt:lpstr>3.2 转动定律</vt:lpstr>
      <vt:lpstr>3.2 转动定律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质点动力学</dc:title>
  <dc:creator>S.Q. Wu</dc:creator>
  <cp:lastModifiedBy>Jin Chen</cp:lastModifiedBy>
  <cp:revision>1606</cp:revision>
  <cp:lastPrinted>1601-01-01T00:00:00Z</cp:lastPrinted>
  <dcterms:created xsi:type="dcterms:W3CDTF">2010-09-14T09:01:38Z</dcterms:created>
  <dcterms:modified xsi:type="dcterms:W3CDTF">2023-04-02T12:32:29Z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