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handoutMasterIdLst>
    <p:handoutMasterId r:id="rId34"/>
  </p:handoutMasterIdLst>
  <p:sldIdLst>
    <p:sldId id="428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6" r:id="rId28"/>
    <p:sldId id="457" r:id="rId29"/>
    <p:sldId id="458" r:id="rId30"/>
    <p:sldId id="459" r:id="rId31"/>
    <p:sldId id="460" r:id="rId32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4D2A37E-5E4E-4B52-B84D-F62657F59C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84EAF49-B688-4FDA-B905-C803FB7758E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03FEAB8-8001-445D-A6D2-340ECF451C1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90651-5EBF-48AD-944C-BA76842941D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BAE2-755F-4A14-AA25-25FCC1E4F64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C4BCA-8F9D-4B69-A70E-46610D1B278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900B289-15A7-4210-B67D-CD8B6D1F277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952E-944E-4B56-A54B-12959412E71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7687-3319-444C-B01A-60BB4158A17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73C68-537F-4FB7-B1BB-D67EC1863F3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ED52-A15C-4324-A5F9-27B8A49A24D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14DD-0E92-44C2-9772-FDF29E94FF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FF02D-E4D8-4DDB-8284-19199ED2370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3D7206-7CF0-45F6-AF07-6302DEB5569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image" Target="../media/image2.wmf"/><Relationship Id="rId21" Type="http://schemas.openxmlformats.org/officeDocument/2006/relationships/image" Target="../media/image14.e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12.wmf"/><Relationship Id="rId25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wmf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9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wmf"/><Relationship Id="rId23" Type="http://schemas.openxmlformats.org/officeDocument/2006/relationships/image" Target="../media/image15.emf"/><Relationship Id="rId10" Type="http://schemas.openxmlformats.org/officeDocument/2006/relationships/image" Target="../media/image8.wmf"/><Relationship Id="rId19" Type="http://schemas.openxmlformats.org/officeDocument/2006/relationships/image" Target="../media/image13.emf"/><Relationship Id="rId4" Type="http://schemas.openxmlformats.org/officeDocument/2006/relationships/image" Target="../media/image3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7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8.emf"/><Relationship Id="rId4" Type="http://schemas.openxmlformats.org/officeDocument/2006/relationships/oleObject" Target="../embeddings/oleObject5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61.emf"/><Relationship Id="rId7" Type="http://schemas.openxmlformats.org/officeDocument/2006/relationships/image" Target="../media/image63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6.emf"/><Relationship Id="rId7" Type="http://schemas.openxmlformats.org/officeDocument/2006/relationships/image" Target="../media/image68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7.e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5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3.e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7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25.e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2.emf"/><Relationship Id="rId5" Type="http://schemas.openxmlformats.org/officeDocument/2006/relationships/image" Target="../media/image19.e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emf"/><Relationship Id="rId14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5.e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8.emf"/><Relationship Id="rId7" Type="http://schemas.openxmlformats.org/officeDocument/2006/relationships/image" Target="../media/image90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92.wmf"/><Relationship Id="rId5" Type="http://schemas.openxmlformats.org/officeDocument/2006/relationships/image" Target="../media/image89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9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13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90.bin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5" Type="http://schemas.openxmlformats.org/officeDocument/2006/relationships/image" Target="../media/image99.e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6.emf"/><Relationship Id="rId14" Type="http://schemas.openxmlformats.org/officeDocument/2006/relationships/oleObject" Target="../embeddings/oleObject9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7" Type="http://schemas.openxmlformats.org/officeDocument/2006/relationships/image" Target="../media/image104.e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103.emf"/><Relationship Id="rId4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image" Target="../media/image10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7" Type="http://schemas.openxmlformats.org/officeDocument/2006/relationships/image" Target="../media/image109.e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08.emf"/><Relationship Id="rId4" Type="http://schemas.openxmlformats.org/officeDocument/2006/relationships/oleObject" Target="../embeddings/oleObject99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2.emf"/><Relationship Id="rId4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111.bin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5" Type="http://schemas.openxmlformats.org/officeDocument/2006/relationships/image" Target="../media/image122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19.wmf"/><Relationship Id="rId14" Type="http://schemas.openxmlformats.org/officeDocument/2006/relationships/oleObject" Target="../embeddings/oleObject1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9.w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3.wmf"/><Relationship Id="rId7" Type="http://schemas.openxmlformats.org/officeDocument/2006/relationships/image" Target="../media/image45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8.emf"/><Relationship Id="rId4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4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E280D-8BB0-493E-9C26-E7B02D1032AC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14723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刚体对定轴的角动量 </a:t>
            </a:r>
          </a:p>
        </p:txBody>
      </p:sp>
      <p:grpSp>
        <p:nvGrpSpPr>
          <p:cNvPr id="414724" name="Group 4"/>
          <p:cNvGrpSpPr>
            <a:grpSpLocks/>
          </p:cNvGrpSpPr>
          <p:nvPr/>
        </p:nvGrpSpPr>
        <p:grpSpPr bwMode="auto">
          <a:xfrm>
            <a:off x="5943600" y="1981200"/>
            <a:ext cx="3022600" cy="3670300"/>
            <a:chOff x="3651" y="1525"/>
            <a:chExt cx="1905" cy="2313"/>
          </a:xfrm>
        </p:grpSpPr>
        <p:sp>
          <p:nvSpPr>
            <p:cNvPr id="414725" name="Rectangle 5"/>
            <p:cNvSpPr>
              <a:spLocks noChangeArrowheads="1"/>
            </p:cNvSpPr>
            <p:nvPr/>
          </p:nvSpPr>
          <p:spPr bwMode="auto">
            <a:xfrm>
              <a:off x="3651" y="1525"/>
              <a:ext cx="1905" cy="2313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4726" name="Object 6"/>
            <p:cNvGraphicFramePr>
              <a:graphicFrameLocks noChangeAspect="1"/>
            </p:cNvGraphicFramePr>
            <p:nvPr/>
          </p:nvGraphicFramePr>
          <p:xfrm>
            <a:off x="4604" y="1661"/>
            <a:ext cx="173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52280" imgH="177480" progId="Equation.3">
                    <p:embed/>
                  </p:oleObj>
                </mc:Choice>
                <mc:Fallback>
                  <p:oleObj name="公式" r:id="rId2" imgW="152280" imgH="177480" progId="Equation.3">
                    <p:embed/>
                    <p:pic>
                      <p:nvPicPr>
                        <p:cNvPr id="41472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661"/>
                          <a:ext cx="173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14727" name="Picture 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332" y="1570"/>
              <a:ext cx="172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4728" name="Object 8"/>
            <p:cNvGraphicFramePr>
              <a:graphicFrameLocks noChangeAspect="1"/>
            </p:cNvGraphicFramePr>
            <p:nvPr/>
          </p:nvGraphicFramePr>
          <p:xfrm>
            <a:off x="3878" y="3022"/>
            <a:ext cx="22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4880" imgH="241200" progId="Equation.3">
                    <p:embed/>
                  </p:oleObj>
                </mc:Choice>
                <mc:Fallback>
                  <p:oleObj name="公式" r:id="rId5" imgW="164880" imgH="241200" progId="Equation.3">
                    <p:embed/>
                    <p:pic>
                      <p:nvPicPr>
                        <p:cNvPr id="41472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22"/>
                          <a:ext cx="22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29" name="AutoShape 9"/>
            <p:cNvSpPr>
              <a:spLocks noChangeAspect="1" noChangeArrowheads="1"/>
            </p:cNvSpPr>
            <p:nvPr/>
          </p:nvSpPr>
          <p:spPr bwMode="auto">
            <a:xfrm>
              <a:off x="3879" y="1907"/>
              <a:ext cx="1260" cy="1054"/>
            </a:xfrm>
            <a:prstGeom prst="can">
              <a:avLst>
                <a:gd name="adj" fmla="val 39421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CC99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0" name="Oval 10"/>
            <p:cNvSpPr>
              <a:spLocks noChangeAspect="1" noChangeArrowheads="1"/>
            </p:cNvSpPr>
            <p:nvPr/>
          </p:nvSpPr>
          <p:spPr bwMode="auto">
            <a:xfrm>
              <a:off x="4036" y="2376"/>
              <a:ext cx="946" cy="35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1" name="Line 11"/>
            <p:cNvSpPr>
              <a:spLocks noChangeAspect="1" noChangeShapeType="1"/>
            </p:cNvSpPr>
            <p:nvPr/>
          </p:nvSpPr>
          <p:spPr bwMode="auto">
            <a:xfrm>
              <a:off x="4522" y="2139"/>
              <a:ext cx="0" cy="822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2" name="Line 12"/>
            <p:cNvSpPr>
              <a:spLocks noChangeAspect="1" noChangeShapeType="1"/>
            </p:cNvSpPr>
            <p:nvPr/>
          </p:nvSpPr>
          <p:spPr bwMode="auto">
            <a:xfrm flipV="1">
              <a:off x="4520" y="1672"/>
              <a:ext cx="2" cy="4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3" name="Line 13"/>
            <p:cNvSpPr>
              <a:spLocks noChangeAspect="1" noChangeShapeType="1"/>
            </p:cNvSpPr>
            <p:nvPr/>
          </p:nvSpPr>
          <p:spPr bwMode="auto">
            <a:xfrm flipV="1">
              <a:off x="4520" y="2961"/>
              <a:ext cx="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4" name="Arc 14"/>
            <p:cNvSpPr>
              <a:spLocks noChangeAspect="1"/>
            </p:cNvSpPr>
            <p:nvPr/>
          </p:nvSpPr>
          <p:spPr bwMode="auto">
            <a:xfrm>
              <a:off x="4342" y="1816"/>
              <a:ext cx="319" cy="169"/>
            </a:xfrm>
            <a:custGeom>
              <a:avLst/>
              <a:gdLst>
                <a:gd name="G0" fmla="+- 21600 0 0"/>
                <a:gd name="G1" fmla="+- 19277 0 0"/>
                <a:gd name="G2" fmla="+- 21600 0 0"/>
                <a:gd name="T0" fmla="*/ 34259 w 43200"/>
                <a:gd name="T1" fmla="*/ 1775 h 40877"/>
                <a:gd name="T2" fmla="*/ 11854 w 43200"/>
                <a:gd name="T3" fmla="*/ 0 h 40877"/>
                <a:gd name="T4" fmla="*/ 21600 w 43200"/>
                <a:gd name="T5" fmla="*/ 19277 h 40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877" fill="none" extrusionOk="0">
                  <a:moveTo>
                    <a:pt x="34258" y="1775"/>
                  </a:moveTo>
                  <a:cubicBezTo>
                    <a:pt x="39874" y="5836"/>
                    <a:pt x="43200" y="12346"/>
                    <a:pt x="43200" y="19277"/>
                  </a:cubicBezTo>
                  <a:cubicBezTo>
                    <a:pt x="43200" y="31206"/>
                    <a:pt x="33529" y="40877"/>
                    <a:pt x="21600" y="40877"/>
                  </a:cubicBezTo>
                  <a:cubicBezTo>
                    <a:pt x="9670" y="40877"/>
                    <a:pt x="0" y="31206"/>
                    <a:pt x="0" y="19277"/>
                  </a:cubicBezTo>
                  <a:cubicBezTo>
                    <a:pt x="-1" y="11130"/>
                    <a:pt x="4583" y="3676"/>
                    <a:pt x="11854" y="0"/>
                  </a:cubicBezTo>
                </a:path>
                <a:path w="43200" h="40877" stroke="0" extrusionOk="0">
                  <a:moveTo>
                    <a:pt x="34258" y="1775"/>
                  </a:moveTo>
                  <a:cubicBezTo>
                    <a:pt x="39874" y="5836"/>
                    <a:pt x="43200" y="12346"/>
                    <a:pt x="43200" y="19277"/>
                  </a:cubicBezTo>
                  <a:cubicBezTo>
                    <a:pt x="43200" y="31206"/>
                    <a:pt x="33529" y="40877"/>
                    <a:pt x="21600" y="40877"/>
                  </a:cubicBezTo>
                  <a:cubicBezTo>
                    <a:pt x="9670" y="40877"/>
                    <a:pt x="0" y="31206"/>
                    <a:pt x="0" y="19277"/>
                  </a:cubicBezTo>
                  <a:cubicBezTo>
                    <a:pt x="-1" y="11130"/>
                    <a:pt x="4583" y="3676"/>
                    <a:pt x="11854" y="0"/>
                  </a:cubicBezTo>
                  <a:lnTo>
                    <a:pt x="21600" y="19277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stealth" w="sm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5" name="AutoShape 15"/>
            <p:cNvSpPr>
              <a:spLocks noChangeAspect="1" noChangeArrowheads="1"/>
            </p:cNvSpPr>
            <p:nvPr/>
          </p:nvSpPr>
          <p:spPr bwMode="auto">
            <a:xfrm>
              <a:off x="4837" y="2406"/>
              <a:ext cx="81" cy="69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36" name="Line 16"/>
            <p:cNvSpPr>
              <a:spLocks noChangeAspect="1" noChangeShapeType="1"/>
            </p:cNvSpPr>
            <p:nvPr/>
          </p:nvSpPr>
          <p:spPr bwMode="auto">
            <a:xfrm flipV="1">
              <a:off x="4520" y="2464"/>
              <a:ext cx="349" cy="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4737" name="Picture 17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464" y="3323"/>
              <a:ext cx="14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4738" name="Picture 1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958" y="3546"/>
              <a:ext cx="146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39" name="Arc 19"/>
            <p:cNvSpPr>
              <a:spLocks noChangeAspect="1"/>
            </p:cNvSpPr>
            <p:nvPr/>
          </p:nvSpPr>
          <p:spPr bwMode="auto">
            <a:xfrm>
              <a:off x="4526" y="3015"/>
              <a:ext cx="101" cy="214"/>
            </a:xfrm>
            <a:custGeom>
              <a:avLst/>
              <a:gdLst>
                <a:gd name="G0" fmla="+- 2888 0 0"/>
                <a:gd name="G1" fmla="+- 21600 0 0"/>
                <a:gd name="G2" fmla="+- 21600 0 0"/>
                <a:gd name="T0" fmla="*/ 0 w 10402"/>
                <a:gd name="T1" fmla="*/ 194 h 21600"/>
                <a:gd name="T2" fmla="*/ 10402 w 10402"/>
                <a:gd name="T3" fmla="*/ 1349 h 21600"/>
                <a:gd name="T4" fmla="*/ 2888 w 1040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02" h="21600" fill="none" extrusionOk="0">
                  <a:moveTo>
                    <a:pt x="-1" y="193"/>
                  </a:moveTo>
                  <a:cubicBezTo>
                    <a:pt x="957" y="64"/>
                    <a:pt x="1922" y="-1"/>
                    <a:pt x="2888" y="0"/>
                  </a:cubicBezTo>
                  <a:cubicBezTo>
                    <a:pt x="5452" y="0"/>
                    <a:pt x="7997" y="456"/>
                    <a:pt x="10401" y="1349"/>
                  </a:cubicBezTo>
                </a:path>
                <a:path w="10402" h="21600" stroke="0" extrusionOk="0">
                  <a:moveTo>
                    <a:pt x="-1" y="193"/>
                  </a:moveTo>
                  <a:cubicBezTo>
                    <a:pt x="957" y="64"/>
                    <a:pt x="1922" y="-1"/>
                    <a:pt x="2888" y="0"/>
                  </a:cubicBezTo>
                  <a:cubicBezTo>
                    <a:pt x="5452" y="0"/>
                    <a:pt x="7997" y="456"/>
                    <a:pt x="10401" y="1349"/>
                  </a:cubicBezTo>
                  <a:lnTo>
                    <a:pt x="2888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0" name="Line 20"/>
            <p:cNvSpPr>
              <a:spLocks noChangeAspect="1" noChangeShapeType="1"/>
            </p:cNvSpPr>
            <p:nvPr/>
          </p:nvSpPr>
          <p:spPr bwMode="auto">
            <a:xfrm flipV="1">
              <a:off x="4515" y="2462"/>
              <a:ext cx="354" cy="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4741" name="Picture 2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4507" y="2841"/>
              <a:ext cx="14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42" name="Line 22"/>
            <p:cNvSpPr>
              <a:spLocks noChangeAspect="1" noChangeShapeType="1"/>
            </p:cNvSpPr>
            <p:nvPr/>
          </p:nvSpPr>
          <p:spPr bwMode="auto">
            <a:xfrm flipH="1" flipV="1">
              <a:off x="4520" y="2291"/>
              <a:ext cx="315" cy="118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3" name="Line 23"/>
            <p:cNvSpPr>
              <a:spLocks noChangeAspect="1" noChangeShapeType="1"/>
            </p:cNvSpPr>
            <p:nvPr/>
          </p:nvSpPr>
          <p:spPr bwMode="auto">
            <a:xfrm>
              <a:off x="4509" y="3312"/>
              <a:ext cx="7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44" name="Line 24"/>
            <p:cNvSpPr>
              <a:spLocks noChangeAspect="1" noChangeShapeType="1"/>
            </p:cNvSpPr>
            <p:nvPr/>
          </p:nvSpPr>
          <p:spPr bwMode="auto">
            <a:xfrm flipH="1">
              <a:off x="4115" y="3312"/>
              <a:ext cx="394" cy="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414745" name="Picture 25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5216" y="3253"/>
              <a:ext cx="16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4746" name="Picture 26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901" y="2210"/>
              <a:ext cx="225" cy="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4747" name="Line 27"/>
            <p:cNvSpPr>
              <a:spLocks noChangeAspect="1" noChangeShapeType="1"/>
            </p:cNvSpPr>
            <p:nvPr/>
          </p:nvSpPr>
          <p:spPr bwMode="auto">
            <a:xfrm flipH="1" flipV="1">
              <a:off x="4059" y="3148"/>
              <a:ext cx="448" cy="15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4748" name="Object 28"/>
            <p:cNvGraphicFramePr>
              <a:graphicFrameLocks noChangeAspect="1"/>
            </p:cNvGraphicFramePr>
            <p:nvPr/>
          </p:nvGraphicFramePr>
          <p:xfrm>
            <a:off x="4561" y="2474"/>
            <a:ext cx="17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6720" imgH="228600" progId="Equation.3">
                    <p:embed/>
                  </p:oleObj>
                </mc:Choice>
                <mc:Fallback>
                  <p:oleObj name="公式" r:id="rId12" imgW="126720" imgH="228600" progId="Equation.3">
                    <p:embed/>
                    <p:pic>
                      <p:nvPicPr>
                        <p:cNvPr id="41474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1" y="2474"/>
                          <a:ext cx="179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49" name="Object 29"/>
            <p:cNvGraphicFramePr>
              <a:graphicFrameLocks noChangeAspect="1"/>
            </p:cNvGraphicFramePr>
            <p:nvPr/>
          </p:nvGraphicFramePr>
          <p:xfrm>
            <a:off x="4740" y="2750"/>
            <a:ext cx="20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4880" imgH="241200" progId="Equation.3">
                    <p:embed/>
                  </p:oleObj>
                </mc:Choice>
                <mc:Fallback>
                  <p:oleObj name="公式" r:id="rId14" imgW="164880" imgH="241200" progId="Equation.3">
                    <p:embed/>
                    <p:pic>
                      <p:nvPicPr>
                        <p:cNvPr id="41474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50"/>
                          <a:ext cx="208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50" name="Object 30"/>
            <p:cNvGraphicFramePr>
              <a:graphicFrameLocks noChangeAspect="1"/>
            </p:cNvGraphicFramePr>
            <p:nvPr/>
          </p:nvGraphicFramePr>
          <p:xfrm>
            <a:off x="4332" y="2069"/>
            <a:ext cx="2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228600" progId="Equation.3">
                    <p:embed/>
                  </p:oleObj>
                </mc:Choice>
                <mc:Fallback>
                  <p:oleObj name="公式" r:id="rId16" imgW="152280" imgH="228600" progId="Equation.3">
                    <p:embed/>
                    <p:pic>
                      <p:nvPicPr>
                        <p:cNvPr id="41475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069"/>
                          <a:ext cx="2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751" name="Text Box 31"/>
          <p:cNvSpPr txBox="1">
            <a:spLocks noChangeArrowheads="1"/>
          </p:cNvSpPr>
          <p:nvPr/>
        </p:nvSpPr>
        <p:spPr bwMode="auto">
          <a:xfrm>
            <a:off x="381000" y="1630363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质元：</a:t>
            </a:r>
            <a:r>
              <a:rPr lang="zh-CN" altLang="en-US" sz="2800"/>
              <a:t>组成物体的微颗粒元</a:t>
            </a:r>
          </a:p>
        </p:txBody>
      </p:sp>
      <p:sp>
        <p:nvSpPr>
          <p:cNvPr id="414752" name="Text Box 32"/>
          <p:cNvSpPr txBox="1">
            <a:spLocks noChangeArrowheads="1"/>
          </p:cNvSpPr>
          <p:nvPr/>
        </p:nvSpPr>
        <p:spPr bwMode="auto">
          <a:xfrm>
            <a:off x="381000" y="2286000"/>
            <a:ext cx="38893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质元对</a:t>
            </a:r>
            <a:r>
              <a:rPr lang="en-US" altLang="zh-CN" sz="2800"/>
              <a:t>O</a:t>
            </a:r>
            <a:r>
              <a:rPr lang="zh-CN" altLang="en-US" sz="2800"/>
              <a:t>点的角动量为 </a:t>
            </a:r>
          </a:p>
        </p:txBody>
      </p:sp>
      <p:graphicFrame>
        <p:nvGraphicFramePr>
          <p:cNvPr id="414753" name="Object 33"/>
          <p:cNvGraphicFramePr>
            <a:graphicFrameLocks noChangeAspect="1"/>
          </p:cNvGraphicFramePr>
          <p:nvPr/>
        </p:nvGraphicFramePr>
        <p:xfrm>
          <a:off x="1371600" y="2895600"/>
          <a:ext cx="23495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39600" imgH="241200" progId="Equation.3">
                  <p:embed/>
                </p:oleObj>
              </mc:Choice>
              <mc:Fallback>
                <p:oleObj name="公式" r:id="rId18" imgW="939600" imgH="241200" progId="Equation.3">
                  <p:embed/>
                  <p:pic>
                    <p:nvPicPr>
                      <p:cNvPr id="4147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895600"/>
                        <a:ext cx="234950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54" name="Object 34"/>
          <p:cNvGraphicFramePr>
            <a:graphicFrameLocks noChangeAspect="1"/>
          </p:cNvGraphicFramePr>
          <p:nvPr/>
        </p:nvGraphicFramePr>
        <p:xfrm>
          <a:off x="1371600" y="3810000"/>
          <a:ext cx="18923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749300" imgH="228600" progId="Equation.3">
                  <p:embed/>
                </p:oleObj>
              </mc:Choice>
              <mc:Fallback>
                <p:oleObj r:id="rId20" imgW="749300" imgH="228600" progId="Equation.3">
                  <p:embed/>
                  <p:pic>
                    <p:nvPicPr>
                      <p:cNvPr id="4147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1892300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55" name="Group 35"/>
          <p:cNvGrpSpPr>
            <a:grpSpLocks/>
          </p:cNvGrpSpPr>
          <p:nvPr/>
        </p:nvGrpSpPr>
        <p:grpSpPr bwMode="auto">
          <a:xfrm>
            <a:off x="685800" y="4724400"/>
            <a:ext cx="4030663" cy="574675"/>
            <a:chOff x="431" y="2832"/>
            <a:chExt cx="2539" cy="362"/>
          </a:xfrm>
        </p:grpSpPr>
        <p:sp>
          <p:nvSpPr>
            <p:cNvPr id="414756" name="Text Box 36"/>
            <p:cNvSpPr txBox="1">
              <a:spLocks noChangeArrowheads="1"/>
            </p:cNvSpPr>
            <p:nvPr/>
          </p:nvSpPr>
          <p:spPr bwMode="auto">
            <a:xfrm>
              <a:off x="612" y="2840"/>
              <a:ext cx="2358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沿转轴</a:t>
              </a:r>
              <a:r>
                <a:rPr lang="en-US" altLang="zh-CN" sz="2800"/>
                <a:t>O</a:t>
              </a:r>
              <a:r>
                <a:rPr lang="en-US" altLang="zh-CN" sz="2800" i="1" baseline="-25000"/>
                <a:t>z</a:t>
              </a:r>
              <a:r>
                <a:rPr lang="zh-CN" altLang="en-US" sz="2800"/>
                <a:t>的投影为</a:t>
              </a:r>
            </a:p>
          </p:txBody>
        </p:sp>
        <p:graphicFrame>
          <p:nvGraphicFramePr>
            <p:cNvPr id="414757" name="Object 37"/>
            <p:cNvGraphicFramePr>
              <a:graphicFrameLocks noChangeAspect="1"/>
            </p:cNvGraphicFramePr>
            <p:nvPr/>
          </p:nvGraphicFramePr>
          <p:xfrm>
            <a:off x="431" y="2832"/>
            <a:ext cx="24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64880" imgH="241200" progId="Equation.3">
                    <p:embed/>
                  </p:oleObj>
                </mc:Choice>
                <mc:Fallback>
                  <p:oleObj name="公式" r:id="rId22" imgW="164880" imgH="241200" progId="Equation.3">
                    <p:embed/>
                    <p:pic>
                      <p:nvPicPr>
                        <p:cNvPr id="414757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32"/>
                          <a:ext cx="24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4758" name="Group 38"/>
          <p:cNvGrpSpPr>
            <a:grpSpLocks/>
          </p:cNvGrpSpPr>
          <p:nvPr/>
        </p:nvGrpSpPr>
        <p:grpSpPr bwMode="auto">
          <a:xfrm>
            <a:off x="685800" y="5410200"/>
            <a:ext cx="5095875" cy="922338"/>
            <a:chOff x="260" y="3265"/>
            <a:chExt cx="3210" cy="581"/>
          </a:xfrm>
        </p:grpSpPr>
        <p:graphicFrame>
          <p:nvGraphicFramePr>
            <p:cNvPr id="414759" name="Object 39"/>
            <p:cNvGraphicFramePr>
              <a:graphicFrameLocks noChangeAspect="1"/>
            </p:cNvGraphicFramePr>
            <p:nvPr/>
          </p:nvGraphicFramePr>
          <p:xfrm>
            <a:off x="260" y="3265"/>
            <a:ext cx="1702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143000" imgH="393480" progId="Equation.3">
                    <p:embed/>
                  </p:oleObj>
                </mc:Choice>
                <mc:Fallback>
                  <p:oleObj name="公式" r:id="rId24" imgW="1143000" imgH="393480" progId="Equation.3">
                    <p:embed/>
                    <p:pic>
                      <p:nvPicPr>
                        <p:cNvPr id="414759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3265"/>
                          <a:ext cx="1702" cy="5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760" name="Object 40"/>
            <p:cNvGraphicFramePr>
              <a:graphicFrameLocks noChangeAspect="1"/>
            </p:cNvGraphicFramePr>
            <p:nvPr/>
          </p:nvGraphicFramePr>
          <p:xfrm>
            <a:off x="2064" y="3394"/>
            <a:ext cx="140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901309" imgH="228501" progId="Equation.3">
                    <p:embed/>
                  </p:oleObj>
                </mc:Choice>
                <mc:Fallback>
                  <p:oleObj r:id="rId26" imgW="901309" imgH="228501" progId="Equation.3">
                    <p:embed/>
                    <p:pic>
                      <p:nvPicPr>
                        <p:cNvPr id="41476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94"/>
                          <a:ext cx="1406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51" grpId="0"/>
      <p:bldP spid="4147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F40E-170B-46BC-BD33-133855876EEB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429064" name="Group 8"/>
          <p:cNvGrpSpPr>
            <a:grpSpLocks/>
          </p:cNvGrpSpPr>
          <p:nvPr/>
        </p:nvGrpSpPr>
        <p:grpSpPr bwMode="auto">
          <a:xfrm>
            <a:off x="5791200" y="762000"/>
            <a:ext cx="2797175" cy="2973388"/>
            <a:chOff x="2291" y="1638"/>
            <a:chExt cx="1762" cy="1873"/>
          </a:xfrm>
        </p:grpSpPr>
        <p:sp>
          <p:nvSpPr>
            <p:cNvPr id="429065" name="Line 9"/>
            <p:cNvSpPr>
              <a:spLocks noChangeShapeType="1"/>
            </p:cNvSpPr>
            <p:nvPr/>
          </p:nvSpPr>
          <p:spPr bwMode="auto">
            <a:xfrm flipV="1">
              <a:off x="3484" y="1827"/>
              <a:ext cx="264" cy="35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66" name="Text Box 10"/>
            <p:cNvSpPr txBox="1">
              <a:spLocks noChangeArrowheads="1"/>
            </p:cNvSpPr>
            <p:nvPr/>
          </p:nvSpPr>
          <p:spPr bwMode="auto">
            <a:xfrm>
              <a:off x="2306" y="250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9067" name="Text Box 11"/>
            <p:cNvSpPr txBox="1">
              <a:spLocks noChangeArrowheads="1"/>
            </p:cNvSpPr>
            <p:nvPr/>
          </p:nvSpPr>
          <p:spPr bwMode="auto">
            <a:xfrm>
              <a:off x="2291" y="2616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9068" name="Line 12"/>
            <p:cNvSpPr>
              <a:spLocks noChangeShapeType="1"/>
            </p:cNvSpPr>
            <p:nvPr/>
          </p:nvSpPr>
          <p:spPr bwMode="auto">
            <a:xfrm flipV="1">
              <a:off x="2489" y="2760"/>
              <a:ext cx="574" cy="75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69" name="Rectangle 13"/>
            <p:cNvSpPr>
              <a:spLocks noChangeArrowheads="1"/>
            </p:cNvSpPr>
            <p:nvPr/>
          </p:nvSpPr>
          <p:spPr bwMode="auto">
            <a:xfrm>
              <a:off x="3731" y="1638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rgbClr val="993366"/>
                  </a:solidFill>
                </a:rPr>
                <a:t>z</a:t>
              </a:r>
            </a:p>
          </p:txBody>
        </p:sp>
        <p:sp>
          <p:nvSpPr>
            <p:cNvPr id="429070" name="Line 14"/>
            <p:cNvSpPr>
              <a:spLocks noChangeShapeType="1"/>
            </p:cNvSpPr>
            <p:nvPr/>
          </p:nvSpPr>
          <p:spPr bwMode="auto">
            <a:xfrm flipH="1">
              <a:off x="3070" y="2169"/>
              <a:ext cx="436" cy="59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71" name="Line 15"/>
            <p:cNvSpPr>
              <a:spLocks noChangeShapeType="1"/>
            </p:cNvSpPr>
            <p:nvPr/>
          </p:nvSpPr>
          <p:spPr bwMode="auto">
            <a:xfrm>
              <a:off x="3089" y="2749"/>
              <a:ext cx="62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2" name="Rectangle 16"/>
            <p:cNvSpPr>
              <a:spLocks noChangeArrowheads="1"/>
            </p:cNvSpPr>
            <p:nvPr/>
          </p:nvSpPr>
          <p:spPr bwMode="auto">
            <a:xfrm>
              <a:off x="3296" y="2726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429073" name="Rectangle 17"/>
            <p:cNvSpPr>
              <a:spLocks noChangeArrowheads="1"/>
            </p:cNvSpPr>
            <p:nvPr/>
          </p:nvSpPr>
          <p:spPr bwMode="auto">
            <a:xfrm>
              <a:off x="2880" y="255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29074" name="Rectangle 18"/>
            <p:cNvSpPr>
              <a:spLocks noChangeArrowheads="1"/>
            </p:cNvSpPr>
            <p:nvPr/>
          </p:nvSpPr>
          <p:spPr bwMode="auto">
            <a:xfrm>
              <a:off x="3741" y="2613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FF0066"/>
                  </a:solidFill>
                </a:rPr>
                <a:t>d</a:t>
              </a:r>
              <a:r>
                <a:rPr kumimoji="1" lang="en-US" altLang="zh-CN" sz="2000" i="1">
                  <a:solidFill>
                    <a:srgbClr val="FF0066"/>
                  </a:solidFill>
                </a:rPr>
                <a:t>m</a:t>
              </a:r>
            </a:p>
          </p:txBody>
        </p:sp>
        <p:sp>
          <p:nvSpPr>
            <p:cNvPr id="429075" name="Text Box 19"/>
            <p:cNvSpPr txBox="1">
              <a:spLocks noChangeArrowheads="1"/>
            </p:cNvSpPr>
            <p:nvPr/>
          </p:nvSpPr>
          <p:spPr bwMode="auto">
            <a:xfrm>
              <a:off x="2364" y="2748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429076" name="Rectangle 20"/>
            <p:cNvSpPr>
              <a:spLocks noChangeArrowheads="1"/>
            </p:cNvSpPr>
            <p:nvPr/>
          </p:nvSpPr>
          <p:spPr bwMode="auto">
            <a:xfrm>
              <a:off x="3719" y="2705"/>
              <a:ext cx="45" cy="9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FF0000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7" name="Oval 21"/>
            <p:cNvSpPr>
              <a:spLocks noChangeArrowheads="1"/>
            </p:cNvSpPr>
            <p:nvPr/>
          </p:nvSpPr>
          <p:spPr bwMode="auto">
            <a:xfrm>
              <a:off x="2363" y="2024"/>
              <a:ext cx="1406" cy="1406"/>
            </a:xfrm>
            <a:prstGeom prst="ellips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78" name="Oval 22"/>
            <p:cNvSpPr>
              <a:spLocks noChangeArrowheads="1"/>
            </p:cNvSpPr>
            <p:nvPr/>
          </p:nvSpPr>
          <p:spPr bwMode="auto">
            <a:xfrm>
              <a:off x="2408" y="2069"/>
              <a:ext cx="1316" cy="1316"/>
            </a:xfrm>
            <a:prstGeom prst="ellips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9079" name="Text Box 23"/>
          <p:cNvSpPr txBox="1">
            <a:spLocks noChangeArrowheads="1"/>
          </p:cNvSpPr>
          <p:nvPr/>
        </p:nvSpPr>
        <p:spPr bwMode="auto">
          <a:xfrm>
            <a:off x="381000" y="10668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kumimoji="1" lang="zh-CN" altLang="en-US" sz="2400"/>
          </a:p>
        </p:txBody>
      </p:sp>
      <p:grpSp>
        <p:nvGrpSpPr>
          <p:cNvPr id="429094" name="Group 38"/>
          <p:cNvGrpSpPr>
            <a:grpSpLocks/>
          </p:cNvGrpSpPr>
          <p:nvPr/>
        </p:nvGrpSpPr>
        <p:grpSpPr bwMode="auto">
          <a:xfrm>
            <a:off x="5791200" y="3352800"/>
            <a:ext cx="2798763" cy="3279775"/>
            <a:chOff x="3671" y="2099"/>
            <a:chExt cx="1763" cy="2066"/>
          </a:xfrm>
        </p:grpSpPr>
        <p:sp>
          <p:nvSpPr>
            <p:cNvPr id="429080" name="Line 24"/>
            <p:cNvSpPr>
              <a:spLocks noChangeShapeType="1"/>
            </p:cNvSpPr>
            <p:nvPr/>
          </p:nvSpPr>
          <p:spPr bwMode="auto">
            <a:xfrm flipV="1">
              <a:off x="5034" y="2303"/>
              <a:ext cx="264" cy="354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9081" name="Rectangle 25"/>
            <p:cNvSpPr>
              <a:spLocks noChangeArrowheads="1"/>
            </p:cNvSpPr>
            <p:nvPr/>
          </p:nvSpPr>
          <p:spPr bwMode="auto">
            <a:xfrm>
              <a:off x="5179" y="2099"/>
              <a:ext cx="23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 i="1">
                  <a:solidFill>
                    <a:srgbClr val="993366"/>
                  </a:solidFill>
                </a:rPr>
                <a:t>z</a:t>
              </a:r>
            </a:p>
          </p:txBody>
        </p:sp>
        <p:sp>
          <p:nvSpPr>
            <p:cNvPr id="429082" name="Oval 26" descr="浅色上对角线"/>
            <p:cNvSpPr>
              <a:spLocks noChangeArrowheads="1"/>
            </p:cNvSpPr>
            <p:nvPr/>
          </p:nvSpPr>
          <p:spPr bwMode="auto">
            <a:xfrm>
              <a:off x="3708" y="2440"/>
              <a:ext cx="1682" cy="1680"/>
            </a:xfrm>
            <a:prstGeom prst="ellipse">
              <a:avLst/>
            </a:pr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83" name="Oval 27"/>
            <p:cNvSpPr>
              <a:spLocks noChangeArrowheads="1"/>
            </p:cNvSpPr>
            <p:nvPr/>
          </p:nvSpPr>
          <p:spPr bwMode="auto">
            <a:xfrm>
              <a:off x="3671" y="2485"/>
              <a:ext cx="1682" cy="1680"/>
            </a:xfrm>
            <a:prstGeom prst="ellipse">
              <a:avLst/>
            </a:pr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084" name="Line 28"/>
            <p:cNvSpPr>
              <a:spLocks noChangeShapeType="1"/>
            </p:cNvSpPr>
            <p:nvPr/>
          </p:nvSpPr>
          <p:spPr bwMode="auto">
            <a:xfrm flipH="1">
              <a:off x="5122" y="3352"/>
              <a:ext cx="13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85" name="Rectangle 29"/>
            <p:cNvSpPr>
              <a:spLocks noChangeArrowheads="1"/>
            </p:cNvSpPr>
            <p:nvPr/>
          </p:nvSpPr>
          <p:spPr bwMode="auto">
            <a:xfrm>
              <a:off x="5113" y="3127"/>
              <a:ext cx="3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000">
                  <a:solidFill>
                    <a:srgbClr val="FF0000"/>
                  </a:solidFill>
                </a:rPr>
                <a:t>d</a:t>
              </a:r>
              <a:r>
                <a:rPr kumimoji="1" lang="en-US" altLang="zh-CN" sz="20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29086" name="Oval 30" descr="50%"/>
            <p:cNvSpPr>
              <a:spLocks noChangeArrowheads="1"/>
            </p:cNvSpPr>
            <p:nvPr/>
          </p:nvSpPr>
          <p:spPr bwMode="auto">
            <a:xfrm>
              <a:off x="3898" y="2757"/>
              <a:ext cx="1225" cy="1202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000" i="1">
                <a:solidFill>
                  <a:srgbClr val="000000"/>
                </a:solidFill>
              </a:endParaRPr>
            </a:p>
          </p:txBody>
        </p:sp>
        <p:sp>
          <p:nvSpPr>
            <p:cNvPr id="429087" name="Oval 31"/>
            <p:cNvSpPr>
              <a:spLocks noChangeArrowheads="1"/>
            </p:cNvSpPr>
            <p:nvPr/>
          </p:nvSpPr>
          <p:spPr bwMode="auto">
            <a:xfrm>
              <a:off x="3946" y="2802"/>
              <a:ext cx="1134" cy="1113"/>
            </a:xfrm>
            <a:prstGeom prst="ellipse">
              <a:avLst/>
            </a:pr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algn="ctr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kumimoji="1" lang="zh-CN" altLang="zh-CN" sz="2000" i="1">
                <a:solidFill>
                  <a:srgbClr val="000000"/>
                </a:solidFill>
              </a:endParaRPr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3808" y="3343"/>
              <a:ext cx="725" cy="40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89" name="Rectangle 33"/>
            <p:cNvSpPr>
              <a:spLocks noChangeArrowheads="1"/>
            </p:cNvSpPr>
            <p:nvPr/>
          </p:nvSpPr>
          <p:spPr bwMode="auto">
            <a:xfrm>
              <a:off x="4040" y="3301"/>
              <a:ext cx="21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429090" name="Rectangle 34"/>
            <p:cNvSpPr>
              <a:spLocks noChangeArrowheads="1"/>
            </p:cNvSpPr>
            <p:nvPr/>
          </p:nvSpPr>
          <p:spPr bwMode="auto">
            <a:xfrm>
              <a:off x="4368" y="312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29091" name="Rectangle 35"/>
            <p:cNvSpPr>
              <a:spLocks noChangeArrowheads="1"/>
            </p:cNvSpPr>
            <p:nvPr/>
          </p:nvSpPr>
          <p:spPr bwMode="auto">
            <a:xfrm>
              <a:off x="4730" y="3120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000" i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429092" name="Line 36"/>
            <p:cNvSpPr>
              <a:spLocks noChangeShapeType="1"/>
            </p:cNvSpPr>
            <p:nvPr/>
          </p:nvSpPr>
          <p:spPr bwMode="auto">
            <a:xfrm>
              <a:off x="4523" y="3348"/>
              <a:ext cx="573" cy="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9093" name="Line 37"/>
            <p:cNvSpPr>
              <a:spLocks noChangeShapeType="1"/>
            </p:cNvSpPr>
            <p:nvPr/>
          </p:nvSpPr>
          <p:spPr bwMode="auto">
            <a:xfrm flipV="1">
              <a:off x="3937" y="3347"/>
              <a:ext cx="574" cy="75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9095" name="Group 39"/>
          <p:cNvGrpSpPr>
            <a:grpSpLocks/>
          </p:cNvGrpSpPr>
          <p:nvPr/>
        </p:nvGrpSpPr>
        <p:grpSpPr bwMode="auto">
          <a:xfrm>
            <a:off x="685800" y="3352800"/>
            <a:ext cx="4406900" cy="3073400"/>
            <a:chOff x="331" y="2204"/>
            <a:chExt cx="2776" cy="1936"/>
          </a:xfrm>
        </p:grpSpPr>
        <p:sp>
          <p:nvSpPr>
            <p:cNvPr id="429096" name="Rectangle 40"/>
            <p:cNvSpPr>
              <a:spLocks noChangeArrowheads="1"/>
            </p:cNvSpPr>
            <p:nvPr/>
          </p:nvSpPr>
          <p:spPr bwMode="auto">
            <a:xfrm>
              <a:off x="331" y="2235"/>
              <a:ext cx="91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（</a:t>
              </a:r>
              <a:r>
                <a:rPr lang="en-US" altLang="zh-CN" sz="2400" b="1">
                  <a:solidFill>
                    <a:srgbClr val="000066"/>
                  </a:solidFill>
                  <a:ea typeface="楷体_GB2312" pitchFamily="49" charset="-122"/>
                </a:rPr>
                <a:t>3</a:t>
              </a: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429097" name="Object 41"/>
            <p:cNvGraphicFramePr>
              <a:graphicFrameLocks noChangeAspect="1"/>
            </p:cNvGraphicFramePr>
            <p:nvPr/>
          </p:nvGraphicFramePr>
          <p:xfrm>
            <a:off x="793" y="2605"/>
            <a:ext cx="14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14400" imgH="203040" progId="Equation.3">
                    <p:embed/>
                  </p:oleObj>
                </mc:Choice>
                <mc:Fallback>
                  <p:oleObj name="公式" r:id="rId2" imgW="914400" imgH="203040" progId="Equation.3">
                    <p:embed/>
                    <p:pic>
                      <p:nvPicPr>
                        <p:cNvPr id="429097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605"/>
                          <a:ext cx="140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98" name="Object 42"/>
            <p:cNvGraphicFramePr>
              <a:graphicFrameLocks noChangeAspect="1"/>
            </p:cNvGraphicFramePr>
            <p:nvPr/>
          </p:nvGraphicFramePr>
          <p:xfrm>
            <a:off x="839" y="2204"/>
            <a:ext cx="104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622080" imgH="190440" progId="Equation.3">
                    <p:embed/>
                  </p:oleObj>
                </mc:Choice>
                <mc:Fallback>
                  <p:oleObj name="公式" r:id="rId4" imgW="622080" imgH="190440" progId="Equation.3">
                    <p:embed/>
                    <p:pic>
                      <p:nvPicPr>
                        <p:cNvPr id="429098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204"/>
                          <a:ext cx="104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099" name="Object 43"/>
            <p:cNvGraphicFramePr>
              <a:graphicFrameLocks noChangeAspect="1"/>
            </p:cNvGraphicFramePr>
            <p:nvPr/>
          </p:nvGraphicFramePr>
          <p:xfrm>
            <a:off x="793" y="2886"/>
            <a:ext cx="2314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12800" imgH="812520" progId="">
                    <p:embed/>
                  </p:oleObj>
                </mc:Choice>
                <mc:Fallback>
                  <p:oleObj name="Equation" r:id="rId6" imgW="1612800" imgH="812520" progId="">
                    <p:embed/>
                    <p:pic>
                      <p:nvPicPr>
                        <p:cNvPr id="429099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886"/>
                          <a:ext cx="2314" cy="11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100" name="Object 44"/>
            <p:cNvGraphicFramePr>
              <a:graphicFrameLocks noChangeAspect="1"/>
            </p:cNvGraphicFramePr>
            <p:nvPr/>
          </p:nvGraphicFramePr>
          <p:xfrm>
            <a:off x="1256" y="3785"/>
            <a:ext cx="20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20" imgH="177480" progId="">
                    <p:embed/>
                  </p:oleObj>
                </mc:Choice>
                <mc:Fallback>
                  <p:oleObj name="Equation" r:id="rId8" imgW="114120" imgH="177480" progId="">
                    <p:embed/>
                    <p:pic>
                      <p:nvPicPr>
                        <p:cNvPr id="42910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6" y="3785"/>
                          <a:ext cx="208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101" name="Object 45"/>
            <p:cNvGraphicFramePr>
              <a:graphicFrameLocks noChangeAspect="1"/>
            </p:cNvGraphicFramePr>
            <p:nvPr/>
          </p:nvGraphicFramePr>
          <p:xfrm>
            <a:off x="2276" y="3815"/>
            <a:ext cx="20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77480" progId="">
                    <p:embed/>
                  </p:oleObj>
                </mc:Choice>
                <mc:Fallback>
                  <p:oleObj name="Equation" r:id="rId10" imgW="114120" imgH="177480" progId="">
                    <p:embed/>
                    <p:pic>
                      <p:nvPicPr>
                        <p:cNvPr id="429101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3815"/>
                          <a:ext cx="209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614363" y="1524000"/>
            <a:ext cx="3119437" cy="1319213"/>
            <a:chOff x="432" y="960"/>
            <a:chExt cx="1965" cy="831"/>
          </a:xfrm>
        </p:grpSpPr>
        <p:sp>
          <p:nvSpPr>
            <p:cNvPr id="429061" name="Rectangle 5"/>
            <p:cNvSpPr>
              <a:spLocks noChangeArrowheads="1"/>
            </p:cNvSpPr>
            <p:nvPr/>
          </p:nvSpPr>
          <p:spPr bwMode="auto">
            <a:xfrm>
              <a:off x="432" y="1001"/>
              <a:ext cx="91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（</a:t>
              </a:r>
              <a:r>
                <a:rPr lang="en-US" altLang="zh-CN" sz="2400" b="1">
                  <a:solidFill>
                    <a:srgbClr val="000066"/>
                  </a:solidFill>
                  <a:ea typeface="楷体_GB2312" pitchFamily="49" charset="-122"/>
                </a:rPr>
                <a:t>2</a:t>
              </a:r>
              <a:r>
                <a:rPr lang="zh-CN" altLang="en-US" sz="2400" b="1">
                  <a:solidFill>
                    <a:srgbClr val="000066"/>
                  </a:solidFill>
                  <a:ea typeface="楷体_GB2312" pitchFamily="49" charset="-122"/>
                </a:rPr>
                <a:t>）</a:t>
              </a:r>
            </a:p>
          </p:txBody>
        </p:sp>
        <p:graphicFrame>
          <p:nvGraphicFramePr>
            <p:cNvPr id="429062" name="Object 6"/>
            <p:cNvGraphicFramePr>
              <a:graphicFrameLocks noChangeAspect="1"/>
            </p:cNvGraphicFramePr>
            <p:nvPr/>
          </p:nvGraphicFramePr>
          <p:xfrm>
            <a:off x="927" y="960"/>
            <a:ext cx="119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11000" imgH="203040" progId="">
                    <p:embed/>
                  </p:oleObj>
                </mc:Choice>
                <mc:Fallback>
                  <p:oleObj name="Equation" r:id="rId12" imgW="711000" imgH="203040" progId="">
                    <p:embed/>
                    <p:pic>
                      <p:nvPicPr>
                        <p:cNvPr id="42906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960"/>
                          <a:ext cx="1192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9102" name="Object 46"/>
            <p:cNvGraphicFramePr>
              <a:graphicFrameLocks noChangeAspect="1"/>
            </p:cNvGraphicFramePr>
            <p:nvPr/>
          </p:nvGraphicFramePr>
          <p:xfrm>
            <a:off x="912" y="1440"/>
            <a:ext cx="148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180800" imgH="279360" progId="Equation.3">
                    <p:embed/>
                  </p:oleObj>
                </mc:Choice>
                <mc:Fallback>
                  <p:oleObj name="公式" r:id="rId14" imgW="1180800" imgH="279360" progId="Equation.3">
                    <p:embed/>
                    <p:pic>
                      <p:nvPicPr>
                        <p:cNvPr id="429102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40"/>
                          <a:ext cx="1485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7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278D6-46AD-4086-8F38-320A13B9C1D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2086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回旋半径</a:t>
            </a:r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762000" y="1625600"/>
            <a:ext cx="7850188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设物体的总质量为</a:t>
            </a:r>
            <a:r>
              <a:rPr kumimoji="1" lang="en-US" altLang="zh-CN" sz="2800" i="1" dirty="0"/>
              <a:t>m</a:t>
            </a:r>
            <a:r>
              <a:rPr kumimoji="1" lang="zh-CN" altLang="en-US" sz="2800" dirty="0"/>
              <a:t>，刚体对给定轴的转动惯量为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，则定义物体对该转轴的回旋半径</a:t>
            </a:r>
            <a:r>
              <a:rPr kumimoji="1" lang="en-US" altLang="zh-CN" sz="2800" i="1" dirty="0" err="1"/>
              <a:t>r</a:t>
            </a:r>
            <a:r>
              <a:rPr kumimoji="1" lang="en-US" altLang="zh-CN" sz="2800" i="1" baseline="-25000" dirty="0" err="1"/>
              <a:t>G</a:t>
            </a:r>
            <a:r>
              <a:rPr kumimoji="1" lang="zh-CN" altLang="en-US" sz="2800" dirty="0"/>
              <a:t>为：</a:t>
            </a:r>
          </a:p>
        </p:txBody>
      </p:sp>
      <p:grpSp>
        <p:nvGrpSpPr>
          <p:cNvPr id="420880" name="Group 16"/>
          <p:cNvGrpSpPr>
            <a:grpSpLocks/>
          </p:cNvGrpSpPr>
          <p:nvPr/>
        </p:nvGrpSpPr>
        <p:grpSpPr bwMode="auto">
          <a:xfrm>
            <a:off x="5791200" y="2743200"/>
            <a:ext cx="3024188" cy="3529013"/>
            <a:chOff x="3470" y="1525"/>
            <a:chExt cx="1905" cy="2223"/>
          </a:xfrm>
        </p:grpSpPr>
        <p:sp>
          <p:nvSpPr>
            <p:cNvPr id="420881" name="Rectangle 17"/>
            <p:cNvSpPr>
              <a:spLocks noChangeArrowheads="1"/>
            </p:cNvSpPr>
            <p:nvPr/>
          </p:nvSpPr>
          <p:spPr bwMode="auto">
            <a:xfrm>
              <a:off x="3470" y="1525"/>
              <a:ext cx="1905" cy="2223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2" name="AutoShape 18"/>
            <p:cNvSpPr>
              <a:spLocks noChangeArrowheads="1"/>
            </p:cNvSpPr>
            <p:nvPr/>
          </p:nvSpPr>
          <p:spPr bwMode="auto">
            <a:xfrm>
              <a:off x="3744" y="2205"/>
              <a:ext cx="1344" cy="953"/>
            </a:xfrm>
            <a:prstGeom prst="can">
              <a:avLst>
                <a:gd name="adj" fmla="val 30745"/>
              </a:avLst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99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3" name="Line 19"/>
            <p:cNvSpPr>
              <a:spLocks noChangeShapeType="1"/>
            </p:cNvSpPr>
            <p:nvPr/>
          </p:nvSpPr>
          <p:spPr bwMode="auto">
            <a:xfrm flipV="1">
              <a:off x="4416" y="1731"/>
              <a:ext cx="0" cy="61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4" name="Line 20"/>
            <p:cNvSpPr>
              <a:spLocks noChangeShapeType="1"/>
            </p:cNvSpPr>
            <p:nvPr/>
          </p:nvSpPr>
          <p:spPr bwMode="auto">
            <a:xfrm>
              <a:off x="4416" y="3158"/>
              <a:ext cx="0" cy="348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885" name="Rectangle 21"/>
            <p:cNvSpPr>
              <a:spLocks noChangeArrowheads="1"/>
            </p:cNvSpPr>
            <p:nvPr/>
          </p:nvSpPr>
          <p:spPr bwMode="auto">
            <a:xfrm>
              <a:off x="4195" y="1570"/>
              <a:ext cx="2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solidFill>
                    <a:srgbClr val="FFFFFF"/>
                  </a:solidFill>
                </a:rPr>
                <a:t>z</a:t>
              </a:r>
            </a:p>
          </p:txBody>
        </p:sp>
        <p:grpSp>
          <p:nvGrpSpPr>
            <p:cNvPr id="420886" name="Group 22"/>
            <p:cNvGrpSpPr>
              <a:grpSpLocks/>
            </p:cNvGrpSpPr>
            <p:nvPr/>
          </p:nvGrpSpPr>
          <p:grpSpPr bwMode="auto">
            <a:xfrm>
              <a:off x="3888" y="2352"/>
              <a:ext cx="1056" cy="624"/>
              <a:chOff x="3888" y="2352"/>
              <a:chExt cx="1056" cy="624"/>
            </a:xfrm>
          </p:grpSpPr>
          <p:sp>
            <p:nvSpPr>
              <p:cNvPr id="420887" name="Oval 23"/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1008" cy="384"/>
              </a:xfrm>
              <a:prstGeom prst="ellipse">
                <a:avLst/>
              </a:prstGeom>
              <a:noFill/>
              <a:ln w="19050">
                <a:solidFill>
                  <a:srgbClr val="FFFFFF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88" name="Oval 24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CC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889" name="Line 25"/>
              <p:cNvSpPr>
                <a:spLocks noChangeShapeType="1"/>
              </p:cNvSpPr>
              <p:nvPr/>
            </p:nvSpPr>
            <p:spPr bwMode="auto">
              <a:xfrm flipH="1">
                <a:off x="4080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CC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0890" name="Object 26"/>
              <p:cNvGraphicFramePr>
                <a:graphicFrameLocks noChangeAspect="1"/>
              </p:cNvGraphicFramePr>
              <p:nvPr/>
            </p:nvGraphicFramePr>
            <p:xfrm>
              <a:off x="4080" y="2352"/>
              <a:ext cx="326" cy="4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64880" imgH="228600" progId="Equation.3">
                      <p:embed/>
                    </p:oleObj>
                  </mc:Choice>
                  <mc:Fallback>
                    <p:oleObj name="公式" r:id="rId2" imgW="164880" imgH="228600" progId="Equation.3">
                      <p:embed/>
                      <p:pic>
                        <p:nvPicPr>
                          <p:cNvPr id="42089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352"/>
                            <a:ext cx="326" cy="4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20891" name="Object 27"/>
          <p:cNvGraphicFramePr>
            <a:graphicFrameLocks noChangeAspect="1"/>
          </p:cNvGraphicFramePr>
          <p:nvPr/>
        </p:nvGraphicFramePr>
        <p:xfrm>
          <a:off x="1828800" y="3048000"/>
          <a:ext cx="1511300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83920" imgH="444240" progId="Equation.3">
                  <p:embed/>
                </p:oleObj>
              </mc:Choice>
              <mc:Fallback>
                <p:oleObj name="公式" r:id="rId4" imgW="583920" imgH="444240" progId="Equation.3">
                  <p:embed/>
                  <p:pic>
                    <p:nvPicPr>
                      <p:cNvPr id="42089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1511300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2" name="Object 28"/>
          <p:cNvGraphicFramePr>
            <a:graphicFrameLocks noChangeAspect="1"/>
          </p:cNvGraphicFramePr>
          <p:nvPr/>
        </p:nvGraphicFramePr>
        <p:xfrm>
          <a:off x="1752600" y="4648200"/>
          <a:ext cx="1752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20560" imgH="241200" progId="Equation.3">
                  <p:embed/>
                </p:oleObj>
              </mc:Choice>
              <mc:Fallback>
                <p:oleObj name="公式" r:id="rId6" imgW="520560" imgH="241200" progId="Equation.3">
                  <p:embed/>
                  <p:pic>
                    <p:nvPicPr>
                      <p:cNvPr id="42089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1752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2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851C4-2548-4B07-8069-378E96394B18}" type="slidenum">
              <a:rPr lang="en-US" altLang="zh-CN"/>
              <a:pPr/>
              <a:t>12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655118" imgH="5760381"/>
        </mc:Choice>
        <mc:Fallback>
          <p:control r:id="rId1" imgW="7655118" imgH="5760381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00" y="1096963"/>
                  <a:ext cx="7654925" cy="5761037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7B94-BFAC-45E6-930A-E7AB2FF5973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27011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刚体定轴转动定律</a:t>
            </a:r>
          </a:p>
        </p:txBody>
      </p:sp>
      <p:graphicFrame>
        <p:nvGraphicFramePr>
          <p:cNvPr id="427012" name="Object 4"/>
          <p:cNvGraphicFramePr>
            <a:graphicFrameLocks noChangeAspect="1"/>
          </p:cNvGraphicFramePr>
          <p:nvPr/>
        </p:nvGraphicFramePr>
        <p:xfrm>
          <a:off x="1143000" y="1690687"/>
          <a:ext cx="18002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08" imgH="380835" progId="">
                  <p:embed/>
                </p:oleObj>
              </mc:Choice>
              <mc:Fallback>
                <p:oleObj name="Equation" r:id="rId2" imgW="672808" imgH="380835" progId="">
                  <p:embed/>
                  <p:pic>
                    <p:nvPicPr>
                      <p:cNvPr id="427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90687"/>
                        <a:ext cx="1800225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7013" name="Object 5"/>
          <p:cNvGraphicFramePr>
            <a:graphicFrameLocks noChangeAspect="1"/>
          </p:cNvGraphicFramePr>
          <p:nvPr/>
        </p:nvGraphicFramePr>
        <p:xfrm>
          <a:off x="3505200" y="1690687"/>
          <a:ext cx="34559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300" imgH="368300" progId="">
                  <p:embed/>
                </p:oleObj>
              </mc:Choice>
              <mc:Fallback>
                <p:oleObj name="Equation" r:id="rId4" imgW="1257300" imgH="368300" progId="">
                  <p:embed/>
                  <p:pic>
                    <p:nvPicPr>
                      <p:cNvPr id="427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90687"/>
                        <a:ext cx="3455988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014" name="Text Box 6"/>
          <p:cNvSpPr txBox="1">
            <a:spLocks noChangeArrowheads="1"/>
          </p:cNvSpPr>
          <p:nvPr/>
        </p:nvSpPr>
        <p:spPr bwMode="auto">
          <a:xfrm>
            <a:off x="304800" y="2743200"/>
            <a:ext cx="792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当 </a:t>
            </a:r>
            <a:r>
              <a:rPr lang="en-US" altLang="zh-CN" sz="2800" i="1" dirty="0"/>
              <a:t>J</a:t>
            </a:r>
            <a:r>
              <a:rPr lang="zh-CN" altLang="en-US" sz="2800" dirty="0"/>
              <a:t>（</a:t>
            </a:r>
            <a:r>
              <a:rPr lang="en-US" altLang="zh-CN" sz="2800" i="1" dirty="0" err="1"/>
              <a:t>J</a:t>
            </a:r>
            <a:r>
              <a:rPr lang="en-US" altLang="zh-CN" sz="2800" baseline="-25000" dirty="0" err="1"/>
              <a:t>z</a:t>
            </a:r>
            <a:r>
              <a:rPr lang="zh-CN" altLang="en-US" sz="2800" dirty="0"/>
              <a:t>简写成</a:t>
            </a:r>
            <a:r>
              <a:rPr lang="en-US" altLang="zh-CN" sz="2800" i="1" dirty="0"/>
              <a:t>J</a:t>
            </a:r>
            <a:r>
              <a:rPr lang="zh-CN" altLang="en-US" sz="2800" dirty="0"/>
              <a:t>）</a:t>
            </a:r>
            <a:r>
              <a:rPr lang="zh-CN" altLang="en-US" sz="2800" i="1" dirty="0"/>
              <a:t> </a:t>
            </a:r>
            <a:r>
              <a:rPr lang="zh-CN" altLang="en-US" sz="2800" dirty="0"/>
              <a:t>转动惯量是一个恒量时，有</a:t>
            </a:r>
          </a:p>
        </p:txBody>
      </p:sp>
      <p:grpSp>
        <p:nvGrpSpPr>
          <p:cNvPr id="427015" name="Group 7"/>
          <p:cNvGrpSpPr>
            <a:grpSpLocks/>
          </p:cNvGrpSpPr>
          <p:nvPr/>
        </p:nvGrpSpPr>
        <p:grpSpPr bwMode="auto">
          <a:xfrm>
            <a:off x="1447800" y="3276600"/>
            <a:ext cx="2133600" cy="1066800"/>
            <a:chOff x="1071" y="845"/>
            <a:chExt cx="1344" cy="672"/>
          </a:xfrm>
        </p:grpSpPr>
        <p:sp>
          <p:nvSpPr>
            <p:cNvPr id="427016" name="Rectangle 8"/>
            <p:cNvSpPr>
              <a:spLocks noChangeArrowheads="1"/>
            </p:cNvSpPr>
            <p:nvPr/>
          </p:nvSpPr>
          <p:spPr bwMode="auto">
            <a:xfrm>
              <a:off x="1071" y="845"/>
              <a:ext cx="1344" cy="672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7017" name="Object 9"/>
            <p:cNvGraphicFramePr>
              <a:graphicFrameLocks noChangeAspect="1"/>
            </p:cNvGraphicFramePr>
            <p:nvPr/>
          </p:nvGraphicFramePr>
          <p:xfrm>
            <a:off x="1156" y="845"/>
            <a:ext cx="1134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10891" imgH="393529" progId="Equation.3">
                    <p:embed/>
                  </p:oleObj>
                </mc:Choice>
                <mc:Fallback>
                  <p:oleObj r:id="rId6" imgW="710891" imgH="393529" progId="Equation.3">
                    <p:embed/>
                    <p:pic>
                      <p:nvPicPr>
                        <p:cNvPr id="427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845"/>
                          <a:ext cx="1134" cy="6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7018" name="Group 10"/>
          <p:cNvGrpSpPr>
            <a:grpSpLocks/>
          </p:cNvGrpSpPr>
          <p:nvPr/>
        </p:nvGrpSpPr>
        <p:grpSpPr bwMode="auto">
          <a:xfrm>
            <a:off x="4267199" y="3505200"/>
            <a:ext cx="2819400" cy="609600"/>
            <a:chOff x="2699" y="983"/>
            <a:chExt cx="1776" cy="384"/>
          </a:xfrm>
        </p:grpSpPr>
        <p:sp>
          <p:nvSpPr>
            <p:cNvPr id="427019" name="Rectangle 11"/>
            <p:cNvSpPr>
              <a:spLocks noChangeArrowheads="1"/>
            </p:cNvSpPr>
            <p:nvPr/>
          </p:nvSpPr>
          <p:spPr bwMode="auto">
            <a:xfrm>
              <a:off x="2699" y="1026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Arial" charset="0"/>
                </a:rPr>
                <a:t>或</a:t>
              </a:r>
            </a:p>
          </p:txBody>
        </p:sp>
        <p:grpSp>
          <p:nvGrpSpPr>
            <p:cNvPr id="427020" name="Group 12"/>
            <p:cNvGrpSpPr>
              <a:grpSpLocks/>
            </p:cNvGrpSpPr>
            <p:nvPr/>
          </p:nvGrpSpPr>
          <p:grpSpPr bwMode="auto">
            <a:xfrm>
              <a:off x="3606" y="983"/>
              <a:ext cx="869" cy="384"/>
              <a:chOff x="3606" y="983"/>
              <a:chExt cx="869" cy="384"/>
            </a:xfrm>
          </p:grpSpPr>
          <p:sp>
            <p:nvSpPr>
              <p:cNvPr id="427021" name="Rectangle 13"/>
              <p:cNvSpPr>
                <a:spLocks noChangeArrowheads="1"/>
              </p:cNvSpPr>
              <p:nvPr/>
            </p:nvSpPr>
            <p:spPr bwMode="auto">
              <a:xfrm>
                <a:off x="3611" y="983"/>
                <a:ext cx="864" cy="384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27022" name="Object 14"/>
              <p:cNvGraphicFramePr>
                <a:graphicFrameLocks noChangeAspect="1"/>
              </p:cNvGraphicFramePr>
              <p:nvPr/>
            </p:nvGraphicFramePr>
            <p:xfrm>
              <a:off x="3606" y="1026"/>
              <a:ext cx="83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545626" imgH="177646" progId="Equation.3">
                      <p:embed/>
                    </p:oleObj>
                  </mc:Choice>
                  <mc:Fallback>
                    <p:oleObj r:id="rId8" imgW="545626" imgH="177646" progId="Equation.3">
                      <p:embed/>
                      <p:pic>
                        <p:nvPicPr>
                          <p:cNvPr id="427022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1026"/>
                            <a:ext cx="83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27023" name="Text Box 15"/>
          <p:cNvSpPr txBox="1">
            <a:spLocks noChangeArrowheads="1"/>
          </p:cNvSpPr>
          <p:nvPr/>
        </p:nvSpPr>
        <p:spPr bwMode="auto">
          <a:xfrm>
            <a:off x="2438400" y="4419600"/>
            <a:ext cx="6067425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刚体在做定轴转动时，刚体的角加速度与它所受到的合外力矩成正比，与刚体的转动惯量成反比。</a:t>
            </a:r>
          </a:p>
        </p:txBody>
      </p:sp>
      <p:sp>
        <p:nvSpPr>
          <p:cNvPr id="427024" name="Text Box 16"/>
          <p:cNvSpPr txBox="1">
            <a:spLocks noChangeArrowheads="1"/>
          </p:cNvSpPr>
          <p:nvPr/>
        </p:nvSpPr>
        <p:spPr bwMode="auto">
          <a:xfrm>
            <a:off x="228600" y="4419600"/>
            <a:ext cx="252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CC"/>
                </a:solidFill>
              </a:rPr>
              <a:t>转动定律：</a:t>
            </a:r>
          </a:p>
        </p:txBody>
      </p:sp>
      <p:grpSp>
        <p:nvGrpSpPr>
          <p:cNvPr id="427025" name="Group 17"/>
          <p:cNvGrpSpPr>
            <a:grpSpLocks/>
          </p:cNvGrpSpPr>
          <p:nvPr/>
        </p:nvGrpSpPr>
        <p:grpSpPr bwMode="auto">
          <a:xfrm>
            <a:off x="1120775" y="5989638"/>
            <a:ext cx="7489825" cy="792162"/>
            <a:chOff x="657" y="3022"/>
            <a:chExt cx="4718" cy="499"/>
          </a:xfrm>
        </p:grpSpPr>
        <p:sp>
          <p:nvSpPr>
            <p:cNvPr id="427026" name="Rectangle 18"/>
            <p:cNvSpPr>
              <a:spLocks noChangeArrowheads="1"/>
            </p:cNvSpPr>
            <p:nvPr/>
          </p:nvSpPr>
          <p:spPr bwMode="auto">
            <a:xfrm>
              <a:off x="657" y="3022"/>
              <a:ext cx="4310" cy="499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latin typeface="Arial" charset="0"/>
                <a:ea typeface="楷体_GB2312" pitchFamily="49" charset="-122"/>
              </a:endParaRPr>
            </a:p>
          </p:txBody>
        </p:sp>
        <p:sp>
          <p:nvSpPr>
            <p:cNvPr id="427027" name="Text Box 19"/>
            <p:cNvSpPr txBox="1">
              <a:spLocks noChangeArrowheads="1"/>
            </p:cNvSpPr>
            <p:nvPr/>
          </p:nvSpPr>
          <p:spPr bwMode="auto">
            <a:xfrm>
              <a:off x="793" y="3067"/>
              <a:ext cx="458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转动惯量</a:t>
              </a:r>
              <a:r>
                <a:rPr lang="en-US" altLang="zh-CN" sz="3200" i="1">
                  <a:ea typeface="楷体_GB2312" pitchFamily="49" charset="-122"/>
                </a:rPr>
                <a:t>J</a:t>
              </a: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是刚体转动</a:t>
              </a:r>
              <a:r>
                <a:rPr lang="zh-CN" altLang="en-US" sz="320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惯性</a:t>
              </a:r>
              <a:r>
                <a:rPr lang="zh-CN" altLang="en-US" sz="3200">
                  <a:latin typeface="楷体_GB2312" pitchFamily="49" charset="-122"/>
                  <a:ea typeface="楷体_GB2312" pitchFamily="49" charset="-122"/>
                </a:rPr>
                <a:t>的量度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4" grpId="0"/>
      <p:bldP spid="427023" grpId="0" autoUpdateAnimBg="0"/>
      <p:bldP spid="4270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1CB7-84D6-4E96-9E4C-E721A3CF2C7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转动定律的应用 </a:t>
            </a:r>
          </a:p>
        </p:txBody>
      </p:sp>
      <p:graphicFrame>
        <p:nvGraphicFramePr>
          <p:cNvPr id="430084" name="Object 4"/>
          <p:cNvGraphicFramePr>
            <a:graphicFrameLocks noChangeAspect="1"/>
          </p:cNvGraphicFramePr>
          <p:nvPr/>
        </p:nvGraphicFramePr>
        <p:xfrm>
          <a:off x="1447800" y="2667000"/>
          <a:ext cx="4846638" cy="323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1758008" imgH="1173843" progId="Word.Document.8">
                  <p:embed/>
                </p:oleObj>
              </mc:Choice>
              <mc:Fallback>
                <p:oleObj name="文档" r:id="rId2" imgW="1758008" imgH="1173843" progId="Word.Document.8">
                  <p:embed/>
                  <p:pic>
                    <p:nvPicPr>
                      <p:cNvPr id="430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667000"/>
                        <a:ext cx="4846638" cy="323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762000" y="19050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解题要点</a:t>
            </a:r>
            <a:r>
              <a:rPr kumimoji="1" lang="en-US" altLang="zh-CN" sz="2800">
                <a:solidFill>
                  <a:srgbClr val="0000FF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A56-4293-4B3B-A856-45D9CE843D7D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533400" y="1143000"/>
          <a:ext cx="54483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193978" imgH="593979" progId="Word.Document.8">
                  <p:embed/>
                </p:oleObj>
              </mc:Choice>
              <mc:Fallback>
                <p:oleObj name="文档" r:id="rId2" imgW="2193978" imgH="593979" progId="Word.Document.8">
                  <p:embed/>
                  <p:pic>
                    <p:nvPicPr>
                      <p:cNvPr id="431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5448300" cy="1481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22" name="Group 18"/>
          <p:cNvGrpSpPr>
            <a:grpSpLocks/>
          </p:cNvGrpSpPr>
          <p:nvPr/>
        </p:nvGrpSpPr>
        <p:grpSpPr bwMode="auto">
          <a:xfrm>
            <a:off x="5651500" y="3505200"/>
            <a:ext cx="3165475" cy="2808288"/>
            <a:chOff x="3562" y="2296"/>
            <a:chExt cx="1994" cy="1769"/>
          </a:xfrm>
        </p:grpSpPr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3720" y="2866"/>
              <a:ext cx="506" cy="50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4" name="Line 20"/>
            <p:cNvSpPr>
              <a:spLocks noChangeShapeType="1"/>
            </p:cNvSpPr>
            <p:nvPr/>
          </p:nvSpPr>
          <p:spPr bwMode="auto">
            <a:xfrm>
              <a:off x="4750" y="3495"/>
              <a:ext cx="2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5" name="Line 21"/>
            <p:cNvSpPr>
              <a:spLocks noChangeShapeType="1"/>
            </p:cNvSpPr>
            <p:nvPr/>
          </p:nvSpPr>
          <p:spPr bwMode="auto">
            <a:xfrm flipV="1">
              <a:off x="4750" y="2821"/>
              <a:ext cx="2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6" name="Rectangle 22"/>
            <p:cNvSpPr>
              <a:spLocks noChangeArrowheads="1"/>
            </p:cNvSpPr>
            <p:nvPr/>
          </p:nvSpPr>
          <p:spPr bwMode="auto">
            <a:xfrm>
              <a:off x="4575" y="3167"/>
              <a:ext cx="337" cy="3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7" name="Rectangle 23"/>
            <p:cNvSpPr>
              <a:spLocks noChangeArrowheads="1"/>
            </p:cNvSpPr>
            <p:nvPr/>
          </p:nvSpPr>
          <p:spPr bwMode="auto">
            <a:xfrm>
              <a:off x="5131" y="3163"/>
              <a:ext cx="253" cy="337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8" name="Line 24"/>
            <p:cNvSpPr>
              <a:spLocks noChangeShapeType="1"/>
            </p:cNvSpPr>
            <p:nvPr/>
          </p:nvSpPr>
          <p:spPr bwMode="auto">
            <a:xfrm>
              <a:off x="5257" y="3500"/>
              <a:ext cx="0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9" name="Line 25"/>
            <p:cNvSpPr>
              <a:spLocks noChangeShapeType="1"/>
            </p:cNvSpPr>
            <p:nvPr/>
          </p:nvSpPr>
          <p:spPr bwMode="auto">
            <a:xfrm flipV="1">
              <a:off x="5257" y="2826"/>
              <a:ext cx="0" cy="33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0" name="Text Box 26"/>
            <p:cNvSpPr txBox="1">
              <a:spLocks noChangeArrowheads="1"/>
            </p:cNvSpPr>
            <p:nvPr/>
          </p:nvSpPr>
          <p:spPr bwMode="auto">
            <a:xfrm>
              <a:off x="3959" y="2876"/>
              <a:ext cx="42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31" name="Line 27"/>
            <p:cNvSpPr>
              <a:spLocks noChangeShapeType="1"/>
            </p:cNvSpPr>
            <p:nvPr/>
          </p:nvSpPr>
          <p:spPr bwMode="auto">
            <a:xfrm>
              <a:off x="4223" y="3120"/>
              <a:ext cx="0" cy="6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1132" name="Object 28"/>
            <p:cNvGraphicFramePr>
              <a:graphicFrameLocks noChangeAspect="1"/>
            </p:cNvGraphicFramePr>
            <p:nvPr/>
          </p:nvGraphicFramePr>
          <p:xfrm>
            <a:off x="3562" y="3748"/>
            <a:ext cx="22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7480" imgH="215640" progId="Equation.3">
                    <p:embed/>
                  </p:oleObj>
                </mc:Choice>
                <mc:Fallback>
                  <p:oleObj name="公式" r:id="rId4" imgW="177480" imgH="215640" progId="Equation.3">
                    <p:embed/>
                    <p:pic>
                      <p:nvPicPr>
                        <p:cNvPr id="43113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3748"/>
                          <a:ext cx="22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33" name="Object 29"/>
            <p:cNvGraphicFramePr>
              <a:graphicFrameLocks noChangeAspect="1"/>
            </p:cNvGraphicFramePr>
            <p:nvPr/>
          </p:nvGraphicFramePr>
          <p:xfrm>
            <a:off x="4169" y="3762"/>
            <a:ext cx="25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480" imgH="215640" progId="Equation.3">
                    <p:embed/>
                  </p:oleObj>
                </mc:Choice>
                <mc:Fallback>
                  <p:oleObj name="公式" r:id="rId6" imgW="177480" imgH="215640" progId="Equation.3">
                    <p:embed/>
                    <p:pic>
                      <p:nvPicPr>
                        <p:cNvPr id="43113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3762"/>
                          <a:ext cx="253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34" name="Line 30"/>
            <p:cNvSpPr>
              <a:spLocks noChangeShapeType="1"/>
            </p:cNvSpPr>
            <p:nvPr/>
          </p:nvSpPr>
          <p:spPr bwMode="auto">
            <a:xfrm>
              <a:off x="3720" y="3105"/>
              <a:ext cx="0" cy="6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5" name="Line 31"/>
            <p:cNvSpPr>
              <a:spLocks noChangeShapeType="1"/>
            </p:cNvSpPr>
            <p:nvPr/>
          </p:nvSpPr>
          <p:spPr bwMode="auto">
            <a:xfrm>
              <a:off x="3973" y="3125"/>
              <a:ext cx="25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6" name="Line 32"/>
            <p:cNvSpPr>
              <a:spLocks noChangeShapeType="1"/>
            </p:cNvSpPr>
            <p:nvPr/>
          </p:nvSpPr>
          <p:spPr bwMode="auto">
            <a:xfrm>
              <a:off x="3973" y="3112"/>
              <a:ext cx="0" cy="67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7" name="Line 33"/>
            <p:cNvSpPr>
              <a:spLocks noChangeShapeType="1"/>
            </p:cNvSpPr>
            <p:nvPr/>
          </p:nvSpPr>
          <p:spPr bwMode="auto">
            <a:xfrm flipV="1">
              <a:off x="3973" y="2513"/>
              <a:ext cx="0" cy="67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8" name="Arc 34"/>
            <p:cNvSpPr>
              <a:spLocks/>
            </p:cNvSpPr>
            <p:nvPr/>
          </p:nvSpPr>
          <p:spPr bwMode="auto">
            <a:xfrm rot="16200000" flipV="1">
              <a:off x="4026" y="2859"/>
              <a:ext cx="259" cy="249"/>
            </a:xfrm>
            <a:custGeom>
              <a:avLst/>
              <a:gdLst>
                <a:gd name="G0" fmla="+- 4450 0 0"/>
                <a:gd name="G1" fmla="+- 21600 0 0"/>
                <a:gd name="G2" fmla="+- 21600 0 0"/>
                <a:gd name="T0" fmla="*/ 0 w 24655"/>
                <a:gd name="T1" fmla="*/ 463 h 21600"/>
                <a:gd name="T2" fmla="*/ 24655 w 24655"/>
                <a:gd name="T3" fmla="*/ 13963 h 21600"/>
                <a:gd name="T4" fmla="*/ 4450 w 246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655" h="21600" fill="none" extrusionOk="0">
                  <a:moveTo>
                    <a:pt x="0" y="463"/>
                  </a:moveTo>
                  <a:cubicBezTo>
                    <a:pt x="1463" y="155"/>
                    <a:pt x="2954" y="-1"/>
                    <a:pt x="4450" y="0"/>
                  </a:cubicBezTo>
                  <a:cubicBezTo>
                    <a:pt x="13433" y="0"/>
                    <a:pt x="21478" y="5560"/>
                    <a:pt x="24654" y="13963"/>
                  </a:cubicBezTo>
                </a:path>
                <a:path w="24655" h="21600" stroke="0" extrusionOk="0">
                  <a:moveTo>
                    <a:pt x="0" y="463"/>
                  </a:moveTo>
                  <a:cubicBezTo>
                    <a:pt x="1463" y="155"/>
                    <a:pt x="2954" y="-1"/>
                    <a:pt x="4450" y="0"/>
                  </a:cubicBezTo>
                  <a:cubicBezTo>
                    <a:pt x="13433" y="0"/>
                    <a:pt x="21478" y="5560"/>
                    <a:pt x="24654" y="13963"/>
                  </a:cubicBezTo>
                  <a:lnTo>
                    <a:pt x="445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4059" y="259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  <a:sym typeface="Symbol" pitchFamily="18" charset="2"/>
                </a:rPr>
                <a:t></a:t>
              </a:r>
            </a:p>
          </p:txBody>
        </p:sp>
        <p:sp>
          <p:nvSpPr>
            <p:cNvPr id="431140" name="Text Box 36"/>
            <p:cNvSpPr txBox="1">
              <a:spLocks noChangeArrowheads="1"/>
            </p:cNvSpPr>
            <p:nvPr/>
          </p:nvSpPr>
          <p:spPr bwMode="auto">
            <a:xfrm>
              <a:off x="4558" y="3748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m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lang="en-US" altLang="zh-CN" sz="2400" b="1" i="1">
                  <a:solidFill>
                    <a:srgbClr val="000066"/>
                  </a:solidFill>
                </a:rPr>
                <a:t>g</a:t>
              </a:r>
            </a:p>
          </p:txBody>
        </p:sp>
        <p:sp>
          <p:nvSpPr>
            <p:cNvPr id="431141" name="Text Box 37"/>
            <p:cNvSpPr txBox="1">
              <a:spLocks noChangeArrowheads="1"/>
            </p:cNvSpPr>
            <p:nvPr/>
          </p:nvSpPr>
          <p:spPr bwMode="auto">
            <a:xfrm>
              <a:off x="3787" y="2296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F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31142" name="Text Box 38"/>
            <p:cNvSpPr txBox="1">
              <a:spLocks noChangeArrowheads="1"/>
            </p:cNvSpPr>
            <p:nvPr/>
          </p:nvSpPr>
          <p:spPr bwMode="auto">
            <a:xfrm>
              <a:off x="5057" y="3748"/>
              <a:ext cx="4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m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lang="en-US" altLang="zh-CN" sz="2400" b="1" i="1">
                  <a:solidFill>
                    <a:srgbClr val="000066"/>
                  </a:solidFill>
                </a:rPr>
                <a:t>g</a:t>
              </a:r>
            </a:p>
          </p:txBody>
        </p:sp>
        <p:sp>
          <p:nvSpPr>
            <p:cNvPr id="431143" name="Text Box 39"/>
            <p:cNvSpPr txBox="1">
              <a:spLocks noChangeArrowheads="1"/>
            </p:cNvSpPr>
            <p:nvPr/>
          </p:nvSpPr>
          <p:spPr bwMode="auto">
            <a:xfrm>
              <a:off x="4649" y="2568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1</a:t>
              </a:r>
              <a:endParaRPr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44" name="Text Box 40"/>
            <p:cNvSpPr txBox="1">
              <a:spLocks noChangeArrowheads="1"/>
            </p:cNvSpPr>
            <p:nvPr/>
          </p:nvSpPr>
          <p:spPr bwMode="auto">
            <a:xfrm>
              <a:off x="3824" y="3770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M</a:t>
              </a:r>
              <a:r>
                <a:rPr lang="en-US" altLang="zh-CN" sz="2400" b="1" i="1">
                  <a:solidFill>
                    <a:srgbClr val="000066"/>
                  </a:solidFill>
                </a:rPr>
                <a:t>g</a:t>
              </a:r>
            </a:p>
          </p:txBody>
        </p:sp>
        <p:sp>
          <p:nvSpPr>
            <p:cNvPr id="431145" name="Text Box 41"/>
            <p:cNvSpPr txBox="1">
              <a:spLocks noChangeArrowheads="1"/>
            </p:cNvSpPr>
            <p:nvPr/>
          </p:nvSpPr>
          <p:spPr bwMode="auto">
            <a:xfrm>
              <a:off x="5148" y="2598"/>
              <a:ext cx="3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</a:rPr>
                <a:t>T</a:t>
              </a:r>
              <a:r>
                <a:rPr lang="en-US" altLang="zh-CN" sz="2400" baseline="-25000">
                  <a:solidFill>
                    <a:srgbClr val="000066"/>
                  </a:solidFill>
                </a:rPr>
                <a:t>2</a:t>
              </a:r>
              <a:endParaRPr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46" name="Line 42"/>
            <p:cNvSpPr>
              <a:spLocks noChangeShapeType="1"/>
            </p:cNvSpPr>
            <p:nvPr/>
          </p:nvSpPr>
          <p:spPr bwMode="auto">
            <a:xfrm>
              <a:off x="4513" y="3158"/>
              <a:ext cx="0" cy="2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47" name="Text Box 43"/>
            <p:cNvSpPr txBox="1">
              <a:spLocks noChangeArrowheads="1"/>
            </p:cNvSpPr>
            <p:nvPr/>
          </p:nvSpPr>
          <p:spPr bwMode="auto">
            <a:xfrm>
              <a:off x="4377" y="336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66"/>
                  </a:solidFill>
                  <a:sym typeface="Symbol" pitchFamily="18" charset="2"/>
                </a:rPr>
                <a:t>a</a:t>
              </a:r>
            </a:p>
          </p:txBody>
        </p:sp>
      </p:grpSp>
      <p:graphicFrame>
        <p:nvGraphicFramePr>
          <p:cNvPr id="431148" name="Object 44"/>
          <p:cNvGraphicFramePr>
            <a:graphicFrameLocks noChangeAspect="1"/>
          </p:cNvGraphicFramePr>
          <p:nvPr/>
        </p:nvGraphicFramePr>
        <p:xfrm>
          <a:off x="533400" y="2514600"/>
          <a:ext cx="3390900" cy="386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1354098" imgH="1544705" progId="Word.Document.8">
                  <p:embed/>
                </p:oleObj>
              </mc:Choice>
              <mc:Fallback>
                <p:oleObj name="Document" r:id="rId8" imgW="1354098" imgH="1544705" progId="Word.Document.8">
                  <p:embed/>
                  <p:pic>
                    <p:nvPicPr>
                      <p:cNvPr id="43114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390900" cy="386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6459538" y="533400"/>
            <a:ext cx="2478087" cy="2879725"/>
            <a:chOff x="4069" y="336"/>
            <a:chExt cx="1561" cy="1814"/>
          </a:xfrm>
        </p:grpSpPr>
        <p:sp>
          <p:nvSpPr>
            <p:cNvPr id="431109" name="Oval 5"/>
            <p:cNvSpPr>
              <a:spLocks noChangeArrowheads="1"/>
            </p:cNvSpPr>
            <p:nvPr/>
          </p:nvSpPr>
          <p:spPr bwMode="auto">
            <a:xfrm>
              <a:off x="4592" y="512"/>
              <a:ext cx="535" cy="53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0" name="Text Box 6"/>
            <p:cNvSpPr txBox="1">
              <a:spLocks noChangeArrowheads="1"/>
            </p:cNvSpPr>
            <p:nvPr/>
          </p:nvSpPr>
          <p:spPr bwMode="auto">
            <a:xfrm>
              <a:off x="5187" y="1492"/>
              <a:ext cx="44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31111" name="Text Box 7"/>
            <p:cNvSpPr txBox="1">
              <a:spLocks noChangeArrowheads="1"/>
            </p:cNvSpPr>
            <p:nvPr/>
          </p:nvSpPr>
          <p:spPr bwMode="auto">
            <a:xfrm>
              <a:off x="5097" y="637"/>
              <a:ext cx="40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J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12" name="Rectangle 8"/>
            <p:cNvSpPr>
              <a:spLocks noChangeArrowheads="1"/>
            </p:cNvSpPr>
            <p:nvPr/>
          </p:nvSpPr>
          <p:spPr bwMode="auto">
            <a:xfrm>
              <a:off x="4993" y="1477"/>
              <a:ext cx="267" cy="35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sz="2400">
                <a:solidFill>
                  <a:srgbClr val="CC0000"/>
                </a:solidFill>
                <a:latin typeface="Arial" charset="0"/>
              </a:endParaRPr>
            </a:p>
          </p:txBody>
        </p:sp>
        <p:sp>
          <p:nvSpPr>
            <p:cNvPr id="431113" name="Line 9"/>
            <p:cNvSpPr>
              <a:spLocks noChangeShapeType="1"/>
            </p:cNvSpPr>
            <p:nvPr/>
          </p:nvSpPr>
          <p:spPr bwMode="auto">
            <a:xfrm flipV="1">
              <a:off x="4859" y="780"/>
              <a:ext cx="26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4" name="Text Box 10"/>
            <p:cNvSpPr txBox="1">
              <a:spLocks noChangeArrowheads="1"/>
            </p:cNvSpPr>
            <p:nvPr/>
          </p:nvSpPr>
          <p:spPr bwMode="auto">
            <a:xfrm>
              <a:off x="4823" y="517"/>
              <a:ext cx="445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H="1">
              <a:off x="5124" y="780"/>
              <a:ext cx="3" cy="67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6" name="Line 12"/>
            <p:cNvSpPr>
              <a:spLocks noChangeShapeType="1"/>
            </p:cNvSpPr>
            <p:nvPr/>
          </p:nvSpPr>
          <p:spPr bwMode="auto">
            <a:xfrm flipV="1">
              <a:off x="4859" y="371"/>
              <a:ext cx="3" cy="40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7" name="Line 13"/>
            <p:cNvSpPr>
              <a:spLocks noChangeShapeType="1"/>
            </p:cNvSpPr>
            <p:nvPr/>
          </p:nvSpPr>
          <p:spPr bwMode="auto">
            <a:xfrm>
              <a:off x="4507" y="381"/>
              <a:ext cx="66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8" name="Line 14"/>
            <p:cNvSpPr>
              <a:spLocks noChangeShapeType="1"/>
            </p:cNvSpPr>
            <p:nvPr/>
          </p:nvSpPr>
          <p:spPr bwMode="auto">
            <a:xfrm>
              <a:off x="4592" y="780"/>
              <a:ext cx="5" cy="100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9" name="Rectangle 15"/>
            <p:cNvSpPr>
              <a:spLocks noChangeArrowheads="1"/>
            </p:cNvSpPr>
            <p:nvPr/>
          </p:nvSpPr>
          <p:spPr bwMode="auto">
            <a:xfrm>
              <a:off x="4416" y="1794"/>
              <a:ext cx="356" cy="35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505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20" name="Rectangle 16" descr="浅色上对角线"/>
            <p:cNvSpPr>
              <a:spLocks noChangeArrowheads="1"/>
            </p:cNvSpPr>
            <p:nvPr/>
          </p:nvSpPr>
          <p:spPr bwMode="auto">
            <a:xfrm>
              <a:off x="4508" y="336"/>
              <a:ext cx="680" cy="45"/>
            </a:xfrm>
            <a:prstGeom prst="rect">
              <a:avLst/>
            </a:prstGeom>
            <a:pattFill prst="ltUpDiag">
              <a:fgClr>
                <a:srgbClr val="000066"/>
              </a:fgClr>
              <a:bgClr>
                <a:srgbClr val="EAEAEA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4069" y="1728"/>
              <a:ext cx="44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33800" y="37338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zh-CN" altLang="en-US" b="1" dirty="0">
                <a:solidFill>
                  <a:srgbClr val="FF0000"/>
                </a:solidFill>
              </a:rPr>
              <a:t>的作用力反作用力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5E58-485D-4438-BC28-95D9B232898E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381000" y="1181100"/>
          <a:ext cx="82931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22453" imgH="835170" progId="Word.Document.8">
                  <p:embed/>
                </p:oleObj>
              </mc:Choice>
              <mc:Fallback>
                <p:oleObj name="文档" r:id="rId2" imgW="3322453" imgH="835170" progId="Word.Document.8">
                  <p:embed/>
                  <p:pic>
                    <p:nvPicPr>
                      <p:cNvPr id="4321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81100"/>
                        <a:ext cx="82931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2133" name="Group 5"/>
          <p:cNvGrpSpPr>
            <a:grpSpLocks/>
          </p:cNvGrpSpPr>
          <p:nvPr/>
        </p:nvGrpSpPr>
        <p:grpSpPr bwMode="auto">
          <a:xfrm>
            <a:off x="2771775" y="3429000"/>
            <a:ext cx="3525838" cy="3146425"/>
            <a:chOff x="1758" y="2160"/>
            <a:chExt cx="2221" cy="1982"/>
          </a:xfrm>
        </p:grpSpPr>
        <p:sp>
          <p:nvSpPr>
            <p:cNvPr id="432134" name="AutoShape 6"/>
            <p:cNvSpPr>
              <a:spLocks noChangeArrowheads="1"/>
            </p:cNvSpPr>
            <p:nvPr/>
          </p:nvSpPr>
          <p:spPr bwMode="auto">
            <a:xfrm rot="10800000">
              <a:off x="1910" y="2222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5" name="Rectangle 7"/>
            <p:cNvSpPr>
              <a:spLocks noChangeArrowheads="1"/>
            </p:cNvSpPr>
            <p:nvPr/>
          </p:nvSpPr>
          <p:spPr bwMode="auto">
            <a:xfrm rot="3010794">
              <a:off x="1630" y="3127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6" name="Arc 8"/>
            <p:cNvSpPr>
              <a:spLocks/>
            </p:cNvSpPr>
            <p:nvPr/>
          </p:nvSpPr>
          <p:spPr bwMode="auto">
            <a:xfrm rot="10800000" flipH="1">
              <a:off x="2073" y="2377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7" name="Rectangle 9"/>
            <p:cNvSpPr>
              <a:spLocks noChangeArrowheads="1"/>
            </p:cNvSpPr>
            <p:nvPr/>
          </p:nvSpPr>
          <p:spPr bwMode="auto">
            <a:xfrm>
              <a:off x="1997" y="2360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8" name="Line 10" descr="浅色上对角线"/>
            <p:cNvSpPr>
              <a:spLocks noChangeShapeType="1"/>
            </p:cNvSpPr>
            <p:nvPr/>
          </p:nvSpPr>
          <p:spPr bwMode="auto">
            <a:xfrm flipV="1">
              <a:off x="1764" y="2227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39" name="Rectangle 11" descr="浅色上对角线"/>
            <p:cNvSpPr>
              <a:spLocks noChangeArrowheads="1"/>
            </p:cNvSpPr>
            <p:nvPr/>
          </p:nvSpPr>
          <p:spPr bwMode="auto">
            <a:xfrm>
              <a:off x="1775" y="2168"/>
              <a:ext cx="433" cy="54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2140" name="Oval 12"/>
            <p:cNvSpPr>
              <a:spLocks noChangeArrowheads="1"/>
            </p:cNvSpPr>
            <p:nvPr/>
          </p:nvSpPr>
          <p:spPr bwMode="auto">
            <a:xfrm>
              <a:off x="1955" y="2360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2141" name="Text Box 13"/>
            <p:cNvSpPr txBox="1">
              <a:spLocks noChangeArrowheads="1"/>
            </p:cNvSpPr>
            <p:nvPr/>
          </p:nvSpPr>
          <p:spPr bwMode="auto">
            <a:xfrm>
              <a:off x="1758" y="2308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32142" name="Text Box 14"/>
            <p:cNvSpPr txBox="1">
              <a:spLocks noChangeArrowheads="1"/>
            </p:cNvSpPr>
            <p:nvPr/>
          </p:nvSpPr>
          <p:spPr bwMode="auto">
            <a:xfrm>
              <a:off x="2118" y="2377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32143" name="Arc 15"/>
            <p:cNvSpPr>
              <a:spLocks/>
            </p:cNvSpPr>
            <p:nvPr/>
          </p:nvSpPr>
          <p:spPr bwMode="auto">
            <a:xfrm rot="10800000" flipH="1">
              <a:off x="1937" y="2421"/>
              <a:ext cx="2042" cy="1472"/>
            </a:xfrm>
            <a:custGeom>
              <a:avLst/>
              <a:gdLst>
                <a:gd name="G0" fmla="+- 0 0 0"/>
                <a:gd name="G1" fmla="+- 16446 0 0"/>
                <a:gd name="G2" fmla="+- 21600 0 0"/>
                <a:gd name="T0" fmla="*/ 14003 w 21600"/>
                <a:gd name="T1" fmla="*/ 0 h 16446"/>
                <a:gd name="T2" fmla="*/ 21600 w 21600"/>
                <a:gd name="T3" fmla="*/ 16446 h 16446"/>
                <a:gd name="T4" fmla="*/ 0 w 21600"/>
                <a:gd name="T5" fmla="*/ 16446 h 16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6446" fill="none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</a:path>
                <a:path w="21600" h="16446" stroke="0" extrusionOk="0">
                  <a:moveTo>
                    <a:pt x="14003" y="-1"/>
                  </a:moveTo>
                  <a:cubicBezTo>
                    <a:pt x="18822" y="4103"/>
                    <a:pt x="21600" y="10115"/>
                    <a:pt x="21600" y="16446"/>
                  </a:cubicBezTo>
                  <a:lnTo>
                    <a:pt x="0" y="16446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9AB-67AC-4B9D-924C-2464EF409611}" type="slidenum">
              <a:rPr lang="en-US" altLang="zh-CN"/>
              <a:pPr/>
              <a:t>17</a:t>
            </a:fld>
            <a:endParaRPr lang="en-US" altLang="zh-CN"/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5105400" y="1752600"/>
            <a:ext cx="3525838" cy="3146425"/>
            <a:chOff x="3107" y="541"/>
            <a:chExt cx="2221" cy="1982"/>
          </a:xfrm>
        </p:grpSpPr>
        <p:sp>
          <p:nvSpPr>
            <p:cNvPr id="433157" name="AutoShape 5"/>
            <p:cNvSpPr>
              <a:spLocks noChangeArrowheads="1"/>
            </p:cNvSpPr>
            <p:nvPr/>
          </p:nvSpPr>
          <p:spPr bwMode="auto">
            <a:xfrm rot="10800000">
              <a:off x="3259" y="603"/>
              <a:ext cx="136" cy="181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rgbClr val="993366"/>
              </a:solidFill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58" name="Rectangle 6"/>
            <p:cNvSpPr>
              <a:spLocks noChangeArrowheads="1"/>
            </p:cNvSpPr>
            <p:nvPr/>
          </p:nvSpPr>
          <p:spPr bwMode="auto">
            <a:xfrm rot="3010794">
              <a:off x="2979" y="1508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59" name="Arc 7"/>
            <p:cNvSpPr>
              <a:spLocks/>
            </p:cNvSpPr>
            <p:nvPr/>
          </p:nvSpPr>
          <p:spPr bwMode="auto">
            <a:xfrm rot="10800000" flipH="1">
              <a:off x="3422" y="758"/>
              <a:ext cx="90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0" name="Rectangle 8"/>
            <p:cNvSpPr>
              <a:spLocks noChangeArrowheads="1"/>
            </p:cNvSpPr>
            <p:nvPr/>
          </p:nvSpPr>
          <p:spPr bwMode="auto">
            <a:xfrm>
              <a:off x="3346" y="741"/>
              <a:ext cx="1982" cy="48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50000">
                  <a:srgbClr val="FFFFFF"/>
                </a:gs>
                <a:gs pos="100000">
                  <a:srgbClr val="008080"/>
                </a:gs>
              </a:gsLst>
              <a:lin ang="5400000" scaled="1"/>
            </a:gradFill>
            <a:ln w="19050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1" name="Line 9"/>
            <p:cNvSpPr>
              <a:spLocks noChangeShapeType="1"/>
            </p:cNvSpPr>
            <p:nvPr/>
          </p:nvSpPr>
          <p:spPr bwMode="auto">
            <a:xfrm>
              <a:off x="4001" y="1574"/>
              <a:ext cx="0" cy="6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2" name="Text Box 10"/>
            <p:cNvSpPr txBox="1">
              <a:spLocks noChangeArrowheads="1"/>
            </p:cNvSpPr>
            <p:nvPr/>
          </p:nvSpPr>
          <p:spPr bwMode="auto">
            <a:xfrm>
              <a:off x="3742" y="1468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33163" name="Line 11" descr="浅色上对角线"/>
            <p:cNvSpPr>
              <a:spLocks noChangeShapeType="1"/>
            </p:cNvSpPr>
            <p:nvPr/>
          </p:nvSpPr>
          <p:spPr bwMode="auto">
            <a:xfrm flipV="1">
              <a:off x="3113" y="608"/>
              <a:ext cx="43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4" name="Rectangle 12" descr="浅色上对角线"/>
            <p:cNvSpPr>
              <a:spLocks noChangeArrowheads="1"/>
            </p:cNvSpPr>
            <p:nvPr/>
          </p:nvSpPr>
          <p:spPr bwMode="auto">
            <a:xfrm>
              <a:off x="3124" y="549"/>
              <a:ext cx="433" cy="54"/>
            </a:xfrm>
            <a:prstGeom prst="rect">
              <a:avLst/>
            </a:prstGeom>
            <a:pattFill prst="ltUpDiag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5" name="Oval 13"/>
            <p:cNvSpPr>
              <a:spLocks noChangeArrowheads="1"/>
            </p:cNvSpPr>
            <p:nvPr/>
          </p:nvSpPr>
          <p:spPr bwMode="auto">
            <a:xfrm>
              <a:off x="3304" y="741"/>
              <a:ext cx="48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433166" name="Arc 14"/>
            <p:cNvSpPr>
              <a:spLocks/>
            </p:cNvSpPr>
            <p:nvPr/>
          </p:nvSpPr>
          <p:spPr bwMode="auto">
            <a:xfrm rot="10800000" flipH="1">
              <a:off x="3204" y="760"/>
              <a:ext cx="1179" cy="792"/>
            </a:xfrm>
            <a:custGeom>
              <a:avLst/>
              <a:gdLst>
                <a:gd name="G0" fmla="+- 0 0 0"/>
                <a:gd name="G1" fmla="+- 15714 0 0"/>
                <a:gd name="G2" fmla="+- 21600 0 0"/>
                <a:gd name="T0" fmla="*/ 14820 w 21600"/>
                <a:gd name="T1" fmla="*/ 0 h 15714"/>
                <a:gd name="T2" fmla="*/ 21600 w 21600"/>
                <a:gd name="T3" fmla="*/ 15714 h 15714"/>
                <a:gd name="T4" fmla="*/ 0 w 21600"/>
                <a:gd name="T5" fmla="*/ 15714 h 15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5714" fill="none" extrusionOk="0">
                  <a:moveTo>
                    <a:pt x="14819" y="0"/>
                  </a:moveTo>
                  <a:cubicBezTo>
                    <a:pt x="19147" y="4081"/>
                    <a:pt x="21600" y="9765"/>
                    <a:pt x="21600" y="15714"/>
                  </a:cubicBezTo>
                </a:path>
                <a:path w="21600" h="15714" stroke="0" extrusionOk="0">
                  <a:moveTo>
                    <a:pt x="14819" y="0"/>
                  </a:moveTo>
                  <a:cubicBezTo>
                    <a:pt x="19147" y="4081"/>
                    <a:pt x="21600" y="9765"/>
                    <a:pt x="21600" y="15714"/>
                  </a:cubicBezTo>
                  <a:lnTo>
                    <a:pt x="0" y="15714"/>
                  </a:lnTo>
                  <a:close/>
                </a:path>
              </a:pathLst>
            </a:custGeom>
            <a:noFill/>
            <a:ln w="19050">
              <a:solidFill>
                <a:srgbClr val="FF505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3107" y="689"/>
              <a:ext cx="36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3467" y="758"/>
              <a:ext cx="499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3831" y="2141"/>
              <a:ext cx="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0000"/>
                  </a:solidFill>
                </a:rPr>
                <a:t>m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g</a:t>
              </a:r>
            </a:p>
          </p:txBody>
        </p:sp>
      </p:grpSp>
      <p:graphicFrame>
        <p:nvGraphicFramePr>
          <p:cNvPr id="433170" name="Object 18"/>
          <p:cNvGraphicFramePr>
            <a:graphicFrameLocks noChangeAspect="1"/>
          </p:cNvGraphicFramePr>
          <p:nvPr/>
        </p:nvGraphicFramePr>
        <p:xfrm>
          <a:off x="461963" y="1238250"/>
          <a:ext cx="386080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428597" imgH="3225846" progId="Word.Document.8">
                  <p:embed/>
                </p:oleObj>
              </mc:Choice>
              <mc:Fallback>
                <p:oleObj name="Document" r:id="rId2" imgW="2428597" imgH="3225846" progId="Word.Document.8">
                  <p:embed/>
                  <p:pic>
                    <p:nvPicPr>
                      <p:cNvPr id="4331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1238250"/>
                        <a:ext cx="3860800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1E6B4-1F36-4F90-96DB-17E3F6AA34CE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152400" y="1127125"/>
            <a:ext cx="8839200" cy="14219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3.7   </a:t>
            </a:r>
            <a:r>
              <a:rPr kumimoji="1" lang="zh-CN" altLang="en-US" sz="2400" dirty="0"/>
              <a:t>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，长为</a:t>
            </a:r>
            <a:r>
              <a:rPr kumimoji="1" lang="en-US" altLang="zh-CN" sz="2400" i="1" dirty="0"/>
              <a:t>l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的均质细杆，转轴在</a:t>
            </a:r>
            <a:r>
              <a:rPr kumimoji="1" lang="en-US" altLang="zh-CN" sz="2400" i="1" dirty="0"/>
              <a:t>O</a:t>
            </a:r>
            <a:r>
              <a:rPr kumimoji="1" lang="zh-CN" altLang="en-US" sz="2400" dirty="0"/>
              <a:t>点，距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端 </a:t>
            </a:r>
            <a:r>
              <a:rPr kumimoji="1" lang="en-US" altLang="zh-CN" sz="2400" i="1" dirty="0"/>
              <a:t>l</a:t>
            </a:r>
            <a:r>
              <a:rPr kumimoji="1" lang="en-US" altLang="zh-CN" sz="2400" dirty="0">
                <a:sym typeface="Symbol" pitchFamily="18" charset="2"/>
              </a:rPr>
              <a:t>/3 </a:t>
            </a:r>
            <a:r>
              <a:rPr kumimoji="1" lang="zh-CN" altLang="en-US" sz="2400" dirty="0">
                <a:sym typeface="Symbol" pitchFamily="18" charset="2"/>
              </a:rPr>
              <a:t>处。今使棒从静止开始由水平位置绕</a:t>
            </a:r>
            <a:r>
              <a:rPr kumimoji="1" lang="en-US" altLang="zh-CN" sz="2400" i="1" dirty="0">
                <a:sym typeface="Symbol" pitchFamily="18" charset="2"/>
              </a:rPr>
              <a:t>O</a:t>
            </a:r>
            <a:r>
              <a:rPr kumimoji="1" lang="zh-CN" altLang="en-US" sz="2400" dirty="0">
                <a:sym typeface="Symbol" pitchFamily="18" charset="2"/>
              </a:rPr>
              <a:t>点转动，求：（</a:t>
            </a:r>
            <a:r>
              <a:rPr kumimoji="1" lang="en-US" altLang="zh-CN" sz="2400" dirty="0">
                <a:sym typeface="Symbol" pitchFamily="18" charset="2"/>
              </a:rPr>
              <a:t>1</a:t>
            </a:r>
            <a:r>
              <a:rPr kumimoji="1" lang="zh-CN" altLang="en-US" sz="2400" dirty="0">
                <a:sym typeface="Symbol" pitchFamily="18" charset="2"/>
              </a:rPr>
              <a:t>）水平位置的角速度和角加速度</a:t>
            </a:r>
            <a:r>
              <a:rPr kumimoji="1" lang="en-US" altLang="zh-CN" sz="2400" dirty="0">
                <a:sym typeface="Symbol" pitchFamily="18" charset="2"/>
              </a:rPr>
              <a:t>;</a:t>
            </a:r>
            <a:r>
              <a:rPr kumimoji="1" lang="zh-CN" altLang="en-US" sz="2400" dirty="0">
                <a:sym typeface="Symbol" pitchFamily="18" charset="2"/>
              </a:rPr>
              <a:t>（</a:t>
            </a:r>
            <a:r>
              <a:rPr kumimoji="1" lang="en-US" altLang="zh-CN" sz="2400" dirty="0">
                <a:sym typeface="Symbol" pitchFamily="18" charset="2"/>
              </a:rPr>
              <a:t>2</a:t>
            </a:r>
            <a:r>
              <a:rPr kumimoji="1" lang="zh-CN" altLang="en-US" sz="2400" dirty="0">
                <a:sym typeface="Symbol" pitchFamily="18" charset="2"/>
              </a:rPr>
              <a:t>）垂直位置时的角速度和角加速度。</a:t>
            </a:r>
            <a:endParaRPr kumimoji="1" lang="zh-CN" altLang="en-US" sz="2400" dirty="0"/>
          </a:p>
        </p:txBody>
      </p:sp>
      <p:grpSp>
        <p:nvGrpSpPr>
          <p:cNvPr id="434190" name="Group 14"/>
          <p:cNvGrpSpPr>
            <a:grpSpLocks/>
          </p:cNvGrpSpPr>
          <p:nvPr/>
        </p:nvGrpSpPr>
        <p:grpSpPr bwMode="auto">
          <a:xfrm>
            <a:off x="5257800" y="2627312"/>
            <a:ext cx="3671888" cy="3240088"/>
            <a:chOff x="3243" y="1616"/>
            <a:chExt cx="2313" cy="2041"/>
          </a:xfrm>
        </p:grpSpPr>
        <p:sp>
          <p:nvSpPr>
            <p:cNvPr id="434191" name="Rectangle 15"/>
            <p:cNvSpPr>
              <a:spLocks noChangeArrowheads="1"/>
            </p:cNvSpPr>
            <p:nvPr/>
          </p:nvSpPr>
          <p:spPr bwMode="auto">
            <a:xfrm>
              <a:off x="3243" y="1616"/>
              <a:ext cx="2313" cy="204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92" name="Rectangle 16"/>
            <p:cNvSpPr>
              <a:spLocks noChangeArrowheads="1"/>
            </p:cNvSpPr>
            <p:nvPr/>
          </p:nvSpPr>
          <p:spPr bwMode="auto">
            <a:xfrm rot="5400000">
              <a:off x="3289" y="2613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 algn="ctr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93" name="Rectangle 17"/>
            <p:cNvSpPr>
              <a:spLocks noChangeArrowheads="1"/>
            </p:cNvSpPr>
            <p:nvPr/>
          </p:nvSpPr>
          <p:spPr bwMode="auto">
            <a:xfrm>
              <a:off x="3577" y="2277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4194" name="Rectangle 18"/>
            <p:cNvSpPr>
              <a:spLocks noChangeArrowheads="1"/>
            </p:cNvSpPr>
            <p:nvPr/>
          </p:nvSpPr>
          <p:spPr bwMode="auto">
            <a:xfrm>
              <a:off x="4327" y="1977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434195" name="Rectangle 19"/>
            <p:cNvSpPr>
              <a:spLocks noChangeArrowheads="1"/>
            </p:cNvSpPr>
            <p:nvPr/>
          </p:nvSpPr>
          <p:spPr bwMode="auto">
            <a:xfrm>
              <a:off x="3833" y="2287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434196" name="Rectangle 20"/>
            <p:cNvSpPr>
              <a:spLocks noChangeArrowheads="1"/>
            </p:cNvSpPr>
            <p:nvPr/>
          </p:nvSpPr>
          <p:spPr bwMode="auto">
            <a:xfrm>
              <a:off x="5258" y="2125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434197" name="Rectangle 21"/>
            <p:cNvSpPr>
              <a:spLocks noChangeArrowheads="1"/>
            </p:cNvSpPr>
            <p:nvPr/>
          </p:nvSpPr>
          <p:spPr bwMode="auto">
            <a:xfrm>
              <a:off x="3337" y="2085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FFFF"/>
                  </a:solidFill>
                </a:rPr>
                <a:t>A</a:t>
              </a:r>
            </a:p>
          </p:txBody>
        </p:sp>
        <p:sp>
          <p:nvSpPr>
            <p:cNvPr id="434198" name="Oval 22"/>
            <p:cNvSpPr>
              <a:spLocks noChangeArrowheads="1"/>
            </p:cNvSpPr>
            <p:nvPr/>
          </p:nvSpPr>
          <p:spPr bwMode="auto">
            <a:xfrm>
              <a:off x="4105" y="2278"/>
              <a:ext cx="45" cy="45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4199" name="Text Box 23"/>
          <p:cNvSpPr txBox="1">
            <a:spLocks noChangeArrowheads="1"/>
          </p:cNvSpPr>
          <p:nvPr/>
        </p:nvSpPr>
        <p:spPr bwMode="auto">
          <a:xfrm>
            <a:off x="403225" y="2813050"/>
            <a:ext cx="1219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aphicFrame>
        <p:nvGraphicFramePr>
          <p:cNvPr id="434200" name="Object 24"/>
          <p:cNvGraphicFramePr>
            <a:graphicFrameLocks noChangeAspect="1"/>
          </p:cNvGraphicFramePr>
          <p:nvPr/>
        </p:nvGraphicFramePr>
        <p:xfrm>
          <a:off x="1676400" y="2716212"/>
          <a:ext cx="23304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27000" imgH="241200" progId="Equation.3">
                  <p:embed/>
                </p:oleObj>
              </mc:Choice>
              <mc:Fallback>
                <p:oleObj name="公式" r:id="rId2" imgW="927000" imgH="241200" progId="Equation.3">
                  <p:embed/>
                  <p:pic>
                    <p:nvPicPr>
                      <p:cNvPr id="4342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16212"/>
                        <a:ext cx="2330450" cy="604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1" name="Object 25"/>
          <p:cNvGraphicFramePr>
            <a:graphicFrameLocks noChangeAspect="1"/>
          </p:cNvGraphicFramePr>
          <p:nvPr/>
        </p:nvGraphicFramePr>
        <p:xfrm>
          <a:off x="533400" y="3325812"/>
          <a:ext cx="452437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840" imgH="469800" progId="Equation.3">
                  <p:embed/>
                </p:oleObj>
              </mc:Choice>
              <mc:Fallback>
                <p:oleObj name="公式" r:id="rId4" imgW="1815840" imgH="469800" progId="Equation.3">
                  <p:embed/>
                  <p:pic>
                    <p:nvPicPr>
                      <p:cNvPr id="434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325812"/>
                        <a:ext cx="4524375" cy="11699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02" name="Text Box 26"/>
          <p:cNvSpPr txBox="1">
            <a:spLocks noChangeArrowheads="1"/>
          </p:cNvSpPr>
          <p:nvPr/>
        </p:nvSpPr>
        <p:spPr bwMode="auto">
          <a:xfrm>
            <a:off x="304800" y="4573587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</a:t>
            </a:r>
          </a:p>
        </p:txBody>
      </p:sp>
      <p:graphicFrame>
        <p:nvGraphicFramePr>
          <p:cNvPr id="434203" name="Object 27"/>
          <p:cNvGraphicFramePr>
            <a:graphicFrameLocks noChangeAspect="1"/>
          </p:cNvGraphicFramePr>
          <p:nvPr/>
        </p:nvGraphicFramePr>
        <p:xfrm>
          <a:off x="1828800" y="4573587"/>
          <a:ext cx="12096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7200" imgH="228600" progId="Equation.3">
                  <p:embed/>
                </p:oleObj>
              </mc:Choice>
              <mc:Fallback>
                <p:oleObj name="公式" r:id="rId6" imgW="457200" imgH="228600" progId="Equation.3">
                  <p:embed/>
                  <p:pic>
                    <p:nvPicPr>
                      <p:cNvPr id="4342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3587"/>
                        <a:ext cx="1209675" cy="608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4" name="Object 28"/>
          <p:cNvGraphicFramePr>
            <a:graphicFrameLocks noChangeAspect="1"/>
          </p:cNvGraphicFramePr>
          <p:nvPr/>
        </p:nvGraphicFramePr>
        <p:xfrm>
          <a:off x="762000" y="5257800"/>
          <a:ext cx="350043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6800" imgH="431640" progId="Equation.3">
                  <p:embed/>
                </p:oleObj>
              </mc:Choice>
              <mc:Fallback>
                <p:oleObj name="公式" r:id="rId8" imgW="1396800" imgH="431640" progId="Equation.3">
                  <p:embed/>
                  <p:pic>
                    <p:nvPicPr>
                      <p:cNvPr id="43420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257800"/>
                        <a:ext cx="3500438" cy="1077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99" grpId="0" autoUpdateAnimBg="0"/>
      <p:bldP spid="4342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2D44-DCA2-4A71-9A5D-DAEE9EC1E59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35203" name="Text Box 3"/>
          <p:cNvSpPr txBox="1">
            <a:spLocks noChangeArrowheads="1"/>
          </p:cNvSpPr>
          <p:nvPr/>
        </p:nvSpPr>
        <p:spPr bwMode="auto">
          <a:xfrm>
            <a:off x="0" y="1219200"/>
            <a:ext cx="1219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</a:p>
        </p:txBody>
      </p:sp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1219200" y="990600"/>
          <a:ext cx="17272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85800" imgH="393480" progId="Equation.3">
                  <p:embed/>
                </p:oleObj>
              </mc:Choice>
              <mc:Fallback>
                <p:oleObj name="公式" r:id="rId2" imgW="685800" imgH="393480" progId="Equation.3">
                  <p:embed/>
                  <p:pic>
                    <p:nvPicPr>
                      <p:cNvPr id="435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1727200" cy="989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5" name="Object 5"/>
          <p:cNvGraphicFramePr>
            <a:graphicFrameLocks noChangeAspect="1"/>
          </p:cNvGraphicFramePr>
          <p:nvPr/>
        </p:nvGraphicFramePr>
        <p:xfrm>
          <a:off x="304800" y="1981200"/>
          <a:ext cx="45069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47840" imgH="393480" progId="Equation.3">
                  <p:embed/>
                </p:oleObj>
              </mc:Choice>
              <mc:Fallback>
                <p:oleObj name="公式" r:id="rId4" imgW="2247840" imgH="393480" progId="Equation.3">
                  <p:embed/>
                  <p:pic>
                    <p:nvPicPr>
                      <p:cNvPr id="435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45069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685800" y="3048000"/>
          <a:ext cx="30718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393480" progId="Equation.3">
                  <p:embed/>
                </p:oleObj>
              </mc:Choice>
              <mc:Fallback>
                <p:oleObj name="公式" r:id="rId6" imgW="1218960" imgH="393480" progId="Equation.3">
                  <p:embed/>
                  <p:pic>
                    <p:nvPicPr>
                      <p:cNvPr id="435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3071813" cy="987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381000" y="4114800"/>
          <a:ext cx="39576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74640" imgH="393480" progId="Equation.3">
                  <p:embed/>
                </p:oleObj>
              </mc:Choice>
              <mc:Fallback>
                <p:oleObj name="公式" r:id="rId8" imgW="1574640" imgH="393480" progId="Equation.3">
                  <p:embed/>
                  <p:pic>
                    <p:nvPicPr>
                      <p:cNvPr id="435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114800"/>
                        <a:ext cx="3957638" cy="977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533400" y="5241925"/>
          <a:ext cx="37480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485720" imgH="393480" progId="Equation.3">
                  <p:embed/>
                </p:oleObj>
              </mc:Choice>
              <mc:Fallback>
                <p:oleObj name="公式" r:id="rId10" imgW="1485720" imgH="393480" progId="Equation.3">
                  <p:embed/>
                  <p:pic>
                    <p:nvPicPr>
                      <p:cNvPr id="4352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241925"/>
                        <a:ext cx="3748088" cy="987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4876800" y="5181600"/>
          <a:ext cx="1524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09480" imgH="444240" progId="Equation.3">
                  <p:embed/>
                </p:oleObj>
              </mc:Choice>
              <mc:Fallback>
                <p:oleObj name="公式" r:id="rId12" imgW="609480" imgH="444240" progId="Equation.3">
                  <p:embed/>
                  <p:pic>
                    <p:nvPicPr>
                      <p:cNvPr id="4352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1524000" cy="11080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6934200" y="5488781"/>
          <a:ext cx="1066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80880" imgH="177480" progId="Equation.3">
                  <p:embed/>
                </p:oleObj>
              </mc:Choice>
              <mc:Fallback>
                <p:oleObj name="公式" r:id="rId14" imgW="380880" imgH="177480" progId="Equation.3">
                  <p:embed/>
                  <p:pic>
                    <p:nvPicPr>
                      <p:cNvPr id="435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488781"/>
                        <a:ext cx="1066800" cy="4937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5224" name="Group 24"/>
          <p:cNvGrpSpPr>
            <a:grpSpLocks/>
          </p:cNvGrpSpPr>
          <p:nvPr/>
        </p:nvGrpSpPr>
        <p:grpSpPr bwMode="auto">
          <a:xfrm>
            <a:off x="5181600" y="1600200"/>
            <a:ext cx="3671888" cy="3240088"/>
            <a:chOff x="3152" y="1842"/>
            <a:chExt cx="2313" cy="2041"/>
          </a:xfrm>
        </p:grpSpPr>
        <p:sp>
          <p:nvSpPr>
            <p:cNvPr id="435225" name="Rectangle 25"/>
            <p:cNvSpPr>
              <a:spLocks noChangeArrowheads="1"/>
            </p:cNvSpPr>
            <p:nvPr/>
          </p:nvSpPr>
          <p:spPr bwMode="auto">
            <a:xfrm>
              <a:off x="3152" y="1842"/>
              <a:ext cx="2313" cy="2041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226" name="Rectangle 26"/>
            <p:cNvSpPr>
              <a:spLocks noChangeArrowheads="1"/>
            </p:cNvSpPr>
            <p:nvPr/>
          </p:nvSpPr>
          <p:spPr bwMode="auto">
            <a:xfrm rot="5400000">
              <a:off x="3198" y="2839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 algn="ctr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227" name="Rectangle 27"/>
            <p:cNvSpPr>
              <a:spLocks noChangeArrowheads="1"/>
            </p:cNvSpPr>
            <p:nvPr/>
          </p:nvSpPr>
          <p:spPr bwMode="auto">
            <a:xfrm>
              <a:off x="3486" y="2503"/>
              <a:ext cx="1680" cy="4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5228" name="Rectangle 28"/>
            <p:cNvSpPr>
              <a:spLocks noChangeArrowheads="1"/>
            </p:cNvSpPr>
            <p:nvPr/>
          </p:nvSpPr>
          <p:spPr bwMode="auto">
            <a:xfrm>
              <a:off x="4236" y="2203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C</a:t>
              </a:r>
            </a:p>
          </p:txBody>
        </p:sp>
        <p:sp>
          <p:nvSpPr>
            <p:cNvPr id="435229" name="Rectangle 29"/>
            <p:cNvSpPr>
              <a:spLocks noChangeArrowheads="1"/>
            </p:cNvSpPr>
            <p:nvPr/>
          </p:nvSpPr>
          <p:spPr bwMode="auto">
            <a:xfrm>
              <a:off x="3786" y="2513"/>
              <a:ext cx="27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435230" name="Rectangle 30"/>
            <p:cNvSpPr>
              <a:spLocks noChangeArrowheads="1"/>
            </p:cNvSpPr>
            <p:nvPr/>
          </p:nvSpPr>
          <p:spPr bwMode="auto">
            <a:xfrm>
              <a:off x="5167" y="23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B</a:t>
              </a:r>
            </a:p>
          </p:txBody>
        </p:sp>
        <p:sp>
          <p:nvSpPr>
            <p:cNvPr id="435231" name="Rectangle 31"/>
            <p:cNvSpPr>
              <a:spLocks noChangeArrowheads="1"/>
            </p:cNvSpPr>
            <p:nvPr/>
          </p:nvSpPr>
          <p:spPr bwMode="auto">
            <a:xfrm>
              <a:off x="3246" y="231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FFFF"/>
                  </a:solidFill>
                </a:rPr>
                <a:t>A</a:t>
              </a:r>
            </a:p>
          </p:txBody>
        </p:sp>
        <p:grpSp>
          <p:nvGrpSpPr>
            <p:cNvPr id="435232" name="Group 32"/>
            <p:cNvGrpSpPr>
              <a:grpSpLocks/>
            </p:cNvGrpSpPr>
            <p:nvPr/>
          </p:nvGrpSpPr>
          <p:grpSpPr bwMode="auto">
            <a:xfrm>
              <a:off x="3451" y="2514"/>
              <a:ext cx="1680" cy="193"/>
              <a:chOff x="3451" y="2514"/>
              <a:chExt cx="1680" cy="193"/>
            </a:xfrm>
          </p:grpSpPr>
          <p:sp>
            <p:nvSpPr>
              <p:cNvPr id="435233" name="Rectangle 33"/>
              <p:cNvSpPr>
                <a:spLocks noChangeArrowheads="1"/>
              </p:cNvSpPr>
              <p:nvPr/>
            </p:nvSpPr>
            <p:spPr bwMode="auto">
              <a:xfrm rot="1150740">
                <a:off x="3451" y="2586"/>
                <a:ext cx="1680" cy="48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FF6699"/>
                  </a:gs>
                </a:gsLst>
                <a:lin ang="5400000" scaled="1"/>
              </a:gradFill>
              <a:ln w="9525">
                <a:solidFill>
                  <a:srgbClr val="FF6699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5234" name="Arc 34"/>
              <p:cNvSpPr>
                <a:spLocks/>
              </p:cNvSpPr>
              <p:nvPr/>
            </p:nvSpPr>
            <p:spPr bwMode="auto">
              <a:xfrm>
                <a:off x="4242" y="2554"/>
                <a:ext cx="227" cy="91"/>
              </a:xfrm>
              <a:custGeom>
                <a:avLst/>
                <a:gdLst>
                  <a:gd name="G0" fmla="+- 0 0 0"/>
                  <a:gd name="G1" fmla="+- 1462 0 0"/>
                  <a:gd name="G2" fmla="+- 21600 0 0"/>
                  <a:gd name="T0" fmla="*/ 21550 w 21600"/>
                  <a:gd name="T1" fmla="*/ 0 h 8736"/>
                  <a:gd name="T2" fmla="*/ 20338 w 21600"/>
                  <a:gd name="T3" fmla="*/ 8736 h 8736"/>
                  <a:gd name="T4" fmla="*/ 0 w 21600"/>
                  <a:gd name="T5" fmla="*/ 1462 h 87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8736" fill="none" extrusionOk="0">
                    <a:moveTo>
                      <a:pt x="21550" y="-1"/>
                    </a:moveTo>
                    <a:cubicBezTo>
                      <a:pt x="21583" y="486"/>
                      <a:pt x="21600" y="974"/>
                      <a:pt x="21600" y="1462"/>
                    </a:cubicBezTo>
                    <a:cubicBezTo>
                      <a:pt x="21600" y="3941"/>
                      <a:pt x="21173" y="6401"/>
                      <a:pt x="20338" y="8736"/>
                    </a:cubicBezTo>
                  </a:path>
                  <a:path w="21600" h="8736" stroke="0" extrusionOk="0">
                    <a:moveTo>
                      <a:pt x="21550" y="-1"/>
                    </a:moveTo>
                    <a:cubicBezTo>
                      <a:pt x="21583" y="486"/>
                      <a:pt x="21600" y="974"/>
                      <a:pt x="21600" y="1462"/>
                    </a:cubicBezTo>
                    <a:cubicBezTo>
                      <a:pt x="21600" y="3941"/>
                      <a:pt x="21173" y="6401"/>
                      <a:pt x="20338" y="8736"/>
                    </a:cubicBezTo>
                    <a:lnTo>
                      <a:pt x="0" y="1462"/>
                    </a:lnTo>
                    <a:close/>
                  </a:path>
                </a:pathLst>
              </a:cu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5235" name="Object 35"/>
              <p:cNvGraphicFramePr>
                <a:graphicFrameLocks noChangeAspect="1"/>
              </p:cNvGraphicFramePr>
              <p:nvPr/>
            </p:nvGraphicFramePr>
            <p:xfrm>
              <a:off x="4495" y="2514"/>
              <a:ext cx="138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126720" imgH="177480" progId="Equation.3">
                      <p:embed/>
                    </p:oleObj>
                  </mc:Choice>
                  <mc:Fallback>
                    <p:oleObj name="公式" r:id="rId16" imgW="126720" imgH="177480" progId="Equation.3">
                      <p:embed/>
                      <p:pic>
                        <p:nvPicPr>
                          <p:cNvPr id="435235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5" y="2514"/>
                            <a:ext cx="138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35236" name="Oval 36"/>
            <p:cNvSpPr>
              <a:spLocks noChangeArrowheads="1"/>
            </p:cNvSpPr>
            <p:nvPr/>
          </p:nvSpPr>
          <p:spPr bwMode="auto">
            <a:xfrm>
              <a:off x="4014" y="2504"/>
              <a:ext cx="45" cy="45"/>
            </a:xfrm>
            <a:prstGeom prst="ellipse">
              <a:avLst/>
            </a:prstGeom>
            <a:solidFill>
              <a:srgbClr val="00C6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D1185-724C-45EC-85C4-9D3D9B9183E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刚体对定轴的角动量 </a:t>
            </a:r>
          </a:p>
        </p:txBody>
      </p:sp>
      <p:grpSp>
        <p:nvGrpSpPr>
          <p:cNvPr id="415748" name="Group 4"/>
          <p:cNvGrpSpPr>
            <a:grpSpLocks noChangeAspect="1"/>
          </p:cNvGrpSpPr>
          <p:nvPr/>
        </p:nvGrpSpPr>
        <p:grpSpPr bwMode="auto">
          <a:xfrm>
            <a:off x="2209800" y="1600200"/>
            <a:ext cx="3455988" cy="696913"/>
            <a:chOff x="1610" y="337"/>
            <a:chExt cx="1950" cy="393"/>
          </a:xfrm>
        </p:grpSpPr>
        <p:graphicFrame>
          <p:nvGraphicFramePr>
            <p:cNvPr id="415749" name="Object 5"/>
            <p:cNvGraphicFramePr>
              <a:graphicFrameLocks noChangeAspect="1"/>
            </p:cNvGraphicFramePr>
            <p:nvPr/>
          </p:nvGraphicFramePr>
          <p:xfrm>
            <a:off x="1882" y="346"/>
            <a:ext cx="86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520700" imgH="228600" progId="Equation.3">
                    <p:embed/>
                  </p:oleObj>
                </mc:Choice>
                <mc:Fallback>
                  <p:oleObj r:id="rId2" imgW="520700" imgH="228600" progId="Equation.3">
                    <p:embed/>
                    <p:pic>
                      <p:nvPicPr>
                        <p:cNvPr id="4157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46"/>
                          <a:ext cx="862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50" name="Object 6"/>
            <p:cNvGraphicFramePr>
              <a:graphicFrameLocks noChangeAspect="1"/>
            </p:cNvGraphicFramePr>
            <p:nvPr/>
          </p:nvGraphicFramePr>
          <p:xfrm>
            <a:off x="2744" y="337"/>
            <a:ext cx="81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71252" imgH="253890" progId="Equation.3">
                    <p:embed/>
                  </p:oleObj>
                </mc:Choice>
                <mc:Fallback>
                  <p:oleObj r:id="rId4" imgW="571252" imgH="253890" progId="Equation.3">
                    <p:embed/>
                    <p:pic>
                      <p:nvPicPr>
                        <p:cNvPr id="41575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337"/>
                          <a:ext cx="816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5751" name="Object 7"/>
            <p:cNvGraphicFramePr>
              <a:graphicFrameLocks noChangeAspect="1"/>
            </p:cNvGraphicFramePr>
            <p:nvPr/>
          </p:nvGraphicFramePr>
          <p:xfrm>
            <a:off x="1610" y="382"/>
            <a:ext cx="29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03040" imgH="241200" progId="Equation.3">
                    <p:embed/>
                  </p:oleObj>
                </mc:Choice>
                <mc:Fallback>
                  <p:oleObj name="公式" r:id="rId6" imgW="203040" imgH="241200" progId="Equation.3">
                    <p:embed/>
                    <p:pic>
                      <p:nvPicPr>
                        <p:cNvPr id="4157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82"/>
                          <a:ext cx="293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5752" name="Text Box 8"/>
          <p:cNvSpPr txBox="1">
            <a:spLocks noChangeArrowheads="1"/>
          </p:cNvSpPr>
          <p:nvPr/>
        </p:nvSpPr>
        <p:spPr bwMode="auto">
          <a:xfrm>
            <a:off x="685800" y="2362200"/>
            <a:ext cx="5040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刚体对</a:t>
            </a:r>
            <a:r>
              <a:rPr lang="en-US" altLang="zh-CN" sz="2800" i="1" dirty="0">
                <a:ea typeface="宋体-18030" pitchFamily="49" charset="-122"/>
              </a:rPr>
              <a:t>O</a:t>
            </a:r>
            <a:r>
              <a:rPr lang="en-US" altLang="zh-CN" sz="2800" i="1" baseline="-25000" dirty="0">
                <a:ea typeface="宋体-18030" pitchFamily="49" charset="-122"/>
              </a:rPr>
              <a:t>z</a:t>
            </a:r>
            <a:r>
              <a:rPr lang="zh-CN" altLang="en-US" sz="2800" dirty="0"/>
              <a:t>轴的角动量为 </a:t>
            </a:r>
          </a:p>
        </p:txBody>
      </p:sp>
      <p:graphicFrame>
        <p:nvGraphicFramePr>
          <p:cNvPr id="415753" name="Object 9"/>
          <p:cNvGraphicFramePr>
            <a:graphicFrameLocks noChangeAspect="1"/>
          </p:cNvGraphicFramePr>
          <p:nvPr/>
        </p:nvGraphicFramePr>
        <p:xfrm>
          <a:off x="2133600" y="2895600"/>
          <a:ext cx="55673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22280" imgH="342720" progId="Equation.3">
                  <p:embed/>
                </p:oleObj>
              </mc:Choice>
              <mc:Fallback>
                <p:oleObj name="公式" r:id="rId8" imgW="2222280" imgH="342720" progId="Equation.3">
                  <p:embed/>
                  <p:pic>
                    <p:nvPicPr>
                      <p:cNvPr id="415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95600"/>
                        <a:ext cx="556736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5754" name="Group 10"/>
          <p:cNvGrpSpPr>
            <a:grpSpLocks/>
          </p:cNvGrpSpPr>
          <p:nvPr/>
        </p:nvGrpSpPr>
        <p:grpSpPr bwMode="auto">
          <a:xfrm>
            <a:off x="914400" y="3733800"/>
            <a:ext cx="3384550" cy="1008063"/>
            <a:chOff x="612" y="2024"/>
            <a:chExt cx="2132" cy="635"/>
          </a:xfrm>
        </p:grpSpPr>
        <p:sp>
          <p:nvSpPr>
            <p:cNvPr id="415755" name="Text Box 11"/>
            <p:cNvSpPr txBox="1">
              <a:spLocks noChangeArrowheads="1"/>
            </p:cNvSpPr>
            <p:nvPr/>
          </p:nvSpPr>
          <p:spPr bwMode="auto">
            <a:xfrm>
              <a:off x="612" y="2115"/>
              <a:ext cx="54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latin typeface="Arial" charset="0"/>
                </a:rPr>
                <a:t>令</a:t>
              </a:r>
            </a:p>
          </p:txBody>
        </p:sp>
        <p:grpSp>
          <p:nvGrpSpPr>
            <p:cNvPr id="415756" name="Group 12"/>
            <p:cNvGrpSpPr>
              <a:grpSpLocks/>
            </p:cNvGrpSpPr>
            <p:nvPr/>
          </p:nvGrpSpPr>
          <p:grpSpPr bwMode="auto">
            <a:xfrm>
              <a:off x="1247" y="2024"/>
              <a:ext cx="1497" cy="635"/>
              <a:chOff x="1247" y="2024"/>
              <a:chExt cx="1497" cy="635"/>
            </a:xfrm>
          </p:grpSpPr>
          <p:sp>
            <p:nvSpPr>
              <p:cNvPr id="415757" name="Rectangle 13"/>
              <p:cNvSpPr>
                <a:spLocks noChangeArrowheads="1"/>
              </p:cNvSpPr>
              <p:nvPr/>
            </p:nvSpPr>
            <p:spPr bwMode="auto">
              <a:xfrm>
                <a:off x="1247" y="2024"/>
                <a:ext cx="1497" cy="635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5758" name="Object 14"/>
              <p:cNvGraphicFramePr>
                <a:graphicFrameLocks noChangeAspect="1"/>
              </p:cNvGraphicFramePr>
              <p:nvPr/>
            </p:nvGraphicFramePr>
            <p:xfrm>
              <a:off x="1349" y="2069"/>
              <a:ext cx="1338" cy="5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799920" imgH="342720" progId="Equation.3">
                      <p:embed/>
                    </p:oleObj>
                  </mc:Choice>
                  <mc:Fallback>
                    <p:oleObj name="公式" r:id="rId10" imgW="799920" imgH="342720" progId="Equation.3">
                      <p:embed/>
                      <p:pic>
                        <p:nvPicPr>
                          <p:cNvPr id="41575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9" y="2069"/>
                            <a:ext cx="1338" cy="573"/>
                          </a:xfrm>
                          <a:prstGeom prst="rect">
                            <a:avLst/>
                          </a:prstGeom>
                          <a:solidFill>
                            <a:srgbClr val="CC99FF">
                              <a:alpha val="50000"/>
                            </a:srgbClr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15759" name="Group 15"/>
          <p:cNvGrpSpPr>
            <a:grpSpLocks/>
          </p:cNvGrpSpPr>
          <p:nvPr/>
        </p:nvGrpSpPr>
        <p:grpSpPr bwMode="auto">
          <a:xfrm>
            <a:off x="1828800" y="4800600"/>
            <a:ext cx="6192838" cy="539750"/>
            <a:chOff x="1202" y="2750"/>
            <a:chExt cx="3901" cy="340"/>
          </a:xfrm>
        </p:grpSpPr>
        <p:sp>
          <p:nvSpPr>
            <p:cNvPr id="415760" name="Text Box 16"/>
            <p:cNvSpPr txBox="1">
              <a:spLocks noChangeArrowheads="1"/>
            </p:cNvSpPr>
            <p:nvPr/>
          </p:nvSpPr>
          <p:spPr bwMode="auto">
            <a:xfrm>
              <a:off x="1429" y="2750"/>
              <a:ext cx="3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为刚体对 </a:t>
              </a:r>
              <a:r>
                <a:rPr lang="en-US" altLang="zh-CN" sz="2800" i="1" dirty="0"/>
                <a:t>O</a:t>
              </a:r>
              <a:r>
                <a:rPr lang="en-US" altLang="zh-CN" sz="2800" i="1" baseline="-25000" dirty="0"/>
                <a:t>z</a:t>
              </a:r>
              <a:r>
                <a:rPr lang="en-US" altLang="zh-CN" sz="2800" i="1" dirty="0"/>
                <a:t> </a:t>
              </a:r>
              <a:r>
                <a:rPr lang="zh-CN" altLang="en-US" sz="2800" dirty="0"/>
                <a:t>轴的</a:t>
              </a:r>
              <a:r>
                <a:rPr lang="zh-CN" altLang="en-US" sz="2800" dirty="0">
                  <a:solidFill>
                    <a:srgbClr val="0000CC"/>
                  </a:solidFill>
                </a:rPr>
                <a:t>转动惯量</a:t>
              </a:r>
              <a:r>
                <a:rPr lang="zh-CN" altLang="en-US" sz="2800" dirty="0"/>
                <a:t>。 </a:t>
              </a:r>
            </a:p>
          </p:txBody>
        </p:sp>
        <p:graphicFrame>
          <p:nvGraphicFramePr>
            <p:cNvPr id="415761" name="Object 17"/>
            <p:cNvGraphicFramePr>
              <a:graphicFrameLocks noChangeAspect="1"/>
            </p:cNvGraphicFramePr>
            <p:nvPr/>
          </p:nvGraphicFramePr>
          <p:xfrm>
            <a:off x="1202" y="2750"/>
            <a:ext cx="28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215640" progId="Equation.3">
                    <p:embed/>
                  </p:oleObj>
                </mc:Choice>
                <mc:Fallback>
                  <p:oleObj name="公式" r:id="rId12" imgW="177480" imgH="215640" progId="Equation.3">
                    <p:embed/>
                    <p:pic>
                      <p:nvPicPr>
                        <p:cNvPr id="415761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750"/>
                          <a:ext cx="280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62" name="Group 18"/>
          <p:cNvGrpSpPr>
            <a:grpSpLocks/>
          </p:cNvGrpSpPr>
          <p:nvPr/>
        </p:nvGrpSpPr>
        <p:grpSpPr bwMode="auto">
          <a:xfrm>
            <a:off x="3124200" y="5334000"/>
            <a:ext cx="2160588" cy="936625"/>
            <a:chOff x="2018" y="3203"/>
            <a:chExt cx="1361" cy="590"/>
          </a:xfrm>
        </p:grpSpPr>
        <p:sp>
          <p:nvSpPr>
            <p:cNvPr id="415763" name="Rectangle 19"/>
            <p:cNvSpPr>
              <a:spLocks noChangeArrowheads="1"/>
            </p:cNvSpPr>
            <p:nvPr/>
          </p:nvSpPr>
          <p:spPr bwMode="auto">
            <a:xfrm>
              <a:off x="2018" y="3249"/>
              <a:ext cx="1361" cy="544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5764" name="Object 20"/>
            <p:cNvGraphicFramePr>
              <a:graphicFrameLocks noChangeAspect="1"/>
            </p:cNvGraphicFramePr>
            <p:nvPr/>
          </p:nvGraphicFramePr>
          <p:xfrm>
            <a:off x="2064" y="3203"/>
            <a:ext cx="1270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60113" imgH="266584" progId="Equation.3">
                    <p:embed/>
                  </p:oleObj>
                </mc:Choice>
                <mc:Fallback>
                  <p:oleObj r:id="rId14" imgW="660113" imgH="266584" progId="Equation.3">
                    <p:embed/>
                    <p:pic>
                      <p:nvPicPr>
                        <p:cNvPr id="415764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203"/>
                          <a:ext cx="1270" cy="5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5765" name="Group 21"/>
          <p:cNvGrpSpPr>
            <a:grpSpLocks/>
          </p:cNvGrpSpPr>
          <p:nvPr/>
        </p:nvGrpSpPr>
        <p:grpSpPr bwMode="auto">
          <a:xfrm>
            <a:off x="5105400" y="3886200"/>
            <a:ext cx="2232025" cy="588963"/>
            <a:chOff x="3243" y="2087"/>
            <a:chExt cx="1406" cy="371"/>
          </a:xfrm>
        </p:grpSpPr>
        <p:graphicFrame>
          <p:nvGraphicFramePr>
            <p:cNvPr id="415766" name="Object 22"/>
            <p:cNvGraphicFramePr>
              <a:graphicFrameLocks noChangeAspect="1"/>
            </p:cNvGraphicFramePr>
            <p:nvPr/>
          </p:nvGraphicFramePr>
          <p:xfrm>
            <a:off x="4014" y="2087"/>
            <a:ext cx="635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57002" imgH="266584" progId="Equation.3">
                    <p:embed/>
                  </p:oleObj>
                </mc:Choice>
                <mc:Fallback>
                  <p:oleObj r:id="rId16" imgW="457002" imgH="266584" progId="Equation.3">
                    <p:embed/>
                    <p:pic>
                      <p:nvPicPr>
                        <p:cNvPr id="41576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087"/>
                          <a:ext cx="635" cy="3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767" name="Text Box 23"/>
            <p:cNvSpPr txBox="1">
              <a:spLocks noChangeArrowheads="1"/>
            </p:cNvSpPr>
            <p:nvPr/>
          </p:nvSpPr>
          <p:spPr bwMode="auto">
            <a:xfrm>
              <a:off x="3243" y="2115"/>
              <a:ext cx="104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Arial" charset="0"/>
                </a:rPr>
                <a:t>单位：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85EC-AC7D-4456-A831-83A43E85AE8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381000" y="1108075"/>
            <a:ext cx="845820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3.8   </a:t>
            </a:r>
            <a:r>
              <a:rPr kumimoji="1" lang="zh-CN" altLang="en-US" sz="2400" dirty="0"/>
              <a:t>一半径为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，质量为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的均匀圆盘平放在粗糙的水平面上。若它的初速度为</a:t>
            </a:r>
            <a:r>
              <a:rPr kumimoji="1" lang="zh-CN" altLang="en-US" sz="2400" i="1" dirty="0">
                <a:sym typeface="Symbol" pitchFamily="18" charset="2"/>
              </a:rPr>
              <a:t></a:t>
            </a:r>
            <a:r>
              <a:rPr kumimoji="1" lang="en-US" altLang="zh-CN" sz="2400" baseline="-25000" dirty="0">
                <a:sym typeface="Symbol" pitchFamily="18" charset="2"/>
              </a:rPr>
              <a:t>0</a:t>
            </a:r>
            <a:r>
              <a:rPr kumimoji="1" lang="zh-CN" altLang="en-US" sz="2400" dirty="0">
                <a:sym typeface="Symbol" pitchFamily="18" charset="2"/>
              </a:rPr>
              <a:t>，绕中</a:t>
            </a:r>
            <a:r>
              <a:rPr kumimoji="1" lang="en-US" altLang="zh-CN" sz="2400" i="1" dirty="0">
                <a:sym typeface="Symbol" pitchFamily="18" charset="2"/>
              </a:rPr>
              <a:t>O</a:t>
            </a:r>
            <a:r>
              <a:rPr kumimoji="1" lang="zh-CN" altLang="en-US" sz="2400" dirty="0">
                <a:sym typeface="Symbol" pitchFamily="18" charset="2"/>
              </a:rPr>
              <a:t>心旋转，问经过多长时间圆盘才停止。（设摩擦系数为</a:t>
            </a:r>
            <a:r>
              <a:rPr kumimoji="1" lang="zh-CN" altLang="en-US" sz="2400" i="1" dirty="0">
                <a:sym typeface="Symbol" pitchFamily="18" charset="2"/>
              </a:rPr>
              <a:t></a:t>
            </a:r>
            <a:r>
              <a:rPr kumimoji="1" lang="zh-CN" altLang="en-US" sz="2400" dirty="0">
                <a:sym typeface="Symbol" pitchFamily="18" charset="2"/>
              </a:rPr>
              <a:t>）</a:t>
            </a:r>
            <a:endParaRPr kumimoji="1" lang="zh-CN" altLang="en-US" sz="2400" dirty="0"/>
          </a:p>
        </p:txBody>
      </p:sp>
      <p:grpSp>
        <p:nvGrpSpPr>
          <p:cNvPr id="436249" name="Group 25"/>
          <p:cNvGrpSpPr>
            <a:grpSpLocks/>
          </p:cNvGrpSpPr>
          <p:nvPr/>
        </p:nvGrpSpPr>
        <p:grpSpPr bwMode="auto">
          <a:xfrm>
            <a:off x="6019800" y="2438400"/>
            <a:ext cx="2667000" cy="1066800"/>
            <a:chOff x="3696" y="1728"/>
            <a:chExt cx="1680" cy="672"/>
          </a:xfrm>
        </p:grpSpPr>
        <p:sp>
          <p:nvSpPr>
            <p:cNvPr id="436239" name="Oval 15"/>
            <p:cNvSpPr>
              <a:spLocks noChangeArrowheads="1"/>
            </p:cNvSpPr>
            <p:nvPr/>
          </p:nvSpPr>
          <p:spPr bwMode="auto">
            <a:xfrm>
              <a:off x="3696" y="1776"/>
              <a:ext cx="1680" cy="624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0" name="Oval 16"/>
            <p:cNvSpPr>
              <a:spLocks noChangeArrowheads="1"/>
            </p:cNvSpPr>
            <p:nvPr/>
          </p:nvSpPr>
          <p:spPr bwMode="auto">
            <a:xfrm>
              <a:off x="3696" y="1728"/>
              <a:ext cx="1680" cy="576"/>
            </a:xfrm>
            <a:prstGeom prst="ellipse">
              <a:avLst/>
            </a:prstGeom>
            <a:gradFill rotWithShape="1">
              <a:gsLst>
                <a:gs pos="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rgbClr val="FFCC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1" name="Line 17"/>
            <p:cNvSpPr>
              <a:spLocks noChangeShapeType="1"/>
            </p:cNvSpPr>
            <p:nvPr/>
          </p:nvSpPr>
          <p:spPr bwMode="auto">
            <a:xfrm>
              <a:off x="4560" y="2016"/>
              <a:ext cx="679" cy="144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2" name="Rectangle 18"/>
            <p:cNvSpPr>
              <a:spLocks noChangeArrowheads="1"/>
            </p:cNvSpPr>
            <p:nvPr/>
          </p:nvSpPr>
          <p:spPr bwMode="auto">
            <a:xfrm>
              <a:off x="4512" y="1776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O</a:t>
              </a:r>
            </a:p>
          </p:txBody>
        </p:sp>
        <p:sp>
          <p:nvSpPr>
            <p:cNvPr id="436243" name="Line 19"/>
            <p:cNvSpPr>
              <a:spLocks noChangeShapeType="1"/>
            </p:cNvSpPr>
            <p:nvPr/>
          </p:nvSpPr>
          <p:spPr bwMode="auto">
            <a:xfrm flipH="1">
              <a:off x="3969" y="2016"/>
              <a:ext cx="549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4" name="Line 20"/>
            <p:cNvSpPr>
              <a:spLocks noChangeShapeType="1"/>
            </p:cNvSpPr>
            <p:nvPr/>
          </p:nvSpPr>
          <p:spPr bwMode="auto">
            <a:xfrm>
              <a:off x="3779" y="2016"/>
              <a:ext cx="144" cy="0"/>
            </a:xfrm>
            <a:prstGeom prst="line">
              <a:avLst/>
            </a:prstGeom>
            <a:noFill/>
            <a:ln w="19050">
              <a:solidFill>
                <a:srgbClr val="0033CC"/>
              </a:solidFill>
              <a:round/>
              <a:headEnd type="oval" w="med" len="med"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5" name="Rectangle 21"/>
            <p:cNvSpPr>
              <a:spLocks noChangeArrowheads="1"/>
            </p:cNvSpPr>
            <p:nvPr/>
          </p:nvSpPr>
          <p:spPr bwMode="auto">
            <a:xfrm>
              <a:off x="4231" y="1752"/>
              <a:ext cx="19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r</a:t>
              </a:r>
            </a:p>
          </p:txBody>
        </p:sp>
        <p:sp>
          <p:nvSpPr>
            <p:cNvPr id="436246" name="AutoShape 22"/>
            <p:cNvSpPr>
              <a:spLocks noChangeArrowheads="1"/>
            </p:cNvSpPr>
            <p:nvPr/>
          </p:nvSpPr>
          <p:spPr bwMode="auto">
            <a:xfrm>
              <a:off x="3923" y="1797"/>
              <a:ext cx="1224" cy="408"/>
            </a:xfrm>
            <a:custGeom>
              <a:avLst/>
              <a:gdLst>
                <a:gd name="G0" fmla="+- 1076 0 0"/>
                <a:gd name="G1" fmla="+- 21600 0 1076"/>
                <a:gd name="G2" fmla="+- 21600 0 1076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076" y="10800"/>
                  </a:moveTo>
                  <a:cubicBezTo>
                    <a:pt x="1076" y="16170"/>
                    <a:pt x="5430" y="20524"/>
                    <a:pt x="10800" y="20524"/>
                  </a:cubicBezTo>
                  <a:cubicBezTo>
                    <a:pt x="16170" y="20524"/>
                    <a:pt x="20524" y="16170"/>
                    <a:pt x="20524" y="10800"/>
                  </a:cubicBezTo>
                  <a:cubicBezTo>
                    <a:pt x="20524" y="5430"/>
                    <a:pt x="16170" y="1076"/>
                    <a:pt x="10800" y="1076"/>
                  </a:cubicBezTo>
                  <a:cubicBezTo>
                    <a:pt x="5430" y="1076"/>
                    <a:pt x="1076" y="5430"/>
                    <a:pt x="1076" y="10800"/>
                  </a:cubicBezTo>
                  <a:close/>
                </a:path>
              </a:pathLst>
            </a:custGeom>
            <a:solidFill>
              <a:srgbClr val="00C6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6247" name="Rectangle 23"/>
            <p:cNvSpPr>
              <a:spLocks noChangeArrowheads="1"/>
            </p:cNvSpPr>
            <p:nvPr/>
          </p:nvSpPr>
          <p:spPr bwMode="auto">
            <a:xfrm>
              <a:off x="3833" y="1752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10199"/>
                  </a:solidFill>
                  <a:sym typeface="Symbol" pitchFamily="18" charset="2"/>
                </a:rPr>
                <a:t>d</a:t>
              </a:r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r</a:t>
              </a:r>
            </a:p>
          </p:txBody>
        </p:sp>
        <p:sp>
          <p:nvSpPr>
            <p:cNvPr id="436248" name="Rectangle 24"/>
            <p:cNvSpPr>
              <a:spLocks noChangeArrowheads="1"/>
            </p:cNvSpPr>
            <p:nvPr/>
          </p:nvSpPr>
          <p:spPr bwMode="auto">
            <a:xfrm>
              <a:off x="4779" y="1827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10199"/>
                  </a:solidFill>
                  <a:sym typeface="Symbol" pitchFamily="18" charset="2"/>
                </a:rPr>
                <a:t>R</a:t>
              </a:r>
            </a:p>
          </p:txBody>
        </p:sp>
      </p:grpSp>
      <p:sp>
        <p:nvSpPr>
          <p:cNvPr id="436250" name="Text Box 26"/>
          <p:cNvSpPr txBox="1">
            <a:spLocks noChangeArrowheads="1"/>
          </p:cNvSpPr>
          <p:nvPr/>
        </p:nvSpPr>
        <p:spPr bwMode="auto">
          <a:xfrm>
            <a:off x="381000" y="2514600"/>
            <a:ext cx="10033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解：</a:t>
            </a:r>
          </a:p>
        </p:txBody>
      </p:sp>
      <p:graphicFrame>
        <p:nvGraphicFramePr>
          <p:cNvPr id="436251" name="Object 27"/>
          <p:cNvGraphicFramePr>
            <a:graphicFrameLocks noChangeAspect="1"/>
          </p:cNvGraphicFramePr>
          <p:nvPr/>
        </p:nvGraphicFramePr>
        <p:xfrm>
          <a:off x="1143000" y="3575050"/>
          <a:ext cx="39385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49080" imgH="203040" progId="Equation.3">
                  <p:embed/>
                </p:oleObj>
              </mc:Choice>
              <mc:Fallback>
                <p:oleObj name="公式" r:id="rId2" imgW="1549080" imgH="203040" progId="Equation.3">
                  <p:embed/>
                  <p:pic>
                    <p:nvPicPr>
                      <p:cNvPr id="43625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75050"/>
                        <a:ext cx="3938587" cy="512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2" name="Object 28"/>
          <p:cNvGraphicFramePr>
            <a:graphicFrameLocks noChangeAspect="1"/>
          </p:cNvGraphicFramePr>
          <p:nvPr/>
        </p:nvGraphicFramePr>
        <p:xfrm>
          <a:off x="1143000" y="2438400"/>
          <a:ext cx="448786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90640" imgH="431640" progId="Equation.3">
                  <p:embed/>
                </p:oleObj>
              </mc:Choice>
              <mc:Fallback>
                <p:oleObj name="公式" r:id="rId4" imgW="1790640" imgH="431640" progId="Equation.3">
                  <p:embed/>
                  <p:pic>
                    <p:nvPicPr>
                      <p:cNvPr id="43625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38400"/>
                        <a:ext cx="4487863" cy="10779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3" name="Object 29"/>
          <p:cNvGraphicFramePr>
            <a:graphicFrameLocks noChangeAspect="1"/>
          </p:cNvGraphicFramePr>
          <p:nvPr/>
        </p:nvGraphicFramePr>
        <p:xfrm>
          <a:off x="1143000" y="4146550"/>
          <a:ext cx="29337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68200" imgH="419040" progId="Equation.3">
                  <p:embed/>
                </p:oleObj>
              </mc:Choice>
              <mc:Fallback>
                <p:oleObj name="公式" r:id="rId6" imgW="1168200" imgH="419040" progId="Equation.3">
                  <p:embed/>
                  <p:pic>
                    <p:nvPicPr>
                      <p:cNvPr id="4362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46550"/>
                        <a:ext cx="2933700" cy="1052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54" name="Object 30"/>
          <p:cNvGraphicFramePr>
            <a:graphicFrameLocks noChangeAspect="1"/>
          </p:cNvGraphicFramePr>
          <p:nvPr/>
        </p:nvGraphicFramePr>
        <p:xfrm>
          <a:off x="1143000" y="5257800"/>
          <a:ext cx="60547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12720" imgH="419040" progId="Equation.3">
                  <p:embed/>
                </p:oleObj>
              </mc:Choice>
              <mc:Fallback>
                <p:oleObj name="公式" r:id="rId8" imgW="2412720" imgH="419040" progId="Equation.3">
                  <p:embed/>
                  <p:pic>
                    <p:nvPicPr>
                      <p:cNvPr id="4362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257800"/>
                        <a:ext cx="6054725" cy="10509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4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4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3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3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5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F0DB-1576-4E82-BC40-C11F6F92749B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437251" name="Object 3"/>
          <p:cNvGraphicFramePr>
            <a:graphicFrameLocks noChangeAspect="1"/>
          </p:cNvGraphicFramePr>
          <p:nvPr/>
        </p:nvGraphicFramePr>
        <p:xfrm>
          <a:off x="685800" y="1219200"/>
          <a:ext cx="2592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28520" imgH="393480" progId="Equation.3">
                  <p:embed/>
                </p:oleObj>
              </mc:Choice>
              <mc:Fallback>
                <p:oleObj name="公式" r:id="rId2" imgW="1028520" imgH="393480" progId="Equation.3">
                  <p:embed/>
                  <p:pic>
                    <p:nvPicPr>
                      <p:cNvPr id="437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2592387" cy="9874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2" name="Object 4"/>
          <p:cNvGraphicFramePr>
            <a:graphicFrameLocks noChangeAspect="1"/>
          </p:cNvGraphicFramePr>
          <p:nvPr/>
        </p:nvGraphicFramePr>
        <p:xfrm>
          <a:off x="685800" y="2286000"/>
          <a:ext cx="36480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60160" imgH="393480" progId="Equation.3">
                  <p:embed/>
                </p:oleObj>
              </mc:Choice>
              <mc:Fallback>
                <p:oleObj name="公式" r:id="rId4" imgW="1460160" imgH="393480" progId="Equation.3">
                  <p:embed/>
                  <p:pic>
                    <p:nvPicPr>
                      <p:cNvPr id="437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3648075" cy="979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3" name="Object 5"/>
          <p:cNvGraphicFramePr>
            <a:graphicFrameLocks noChangeAspect="1"/>
          </p:cNvGraphicFramePr>
          <p:nvPr/>
        </p:nvGraphicFramePr>
        <p:xfrm>
          <a:off x="4572000" y="3505200"/>
          <a:ext cx="30892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560" imgH="431640" progId="Equation.3">
                  <p:embed/>
                </p:oleObj>
              </mc:Choice>
              <mc:Fallback>
                <p:oleObj name="公式" r:id="rId6" imgW="1231560" imgH="431640" progId="Equation.3">
                  <p:embed/>
                  <p:pic>
                    <p:nvPicPr>
                      <p:cNvPr id="437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05200"/>
                        <a:ext cx="3089275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4" name="Object 6"/>
          <p:cNvGraphicFramePr>
            <a:graphicFrameLocks noChangeAspect="1"/>
          </p:cNvGraphicFramePr>
          <p:nvPr/>
        </p:nvGraphicFramePr>
        <p:xfrm>
          <a:off x="685800" y="3505200"/>
          <a:ext cx="21304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50680" imgH="431640" progId="Equation.3">
                  <p:embed/>
                </p:oleObj>
              </mc:Choice>
              <mc:Fallback>
                <p:oleObj name="公式" r:id="rId8" imgW="850680" imgH="431640" progId="Equation.3">
                  <p:embed/>
                  <p:pic>
                    <p:nvPicPr>
                      <p:cNvPr id="437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2130425" cy="1079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7255" name="Object 7"/>
          <p:cNvGraphicFramePr>
            <a:graphicFrameLocks noChangeAspect="1"/>
          </p:cNvGraphicFramePr>
          <p:nvPr/>
        </p:nvGraphicFramePr>
        <p:xfrm>
          <a:off x="2743200" y="5105400"/>
          <a:ext cx="15271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09480" imgH="431640" progId="Equation.3">
                  <p:embed/>
                </p:oleObj>
              </mc:Choice>
              <mc:Fallback>
                <p:oleObj name="公式" r:id="rId10" imgW="609480" imgH="431640" progId="Equation.3">
                  <p:embed/>
                  <p:pic>
                    <p:nvPicPr>
                      <p:cNvPr id="437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0"/>
                        <a:ext cx="1527175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291" name="Group 19"/>
          <p:cNvGrpSpPr>
            <a:grpSpLocks/>
          </p:cNvGrpSpPr>
          <p:nvPr/>
        </p:nvGrpSpPr>
        <p:grpSpPr bwMode="auto">
          <a:xfrm>
            <a:off x="7086600" y="2438400"/>
            <a:ext cx="1516063" cy="2665413"/>
            <a:chOff x="4241" y="1934"/>
            <a:chExt cx="955" cy="1679"/>
          </a:xfrm>
        </p:grpSpPr>
        <p:sp>
          <p:nvSpPr>
            <p:cNvPr id="438292" name="Oval 20"/>
            <p:cNvSpPr>
              <a:spLocks noChangeArrowheads="1"/>
            </p:cNvSpPr>
            <p:nvPr/>
          </p:nvSpPr>
          <p:spPr bwMode="auto">
            <a:xfrm>
              <a:off x="4332" y="1934"/>
              <a:ext cx="864" cy="816"/>
            </a:xfrm>
            <a:prstGeom prst="ellipse">
              <a:avLst/>
            </a:prstGeom>
            <a:solidFill>
              <a:srgbClr val="3366FF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>
              <a:off x="4337" y="2365"/>
              <a:ext cx="0" cy="9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4755" y="2309"/>
              <a:ext cx="48" cy="48"/>
            </a:xfrm>
            <a:prstGeom prst="ellipse">
              <a:avLst/>
            </a:prstGeom>
            <a:solidFill>
              <a:srgbClr val="00C600"/>
            </a:solidFill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95" name="Rectangle 23"/>
            <p:cNvSpPr>
              <a:spLocks noChangeArrowheads="1"/>
            </p:cNvSpPr>
            <p:nvPr/>
          </p:nvSpPr>
          <p:spPr bwMode="auto">
            <a:xfrm>
              <a:off x="4488" y="2076"/>
              <a:ext cx="3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FFFFFF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FFFF"/>
                  </a:solidFill>
                </a:rPr>
                <a:t>0</a:t>
              </a:r>
            </a:p>
          </p:txBody>
        </p:sp>
        <p:sp>
          <p:nvSpPr>
            <p:cNvPr id="438296" name="Rectangle 24"/>
            <p:cNvSpPr>
              <a:spLocks noChangeArrowheads="1"/>
            </p:cNvSpPr>
            <p:nvPr/>
          </p:nvSpPr>
          <p:spPr bwMode="auto">
            <a:xfrm>
              <a:off x="4241" y="3277"/>
              <a:ext cx="240" cy="336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0" scaled="1"/>
            </a:gradFill>
            <a:ln w="952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8297" name="Rectangle 25"/>
            <p:cNvSpPr>
              <a:spLocks noChangeArrowheads="1"/>
            </p:cNvSpPr>
            <p:nvPr/>
          </p:nvSpPr>
          <p:spPr bwMode="auto">
            <a:xfrm>
              <a:off x="4241" y="3277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99"/>
                  </a:solidFill>
                </a:rPr>
                <a:t>m</a:t>
              </a:r>
            </a:p>
          </p:txBody>
        </p:sp>
      </p:grpSp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3.2 </a:t>
            </a:r>
            <a:r>
              <a:rPr lang="zh-CN" altLang="en-US"/>
              <a:t>转动定律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878-8AF1-4A8C-9A58-C1A9B5559DC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38276" name="Text Box 4"/>
          <p:cNvSpPr txBox="1">
            <a:spLocks noChangeArrowheads="1"/>
          </p:cNvSpPr>
          <p:nvPr/>
        </p:nvSpPr>
        <p:spPr bwMode="auto">
          <a:xfrm>
            <a:off x="349250" y="1066800"/>
            <a:ext cx="8642350" cy="1406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3.9    </a:t>
            </a:r>
            <a:r>
              <a:rPr kumimoji="1" lang="zh-CN" altLang="en-US" sz="2400" dirty="0"/>
              <a:t>质量为</a:t>
            </a:r>
            <a:r>
              <a:rPr kumimoji="1" lang="en-US" altLang="zh-CN" sz="2400" i="1" dirty="0"/>
              <a:t>m</a:t>
            </a:r>
            <a:r>
              <a:rPr kumimoji="1" lang="en-US" altLang="zh-CN" sz="2400" baseline="-25000" dirty="0"/>
              <a:t>0</a:t>
            </a:r>
            <a:r>
              <a:rPr kumimoji="1" lang="en-US" altLang="zh-CN" sz="2400" dirty="0"/>
              <a:t> =16 kg</a:t>
            </a:r>
            <a:r>
              <a:rPr kumimoji="1" lang="zh-CN" altLang="en-US" sz="2400" dirty="0"/>
              <a:t>的实心滑轮，半径为</a:t>
            </a:r>
            <a:r>
              <a:rPr kumimoji="1" lang="en-US" altLang="zh-CN" sz="2400" i="1" dirty="0"/>
              <a:t>R</a:t>
            </a:r>
            <a:r>
              <a:rPr kumimoji="1" lang="en-US" altLang="zh-CN" sz="2400" dirty="0"/>
              <a:t> = 0.15 m</a:t>
            </a:r>
            <a:r>
              <a:rPr kumimoji="1" lang="zh-CN" altLang="en-US" sz="2400" dirty="0"/>
              <a:t>。一根细绳绕在滑轮上，一端挂一质量为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的物体。求：（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）由静止开始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秒钟后，物体下降的距离；（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）绳子的张力。</a:t>
            </a:r>
          </a:p>
        </p:txBody>
      </p:sp>
      <p:sp>
        <p:nvSpPr>
          <p:cNvPr id="438305" name="Text Box 33"/>
          <p:cNvSpPr txBox="1">
            <a:spLocks noChangeArrowheads="1"/>
          </p:cNvSpPr>
          <p:nvPr/>
        </p:nvSpPr>
        <p:spPr bwMode="auto">
          <a:xfrm>
            <a:off x="304800" y="2528887"/>
            <a:ext cx="137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解：</a:t>
            </a:r>
          </a:p>
        </p:txBody>
      </p:sp>
      <p:graphicFrame>
        <p:nvGraphicFramePr>
          <p:cNvPr id="438306" name="Object 34"/>
          <p:cNvGraphicFramePr>
            <a:graphicFrameLocks noChangeAspect="1"/>
          </p:cNvGraphicFramePr>
          <p:nvPr/>
        </p:nvGraphicFramePr>
        <p:xfrm>
          <a:off x="1295400" y="31242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76240" imgH="215640" progId="Equation.3">
                  <p:embed/>
                </p:oleObj>
              </mc:Choice>
              <mc:Fallback>
                <p:oleObj name="公式" r:id="rId2" imgW="876240" imgH="215640" progId="Equation.3">
                  <p:embed/>
                  <p:pic>
                    <p:nvPicPr>
                      <p:cNvPr id="4383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24200"/>
                        <a:ext cx="17526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7" name="Object 35"/>
          <p:cNvGraphicFramePr>
            <a:graphicFrameLocks noChangeAspect="1"/>
          </p:cNvGraphicFramePr>
          <p:nvPr/>
        </p:nvGraphicFramePr>
        <p:xfrm>
          <a:off x="1295400" y="2362200"/>
          <a:ext cx="2208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393480" progId="Equation.3">
                  <p:embed/>
                </p:oleObj>
              </mc:Choice>
              <mc:Fallback>
                <p:oleObj name="公式" r:id="rId4" imgW="1104840" imgH="393480" progId="Equation.3">
                  <p:embed/>
                  <p:pic>
                    <p:nvPicPr>
                      <p:cNvPr id="4383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22082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8" name="Object 36"/>
          <p:cNvGraphicFramePr>
            <a:graphicFrameLocks noChangeAspect="1"/>
          </p:cNvGraphicFramePr>
          <p:nvPr/>
        </p:nvGraphicFramePr>
        <p:xfrm>
          <a:off x="1295400" y="3505200"/>
          <a:ext cx="1446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23600" imgH="393480" progId="Equation.3">
                  <p:embed/>
                </p:oleObj>
              </mc:Choice>
              <mc:Fallback>
                <p:oleObj name="公式" r:id="rId6" imgW="723600" imgH="393480" progId="Equation.3">
                  <p:embed/>
                  <p:pic>
                    <p:nvPicPr>
                      <p:cNvPr id="43830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05200"/>
                        <a:ext cx="14462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09" name="Object 37"/>
          <p:cNvGraphicFramePr>
            <a:graphicFrameLocks noChangeAspect="1"/>
          </p:cNvGraphicFramePr>
          <p:nvPr/>
        </p:nvGraphicFramePr>
        <p:xfrm>
          <a:off x="609600" y="4191000"/>
          <a:ext cx="48117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12720" imgH="431640" progId="Equation.3">
                  <p:embed/>
                </p:oleObj>
              </mc:Choice>
              <mc:Fallback>
                <p:oleObj name="公式" r:id="rId8" imgW="2412720" imgH="431640" progId="Equation.3">
                  <p:embed/>
                  <p:pic>
                    <p:nvPicPr>
                      <p:cNvPr id="438309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91000"/>
                        <a:ext cx="4811713" cy="85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10" name="Object 38"/>
          <p:cNvGraphicFramePr>
            <a:graphicFrameLocks noChangeAspect="1"/>
          </p:cNvGraphicFramePr>
          <p:nvPr/>
        </p:nvGraphicFramePr>
        <p:xfrm>
          <a:off x="609600" y="4953000"/>
          <a:ext cx="380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4760" imgH="393480" progId="Equation.3">
                  <p:embed/>
                </p:oleObj>
              </mc:Choice>
              <mc:Fallback>
                <p:oleObj name="公式" r:id="rId10" imgW="1904760" imgH="393480" progId="Equation.3">
                  <p:embed/>
                  <p:pic>
                    <p:nvPicPr>
                      <p:cNvPr id="43831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3808413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8311" name="Object 39"/>
          <p:cNvGraphicFramePr>
            <a:graphicFrameLocks noChangeAspect="1"/>
          </p:cNvGraphicFramePr>
          <p:nvPr/>
        </p:nvGraphicFramePr>
        <p:xfrm>
          <a:off x="560388" y="5638800"/>
          <a:ext cx="2716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58640" imgH="393480" progId="Equation.3">
                  <p:embed/>
                </p:oleObj>
              </mc:Choice>
              <mc:Fallback>
                <p:oleObj name="公式" r:id="rId12" imgW="1358640" imgH="393480" progId="Equation.3">
                  <p:embed/>
                  <p:pic>
                    <p:nvPicPr>
                      <p:cNvPr id="438311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5638800"/>
                        <a:ext cx="2716212" cy="78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6705600" y="3200402"/>
            <a:ext cx="1219211" cy="2663826"/>
            <a:chOff x="6705600" y="3200402"/>
            <a:chExt cx="1219211" cy="2663826"/>
          </a:xfrm>
        </p:grpSpPr>
        <p:grpSp>
          <p:nvGrpSpPr>
            <p:cNvPr id="438298" name="Group 26"/>
            <p:cNvGrpSpPr>
              <a:grpSpLocks/>
            </p:cNvGrpSpPr>
            <p:nvPr/>
          </p:nvGrpSpPr>
          <p:grpSpPr bwMode="auto">
            <a:xfrm>
              <a:off x="7239010" y="3200402"/>
              <a:ext cx="685801" cy="2663826"/>
              <a:chOff x="4337" y="2413"/>
              <a:chExt cx="432" cy="1678"/>
            </a:xfrm>
          </p:grpSpPr>
          <p:grpSp>
            <p:nvGrpSpPr>
              <p:cNvPr id="438299" name="Group 27"/>
              <p:cNvGrpSpPr>
                <a:grpSpLocks/>
              </p:cNvGrpSpPr>
              <p:nvPr/>
            </p:nvGrpSpPr>
            <p:grpSpPr bwMode="auto">
              <a:xfrm>
                <a:off x="4349" y="3611"/>
                <a:ext cx="420" cy="480"/>
                <a:chOff x="4320" y="3024"/>
                <a:chExt cx="420" cy="480"/>
              </a:xfrm>
            </p:grpSpPr>
            <p:sp>
              <p:nvSpPr>
                <p:cNvPr id="438300" name="Line 28"/>
                <p:cNvSpPr>
                  <a:spLocks noChangeShapeType="1"/>
                </p:cNvSpPr>
                <p:nvPr/>
              </p:nvSpPr>
              <p:spPr bwMode="auto">
                <a:xfrm>
                  <a:off x="4320" y="3024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rgbClr val="FF6699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8301" name="Rectangle 29"/>
                <p:cNvSpPr>
                  <a:spLocks noChangeArrowheads="1"/>
                </p:cNvSpPr>
                <p:nvPr/>
              </p:nvSpPr>
              <p:spPr bwMode="auto">
                <a:xfrm>
                  <a:off x="4368" y="3216"/>
                  <a:ext cx="37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kumimoji="1" lang="en-US" altLang="zh-CN" sz="2400" i="1"/>
                    <a:t>mg</a:t>
                  </a:r>
                </a:p>
              </p:txBody>
            </p:sp>
          </p:grpSp>
          <p:sp>
            <p:nvSpPr>
              <p:cNvPr id="438302" name="Line 30"/>
              <p:cNvSpPr>
                <a:spLocks noChangeShapeType="1"/>
              </p:cNvSpPr>
              <p:nvPr/>
            </p:nvSpPr>
            <p:spPr bwMode="auto">
              <a:xfrm>
                <a:off x="4337" y="2413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8303" name="Rectangle 31"/>
              <p:cNvSpPr>
                <a:spLocks noChangeArrowheads="1"/>
              </p:cNvSpPr>
              <p:nvPr/>
            </p:nvSpPr>
            <p:spPr bwMode="auto">
              <a:xfrm>
                <a:off x="4377" y="2941"/>
                <a:ext cx="3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 dirty="0"/>
                  <a:t>F</a:t>
                </a:r>
                <a:r>
                  <a:rPr kumimoji="1" lang="en-US" altLang="zh-CN" sz="2400" baseline="-25000" dirty="0"/>
                  <a:t>T</a:t>
                </a:r>
              </a:p>
            </p:txBody>
          </p:sp>
          <p:sp>
            <p:nvSpPr>
              <p:cNvPr id="438304" name="Line 32"/>
              <p:cNvSpPr>
                <a:spLocks noChangeShapeType="1"/>
              </p:cNvSpPr>
              <p:nvPr/>
            </p:nvSpPr>
            <p:spPr bwMode="auto">
              <a:xfrm flipV="1">
                <a:off x="4340" y="2930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stealth" w="lg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6705600" y="3276600"/>
              <a:ext cx="5629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 dirty="0"/>
                <a:t>F</a:t>
              </a:r>
              <a:r>
                <a:rPr kumimoji="1" lang="en-US" altLang="zh-CN" sz="2400" baseline="-25000" dirty="0"/>
                <a:t>T</a:t>
              </a:r>
              <a:r>
                <a:rPr kumimoji="1" lang="en-US" altLang="zh-CN" sz="2400" i="1" dirty="0"/>
                <a:t>'</a:t>
              </a:r>
              <a:endParaRPr kumimoji="1" lang="en-US" altLang="zh-CN" sz="2400" baseline="-25000" dirty="0"/>
            </a:p>
          </p:txBody>
        </p:sp>
      </p:grpSp>
      <p:graphicFrame>
        <p:nvGraphicFramePr>
          <p:cNvPr id="438312" name="Object 40"/>
          <p:cNvGraphicFramePr>
            <a:graphicFrameLocks noChangeAspect="1"/>
          </p:cNvGraphicFramePr>
          <p:nvPr/>
        </p:nvGraphicFramePr>
        <p:xfrm>
          <a:off x="3416300" y="3670300"/>
          <a:ext cx="101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07960" imgH="228600" progId="Equation.3">
                  <p:embed/>
                </p:oleObj>
              </mc:Choice>
              <mc:Fallback>
                <p:oleObj name="公式" r:id="rId14" imgW="507960" imgH="228600" progId="Equation.3">
                  <p:embed/>
                  <p:pic>
                    <p:nvPicPr>
                      <p:cNvPr id="43831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670300"/>
                        <a:ext cx="1014413" cy="457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3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3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3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3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43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3" dur="500"/>
                                        <p:tgtEl>
                                          <p:spTgt spid="4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30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43BD-9C1F-429F-A9DC-8197D9044A6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39300" name="Text Box 4"/>
          <p:cNvSpPr txBox="1">
            <a:spLocks noChangeArrowheads="1"/>
          </p:cNvSpPr>
          <p:nvPr/>
        </p:nvSpPr>
        <p:spPr bwMode="auto">
          <a:xfrm>
            <a:off x="546100" y="1600200"/>
            <a:ext cx="60483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由质点系对轴的角动量定理，可得</a:t>
            </a:r>
          </a:p>
        </p:txBody>
      </p:sp>
      <p:graphicFrame>
        <p:nvGraphicFramePr>
          <p:cNvPr id="439301" name="Object 5"/>
          <p:cNvGraphicFramePr>
            <a:graphicFrameLocks noChangeAspect="1"/>
          </p:cNvGraphicFramePr>
          <p:nvPr/>
        </p:nvGraphicFramePr>
        <p:xfrm>
          <a:off x="2590800" y="2184400"/>
          <a:ext cx="29527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200" imgH="393480" progId="Equation.3">
                  <p:embed/>
                </p:oleObj>
              </mc:Choice>
              <mc:Fallback>
                <p:oleObj name="公式" r:id="rId2" imgW="1168200" imgH="393480" progId="Equation.3">
                  <p:embed/>
                  <p:pic>
                    <p:nvPicPr>
                      <p:cNvPr id="439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84400"/>
                        <a:ext cx="295275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546100" y="3255963"/>
            <a:ext cx="38877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两边乘以</a:t>
            </a:r>
            <a:r>
              <a:rPr lang="en-US" altLang="zh-CN" sz="2800" dirty="0" err="1"/>
              <a:t>d</a:t>
            </a:r>
            <a:r>
              <a:rPr lang="en-US" altLang="zh-CN" sz="2800" i="1" dirty="0" err="1"/>
              <a:t>t</a:t>
            </a:r>
            <a:r>
              <a:rPr lang="zh-CN" altLang="en-US" sz="2800" dirty="0"/>
              <a:t>，并积分 </a:t>
            </a:r>
          </a:p>
        </p:txBody>
      </p:sp>
      <p:graphicFrame>
        <p:nvGraphicFramePr>
          <p:cNvPr id="439303" name="Object 7"/>
          <p:cNvGraphicFramePr>
            <a:graphicFrameLocks noChangeAspect="1"/>
          </p:cNvGraphicFramePr>
          <p:nvPr/>
        </p:nvGraphicFramePr>
        <p:xfrm>
          <a:off x="2590800" y="3860800"/>
          <a:ext cx="29527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67893" imgH="355446" progId="Equation.3">
                  <p:embed/>
                </p:oleObj>
              </mc:Choice>
              <mc:Fallback>
                <p:oleObj r:id="rId4" imgW="1167893" imgH="355446" progId="Equation.3">
                  <p:embed/>
                  <p:pic>
                    <p:nvPicPr>
                      <p:cNvPr id="439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60800"/>
                        <a:ext cx="295275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9304" name="Text Box 8"/>
          <p:cNvSpPr txBox="1">
            <a:spLocks noChangeArrowheads="1"/>
          </p:cNvSpPr>
          <p:nvPr/>
        </p:nvSpPr>
        <p:spPr bwMode="auto">
          <a:xfrm>
            <a:off x="546100" y="4830763"/>
            <a:ext cx="8064500" cy="111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刚体对定轴的角动量定理</a:t>
            </a:r>
            <a:r>
              <a:rPr lang="zh-CN" altLang="en-US" sz="2800"/>
              <a:t>：在某一时间段内，作用在刚体上的外力的</a:t>
            </a:r>
            <a:r>
              <a:rPr lang="zh-CN" altLang="en-US" sz="2800">
                <a:solidFill>
                  <a:srgbClr val="FF3300"/>
                </a:solidFill>
              </a:rPr>
              <a:t>冲量矩</a:t>
            </a:r>
            <a:r>
              <a:rPr lang="zh-CN" altLang="en-US" sz="2800"/>
              <a:t>等于刚体的角动量增量。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9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9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0" grpId="0"/>
      <p:bldP spid="439302" grpId="0"/>
      <p:bldP spid="4393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solidFill>
                  <a:srgbClr val="1F497D"/>
                </a:solidFill>
              </a:rPr>
              <a:t>3.3 </a:t>
            </a:r>
            <a:r>
              <a:rPr lang="zh-CN" altLang="en-US" sz="2900" dirty="0">
                <a:solidFill>
                  <a:srgbClr val="1F497D"/>
                </a:solidFill>
              </a:rPr>
              <a:t>刚体定轴转动的角动量定理和角动量守恒定律</a:t>
            </a:r>
            <a:endParaRPr lang="zh-CN" altLang="en-US" sz="3800" dirty="0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CA09-27D3-4951-B36C-7DF3B5C81691}" type="slidenum">
              <a:rPr lang="en-US" altLang="zh-CN"/>
              <a:pPr/>
              <a:t>24</a:t>
            </a:fld>
            <a:endParaRPr lang="en-US" altLang="zh-CN"/>
          </a:p>
        </p:txBody>
      </p:sp>
      <p:grpSp>
        <p:nvGrpSpPr>
          <p:cNvPr id="440328" name="Group 8"/>
          <p:cNvGrpSpPr>
            <a:grpSpLocks/>
          </p:cNvGrpSpPr>
          <p:nvPr/>
        </p:nvGrpSpPr>
        <p:grpSpPr bwMode="auto">
          <a:xfrm>
            <a:off x="533400" y="1295400"/>
            <a:ext cx="7561263" cy="965200"/>
            <a:chOff x="385" y="799"/>
            <a:chExt cx="4763" cy="608"/>
          </a:xfrm>
        </p:grpSpPr>
        <p:graphicFrame>
          <p:nvGraphicFramePr>
            <p:cNvPr id="440329" name="Object 9"/>
            <p:cNvGraphicFramePr>
              <a:graphicFrameLocks noChangeAspect="1"/>
            </p:cNvGraphicFramePr>
            <p:nvPr/>
          </p:nvGraphicFramePr>
          <p:xfrm>
            <a:off x="3152" y="799"/>
            <a:ext cx="199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67893" imgH="355446" progId="Equation.3">
                    <p:embed/>
                  </p:oleObj>
                </mc:Choice>
                <mc:Fallback>
                  <p:oleObj r:id="rId2" imgW="1167893" imgH="355446" progId="Equation.3">
                    <p:embed/>
                    <p:pic>
                      <p:nvPicPr>
                        <p:cNvPr id="44032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799"/>
                          <a:ext cx="1996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30" name="Rectangle 10"/>
            <p:cNvSpPr>
              <a:spLocks noChangeArrowheads="1"/>
            </p:cNvSpPr>
            <p:nvPr/>
          </p:nvSpPr>
          <p:spPr bwMode="auto">
            <a:xfrm>
              <a:off x="385" y="908"/>
              <a:ext cx="25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刚体对定轴的角动量定理</a:t>
              </a:r>
            </a:p>
          </p:txBody>
        </p:sp>
      </p:grpSp>
      <p:graphicFrame>
        <p:nvGraphicFramePr>
          <p:cNvPr id="440334" name="Object 14"/>
          <p:cNvGraphicFramePr>
            <a:graphicFrameLocks noChangeAspect="1"/>
          </p:cNvGraphicFramePr>
          <p:nvPr/>
        </p:nvGraphicFramePr>
        <p:xfrm>
          <a:off x="4343400" y="2482056"/>
          <a:ext cx="26146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360" imgH="215640" progId="Equation.3">
                  <p:embed/>
                </p:oleObj>
              </mc:Choice>
              <mc:Fallback>
                <p:oleObj name="公式" r:id="rId4" imgW="990360" imgH="215640" progId="Equation.3">
                  <p:embed/>
                  <p:pic>
                    <p:nvPicPr>
                      <p:cNvPr id="4403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482056"/>
                        <a:ext cx="2614613" cy="5397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36" name="Group 16"/>
          <p:cNvGrpSpPr>
            <a:grpSpLocks/>
          </p:cNvGrpSpPr>
          <p:nvPr/>
        </p:nvGrpSpPr>
        <p:grpSpPr bwMode="auto">
          <a:xfrm>
            <a:off x="1143000" y="2449512"/>
            <a:ext cx="2555875" cy="604838"/>
            <a:chOff x="385" y="1570"/>
            <a:chExt cx="1610" cy="381"/>
          </a:xfrm>
        </p:grpSpPr>
        <p:graphicFrame>
          <p:nvGraphicFramePr>
            <p:cNvPr id="440337" name="Object 17"/>
            <p:cNvGraphicFramePr>
              <a:graphicFrameLocks noChangeAspect="1"/>
            </p:cNvGraphicFramePr>
            <p:nvPr/>
          </p:nvGraphicFramePr>
          <p:xfrm>
            <a:off x="748" y="1570"/>
            <a:ext cx="86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94870" imgH="215713" progId="Equation.3">
                    <p:embed/>
                  </p:oleObj>
                </mc:Choice>
                <mc:Fallback>
                  <p:oleObj r:id="rId6" imgW="494870" imgH="215713" progId="Equation.3">
                    <p:embed/>
                    <p:pic>
                      <p:nvPicPr>
                        <p:cNvPr id="44033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70"/>
                          <a:ext cx="862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38" name="Text Box 18"/>
            <p:cNvSpPr txBox="1">
              <a:spLocks noChangeArrowheads="1"/>
            </p:cNvSpPr>
            <p:nvPr/>
          </p:nvSpPr>
          <p:spPr bwMode="auto">
            <a:xfrm>
              <a:off x="385" y="1570"/>
              <a:ext cx="72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当</a:t>
              </a:r>
            </a:p>
          </p:txBody>
        </p:sp>
        <p:sp>
          <p:nvSpPr>
            <p:cNvPr id="440339" name="Rectangle 19"/>
            <p:cNvSpPr>
              <a:spLocks noChangeArrowheads="1"/>
            </p:cNvSpPr>
            <p:nvPr/>
          </p:nvSpPr>
          <p:spPr bwMode="auto">
            <a:xfrm>
              <a:off x="1655" y="1579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/>
                <a:t>时</a:t>
              </a:r>
            </a:p>
          </p:txBody>
        </p:sp>
      </p:grpSp>
      <p:sp>
        <p:nvSpPr>
          <p:cNvPr id="440340" name="Text Box 20"/>
          <p:cNvSpPr txBox="1">
            <a:spLocks noChangeArrowheads="1"/>
          </p:cNvSpPr>
          <p:nvPr/>
        </p:nvSpPr>
        <p:spPr bwMode="auto">
          <a:xfrm>
            <a:off x="533400" y="3243262"/>
            <a:ext cx="655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刚体对定轴的角动量守恒定律</a:t>
            </a:r>
            <a:r>
              <a:rPr lang="zh-CN" altLang="en-US" sz="2800"/>
              <a:t>： </a:t>
            </a:r>
          </a:p>
        </p:txBody>
      </p:sp>
      <p:sp>
        <p:nvSpPr>
          <p:cNvPr id="440341" name="Text Box 21"/>
          <p:cNvSpPr txBox="1">
            <a:spLocks noChangeArrowheads="1"/>
          </p:cNvSpPr>
          <p:nvPr/>
        </p:nvSpPr>
        <p:spPr bwMode="auto">
          <a:xfrm>
            <a:off x="990600" y="3951287"/>
            <a:ext cx="74660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当刚体所受的外力对转轴的力矩之代数和为零时，刚体对该转轴的角动量保持不变。 </a:t>
            </a:r>
          </a:p>
        </p:txBody>
      </p:sp>
      <p:sp>
        <p:nvSpPr>
          <p:cNvPr id="440342" name="Text Box 22"/>
          <p:cNvSpPr txBox="1">
            <a:spLocks noChangeArrowheads="1"/>
          </p:cNvSpPr>
          <p:nvPr/>
        </p:nvSpPr>
        <p:spPr bwMode="auto">
          <a:xfrm>
            <a:off x="533400" y="5257800"/>
            <a:ext cx="77771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/>
              <a:t>注意：该定律不但适用于刚体，同样也适用于绕定轴转动的任意物体系统。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40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0" grpId="0"/>
      <p:bldP spid="440341" grpId="0"/>
      <p:bldP spid="4403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>
                <a:solidFill>
                  <a:srgbClr val="1F497D"/>
                </a:solidFill>
              </a:rPr>
              <a:t>3.3 </a:t>
            </a:r>
            <a:r>
              <a:rPr lang="zh-CN" altLang="en-US" sz="2900" dirty="0">
                <a:solidFill>
                  <a:srgbClr val="1F497D"/>
                </a:solidFill>
              </a:rPr>
              <a:t>刚体定轴转动的角动量定理和角动量守恒定律</a:t>
            </a:r>
            <a:endParaRPr lang="zh-CN" altLang="en-US" sz="3800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F6FD7-9FE3-495A-A43E-831AFCB494B6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41347" name="Text Box 3"/>
          <p:cNvSpPr txBox="1">
            <a:spLocks noChangeArrowheads="1"/>
          </p:cNvSpPr>
          <p:nvPr/>
        </p:nvSpPr>
        <p:spPr bwMode="auto">
          <a:xfrm>
            <a:off x="685800" y="1219200"/>
            <a:ext cx="74898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dirty="0"/>
              <a:t>1. </a:t>
            </a:r>
            <a:r>
              <a:rPr lang="zh-CN" altLang="en-US" sz="2800" dirty="0"/>
              <a:t>物体绕定轴转动时角动量守恒是指</a:t>
            </a:r>
            <a:r>
              <a:rPr lang="zh-CN" altLang="en-US" sz="2800" dirty="0">
                <a:solidFill>
                  <a:srgbClr val="0000CC"/>
                </a:solidFill>
              </a:rPr>
              <a:t>转动惯量和角速度的乘积</a:t>
            </a:r>
            <a:r>
              <a:rPr lang="zh-CN" altLang="en-US" sz="2800" dirty="0"/>
              <a:t>不变。</a:t>
            </a:r>
          </a:p>
        </p:txBody>
      </p:sp>
      <p:grpSp>
        <p:nvGrpSpPr>
          <p:cNvPr id="441348" name="Group 4"/>
          <p:cNvGrpSpPr>
            <a:grpSpLocks/>
          </p:cNvGrpSpPr>
          <p:nvPr/>
        </p:nvGrpSpPr>
        <p:grpSpPr bwMode="auto">
          <a:xfrm>
            <a:off x="5257800" y="2667000"/>
            <a:ext cx="3313113" cy="2697163"/>
            <a:chOff x="3288" y="1912"/>
            <a:chExt cx="2087" cy="1699"/>
          </a:xfrm>
        </p:grpSpPr>
        <p:pic>
          <p:nvPicPr>
            <p:cNvPr id="441349" name="Picture 5" descr="舞者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88" y="1912"/>
              <a:ext cx="2087" cy="1699"/>
            </a:xfrm>
            <a:prstGeom prst="rect">
              <a:avLst/>
            </a:prstGeom>
            <a:noFill/>
          </p:spPr>
        </p:pic>
        <p:sp>
          <p:nvSpPr>
            <p:cNvPr id="441350" name="Arc 6"/>
            <p:cNvSpPr>
              <a:spLocks/>
            </p:cNvSpPr>
            <p:nvPr/>
          </p:nvSpPr>
          <p:spPr bwMode="auto">
            <a:xfrm>
              <a:off x="3651" y="2568"/>
              <a:ext cx="454" cy="124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1" name="Arc 7"/>
            <p:cNvSpPr>
              <a:spLocks/>
            </p:cNvSpPr>
            <p:nvPr/>
          </p:nvSpPr>
          <p:spPr bwMode="auto">
            <a:xfrm>
              <a:off x="4732" y="2580"/>
              <a:ext cx="454" cy="124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52" name="Arc 8"/>
            <p:cNvSpPr>
              <a:spLocks/>
            </p:cNvSpPr>
            <p:nvPr/>
          </p:nvSpPr>
          <p:spPr bwMode="auto">
            <a:xfrm>
              <a:off x="4785" y="2591"/>
              <a:ext cx="363" cy="91"/>
            </a:xfrm>
            <a:custGeom>
              <a:avLst/>
              <a:gdLst>
                <a:gd name="G0" fmla="+- 21600 0 0"/>
                <a:gd name="G1" fmla="+- 19664 0 0"/>
                <a:gd name="G2" fmla="+- 21600 0 0"/>
                <a:gd name="T0" fmla="*/ 32418 w 43200"/>
                <a:gd name="T1" fmla="*/ 968 h 41264"/>
                <a:gd name="T2" fmla="*/ 12662 w 43200"/>
                <a:gd name="T3" fmla="*/ 0 h 41264"/>
                <a:gd name="T4" fmla="*/ 21600 w 43200"/>
                <a:gd name="T5" fmla="*/ 19664 h 41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1264" fill="none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</a:path>
                <a:path w="43200" h="41264" stroke="0" extrusionOk="0">
                  <a:moveTo>
                    <a:pt x="32417" y="968"/>
                  </a:moveTo>
                  <a:cubicBezTo>
                    <a:pt x="39090" y="4829"/>
                    <a:pt x="43200" y="11954"/>
                    <a:pt x="43200" y="19664"/>
                  </a:cubicBezTo>
                  <a:cubicBezTo>
                    <a:pt x="43200" y="31593"/>
                    <a:pt x="33529" y="41264"/>
                    <a:pt x="21600" y="41264"/>
                  </a:cubicBezTo>
                  <a:cubicBezTo>
                    <a:pt x="9670" y="41264"/>
                    <a:pt x="0" y="31593"/>
                    <a:pt x="0" y="19664"/>
                  </a:cubicBezTo>
                  <a:cubicBezTo>
                    <a:pt x="-1" y="11193"/>
                    <a:pt x="4950" y="3505"/>
                    <a:pt x="12662" y="0"/>
                  </a:cubicBezTo>
                  <a:lnTo>
                    <a:pt x="21600" y="19664"/>
                  </a:lnTo>
                  <a:close/>
                </a:path>
              </a:pathLst>
            </a:cu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41353" name="Text Box 9"/>
          <p:cNvSpPr txBox="1">
            <a:spLocks noChangeArrowheads="1"/>
          </p:cNvSpPr>
          <p:nvPr/>
        </p:nvSpPr>
        <p:spPr bwMode="auto">
          <a:xfrm>
            <a:off x="685800" y="2590800"/>
            <a:ext cx="4176713" cy="2655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/>
              <a:t>2. </a:t>
            </a:r>
            <a:r>
              <a:rPr lang="zh-CN" altLang="en-US" sz="2800"/>
              <a:t>几个物体组成的系统，绕一公共轴转动，则对该公共转轴的合外力矩为零时，该系统对此轴的总角动量守恒</a:t>
            </a:r>
          </a:p>
        </p:txBody>
      </p:sp>
      <p:graphicFrame>
        <p:nvGraphicFramePr>
          <p:cNvPr id="441355" name="Object 11"/>
          <p:cNvGraphicFramePr>
            <a:graphicFrameLocks noChangeAspect="1"/>
          </p:cNvGraphicFramePr>
          <p:nvPr/>
        </p:nvGraphicFramePr>
        <p:xfrm>
          <a:off x="1600200" y="5410200"/>
          <a:ext cx="23939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39600" imgH="342720" progId="Equation.3">
                  <p:embed/>
                </p:oleObj>
              </mc:Choice>
              <mc:Fallback>
                <p:oleObj name="公式" r:id="rId3" imgW="939600" imgH="342720" progId="Equation.3">
                  <p:embed/>
                  <p:pic>
                    <p:nvPicPr>
                      <p:cNvPr id="44135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23939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/>
      <p:bldP spid="4413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3CC0F-D9BD-427E-9A0D-F35F1EF4243D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44237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2073275" y="2209800"/>
          <a:ext cx="2498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355320" progId="Equation.3">
                  <p:embed/>
                </p:oleObj>
              </mc:Choice>
              <mc:Fallback>
                <p:oleObj name="公式" r:id="rId2" imgW="1002960" imgH="355320" progId="Equation.3">
                  <p:embed/>
                  <p:pic>
                    <p:nvPicPr>
                      <p:cNvPr id="4423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209800"/>
                        <a:ext cx="24987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6" name="Rectangle 8"/>
          <p:cNvSpPr>
            <a:spLocks noChangeArrowheads="1"/>
          </p:cNvSpPr>
          <p:nvPr/>
        </p:nvSpPr>
        <p:spPr bwMode="auto">
          <a:xfrm>
            <a:off x="457200" y="1524000"/>
            <a:ext cx="8362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dirty="0"/>
              <a:t>含</a:t>
            </a:r>
            <a:r>
              <a:rPr lang="zh-CN" altLang="en-US" sz="2800" dirty="0">
                <a:solidFill>
                  <a:srgbClr val="0000CC"/>
                </a:solidFill>
              </a:rPr>
              <a:t>质点和刚体</a:t>
            </a:r>
            <a:r>
              <a:rPr lang="zh-CN" altLang="en-US" sz="2800" dirty="0"/>
              <a:t>的系统的角动量定理和角动量守恒定律</a:t>
            </a:r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914400" y="3352800"/>
            <a:ext cx="3414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M</a:t>
            </a:r>
            <a:r>
              <a:rPr lang="en-US" altLang="zh-CN" sz="2800"/>
              <a:t> </a:t>
            </a:r>
            <a:r>
              <a:rPr lang="zh-CN" altLang="en-US" sz="2800"/>
              <a:t>系统所受</a:t>
            </a:r>
            <a:r>
              <a:rPr lang="zh-CN" altLang="en-US" sz="2800">
                <a:solidFill>
                  <a:srgbClr val="0000CC"/>
                </a:solidFill>
              </a:rPr>
              <a:t>合外力矩</a:t>
            </a:r>
          </a:p>
        </p:txBody>
      </p:sp>
      <p:sp>
        <p:nvSpPr>
          <p:cNvPr id="442379" name="Rectangle 11"/>
          <p:cNvSpPr>
            <a:spLocks noChangeArrowheads="1"/>
          </p:cNvSpPr>
          <p:nvPr/>
        </p:nvSpPr>
        <p:spPr bwMode="auto">
          <a:xfrm>
            <a:off x="990600" y="4114800"/>
            <a:ext cx="260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i="1"/>
              <a:t>L</a:t>
            </a:r>
            <a:r>
              <a:rPr lang="en-US" altLang="zh-CN" sz="2800"/>
              <a:t> </a:t>
            </a:r>
            <a:r>
              <a:rPr lang="zh-CN" altLang="en-US" sz="2800"/>
              <a:t>系统</a:t>
            </a:r>
            <a:r>
              <a:rPr lang="zh-CN" altLang="en-US" sz="2800">
                <a:solidFill>
                  <a:srgbClr val="0000CC"/>
                </a:solidFill>
              </a:rPr>
              <a:t>总角动量</a:t>
            </a:r>
          </a:p>
        </p:txBody>
      </p:sp>
      <p:graphicFrame>
        <p:nvGraphicFramePr>
          <p:cNvPr id="442380" name="Object 12"/>
          <p:cNvGraphicFramePr>
            <a:graphicFrameLocks noChangeAspect="1"/>
          </p:cNvGraphicFramePr>
          <p:nvPr/>
        </p:nvGraphicFramePr>
        <p:xfrm>
          <a:off x="4800600" y="3733800"/>
          <a:ext cx="2752725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482400" progId="Equation.3">
                  <p:embed/>
                </p:oleObj>
              </mc:Choice>
              <mc:Fallback>
                <p:oleObj name="公式" r:id="rId4" imgW="1104840" imgH="482400" progId="Equation.3">
                  <p:embed/>
                  <p:pic>
                    <p:nvPicPr>
                      <p:cNvPr id="4423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33800"/>
                        <a:ext cx="2752725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382" name="Object 14"/>
          <p:cNvGraphicFramePr>
            <a:graphicFrameLocks noChangeAspect="1"/>
          </p:cNvGraphicFramePr>
          <p:nvPr/>
        </p:nvGraphicFramePr>
        <p:xfrm>
          <a:off x="2438400" y="5562600"/>
          <a:ext cx="379571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3880" imgH="228600" progId="Equation.3">
                  <p:embed/>
                </p:oleObj>
              </mc:Choice>
              <mc:Fallback>
                <p:oleObj name="公式" r:id="rId6" imgW="1523880" imgH="228600" progId="Equation.3">
                  <p:embed/>
                  <p:pic>
                    <p:nvPicPr>
                      <p:cNvPr id="4423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62600"/>
                        <a:ext cx="3795713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F1E74-1644-44E2-A00F-FA492C37342E}" type="slidenum">
              <a:rPr lang="en-US" altLang="zh-CN"/>
              <a:pPr/>
              <a:t>27</a:t>
            </a:fld>
            <a:endParaRPr lang="en-US" altLang="zh-CN"/>
          </a:p>
        </p:txBody>
      </p:sp>
      <p:pic>
        <p:nvPicPr>
          <p:cNvPr id="444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09675"/>
            <a:ext cx="65722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275F0-EE96-4B66-891A-913D2CDCCFA1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446468" name="Object 4"/>
          <p:cNvGraphicFramePr>
            <a:graphicFrameLocks noChangeAspect="1"/>
          </p:cNvGraphicFramePr>
          <p:nvPr/>
        </p:nvGraphicFramePr>
        <p:xfrm>
          <a:off x="457200" y="1219200"/>
          <a:ext cx="84328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77149" imgH="617018" progId="Word.Document.8">
                  <p:embed/>
                </p:oleObj>
              </mc:Choice>
              <mc:Fallback>
                <p:oleObj name="文档" r:id="rId2" imgW="3377149" imgH="617018" progId="Word.Document.8">
                  <p:embed/>
                  <p:pic>
                    <p:nvPicPr>
                      <p:cNvPr id="446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4328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6469" name="Group 5"/>
          <p:cNvGrpSpPr>
            <a:grpSpLocks/>
          </p:cNvGrpSpPr>
          <p:nvPr/>
        </p:nvGrpSpPr>
        <p:grpSpPr bwMode="auto">
          <a:xfrm>
            <a:off x="2362200" y="3124200"/>
            <a:ext cx="4895850" cy="3192463"/>
            <a:chOff x="1338" y="1691"/>
            <a:chExt cx="3084" cy="2011"/>
          </a:xfrm>
        </p:grpSpPr>
        <p:sp>
          <p:nvSpPr>
            <p:cNvPr id="446470" name="Text Box 6"/>
            <p:cNvSpPr txBox="1">
              <a:spLocks noChangeArrowheads="1"/>
            </p:cNvSpPr>
            <p:nvPr/>
          </p:nvSpPr>
          <p:spPr bwMode="auto">
            <a:xfrm>
              <a:off x="3921" y="2598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46471" name="Text Box 7"/>
            <p:cNvSpPr txBox="1">
              <a:spLocks noChangeArrowheads="1"/>
            </p:cNvSpPr>
            <p:nvPr/>
          </p:nvSpPr>
          <p:spPr bwMode="auto">
            <a:xfrm>
              <a:off x="1871" y="2016"/>
              <a:ext cx="6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    m</a:t>
              </a:r>
              <a:r>
                <a:rPr kumimoji="1" lang="en-US" altLang="zh-CN" sz="2400" baseline="-2500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>
                <a:solidFill>
                  <a:srgbClr val="FF0000"/>
                </a:solidFill>
              </a:endParaRPr>
            </a:p>
          </p:txBody>
        </p:sp>
        <p:sp>
          <p:nvSpPr>
            <p:cNvPr id="446472" name="Oval 8"/>
            <p:cNvSpPr>
              <a:spLocks noChangeArrowheads="1"/>
            </p:cNvSpPr>
            <p:nvPr/>
          </p:nvSpPr>
          <p:spPr bwMode="auto">
            <a:xfrm>
              <a:off x="3301" y="1830"/>
              <a:ext cx="500" cy="500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3" name="Line 9"/>
            <p:cNvSpPr>
              <a:spLocks noChangeShapeType="1"/>
            </p:cNvSpPr>
            <p:nvPr/>
          </p:nvSpPr>
          <p:spPr bwMode="auto">
            <a:xfrm flipV="1">
              <a:off x="2517" y="1864"/>
              <a:ext cx="901" cy="57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4" name="Rectangle 10"/>
            <p:cNvSpPr>
              <a:spLocks noChangeArrowheads="1"/>
            </p:cNvSpPr>
            <p:nvPr/>
          </p:nvSpPr>
          <p:spPr bwMode="auto">
            <a:xfrm rot="-1895121">
              <a:off x="2233" y="2304"/>
              <a:ext cx="30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46475" name="Line 11"/>
            <p:cNvSpPr>
              <a:spLocks noChangeShapeType="1"/>
            </p:cNvSpPr>
            <p:nvPr/>
          </p:nvSpPr>
          <p:spPr bwMode="auto">
            <a:xfrm>
              <a:off x="3801" y="2043"/>
              <a:ext cx="0" cy="50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6" name="Rectangle 12"/>
            <p:cNvSpPr>
              <a:spLocks noChangeArrowheads="1"/>
            </p:cNvSpPr>
            <p:nvPr/>
          </p:nvSpPr>
          <p:spPr bwMode="auto">
            <a:xfrm>
              <a:off x="3651" y="2547"/>
              <a:ext cx="301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7" name="Line 13"/>
            <p:cNvSpPr>
              <a:spLocks noChangeShapeType="1"/>
            </p:cNvSpPr>
            <p:nvPr/>
          </p:nvSpPr>
          <p:spPr bwMode="auto">
            <a:xfrm>
              <a:off x="3814" y="2940"/>
              <a:ext cx="0" cy="5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78" name="Arc 14"/>
            <p:cNvSpPr>
              <a:spLocks/>
            </p:cNvSpPr>
            <p:nvPr/>
          </p:nvSpPr>
          <p:spPr bwMode="auto">
            <a:xfrm>
              <a:off x="1655" y="3201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6479" name="Object 15"/>
            <p:cNvGraphicFramePr>
              <a:graphicFrameLocks noChangeAspect="1"/>
            </p:cNvGraphicFramePr>
            <p:nvPr/>
          </p:nvGraphicFramePr>
          <p:xfrm>
            <a:off x="1791" y="3092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446479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92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6480" name="Line 16"/>
            <p:cNvSpPr>
              <a:spLocks noChangeShapeType="1"/>
            </p:cNvSpPr>
            <p:nvPr/>
          </p:nvSpPr>
          <p:spPr bwMode="auto">
            <a:xfrm flipH="1">
              <a:off x="3259" y="2085"/>
              <a:ext cx="300" cy="3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1" name="Line 17"/>
            <p:cNvSpPr>
              <a:spLocks noChangeShapeType="1"/>
            </p:cNvSpPr>
            <p:nvPr/>
          </p:nvSpPr>
          <p:spPr bwMode="auto">
            <a:xfrm flipV="1">
              <a:off x="3564" y="2080"/>
              <a:ext cx="23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2" name="Text Box 18"/>
            <p:cNvSpPr txBox="1">
              <a:spLocks noChangeArrowheads="1"/>
            </p:cNvSpPr>
            <p:nvPr/>
          </p:nvSpPr>
          <p:spPr bwMode="auto">
            <a:xfrm>
              <a:off x="3558" y="1850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6483" name="Text Box 19"/>
            <p:cNvSpPr txBox="1">
              <a:spLocks noChangeArrowheads="1"/>
            </p:cNvSpPr>
            <p:nvPr/>
          </p:nvSpPr>
          <p:spPr bwMode="auto">
            <a:xfrm>
              <a:off x="3694" y="1691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6484" name="Line 20"/>
            <p:cNvSpPr>
              <a:spLocks noChangeShapeType="1"/>
            </p:cNvSpPr>
            <p:nvPr/>
          </p:nvSpPr>
          <p:spPr bwMode="auto">
            <a:xfrm flipV="1">
              <a:off x="1474" y="2174"/>
              <a:ext cx="1846" cy="1127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5" name="Line 21"/>
            <p:cNvSpPr>
              <a:spLocks noChangeShapeType="1"/>
            </p:cNvSpPr>
            <p:nvPr/>
          </p:nvSpPr>
          <p:spPr bwMode="auto">
            <a:xfrm>
              <a:off x="3470" y="2312"/>
              <a:ext cx="0" cy="99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6" name="Line 22"/>
            <p:cNvSpPr>
              <a:spLocks noChangeShapeType="1"/>
            </p:cNvSpPr>
            <p:nvPr/>
          </p:nvSpPr>
          <p:spPr bwMode="auto">
            <a:xfrm>
              <a:off x="1338" y="3301"/>
              <a:ext cx="226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487" name="Rectangle 23" descr="深色上对角线"/>
            <p:cNvSpPr>
              <a:spLocks noChangeArrowheads="1"/>
            </p:cNvSpPr>
            <p:nvPr/>
          </p:nvSpPr>
          <p:spPr bwMode="auto">
            <a:xfrm>
              <a:off x="1338" y="3310"/>
              <a:ext cx="2268" cy="91"/>
            </a:xfrm>
            <a:prstGeom prst="rect">
              <a:avLst/>
            </a:prstGeom>
            <a:pattFill prst="dkUpDiag">
              <a:fgClr>
                <a:srgbClr val="CC00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6488" name="Text Box 24"/>
            <p:cNvSpPr txBox="1">
              <a:spLocks noChangeArrowheads="1"/>
            </p:cNvSpPr>
            <p:nvPr/>
          </p:nvSpPr>
          <p:spPr bwMode="auto">
            <a:xfrm>
              <a:off x="3694" y="3414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CD00-ED28-49D8-A9A6-5DA4BF332A7A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447491" name="Object 3"/>
          <p:cNvGraphicFramePr>
            <a:graphicFrameLocks noChangeAspect="1"/>
          </p:cNvGraphicFramePr>
          <p:nvPr/>
        </p:nvGraphicFramePr>
        <p:xfrm>
          <a:off x="533400" y="3086100"/>
          <a:ext cx="63023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401259" imgH="1747378" progId="Word.Document.8">
                  <p:embed/>
                </p:oleObj>
              </mc:Choice>
              <mc:Fallback>
                <p:oleObj name="文档" r:id="rId2" imgW="3401259" imgH="1747378" progId="Word.Document.8">
                  <p:embed/>
                  <p:pic>
                    <p:nvPicPr>
                      <p:cNvPr id="447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86100"/>
                        <a:ext cx="630237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7492" name="Group 4"/>
          <p:cNvGrpSpPr>
            <a:grpSpLocks noChangeAspect="1"/>
          </p:cNvGrpSpPr>
          <p:nvPr/>
        </p:nvGrpSpPr>
        <p:grpSpPr bwMode="auto">
          <a:xfrm>
            <a:off x="4900026" y="1006200"/>
            <a:ext cx="4091574" cy="2880000"/>
            <a:chOff x="1338" y="1691"/>
            <a:chExt cx="2857" cy="2011"/>
          </a:xfrm>
        </p:grpSpPr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4" y="2563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FF0000"/>
                  </a:solidFill>
                </a:rPr>
                <a:t> m</a:t>
              </a:r>
              <a:r>
                <a:rPr kumimoji="1" lang="en-US" altLang="zh-CN" sz="2400" baseline="-25000" dirty="0">
                  <a:solidFill>
                    <a:srgbClr val="FF0000"/>
                  </a:solidFill>
                </a:rPr>
                <a:t>2</a:t>
              </a:r>
              <a:endParaRPr kumimoji="1" lang="en-US" altLang="zh-CN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1817" y="1988"/>
              <a:ext cx="6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FF0000"/>
                  </a:solidFill>
                </a:rPr>
                <a:t>    m</a:t>
              </a:r>
              <a:r>
                <a:rPr kumimoji="1"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kumimoji="1" lang="en-US" altLang="zh-CN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447495" name="Oval 7"/>
            <p:cNvSpPr>
              <a:spLocks noChangeArrowheads="1"/>
            </p:cNvSpPr>
            <p:nvPr/>
          </p:nvSpPr>
          <p:spPr bwMode="auto">
            <a:xfrm>
              <a:off x="3301" y="1830"/>
              <a:ext cx="500" cy="500"/>
            </a:xfrm>
            <a:prstGeom prst="ellips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6" name="Line 8"/>
            <p:cNvSpPr>
              <a:spLocks noChangeShapeType="1"/>
            </p:cNvSpPr>
            <p:nvPr/>
          </p:nvSpPr>
          <p:spPr bwMode="auto">
            <a:xfrm flipV="1">
              <a:off x="2517" y="1864"/>
              <a:ext cx="901" cy="57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7" name="Rectangle 9"/>
            <p:cNvSpPr>
              <a:spLocks noChangeArrowheads="1"/>
            </p:cNvSpPr>
            <p:nvPr/>
          </p:nvSpPr>
          <p:spPr bwMode="auto">
            <a:xfrm rot="-1895121">
              <a:off x="2233" y="2304"/>
              <a:ext cx="300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FF0000"/>
                </a:solidFill>
              </a:endParaRPr>
            </a:p>
          </p:txBody>
        </p:sp>
        <p:sp>
          <p:nvSpPr>
            <p:cNvPr id="447498" name="Line 10"/>
            <p:cNvSpPr>
              <a:spLocks noChangeShapeType="1"/>
            </p:cNvSpPr>
            <p:nvPr/>
          </p:nvSpPr>
          <p:spPr bwMode="auto">
            <a:xfrm>
              <a:off x="3801" y="2043"/>
              <a:ext cx="0" cy="500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499" name="Rectangle 11"/>
            <p:cNvSpPr>
              <a:spLocks noChangeArrowheads="1"/>
            </p:cNvSpPr>
            <p:nvPr/>
          </p:nvSpPr>
          <p:spPr bwMode="auto">
            <a:xfrm>
              <a:off x="3651" y="2547"/>
              <a:ext cx="301" cy="4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0" name="Line 12"/>
            <p:cNvSpPr>
              <a:spLocks noChangeShapeType="1"/>
            </p:cNvSpPr>
            <p:nvPr/>
          </p:nvSpPr>
          <p:spPr bwMode="auto">
            <a:xfrm>
              <a:off x="3814" y="2940"/>
              <a:ext cx="0" cy="50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1" name="Arc 13"/>
            <p:cNvSpPr>
              <a:spLocks/>
            </p:cNvSpPr>
            <p:nvPr/>
          </p:nvSpPr>
          <p:spPr bwMode="auto">
            <a:xfrm>
              <a:off x="1655" y="3201"/>
              <a:ext cx="100" cy="1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99003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7502" name="Object 14"/>
            <p:cNvGraphicFramePr>
              <a:graphicFrameLocks noChangeAspect="1"/>
            </p:cNvGraphicFramePr>
            <p:nvPr/>
          </p:nvGraphicFramePr>
          <p:xfrm>
            <a:off x="1791" y="3092"/>
            <a:ext cx="14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44750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3092"/>
                          <a:ext cx="14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7503" name="Line 15"/>
            <p:cNvSpPr>
              <a:spLocks noChangeShapeType="1"/>
            </p:cNvSpPr>
            <p:nvPr/>
          </p:nvSpPr>
          <p:spPr bwMode="auto">
            <a:xfrm flipH="1">
              <a:off x="3259" y="2085"/>
              <a:ext cx="300" cy="30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4" name="Line 16"/>
            <p:cNvSpPr>
              <a:spLocks noChangeShapeType="1"/>
            </p:cNvSpPr>
            <p:nvPr/>
          </p:nvSpPr>
          <p:spPr bwMode="auto">
            <a:xfrm flipV="1">
              <a:off x="3564" y="2080"/>
              <a:ext cx="23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05" name="Text Box 17"/>
            <p:cNvSpPr txBox="1">
              <a:spLocks noChangeArrowheads="1"/>
            </p:cNvSpPr>
            <p:nvPr/>
          </p:nvSpPr>
          <p:spPr bwMode="auto">
            <a:xfrm>
              <a:off x="3520" y="1797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</a:rPr>
                <a:t>R</a:t>
              </a:r>
              <a:endParaRPr kumimoji="1" lang="en-US" altLang="zh-CN" sz="2400" b="1" i="1" dirty="0">
                <a:solidFill>
                  <a:srgbClr val="000066"/>
                </a:solidFill>
              </a:endParaRPr>
            </a:p>
          </p:txBody>
        </p:sp>
        <p:sp>
          <p:nvSpPr>
            <p:cNvPr id="447506" name="Text Box 18"/>
            <p:cNvSpPr txBox="1">
              <a:spLocks noChangeArrowheads="1"/>
            </p:cNvSpPr>
            <p:nvPr/>
          </p:nvSpPr>
          <p:spPr bwMode="auto">
            <a:xfrm>
              <a:off x="3694" y="1691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m</a:t>
              </a:r>
              <a:endParaRPr kumimoji="1" lang="en-US" altLang="zh-CN" sz="2400" b="1" i="1">
                <a:solidFill>
                  <a:srgbClr val="000066"/>
                </a:solidFill>
              </a:endParaRPr>
            </a:p>
          </p:txBody>
        </p:sp>
        <p:sp>
          <p:nvSpPr>
            <p:cNvPr id="447507" name="Line 19"/>
            <p:cNvSpPr>
              <a:spLocks noChangeShapeType="1"/>
            </p:cNvSpPr>
            <p:nvPr/>
          </p:nvSpPr>
          <p:spPr bwMode="auto">
            <a:xfrm flipV="1">
              <a:off x="1474" y="2174"/>
              <a:ext cx="1846" cy="1127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8" name="Line 20"/>
            <p:cNvSpPr>
              <a:spLocks noChangeShapeType="1"/>
            </p:cNvSpPr>
            <p:nvPr/>
          </p:nvSpPr>
          <p:spPr bwMode="auto">
            <a:xfrm>
              <a:off x="3470" y="2312"/>
              <a:ext cx="0" cy="998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09" name="Line 21"/>
            <p:cNvSpPr>
              <a:spLocks noChangeShapeType="1"/>
            </p:cNvSpPr>
            <p:nvPr/>
          </p:nvSpPr>
          <p:spPr bwMode="auto">
            <a:xfrm>
              <a:off x="1338" y="3301"/>
              <a:ext cx="2268" cy="0"/>
            </a:xfrm>
            <a:prstGeom prst="line">
              <a:avLst/>
            </a:prstGeom>
            <a:noFill/>
            <a:ln w="19050">
              <a:solidFill>
                <a:srgbClr val="CC00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510" name="Rectangle 22" descr="深色上对角线"/>
            <p:cNvSpPr>
              <a:spLocks noChangeArrowheads="1"/>
            </p:cNvSpPr>
            <p:nvPr/>
          </p:nvSpPr>
          <p:spPr bwMode="auto">
            <a:xfrm>
              <a:off x="1338" y="3310"/>
              <a:ext cx="2268" cy="91"/>
            </a:xfrm>
            <a:prstGeom prst="rect">
              <a:avLst/>
            </a:prstGeom>
            <a:pattFill prst="dkUpDiag">
              <a:fgClr>
                <a:srgbClr val="CC00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7511" name="Text Box 23"/>
            <p:cNvSpPr txBox="1">
              <a:spLocks noChangeArrowheads="1"/>
            </p:cNvSpPr>
            <p:nvPr/>
          </p:nvSpPr>
          <p:spPr bwMode="auto">
            <a:xfrm>
              <a:off x="3694" y="3414"/>
              <a:ext cx="501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8653C-7040-4E51-9017-E39E6CDC873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刚体对定轴的角动量 </a:t>
            </a: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1600200" y="1600200"/>
            <a:ext cx="7129463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刚体的转动惯量与刚体的</a:t>
            </a:r>
            <a:r>
              <a:rPr lang="zh-CN" altLang="en-US" sz="2800">
                <a:solidFill>
                  <a:srgbClr val="0000CC"/>
                </a:solidFill>
              </a:rPr>
              <a:t>形状、大小、质量的分布</a:t>
            </a:r>
            <a:r>
              <a:rPr lang="zh-CN" altLang="en-US" sz="2800"/>
              <a:t>以及</a:t>
            </a:r>
            <a:r>
              <a:rPr lang="zh-CN" altLang="en-US" sz="2800">
                <a:solidFill>
                  <a:srgbClr val="0000CC"/>
                </a:solidFill>
              </a:rPr>
              <a:t>转轴的位置</a:t>
            </a:r>
            <a:r>
              <a:rPr lang="zh-CN" altLang="en-US" sz="2800"/>
              <a:t>有关。 </a:t>
            </a:r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381000" y="1676400"/>
            <a:ext cx="2016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结论：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381000" y="2743200"/>
            <a:ext cx="4679950" cy="582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dirty="0"/>
              <a:t>对于质量连续分布的刚体： </a:t>
            </a:r>
          </a:p>
        </p:txBody>
      </p:sp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1828800" y="3579284"/>
          <a:ext cx="35052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84200" imgH="291960" progId="Equation.3">
                  <p:embed/>
                </p:oleObj>
              </mc:Choice>
              <mc:Fallback>
                <p:oleObj name="公式" r:id="rId2" imgW="1384200" imgH="291960" progId="Equation.3">
                  <p:embed/>
                  <p:pic>
                    <p:nvPicPr>
                      <p:cNvPr id="417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79284"/>
                        <a:ext cx="3505200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7800" name="Group 8"/>
          <p:cNvGrpSpPr>
            <a:grpSpLocks/>
          </p:cNvGrpSpPr>
          <p:nvPr/>
        </p:nvGrpSpPr>
        <p:grpSpPr bwMode="auto">
          <a:xfrm>
            <a:off x="1800225" y="4582055"/>
            <a:ext cx="6505575" cy="727075"/>
            <a:chOff x="1276" y="2378"/>
            <a:chExt cx="4098" cy="458"/>
          </a:xfrm>
        </p:grpSpPr>
        <p:graphicFrame>
          <p:nvGraphicFramePr>
            <p:cNvPr id="417801" name="Object 9"/>
            <p:cNvGraphicFramePr>
              <a:graphicFrameLocks noChangeAspect="1"/>
            </p:cNvGraphicFramePr>
            <p:nvPr/>
          </p:nvGraphicFramePr>
          <p:xfrm>
            <a:off x="1276" y="2387"/>
            <a:ext cx="1983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07880" imgH="291960" progId="Equation.3">
                    <p:embed/>
                  </p:oleObj>
                </mc:Choice>
                <mc:Fallback>
                  <p:oleObj name="公式" r:id="rId4" imgW="1307880" imgH="291960" progId="Equation.3">
                    <p:embed/>
                    <p:pic>
                      <p:nvPicPr>
                        <p:cNvPr id="41780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" y="2387"/>
                          <a:ext cx="1983" cy="4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02" name="Text Box 10"/>
            <p:cNvSpPr txBox="1">
              <a:spLocks noChangeArrowheads="1"/>
            </p:cNvSpPr>
            <p:nvPr/>
          </p:nvSpPr>
          <p:spPr bwMode="auto">
            <a:xfrm>
              <a:off x="3424" y="2378"/>
              <a:ext cx="1950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（面质量分布）</a:t>
              </a:r>
            </a:p>
          </p:txBody>
        </p:sp>
      </p:grpSp>
      <p:grpSp>
        <p:nvGrpSpPr>
          <p:cNvPr id="417803" name="Group 11"/>
          <p:cNvGrpSpPr>
            <a:grpSpLocks/>
          </p:cNvGrpSpPr>
          <p:nvPr/>
        </p:nvGrpSpPr>
        <p:grpSpPr bwMode="auto">
          <a:xfrm>
            <a:off x="1804988" y="5562600"/>
            <a:ext cx="6577012" cy="722313"/>
            <a:chOff x="1231" y="3066"/>
            <a:chExt cx="4143" cy="455"/>
          </a:xfrm>
        </p:grpSpPr>
        <p:graphicFrame>
          <p:nvGraphicFramePr>
            <p:cNvPr id="417804" name="Object 12"/>
            <p:cNvGraphicFramePr>
              <a:graphicFrameLocks noChangeAspect="1"/>
            </p:cNvGraphicFramePr>
            <p:nvPr/>
          </p:nvGraphicFramePr>
          <p:xfrm>
            <a:off x="1231" y="3066"/>
            <a:ext cx="198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82680" imgH="291960" progId="Equation.3">
                    <p:embed/>
                  </p:oleObj>
                </mc:Choice>
                <mc:Fallback>
                  <p:oleObj name="公式" r:id="rId6" imgW="1282680" imgH="291960" progId="Equation.3">
                    <p:embed/>
                    <p:pic>
                      <p:nvPicPr>
                        <p:cNvPr id="41780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" y="3066"/>
                          <a:ext cx="198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7805" name="Text Box 13"/>
            <p:cNvSpPr txBox="1">
              <a:spLocks noChangeArrowheads="1"/>
            </p:cNvSpPr>
            <p:nvPr/>
          </p:nvSpPr>
          <p:spPr bwMode="auto">
            <a:xfrm>
              <a:off x="3424" y="3067"/>
              <a:ext cx="1950" cy="36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zh-CN" altLang="en-US" sz="2800" b="1">
                  <a:latin typeface="宋体" pitchFamily="2" charset="-122"/>
                </a:rPr>
                <a:t>（线质量分布）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/>
      <p:bldP spid="417797" grpId="0"/>
      <p:bldP spid="41779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AA9C-7D8B-4FA3-A6E9-9AC41797D7A8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448515" name="Object 3"/>
          <p:cNvGraphicFramePr>
            <a:graphicFrameLocks noChangeAspect="1"/>
          </p:cNvGraphicFramePr>
          <p:nvPr/>
        </p:nvGraphicFramePr>
        <p:xfrm>
          <a:off x="457200" y="1295400"/>
          <a:ext cx="80518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120600" imgH="1485667" progId="Word.Document.8">
                  <p:embed/>
                </p:oleObj>
              </mc:Choice>
              <mc:Fallback>
                <p:oleObj name="文档" r:id="rId2" imgW="5120600" imgH="1485667" progId="Word.Document.8">
                  <p:embed/>
                  <p:pic>
                    <p:nvPicPr>
                      <p:cNvPr id="448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8051800" cy="233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830763" y="3352800"/>
            <a:ext cx="38735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48517" name="Rectangle 5"/>
          <p:cNvSpPr>
            <a:spLocks noChangeArrowheads="1"/>
          </p:cNvSpPr>
          <p:nvPr/>
        </p:nvSpPr>
        <p:spPr bwMode="auto">
          <a:xfrm>
            <a:off x="3516313" y="5586412"/>
            <a:ext cx="5810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>
                <a:solidFill>
                  <a:srgbClr val="FF3300"/>
                </a:solidFill>
              </a:rPr>
              <a:t>m</a:t>
            </a:r>
            <a:r>
              <a:rPr kumimoji="1" lang="en-US" altLang="zh-CN" sz="2400" baseline="-2500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448518" name="Line 6"/>
          <p:cNvSpPr>
            <a:spLocks noChangeShapeType="1"/>
          </p:cNvSpPr>
          <p:nvPr/>
        </p:nvSpPr>
        <p:spPr bwMode="auto">
          <a:xfrm>
            <a:off x="3836988" y="6100762"/>
            <a:ext cx="900112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19" name="Rectangle 7"/>
          <p:cNvSpPr>
            <a:spLocks noChangeArrowheads="1"/>
          </p:cNvSpPr>
          <p:nvPr/>
        </p:nvSpPr>
        <p:spPr bwMode="auto">
          <a:xfrm rot="5400000">
            <a:off x="3902869" y="4882356"/>
            <a:ext cx="2573337" cy="60325"/>
          </a:xfrm>
          <a:prstGeom prst="rect">
            <a:avLst/>
          </a:prstGeom>
          <a:gradFill rotWithShape="1">
            <a:gsLst>
              <a:gs pos="0">
                <a:srgbClr val="3366CC"/>
              </a:gs>
              <a:gs pos="50000">
                <a:srgbClr val="FFFFFF"/>
              </a:gs>
              <a:gs pos="100000">
                <a:srgbClr val="3366CC"/>
              </a:gs>
            </a:gsLst>
            <a:lin ang="5400000" scaled="1"/>
          </a:gradFill>
          <a:ln w="9525" algn="ctr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0" name="Oval 8"/>
          <p:cNvSpPr>
            <a:spLocks noChangeArrowheads="1"/>
          </p:cNvSpPr>
          <p:nvPr/>
        </p:nvSpPr>
        <p:spPr bwMode="auto">
          <a:xfrm>
            <a:off x="5133975" y="3567112"/>
            <a:ext cx="128588" cy="128588"/>
          </a:xfrm>
          <a:prstGeom prst="ellipse">
            <a:avLst/>
          </a:prstGeom>
          <a:solidFill>
            <a:schemeClr val="bg1"/>
          </a:solidFill>
          <a:ln w="9525">
            <a:solidFill>
              <a:srgbClr val="0066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8521" name="Oval 9"/>
          <p:cNvSpPr>
            <a:spLocks noChangeArrowheads="1"/>
          </p:cNvSpPr>
          <p:nvPr/>
        </p:nvSpPr>
        <p:spPr bwMode="auto">
          <a:xfrm>
            <a:off x="3722688" y="6008687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rgbClr val="000066"/>
              </a:solidFill>
            </a:endParaRPr>
          </a:p>
        </p:txBody>
      </p:sp>
      <p:sp>
        <p:nvSpPr>
          <p:cNvPr id="448522" name="Rectangle 10"/>
          <p:cNvSpPr>
            <a:spLocks noChangeArrowheads="1"/>
          </p:cNvSpPr>
          <p:nvPr/>
        </p:nvSpPr>
        <p:spPr bwMode="auto">
          <a:xfrm>
            <a:off x="4422775" y="5586412"/>
            <a:ext cx="581025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b="1" i="1">
                <a:solidFill>
                  <a:srgbClr val="FF3300"/>
                </a:solidFill>
                <a:latin typeface="Book Antiqua" pitchFamily="18" charset="0"/>
              </a:rPr>
              <a:t>v</a:t>
            </a:r>
            <a:r>
              <a:rPr kumimoji="1" lang="en-US" altLang="zh-CN" sz="2400" baseline="-25000">
                <a:solidFill>
                  <a:srgbClr val="FF3300"/>
                </a:solidFill>
              </a:rPr>
              <a:t>0</a:t>
            </a:r>
            <a:endParaRPr kumimoji="1" lang="en-US" altLang="zh-CN" sz="2400">
              <a:solidFill>
                <a:srgbClr val="FF3300"/>
              </a:solidFill>
            </a:endParaRPr>
          </a:p>
        </p:txBody>
      </p:sp>
      <p:grpSp>
        <p:nvGrpSpPr>
          <p:cNvPr id="448523" name="Group 11"/>
          <p:cNvGrpSpPr>
            <a:grpSpLocks/>
          </p:cNvGrpSpPr>
          <p:nvPr/>
        </p:nvGrpSpPr>
        <p:grpSpPr bwMode="auto">
          <a:xfrm>
            <a:off x="4284663" y="3641725"/>
            <a:ext cx="1731962" cy="1871662"/>
            <a:chOff x="2699" y="2523"/>
            <a:chExt cx="1091" cy="1179"/>
          </a:xfrm>
        </p:grpSpPr>
        <p:sp>
          <p:nvSpPr>
            <p:cNvPr id="448524" name="Rectangle 12"/>
            <p:cNvSpPr>
              <a:spLocks noChangeArrowheads="1"/>
            </p:cNvSpPr>
            <p:nvPr/>
          </p:nvSpPr>
          <p:spPr bwMode="auto">
            <a:xfrm>
              <a:off x="3243" y="3430"/>
              <a:ext cx="45" cy="182"/>
            </a:xfrm>
            <a:prstGeom prst="rect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00"/>
              </a:solidFill>
              <a:miter lim="800000"/>
              <a:headEnd/>
              <a:tailEnd type="none" w="sm" len="lg"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5" name="Line 13"/>
            <p:cNvSpPr>
              <a:spLocks noChangeShapeType="1"/>
            </p:cNvSpPr>
            <p:nvPr/>
          </p:nvSpPr>
          <p:spPr bwMode="auto">
            <a:xfrm>
              <a:off x="3334" y="2523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6" name="Line 14"/>
            <p:cNvSpPr>
              <a:spLocks noChangeShapeType="1"/>
            </p:cNvSpPr>
            <p:nvPr/>
          </p:nvSpPr>
          <p:spPr bwMode="auto">
            <a:xfrm>
              <a:off x="3334" y="3612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7" name="Line 15"/>
            <p:cNvSpPr>
              <a:spLocks noChangeShapeType="1"/>
            </p:cNvSpPr>
            <p:nvPr/>
          </p:nvSpPr>
          <p:spPr bwMode="auto">
            <a:xfrm>
              <a:off x="3334" y="3430"/>
              <a:ext cx="27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non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8" name="Line 16"/>
            <p:cNvSpPr>
              <a:spLocks noChangeShapeType="1"/>
            </p:cNvSpPr>
            <p:nvPr/>
          </p:nvSpPr>
          <p:spPr bwMode="auto">
            <a:xfrm flipV="1">
              <a:off x="3470" y="2524"/>
              <a:ext cx="0" cy="3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29" name="Line 17"/>
            <p:cNvSpPr>
              <a:spLocks noChangeShapeType="1"/>
            </p:cNvSpPr>
            <p:nvPr/>
          </p:nvSpPr>
          <p:spPr bwMode="auto">
            <a:xfrm>
              <a:off x="3470" y="3067"/>
              <a:ext cx="0" cy="362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30" name="Rectangle 18"/>
            <p:cNvSpPr>
              <a:spLocks noChangeArrowheads="1"/>
            </p:cNvSpPr>
            <p:nvPr/>
          </p:nvSpPr>
          <p:spPr bwMode="auto">
            <a:xfrm>
              <a:off x="3424" y="2840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8531" name="Rectangle 19"/>
            <p:cNvSpPr>
              <a:spLocks noChangeArrowheads="1"/>
            </p:cNvSpPr>
            <p:nvPr/>
          </p:nvSpPr>
          <p:spPr bwMode="auto">
            <a:xfrm>
              <a:off x="3424" y="3385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8532" name="Line 20"/>
            <p:cNvSpPr>
              <a:spLocks noChangeShapeType="1"/>
            </p:cNvSpPr>
            <p:nvPr/>
          </p:nvSpPr>
          <p:spPr bwMode="auto">
            <a:xfrm flipH="1">
              <a:off x="2880" y="3521"/>
              <a:ext cx="36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8533" name="Rectangle 21"/>
            <p:cNvSpPr>
              <a:spLocks noChangeArrowheads="1"/>
            </p:cNvSpPr>
            <p:nvPr/>
          </p:nvSpPr>
          <p:spPr bwMode="auto">
            <a:xfrm>
              <a:off x="2699" y="3385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 b="1" i="1">
                  <a:solidFill>
                    <a:srgbClr val="000066"/>
                  </a:solidFill>
                </a:rPr>
                <a:t>f</a:t>
              </a:r>
              <a:endParaRPr kumimoji="1" lang="en-US" altLang="zh-CN" sz="2400" b="1">
                <a:solidFill>
                  <a:srgbClr val="000066"/>
                </a:solidFill>
              </a:endParaRPr>
            </a:p>
          </p:txBody>
        </p:sp>
      </p:grpSp>
      <p:sp>
        <p:nvSpPr>
          <p:cNvPr id="448534" name="Rectangle 22"/>
          <p:cNvSpPr>
            <a:spLocks noChangeArrowheads="1"/>
          </p:cNvSpPr>
          <p:nvPr/>
        </p:nvSpPr>
        <p:spPr bwMode="auto">
          <a:xfrm>
            <a:off x="4933950" y="4633912"/>
            <a:ext cx="35877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sm" len="lg"/>
          </a:ln>
          <a:effectLst/>
        </p:spPr>
        <p:txBody>
          <a:bodyPr lIns="12700" tIns="12700" rIns="12700" bIns="12700"/>
          <a:lstStyle/>
          <a:p>
            <a:pPr algn="just"/>
            <a:r>
              <a:rPr kumimoji="1" lang="en-US" altLang="zh-CN" sz="2400" i="1">
                <a:solidFill>
                  <a:srgbClr val="000066"/>
                </a:solidFill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900" dirty="0"/>
              <a:t>3.3 </a:t>
            </a:r>
            <a:r>
              <a:rPr lang="zh-CN" altLang="en-US" sz="2900" dirty="0"/>
              <a:t>刚体定轴转动的角动量定理和角动量守恒定律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6679-A857-4AF2-9032-CA3FE1BA6BB1}" type="slidenum">
              <a:rPr lang="en-US" altLang="zh-CN"/>
              <a:pPr/>
              <a:t>31</a:t>
            </a:fld>
            <a:endParaRPr lang="en-US" altLang="zh-CN"/>
          </a:p>
        </p:txBody>
      </p:sp>
      <p:grpSp>
        <p:nvGrpSpPr>
          <p:cNvPr id="449559" name="Group 23"/>
          <p:cNvGrpSpPr>
            <a:grpSpLocks/>
          </p:cNvGrpSpPr>
          <p:nvPr/>
        </p:nvGrpSpPr>
        <p:grpSpPr bwMode="auto">
          <a:xfrm>
            <a:off x="6324600" y="1268412"/>
            <a:ext cx="2500313" cy="2846388"/>
            <a:chOff x="3765" y="596"/>
            <a:chExt cx="1575" cy="1793"/>
          </a:xfrm>
        </p:grpSpPr>
        <p:sp>
          <p:nvSpPr>
            <p:cNvPr id="449540" name="Rectangle 4"/>
            <p:cNvSpPr>
              <a:spLocks noChangeArrowheads="1"/>
            </p:cNvSpPr>
            <p:nvPr/>
          </p:nvSpPr>
          <p:spPr bwMode="auto">
            <a:xfrm>
              <a:off x="4593" y="596"/>
              <a:ext cx="244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449541" name="Rectangle 5"/>
            <p:cNvSpPr>
              <a:spLocks noChangeArrowheads="1"/>
            </p:cNvSpPr>
            <p:nvPr/>
          </p:nvSpPr>
          <p:spPr bwMode="auto">
            <a:xfrm>
              <a:off x="3765" y="2003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FF3300"/>
                  </a:solidFill>
                </a:rPr>
                <a:t>m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449542" name="Line 6"/>
            <p:cNvSpPr>
              <a:spLocks noChangeShapeType="1"/>
            </p:cNvSpPr>
            <p:nvPr/>
          </p:nvSpPr>
          <p:spPr bwMode="auto">
            <a:xfrm>
              <a:off x="3967" y="2327"/>
              <a:ext cx="56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3" name="Rectangle 7"/>
            <p:cNvSpPr>
              <a:spLocks noChangeArrowheads="1"/>
            </p:cNvSpPr>
            <p:nvPr/>
          </p:nvSpPr>
          <p:spPr bwMode="auto">
            <a:xfrm rot="5400000">
              <a:off x="4008" y="1560"/>
              <a:ext cx="1621" cy="38"/>
            </a:xfrm>
            <a:prstGeom prst="rect">
              <a:avLst/>
            </a:prstGeom>
            <a:gradFill rotWithShape="1">
              <a:gsLst>
                <a:gs pos="0">
                  <a:srgbClr val="3366CC"/>
                </a:gs>
                <a:gs pos="50000">
                  <a:srgbClr val="FFFFFF"/>
                </a:gs>
                <a:gs pos="100000">
                  <a:srgbClr val="3366CC"/>
                </a:gs>
              </a:gsLst>
              <a:lin ang="5400000" scaled="1"/>
            </a:gradFill>
            <a:ln w="9525" algn="ctr">
              <a:solidFill>
                <a:srgbClr val="3366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4" name="Oval 8"/>
            <p:cNvSpPr>
              <a:spLocks noChangeArrowheads="1"/>
            </p:cNvSpPr>
            <p:nvPr/>
          </p:nvSpPr>
          <p:spPr bwMode="auto">
            <a:xfrm>
              <a:off x="4784" y="731"/>
              <a:ext cx="81" cy="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9545" name="Oval 9"/>
            <p:cNvSpPr>
              <a:spLocks noChangeArrowheads="1"/>
            </p:cNvSpPr>
            <p:nvPr/>
          </p:nvSpPr>
          <p:spPr bwMode="auto">
            <a:xfrm>
              <a:off x="3895" y="2269"/>
              <a:ext cx="96" cy="96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49546" name="Rectangle 10"/>
            <p:cNvSpPr>
              <a:spLocks noChangeArrowheads="1"/>
            </p:cNvSpPr>
            <p:nvPr/>
          </p:nvSpPr>
          <p:spPr bwMode="auto">
            <a:xfrm>
              <a:off x="4336" y="2003"/>
              <a:ext cx="36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i="1">
                  <a:solidFill>
                    <a:srgbClr val="FF3300"/>
                  </a:solidFill>
                  <a:latin typeface="Book Antiqua" pitchFamily="18" charset="0"/>
                </a:rPr>
                <a:t>v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0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grpSp>
          <p:nvGrpSpPr>
            <p:cNvPr id="449547" name="Group 11"/>
            <p:cNvGrpSpPr>
              <a:grpSpLocks/>
            </p:cNvGrpSpPr>
            <p:nvPr/>
          </p:nvGrpSpPr>
          <p:grpSpPr bwMode="auto">
            <a:xfrm>
              <a:off x="4249" y="778"/>
              <a:ext cx="1091" cy="1179"/>
              <a:chOff x="2699" y="2523"/>
              <a:chExt cx="1091" cy="1179"/>
            </a:xfrm>
          </p:grpSpPr>
          <p:sp>
            <p:nvSpPr>
              <p:cNvPr id="449548" name="Rectangle 12"/>
              <p:cNvSpPr>
                <a:spLocks noChangeArrowheads="1"/>
              </p:cNvSpPr>
              <p:nvPr/>
            </p:nvSpPr>
            <p:spPr bwMode="auto">
              <a:xfrm>
                <a:off x="3243" y="3430"/>
                <a:ext cx="45" cy="182"/>
              </a:xfrm>
              <a:prstGeom prst="rect">
                <a:avLst/>
              </a:prstGeom>
              <a:gradFill rotWithShape="1">
                <a:gsLst>
                  <a:gs pos="0">
                    <a:srgbClr val="FF000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00"/>
                </a:solidFill>
                <a:miter lim="800000"/>
                <a:headEnd/>
                <a:tailEnd type="none" w="sm" len="lg"/>
              </a:ln>
              <a:effectLst/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49" name="Line 13"/>
              <p:cNvSpPr>
                <a:spLocks noChangeShapeType="1"/>
              </p:cNvSpPr>
              <p:nvPr/>
            </p:nvSpPr>
            <p:spPr bwMode="auto">
              <a:xfrm>
                <a:off x="3334" y="2523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0" name="Line 14"/>
              <p:cNvSpPr>
                <a:spLocks noChangeShapeType="1"/>
              </p:cNvSpPr>
              <p:nvPr/>
            </p:nvSpPr>
            <p:spPr bwMode="auto">
              <a:xfrm>
                <a:off x="3334" y="3612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1" name="Line 15"/>
              <p:cNvSpPr>
                <a:spLocks noChangeShapeType="1"/>
              </p:cNvSpPr>
              <p:nvPr/>
            </p:nvSpPr>
            <p:spPr bwMode="auto">
              <a:xfrm>
                <a:off x="3334" y="3430"/>
                <a:ext cx="272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non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2" name="Line 16"/>
              <p:cNvSpPr>
                <a:spLocks noChangeShapeType="1"/>
              </p:cNvSpPr>
              <p:nvPr/>
            </p:nvSpPr>
            <p:spPr bwMode="auto">
              <a:xfrm flipV="1">
                <a:off x="3470" y="2524"/>
                <a:ext cx="0" cy="36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3" name="Line 17"/>
              <p:cNvSpPr>
                <a:spLocks noChangeShapeType="1"/>
              </p:cNvSpPr>
              <p:nvPr/>
            </p:nvSpPr>
            <p:spPr bwMode="auto">
              <a:xfrm>
                <a:off x="3470" y="3067"/>
                <a:ext cx="0" cy="36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4" name="Rectangle 18"/>
              <p:cNvSpPr>
                <a:spLocks noChangeArrowheads="1"/>
              </p:cNvSpPr>
              <p:nvPr/>
            </p:nvSpPr>
            <p:spPr bwMode="auto">
              <a:xfrm>
                <a:off x="3424" y="2840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49555" name="Rectangle 19"/>
              <p:cNvSpPr>
                <a:spLocks noChangeArrowheads="1"/>
              </p:cNvSpPr>
              <p:nvPr/>
            </p:nvSpPr>
            <p:spPr bwMode="auto">
              <a:xfrm>
                <a:off x="3424" y="3385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d</a:t>
                </a:r>
                <a:r>
                  <a:rPr kumimoji="1" lang="en-US" altLang="zh-CN" sz="2400" i="1">
                    <a:solidFill>
                      <a:srgbClr val="000066"/>
                    </a:solidFill>
                  </a:rPr>
                  <a:t>x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449556" name="Line 20"/>
              <p:cNvSpPr>
                <a:spLocks noChangeShapeType="1"/>
              </p:cNvSpPr>
              <p:nvPr/>
            </p:nvSpPr>
            <p:spPr bwMode="auto">
              <a:xfrm flipH="1">
                <a:off x="2880" y="3521"/>
                <a:ext cx="363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/>
                <a:tailEnd type="triangle" w="sm" len="lg"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49557" name="Rectangle 21"/>
              <p:cNvSpPr>
                <a:spLocks noChangeArrowheads="1"/>
              </p:cNvSpPr>
              <p:nvPr/>
            </p:nvSpPr>
            <p:spPr bwMode="auto">
              <a:xfrm>
                <a:off x="2699" y="3385"/>
                <a:ext cx="366" cy="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d</a:t>
                </a:r>
                <a:r>
                  <a:rPr kumimoji="1" lang="en-US" altLang="zh-CN" sz="2400" b="1" i="1">
                    <a:solidFill>
                      <a:srgbClr val="000066"/>
                    </a:solidFill>
                  </a:rPr>
                  <a:t>f</a:t>
                </a:r>
                <a:endParaRPr kumimoji="1" lang="en-US" altLang="zh-CN" sz="24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449558" name="Rectangle 22"/>
            <p:cNvSpPr>
              <a:spLocks noChangeArrowheads="1"/>
            </p:cNvSpPr>
            <p:nvPr/>
          </p:nvSpPr>
          <p:spPr bwMode="auto">
            <a:xfrm>
              <a:off x="4658" y="1403"/>
              <a:ext cx="226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 type="none" w="sm" len="lg"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l</a:t>
              </a:r>
            </a:p>
          </p:txBody>
        </p:sp>
      </p:grpSp>
      <p:graphicFrame>
        <p:nvGraphicFramePr>
          <p:cNvPr id="449560" name="Object 24"/>
          <p:cNvGraphicFramePr>
            <a:graphicFrameLocks noChangeAspect="1"/>
          </p:cNvGraphicFramePr>
          <p:nvPr/>
        </p:nvGraphicFramePr>
        <p:xfrm>
          <a:off x="1600200" y="1371600"/>
          <a:ext cx="22701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11280" imgH="419040" progId="Equation.3">
                  <p:embed/>
                </p:oleObj>
              </mc:Choice>
              <mc:Fallback>
                <p:oleObj name="公式" r:id="rId2" imgW="1511280" imgH="419040" progId="Equation.3">
                  <p:embed/>
                  <p:pic>
                    <p:nvPicPr>
                      <p:cNvPr id="4495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371600"/>
                        <a:ext cx="22701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1" name="Object 25"/>
          <p:cNvGraphicFramePr>
            <a:graphicFrameLocks noChangeAspect="1"/>
          </p:cNvGraphicFramePr>
          <p:nvPr/>
        </p:nvGraphicFramePr>
        <p:xfrm>
          <a:off x="1600200" y="2133600"/>
          <a:ext cx="159861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66680" imgH="444240" progId="Equation.3">
                  <p:embed/>
                </p:oleObj>
              </mc:Choice>
              <mc:Fallback>
                <p:oleObj name="公式" r:id="rId4" imgW="1066680" imgH="444240" progId="Equation.3">
                  <p:embed/>
                  <p:pic>
                    <p:nvPicPr>
                      <p:cNvPr id="4495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159861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2" name="Text Box 26"/>
          <p:cNvSpPr txBox="1">
            <a:spLocks noChangeArrowheads="1"/>
          </p:cNvSpPr>
          <p:nvPr/>
        </p:nvSpPr>
        <p:spPr bwMode="auto">
          <a:xfrm>
            <a:off x="304800" y="121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解</a:t>
            </a:r>
          </a:p>
        </p:txBody>
      </p:sp>
      <p:sp>
        <p:nvSpPr>
          <p:cNvPr id="449563" name="Text Box 27"/>
          <p:cNvSpPr txBox="1">
            <a:spLocks noChangeArrowheads="1"/>
          </p:cNvSpPr>
          <p:nvPr/>
        </p:nvSpPr>
        <p:spPr bwMode="auto">
          <a:xfrm>
            <a:off x="685800" y="15240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</a:p>
        </p:txBody>
      </p:sp>
      <p:sp>
        <p:nvSpPr>
          <p:cNvPr id="449564" name="Text Box 28"/>
          <p:cNvSpPr txBox="1">
            <a:spLocks noChangeArrowheads="1"/>
          </p:cNvSpPr>
          <p:nvPr/>
        </p:nvSpPr>
        <p:spPr bwMode="auto">
          <a:xfrm>
            <a:off x="685800" y="2895600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</a:p>
        </p:txBody>
      </p:sp>
      <p:graphicFrame>
        <p:nvGraphicFramePr>
          <p:cNvPr id="449565" name="Object 29"/>
          <p:cNvGraphicFramePr>
            <a:graphicFrameLocks noChangeAspect="1"/>
          </p:cNvGraphicFramePr>
          <p:nvPr/>
        </p:nvGraphicFramePr>
        <p:xfrm>
          <a:off x="1600200" y="2971800"/>
          <a:ext cx="19081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69720" imgH="203040" progId="Equation.3">
                  <p:embed/>
                </p:oleObj>
              </mc:Choice>
              <mc:Fallback>
                <p:oleObj name="公式" r:id="rId6" imgW="1269720" imgH="203040" progId="Equation.3">
                  <p:embed/>
                  <p:pic>
                    <p:nvPicPr>
                      <p:cNvPr id="4495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19081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6" name="Object 30"/>
          <p:cNvGraphicFramePr>
            <a:graphicFrameLocks noChangeAspect="1"/>
          </p:cNvGraphicFramePr>
          <p:nvPr/>
        </p:nvGraphicFramePr>
        <p:xfrm>
          <a:off x="1524000" y="3429000"/>
          <a:ext cx="22145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73120" imgH="203040" progId="Equation.3">
                  <p:embed/>
                </p:oleObj>
              </mc:Choice>
              <mc:Fallback>
                <p:oleObj name="公式" r:id="rId8" imgW="1473120" imgH="203040" progId="Equation.3">
                  <p:embed/>
                  <p:pic>
                    <p:nvPicPr>
                      <p:cNvPr id="449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22145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7" name="Object 31"/>
          <p:cNvGraphicFramePr>
            <a:graphicFrameLocks noChangeAspect="1"/>
          </p:cNvGraphicFramePr>
          <p:nvPr/>
        </p:nvGraphicFramePr>
        <p:xfrm>
          <a:off x="1590675" y="3886200"/>
          <a:ext cx="4581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47760" imgH="393480" progId="Equation.3">
                  <p:embed/>
                </p:oleObj>
              </mc:Choice>
              <mc:Fallback>
                <p:oleObj name="公式" r:id="rId10" imgW="3047760" imgH="393480" progId="Equation.3">
                  <p:embed/>
                  <p:pic>
                    <p:nvPicPr>
                      <p:cNvPr id="4495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886200"/>
                        <a:ext cx="4581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8" name="Object 32"/>
          <p:cNvGraphicFramePr>
            <a:graphicFrameLocks noChangeAspect="1"/>
          </p:cNvGraphicFramePr>
          <p:nvPr/>
        </p:nvGraphicFramePr>
        <p:xfrm>
          <a:off x="1590675" y="4724400"/>
          <a:ext cx="322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45960" imgH="393480" progId="Equation.3">
                  <p:embed/>
                </p:oleObj>
              </mc:Choice>
              <mc:Fallback>
                <p:oleObj name="公式" r:id="rId12" imgW="2145960" imgH="393480" progId="Equation.3">
                  <p:embed/>
                  <p:pic>
                    <p:nvPicPr>
                      <p:cNvPr id="4495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4724400"/>
                        <a:ext cx="32258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69" name="Object 33"/>
          <p:cNvGraphicFramePr>
            <a:graphicFrameLocks noChangeAspect="1"/>
          </p:cNvGraphicFramePr>
          <p:nvPr/>
        </p:nvGraphicFramePr>
        <p:xfrm>
          <a:off x="1828800" y="5562600"/>
          <a:ext cx="14319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52200" imgH="444240" progId="Equation.3">
                  <p:embed/>
                </p:oleObj>
              </mc:Choice>
              <mc:Fallback>
                <p:oleObj name="公式" r:id="rId14" imgW="952200" imgH="444240" progId="Equation.3">
                  <p:embed/>
                  <p:pic>
                    <p:nvPicPr>
                      <p:cNvPr id="449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562600"/>
                        <a:ext cx="14319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63" grpId="0"/>
      <p:bldP spid="4495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F6E25-43BA-4923-9DBB-E35BF6B801AD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1882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746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例</a:t>
            </a:r>
            <a:r>
              <a:rPr kumimoji="1" lang="en-US" altLang="zh-CN" sz="2400"/>
              <a:t>3.1</a:t>
            </a:r>
            <a:r>
              <a:rPr kumimoji="1"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kumimoji="1" lang="zh-CN" altLang="en-US" sz="2400"/>
              <a:t>计算质量为</a:t>
            </a:r>
            <a:r>
              <a:rPr kumimoji="1" lang="en-US" altLang="zh-CN" sz="2400" i="1"/>
              <a:t>m</a:t>
            </a:r>
            <a:r>
              <a:rPr kumimoji="1" lang="zh-CN" altLang="en-US" sz="2400"/>
              <a:t>，长为</a:t>
            </a:r>
            <a:r>
              <a:rPr kumimoji="1" lang="en-US" altLang="zh-CN" sz="2400" i="1"/>
              <a:t>l </a:t>
            </a:r>
            <a:r>
              <a:rPr kumimoji="1" lang="zh-CN" altLang="en-US" sz="2400"/>
              <a:t>的细棒绕一端的转动惯量。</a:t>
            </a:r>
          </a:p>
        </p:txBody>
      </p:sp>
      <p:sp>
        <p:nvSpPr>
          <p:cNvPr id="418821" name="Text Box 5"/>
          <p:cNvSpPr txBox="1">
            <a:spLocks noChangeArrowheads="1"/>
          </p:cNvSpPr>
          <p:nvPr/>
        </p:nvSpPr>
        <p:spPr bwMode="auto">
          <a:xfrm>
            <a:off x="304800" y="1676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解：</a:t>
            </a:r>
          </a:p>
        </p:txBody>
      </p:sp>
      <p:grpSp>
        <p:nvGrpSpPr>
          <p:cNvPr id="418822" name="Group 6"/>
          <p:cNvGrpSpPr>
            <a:grpSpLocks/>
          </p:cNvGrpSpPr>
          <p:nvPr/>
        </p:nvGrpSpPr>
        <p:grpSpPr bwMode="auto">
          <a:xfrm>
            <a:off x="4660900" y="1990725"/>
            <a:ext cx="4094163" cy="2565400"/>
            <a:chOff x="3024" y="1696"/>
            <a:chExt cx="2579" cy="1616"/>
          </a:xfrm>
        </p:grpSpPr>
        <p:sp>
          <p:nvSpPr>
            <p:cNvPr id="418823" name="Line 7"/>
            <p:cNvSpPr>
              <a:spLocks noChangeShapeType="1"/>
            </p:cNvSpPr>
            <p:nvPr/>
          </p:nvSpPr>
          <p:spPr bwMode="auto">
            <a:xfrm flipV="1">
              <a:off x="3303" y="1886"/>
              <a:ext cx="0" cy="1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4" name="Rectangle 8"/>
            <p:cNvSpPr>
              <a:spLocks noChangeArrowheads="1"/>
            </p:cNvSpPr>
            <p:nvPr/>
          </p:nvSpPr>
          <p:spPr bwMode="auto">
            <a:xfrm>
              <a:off x="3303" y="2520"/>
              <a:ext cx="1882" cy="79"/>
            </a:xfrm>
            <a:prstGeom prst="rect">
              <a:avLst/>
            </a:prstGeom>
            <a:gradFill rotWithShape="1">
              <a:gsLst>
                <a:gs pos="0">
                  <a:srgbClr val="FF6699"/>
                </a:gs>
                <a:gs pos="50000">
                  <a:srgbClr val="FFFFFF"/>
                </a:gs>
                <a:gs pos="100000">
                  <a:srgbClr val="FF6699"/>
                </a:gs>
              </a:gsLst>
              <a:lin ang="5400000" scaled="1"/>
            </a:gradFill>
            <a:ln w="9525">
              <a:solidFill>
                <a:srgbClr val="FF66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5" name="Line 9"/>
            <p:cNvSpPr>
              <a:spLocks noChangeShapeType="1"/>
            </p:cNvSpPr>
            <p:nvPr/>
          </p:nvSpPr>
          <p:spPr bwMode="auto">
            <a:xfrm>
              <a:off x="5185" y="2599"/>
              <a:ext cx="4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26" name="Rectangle 10"/>
            <p:cNvSpPr>
              <a:spLocks noChangeArrowheads="1"/>
            </p:cNvSpPr>
            <p:nvPr/>
          </p:nvSpPr>
          <p:spPr bwMode="auto">
            <a:xfrm>
              <a:off x="3024" y="233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bg1"/>
                  </a:solidFill>
                </a:rPr>
                <a:t>o</a:t>
              </a:r>
              <a:endParaRPr kumimoji="1" lang="en-US" altLang="zh-CN" sz="2800">
                <a:solidFill>
                  <a:schemeClr val="bg1"/>
                </a:solidFill>
              </a:endParaRPr>
            </a:p>
          </p:txBody>
        </p:sp>
        <p:sp>
          <p:nvSpPr>
            <p:cNvPr id="418827" name="Rectangle 11"/>
            <p:cNvSpPr>
              <a:spLocks noChangeArrowheads="1"/>
            </p:cNvSpPr>
            <p:nvPr/>
          </p:nvSpPr>
          <p:spPr bwMode="auto">
            <a:xfrm>
              <a:off x="5376" y="2592"/>
              <a:ext cx="21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</a:p>
          </p:txBody>
        </p:sp>
        <p:sp>
          <p:nvSpPr>
            <p:cNvPr id="418828" name="Rectangle 12"/>
            <p:cNvSpPr>
              <a:spLocks noChangeArrowheads="1"/>
            </p:cNvSpPr>
            <p:nvPr/>
          </p:nvSpPr>
          <p:spPr bwMode="auto">
            <a:xfrm>
              <a:off x="3024" y="1696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z</a:t>
              </a:r>
            </a:p>
          </p:txBody>
        </p:sp>
      </p:grpSp>
      <p:graphicFrame>
        <p:nvGraphicFramePr>
          <p:cNvPr id="418829" name="Object 13"/>
          <p:cNvGraphicFramePr>
            <a:graphicFrameLocks noChangeAspect="1"/>
          </p:cNvGraphicFramePr>
          <p:nvPr/>
        </p:nvGraphicFramePr>
        <p:xfrm>
          <a:off x="1371600" y="1752600"/>
          <a:ext cx="20875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72840" imgH="215640" progId="Equation.3">
                  <p:embed/>
                </p:oleObj>
              </mc:Choice>
              <mc:Fallback>
                <p:oleObj name="公式" r:id="rId2" imgW="672840" imgH="215640" progId="Equation.3">
                  <p:embed/>
                  <p:pic>
                    <p:nvPicPr>
                      <p:cNvPr id="418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2087563" cy="666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30" name="Group 14"/>
          <p:cNvGrpSpPr>
            <a:grpSpLocks/>
          </p:cNvGrpSpPr>
          <p:nvPr/>
        </p:nvGrpSpPr>
        <p:grpSpPr bwMode="auto">
          <a:xfrm>
            <a:off x="4648200" y="2819400"/>
            <a:ext cx="2603500" cy="1311275"/>
            <a:chOff x="3016" y="1697"/>
            <a:chExt cx="1640" cy="826"/>
          </a:xfrm>
        </p:grpSpPr>
        <p:sp>
          <p:nvSpPr>
            <p:cNvPr id="418831" name="Rectangle 15"/>
            <p:cNvSpPr>
              <a:spLocks noChangeAspect="1" noChangeArrowheads="1"/>
            </p:cNvSpPr>
            <p:nvPr/>
          </p:nvSpPr>
          <p:spPr bwMode="auto">
            <a:xfrm>
              <a:off x="4340" y="1996"/>
              <a:ext cx="102" cy="84"/>
            </a:xfrm>
            <a:prstGeom prst="rect">
              <a:avLst/>
            </a:prstGeom>
            <a:gradFill rotWithShape="1">
              <a:gsLst>
                <a:gs pos="0">
                  <a:srgbClr val="6699FF"/>
                </a:gs>
                <a:gs pos="50000">
                  <a:srgbClr val="FFFFFF"/>
                </a:gs>
                <a:gs pos="100000">
                  <a:srgbClr val="6699FF"/>
                </a:gs>
              </a:gsLst>
              <a:lin ang="5400000" scaled="1"/>
            </a:gradFill>
            <a:ln w="9525">
              <a:solidFill>
                <a:srgbClr val="66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2" name="Rectangle 16"/>
            <p:cNvSpPr>
              <a:spLocks noChangeArrowheads="1"/>
            </p:cNvSpPr>
            <p:nvPr/>
          </p:nvSpPr>
          <p:spPr bwMode="auto">
            <a:xfrm>
              <a:off x="4195" y="2196"/>
              <a:ext cx="32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d</a:t>
              </a:r>
              <a:r>
                <a:rPr kumimoji="1" lang="en-US" altLang="zh-CN" sz="2800" i="1"/>
                <a:t>x</a:t>
              </a:r>
            </a:p>
          </p:txBody>
        </p:sp>
        <p:sp>
          <p:nvSpPr>
            <p:cNvPr id="418833" name="Rectangle 17"/>
            <p:cNvSpPr>
              <a:spLocks noChangeArrowheads="1"/>
            </p:cNvSpPr>
            <p:nvPr/>
          </p:nvSpPr>
          <p:spPr bwMode="auto">
            <a:xfrm>
              <a:off x="4168" y="1697"/>
              <a:ext cx="3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/>
                <a:t>d</a:t>
              </a:r>
              <a:r>
                <a:rPr kumimoji="1" lang="en-US" altLang="zh-CN" sz="2800" i="1"/>
                <a:t>m</a:t>
              </a:r>
              <a:endParaRPr kumimoji="1" lang="en-US" altLang="zh-CN" sz="2400" i="1"/>
            </a:p>
          </p:txBody>
        </p:sp>
        <p:sp>
          <p:nvSpPr>
            <p:cNvPr id="418834" name="Line 18"/>
            <p:cNvSpPr>
              <a:spLocks noChangeShapeType="1"/>
            </p:cNvSpPr>
            <p:nvPr/>
          </p:nvSpPr>
          <p:spPr bwMode="auto">
            <a:xfrm>
              <a:off x="4340" y="2079"/>
              <a:ext cx="0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5" name="Line 19"/>
            <p:cNvSpPr>
              <a:spLocks noChangeShapeType="1"/>
            </p:cNvSpPr>
            <p:nvPr/>
          </p:nvSpPr>
          <p:spPr bwMode="auto">
            <a:xfrm>
              <a:off x="4419" y="2079"/>
              <a:ext cx="0" cy="1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6" name="Line 20"/>
            <p:cNvSpPr>
              <a:spLocks noChangeShapeType="1"/>
            </p:cNvSpPr>
            <p:nvPr/>
          </p:nvSpPr>
          <p:spPr bwMode="auto">
            <a:xfrm>
              <a:off x="3312" y="2210"/>
              <a:ext cx="1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7" name="Line 21"/>
            <p:cNvSpPr>
              <a:spLocks noChangeShapeType="1"/>
            </p:cNvSpPr>
            <p:nvPr/>
          </p:nvSpPr>
          <p:spPr bwMode="auto">
            <a:xfrm>
              <a:off x="4419" y="2210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8838" name="Rectangle 22"/>
            <p:cNvSpPr>
              <a:spLocks noChangeArrowheads="1"/>
            </p:cNvSpPr>
            <p:nvPr/>
          </p:nvSpPr>
          <p:spPr bwMode="auto">
            <a:xfrm>
              <a:off x="3646" y="2133"/>
              <a:ext cx="214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x</a:t>
              </a:r>
              <a:endParaRPr kumimoji="1" lang="en-US" altLang="zh-CN" sz="2400" i="1"/>
            </a:p>
          </p:txBody>
        </p:sp>
        <p:sp>
          <p:nvSpPr>
            <p:cNvPr id="418839" name="Text Box 23"/>
            <p:cNvSpPr txBox="1">
              <a:spLocks noChangeArrowheads="1"/>
            </p:cNvSpPr>
            <p:nvPr/>
          </p:nvSpPr>
          <p:spPr bwMode="auto">
            <a:xfrm>
              <a:off x="3016" y="1888"/>
              <a:ext cx="2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O</a:t>
              </a:r>
            </a:p>
          </p:txBody>
        </p:sp>
      </p:grpSp>
      <p:graphicFrame>
        <p:nvGraphicFramePr>
          <p:cNvPr id="418840" name="Object 24"/>
          <p:cNvGraphicFramePr>
            <a:graphicFrameLocks noChangeAspect="1"/>
          </p:cNvGraphicFramePr>
          <p:nvPr/>
        </p:nvGraphicFramePr>
        <p:xfrm>
          <a:off x="990600" y="2590800"/>
          <a:ext cx="31638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04840" imgH="393480" progId="Equation.3">
                  <p:embed/>
                </p:oleObj>
              </mc:Choice>
              <mc:Fallback>
                <p:oleObj name="公式" r:id="rId4" imgW="1104840" imgH="393480" progId="Equation.3">
                  <p:embed/>
                  <p:pic>
                    <p:nvPicPr>
                      <p:cNvPr id="41884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3163888" cy="1122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1" name="Object 25"/>
          <p:cNvGraphicFramePr>
            <a:graphicFrameLocks noChangeAspect="1"/>
          </p:cNvGraphicFramePr>
          <p:nvPr/>
        </p:nvGraphicFramePr>
        <p:xfrm>
          <a:off x="1143000" y="3733800"/>
          <a:ext cx="17526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69800" imgH="203040" progId="Equation.3">
                  <p:embed/>
                </p:oleObj>
              </mc:Choice>
              <mc:Fallback>
                <p:oleObj name="公式" r:id="rId6" imgW="469800" imgH="203040" progId="Equation.3">
                  <p:embed/>
                  <p:pic>
                    <p:nvPicPr>
                      <p:cNvPr id="41884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33800"/>
                        <a:ext cx="1752600" cy="752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2" name="Object 26"/>
          <p:cNvGraphicFramePr>
            <a:graphicFrameLocks noChangeAspect="1"/>
          </p:cNvGraphicFramePr>
          <p:nvPr/>
        </p:nvGraphicFramePr>
        <p:xfrm>
          <a:off x="762000" y="5029200"/>
          <a:ext cx="44958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74640" imgH="393480" progId="Equation.3">
                  <p:embed/>
                </p:oleObj>
              </mc:Choice>
              <mc:Fallback>
                <p:oleObj name="公式" r:id="rId8" imgW="1574640" imgH="393480" progId="Equation.3">
                  <p:embed/>
                  <p:pic>
                    <p:nvPicPr>
                      <p:cNvPr id="4188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029200"/>
                        <a:ext cx="4495800" cy="1120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3" name="Object 27"/>
          <p:cNvGraphicFramePr>
            <a:graphicFrameLocks noChangeAspect="1"/>
          </p:cNvGraphicFramePr>
          <p:nvPr/>
        </p:nvGraphicFramePr>
        <p:xfrm>
          <a:off x="6019800" y="4953000"/>
          <a:ext cx="182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22080" imgH="393480" progId="Equation.3">
                  <p:embed/>
                </p:oleObj>
              </mc:Choice>
              <mc:Fallback>
                <p:oleObj name="公式" r:id="rId10" imgW="622080" imgH="393480" progId="Equation.3">
                  <p:embed/>
                  <p:pic>
                    <p:nvPicPr>
                      <p:cNvPr id="41884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953000"/>
                        <a:ext cx="1828800" cy="1154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chemeClr val="folHlink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1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CE30A-A237-49E1-9B45-DB8B40F0B2E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304800" y="1158875"/>
            <a:ext cx="83820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3.2  </a:t>
            </a:r>
            <a:r>
              <a:rPr kumimoji="1" lang="zh-CN" altLang="en-US" sz="2400" dirty="0"/>
              <a:t>一质量为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的均匀圆盘，求对通过盘中心并与盘面垂直的轴的转动惯量。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04800" y="19812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解：</a:t>
            </a:r>
          </a:p>
        </p:txBody>
      </p:sp>
      <p:grpSp>
        <p:nvGrpSpPr>
          <p:cNvPr id="416785" name="Group 17"/>
          <p:cNvGrpSpPr>
            <a:grpSpLocks/>
          </p:cNvGrpSpPr>
          <p:nvPr/>
        </p:nvGrpSpPr>
        <p:grpSpPr bwMode="auto">
          <a:xfrm>
            <a:off x="5638800" y="1981200"/>
            <a:ext cx="3167063" cy="3167063"/>
            <a:chOff x="3379" y="1253"/>
            <a:chExt cx="1995" cy="1995"/>
          </a:xfrm>
        </p:grpSpPr>
        <p:sp>
          <p:nvSpPr>
            <p:cNvPr id="416786" name="Oval 18"/>
            <p:cNvSpPr>
              <a:spLocks noChangeArrowheads="1"/>
            </p:cNvSpPr>
            <p:nvPr/>
          </p:nvSpPr>
          <p:spPr bwMode="auto">
            <a:xfrm>
              <a:off x="3379" y="1253"/>
              <a:ext cx="1995" cy="1995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7" name="Rectangle 19"/>
            <p:cNvSpPr>
              <a:spLocks noChangeArrowheads="1"/>
            </p:cNvSpPr>
            <p:nvPr/>
          </p:nvSpPr>
          <p:spPr bwMode="auto">
            <a:xfrm>
              <a:off x="4241" y="2023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o</a:t>
              </a:r>
            </a:p>
          </p:txBody>
        </p:sp>
        <p:sp>
          <p:nvSpPr>
            <p:cNvPr id="416788" name="Line 20"/>
            <p:cNvSpPr>
              <a:spLocks noChangeShapeType="1"/>
            </p:cNvSpPr>
            <p:nvPr/>
          </p:nvSpPr>
          <p:spPr bwMode="auto">
            <a:xfrm flipH="1">
              <a:off x="3488" y="2296"/>
              <a:ext cx="907" cy="42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89" name="Rectangle 21"/>
            <p:cNvSpPr>
              <a:spLocks noChangeArrowheads="1"/>
            </p:cNvSpPr>
            <p:nvPr/>
          </p:nvSpPr>
          <p:spPr bwMode="auto">
            <a:xfrm>
              <a:off x="3787" y="225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R</a:t>
              </a:r>
            </a:p>
          </p:txBody>
        </p:sp>
      </p:grpSp>
      <p:grpSp>
        <p:nvGrpSpPr>
          <p:cNvPr id="416790" name="Group 22"/>
          <p:cNvGrpSpPr>
            <a:grpSpLocks/>
          </p:cNvGrpSpPr>
          <p:nvPr/>
        </p:nvGrpSpPr>
        <p:grpSpPr bwMode="auto">
          <a:xfrm>
            <a:off x="6099175" y="2443163"/>
            <a:ext cx="2700338" cy="2232025"/>
            <a:chOff x="3669" y="1544"/>
            <a:chExt cx="1701" cy="1406"/>
          </a:xfrm>
        </p:grpSpPr>
        <p:sp>
          <p:nvSpPr>
            <p:cNvPr id="416791" name="Line 23"/>
            <p:cNvSpPr>
              <a:spLocks noChangeShapeType="1"/>
            </p:cNvSpPr>
            <p:nvPr/>
          </p:nvSpPr>
          <p:spPr bwMode="auto">
            <a:xfrm>
              <a:off x="4386" y="2296"/>
              <a:ext cx="63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92" name="Line 24"/>
            <p:cNvSpPr>
              <a:spLocks noChangeShapeType="1"/>
            </p:cNvSpPr>
            <p:nvPr/>
          </p:nvSpPr>
          <p:spPr bwMode="auto">
            <a:xfrm flipH="1">
              <a:off x="5085" y="2296"/>
              <a:ext cx="22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793" name="Rectangle 25"/>
            <p:cNvSpPr>
              <a:spLocks noChangeArrowheads="1"/>
            </p:cNvSpPr>
            <p:nvPr/>
          </p:nvSpPr>
          <p:spPr bwMode="auto">
            <a:xfrm>
              <a:off x="4604" y="2024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416794" name="Rectangle 26"/>
            <p:cNvSpPr>
              <a:spLocks noChangeArrowheads="1"/>
            </p:cNvSpPr>
            <p:nvPr/>
          </p:nvSpPr>
          <p:spPr bwMode="auto">
            <a:xfrm>
              <a:off x="5030" y="201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>
                  <a:solidFill>
                    <a:srgbClr val="FFFFFF"/>
                  </a:solidFill>
                </a:rPr>
                <a:t>d</a:t>
              </a:r>
              <a:r>
                <a:rPr kumimoji="1" lang="en-US" altLang="zh-CN" sz="2800" i="1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416795" name="AutoShape 27" descr="75%"/>
            <p:cNvSpPr>
              <a:spLocks noChangeArrowheads="1"/>
            </p:cNvSpPr>
            <p:nvPr/>
          </p:nvSpPr>
          <p:spPr bwMode="auto">
            <a:xfrm>
              <a:off x="3669" y="1544"/>
              <a:ext cx="1406" cy="1406"/>
            </a:xfrm>
            <a:custGeom>
              <a:avLst/>
              <a:gdLst>
                <a:gd name="G0" fmla="+- 768 0 0"/>
                <a:gd name="G1" fmla="+- 21600 0 768"/>
                <a:gd name="G2" fmla="+- 21600 0 768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768" y="10800"/>
                  </a:moveTo>
                  <a:cubicBezTo>
                    <a:pt x="768" y="16341"/>
                    <a:pt x="5259" y="20832"/>
                    <a:pt x="10800" y="20832"/>
                  </a:cubicBezTo>
                  <a:cubicBezTo>
                    <a:pt x="16341" y="20832"/>
                    <a:pt x="20832" y="16341"/>
                    <a:pt x="20832" y="10800"/>
                  </a:cubicBezTo>
                  <a:cubicBezTo>
                    <a:pt x="20832" y="5259"/>
                    <a:pt x="16341" y="768"/>
                    <a:pt x="10800" y="768"/>
                  </a:cubicBezTo>
                  <a:cubicBezTo>
                    <a:pt x="5259" y="768"/>
                    <a:pt x="768" y="5259"/>
                    <a:pt x="768" y="10800"/>
                  </a:cubicBezTo>
                  <a:close/>
                </a:path>
              </a:pathLst>
            </a:custGeom>
            <a:pattFill prst="pct75">
              <a:fgClr>
                <a:srgbClr val="000099"/>
              </a:fgClr>
              <a:bgClr>
                <a:srgbClr val="FFFFFF"/>
              </a:bgClr>
            </a:pattFill>
            <a:ln w="952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16796" name="Object 28"/>
          <p:cNvGraphicFramePr>
            <a:graphicFrameLocks noChangeAspect="1"/>
          </p:cNvGraphicFramePr>
          <p:nvPr/>
        </p:nvGraphicFramePr>
        <p:xfrm>
          <a:off x="1143000" y="1981200"/>
          <a:ext cx="27305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88840" imgH="203040" progId="Equation.3">
                  <p:embed/>
                </p:oleObj>
              </mc:Choice>
              <mc:Fallback>
                <p:oleObj name="公式" r:id="rId2" imgW="888840" imgH="203040" progId="Equation.3">
                  <p:embed/>
                  <p:pic>
                    <p:nvPicPr>
                      <p:cNvPr id="4167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273050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7" name="Object 29"/>
          <p:cNvGraphicFramePr>
            <a:graphicFrameLocks noChangeAspect="1"/>
          </p:cNvGraphicFramePr>
          <p:nvPr/>
        </p:nvGraphicFramePr>
        <p:xfrm>
          <a:off x="762000" y="2895600"/>
          <a:ext cx="191293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8400" imgH="279360" progId="Equation.3">
                  <p:embed/>
                </p:oleObj>
              </mc:Choice>
              <mc:Fallback>
                <p:oleObj name="公式" r:id="rId4" imgW="698400" imgH="279360" progId="Equation.3">
                  <p:embed/>
                  <p:pic>
                    <p:nvPicPr>
                      <p:cNvPr id="41679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1912938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8" name="Object 30"/>
          <p:cNvGraphicFramePr>
            <a:graphicFrameLocks noChangeAspect="1"/>
          </p:cNvGraphicFramePr>
          <p:nvPr/>
        </p:nvGraphicFramePr>
        <p:xfrm>
          <a:off x="2819400" y="2895600"/>
          <a:ext cx="2160588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2520" imgH="279360" progId="Equation.3">
                  <p:embed/>
                </p:oleObj>
              </mc:Choice>
              <mc:Fallback>
                <p:oleObj name="公式" r:id="rId6" imgW="812520" imgH="279360" progId="Equation.3">
                  <p:embed/>
                  <p:pic>
                    <p:nvPicPr>
                      <p:cNvPr id="41679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95600"/>
                        <a:ext cx="2160588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9" name="Object 31"/>
          <p:cNvGraphicFramePr>
            <a:graphicFrameLocks noChangeAspect="1"/>
          </p:cNvGraphicFramePr>
          <p:nvPr/>
        </p:nvGraphicFramePr>
        <p:xfrm>
          <a:off x="762000" y="3810000"/>
          <a:ext cx="28082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02960" imgH="330120" progId="Equation.3">
                  <p:embed/>
                </p:oleObj>
              </mc:Choice>
              <mc:Fallback>
                <p:oleObj name="公式" r:id="rId8" imgW="1002960" imgH="330120" progId="Equation.3">
                  <p:embed/>
                  <p:pic>
                    <p:nvPicPr>
                      <p:cNvPr id="41679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80828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0" name="Object 32"/>
          <p:cNvGraphicFramePr>
            <a:graphicFrameLocks noChangeAspect="1"/>
          </p:cNvGraphicFramePr>
          <p:nvPr/>
        </p:nvGraphicFramePr>
        <p:xfrm>
          <a:off x="1143000" y="4953000"/>
          <a:ext cx="2881313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104840" imgH="419040" progId="Equation.3">
                  <p:embed/>
                </p:oleObj>
              </mc:Choice>
              <mc:Fallback>
                <p:oleObj name="公式" r:id="rId10" imgW="1104840" imgH="419040" progId="Equation.3">
                  <p:embed/>
                  <p:pic>
                    <p:nvPicPr>
                      <p:cNvPr id="4168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881313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7B5D3-8811-4757-AE61-DB2F9AA3FCA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平行轴定理</a:t>
            </a:r>
          </a:p>
        </p:txBody>
      </p:sp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533400" y="1600200"/>
            <a:ext cx="7772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若刚体对过质心的轴的转动惯量为</a:t>
            </a:r>
            <a:r>
              <a:rPr kumimoji="1" lang="en-US" altLang="zh-CN" sz="2800" i="1"/>
              <a:t>J</a:t>
            </a:r>
            <a:r>
              <a:rPr kumimoji="1" lang="en-US" altLang="zh-CN" sz="2800" i="1" baseline="-25000"/>
              <a:t>C </a:t>
            </a:r>
            <a:r>
              <a:rPr kumimoji="1" lang="zh-CN" altLang="en-US" sz="2800"/>
              <a:t>，则刚体对与该轴相距为</a:t>
            </a:r>
            <a:r>
              <a:rPr kumimoji="1" lang="en-US" altLang="zh-CN" sz="2800" i="1"/>
              <a:t>d</a:t>
            </a:r>
            <a:r>
              <a:rPr kumimoji="1" lang="zh-CN" altLang="en-US" sz="2800"/>
              <a:t>的平行轴</a:t>
            </a:r>
            <a:r>
              <a:rPr kumimoji="1" lang="en-US" altLang="zh-CN" sz="2800" i="1"/>
              <a:t>z</a:t>
            </a:r>
            <a:r>
              <a:rPr kumimoji="1" lang="zh-CN" altLang="en-US" sz="2800"/>
              <a:t>的转动惯量</a:t>
            </a:r>
            <a:r>
              <a:rPr kumimoji="1" lang="en-US" altLang="zh-CN" sz="2800" i="1"/>
              <a:t>J</a:t>
            </a:r>
            <a:r>
              <a:rPr kumimoji="1" lang="en-US" altLang="zh-CN" sz="2800" i="1" baseline="-25000"/>
              <a:t>z</a:t>
            </a:r>
            <a:r>
              <a:rPr kumimoji="1" lang="zh-CN" altLang="en-US" sz="2800"/>
              <a:t>是</a:t>
            </a:r>
          </a:p>
        </p:txBody>
      </p:sp>
      <p:graphicFrame>
        <p:nvGraphicFramePr>
          <p:cNvPr id="419845" name="Object 5"/>
          <p:cNvGraphicFramePr>
            <a:graphicFrameLocks noChangeAspect="1"/>
          </p:cNvGraphicFramePr>
          <p:nvPr/>
        </p:nvGraphicFramePr>
        <p:xfrm>
          <a:off x="1752600" y="2743200"/>
          <a:ext cx="22669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01440" imgH="241200" progId="Equation.3">
                  <p:embed/>
                </p:oleObj>
              </mc:Choice>
              <mc:Fallback>
                <p:oleObj name="公式" r:id="rId2" imgW="901440" imgH="241200" progId="Equation.3">
                  <p:embed/>
                  <p:pic>
                    <p:nvPicPr>
                      <p:cNvPr id="419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43200"/>
                        <a:ext cx="22669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46" name="Group 6"/>
          <p:cNvGrpSpPr>
            <a:grpSpLocks/>
          </p:cNvGrpSpPr>
          <p:nvPr/>
        </p:nvGrpSpPr>
        <p:grpSpPr bwMode="auto">
          <a:xfrm>
            <a:off x="6400800" y="3048000"/>
            <a:ext cx="2133600" cy="2209800"/>
            <a:chOff x="4032" y="2016"/>
            <a:chExt cx="1344" cy="1392"/>
          </a:xfrm>
        </p:grpSpPr>
        <p:grpSp>
          <p:nvGrpSpPr>
            <p:cNvPr id="419847" name="Group 7"/>
            <p:cNvGrpSpPr>
              <a:grpSpLocks/>
            </p:cNvGrpSpPr>
            <p:nvPr/>
          </p:nvGrpSpPr>
          <p:grpSpPr bwMode="auto">
            <a:xfrm>
              <a:off x="4032" y="2398"/>
              <a:ext cx="1344" cy="818"/>
              <a:chOff x="4032" y="2398"/>
              <a:chExt cx="1344" cy="818"/>
            </a:xfrm>
          </p:grpSpPr>
          <p:sp>
            <p:nvSpPr>
              <p:cNvPr id="419848" name="AutoShape 8"/>
              <p:cNvSpPr>
                <a:spLocks noChangeArrowheads="1"/>
              </p:cNvSpPr>
              <p:nvPr/>
            </p:nvSpPr>
            <p:spPr bwMode="auto">
              <a:xfrm>
                <a:off x="4032" y="2448"/>
                <a:ext cx="1344" cy="768"/>
              </a:xfrm>
              <a:prstGeom prst="can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CC"/>
                  </a:gs>
                  <a:gs pos="100000">
                    <a:srgbClr val="0000CC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i="1">
                    <a:solidFill>
                      <a:srgbClr val="FFFF00"/>
                    </a:solidFill>
                  </a:rPr>
                  <a:t>m</a:t>
                </a:r>
                <a:endParaRPr kumimoji="1" lang="en-US" altLang="zh-CN" sz="2400" i="1"/>
              </a:p>
            </p:txBody>
          </p:sp>
          <p:sp>
            <p:nvSpPr>
              <p:cNvPr id="419849" name="Line 9"/>
              <p:cNvSpPr>
                <a:spLocks noChangeShapeType="1"/>
              </p:cNvSpPr>
              <p:nvPr/>
            </p:nvSpPr>
            <p:spPr bwMode="auto">
              <a:xfrm>
                <a:off x="4704" y="2640"/>
                <a:ext cx="672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850" name="Rectangle 10"/>
              <p:cNvSpPr>
                <a:spLocks noChangeArrowheads="1"/>
              </p:cNvSpPr>
              <p:nvPr/>
            </p:nvSpPr>
            <p:spPr bwMode="auto">
              <a:xfrm>
                <a:off x="4896" y="2398"/>
                <a:ext cx="23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i="1">
                    <a:solidFill>
                      <a:srgbClr val="FFFF00"/>
                    </a:solidFill>
                    <a:ea typeface="幼圆" pitchFamily="49" charset="-122"/>
                  </a:rPr>
                  <a:t>R</a:t>
                </a:r>
              </a:p>
            </p:txBody>
          </p:sp>
        </p:grpSp>
        <p:sp>
          <p:nvSpPr>
            <p:cNvPr id="419851" name="Line 11"/>
            <p:cNvSpPr>
              <a:spLocks noChangeShapeType="1"/>
            </p:cNvSpPr>
            <p:nvPr/>
          </p:nvSpPr>
          <p:spPr bwMode="auto">
            <a:xfrm>
              <a:off x="4032" y="2256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2" name="Rectangle 12"/>
            <p:cNvSpPr>
              <a:spLocks noChangeArrowheads="1"/>
            </p:cNvSpPr>
            <p:nvPr/>
          </p:nvSpPr>
          <p:spPr bwMode="auto">
            <a:xfrm>
              <a:off x="4032" y="2016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ea typeface="幼圆" pitchFamily="49" charset="-122"/>
                </a:rPr>
                <a:t>J</a:t>
              </a:r>
              <a:r>
                <a:rPr kumimoji="1" lang="en-US" altLang="zh-CN" sz="2800" b="1" i="1" baseline="-25000">
                  <a:latin typeface="幼圆" pitchFamily="49" charset="-122"/>
                  <a:ea typeface="幼圆" pitchFamily="49" charset="-122"/>
                </a:rPr>
                <a:t>z</a:t>
              </a:r>
            </a:p>
          </p:txBody>
        </p:sp>
      </p:grpSp>
      <p:grpSp>
        <p:nvGrpSpPr>
          <p:cNvPr id="419853" name="Group 13"/>
          <p:cNvGrpSpPr>
            <a:grpSpLocks/>
          </p:cNvGrpSpPr>
          <p:nvPr/>
        </p:nvGrpSpPr>
        <p:grpSpPr bwMode="auto">
          <a:xfrm>
            <a:off x="7451725" y="3060700"/>
            <a:ext cx="482600" cy="2233613"/>
            <a:chOff x="4704" y="2016"/>
            <a:chExt cx="304" cy="1407"/>
          </a:xfrm>
        </p:grpSpPr>
        <p:sp>
          <p:nvSpPr>
            <p:cNvPr id="419854" name="Line 14"/>
            <p:cNvSpPr>
              <a:spLocks noChangeShapeType="1"/>
            </p:cNvSpPr>
            <p:nvPr/>
          </p:nvSpPr>
          <p:spPr bwMode="auto">
            <a:xfrm flipV="1">
              <a:off x="4704" y="2256"/>
              <a:ext cx="0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5" name="Line 15"/>
            <p:cNvSpPr>
              <a:spLocks noChangeShapeType="1"/>
            </p:cNvSpPr>
            <p:nvPr/>
          </p:nvSpPr>
          <p:spPr bwMode="auto">
            <a:xfrm>
              <a:off x="4704" y="3216"/>
              <a:ext cx="0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856" name="Rectangle 16"/>
            <p:cNvSpPr>
              <a:spLocks noChangeArrowheads="1"/>
            </p:cNvSpPr>
            <p:nvPr/>
          </p:nvSpPr>
          <p:spPr bwMode="auto">
            <a:xfrm>
              <a:off x="4704" y="2016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800" i="1">
                  <a:ea typeface="幼圆" pitchFamily="49" charset="-122"/>
                </a:rPr>
                <a:t>J</a:t>
              </a:r>
              <a:r>
                <a:rPr kumimoji="1" lang="en-US" altLang="zh-CN" sz="2800" b="1" i="1" baseline="-25000">
                  <a:latin typeface="幼圆" pitchFamily="49" charset="-122"/>
                  <a:ea typeface="幼圆" pitchFamily="49" charset="-122"/>
                </a:rPr>
                <a:t>C</a:t>
              </a:r>
            </a:p>
          </p:txBody>
        </p:sp>
      </p:grpSp>
      <p:graphicFrame>
        <p:nvGraphicFramePr>
          <p:cNvPr id="419857" name="Object 17"/>
          <p:cNvGraphicFramePr>
            <a:graphicFrameLocks noChangeAspect="1"/>
          </p:cNvGraphicFramePr>
          <p:nvPr/>
        </p:nvGraphicFramePr>
        <p:xfrm>
          <a:off x="1676400" y="3581400"/>
          <a:ext cx="1866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49160" imgH="393480" progId="Equation.3">
                  <p:embed/>
                </p:oleObj>
              </mc:Choice>
              <mc:Fallback>
                <p:oleObj name="公式" r:id="rId4" imgW="749160" imgH="393480" progId="Equation.3">
                  <p:embed/>
                  <p:pic>
                    <p:nvPicPr>
                      <p:cNvPr id="419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186690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8" name="Object 18"/>
          <p:cNvGraphicFramePr>
            <a:graphicFrameLocks noChangeAspect="1"/>
          </p:cNvGraphicFramePr>
          <p:nvPr/>
        </p:nvGraphicFramePr>
        <p:xfrm>
          <a:off x="762000" y="4800600"/>
          <a:ext cx="3276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43000" imgH="393480" progId="Equation.3">
                  <p:embed/>
                </p:oleObj>
              </mc:Choice>
              <mc:Fallback>
                <p:oleObj name="公式" r:id="rId6" imgW="1143000" imgH="393480" progId="Equation.3">
                  <p:embed/>
                  <p:pic>
                    <p:nvPicPr>
                      <p:cNvPr id="419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32766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9" name="Object 19"/>
          <p:cNvGraphicFramePr>
            <a:graphicFrameLocks noChangeAspect="1"/>
          </p:cNvGraphicFramePr>
          <p:nvPr/>
        </p:nvGraphicFramePr>
        <p:xfrm>
          <a:off x="4002088" y="4800600"/>
          <a:ext cx="16002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45760" imgH="393480" progId="Equation.3">
                  <p:embed/>
                </p:oleObj>
              </mc:Choice>
              <mc:Fallback>
                <p:oleObj name="公式" r:id="rId8" imgW="545760" imgH="393480" progId="Equation.3">
                  <p:embed/>
                  <p:pic>
                    <p:nvPicPr>
                      <p:cNvPr id="419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2088" y="4800600"/>
                        <a:ext cx="1600200" cy="1150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453F7-D20F-41E3-ABB9-CCDE9490E0B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垂直轴定理</a:t>
            </a:r>
          </a:p>
        </p:txBody>
      </p:sp>
      <p:grpSp>
        <p:nvGrpSpPr>
          <p:cNvPr id="421908" name="Group 20"/>
          <p:cNvGrpSpPr>
            <a:grpSpLocks/>
          </p:cNvGrpSpPr>
          <p:nvPr/>
        </p:nvGrpSpPr>
        <p:grpSpPr bwMode="auto">
          <a:xfrm>
            <a:off x="5410200" y="1828800"/>
            <a:ext cx="3384550" cy="2784475"/>
            <a:chOff x="3424" y="2220"/>
            <a:chExt cx="2132" cy="1754"/>
          </a:xfrm>
        </p:grpSpPr>
        <p:sp>
          <p:nvSpPr>
            <p:cNvPr id="421909" name="Freeform 21" descr="浅色上对角线"/>
            <p:cNvSpPr>
              <a:spLocks/>
            </p:cNvSpPr>
            <p:nvPr/>
          </p:nvSpPr>
          <p:spPr bwMode="auto">
            <a:xfrm flipV="1">
              <a:off x="3425" y="2961"/>
              <a:ext cx="1957" cy="899"/>
            </a:xfrm>
            <a:custGeom>
              <a:avLst/>
              <a:gdLst/>
              <a:ahLst/>
              <a:cxnLst>
                <a:cxn ang="0">
                  <a:pos x="80" y="248"/>
                </a:cxn>
                <a:cxn ang="0">
                  <a:pos x="416" y="8"/>
                </a:cxn>
                <a:cxn ang="0">
                  <a:pos x="1040" y="200"/>
                </a:cxn>
                <a:cxn ang="0">
                  <a:pos x="1136" y="536"/>
                </a:cxn>
                <a:cxn ang="0">
                  <a:pos x="176" y="584"/>
                </a:cxn>
                <a:cxn ang="0">
                  <a:pos x="80" y="248"/>
                </a:cxn>
              </a:cxnLst>
              <a:rect l="0" t="0" r="r" b="b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pattFill prst="ltUpDiag">
              <a:fgClr>
                <a:srgbClr val="3366CC"/>
              </a:fgClr>
              <a:bgClr>
                <a:srgbClr val="FFFFFF"/>
              </a:bgClr>
            </a:pattFill>
            <a:ln w="9525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0" name="Freeform 22"/>
            <p:cNvSpPr>
              <a:spLocks/>
            </p:cNvSpPr>
            <p:nvPr/>
          </p:nvSpPr>
          <p:spPr bwMode="auto">
            <a:xfrm flipV="1">
              <a:off x="3424" y="2901"/>
              <a:ext cx="1957" cy="899"/>
            </a:xfrm>
            <a:custGeom>
              <a:avLst/>
              <a:gdLst/>
              <a:ahLst/>
              <a:cxnLst>
                <a:cxn ang="0">
                  <a:pos x="80" y="248"/>
                </a:cxn>
                <a:cxn ang="0">
                  <a:pos x="416" y="8"/>
                </a:cxn>
                <a:cxn ang="0">
                  <a:pos x="1040" y="200"/>
                </a:cxn>
                <a:cxn ang="0">
                  <a:pos x="1136" y="536"/>
                </a:cxn>
                <a:cxn ang="0">
                  <a:pos x="176" y="584"/>
                </a:cxn>
                <a:cxn ang="0">
                  <a:pos x="80" y="248"/>
                </a:cxn>
              </a:cxnLst>
              <a:rect l="0" t="0" r="r" b="b"/>
              <a:pathLst>
                <a:path w="1280" h="632">
                  <a:moveTo>
                    <a:pt x="80" y="248"/>
                  </a:moveTo>
                  <a:cubicBezTo>
                    <a:pt x="120" y="152"/>
                    <a:pt x="256" y="16"/>
                    <a:pt x="416" y="8"/>
                  </a:cubicBezTo>
                  <a:cubicBezTo>
                    <a:pt x="576" y="0"/>
                    <a:pt x="920" y="112"/>
                    <a:pt x="1040" y="200"/>
                  </a:cubicBezTo>
                  <a:cubicBezTo>
                    <a:pt x="1160" y="288"/>
                    <a:pt x="1280" y="472"/>
                    <a:pt x="1136" y="536"/>
                  </a:cubicBezTo>
                  <a:cubicBezTo>
                    <a:pt x="992" y="600"/>
                    <a:pt x="352" y="632"/>
                    <a:pt x="176" y="584"/>
                  </a:cubicBezTo>
                  <a:cubicBezTo>
                    <a:pt x="0" y="536"/>
                    <a:pt x="40" y="344"/>
                    <a:pt x="80" y="248"/>
                  </a:cubicBezTo>
                  <a:close/>
                </a:path>
              </a:pathLst>
            </a:custGeom>
            <a:gradFill rotWithShape="1">
              <a:gsLst>
                <a:gs pos="0">
                  <a:srgbClr val="9DB6E7"/>
                </a:gs>
                <a:gs pos="100000">
                  <a:srgbClr val="FFFFFF"/>
                </a:gs>
              </a:gsLst>
              <a:lin ang="2700000" scaled="1"/>
            </a:gradFill>
            <a:ln w="9525" cap="flat" cmpd="sng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911" name="Line 23"/>
            <p:cNvSpPr>
              <a:spLocks noChangeShapeType="1"/>
            </p:cNvSpPr>
            <p:nvPr/>
          </p:nvSpPr>
          <p:spPr bwMode="auto">
            <a:xfrm flipH="1" flipV="1">
              <a:off x="4158" y="2438"/>
              <a:ext cx="1" cy="82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2" name="Text Box 24"/>
            <p:cNvSpPr txBox="1">
              <a:spLocks noChangeArrowheads="1"/>
            </p:cNvSpPr>
            <p:nvPr/>
          </p:nvSpPr>
          <p:spPr bwMode="auto">
            <a:xfrm>
              <a:off x="3914" y="3105"/>
              <a:ext cx="19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421913" name="Text Box 25"/>
            <p:cNvSpPr txBox="1">
              <a:spLocks noChangeArrowheads="1"/>
            </p:cNvSpPr>
            <p:nvPr/>
          </p:nvSpPr>
          <p:spPr bwMode="auto">
            <a:xfrm>
              <a:off x="4143" y="2220"/>
              <a:ext cx="19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421914" name="Line 26"/>
            <p:cNvSpPr>
              <a:spLocks noChangeShapeType="1"/>
            </p:cNvSpPr>
            <p:nvPr/>
          </p:nvSpPr>
          <p:spPr bwMode="auto">
            <a:xfrm>
              <a:off x="4159" y="3266"/>
              <a:ext cx="1292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5" name="Line 27"/>
            <p:cNvSpPr>
              <a:spLocks noChangeShapeType="1"/>
            </p:cNvSpPr>
            <p:nvPr/>
          </p:nvSpPr>
          <p:spPr bwMode="auto">
            <a:xfrm flipH="1">
              <a:off x="3565" y="3266"/>
              <a:ext cx="594" cy="5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916" name="Text Box 28"/>
            <p:cNvSpPr txBox="1">
              <a:spLocks noChangeArrowheads="1"/>
            </p:cNvSpPr>
            <p:nvPr/>
          </p:nvSpPr>
          <p:spPr bwMode="auto">
            <a:xfrm>
              <a:off x="3424" y="3724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421917" name="Text Box 29"/>
            <p:cNvSpPr txBox="1">
              <a:spLocks noChangeArrowheads="1"/>
            </p:cNvSpPr>
            <p:nvPr/>
          </p:nvSpPr>
          <p:spPr bwMode="auto">
            <a:xfrm>
              <a:off x="5416" y="3173"/>
              <a:ext cx="1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rgbClr val="000066"/>
                  </a:solidFill>
                </a:rPr>
                <a:t>y</a:t>
              </a:r>
            </a:p>
          </p:txBody>
        </p:sp>
      </p:grpSp>
      <p:graphicFrame>
        <p:nvGraphicFramePr>
          <p:cNvPr id="421918" name="Object 30"/>
          <p:cNvGraphicFramePr>
            <a:graphicFrameLocks noChangeAspect="1"/>
          </p:cNvGraphicFramePr>
          <p:nvPr/>
        </p:nvGraphicFramePr>
        <p:xfrm>
          <a:off x="990600" y="1752600"/>
          <a:ext cx="2881313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41200" progId="Equation.3">
                  <p:embed/>
                </p:oleObj>
              </mc:Choice>
              <mc:Fallback>
                <p:oleObj name="Equation" r:id="rId2" imgW="736560" imgH="241200" progId="Equation.3">
                  <p:embed/>
                  <p:pic>
                    <p:nvPicPr>
                      <p:cNvPr id="4219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52600"/>
                        <a:ext cx="2881313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1928" name="Group 40"/>
          <p:cNvGrpSpPr>
            <a:grpSpLocks/>
          </p:cNvGrpSpPr>
          <p:nvPr/>
        </p:nvGrpSpPr>
        <p:grpSpPr bwMode="auto">
          <a:xfrm>
            <a:off x="469900" y="3124200"/>
            <a:ext cx="4406900" cy="2863850"/>
            <a:chOff x="331" y="1979"/>
            <a:chExt cx="2776" cy="1804"/>
          </a:xfrm>
        </p:grpSpPr>
        <p:graphicFrame>
          <p:nvGraphicFramePr>
            <p:cNvPr id="421929" name="Object 41"/>
            <p:cNvGraphicFramePr>
              <a:graphicFrameLocks noChangeAspect="1"/>
            </p:cNvGraphicFramePr>
            <p:nvPr/>
          </p:nvGraphicFramePr>
          <p:xfrm>
            <a:off x="851" y="1979"/>
            <a:ext cx="1246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23600" imgH="393480" progId="">
                    <p:embed/>
                  </p:oleObj>
                </mc:Choice>
                <mc:Fallback>
                  <p:oleObj name="Equation" r:id="rId4" imgW="723600" imgH="393480" progId="">
                    <p:embed/>
                    <p:pic>
                      <p:nvPicPr>
                        <p:cNvPr id="42192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1979"/>
                          <a:ext cx="1246" cy="6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30" name="Object 42"/>
            <p:cNvGraphicFramePr>
              <a:graphicFrameLocks noChangeAspect="1"/>
            </p:cNvGraphicFramePr>
            <p:nvPr/>
          </p:nvGraphicFramePr>
          <p:xfrm>
            <a:off x="822" y="3199"/>
            <a:ext cx="151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52200" imgH="368280" progId="Equation.3">
                    <p:embed/>
                  </p:oleObj>
                </mc:Choice>
                <mc:Fallback>
                  <p:oleObj name="Equation" r:id="rId6" imgW="952200" imgH="368280" progId="Equation.3">
                    <p:embed/>
                    <p:pic>
                      <p:nvPicPr>
                        <p:cNvPr id="42193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2" y="3199"/>
                          <a:ext cx="1514" cy="5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1931" name="Object 43"/>
            <p:cNvGraphicFramePr>
              <a:graphicFrameLocks noChangeAspect="1"/>
            </p:cNvGraphicFramePr>
            <p:nvPr/>
          </p:nvGraphicFramePr>
          <p:xfrm>
            <a:off x="824" y="2564"/>
            <a:ext cx="2283" cy="6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280" imgH="368280" progId="Equation.3">
                    <p:embed/>
                  </p:oleObj>
                </mc:Choice>
                <mc:Fallback>
                  <p:oleObj name="Equation" r:id="rId8" imgW="1295280" imgH="368280" progId="Equation.3">
                    <p:embed/>
                    <p:pic>
                      <p:nvPicPr>
                        <p:cNvPr id="42193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564"/>
                          <a:ext cx="2283" cy="6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32" name="Rectangle 44"/>
            <p:cNvSpPr>
              <a:spLocks noChangeArrowheads="1"/>
            </p:cNvSpPr>
            <p:nvPr/>
          </p:nvSpPr>
          <p:spPr bwMode="auto">
            <a:xfrm>
              <a:off x="331" y="2115"/>
              <a:ext cx="916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 b="1">
                <a:solidFill>
                  <a:srgbClr val="000066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1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1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ADAA-A8B9-47BC-854A-8747776E80FC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24964" name="Text Box 4"/>
          <p:cNvSpPr txBox="1">
            <a:spLocks noChangeArrowheads="1"/>
          </p:cNvSpPr>
          <p:nvPr/>
        </p:nvSpPr>
        <p:spPr bwMode="auto">
          <a:xfrm>
            <a:off x="381000" y="1089025"/>
            <a:ext cx="8424863" cy="968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3.3   </a:t>
            </a:r>
            <a:r>
              <a:rPr kumimoji="1" lang="zh-CN" altLang="en-US" sz="2400" dirty="0"/>
              <a:t>计算钟摆的转动惯量。（已知：摆锤质量为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，半径为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，摆杆质量也为</a:t>
            </a:r>
            <a:r>
              <a:rPr kumimoji="1" lang="en-US" altLang="zh-CN" sz="2400" i="1" dirty="0"/>
              <a:t>m</a:t>
            </a:r>
            <a:r>
              <a:rPr kumimoji="1" lang="zh-CN" altLang="en-US" sz="2400" dirty="0"/>
              <a:t>，长度为</a:t>
            </a:r>
            <a:r>
              <a:rPr kumimoji="1" lang="en-US" altLang="zh-CN" sz="2400" dirty="0"/>
              <a:t>2</a:t>
            </a:r>
            <a:r>
              <a:rPr kumimoji="1" lang="en-US" altLang="zh-CN" sz="2400" i="1" dirty="0"/>
              <a:t>r</a:t>
            </a:r>
            <a:r>
              <a:rPr kumimoji="1" lang="zh-CN" altLang="en-US" sz="2400" dirty="0"/>
              <a:t>。）</a:t>
            </a:r>
          </a:p>
        </p:txBody>
      </p:sp>
      <p:grpSp>
        <p:nvGrpSpPr>
          <p:cNvPr id="424965" name="Group 5"/>
          <p:cNvGrpSpPr>
            <a:grpSpLocks/>
          </p:cNvGrpSpPr>
          <p:nvPr/>
        </p:nvGrpSpPr>
        <p:grpSpPr bwMode="auto">
          <a:xfrm>
            <a:off x="6858000" y="1676400"/>
            <a:ext cx="1828800" cy="2209800"/>
            <a:chOff x="4272" y="1152"/>
            <a:chExt cx="1152" cy="1392"/>
          </a:xfrm>
        </p:grpSpPr>
        <p:sp>
          <p:nvSpPr>
            <p:cNvPr id="424966" name="Line 6"/>
            <p:cNvSpPr>
              <a:spLocks noChangeShapeType="1"/>
            </p:cNvSpPr>
            <p:nvPr/>
          </p:nvSpPr>
          <p:spPr bwMode="auto">
            <a:xfrm>
              <a:off x="4512" y="1296"/>
              <a:ext cx="0" cy="960"/>
            </a:xfrm>
            <a:prstGeom prst="line">
              <a:avLst/>
            </a:prstGeom>
            <a:noFill/>
            <a:ln w="9525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7" name="Line 7"/>
            <p:cNvSpPr>
              <a:spLocks noChangeShapeType="1"/>
            </p:cNvSpPr>
            <p:nvPr/>
          </p:nvSpPr>
          <p:spPr bwMode="auto">
            <a:xfrm>
              <a:off x="4272" y="1152"/>
              <a:ext cx="480" cy="0"/>
            </a:xfrm>
            <a:prstGeom prst="line">
              <a:avLst/>
            </a:prstGeom>
            <a:noFill/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8" name="Oval 8"/>
            <p:cNvSpPr>
              <a:spLocks noChangeArrowheads="1"/>
            </p:cNvSpPr>
            <p:nvPr/>
          </p:nvSpPr>
          <p:spPr bwMode="auto">
            <a:xfrm>
              <a:off x="4464" y="1152"/>
              <a:ext cx="96" cy="9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69" name="Rectangle 9"/>
            <p:cNvSpPr>
              <a:spLocks noChangeArrowheads="1"/>
            </p:cNvSpPr>
            <p:nvPr/>
          </p:nvSpPr>
          <p:spPr bwMode="auto">
            <a:xfrm rot="-1658134">
              <a:off x="4656" y="1200"/>
              <a:ext cx="96" cy="72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0" name="Oval 10"/>
            <p:cNvSpPr>
              <a:spLocks noChangeArrowheads="1"/>
            </p:cNvSpPr>
            <p:nvPr/>
          </p:nvSpPr>
          <p:spPr bwMode="auto">
            <a:xfrm rot="-369818">
              <a:off x="4656" y="1824"/>
              <a:ext cx="768" cy="720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kumimoji="1" lang="zh-CN" altLang="zh-CN" sz="2400"/>
            </a:p>
          </p:txBody>
        </p:sp>
        <p:sp>
          <p:nvSpPr>
            <p:cNvPr id="424971" name="Line 11"/>
            <p:cNvSpPr>
              <a:spLocks noChangeShapeType="1"/>
            </p:cNvSpPr>
            <p:nvPr/>
          </p:nvSpPr>
          <p:spPr bwMode="auto">
            <a:xfrm>
              <a:off x="5040" y="220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4972" name="Rectangle 12"/>
            <p:cNvSpPr>
              <a:spLocks noChangeArrowheads="1"/>
            </p:cNvSpPr>
            <p:nvPr/>
          </p:nvSpPr>
          <p:spPr bwMode="auto">
            <a:xfrm>
              <a:off x="5184" y="1968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/>
                <a:t>r</a:t>
              </a:r>
            </a:p>
          </p:txBody>
        </p:sp>
        <p:sp>
          <p:nvSpPr>
            <p:cNvPr id="424973" name="Rectangle 13"/>
            <p:cNvSpPr>
              <a:spLocks noChangeArrowheads="1"/>
            </p:cNvSpPr>
            <p:nvPr/>
          </p:nvSpPr>
          <p:spPr bwMode="auto">
            <a:xfrm>
              <a:off x="4320" y="1152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/>
                <a:t>O</a:t>
              </a:r>
            </a:p>
          </p:txBody>
        </p:sp>
      </p:grpSp>
      <p:sp>
        <p:nvSpPr>
          <p:cNvPr id="424974" name="Text Box 14"/>
          <p:cNvSpPr txBox="1">
            <a:spLocks noChangeArrowheads="1"/>
          </p:cNvSpPr>
          <p:nvPr/>
        </p:nvSpPr>
        <p:spPr bwMode="auto">
          <a:xfrm>
            <a:off x="384175" y="2039938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解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  <a:endParaRPr kumimoji="1" lang="zh-CN" altLang="en-US" sz="2400"/>
          </a:p>
        </p:txBody>
      </p:sp>
      <p:sp>
        <p:nvSpPr>
          <p:cNvPr id="424975" name="Text Box 15"/>
          <p:cNvSpPr txBox="1">
            <a:spLocks noChangeArrowheads="1"/>
          </p:cNvSpPr>
          <p:nvPr/>
        </p:nvSpPr>
        <p:spPr bwMode="auto">
          <a:xfrm>
            <a:off x="1295400" y="1981200"/>
            <a:ext cx="3276600" cy="60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摆杆转动惯量：</a:t>
            </a:r>
          </a:p>
        </p:txBody>
      </p:sp>
      <p:graphicFrame>
        <p:nvGraphicFramePr>
          <p:cNvPr id="424976" name="Object 16"/>
          <p:cNvGraphicFramePr>
            <a:graphicFrameLocks noChangeAspect="1"/>
          </p:cNvGraphicFramePr>
          <p:nvPr/>
        </p:nvGraphicFramePr>
        <p:xfrm>
          <a:off x="1447800" y="2527300"/>
          <a:ext cx="34194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393480" progId="Equation.3">
                  <p:embed/>
                </p:oleObj>
              </mc:Choice>
              <mc:Fallback>
                <p:oleObj name="公式" r:id="rId2" imgW="1371600" imgH="393480" progId="Equation.3">
                  <p:embed/>
                  <p:pic>
                    <p:nvPicPr>
                      <p:cNvPr id="42497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27300"/>
                        <a:ext cx="3419475" cy="977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27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77" name="Text Box 17"/>
          <p:cNvSpPr txBox="1">
            <a:spLocks noChangeArrowheads="1"/>
          </p:cNvSpPr>
          <p:nvPr/>
        </p:nvSpPr>
        <p:spPr bwMode="auto">
          <a:xfrm>
            <a:off x="1219200" y="3429000"/>
            <a:ext cx="3352800" cy="6048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/>
              <a:t>摆锤转动惯量：</a:t>
            </a:r>
          </a:p>
        </p:txBody>
      </p:sp>
      <p:graphicFrame>
        <p:nvGraphicFramePr>
          <p:cNvPr id="424978" name="Object 18"/>
          <p:cNvGraphicFramePr>
            <a:graphicFrameLocks noChangeAspect="1"/>
          </p:cNvGraphicFramePr>
          <p:nvPr/>
        </p:nvGraphicFramePr>
        <p:xfrm>
          <a:off x="1371600" y="4114800"/>
          <a:ext cx="66182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52400" imgH="393480" progId="Equation.3">
                  <p:embed/>
                </p:oleObj>
              </mc:Choice>
              <mc:Fallback>
                <p:oleObj name="公式" r:id="rId4" imgW="2552400" imgH="393480" progId="Equation.3">
                  <p:embed/>
                  <p:pic>
                    <p:nvPicPr>
                      <p:cNvPr id="4249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14800"/>
                        <a:ext cx="6618288" cy="10160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20006097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79" name="Object 19"/>
          <p:cNvGraphicFramePr>
            <a:graphicFrameLocks noChangeAspect="1"/>
          </p:cNvGraphicFramePr>
          <p:nvPr/>
        </p:nvGraphicFramePr>
        <p:xfrm>
          <a:off x="668337" y="5257800"/>
          <a:ext cx="62658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74560" imgH="393480" progId="Equation.3">
                  <p:embed/>
                </p:oleObj>
              </mc:Choice>
              <mc:Fallback>
                <p:oleObj name="公式" r:id="rId6" imgW="2374560" imgH="393480" progId="Equation.3">
                  <p:embed/>
                  <p:pic>
                    <p:nvPicPr>
                      <p:cNvPr id="42497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7" y="5257800"/>
                        <a:ext cx="6265863" cy="103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FFFF0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4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4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42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4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74" grpId="0" autoUpdateAnimBg="0"/>
      <p:bldP spid="424975" grpId="0" autoUpdateAnimBg="0"/>
      <p:bldP spid="42497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3.1 </a:t>
            </a:r>
            <a:r>
              <a:rPr lang="zh-CN" altLang="en-US"/>
              <a:t>刚体定轴转动的描述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280A7-1EDC-4905-8C69-2951176465E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381000" y="1127125"/>
            <a:ext cx="8353425" cy="1692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800" dirty="0"/>
              <a:t>例</a:t>
            </a:r>
            <a:r>
              <a:rPr kumimoji="1" lang="en-US" altLang="zh-CN" sz="2800" dirty="0"/>
              <a:t>3.4  </a:t>
            </a:r>
            <a:r>
              <a:rPr kumimoji="1" lang="zh-CN" altLang="en-US" sz="2800" dirty="0"/>
              <a:t>计算下列刚体对给定转轴的转动惯量：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）均匀圆环对垂直于圆平面并过圆心的轴；</a:t>
            </a:r>
          </a:p>
          <a:p>
            <a:pPr>
              <a:lnSpc>
                <a:spcPct val="125000"/>
              </a:lnSpc>
            </a:pPr>
            <a:r>
              <a:rPr kumimoji="1" lang="zh-CN" altLang="en-US" sz="2800" dirty="0"/>
              <a:t>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）均匀圆盘对垂直于圆平面并过圆心的轴。</a:t>
            </a:r>
            <a:endParaRPr kumimoji="1"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8044" name="Text Box 12"/>
          <p:cNvSpPr txBox="1">
            <a:spLocks noChangeArrowheads="1"/>
          </p:cNvSpPr>
          <p:nvPr/>
        </p:nvSpPr>
        <p:spPr bwMode="auto">
          <a:xfrm>
            <a:off x="6169025" y="5805488"/>
            <a:ext cx="1439863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z="2800" b="1">
                <a:solidFill>
                  <a:srgbClr val="000066"/>
                </a:solidFill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28045" name="Text Box 13"/>
          <p:cNvSpPr txBox="1">
            <a:spLocks noChangeArrowheads="1"/>
          </p:cNvSpPr>
          <p:nvPr/>
        </p:nvSpPr>
        <p:spPr bwMode="auto">
          <a:xfrm>
            <a:off x="2209800" y="5805488"/>
            <a:ext cx="1439863" cy="51911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66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ea typeface="楷体_GB2312" pitchFamily="49" charset="-122"/>
              </a:rPr>
              <a:t>）</a:t>
            </a:r>
          </a:p>
        </p:txBody>
      </p:sp>
      <p:sp>
        <p:nvSpPr>
          <p:cNvPr id="428046" name="Line 14"/>
          <p:cNvSpPr>
            <a:spLocks noChangeShapeType="1"/>
          </p:cNvSpPr>
          <p:nvPr/>
        </p:nvSpPr>
        <p:spPr bwMode="auto">
          <a:xfrm flipV="1">
            <a:off x="3341688" y="3081337"/>
            <a:ext cx="419100" cy="561975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triangl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47" name="Text Box 15"/>
          <p:cNvSpPr txBox="1">
            <a:spLocks noChangeArrowheads="1"/>
          </p:cNvSpPr>
          <p:nvPr/>
        </p:nvSpPr>
        <p:spPr bwMode="auto">
          <a:xfrm>
            <a:off x="1471613" y="41624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8048" name="Text Box 16"/>
          <p:cNvSpPr txBox="1">
            <a:spLocks noChangeArrowheads="1"/>
          </p:cNvSpPr>
          <p:nvPr/>
        </p:nvSpPr>
        <p:spPr bwMode="auto">
          <a:xfrm>
            <a:off x="1447800" y="433387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8049" name="Line 17"/>
          <p:cNvSpPr>
            <a:spLocks noChangeShapeType="1"/>
          </p:cNvSpPr>
          <p:nvPr/>
        </p:nvSpPr>
        <p:spPr bwMode="auto">
          <a:xfrm flipV="1">
            <a:off x="1762125" y="4562475"/>
            <a:ext cx="911225" cy="1192212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0" name="Rectangle 18"/>
          <p:cNvSpPr>
            <a:spLocks noChangeArrowheads="1"/>
          </p:cNvSpPr>
          <p:nvPr/>
        </p:nvSpPr>
        <p:spPr bwMode="auto">
          <a:xfrm>
            <a:off x="3733800" y="2781300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i="1">
                <a:solidFill>
                  <a:srgbClr val="993366"/>
                </a:solidFill>
              </a:rPr>
              <a:t>z</a:t>
            </a:r>
          </a:p>
        </p:txBody>
      </p:sp>
      <p:sp>
        <p:nvSpPr>
          <p:cNvPr id="428051" name="Line 19"/>
          <p:cNvSpPr>
            <a:spLocks noChangeShapeType="1"/>
          </p:cNvSpPr>
          <p:nvPr/>
        </p:nvSpPr>
        <p:spPr bwMode="auto">
          <a:xfrm flipH="1">
            <a:off x="2684463" y="3624262"/>
            <a:ext cx="692150" cy="936625"/>
          </a:xfrm>
          <a:prstGeom prst="line">
            <a:avLst/>
          </a:prstGeom>
          <a:noFill/>
          <a:ln w="19050">
            <a:solidFill>
              <a:srgbClr val="993366"/>
            </a:solidFill>
            <a:prstDash val="dash"/>
            <a:round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2" name="Line 20"/>
          <p:cNvSpPr>
            <a:spLocks noChangeShapeType="1"/>
          </p:cNvSpPr>
          <p:nvPr/>
        </p:nvSpPr>
        <p:spPr bwMode="auto">
          <a:xfrm>
            <a:off x="2714625" y="4545012"/>
            <a:ext cx="990600" cy="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 type="oval" w="sm" len="sm"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3" name="Rectangle 21"/>
          <p:cNvSpPr>
            <a:spLocks noChangeArrowheads="1"/>
          </p:cNvSpPr>
          <p:nvPr/>
        </p:nvSpPr>
        <p:spPr bwMode="auto">
          <a:xfrm>
            <a:off x="3043238" y="4508500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R</a:t>
            </a:r>
          </a:p>
        </p:txBody>
      </p:sp>
      <p:sp>
        <p:nvSpPr>
          <p:cNvPr id="428054" name="Rectangle 22"/>
          <p:cNvSpPr>
            <a:spLocks noChangeArrowheads="1"/>
          </p:cNvSpPr>
          <p:nvPr/>
        </p:nvSpPr>
        <p:spPr bwMode="auto">
          <a:xfrm>
            <a:off x="2382838" y="423545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28055" name="Text Box 23"/>
          <p:cNvSpPr txBox="1">
            <a:spLocks noChangeArrowheads="1"/>
          </p:cNvSpPr>
          <p:nvPr/>
        </p:nvSpPr>
        <p:spPr bwMode="auto">
          <a:xfrm>
            <a:off x="1563688" y="45434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28056" name="Oval 24"/>
          <p:cNvSpPr>
            <a:spLocks noChangeArrowheads="1"/>
          </p:cNvSpPr>
          <p:nvPr/>
        </p:nvSpPr>
        <p:spPr bwMode="auto">
          <a:xfrm>
            <a:off x="1562100" y="3394075"/>
            <a:ext cx="2232025" cy="2232025"/>
          </a:xfrm>
          <a:prstGeom prst="ellipse">
            <a:avLst/>
          </a:prstGeom>
          <a:noFill/>
          <a:ln w="19050">
            <a:solidFill>
              <a:srgbClr val="000066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7" name="Oval 25"/>
          <p:cNvSpPr>
            <a:spLocks noChangeArrowheads="1"/>
          </p:cNvSpPr>
          <p:nvPr/>
        </p:nvSpPr>
        <p:spPr bwMode="auto">
          <a:xfrm>
            <a:off x="1633538" y="3465512"/>
            <a:ext cx="2089150" cy="2089150"/>
          </a:xfrm>
          <a:prstGeom prst="ellipse">
            <a:avLst/>
          </a:prstGeom>
          <a:noFill/>
          <a:ln w="19050">
            <a:solidFill>
              <a:srgbClr val="000066"/>
            </a:solidFill>
            <a:round/>
            <a:headEnd/>
            <a:tailEnd type="non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58" name="Line 26"/>
          <p:cNvSpPr>
            <a:spLocks noChangeShapeType="1"/>
          </p:cNvSpPr>
          <p:nvPr/>
        </p:nvSpPr>
        <p:spPr bwMode="auto">
          <a:xfrm flipV="1">
            <a:off x="7450138" y="2838450"/>
            <a:ext cx="419100" cy="561975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triangl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428059" name="Rectangle 27"/>
          <p:cNvSpPr>
            <a:spLocks noChangeArrowheads="1"/>
          </p:cNvSpPr>
          <p:nvPr/>
        </p:nvSpPr>
        <p:spPr bwMode="auto">
          <a:xfrm>
            <a:off x="7467600" y="2651125"/>
            <a:ext cx="3778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000" i="1">
                <a:solidFill>
                  <a:srgbClr val="993366"/>
                </a:solidFill>
              </a:rPr>
              <a:t>z</a:t>
            </a:r>
          </a:p>
        </p:txBody>
      </p:sp>
      <p:sp>
        <p:nvSpPr>
          <p:cNvPr id="428060" name="Oval 28" descr="浅色上对角线"/>
          <p:cNvSpPr>
            <a:spLocks noChangeArrowheads="1"/>
          </p:cNvSpPr>
          <p:nvPr/>
        </p:nvSpPr>
        <p:spPr bwMode="auto">
          <a:xfrm>
            <a:off x="5316538" y="3055937"/>
            <a:ext cx="2670175" cy="2667000"/>
          </a:xfrm>
          <a:prstGeom prst="ellipse">
            <a:avLst/>
          </a:prstGeom>
          <a:pattFill prst="ltUpDiag">
            <a:fgClr>
              <a:srgbClr val="3366CC"/>
            </a:fgClr>
            <a:bgClr>
              <a:srgbClr val="FFFFFF"/>
            </a:bgClr>
          </a:pattFill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61" name="Oval 29"/>
          <p:cNvSpPr>
            <a:spLocks noChangeArrowheads="1"/>
          </p:cNvSpPr>
          <p:nvPr/>
        </p:nvSpPr>
        <p:spPr bwMode="auto">
          <a:xfrm>
            <a:off x="5257800" y="3127375"/>
            <a:ext cx="2670175" cy="2667000"/>
          </a:xfrm>
          <a:prstGeom prst="ellipse">
            <a:avLst/>
          </a:prstGeom>
          <a:gradFill rotWithShape="1">
            <a:gsLst>
              <a:gs pos="0">
                <a:srgbClr val="9DB6E7"/>
              </a:gs>
              <a:gs pos="100000">
                <a:srgbClr val="FFFFFF"/>
              </a:gs>
            </a:gsLst>
            <a:lin ang="2700000" scaled="1"/>
          </a:gradFill>
          <a:ln w="9525" algn="ctr">
            <a:solidFill>
              <a:srgbClr val="33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8062" name="Line 30"/>
          <p:cNvSpPr>
            <a:spLocks noChangeShapeType="1"/>
          </p:cNvSpPr>
          <p:nvPr/>
        </p:nvSpPr>
        <p:spPr bwMode="auto">
          <a:xfrm flipH="1">
            <a:off x="5475288" y="4489450"/>
            <a:ext cx="1150937" cy="647700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8063" name="Rectangle 31"/>
          <p:cNvSpPr>
            <a:spLocks noChangeArrowheads="1"/>
          </p:cNvSpPr>
          <p:nvPr/>
        </p:nvSpPr>
        <p:spPr bwMode="auto">
          <a:xfrm>
            <a:off x="5843588" y="442277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R</a:t>
            </a:r>
          </a:p>
        </p:txBody>
      </p:sp>
      <p:sp>
        <p:nvSpPr>
          <p:cNvPr id="428064" name="Rectangle 32"/>
          <p:cNvSpPr>
            <a:spLocks noChangeArrowheads="1"/>
          </p:cNvSpPr>
          <p:nvPr/>
        </p:nvSpPr>
        <p:spPr bwMode="auto">
          <a:xfrm>
            <a:off x="6364288" y="4135437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000" i="1">
                <a:solidFill>
                  <a:srgbClr val="000066"/>
                </a:solidFill>
              </a:rPr>
              <a:t>O</a:t>
            </a:r>
          </a:p>
        </p:txBody>
      </p:sp>
      <p:sp>
        <p:nvSpPr>
          <p:cNvPr id="428065" name="Line 33"/>
          <p:cNvSpPr>
            <a:spLocks noChangeShapeType="1"/>
          </p:cNvSpPr>
          <p:nvPr/>
        </p:nvSpPr>
        <p:spPr bwMode="auto">
          <a:xfrm flipV="1">
            <a:off x="5708650" y="4495800"/>
            <a:ext cx="911225" cy="1192212"/>
          </a:xfrm>
          <a:prstGeom prst="line">
            <a:avLst/>
          </a:prstGeom>
          <a:noFill/>
          <a:ln w="19050">
            <a:solidFill>
              <a:srgbClr val="993366"/>
            </a:solidFill>
            <a:round/>
            <a:headEnd/>
            <a:tailEnd type="none" w="sm" len="lg"/>
          </a:ln>
          <a:effectLst/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3335</TotalTime>
  <Words>1030</Words>
  <Application>Microsoft Office PowerPoint</Application>
  <PresentationFormat>全屏显示(4:3)</PresentationFormat>
  <Paragraphs>229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楷体_GB2312</vt:lpstr>
      <vt:lpstr>宋体</vt:lpstr>
      <vt:lpstr>幼圆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Equation.3</vt:lpstr>
      <vt:lpstr>Equation</vt:lpstr>
      <vt:lpstr>文档</vt:lpstr>
      <vt:lpstr>Document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3.1 刚体定轴转动的描述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3.2 转动定律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  <vt:lpstr>3.3 刚体定轴转动的角动量定理和角动量守恒定律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质点动力学</dc:title>
  <dc:creator>S.Q. Wu</dc:creator>
  <cp:lastModifiedBy>Jin Chen</cp:lastModifiedBy>
  <cp:revision>1607</cp:revision>
  <cp:lastPrinted>1601-01-01T00:00:00Z</cp:lastPrinted>
  <dcterms:created xsi:type="dcterms:W3CDTF">2010-09-14T09:01:38Z</dcterms:created>
  <dcterms:modified xsi:type="dcterms:W3CDTF">2023-04-03T05:19:04Z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